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Lst>
  <p:notesMasterIdLst>
    <p:notesMasterId r:id="rId12"/>
  </p:notesMasterIdLst>
  <p:sldIdLst>
    <p:sldId id="256" r:id="rId5"/>
    <p:sldId id="257" r:id="rId6"/>
    <p:sldId id="258" r:id="rId7"/>
    <p:sldId id="259" r:id="rId8"/>
    <p:sldId id="260"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napToObjects="1">
      <p:cViewPr varScale="1">
        <p:scale>
          <a:sx n="115" d="100"/>
          <a:sy n="115" d="100"/>
        </p:scale>
        <p:origin x="15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c:style val="18"/>
  <c:chart>
    <c:autoTitleDeleted val="1"/>
    <c:plotArea>
      <c:layout/>
      <c:lineChart>
        <c:grouping val="standard"/>
        <c:varyColors val="1"/>
        <c:ser>
          <c:idx val="0"/>
          <c:order val="0"/>
          <c:tx>
            <c:strRef>
              <c:f>label 1</c:f>
              <c:strCache>
                <c:ptCount val="1"/>
                <c:pt idx="0">
                  <c:v>Scope</c:v>
                </c:pt>
              </c:strCache>
            </c:strRef>
          </c:tx>
          <c:spPr>
            <a:ln w="28440">
              <a:solidFill>
                <a:srgbClr val="4A7EBB"/>
              </a:solidFill>
              <a:round/>
            </a:ln>
          </c:spPr>
          <c:marker>
            <c:symbol val="diamond"/>
            <c:size val="4"/>
          </c:marker>
          <c:dLbls>
            <c:dLbl>
              <c:idx val="0"/>
              <c:dLblPos val="r"/>
              <c:showLegendKey val="0"/>
              <c:showVal val="0"/>
              <c:showCatName val="0"/>
              <c:showSerName val="0"/>
              <c:showPercent val="0"/>
              <c:showBubbleSize val="1"/>
              <c:separator>; </c:separator>
              <c:extLst>
                <c:ext xmlns:c15="http://schemas.microsoft.com/office/drawing/2012/chart" uri="{CE6537A1-D6FC-4f65-9D91-7224C49458BB}"/>
              </c:extLst>
            </c:dLbl>
            <c:dLbl>
              <c:idx val="1"/>
              <c:dLblPos val="r"/>
              <c:showLegendKey val="0"/>
              <c:showVal val="0"/>
              <c:showCatName val="0"/>
              <c:showSerName val="0"/>
              <c:showPercent val="0"/>
              <c:showBubbleSize val="1"/>
              <c:separator>; </c:separator>
              <c:extLst>
                <c:ext xmlns:c15="http://schemas.microsoft.com/office/drawing/2012/chart" uri="{CE6537A1-D6FC-4f65-9D91-7224C49458BB}"/>
              </c:extLst>
            </c:dLbl>
            <c:dLbl>
              <c:idx val="2"/>
              <c:dLblPos val="r"/>
              <c:showLegendKey val="0"/>
              <c:showVal val="0"/>
              <c:showCatName val="0"/>
              <c:showSerName val="0"/>
              <c:showPercent val="0"/>
              <c:showBubbleSize val="1"/>
              <c:separator>; </c:separator>
              <c:extLst>
                <c:ext xmlns:c15="http://schemas.microsoft.com/office/drawing/2012/chart" uri="{CE6537A1-D6FC-4f65-9D91-7224C49458BB}"/>
              </c:extLst>
            </c:dLbl>
            <c:dLbl>
              <c:idx val="3"/>
              <c:dLblPos val="r"/>
              <c:showLegendKey val="0"/>
              <c:showVal val="0"/>
              <c:showCatName val="0"/>
              <c:showSerName val="0"/>
              <c:showPercent val="0"/>
              <c:showBubbleSize val="1"/>
              <c:separator>; </c:separator>
              <c:extLst>
                <c:ext xmlns:c15="http://schemas.microsoft.com/office/drawing/2012/chart" uri="{CE6537A1-D6FC-4f65-9D91-7224C49458BB}"/>
              </c:extLst>
            </c:dLbl>
            <c:dLbl>
              <c:idx val="4"/>
              <c:dLblPos val="r"/>
              <c:showLegendKey val="0"/>
              <c:showVal val="0"/>
              <c:showCatName val="0"/>
              <c:showSerName val="0"/>
              <c:showPercent val="0"/>
              <c:showBubbleSize val="1"/>
              <c:separator>; </c:separator>
              <c:extLst>
                <c:ext xmlns:c15="http://schemas.microsoft.com/office/drawing/2012/chart" uri="{CE6537A1-D6FC-4f65-9D91-7224C49458BB}"/>
              </c:extLst>
            </c:dLbl>
            <c:dLbl>
              <c:idx val="5"/>
              <c:dLblPos val="r"/>
              <c:showLegendKey val="0"/>
              <c:showVal val="0"/>
              <c:showCatName val="0"/>
              <c:showSerName val="0"/>
              <c:showPercent val="0"/>
              <c:showBubbleSize val="1"/>
              <c:separator>; </c:separator>
              <c:extLst>
                <c:ext xmlns:c15="http://schemas.microsoft.com/office/drawing/2012/chart" uri="{CE6537A1-D6FC-4f65-9D91-7224C49458BB}"/>
              </c:extLst>
            </c:dLbl>
            <c:dLbl>
              <c:idx val="6"/>
              <c:dLblPos val="r"/>
              <c:showLegendKey val="0"/>
              <c:showVal val="0"/>
              <c:showCatName val="0"/>
              <c:showSerName val="0"/>
              <c:showPercent val="0"/>
              <c:showBubbleSize val="1"/>
              <c:separator>; </c:separator>
              <c:extLst>
                <c:ext xmlns:c15="http://schemas.microsoft.com/office/drawing/2012/chart" uri="{CE6537A1-D6FC-4f65-9D91-7224C49458BB}"/>
              </c:extLst>
            </c:dLbl>
            <c:dLbl>
              <c:idx val="7"/>
              <c:dLblPos val="r"/>
              <c:showLegendKey val="0"/>
              <c:showVal val="0"/>
              <c:showCatName val="0"/>
              <c:showSerName val="0"/>
              <c:showPercent val="0"/>
              <c:showBubbleSize val="1"/>
              <c:separator>; </c:separator>
              <c:extLst>
                <c:ext xmlns:c15="http://schemas.microsoft.com/office/drawing/2012/chart" uri="{CE6537A1-D6FC-4f65-9D91-7224C49458BB}"/>
              </c:extLst>
            </c:dLbl>
            <c:dLbl>
              <c:idx val="8"/>
              <c:dLblPos val="r"/>
              <c:showLegendKey val="0"/>
              <c:showVal val="0"/>
              <c:showCatName val="0"/>
              <c:showSerName val="0"/>
              <c:showPercent val="0"/>
              <c:showBubbleSize val="1"/>
              <c:separator>; </c:separator>
              <c:extLst>
                <c:ext xmlns:c15="http://schemas.microsoft.com/office/drawing/2012/chart" uri="{CE6537A1-D6FC-4f65-9D91-7224C49458BB}"/>
              </c:extLst>
            </c:dLbl>
            <c:dLbl>
              <c:idx val="9"/>
              <c:dLblPos val="r"/>
              <c:showLegendKey val="0"/>
              <c:showVal val="0"/>
              <c:showCatName val="0"/>
              <c:showSerName val="0"/>
              <c:showPercent val="0"/>
              <c:showBubbleSize val="1"/>
              <c:separator>; </c:separator>
              <c:extLst>
                <c:ext xmlns:c15="http://schemas.microsoft.com/office/drawing/2012/chart" uri="{CE6537A1-D6FC-4f65-9D91-7224C49458BB}"/>
              </c:extLst>
            </c:dLbl>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val>
            <c:numRef>
              <c:f>0</c:f>
              <c:numCache>
                <c:formatCode>General</c:formatCode>
                <c:ptCount val="10"/>
                <c:pt idx="0">
                  <c:v>178.0</c:v>
                </c:pt>
                <c:pt idx="1">
                  <c:v>178.0</c:v>
                </c:pt>
                <c:pt idx="2">
                  <c:v>184.0</c:v>
                </c:pt>
                <c:pt idx="3">
                  <c:v>184.0</c:v>
                </c:pt>
                <c:pt idx="4">
                  <c:v>184.0</c:v>
                </c:pt>
                <c:pt idx="5">
                  <c:v>184.0</c:v>
                </c:pt>
                <c:pt idx="6">
                  <c:v>192.0</c:v>
                </c:pt>
                <c:pt idx="7">
                  <c:v>192.0</c:v>
                </c:pt>
                <c:pt idx="8">
                  <c:v>192.0</c:v>
                </c:pt>
                <c:pt idx="9">
                  <c:v>192.0</c:v>
                </c:pt>
              </c:numCache>
            </c:numRef>
          </c:val>
          <c:smooth val="1"/>
        </c:ser>
        <c:ser>
          <c:idx val="1"/>
          <c:order val="1"/>
          <c:tx>
            <c:strRef>
              <c:f>label 2</c:f>
              <c:strCache>
                <c:ptCount val="1"/>
                <c:pt idx="0">
                  <c:v>Done</c:v>
                </c:pt>
              </c:strCache>
            </c:strRef>
          </c:tx>
          <c:spPr>
            <a:ln w="28440">
              <a:solidFill>
                <a:srgbClr val="BE4B48"/>
              </a:solidFill>
              <a:round/>
            </a:ln>
          </c:spPr>
          <c:marker>
            <c:symbol val="square"/>
            <c:size val="4"/>
          </c:marker>
          <c:dLbls>
            <c:dLbl>
              <c:idx val="0"/>
              <c:dLblPos val="r"/>
              <c:showLegendKey val="0"/>
              <c:showVal val="0"/>
              <c:showCatName val="0"/>
              <c:showSerName val="0"/>
              <c:showPercent val="0"/>
              <c:showBubbleSize val="1"/>
              <c:separator>; </c:separator>
              <c:extLst>
                <c:ext xmlns:c15="http://schemas.microsoft.com/office/drawing/2012/chart" uri="{CE6537A1-D6FC-4f65-9D91-7224C49458BB}"/>
              </c:extLst>
            </c:dLbl>
            <c:dLbl>
              <c:idx val="1"/>
              <c:dLblPos val="r"/>
              <c:showLegendKey val="0"/>
              <c:showVal val="0"/>
              <c:showCatName val="0"/>
              <c:showSerName val="0"/>
              <c:showPercent val="0"/>
              <c:showBubbleSize val="1"/>
              <c:separator>; </c:separator>
              <c:extLst>
                <c:ext xmlns:c15="http://schemas.microsoft.com/office/drawing/2012/chart" uri="{CE6537A1-D6FC-4f65-9D91-7224C49458BB}"/>
              </c:extLst>
            </c:dLbl>
            <c:dLbl>
              <c:idx val="2"/>
              <c:dLblPos val="r"/>
              <c:showLegendKey val="0"/>
              <c:showVal val="0"/>
              <c:showCatName val="0"/>
              <c:showSerName val="0"/>
              <c:showPercent val="0"/>
              <c:showBubbleSize val="1"/>
              <c:separator>; </c:separator>
              <c:extLst>
                <c:ext xmlns:c15="http://schemas.microsoft.com/office/drawing/2012/chart" uri="{CE6537A1-D6FC-4f65-9D91-7224C49458BB}"/>
              </c:extLst>
            </c:dLbl>
            <c:dLbl>
              <c:idx val="3"/>
              <c:dLblPos val="r"/>
              <c:showLegendKey val="0"/>
              <c:showVal val="0"/>
              <c:showCatName val="0"/>
              <c:showSerName val="0"/>
              <c:showPercent val="0"/>
              <c:showBubbleSize val="1"/>
              <c:separator>; </c:separator>
              <c:extLst>
                <c:ext xmlns:c15="http://schemas.microsoft.com/office/drawing/2012/chart" uri="{CE6537A1-D6FC-4f65-9D91-7224C49458BB}"/>
              </c:extLst>
            </c:dLbl>
            <c:dLbl>
              <c:idx val="4"/>
              <c:dLblPos val="r"/>
              <c:showLegendKey val="0"/>
              <c:showVal val="0"/>
              <c:showCatName val="0"/>
              <c:showSerName val="0"/>
              <c:showPercent val="0"/>
              <c:showBubbleSize val="1"/>
              <c:separator>; </c:separator>
              <c:extLst>
                <c:ext xmlns:c15="http://schemas.microsoft.com/office/drawing/2012/chart" uri="{CE6537A1-D6FC-4f65-9D91-7224C49458BB}"/>
              </c:extLst>
            </c:dLbl>
            <c:dLbl>
              <c:idx val="5"/>
              <c:dLblPos val="r"/>
              <c:showLegendKey val="0"/>
              <c:showVal val="0"/>
              <c:showCatName val="0"/>
              <c:showSerName val="0"/>
              <c:showPercent val="0"/>
              <c:showBubbleSize val="1"/>
              <c:separator>; </c:separator>
              <c:extLst>
                <c:ext xmlns:c15="http://schemas.microsoft.com/office/drawing/2012/chart" uri="{CE6537A1-D6FC-4f65-9D91-7224C49458BB}"/>
              </c:extLst>
            </c:dLbl>
            <c:dLbl>
              <c:idx val="6"/>
              <c:dLblPos val="r"/>
              <c:showLegendKey val="0"/>
              <c:showVal val="0"/>
              <c:showCatName val="0"/>
              <c:showSerName val="0"/>
              <c:showPercent val="0"/>
              <c:showBubbleSize val="1"/>
              <c:separator>; </c:separator>
              <c:extLst>
                <c:ext xmlns:c15="http://schemas.microsoft.com/office/drawing/2012/chart" uri="{CE6537A1-D6FC-4f65-9D91-7224C49458BB}"/>
              </c:extLst>
            </c:dLbl>
            <c:dLbl>
              <c:idx val="7"/>
              <c:dLblPos val="r"/>
              <c:showLegendKey val="0"/>
              <c:showVal val="0"/>
              <c:showCatName val="0"/>
              <c:showSerName val="0"/>
              <c:showPercent val="0"/>
              <c:showBubbleSize val="1"/>
              <c:separator>; </c:separator>
              <c:extLst>
                <c:ext xmlns:c15="http://schemas.microsoft.com/office/drawing/2012/chart" uri="{CE6537A1-D6FC-4f65-9D91-7224C49458BB}"/>
              </c:extLst>
            </c:dLbl>
            <c:dLbl>
              <c:idx val="8"/>
              <c:dLblPos val="r"/>
              <c:showLegendKey val="0"/>
              <c:showVal val="0"/>
              <c:showCatName val="0"/>
              <c:showSerName val="0"/>
              <c:showPercent val="0"/>
              <c:showBubbleSize val="1"/>
              <c:separator>; </c:separator>
              <c:extLst>
                <c:ext xmlns:c15="http://schemas.microsoft.com/office/drawing/2012/chart" uri="{CE6537A1-D6FC-4f65-9D91-7224C49458BB}"/>
              </c:extLst>
            </c:dLbl>
            <c:dLbl>
              <c:idx val="9"/>
              <c:dLblPos val="r"/>
              <c:showLegendKey val="0"/>
              <c:showVal val="0"/>
              <c:showCatName val="0"/>
              <c:showSerName val="0"/>
              <c:showPercent val="0"/>
              <c:showBubbleSize val="1"/>
              <c:separator>; </c:separator>
              <c:extLst>
                <c:ext xmlns:c15="http://schemas.microsoft.com/office/drawing/2012/chart" uri="{CE6537A1-D6FC-4f65-9D91-7224C49458BB}"/>
              </c:extLst>
            </c:dLbl>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val>
            <c:numRef>
              <c:f>1</c:f>
              <c:numCache>
                <c:formatCode>General</c:formatCode>
                <c:ptCount val="10"/>
                <c:pt idx="0">
                  <c:v>0.0</c:v>
                </c:pt>
                <c:pt idx="1">
                  <c:v>8.0</c:v>
                </c:pt>
                <c:pt idx="2">
                  <c:v>16.0</c:v>
                </c:pt>
                <c:pt idx="3">
                  <c:v>37.0</c:v>
                </c:pt>
                <c:pt idx="4">
                  <c:v>68.0</c:v>
                </c:pt>
                <c:pt idx="5">
                  <c:v>75.0</c:v>
                </c:pt>
                <c:pt idx="6">
                  <c:v>108.0</c:v>
                </c:pt>
                <c:pt idx="7">
                  <c:v>136.0</c:v>
                </c:pt>
                <c:pt idx="8">
                  <c:v>156.0</c:v>
                </c:pt>
                <c:pt idx="9">
                  <c:v>180.0</c:v>
                </c:pt>
              </c:numCache>
            </c:numRef>
          </c:val>
          <c:smooth val="1"/>
        </c:ser>
        <c:dLbls>
          <c:showLegendKey val="0"/>
          <c:showVal val="0"/>
          <c:showCatName val="0"/>
          <c:showSerName val="0"/>
          <c:showPercent val="0"/>
          <c:showBubbleSize val="0"/>
        </c:dLbls>
        <c:marker val="1"/>
        <c:smooth val="0"/>
        <c:axId val="-2017504384"/>
        <c:axId val="-2034411280"/>
      </c:lineChart>
      <c:catAx>
        <c:axId val="-2017504384"/>
        <c:scaling>
          <c:orientation val="minMax"/>
        </c:scaling>
        <c:delete val="1"/>
        <c:axPos val="b"/>
        <c:majorTickMark val="out"/>
        <c:minorTickMark val="none"/>
        <c:tickLblPos val="nextTo"/>
        <c:crossAx val="-2034411280"/>
        <c:crossesAt val="0.0"/>
        <c:auto val="1"/>
        <c:lblAlgn val="ctr"/>
        <c:lblOffset val="100"/>
        <c:noMultiLvlLbl val="1"/>
      </c:catAx>
      <c:valAx>
        <c:axId val="-2034411280"/>
        <c:scaling>
          <c:orientation val="minMax"/>
        </c:scaling>
        <c:delete val="1"/>
        <c:axPos val="l"/>
        <c:numFmt formatCode="General" sourceLinked="0"/>
        <c:majorTickMark val="out"/>
        <c:minorTickMark val="none"/>
        <c:tickLblPos val="nextTo"/>
        <c:crossAx val="-2017504384"/>
        <c:crossesAt val="0.0"/>
        <c:crossBetween val="between"/>
      </c:valAx>
      <c:spPr>
        <a:solidFill>
          <a:srgbClr val="FFFFFF"/>
        </a:solidFill>
        <a:ln>
          <a:noFill/>
        </a:ln>
      </c:spPr>
    </c:plotArea>
    <c:legend>
      <c:legendPos val="r"/>
      <c:layout/>
      <c:overlay val="0"/>
      <c:spPr>
        <a:noFill/>
        <a:ln>
          <a:noFill/>
        </a:ln>
      </c:spPr>
    </c:legend>
    <c:plotVisOnly val="1"/>
    <c:dispBlanksAs val="zero"/>
    <c:showDLblsOverMax val="1"/>
  </c:chart>
  <c:spPr>
    <a:no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55"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56"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57"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58"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5171EFF9-03E9-45AA-845D-C37BA574A231}" type="slidenum">
              <a:rPr lang="en-US"/>
              <a:t>‹#›</a:t>
            </a:fld>
            <a:endParaRPr/>
          </a:p>
        </p:txBody>
      </p:sp>
    </p:spTree>
    <p:extLst>
      <p:ext uri="{BB962C8B-B14F-4D97-AF65-F5344CB8AC3E}">
        <p14:creationId xmlns:p14="http://schemas.microsoft.com/office/powerpoint/2010/main" val="461425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685800" y="4343400"/>
            <a:ext cx="5486040" cy="4114440"/>
          </a:xfrm>
          <a:prstGeom prst="rect">
            <a:avLst/>
          </a:prstGeom>
        </p:spPr>
        <p:txBody>
          <a:bodyPr/>
          <a:lstStyle/>
          <a:p>
            <a:pPr>
              <a:lnSpc>
                <a:spcPct val="100000"/>
              </a:lnSpc>
            </a:pPr>
            <a:r>
              <a:rPr lang="en-US">
                <a:ea typeface="ＭＳ Ｐゴシック"/>
              </a:rPr>
              <a:t>Plan, execute and report on Agile projects</a:t>
            </a:r>
            <a:endParaRPr/>
          </a:p>
          <a:p>
            <a:pPr>
              <a:lnSpc>
                <a:spcPct val="100000"/>
              </a:lnSpc>
            </a:pPr>
            <a:endParaRPr/>
          </a:p>
          <a:p>
            <a:pPr>
              <a:lnSpc>
                <a:spcPct val="100000"/>
              </a:lnSpc>
            </a:pPr>
            <a:endParaRPr/>
          </a:p>
          <a:p>
            <a:pPr>
              <a:lnSpc>
                <a:spcPct val="100000"/>
              </a:lnSpc>
            </a:pPr>
            <a:r>
              <a:rPr lang="en-US">
                <a:ea typeface="ＭＳ Ｐゴシック"/>
              </a:rPr>
              <a:t>--------------------------------------------------------------------------------------------------------------------</a:t>
            </a:r>
            <a:endParaRPr/>
          </a:p>
          <a:p>
            <a:pPr>
              <a:lnSpc>
                <a:spcPct val="100000"/>
              </a:lnSpc>
            </a:pPr>
            <a:endParaRPr/>
          </a:p>
          <a:p>
            <a:pPr>
              <a:lnSpc>
                <a:spcPct val="100000"/>
              </a:lnSpc>
            </a:pPr>
            <a:r>
              <a:rPr lang="en-US">
                <a:ea typeface="ＭＳ Ｐゴシック"/>
              </a:rPr>
              <a:t>In this module, we’ll explore the practices that help Managers and Project Managers plan, execute, and report on Agile projects.</a:t>
            </a:r>
            <a:endParaRPr/>
          </a:p>
          <a:p>
            <a:pPr>
              <a:lnSpc>
                <a:spcPct val="100000"/>
              </a:lnSpc>
            </a:pPr>
            <a:endParaRPr/>
          </a:p>
          <a:p>
            <a:pPr>
              <a:lnSpc>
                <a:spcPct val="100000"/>
              </a:lnSpc>
            </a:pPr>
            <a:endParaRPr/>
          </a:p>
        </p:txBody>
      </p:sp>
      <p:sp>
        <p:nvSpPr>
          <p:cNvPr id="198" name="TextShape 2"/>
          <p:cNvSpPr txBox="1"/>
          <p:nvPr/>
        </p:nvSpPr>
        <p:spPr>
          <a:xfrm>
            <a:off x="3884760" y="8685360"/>
            <a:ext cx="2971440" cy="456840"/>
          </a:xfrm>
          <a:prstGeom prst="rect">
            <a:avLst/>
          </a:prstGeom>
        </p:spPr>
        <p:txBody>
          <a:bodyPr anchor="b"/>
          <a:lstStyle/>
          <a:p>
            <a:pPr algn="r">
              <a:lnSpc>
                <a:spcPct val="100000"/>
              </a:lnSpc>
            </a:pPr>
            <a:fld id="{BE74BDE1-727F-4836-93F5-BF044273B3C9}" type="slidenum">
              <a:rPr lang="en-US" sz="1200">
                <a:solidFill>
                  <a:srgbClr val="000000"/>
                </a:solidFill>
                <a:latin typeface="Arial"/>
                <a:ea typeface="Arial"/>
              </a:rPr>
              <a:t>1</a:t>
            </a:fld>
            <a:endParaRPr/>
          </a:p>
        </p:txBody>
      </p:sp>
      <p:sp>
        <p:nvSpPr>
          <p:cNvPr id="199" name="TextShape 3"/>
          <p:cNvSpPr txBox="1"/>
          <p:nvPr/>
        </p:nvSpPr>
        <p:spPr>
          <a:xfrm>
            <a:off x="3884760" y="0"/>
            <a:ext cx="2971440" cy="456840"/>
          </a:xfrm>
          <a:prstGeom prst="rect">
            <a:avLst/>
          </a:prstGeom>
        </p:spPr>
        <p:txBody>
          <a:bodyPr/>
          <a:lstStyle/>
          <a:p>
            <a:endParaRPr/>
          </a:p>
        </p:txBody>
      </p:sp>
      <p:sp>
        <p:nvSpPr>
          <p:cNvPr id="200"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Visibility and Communication</a:t>
            </a:r>
            <a:endParaRPr/>
          </a:p>
        </p:txBody>
      </p:sp>
    </p:spTree>
    <p:extLst>
      <p:ext uri="{BB962C8B-B14F-4D97-AF65-F5344CB8AC3E}">
        <p14:creationId xmlns:p14="http://schemas.microsoft.com/office/powerpoint/2010/main" val="60692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685800" y="4343400"/>
            <a:ext cx="5486040" cy="4114440"/>
          </a:xfrm>
          <a:prstGeom prst="rect">
            <a:avLst/>
          </a:prstGeom>
        </p:spPr>
        <p:txBody>
          <a:bodyPr/>
          <a:lstStyle/>
          <a:p>
            <a:r>
              <a:rPr lang="en-US">
                <a:latin typeface="Arial"/>
                <a:ea typeface="ＭＳ Ｐゴシック"/>
              </a:rPr>
              <a:t>3 of these meetings can be done distributedly.</a:t>
            </a:r>
            <a:endParaRPr/>
          </a:p>
          <a:p>
            <a:r>
              <a:rPr lang="en-US">
                <a:latin typeface="Arial"/>
                <a:ea typeface="ＭＳ Ｐゴシック"/>
              </a:rPr>
              <a:t>We discourage distributed Release Planning.</a:t>
            </a:r>
            <a:endParaRPr/>
          </a:p>
          <a:p>
            <a:endParaRPr/>
          </a:p>
          <a:p>
            <a:r>
              <a:rPr lang="en-US">
                <a:latin typeface="Arial"/>
                <a:ea typeface="ＭＳ Ｐゴシック"/>
              </a:rPr>
              <a:t>Mountain goat software has distributed Planning Poker.</a:t>
            </a:r>
            <a:endParaRPr/>
          </a:p>
          <a:p>
            <a:r>
              <a:rPr lang="en-US">
                <a:latin typeface="Arial"/>
                <a:ea typeface="ＭＳ Ｐゴシック"/>
              </a:rPr>
              <a:t>Ideaboardz and Edistorm are good for distributed Retrospectives.</a:t>
            </a:r>
            <a:endParaRPr/>
          </a:p>
        </p:txBody>
      </p:sp>
      <p:sp>
        <p:nvSpPr>
          <p:cNvPr id="202" name="TextShape 2"/>
          <p:cNvSpPr txBox="1"/>
          <p:nvPr/>
        </p:nvSpPr>
        <p:spPr>
          <a:xfrm>
            <a:off x="3884760" y="8685360"/>
            <a:ext cx="2971440" cy="456840"/>
          </a:xfrm>
          <a:prstGeom prst="rect">
            <a:avLst/>
          </a:prstGeom>
        </p:spPr>
        <p:txBody>
          <a:bodyPr anchor="b"/>
          <a:lstStyle/>
          <a:p>
            <a:pPr>
              <a:lnSpc>
                <a:spcPct val="100000"/>
              </a:lnSpc>
            </a:pPr>
            <a:fld id="{67C51D89-A012-482A-9E07-9348F896C446}" type="slidenum">
              <a:rPr lang="en-US" sz="1200">
                <a:solidFill>
                  <a:srgbClr val="000000"/>
                </a:solidFill>
                <a:latin typeface="Arial"/>
                <a:ea typeface="ＭＳ Ｐゴシック"/>
              </a:rPr>
              <a:t>2</a:t>
            </a:fld>
            <a:endParaRPr/>
          </a:p>
        </p:txBody>
      </p:sp>
      <p:sp>
        <p:nvSpPr>
          <p:cNvPr id="203" name="TextShape 3"/>
          <p:cNvSpPr txBox="1"/>
          <p:nvPr/>
        </p:nvSpPr>
        <p:spPr>
          <a:xfrm>
            <a:off x="3884760" y="0"/>
            <a:ext cx="2971440" cy="456840"/>
          </a:xfrm>
          <a:prstGeom prst="rect">
            <a:avLst/>
          </a:prstGeom>
        </p:spPr>
        <p:txBody>
          <a:bodyPr/>
          <a:lstStyle/>
          <a:p>
            <a:endParaRPr/>
          </a:p>
        </p:txBody>
      </p:sp>
      <p:sp>
        <p:nvSpPr>
          <p:cNvPr id="204"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Visibility and Communication</a:t>
            </a:r>
            <a:endParaRPr/>
          </a:p>
        </p:txBody>
      </p:sp>
    </p:spTree>
    <p:extLst>
      <p:ext uri="{BB962C8B-B14F-4D97-AF65-F5344CB8AC3E}">
        <p14:creationId xmlns:p14="http://schemas.microsoft.com/office/powerpoint/2010/main" val="109236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343400"/>
            <a:ext cx="5486040" cy="4114440"/>
          </a:xfrm>
          <a:prstGeom prst="rect">
            <a:avLst/>
          </a:prstGeom>
        </p:spPr>
        <p:txBody>
          <a:bodyPr/>
          <a:lstStyle/>
          <a:p>
            <a:pPr>
              <a:lnSpc>
                <a:spcPct val="100000"/>
              </a:lnSpc>
              <a:buFont typeface="Arial"/>
              <a:buChar char="•"/>
            </a:pPr>
            <a:r>
              <a:rPr lang="en-US" sz="1200">
                <a:solidFill>
                  <a:srgbClr val="000000"/>
                </a:solidFill>
                <a:latin typeface="+mn-lt"/>
                <a:ea typeface="ＭＳ Ｐゴシック"/>
              </a:rPr>
              <a:t>Accurate visibility into project progress has traditionally been a problem</a:t>
            </a:r>
            <a:endParaRPr/>
          </a:p>
          <a:p>
            <a:pPr>
              <a:lnSpc>
                <a:spcPct val="100000"/>
              </a:lnSpc>
              <a:buFont typeface="Arial"/>
              <a:buChar char="•"/>
            </a:pPr>
            <a:r>
              <a:rPr lang="en-US" sz="1200">
                <a:solidFill>
                  <a:srgbClr val="000000"/>
                </a:solidFill>
                <a:latin typeface="+mn-lt"/>
                <a:ea typeface="ＭＳ Ｐゴシック"/>
              </a:rPr>
              <a:t>Agile address this by making project status extremely visible to everyone</a:t>
            </a:r>
            <a:endParaRPr/>
          </a:p>
          <a:p>
            <a:pPr>
              <a:lnSpc>
                <a:spcPct val="100000"/>
              </a:lnSpc>
            </a:pPr>
            <a:endParaRPr/>
          </a:p>
          <a:p>
            <a:pPr>
              <a:lnSpc>
                <a:spcPct val="100000"/>
              </a:lnSpc>
            </a:pPr>
            <a:r>
              <a:rPr lang="en-US" sz="1200">
                <a:solidFill>
                  <a:srgbClr val="000000"/>
                </a:solidFill>
                <a:latin typeface="+mn-lt"/>
                <a:ea typeface="ＭＳ Ｐゴシック"/>
              </a:rPr>
              <a:t>----------------------------------------------------------------------------------------------------------------</a:t>
            </a:r>
            <a:endParaRPr/>
          </a:p>
          <a:p>
            <a:pPr>
              <a:lnSpc>
                <a:spcPct val="100000"/>
              </a:lnSpc>
            </a:pPr>
            <a:r>
              <a:rPr lang="en-US" sz="1200">
                <a:solidFill>
                  <a:srgbClr val="000000"/>
                </a:solidFill>
                <a:latin typeface="+mn-lt"/>
                <a:ea typeface="ＭＳ Ｐゴシック"/>
              </a:rPr>
              <a:t>One of the exciting and powerful aspects of Agile is the free flow of information and communication.  This is true both within an Agile team, and between the team and the rest of the organization. Agile teams talk about transparency, meaning that facts and information are freely available at all times, and that our successes and failures are equally visible.</a:t>
            </a:r>
            <a:endParaRPr/>
          </a:p>
          <a:p>
            <a:pPr>
              <a:lnSpc>
                <a:spcPct val="100000"/>
              </a:lnSpc>
            </a:pPr>
            <a:endParaRPr/>
          </a:p>
        </p:txBody>
      </p:sp>
      <p:sp>
        <p:nvSpPr>
          <p:cNvPr id="206" name="TextShape 2"/>
          <p:cNvSpPr txBox="1"/>
          <p:nvPr/>
        </p:nvSpPr>
        <p:spPr>
          <a:xfrm>
            <a:off x="3884760" y="8685360"/>
            <a:ext cx="2971440" cy="456840"/>
          </a:xfrm>
          <a:prstGeom prst="rect">
            <a:avLst/>
          </a:prstGeom>
        </p:spPr>
        <p:txBody>
          <a:bodyPr anchor="b"/>
          <a:lstStyle/>
          <a:p>
            <a:pPr>
              <a:lnSpc>
                <a:spcPct val="100000"/>
              </a:lnSpc>
            </a:pPr>
            <a:fld id="{630E46B5-9C34-4740-B132-8504A744AE57}" type="slidenum">
              <a:rPr lang="en-US" sz="4200">
                <a:solidFill>
                  <a:srgbClr val="000000"/>
                </a:solidFill>
                <a:latin typeface="Gill Sans"/>
                <a:ea typeface="ヒラギノ角ゴ ProN W3"/>
              </a:rPr>
              <a:t>3</a:t>
            </a:fld>
            <a:endParaRPr/>
          </a:p>
        </p:txBody>
      </p:sp>
      <p:sp>
        <p:nvSpPr>
          <p:cNvPr id="207" name="TextShape 3"/>
          <p:cNvSpPr txBox="1"/>
          <p:nvPr/>
        </p:nvSpPr>
        <p:spPr>
          <a:xfrm>
            <a:off x="3884760" y="0"/>
            <a:ext cx="2971440" cy="456840"/>
          </a:xfrm>
          <a:prstGeom prst="rect">
            <a:avLst/>
          </a:prstGeom>
        </p:spPr>
        <p:txBody>
          <a:bodyPr/>
          <a:lstStyle/>
          <a:p>
            <a:endParaRPr/>
          </a:p>
        </p:txBody>
      </p:sp>
      <p:sp>
        <p:nvSpPr>
          <p:cNvPr id="208"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Visibility and Communication</a:t>
            </a:r>
            <a:endParaRPr/>
          </a:p>
        </p:txBody>
      </p:sp>
    </p:spTree>
    <p:extLst>
      <p:ext uri="{BB962C8B-B14F-4D97-AF65-F5344CB8AC3E}">
        <p14:creationId xmlns:p14="http://schemas.microsoft.com/office/powerpoint/2010/main" val="199366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343400"/>
            <a:ext cx="5486040" cy="4114440"/>
          </a:xfrm>
          <a:prstGeom prst="rect">
            <a:avLst/>
          </a:prstGeom>
        </p:spPr>
        <p:txBody>
          <a:bodyPr/>
          <a:lstStyle/>
          <a:p>
            <a:pPr>
              <a:lnSpc>
                <a:spcPct val="100000"/>
              </a:lnSpc>
              <a:buFont typeface="Arial"/>
              <a:buChar char="•"/>
            </a:pPr>
            <a:r>
              <a:rPr lang="en-US" sz="1200">
                <a:solidFill>
                  <a:srgbClr val="000000"/>
                </a:solidFill>
                <a:latin typeface="+mn-lt"/>
                <a:ea typeface="ＭＳ Ｐゴシック"/>
              </a:rPr>
              <a:t>Static sources of information available to anyone who chooses to view them.</a:t>
            </a:r>
            <a:endParaRPr/>
          </a:p>
          <a:p>
            <a:pPr>
              <a:lnSpc>
                <a:spcPct val="100000"/>
              </a:lnSpc>
              <a:buFont typeface="Arial"/>
              <a:buChar char="•"/>
            </a:pPr>
            <a:r>
              <a:rPr lang="en-US" sz="1200">
                <a:solidFill>
                  <a:srgbClr val="000000"/>
                </a:solidFill>
                <a:latin typeface="+mn-lt"/>
                <a:ea typeface="ＭＳ Ｐゴシック"/>
              </a:rPr>
              <a:t>No request needed</a:t>
            </a:r>
            <a:endParaRPr/>
          </a:p>
          <a:p>
            <a:pPr>
              <a:lnSpc>
                <a:spcPct val="100000"/>
              </a:lnSpc>
              <a:buFont typeface="Arial"/>
              <a:buChar char="•"/>
            </a:pPr>
            <a:r>
              <a:rPr lang="en-US" sz="1200">
                <a:solidFill>
                  <a:srgbClr val="000000"/>
                </a:solidFill>
                <a:latin typeface="+mn-lt"/>
                <a:ea typeface="ＭＳ Ｐゴシック"/>
              </a:rPr>
              <a:t>Always updated and ready to view  [CLICK]</a:t>
            </a:r>
            <a:endParaRPr/>
          </a:p>
          <a:p>
            <a:pPr>
              <a:lnSpc>
                <a:spcPct val="100000"/>
              </a:lnSpc>
              <a:buFont typeface="Arial"/>
              <a:buChar char="•"/>
            </a:pPr>
            <a:r>
              <a:rPr lang="en-US" sz="1200">
                <a:solidFill>
                  <a:srgbClr val="000000"/>
                </a:solidFill>
                <a:latin typeface="+mn-lt"/>
                <a:ea typeface="ＭＳ Ｐゴシック"/>
              </a:rPr>
              <a:t>Standard ones  [CLICK]</a:t>
            </a:r>
            <a:endParaRPr/>
          </a:p>
          <a:p>
            <a:pPr>
              <a:lnSpc>
                <a:spcPct val="100000"/>
              </a:lnSpc>
              <a:buFont typeface="Arial"/>
              <a:buChar char="•"/>
            </a:pPr>
            <a:r>
              <a:rPr lang="en-US" sz="1200">
                <a:solidFill>
                  <a:srgbClr val="000000"/>
                </a:solidFill>
                <a:latin typeface="+mn-lt"/>
                <a:ea typeface="ＭＳ Ｐゴシック"/>
              </a:rPr>
              <a:t>Custom ones</a:t>
            </a:r>
            <a:endParaRPr/>
          </a:p>
          <a:p>
            <a:pPr>
              <a:lnSpc>
                <a:spcPct val="100000"/>
              </a:lnSpc>
            </a:pPr>
            <a:endParaRPr/>
          </a:p>
          <a:p>
            <a:pPr>
              <a:lnSpc>
                <a:spcPct val="100000"/>
              </a:lnSpc>
            </a:pPr>
            <a:endParaRPr/>
          </a:p>
          <a:p>
            <a:pPr>
              <a:lnSpc>
                <a:spcPct val="100000"/>
              </a:lnSpc>
            </a:pPr>
            <a:endParaRPr/>
          </a:p>
          <a:p>
            <a:pPr>
              <a:lnSpc>
                <a:spcPct val="100000"/>
              </a:lnSpc>
            </a:pPr>
            <a:r>
              <a:rPr lang="en-US" sz="1200">
                <a:solidFill>
                  <a:srgbClr val="000000"/>
                </a:solidFill>
                <a:latin typeface="+mn-lt"/>
                <a:ea typeface="ＭＳ Ｐゴシック"/>
              </a:rPr>
              <a:t>----------------------------------------------------------------------------------------------------</a:t>
            </a:r>
            <a:endParaRPr/>
          </a:p>
          <a:p>
            <a:pPr>
              <a:lnSpc>
                <a:spcPct val="100000"/>
              </a:lnSpc>
            </a:pPr>
            <a:r>
              <a:rPr lang="en-US" sz="1200">
                <a:solidFill>
                  <a:srgbClr val="000000"/>
                </a:solidFill>
                <a:latin typeface="+mn-lt"/>
                <a:ea typeface="ＭＳ Ｐゴシック"/>
              </a:rPr>
              <a:t>One of the tools for this communication and transparency is a category of things that we refer to as “information radiators”.</a:t>
            </a:r>
            <a:endParaRPr/>
          </a:p>
          <a:p>
            <a:pPr>
              <a:lnSpc>
                <a:spcPct val="100000"/>
              </a:lnSpc>
            </a:pPr>
            <a:endParaRPr/>
          </a:p>
          <a:p>
            <a:pPr>
              <a:lnSpc>
                <a:spcPct val="100000"/>
              </a:lnSpc>
            </a:pPr>
            <a:r>
              <a:rPr lang="en-US" sz="1200">
                <a:solidFill>
                  <a:srgbClr val="000000"/>
                </a:solidFill>
                <a:latin typeface="+mn-lt"/>
                <a:ea typeface="ＭＳ Ｐゴシック"/>
              </a:rPr>
              <a:t>[CLICK]</a:t>
            </a:r>
            <a:endParaRPr/>
          </a:p>
          <a:p>
            <a:pPr>
              <a:lnSpc>
                <a:spcPct val="100000"/>
              </a:lnSpc>
            </a:pPr>
            <a:endParaRPr/>
          </a:p>
          <a:p>
            <a:pPr>
              <a:lnSpc>
                <a:spcPct val="100000"/>
              </a:lnSpc>
            </a:pPr>
            <a:r>
              <a:rPr lang="en-US" sz="1200">
                <a:solidFill>
                  <a:srgbClr val="000000"/>
                </a:solidFill>
                <a:latin typeface="+mn-lt"/>
                <a:ea typeface="ＭＳ Ｐゴシック"/>
              </a:rPr>
              <a:t>Information radiators are static sources of information that are available to anyone who chooses to view them. By “static” we mean that there is no request needed and no specific interaction (although we’ll get back to this when we talk about Mingle). Rather, information radiators provide information simply by viewing them.  Examples [CLICK] are the card wall and the burn-up chart which we touched on briefly a bit earlier in this module.  The card wall is always there, and anyone can look at it and learn the state of the project, release, or iteration.</a:t>
            </a:r>
            <a:endParaRPr/>
          </a:p>
          <a:p>
            <a:pPr>
              <a:lnSpc>
                <a:spcPct val="100000"/>
              </a:lnSpc>
            </a:pPr>
            <a:endParaRPr/>
          </a:p>
        </p:txBody>
      </p:sp>
      <p:sp>
        <p:nvSpPr>
          <p:cNvPr id="210" name="TextShape 2"/>
          <p:cNvSpPr txBox="1"/>
          <p:nvPr/>
        </p:nvSpPr>
        <p:spPr>
          <a:xfrm>
            <a:off x="3884760" y="8685360"/>
            <a:ext cx="2971440" cy="456840"/>
          </a:xfrm>
          <a:prstGeom prst="rect">
            <a:avLst/>
          </a:prstGeom>
        </p:spPr>
        <p:txBody>
          <a:bodyPr anchor="b"/>
          <a:lstStyle/>
          <a:p>
            <a:pPr>
              <a:lnSpc>
                <a:spcPct val="100000"/>
              </a:lnSpc>
            </a:pPr>
            <a:fld id="{EF6410A8-8CA9-4547-A3AA-1E20A2D03B71}" type="slidenum">
              <a:rPr lang="en-US" sz="4200">
                <a:solidFill>
                  <a:srgbClr val="000000"/>
                </a:solidFill>
                <a:latin typeface="Gill Sans"/>
                <a:ea typeface="ヒラギノ角ゴ ProN W3"/>
              </a:rPr>
              <a:t>4</a:t>
            </a:fld>
            <a:endParaRPr/>
          </a:p>
        </p:txBody>
      </p:sp>
      <p:sp>
        <p:nvSpPr>
          <p:cNvPr id="211" name="TextShape 3"/>
          <p:cNvSpPr txBox="1"/>
          <p:nvPr/>
        </p:nvSpPr>
        <p:spPr>
          <a:xfrm>
            <a:off x="3884760" y="0"/>
            <a:ext cx="2971440" cy="456840"/>
          </a:xfrm>
          <a:prstGeom prst="rect">
            <a:avLst/>
          </a:prstGeom>
        </p:spPr>
        <p:txBody>
          <a:bodyPr/>
          <a:lstStyle/>
          <a:p>
            <a:endParaRPr/>
          </a:p>
        </p:txBody>
      </p:sp>
      <p:sp>
        <p:nvSpPr>
          <p:cNvPr id="212"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Visibility and Communication</a:t>
            </a:r>
            <a:endParaRPr/>
          </a:p>
        </p:txBody>
      </p:sp>
    </p:spTree>
    <p:extLst>
      <p:ext uri="{BB962C8B-B14F-4D97-AF65-F5344CB8AC3E}">
        <p14:creationId xmlns:p14="http://schemas.microsoft.com/office/powerpoint/2010/main" val="27999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6040" cy="4114440"/>
          </a:xfrm>
          <a:prstGeom prst="rect">
            <a:avLst/>
          </a:prstGeom>
        </p:spPr>
        <p:txBody>
          <a:bodyPr/>
          <a:lstStyle/>
          <a:p>
            <a:pPr>
              <a:lnSpc>
                <a:spcPct val="100000"/>
              </a:lnSpc>
              <a:buFont typeface="Arial"/>
              <a:buChar char="•"/>
            </a:pPr>
            <a:r>
              <a:rPr lang="en-US" sz="1200">
                <a:solidFill>
                  <a:srgbClr val="000000"/>
                </a:solidFill>
                <a:latin typeface="+mn-lt"/>
                <a:ea typeface="ＭＳ Ｐゴシック"/>
              </a:rPr>
              <a:t>Card wall is in the team room</a:t>
            </a:r>
            <a:endParaRPr/>
          </a:p>
          <a:p>
            <a:pPr>
              <a:lnSpc>
                <a:spcPct val="100000"/>
              </a:lnSpc>
              <a:buFont typeface="Arial"/>
              <a:buChar char="•"/>
            </a:pPr>
            <a:r>
              <a:rPr lang="en-US" sz="1200">
                <a:solidFill>
                  <a:srgbClr val="000000"/>
                </a:solidFill>
                <a:latin typeface="+mn-lt"/>
                <a:ea typeface="ＭＳ Ｐゴシック"/>
              </a:rPr>
              <a:t>Easily accessible and visible</a:t>
            </a:r>
            <a:endParaRPr/>
          </a:p>
          <a:p>
            <a:pPr>
              <a:lnSpc>
                <a:spcPct val="100000"/>
              </a:lnSpc>
              <a:buFont typeface="Arial"/>
              <a:buChar char="•"/>
            </a:pPr>
            <a:r>
              <a:rPr lang="en-US" sz="1200">
                <a:solidFill>
                  <a:srgbClr val="000000"/>
                </a:solidFill>
                <a:latin typeface="+mn-lt"/>
                <a:ea typeface="ＭＳ Ｐゴシック"/>
              </a:rPr>
              <a:t>Mingle example  [CLICK]</a:t>
            </a:r>
            <a:endParaRPr/>
          </a:p>
          <a:p>
            <a:pPr>
              <a:lnSpc>
                <a:spcPct val="100000"/>
              </a:lnSpc>
              <a:buFont typeface="Arial"/>
              <a:buChar char="•"/>
            </a:pPr>
            <a:r>
              <a:rPr lang="en-US" sz="1200">
                <a:solidFill>
                  <a:srgbClr val="000000"/>
                </a:solidFill>
                <a:latin typeface="+mn-lt"/>
                <a:ea typeface="ＭＳ Ｐゴシック"/>
              </a:rPr>
              <a:t>Not methodology dependent – scrum, lean, xp</a:t>
            </a:r>
            <a:endParaRPr/>
          </a:p>
          <a:p>
            <a:pPr>
              <a:lnSpc>
                <a:spcPct val="100000"/>
              </a:lnSpc>
              <a:buFont typeface="Arial"/>
              <a:buChar char="•"/>
            </a:pPr>
            <a:r>
              <a:rPr lang="en-US" sz="1200">
                <a:solidFill>
                  <a:srgbClr val="000000"/>
                </a:solidFill>
                <a:latin typeface="+mn-lt"/>
                <a:ea typeface="ＭＳ Ｐゴシック"/>
              </a:rPr>
              <a:t>Single iteration </a:t>
            </a:r>
            <a:endParaRPr/>
          </a:p>
          <a:p>
            <a:pPr>
              <a:lnSpc>
                <a:spcPct val="100000"/>
              </a:lnSpc>
              <a:buFont typeface="Arial"/>
              <a:buChar char="•"/>
            </a:pPr>
            <a:r>
              <a:rPr lang="en-US" sz="1200">
                <a:solidFill>
                  <a:srgbClr val="000000"/>
                </a:solidFill>
                <a:latin typeface="+mn-lt"/>
                <a:ea typeface="ＭＳ Ｐゴシック"/>
              </a:rPr>
              <a:t>Showing </a:t>
            </a:r>
            <a:r>
              <a:rPr lang="en-US" sz="1200" b="1">
                <a:solidFill>
                  <a:srgbClr val="000000"/>
                </a:solidFill>
                <a:latin typeface="+mn-lt"/>
                <a:ea typeface="ＭＳ Ｐゴシック"/>
              </a:rPr>
              <a:t>state of the card </a:t>
            </a:r>
            <a:r>
              <a:rPr lang="en-US" sz="1200">
                <a:solidFill>
                  <a:srgbClr val="000000"/>
                </a:solidFill>
                <a:latin typeface="+mn-lt"/>
                <a:ea typeface="ＭＳ Ｐゴシック"/>
              </a:rPr>
              <a:t>[CLICK]  Ready for Analysis to Deployed</a:t>
            </a:r>
            <a:endParaRPr/>
          </a:p>
          <a:p>
            <a:pPr>
              <a:lnSpc>
                <a:spcPct val="100000"/>
              </a:lnSpc>
              <a:buFont typeface="Arial"/>
              <a:buChar char="•"/>
            </a:pPr>
            <a:r>
              <a:rPr lang="en-US" sz="1200">
                <a:solidFill>
                  <a:srgbClr val="000000"/>
                </a:solidFill>
                <a:latin typeface="+mn-lt"/>
                <a:ea typeface="ＭＳ Ｐゴシック"/>
              </a:rPr>
              <a:t>Some cards in next iteration – </a:t>
            </a:r>
            <a:r>
              <a:rPr lang="en-US" sz="1200" b="1">
                <a:solidFill>
                  <a:srgbClr val="000000"/>
                </a:solidFill>
                <a:latin typeface="+mn-lt"/>
                <a:ea typeface="ＭＳ Ｐゴシック"/>
              </a:rPr>
              <a:t>Analysts typically work iterations ahead of development</a:t>
            </a:r>
            <a:endParaRPr/>
          </a:p>
          <a:p>
            <a:pPr>
              <a:lnSpc>
                <a:spcPct val="100000"/>
              </a:lnSpc>
              <a:buFont typeface="Arial"/>
              <a:buChar char="•"/>
            </a:pPr>
            <a:r>
              <a:rPr lang="en-US" sz="1200">
                <a:solidFill>
                  <a:srgbClr val="000000"/>
                </a:solidFill>
                <a:latin typeface="+mn-lt"/>
                <a:ea typeface="ＭＳ Ｐゴシック"/>
              </a:rPr>
              <a:t>Clearly see the </a:t>
            </a:r>
            <a:r>
              <a:rPr lang="en-US" sz="1200" b="1">
                <a:solidFill>
                  <a:srgbClr val="000000"/>
                </a:solidFill>
                <a:latin typeface="+mn-lt"/>
                <a:ea typeface="ＭＳ Ｐゴシック"/>
              </a:rPr>
              <a:t>status of the iteration</a:t>
            </a:r>
            <a:r>
              <a:rPr lang="en-US" sz="1200">
                <a:solidFill>
                  <a:srgbClr val="000000"/>
                </a:solidFill>
                <a:latin typeface="+mn-lt"/>
                <a:ea typeface="ＭＳ Ｐゴシック"/>
              </a:rPr>
              <a:t>  [CLICK]  [CLICK]</a:t>
            </a:r>
            <a:endParaRPr/>
          </a:p>
          <a:p>
            <a:pPr>
              <a:lnSpc>
                <a:spcPct val="100000"/>
              </a:lnSpc>
            </a:pPr>
            <a:endParaRPr/>
          </a:p>
          <a:p>
            <a:pPr>
              <a:lnSpc>
                <a:spcPct val="100000"/>
              </a:lnSpc>
            </a:pPr>
            <a:r>
              <a:rPr lang="en-US" sz="1200">
                <a:solidFill>
                  <a:srgbClr val="000000"/>
                </a:solidFill>
                <a:latin typeface="+mn-lt"/>
                <a:ea typeface="ＭＳ Ｐゴシック"/>
              </a:rPr>
              <a:t>--------------------------------------------------------------------------------------------------------</a:t>
            </a:r>
            <a:endParaRPr/>
          </a:p>
          <a:p>
            <a:pPr>
              <a:lnSpc>
                <a:spcPct val="100000"/>
              </a:lnSpc>
            </a:pPr>
            <a:r>
              <a:rPr lang="en-US" sz="1200">
                <a:solidFill>
                  <a:srgbClr val="000000"/>
                </a:solidFill>
                <a:latin typeface="+mn-lt"/>
                <a:ea typeface="ＭＳ Ｐゴシック"/>
              </a:rPr>
              <a:t>We’ve talked about the card wall throughout this course.  Let’s look at it again, and an example of a card wall in Mingle.</a:t>
            </a:r>
            <a:endParaRPr/>
          </a:p>
          <a:p>
            <a:pPr>
              <a:lnSpc>
                <a:spcPct val="100000"/>
              </a:lnSpc>
            </a:pPr>
            <a:endParaRPr/>
          </a:p>
          <a:p>
            <a:pPr>
              <a:lnSpc>
                <a:spcPct val="100000"/>
              </a:lnSpc>
            </a:pPr>
            <a:r>
              <a:rPr lang="en-US" sz="1200">
                <a:solidFill>
                  <a:srgbClr val="000000"/>
                </a:solidFill>
                <a:latin typeface="+mn-lt"/>
                <a:ea typeface="ＭＳ Ｐゴシック"/>
              </a:rPr>
              <a:t>[CLICK] It’s hard to overstate the value of the card wall. Regardless of the approach you follow – Scrum, XP, or Lean, for example – there is a card wall, and the value of it lies in its ability to communicate so clearly and completely, requiring little effort on the part of the reader.</a:t>
            </a:r>
            <a:endParaRPr/>
          </a:p>
          <a:p>
            <a:pPr>
              <a:lnSpc>
                <a:spcPct val="100000"/>
              </a:lnSpc>
            </a:pPr>
            <a:endParaRPr/>
          </a:p>
          <a:p>
            <a:pPr>
              <a:lnSpc>
                <a:spcPct val="100000"/>
              </a:lnSpc>
            </a:pPr>
            <a:r>
              <a:rPr lang="en-US" sz="1200">
                <a:solidFill>
                  <a:srgbClr val="000000"/>
                </a:solidFill>
                <a:latin typeface="+mn-lt"/>
                <a:ea typeface="ＭＳ Ｐゴシック"/>
              </a:rPr>
              <a:t>Here’s an example of a representation of a card wall in Mingle. As you can see, this card wall is focused on a single Iteration, covering states [CLICK] from Ready for Analysis to Deployed. In many cases, the stories in the Ready for Analysis and In Analysis states are actually being prepared for the next Iteration.  The work of Business Analysts is generally an Iteration ahead of the rest of the team, allowing them the time they need to figure out details and acceptance criteria so that the stories will be ready for the development team.</a:t>
            </a:r>
            <a:endParaRPr/>
          </a:p>
          <a:p>
            <a:pPr>
              <a:lnSpc>
                <a:spcPct val="100000"/>
              </a:lnSpc>
            </a:pPr>
            <a:endParaRPr/>
          </a:p>
          <a:p>
            <a:pPr>
              <a:lnSpc>
                <a:spcPct val="100000"/>
              </a:lnSpc>
            </a:pPr>
            <a:r>
              <a:rPr lang="en-US" sz="1200">
                <a:solidFill>
                  <a:srgbClr val="000000"/>
                </a:solidFill>
                <a:latin typeface="+mn-lt"/>
                <a:ea typeface="ＭＳ Ｐゴシック"/>
              </a:rPr>
              <a:t>As you can see here, it’s easy to understand the state of the work being done in an Iteration on the card wall.  For instance,[CLICK] we can see that there are a number of stories on which the work is complete that are waiting to be deployed.  At the other end, [CLICK] there are a couple of stories that are ready for development, [CLICK] a few in development, and so on.  Without even looking at the specific stories, [CLICK] we can learn a great deal about the project just by seeing the flow of work through viewing the card wall.</a:t>
            </a:r>
            <a:endParaRPr/>
          </a:p>
        </p:txBody>
      </p:sp>
      <p:sp>
        <p:nvSpPr>
          <p:cNvPr id="214" name="TextShape 2"/>
          <p:cNvSpPr txBox="1"/>
          <p:nvPr/>
        </p:nvSpPr>
        <p:spPr>
          <a:xfrm>
            <a:off x="3884760" y="8685360"/>
            <a:ext cx="2971440" cy="456840"/>
          </a:xfrm>
          <a:prstGeom prst="rect">
            <a:avLst/>
          </a:prstGeom>
        </p:spPr>
        <p:txBody>
          <a:bodyPr anchor="b"/>
          <a:lstStyle/>
          <a:p>
            <a:pPr>
              <a:lnSpc>
                <a:spcPct val="100000"/>
              </a:lnSpc>
            </a:pPr>
            <a:fld id="{CBEE1E1B-4021-4928-BE72-0BDAE6474A65}" type="slidenum">
              <a:rPr lang="en-US" sz="4200">
                <a:solidFill>
                  <a:srgbClr val="000000"/>
                </a:solidFill>
                <a:latin typeface="Gill Sans"/>
                <a:ea typeface="ヒラギノ角ゴ ProN W3"/>
              </a:rPr>
              <a:t>5</a:t>
            </a:fld>
            <a:endParaRPr/>
          </a:p>
        </p:txBody>
      </p:sp>
      <p:sp>
        <p:nvSpPr>
          <p:cNvPr id="215" name="TextShape 3"/>
          <p:cNvSpPr txBox="1"/>
          <p:nvPr/>
        </p:nvSpPr>
        <p:spPr>
          <a:xfrm>
            <a:off x="3884760" y="0"/>
            <a:ext cx="2971440" cy="456840"/>
          </a:xfrm>
          <a:prstGeom prst="rect">
            <a:avLst/>
          </a:prstGeom>
        </p:spPr>
        <p:txBody>
          <a:bodyPr/>
          <a:lstStyle/>
          <a:p>
            <a:endParaRPr/>
          </a:p>
        </p:txBody>
      </p:sp>
      <p:sp>
        <p:nvSpPr>
          <p:cNvPr id="216"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Visibility and Communication</a:t>
            </a:r>
            <a:endParaRPr/>
          </a:p>
        </p:txBody>
      </p:sp>
    </p:spTree>
    <p:extLst>
      <p:ext uri="{BB962C8B-B14F-4D97-AF65-F5344CB8AC3E}">
        <p14:creationId xmlns:p14="http://schemas.microsoft.com/office/powerpoint/2010/main" val="66426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343400"/>
            <a:ext cx="5486040" cy="4114440"/>
          </a:xfrm>
          <a:prstGeom prst="rect">
            <a:avLst/>
          </a:prstGeom>
        </p:spPr>
        <p:txBody>
          <a:bodyPr/>
          <a:lstStyle/>
          <a:p>
            <a:pPr>
              <a:lnSpc>
                <a:spcPct val="80000"/>
              </a:lnSpc>
            </a:pPr>
            <a:r>
              <a:rPr lang="en-US" sz="300">
                <a:solidFill>
                  <a:srgbClr val="000000"/>
                </a:solidFill>
                <a:latin typeface="Trebuchet MS"/>
              </a:rPr>
              <a:t>Burn-Up Chart</a:t>
            </a:r>
            <a:endParaRPr/>
          </a:p>
          <a:p>
            <a:pPr>
              <a:lnSpc>
                <a:spcPct val="80000"/>
              </a:lnSpc>
            </a:pPr>
            <a:r>
              <a:rPr lang="en-US" sz="300">
                <a:solidFill>
                  <a:srgbClr val="000000"/>
                </a:solidFill>
                <a:latin typeface="Trebuchet MS"/>
              </a:rPr>
              <a:t>Primarily discussion, with an example of a burn-up chart</a:t>
            </a:r>
            <a:endParaRPr/>
          </a:p>
        </p:txBody>
      </p:sp>
      <p:sp>
        <p:nvSpPr>
          <p:cNvPr id="218" name="TextShape 2"/>
          <p:cNvSpPr txBox="1"/>
          <p:nvPr/>
        </p:nvSpPr>
        <p:spPr>
          <a:xfrm>
            <a:off x="3884760" y="0"/>
            <a:ext cx="2971440" cy="456840"/>
          </a:xfrm>
          <a:prstGeom prst="rect">
            <a:avLst/>
          </a:prstGeom>
        </p:spPr>
        <p:txBody>
          <a:bodyPr/>
          <a:lstStyle/>
          <a:p>
            <a:endParaRPr/>
          </a:p>
        </p:txBody>
      </p:sp>
      <p:sp>
        <p:nvSpPr>
          <p:cNvPr id="219" name="TextShape 3"/>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Visibility and Communication</a:t>
            </a:r>
            <a:endParaRPr/>
          </a:p>
        </p:txBody>
      </p:sp>
    </p:spTree>
    <p:extLst>
      <p:ext uri="{BB962C8B-B14F-4D97-AF65-F5344CB8AC3E}">
        <p14:creationId xmlns:p14="http://schemas.microsoft.com/office/powerpoint/2010/main" val="173185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343400"/>
            <a:ext cx="5486040" cy="4114440"/>
          </a:xfrm>
          <a:prstGeom prst="rect">
            <a:avLst/>
          </a:prstGeom>
        </p:spPr>
        <p:txBody>
          <a:bodyPr/>
          <a:lstStyle/>
          <a:p>
            <a:endParaRPr/>
          </a:p>
        </p:txBody>
      </p:sp>
      <p:sp>
        <p:nvSpPr>
          <p:cNvPr id="221" name="TextShape 2"/>
          <p:cNvSpPr txBox="1"/>
          <p:nvPr/>
        </p:nvSpPr>
        <p:spPr>
          <a:xfrm>
            <a:off x="3884760" y="8685360"/>
            <a:ext cx="2971440" cy="456840"/>
          </a:xfrm>
          <a:prstGeom prst="rect">
            <a:avLst/>
          </a:prstGeom>
        </p:spPr>
        <p:txBody>
          <a:bodyPr anchor="b"/>
          <a:lstStyle/>
          <a:p>
            <a:pPr>
              <a:lnSpc>
                <a:spcPct val="100000"/>
              </a:lnSpc>
            </a:pPr>
            <a:fld id="{A9202EA6-1D2A-41A6-955E-3EF8E1227914}" type="slidenum">
              <a:rPr lang="en-US" sz="4200">
                <a:solidFill>
                  <a:srgbClr val="000000"/>
                </a:solidFill>
                <a:latin typeface="Gill Sans"/>
                <a:ea typeface="ヒラギノ角ゴ ProN W3"/>
              </a:rPr>
              <a:t>7</a:t>
            </a:fld>
            <a:endParaRPr/>
          </a:p>
        </p:txBody>
      </p:sp>
      <p:sp>
        <p:nvSpPr>
          <p:cNvPr id="222" name="TextShape 3"/>
          <p:cNvSpPr txBox="1"/>
          <p:nvPr/>
        </p:nvSpPr>
        <p:spPr>
          <a:xfrm>
            <a:off x="3884760" y="0"/>
            <a:ext cx="2971440" cy="456840"/>
          </a:xfrm>
          <a:prstGeom prst="rect">
            <a:avLst/>
          </a:prstGeom>
        </p:spPr>
        <p:txBody>
          <a:bodyPr/>
          <a:lstStyle/>
          <a:p>
            <a:endParaRPr/>
          </a:p>
        </p:txBody>
      </p:sp>
      <p:sp>
        <p:nvSpPr>
          <p:cNvPr id="223" name="TextShape 4"/>
          <p:cNvSpPr txBox="1"/>
          <p:nvPr/>
        </p:nvSpPr>
        <p:spPr>
          <a:xfrm>
            <a:off x="0" y="8685360"/>
            <a:ext cx="2971440" cy="456840"/>
          </a:xfrm>
          <a:prstGeom prst="rect">
            <a:avLst/>
          </a:prstGeom>
        </p:spPr>
        <p:txBody>
          <a:bodyPr anchor="b"/>
          <a:lstStyle/>
          <a:p>
            <a:pPr>
              <a:lnSpc>
                <a:spcPct val="100000"/>
              </a:lnSpc>
            </a:pPr>
            <a:r>
              <a:rPr lang="en-US" sz="1200">
                <a:solidFill>
                  <a:srgbClr val="000000"/>
                </a:solidFill>
                <a:latin typeface="Arial"/>
                <a:ea typeface="Arial"/>
              </a:rPr>
              <a:t>Visibility and Communication</a:t>
            </a:r>
            <a:endParaRPr/>
          </a:p>
        </p:txBody>
      </p:sp>
    </p:spTree>
    <p:extLst>
      <p:ext uri="{BB962C8B-B14F-4D97-AF65-F5344CB8AC3E}">
        <p14:creationId xmlns:p14="http://schemas.microsoft.com/office/powerpoint/2010/main" val="35613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26"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7"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2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3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32"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3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36" name="Picture 35"/>
          <p:cNvPicPr/>
          <p:nvPr/>
        </p:nvPicPr>
        <p:blipFill>
          <a:blip r:embed="rId2"/>
          <a:stretch>
            <a:fillRect/>
          </a:stretch>
        </p:blipFill>
        <p:spPr>
          <a:xfrm>
            <a:off x="5492160" y="3681360"/>
            <a:ext cx="2378160" cy="1896840"/>
          </a:xfrm>
          <a:prstGeom prst="rect">
            <a:avLst/>
          </a:prstGeom>
          <a:ln>
            <a:noFill/>
          </a:ln>
        </p:spPr>
      </p:pic>
      <p:pic>
        <p:nvPicPr>
          <p:cNvPr id="37" name="Picture 36"/>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0"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2130480"/>
            <a:ext cx="7772040" cy="34513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55"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56"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4"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6"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7"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71"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72"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7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5492160" y="3681360"/>
            <a:ext cx="2378160" cy="1896840"/>
          </a:xfrm>
          <a:prstGeom prst="rect">
            <a:avLst/>
          </a:prstGeom>
          <a:ln>
            <a:noFill/>
          </a:ln>
        </p:spPr>
      </p:pic>
      <p:pic>
        <p:nvPicPr>
          <p:cNvPr id="77" name="Picture 76"/>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83"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85"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87"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88"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85800" y="2130480"/>
            <a:ext cx="7772040" cy="345132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9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93"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94"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96"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9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98"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0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02"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04"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105"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07"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08"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09"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110"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1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1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114" name="Picture 113"/>
          <p:cNvPicPr/>
          <p:nvPr/>
        </p:nvPicPr>
        <p:blipFill>
          <a:blip r:embed="rId2"/>
          <a:stretch>
            <a:fillRect/>
          </a:stretch>
        </p:blipFill>
        <p:spPr>
          <a:xfrm>
            <a:off x="5492160" y="3681360"/>
            <a:ext cx="2378160" cy="1896840"/>
          </a:xfrm>
          <a:prstGeom prst="rect">
            <a:avLst/>
          </a:prstGeom>
          <a:ln>
            <a:noFill/>
          </a:ln>
        </p:spPr>
      </p:pic>
      <p:pic>
        <p:nvPicPr>
          <p:cNvPr id="115" name="Picture 114"/>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21"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23"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9"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0"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25"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26"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85800" y="2130480"/>
            <a:ext cx="7772040" cy="3451320"/>
          </a:xfrm>
          <a:prstGeom prst="rect">
            <a:avLst/>
          </a:prstGeom>
        </p:spPr>
        <p:txBody>
          <a:bodyPr wrap="none"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3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31"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32"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34"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35"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36"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3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3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40"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42"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143"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45"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46"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47"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148"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5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5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152" name="Picture 151"/>
          <p:cNvPicPr/>
          <p:nvPr/>
        </p:nvPicPr>
        <p:blipFill>
          <a:blip r:embed="rId2"/>
          <a:stretch>
            <a:fillRect/>
          </a:stretch>
        </p:blipFill>
        <p:spPr>
          <a:xfrm>
            <a:off x="5492160" y="3681360"/>
            <a:ext cx="2378160" cy="1896840"/>
          </a:xfrm>
          <a:prstGeom prst="rect">
            <a:avLst/>
          </a:prstGeom>
          <a:ln>
            <a:noFill/>
          </a:ln>
        </p:spPr>
      </p:pic>
      <p:pic>
        <p:nvPicPr>
          <p:cNvPr id="153" name="Picture 152"/>
          <p:cNvPicPr/>
          <p:nvPr/>
        </p:nvPicPr>
        <p:blipFill>
          <a:blip r:embed="rId2"/>
          <a:stretch>
            <a:fillRect/>
          </a:stretch>
        </p:blipFill>
        <p:spPr>
          <a:xfrm>
            <a:off x="1275840" y="3681360"/>
            <a:ext cx="2378160" cy="189684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85800" y="2130480"/>
            <a:ext cx="7772040" cy="3451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4"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5"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6"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18"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0"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2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4"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p:cNvPicPr/>
          <p:nvPr/>
        </p:nvPicPr>
        <p:blipFill>
          <a:blip r:embed="rId14"/>
          <a:stretch>
            <a:fillRect/>
          </a:stretch>
        </p:blipFill>
        <p:spPr>
          <a:xfrm>
            <a:off x="7670880" y="6505200"/>
            <a:ext cx="1015560" cy="190080"/>
          </a:xfrm>
          <a:prstGeom prst="rect">
            <a:avLst/>
          </a:prstGeom>
          <a:ln>
            <a:noFill/>
          </a:ln>
        </p:spPr>
      </p:pic>
      <p:pic>
        <p:nvPicPr>
          <p:cNvPr id="5" name="Picture 4"/>
          <p:cNvPicPr/>
          <p:nvPr/>
        </p:nvPicPr>
        <p:blipFill>
          <a:blip r:embed="rId15"/>
          <a:stretch>
            <a:fillRect/>
          </a:stretch>
        </p:blipFill>
        <p:spPr>
          <a:xfrm>
            <a:off x="457200" y="6477120"/>
            <a:ext cx="1682280" cy="261720"/>
          </a:xfrm>
          <a:prstGeom prst="rect">
            <a:avLst/>
          </a:prstGeom>
          <a:ln>
            <a:noFill/>
          </a:ln>
        </p:spPr>
      </p:pic>
      <p:sp>
        <p:nvSpPr>
          <p:cNvPr id="2"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Marydale"/>
              </a:rPr>
              <a:t>Click to edit the title text formatClick to edit Master title style</a:t>
            </a:r>
            <a:endParaRPr/>
          </a:p>
        </p:txBody>
      </p:sp>
      <p:sp>
        <p:nvSpPr>
          <p:cNvPr id="3"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3"/>
          <p:cNvPicPr/>
          <p:nvPr/>
        </p:nvPicPr>
        <p:blipFill>
          <a:blip r:embed="rId14"/>
          <a:stretch>
            <a:fillRect/>
          </a:stretch>
        </p:blipFill>
        <p:spPr>
          <a:xfrm>
            <a:off x="7670880" y="6505200"/>
            <a:ext cx="1015560" cy="190080"/>
          </a:xfrm>
          <a:prstGeom prst="rect">
            <a:avLst/>
          </a:prstGeom>
          <a:ln>
            <a:noFill/>
          </a:ln>
        </p:spPr>
      </p:pic>
      <p:pic>
        <p:nvPicPr>
          <p:cNvPr id="39" name="Picture 4"/>
          <p:cNvPicPr/>
          <p:nvPr/>
        </p:nvPicPr>
        <p:blipFill>
          <a:blip r:embed="rId15"/>
          <a:stretch>
            <a:fillRect/>
          </a:stretch>
        </p:blipFill>
        <p:spPr>
          <a:xfrm>
            <a:off x="457200" y="6477120"/>
            <a:ext cx="1682280" cy="261720"/>
          </a:xfrm>
          <a:prstGeom prst="rect">
            <a:avLst/>
          </a:prstGeom>
          <a:ln>
            <a:noFill/>
          </a:ln>
        </p:spPr>
      </p:pic>
      <p:sp>
        <p:nvSpPr>
          <p:cNvPr id="40" name="PlaceHolder 1"/>
          <p:cNvSpPr>
            <a:spLocks noGrp="1"/>
          </p:cNvSpPr>
          <p:nvPr>
            <p:ph type="title"/>
          </p:nvPr>
        </p:nvSpPr>
        <p:spPr>
          <a:xfrm>
            <a:off x="457200" y="274680"/>
            <a:ext cx="8229240" cy="923760"/>
          </a:xfrm>
          <a:prstGeom prst="rect">
            <a:avLst/>
          </a:prstGeom>
        </p:spPr>
        <p:txBody>
          <a:bodyPr anchor="ctr"/>
          <a:lstStyle/>
          <a:p>
            <a:pPr>
              <a:lnSpc>
                <a:spcPct val="100000"/>
              </a:lnSpc>
            </a:pPr>
            <a:r>
              <a:rPr lang="en-US" sz="4000">
                <a:solidFill>
                  <a:srgbClr val="000000"/>
                </a:solidFill>
                <a:latin typeface="Marydale"/>
              </a:rPr>
              <a:t>Click to edit the title text formatClick to edit Master title style</a:t>
            </a:r>
            <a:endParaRPr/>
          </a:p>
        </p:txBody>
      </p:sp>
      <p:sp>
        <p:nvSpPr>
          <p:cNvPr id="41" name="PlaceHolder 2"/>
          <p:cNvSpPr>
            <a:spLocks noGrp="1"/>
          </p:cNvSpPr>
          <p:nvPr>
            <p:ph type="body"/>
          </p:nvPr>
        </p:nvSpPr>
        <p:spPr>
          <a:xfrm>
            <a:off x="457200" y="1600200"/>
            <a:ext cx="8229240" cy="4173480"/>
          </a:xfrm>
          <a:prstGeom prst="rect">
            <a:avLst/>
          </a:prstGeom>
        </p:spPr>
        <p:txBody>
          <a:bodyPr/>
          <a:lstStyle/>
          <a:p>
            <a:pPr>
              <a:buSzPct val="25000"/>
              <a:buFont typeface="StarSymbol"/>
              <a:buChar char=""/>
            </a:pPr>
            <a:r>
              <a:rPr lang="en-US" sz="3200">
                <a:solidFill>
                  <a:srgbClr val="333333"/>
                </a:solidFill>
                <a:latin typeface="CamingoDos Pro Cd"/>
              </a:rPr>
              <a:t>Click to edit the outline text format</a:t>
            </a:r>
            <a:endParaRPr/>
          </a:p>
          <a:p>
            <a:pPr lvl="1">
              <a:buSzPct val="25000"/>
              <a:buFont typeface="StarSymbol"/>
              <a:buChar char=""/>
            </a:pPr>
            <a:r>
              <a:rPr lang="en-US" sz="3200">
                <a:solidFill>
                  <a:srgbClr val="333333"/>
                </a:solidFill>
                <a:latin typeface="CamingoDos Pro Cd"/>
              </a:rPr>
              <a:t>Second Outline Level</a:t>
            </a:r>
            <a:endParaRPr/>
          </a:p>
          <a:p>
            <a:pPr lvl="2">
              <a:buSzPct val="25000"/>
              <a:buFont typeface="StarSymbol"/>
              <a:buChar char=""/>
            </a:pPr>
            <a:r>
              <a:rPr lang="en-US" sz="3200">
                <a:solidFill>
                  <a:srgbClr val="333333"/>
                </a:solidFill>
                <a:latin typeface="CamingoDos Pro Cd"/>
              </a:rPr>
              <a:t>Third Outline Level</a:t>
            </a:r>
            <a:endParaRPr/>
          </a:p>
          <a:p>
            <a:pPr lvl="3">
              <a:buSzPct val="25000"/>
              <a:buFont typeface="StarSymbol"/>
              <a:buChar char=""/>
            </a:pPr>
            <a:r>
              <a:rPr lang="en-US" sz="3200">
                <a:solidFill>
                  <a:srgbClr val="333333"/>
                </a:solidFill>
                <a:latin typeface="CamingoDos Pro Cd"/>
              </a:rPr>
              <a:t>Fourth Outline Level</a:t>
            </a:r>
            <a:endParaRPr/>
          </a:p>
          <a:p>
            <a:pPr lvl="4">
              <a:buSzPct val="25000"/>
              <a:buFont typeface="StarSymbol"/>
              <a:buChar char=""/>
            </a:pPr>
            <a:r>
              <a:rPr lang="en-US" sz="3200">
                <a:solidFill>
                  <a:srgbClr val="333333"/>
                </a:solidFill>
                <a:latin typeface="CamingoDos Pro Cd"/>
              </a:rPr>
              <a:t>Fifth Outline Level</a:t>
            </a:r>
            <a:endParaRPr/>
          </a:p>
          <a:p>
            <a:pPr lvl="5">
              <a:buSzPct val="25000"/>
              <a:buFont typeface="StarSymbol"/>
              <a:buChar char=""/>
            </a:pPr>
            <a:r>
              <a:rPr lang="en-US" sz="3200">
                <a:solidFill>
                  <a:srgbClr val="333333"/>
                </a:solidFill>
                <a:latin typeface="CamingoDos Pro Cd"/>
              </a:rPr>
              <a:t>Sixth Outline Level</a:t>
            </a:r>
            <a:endParaRPr/>
          </a:p>
          <a:p>
            <a:pPr>
              <a:lnSpc>
                <a:spcPct val="100000"/>
              </a:lnSpc>
              <a:buFont typeface="Lucida Grande"/>
              <a:buChar char="–"/>
            </a:pPr>
            <a:r>
              <a:rPr lang="en-US" sz="3200">
                <a:solidFill>
                  <a:srgbClr val="333333"/>
                </a:solidFill>
                <a:latin typeface="CamingoDos Pro Cd"/>
              </a:rPr>
              <a:t>Seventh Outline LevelClick to edit Master text styles</a:t>
            </a:r>
            <a:endParaRPr/>
          </a:p>
          <a:p>
            <a:pPr lvl="1">
              <a:lnSpc>
                <a:spcPct val="100000"/>
              </a:lnSpc>
              <a:buFont typeface="Arial"/>
              <a:buChar char="–"/>
            </a:pPr>
            <a:r>
              <a:rPr lang="en-US" sz="2800">
                <a:solidFill>
                  <a:srgbClr val="333333"/>
                </a:solidFill>
                <a:latin typeface="CamingoDos Pro Cd"/>
              </a:rPr>
              <a:t>Second level</a:t>
            </a:r>
            <a:endParaRPr/>
          </a:p>
          <a:p>
            <a:pPr lvl="2">
              <a:lnSpc>
                <a:spcPct val="100000"/>
              </a:lnSpc>
              <a:buFont typeface="Arial"/>
              <a:buChar char="•"/>
            </a:pPr>
            <a:r>
              <a:rPr lang="en-US" sz="2400">
                <a:solidFill>
                  <a:srgbClr val="333333"/>
                </a:solidFill>
                <a:latin typeface="CamingoDos Pro Cd"/>
              </a:rPr>
              <a:t>Third level</a:t>
            </a:r>
            <a:endParaRPr/>
          </a:p>
          <a:p>
            <a:pPr lvl="3">
              <a:lnSpc>
                <a:spcPct val="100000"/>
              </a:lnSpc>
              <a:buFont typeface="Arial"/>
              <a:buChar char="–"/>
            </a:pPr>
            <a:r>
              <a:rPr lang="en-US" sz="2000">
                <a:solidFill>
                  <a:srgbClr val="333333"/>
                </a:solidFill>
                <a:latin typeface="CamingoDos Pro Cd"/>
              </a:rPr>
              <a:t>Fourth level</a:t>
            </a:r>
            <a:endParaRPr/>
          </a:p>
          <a:p>
            <a:pPr lvl="4">
              <a:lnSpc>
                <a:spcPct val="100000"/>
              </a:lnSpc>
              <a:buFont typeface="Arial"/>
              <a:buChar char="»"/>
            </a:pPr>
            <a:r>
              <a:rPr lang="en-US" sz="2000">
                <a:solidFill>
                  <a:srgbClr val="333333"/>
                </a:solidFill>
                <a:latin typeface="CamingoDos Pro Cd"/>
              </a:rPr>
              <a:t>Fifth level</a:t>
            </a:r>
            <a:endParaRPr/>
          </a:p>
        </p:txBody>
      </p:sp>
      <p:sp>
        <p:nvSpPr>
          <p:cNvPr id="42" name="Line 3"/>
          <p:cNvSpPr/>
          <p:nvPr/>
        </p:nvSpPr>
        <p:spPr>
          <a:xfrm>
            <a:off x="457200" y="5843160"/>
            <a:ext cx="8215560" cy="0"/>
          </a:xfrm>
          <a:prstGeom prst="line">
            <a:avLst/>
          </a:prstGeom>
          <a:ln w="12600">
            <a:solidFill>
              <a:srgbClr val="CCCCCC"/>
            </a:solidFill>
            <a:round/>
          </a:ln>
        </p:spPr>
      </p:sp>
      <p:sp>
        <p:nvSpPr>
          <p:cNvPr id="43" name="Line 4"/>
          <p:cNvSpPr/>
          <p:nvPr/>
        </p:nvSpPr>
        <p:spPr>
          <a:xfrm>
            <a:off x="470880" y="1342080"/>
            <a:ext cx="8215920" cy="0"/>
          </a:xfrm>
          <a:prstGeom prst="line">
            <a:avLst/>
          </a:prstGeom>
          <a:ln w="12600">
            <a:solidFill>
              <a:srgbClr val="CCCCCC"/>
            </a:solidFill>
            <a:round/>
          </a:ln>
        </p:spPr>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Picture 3"/>
          <p:cNvPicPr/>
          <p:nvPr/>
        </p:nvPicPr>
        <p:blipFill>
          <a:blip r:embed="rId14"/>
          <a:stretch>
            <a:fillRect/>
          </a:stretch>
        </p:blipFill>
        <p:spPr>
          <a:xfrm>
            <a:off x="7670880" y="6505200"/>
            <a:ext cx="1015560" cy="190080"/>
          </a:xfrm>
          <a:prstGeom prst="rect">
            <a:avLst/>
          </a:prstGeom>
          <a:ln>
            <a:noFill/>
          </a:ln>
        </p:spPr>
      </p:pic>
      <p:pic>
        <p:nvPicPr>
          <p:cNvPr id="79" name="Picture 4"/>
          <p:cNvPicPr/>
          <p:nvPr/>
        </p:nvPicPr>
        <p:blipFill>
          <a:blip r:embed="rId15"/>
          <a:stretch>
            <a:fillRect/>
          </a:stretch>
        </p:blipFill>
        <p:spPr>
          <a:xfrm>
            <a:off x="457200" y="6477120"/>
            <a:ext cx="1682280" cy="261720"/>
          </a:xfrm>
          <a:prstGeom prst="rect">
            <a:avLst/>
          </a:prstGeom>
          <a:ln>
            <a:noFill/>
          </a:ln>
        </p:spPr>
      </p:pic>
      <p:sp>
        <p:nvSpPr>
          <p:cNvPr id="80" name="PlaceHolder 1"/>
          <p:cNvSpPr>
            <a:spLocks noGrp="1"/>
          </p:cNvSpPr>
          <p:nvPr>
            <p:ph type="title"/>
          </p:nvPr>
        </p:nvSpPr>
        <p:spPr>
          <a:xfrm>
            <a:off x="380880" y="1828800"/>
            <a:ext cx="8412120" cy="2820240"/>
          </a:xfrm>
          <a:prstGeom prst="rect">
            <a:avLst/>
          </a:prstGeom>
        </p:spPr>
        <p:txBody>
          <a:bodyPr anchor="ctr"/>
          <a:lstStyle/>
          <a:p>
            <a:pPr>
              <a:lnSpc>
                <a:spcPct val="100000"/>
              </a:lnSpc>
            </a:pPr>
            <a:r>
              <a:rPr lang="en-US" sz="7200">
                <a:solidFill>
                  <a:srgbClr val="000000"/>
                </a:solidFill>
                <a:latin typeface="Marydale"/>
              </a:rPr>
              <a:t>Click to edit the title text formatClick to edit Master title style</a:t>
            </a:r>
            <a:endParaRPr/>
          </a:p>
        </p:txBody>
      </p:sp>
      <p:sp>
        <p:nvSpPr>
          <p:cNvPr id="81"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6" name="Picture 3"/>
          <p:cNvPicPr/>
          <p:nvPr/>
        </p:nvPicPr>
        <p:blipFill>
          <a:blip r:embed="rId14"/>
          <a:stretch>
            <a:fillRect/>
          </a:stretch>
        </p:blipFill>
        <p:spPr>
          <a:xfrm>
            <a:off x="7670880" y="6505200"/>
            <a:ext cx="1015560" cy="190080"/>
          </a:xfrm>
          <a:prstGeom prst="rect">
            <a:avLst/>
          </a:prstGeom>
          <a:ln>
            <a:noFill/>
          </a:ln>
        </p:spPr>
      </p:pic>
      <p:pic>
        <p:nvPicPr>
          <p:cNvPr id="117" name="Picture 4"/>
          <p:cNvPicPr/>
          <p:nvPr/>
        </p:nvPicPr>
        <p:blipFill>
          <a:blip r:embed="rId15"/>
          <a:stretch>
            <a:fillRect/>
          </a:stretch>
        </p:blipFill>
        <p:spPr>
          <a:xfrm>
            <a:off x="457200" y="6477120"/>
            <a:ext cx="1682280" cy="261720"/>
          </a:xfrm>
          <a:prstGeom prst="rect">
            <a:avLst/>
          </a:prstGeom>
          <a:ln>
            <a:noFill/>
          </a:ln>
        </p:spPr>
      </p:pic>
      <p:sp>
        <p:nvSpPr>
          <p:cNvPr id="118"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Marydale"/>
              </a:rPr>
              <a:t>Click to edit the title text formatClick to edit Master title style</a:t>
            </a:r>
            <a:endParaRPr/>
          </a:p>
        </p:txBody>
      </p:sp>
      <p:sp>
        <p:nvSpPr>
          <p:cNvPr id="119"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mailto:http://creativecommons.org/licenses/by-sa/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chart" Target="../charts/chart1.xml"/><Relationship Id="rId1" Type="http://schemas.openxmlformats.org/officeDocument/2006/relationships/slideLayout" Target="../slideLayouts/slideLayout4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 Id="rId3"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685800" y="2130480"/>
            <a:ext cx="7772040" cy="1469520"/>
          </a:xfrm>
          <a:prstGeom prst="rect">
            <a:avLst/>
          </a:prstGeom>
        </p:spPr>
        <p:txBody>
          <a:bodyPr anchor="ctr"/>
          <a:lstStyle/>
          <a:p>
            <a:pPr algn="ctr">
              <a:lnSpc>
                <a:spcPct val="100000"/>
              </a:lnSpc>
            </a:pPr>
            <a:r>
              <a:rPr lang="en-US" sz="4400" dirty="0">
                <a:solidFill>
                  <a:srgbClr val="000000"/>
                </a:solidFill>
                <a:latin typeface="Marydale"/>
              </a:rPr>
              <a:t>Visibility and
Communication</a:t>
            </a:r>
            <a:endParaRPr dirty="0"/>
          </a:p>
        </p:txBody>
      </p:sp>
      <p:sp>
        <p:nvSpPr>
          <p:cNvPr id="160" name="TextShape 2"/>
          <p:cNvSpPr txBox="1"/>
          <p:nvPr/>
        </p:nvSpPr>
        <p:spPr>
          <a:xfrm>
            <a:off x="1371600" y="3886200"/>
            <a:ext cx="6400440" cy="1752120"/>
          </a:xfrm>
          <a:prstGeom prst="rect">
            <a:avLst/>
          </a:prstGeom>
        </p:spPr>
        <p:txBody>
          <a:bodyPr/>
          <a:lstStyle/>
          <a:p>
            <a:pPr algn="ctr">
              <a:lnSpc>
                <a:spcPct val="100000"/>
              </a:lnSpc>
            </a:pPr>
            <a:r>
              <a:rPr lang="en-US" sz="3200">
                <a:solidFill>
                  <a:srgbClr val="8B8B8B"/>
                </a:solidFill>
                <a:latin typeface="CamingoDos Pro Cd"/>
              </a:rPr>
              <a:t>A Module in Agile Fundamentals</a:t>
            </a:r>
            <a:endParaRPr/>
          </a:p>
          <a:p>
            <a:pPr algn="ctr">
              <a:lnSpc>
                <a:spcPct val="100000"/>
              </a:lnSpc>
            </a:pPr>
            <a:endParaRPr/>
          </a:p>
        </p:txBody>
      </p:sp>
      <p:sp>
        <p:nvSpPr>
          <p:cNvPr id="161" name="CustomShape 3"/>
          <p:cNvSpPr/>
          <p:nvPr/>
        </p:nvSpPr>
        <p:spPr>
          <a:xfrm>
            <a:off x="1828800" y="5756760"/>
            <a:ext cx="5790960" cy="738720"/>
          </a:xfrm>
          <a:prstGeom prst="rect">
            <a:avLst/>
          </a:prstGeom>
          <a:noFill/>
          <a:ln>
            <a:noFill/>
          </a:ln>
        </p:spPr>
        <p:txBody>
          <a:bodyPr lIns="90000" tIns="45000" rIns="90000" bIns="45000"/>
          <a:lstStyle/>
          <a:p>
            <a:pPr algn="ctr">
              <a:lnSpc>
                <a:spcPct val="100000"/>
              </a:lnSpc>
            </a:pPr>
            <a:r>
              <a:rPr lang="en-US" sz="1200">
                <a:solidFill>
                  <a:srgbClr val="292929"/>
                </a:solidFill>
                <a:latin typeface="Calibri"/>
                <a:ea typeface="Arial"/>
              </a:rPr>
              <a:t>This work is licensed under the</a:t>
            </a:r>
            <a:endParaRPr/>
          </a:p>
          <a:p>
            <a:pPr algn="ctr">
              <a:lnSpc>
                <a:spcPct val="100000"/>
              </a:lnSpc>
            </a:pPr>
            <a:r>
              <a:rPr lang="en-US" sz="1200">
                <a:solidFill>
                  <a:srgbClr val="292929"/>
                </a:solidFill>
                <a:latin typeface="Calibri"/>
                <a:ea typeface="Arial"/>
              </a:rPr>
              <a:t> Creative Commons Attribution-ShareAlike 4.0 International License. </a:t>
            </a:r>
            <a:endParaRPr/>
          </a:p>
          <a:p>
            <a:pPr algn="ctr">
              <a:lnSpc>
                <a:spcPct val="100000"/>
              </a:lnSpc>
            </a:pPr>
            <a:r>
              <a:rPr lang="en-US" sz="1200">
                <a:solidFill>
                  <a:srgbClr val="292929"/>
                </a:solidFill>
                <a:latin typeface="Calibri"/>
                <a:ea typeface="Arial"/>
              </a:rPr>
              <a:t>To view a copy of this license, visit </a:t>
            </a:r>
            <a:r>
              <a:rPr lang="en-US" sz="1200" u="sng">
                <a:solidFill>
                  <a:srgbClr val="0000FF"/>
                </a:solidFill>
                <a:latin typeface="Calibri"/>
                <a:ea typeface="Arial"/>
                <a:hlinkClick r:id="rId3"/>
              </a:rPr>
              <a:t>http://creativecommons.org/licenses/by-sa/4.0/</a:t>
            </a:r>
            <a:r>
              <a:rPr lang="en-US" sz="1200">
                <a:solidFill>
                  <a:srgbClr val="292929"/>
                </a:solidFill>
                <a:latin typeface="Calibri"/>
                <a:ea typeface="Arial"/>
              </a:rPr>
              <a:t>.</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228600"/>
            <a:ext cx="8229240" cy="655200"/>
          </a:xfrm>
          <a:prstGeom prst="rect">
            <a:avLst/>
          </a:prstGeom>
        </p:spPr>
        <p:txBody>
          <a:bodyPr anchor="ctr"/>
          <a:lstStyle/>
          <a:p>
            <a:pPr>
              <a:lnSpc>
                <a:spcPct val="100000"/>
              </a:lnSpc>
            </a:pPr>
            <a:r>
              <a:rPr lang="en-US" sz="4000">
                <a:solidFill>
                  <a:srgbClr val="000000"/>
                </a:solidFill>
                <a:latin typeface="Arial"/>
                <a:ea typeface="ＭＳ Ｐゴシック"/>
              </a:rPr>
              <a:t>Key Agile Meetings</a:t>
            </a:r>
            <a:endParaRPr/>
          </a:p>
        </p:txBody>
      </p:sp>
      <p:pic>
        <p:nvPicPr>
          <p:cNvPr id="163" name="Picture 6"/>
          <p:cNvPicPr/>
          <p:nvPr/>
        </p:nvPicPr>
        <p:blipFill>
          <a:blip r:embed="rId3"/>
          <a:stretch>
            <a:fillRect/>
          </a:stretch>
        </p:blipFill>
        <p:spPr>
          <a:xfrm>
            <a:off x="500040" y="1571760"/>
            <a:ext cx="3066840" cy="2009520"/>
          </a:xfrm>
          <a:prstGeom prst="rect">
            <a:avLst/>
          </a:prstGeom>
          <a:ln w="9360">
            <a:noFill/>
          </a:ln>
        </p:spPr>
      </p:pic>
      <p:sp>
        <p:nvSpPr>
          <p:cNvPr id="164" name="CustomShape 2"/>
          <p:cNvSpPr/>
          <p:nvPr/>
        </p:nvSpPr>
        <p:spPr>
          <a:xfrm>
            <a:off x="1355040" y="3717000"/>
            <a:ext cx="2928600" cy="395280"/>
          </a:xfrm>
          <a:prstGeom prst="rect">
            <a:avLst/>
          </a:prstGeom>
          <a:noFill/>
          <a:ln>
            <a:noFill/>
          </a:ln>
        </p:spPr>
        <p:txBody>
          <a:bodyPr lIns="90000" tIns="45000" rIns="90000" bIns="45000"/>
          <a:lstStyle/>
          <a:p>
            <a:pPr>
              <a:lnSpc>
                <a:spcPct val="100000"/>
              </a:lnSpc>
            </a:pPr>
            <a:r>
              <a:rPr lang="en-US" sz="2000">
                <a:solidFill>
                  <a:srgbClr val="292929"/>
                </a:solidFill>
                <a:latin typeface="Arial"/>
                <a:ea typeface="ＭＳ Ｐゴシック"/>
              </a:rPr>
              <a:t>Showcase</a:t>
            </a:r>
            <a:endParaRPr/>
          </a:p>
        </p:txBody>
      </p:sp>
      <p:pic>
        <p:nvPicPr>
          <p:cNvPr id="165" name="Picture 4"/>
          <p:cNvPicPr/>
          <p:nvPr/>
        </p:nvPicPr>
        <p:blipFill>
          <a:blip r:embed="rId4"/>
          <a:stretch>
            <a:fillRect/>
          </a:stretch>
        </p:blipFill>
        <p:spPr>
          <a:xfrm>
            <a:off x="4343400" y="1379880"/>
            <a:ext cx="2452320" cy="1976760"/>
          </a:xfrm>
          <a:prstGeom prst="rect">
            <a:avLst/>
          </a:prstGeom>
          <a:ln w="9360">
            <a:noFill/>
          </a:ln>
        </p:spPr>
      </p:pic>
      <p:sp>
        <p:nvSpPr>
          <p:cNvPr id="166" name="CustomShape 3"/>
          <p:cNvSpPr/>
          <p:nvPr/>
        </p:nvSpPr>
        <p:spPr>
          <a:xfrm>
            <a:off x="6588360" y="2061000"/>
            <a:ext cx="3504960" cy="395280"/>
          </a:xfrm>
          <a:prstGeom prst="rect">
            <a:avLst/>
          </a:prstGeom>
          <a:noFill/>
          <a:ln>
            <a:noFill/>
          </a:ln>
        </p:spPr>
        <p:txBody>
          <a:bodyPr lIns="90000" tIns="45000" rIns="90000" bIns="45000"/>
          <a:lstStyle/>
          <a:p>
            <a:pPr>
              <a:lnSpc>
                <a:spcPct val="100000"/>
              </a:lnSpc>
            </a:pPr>
            <a:r>
              <a:rPr lang="en-US" sz="2000">
                <a:solidFill>
                  <a:srgbClr val="292929"/>
                </a:solidFill>
                <a:latin typeface="Arial"/>
                <a:ea typeface="ＭＳ Ｐゴシック"/>
              </a:rPr>
              <a:t>Iteration Planning</a:t>
            </a:r>
            <a:endParaRPr/>
          </a:p>
        </p:txBody>
      </p:sp>
      <p:pic>
        <p:nvPicPr>
          <p:cNvPr id="167" name="Picture 3"/>
          <p:cNvPicPr/>
          <p:nvPr/>
        </p:nvPicPr>
        <p:blipFill>
          <a:blip r:embed="rId5"/>
          <a:stretch>
            <a:fillRect/>
          </a:stretch>
        </p:blipFill>
        <p:spPr>
          <a:xfrm>
            <a:off x="6172200" y="3886200"/>
            <a:ext cx="2389680" cy="1591560"/>
          </a:xfrm>
          <a:prstGeom prst="rect">
            <a:avLst/>
          </a:prstGeom>
          <a:ln w="9360">
            <a:noFill/>
          </a:ln>
        </p:spPr>
      </p:pic>
      <p:sp>
        <p:nvSpPr>
          <p:cNvPr id="168" name="CustomShape 4"/>
          <p:cNvSpPr/>
          <p:nvPr/>
        </p:nvSpPr>
        <p:spPr>
          <a:xfrm>
            <a:off x="7238880" y="5492880"/>
            <a:ext cx="1599840" cy="395280"/>
          </a:xfrm>
          <a:prstGeom prst="rect">
            <a:avLst/>
          </a:prstGeom>
          <a:noFill/>
          <a:ln>
            <a:noFill/>
          </a:ln>
        </p:spPr>
        <p:txBody>
          <a:bodyPr lIns="90000" tIns="45000" rIns="90000" bIns="45000"/>
          <a:lstStyle/>
          <a:p>
            <a:pPr>
              <a:lnSpc>
                <a:spcPct val="100000"/>
              </a:lnSpc>
            </a:pPr>
            <a:r>
              <a:rPr lang="en-US" sz="2000">
                <a:solidFill>
                  <a:srgbClr val="292929"/>
                </a:solidFill>
                <a:latin typeface="Arial"/>
                <a:ea typeface="ＭＳ Ｐゴシック"/>
              </a:rPr>
              <a:t>Stand Ups</a:t>
            </a:r>
            <a:endParaRPr/>
          </a:p>
        </p:txBody>
      </p:sp>
      <p:pic>
        <p:nvPicPr>
          <p:cNvPr id="169" name="Picture 19"/>
          <p:cNvPicPr/>
          <p:nvPr/>
        </p:nvPicPr>
        <p:blipFill>
          <a:blip r:embed="rId6">
            <a:lum bright="-10000" contrast="-10000"/>
          </a:blip>
          <a:stretch>
            <a:fillRect/>
          </a:stretch>
        </p:blipFill>
        <p:spPr>
          <a:xfrm>
            <a:off x="3048120" y="4150080"/>
            <a:ext cx="1883880" cy="966240"/>
          </a:xfrm>
          <a:prstGeom prst="rect">
            <a:avLst/>
          </a:prstGeom>
          <a:ln>
            <a:noFill/>
          </a:ln>
        </p:spPr>
      </p:pic>
      <p:pic>
        <p:nvPicPr>
          <p:cNvPr id="170" name="Picture 20"/>
          <p:cNvPicPr/>
          <p:nvPr/>
        </p:nvPicPr>
        <p:blipFill>
          <a:blip r:embed="rId6">
            <a:lum bright="-10000" contrast="-10000"/>
          </a:blip>
          <a:stretch>
            <a:fillRect/>
          </a:stretch>
        </p:blipFill>
        <p:spPr>
          <a:xfrm>
            <a:off x="3754800" y="3962520"/>
            <a:ext cx="1883880" cy="966240"/>
          </a:xfrm>
          <a:prstGeom prst="rect">
            <a:avLst/>
          </a:prstGeom>
          <a:ln>
            <a:noFill/>
          </a:ln>
        </p:spPr>
      </p:pic>
      <p:pic>
        <p:nvPicPr>
          <p:cNvPr id="171" name="Picture 21"/>
          <p:cNvPicPr/>
          <p:nvPr/>
        </p:nvPicPr>
        <p:blipFill>
          <a:blip r:embed="rId6">
            <a:lum bright="-10000" contrast="-10000"/>
          </a:blip>
          <a:stretch>
            <a:fillRect/>
          </a:stretch>
        </p:blipFill>
        <p:spPr>
          <a:xfrm>
            <a:off x="3362040" y="4462560"/>
            <a:ext cx="1883880" cy="966240"/>
          </a:xfrm>
          <a:prstGeom prst="rect">
            <a:avLst/>
          </a:prstGeom>
          <a:ln>
            <a:noFill/>
          </a:ln>
        </p:spPr>
      </p:pic>
      <p:sp>
        <p:nvSpPr>
          <p:cNvPr id="172" name="CustomShape 5"/>
          <p:cNvSpPr/>
          <p:nvPr/>
        </p:nvSpPr>
        <p:spPr>
          <a:xfrm>
            <a:off x="3204000" y="5733360"/>
            <a:ext cx="2304000" cy="395280"/>
          </a:xfrm>
          <a:prstGeom prst="rect">
            <a:avLst/>
          </a:prstGeom>
          <a:noFill/>
          <a:ln>
            <a:noFill/>
          </a:ln>
        </p:spPr>
        <p:txBody>
          <a:bodyPr lIns="90000" tIns="45000" rIns="90000" bIns="45000"/>
          <a:lstStyle/>
          <a:p>
            <a:pPr>
              <a:lnSpc>
                <a:spcPct val="100000"/>
              </a:lnSpc>
            </a:pPr>
            <a:r>
              <a:rPr lang="en-US" sz="2000">
                <a:solidFill>
                  <a:srgbClr val="292929"/>
                </a:solidFill>
                <a:latin typeface="Arial"/>
                <a:ea typeface="ＭＳ Ｐゴシック"/>
              </a:rPr>
              <a:t>Retrospectives</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380880" y="1828800"/>
            <a:ext cx="8412120" cy="2820240"/>
          </a:xfrm>
          <a:prstGeom prst="rect">
            <a:avLst/>
          </a:prstGeom>
        </p:spPr>
        <p:txBody>
          <a:bodyPr anchor="ctr"/>
          <a:lstStyle/>
          <a:p>
            <a:pPr algn="ctr">
              <a:lnSpc>
                <a:spcPct val="100000"/>
              </a:lnSpc>
            </a:pPr>
            <a:r>
              <a:rPr lang="en-US" sz="4000" dirty="0">
                <a:solidFill>
                  <a:srgbClr val="000000"/>
                </a:solidFill>
                <a:latin typeface="Marydale"/>
              </a:rPr>
              <a:t>Maintaining Visibility and Communications</a:t>
            </a:r>
            <a:endParaRPr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179640" y="-171360"/>
            <a:ext cx="8229240" cy="1142640"/>
          </a:xfrm>
          <a:prstGeom prst="rect">
            <a:avLst/>
          </a:prstGeom>
        </p:spPr>
        <p:txBody>
          <a:bodyPr anchor="ctr"/>
          <a:lstStyle/>
          <a:p>
            <a:pPr>
              <a:lnSpc>
                <a:spcPct val="100000"/>
              </a:lnSpc>
            </a:pPr>
            <a:r>
              <a:rPr lang="en-US" sz="4400">
                <a:solidFill>
                  <a:srgbClr val="000000"/>
                </a:solidFill>
                <a:latin typeface="Marydale"/>
              </a:rPr>
              <a:t>Information Radiators</a:t>
            </a:r>
            <a:endParaRPr/>
          </a:p>
        </p:txBody>
      </p:sp>
      <p:pic>
        <p:nvPicPr>
          <p:cNvPr id="175" name="Picture 4"/>
          <p:cNvPicPr/>
          <p:nvPr/>
        </p:nvPicPr>
        <p:blipFill>
          <a:blip r:embed="rId3"/>
          <a:stretch>
            <a:fillRect/>
          </a:stretch>
        </p:blipFill>
        <p:spPr>
          <a:xfrm>
            <a:off x="2339640" y="88200"/>
            <a:ext cx="6811920" cy="6292800"/>
          </a:xfrm>
          <a:prstGeom prst="rect">
            <a:avLst/>
          </a:prstGeom>
          <a:ln>
            <a:noFill/>
          </a:ln>
        </p:spPr>
      </p:pic>
      <p:pic>
        <p:nvPicPr>
          <p:cNvPr id="176" name="Picture 5"/>
          <p:cNvPicPr/>
          <p:nvPr/>
        </p:nvPicPr>
        <p:blipFill>
          <a:blip r:embed="rId4"/>
          <a:stretch>
            <a:fillRect/>
          </a:stretch>
        </p:blipFill>
        <p:spPr>
          <a:xfrm>
            <a:off x="0" y="762120"/>
            <a:ext cx="3319200" cy="2361960"/>
          </a:xfrm>
          <a:prstGeom prst="rect">
            <a:avLst/>
          </a:prstGeom>
          <a:ln>
            <a:noFill/>
          </a:ln>
        </p:spPr>
      </p:pic>
      <p:graphicFrame>
        <p:nvGraphicFramePr>
          <p:cNvPr id="177" name="Chart 6"/>
          <p:cNvGraphicFramePr/>
          <p:nvPr/>
        </p:nvGraphicFramePr>
        <p:xfrm>
          <a:off x="0" y="3733920"/>
          <a:ext cx="3909600" cy="243792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67640" y="0"/>
            <a:ext cx="8229240" cy="1142640"/>
          </a:xfrm>
          <a:prstGeom prst="rect">
            <a:avLst/>
          </a:prstGeom>
        </p:spPr>
        <p:txBody>
          <a:bodyPr anchor="ctr"/>
          <a:lstStyle/>
          <a:p>
            <a:pPr algn="ctr">
              <a:lnSpc>
                <a:spcPct val="100000"/>
              </a:lnSpc>
            </a:pPr>
            <a:r>
              <a:rPr lang="en-US" sz="4400">
                <a:solidFill>
                  <a:srgbClr val="000000"/>
                </a:solidFill>
                <a:latin typeface="Marydale"/>
              </a:rPr>
              <a:t>The Card Wall</a:t>
            </a:r>
            <a:endParaRPr/>
          </a:p>
        </p:txBody>
      </p:sp>
      <p:pic>
        <p:nvPicPr>
          <p:cNvPr id="179" name="Picture 3"/>
          <p:cNvPicPr/>
          <p:nvPr/>
        </p:nvPicPr>
        <p:blipFill>
          <a:blip r:embed="rId3"/>
          <a:stretch>
            <a:fillRect/>
          </a:stretch>
        </p:blipFill>
        <p:spPr>
          <a:xfrm>
            <a:off x="0" y="1103400"/>
            <a:ext cx="9143640" cy="4650840"/>
          </a:xfrm>
          <a:prstGeom prst="rect">
            <a:avLst/>
          </a:prstGeom>
          <a:ln>
            <a:noFill/>
          </a:ln>
        </p:spPr>
      </p:pic>
    </p:spTree>
  </p:cSld>
  <p:clrMapOvr>
    <a:masterClrMapping/>
  </p:clrMapOvr>
  <p:transition spd="slow">
    <p:fade thruBlk="1"/>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5640" y="27000"/>
            <a:ext cx="8229240" cy="1142640"/>
          </a:xfrm>
          <a:prstGeom prst="rect">
            <a:avLst/>
          </a:prstGeom>
        </p:spPr>
        <p:txBody>
          <a:bodyPr anchor="ctr"/>
          <a:lstStyle/>
          <a:p>
            <a:pPr algn="ctr">
              <a:lnSpc>
                <a:spcPct val="100000"/>
              </a:lnSpc>
            </a:pPr>
            <a:r>
              <a:rPr lang="en-US" sz="4400">
                <a:solidFill>
                  <a:srgbClr val="000000"/>
                </a:solidFill>
                <a:latin typeface="Marydale"/>
              </a:rPr>
              <a:t>Project Burn-Up</a:t>
            </a:r>
            <a:endParaRPr/>
          </a:p>
        </p:txBody>
      </p:sp>
      <p:pic>
        <p:nvPicPr>
          <p:cNvPr id="181" name="Picture 1"/>
          <p:cNvPicPr/>
          <p:nvPr/>
        </p:nvPicPr>
        <p:blipFill>
          <a:blip r:embed="rId3"/>
          <a:stretch>
            <a:fillRect/>
          </a:stretch>
        </p:blipFill>
        <p:spPr>
          <a:xfrm>
            <a:off x="1130400" y="939960"/>
            <a:ext cx="7822800" cy="4711320"/>
          </a:xfrm>
          <a:prstGeom prst="rect">
            <a:avLst/>
          </a:prstGeom>
          <a:ln>
            <a:noFill/>
          </a:ln>
        </p:spPr>
      </p:pic>
      <p:sp>
        <p:nvSpPr>
          <p:cNvPr id="182" name="CustomShape 2"/>
          <p:cNvSpPr/>
          <p:nvPr/>
        </p:nvSpPr>
        <p:spPr>
          <a:xfrm>
            <a:off x="571680" y="2031840"/>
            <a:ext cx="1269720" cy="533160"/>
          </a:xfrm>
          <a:prstGeom prst="rightArrow">
            <a:avLst>
              <a:gd name="adj1" fmla="val 47620"/>
              <a:gd name="adj2" fmla="val 73810"/>
            </a:avLst>
          </a:prstGeom>
          <a:gradFill>
            <a:gsLst>
              <a:gs pos="0">
                <a:srgbClr val="FFFFFF"/>
              </a:gs>
              <a:gs pos="100000">
                <a:srgbClr val="F27B00"/>
              </a:gs>
            </a:gsLst>
            <a:lin ang="120000"/>
          </a:gradFill>
          <a:ln w="25560">
            <a:solidFill>
              <a:srgbClr val="000000"/>
            </a:solidFill>
            <a:miter/>
          </a:ln>
        </p:spPr>
        <p:txBody>
          <a:bodyPr lIns="0" tIns="0" rIns="0" bIns="0"/>
          <a:lstStyle/>
          <a:p>
            <a:pPr>
              <a:lnSpc>
                <a:spcPct val="100000"/>
              </a:lnSpc>
            </a:pPr>
            <a:r>
              <a:rPr lang="en-US" sz="1000">
                <a:solidFill>
                  <a:srgbClr val="292929"/>
                </a:solidFill>
                <a:latin typeface="Arial Bold"/>
                <a:ea typeface="ＭＳ Ｐゴシック"/>
              </a:rPr>
              <a:t>Scope</a:t>
            </a:r>
            <a:endParaRPr/>
          </a:p>
        </p:txBody>
      </p:sp>
      <p:sp>
        <p:nvSpPr>
          <p:cNvPr id="183" name="CustomShape 3"/>
          <p:cNvSpPr/>
          <p:nvPr/>
        </p:nvSpPr>
        <p:spPr>
          <a:xfrm rot="5400000">
            <a:off x="2565720" y="1193760"/>
            <a:ext cx="1269720" cy="533160"/>
          </a:xfrm>
          <a:prstGeom prst="rightArrow">
            <a:avLst>
              <a:gd name="adj1" fmla="val 47620"/>
              <a:gd name="adj2" fmla="val 73810"/>
            </a:avLst>
          </a:prstGeom>
          <a:gradFill>
            <a:gsLst>
              <a:gs pos="0">
                <a:srgbClr val="F27B00"/>
              </a:gs>
              <a:gs pos="100000">
                <a:srgbClr val="FFFFFF"/>
              </a:gs>
            </a:gsLst>
            <a:lin ang="16320000"/>
          </a:gradFill>
          <a:ln w="25560">
            <a:solidFill>
              <a:srgbClr val="000000"/>
            </a:solidFill>
            <a:miter/>
          </a:ln>
        </p:spPr>
      </p:sp>
      <p:sp>
        <p:nvSpPr>
          <p:cNvPr id="184" name="Line 4"/>
          <p:cNvSpPr/>
          <p:nvPr/>
        </p:nvSpPr>
        <p:spPr>
          <a:xfrm flipV="1">
            <a:off x="1955520" y="3949560"/>
            <a:ext cx="6058080" cy="1270080"/>
          </a:xfrm>
          <a:prstGeom prst="line">
            <a:avLst/>
          </a:prstGeom>
          <a:ln w="63360" cap="rnd">
            <a:solidFill>
              <a:srgbClr val="F53F00"/>
            </a:solidFill>
            <a:custDash>
              <a:ds d="176000" sp="176000"/>
            </a:custDash>
            <a:miter/>
            <a:tailEnd type="triangle" w="med" len="med"/>
          </a:ln>
        </p:spPr>
      </p:sp>
      <p:sp>
        <p:nvSpPr>
          <p:cNvPr id="185" name="Line 5"/>
          <p:cNvSpPr/>
          <p:nvPr/>
        </p:nvSpPr>
        <p:spPr>
          <a:xfrm flipV="1">
            <a:off x="3682800" y="2030400"/>
            <a:ext cx="5052960" cy="2643120"/>
          </a:xfrm>
          <a:prstGeom prst="line">
            <a:avLst/>
          </a:prstGeom>
          <a:ln w="63360" cap="rnd">
            <a:solidFill>
              <a:srgbClr val="4A99B7"/>
            </a:solidFill>
            <a:custDash>
              <a:ds d="176000" sp="176000"/>
            </a:custDash>
            <a:miter/>
            <a:tailEnd type="triangle" w="med" len="med"/>
          </a:ln>
        </p:spPr>
      </p:sp>
      <p:sp>
        <p:nvSpPr>
          <p:cNvPr id="186" name="Line 6"/>
          <p:cNvSpPr/>
          <p:nvPr/>
        </p:nvSpPr>
        <p:spPr>
          <a:xfrm flipV="1">
            <a:off x="6235560" y="1968480"/>
            <a:ext cx="1917720" cy="1090440"/>
          </a:xfrm>
          <a:prstGeom prst="line">
            <a:avLst/>
          </a:prstGeom>
          <a:ln w="63360" cap="rnd">
            <a:solidFill>
              <a:srgbClr val="46D062"/>
            </a:solidFill>
            <a:custDash>
              <a:ds d="176000" sp="176000"/>
            </a:custDash>
            <a:miter/>
            <a:tailEnd type="triangle" w="med" len="med"/>
          </a:ln>
        </p:spPr>
      </p:sp>
      <p:sp>
        <p:nvSpPr>
          <p:cNvPr id="187" name="Line 7"/>
          <p:cNvSpPr/>
          <p:nvPr/>
        </p:nvSpPr>
        <p:spPr>
          <a:xfrm flipV="1">
            <a:off x="6387840" y="2030400"/>
            <a:ext cx="2667240" cy="1440"/>
          </a:xfrm>
          <a:prstGeom prst="line">
            <a:avLst/>
          </a:prstGeom>
          <a:ln w="63360" cap="rnd">
            <a:solidFill>
              <a:srgbClr val="D0CD59"/>
            </a:solidFill>
            <a:custDash>
              <a:ds d="176000" sp="176000"/>
            </a:custDash>
            <a:miter/>
          </a:ln>
        </p:spPr>
      </p:sp>
      <p:sp>
        <p:nvSpPr>
          <p:cNvPr id="188" name="CustomShape 8"/>
          <p:cNvSpPr/>
          <p:nvPr/>
        </p:nvSpPr>
        <p:spPr>
          <a:xfrm>
            <a:off x="8356680" y="1752480"/>
            <a:ext cx="558360" cy="558360"/>
          </a:xfrm>
          <a:prstGeom prst="ellipse">
            <a:avLst/>
          </a:prstGeom>
          <a:noFill/>
          <a:ln w="63360">
            <a:solidFill>
              <a:srgbClr val="F53F00"/>
            </a:solidFill>
            <a:miter/>
          </a:ln>
        </p:spPr>
      </p:sp>
      <p:sp>
        <p:nvSpPr>
          <p:cNvPr id="189" name="CustomShape 9"/>
          <p:cNvSpPr/>
          <p:nvPr/>
        </p:nvSpPr>
        <p:spPr>
          <a:xfrm>
            <a:off x="7873920" y="1739880"/>
            <a:ext cx="558360" cy="558360"/>
          </a:xfrm>
          <a:prstGeom prst="ellipse">
            <a:avLst/>
          </a:prstGeom>
          <a:noFill/>
          <a:ln w="63360">
            <a:solidFill>
              <a:srgbClr val="F53F00"/>
            </a:solidFill>
            <a:miter/>
          </a:ln>
        </p:spPr>
      </p:sp>
      <p:sp>
        <p:nvSpPr>
          <p:cNvPr id="190" name="CustomShape 10"/>
          <p:cNvSpPr/>
          <p:nvPr/>
        </p:nvSpPr>
        <p:spPr>
          <a:xfrm rot="5400000">
            <a:off x="5118480" y="1079640"/>
            <a:ext cx="1269720" cy="533160"/>
          </a:xfrm>
          <a:prstGeom prst="rightArrow">
            <a:avLst>
              <a:gd name="adj1" fmla="val 47620"/>
              <a:gd name="adj2" fmla="val 73810"/>
            </a:avLst>
          </a:prstGeom>
          <a:gradFill>
            <a:gsLst>
              <a:gs pos="0">
                <a:srgbClr val="F27B00"/>
              </a:gs>
              <a:gs pos="100000">
                <a:srgbClr val="FFFFFF"/>
              </a:gs>
            </a:gsLst>
            <a:lin ang="16320000"/>
          </a:gradFill>
          <a:ln w="25560">
            <a:solidFill>
              <a:srgbClr val="000000"/>
            </a:solidFill>
            <a:miter/>
          </a:ln>
        </p:spPr>
      </p:sp>
      <p:sp>
        <p:nvSpPr>
          <p:cNvPr id="191" name="CustomShape 11"/>
          <p:cNvSpPr/>
          <p:nvPr/>
        </p:nvSpPr>
        <p:spPr>
          <a:xfrm>
            <a:off x="571680" y="4952880"/>
            <a:ext cx="1269720" cy="533160"/>
          </a:xfrm>
          <a:prstGeom prst="rightArrow">
            <a:avLst>
              <a:gd name="adj1" fmla="val 47620"/>
              <a:gd name="adj2" fmla="val 73810"/>
            </a:avLst>
          </a:prstGeom>
          <a:gradFill>
            <a:gsLst>
              <a:gs pos="0">
                <a:srgbClr val="FFFFFF"/>
              </a:gs>
              <a:gs pos="100000">
                <a:srgbClr val="F27B00"/>
              </a:gs>
            </a:gsLst>
            <a:lin ang="120000"/>
          </a:gradFill>
          <a:ln w="25560">
            <a:solidFill>
              <a:srgbClr val="000000"/>
            </a:solidFill>
            <a:miter/>
          </a:ln>
        </p:spPr>
        <p:txBody>
          <a:bodyPr lIns="0" tIns="0" rIns="0" bIns="0"/>
          <a:lstStyle/>
          <a:p>
            <a:pPr>
              <a:lnSpc>
                <a:spcPct val="100000"/>
              </a:lnSpc>
            </a:pPr>
            <a:r>
              <a:rPr lang="en-US" sz="1000">
                <a:solidFill>
                  <a:srgbClr val="292929"/>
                </a:solidFill>
                <a:latin typeface="Arial Bold"/>
                <a:ea typeface="ＭＳ Ｐゴシック"/>
              </a:rPr>
              <a:t>Velocity</a:t>
            </a:r>
            <a:endParaRPr/>
          </a:p>
        </p:txBody>
      </p:sp>
      <p:sp>
        <p:nvSpPr>
          <p:cNvPr id="192" name="CustomShape 12"/>
          <p:cNvSpPr/>
          <p:nvPr/>
        </p:nvSpPr>
        <p:spPr>
          <a:xfrm rot="5400000">
            <a:off x="2565720" y="3936960"/>
            <a:ext cx="1269720" cy="533160"/>
          </a:xfrm>
          <a:prstGeom prst="rightArrow">
            <a:avLst>
              <a:gd name="adj1" fmla="val 47620"/>
              <a:gd name="adj2" fmla="val 73810"/>
            </a:avLst>
          </a:prstGeom>
          <a:gradFill>
            <a:gsLst>
              <a:gs pos="0">
                <a:srgbClr val="F27B00"/>
              </a:gs>
              <a:gs pos="100000">
                <a:srgbClr val="FFFFFF"/>
              </a:gs>
            </a:gsLst>
            <a:lin ang="16320000"/>
          </a:gradFill>
          <a:ln w="25560">
            <a:solidFill>
              <a:srgbClr val="000000"/>
            </a:solidFill>
            <a:miter/>
          </a:ln>
        </p:spPr>
      </p:sp>
      <p:sp>
        <p:nvSpPr>
          <p:cNvPr id="193" name="CustomShape 13"/>
          <p:cNvSpPr/>
          <p:nvPr/>
        </p:nvSpPr>
        <p:spPr>
          <a:xfrm rot="5400000">
            <a:off x="4420080" y="2789280"/>
            <a:ext cx="1269720" cy="533160"/>
          </a:xfrm>
          <a:prstGeom prst="rightArrow">
            <a:avLst>
              <a:gd name="adj1" fmla="val 47620"/>
              <a:gd name="adj2" fmla="val 73810"/>
            </a:avLst>
          </a:prstGeom>
          <a:gradFill>
            <a:gsLst>
              <a:gs pos="0">
                <a:srgbClr val="F27B00"/>
              </a:gs>
              <a:gs pos="100000">
                <a:srgbClr val="FFFFFF"/>
              </a:gs>
            </a:gsLst>
            <a:lin ang="16320000"/>
          </a:gradFill>
          <a:ln w="25560">
            <a:solidFill>
              <a:srgbClr val="000000"/>
            </a:solidFill>
            <a:miter/>
          </a:ln>
        </p:spPr>
      </p:sp>
      <p:sp>
        <p:nvSpPr>
          <p:cNvPr id="194" name="Line 14"/>
          <p:cNvSpPr/>
          <p:nvPr/>
        </p:nvSpPr>
        <p:spPr>
          <a:xfrm>
            <a:off x="8102520" y="990360"/>
            <a:ext cx="0" cy="4880160"/>
          </a:xfrm>
          <a:prstGeom prst="line">
            <a:avLst/>
          </a:prstGeom>
          <a:ln w="38160">
            <a:solidFill>
              <a:srgbClr val="000000"/>
            </a:solidFill>
            <a:miter/>
          </a:ln>
        </p:spPr>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2" presetClass="entr" presetSubtype="8"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wipe(left)">
                                      <p:cBhvr additive="repl">
                                        <p:cTn id="7" dur="500"/>
                                        <p:tgtEl>
                                          <p:spTgt spid="182"/>
                                        </p:tgtEl>
                                      </p:cBhvr>
                                    </p:animEffect>
                                  </p:childTnLst>
                                </p:cTn>
                              </p:par>
                            </p:childTnLst>
                          </p:cTn>
                        </p:par>
                      </p:childTnLst>
                    </p:cTn>
                  </p:par>
                  <p:par>
                    <p:cTn id="8" fill="hold" nodeType="clickEffect">
                      <p:stCondLst>
                        <p:cond delay="indefinite"/>
                      </p:stCondLst>
                      <p:childTnLst>
                        <p:par>
                          <p:cTn id="9" fill="hold" nodeType="withEffect">
                            <p:stCondLst>
                              <p:cond delay="0"/>
                            </p:stCondLst>
                            <p:childTnLst>
                              <p:par>
                                <p:cTn id="10" presetID="22" presetClass="entr" presetSubtype="1"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wipe(up)">
                                      <p:cBhvr additive="repl">
                                        <p:cTn id="12" dur="500"/>
                                        <p:tgtEl>
                                          <p:spTgt spid="183"/>
                                        </p:tgtEl>
                                      </p:cBhvr>
                                    </p:animEffect>
                                  </p:childTnLst>
                                </p:cTn>
                              </p:par>
                            </p:childTnLst>
                          </p:cTn>
                        </p:par>
                      </p:childTnLst>
                    </p:cTn>
                  </p:par>
                  <p:par>
                    <p:cTn id="13" fill="hold" nodeType="clickEffect">
                      <p:stCondLst>
                        <p:cond delay="indefinite"/>
                      </p:stCondLst>
                      <p:childTnLst>
                        <p:par>
                          <p:cTn id="14" fill="hold" nodeType="withEffect">
                            <p:stCondLst>
                              <p:cond delay="0"/>
                            </p:stCondLst>
                            <p:childTnLst>
                              <p:par>
                                <p:cTn id="15" presetID="22" presetClass="entr" presetSubtype="1" fill="hold" nodeType="clickEffect">
                                  <p:stCondLst>
                                    <p:cond delay="0"/>
                                  </p:stCondLst>
                                  <p:childTnLst>
                                    <p:set>
                                      <p:cBhvr>
                                        <p:cTn id="16" dur="1" fill="hold">
                                          <p:stCondLst>
                                            <p:cond delay="0"/>
                                          </p:stCondLst>
                                        </p:cTn>
                                        <p:tgtEl>
                                          <p:spTgt spid="190"/>
                                        </p:tgtEl>
                                        <p:attrNameLst>
                                          <p:attrName>style.visibility</p:attrName>
                                        </p:attrNameLst>
                                      </p:cBhvr>
                                      <p:to>
                                        <p:strVal val="visible"/>
                                      </p:to>
                                    </p:set>
                                    <p:animEffect transition="in" filter="wipe(up)">
                                      <p:cBhvr additive="repl">
                                        <p:cTn id="17" dur="500"/>
                                        <p:tgtEl>
                                          <p:spTgt spid="190"/>
                                        </p:tgtEl>
                                      </p:cBhvr>
                                    </p:animEffect>
                                  </p:childTnLst>
                                </p:cTn>
                              </p:par>
                            </p:childTnLst>
                          </p:cTn>
                        </p:par>
                      </p:childTnLst>
                    </p:cTn>
                  </p:par>
                  <p:par>
                    <p:cTn id="18" fill="hold" nodeType="clickEffect">
                      <p:stCondLst>
                        <p:cond delay="indefinite"/>
                      </p:stCondLst>
                      <p:childTnLst>
                        <p:par>
                          <p:cTn id="19" fill="hold" nodeType="withEffect">
                            <p:stCondLst>
                              <p:cond delay="0"/>
                            </p:stCondLst>
                            <p:childTnLst>
                              <p:par>
                                <p:cTn id="20" presetID="22" presetClass="entr" presetSubtype="8" fill="hold" nodeType="clickEffect">
                                  <p:stCondLst>
                                    <p:cond delay="0"/>
                                  </p:stCondLst>
                                  <p:childTnLst>
                                    <p:set>
                                      <p:cBhvr>
                                        <p:cTn id="21" dur="1" fill="hold">
                                          <p:stCondLst>
                                            <p:cond delay="0"/>
                                          </p:stCondLst>
                                        </p:cTn>
                                        <p:tgtEl>
                                          <p:spTgt spid="187"/>
                                        </p:tgtEl>
                                        <p:attrNameLst>
                                          <p:attrName>style.visibility</p:attrName>
                                        </p:attrNameLst>
                                      </p:cBhvr>
                                      <p:to>
                                        <p:strVal val="visible"/>
                                      </p:to>
                                    </p:set>
                                    <p:animEffect transition="in" filter="wipe(left)">
                                      <p:cBhvr additive="repl">
                                        <p:cTn id="22" dur="500"/>
                                        <p:tgtEl>
                                          <p:spTgt spid="187"/>
                                        </p:tgtEl>
                                      </p:cBhvr>
                                    </p:animEffect>
                                  </p:childTnLst>
                                </p:cTn>
                              </p:par>
                            </p:childTnLst>
                          </p:cTn>
                        </p:par>
                      </p:childTnLst>
                    </p:cTn>
                  </p:par>
                  <p:par>
                    <p:cTn id="23" fill="hold" nodeType="clickEffect">
                      <p:stCondLst>
                        <p:cond delay="indefinite"/>
                      </p:stCondLst>
                      <p:childTnLst>
                        <p:par>
                          <p:cTn id="24" fill="hold" nodeType="withEffect">
                            <p:stCondLst>
                              <p:cond delay="0"/>
                            </p:stCondLst>
                            <p:childTnLst>
                              <p:par>
                                <p:cTn id="25" presetID="22" presetClass="entr" presetSubtype="8" fill="hold" nodeType="clickEffect">
                                  <p:stCondLst>
                                    <p:cond delay="0"/>
                                  </p:stCondLst>
                                  <p:childTnLst>
                                    <p:set>
                                      <p:cBhvr>
                                        <p:cTn id="26" dur="1" fill="hold">
                                          <p:stCondLst>
                                            <p:cond delay="0"/>
                                          </p:stCondLst>
                                        </p:cTn>
                                        <p:tgtEl>
                                          <p:spTgt spid="191"/>
                                        </p:tgtEl>
                                        <p:attrNameLst>
                                          <p:attrName>style.visibility</p:attrName>
                                        </p:attrNameLst>
                                      </p:cBhvr>
                                      <p:to>
                                        <p:strVal val="visible"/>
                                      </p:to>
                                    </p:set>
                                    <p:animEffect transition="in" filter="wipe(left)">
                                      <p:cBhvr additive="repl">
                                        <p:cTn id="27" dur="500"/>
                                        <p:tgtEl>
                                          <p:spTgt spid="191"/>
                                        </p:tgtEl>
                                      </p:cBhvr>
                                    </p:animEffect>
                                  </p:childTnLst>
                                </p:cTn>
                              </p:par>
                            </p:childTnLst>
                          </p:cTn>
                        </p:par>
                        <p:par>
                          <p:cTn id="28" fill="hold" nodeType="afterEffect">
                            <p:stCondLst>
                              <p:cond delay="500"/>
                            </p:stCondLst>
                            <p:childTnLst>
                              <p:par>
                                <p:cTn id="29" presetID="22" presetClass="exit" presetSubtype="4" fill="hold" nodeType="afterEffect">
                                  <p:stCondLst>
                                    <p:cond delay="0"/>
                                  </p:stCondLst>
                                  <p:childTnLst>
                                    <p:animEffect transition="out" filter="wipe(down)">
                                      <p:cBhvr additive="repl">
                                        <p:cTn id="30" dur="500"/>
                                        <p:tgtEl>
                                          <p:spTgt spid="182"/>
                                        </p:tgtEl>
                                      </p:cBhvr>
                                    </p:animEffect>
                                    <p:set>
                                      <p:cBhvr>
                                        <p:cTn id="31" dur="1" fill="hold">
                                          <p:stCondLst>
                                            <p:cond delay="499"/>
                                          </p:stCondLst>
                                        </p:cTn>
                                        <p:tgtEl>
                                          <p:spTgt spid="182"/>
                                        </p:tgtEl>
                                        <p:attrNameLst>
                                          <p:attrName>style.visibility</p:attrName>
                                        </p:attrNameLst>
                                      </p:cBhvr>
                                      <p:to>
                                        <p:strVal val="hidden"/>
                                      </p:to>
                                    </p:set>
                                  </p:childTnLst>
                                </p:cTn>
                              </p:par>
                            </p:childTnLst>
                          </p:cTn>
                        </p:par>
                        <p:par>
                          <p:cTn id="32" fill="hold" nodeType="afterEffect">
                            <p:stCondLst>
                              <p:cond delay="1000"/>
                            </p:stCondLst>
                            <p:childTnLst>
                              <p:par>
                                <p:cTn id="33" presetID="22" presetClass="exit" presetSubtype="4" fill="hold" nodeType="afterEffect">
                                  <p:stCondLst>
                                    <p:cond delay="0"/>
                                  </p:stCondLst>
                                  <p:childTnLst>
                                    <p:animEffect transition="out" filter="wipe(down)">
                                      <p:cBhvr additive="repl">
                                        <p:cTn id="34" dur="500"/>
                                        <p:tgtEl>
                                          <p:spTgt spid="183"/>
                                        </p:tgtEl>
                                      </p:cBhvr>
                                    </p:animEffect>
                                    <p:set>
                                      <p:cBhvr>
                                        <p:cTn id="35" dur="1" fill="hold">
                                          <p:stCondLst>
                                            <p:cond delay="499"/>
                                          </p:stCondLst>
                                        </p:cTn>
                                        <p:tgtEl>
                                          <p:spTgt spid="183"/>
                                        </p:tgtEl>
                                        <p:attrNameLst>
                                          <p:attrName>style.visibility</p:attrName>
                                        </p:attrNameLst>
                                      </p:cBhvr>
                                      <p:to>
                                        <p:strVal val="hidden"/>
                                      </p:to>
                                    </p:set>
                                  </p:childTnLst>
                                </p:cTn>
                              </p:par>
                            </p:childTnLst>
                          </p:cTn>
                        </p:par>
                        <p:par>
                          <p:cTn id="36" fill="hold" nodeType="afterEffect">
                            <p:stCondLst>
                              <p:cond delay="1500"/>
                            </p:stCondLst>
                            <p:childTnLst>
                              <p:par>
                                <p:cTn id="37" presetID="22" presetClass="exit" presetSubtype="4" fill="hold" nodeType="afterEffect">
                                  <p:stCondLst>
                                    <p:cond delay="0"/>
                                  </p:stCondLst>
                                  <p:childTnLst>
                                    <p:animEffect transition="out" filter="wipe(down)">
                                      <p:cBhvr additive="repl">
                                        <p:cTn id="38" dur="500"/>
                                        <p:tgtEl>
                                          <p:spTgt spid="190"/>
                                        </p:tgtEl>
                                      </p:cBhvr>
                                    </p:animEffect>
                                    <p:set>
                                      <p:cBhvr>
                                        <p:cTn id="39" dur="1" fill="hold">
                                          <p:stCondLst>
                                            <p:cond delay="499"/>
                                          </p:stCondLst>
                                        </p:cTn>
                                        <p:tgtEl>
                                          <p:spTgt spid="190"/>
                                        </p:tgtEl>
                                        <p:attrNameLst>
                                          <p:attrName>style.visibility</p:attrName>
                                        </p:attrNameLst>
                                      </p:cBhvr>
                                      <p:to>
                                        <p:strVal val="hidden"/>
                                      </p:to>
                                    </p:set>
                                  </p:childTnLst>
                                </p:cTn>
                              </p:par>
                            </p:childTnLst>
                          </p:cTn>
                        </p:par>
                      </p:childTnLst>
                    </p:cTn>
                  </p:par>
                  <p:par>
                    <p:cTn id="40" fill="hold" nodeType="clickEffect">
                      <p:stCondLst>
                        <p:cond delay="indefinite"/>
                      </p:stCondLst>
                      <p:childTnLst>
                        <p:par>
                          <p:cTn id="41" fill="hold" nodeType="withEffect">
                            <p:stCondLst>
                              <p:cond delay="0"/>
                            </p:stCondLst>
                            <p:childTnLst>
                              <p:par>
                                <p:cTn id="42" presetID="22" presetClass="entr" presetSubtype="1" fill="hold" nodeType="clickEffect">
                                  <p:stCondLst>
                                    <p:cond delay="0"/>
                                  </p:stCondLst>
                                  <p:childTnLst>
                                    <p:set>
                                      <p:cBhvr>
                                        <p:cTn id="43" dur="1" fill="hold">
                                          <p:stCondLst>
                                            <p:cond delay="0"/>
                                          </p:stCondLst>
                                        </p:cTn>
                                        <p:tgtEl>
                                          <p:spTgt spid="192"/>
                                        </p:tgtEl>
                                        <p:attrNameLst>
                                          <p:attrName>style.visibility</p:attrName>
                                        </p:attrNameLst>
                                      </p:cBhvr>
                                      <p:to>
                                        <p:strVal val="visible"/>
                                      </p:to>
                                    </p:set>
                                    <p:animEffect transition="in" filter="wipe(up)">
                                      <p:cBhvr additive="repl">
                                        <p:cTn id="44" dur="500"/>
                                        <p:tgtEl>
                                          <p:spTgt spid="192"/>
                                        </p:tgtEl>
                                      </p:cBhvr>
                                    </p:animEffect>
                                  </p:childTnLst>
                                </p:cTn>
                              </p:par>
                            </p:childTnLst>
                          </p:cTn>
                        </p:par>
                        <p:par>
                          <p:cTn id="45" fill="hold" nodeType="afterEffect">
                            <p:stCondLst>
                              <p:cond delay="500"/>
                            </p:stCondLst>
                            <p:childTnLst>
                              <p:par>
                                <p:cTn id="46" presetID="22" presetClass="entr" presetSubtype="8" fill="hold" nodeType="afterEffect">
                                  <p:stCondLst>
                                    <p:cond delay="0"/>
                                  </p:stCondLst>
                                  <p:childTnLst>
                                    <p:set>
                                      <p:cBhvr>
                                        <p:cTn id="47" dur="1" fill="hold">
                                          <p:stCondLst>
                                            <p:cond delay="0"/>
                                          </p:stCondLst>
                                        </p:cTn>
                                        <p:tgtEl>
                                          <p:spTgt spid="184"/>
                                        </p:tgtEl>
                                        <p:attrNameLst>
                                          <p:attrName>style.visibility</p:attrName>
                                        </p:attrNameLst>
                                      </p:cBhvr>
                                      <p:to>
                                        <p:strVal val="visible"/>
                                      </p:to>
                                    </p:set>
                                    <p:animEffect transition="in" filter="wipe(left)">
                                      <p:cBhvr additive="repl">
                                        <p:cTn id="48" dur="500"/>
                                        <p:tgtEl>
                                          <p:spTgt spid="184"/>
                                        </p:tgtEl>
                                      </p:cBhvr>
                                    </p:animEffect>
                                  </p:childTnLst>
                                </p:cTn>
                              </p:par>
                            </p:childTnLst>
                          </p:cTn>
                        </p:par>
                      </p:childTnLst>
                    </p:cTn>
                  </p:par>
                  <p:par>
                    <p:cTn id="49" fill="hold" nodeType="clickEffect">
                      <p:stCondLst>
                        <p:cond delay="indefinite"/>
                      </p:stCondLst>
                      <p:childTnLst>
                        <p:par>
                          <p:cTn id="50" fill="hold" nodeType="withEffect">
                            <p:stCondLst>
                              <p:cond delay="0"/>
                            </p:stCondLst>
                            <p:childTnLst>
                              <p:par>
                                <p:cTn id="51" presetID="22" presetClass="entr" presetSubtype="1" fill="hold" nodeType="clickEffect">
                                  <p:stCondLst>
                                    <p:cond delay="0"/>
                                  </p:stCondLst>
                                  <p:childTnLst>
                                    <p:set>
                                      <p:cBhvr>
                                        <p:cTn id="52" dur="1" fill="hold">
                                          <p:stCondLst>
                                            <p:cond delay="0"/>
                                          </p:stCondLst>
                                        </p:cTn>
                                        <p:tgtEl>
                                          <p:spTgt spid="193"/>
                                        </p:tgtEl>
                                        <p:attrNameLst>
                                          <p:attrName>style.visibility</p:attrName>
                                        </p:attrNameLst>
                                      </p:cBhvr>
                                      <p:to>
                                        <p:strVal val="visible"/>
                                      </p:to>
                                    </p:set>
                                    <p:animEffect transition="in" filter="wipe(up)">
                                      <p:cBhvr additive="repl">
                                        <p:cTn id="53" dur="500"/>
                                        <p:tgtEl>
                                          <p:spTgt spid="193"/>
                                        </p:tgtEl>
                                      </p:cBhvr>
                                    </p:animEffect>
                                  </p:childTnLst>
                                </p:cTn>
                              </p:par>
                            </p:childTnLst>
                          </p:cTn>
                        </p:par>
                        <p:par>
                          <p:cTn id="54" fill="hold" nodeType="afterEffect">
                            <p:stCondLst>
                              <p:cond delay="500"/>
                            </p:stCondLst>
                            <p:childTnLst>
                              <p:par>
                                <p:cTn id="55" presetID="22" presetClass="entr" presetSubtype="8" fill="hold" nodeType="afterEffect">
                                  <p:stCondLst>
                                    <p:cond delay="0"/>
                                  </p:stCondLst>
                                  <p:childTnLst>
                                    <p:set>
                                      <p:cBhvr>
                                        <p:cTn id="56" dur="1" fill="hold">
                                          <p:stCondLst>
                                            <p:cond delay="0"/>
                                          </p:stCondLst>
                                        </p:cTn>
                                        <p:tgtEl>
                                          <p:spTgt spid="185"/>
                                        </p:tgtEl>
                                        <p:attrNameLst>
                                          <p:attrName>style.visibility</p:attrName>
                                        </p:attrNameLst>
                                      </p:cBhvr>
                                      <p:to>
                                        <p:strVal val="visible"/>
                                      </p:to>
                                    </p:set>
                                    <p:animEffect transition="in" filter="wipe(left)">
                                      <p:cBhvr additive="repl">
                                        <p:cTn id="57" dur="500"/>
                                        <p:tgtEl>
                                          <p:spTgt spid="185"/>
                                        </p:tgtEl>
                                      </p:cBhvr>
                                    </p:animEffect>
                                  </p:childTnLst>
                                </p:cTn>
                              </p:par>
                            </p:childTnLst>
                          </p:cTn>
                        </p:par>
                        <p:par>
                          <p:cTn id="58" fill="hold" nodeType="afterEffect">
                            <p:stCondLst>
                              <p:cond delay="1000"/>
                            </p:stCondLst>
                            <p:childTnLst>
                              <p:par>
                                <p:cTn id="59" presetID="22" presetClass="entr" presetSubtype="4" fill="hold" nodeType="afterEffect">
                                  <p:stCondLst>
                                    <p:cond delay="0"/>
                                  </p:stCondLst>
                                  <p:childTnLst>
                                    <p:set>
                                      <p:cBhvr>
                                        <p:cTn id="60" dur="1" fill="hold">
                                          <p:stCondLst>
                                            <p:cond delay="0"/>
                                          </p:stCondLst>
                                        </p:cTn>
                                        <p:tgtEl>
                                          <p:spTgt spid="188"/>
                                        </p:tgtEl>
                                        <p:attrNameLst>
                                          <p:attrName>style.visibility</p:attrName>
                                        </p:attrNameLst>
                                      </p:cBhvr>
                                      <p:to>
                                        <p:strVal val="visible"/>
                                      </p:to>
                                    </p:set>
                                    <p:animEffect transition="out" filter="wipe(down)">
                                      <p:cBhvr additive="repl">
                                        <p:cTn id="61" dur="500"/>
                                        <p:tgtEl>
                                          <p:spTgt spid="188"/>
                                        </p:tgtEl>
                                      </p:cBhvr>
                                    </p:animEffect>
                                  </p:childTnLst>
                                </p:cTn>
                              </p:par>
                            </p:childTnLst>
                          </p:cTn>
                        </p:par>
                      </p:childTnLst>
                    </p:cTn>
                  </p:par>
                  <p:par>
                    <p:cTn id="62" fill="hold" nodeType="clickEffect">
                      <p:stCondLst>
                        <p:cond delay="indefinite"/>
                      </p:stCondLst>
                      <p:childTnLst>
                        <p:par>
                          <p:cTn id="63" fill="hold" nodeType="withEffect">
                            <p:stCondLst>
                              <p:cond delay="0"/>
                            </p:stCondLst>
                            <p:childTnLst>
                              <p:par>
                                <p:cTn id="64" presetID="22" presetClass="entr" presetSubtype="8" fill="hold" nodeType="clickEffect">
                                  <p:stCondLst>
                                    <p:cond delay="0"/>
                                  </p:stCondLst>
                                  <p:childTnLst>
                                    <p:set>
                                      <p:cBhvr>
                                        <p:cTn id="65" dur="1" fill="hold">
                                          <p:stCondLst>
                                            <p:cond delay="0"/>
                                          </p:stCondLst>
                                        </p:cTn>
                                        <p:tgtEl>
                                          <p:spTgt spid="186"/>
                                        </p:tgtEl>
                                        <p:attrNameLst>
                                          <p:attrName>style.visibility</p:attrName>
                                        </p:attrNameLst>
                                      </p:cBhvr>
                                      <p:to>
                                        <p:strVal val="visible"/>
                                      </p:to>
                                    </p:set>
                                    <p:animEffect transition="in" filter="wipe(left)">
                                      <p:cBhvr additive="repl">
                                        <p:cTn id="66" dur="500"/>
                                        <p:tgtEl>
                                          <p:spTgt spid="186"/>
                                        </p:tgtEl>
                                      </p:cBhvr>
                                    </p:animEffect>
                                  </p:childTnLst>
                                </p:cTn>
                              </p:par>
                            </p:childTnLst>
                          </p:cTn>
                        </p:par>
                        <p:par>
                          <p:cTn id="67" fill="hold" nodeType="afterEffect">
                            <p:stCondLst>
                              <p:cond delay="500"/>
                            </p:stCondLst>
                            <p:childTnLst>
                              <p:par>
                                <p:cTn id="68" presetID="22" presetClass="exit" presetSubtype="4" fill="hold" nodeType="afterEffect">
                                  <p:stCondLst>
                                    <p:cond delay="0"/>
                                  </p:stCondLst>
                                  <p:childTnLst>
                                    <p:animEffect transition="out" filter="wipe(down)">
                                      <p:cBhvr additive="repl">
                                        <p:cTn id="69" dur="500"/>
                                        <p:tgtEl>
                                          <p:spTgt spid="188"/>
                                        </p:tgtEl>
                                      </p:cBhvr>
                                    </p:animEffect>
                                    <p:set>
                                      <p:cBhvr>
                                        <p:cTn id="70" dur="1" fill="hold">
                                          <p:stCondLst>
                                            <p:cond delay="499"/>
                                          </p:stCondLst>
                                        </p:cTn>
                                        <p:tgtEl>
                                          <p:spTgt spid="188"/>
                                        </p:tgtEl>
                                        <p:attrNameLst>
                                          <p:attrName>style.visibility</p:attrName>
                                        </p:attrNameLst>
                                      </p:cBhvr>
                                      <p:to>
                                        <p:strVal val="hidden"/>
                                      </p:to>
                                    </p:set>
                                  </p:childTnLst>
                                </p:cTn>
                              </p:par>
                            </p:childTnLst>
                          </p:cTn>
                        </p:par>
                        <p:par>
                          <p:cTn id="71" fill="hold" nodeType="afterEffect">
                            <p:stCondLst>
                              <p:cond delay="1000"/>
                            </p:stCondLst>
                            <p:childTnLst>
                              <p:par>
                                <p:cTn id="72" presetID="22" presetClass="entr" presetSubtype="4" fill="hold" nodeType="afterEffect">
                                  <p:stCondLst>
                                    <p:cond delay="0"/>
                                  </p:stCondLst>
                                  <p:childTnLst>
                                    <p:set>
                                      <p:cBhvr>
                                        <p:cTn id="73" dur="1" fill="hold">
                                          <p:stCondLst>
                                            <p:cond delay="0"/>
                                          </p:stCondLst>
                                        </p:cTn>
                                        <p:tgtEl>
                                          <p:spTgt spid="189"/>
                                        </p:tgtEl>
                                        <p:attrNameLst>
                                          <p:attrName>style.visibility</p:attrName>
                                        </p:attrNameLst>
                                      </p:cBhvr>
                                      <p:to>
                                        <p:strVal val="visible"/>
                                      </p:to>
                                    </p:set>
                                    <p:animEffect transition="out" filter="wipe(down)">
                                      <p:cBhvr additive="repl">
                                        <p:cTn id="74" dur="500"/>
                                        <p:tgtEl>
                                          <p:spTgt spid="189"/>
                                        </p:tgtEl>
                                      </p:cBhvr>
                                    </p:animEffect>
                                  </p:childTnLst>
                                </p:cTn>
                              </p:par>
                            </p:childTnLst>
                          </p:cTn>
                        </p:par>
                        <p:par>
                          <p:cTn id="75" fill="hold" nodeType="afterEffect">
                            <p:stCondLst>
                              <p:cond delay="1500"/>
                            </p:stCondLst>
                            <p:childTnLst>
                              <p:par>
                                <p:cTn id="76" presetID="22" presetClass="entr" presetSubtype="4" fill="hold" nodeType="afterEffect">
                                  <p:stCondLst>
                                    <p:cond delay="0"/>
                                  </p:stCondLst>
                                  <p:childTnLst>
                                    <p:set>
                                      <p:cBhvr>
                                        <p:cTn id="77" dur="1" fill="hold">
                                          <p:stCondLst>
                                            <p:cond delay="0"/>
                                          </p:stCondLst>
                                        </p:cTn>
                                        <p:tgtEl>
                                          <p:spTgt spid="194"/>
                                        </p:tgtEl>
                                        <p:attrNameLst>
                                          <p:attrName>style.visibility</p:attrName>
                                        </p:attrNameLst>
                                      </p:cBhvr>
                                      <p:to>
                                        <p:strVal val="visible"/>
                                      </p:to>
                                    </p:set>
                                    <p:animEffect transition="out" filter="wipe(down)">
                                      <p:cBhvr additive="repl">
                                        <p:cTn id="78"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Marydale"/>
              </a:rPr>
              <a:t>Questions?</a:t>
            </a:r>
            <a:endParaRPr/>
          </a:p>
        </p:txBody>
      </p:sp>
      <p:sp>
        <p:nvSpPr>
          <p:cNvPr id="196" name="TextShape 2"/>
          <p:cNvSpPr txBox="1"/>
          <p:nvPr/>
        </p:nvSpPr>
        <p:spPr>
          <a:xfrm>
            <a:off x="1371600" y="3886200"/>
            <a:ext cx="6400440" cy="1752120"/>
          </a:xfrm>
          <a:prstGeom prst="rect">
            <a:avLst/>
          </a:prstGeom>
        </p:spPr>
        <p:txBody>
          <a:bodyPr/>
          <a:lstStyle/>
          <a:p>
            <a:pPr algn="ctr"/>
            <a:endParaRPr/>
          </a:p>
        </p:txBody>
      </p:sp>
    </p:spTree>
  </p:cSld>
  <p:clrMapOvr>
    <a:masterClrMapping/>
  </p:clrMapOvr>
  <p:transition spd="slow">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797</Words>
  <Application>Microsoft Macintosh PowerPoint</Application>
  <PresentationFormat>On-screen Show (4:3)</PresentationFormat>
  <Paragraphs>79</Paragraphs>
  <Slides>7</Slides>
  <Notes>7</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7</vt:i4>
      </vt:variant>
    </vt:vector>
  </HeadingPairs>
  <TitlesOfParts>
    <vt:vector size="23" baseType="lpstr">
      <vt:lpstr>Arial Bold</vt:lpstr>
      <vt:lpstr>CamingoDos Pro Cd</vt:lpstr>
      <vt:lpstr>DejaVu Sans</vt:lpstr>
      <vt:lpstr>Gill Sans</vt:lpstr>
      <vt:lpstr>Lucida Grande</vt:lpstr>
      <vt:lpstr>Marydale</vt:lpstr>
      <vt:lpstr>StarSymbol</vt:lpstr>
      <vt:lpstr>Trebuchet MS</vt:lpstr>
      <vt:lpstr>Arial</vt:lpstr>
      <vt:lpstr>Calibri</vt:lpstr>
      <vt:lpstr>ＭＳ Ｐゴシック</vt:lpstr>
      <vt:lpstr>ヒラギノ角ゴ ProN W3</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2015-10-05T23:14:55Z</dcterms:modified>
</cp:coreProperties>
</file>