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9" r:id="rId1"/>
  </p:sldMasterIdLst>
  <p:notesMasterIdLst>
    <p:notesMasterId r:id="rId32"/>
  </p:notesMasterIdLst>
  <p:handoutMasterIdLst>
    <p:handoutMasterId r:id="rId33"/>
  </p:handoutMasterIdLst>
  <p:sldIdLst>
    <p:sldId id="705" r:id="rId2"/>
    <p:sldId id="689" r:id="rId3"/>
    <p:sldId id="528" r:id="rId4"/>
    <p:sldId id="460" r:id="rId5"/>
    <p:sldId id="703" r:id="rId6"/>
    <p:sldId id="647" r:id="rId7"/>
    <p:sldId id="694" r:id="rId8"/>
    <p:sldId id="693" r:id="rId9"/>
    <p:sldId id="692" r:id="rId10"/>
    <p:sldId id="681" r:id="rId11"/>
    <p:sldId id="695" r:id="rId12"/>
    <p:sldId id="711" r:id="rId13"/>
    <p:sldId id="697" r:id="rId14"/>
    <p:sldId id="712" r:id="rId15"/>
    <p:sldId id="702" r:id="rId16"/>
    <p:sldId id="710" r:id="rId17"/>
    <p:sldId id="587" r:id="rId18"/>
    <p:sldId id="706" r:id="rId19"/>
    <p:sldId id="589" r:id="rId20"/>
    <p:sldId id="590" r:id="rId21"/>
    <p:sldId id="687" r:id="rId22"/>
    <p:sldId id="683" r:id="rId23"/>
    <p:sldId id="682" r:id="rId24"/>
    <p:sldId id="684" r:id="rId25"/>
    <p:sldId id="685" r:id="rId26"/>
    <p:sldId id="686" r:id="rId27"/>
    <p:sldId id="700" r:id="rId28"/>
    <p:sldId id="691" r:id="rId29"/>
    <p:sldId id="699" r:id="rId30"/>
    <p:sldId id="713" r:id="rId31"/>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0A3076C5-3D3A-0941-8F94-7859ACC17327}">
          <p14:sldIdLst>
            <p14:sldId id="705"/>
            <p14:sldId id="689"/>
            <p14:sldId id="528"/>
            <p14:sldId id="460"/>
            <p14:sldId id="703"/>
            <p14:sldId id="647"/>
          </p14:sldIdLst>
        </p14:section>
        <p14:section name="The Agile Approach" id="{58776905-E060-7949-B7E9-46904C484466}">
          <p14:sldIdLst>
            <p14:sldId id="694"/>
            <p14:sldId id="693"/>
            <p14:sldId id="692"/>
            <p14:sldId id="681"/>
            <p14:sldId id="695"/>
            <p14:sldId id="711"/>
            <p14:sldId id="697"/>
            <p14:sldId id="712"/>
            <p14:sldId id="702"/>
            <p14:sldId id="710"/>
          </p14:sldIdLst>
        </p14:section>
        <p14:section name="Analyst Responsibilities and Tasks" id="{62175BED-707B-F948-8F67-9779DF137AA2}">
          <p14:sldIdLst>
            <p14:sldId id="587"/>
            <p14:sldId id="706"/>
            <p14:sldId id="589"/>
            <p14:sldId id="590"/>
          </p14:sldIdLst>
        </p14:section>
        <p14:section name="Achieving Shared Understanding" id="{F4F1FE0F-9BFD-EA47-8819-15A23777854A}">
          <p14:sldIdLst>
            <p14:sldId id="687"/>
            <p14:sldId id="683"/>
            <p14:sldId id="682"/>
            <p14:sldId id="684"/>
            <p14:sldId id="685"/>
            <p14:sldId id="686"/>
            <p14:sldId id="700"/>
            <p14:sldId id="691"/>
          </p14:sldIdLst>
        </p14:section>
        <p14:section name="Closing" id="{28C28B86-4D37-304F-8152-7F1E96B8BC14}">
          <p14:sldIdLst>
            <p14:sldId id="699"/>
            <p14:sldId id="71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28" autoAdjust="0"/>
    <p:restoredTop sz="93456" autoAdjust="0"/>
  </p:normalViewPr>
  <p:slideViewPr>
    <p:cSldViewPr>
      <p:cViewPr>
        <p:scale>
          <a:sx n="75" d="100"/>
          <a:sy n="75" d="100"/>
        </p:scale>
        <p:origin x="-1560"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9/25/15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628870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9/25/15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68830456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 this activity the aim is to determine your goals during analysis from a business perspective, a project perspective and a personal perspective.  </a:t>
            </a:r>
          </a:p>
          <a:p>
            <a:r>
              <a:rPr lang="en-US" dirty="0" smtClean="0"/>
              <a:t> </a:t>
            </a:r>
            <a:r>
              <a:rPr lang="en-AU" dirty="0" smtClean="0"/>
              <a:t>Identifying these goals will allow us to start thinking about how to achieve them. </a:t>
            </a:r>
          </a:p>
          <a:p>
            <a:endParaRPr lang="en-AU" dirty="0" smtClean="0"/>
          </a:p>
          <a:p>
            <a:r>
              <a:rPr lang="en-US" b="1" i="1" dirty="0" smtClean="0"/>
              <a:t>Business Goals</a:t>
            </a:r>
          </a:p>
          <a:p>
            <a:r>
              <a:rPr lang="en-US" i="1" dirty="0" smtClean="0"/>
              <a:t>Competitive advantage</a:t>
            </a:r>
          </a:p>
          <a:p>
            <a:r>
              <a:rPr lang="en-US" i="1" dirty="0" smtClean="0"/>
              <a:t>Product to market</a:t>
            </a:r>
          </a:p>
          <a:p>
            <a:r>
              <a:rPr lang="en-US" i="1" dirty="0" smtClean="0"/>
              <a:t>Compliance </a:t>
            </a:r>
          </a:p>
          <a:p>
            <a:r>
              <a:rPr lang="en-US" b="1" i="1" dirty="0" smtClean="0"/>
              <a:t>Project Goals</a:t>
            </a:r>
          </a:p>
          <a:p>
            <a:r>
              <a:rPr lang="en-US" i="1" dirty="0" smtClean="0"/>
              <a:t>Identify requirements</a:t>
            </a:r>
          </a:p>
          <a:p>
            <a:r>
              <a:rPr lang="en-US" i="1" dirty="0" smtClean="0"/>
              <a:t>Produce software</a:t>
            </a:r>
          </a:p>
          <a:p>
            <a:r>
              <a:rPr lang="en-US" b="1" i="1" dirty="0" smtClean="0"/>
              <a:t>Personal Goals</a:t>
            </a:r>
          </a:p>
          <a:p>
            <a:r>
              <a:rPr lang="en-US" i="1" dirty="0" smtClean="0"/>
              <a:t>Respect</a:t>
            </a:r>
          </a:p>
          <a:p>
            <a:r>
              <a:rPr lang="en-US" i="1" dirty="0" smtClean="0"/>
              <a:t>Build better working relationships</a:t>
            </a:r>
          </a:p>
          <a:p>
            <a:r>
              <a:rPr lang="en-AU" dirty="0" smtClean="0"/>
              <a:t>Open communication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There</a:t>
            </a:r>
            <a:r>
              <a:rPr lang="en-US" baseline="0" dirty="0" smtClean="0"/>
              <a:t> is planning – Inception</a:t>
            </a:r>
          </a:p>
          <a:p>
            <a:pPr lvl="1">
              <a:buFont typeface="Arial" pitchFamily="34" charset="0"/>
              <a:buChar char="•"/>
            </a:pPr>
            <a:r>
              <a:rPr lang="en-US" baseline="0" dirty="0" smtClean="0"/>
              <a:t>2 – 4 weeks for a 4 – 6 month project</a:t>
            </a:r>
          </a:p>
          <a:p>
            <a:pPr lvl="1">
              <a:buFont typeface="Arial" pitchFamily="34" charset="0"/>
              <a:buChar char="•"/>
            </a:pPr>
            <a:r>
              <a:rPr lang="en-US" baseline="0" dirty="0" smtClean="0"/>
              <a:t>Flows, scenarios, stories</a:t>
            </a:r>
          </a:p>
          <a:p>
            <a:pPr>
              <a:buFont typeface="Arial" pitchFamily="34" charset="0"/>
              <a:buChar char="•"/>
            </a:pPr>
            <a:r>
              <a:rPr lang="en-US" baseline="0" dirty="0" smtClean="0"/>
              <a:t>We need to prepare for Development – Initiation</a:t>
            </a:r>
          </a:p>
          <a:p>
            <a:pPr lvl="1">
              <a:buFont typeface="Arial" pitchFamily="34" charset="0"/>
              <a:buChar char="•"/>
            </a:pPr>
            <a:r>
              <a:rPr lang="en-US" baseline="0" dirty="0" smtClean="0"/>
              <a:t>Environment(s) set up</a:t>
            </a:r>
          </a:p>
          <a:p>
            <a:pPr lvl="1">
              <a:buFont typeface="Arial" pitchFamily="34" charset="0"/>
              <a:buChar char="•"/>
            </a:pPr>
            <a:r>
              <a:rPr lang="en-US" baseline="0" dirty="0" smtClean="0"/>
              <a:t>Narrative writing</a:t>
            </a:r>
          </a:p>
          <a:p>
            <a:pPr lvl="1">
              <a:buFont typeface="Arial" pitchFamily="34" charset="0"/>
              <a:buChar char="•"/>
            </a:pPr>
            <a:r>
              <a:rPr lang="en-US" baseline="0" dirty="0" smtClean="0"/>
              <a:t>Team processes</a:t>
            </a:r>
          </a:p>
          <a:p>
            <a:pPr>
              <a:buFont typeface="Arial" pitchFamily="34" charset="0"/>
              <a:buChar char="•"/>
            </a:pPr>
            <a:r>
              <a:rPr lang="en-US" baseline="0" dirty="0" smtClean="0"/>
              <a:t>Develop &amp; Deploy </a:t>
            </a:r>
          </a:p>
          <a:p>
            <a:pPr lvl="1">
              <a:buFont typeface="Arial" pitchFamily="34" charset="0"/>
              <a:buChar char="•"/>
            </a:pPr>
            <a:r>
              <a:rPr lang="en-US" baseline="0" dirty="0" smtClean="0"/>
              <a:t>Release working software</a:t>
            </a:r>
          </a:p>
          <a:p>
            <a:pPr lvl="1">
              <a:buFont typeface="Arial" pitchFamily="34" charset="0"/>
              <a:buChar char="•"/>
            </a:pPr>
            <a:r>
              <a:rPr lang="en-US" baseline="0" dirty="0" smtClean="0"/>
              <a:t>About 12 weeks of work</a:t>
            </a:r>
          </a:p>
          <a:p>
            <a:pPr lvl="0">
              <a:buFont typeface="Arial" pitchFamily="34" charset="0"/>
              <a:buChar char="•"/>
            </a:pPr>
            <a:r>
              <a:rPr lang="en-US" baseline="0" dirty="0" smtClean="0"/>
              <a:t>Common question??  How do I know how big the project is to determine how much time for Inception?  </a:t>
            </a:r>
          </a:p>
          <a:p>
            <a:pPr lvl="1">
              <a:buFont typeface="Arial" pitchFamily="34" charset="0"/>
              <a:buChar char="•"/>
            </a:pPr>
            <a:r>
              <a:rPr lang="en-US" baseline="0" dirty="0" smtClean="0"/>
              <a:t>There has been a ‘Conceptualizing’ phase hopefully.  </a:t>
            </a:r>
          </a:p>
          <a:p>
            <a:pPr lvl="1">
              <a:buFont typeface="Arial" pitchFamily="34" charset="0"/>
              <a:buChar char="•"/>
            </a:pPr>
            <a:r>
              <a:rPr lang="en-US" baseline="0" dirty="0" smtClean="0"/>
              <a:t>Experience.  Relative sizing to other projects you’ve done</a:t>
            </a:r>
            <a:r>
              <a:rPr lang="en-US" baseline="0" smtClean="0"/>
              <a:t>.  </a:t>
            </a:r>
            <a:endParaRPr lang="en-US" baseline="0" dirty="0" smtClean="0"/>
          </a:p>
        </p:txBody>
      </p:sp>
      <p:sp>
        <p:nvSpPr>
          <p:cNvPr id="4" name="Slide Number Placeholder 3"/>
          <p:cNvSpPr>
            <a:spLocks noGrp="1"/>
          </p:cNvSpPr>
          <p:nvPr>
            <p:ph type="sldNum" sz="quarter" idx="10"/>
          </p:nvPr>
        </p:nvSpPr>
        <p:spPr/>
        <p:txBody>
          <a:bodyPr/>
          <a:lstStyle/>
          <a:p>
            <a:fld id="{5DAA5BAC-51FB-844E-AD6B-CB25B17312AE}"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59D18F7-F859-4184-858F-843F98E8EF43}" type="slidenum">
              <a:rPr lang="en-GB" smtClean="0"/>
              <a:pPr/>
              <a:t>15</a:t>
            </a:fld>
            <a:endParaRPr lang="en-GB"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normAutofit fontScale="92500" lnSpcReduction="10000"/>
          </a:bodyPr>
          <a:lstStyle/>
          <a:p>
            <a:pPr eaLnBrk="1" hangingPunct="1"/>
            <a:r>
              <a:rPr lang="en-US" dirty="0" smtClean="0"/>
              <a:t>Define how</a:t>
            </a:r>
            <a:r>
              <a:rPr lang="en-US" baseline="0" dirty="0" smtClean="0"/>
              <a:t> you will capture the information that you plan to obtain from various sources.</a:t>
            </a:r>
          </a:p>
          <a:p>
            <a:pPr eaLnBrk="1" hangingPunct="1"/>
            <a:r>
              <a:rPr lang="en-US" baseline="0" dirty="0" smtClean="0"/>
              <a:t>Will it be </a:t>
            </a:r>
            <a:r>
              <a:rPr lang="en-US" baseline="0" dirty="0" err="1" smtClean="0"/>
              <a:t>lite</a:t>
            </a:r>
            <a:r>
              <a:rPr lang="en-US" baseline="0" dirty="0" smtClean="0"/>
              <a:t> weight, cards, paper </a:t>
            </a:r>
          </a:p>
          <a:p>
            <a:pPr eaLnBrk="1" hangingPunct="1"/>
            <a:r>
              <a:rPr lang="en-US" baseline="0" dirty="0" smtClean="0"/>
              <a:t>Will it be more sophisticated, software.</a:t>
            </a:r>
            <a:endParaRPr lang="en-US" dirty="0" smtClean="0"/>
          </a:p>
          <a:p>
            <a:pPr eaLnBrk="1" hangingPunct="1"/>
            <a:r>
              <a:rPr lang="en-US" dirty="0" smtClean="0"/>
              <a:t>What technique will you</a:t>
            </a:r>
            <a:r>
              <a:rPr lang="en-US" baseline="0" dirty="0" smtClean="0"/>
              <a:t> use for business process modeling?</a:t>
            </a:r>
          </a:p>
          <a:p>
            <a:pPr marL="695058" lvl="1" indent="-231686" eaLnBrk="1" hangingPunct="1">
              <a:buFont typeface="Arial" pitchFamily="34" charset="0"/>
              <a:buChar char="•"/>
            </a:pPr>
            <a:r>
              <a:rPr lang="en-US" baseline="0" dirty="0" smtClean="0"/>
              <a:t>Start with index cards and </a:t>
            </a:r>
            <a:r>
              <a:rPr lang="en-US" baseline="0" dirty="0" err="1" smtClean="0"/>
              <a:t>stickies</a:t>
            </a:r>
            <a:endParaRPr lang="en-US" baseline="0" dirty="0" smtClean="0"/>
          </a:p>
          <a:p>
            <a:pPr marL="695058" lvl="1" indent="-231686" eaLnBrk="1" hangingPunct="1">
              <a:buFont typeface="Arial" pitchFamily="34" charset="0"/>
              <a:buChar char="•"/>
            </a:pPr>
            <a:r>
              <a:rPr lang="en-US" baseline="0" dirty="0" smtClean="0"/>
              <a:t>Visio or another tool</a:t>
            </a:r>
          </a:p>
          <a:p>
            <a:pPr marL="231686" indent="-231686" eaLnBrk="1" hangingPunct="1"/>
            <a:r>
              <a:rPr lang="en-US" baseline="0" dirty="0" smtClean="0"/>
              <a:t>How will you capture stories?</a:t>
            </a:r>
          </a:p>
          <a:p>
            <a:pPr marL="695058" lvl="1" indent="-231686" eaLnBrk="1" hangingPunct="1">
              <a:buFont typeface="Arial" pitchFamily="34" charset="0"/>
              <a:buChar char="•"/>
            </a:pPr>
            <a:r>
              <a:rPr lang="en-US" baseline="0" dirty="0" smtClean="0"/>
              <a:t>Index cards, </a:t>
            </a:r>
          </a:p>
          <a:p>
            <a:pPr marL="695058" lvl="1" indent="-231686" eaLnBrk="1" hangingPunct="1">
              <a:buFont typeface="Arial" pitchFamily="34" charset="0"/>
              <a:buChar char="•"/>
            </a:pPr>
            <a:r>
              <a:rPr lang="en-US" baseline="0" dirty="0" smtClean="0"/>
              <a:t>Transferred to excel or another tool at some point</a:t>
            </a:r>
          </a:p>
          <a:p>
            <a:pPr marL="231686" indent="-231686" eaLnBrk="1" hangingPunct="1"/>
            <a:r>
              <a:rPr lang="en-US" dirty="0" smtClean="0"/>
              <a:t>What approach, tools will you use for prototyping?</a:t>
            </a:r>
          </a:p>
          <a:p>
            <a:pPr marL="231686" indent="-231686" eaLnBrk="1" hangingPunct="1"/>
            <a:r>
              <a:rPr lang="en-US" dirty="0" smtClean="0"/>
              <a:t>Is there a UX person and</a:t>
            </a:r>
            <a:r>
              <a:rPr lang="en-US" baseline="0" dirty="0" smtClean="0"/>
              <a:t> will they need to be scheduled?</a:t>
            </a:r>
          </a:p>
          <a:p>
            <a:pPr>
              <a:buFont typeface="Arial" pitchFamily="34" charset="0"/>
              <a:buChar char="•"/>
            </a:pPr>
            <a:r>
              <a:rPr lang="en-US" dirty="0" smtClean="0"/>
              <a:t>A context model (often a data flow diagram)  showing how your system fits into its overall environment</a:t>
            </a:r>
          </a:p>
          <a:p>
            <a:pPr>
              <a:buFont typeface="Arial" pitchFamily="34" charset="0"/>
              <a:buChar char="•"/>
            </a:pPr>
            <a:r>
              <a:rPr lang="en-US" dirty="0" smtClean="0"/>
              <a:t>A high-level business requirements model (often an essential use case model) </a:t>
            </a:r>
          </a:p>
          <a:p>
            <a:pPr>
              <a:buFont typeface="Arial" pitchFamily="34" charset="0"/>
              <a:buChar char="•"/>
            </a:pPr>
            <a:r>
              <a:rPr lang="en-US" dirty="0" smtClean="0"/>
              <a:t>A glossary defining critical business terms </a:t>
            </a:r>
          </a:p>
          <a:p>
            <a:pPr>
              <a:buFont typeface="Arial" pitchFamily="34" charset="0"/>
              <a:buChar char="•"/>
            </a:pPr>
            <a:r>
              <a:rPr lang="en-US" dirty="0" smtClean="0"/>
              <a:t>A domain model (often a class diagram or data diagram) depicting major business classes or entities </a:t>
            </a:r>
          </a:p>
          <a:p>
            <a:pPr>
              <a:buFont typeface="Arial" pitchFamily="34" charset="0"/>
              <a:buChar char="•"/>
            </a:pPr>
            <a:r>
              <a:rPr lang="en-US" dirty="0" smtClean="0"/>
              <a:t>A business process model (often a data flow diagram or activity diagram) depicting a high-level overview of the business process to be supported by your system.  This diagram is one level of detail greater than your context diagram </a:t>
            </a:r>
          </a:p>
          <a:p>
            <a:pPr marL="231686" indent="-231686" eaLnBrk="1" hangingPunct="1"/>
            <a:endParaRPr lang="en-US" dirty="0" smtClean="0"/>
          </a:p>
          <a:p>
            <a:pPr eaLnBrk="1" hangingPunct="1"/>
            <a:r>
              <a:rPr lang="en-US" dirty="0" smtClean="0"/>
              <a:t>Low: 4min</a:t>
            </a:r>
          </a:p>
          <a:p>
            <a:pPr eaLnBrk="1" hangingPunct="1"/>
            <a:r>
              <a:rPr lang="en-US" dirty="0" smtClean="0"/>
              <a:t>High:</a:t>
            </a:r>
            <a:r>
              <a:rPr lang="en-US" baseline="0" dirty="0" smtClean="0"/>
              <a:t> 10min</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697EBE5-34BA-4F47-982B-5B3B791A1763}" type="slidenum">
              <a:rPr lang="en-GB"/>
              <a:pPr/>
              <a:t>16</a:t>
            </a:fld>
            <a:endParaRPr lang="en-GB"/>
          </a:p>
        </p:txBody>
      </p:sp>
      <p:sp>
        <p:nvSpPr>
          <p:cNvPr id="115715" name="Rectangle 2"/>
          <p:cNvSpPr>
            <a:spLocks noGrp="1" noRot="1" noChangeAspect="1" noChangeArrowheads="1" noTextEdit="1"/>
          </p:cNvSpPr>
          <p:nvPr>
            <p:ph type="sldImg"/>
          </p:nvPr>
        </p:nvSpPr>
        <p:spPr>
          <a:xfrm>
            <a:off x="1803400" y="2016125"/>
            <a:ext cx="4637088" cy="3478213"/>
          </a:xfrm>
          <a:ln/>
        </p:spPr>
      </p:sp>
      <p:sp>
        <p:nvSpPr>
          <p:cNvPr id="115716" name="Rectangle 3"/>
          <p:cNvSpPr>
            <a:spLocks noGrp="1" noChangeArrowheads="1"/>
          </p:cNvSpPr>
          <p:nvPr>
            <p:ph type="body" idx="1"/>
          </p:nvPr>
        </p:nvSpPr>
        <p:spPr>
          <a:xfrm>
            <a:off x="930900" y="4403911"/>
            <a:ext cx="5123201" cy="4171580"/>
          </a:xfrm>
          <a:noFill/>
          <a:ln/>
        </p:spPr>
        <p:txBody>
          <a:bodyPr/>
          <a:lstStyle/>
          <a:p>
            <a:pPr>
              <a:buFont typeface="Arial" pitchFamily="34" charset="0"/>
              <a:buChar char="•"/>
            </a:pPr>
            <a:r>
              <a:rPr lang="en-US" dirty="0" smtClean="0"/>
              <a:t>Applying your current skills in a new manner</a:t>
            </a:r>
          </a:p>
          <a:p>
            <a:pPr>
              <a:buFont typeface="Arial" pitchFamily="34" charset="0"/>
              <a:buChar char="•"/>
            </a:pPr>
            <a:r>
              <a:rPr lang="en-US" dirty="0" smtClean="0"/>
              <a:t>Applying these skills at different times during the project cycle</a:t>
            </a:r>
          </a:p>
          <a:p>
            <a:pPr>
              <a:buFont typeface="Arial" pitchFamily="34" charset="0"/>
              <a:buChar char="•"/>
            </a:pPr>
            <a:r>
              <a:rPr lang="en-US" dirty="0" smtClean="0"/>
              <a:t>New concepts, techniques</a:t>
            </a:r>
          </a:p>
          <a:p>
            <a:pPr>
              <a:buFont typeface="Arial" pitchFamily="34" charset="0"/>
              <a:buChar char="•"/>
            </a:pPr>
            <a:r>
              <a:rPr lang="en-US" dirty="0" smtClean="0"/>
              <a:t>All projects are different</a:t>
            </a:r>
          </a:p>
          <a:p>
            <a:pPr>
              <a:buFont typeface="Arial" pitchFamily="34" charset="0"/>
              <a:buChar char="•"/>
            </a:pPr>
            <a:r>
              <a:rPr lang="en-US" dirty="0" smtClean="0"/>
              <a:t>Choose your techniques</a:t>
            </a:r>
            <a:r>
              <a:rPr lang="en-US" baseline="0" dirty="0" smtClean="0"/>
              <a:t> based on the project</a:t>
            </a:r>
          </a:p>
          <a:p>
            <a:pPr>
              <a:buFont typeface="Arial" pitchFamily="34" charset="0"/>
              <a:buChar char="•"/>
            </a:pPr>
            <a:r>
              <a:rPr lang="en-US" baseline="0" dirty="0" smtClean="0"/>
              <a:t>Volatile requirements – less detail up front</a:t>
            </a:r>
          </a:p>
          <a:p>
            <a:pPr>
              <a:buFont typeface="Arial" pitchFamily="34" charset="0"/>
              <a:buChar char="•"/>
            </a:pPr>
            <a:r>
              <a:rPr lang="en-US" baseline="0" dirty="0" smtClean="0"/>
              <a:t>No test automation – BA kicks in on testing</a:t>
            </a:r>
          </a:p>
          <a:p>
            <a:pPr>
              <a:buFont typeface="Arial" pitchFamily="34" charset="0"/>
              <a:buChar char="•"/>
            </a:pPr>
            <a:r>
              <a:rPr lang="en-US" baseline="0" dirty="0" smtClean="0"/>
              <a:t>Customer not accessible – plan and communicate with IM on status</a:t>
            </a:r>
          </a:p>
          <a:p>
            <a:pPr>
              <a:buFont typeface="Arial" pitchFamily="34" charset="0"/>
              <a:buChar char="•"/>
            </a:pPr>
            <a:r>
              <a:rPr lang="en-US" baseline="0" dirty="0" smtClean="0"/>
              <a:t>Segregated team – communication tools – IM, </a:t>
            </a:r>
            <a:r>
              <a:rPr lang="en-US" baseline="0" dirty="0" err="1" smtClean="0"/>
              <a:t>skype</a:t>
            </a:r>
            <a:endParaRPr lang="en-US" baseline="0" dirty="0" smtClean="0"/>
          </a:p>
          <a:p>
            <a:pPr>
              <a:buFont typeface="Arial" pitchFamily="34" charset="0"/>
              <a:buChar char="•"/>
            </a:pPr>
            <a:r>
              <a:rPr lang="en-US" baseline="0" dirty="0" smtClean="0"/>
              <a:t>Fixed scope – more details up front</a:t>
            </a:r>
            <a:endParaRPr lang="en-US" dirty="0" smtClean="0"/>
          </a:p>
          <a:p>
            <a:endParaRPr lang="en-US" dirty="0" smtClean="0"/>
          </a:p>
          <a:p>
            <a:r>
              <a:rPr lang="en-US" dirty="0" smtClean="0"/>
              <a:t>------------------------------------------------------------------------------------------------</a:t>
            </a:r>
          </a:p>
          <a:p>
            <a:r>
              <a:rPr lang="en-US" dirty="0" smtClean="0"/>
              <a:t>In Agile Analysis you will be applying your current skills and techniques in a new manner or at different stages in the project lifecycle.  You will also be introduced to new concepts that will assist you to accomplish your goals during the project lifecycle.  </a:t>
            </a:r>
          </a:p>
          <a:p>
            <a:endParaRPr lang="en-US" dirty="0" smtClean="0"/>
          </a:p>
          <a:p>
            <a:r>
              <a:rPr lang="en-AU" dirty="0" smtClean="0"/>
              <a:t>Highlight to participants that there are projects where the traditional approach may be more suitable.  As a business analyst you can make the right choice depending on the project, the domain, the client and their business objectives.</a:t>
            </a:r>
            <a:endParaRPr lang="en-US" dirty="0" smtClean="0"/>
          </a:p>
          <a:p>
            <a:pPr eaLnBrk="1" hangingPunct="1"/>
            <a:endParaRPr lang="en-US" dirty="0" smtClean="0"/>
          </a:p>
          <a:p>
            <a:pPr eaLnBrk="1" hangingPunct="1"/>
            <a:r>
              <a:rPr lang="en-US" dirty="0" smtClean="0"/>
              <a:t>For example,</a:t>
            </a:r>
            <a:r>
              <a:rPr lang="en-US" baseline="0" dirty="0" smtClean="0"/>
              <a:t> if there is little automated testing, which typically gives the team confidence to make changes, the BA may need to kick in with manual testing to provide that assurance that changes did not break existing code.</a:t>
            </a:r>
          </a:p>
          <a:p>
            <a:pPr eaLnBrk="1" hangingPunct="1"/>
            <a:r>
              <a:rPr lang="en-US" baseline="0" dirty="0" smtClean="0"/>
              <a:t>If the customers are regularly not accessible, the BA will need to plan effectively and communicate regularly with the IM to make sure the narratives are ready for a kickoff meeting.</a:t>
            </a:r>
          </a:p>
          <a:p>
            <a:pPr eaLnBrk="1" hangingPunct="1"/>
            <a:r>
              <a:rPr lang="en-US" baseline="0" dirty="0" smtClean="0"/>
              <a:t>Segregated teams will need to utilize tools to keep communication flowing.  IM, </a:t>
            </a:r>
            <a:r>
              <a:rPr lang="en-US" baseline="0" dirty="0" err="1" smtClean="0"/>
              <a:t>skype</a:t>
            </a:r>
            <a:r>
              <a:rPr lang="en-US" baseline="0" dirty="0" smtClean="0"/>
              <a:t>, etc.</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1DB5A-7AE0-436C-A1DC-1C637CC608B1}" type="slidenum">
              <a:rPr lang="en-GB"/>
              <a:pPr/>
              <a:t>19</a:t>
            </a:fld>
            <a:endParaRPr lang="en-GB"/>
          </a:p>
        </p:txBody>
      </p:sp>
      <p:sp>
        <p:nvSpPr>
          <p:cNvPr id="528386" name="Rectangle 2"/>
          <p:cNvSpPr>
            <a:spLocks noGrp="1" noRot="1" noChangeAspect="1" noChangeArrowheads="1" noTextEdit="1"/>
          </p:cNvSpPr>
          <p:nvPr>
            <p:ph type="sldImg"/>
          </p:nvPr>
        </p:nvSpPr>
        <p:spPr>
          <a:xfrm>
            <a:off x="701675" y="285750"/>
            <a:ext cx="5557838" cy="4168775"/>
          </a:xfrm>
          <a:ln/>
        </p:spPr>
      </p:sp>
      <p:sp>
        <p:nvSpPr>
          <p:cNvPr id="528387" name="Rectangle 3"/>
          <p:cNvSpPr>
            <a:spLocks noGrp="1" noChangeArrowheads="1"/>
          </p:cNvSpPr>
          <p:nvPr>
            <p:ph type="body" idx="1"/>
          </p:nvPr>
        </p:nvSpPr>
        <p:spPr>
          <a:xfrm>
            <a:off x="687182" y="4548585"/>
            <a:ext cx="5586383" cy="4171950"/>
          </a:xfrm>
        </p:spPr>
        <p:txBody>
          <a:bodyPr/>
          <a:lstStyle/>
          <a:p>
            <a:r>
              <a:rPr lang="en-GB" dirty="0" smtClean="0"/>
              <a:t>The Business Analyst is responsible for:</a:t>
            </a:r>
          </a:p>
          <a:p>
            <a:pPr lvl="1">
              <a:buFont typeface="Arial"/>
              <a:buChar char="•"/>
            </a:pPr>
            <a:r>
              <a:rPr lang="en-GB" dirty="0" smtClean="0"/>
              <a:t>Insuring</a:t>
            </a:r>
            <a:r>
              <a:rPr lang="en-GB" baseline="0" dirty="0" smtClean="0"/>
              <a:t> that everything we produce/design/develop provides business value</a:t>
            </a:r>
            <a:endParaRPr lang="en-GB" dirty="0" smtClean="0"/>
          </a:p>
          <a:p>
            <a:pPr lvl="1">
              <a:buFont typeface="Arial"/>
              <a:buChar char="•"/>
            </a:pPr>
            <a:r>
              <a:rPr lang="en-GB" dirty="0" smtClean="0"/>
              <a:t>helping to prioritize their requirements </a:t>
            </a:r>
          </a:p>
          <a:p>
            <a:pPr lvl="1">
              <a:buFont typeface="Arial"/>
              <a:buChar char="•"/>
            </a:pPr>
            <a:r>
              <a:rPr lang="en-GB" dirty="0" smtClean="0"/>
              <a:t>Writing story cards and all related artefacts that are clear, concise, comprehensible, and that can be turned in to code and tests by the project Team</a:t>
            </a:r>
          </a:p>
          <a:p>
            <a:pPr lvl="1">
              <a:buFont typeface="Arial"/>
              <a:buChar char="•"/>
            </a:pPr>
            <a:r>
              <a:rPr lang="en-GB" dirty="0" smtClean="0"/>
              <a:t>For demonstrating progress regularly in business showcases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76CF8-54D1-4EEF-8004-0E6BFD4761DC}" type="slidenum">
              <a:rPr lang="en-GB"/>
              <a:pPr/>
              <a:t>20</a:t>
            </a:fld>
            <a:endParaRPr lang="en-GB"/>
          </a:p>
        </p:txBody>
      </p:sp>
      <p:sp>
        <p:nvSpPr>
          <p:cNvPr id="530434" name="Rectangle 2"/>
          <p:cNvSpPr>
            <a:spLocks noGrp="1" noRot="1" noChangeAspect="1" noChangeArrowheads="1" noTextEdit="1"/>
          </p:cNvSpPr>
          <p:nvPr>
            <p:ph type="sldImg"/>
          </p:nvPr>
        </p:nvSpPr>
        <p:spPr>
          <a:xfrm>
            <a:off x="701675" y="285750"/>
            <a:ext cx="5557838" cy="4168775"/>
          </a:xfrm>
          <a:ln/>
        </p:spPr>
      </p:sp>
      <p:sp>
        <p:nvSpPr>
          <p:cNvPr id="530435" name="Rectangle 3"/>
          <p:cNvSpPr>
            <a:spLocks noGrp="1" noChangeArrowheads="1"/>
          </p:cNvSpPr>
          <p:nvPr>
            <p:ph type="body" idx="1"/>
          </p:nvPr>
        </p:nvSpPr>
        <p:spPr>
          <a:xfrm>
            <a:off x="687182" y="4548585"/>
            <a:ext cx="5586383" cy="4171950"/>
          </a:xfrm>
        </p:spPr>
        <p:txBody>
          <a:bodyPr/>
          <a:lstStyle/>
          <a:p>
            <a:r>
              <a:rPr lang="en-GB" dirty="0" smtClean="0"/>
              <a:t>The BA is responsible for:</a:t>
            </a:r>
          </a:p>
          <a:p>
            <a:pPr lvl="1">
              <a:buFont typeface="Arial"/>
              <a:buChar char="•"/>
            </a:pPr>
            <a:r>
              <a:rPr lang="en-GB" dirty="0" smtClean="0"/>
              <a:t>Developing process models and related story card list for the release (escalating any changes to initial agreed list as they occur).</a:t>
            </a:r>
          </a:p>
          <a:p>
            <a:pPr lvl="1">
              <a:buFont typeface="Arial"/>
              <a:buChar char="•"/>
            </a:pPr>
            <a:r>
              <a:rPr lang="en-GB" dirty="0" smtClean="0"/>
              <a:t>Confirmation of business benefit delivery from proposed process before development commences and escalation where there may be areas of concern.</a:t>
            </a:r>
          </a:p>
          <a:p>
            <a:pPr lvl="1">
              <a:buFont typeface="Arial"/>
              <a:buChar char="•"/>
            </a:pPr>
            <a:r>
              <a:rPr lang="en-GB" dirty="0" smtClean="0"/>
              <a:t>Completion of story narratives (with key stakeholder review) prior to development kickoff</a:t>
            </a:r>
          </a:p>
          <a:p>
            <a:pPr lvl="1">
              <a:buFont typeface="Arial"/>
              <a:buChar char="•"/>
            </a:pPr>
            <a:r>
              <a:rPr lang="en-GB" dirty="0" smtClean="0"/>
              <a:t>Demo of system development to key stakeholders following development, capturing possible changes, working with business/IM</a:t>
            </a:r>
            <a:r>
              <a:rPr lang="en-GB" baseline="0" dirty="0" smtClean="0"/>
              <a:t> to prioritize those changes</a:t>
            </a:r>
            <a:endParaRPr lang="en-GB" dirty="0" smtClean="0"/>
          </a:p>
          <a:p>
            <a:pPr lvl="1">
              <a:buFont typeface="Arial"/>
              <a:buChar char="•"/>
            </a:pPr>
            <a:r>
              <a:rPr lang="en-GB" dirty="0" smtClean="0"/>
              <a:t>Provision of support to Developers and QA team members during card development and change/implementation teams following sign off to ensure maximum success upon launch of the new system.</a:t>
            </a:r>
          </a:p>
          <a:p>
            <a:pPr lvl="1">
              <a:buFont typeface="Arial"/>
              <a:buChar char="•"/>
            </a:pPr>
            <a:r>
              <a:rPr lang="en-GB" dirty="0" smtClean="0"/>
              <a:t>Provision of support to QA teams throughout subsequent testing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common theme throughout</a:t>
            </a:r>
            <a:r>
              <a:rPr lang="en-US" baseline="0" dirty="0" smtClean="0"/>
              <a:t> Agile is that everyone have a shared understanding of the:</a:t>
            </a:r>
          </a:p>
          <a:p>
            <a:pPr lvl="1"/>
            <a:r>
              <a:rPr lang="en-US" baseline="0" dirty="0" smtClean="0"/>
              <a:t>Problem</a:t>
            </a:r>
          </a:p>
          <a:p>
            <a:pPr lvl="1"/>
            <a:r>
              <a:rPr lang="en-US" baseline="0" dirty="0" smtClean="0"/>
              <a:t>Process</a:t>
            </a:r>
          </a:p>
          <a:p>
            <a:pPr lvl="1"/>
            <a:r>
              <a:rPr lang="en-US" baseline="0" dirty="0" smtClean="0"/>
              <a:t>Solution</a:t>
            </a:r>
          </a:p>
          <a:p>
            <a:pPr lvl="1"/>
            <a:r>
              <a:rPr lang="en-US" baseline="0" dirty="0" smtClean="0"/>
              <a:t>Details</a:t>
            </a:r>
          </a:p>
          <a:p>
            <a:pPr lvl="1"/>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3EDAD02-5CF0-4535-AF21-7D1617EF399C}" type="slidenum">
              <a:rPr lang="en-GB" smtClean="0"/>
              <a:pPr/>
              <a:t>22</a:t>
            </a:fld>
            <a:endParaRPr lang="en-GB"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buFont typeface="Arial" pitchFamily="34" charset="0"/>
              <a:buChar char="•"/>
            </a:pPr>
            <a:r>
              <a:rPr lang="en-US" dirty="0" smtClean="0"/>
              <a:t>Problem of folks</a:t>
            </a:r>
            <a:r>
              <a:rPr lang="en-US" baseline="0" dirty="0" smtClean="0"/>
              <a:t> all thinking they are in agreement to what the problem is, </a:t>
            </a:r>
          </a:p>
          <a:p>
            <a:pPr eaLnBrk="1" hangingPunct="1">
              <a:buFont typeface="Arial" pitchFamily="34" charset="0"/>
              <a:buChar char="•"/>
            </a:pPr>
            <a:r>
              <a:rPr lang="en-US" baseline="0" dirty="0" smtClean="0"/>
              <a:t>what the vision is, </a:t>
            </a:r>
          </a:p>
          <a:p>
            <a:pPr eaLnBrk="1" hangingPunct="1">
              <a:buFont typeface="Arial" pitchFamily="34" charset="0"/>
              <a:buChar char="•"/>
            </a:pPr>
            <a:r>
              <a:rPr lang="en-US" baseline="0" dirty="0" smtClean="0"/>
              <a:t>what the solution looks like, etc.  </a:t>
            </a:r>
          </a:p>
          <a:p>
            <a:pPr eaLnBrk="1" hangingPunct="1">
              <a:buFont typeface="Arial" pitchFamily="34" charset="0"/>
              <a:buChar char="•"/>
            </a:pPr>
            <a:r>
              <a:rPr lang="en-US" baseline="0" dirty="0" smtClean="0"/>
              <a:t>IT has a different vision than the business, </a:t>
            </a:r>
          </a:p>
          <a:p>
            <a:pPr eaLnBrk="1" hangingPunct="1">
              <a:buFont typeface="Arial" pitchFamily="34" charset="0"/>
              <a:buChar char="•"/>
            </a:pPr>
            <a:r>
              <a:rPr lang="en-US" baseline="0" dirty="0" smtClean="0"/>
              <a:t>different business units have different ideas of the problem, solution.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 we get to a shared understanding?</a:t>
            </a:r>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43AB35E-7F3B-449B-A2AF-3C8017ED7EB3}" type="slidenum">
              <a:rPr lang="en-GB" smtClean="0"/>
              <a:pPr/>
              <a:t>24</a:t>
            </a:fld>
            <a:endParaRPr lang="en-GB"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defTabSz="463372" eaLnBrk="1" hangingPunct="1">
              <a:defRPr/>
            </a:pPr>
            <a:r>
              <a:rPr lang="en-US" baseline="0" dirty="0" smtClean="0"/>
              <a:t>Use workshops &amp; models throughout the project to </a:t>
            </a:r>
          </a:p>
          <a:p>
            <a:pPr defTabSz="463372" eaLnBrk="1" hangingPunct="1">
              <a:defRPr/>
            </a:pPr>
            <a:endParaRPr lang="en-US" baseline="0" dirty="0" smtClean="0"/>
          </a:p>
          <a:p>
            <a:pPr defTabSz="463372" eaLnBrk="1" hangingPunct="1">
              <a:defRPr/>
            </a:pPr>
            <a:r>
              <a:rPr lang="en-US" baseline="0" dirty="0" smtClean="0"/>
              <a:t>-----------------------------------------------------------------------------------</a:t>
            </a:r>
          </a:p>
          <a:p>
            <a:pPr defTabSz="463372" eaLnBrk="1" hangingPunct="1">
              <a:defRPr/>
            </a:pPr>
            <a:r>
              <a:rPr lang="en-US" baseline="0" dirty="0" smtClean="0"/>
              <a:t>Then discuss that without models there is risk that folks are not on the same page.  And that models are used throughout the project.  Visioning, objectives, requirements gathering, process definition, etc.  Models come in all forms.  </a:t>
            </a:r>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Whether you are working on an agile or traditional project your responsibilities, goals and expectations are quite similar. </a:t>
            </a:r>
          </a:p>
          <a:p>
            <a:r>
              <a:rPr lang="en-AU" dirty="0" smtClean="0"/>
              <a:t>During a project we are often confronted with obstacles that may affect the achievement of our goals.   Let’s determine what some of these obstacles may be during the next activity.</a:t>
            </a:r>
          </a:p>
          <a:p>
            <a:endParaRPr lang="en-AU" dirty="0" smtClean="0"/>
          </a:p>
          <a:p>
            <a:pPr defTabSz="463372">
              <a:defRPr/>
            </a:pPr>
            <a:r>
              <a:rPr lang="en-US" dirty="0" smtClean="0"/>
              <a:t>Just</a:t>
            </a:r>
            <a:r>
              <a:rPr lang="en-US" baseline="0" dirty="0" smtClean="0"/>
              <a:t> have folks call them out and write them on a white board or easel paper.</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CEB3393-2BF0-4D5D-B55C-ADC0576EE988}" type="slidenum">
              <a:rPr lang="en-GB" smtClean="0"/>
              <a:pPr/>
              <a:t>25</a:t>
            </a:fld>
            <a:endParaRPr lang="en-GB"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GB" dirty="0" smtClean="0"/>
              <a:t>An explicit model allows  convergence through iteration</a:t>
            </a:r>
          </a:p>
          <a:p>
            <a:pPr eaLnBrk="1" hangingPunct="1"/>
            <a:endParaRPr lang="en-GB" dirty="0" smtClean="0"/>
          </a:p>
          <a:p>
            <a:pPr eaLnBrk="1" hangingPunct="1"/>
            <a:r>
              <a:rPr lang="en-US" dirty="0" smtClean="0"/>
              <a:t>Through techniques we can converge the models to get to a common understanding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91859F7-9D51-4315-99A6-CFEB580D137C}" type="slidenum">
              <a:rPr lang="en-GB" smtClean="0"/>
              <a:pPr/>
              <a:t>26</a:t>
            </a:fld>
            <a:endParaRPr lang="en-GB"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pPr lvl="0"/>
            <a:r>
              <a:rPr lang="en-AU" sz="2400" dirty="0" smtClean="0"/>
              <a:t>This activity is designed to assist you to become familiar with the </a:t>
            </a:r>
            <a:r>
              <a:rPr lang="en-AU" sz="2400" dirty="0" err="1" smtClean="0"/>
              <a:t>artifacts</a:t>
            </a:r>
            <a:r>
              <a:rPr lang="en-AU" sz="2400" dirty="0" smtClean="0"/>
              <a:t> produced by agile analysis, what they look like and what they might be used for.</a:t>
            </a:r>
          </a:p>
          <a:p>
            <a:pPr lvl="0"/>
            <a:r>
              <a:rPr lang="en-US" sz="2400" dirty="0" smtClean="0"/>
              <a:t>Prepare 2/3 Inboxes with various artifacts (Prototypes, stories, BPM, Narratives etc)</a:t>
            </a:r>
          </a:p>
          <a:p>
            <a:pPr lvl="0"/>
            <a:r>
              <a:rPr lang="en-US" sz="2400" dirty="0" smtClean="0"/>
              <a:t>Split the group into 3 sub groups and ask them to look through their inboxes.</a:t>
            </a:r>
          </a:p>
          <a:p>
            <a:pPr lvl="0"/>
            <a:r>
              <a:rPr lang="en-US" sz="2400" dirty="0" smtClean="0"/>
              <a:t>Put up prepared flipcharts with the headings </a:t>
            </a:r>
            <a:r>
              <a:rPr lang="en-US" sz="2400" b="1" dirty="0" smtClean="0"/>
              <a:t>Identify requirements, Clarify requirements, Represent requirements.</a:t>
            </a:r>
            <a:endParaRPr lang="en-US" sz="2400" dirty="0" smtClean="0"/>
          </a:p>
          <a:p>
            <a:pPr lvl="0"/>
            <a:r>
              <a:rPr lang="en-US" sz="2400" dirty="0" smtClean="0"/>
              <a:t>Ask participants to attempt to work through the artifacts in their inbox and think about under which heading they may be used </a:t>
            </a:r>
          </a:p>
          <a:p>
            <a:r>
              <a:rPr lang="en-AU" sz="2400" dirty="0" smtClean="0"/>
              <a:t>Recall participant’s attention and discuss their responses, talk through any differing results and acknowledge their efforts.</a:t>
            </a:r>
            <a:endParaRPr lang="en-US" sz="2400" dirty="0" smtClean="0"/>
          </a:p>
          <a:p>
            <a:endParaRPr lang="en-US" sz="2400" dirty="0" smtClean="0"/>
          </a:p>
          <a:p>
            <a:r>
              <a:rPr lang="en-US" sz="2400" b="1" dirty="0" smtClean="0"/>
              <a:t>REQUIRES PREP – must create the artifacts</a:t>
            </a:r>
          </a:p>
          <a:p>
            <a:endParaRPr lang="en-US" sz="2400" b="1" dirty="0" smtClean="0"/>
          </a:p>
          <a:p>
            <a:r>
              <a:rPr lang="en-US" sz="2400" dirty="0" smtClean="0"/>
              <a:t>Business objectives </a:t>
            </a:r>
          </a:p>
          <a:p>
            <a:r>
              <a:rPr lang="en-US" sz="2400" dirty="0" smtClean="0"/>
              <a:t>High level scope document</a:t>
            </a:r>
          </a:p>
          <a:p>
            <a:r>
              <a:rPr lang="en-US" sz="2400" dirty="0" smtClean="0"/>
              <a:t>Elevator pitch</a:t>
            </a:r>
          </a:p>
          <a:p>
            <a:r>
              <a:rPr lang="en-US" sz="2400" dirty="0" smtClean="0"/>
              <a:t>Trade off sliders</a:t>
            </a:r>
          </a:p>
          <a:p>
            <a:r>
              <a:rPr lang="en-US" sz="2400" dirty="0" smtClean="0"/>
              <a:t>Business case</a:t>
            </a:r>
          </a:p>
          <a:p>
            <a:r>
              <a:rPr lang="en-US" sz="2400" dirty="0" smtClean="0"/>
              <a:t>Roles &amp; Goals</a:t>
            </a:r>
          </a:p>
          <a:p>
            <a:r>
              <a:rPr lang="en-US" sz="2400" dirty="0" smtClean="0"/>
              <a:t>Scenarios</a:t>
            </a:r>
          </a:p>
          <a:p>
            <a:r>
              <a:rPr lang="en-US" sz="2400" dirty="0" smtClean="0"/>
              <a:t>Personae</a:t>
            </a:r>
          </a:p>
          <a:p>
            <a:r>
              <a:rPr lang="en-US" sz="2400" dirty="0" smtClean="0"/>
              <a:t>Prototype</a:t>
            </a:r>
          </a:p>
          <a:p>
            <a:r>
              <a:rPr lang="en-US" sz="2400" dirty="0" smtClean="0"/>
              <a:t>Story card</a:t>
            </a:r>
          </a:p>
          <a:p>
            <a:r>
              <a:rPr lang="en-US" sz="2400" dirty="0" smtClean="0"/>
              <a:t>Narrative</a:t>
            </a:r>
          </a:p>
          <a:p>
            <a:r>
              <a:rPr lang="en-US" sz="2400" dirty="0" smtClean="0"/>
              <a:t>Acceptance criteria</a:t>
            </a:r>
          </a:p>
          <a:p>
            <a:r>
              <a:rPr lang="en-US" sz="2400" dirty="0" smtClean="0"/>
              <a:t>Story map</a:t>
            </a:r>
          </a:p>
          <a:p>
            <a:r>
              <a:rPr lang="en-US" sz="2400" dirty="0" smtClean="0"/>
              <a:t>Span plan</a:t>
            </a:r>
          </a:p>
          <a:p>
            <a:endParaRPr lang="en-US" sz="2400" b="0"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27</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28</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Frequent change requests from the customer should be allowed and encouraged, but handled properly.</a:t>
            </a:r>
          </a:p>
          <a:p>
            <a:r>
              <a:rPr lang="en-US" dirty="0" smtClean="0"/>
              <a:t>With</a:t>
            </a:r>
            <a:r>
              <a:rPr lang="en-US" baseline="0" dirty="0" smtClean="0"/>
              <a:t> traditional methodologies we can’t focus on business value as well as when we get customer feedback frequently and respond.</a:t>
            </a:r>
          </a:p>
          <a:p>
            <a:r>
              <a:rPr lang="en-US" baseline="0" dirty="0" smtClean="0"/>
              <a:t>We can develop a solution that fits the business need when we regularly provide working software for the business to test-drive.</a:t>
            </a:r>
          </a:p>
          <a:p>
            <a:r>
              <a:rPr lang="en-US" baseline="0" dirty="0" smtClean="0"/>
              <a:t>Everyone is frustrated with long requirements documents.</a:t>
            </a:r>
          </a:p>
          <a:p>
            <a:r>
              <a:rPr lang="en-US" baseline="0" dirty="0" smtClean="0"/>
              <a:t>Do we truly understand what the business needs?  How can we when they actually don’t either until they see it.</a:t>
            </a:r>
          </a:p>
          <a:p>
            <a:r>
              <a:rPr lang="en-US" baseline="0" dirty="0" err="1" smtClean="0"/>
              <a:t>Siloed</a:t>
            </a:r>
            <a:r>
              <a:rPr lang="en-US" baseline="0" dirty="0" smtClean="0"/>
              <a:t> roles and processes causes a reluctance to communicate.</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extLst>
      <p:ext uri="{BB962C8B-B14F-4D97-AF65-F5344CB8AC3E}">
        <p14:creationId xmlns:p14="http://schemas.microsoft.com/office/powerpoint/2010/main" val="76393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 the values stated by the 17 individuals at that</a:t>
            </a:r>
            <a:r>
              <a:rPr lang="en-US" baseline="0" dirty="0" smtClean="0"/>
              <a:t> ski resort in Utah.</a:t>
            </a:r>
          </a:p>
          <a:p>
            <a:endParaRPr lang="en-US" dirty="0" smtClean="0"/>
          </a:p>
          <a:p>
            <a:r>
              <a:rPr lang="en-US" dirty="0" smtClean="0"/>
              <a:t>Comprehensive documentation – we’ll discuss some of the artifacts that may</a:t>
            </a:r>
            <a:r>
              <a:rPr lang="en-US" baseline="0" dirty="0" smtClean="0"/>
              <a:t> be produced.  Just enough.</a:t>
            </a:r>
          </a:p>
          <a:p>
            <a:r>
              <a:rPr lang="en-US" baseline="0" dirty="0" smtClean="0"/>
              <a:t>Requirements are not contracts – they are initiations of conversations.</a:t>
            </a:r>
          </a:p>
          <a:p>
            <a:r>
              <a:rPr lang="en-US" baseline="0" dirty="0" smtClean="0"/>
              <a:t>The plan we create will change.  So we do just enough analysis to understand the concepts and know what we don’t know.</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7F9BA2F-97F3-1842-AE5B-DA38787AE19E}" type="slidenum">
              <a:rPr lang="en-GB"/>
              <a:pPr/>
              <a:t>9</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a:spcAft>
                <a:spcPct val="20000"/>
              </a:spcAft>
            </a:pPr>
            <a:r>
              <a:rPr lang="en-GB" sz="2400" dirty="0" smtClean="0"/>
              <a:t>Recognize that: you will not create a perfect plan, no matter how much time you spend on it upfront</a:t>
            </a:r>
          </a:p>
          <a:p>
            <a:pPr>
              <a:spcAft>
                <a:spcPct val="20000"/>
              </a:spcAft>
            </a:pPr>
            <a:r>
              <a:rPr lang="en-GB" sz="2400" dirty="0" smtClean="0"/>
              <a:t>So do just enough to:</a:t>
            </a:r>
          </a:p>
          <a:p>
            <a:pPr lvl="1">
              <a:spcAft>
                <a:spcPct val="20000"/>
              </a:spcAft>
            </a:pPr>
            <a:r>
              <a:rPr lang="en-GB" sz="2000" dirty="0" smtClean="0"/>
              <a:t>Develop a shared vision with your stakeholders</a:t>
            </a:r>
          </a:p>
          <a:p>
            <a:pPr lvl="1">
              <a:spcAft>
                <a:spcPct val="20000"/>
              </a:spcAft>
            </a:pPr>
            <a:r>
              <a:rPr lang="en-GB" sz="2000" dirty="0" smtClean="0"/>
              <a:t>Create a list of valuable features</a:t>
            </a:r>
          </a:p>
          <a:p>
            <a:pPr lvl="1">
              <a:spcAft>
                <a:spcPct val="20000"/>
              </a:spcAft>
            </a:pPr>
            <a:r>
              <a:rPr lang="en-GB" sz="2000" dirty="0" smtClean="0"/>
              <a:t>Understand the prioritization and relative sizing of those features</a:t>
            </a:r>
          </a:p>
          <a:p>
            <a:pPr lvl="1">
              <a:spcAft>
                <a:spcPct val="20000"/>
              </a:spcAft>
            </a:pPr>
            <a:r>
              <a:rPr lang="en-GB" sz="2000" dirty="0" smtClean="0"/>
              <a:t>Work out a candidate architecture (not detailed design)</a:t>
            </a:r>
          </a:p>
          <a:p>
            <a:pPr lvl="1">
              <a:spcAft>
                <a:spcPct val="20000"/>
              </a:spcAft>
            </a:pPr>
            <a:r>
              <a:rPr lang="en-GB" sz="2000" dirty="0" smtClean="0"/>
              <a:t>Craft a plan that identifies the Minimal Marketable Features</a:t>
            </a:r>
          </a:p>
          <a:p>
            <a:pPr>
              <a:spcAft>
                <a:spcPct val="20000"/>
              </a:spcAft>
            </a:pPr>
            <a:r>
              <a:rPr lang="en-GB" sz="2400" dirty="0" smtClean="0"/>
              <a:t>And agree with your stakeholders that you will work together to stay within the parameters of that plan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Ask if they remember this slide from Fundamentals – Planning the Project</a:t>
            </a:r>
          </a:p>
          <a:p>
            <a:pPr>
              <a:buFont typeface="Arial" pitchFamily="34" charset="0"/>
              <a:buChar char="•"/>
            </a:pPr>
            <a:r>
              <a:rPr lang="en-US" dirty="0" smtClean="0"/>
              <a:t>Ask them to call out practices that may help alleviate some of the pains we just talked</a:t>
            </a:r>
            <a:r>
              <a:rPr lang="en-US" baseline="0" dirty="0" smtClean="0"/>
              <a:t> about.</a:t>
            </a:r>
          </a:p>
          <a:p>
            <a:pPr>
              <a:buFont typeface="Arial" pitchFamily="34" charset="0"/>
              <a:buChar char="•"/>
            </a:pPr>
            <a:r>
              <a:rPr lang="en-US" baseline="0" dirty="0" smtClean="0"/>
              <a:t>[CLICK]  Then show results</a:t>
            </a:r>
          </a:p>
          <a:p>
            <a:pPr>
              <a:buFont typeface="Arial" pitchFamily="34" charset="0"/>
              <a:buChar char="•"/>
            </a:pPr>
            <a:r>
              <a:rPr lang="en-US" baseline="0" dirty="0" smtClean="0"/>
              <a:t>[CLICK] for each call out </a:t>
            </a:r>
          </a:p>
          <a:p>
            <a:pPr>
              <a:buFont typeface="Arial" pitchFamily="34" charset="0"/>
              <a:buChar char="•"/>
            </a:pPr>
            <a:r>
              <a:rPr lang="en-US" baseline="0" dirty="0" smtClean="0"/>
              <a:t>Client examples</a:t>
            </a:r>
          </a:p>
          <a:p>
            <a:pPr lvl="1">
              <a:buFont typeface="Arial" pitchFamily="34" charset="0"/>
              <a:buChar char="•"/>
            </a:pPr>
            <a:r>
              <a:rPr lang="en-US" dirty="0" smtClean="0">
                <a:solidFill>
                  <a:srgbClr val="FF0000"/>
                </a:solidFill>
              </a:rPr>
              <a:t>Company 1 – saved them money by allowing them to make a painful decision earlier</a:t>
            </a:r>
          </a:p>
          <a:p>
            <a:pPr lvl="1">
              <a:buFont typeface="Arial" pitchFamily="34" charset="0"/>
              <a:buChar char="•"/>
            </a:pPr>
            <a:r>
              <a:rPr lang="en-US" smtClean="0">
                <a:solidFill>
                  <a:srgbClr val="FF0000"/>
                </a:solidFill>
              </a:rPr>
              <a:t>Company 2 </a:t>
            </a:r>
            <a:r>
              <a:rPr lang="en-US" dirty="0" smtClean="0">
                <a:solidFill>
                  <a:srgbClr val="FF0000"/>
                </a:solidFill>
              </a:rPr>
              <a:t>(heard at an Agile group meeting) – business felt that showcases were like Christmas – being able to see the features come to life each iteration was like receiving gifts compared to their previous waterfall process</a:t>
            </a:r>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3A1F56F-238B-4FFE-9F66-9592708F6B6C}" type="slidenum">
              <a:rPr lang="en-US" smtClean="0"/>
              <a:pPr/>
              <a:t>11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buFont typeface="Arial" pitchFamily="34" charset="0"/>
              <a:buChar char="•"/>
            </a:pPr>
            <a:r>
              <a:rPr lang="en-US" dirty="0" smtClean="0"/>
              <a:t>There is planning</a:t>
            </a:r>
            <a:r>
              <a:rPr lang="en-US" baseline="0" dirty="0" smtClean="0"/>
              <a:t> and a go/no go decision</a:t>
            </a:r>
          </a:p>
          <a:p>
            <a:pPr eaLnBrk="1" hangingPunct="1">
              <a:buFont typeface="Arial" pitchFamily="34" charset="0"/>
              <a:buChar char="•"/>
            </a:pPr>
            <a:r>
              <a:rPr lang="en-US" baseline="0" dirty="0" smtClean="0"/>
              <a:t>Get enough information to do that</a:t>
            </a:r>
          </a:p>
          <a:p>
            <a:pPr eaLnBrk="1" hangingPunct="1">
              <a:buFont typeface="Arial" pitchFamily="34" charset="0"/>
              <a:buChar char="•"/>
            </a:pPr>
            <a:r>
              <a:rPr lang="en-US" baseline="0" dirty="0" smtClean="0"/>
              <a:t>Inception phase</a:t>
            </a:r>
          </a:p>
          <a:p>
            <a:pPr eaLnBrk="1" hangingPunct="1">
              <a:buFont typeface="Arial" pitchFamily="34" charset="0"/>
              <a:buChar char="•"/>
            </a:pPr>
            <a:r>
              <a:rPr lang="en-US" baseline="0" dirty="0" smtClean="0"/>
              <a:t>Solution definition</a:t>
            </a:r>
          </a:p>
          <a:p>
            <a:pPr eaLnBrk="1" hangingPunct="1">
              <a:buFont typeface="Arial" pitchFamily="34" charset="0"/>
              <a:buChar char="•"/>
            </a:pPr>
            <a:r>
              <a:rPr lang="en-US" baseline="0" dirty="0" smtClean="0"/>
              <a:t>Acknowledges change will happen</a:t>
            </a:r>
          </a:p>
          <a:p>
            <a:pPr eaLnBrk="1" hangingPunct="1">
              <a:buFont typeface="Arial" pitchFamily="34" charset="0"/>
              <a:buChar char="•"/>
            </a:pPr>
            <a:r>
              <a:rPr lang="en-US" baseline="0" dirty="0" smtClean="0"/>
              <a:t>Know what you don’t know</a:t>
            </a:r>
          </a:p>
          <a:p>
            <a:pPr eaLnBrk="1" hangingPunct="1">
              <a:buFont typeface="Arial" pitchFamily="34" charset="0"/>
              <a:buChar char="•"/>
            </a:pPr>
            <a:r>
              <a:rPr lang="en-US" dirty="0" smtClean="0"/>
              <a:t>Detail out the 1</a:t>
            </a:r>
            <a:r>
              <a:rPr lang="en-US" baseline="30000" dirty="0" smtClean="0"/>
              <a:t>st</a:t>
            </a:r>
            <a:r>
              <a:rPr lang="en-US" dirty="0" smtClean="0"/>
              <a:t> release only</a:t>
            </a:r>
          </a:p>
          <a:p>
            <a:pPr eaLnBrk="1" hangingPunct="1">
              <a:buFont typeface="Arial" pitchFamily="34" charset="0"/>
              <a:buChar char="•"/>
            </a:pPr>
            <a:r>
              <a:rPr lang="en-US" dirty="0" smtClean="0"/>
              <a:t>2-4 weeks for a 6</a:t>
            </a:r>
            <a:r>
              <a:rPr lang="en-US" baseline="0" dirty="0" smtClean="0"/>
              <a:t> – 8 month release</a:t>
            </a:r>
            <a:endParaRPr lang="en-US" dirty="0" smtClean="0"/>
          </a:p>
          <a:p>
            <a:pPr eaLnBrk="1" hangingPunct="1"/>
            <a:endParaRPr lang="en-US" dirty="0" smtClean="0"/>
          </a:p>
          <a:p>
            <a:pPr eaLnBrk="1" hangingPunct="1"/>
            <a:r>
              <a:rPr lang="en-US" dirty="0" smtClean="0"/>
              <a:t>--------------------------------------------------------------------------------------------------</a:t>
            </a:r>
          </a:p>
          <a:p>
            <a:pPr eaLnBrk="1" hangingPunct="1"/>
            <a:r>
              <a:rPr lang="en-US" dirty="0" smtClean="0"/>
              <a:t>Contrary to what</a:t>
            </a:r>
            <a:r>
              <a:rPr lang="en-US" baseline="0" dirty="0" smtClean="0"/>
              <a:t> most people think about Agile, </a:t>
            </a:r>
            <a:r>
              <a:rPr lang="en-US" b="1" baseline="0" dirty="0" smtClean="0"/>
              <a:t>there is planning</a:t>
            </a:r>
            <a:r>
              <a:rPr lang="en-US" baseline="0" dirty="0" smtClean="0"/>
              <a:t>.  We call the initial planning the </a:t>
            </a:r>
            <a:r>
              <a:rPr lang="en-US" b="1" baseline="0" dirty="0" smtClean="0"/>
              <a:t>Inception phase</a:t>
            </a:r>
            <a:r>
              <a:rPr lang="en-US" baseline="0" dirty="0" smtClean="0"/>
              <a:t>, Initiation phase (I’m still confused as to what is what).  Bottom line is an initial Release Plan with estimates and timelines needs to be created. </a:t>
            </a:r>
          </a:p>
          <a:p>
            <a:pPr eaLnBrk="1" hangingPunct="1"/>
            <a:r>
              <a:rPr lang="en-US" baseline="0" dirty="0" smtClean="0"/>
              <a:t>This can then be used to determine if the organization will proceed with the project.  Does the business case support it?</a:t>
            </a:r>
          </a:p>
          <a:p>
            <a:pPr eaLnBrk="1" hangingPunct="1"/>
            <a:r>
              <a:rPr lang="en-US" baseline="0" dirty="0" smtClean="0"/>
              <a:t>Planning continues throughout the project.</a:t>
            </a:r>
          </a:p>
          <a:p>
            <a:pPr eaLnBrk="1" hangingPunct="1"/>
            <a:r>
              <a:rPr lang="en-US" baseline="0" dirty="0" smtClean="0"/>
              <a:t>Getting the Inception phase right will increase the chances of success of a project.  </a:t>
            </a:r>
            <a:r>
              <a:rPr lang="en-US" b="1" baseline="0" dirty="0" smtClean="0"/>
              <a:t>Knowing what you are building </a:t>
            </a:r>
            <a:r>
              <a:rPr lang="en-US" baseline="0" dirty="0" smtClean="0"/>
              <a:t>and about how long it will take is helpful.</a:t>
            </a:r>
          </a:p>
          <a:p>
            <a:pPr eaLnBrk="1" hangingPunct="1"/>
            <a:r>
              <a:rPr lang="en-US" baseline="0" dirty="0" smtClean="0"/>
              <a:t>That doesn’t imply that things will not change.  It only implies that you’ve set the right direction and have a generally complete view of the desired outcome.  </a:t>
            </a:r>
            <a:r>
              <a:rPr lang="en-US" b="1" baseline="0" dirty="0" smtClean="0"/>
              <a:t>You also know what you don’t know. </a:t>
            </a:r>
            <a:r>
              <a:rPr lang="en-US" baseline="0" dirty="0" smtClean="0"/>
              <a:t> If you have multiple releases planned, you may not get into detail for Release 3 at the beginning.  You may also know that there is some analysis risk on some of the stories scheduled for Release 1.  </a:t>
            </a:r>
          </a:p>
          <a:p>
            <a:pPr eaLnBrk="1" hangingPunct="1"/>
            <a:endParaRPr lang="en-US" baseline="0" dirty="0" smtClean="0"/>
          </a:p>
          <a:p>
            <a:pPr eaLnBrk="1" hangingPunct="1"/>
            <a:r>
              <a:rPr lang="en-US" baseline="0" dirty="0" smtClean="0"/>
              <a:t>Then there is Development.</a:t>
            </a:r>
          </a:p>
          <a:p>
            <a:pPr eaLnBrk="1" hangingPunct="1"/>
            <a:r>
              <a:rPr lang="en-US" baseline="0" dirty="0" smtClean="0"/>
              <a:t>Rule of thumb – 2-4 weeks inception for 6-8 months development.</a:t>
            </a:r>
          </a:p>
          <a:p>
            <a:pPr eaLnBrk="1" hangingPunct="1"/>
            <a:endParaRPr lang="en-US" baseline="0" dirty="0" smtClean="0"/>
          </a:p>
          <a:p>
            <a:pPr eaLnBrk="1" hangingPunct="1"/>
            <a:r>
              <a:rPr lang="en-US" baseline="0" dirty="0" smtClean="0"/>
              <a:t>Let’s see how analysis fits into Agile projects!</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Analysis Project Lifecycle fits nicely into TW project lifecycle.  </a:t>
            </a:r>
          </a:p>
          <a:p>
            <a:r>
              <a:rPr lang="en-US" dirty="0" smtClean="0"/>
              <a:t>Remember the phases of Concept, Inception, Develop</a:t>
            </a:r>
            <a:r>
              <a:rPr lang="en-US" baseline="0" dirty="0" smtClean="0"/>
              <a:t> &amp; Deploy.</a:t>
            </a:r>
          </a:p>
          <a:p>
            <a:r>
              <a:rPr lang="en-US" baseline="0" dirty="0" smtClean="0"/>
              <a:t>These activities is what’s happening during these phases.</a:t>
            </a:r>
          </a:p>
          <a:p>
            <a:r>
              <a:rPr lang="en-US" baseline="0" dirty="0" smtClean="0"/>
              <a:t>Note Concept phase and Inception sometimes overlap.</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105177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6" name="Picture 5"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6553200"/>
            <a:ext cx="1016000" cy="190500"/>
          </a:xfrm>
          <a:prstGeom prst="rect">
            <a:avLst/>
          </a:prstGeom>
        </p:spPr>
      </p:pic>
      <p:pic>
        <p:nvPicPr>
          <p:cNvPr id="4" name="Picture 3"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6477000"/>
            <a:ext cx="1682496" cy="262128"/>
          </a:xfrm>
          <a:prstGeom prst="rect">
            <a:avLst/>
          </a:prstGeom>
        </p:spPr>
      </p:pic>
    </p:spTree>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9906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CC license button - small.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6" name="Picture 5" descr="TW logo.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3" Type="http://schemas.openxmlformats.org/officeDocument/2006/relationships/image" Target="../media/image19.jpe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jpeg"/><Relationship Id="rId18" Type="http://schemas.openxmlformats.org/officeDocument/2006/relationships/image" Target="../media/image24.png"/><Relationship Id="rId19"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png"/><Relationship Id="rId9" Type="http://schemas.openxmlformats.org/officeDocument/2006/relationships/image" Target="../media/image15.jpeg"/><Relationship Id="rId10"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Agile Analysis</a:t>
            </a:r>
            <a:endParaRPr lang="en-US" dirty="0"/>
          </a:p>
        </p:txBody>
      </p:sp>
      <p:sp>
        <p:nvSpPr>
          <p:cNvPr id="3" name="Subtitle 2"/>
          <p:cNvSpPr>
            <a:spLocks noGrp="1"/>
          </p:cNvSpPr>
          <p:nvPr>
            <p:ph type="subTitle" idx="1"/>
          </p:nvPr>
        </p:nvSpPr>
        <p:spPr>
          <a:xfrm>
            <a:off x="1371600" y="3581400"/>
            <a:ext cx="6400800" cy="1752600"/>
          </a:xfrm>
        </p:spPr>
        <p:txBody>
          <a:bodyPr/>
          <a:lstStyle/>
          <a:p>
            <a:r>
              <a:rPr lang="en-US" dirty="0" smtClean="0"/>
              <a:t>A module in the </a:t>
            </a:r>
          </a:p>
          <a:p>
            <a:r>
              <a:rPr lang="en-US" dirty="0" smtClean="0"/>
              <a:t>Agile Business Analysis </a:t>
            </a:r>
          </a:p>
          <a:p>
            <a:r>
              <a:rPr lang="en-US" dirty="0" smtClean="0"/>
              <a:t>workshop</a:t>
            </a:r>
            <a:endParaRPr lang="en-US" dirty="0"/>
          </a:p>
        </p:txBody>
      </p:sp>
      <p:sp>
        <p:nvSpPr>
          <p:cNvPr id="4"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0523231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a:xfrm>
            <a:off x="457200" y="-76200"/>
            <a:ext cx="8229600" cy="1143000"/>
          </a:xfrm>
        </p:spPr>
        <p:txBody>
          <a:bodyPr/>
          <a:lstStyle/>
          <a:p>
            <a:pPr eaLnBrk="1" hangingPunct="1"/>
            <a:r>
              <a:rPr lang="en-US" dirty="0" smtClean="0"/>
              <a:t>Agile Practices</a:t>
            </a:r>
          </a:p>
        </p:txBody>
      </p:sp>
      <p:grpSp>
        <p:nvGrpSpPr>
          <p:cNvPr id="3" name="Group 3"/>
          <p:cNvGrpSpPr>
            <a:grpSpLocks/>
          </p:cNvGrpSpPr>
          <p:nvPr/>
        </p:nvGrpSpPr>
        <p:grpSpPr bwMode="auto">
          <a:xfrm>
            <a:off x="868680" y="1752600"/>
            <a:ext cx="7406640" cy="4457700"/>
            <a:chOff x="0" y="0"/>
            <a:chExt cx="5184" cy="3120"/>
          </a:xfrm>
        </p:grpSpPr>
        <p:sp>
          <p:nvSpPr>
            <p:cNvPr id="64548" name="Rectangle 4"/>
            <p:cNvSpPr>
              <a:spLocks/>
            </p:cNvSpPr>
            <p:nvPr/>
          </p:nvSpPr>
          <p:spPr bwMode="auto">
            <a:xfrm>
              <a:off x="0" y="0"/>
              <a:ext cx="5184" cy="3120"/>
            </a:xfrm>
            <a:prstGeom prst="rect">
              <a:avLst/>
            </a:prstGeom>
            <a:solidFill>
              <a:srgbClr val="BEBED4"/>
            </a:solidFill>
            <a:ln w="50800">
              <a:noFill/>
              <a:miter lim="800000"/>
              <a:headEnd/>
              <a:tailEnd/>
            </a:ln>
          </p:spPr>
          <p:txBody>
            <a:bodyPr lIns="0" tIns="0" rIns="0" bIns="0"/>
            <a:lstStyle/>
            <a:p>
              <a:pPr>
                <a:buNone/>
              </a:pPr>
              <a:endParaRPr lang="en-GB"/>
            </a:p>
          </p:txBody>
        </p:sp>
        <p:sp>
          <p:nvSpPr>
            <p:cNvPr id="64549" name="Rectangle 5"/>
            <p:cNvSpPr>
              <a:spLocks/>
            </p:cNvSpPr>
            <p:nvPr/>
          </p:nvSpPr>
          <p:spPr bwMode="auto">
            <a:xfrm>
              <a:off x="0" y="0"/>
              <a:ext cx="0" cy="108"/>
            </a:xfrm>
            <a:prstGeom prst="rect">
              <a:avLst/>
            </a:prstGeom>
            <a:noFill/>
            <a:ln w="12700">
              <a:noFill/>
              <a:miter lim="800000"/>
              <a:headEnd/>
              <a:tailEnd/>
            </a:ln>
          </p:spPr>
          <p:txBody>
            <a:bodyPr wrap="none" lIns="0" tIns="0" rIns="0" bIns="0">
              <a:spAutoFit/>
            </a:bodyPr>
            <a:lstStyle/>
            <a:p>
              <a:pPr>
                <a:buNone/>
              </a:pPr>
              <a:endParaRPr lang="en-GB"/>
            </a:p>
          </p:txBody>
        </p:sp>
      </p:grpSp>
      <p:sp>
        <p:nvSpPr>
          <p:cNvPr id="64539" name="Rectangle 6"/>
          <p:cNvSpPr>
            <a:spLocks/>
          </p:cNvSpPr>
          <p:nvPr/>
        </p:nvSpPr>
        <p:spPr bwMode="auto">
          <a:xfrm>
            <a:off x="3406140" y="5839302"/>
            <a:ext cx="2331720" cy="342900"/>
          </a:xfrm>
          <a:prstGeom prst="rect">
            <a:avLst/>
          </a:prstGeom>
          <a:solidFill>
            <a:srgbClr val="BEBED4"/>
          </a:solidFill>
          <a:ln w="12700">
            <a:noFill/>
            <a:miter lim="800000"/>
            <a:headEnd/>
            <a:tailEnd/>
          </a:ln>
        </p:spPr>
        <p:txBody>
          <a:bodyPr lIns="0" tIns="0" rIns="40639" bIns="0"/>
          <a:lstStyle/>
          <a:p>
            <a:pPr marL="35719" algn="ctr">
              <a:spcBef>
                <a:spcPts val="990"/>
              </a:spcBef>
              <a:buNone/>
            </a:pPr>
            <a:r>
              <a:rPr lang="en-US" sz="1600" b="1" dirty="0" smtClean="0">
                <a:solidFill>
                  <a:srgbClr val="2189B8"/>
                </a:solidFill>
                <a:cs typeface="Tahoma" pitchFamily="34" charset="0"/>
                <a:sym typeface="Tahoma" pitchFamily="34" charset="0"/>
              </a:rPr>
              <a:t>ORGANIZATIONAL</a:t>
            </a:r>
            <a:endParaRPr lang="en-US" sz="1600" b="1" dirty="0">
              <a:solidFill>
                <a:srgbClr val="2189B8"/>
              </a:solidFill>
              <a:cs typeface="Tahoma" pitchFamily="34" charset="0"/>
              <a:sym typeface="Tahoma" pitchFamily="34" charset="0"/>
            </a:endParaRPr>
          </a:p>
        </p:txBody>
      </p:sp>
      <p:sp>
        <p:nvSpPr>
          <p:cNvPr id="64540" name="Rectangle 7"/>
          <p:cNvSpPr>
            <a:spLocks/>
          </p:cNvSpPr>
          <p:nvPr/>
        </p:nvSpPr>
        <p:spPr bwMode="auto">
          <a:xfrm>
            <a:off x="948690" y="1805941"/>
            <a:ext cx="1078706"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Automated</a:t>
            </a:r>
          </a:p>
          <a:p>
            <a:pPr marL="35719">
              <a:buNone/>
            </a:pPr>
            <a:r>
              <a:rPr lang="en-US" sz="1400" dirty="0">
                <a:cs typeface="Tahoma" pitchFamily="34" charset="0"/>
                <a:sym typeface="Tahoma" pitchFamily="34" charset="0"/>
              </a:rPr>
              <a:t>Build/Deploy</a:t>
            </a:r>
          </a:p>
        </p:txBody>
      </p:sp>
      <p:sp>
        <p:nvSpPr>
          <p:cNvPr id="64541" name="Rectangle 8"/>
          <p:cNvSpPr>
            <a:spLocks/>
          </p:cNvSpPr>
          <p:nvPr/>
        </p:nvSpPr>
        <p:spPr bwMode="auto">
          <a:xfrm>
            <a:off x="1000125" y="2766061"/>
            <a:ext cx="938689"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Automated</a:t>
            </a:r>
          </a:p>
          <a:p>
            <a:pPr marL="35719">
              <a:buNone/>
            </a:pPr>
            <a:r>
              <a:rPr lang="en-US" sz="1400" dirty="0">
                <a:cs typeface="Tahoma" pitchFamily="34" charset="0"/>
                <a:sym typeface="Tahoma" pitchFamily="34" charset="0"/>
              </a:rPr>
              <a:t>Testing</a:t>
            </a:r>
          </a:p>
        </p:txBody>
      </p:sp>
      <p:sp>
        <p:nvSpPr>
          <p:cNvPr id="64542" name="Rectangle 9"/>
          <p:cNvSpPr>
            <a:spLocks/>
          </p:cNvSpPr>
          <p:nvPr/>
        </p:nvSpPr>
        <p:spPr bwMode="auto">
          <a:xfrm>
            <a:off x="7285196" y="1780223"/>
            <a:ext cx="765810"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Short</a:t>
            </a:r>
          </a:p>
          <a:p>
            <a:pPr marL="35719">
              <a:buNone/>
            </a:pPr>
            <a:r>
              <a:rPr lang="en-US" sz="1400" dirty="0">
                <a:cs typeface="Tahoma" pitchFamily="34" charset="0"/>
                <a:sym typeface="Tahoma" pitchFamily="34" charset="0"/>
              </a:rPr>
              <a:t>Releases</a:t>
            </a:r>
          </a:p>
        </p:txBody>
      </p:sp>
      <p:sp>
        <p:nvSpPr>
          <p:cNvPr id="64543" name="Rectangle 10"/>
          <p:cNvSpPr>
            <a:spLocks/>
          </p:cNvSpPr>
          <p:nvPr/>
        </p:nvSpPr>
        <p:spPr bwMode="auto">
          <a:xfrm>
            <a:off x="1007269" y="3631883"/>
            <a:ext cx="865823"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Coding</a:t>
            </a:r>
          </a:p>
          <a:p>
            <a:pPr marL="35719">
              <a:buNone/>
            </a:pPr>
            <a:r>
              <a:rPr lang="en-US" sz="1400" dirty="0">
                <a:cs typeface="Tahoma" pitchFamily="34" charset="0"/>
                <a:sym typeface="Tahoma" pitchFamily="34" charset="0"/>
              </a:rPr>
              <a:t>Standards</a:t>
            </a:r>
          </a:p>
        </p:txBody>
      </p:sp>
      <p:sp>
        <p:nvSpPr>
          <p:cNvPr id="64544" name="Rectangle 11"/>
          <p:cNvSpPr>
            <a:spLocks/>
          </p:cNvSpPr>
          <p:nvPr/>
        </p:nvSpPr>
        <p:spPr bwMode="auto">
          <a:xfrm>
            <a:off x="948690" y="4660583"/>
            <a:ext cx="958691"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Continuous</a:t>
            </a:r>
          </a:p>
          <a:p>
            <a:pPr marL="35719">
              <a:buNone/>
            </a:pPr>
            <a:r>
              <a:rPr lang="en-US" sz="1400" dirty="0">
                <a:cs typeface="Tahoma" pitchFamily="34" charset="0"/>
                <a:sym typeface="Tahoma" pitchFamily="34" charset="0"/>
              </a:rPr>
              <a:t>Integration</a:t>
            </a:r>
          </a:p>
        </p:txBody>
      </p:sp>
      <p:sp>
        <p:nvSpPr>
          <p:cNvPr id="64545" name="Rectangle 12"/>
          <p:cNvSpPr>
            <a:spLocks/>
          </p:cNvSpPr>
          <p:nvPr/>
        </p:nvSpPr>
        <p:spPr bwMode="auto">
          <a:xfrm>
            <a:off x="7283768" y="4592003"/>
            <a:ext cx="830104"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On-site</a:t>
            </a:r>
          </a:p>
          <a:p>
            <a:pPr marL="35719">
              <a:buNone/>
            </a:pPr>
            <a:r>
              <a:rPr lang="en-US" sz="1400" dirty="0">
                <a:cs typeface="Tahoma" pitchFamily="34" charset="0"/>
                <a:sym typeface="Tahoma" pitchFamily="34" charset="0"/>
              </a:rPr>
              <a:t>Customer</a:t>
            </a:r>
          </a:p>
        </p:txBody>
      </p:sp>
      <p:sp>
        <p:nvSpPr>
          <p:cNvPr id="64546" name="Rectangle 13"/>
          <p:cNvSpPr>
            <a:spLocks/>
          </p:cNvSpPr>
          <p:nvPr/>
        </p:nvSpPr>
        <p:spPr bwMode="auto">
          <a:xfrm>
            <a:off x="7190899" y="3671888"/>
            <a:ext cx="962978" cy="215741"/>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Co-location</a:t>
            </a:r>
          </a:p>
        </p:txBody>
      </p:sp>
      <p:sp>
        <p:nvSpPr>
          <p:cNvPr id="64547" name="Rectangle 14"/>
          <p:cNvSpPr>
            <a:spLocks/>
          </p:cNvSpPr>
          <p:nvPr/>
        </p:nvSpPr>
        <p:spPr bwMode="auto">
          <a:xfrm>
            <a:off x="7198043" y="2697481"/>
            <a:ext cx="915829"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Collective</a:t>
            </a:r>
          </a:p>
          <a:p>
            <a:pPr marL="35719">
              <a:buNone/>
            </a:pPr>
            <a:r>
              <a:rPr lang="en-US" sz="1400" dirty="0">
                <a:cs typeface="Tahoma" pitchFamily="34" charset="0"/>
                <a:sym typeface="Tahoma" pitchFamily="34" charset="0"/>
              </a:rPr>
              <a:t>Ownership</a:t>
            </a:r>
          </a:p>
        </p:txBody>
      </p:sp>
      <p:grpSp>
        <p:nvGrpSpPr>
          <p:cNvPr id="5" name="Group 16"/>
          <p:cNvGrpSpPr>
            <a:grpSpLocks/>
          </p:cNvGrpSpPr>
          <p:nvPr/>
        </p:nvGrpSpPr>
        <p:grpSpPr bwMode="auto">
          <a:xfrm>
            <a:off x="2133600" y="2010252"/>
            <a:ext cx="4937760" cy="3771900"/>
            <a:chOff x="0" y="0"/>
            <a:chExt cx="3456" cy="2640"/>
          </a:xfrm>
          <a:solidFill>
            <a:schemeClr val="accent6">
              <a:lumMod val="40000"/>
              <a:lumOff val="60000"/>
            </a:schemeClr>
          </a:solidFill>
        </p:grpSpPr>
        <p:sp>
          <p:nvSpPr>
            <p:cNvPr id="64536" name="Rectangle 17"/>
            <p:cNvSpPr>
              <a:spLocks/>
            </p:cNvSpPr>
            <p:nvPr/>
          </p:nvSpPr>
          <p:spPr bwMode="auto">
            <a:xfrm>
              <a:off x="0" y="0"/>
              <a:ext cx="3456" cy="2640"/>
            </a:xfrm>
            <a:prstGeom prst="rect">
              <a:avLst/>
            </a:prstGeom>
            <a:grpFill/>
            <a:ln w="50800">
              <a:noFill/>
              <a:miter lim="800000"/>
              <a:headEnd/>
              <a:tailEnd/>
            </a:ln>
          </p:spPr>
          <p:txBody>
            <a:bodyPr lIns="0" tIns="0" rIns="0" bIns="0"/>
            <a:lstStyle/>
            <a:p>
              <a:pPr>
                <a:buNone/>
              </a:pPr>
              <a:endParaRPr lang="en-GB"/>
            </a:p>
          </p:txBody>
        </p:sp>
        <p:sp>
          <p:nvSpPr>
            <p:cNvPr id="64537" name="Rectangle 18"/>
            <p:cNvSpPr>
              <a:spLocks/>
            </p:cNvSpPr>
            <p:nvPr/>
          </p:nvSpPr>
          <p:spPr bwMode="auto">
            <a:xfrm>
              <a:off x="0" y="0"/>
              <a:ext cx="0" cy="108"/>
            </a:xfrm>
            <a:prstGeom prst="rect">
              <a:avLst/>
            </a:prstGeom>
            <a:grpFill/>
            <a:ln w="12700">
              <a:noFill/>
              <a:miter lim="800000"/>
              <a:headEnd/>
              <a:tailEnd/>
            </a:ln>
          </p:spPr>
          <p:txBody>
            <a:bodyPr wrap="none" lIns="0" tIns="0" rIns="0" bIns="0">
              <a:spAutoFit/>
            </a:bodyPr>
            <a:lstStyle/>
            <a:p>
              <a:pPr>
                <a:buNone/>
              </a:pPr>
              <a:endParaRPr lang="en-GB"/>
            </a:p>
          </p:txBody>
        </p:sp>
      </p:grpSp>
      <p:sp>
        <p:nvSpPr>
          <p:cNvPr id="64526" name="Rectangle 19"/>
          <p:cNvSpPr>
            <a:spLocks/>
          </p:cNvSpPr>
          <p:nvPr/>
        </p:nvSpPr>
        <p:spPr bwMode="auto">
          <a:xfrm>
            <a:off x="3308985" y="5439252"/>
            <a:ext cx="2331720" cy="342900"/>
          </a:xfrm>
          <a:prstGeom prst="rect">
            <a:avLst/>
          </a:prstGeom>
          <a:solidFill>
            <a:schemeClr val="accent6">
              <a:lumMod val="40000"/>
              <a:lumOff val="60000"/>
            </a:schemeClr>
          </a:solidFill>
          <a:ln w="12700">
            <a:noFill/>
            <a:miter lim="800000"/>
            <a:headEnd/>
            <a:tailEnd/>
          </a:ln>
        </p:spPr>
        <p:txBody>
          <a:bodyPr lIns="0" tIns="0" rIns="40639" bIns="0"/>
          <a:lstStyle/>
          <a:p>
            <a:pPr marL="35719" algn="ctr">
              <a:spcBef>
                <a:spcPts val="990"/>
              </a:spcBef>
              <a:buNone/>
            </a:pPr>
            <a:r>
              <a:rPr lang="en-US" sz="1600" b="1" dirty="0">
                <a:solidFill>
                  <a:srgbClr val="2189B8"/>
                </a:solidFill>
                <a:cs typeface="Tahoma" pitchFamily="34" charset="0"/>
                <a:sym typeface="Tahoma" pitchFamily="34" charset="0"/>
              </a:rPr>
              <a:t>TEAM</a:t>
            </a:r>
          </a:p>
        </p:txBody>
      </p:sp>
      <p:sp>
        <p:nvSpPr>
          <p:cNvPr id="64527" name="Rectangle 20"/>
          <p:cNvSpPr>
            <a:spLocks/>
          </p:cNvSpPr>
          <p:nvPr/>
        </p:nvSpPr>
        <p:spPr bwMode="auto">
          <a:xfrm>
            <a:off x="5759291" y="2010252"/>
            <a:ext cx="1223010"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Retrospectives</a:t>
            </a:r>
          </a:p>
        </p:txBody>
      </p:sp>
      <p:sp>
        <p:nvSpPr>
          <p:cNvPr id="64528" name="Rectangle 21"/>
          <p:cNvSpPr>
            <a:spLocks/>
          </p:cNvSpPr>
          <p:nvPr/>
        </p:nvSpPr>
        <p:spPr bwMode="auto">
          <a:xfrm>
            <a:off x="6135053" y="3656172"/>
            <a:ext cx="831533"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solidFill>
                  <a:srgbClr val="191919"/>
                </a:solidFill>
                <a:cs typeface="Tahoma" pitchFamily="34" charset="0"/>
                <a:sym typeface="Tahoma" pitchFamily="34" charset="0"/>
              </a:rPr>
              <a:t>Iterations</a:t>
            </a:r>
          </a:p>
        </p:txBody>
      </p:sp>
      <p:sp>
        <p:nvSpPr>
          <p:cNvPr id="64529" name="Rectangle 22"/>
          <p:cNvSpPr>
            <a:spLocks/>
          </p:cNvSpPr>
          <p:nvPr/>
        </p:nvSpPr>
        <p:spPr bwMode="auto">
          <a:xfrm>
            <a:off x="4139089" y="2034541"/>
            <a:ext cx="748665"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IKO/IPM</a:t>
            </a:r>
          </a:p>
        </p:txBody>
      </p:sp>
      <p:sp>
        <p:nvSpPr>
          <p:cNvPr id="64530" name="Rectangle 23"/>
          <p:cNvSpPr>
            <a:spLocks/>
          </p:cNvSpPr>
          <p:nvPr/>
        </p:nvSpPr>
        <p:spPr bwMode="auto">
          <a:xfrm>
            <a:off x="2154555" y="4479132"/>
            <a:ext cx="614363"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User</a:t>
            </a:r>
          </a:p>
          <a:p>
            <a:pPr marL="35719">
              <a:buNone/>
            </a:pPr>
            <a:r>
              <a:rPr lang="en-US" sz="1400" dirty="0">
                <a:cs typeface="Tahoma" pitchFamily="34" charset="0"/>
                <a:sym typeface="Tahoma" pitchFamily="34" charset="0"/>
              </a:rPr>
              <a:t>Stories</a:t>
            </a:r>
          </a:p>
        </p:txBody>
      </p:sp>
      <p:sp>
        <p:nvSpPr>
          <p:cNvPr id="64531" name="Rectangle 24"/>
          <p:cNvSpPr>
            <a:spLocks/>
          </p:cNvSpPr>
          <p:nvPr/>
        </p:nvSpPr>
        <p:spPr bwMode="auto">
          <a:xfrm>
            <a:off x="2160270" y="3656172"/>
            <a:ext cx="682943"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Velocity</a:t>
            </a:r>
          </a:p>
          <a:p>
            <a:pPr marL="35719">
              <a:buNone/>
            </a:pPr>
            <a:r>
              <a:rPr lang="en-US" sz="1400" dirty="0">
                <a:cs typeface="Tahoma" pitchFamily="34" charset="0"/>
                <a:sym typeface="Tahoma" pitchFamily="34" charset="0"/>
              </a:rPr>
              <a:t>Metrics</a:t>
            </a:r>
          </a:p>
        </p:txBody>
      </p:sp>
      <p:sp>
        <p:nvSpPr>
          <p:cNvPr id="64532" name="Rectangle 25"/>
          <p:cNvSpPr>
            <a:spLocks/>
          </p:cNvSpPr>
          <p:nvPr/>
        </p:nvSpPr>
        <p:spPr bwMode="auto">
          <a:xfrm>
            <a:off x="2158841" y="2833212"/>
            <a:ext cx="831533"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Card Wall</a:t>
            </a:r>
          </a:p>
        </p:txBody>
      </p:sp>
      <p:sp>
        <p:nvSpPr>
          <p:cNvPr id="64533" name="Rectangle 26"/>
          <p:cNvSpPr>
            <a:spLocks/>
          </p:cNvSpPr>
          <p:nvPr/>
        </p:nvSpPr>
        <p:spPr bwMode="auto">
          <a:xfrm>
            <a:off x="2190274" y="2010252"/>
            <a:ext cx="1134428"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Pair</a:t>
            </a:r>
          </a:p>
          <a:p>
            <a:pPr marL="35719">
              <a:buNone/>
            </a:pPr>
            <a:r>
              <a:rPr lang="en-US" sz="1400" dirty="0">
                <a:cs typeface="Tahoma" pitchFamily="34" charset="0"/>
                <a:sym typeface="Tahoma" pitchFamily="34" charset="0"/>
              </a:rPr>
              <a:t>Programming</a:t>
            </a:r>
          </a:p>
        </p:txBody>
      </p:sp>
      <p:sp>
        <p:nvSpPr>
          <p:cNvPr id="64534" name="Rectangle 27"/>
          <p:cNvSpPr>
            <a:spLocks/>
          </p:cNvSpPr>
          <p:nvPr/>
        </p:nvSpPr>
        <p:spPr bwMode="auto">
          <a:xfrm>
            <a:off x="5995035" y="4479132"/>
            <a:ext cx="981551"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Sustainable</a:t>
            </a:r>
          </a:p>
          <a:p>
            <a:pPr marL="35719">
              <a:buNone/>
            </a:pPr>
            <a:r>
              <a:rPr lang="en-US" sz="1400" dirty="0">
                <a:cs typeface="Tahoma" pitchFamily="34" charset="0"/>
                <a:sym typeface="Tahoma" pitchFamily="34" charset="0"/>
              </a:rPr>
              <a:t>Pace</a:t>
            </a:r>
          </a:p>
        </p:txBody>
      </p:sp>
      <p:sp>
        <p:nvSpPr>
          <p:cNvPr id="64535" name="Rectangle 28"/>
          <p:cNvSpPr>
            <a:spLocks/>
          </p:cNvSpPr>
          <p:nvPr/>
        </p:nvSpPr>
        <p:spPr bwMode="auto">
          <a:xfrm>
            <a:off x="6069330" y="2833212"/>
            <a:ext cx="872966"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Daily</a:t>
            </a:r>
          </a:p>
          <a:p>
            <a:pPr marL="35719">
              <a:buNone/>
            </a:pPr>
            <a:r>
              <a:rPr lang="en-US" sz="1400" dirty="0">
                <a:cs typeface="Tahoma" pitchFamily="34" charset="0"/>
                <a:sym typeface="Tahoma" pitchFamily="34" charset="0"/>
              </a:rPr>
              <a:t>Stand-ups</a:t>
            </a:r>
          </a:p>
        </p:txBody>
      </p:sp>
      <p:grpSp>
        <p:nvGrpSpPr>
          <p:cNvPr id="6" name="Group 29"/>
          <p:cNvGrpSpPr>
            <a:grpSpLocks/>
          </p:cNvGrpSpPr>
          <p:nvPr/>
        </p:nvGrpSpPr>
        <p:grpSpPr bwMode="auto">
          <a:xfrm>
            <a:off x="3383280" y="2421732"/>
            <a:ext cx="2331720" cy="2948940"/>
            <a:chOff x="0" y="0"/>
            <a:chExt cx="1632" cy="2064"/>
          </a:xfrm>
          <a:solidFill>
            <a:schemeClr val="bg1">
              <a:lumMod val="75000"/>
            </a:schemeClr>
          </a:solidFill>
        </p:grpSpPr>
        <p:grpSp>
          <p:nvGrpSpPr>
            <p:cNvPr id="7" name="Group 30"/>
            <p:cNvGrpSpPr>
              <a:grpSpLocks/>
            </p:cNvGrpSpPr>
            <p:nvPr/>
          </p:nvGrpSpPr>
          <p:grpSpPr bwMode="auto">
            <a:xfrm>
              <a:off x="0" y="0"/>
              <a:ext cx="1632" cy="2064"/>
              <a:chOff x="0" y="0"/>
              <a:chExt cx="1632" cy="2064"/>
            </a:xfrm>
            <a:grpFill/>
          </p:grpSpPr>
          <p:sp>
            <p:nvSpPr>
              <p:cNvPr id="64523" name="Rectangle 31"/>
              <p:cNvSpPr>
                <a:spLocks/>
              </p:cNvSpPr>
              <p:nvPr/>
            </p:nvSpPr>
            <p:spPr bwMode="auto">
              <a:xfrm>
                <a:off x="0" y="0"/>
                <a:ext cx="1632" cy="2064"/>
              </a:xfrm>
              <a:prstGeom prst="rect">
                <a:avLst/>
              </a:prstGeom>
              <a:grpFill/>
              <a:ln w="50800">
                <a:noFill/>
                <a:miter lim="800000"/>
                <a:headEnd/>
                <a:tailEnd/>
              </a:ln>
            </p:spPr>
            <p:txBody>
              <a:bodyPr lIns="0" tIns="0" rIns="0" bIns="0"/>
              <a:lstStyle/>
              <a:p>
                <a:pPr algn="ctr">
                  <a:buNone/>
                </a:pPr>
                <a:endParaRPr lang="en-GB"/>
              </a:p>
            </p:txBody>
          </p:sp>
          <p:sp>
            <p:nvSpPr>
              <p:cNvPr id="64524" name="Rectangle 32"/>
              <p:cNvSpPr>
                <a:spLocks/>
              </p:cNvSpPr>
              <p:nvPr/>
            </p:nvSpPr>
            <p:spPr bwMode="auto">
              <a:xfrm>
                <a:off x="0" y="0"/>
                <a:ext cx="0" cy="108"/>
              </a:xfrm>
              <a:prstGeom prst="rect">
                <a:avLst/>
              </a:prstGeom>
              <a:grpFill/>
              <a:ln w="12700">
                <a:noFill/>
                <a:miter lim="800000"/>
                <a:headEnd/>
                <a:tailEnd/>
              </a:ln>
            </p:spPr>
            <p:txBody>
              <a:bodyPr wrap="none" lIns="0" tIns="0" rIns="0" bIns="0">
                <a:spAutoFit/>
              </a:bodyPr>
              <a:lstStyle/>
              <a:p>
                <a:pPr algn="ctr">
                  <a:buNone/>
                </a:pPr>
                <a:endParaRPr lang="en-GB"/>
              </a:p>
            </p:txBody>
          </p:sp>
        </p:grpSp>
        <p:sp>
          <p:nvSpPr>
            <p:cNvPr id="64519" name="Rectangle 33"/>
            <p:cNvSpPr>
              <a:spLocks/>
            </p:cNvSpPr>
            <p:nvPr/>
          </p:nvSpPr>
          <p:spPr bwMode="auto">
            <a:xfrm>
              <a:off x="192" y="1824"/>
              <a:ext cx="1200" cy="240"/>
            </a:xfrm>
            <a:prstGeom prst="rect">
              <a:avLst/>
            </a:prstGeom>
            <a:grpFill/>
            <a:ln w="12700">
              <a:noFill/>
              <a:miter lim="800000"/>
              <a:headEnd/>
              <a:tailEnd/>
            </a:ln>
          </p:spPr>
          <p:txBody>
            <a:bodyPr lIns="0" tIns="0" rIns="40639" bIns="0"/>
            <a:lstStyle/>
            <a:p>
              <a:pPr marL="35719" algn="ctr">
                <a:spcBef>
                  <a:spcPts val="990"/>
                </a:spcBef>
                <a:buNone/>
              </a:pPr>
              <a:r>
                <a:rPr lang="en-US" sz="1600" b="1" dirty="0">
                  <a:solidFill>
                    <a:srgbClr val="2189B8"/>
                  </a:solidFill>
                  <a:cs typeface="Tahoma" pitchFamily="34" charset="0"/>
                  <a:sym typeface="Tahoma" pitchFamily="34" charset="0"/>
                </a:rPr>
                <a:t>INDIVIDUAL</a:t>
              </a:r>
            </a:p>
          </p:txBody>
        </p:sp>
        <p:sp>
          <p:nvSpPr>
            <p:cNvPr id="64520" name="Rectangle 34"/>
            <p:cNvSpPr>
              <a:spLocks/>
            </p:cNvSpPr>
            <p:nvPr/>
          </p:nvSpPr>
          <p:spPr bwMode="auto">
            <a:xfrm>
              <a:off x="192" y="192"/>
              <a:ext cx="1200" cy="240"/>
            </a:xfrm>
            <a:prstGeom prst="rect">
              <a:avLst/>
            </a:prstGeom>
            <a:grp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Refactoring</a:t>
              </a:r>
            </a:p>
          </p:txBody>
        </p:sp>
        <p:sp>
          <p:nvSpPr>
            <p:cNvPr id="64521" name="Rectangle 35"/>
            <p:cNvSpPr>
              <a:spLocks/>
            </p:cNvSpPr>
            <p:nvPr/>
          </p:nvSpPr>
          <p:spPr bwMode="auto">
            <a:xfrm>
              <a:off x="192" y="672"/>
              <a:ext cx="1200" cy="240"/>
            </a:xfrm>
            <a:prstGeom prst="rect">
              <a:avLst/>
            </a:prstGeom>
            <a:grp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Simple Design</a:t>
              </a:r>
            </a:p>
          </p:txBody>
        </p:sp>
        <p:sp>
          <p:nvSpPr>
            <p:cNvPr id="64522" name="Rectangle 36"/>
            <p:cNvSpPr>
              <a:spLocks/>
            </p:cNvSpPr>
            <p:nvPr/>
          </p:nvSpPr>
          <p:spPr bwMode="auto">
            <a:xfrm>
              <a:off x="192" y="1152"/>
              <a:ext cx="1200" cy="504"/>
            </a:xfrm>
            <a:prstGeom prst="rect">
              <a:avLst/>
            </a:prstGeom>
            <a:grp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Test Driven</a:t>
              </a:r>
            </a:p>
            <a:p>
              <a:pPr marL="35719" algn="ctr">
                <a:spcBef>
                  <a:spcPts val="990"/>
                </a:spcBef>
                <a:buNone/>
              </a:pPr>
              <a:r>
                <a:rPr lang="en-US" sz="1600" dirty="0">
                  <a:cs typeface="Tahoma" pitchFamily="34" charset="0"/>
                  <a:sym typeface="Tahoma" pitchFamily="34" charset="0"/>
                </a:rPr>
                <a:t>Development</a:t>
              </a:r>
            </a:p>
          </p:txBody>
        </p:sp>
      </p:grpSp>
      <p:sp>
        <p:nvSpPr>
          <p:cNvPr id="38" name="Rectangle 9"/>
          <p:cNvSpPr>
            <a:spLocks/>
          </p:cNvSpPr>
          <p:nvPr/>
        </p:nvSpPr>
        <p:spPr bwMode="auto">
          <a:xfrm>
            <a:off x="7315200" y="1752600"/>
            <a:ext cx="852797" cy="473976"/>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Short</a:t>
            </a:r>
          </a:p>
          <a:p>
            <a:pPr marL="35719">
              <a:buNone/>
            </a:pPr>
            <a:r>
              <a:rPr lang="en-US" sz="1400" b="1" dirty="0">
                <a:solidFill>
                  <a:srgbClr val="FF0000"/>
                </a:solidFill>
                <a:cs typeface="Tahoma" pitchFamily="34" charset="0"/>
                <a:sym typeface="Tahoma" pitchFamily="34" charset="0"/>
              </a:rPr>
              <a:t>Releases</a:t>
            </a:r>
          </a:p>
        </p:txBody>
      </p:sp>
      <p:sp>
        <p:nvSpPr>
          <p:cNvPr id="39" name="Rectangle 12"/>
          <p:cNvSpPr>
            <a:spLocks/>
          </p:cNvSpPr>
          <p:nvPr/>
        </p:nvSpPr>
        <p:spPr bwMode="auto">
          <a:xfrm>
            <a:off x="7315200" y="4572000"/>
            <a:ext cx="913711" cy="473976"/>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On-site</a:t>
            </a:r>
          </a:p>
          <a:p>
            <a:pPr marL="35719">
              <a:buNone/>
            </a:pPr>
            <a:r>
              <a:rPr lang="en-US" sz="1400" b="1" dirty="0">
                <a:solidFill>
                  <a:srgbClr val="FF0000"/>
                </a:solidFill>
                <a:cs typeface="Tahoma" pitchFamily="34" charset="0"/>
                <a:sym typeface="Tahoma" pitchFamily="34" charset="0"/>
              </a:rPr>
              <a:t>Customer</a:t>
            </a:r>
          </a:p>
        </p:txBody>
      </p:sp>
      <p:sp>
        <p:nvSpPr>
          <p:cNvPr id="40" name="Rectangle 13"/>
          <p:cNvSpPr>
            <a:spLocks/>
          </p:cNvSpPr>
          <p:nvPr/>
        </p:nvSpPr>
        <p:spPr bwMode="auto">
          <a:xfrm>
            <a:off x="7162800" y="3657600"/>
            <a:ext cx="1059584" cy="215444"/>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Co-location</a:t>
            </a:r>
          </a:p>
        </p:txBody>
      </p:sp>
      <p:sp>
        <p:nvSpPr>
          <p:cNvPr id="42" name="Rectangle 20"/>
          <p:cNvSpPr>
            <a:spLocks/>
          </p:cNvSpPr>
          <p:nvPr/>
        </p:nvSpPr>
        <p:spPr bwMode="auto">
          <a:xfrm>
            <a:off x="5715000" y="2057400"/>
            <a:ext cx="1359345" cy="215444"/>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Retrospectives</a:t>
            </a:r>
          </a:p>
        </p:txBody>
      </p:sp>
      <p:sp>
        <p:nvSpPr>
          <p:cNvPr id="43" name="Rectangle 21"/>
          <p:cNvSpPr>
            <a:spLocks/>
          </p:cNvSpPr>
          <p:nvPr/>
        </p:nvSpPr>
        <p:spPr bwMode="auto">
          <a:xfrm>
            <a:off x="6096000" y="3657600"/>
            <a:ext cx="881651" cy="215444"/>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Iterations</a:t>
            </a:r>
          </a:p>
        </p:txBody>
      </p:sp>
      <p:sp>
        <p:nvSpPr>
          <p:cNvPr id="44" name="Rectangle 22"/>
          <p:cNvSpPr>
            <a:spLocks/>
          </p:cNvSpPr>
          <p:nvPr/>
        </p:nvSpPr>
        <p:spPr bwMode="auto">
          <a:xfrm>
            <a:off x="4114800" y="2057400"/>
            <a:ext cx="764632" cy="215444"/>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IKO/IPM</a:t>
            </a:r>
          </a:p>
        </p:txBody>
      </p:sp>
      <p:sp>
        <p:nvSpPr>
          <p:cNvPr id="45" name="Rectangle 23"/>
          <p:cNvSpPr>
            <a:spLocks/>
          </p:cNvSpPr>
          <p:nvPr/>
        </p:nvSpPr>
        <p:spPr bwMode="auto">
          <a:xfrm>
            <a:off x="2133600" y="4495800"/>
            <a:ext cx="684482" cy="473976"/>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User</a:t>
            </a:r>
          </a:p>
          <a:p>
            <a:pPr marL="35719">
              <a:buNone/>
            </a:pPr>
            <a:r>
              <a:rPr lang="en-US" sz="1400" b="1" dirty="0">
                <a:solidFill>
                  <a:srgbClr val="FF0000"/>
                </a:solidFill>
                <a:cs typeface="Tahoma" pitchFamily="34" charset="0"/>
                <a:sym typeface="Tahoma" pitchFamily="34" charset="0"/>
              </a:rPr>
              <a:t>Stories</a:t>
            </a:r>
          </a:p>
        </p:txBody>
      </p:sp>
      <p:sp>
        <p:nvSpPr>
          <p:cNvPr id="46" name="Rectangle 25"/>
          <p:cNvSpPr>
            <a:spLocks/>
          </p:cNvSpPr>
          <p:nvPr/>
        </p:nvSpPr>
        <p:spPr bwMode="auto">
          <a:xfrm>
            <a:off x="2133600" y="2832556"/>
            <a:ext cx="897424" cy="215444"/>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Card Wall</a:t>
            </a:r>
          </a:p>
        </p:txBody>
      </p:sp>
      <p:sp>
        <p:nvSpPr>
          <p:cNvPr id="47" name="Rectangle 27"/>
          <p:cNvSpPr>
            <a:spLocks/>
          </p:cNvSpPr>
          <p:nvPr/>
        </p:nvSpPr>
        <p:spPr bwMode="auto">
          <a:xfrm>
            <a:off x="5943600" y="4495800"/>
            <a:ext cx="1080423" cy="473976"/>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Sustainable</a:t>
            </a:r>
          </a:p>
          <a:p>
            <a:pPr marL="35719">
              <a:buNone/>
            </a:pPr>
            <a:r>
              <a:rPr lang="en-US" sz="1400" b="1" dirty="0">
                <a:solidFill>
                  <a:srgbClr val="FF0000"/>
                </a:solidFill>
                <a:cs typeface="Tahoma" pitchFamily="34" charset="0"/>
                <a:sym typeface="Tahoma" pitchFamily="34" charset="0"/>
              </a:rPr>
              <a:t>Pace</a:t>
            </a:r>
          </a:p>
        </p:txBody>
      </p:sp>
      <p:sp>
        <p:nvSpPr>
          <p:cNvPr id="48" name="Rectangle 28"/>
          <p:cNvSpPr>
            <a:spLocks/>
          </p:cNvSpPr>
          <p:nvPr/>
        </p:nvSpPr>
        <p:spPr bwMode="auto">
          <a:xfrm>
            <a:off x="6096000" y="2819400"/>
            <a:ext cx="950580" cy="473976"/>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b="1" dirty="0">
                <a:solidFill>
                  <a:srgbClr val="FF0000"/>
                </a:solidFill>
                <a:cs typeface="Tahoma" pitchFamily="34" charset="0"/>
                <a:sym typeface="Tahoma" pitchFamily="34" charset="0"/>
              </a:rPr>
              <a:t>Daily</a:t>
            </a:r>
          </a:p>
          <a:p>
            <a:pPr marL="35719">
              <a:buNone/>
            </a:pPr>
            <a:r>
              <a:rPr lang="en-US" sz="1400" b="1" dirty="0">
                <a:solidFill>
                  <a:srgbClr val="FF0000"/>
                </a:solidFill>
                <a:cs typeface="Tahoma" pitchFamily="34" charset="0"/>
                <a:sym typeface="Tahoma" pitchFamily="34" charset="0"/>
              </a:rPr>
              <a:t>Stand-ups</a:t>
            </a:r>
          </a:p>
        </p:txBody>
      </p:sp>
      <p:sp>
        <p:nvSpPr>
          <p:cNvPr id="49" name="Rectangular Callout 48"/>
          <p:cNvSpPr/>
          <p:nvPr/>
        </p:nvSpPr>
        <p:spPr bwMode="auto">
          <a:xfrm>
            <a:off x="7467600" y="4038600"/>
            <a:ext cx="1524000" cy="457200"/>
          </a:xfrm>
          <a:prstGeom prst="wedgeRectCallout">
            <a:avLst>
              <a:gd name="adj1" fmla="val -38630"/>
              <a:gd name="adj2" fmla="val -79742"/>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Team  Communication</a:t>
            </a:r>
          </a:p>
        </p:txBody>
      </p:sp>
      <p:sp>
        <p:nvSpPr>
          <p:cNvPr id="50" name="Rectangular Callout 49"/>
          <p:cNvSpPr/>
          <p:nvPr/>
        </p:nvSpPr>
        <p:spPr bwMode="auto">
          <a:xfrm>
            <a:off x="1828800" y="5334000"/>
            <a:ext cx="914400" cy="612648"/>
          </a:xfrm>
          <a:prstGeom prst="wedgeRectCallout">
            <a:avLst>
              <a:gd name="adj1" fmla="val 37897"/>
              <a:gd name="adj2" fmla="val -91492"/>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Tons of paperwork</a:t>
            </a:r>
          </a:p>
        </p:txBody>
      </p:sp>
      <p:sp>
        <p:nvSpPr>
          <p:cNvPr id="51" name="Rectangular Callout 50"/>
          <p:cNvSpPr/>
          <p:nvPr/>
        </p:nvSpPr>
        <p:spPr bwMode="auto">
          <a:xfrm>
            <a:off x="5867400" y="4038600"/>
            <a:ext cx="914400" cy="381000"/>
          </a:xfrm>
          <a:prstGeom prst="wedgeRectCallout">
            <a:avLst>
              <a:gd name="adj1" fmla="val 33135"/>
              <a:gd name="adj2" fmla="val -99741"/>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Change</a:t>
            </a:r>
          </a:p>
        </p:txBody>
      </p:sp>
      <p:sp>
        <p:nvSpPr>
          <p:cNvPr id="53" name="Rectangular Callout 52"/>
          <p:cNvSpPr/>
          <p:nvPr/>
        </p:nvSpPr>
        <p:spPr bwMode="auto">
          <a:xfrm>
            <a:off x="7010400" y="1066800"/>
            <a:ext cx="914400" cy="381000"/>
          </a:xfrm>
          <a:prstGeom prst="wedgeRectCallout">
            <a:avLst>
              <a:gd name="adj1" fmla="val 26786"/>
              <a:gd name="adj2" fmla="val 132000"/>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Cost</a:t>
            </a:r>
          </a:p>
        </p:txBody>
      </p:sp>
      <p:sp>
        <p:nvSpPr>
          <p:cNvPr id="54" name="Rectangular Callout 53"/>
          <p:cNvSpPr/>
          <p:nvPr/>
        </p:nvSpPr>
        <p:spPr bwMode="auto">
          <a:xfrm>
            <a:off x="7620000" y="5334000"/>
            <a:ext cx="914400" cy="612648"/>
          </a:xfrm>
          <a:prstGeom prst="wedgeRectCallout">
            <a:avLst>
              <a:gd name="adj1" fmla="val -30357"/>
              <a:gd name="adj2" fmla="val -89123"/>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Business Value</a:t>
            </a:r>
          </a:p>
        </p:txBody>
      </p:sp>
      <p:sp>
        <p:nvSpPr>
          <p:cNvPr id="55" name="Rectangular Callout 54"/>
          <p:cNvSpPr/>
          <p:nvPr/>
        </p:nvSpPr>
        <p:spPr bwMode="auto">
          <a:xfrm>
            <a:off x="6096000" y="5181600"/>
            <a:ext cx="914400" cy="381000"/>
          </a:xfrm>
          <a:prstGeom prst="wedgeRectCallout">
            <a:avLst>
              <a:gd name="adj1" fmla="val -17659"/>
              <a:gd name="adj2" fmla="val -98599"/>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Frustration</a:t>
            </a:r>
          </a:p>
        </p:txBody>
      </p:sp>
      <p:sp>
        <p:nvSpPr>
          <p:cNvPr id="56" name="Rectangular Callout 55"/>
          <p:cNvSpPr/>
          <p:nvPr/>
        </p:nvSpPr>
        <p:spPr bwMode="auto">
          <a:xfrm>
            <a:off x="4114800" y="1219200"/>
            <a:ext cx="1524000" cy="533400"/>
          </a:xfrm>
          <a:prstGeom prst="wedgeRectCallout">
            <a:avLst>
              <a:gd name="adj1" fmla="val -17659"/>
              <a:gd name="adj2" fmla="val 95667"/>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Team  Communication</a:t>
            </a:r>
          </a:p>
        </p:txBody>
      </p:sp>
      <p:sp>
        <p:nvSpPr>
          <p:cNvPr id="57" name="Rectangular Callout 56"/>
          <p:cNvSpPr/>
          <p:nvPr/>
        </p:nvSpPr>
        <p:spPr bwMode="auto">
          <a:xfrm>
            <a:off x="7543800" y="3200400"/>
            <a:ext cx="1295400" cy="457200"/>
          </a:xfrm>
          <a:prstGeom prst="wedgeRectCallout">
            <a:avLst>
              <a:gd name="adj1" fmla="val -87594"/>
              <a:gd name="adj2" fmla="val -44110"/>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Team  Communication</a:t>
            </a:r>
          </a:p>
        </p:txBody>
      </p:sp>
      <p:sp>
        <p:nvSpPr>
          <p:cNvPr id="58" name="Rectangular Callout 57"/>
          <p:cNvSpPr/>
          <p:nvPr/>
        </p:nvSpPr>
        <p:spPr bwMode="auto">
          <a:xfrm>
            <a:off x="5943600" y="990600"/>
            <a:ext cx="914400" cy="533400"/>
          </a:xfrm>
          <a:prstGeom prst="wedgeRectCallout">
            <a:avLst>
              <a:gd name="adj1" fmla="val -17659"/>
              <a:gd name="adj2" fmla="val 163694"/>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Frustration</a:t>
            </a:r>
          </a:p>
        </p:txBody>
      </p:sp>
      <p:sp>
        <p:nvSpPr>
          <p:cNvPr id="59" name="Rectangular Callout 58"/>
          <p:cNvSpPr/>
          <p:nvPr/>
        </p:nvSpPr>
        <p:spPr bwMode="auto">
          <a:xfrm>
            <a:off x="2971800" y="3200400"/>
            <a:ext cx="914400" cy="612648"/>
          </a:xfrm>
          <a:prstGeom prst="wedgeRectCallout">
            <a:avLst>
              <a:gd name="adj1" fmla="val -57342"/>
              <a:gd name="adj2" fmla="val -67801"/>
            </a:avLst>
          </a:prstGeom>
          <a:solidFill>
            <a:srgbClr val="CCFFCC"/>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smtClean="0">
                <a:ln>
                  <a:noFill/>
                </a:ln>
                <a:solidFill>
                  <a:srgbClr val="292929"/>
                </a:solidFill>
                <a:effectLst/>
                <a:latin typeface="Arial" charset="0"/>
                <a:cs typeface="Arial" charset="0"/>
              </a:rPr>
              <a:t>Lack of Clarity</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4545"/>
                                        </p:tgtEl>
                                      </p:cBhvr>
                                    </p:animEffect>
                                    <p:set>
                                      <p:cBhvr>
                                        <p:cTn id="7" dur="1" fill="hold">
                                          <p:stCondLst>
                                            <p:cond delay="499"/>
                                          </p:stCondLst>
                                        </p:cTn>
                                        <p:tgtEl>
                                          <p:spTgt spid="6454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4546"/>
                                        </p:tgtEl>
                                      </p:cBhvr>
                                    </p:animEffect>
                                    <p:set>
                                      <p:cBhvr>
                                        <p:cTn id="10" dur="1" fill="hold">
                                          <p:stCondLst>
                                            <p:cond delay="499"/>
                                          </p:stCondLst>
                                        </p:cTn>
                                        <p:tgtEl>
                                          <p:spTgt spid="6454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4542"/>
                                        </p:tgtEl>
                                      </p:cBhvr>
                                    </p:animEffect>
                                    <p:set>
                                      <p:cBhvr>
                                        <p:cTn id="13" dur="1" fill="hold">
                                          <p:stCondLst>
                                            <p:cond delay="499"/>
                                          </p:stCondLst>
                                        </p:cTn>
                                        <p:tgtEl>
                                          <p:spTgt spid="6454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4534"/>
                                        </p:tgtEl>
                                      </p:cBhvr>
                                    </p:animEffect>
                                    <p:set>
                                      <p:cBhvr>
                                        <p:cTn id="16" dur="1" fill="hold">
                                          <p:stCondLst>
                                            <p:cond delay="499"/>
                                          </p:stCondLst>
                                        </p:cTn>
                                        <p:tgtEl>
                                          <p:spTgt spid="6453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64528"/>
                                        </p:tgtEl>
                                      </p:cBhvr>
                                    </p:animEffect>
                                    <p:set>
                                      <p:cBhvr>
                                        <p:cTn id="19" dur="1" fill="hold">
                                          <p:stCondLst>
                                            <p:cond delay="499"/>
                                          </p:stCondLst>
                                        </p:cTn>
                                        <p:tgtEl>
                                          <p:spTgt spid="6452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4535"/>
                                        </p:tgtEl>
                                      </p:cBhvr>
                                    </p:animEffect>
                                    <p:set>
                                      <p:cBhvr>
                                        <p:cTn id="22" dur="1" fill="hold">
                                          <p:stCondLst>
                                            <p:cond delay="499"/>
                                          </p:stCondLst>
                                        </p:cTn>
                                        <p:tgtEl>
                                          <p:spTgt spid="6453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4527"/>
                                        </p:tgtEl>
                                      </p:cBhvr>
                                    </p:animEffect>
                                    <p:set>
                                      <p:cBhvr>
                                        <p:cTn id="25" dur="1" fill="hold">
                                          <p:stCondLst>
                                            <p:cond delay="499"/>
                                          </p:stCondLst>
                                        </p:cTn>
                                        <p:tgtEl>
                                          <p:spTgt spid="6452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64529"/>
                                        </p:tgtEl>
                                      </p:cBhvr>
                                    </p:animEffect>
                                    <p:set>
                                      <p:cBhvr>
                                        <p:cTn id="28" dur="1" fill="hold">
                                          <p:stCondLst>
                                            <p:cond delay="499"/>
                                          </p:stCondLst>
                                        </p:cTn>
                                        <p:tgtEl>
                                          <p:spTgt spid="645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4532"/>
                                        </p:tgtEl>
                                      </p:cBhvr>
                                    </p:animEffect>
                                    <p:set>
                                      <p:cBhvr>
                                        <p:cTn id="31" dur="1" fill="hold">
                                          <p:stCondLst>
                                            <p:cond delay="499"/>
                                          </p:stCondLst>
                                        </p:cTn>
                                        <p:tgtEl>
                                          <p:spTgt spid="6453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4530"/>
                                        </p:tgtEl>
                                      </p:cBhvr>
                                    </p:animEffect>
                                    <p:set>
                                      <p:cBhvr>
                                        <p:cTn id="34" dur="1" fill="hold">
                                          <p:stCondLst>
                                            <p:cond delay="499"/>
                                          </p:stCondLst>
                                        </p:cTn>
                                        <p:tgtEl>
                                          <p:spTgt spid="6453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2" grpId="0" animBg="1"/>
      <p:bldP spid="64545" grpId="0" animBg="1"/>
      <p:bldP spid="64546" grpId="0" animBg="1"/>
      <p:bldP spid="64527" grpId="0" animBg="1"/>
      <p:bldP spid="64528" grpId="0" animBg="1"/>
      <p:bldP spid="64529" grpId="0" animBg="1"/>
      <p:bldP spid="64530" grpId="0" animBg="1"/>
      <p:bldP spid="64532" grpId="0" animBg="1"/>
      <p:bldP spid="64534" grpId="0" animBg="1"/>
      <p:bldP spid="64535" grpId="0" animBg="1"/>
      <p:bldP spid="38" grpId="0" animBg="1"/>
      <p:bldP spid="39" grpId="0" animBg="1"/>
      <p:bldP spid="40"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33" name="AutoShape 93"/>
          <p:cNvSpPr>
            <a:spLocks noChangeArrowheads="1"/>
          </p:cNvSpPr>
          <p:nvPr/>
        </p:nvSpPr>
        <p:spPr bwMode="auto">
          <a:xfrm flipH="1">
            <a:off x="1981199" y="3200400"/>
            <a:ext cx="838200" cy="838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00" y="17381"/>
                </a:moveTo>
                <a:cubicBezTo>
                  <a:pt x="14434" y="17380"/>
                  <a:pt x="17381" y="14434"/>
                  <a:pt x="17381" y="10800"/>
                </a:cubicBezTo>
                <a:cubicBezTo>
                  <a:pt x="17381" y="10754"/>
                  <a:pt x="17380" y="10708"/>
                  <a:pt x="17379" y="10662"/>
                </a:cubicBezTo>
                <a:lnTo>
                  <a:pt x="21597" y="10574"/>
                </a:lnTo>
                <a:cubicBezTo>
                  <a:pt x="21599" y="10649"/>
                  <a:pt x="21600" y="10724"/>
                  <a:pt x="21600" y="10800"/>
                </a:cubicBezTo>
                <a:cubicBezTo>
                  <a:pt x="21600" y="16764"/>
                  <a:pt x="16764" y="21599"/>
                  <a:pt x="10800" y="21600"/>
                </a:cubicBezTo>
                <a:lnTo>
                  <a:pt x="10800" y="24300"/>
                </a:lnTo>
                <a:lnTo>
                  <a:pt x="5990" y="19491"/>
                </a:lnTo>
                <a:lnTo>
                  <a:pt x="10800" y="14681"/>
                </a:lnTo>
                <a:lnTo>
                  <a:pt x="10800" y="17381"/>
                </a:lnTo>
                <a:close/>
              </a:path>
            </a:pathLst>
          </a:cu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endParaRPr lang="en-US" dirty="0"/>
          </a:p>
        </p:txBody>
      </p:sp>
      <p:sp>
        <p:nvSpPr>
          <p:cNvPr id="323" name="Rectangle 304"/>
          <p:cNvSpPr>
            <a:spLocks noChangeArrowheads="1"/>
          </p:cNvSpPr>
          <p:nvPr/>
        </p:nvSpPr>
        <p:spPr bwMode="auto">
          <a:xfrm>
            <a:off x="609600" y="3124200"/>
            <a:ext cx="1509486" cy="457200"/>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r>
              <a:rPr lang="en-US" sz="1000" b="1" dirty="0" smtClean="0">
                <a:latin typeface="Tahoma" pitchFamily="80" charset="0"/>
              </a:rPr>
              <a:t>Initial Release Plan</a:t>
            </a:r>
            <a:endParaRPr lang="en-US" sz="1000" b="1" dirty="0">
              <a:latin typeface="Tahoma" pitchFamily="80" charset="0"/>
            </a:endParaRPr>
          </a:p>
        </p:txBody>
      </p:sp>
      <p:grpSp>
        <p:nvGrpSpPr>
          <p:cNvPr id="2" name="Group 2"/>
          <p:cNvGrpSpPr>
            <a:grpSpLocks/>
          </p:cNvGrpSpPr>
          <p:nvPr/>
        </p:nvGrpSpPr>
        <p:grpSpPr bwMode="auto">
          <a:xfrm>
            <a:off x="3948113" y="3810000"/>
            <a:ext cx="354012" cy="596900"/>
            <a:chOff x="1534" y="2600"/>
            <a:chExt cx="242" cy="376"/>
          </a:xfrm>
        </p:grpSpPr>
        <p:grpSp>
          <p:nvGrpSpPr>
            <p:cNvPr id="3" name="Group 3"/>
            <p:cNvGrpSpPr>
              <a:grpSpLocks/>
            </p:cNvGrpSpPr>
            <p:nvPr/>
          </p:nvGrpSpPr>
          <p:grpSpPr bwMode="auto">
            <a:xfrm>
              <a:off x="1536" y="2600"/>
              <a:ext cx="240" cy="192"/>
              <a:chOff x="336" y="3216"/>
              <a:chExt cx="240" cy="192"/>
            </a:xfrm>
          </p:grpSpPr>
          <p:sp>
            <p:nvSpPr>
              <p:cNvPr id="16712" name="Rectangle 4"/>
              <p:cNvSpPr>
                <a:spLocks noChangeArrowheads="1"/>
              </p:cNvSpPr>
              <p:nvPr/>
            </p:nvSpPr>
            <p:spPr bwMode="auto">
              <a:xfrm>
                <a:off x="480" y="3360"/>
                <a:ext cx="96" cy="48"/>
              </a:xfrm>
              <a:prstGeom prst="rect">
                <a:avLst/>
              </a:prstGeom>
              <a:solidFill>
                <a:srgbClr val="80FF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FF"/>
                </a:extrusionClr>
              </a:sp3d>
            </p:spPr>
            <p:txBody>
              <a:bodyPr wrap="none" lIns="45720" tIns="3600" rIns="45720" bIns="3600" anchor="ctr">
                <a:flatTx/>
              </a:bodyPr>
              <a:lstStyle/>
              <a:p>
                <a:endParaRPr lang="en-AU" sz="900" b="1">
                  <a:latin typeface="Tahoma" pitchFamily="80" charset="0"/>
                </a:endParaRPr>
              </a:p>
            </p:txBody>
          </p:sp>
          <p:sp>
            <p:nvSpPr>
              <p:cNvPr id="16713" name="Rectangle 5"/>
              <p:cNvSpPr>
                <a:spLocks noChangeArrowheads="1"/>
              </p:cNvSpPr>
              <p:nvPr/>
            </p:nvSpPr>
            <p:spPr bwMode="auto">
              <a:xfrm>
                <a:off x="432" y="3312"/>
                <a:ext cx="96" cy="48"/>
              </a:xfrm>
              <a:prstGeom prst="rect">
                <a:avLst/>
              </a:prstGeom>
              <a:solidFill>
                <a:srgbClr val="8080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80FF"/>
                </a:extrusionClr>
              </a:sp3d>
            </p:spPr>
            <p:txBody>
              <a:bodyPr wrap="none" lIns="45720" tIns="3600" rIns="45720" bIns="3600" anchor="ctr">
                <a:flatTx/>
              </a:bodyPr>
              <a:lstStyle/>
              <a:p>
                <a:endParaRPr lang="en-AU" sz="900" b="1">
                  <a:latin typeface="Tahoma" pitchFamily="80" charset="0"/>
                </a:endParaRPr>
              </a:p>
            </p:txBody>
          </p:sp>
          <p:sp>
            <p:nvSpPr>
              <p:cNvPr id="16714" name="Rectangle 6"/>
              <p:cNvSpPr>
                <a:spLocks noChangeArrowheads="1"/>
              </p:cNvSpPr>
              <p:nvPr/>
            </p:nvSpPr>
            <p:spPr bwMode="auto">
              <a:xfrm>
                <a:off x="384" y="3264"/>
                <a:ext cx="96" cy="48"/>
              </a:xfrm>
              <a:prstGeom prst="rect">
                <a:avLst/>
              </a:prstGeom>
              <a:solidFill>
                <a:srgbClr val="FF80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FF8080"/>
                </a:extrusionClr>
              </a:sp3d>
            </p:spPr>
            <p:txBody>
              <a:bodyPr wrap="none" lIns="45720" tIns="3600" rIns="45720" bIns="3600" anchor="ctr">
                <a:flatTx/>
              </a:bodyPr>
              <a:lstStyle/>
              <a:p>
                <a:endParaRPr lang="en-AU" sz="900" b="1">
                  <a:latin typeface="Tahoma" pitchFamily="80" charset="0"/>
                </a:endParaRPr>
              </a:p>
            </p:txBody>
          </p:sp>
          <p:sp>
            <p:nvSpPr>
              <p:cNvPr id="16715" name="Rectangle 7"/>
              <p:cNvSpPr>
                <a:spLocks noChangeArrowheads="1"/>
              </p:cNvSpPr>
              <p:nvPr/>
            </p:nvSpPr>
            <p:spPr bwMode="auto">
              <a:xfrm>
                <a:off x="336" y="3216"/>
                <a:ext cx="96" cy="48"/>
              </a:xfrm>
              <a:prstGeom prst="rect">
                <a:avLst/>
              </a:prstGeom>
              <a:solidFill>
                <a:srgbClr val="80FF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80"/>
                </a:extrusionClr>
              </a:sp3d>
            </p:spPr>
            <p:txBody>
              <a:bodyPr wrap="none" lIns="45720" tIns="3600" rIns="45720" bIns="3600" anchor="ctr">
                <a:flatTx/>
              </a:bodyPr>
              <a:lstStyle/>
              <a:p>
                <a:endParaRPr lang="en-AU" sz="900" b="1">
                  <a:latin typeface="Tahoma" pitchFamily="80" charset="0"/>
                </a:endParaRPr>
              </a:p>
            </p:txBody>
          </p:sp>
        </p:grpSp>
        <p:grpSp>
          <p:nvGrpSpPr>
            <p:cNvPr id="4" name="Group 8"/>
            <p:cNvGrpSpPr>
              <a:grpSpLocks/>
            </p:cNvGrpSpPr>
            <p:nvPr/>
          </p:nvGrpSpPr>
          <p:grpSpPr bwMode="auto">
            <a:xfrm>
              <a:off x="1534" y="2888"/>
              <a:ext cx="240" cy="88"/>
              <a:chOff x="2208" y="720"/>
              <a:chExt cx="240" cy="88"/>
            </a:xfrm>
          </p:grpSpPr>
          <p:sp>
            <p:nvSpPr>
              <p:cNvPr id="22537" name="AutoShape 9"/>
              <p:cNvSpPr>
                <a:spLocks noChangeArrowheads="1"/>
              </p:cNvSpPr>
              <p:nvPr/>
            </p:nvSpPr>
            <p:spPr bwMode="auto">
              <a:xfrm>
                <a:off x="2256" y="734"/>
                <a:ext cx="192" cy="74"/>
              </a:xfrm>
              <a:prstGeom prst="parallelogram">
                <a:avLst>
                  <a:gd name="adj" fmla="val 106763"/>
                </a:avLst>
              </a:prstGeom>
              <a:gradFill rotWithShape="0">
                <a:gsLst>
                  <a:gs pos="0">
                    <a:schemeClr val="tx1"/>
                  </a:gs>
                  <a:gs pos="100000">
                    <a:schemeClr val="tx1">
                      <a:gamma/>
                      <a:tint val="0"/>
                      <a:invGamma/>
                    </a:schemeClr>
                  </a:gs>
                </a:gsLst>
                <a:lin ang="0" scaled="1"/>
              </a:gradFill>
              <a:ln w="12700">
                <a:noFill/>
                <a:miter lim="800000"/>
                <a:headEnd/>
                <a:tailEnd/>
              </a:ln>
              <a:effectLst/>
            </p:spPr>
            <p:txBody>
              <a:bodyPr wrap="none" anchor="ctr"/>
              <a:lstStyle/>
              <a:p>
                <a:pPr>
                  <a:defRPr/>
                </a:pPr>
                <a:endParaRPr lang="en-US"/>
              </a:p>
            </p:txBody>
          </p:sp>
          <p:sp>
            <p:nvSpPr>
              <p:cNvPr id="16710" name="AutoShape 10"/>
              <p:cNvSpPr>
                <a:spLocks noChangeArrowheads="1"/>
              </p:cNvSpPr>
              <p:nvPr/>
            </p:nvSpPr>
            <p:spPr bwMode="auto">
              <a:xfrm>
                <a:off x="2208" y="736"/>
                <a:ext cx="146" cy="67"/>
              </a:xfrm>
              <a:prstGeom prst="parallelogram">
                <a:avLst>
                  <a:gd name="adj" fmla="val 99997"/>
                </a:avLst>
              </a:prstGeom>
              <a:solidFill>
                <a:srgbClr val="FF8080"/>
              </a:solidFill>
              <a:ln w="12700">
                <a:solidFill>
                  <a:schemeClr val="tx1"/>
                </a:solidFill>
                <a:miter lim="800000"/>
                <a:headEnd/>
                <a:tailEnd/>
              </a:ln>
            </p:spPr>
            <p:txBody>
              <a:bodyPr wrap="none" anchor="ctr"/>
              <a:lstStyle/>
              <a:p>
                <a:endParaRPr lang="en-US"/>
              </a:p>
            </p:txBody>
          </p:sp>
          <p:sp>
            <p:nvSpPr>
              <p:cNvPr id="16711" name="AutoShape 11"/>
              <p:cNvSpPr>
                <a:spLocks noChangeArrowheads="1"/>
              </p:cNvSpPr>
              <p:nvPr/>
            </p:nvSpPr>
            <p:spPr bwMode="auto">
              <a:xfrm>
                <a:off x="2208" y="720"/>
                <a:ext cx="146" cy="67"/>
              </a:xfrm>
              <a:prstGeom prst="parallelogram">
                <a:avLst>
                  <a:gd name="adj" fmla="val 99997"/>
                </a:avLst>
              </a:prstGeom>
              <a:solidFill>
                <a:srgbClr val="80FF80"/>
              </a:solidFill>
              <a:ln w="12700">
                <a:solidFill>
                  <a:schemeClr val="tx1"/>
                </a:solidFill>
                <a:miter lim="800000"/>
                <a:headEnd/>
                <a:tailEnd/>
              </a:ln>
            </p:spPr>
            <p:txBody>
              <a:bodyPr wrap="none" anchor="ctr"/>
              <a:lstStyle/>
              <a:p>
                <a:endParaRPr lang="en-US"/>
              </a:p>
            </p:txBody>
          </p:sp>
        </p:grpSp>
      </p:grpSp>
      <p:grpSp>
        <p:nvGrpSpPr>
          <p:cNvPr id="5" name="Group 12"/>
          <p:cNvGrpSpPr>
            <a:grpSpLocks/>
          </p:cNvGrpSpPr>
          <p:nvPr/>
        </p:nvGrpSpPr>
        <p:grpSpPr bwMode="auto">
          <a:xfrm>
            <a:off x="2895600" y="3810000"/>
            <a:ext cx="350838" cy="596900"/>
            <a:chOff x="816" y="2600"/>
            <a:chExt cx="240" cy="376"/>
          </a:xfrm>
        </p:grpSpPr>
        <p:grpSp>
          <p:nvGrpSpPr>
            <p:cNvPr id="6" name="Group 13"/>
            <p:cNvGrpSpPr>
              <a:grpSpLocks/>
            </p:cNvGrpSpPr>
            <p:nvPr/>
          </p:nvGrpSpPr>
          <p:grpSpPr bwMode="auto">
            <a:xfrm>
              <a:off x="816" y="2600"/>
              <a:ext cx="240" cy="192"/>
              <a:chOff x="336" y="3216"/>
              <a:chExt cx="240" cy="192"/>
            </a:xfrm>
          </p:grpSpPr>
          <p:sp>
            <p:nvSpPr>
              <p:cNvPr id="16703" name="Rectangle 14"/>
              <p:cNvSpPr>
                <a:spLocks noChangeArrowheads="1"/>
              </p:cNvSpPr>
              <p:nvPr/>
            </p:nvSpPr>
            <p:spPr bwMode="auto">
              <a:xfrm>
                <a:off x="480" y="3360"/>
                <a:ext cx="96" cy="48"/>
              </a:xfrm>
              <a:prstGeom prst="rect">
                <a:avLst/>
              </a:prstGeom>
              <a:solidFill>
                <a:srgbClr val="80FF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FF"/>
                </a:extrusionClr>
              </a:sp3d>
            </p:spPr>
            <p:txBody>
              <a:bodyPr wrap="none" lIns="45720" tIns="3600" rIns="45720" bIns="3600" anchor="ctr">
                <a:flatTx/>
              </a:bodyPr>
              <a:lstStyle/>
              <a:p>
                <a:endParaRPr lang="en-AU" sz="900" b="1">
                  <a:latin typeface="Tahoma" pitchFamily="80" charset="0"/>
                </a:endParaRPr>
              </a:p>
            </p:txBody>
          </p:sp>
          <p:sp>
            <p:nvSpPr>
              <p:cNvPr id="16704" name="Rectangle 15"/>
              <p:cNvSpPr>
                <a:spLocks noChangeArrowheads="1"/>
              </p:cNvSpPr>
              <p:nvPr/>
            </p:nvSpPr>
            <p:spPr bwMode="auto">
              <a:xfrm>
                <a:off x="432" y="3312"/>
                <a:ext cx="96" cy="48"/>
              </a:xfrm>
              <a:prstGeom prst="rect">
                <a:avLst/>
              </a:prstGeom>
              <a:solidFill>
                <a:srgbClr val="8080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80FF"/>
                </a:extrusionClr>
              </a:sp3d>
            </p:spPr>
            <p:txBody>
              <a:bodyPr wrap="none" lIns="45720" tIns="3600" rIns="45720" bIns="3600" anchor="ctr">
                <a:flatTx/>
              </a:bodyPr>
              <a:lstStyle/>
              <a:p>
                <a:endParaRPr lang="en-AU" sz="900" b="1">
                  <a:latin typeface="Tahoma" pitchFamily="80" charset="0"/>
                </a:endParaRPr>
              </a:p>
            </p:txBody>
          </p:sp>
          <p:sp>
            <p:nvSpPr>
              <p:cNvPr id="16705" name="Rectangle 16"/>
              <p:cNvSpPr>
                <a:spLocks noChangeArrowheads="1"/>
              </p:cNvSpPr>
              <p:nvPr/>
            </p:nvSpPr>
            <p:spPr bwMode="auto">
              <a:xfrm>
                <a:off x="384" y="3264"/>
                <a:ext cx="96" cy="48"/>
              </a:xfrm>
              <a:prstGeom prst="rect">
                <a:avLst/>
              </a:prstGeom>
              <a:solidFill>
                <a:srgbClr val="FF80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FF8080"/>
                </a:extrusionClr>
              </a:sp3d>
            </p:spPr>
            <p:txBody>
              <a:bodyPr wrap="none" lIns="45720" tIns="3600" rIns="45720" bIns="3600" anchor="ctr">
                <a:flatTx/>
              </a:bodyPr>
              <a:lstStyle/>
              <a:p>
                <a:endParaRPr lang="en-AU" sz="900" b="1">
                  <a:latin typeface="Tahoma" pitchFamily="80" charset="0"/>
                </a:endParaRPr>
              </a:p>
            </p:txBody>
          </p:sp>
          <p:sp>
            <p:nvSpPr>
              <p:cNvPr id="16706" name="Rectangle 17"/>
              <p:cNvSpPr>
                <a:spLocks noChangeArrowheads="1"/>
              </p:cNvSpPr>
              <p:nvPr/>
            </p:nvSpPr>
            <p:spPr bwMode="auto">
              <a:xfrm>
                <a:off x="336" y="3216"/>
                <a:ext cx="96" cy="48"/>
              </a:xfrm>
              <a:prstGeom prst="rect">
                <a:avLst/>
              </a:prstGeom>
              <a:solidFill>
                <a:srgbClr val="80FF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80"/>
                </a:extrusionClr>
              </a:sp3d>
            </p:spPr>
            <p:txBody>
              <a:bodyPr wrap="none" lIns="45720" tIns="3600" rIns="45720" bIns="3600" anchor="ctr">
                <a:flatTx/>
              </a:bodyPr>
              <a:lstStyle/>
              <a:p>
                <a:endParaRPr lang="en-AU" sz="900" b="1">
                  <a:latin typeface="Tahoma" pitchFamily="80" charset="0"/>
                </a:endParaRPr>
              </a:p>
            </p:txBody>
          </p:sp>
        </p:grpSp>
        <p:grpSp>
          <p:nvGrpSpPr>
            <p:cNvPr id="7" name="Group 18"/>
            <p:cNvGrpSpPr>
              <a:grpSpLocks/>
            </p:cNvGrpSpPr>
            <p:nvPr/>
          </p:nvGrpSpPr>
          <p:grpSpPr bwMode="auto">
            <a:xfrm>
              <a:off x="816" y="2888"/>
              <a:ext cx="240" cy="88"/>
              <a:chOff x="2208" y="720"/>
              <a:chExt cx="240" cy="88"/>
            </a:xfrm>
          </p:grpSpPr>
          <p:sp>
            <p:nvSpPr>
              <p:cNvPr id="22547" name="AutoShape 19"/>
              <p:cNvSpPr>
                <a:spLocks noChangeArrowheads="1"/>
              </p:cNvSpPr>
              <p:nvPr/>
            </p:nvSpPr>
            <p:spPr bwMode="auto">
              <a:xfrm>
                <a:off x="2256" y="734"/>
                <a:ext cx="192" cy="74"/>
              </a:xfrm>
              <a:prstGeom prst="parallelogram">
                <a:avLst>
                  <a:gd name="adj" fmla="val 106763"/>
                </a:avLst>
              </a:prstGeom>
              <a:gradFill rotWithShape="0">
                <a:gsLst>
                  <a:gs pos="0">
                    <a:schemeClr val="tx1"/>
                  </a:gs>
                  <a:gs pos="100000">
                    <a:schemeClr val="tx1">
                      <a:gamma/>
                      <a:tint val="0"/>
                      <a:invGamma/>
                    </a:schemeClr>
                  </a:gs>
                </a:gsLst>
                <a:lin ang="0" scaled="1"/>
              </a:gradFill>
              <a:ln w="12700">
                <a:noFill/>
                <a:miter lim="800000"/>
                <a:headEnd/>
                <a:tailEnd/>
              </a:ln>
              <a:effectLst/>
            </p:spPr>
            <p:txBody>
              <a:bodyPr wrap="none" anchor="ctr"/>
              <a:lstStyle/>
              <a:p>
                <a:pPr>
                  <a:defRPr/>
                </a:pPr>
                <a:endParaRPr lang="en-US"/>
              </a:p>
            </p:txBody>
          </p:sp>
          <p:sp>
            <p:nvSpPr>
              <p:cNvPr id="16701" name="AutoShape 20"/>
              <p:cNvSpPr>
                <a:spLocks noChangeArrowheads="1"/>
              </p:cNvSpPr>
              <p:nvPr/>
            </p:nvSpPr>
            <p:spPr bwMode="auto">
              <a:xfrm>
                <a:off x="2208" y="736"/>
                <a:ext cx="146" cy="67"/>
              </a:xfrm>
              <a:prstGeom prst="parallelogram">
                <a:avLst>
                  <a:gd name="adj" fmla="val 99997"/>
                </a:avLst>
              </a:prstGeom>
              <a:solidFill>
                <a:srgbClr val="FF8080"/>
              </a:solidFill>
              <a:ln w="12700">
                <a:solidFill>
                  <a:schemeClr val="tx1"/>
                </a:solidFill>
                <a:miter lim="800000"/>
                <a:headEnd/>
                <a:tailEnd/>
              </a:ln>
            </p:spPr>
            <p:txBody>
              <a:bodyPr wrap="none" anchor="ctr"/>
              <a:lstStyle/>
              <a:p>
                <a:endParaRPr lang="en-US"/>
              </a:p>
            </p:txBody>
          </p:sp>
          <p:sp>
            <p:nvSpPr>
              <p:cNvPr id="16702" name="AutoShape 21"/>
              <p:cNvSpPr>
                <a:spLocks noChangeArrowheads="1"/>
              </p:cNvSpPr>
              <p:nvPr/>
            </p:nvSpPr>
            <p:spPr bwMode="auto">
              <a:xfrm>
                <a:off x="2208" y="720"/>
                <a:ext cx="146" cy="67"/>
              </a:xfrm>
              <a:prstGeom prst="parallelogram">
                <a:avLst>
                  <a:gd name="adj" fmla="val 99997"/>
                </a:avLst>
              </a:prstGeom>
              <a:solidFill>
                <a:srgbClr val="80FF80"/>
              </a:solidFill>
              <a:ln w="12700">
                <a:solidFill>
                  <a:schemeClr val="tx1"/>
                </a:solidFill>
                <a:miter lim="800000"/>
                <a:headEnd/>
                <a:tailEnd/>
              </a:ln>
            </p:spPr>
            <p:txBody>
              <a:bodyPr wrap="none" anchor="ctr"/>
              <a:lstStyle/>
              <a:p>
                <a:endParaRPr lang="en-US"/>
              </a:p>
            </p:txBody>
          </p:sp>
        </p:grpSp>
      </p:grpSp>
      <p:grpSp>
        <p:nvGrpSpPr>
          <p:cNvPr id="8" name="Group 22"/>
          <p:cNvGrpSpPr>
            <a:grpSpLocks/>
          </p:cNvGrpSpPr>
          <p:nvPr/>
        </p:nvGrpSpPr>
        <p:grpSpPr bwMode="auto">
          <a:xfrm>
            <a:off x="3598863" y="3810000"/>
            <a:ext cx="357187" cy="596900"/>
            <a:chOff x="1296" y="2600"/>
            <a:chExt cx="244" cy="376"/>
          </a:xfrm>
        </p:grpSpPr>
        <p:grpSp>
          <p:nvGrpSpPr>
            <p:cNvPr id="9" name="Group 23"/>
            <p:cNvGrpSpPr>
              <a:grpSpLocks/>
            </p:cNvGrpSpPr>
            <p:nvPr/>
          </p:nvGrpSpPr>
          <p:grpSpPr bwMode="auto">
            <a:xfrm>
              <a:off x="1296" y="2600"/>
              <a:ext cx="240" cy="192"/>
              <a:chOff x="336" y="3216"/>
              <a:chExt cx="240" cy="192"/>
            </a:xfrm>
          </p:grpSpPr>
          <p:sp>
            <p:nvSpPr>
              <p:cNvPr id="16694" name="Rectangle 24"/>
              <p:cNvSpPr>
                <a:spLocks noChangeArrowheads="1"/>
              </p:cNvSpPr>
              <p:nvPr/>
            </p:nvSpPr>
            <p:spPr bwMode="auto">
              <a:xfrm>
                <a:off x="480" y="3360"/>
                <a:ext cx="96" cy="48"/>
              </a:xfrm>
              <a:prstGeom prst="rect">
                <a:avLst/>
              </a:prstGeom>
              <a:solidFill>
                <a:srgbClr val="80FF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FF"/>
                </a:extrusionClr>
              </a:sp3d>
            </p:spPr>
            <p:txBody>
              <a:bodyPr wrap="none" lIns="45720" tIns="3600" rIns="45720" bIns="3600" anchor="ctr">
                <a:flatTx/>
              </a:bodyPr>
              <a:lstStyle/>
              <a:p>
                <a:endParaRPr lang="en-AU" sz="900" b="1">
                  <a:latin typeface="Tahoma" pitchFamily="80" charset="0"/>
                </a:endParaRPr>
              </a:p>
            </p:txBody>
          </p:sp>
          <p:sp>
            <p:nvSpPr>
              <p:cNvPr id="16695" name="Rectangle 25"/>
              <p:cNvSpPr>
                <a:spLocks noChangeArrowheads="1"/>
              </p:cNvSpPr>
              <p:nvPr/>
            </p:nvSpPr>
            <p:spPr bwMode="auto">
              <a:xfrm>
                <a:off x="432" y="3312"/>
                <a:ext cx="96" cy="48"/>
              </a:xfrm>
              <a:prstGeom prst="rect">
                <a:avLst/>
              </a:prstGeom>
              <a:solidFill>
                <a:srgbClr val="8080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80FF"/>
                </a:extrusionClr>
              </a:sp3d>
            </p:spPr>
            <p:txBody>
              <a:bodyPr wrap="none" lIns="45720" tIns="3600" rIns="45720" bIns="3600" anchor="ctr">
                <a:flatTx/>
              </a:bodyPr>
              <a:lstStyle/>
              <a:p>
                <a:endParaRPr lang="en-AU" sz="900" b="1">
                  <a:latin typeface="Tahoma" pitchFamily="80" charset="0"/>
                </a:endParaRPr>
              </a:p>
            </p:txBody>
          </p:sp>
          <p:sp>
            <p:nvSpPr>
              <p:cNvPr id="16696" name="Rectangle 26"/>
              <p:cNvSpPr>
                <a:spLocks noChangeArrowheads="1"/>
              </p:cNvSpPr>
              <p:nvPr/>
            </p:nvSpPr>
            <p:spPr bwMode="auto">
              <a:xfrm>
                <a:off x="384" y="3264"/>
                <a:ext cx="96" cy="48"/>
              </a:xfrm>
              <a:prstGeom prst="rect">
                <a:avLst/>
              </a:prstGeom>
              <a:solidFill>
                <a:srgbClr val="FF80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FF8080"/>
                </a:extrusionClr>
              </a:sp3d>
            </p:spPr>
            <p:txBody>
              <a:bodyPr wrap="none" lIns="45720" tIns="3600" rIns="45720" bIns="3600" anchor="ctr">
                <a:flatTx/>
              </a:bodyPr>
              <a:lstStyle/>
              <a:p>
                <a:endParaRPr lang="en-AU" sz="900" b="1">
                  <a:latin typeface="Tahoma" pitchFamily="80" charset="0"/>
                </a:endParaRPr>
              </a:p>
            </p:txBody>
          </p:sp>
          <p:sp>
            <p:nvSpPr>
              <p:cNvPr id="16697" name="Rectangle 27"/>
              <p:cNvSpPr>
                <a:spLocks noChangeArrowheads="1"/>
              </p:cNvSpPr>
              <p:nvPr/>
            </p:nvSpPr>
            <p:spPr bwMode="auto">
              <a:xfrm>
                <a:off x="336" y="3216"/>
                <a:ext cx="96" cy="48"/>
              </a:xfrm>
              <a:prstGeom prst="rect">
                <a:avLst/>
              </a:prstGeom>
              <a:solidFill>
                <a:srgbClr val="80FF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80"/>
                </a:extrusionClr>
              </a:sp3d>
            </p:spPr>
            <p:txBody>
              <a:bodyPr wrap="none" lIns="45720" tIns="3600" rIns="45720" bIns="3600" anchor="ctr">
                <a:flatTx/>
              </a:bodyPr>
              <a:lstStyle/>
              <a:p>
                <a:endParaRPr lang="en-AU" sz="900" b="1">
                  <a:latin typeface="Tahoma" pitchFamily="80" charset="0"/>
                </a:endParaRPr>
              </a:p>
            </p:txBody>
          </p:sp>
        </p:grpSp>
        <p:grpSp>
          <p:nvGrpSpPr>
            <p:cNvPr id="10" name="Group 28"/>
            <p:cNvGrpSpPr>
              <a:grpSpLocks/>
            </p:cNvGrpSpPr>
            <p:nvPr/>
          </p:nvGrpSpPr>
          <p:grpSpPr bwMode="auto">
            <a:xfrm>
              <a:off x="1300" y="2888"/>
              <a:ext cx="240" cy="88"/>
              <a:chOff x="2208" y="720"/>
              <a:chExt cx="240" cy="88"/>
            </a:xfrm>
          </p:grpSpPr>
          <p:sp>
            <p:nvSpPr>
              <p:cNvPr id="22557" name="AutoShape 29"/>
              <p:cNvSpPr>
                <a:spLocks noChangeArrowheads="1"/>
              </p:cNvSpPr>
              <p:nvPr/>
            </p:nvSpPr>
            <p:spPr bwMode="auto">
              <a:xfrm>
                <a:off x="2256" y="734"/>
                <a:ext cx="192" cy="74"/>
              </a:xfrm>
              <a:prstGeom prst="parallelogram">
                <a:avLst>
                  <a:gd name="adj" fmla="val 106763"/>
                </a:avLst>
              </a:prstGeom>
              <a:gradFill rotWithShape="0">
                <a:gsLst>
                  <a:gs pos="0">
                    <a:schemeClr val="tx1"/>
                  </a:gs>
                  <a:gs pos="100000">
                    <a:schemeClr val="tx1">
                      <a:gamma/>
                      <a:tint val="0"/>
                      <a:invGamma/>
                    </a:schemeClr>
                  </a:gs>
                </a:gsLst>
                <a:lin ang="0" scaled="1"/>
              </a:gradFill>
              <a:ln w="12700">
                <a:noFill/>
                <a:miter lim="800000"/>
                <a:headEnd/>
                <a:tailEnd/>
              </a:ln>
              <a:effectLst/>
            </p:spPr>
            <p:txBody>
              <a:bodyPr wrap="none" anchor="ctr"/>
              <a:lstStyle/>
              <a:p>
                <a:pPr>
                  <a:defRPr/>
                </a:pPr>
                <a:endParaRPr lang="en-US"/>
              </a:p>
            </p:txBody>
          </p:sp>
          <p:sp>
            <p:nvSpPr>
              <p:cNvPr id="16692" name="AutoShape 30"/>
              <p:cNvSpPr>
                <a:spLocks noChangeArrowheads="1"/>
              </p:cNvSpPr>
              <p:nvPr/>
            </p:nvSpPr>
            <p:spPr bwMode="auto">
              <a:xfrm>
                <a:off x="2208" y="736"/>
                <a:ext cx="146" cy="67"/>
              </a:xfrm>
              <a:prstGeom prst="parallelogram">
                <a:avLst>
                  <a:gd name="adj" fmla="val 99997"/>
                </a:avLst>
              </a:prstGeom>
              <a:solidFill>
                <a:srgbClr val="FF8080"/>
              </a:solidFill>
              <a:ln w="12700">
                <a:solidFill>
                  <a:schemeClr val="tx1"/>
                </a:solidFill>
                <a:miter lim="800000"/>
                <a:headEnd/>
                <a:tailEnd/>
              </a:ln>
            </p:spPr>
            <p:txBody>
              <a:bodyPr wrap="none" anchor="ctr"/>
              <a:lstStyle/>
              <a:p>
                <a:endParaRPr lang="en-US"/>
              </a:p>
            </p:txBody>
          </p:sp>
          <p:sp>
            <p:nvSpPr>
              <p:cNvPr id="16693" name="AutoShape 31"/>
              <p:cNvSpPr>
                <a:spLocks noChangeArrowheads="1"/>
              </p:cNvSpPr>
              <p:nvPr/>
            </p:nvSpPr>
            <p:spPr bwMode="auto">
              <a:xfrm>
                <a:off x="2208" y="720"/>
                <a:ext cx="146" cy="67"/>
              </a:xfrm>
              <a:prstGeom prst="parallelogram">
                <a:avLst>
                  <a:gd name="adj" fmla="val 99997"/>
                </a:avLst>
              </a:prstGeom>
              <a:solidFill>
                <a:srgbClr val="80FF80"/>
              </a:solidFill>
              <a:ln w="12700">
                <a:solidFill>
                  <a:schemeClr val="tx1"/>
                </a:solidFill>
                <a:miter lim="800000"/>
                <a:headEnd/>
                <a:tailEnd/>
              </a:ln>
            </p:spPr>
            <p:txBody>
              <a:bodyPr wrap="none" anchor="ctr"/>
              <a:lstStyle/>
              <a:p>
                <a:endParaRPr lang="en-US"/>
              </a:p>
            </p:txBody>
          </p:sp>
        </p:grpSp>
      </p:grpSp>
      <p:grpSp>
        <p:nvGrpSpPr>
          <p:cNvPr id="11" name="Group 32"/>
          <p:cNvGrpSpPr>
            <a:grpSpLocks/>
          </p:cNvGrpSpPr>
          <p:nvPr/>
        </p:nvGrpSpPr>
        <p:grpSpPr bwMode="auto">
          <a:xfrm>
            <a:off x="3246438" y="3810000"/>
            <a:ext cx="354012" cy="596900"/>
            <a:chOff x="1056" y="2600"/>
            <a:chExt cx="241" cy="376"/>
          </a:xfrm>
        </p:grpSpPr>
        <p:grpSp>
          <p:nvGrpSpPr>
            <p:cNvPr id="12" name="Group 33"/>
            <p:cNvGrpSpPr>
              <a:grpSpLocks/>
            </p:cNvGrpSpPr>
            <p:nvPr/>
          </p:nvGrpSpPr>
          <p:grpSpPr bwMode="auto">
            <a:xfrm>
              <a:off x="1056" y="2600"/>
              <a:ext cx="240" cy="192"/>
              <a:chOff x="336" y="3216"/>
              <a:chExt cx="240" cy="192"/>
            </a:xfrm>
          </p:grpSpPr>
          <p:sp>
            <p:nvSpPr>
              <p:cNvPr id="16685" name="Rectangle 34"/>
              <p:cNvSpPr>
                <a:spLocks noChangeArrowheads="1"/>
              </p:cNvSpPr>
              <p:nvPr/>
            </p:nvSpPr>
            <p:spPr bwMode="auto">
              <a:xfrm>
                <a:off x="480" y="3360"/>
                <a:ext cx="96" cy="48"/>
              </a:xfrm>
              <a:prstGeom prst="rect">
                <a:avLst/>
              </a:prstGeom>
              <a:solidFill>
                <a:srgbClr val="80FF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FF"/>
                </a:extrusionClr>
              </a:sp3d>
            </p:spPr>
            <p:txBody>
              <a:bodyPr wrap="none" lIns="45720" tIns="3600" rIns="45720" bIns="3600" anchor="ctr">
                <a:flatTx/>
              </a:bodyPr>
              <a:lstStyle/>
              <a:p>
                <a:endParaRPr lang="en-AU" sz="900" b="1">
                  <a:latin typeface="Tahoma" pitchFamily="80" charset="0"/>
                </a:endParaRPr>
              </a:p>
            </p:txBody>
          </p:sp>
          <p:sp>
            <p:nvSpPr>
              <p:cNvPr id="16686" name="Rectangle 35"/>
              <p:cNvSpPr>
                <a:spLocks noChangeArrowheads="1"/>
              </p:cNvSpPr>
              <p:nvPr/>
            </p:nvSpPr>
            <p:spPr bwMode="auto">
              <a:xfrm>
                <a:off x="432" y="3312"/>
                <a:ext cx="96" cy="48"/>
              </a:xfrm>
              <a:prstGeom prst="rect">
                <a:avLst/>
              </a:prstGeom>
              <a:solidFill>
                <a:srgbClr val="8080FF"/>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80FF"/>
                </a:extrusionClr>
              </a:sp3d>
            </p:spPr>
            <p:txBody>
              <a:bodyPr wrap="none" lIns="45720" tIns="3600" rIns="45720" bIns="3600" anchor="ctr">
                <a:flatTx/>
              </a:bodyPr>
              <a:lstStyle/>
              <a:p>
                <a:endParaRPr lang="en-AU" sz="900" b="1">
                  <a:latin typeface="Tahoma" pitchFamily="80" charset="0"/>
                </a:endParaRPr>
              </a:p>
            </p:txBody>
          </p:sp>
          <p:sp>
            <p:nvSpPr>
              <p:cNvPr id="16687" name="Rectangle 36"/>
              <p:cNvSpPr>
                <a:spLocks noChangeArrowheads="1"/>
              </p:cNvSpPr>
              <p:nvPr/>
            </p:nvSpPr>
            <p:spPr bwMode="auto">
              <a:xfrm>
                <a:off x="384" y="3264"/>
                <a:ext cx="96" cy="48"/>
              </a:xfrm>
              <a:prstGeom prst="rect">
                <a:avLst/>
              </a:prstGeom>
              <a:solidFill>
                <a:srgbClr val="FF80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FF8080"/>
                </a:extrusionClr>
              </a:sp3d>
            </p:spPr>
            <p:txBody>
              <a:bodyPr wrap="none" lIns="45720" tIns="3600" rIns="45720" bIns="3600" anchor="ctr">
                <a:flatTx/>
              </a:bodyPr>
              <a:lstStyle/>
              <a:p>
                <a:endParaRPr lang="en-AU" sz="900" b="1">
                  <a:latin typeface="Tahoma" pitchFamily="80" charset="0"/>
                </a:endParaRPr>
              </a:p>
            </p:txBody>
          </p:sp>
          <p:sp>
            <p:nvSpPr>
              <p:cNvPr id="16688" name="Rectangle 37"/>
              <p:cNvSpPr>
                <a:spLocks noChangeArrowheads="1"/>
              </p:cNvSpPr>
              <p:nvPr/>
            </p:nvSpPr>
            <p:spPr bwMode="auto">
              <a:xfrm>
                <a:off x="336" y="3216"/>
                <a:ext cx="96" cy="48"/>
              </a:xfrm>
              <a:prstGeom prst="rect">
                <a:avLst/>
              </a:prstGeom>
              <a:solidFill>
                <a:srgbClr val="80FF80"/>
              </a:solidFill>
              <a:ln w="9525">
                <a:miter lim="800000"/>
                <a:headEnd/>
                <a:tailEnd/>
              </a:ln>
              <a:scene3d>
                <a:camera prst="legacyObliqueTopRight"/>
                <a:lightRig rig="legacyFlat3" dir="b"/>
              </a:scene3d>
              <a:sp3d extrusionH="87300" prstMaterial="legacyMatte">
                <a:bevelT w="13500" h="13500" prst="angle"/>
                <a:bevelB w="13500" h="13500" prst="angle"/>
                <a:extrusionClr>
                  <a:srgbClr val="80FF80"/>
                </a:extrusionClr>
              </a:sp3d>
            </p:spPr>
            <p:txBody>
              <a:bodyPr wrap="none" lIns="45720" tIns="3600" rIns="45720" bIns="3600" anchor="ctr">
                <a:flatTx/>
              </a:bodyPr>
              <a:lstStyle/>
              <a:p>
                <a:endParaRPr lang="en-AU" sz="900" b="1">
                  <a:latin typeface="Tahoma" pitchFamily="80" charset="0"/>
                </a:endParaRPr>
              </a:p>
            </p:txBody>
          </p:sp>
        </p:grpSp>
        <p:grpSp>
          <p:nvGrpSpPr>
            <p:cNvPr id="13" name="Group 38"/>
            <p:cNvGrpSpPr>
              <a:grpSpLocks/>
            </p:cNvGrpSpPr>
            <p:nvPr/>
          </p:nvGrpSpPr>
          <p:grpSpPr bwMode="auto">
            <a:xfrm>
              <a:off x="1057" y="2888"/>
              <a:ext cx="240" cy="88"/>
              <a:chOff x="2208" y="720"/>
              <a:chExt cx="240" cy="88"/>
            </a:xfrm>
          </p:grpSpPr>
          <p:sp>
            <p:nvSpPr>
              <p:cNvPr id="22567" name="AutoShape 39"/>
              <p:cNvSpPr>
                <a:spLocks noChangeArrowheads="1"/>
              </p:cNvSpPr>
              <p:nvPr/>
            </p:nvSpPr>
            <p:spPr bwMode="auto">
              <a:xfrm>
                <a:off x="2256" y="734"/>
                <a:ext cx="192" cy="74"/>
              </a:xfrm>
              <a:prstGeom prst="parallelogram">
                <a:avLst>
                  <a:gd name="adj" fmla="val 106763"/>
                </a:avLst>
              </a:prstGeom>
              <a:gradFill rotWithShape="0">
                <a:gsLst>
                  <a:gs pos="0">
                    <a:schemeClr val="tx1"/>
                  </a:gs>
                  <a:gs pos="100000">
                    <a:schemeClr val="tx1">
                      <a:gamma/>
                      <a:tint val="0"/>
                      <a:invGamma/>
                    </a:schemeClr>
                  </a:gs>
                </a:gsLst>
                <a:lin ang="0" scaled="1"/>
              </a:gradFill>
              <a:ln w="12700">
                <a:noFill/>
                <a:miter lim="800000"/>
                <a:headEnd/>
                <a:tailEnd/>
              </a:ln>
              <a:effectLst/>
            </p:spPr>
            <p:txBody>
              <a:bodyPr wrap="none" anchor="ctr"/>
              <a:lstStyle/>
              <a:p>
                <a:pPr>
                  <a:defRPr/>
                </a:pPr>
                <a:endParaRPr lang="en-US"/>
              </a:p>
            </p:txBody>
          </p:sp>
          <p:sp>
            <p:nvSpPr>
              <p:cNvPr id="16683" name="AutoShape 40"/>
              <p:cNvSpPr>
                <a:spLocks noChangeArrowheads="1"/>
              </p:cNvSpPr>
              <p:nvPr/>
            </p:nvSpPr>
            <p:spPr bwMode="auto">
              <a:xfrm>
                <a:off x="2208" y="736"/>
                <a:ext cx="146" cy="67"/>
              </a:xfrm>
              <a:prstGeom prst="parallelogram">
                <a:avLst>
                  <a:gd name="adj" fmla="val 99997"/>
                </a:avLst>
              </a:prstGeom>
              <a:solidFill>
                <a:srgbClr val="FF8080"/>
              </a:solidFill>
              <a:ln w="12700">
                <a:solidFill>
                  <a:schemeClr val="tx1"/>
                </a:solidFill>
                <a:miter lim="800000"/>
                <a:headEnd/>
                <a:tailEnd/>
              </a:ln>
            </p:spPr>
            <p:txBody>
              <a:bodyPr wrap="none" anchor="ctr"/>
              <a:lstStyle/>
              <a:p>
                <a:endParaRPr lang="en-US"/>
              </a:p>
            </p:txBody>
          </p:sp>
          <p:sp>
            <p:nvSpPr>
              <p:cNvPr id="16684" name="AutoShape 41"/>
              <p:cNvSpPr>
                <a:spLocks noChangeArrowheads="1"/>
              </p:cNvSpPr>
              <p:nvPr/>
            </p:nvSpPr>
            <p:spPr bwMode="auto">
              <a:xfrm>
                <a:off x="2208" y="720"/>
                <a:ext cx="146" cy="67"/>
              </a:xfrm>
              <a:prstGeom prst="parallelogram">
                <a:avLst>
                  <a:gd name="adj" fmla="val 99997"/>
                </a:avLst>
              </a:prstGeom>
              <a:solidFill>
                <a:srgbClr val="80FF80"/>
              </a:solidFill>
              <a:ln w="12700">
                <a:solidFill>
                  <a:schemeClr val="tx1"/>
                </a:solidFill>
                <a:miter lim="800000"/>
                <a:headEnd/>
                <a:tailEnd/>
              </a:ln>
            </p:spPr>
            <p:txBody>
              <a:bodyPr wrap="none" anchor="ctr"/>
              <a:lstStyle/>
              <a:p>
                <a:endParaRPr lang="en-US"/>
              </a:p>
            </p:txBody>
          </p:sp>
        </p:grpSp>
      </p:grpSp>
      <p:sp>
        <p:nvSpPr>
          <p:cNvPr id="16391" name="Rectangle 42"/>
          <p:cNvSpPr>
            <a:spLocks noGrp="1" noChangeArrowheads="1"/>
          </p:cNvSpPr>
          <p:nvPr>
            <p:ph type="title"/>
          </p:nvPr>
        </p:nvSpPr>
        <p:spPr/>
        <p:txBody>
          <a:bodyPr/>
          <a:lstStyle/>
          <a:p>
            <a:pPr eaLnBrk="1" hangingPunct="1"/>
            <a:r>
              <a:rPr lang="en-AU" dirty="0" smtClean="0"/>
              <a:t>Lifecycle of an Agile </a:t>
            </a:r>
            <a:r>
              <a:rPr lang="en-AU" dirty="0"/>
              <a:t>P</a:t>
            </a:r>
            <a:r>
              <a:rPr lang="en-AU" dirty="0" smtClean="0"/>
              <a:t>roject</a:t>
            </a:r>
          </a:p>
        </p:txBody>
      </p:sp>
      <p:sp>
        <p:nvSpPr>
          <p:cNvPr id="16634" name="Rectangle 94"/>
          <p:cNvSpPr>
            <a:spLocks noChangeArrowheads="1"/>
          </p:cNvSpPr>
          <p:nvPr/>
        </p:nvSpPr>
        <p:spPr bwMode="auto">
          <a:xfrm>
            <a:off x="2667000" y="3797300"/>
            <a:ext cx="1689100" cy="381000"/>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r>
              <a:rPr lang="en-US" dirty="0"/>
              <a:t>Release 1</a:t>
            </a:r>
          </a:p>
        </p:txBody>
      </p:sp>
      <p:grpSp>
        <p:nvGrpSpPr>
          <p:cNvPr id="17" name="Group 96"/>
          <p:cNvGrpSpPr>
            <a:grpSpLocks/>
          </p:cNvGrpSpPr>
          <p:nvPr/>
        </p:nvGrpSpPr>
        <p:grpSpPr bwMode="auto">
          <a:xfrm>
            <a:off x="6462379" y="4260850"/>
            <a:ext cx="322351" cy="300038"/>
            <a:chOff x="2304" y="3184"/>
            <a:chExt cx="220" cy="189"/>
          </a:xfrm>
        </p:grpSpPr>
        <p:grpSp>
          <p:nvGrpSpPr>
            <p:cNvPr id="18" name="Group 97"/>
            <p:cNvGrpSpPr>
              <a:grpSpLocks/>
            </p:cNvGrpSpPr>
            <p:nvPr/>
          </p:nvGrpSpPr>
          <p:grpSpPr bwMode="auto">
            <a:xfrm>
              <a:off x="2304" y="3184"/>
              <a:ext cx="161" cy="120"/>
              <a:chOff x="1872" y="3552"/>
              <a:chExt cx="480" cy="432"/>
            </a:xfrm>
          </p:grpSpPr>
          <p:sp>
            <p:nvSpPr>
              <p:cNvPr id="16631" name="Rectangle 98"/>
              <p:cNvSpPr>
                <a:spLocks noChangeArrowheads="1"/>
              </p:cNvSpPr>
              <p:nvPr/>
            </p:nvSpPr>
            <p:spPr bwMode="auto">
              <a:xfrm>
                <a:off x="1872" y="3552"/>
                <a:ext cx="480" cy="432"/>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632" name="Rectangle 99"/>
              <p:cNvSpPr>
                <a:spLocks noChangeArrowheads="1"/>
              </p:cNvSpPr>
              <p:nvPr/>
            </p:nvSpPr>
            <p:spPr bwMode="auto">
              <a:xfrm>
                <a:off x="1872" y="3552"/>
                <a:ext cx="480" cy="96"/>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19" name="Group 100"/>
            <p:cNvGrpSpPr>
              <a:grpSpLocks/>
            </p:cNvGrpSpPr>
            <p:nvPr/>
          </p:nvGrpSpPr>
          <p:grpSpPr bwMode="auto">
            <a:xfrm>
              <a:off x="2345" y="3226"/>
              <a:ext cx="161" cy="120"/>
              <a:chOff x="1872" y="3552"/>
              <a:chExt cx="480" cy="432"/>
            </a:xfrm>
          </p:grpSpPr>
          <p:sp>
            <p:nvSpPr>
              <p:cNvPr id="16629" name="Rectangle 101"/>
              <p:cNvSpPr>
                <a:spLocks noChangeArrowheads="1"/>
              </p:cNvSpPr>
              <p:nvPr/>
            </p:nvSpPr>
            <p:spPr bwMode="auto">
              <a:xfrm>
                <a:off x="1872" y="3552"/>
                <a:ext cx="480" cy="432"/>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630" name="Rectangle 102"/>
              <p:cNvSpPr>
                <a:spLocks noChangeArrowheads="1"/>
              </p:cNvSpPr>
              <p:nvPr/>
            </p:nvSpPr>
            <p:spPr bwMode="auto">
              <a:xfrm>
                <a:off x="1872" y="3552"/>
                <a:ext cx="480" cy="96"/>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sp>
          <p:nvSpPr>
            <p:cNvPr id="16628" name="Text Box 103"/>
            <p:cNvSpPr txBox="1">
              <a:spLocks noChangeArrowheads="1"/>
            </p:cNvSpPr>
            <p:nvPr/>
          </p:nvSpPr>
          <p:spPr bwMode="auto">
            <a:xfrm>
              <a:off x="2349" y="3218"/>
              <a:ext cx="175" cy="155"/>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defPPr>
                <a:defRPr lang="en-US"/>
              </a:defPPr>
            </a:lstStyle>
            <a:p>
              <a:pPr>
                <a:buNone/>
              </a:pPr>
              <a:r>
                <a:rPr lang="en-AU" dirty="0"/>
                <a:t>$</a:t>
              </a:r>
            </a:p>
          </p:txBody>
        </p:sp>
      </p:grpSp>
      <p:grpSp>
        <p:nvGrpSpPr>
          <p:cNvPr id="20" name="Group 104"/>
          <p:cNvGrpSpPr>
            <a:grpSpLocks/>
          </p:cNvGrpSpPr>
          <p:nvPr/>
        </p:nvGrpSpPr>
        <p:grpSpPr bwMode="auto">
          <a:xfrm>
            <a:off x="4774431" y="4343400"/>
            <a:ext cx="1406623" cy="304800"/>
            <a:chOff x="96" y="3216"/>
            <a:chExt cx="960" cy="192"/>
          </a:xfrm>
        </p:grpSpPr>
        <p:grpSp>
          <p:nvGrpSpPr>
            <p:cNvPr id="21" name="Group 105"/>
            <p:cNvGrpSpPr>
              <a:grpSpLocks/>
            </p:cNvGrpSpPr>
            <p:nvPr/>
          </p:nvGrpSpPr>
          <p:grpSpPr bwMode="auto">
            <a:xfrm>
              <a:off x="336" y="3216"/>
              <a:ext cx="240" cy="192"/>
              <a:chOff x="336" y="3216"/>
              <a:chExt cx="240" cy="192"/>
            </a:xfrm>
          </p:grpSpPr>
          <p:sp>
            <p:nvSpPr>
              <p:cNvPr id="16622" name="Rectangle 106"/>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23" name="Rectangle 107"/>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24" name="Rectangle 108"/>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25" name="Rectangle 109"/>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nvGrpSpPr>
            <p:cNvPr id="22" name="Group 110"/>
            <p:cNvGrpSpPr>
              <a:grpSpLocks/>
            </p:cNvGrpSpPr>
            <p:nvPr/>
          </p:nvGrpSpPr>
          <p:grpSpPr bwMode="auto">
            <a:xfrm>
              <a:off x="576" y="3216"/>
              <a:ext cx="240" cy="192"/>
              <a:chOff x="336" y="3216"/>
              <a:chExt cx="240" cy="192"/>
            </a:xfrm>
          </p:grpSpPr>
          <p:sp>
            <p:nvSpPr>
              <p:cNvPr id="16618" name="Rectangle 111"/>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19" name="Rectangle 112"/>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20" name="Rectangle 113"/>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21" name="Rectangle 114"/>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nvGrpSpPr>
            <p:cNvPr id="23" name="Group 115"/>
            <p:cNvGrpSpPr>
              <a:grpSpLocks/>
            </p:cNvGrpSpPr>
            <p:nvPr/>
          </p:nvGrpSpPr>
          <p:grpSpPr bwMode="auto">
            <a:xfrm>
              <a:off x="816" y="3216"/>
              <a:ext cx="240" cy="192"/>
              <a:chOff x="336" y="3216"/>
              <a:chExt cx="240" cy="192"/>
            </a:xfrm>
          </p:grpSpPr>
          <p:sp>
            <p:nvSpPr>
              <p:cNvPr id="16614" name="Rectangle 116"/>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15" name="Rectangle 117"/>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16" name="Rectangle 118"/>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17" name="Rectangle 119"/>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nvGrpSpPr>
            <p:cNvPr id="24" name="Group 120"/>
            <p:cNvGrpSpPr>
              <a:grpSpLocks/>
            </p:cNvGrpSpPr>
            <p:nvPr/>
          </p:nvGrpSpPr>
          <p:grpSpPr bwMode="auto">
            <a:xfrm>
              <a:off x="96" y="3216"/>
              <a:ext cx="240" cy="192"/>
              <a:chOff x="336" y="3216"/>
              <a:chExt cx="240" cy="192"/>
            </a:xfrm>
          </p:grpSpPr>
          <p:sp>
            <p:nvSpPr>
              <p:cNvPr id="16610" name="Rectangle 121"/>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11" name="Rectangle 122"/>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12" name="Rectangle 123"/>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16613" name="Rectangle 124"/>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sp>
        <p:nvSpPr>
          <p:cNvPr id="16587" name="Rectangle 125"/>
          <p:cNvSpPr>
            <a:spLocks noChangeArrowheads="1"/>
          </p:cNvSpPr>
          <p:nvPr/>
        </p:nvSpPr>
        <p:spPr bwMode="auto">
          <a:xfrm>
            <a:off x="4633769" y="4267200"/>
            <a:ext cx="1687948" cy="381000"/>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r>
              <a:rPr lang="en-US"/>
              <a:t>Release 2</a:t>
            </a:r>
          </a:p>
        </p:txBody>
      </p:sp>
      <p:grpSp>
        <p:nvGrpSpPr>
          <p:cNvPr id="25" name="Group 126"/>
          <p:cNvGrpSpPr>
            <a:grpSpLocks/>
          </p:cNvGrpSpPr>
          <p:nvPr/>
        </p:nvGrpSpPr>
        <p:grpSpPr bwMode="auto">
          <a:xfrm>
            <a:off x="4770035" y="4737100"/>
            <a:ext cx="1403693" cy="139700"/>
            <a:chOff x="816" y="3168"/>
            <a:chExt cx="958" cy="88"/>
          </a:xfrm>
        </p:grpSpPr>
        <p:grpSp>
          <p:nvGrpSpPr>
            <p:cNvPr id="26" name="Group 127"/>
            <p:cNvGrpSpPr>
              <a:grpSpLocks/>
            </p:cNvGrpSpPr>
            <p:nvPr/>
          </p:nvGrpSpPr>
          <p:grpSpPr bwMode="auto">
            <a:xfrm>
              <a:off x="1057" y="3168"/>
              <a:ext cx="240" cy="88"/>
              <a:chOff x="2208" y="720"/>
              <a:chExt cx="240" cy="88"/>
            </a:xfrm>
          </p:grpSpPr>
          <p:sp>
            <p:nvSpPr>
              <p:cNvPr id="22656" name="AutoShape 128"/>
              <p:cNvSpPr>
                <a:spLocks noChangeArrowheads="1"/>
              </p:cNvSpPr>
              <p:nvPr/>
            </p:nvSpPr>
            <p:spPr bwMode="auto">
              <a:xfrm>
                <a:off x="2254" y="734"/>
                <a:ext cx="194"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604" name="AutoShape 129"/>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605" name="AutoShape 130"/>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27" name="Group 131"/>
            <p:cNvGrpSpPr>
              <a:grpSpLocks/>
            </p:cNvGrpSpPr>
            <p:nvPr/>
          </p:nvGrpSpPr>
          <p:grpSpPr bwMode="auto">
            <a:xfrm>
              <a:off x="816" y="3168"/>
              <a:ext cx="240" cy="88"/>
              <a:chOff x="2208" y="720"/>
              <a:chExt cx="240" cy="88"/>
            </a:xfrm>
          </p:grpSpPr>
          <p:sp>
            <p:nvSpPr>
              <p:cNvPr id="22660" name="AutoShape 132"/>
              <p:cNvSpPr>
                <a:spLocks noChangeArrowheads="1"/>
              </p:cNvSpPr>
              <p:nvPr/>
            </p:nvSpPr>
            <p:spPr bwMode="auto">
              <a:xfrm>
                <a:off x="2256" y="734"/>
                <a:ext cx="192"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601" name="AutoShape 133"/>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602" name="AutoShape 134"/>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28" name="Group 135"/>
            <p:cNvGrpSpPr>
              <a:grpSpLocks/>
            </p:cNvGrpSpPr>
            <p:nvPr/>
          </p:nvGrpSpPr>
          <p:grpSpPr bwMode="auto">
            <a:xfrm>
              <a:off x="1534" y="3168"/>
              <a:ext cx="240" cy="88"/>
              <a:chOff x="2208" y="720"/>
              <a:chExt cx="240" cy="88"/>
            </a:xfrm>
          </p:grpSpPr>
          <p:sp>
            <p:nvSpPr>
              <p:cNvPr id="22664" name="AutoShape 136"/>
              <p:cNvSpPr>
                <a:spLocks noChangeArrowheads="1"/>
              </p:cNvSpPr>
              <p:nvPr/>
            </p:nvSpPr>
            <p:spPr bwMode="auto">
              <a:xfrm>
                <a:off x="2256" y="734"/>
                <a:ext cx="192"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598" name="AutoShape 137"/>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599" name="AutoShape 138"/>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29" name="Group 139"/>
            <p:cNvGrpSpPr>
              <a:grpSpLocks/>
            </p:cNvGrpSpPr>
            <p:nvPr/>
          </p:nvGrpSpPr>
          <p:grpSpPr bwMode="auto">
            <a:xfrm>
              <a:off x="1300" y="3168"/>
              <a:ext cx="240" cy="88"/>
              <a:chOff x="2208" y="720"/>
              <a:chExt cx="240" cy="88"/>
            </a:xfrm>
          </p:grpSpPr>
          <p:sp>
            <p:nvSpPr>
              <p:cNvPr id="22668" name="AutoShape 140"/>
              <p:cNvSpPr>
                <a:spLocks noChangeArrowheads="1"/>
              </p:cNvSpPr>
              <p:nvPr/>
            </p:nvSpPr>
            <p:spPr bwMode="auto">
              <a:xfrm>
                <a:off x="2256" y="734"/>
                <a:ext cx="192"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595" name="AutoShape 141"/>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6596" name="AutoShape 142"/>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sp>
        <p:nvSpPr>
          <p:cNvPr id="16589" name="AutoShape 143"/>
          <p:cNvSpPr>
            <a:spLocks noChangeArrowheads="1"/>
          </p:cNvSpPr>
          <p:nvPr/>
        </p:nvSpPr>
        <p:spPr bwMode="auto">
          <a:xfrm flipH="1">
            <a:off x="4296765" y="4038600"/>
            <a:ext cx="351656" cy="3810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00" y="17381"/>
                </a:moveTo>
                <a:cubicBezTo>
                  <a:pt x="14434" y="17380"/>
                  <a:pt x="17381" y="14434"/>
                  <a:pt x="17381" y="10800"/>
                </a:cubicBezTo>
                <a:cubicBezTo>
                  <a:pt x="17381" y="10754"/>
                  <a:pt x="17380" y="10708"/>
                  <a:pt x="17379" y="10662"/>
                </a:cubicBezTo>
                <a:lnTo>
                  <a:pt x="21597" y="10574"/>
                </a:lnTo>
                <a:cubicBezTo>
                  <a:pt x="21599" y="10649"/>
                  <a:pt x="21600" y="10724"/>
                  <a:pt x="21600" y="10800"/>
                </a:cubicBezTo>
                <a:cubicBezTo>
                  <a:pt x="21600" y="16764"/>
                  <a:pt x="16764" y="21599"/>
                  <a:pt x="10800" y="21600"/>
                </a:cubicBezTo>
                <a:lnTo>
                  <a:pt x="10800" y="24300"/>
                </a:lnTo>
                <a:lnTo>
                  <a:pt x="5990" y="19491"/>
                </a:lnTo>
                <a:lnTo>
                  <a:pt x="10800" y="14681"/>
                </a:lnTo>
                <a:lnTo>
                  <a:pt x="10800" y="17381"/>
                </a:lnTo>
                <a:close/>
              </a:path>
            </a:pathLst>
          </a:cu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nvGrpSpPr>
          <p:cNvPr id="30" name="Group 302"/>
          <p:cNvGrpSpPr>
            <a:grpSpLocks/>
          </p:cNvGrpSpPr>
          <p:nvPr/>
        </p:nvGrpSpPr>
        <p:grpSpPr bwMode="auto">
          <a:xfrm>
            <a:off x="609600" y="2209800"/>
            <a:ext cx="2438400" cy="914400"/>
            <a:chOff x="192" y="2448"/>
            <a:chExt cx="1008" cy="192"/>
          </a:xfrm>
        </p:grpSpPr>
        <p:grpSp>
          <p:nvGrpSpPr>
            <p:cNvPr id="31" name="Group 303"/>
            <p:cNvGrpSpPr>
              <a:grpSpLocks/>
            </p:cNvGrpSpPr>
            <p:nvPr/>
          </p:nvGrpSpPr>
          <p:grpSpPr bwMode="auto">
            <a:xfrm>
              <a:off x="192" y="2448"/>
              <a:ext cx="624" cy="192"/>
              <a:chOff x="288" y="1968"/>
              <a:chExt cx="624" cy="192"/>
            </a:xfrm>
          </p:grpSpPr>
          <p:sp>
            <p:nvSpPr>
              <p:cNvPr id="16430" name="Rectangle 304"/>
              <p:cNvSpPr>
                <a:spLocks noChangeArrowheads="1"/>
              </p:cNvSpPr>
              <p:nvPr/>
            </p:nvSpPr>
            <p:spPr bwMode="auto">
              <a:xfrm>
                <a:off x="288" y="2064"/>
                <a:ext cx="624" cy="96"/>
              </a:xfrm>
              <a:prstGeom prst="rect">
                <a:avLst/>
              </a:prstGeom>
              <a:solidFill>
                <a:srgbClr val="FFC000"/>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r>
                  <a:rPr lang="en-US" sz="1000" b="1" dirty="0" smtClean="0">
                    <a:latin typeface="Tahoma" pitchFamily="80" charset="0"/>
                  </a:rPr>
                  <a:t>High Level </a:t>
                </a:r>
                <a:r>
                  <a:rPr lang="en-US" sz="1000" b="1" dirty="0">
                    <a:latin typeface="Tahoma" pitchFamily="80" charset="0"/>
                  </a:rPr>
                  <a:t>Stories</a:t>
                </a:r>
              </a:p>
            </p:txBody>
          </p:sp>
          <p:sp>
            <p:nvSpPr>
              <p:cNvPr id="16431" name="Rectangle 305"/>
              <p:cNvSpPr>
                <a:spLocks noChangeArrowheads="1"/>
              </p:cNvSpPr>
              <p:nvPr/>
            </p:nvSpPr>
            <p:spPr bwMode="auto">
              <a:xfrm>
                <a:off x="288" y="1968"/>
                <a:ext cx="624" cy="96"/>
              </a:xfrm>
              <a:prstGeom prst="rect">
                <a:avLst/>
              </a:prstGeom>
              <a:solidFill>
                <a:srgbClr val="FFFF80"/>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FFFF80"/>
                </a:extrusionClr>
              </a:sp3d>
            </p:spPr>
            <p:txBody>
              <a:bodyPr wrap="none" lIns="45720" tIns="3600" rIns="45720" bIns="3600" anchor="ctr">
                <a:flatTx/>
              </a:bodyPr>
              <a:lstStyle/>
              <a:p>
                <a:pPr>
                  <a:buNone/>
                </a:pPr>
                <a:r>
                  <a:rPr lang="en-US" sz="1000" b="1" dirty="0" smtClean="0">
                    <a:latin typeface="Tahoma" pitchFamily="80" charset="0"/>
                  </a:rPr>
                  <a:t>Vision</a:t>
                </a:r>
                <a:endParaRPr lang="en-US" sz="1000" b="1" dirty="0">
                  <a:latin typeface="Tahoma" pitchFamily="80" charset="0"/>
                </a:endParaRPr>
              </a:p>
            </p:txBody>
          </p:sp>
        </p:grpSp>
        <p:grpSp>
          <p:nvGrpSpPr>
            <p:cNvPr id="22816" name="Group 306"/>
            <p:cNvGrpSpPr>
              <a:grpSpLocks/>
            </p:cNvGrpSpPr>
            <p:nvPr/>
          </p:nvGrpSpPr>
          <p:grpSpPr bwMode="auto">
            <a:xfrm>
              <a:off x="864" y="2496"/>
              <a:ext cx="336" cy="134"/>
              <a:chOff x="768" y="2688"/>
              <a:chExt cx="336" cy="134"/>
            </a:xfrm>
          </p:grpSpPr>
          <p:sp>
            <p:nvSpPr>
              <p:cNvPr id="22835" name="AutoShape 307"/>
              <p:cNvSpPr>
                <a:spLocks noChangeArrowheads="1"/>
              </p:cNvSpPr>
              <p:nvPr/>
            </p:nvSpPr>
            <p:spPr bwMode="auto">
              <a:xfrm>
                <a:off x="816" y="2748"/>
                <a:ext cx="288" cy="74"/>
              </a:xfrm>
              <a:prstGeom prst="parallelogram">
                <a:avLst>
                  <a:gd name="adj" fmla="val 91892"/>
                </a:avLst>
              </a:prstGeom>
              <a:gradFill rotWithShape="0">
                <a:gsLst>
                  <a:gs pos="0">
                    <a:schemeClr val="tx1"/>
                  </a:gs>
                  <a:gs pos="100000">
                    <a:schemeClr val="tx1">
                      <a:gamma/>
                      <a:tint val="0"/>
                      <a:invGamma/>
                    </a:schemeClr>
                  </a:gs>
                </a:gsLst>
                <a:lin ang="0" scaled="1"/>
              </a:gradFill>
              <a:ln w="12700">
                <a:noFill/>
                <a:miter lim="800000"/>
                <a:headEnd/>
                <a:tailEnd/>
              </a:ln>
              <a:effectLst/>
            </p:spPr>
            <p:txBody>
              <a:bodyPr wrap="none" anchor="ctr"/>
              <a:lstStyle/>
              <a:p>
                <a:pPr>
                  <a:buNone/>
                  <a:defRPr/>
                </a:pPr>
                <a:endParaRPr lang="en-US"/>
              </a:p>
            </p:txBody>
          </p:sp>
          <p:sp>
            <p:nvSpPr>
              <p:cNvPr id="16425" name="AutoShape 308"/>
              <p:cNvSpPr>
                <a:spLocks noChangeArrowheads="1"/>
              </p:cNvSpPr>
              <p:nvPr/>
            </p:nvSpPr>
            <p:spPr bwMode="auto">
              <a:xfrm>
                <a:off x="768" y="2752"/>
                <a:ext cx="146" cy="67"/>
              </a:xfrm>
              <a:prstGeom prst="parallelogram">
                <a:avLst>
                  <a:gd name="adj" fmla="val 99997"/>
                </a:avLst>
              </a:prstGeom>
              <a:solidFill>
                <a:schemeClr val="bg1"/>
              </a:solidFill>
              <a:ln w="12700">
                <a:solidFill>
                  <a:schemeClr val="tx1"/>
                </a:solidFill>
                <a:miter lim="800000"/>
                <a:headEnd/>
                <a:tailEnd/>
              </a:ln>
            </p:spPr>
            <p:txBody>
              <a:bodyPr wrap="none" anchor="ctr"/>
              <a:lstStyle/>
              <a:p>
                <a:pPr>
                  <a:buNone/>
                </a:pPr>
                <a:endParaRPr lang="en-US"/>
              </a:p>
            </p:txBody>
          </p:sp>
          <p:sp>
            <p:nvSpPr>
              <p:cNvPr id="16426" name="AutoShape 309"/>
              <p:cNvSpPr>
                <a:spLocks noChangeArrowheads="1"/>
              </p:cNvSpPr>
              <p:nvPr/>
            </p:nvSpPr>
            <p:spPr bwMode="auto">
              <a:xfrm>
                <a:off x="768" y="2736"/>
                <a:ext cx="146" cy="67"/>
              </a:xfrm>
              <a:prstGeom prst="parallelogram">
                <a:avLst>
                  <a:gd name="adj" fmla="val 99997"/>
                </a:avLst>
              </a:prstGeom>
              <a:solidFill>
                <a:schemeClr val="bg1"/>
              </a:solidFill>
              <a:ln w="12700">
                <a:solidFill>
                  <a:schemeClr val="tx1"/>
                </a:solidFill>
                <a:miter lim="800000"/>
                <a:headEnd/>
                <a:tailEnd/>
              </a:ln>
            </p:spPr>
            <p:txBody>
              <a:bodyPr wrap="none" anchor="ctr"/>
              <a:lstStyle/>
              <a:p>
                <a:pPr>
                  <a:buNone/>
                </a:pPr>
                <a:endParaRPr lang="en-US"/>
              </a:p>
            </p:txBody>
          </p:sp>
          <p:sp>
            <p:nvSpPr>
              <p:cNvPr id="16427" name="AutoShape 310"/>
              <p:cNvSpPr>
                <a:spLocks noChangeArrowheads="1"/>
              </p:cNvSpPr>
              <p:nvPr/>
            </p:nvSpPr>
            <p:spPr bwMode="auto">
              <a:xfrm>
                <a:off x="768" y="2720"/>
                <a:ext cx="146" cy="67"/>
              </a:xfrm>
              <a:prstGeom prst="parallelogram">
                <a:avLst>
                  <a:gd name="adj" fmla="val 99997"/>
                </a:avLst>
              </a:prstGeom>
              <a:solidFill>
                <a:schemeClr val="bg1"/>
              </a:solidFill>
              <a:ln w="12700">
                <a:solidFill>
                  <a:schemeClr val="tx1"/>
                </a:solidFill>
                <a:miter lim="800000"/>
                <a:headEnd/>
                <a:tailEnd/>
              </a:ln>
            </p:spPr>
            <p:txBody>
              <a:bodyPr wrap="none" anchor="ctr"/>
              <a:lstStyle/>
              <a:p>
                <a:pPr>
                  <a:buNone/>
                </a:pPr>
                <a:endParaRPr lang="en-US"/>
              </a:p>
            </p:txBody>
          </p:sp>
          <p:sp>
            <p:nvSpPr>
              <p:cNvPr id="16428" name="AutoShape 311"/>
              <p:cNvSpPr>
                <a:spLocks noChangeArrowheads="1"/>
              </p:cNvSpPr>
              <p:nvPr/>
            </p:nvSpPr>
            <p:spPr bwMode="auto">
              <a:xfrm>
                <a:off x="768" y="2704"/>
                <a:ext cx="146" cy="67"/>
              </a:xfrm>
              <a:prstGeom prst="parallelogram">
                <a:avLst>
                  <a:gd name="adj" fmla="val 99997"/>
                </a:avLst>
              </a:prstGeom>
              <a:solidFill>
                <a:schemeClr val="bg1"/>
              </a:solidFill>
              <a:ln w="12700">
                <a:solidFill>
                  <a:schemeClr val="tx1"/>
                </a:solidFill>
                <a:miter lim="800000"/>
                <a:headEnd/>
                <a:tailEnd/>
              </a:ln>
            </p:spPr>
            <p:txBody>
              <a:bodyPr wrap="none" anchor="ctr"/>
              <a:lstStyle/>
              <a:p>
                <a:pPr>
                  <a:buNone/>
                </a:pPr>
                <a:endParaRPr lang="en-US"/>
              </a:p>
            </p:txBody>
          </p:sp>
          <p:sp>
            <p:nvSpPr>
              <p:cNvPr id="16429" name="AutoShape 312"/>
              <p:cNvSpPr>
                <a:spLocks noChangeArrowheads="1"/>
              </p:cNvSpPr>
              <p:nvPr/>
            </p:nvSpPr>
            <p:spPr bwMode="auto">
              <a:xfrm>
                <a:off x="768" y="2688"/>
                <a:ext cx="146" cy="67"/>
              </a:xfrm>
              <a:prstGeom prst="parallelogram">
                <a:avLst>
                  <a:gd name="adj" fmla="val 99997"/>
                </a:avLst>
              </a:prstGeom>
              <a:solidFill>
                <a:schemeClr val="bg1"/>
              </a:solidFill>
              <a:ln w="12700">
                <a:solidFill>
                  <a:schemeClr val="tx1"/>
                </a:solidFill>
                <a:miter lim="800000"/>
                <a:headEnd/>
                <a:tailEnd/>
              </a:ln>
            </p:spPr>
            <p:txBody>
              <a:bodyPr wrap="none" anchor="ctr"/>
              <a:lstStyle/>
              <a:p>
                <a:pPr>
                  <a:buNone/>
                </a:pPr>
                <a:endParaRPr lang="en-US"/>
              </a:p>
            </p:txBody>
          </p:sp>
        </p:grpSp>
      </p:grpSp>
      <p:grpSp>
        <p:nvGrpSpPr>
          <p:cNvPr id="22818" name="Group 96"/>
          <p:cNvGrpSpPr>
            <a:grpSpLocks/>
          </p:cNvGrpSpPr>
          <p:nvPr/>
        </p:nvGrpSpPr>
        <p:grpSpPr bwMode="auto">
          <a:xfrm>
            <a:off x="8443580" y="4718050"/>
            <a:ext cx="322351" cy="300038"/>
            <a:chOff x="2304" y="3184"/>
            <a:chExt cx="220" cy="189"/>
          </a:xfrm>
        </p:grpSpPr>
        <p:grpSp>
          <p:nvGrpSpPr>
            <p:cNvPr id="22819" name="Group 97"/>
            <p:cNvGrpSpPr>
              <a:grpSpLocks/>
            </p:cNvGrpSpPr>
            <p:nvPr/>
          </p:nvGrpSpPr>
          <p:grpSpPr bwMode="auto">
            <a:xfrm>
              <a:off x="2304" y="3184"/>
              <a:ext cx="161" cy="120"/>
              <a:chOff x="1872" y="3552"/>
              <a:chExt cx="480" cy="432"/>
            </a:xfrm>
          </p:grpSpPr>
          <p:sp>
            <p:nvSpPr>
              <p:cNvPr id="371" name="Rectangle 98"/>
              <p:cNvSpPr>
                <a:spLocks noChangeArrowheads="1"/>
              </p:cNvSpPr>
              <p:nvPr/>
            </p:nvSpPr>
            <p:spPr bwMode="auto">
              <a:xfrm>
                <a:off x="1872" y="3552"/>
                <a:ext cx="480" cy="432"/>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72" name="Rectangle 99"/>
              <p:cNvSpPr>
                <a:spLocks noChangeArrowheads="1"/>
              </p:cNvSpPr>
              <p:nvPr/>
            </p:nvSpPr>
            <p:spPr bwMode="auto">
              <a:xfrm>
                <a:off x="1872" y="3552"/>
                <a:ext cx="480" cy="96"/>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22820" name="Group 100"/>
            <p:cNvGrpSpPr>
              <a:grpSpLocks/>
            </p:cNvGrpSpPr>
            <p:nvPr/>
          </p:nvGrpSpPr>
          <p:grpSpPr bwMode="auto">
            <a:xfrm>
              <a:off x="2345" y="3226"/>
              <a:ext cx="161" cy="120"/>
              <a:chOff x="1872" y="3552"/>
              <a:chExt cx="480" cy="432"/>
            </a:xfrm>
          </p:grpSpPr>
          <p:sp>
            <p:nvSpPr>
              <p:cNvPr id="369" name="Rectangle 101"/>
              <p:cNvSpPr>
                <a:spLocks noChangeArrowheads="1"/>
              </p:cNvSpPr>
              <p:nvPr/>
            </p:nvSpPr>
            <p:spPr bwMode="auto">
              <a:xfrm>
                <a:off x="1872" y="3552"/>
                <a:ext cx="480" cy="432"/>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70" name="Rectangle 102"/>
              <p:cNvSpPr>
                <a:spLocks noChangeArrowheads="1"/>
              </p:cNvSpPr>
              <p:nvPr/>
            </p:nvSpPr>
            <p:spPr bwMode="auto">
              <a:xfrm>
                <a:off x="1872" y="3552"/>
                <a:ext cx="480" cy="96"/>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sp>
          <p:nvSpPr>
            <p:cNvPr id="368" name="Text Box 103"/>
            <p:cNvSpPr txBox="1">
              <a:spLocks noChangeArrowheads="1"/>
            </p:cNvSpPr>
            <p:nvPr/>
          </p:nvSpPr>
          <p:spPr bwMode="auto">
            <a:xfrm>
              <a:off x="2349" y="3218"/>
              <a:ext cx="175" cy="155"/>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defPPr>
                <a:defRPr lang="en-US"/>
              </a:defPPr>
            </a:lstStyle>
            <a:p>
              <a:pPr>
                <a:buNone/>
              </a:pPr>
              <a:r>
                <a:rPr lang="en-AU" dirty="0"/>
                <a:t>$</a:t>
              </a:r>
            </a:p>
          </p:txBody>
        </p:sp>
      </p:grpSp>
      <p:grpSp>
        <p:nvGrpSpPr>
          <p:cNvPr id="22821" name="Group 104"/>
          <p:cNvGrpSpPr>
            <a:grpSpLocks/>
          </p:cNvGrpSpPr>
          <p:nvPr/>
        </p:nvGrpSpPr>
        <p:grpSpPr bwMode="auto">
          <a:xfrm>
            <a:off x="6755632" y="4800600"/>
            <a:ext cx="1406624" cy="304800"/>
            <a:chOff x="96" y="3216"/>
            <a:chExt cx="960" cy="192"/>
          </a:xfrm>
        </p:grpSpPr>
        <p:grpSp>
          <p:nvGrpSpPr>
            <p:cNvPr id="22822" name="Group 105"/>
            <p:cNvGrpSpPr>
              <a:grpSpLocks/>
            </p:cNvGrpSpPr>
            <p:nvPr/>
          </p:nvGrpSpPr>
          <p:grpSpPr bwMode="auto">
            <a:xfrm>
              <a:off x="336" y="3216"/>
              <a:ext cx="240" cy="192"/>
              <a:chOff x="336" y="3216"/>
              <a:chExt cx="240" cy="192"/>
            </a:xfrm>
          </p:grpSpPr>
          <p:sp>
            <p:nvSpPr>
              <p:cNvPr id="362" name="Rectangle 106"/>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63" name="Rectangle 107"/>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64" name="Rectangle 108"/>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65" name="Rectangle 109"/>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nvGrpSpPr>
            <p:cNvPr id="22823" name="Group 110"/>
            <p:cNvGrpSpPr>
              <a:grpSpLocks/>
            </p:cNvGrpSpPr>
            <p:nvPr/>
          </p:nvGrpSpPr>
          <p:grpSpPr bwMode="auto">
            <a:xfrm>
              <a:off x="576" y="3216"/>
              <a:ext cx="240" cy="192"/>
              <a:chOff x="336" y="3216"/>
              <a:chExt cx="240" cy="192"/>
            </a:xfrm>
          </p:grpSpPr>
          <p:sp>
            <p:nvSpPr>
              <p:cNvPr id="358" name="Rectangle 111"/>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59" name="Rectangle 112"/>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60" name="Rectangle 113"/>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61" name="Rectangle 114"/>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nvGrpSpPr>
            <p:cNvPr id="22824" name="Group 115"/>
            <p:cNvGrpSpPr>
              <a:grpSpLocks/>
            </p:cNvGrpSpPr>
            <p:nvPr/>
          </p:nvGrpSpPr>
          <p:grpSpPr bwMode="auto">
            <a:xfrm>
              <a:off x="816" y="3216"/>
              <a:ext cx="240" cy="192"/>
              <a:chOff x="336" y="3216"/>
              <a:chExt cx="240" cy="192"/>
            </a:xfrm>
          </p:grpSpPr>
          <p:sp>
            <p:nvSpPr>
              <p:cNvPr id="354" name="Rectangle 116"/>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55" name="Rectangle 117"/>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56" name="Rectangle 118"/>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57" name="Rectangle 119"/>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nvGrpSpPr>
            <p:cNvPr id="22825" name="Group 120"/>
            <p:cNvGrpSpPr>
              <a:grpSpLocks/>
            </p:cNvGrpSpPr>
            <p:nvPr/>
          </p:nvGrpSpPr>
          <p:grpSpPr bwMode="auto">
            <a:xfrm>
              <a:off x="96" y="3216"/>
              <a:ext cx="240" cy="192"/>
              <a:chOff x="336" y="3216"/>
              <a:chExt cx="240" cy="192"/>
            </a:xfrm>
          </p:grpSpPr>
          <p:sp>
            <p:nvSpPr>
              <p:cNvPr id="350" name="Rectangle 121"/>
              <p:cNvSpPr>
                <a:spLocks noChangeArrowheads="1"/>
              </p:cNvSpPr>
              <p:nvPr/>
            </p:nvSpPr>
            <p:spPr bwMode="auto">
              <a:xfrm>
                <a:off x="480" y="3360"/>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51" name="Rectangle 122"/>
              <p:cNvSpPr>
                <a:spLocks noChangeArrowheads="1"/>
              </p:cNvSpPr>
              <p:nvPr/>
            </p:nvSpPr>
            <p:spPr bwMode="auto">
              <a:xfrm>
                <a:off x="432" y="3312"/>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52" name="Rectangle 123"/>
              <p:cNvSpPr>
                <a:spLocks noChangeArrowheads="1"/>
              </p:cNvSpPr>
              <p:nvPr/>
            </p:nvSpPr>
            <p:spPr bwMode="auto">
              <a:xfrm>
                <a:off x="384" y="3264"/>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sp>
            <p:nvSpPr>
              <p:cNvPr id="353" name="Rectangle 124"/>
              <p:cNvSpPr>
                <a:spLocks noChangeArrowheads="1"/>
              </p:cNvSpPr>
              <p:nvPr/>
            </p:nvSpPr>
            <p:spPr bwMode="auto">
              <a:xfrm>
                <a:off x="336" y="3216"/>
                <a:ext cx="96" cy="48"/>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AU"/>
              </a:p>
            </p:txBody>
          </p:sp>
        </p:grpSp>
      </p:grpSp>
      <p:sp>
        <p:nvSpPr>
          <p:cNvPr id="327" name="Rectangle 125"/>
          <p:cNvSpPr>
            <a:spLocks noChangeArrowheads="1"/>
          </p:cNvSpPr>
          <p:nvPr/>
        </p:nvSpPr>
        <p:spPr bwMode="auto">
          <a:xfrm>
            <a:off x="6614969" y="4724400"/>
            <a:ext cx="1687948" cy="381000"/>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r>
              <a:rPr lang="en-US" dirty="0"/>
              <a:t>Release 3</a:t>
            </a:r>
          </a:p>
        </p:txBody>
      </p:sp>
      <p:grpSp>
        <p:nvGrpSpPr>
          <p:cNvPr id="22826" name="Group 126"/>
          <p:cNvGrpSpPr>
            <a:grpSpLocks/>
          </p:cNvGrpSpPr>
          <p:nvPr/>
        </p:nvGrpSpPr>
        <p:grpSpPr bwMode="auto">
          <a:xfrm>
            <a:off x="6751236" y="5194300"/>
            <a:ext cx="1403693" cy="139700"/>
            <a:chOff x="816" y="3168"/>
            <a:chExt cx="958" cy="88"/>
          </a:xfrm>
        </p:grpSpPr>
        <p:grpSp>
          <p:nvGrpSpPr>
            <p:cNvPr id="22827" name="Group 127"/>
            <p:cNvGrpSpPr>
              <a:grpSpLocks/>
            </p:cNvGrpSpPr>
            <p:nvPr/>
          </p:nvGrpSpPr>
          <p:grpSpPr bwMode="auto">
            <a:xfrm>
              <a:off x="1057" y="3168"/>
              <a:ext cx="240" cy="88"/>
              <a:chOff x="2208" y="720"/>
              <a:chExt cx="240" cy="88"/>
            </a:xfrm>
          </p:grpSpPr>
          <p:sp>
            <p:nvSpPr>
              <p:cNvPr id="343" name="AutoShape 128"/>
              <p:cNvSpPr>
                <a:spLocks noChangeArrowheads="1"/>
              </p:cNvSpPr>
              <p:nvPr/>
            </p:nvSpPr>
            <p:spPr bwMode="auto">
              <a:xfrm>
                <a:off x="2254" y="734"/>
                <a:ext cx="194"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44" name="AutoShape 129"/>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45" name="AutoShape 130"/>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22828" name="Group 131"/>
            <p:cNvGrpSpPr>
              <a:grpSpLocks/>
            </p:cNvGrpSpPr>
            <p:nvPr/>
          </p:nvGrpSpPr>
          <p:grpSpPr bwMode="auto">
            <a:xfrm>
              <a:off x="816" y="3168"/>
              <a:ext cx="240" cy="88"/>
              <a:chOff x="2208" y="720"/>
              <a:chExt cx="240" cy="88"/>
            </a:xfrm>
          </p:grpSpPr>
          <p:sp>
            <p:nvSpPr>
              <p:cNvPr id="340" name="AutoShape 132"/>
              <p:cNvSpPr>
                <a:spLocks noChangeArrowheads="1"/>
              </p:cNvSpPr>
              <p:nvPr/>
            </p:nvSpPr>
            <p:spPr bwMode="auto">
              <a:xfrm>
                <a:off x="2256" y="734"/>
                <a:ext cx="192"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41" name="AutoShape 133"/>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42" name="AutoShape 134"/>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22829" name="Group 135"/>
            <p:cNvGrpSpPr>
              <a:grpSpLocks/>
            </p:cNvGrpSpPr>
            <p:nvPr/>
          </p:nvGrpSpPr>
          <p:grpSpPr bwMode="auto">
            <a:xfrm>
              <a:off x="1534" y="3168"/>
              <a:ext cx="240" cy="88"/>
              <a:chOff x="2208" y="720"/>
              <a:chExt cx="240" cy="88"/>
            </a:xfrm>
          </p:grpSpPr>
          <p:sp>
            <p:nvSpPr>
              <p:cNvPr id="337" name="AutoShape 136"/>
              <p:cNvSpPr>
                <a:spLocks noChangeArrowheads="1"/>
              </p:cNvSpPr>
              <p:nvPr/>
            </p:nvSpPr>
            <p:spPr bwMode="auto">
              <a:xfrm>
                <a:off x="2256" y="734"/>
                <a:ext cx="192"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38" name="AutoShape 137"/>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39" name="AutoShape 138"/>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22830" name="Group 139"/>
            <p:cNvGrpSpPr>
              <a:grpSpLocks/>
            </p:cNvGrpSpPr>
            <p:nvPr/>
          </p:nvGrpSpPr>
          <p:grpSpPr bwMode="auto">
            <a:xfrm>
              <a:off x="1300" y="3168"/>
              <a:ext cx="240" cy="88"/>
              <a:chOff x="2208" y="720"/>
              <a:chExt cx="240" cy="88"/>
            </a:xfrm>
          </p:grpSpPr>
          <p:sp>
            <p:nvSpPr>
              <p:cNvPr id="334" name="AutoShape 140"/>
              <p:cNvSpPr>
                <a:spLocks noChangeArrowheads="1"/>
              </p:cNvSpPr>
              <p:nvPr/>
            </p:nvSpPr>
            <p:spPr bwMode="auto">
              <a:xfrm>
                <a:off x="2256" y="734"/>
                <a:ext cx="192" cy="74"/>
              </a:xfrm>
              <a:prstGeom prst="parallelogram">
                <a:avLst>
                  <a:gd name="adj" fmla="val 106763"/>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35" name="AutoShape 141"/>
              <p:cNvSpPr>
                <a:spLocks noChangeArrowheads="1"/>
              </p:cNvSpPr>
              <p:nvPr/>
            </p:nvSpPr>
            <p:spPr bwMode="auto">
              <a:xfrm>
                <a:off x="2208" y="736"/>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36" name="AutoShape 142"/>
              <p:cNvSpPr>
                <a:spLocks noChangeArrowheads="1"/>
              </p:cNvSpPr>
              <p:nvPr/>
            </p:nvSpPr>
            <p:spPr bwMode="auto">
              <a:xfrm>
                <a:off x="2208" y="720"/>
                <a:ext cx="146" cy="67"/>
              </a:xfrm>
              <a:prstGeom prst="parallelogram">
                <a:avLst>
                  <a:gd name="adj" fmla="val 99997"/>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sp>
        <p:nvSpPr>
          <p:cNvPr id="329" name="AutoShape 143"/>
          <p:cNvSpPr>
            <a:spLocks noChangeArrowheads="1"/>
          </p:cNvSpPr>
          <p:nvPr/>
        </p:nvSpPr>
        <p:spPr bwMode="auto">
          <a:xfrm flipH="1">
            <a:off x="6248661" y="4495800"/>
            <a:ext cx="351656" cy="3810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00" y="17381"/>
                </a:moveTo>
                <a:cubicBezTo>
                  <a:pt x="14434" y="17380"/>
                  <a:pt x="17381" y="14434"/>
                  <a:pt x="17381" y="10800"/>
                </a:cubicBezTo>
                <a:cubicBezTo>
                  <a:pt x="17381" y="10754"/>
                  <a:pt x="17380" y="10708"/>
                  <a:pt x="17379" y="10662"/>
                </a:cubicBezTo>
                <a:lnTo>
                  <a:pt x="21597" y="10574"/>
                </a:lnTo>
                <a:cubicBezTo>
                  <a:pt x="21599" y="10649"/>
                  <a:pt x="21600" y="10724"/>
                  <a:pt x="21600" y="10800"/>
                </a:cubicBezTo>
                <a:cubicBezTo>
                  <a:pt x="21600" y="16764"/>
                  <a:pt x="16764" y="21599"/>
                  <a:pt x="10800" y="21600"/>
                </a:cubicBezTo>
                <a:lnTo>
                  <a:pt x="10800" y="24300"/>
                </a:lnTo>
                <a:lnTo>
                  <a:pt x="5990" y="19491"/>
                </a:lnTo>
                <a:lnTo>
                  <a:pt x="10800" y="14681"/>
                </a:lnTo>
                <a:lnTo>
                  <a:pt x="10800" y="17381"/>
                </a:lnTo>
                <a:close/>
              </a:path>
            </a:pathLst>
          </a:cu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373" name="Rectangle 372"/>
          <p:cNvSpPr/>
          <p:nvPr/>
        </p:nvSpPr>
        <p:spPr bwMode="auto">
          <a:xfrm>
            <a:off x="609600" y="1524000"/>
            <a:ext cx="1676400" cy="457200"/>
          </a:xfrm>
          <a:prstGeom prst="rect">
            <a:avLst/>
          </a:prstGeom>
          <a:noFill/>
          <a:ln w="9525" cap="flat" cmpd="sng" algn="ctr">
            <a:solidFill>
              <a:schemeClr val="tx1"/>
            </a:solidFill>
            <a:prstDash val="sysDot"/>
            <a:bevel/>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kumimoji="0" lang="en-US" sz="2000" b="0" i="0" u="none" strike="noStrike" cap="none" normalizeH="0" baseline="0" dirty="0" smtClean="0">
                <a:ln>
                  <a:noFill/>
                </a:ln>
                <a:solidFill>
                  <a:srgbClr val="292929"/>
                </a:solidFill>
                <a:effectLst/>
                <a:latin typeface="Arial" charset="0"/>
                <a:cs typeface="Arial" charset="0"/>
              </a:rPr>
              <a:t>Inception</a:t>
            </a:r>
          </a:p>
        </p:txBody>
      </p:sp>
      <p:sp>
        <p:nvSpPr>
          <p:cNvPr id="374" name="Rectangle 373"/>
          <p:cNvSpPr/>
          <p:nvPr/>
        </p:nvSpPr>
        <p:spPr bwMode="auto">
          <a:xfrm>
            <a:off x="2667000" y="1524000"/>
            <a:ext cx="5943600" cy="457200"/>
          </a:xfrm>
          <a:prstGeom prst="rect">
            <a:avLst/>
          </a:prstGeom>
          <a:noFill/>
          <a:ln w="9525" cap="flat" cmpd="sng" algn="ctr">
            <a:solidFill>
              <a:schemeClr val="tx1"/>
            </a:solidFill>
            <a:prstDash val="sysDot"/>
            <a:bevel/>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lang="en-US" dirty="0" smtClean="0">
                <a:latin typeface="Arial" charset="0"/>
                <a:cs typeface="Arial" charset="0"/>
              </a:rPr>
              <a:t>Development</a:t>
            </a:r>
            <a:endParaRPr kumimoji="0" lang="en-US" sz="2000" b="0" i="0" u="none" strike="noStrike" cap="none" normalizeH="0" baseline="0" dirty="0" smtClean="0">
              <a:ln>
                <a:noFill/>
              </a:ln>
              <a:solidFill>
                <a:srgbClr val="292929"/>
              </a:solidFill>
              <a:effectLst/>
              <a:latin typeface="Arial" charset="0"/>
              <a:cs typeface="Arial" charset="0"/>
            </a:endParaRPr>
          </a:p>
        </p:txBody>
      </p:sp>
      <p:sp>
        <p:nvSpPr>
          <p:cNvPr id="376" name="Rectangle 304"/>
          <p:cNvSpPr>
            <a:spLocks noChangeArrowheads="1"/>
          </p:cNvSpPr>
          <p:nvPr/>
        </p:nvSpPr>
        <p:spPr bwMode="auto">
          <a:xfrm>
            <a:off x="3505200" y="3124200"/>
            <a:ext cx="1509486" cy="457200"/>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lgn="ctr">
              <a:buNone/>
            </a:pPr>
            <a:r>
              <a:rPr lang="en-US" sz="1000" b="1" dirty="0" smtClean="0">
                <a:latin typeface="Tahoma" pitchFamily="80" charset="0"/>
              </a:rPr>
              <a:t>Updated Release Plan</a:t>
            </a:r>
            <a:endParaRPr lang="en-US" sz="1000" b="1" dirty="0">
              <a:latin typeface="Tahoma" pitchFamily="80" charset="0"/>
            </a:endParaRPr>
          </a:p>
        </p:txBody>
      </p:sp>
      <p:sp>
        <p:nvSpPr>
          <p:cNvPr id="377" name="Rectangle 304"/>
          <p:cNvSpPr>
            <a:spLocks noChangeArrowheads="1"/>
          </p:cNvSpPr>
          <p:nvPr/>
        </p:nvSpPr>
        <p:spPr bwMode="auto">
          <a:xfrm>
            <a:off x="5272314" y="3581400"/>
            <a:ext cx="1509486" cy="457200"/>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lgn="ctr">
              <a:buNone/>
            </a:pPr>
            <a:r>
              <a:rPr lang="en-US" sz="1000" b="1" dirty="0" smtClean="0">
                <a:latin typeface="Tahoma" pitchFamily="80" charset="0"/>
              </a:rPr>
              <a:t>Updated Release Plan</a:t>
            </a:r>
            <a:endParaRPr lang="en-US" sz="1000" b="1" dirty="0">
              <a:latin typeface="Tahoma" pitchFamily="80" charset="0"/>
            </a:endParaRPr>
          </a:p>
        </p:txBody>
      </p:sp>
      <p:sp>
        <p:nvSpPr>
          <p:cNvPr id="378" name="Rectangle 304"/>
          <p:cNvSpPr>
            <a:spLocks noChangeArrowheads="1"/>
          </p:cNvSpPr>
          <p:nvPr/>
        </p:nvSpPr>
        <p:spPr bwMode="auto">
          <a:xfrm>
            <a:off x="7177314" y="4114800"/>
            <a:ext cx="1509486" cy="457200"/>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lgn="ctr">
              <a:buNone/>
            </a:pPr>
            <a:r>
              <a:rPr lang="en-US" sz="1000" b="1" dirty="0" smtClean="0">
                <a:latin typeface="Tahoma" pitchFamily="80" charset="0"/>
              </a:rPr>
              <a:t>Updated Release Plan</a:t>
            </a:r>
            <a:endParaRPr lang="en-US" sz="1000" b="1" dirty="0">
              <a:latin typeface="Tahoma" pitchFamily="80" charset="0"/>
            </a:endParaRPr>
          </a:p>
        </p:txBody>
      </p:sp>
      <p:grpSp>
        <p:nvGrpSpPr>
          <p:cNvPr id="165" name="Group 96"/>
          <p:cNvGrpSpPr>
            <a:grpSpLocks/>
          </p:cNvGrpSpPr>
          <p:nvPr/>
        </p:nvGrpSpPr>
        <p:grpSpPr bwMode="auto">
          <a:xfrm>
            <a:off x="4495800" y="3814762"/>
            <a:ext cx="322351" cy="300038"/>
            <a:chOff x="2304" y="3184"/>
            <a:chExt cx="220" cy="189"/>
          </a:xfrm>
        </p:grpSpPr>
        <p:grpSp>
          <p:nvGrpSpPr>
            <p:cNvPr id="166" name="Group 97"/>
            <p:cNvGrpSpPr>
              <a:grpSpLocks/>
            </p:cNvGrpSpPr>
            <p:nvPr/>
          </p:nvGrpSpPr>
          <p:grpSpPr bwMode="auto">
            <a:xfrm>
              <a:off x="2304" y="3184"/>
              <a:ext cx="161" cy="120"/>
              <a:chOff x="1872" y="3552"/>
              <a:chExt cx="480" cy="432"/>
            </a:xfrm>
          </p:grpSpPr>
          <p:sp>
            <p:nvSpPr>
              <p:cNvPr id="171" name="Rectangle 98"/>
              <p:cNvSpPr>
                <a:spLocks noChangeArrowheads="1"/>
              </p:cNvSpPr>
              <p:nvPr/>
            </p:nvSpPr>
            <p:spPr bwMode="auto">
              <a:xfrm>
                <a:off x="1872" y="3552"/>
                <a:ext cx="480" cy="432"/>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72" name="Rectangle 99"/>
              <p:cNvSpPr>
                <a:spLocks noChangeArrowheads="1"/>
              </p:cNvSpPr>
              <p:nvPr/>
            </p:nvSpPr>
            <p:spPr bwMode="auto">
              <a:xfrm>
                <a:off x="1872" y="3552"/>
                <a:ext cx="480" cy="96"/>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grpSp>
          <p:nvGrpSpPr>
            <p:cNvPr id="167" name="Group 100"/>
            <p:cNvGrpSpPr>
              <a:grpSpLocks/>
            </p:cNvGrpSpPr>
            <p:nvPr/>
          </p:nvGrpSpPr>
          <p:grpSpPr bwMode="auto">
            <a:xfrm>
              <a:off x="2345" y="3226"/>
              <a:ext cx="161" cy="120"/>
              <a:chOff x="1872" y="3552"/>
              <a:chExt cx="480" cy="432"/>
            </a:xfrm>
          </p:grpSpPr>
          <p:sp>
            <p:nvSpPr>
              <p:cNvPr id="169" name="Rectangle 101"/>
              <p:cNvSpPr>
                <a:spLocks noChangeArrowheads="1"/>
              </p:cNvSpPr>
              <p:nvPr/>
            </p:nvSpPr>
            <p:spPr bwMode="auto">
              <a:xfrm>
                <a:off x="1872" y="3552"/>
                <a:ext cx="480" cy="432"/>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sp>
            <p:nvSpPr>
              <p:cNvPr id="170" name="Rectangle 102"/>
              <p:cNvSpPr>
                <a:spLocks noChangeArrowheads="1"/>
              </p:cNvSpPr>
              <p:nvPr/>
            </p:nvSpPr>
            <p:spPr bwMode="auto">
              <a:xfrm>
                <a:off x="1872" y="3552"/>
                <a:ext cx="480" cy="96"/>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p>
                <a:pPr>
                  <a:buNone/>
                </a:pPr>
                <a:endParaRPr lang="en-US"/>
              </a:p>
            </p:txBody>
          </p:sp>
        </p:grpSp>
        <p:sp>
          <p:nvSpPr>
            <p:cNvPr id="168" name="Text Box 103"/>
            <p:cNvSpPr txBox="1">
              <a:spLocks noChangeArrowheads="1"/>
            </p:cNvSpPr>
            <p:nvPr/>
          </p:nvSpPr>
          <p:spPr bwMode="auto">
            <a:xfrm>
              <a:off x="2349" y="3218"/>
              <a:ext cx="175" cy="155"/>
            </a:xfrm>
            <a:prstGeom prst="rect">
              <a:avLst/>
            </a:prstGeom>
            <a:solidFill>
              <a:srgbClr val="99FF9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9FF99"/>
              </a:extrusionClr>
            </a:sp3d>
          </p:spPr>
          <p:txBody>
            <a:bodyPr wrap="none" lIns="45720" tIns="3600" rIns="45720" bIns="3600" anchor="ctr">
              <a:flatTx/>
            </a:bodyPr>
            <a:lstStyle>
              <a:defPPr>
                <a:defRPr lang="en-US"/>
              </a:defPPr>
            </a:lstStyle>
            <a:p>
              <a:pPr>
                <a:buNone/>
              </a:pPr>
              <a:r>
                <a:rPr lang="en-AU" dirty="0"/>
                <a:t>$</a:t>
              </a:r>
            </a:p>
          </p:txBody>
        </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33"/>
                                        </p:tgtEl>
                                        <p:attrNameLst>
                                          <p:attrName>style.visibility</p:attrName>
                                        </p:attrNameLst>
                                      </p:cBhvr>
                                      <p:to>
                                        <p:strVal val="visible"/>
                                      </p:to>
                                    </p:set>
                                    <p:animEffect transition="in" filter="wipe(left)">
                                      <p:cBhvr>
                                        <p:cTn id="7" dur="500"/>
                                        <p:tgtEl>
                                          <p:spTgt spid="166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634"/>
                                        </p:tgtEl>
                                        <p:attrNameLst>
                                          <p:attrName>style.visibility</p:attrName>
                                        </p:attrNameLst>
                                      </p:cBhvr>
                                      <p:to>
                                        <p:strVal val="visible"/>
                                      </p:to>
                                    </p:set>
                                    <p:animEffect transition="in" filter="fade">
                                      <p:cBhvr>
                                        <p:cTn id="23" dur="500"/>
                                        <p:tgtEl>
                                          <p:spTgt spid="1663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76"/>
                                        </p:tgtEl>
                                        <p:attrNameLst>
                                          <p:attrName>style.visibility</p:attrName>
                                        </p:attrNameLst>
                                      </p:cBhvr>
                                      <p:to>
                                        <p:strVal val="visible"/>
                                      </p:to>
                                    </p:set>
                                    <p:animEffect transition="in" filter="fade">
                                      <p:cBhvr>
                                        <p:cTn id="27" dur="500"/>
                                        <p:tgtEl>
                                          <p:spTgt spid="376"/>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6589"/>
                                        </p:tgtEl>
                                        <p:attrNameLst>
                                          <p:attrName>style.visibility</p:attrName>
                                        </p:attrNameLst>
                                      </p:cBhvr>
                                      <p:to>
                                        <p:strVal val="visible"/>
                                      </p:to>
                                    </p:set>
                                    <p:animEffect transition="in" filter="wipe(left)">
                                      <p:cBhvr>
                                        <p:cTn id="31" dur="500"/>
                                        <p:tgtEl>
                                          <p:spTgt spid="1658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0"/>
                                        <p:tgtEl>
                                          <p:spTgt spid="165"/>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587"/>
                                        </p:tgtEl>
                                        <p:attrNameLst>
                                          <p:attrName>style.visibility</p:attrName>
                                        </p:attrNameLst>
                                      </p:cBhvr>
                                      <p:to>
                                        <p:strVal val="visible"/>
                                      </p:to>
                                    </p:set>
                                    <p:animEffect transition="in" filter="fade">
                                      <p:cBhvr>
                                        <p:cTn id="42" dur="500"/>
                                        <p:tgtEl>
                                          <p:spTgt spid="16587"/>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377"/>
                                        </p:tgtEl>
                                        <p:attrNameLst>
                                          <p:attrName>style.visibility</p:attrName>
                                        </p:attrNameLst>
                                      </p:cBhvr>
                                      <p:to>
                                        <p:strVal val="visible"/>
                                      </p:to>
                                    </p:set>
                                    <p:animEffect transition="in" filter="fade">
                                      <p:cBhvr>
                                        <p:cTn id="49" dur="500"/>
                                        <p:tgtEl>
                                          <p:spTgt spid="377"/>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329"/>
                                        </p:tgtEl>
                                        <p:attrNameLst>
                                          <p:attrName>style.visibility</p:attrName>
                                        </p:attrNameLst>
                                      </p:cBhvr>
                                      <p:to>
                                        <p:strVal val="visible"/>
                                      </p:to>
                                    </p:set>
                                    <p:animEffect transition="in" filter="wipe(left)">
                                      <p:cBhvr>
                                        <p:cTn id="53" dur="500"/>
                                        <p:tgtEl>
                                          <p:spTgt spid="329"/>
                                        </p:tgtEl>
                                      </p:cBhvr>
                                    </p:animEffect>
                                  </p:childTnLst>
                                </p:cTn>
                              </p:par>
                            </p:childTnLst>
                          </p:cTn>
                        </p:par>
                        <p:par>
                          <p:cTn id="54" fill="hold">
                            <p:stCondLst>
                              <p:cond delay="4000"/>
                            </p:stCondLst>
                            <p:childTnLst>
                              <p:par>
                                <p:cTn id="55" presetID="10" presetClass="entr" presetSubtype="0"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4500"/>
                            </p:stCondLst>
                            <p:childTnLst>
                              <p:par>
                                <p:cTn id="59" presetID="10" presetClass="entr" presetSubtype="0" fill="hold" nodeType="afterEffect">
                                  <p:stCondLst>
                                    <p:cond delay="0"/>
                                  </p:stCondLst>
                                  <p:childTnLst>
                                    <p:set>
                                      <p:cBhvr>
                                        <p:cTn id="60" dur="1" fill="hold">
                                          <p:stCondLst>
                                            <p:cond delay="0"/>
                                          </p:stCondLst>
                                        </p:cTn>
                                        <p:tgtEl>
                                          <p:spTgt spid="22821"/>
                                        </p:tgtEl>
                                        <p:attrNameLst>
                                          <p:attrName>style.visibility</p:attrName>
                                        </p:attrNameLst>
                                      </p:cBhvr>
                                      <p:to>
                                        <p:strVal val="visible"/>
                                      </p:to>
                                    </p:set>
                                    <p:animEffect transition="in" filter="fade">
                                      <p:cBhvr>
                                        <p:cTn id="61" dur="500"/>
                                        <p:tgtEl>
                                          <p:spTgt spid="228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27"/>
                                        </p:tgtEl>
                                        <p:attrNameLst>
                                          <p:attrName>style.visibility</p:attrName>
                                        </p:attrNameLst>
                                      </p:cBhvr>
                                      <p:to>
                                        <p:strVal val="visible"/>
                                      </p:to>
                                    </p:set>
                                    <p:animEffect transition="in" filter="fade">
                                      <p:cBhvr>
                                        <p:cTn id="64" dur="500"/>
                                        <p:tgtEl>
                                          <p:spTgt spid="327"/>
                                        </p:tgtEl>
                                      </p:cBhvr>
                                    </p:animEffect>
                                  </p:childTnLst>
                                </p:cTn>
                              </p:par>
                              <p:par>
                                <p:cTn id="65" presetID="10" presetClass="entr" presetSubtype="0" fill="hold" nodeType="withEffect">
                                  <p:stCondLst>
                                    <p:cond delay="0"/>
                                  </p:stCondLst>
                                  <p:childTnLst>
                                    <p:set>
                                      <p:cBhvr>
                                        <p:cTn id="66" dur="1" fill="hold">
                                          <p:stCondLst>
                                            <p:cond delay="0"/>
                                          </p:stCondLst>
                                        </p:cTn>
                                        <p:tgtEl>
                                          <p:spTgt spid="22826"/>
                                        </p:tgtEl>
                                        <p:attrNameLst>
                                          <p:attrName>style.visibility</p:attrName>
                                        </p:attrNameLst>
                                      </p:cBhvr>
                                      <p:to>
                                        <p:strVal val="visible"/>
                                      </p:to>
                                    </p:set>
                                    <p:animEffect transition="in" filter="fade">
                                      <p:cBhvr>
                                        <p:cTn id="67" dur="500"/>
                                        <p:tgtEl>
                                          <p:spTgt spid="22826"/>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378"/>
                                        </p:tgtEl>
                                        <p:attrNameLst>
                                          <p:attrName>style.visibility</p:attrName>
                                        </p:attrNameLst>
                                      </p:cBhvr>
                                      <p:to>
                                        <p:strVal val="visible"/>
                                      </p:to>
                                    </p:set>
                                    <p:animEffect transition="in" filter="fade">
                                      <p:cBhvr>
                                        <p:cTn id="71" dur="500"/>
                                        <p:tgtEl>
                                          <p:spTgt spid="378"/>
                                        </p:tgtEl>
                                      </p:cBhvr>
                                    </p:animEffect>
                                  </p:childTnLst>
                                </p:cTn>
                              </p:par>
                            </p:childTnLst>
                          </p:cTn>
                        </p:par>
                        <p:par>
                          <p:cTn id="72" fill="hold">
                            <p:stCondLst>
                              <p:cond delay="5500"/>
                            </p:stCondLst>
                            <p:childTnLst>
                              <p:par>
                                <p:cTn id="73" presetID="10" presetClass="entr" presetSubtype="0" fill="hold" nodeType="afterEffect">
                                  <p:stCondLst>
                                    <p:cond delay="0"/>
                                  </p:stCondLst>
                                  <p:childTnLst>
                                    <p:set>
                                      <p:cBhvr>
                                        <p:cTn id="74" dur="1" fill="hold">
                                          <p:stCondLst>
                                            <p:cond delay="0"/>
                                          </p:stCondLst>
                                        </p:cTn>
                                        <p:tgtEl>
                                          <p:spTgt spid="22818"/>
                                        </p:tgtEl>
                                        <p:attrNameLst>
                                          <p:attrName>style.visibility</p:attrName>
                                        </p:attrNameLst>
                                      </p:cBhvr>
                                      <p:to>
                                        <p:strVal val="visible"/>
                                      </p:to>
                                    </p:set>
                                    <p:animEffect transition="in" filter="fade">
                                      <p:cBhvr>
                                        <p:cTn id="75" dur="500"/>
                                        <p:tgtEl>
                                          <p:spTgt spid="2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33" grpId="0" animBg="1"/>
      <p:bldP spid="16634" grpId="0" animBg="1"/>
      <p:bldP spid="16587" grpId="0" animBg="1"/>
      <p:bldP spid="16589" grpId="0" animBg="1"/>
      <p:bldP spid="327" grpId="0" animBg="1"/>
      <p:bldP spid="329" grpId="0" animBg="1"/>
      <p:bldP spid="376" grpId="0" animBg="1"/>
      <p:bldP spid="377" grpId="0" animBg="1"/>
      <p:bldP spid="3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Project Lifecycle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08036616"/>
              </p:ext>
            </p:extLst>
          </p:nvPr>
        </p:nvGraphicFramePr>
        <p:xfrm>
          <a:off x="381000" y="914400"/>
          <a:ext cx="8445985" cy="4572000"/>
        </p:xfrm>
        <a:graphic>
          <a:graphicData uri="http://schemas.openxmlformats.org/presentationml/2006/ole">
            <mc:AlternateContent xmlns:mc="http://schemas.openxmlformats.org/markup-compatibility/2006">
              <mc:Choice xmlns:v="urn:schemas-microsoft-com:vml" Requires="v">
                <p:oleObj spid="_x0000_s1066" name="Document" r:id="rId5" imgW="6146800" imgH="3327400" progId="Word.Document.12">
                  <p:embed/>
                </p:oleObj>
              </mc:Choice>
              <mc:Fallback>
                <p:oleObj name="Document" r:id="rId5" imgW="6146800" imgH="3327400" progId="Word.Document.12">
                  <p:embed/>
                  <p:pic>
                    <p:nvPicPr>
                      <p:cNvPr id="0" name="Picture 4"/>
                      <p:cNvPicPr>
                        <a:picLocks noChangeAspect="1" noChangeArrowheads="1"/>
                      </p:cNvPicPr>
                      <p:nvPr/>
                    </p:nvPicPr>
                    <p:blipFill>
                      <a:blip r:embed="rId6"/>
                      <a:srcRect/>
                      <a:stretch>
                        <a:fillRect/>
                      </a:stretch>
                    </p:blipFill>
                    <p:spPr bwMode="auto">
                      <a:xfrm>
                        <a:off x="381000" y="914400"/>
                        <a:ext cx="8445985"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533400" y="4953000"/>
            <a:ext cx="1752600" cy="707886"/>
          </a:xfrm>
          <a:prstGeom prst="rect">
            <a:avLst/>
          </a:prstGeom>
          <a:noFill/>
          <a:ln>
            <a:solidFill>
              <a:schemeClr val="tx2">
                <a:lumMod val="75000"/>
              </a:schemeClr>
            </a:solidFill>
          </a:ln>
        </p:spPr>
        <p:txBody>
          <a:bodyPr wrap="square" rtlCol="0">
            <a:spAutoFit/>
          </a:bodyPr>
          <a:lstStyle/>
          <a:p>
            <a:pPr>
              <a:buNone/>
            </a:pPr>
            <a:r>
              <a:rPr lang="en-US" dirty="0" smtClean="0"/>
              <a:t>Concept / Inception</a:t>
            </a:r>
            <a:endParaRPr lang="en-US" dirty="0"/>
          </a:p>
        </p:txBody>
      </p:sp>
      <p:sp>
        <p:nvSpPr>
          <p:cNvPr id="19" name="TextBox 18"/>
          <p:cNvSpPr txBox="1"/>
          <p:nvPr/>
        </p:nvSpPr>
        <p:spPr>
          <a:xfrm>
            <a:off x="2590800" y="5105400"/>
            <a:ext cx="3886200" cy="400110"/>
          </a:xfrm>
          <a:prstGeom prst="rect">
            <a:avLst/>
          </a:prstGeom>
          <a:noFill/>
          <a:ln>
            <a:solidFill>
              <a:schemeClr val="accent1">
                <a:lumMod val="75000"/>
              </a:schemeClr>
            </a:solidFill>
          </a:ln>
        </p:spPr>
        <p:txBody>
          <a:bodyPr wrap="square" rtlCol="0">
            <a:spAutoFit/>
          </a:bodyPr>
          <a:lstStyle/>
          <a:p>
            <a:pPr algn="ctr">
              <a:buNone/>
            </a:pPr>
            <a:r>
              <a:rPr lang="en-US" dirty="0" smtClean="0"/>
              <a:t>Inception</a:t>
            </a:r>
            <a:endParaRPr lang="en-US" dirty="0"/>
          </a:p>
        </p:txBody>
      </p:sp>
      <p:sp>
        <p:nvSpPr>
          <p:cNvPr id="20" name="TextBox 19"/>
          <p:cNvSpPr txBox="1"/>
          <p:nvPr/>
        </p:nvSpPr>
        <p:spPr>
          <a:xfrm>
            <a:off x="6858000" y="4930914"/>
            <a:ext cx="1752600" cy="707886"/>
          </a:xfrm>
          <a:prstGeom prst="rect">
            <a:avLst/>
          </a:prstGeom>
          <a:noFill/>
          <a:ln>
            <a:solidFill>
              <a:schemeClr val="tx2">
                <a:lumMod val="75000"/>
              </a:schemeClr>
            </a:solidFill>
          </a:ln>
        </p:spPr>
        <p:txBody>
          <a:bodyPr wrap="square" rtlCol="0">
            <a:spAutoFit/>
          </a:bodyPr>
          <a:lstStyle/>
          <a:p>
            <a:pPr>
              <a:buNone/>
            </a:pPr>
            <a:r>
              <a:rPr lang="en-US" dirty="0" smtClean="0"/>
              <a:t>Develop &amp; Deploy</a:t>
            </a:r>
            <a:endParaRPr lang="en-US" dirty="0"/>
          </a:p>
        </p:txBody>
      </p:sp>
    </p:spTree>
    <p:extLst>
      <p:ext uri="{BB962C8B-B14F-4D97-AF65-F5344CB8AC3E}">
        <p14:creationId xmlns:p14="http://schemas.microsoft.com/office/powerpoint/2010/main" val="37750578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Agile Analysis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Relative Sizes of Phases</a:t>
            </a:r>
            <a:endParaRPr lang="en-GB" dirty="0"/>
          </a:p>
        </p:txBody>
      </p:sp>
      <p:sp>
        <p:nvSpPr>
          <p:cNvPr id="5" name="Rounded Rectangle 4"/>
          <p:cNvSpPr/>
          <p:nvPr/>
        </p:nvSpPr>
        <p:spPr>
          <a:xfrm>
            <a:off x="357158" y="3429000"/>
            <a:ext cx="1000132"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1357290" y="3429000"/>
            <a:ext cx="500066"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Rounded Rectangle 9"/>
          <p:cNvSpPr/>
          <p:nvPr/>
        </p:nvSpPr>
        <p:spPr>
          <a:xfrm>
            <a:off x="1857356" y="3429000"/>
            <a:ext cx="4643470"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1" name="Rounded Rectangle 10"/>
          <p:cNvSpPr/>
          <p:nvPr/>
        </p:nvSpPr>
        <p:spPr>
          <a:xfrm>
            <a:off x="6500826" y="3429000"/>
            <a:ext cx="2414574"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2" name="Freeform 11"/>
          <p:cNvSpPr/>
          <p:nvPr/>
        </p:nvSpPr>
        <p:spPr>
          <a:xfrm>
            <a:off x="8647323" y="3230242"/>
            <a:ext cx="4966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Box 12"/>
          <p:cNvSpPr txBox="1"/>
          <p:nvPr/>
        </p:nvSpPr>
        <p:spPr>
          <a:xfrm>
            <a:off x="278257" y="4429132"/>
            <a:ext cx="1210563" cy="369332"/>
          </a:xfrm>
          <a:prstGeom prst="rect">
            <a:avLst/>
          </a:prstGeom>
          <a:noFill/>
        </p:spPr>
        <p:txBody>
          <a:bodyPr wrap="none" rtlCol="0">
            <a:spAutoFit/>
          </a:bodyPr>
          <a:lstStyle/>
          <a:p>
            <a:pPr algn="ctr">
              <a:buNone/>
            </a:pPr>
            <a:r>
              <a:rPr lang="en-US" sz="1800" b="1" dirty="0" smtClean="0">
                <a:solidFill>
                  <a:schemeClr val="accent2">
                    <a:lumMod val="50000"/>
                  </a:schemeClr>
                </a:solidFill>
                <a:latin typeface="+mj-lt"/>
              </a:rPr>
              <a:t>Inception</a:t>
            </a:r>
          </a:p>
        </p:txBody>
      </p:sp>
      <p:sp>
        <p:nvSpPr>
          <p:cNvPr id="14" name="TextBox 13"/>
          <p:cNvSpPr txBox="1"/>
          <p:nvPr/>
        </p:nvSpPr>
        <p:spPr>
          <a:xfrm>
            <a:off x="1029949" y="2571744"/>
            <a:ext cx="1146317" cy="369332"/>
          </a:xfrm>
          <a:prstGeom prst="rect">
            <a:avLst/>
          </a:prstGeom>
          <a:noFill/>
        </p:spPr>
        <p:txBody>
          <a:bodyPr wrap="none" rtlCol="0">
            <a:spAutoFit/>
          </a:bodyPr>
          <a:lstStyle/>
          <a:p>
            <a:pPr algn="ctr">
              <a:buNone/>
            </a:pPr>
            <a:r>
              <a:rPr lang="en-US" sz="1800" b="1" dirty="0" smtClean="0">
                <a:solidFill>
                  <a:schemeClr val="accent2">
                    <a:lumMod val="50000"/>
                  </a:schemeClr>
                </a:solidFill>
                <a:latin typeface="+mj-lt"/>
              </a:rPr>
              <a:t>Initiation</a:t>
            </a:r>
          </a:p>
        </p:txBody>
      </p:sp>
      <p:sp>
        <p:nvSpPr>
          <p:cNvPr id="15" name="TextBox 14"/>
          <p:cNvSpPr txBox="1"/>
          <p:nvPr/>
        </p:nvSpPr>
        <p:spPr>
          <a:xfrm>
            <a:off x="3145523" y="4429132"/>
            <a:ext cx="2146742" cy="369332"/>
          </a:xfrm>
          <a:prstGeom prst="rect">
            <a:avLst/>
          </a:prstGeom>
          <a:noFill/>
        </p:spPr>
        <p:txBody>
          <a:bodyPr wrap="none" rtlCol="0">
            <a:spAutoFit/>
          </a:bodyPr>
          <a:lstStyle/>
          <a:p>
            <a:pPr algn="ctr">
              <a:buNone/>
            </a:pPr>
            <a:r>
              <a:rPr lang="en-US" sz="1800" b="1" dirty="0" smtClean="0">
                <a:solidFill>
                  <a:schemeClr val="accent2">
                    <a:lumMod val="50000"/>
                  </a:schemeClr>
                </a:solidFill>
                <a:latin typeface="+mj-lt"/>
              </a:rPr>
              <a:t>Develop &amp; deploy</a:t>
            </a:r>
          </a:p>
        </p:txBody>
      </p:sp>
      <p:sp>
        <p:nvSpPr>
          <p:cNvPr id="16" name="TextBox 15"/>
          <p:cNvSpPr txBox="1"/>
          <p:nvPr/>
        </p:nvSpPr>
        <p:spPr>
          <a:xfrm>
            <a:off x="6612995" y="2571744"/>
            <a:ext cx="2185965" cy="584776"/>
          </a:xfrm>
          <a:prstGeom prst="rect">
            <a:avLst/>
          </a:prstGeom>
          <a:noFill/>
        </p:spPr>
        <p:txBody>
          <a:bodyPr wrap="none" rtlCol="0">
            <a:spAutoFit/>
          </a:bodyPr>
          <a:lstStyle/>
          <a:p>
            <a:pPr algn="ctr">
              <a:buNone/>
            </a:pPr>
            <a:r>
              <a:rPr lang="en-US" sz="1800" b="1" dirty="0" smtClean="0">
                <a:solidFill>
                  <a:schemeClr val="accent2">
                    <a:lumMod val="50000"/>
                  </a:schemeClr>
                </a:solidFill>
                <a:latin typeface="+mj-lt"/>
              </a:rPr>
              <a:t>Evolve / Handover</a:t>
            </a:r>
            <a:br>
              <a:rPr lang="en-US" sz="1800" b="1" dirty="0" smtClean="0">
                <a:solidFill>
                  <a:schemeClr val="accent2">
                    <a:lumMod val="50000"/>
                  </a:schemeClr>
                </a:solidFill>
                <a:latin typeface="+mj-lt"/>
              </a:rPr>
            </a:br>
            <a:r>
              <a:rPr lang="en-US" sz="1400" dirty="0" smtClean="0">
                <a:solidFill>
                  <a:schemeClr val="accent2">
                    <a:lumMod val="50000"/>
                  </a:schemeClr>
                </a:solidFill>
                <a:latin typeface="+mj-lt"/>
              </a:rPr>
              <a:t>(…)</a:t>
            </a:r>
            <a:endParaRPr lang="en-GB" sz="1400" dirty="0">
              <a:solidFill>
                <a:schemeClr val="accent2">
                  <a:lumMod val="50000"/>
                </a:schemeClr>
              </a:solidFill>
              <a:latin typeface="+mj-lt"/>
            </a:endParaRPr>
          </a:p>
        </p:txBody>
      </p:sp>
      <p:cxnSp>
        <p:nvCxnSpPr>
          <p:cNvPr id="17" name="Straight Arrow Connector 16"/>
          <p:cNvCxnSpPr/>
          <p:nvPr/>
        </p:nvCxnSpPr>
        <p:spPr>
          <a:xfrm rot="5400000" flipH="1" flipV="1">
            <a:off x="695224" y="4233942"/>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4023140" y="4233942"/>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478655" y="3302999"/>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7556220" y="3302999"/>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pic>
        <p:nvPicPr>
          <p:cNvPr id="20" name="Picture 19" descr="bill-perplexed-flipped.jpg"/>
          <p:cNvPicPr>
            <a:picLocks noChangeAspect="1"/>
          </p:cNvPicPr>
          <p:nvPr/>
        </p:nvPicPr>
        <p:blipFill>
          <a:blip r:embed="rId3">
            <a:clrChange>
              <a:clrFrom>
                <a:srgbClr val="FFFFFF"/>
              </a:clrFrom>
              <a:clrTo>
                <a:srgbClr val="FFFFFF">
                  <a:alpha val="0"/>
                </a:srgbClr>
              </a:clrTo>
            </a:clrChange>
          </a:blip>
          <a:stretch>
            <a:fillRect/>
          </a:stretch>
        </p:blipFill>
        <p:spPr>
          <a:xfrm>
            <a:off x="4648200" y="1524000"/>
            <a:ext cx="1533144" cy="1898904"/>
          </a:xfrm>
          <a:prstGeom prst="rect">
            <a:avLst/>
          </a:prstGeom>
        </p:spPr>
      </p:pic>
    </p:spTree>
    <p:extLst>
      <p:ext uri="{BB962C8B-B14F-4D97-AF65-F5344CB8AC3E}">
        <p14:creationId xmlns:p14="http://schemas.microsoft.com/office/powerpoint/2010/main" val="37488790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6200"/>
            <a:ext cx="8229600" cy="1143000"/>
          </a:xfrm>
        </p:spPr>
        <p:txBody>
          <a:bodyPr/>
          <a:lstStyle/>
          <a:p>
            <a:pPr eaLnBrk="1" hangingPunct="1"/>
            <a:r>
              <a:rPr lang="en-GB" dirty="0" smtClean="0"/>
              <a:t>Models</a:t>
            </a:r>
          </a:p>
        </p:txBody>
      </p:sp>
      <p:sp>
        <p:nvSpPr>
          <p:cNvPr id="32771" name="Oval 3"/>
          <p:cNvSpPr>
            <a:spLocks noChangeArrowheads="1"/>
          </p:cNvSpPr>
          <p:nvPr/>
        </p:nvSpPr>
        <p:spPr bwMode="auto">
          <a:xfrm>
            <a:off x="2000251" y="2141666"/>
            <a:ext cx="5238749" cy="3136900"/>
          </a:xfrm>
          <a:prstGeom prst="ellipse">
            <a:avLst/>
          </a:prstGeom>
          <a:noFill/>
          <a:ln w="481013" cap="rnd">
            <a:solidFill>
              <a:srgbClr val="669900"/>
            </a:solidFill>
            <a:round/>
            <a:headEnd/>
            <a:tailEnd/>
          </a:ln>
        </p:spPr>
        <p:txBody>
          <a:bodyPr/>
          <a:lstStyle/>
          <a:p>
            <a:endParaRPr lang="en-US"/>
          </a:p>
        </p:txBody>
      </p:sp>
      <p:grpSp>
        <p:nvGrpSpPr>
          <p:cNvPr id="4" name="Group 18"/>
          <p:cNvGrpSpPr>
            <a:grpSpLocks/>
          </p:cNvGrpSpPr>
          <p:nvPr/>
        </p:nvGrpSpPr>
        <p:grpSpPr bwMode="auto">
          <a:xfrm>
            <a:off x="5597526" y="2430591"/>
            <a:ext cx="2871308" cy="623886"/>
            <a:chOff x="2734" y="976"/>
            <a:chExt cx="2042" cy="1205"/>
          </a:xfrm>
        </p:grpSpPr>
        <p:sp>
          <p:nvSpPr>
            <p:cNvPr id="268307" name="AutoShape 19"/>
            <p:cNvSpPr>
              <a:spLocks noChangeArrowheads="1"/>
            </p:cNvSpPr>
            <p:nvPr/>
          </p:nvSpPr>
          <p:spPr bwMode="auto">
            <a:xfrm>
              <a:off x="330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822" name="Text Box 20"/>
            <p:cNvSpPr txBox="1">
              <a:spLocks noChangeArrowheads="1"/>
            </p:cNvSpPr>
            <p:nvPr/>
          </p:nvSpPr>
          <p:spPr bwMode="auto">
            <a:xfrm>
              <a:off x="2734" y="1929"/>
              <a:ext cx="2042" cy="252"/>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Business process model</a:t>
              </a:r>
            </a:p>
          </p:txBody>
        </p:sp>
        <p:grpSp>
          <p:nvGrpSpPr>
            <p:cNvPr id="5" name="Group 21"/>
            <p:cNvGrpSpPr>
              <a:grpSpLocks/>
            </p:cNvGrpSpPr>
            <p:nvPr/>
          </p:nvGrpSpPr>
          <p:grpSpPr bwMode="auto">
            <a:xfrm>
              <a:off x="3409" y="1101"/>
              <a:ext cx="681" cy="680"/>
              <a:chOff x="3402" y="1117"/>
              <a:chExt cx="681" cy="680"/>
            </a:xfrm>
          </p:grpSpPr>
          <p:sp>
            <p:nvSpPr>
              <p:cNvPr id="32824" name="Freeform 22"/>
              <p:cNvSpPr>
                <a:spLocks/>
              </p:cNvSpPr>
              <p:nvPr/>
            </p:nvSpPr>
            <p:spPr bwMode="auto">
              <a:xfrm>
                <a:off x="3493" y="1227"/>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25" name="AutoShape 23"/>
              <p:cNvSpPr>
                <a:spLocks noChangeArrowheads="1"/>
              </p:cNvSpPr>
              <p:nvPr/>
            </p:nvSpPr>
            <p:spPr bwMode="auto">
              <a:xfrm>
                <a:off x="3402"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6" name="AutoShape 24"/>
              <p:cNvSpPr>
                <a:spLocks noChangeArrowheads="1"/>
              </p:cNvSpPr>
              <p:nvPr/>
            </p:nvSpPr>
            <p:spPr bwMode="auto">
              <a:xfrm>
                <a:off x="3651"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7" name="AutoShape 25"/>
              <p:cNvSpPr>
                <a:spLocks noChangeArrowheads="1"/>
              </p:cNvSpPr>
              <p:nvPr/>
            </p:nvSpPr>
            <p:spPr bwMode="auto">
              <a:xfrm>
                <a:off x="3651" y="130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8" name="AutoShape 26"/>
              <p:cNvSpPr>
                <a:spLocks noChangeArrowheads="1"/>
              </p:cNvSpPr>
              <p:nvPr/>
            </p:nvSpPr>
            <p:spPr bwMode="auto">
              <a:xfrm>
                <a:off x="3651" y="1489"/>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9" name="AutoShape 27"/>
              <p:cNvSpPr>
                <a:spLocks noChangeArrowheads="1"/>
              </p:cNvSpPr>
              <p:nvPr/>
            </p:nvSpPr>
            <p:spPr bwMode="auto">
              <a:xfrm>
                <a:off x="3901" y="1308"/>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0" name="AutoShape 28"/>
              <p:cNvCxnSpPr>
                <a:cxnSpLocks noChangeShapeType="1"/>
                <a:stCxn id="32825" idx="3"/>
                <a:endCxn id="32826" idx="1"/>
              </p:cNvCxnSpPr>
              <p:nvPr/>
            </p:nvCxnSpPr>
            <p:spPr bwMode="auto">
              <a:xfrm>
                <a:off x="3593" y="1181"/>
                <a:ext cx="49" cy="0"/>
              </a:xfrm>
              <a:prstGeom prst="straightConnector1">
                <a:avLst/>
              </a:prstGeom>
              <a:noFill/>
              <a:ln w="28575">
                <a:solidFill>
                  <a:srgbClr val="003300"/>
                </a:solidFill>
                <a:round/>
                <a:headEnd/>
                <a:tailEnd/>
              </a:ln>
            </p:spPr>
          </p:cxnSp>
          <p:cxnSp>
            <p:nvCxnSpPr>
              <p:cNvPr id="32831" name="AutoShape 29"/>
              <p:cNvCxnSpPr>
                <a:cxnSpLocks noChangeShapeType="1"/>
                <a:stCxn id="32827" idx="0"/>
                <a:endCxn id="32826" idx="2"/>
              </p:cNvCxnSpPr>
              <p:nvPr/>
            </p:nvCxnSpPr>
            <p:spPr bwMode="auto">
              <a:xfrm flipV="1">
                <a:off x="3742" y="1253"/>
                <a:ext cx="0" cy="45"/>
              </a:xfrm>
              <a:prstGeom prst="straightConnector1">
                <a:avLst/>
              </a:prstGeom>
              <a:noFill/>
              <a:ln w="28575">
                <a:solidFill>
                  <a:srgbClr val="003300"/>
                </a:solidFill>
                <a:round/>
                <a:headEnd/>
                <a:tailEnd/>
              </a:ln>
            </p:spPr>
          </p:cxnSp>
          <p:cxnSp>
            <p:nvCxnSpPr>
              <p:cNvPr id="32832" name="AutoShape 30"/>
              <p:cNvCxnSpPr>
                <a:cxnSpLocks noChangeShapeType="1"/>
                <a:stCxn id="32828" idx="0"/>
                <a:endCxn id="32827" idx="2"/>
              </p:cNvCxnSpPr>
              <p:nvPr/>
            </p:nvCxnSpPr>
            <p:spPr bwMode="auto">
              <a:xfrm flipV="1">
                <a:off x="3742" y="1443"/>
                <a:ext cx="0" cy="37"/>
              </a:xfrm>
              <a:prstGeom prst="straightConnector1">
                <a:avLst/>
              </a:prstGeom>
              <a:noFill/>
              <a:ln w="28575">
                <a:solidFill>
                  <a:srgbClr val="003300"/>
                </a:solidFill>
                <a:round/>
                <a:headEnd/>
                <a:tailEnd/>
              </a:ln>
            </p:spPr>
          </p:cxnSp>
          <p:cxnSp>
            <p:nvCxnSpPr>
              <p:cNvPr id="32833" name="AutoShape 31"/>
              <p:cNvCxnSpPr>
                <a:cxnSpLocks noChangeShapeType="1"/>
                <a:stCxn id="32829" idx="1"/>
                <a:endCxn id="32827" idx="3"/>
              </p:cNvCxnSpPr>
              <p:nvPr/>
            </p:nvCxnSpPr>
            <p:spPr bwMode="auto">
              <a:xfrm flipH="1" flipV="1">
                <a:off x="3842" y="1371"/>
                <a:ext cx="50" cy="1"/>
              </a:xfrm>
              <a:prstGeom prst="straightConnector1">
                <a:avLst/>
              </a:prstGeom>
              <a:noFill/>
              <a:ln w="28575">
                <a:solidFill>
                  <a:srgbClr val="003300"/>
                </a:solidFill>
                <a:round/>
                <a:headEnd/>
                <a:tailEnd/>
              </a:ln>
            </p:spPr>
          </p:cxnSp>
          <p:sp>
            <p:nvSpPr>
              <p:cNvPr id="32834" name="AutoShape 32"/>
              <p:cNvSpPr>
                <a:spLocks noChangeArrowheads="1"/>
              </p:cNvSpPr>
              <p:nvPr/>
            </p:nvSpPr>
            <p:spPr bwMode="auto">
              <a:xfrm>
                <a:off x="3651" y="1670"/>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5" name="AutoShape 33"/>
              <p:cNvCxnSpPr>
                <a:cxnSpLocks noChangeShapeType="1"/>
                <a:stCxn id="32834" idx="0"/>
                <a:endCxn id="32828" idx="2"/>
              </p:cNvCxnSpPr>
              <p:nvPr/>
            </p:nvCxnSpPr>
            <p:spPr bwMode="auto">
              <a:xfrm flipV="1">
                <a:off x="3742" y="1625"/>
                <a:ext cx="0" cy="36"/>
              </a:xfrm>
              <a:prstGeom prst="straightConnector1">
                <a:avLst/>
              </a:prstGeom>
              <a:noFill/>
              <a:ln w="28575">
                <a:solidFill>
                  <a:srgbClr val="003300"/>
                </a:solidFill>
                <a:round/>
                <a:headEnd/>
                <a:tailEnd/>
              </a:ln>
            </p:spPr>
          </p:cxnSp>
        </p:grpSp>
      </p:grpSp>
      <p:grpSp>
        <p:nvGrpSpPr>
          <p:cNvPr id="6" name="Group 44"/>
          <p:cNvGrpSpPr>
            <a:grpSpLocks/>
          </p:cNvGrpSpPr>
          <p:nvPr/>
        </p:nvGrpSpPr>
        <p:grpSpPr bwMode="auto">
          <a:xfrm>
            <a:off x="4834017" y="4516567"/>
            <a:ext cx="2881151" cy="893633"/>
            <a:chOff x="2881" y="3063"/>
            <a:chExt cx="2049" cy="1726"/>
          </a:xfrm>
        </p:grpSpPr>
        <p:sp>
          <p:nvSpPr>
            <p:cNvPr id="268333" name="AutoShape 45"/>
            <p:cNvSpPr>
              <a:spLocks noChangeArrowheads="1"/>
            </p:cNvSpPr>
            <p:nvPr/>
          </p:nvSpPr>
          <p:spPr bwMode="auto">
            <a:xfrm>
              <a:off x="3450" y="3063"/>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99" name="Text Box 46"/>
            <p:cNvSpPr txBox="1">
              <a:spLocks noChangeArrowheads="1"/>
            </p:cNvSpPr>
            <p:nvPr/>
          </p:nvSpPr>
          <p:spPr bwMode="auto">
            <a:xfrm>
              <a:off x="2881" y="4016"/>
              <a:ext cx="2049" cy="773"/>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Prototype (</a:t>
              </a:r>
              <a:r>
                <a:rPr lang="en-GB" b="1" dirty="0" smtClean="0">
                  <a:solidFill>
                    <a:srgbClr val="003300"/>
                  </a:solidFill>
                  <a:latin typeface="Tahoma" pitchFamily="34" charset="0"/>
                </a:rPr>
                <a:t>lo/mid </a:t>
              </a:r>
              <a:r>
                <a:rPr lang="en-GB" b="1" dirty="0" err="1">
                  <a:solidFill>
                    <a:srgbClr val="003300"/>
                  </a:solidFill>
                  <a:latin typeface="Tahoma" pitchFamily="34" charset="0"/>
                </a:rPr>
                <a:t>fi</a:t>
              </a:r>
              <a:r>
                <a:rPr lang="en-GB" b="1" dirty="0">
                  <a:solidFill>
                    <a:srgbClr val="003300"/>
                  </a:solidFill>
                  <a:latin typeface="Tahoma" pitchFamily="34" charset="0"/>
                </a:rPr>
                <a:t>)</a:t>
              </a:r>
            </a:p>
          </p:txBody>
        </p:sp>
        <p:grpSp>
          <p:nvGrpSpPr>
            <p:cNvPr id="7" name="Group 47"/>
            <p:cNvGrpSpPr>
              <a:grpSpLocks/>
            </p:cNvGrpSpPr>
            <p:nvPr/>
          </p:nvGrpSpPr>
          <p:grpSpPr bwMode="auto">
            <a:xfrm>
              <a:off x="3560" y="3226"/>
              <a:ext cx="681" cy="590"/>
              <a:chOff x="4876" y="3158"/>
              <a:chExt cx="681" cy="590"/>
            </a:xfrm>
          </p:grpSpPr>
          <p:sp>
            <p:nvSpPr>
              <p:cNvPr id="32801" name="AutoShape 48"/>
              <p:cNvSpPr>
                <a:spLocks noChangeArrowheads="1"/>
              </p:cNvSpPr>
              <p:nvPr/>
            </p:nvSpPr>
            <p:spPr bwMode="auto">
              <a:xfrm>
                <a:off x="4876" y="3158"/>
                <a:ext cx="681" cy="590"/>
              </a:xfrm>
              <a:prstGeom prst="roundRect">
                <a:avLst>
                  <a:gd name="adj" fmla="val 8792"/>
                </a:avLst>
              </a:prstGeom>
              <a:solidFill>
                <a:schemeClr val="bg1"/>
              </a:solidFill>
              <a:ln w="28575">
                <a:solidFill>
                  <a:srgbClr val="003300"/>
                </a:solidFill>
                <a:round/>
                <a:headEnd/>
                <a:tailEnd/>
              </a:ln>
            </p:spPr>
            <p:txBody>
              <a:bodyPr wrap="none" anchor="ctr"/>
              <a:lstStyle/>
              <a:p>
                <a:endParaRPr lang="en-US"/>
              </a:p>
            </p:txBody>
          </p:sp>
          <p:sp>
            <p:nvSpPr>
              <p:cNvPr id="32802" name="AutoShape 49"/>
              <p:cNvSpPr>
                <a:spLocks noChangeArrowheads="1"/>
              </p:cNvSpPr>
              <p:nvPr/>
            </p:nvSpPr>
            <p:spPr bwMode="auto">
              <a:xfrm>
                <a:off x="5375"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3" name="Line 50"/>
              <p:cNvSpPr>
                <a:spLocks noChangeShapeType="1"/>
              </p:cNvSpPr>
              <p:nvPr/>
            </p:nvSpPr>
            <p:spPr bwMode="auto">
              <a:xfrm>
                <a:off x="4876" y="3271"/>
                <a:ext cx="680" cy="0"/>
              </a:xfrm>
              <a:prstGeom prst="line">
                <a:avLst/>
              </a:prstGeom>
              <a:noFill/>
              <a:ln w="28575">
                <a:solidFill>
                  <a:srgbClr val="003300"/>
                </a:solidFill>
                <a:round/>
                <a:headEnd/>
                <a:tailEnd/>
              </a:ln>
            </p:spPr>
            <p:txBody>
              <a:bodyPr wrap="none" anchor="ctr"/>
              <a:lstStyle/>
              <a:p>
                <a:endParaRPr lang="en-US"/>
              </a:p>
            </p:txBody>
          </p:sp>
          <p:sp>
            <p:nvSpPr>
              <p:cNvPr id="32804" name="Line 51"/>
              <p:cNvSpPr>
                <a:spLocks noChangeShapeType="1"/>
              </p:cNvSpPr>
              <p:nvPr/>
            </p:nvSpPr>
            <p:spPr bwMode="auto">
              <a:xfrm flipV="1">
                <a:off x="5012" y="3271"/>
                <a:ext cx="0" cy="477"/>
              </a:xfrm>
              <a:prstGeom prst="line">
                <a:avLst/>
              </a:prstGeom>
              <a:noFill/>
              <a:ln w="28575">
                <a:solidFill>
                  <a:srgbClr val="003300"/>
                </a:solidFill>
                <a:round/>
                <a:headEnd/>
                <a:tailEnd/>
              </a:ln>
            </p:spPr>
            <p:txBody>
              <a:bodyPr wrap="none" anchor="ctr"/>
              <a:lstStyle/>
              <a:p>
                <a:endParaRPr lang="en-US"/>
              </a:p>
            </p:txBody>
          </p:sp>
          <p:sp>
            <p:nvSpPr>
              <p:cNvPr id="32805" name="AutoShape 52"/>
              <p:cNvSpPr>
                <a:spLocks noChangeArrowheads="1"/>
              </p:cNvSpPr>
              <p:nvPr/>
            </p:nvSpPr>
            <p:spPr bwMode="auto">
              <a:xfrm>
                <a:off x="5193"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6" name="Oval 53"/>
              <p:cNvSpPr>
                <a:spLocks noChangeArrowheads="1"/>
              </p:cNvSpPr>
              <p:nvPr/>
            </p:nvSpPr>
            <p:spPr bwMode="auto">
              <a:xfrm>
                <a:off x="5080" y="3339"/>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7" name="Oval 54"/>
              <p:cNvSpPr>
                <a:spLocks noChangeArrowheads="1"/>
              </p:cNvSpPr>
              <p:nvPr/>
            </p:nvSpPr>
            <p:spPr bwMode="auto">
              <a:xfrm>
                <a:off x="5080" y="343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8" name="Line 55"/>
              <p:cNvSpPr>
                <a:spLocks noChangeShapeType="1"/>
              </p:cNvSpPr>
              <p:nvPr/>
            </p:nvSpPr>
            <p:spPr bwMode="auto">
              <a:xfrm flipH="1" flipV="1">
                <a:off x="5171" y="3362"/>
                <a:ext cx="340" cy="0"/>
              </a:xfrm>
              <a:prstGeom prst="line">
                <a:avLst/>
              </a:prstGeom>
              <a:noFill/>
              <a:ln w="28575">
                <a:solidFill>
                  <a:srgbClr val="003300"/>
                </a:solidFill>
                <a:round/>
                <a:headEnd/>
                <a:tailEnd/>
              </a:ln>
            </p:spPr>
            <p:txBody>
              <a:bodyPr wrap="none" anchor="ctr"/>
              <a:lstStyle/>
              <a:p>
                <a:endParaRPr lang="en-US"/>
              </a:p>
            </p:txBody>
          </p:sp>
          <p:sp>
            <p:nvSpPr>
              <p:cNvPr id="32809" name="Line 56"/>
              <p:cNvSpPr>
                <a:spLocks noChangeShapeType="1"/>
              </p:cNvSpPr>
              <p:nvPr/>
            </p:nvSpPr>
            <p:spPr bwMode="auto">
              <a:xfrm flipH="1" flipV="1">
                <a:off x="5171" y="3453"/>
                <a:ext cx="340" cy="0"/>
              </a:xfrm>
              <a:prstGeom prst="line">
                <a:avLst/>
              </a:prstGeom>
              <a:noFill/>
              <a:ln w="28575">
                <a:solidFill>
                  <a:srgbClr val="003300"/>
                </a:solidFill>
                <a:round/>
                <a:headEnd/>
                <a:tailEnd/>
              </a:ln>
            </p:spPr>
            <p:txBody>
              <a:bodyPr wrap="none" anchor="ctr"/>
              <a:lstStyle/>
              <a:p>
                <a:endParaRPr lang="en-US"/>
              </a:p>
            </p:txBody>
          </p:sp>
          <p:sp>
            <p:nvSpPr>
              <p:cNvPr id="32810" name="Oval 57"/>
              <p:cNvSpPr>
                <a:spLocks noChangeArrowheads="1"/>
              </p:cNvSpPr>
              <p:nvPr/>
            </p:nvSpPr>
            <p:spPr bwMode="auto">
              <a:xfrm>
                <a:off x="5080" y="352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11" name="Line 58"/>
              <p:cNvSpPr>
                <a:spLocks noChangeShapeType="1"/>
              </p:cNvSpPr>
              <p:nvPr/>
            </p:nvSpPr>
            <p:spPr bwMode="auto">
              <a:xfrm flipH="1" flipV="1">
                <a:off x="5171" y="3543"/>
                <a:ext cx="340" cy="0"/>
              </a:xfrm>
              <a:prstGeom prst="line">
                <a:avLst/>
              </a:prstGeom>
              <a:noFill/>
              <a:ln w="28575">
                <a:solidFill>
                  <a:srgbClr val="003300"/>
                </a:solidFill>
                <a:round/>
                <a:headEnd/>
                <a:tailEnd/>
              </a:ln>
            </p:spPr>
            <p:txBody>
              <a:bodyPr wrap="none" anchor="ctr"/>
              <a:lstStyle/>
              <a:p>
                <a:endParaRPr lang="en-US"/>
              </a:p>
            </p:txBody>
          </p:sp>
        </p:grpSp>
      </p:grpSp>
      <p:grpSp>
        <p:nvGrpSpPr>
          <p:cNvPr id="8" name="Group 59"/>
          <p:cNvGrpSpPr>
            <a:grpSpLocks/>
          </p:cNvGrpSpPr>
          <p:nvPr/>
        </p:nvGrpSpPr>
        <p:grpSpPr bwMode="auto">
          <a:xfrm>
            <a:off x="3384841" y="3276600"/>
            <a:ext cx="1985449" cy="933500"/>
            <a:chOff x="611" y="976"/>
            <a:chExt cx="1412" cy="1803"/>
          </a:xfrm>
        </p:grpSpPr>
        <p:sp>
          <p:nvSpPr>
            <p:cNvPr id="268348" name="AutoShape 60"/>
            <p:cNvSpPr>
              <a:spLocks noChangeArrowheads="1"/>
            </p:cNvSpPr>
            <p:nvPr/>
          </p:nvSpPr>
          <p:spPr bwMode="auto">
            <a:xfrm>
              <a:off x="85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84" name="Text Box 61"/>
            <p:cNvSpPr txBox="1">
              <a:spLocks noChangeArrowheads="1"/>
            </p:cNvSpPr>
            <p:nvPr/>
          </p:nvSpPr>
          <p:spPr bwMode="auto">
            <a:xfrm>
              <a:off x="611" y="2006"/>
              <a:ext cx="141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Prioritized </a:t>
              </a:r>
              <a:r>
                <a:rPr lang="en-GB" b="1" dirty="0">
                  <a:solidFill>
                    <a:srgbClr val="003300"/>
                  </a:solidFill>
                  <a:latin typeface="Tahoma" pitchFamily="34" charset="0"/>
                </a:rPr>
                <a:t>list</a:t>
              </a:r>
            </a:p>
          </p:txBody>
        </p:sp>
        <p:grpSp>
          <p:nvGrpSpPr>
            <p:cNvPr id="9" name="Group 62"/>
            <p:cNvGrpSpPr>
              <a:grpSpLocks/>
            </p:cNvGrpSpPr>
            <p:nvPr/>
          </p:nvGrpSpPr>
          <p:grpSpPr bwMode="auto">
            <a:xfrm>
              <a:off x="1016" y="1135"/>
              <a:ext cx="567" cy="613"/>
              <a:chOff x="975" y="1139"/>
              <a:chExt cx="567" cy="613"/>
            </a:xfrm>
          </p:grpSpPr>
          <p:sp>
            <p:nvSpPr>
              <p:cNvPr id="32786" name="Oval 63"/>
              <p:cNvSpPr>
                <a:spLocks noChangeArrowheads="1"/>
              </p:cNvSpPr>
              <p:nvPr/>
            </p:nvSpPr>
            <p:spPr bwMode="auto">
              <a:xfrm>
                <a:off x="975" y="113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7" name="Line 64"/>
              <p:cNvSpPr>
                <a:spLocks noChangeShapeType="1"/>
              </p:cNvSpPr>
              <p:nvPr/>
            </p:nvSpPr>
            <p:spPr bwMode="auto">
              <a:xfrm flipH="1" flipV="1">
                <a:off x="1066" y="1162"/>
                <a:ext cx="476" cy="0"/>
              </a:xfrm>
              <a:prstGeom prst="line">
                <a:avLst/>
              </a:prstGeom>
              <a:noFill/>
              <a:ln w="28575">
                <a:solidFill>
                  <a:srgbClr val="003300"/>
                </a:solidFill>
                <a:round/>
                <a:headEnd/>
                <a:tailEnd/>
              </a:ln>
            </p:spPr>
            <p:txBody>
              <a:bodyPr wrap="none" anchor="ctr"/>
              <a:lstStyle/>
              <a:p>
                <a:endParaRPr lang="en-US"/>
              </a:p>
            </p:txBody>
          </p:sp>
          <p:sp>
            <p:nvSpPr>
              <p:cNvPr id="32788" name="Oval 65"/>
              <p:cNvSpPr>
                <a:spLocks noChangeArrowheads="1"/>
              </p:cNvSpPr>
              <p:nvPr/>
            </p:nvSpPr>
            <p:spPr bwMode="auto">
              <a:xfrm>
                <a:off x="975" y="125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9" name="Line 66"/>
              <p:cNvSpPr>
                <a:spLocks noChangeShapeType="1"/>
              </p:cNvSpPr>
              <p:nvPr/>
            </p:nvSpPr>
            <p:spPr bwMode="auto">
              <a:xfrm flipH="1" flipV="1">
                <a:off x="1066" y="1275"/>
                <a:ext cx="476" cy="0"/>
              </a:xfrm>
              <a:prstGeom prst="line">
                <a:avLst/>
              </a:prstGeom>
              <a:noFill/>
              <a:ln w="28575">
                <a:solidFill>
                  <a:srgbClr val="003300"/>
                </a:solidFill>
                <a:round/>
                <a:headEnd/>
                <a:tailEnd/>
              </a:ln>
            </p:spPr>
            <p:txBody>
              <a:bodyPr wrap="none" anchor="ctr"/>
              <a:lstStyle/>
              <a:p>
                <a:endParaRPr lang="en-US"/>
              </a:p>
            </p:txBody>
          </p:sp>
          <p:sp>
            <p:nvSpPr>
              <p:cNvPr id="32790" name="Oval 67"/>
              <p:cNvSpPr>
                <a:spLocks noChangeArrowheads="1"/>
              </p:cNvSpPr>
              <p:nvPr/>
            </p:nvSpPr>
            <p:spPr bwMode="auto">
              <a:xfrm>
                <a:off x="975" y="136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1" name="Line 68"/>
              <p:cNvSpPr>
                <a:spLocks noChangeShapeType="1"/>
              </p:cNvSpPr>
              <p:nvPr/>
            </p:nvSpPr>
            <p:spPr bwMode="auto">
              <a:xfrm flipH="1" flipV="1">
                <a:off x="1066" y="1389"/>
                <a:ext cx="476" cy="0"/>
              </a:xfrm>
              <a:prstGeom prst="line">
                <a:avLst/>
              </a:prstGeom>
              <a:noFill/>
              <a:ln w="28575">
                <a:solidFill>
                  <a:srgbClr val="003300"/>
                </a:solidFill>
                <a:round/>
                <a:headEnd/>
                <a:tailEnd/>
              </a:ln>
            </p:spPr>
            <p:txBody>
              <a:bodyPr wrap="none" anchor="ctr"/>
              <a:lstStyle/>
              <a:p>
                <a:endParaRPr lang="en-US"/>
              </a:p>
            </p:txBody>
          </p:sp>
          <p:sp>
            <p:nvSpPr>
              <p:cNvPr id="32792" name="Oval 69"/>
              <p:cNvSpPr>
                <a:spLocks noChangeArrowheads="1"/>
              </p:cNvSpPr>
              <p:nvPr/>
            </p:nvSpPr>
            <p:spPr bwMode="auto">
              <a:xfrm>
                <a:off x="975" y="147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3" name="Line 70"/>
              <p:cNvSpPr>
                <a:spLocks noChangeShapeType="1"/>
              </p:cNvSpPr>
              <p:nvPr/>
            </p:nvSpPr>
            <p:spPr bwMode="auto">
              <a:xfrm flipH="1" flipV="1">
                <a:off x="1066" y="1502"/>
                <a:ext cx="476" cy="0"/>
              </a:xfrm>
              <a:prstGeom prst="line">
                <a:avLst/>
              </a:prstGeom>
              <a:noFill/>
              <a:ln w="28575">
                <a:solidFill>
                  <a:srgbClr val="003300"/>
                </a:solidFill>
                <a:round/>
                <a:headEnd/>
                <a:tailEnd/>
              </a:ln>
            </p:spPr>
            <p:txBody>
              <a:bodyPr wrap="none" anchor="ctr"/>
              <a:lstStyle/>
              <a:p>
                <a:endParaRPr lang="en-US"/>
              </a:p>
            </p:txBody>
          </p:sp>
          <p:sp>
            <p:nvSpPr>
              <p:cNvPr id="32794" name="Oval 71"/>
              <p:cNvSpPr>
                <a:spLocks noChangeArrowheads="1"/>
              </p:cNvSpPr>
              <p:nvPr/>
            </p:nvSpPr>
            <p:spPr bwMode="auto">
              <a:xfrm>
                <a:off x="975" y="159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5" name="Line 72"/>
              <p:cNvSpPr>
                <a:spLocks noChangeShapeType="1"/>
              </p:cNvSpPr>
              <p:nvPr/>
            </p:nvSpPr>
            <p:spPr bwMode="auto">
              <a:xfrm flipH="1" flipV="1">
                <a:off x="1066" y="1615"/>
                <a:ext cx="476" cy="0"/>
              </a:xfrm>
              <a:prstGeom prst="line">
                <a:avLst/>
              </a:prstGeom>
              <a:noFill/>
              <a:ln w="28575">
                <a:solidFill>
                  <a:srgbClr val="003300"/>
                </a:solidFill>
                <a:round/>
                <a:headEnd/>
                <a:tailEnd/>
              </a:ln>
            </p:spPr>
            <p:txBody>
              <a:bodyPr wrap="none" anchor="ctr"/>
              <a:lstStyle/>
              <a:p>
                <a:endParaRPr lang="en-US"/>
              </a:p>
            </p:txBody>
          </p:sp>
          <p:sp>
            <p:nvSpPr>
              <p:cNvPr id="32796" name="Oval 73"/>
              <p:cNvSpPr>
                <a:spLocks noChangeArrowheads="1"/>
              </p:cNvSpPr>
              <p:nvPr/>
            </p:nvSpPr>
            <p:spPr bwMode="auto">
              <a:xfrm>
                <a:off x="975" y="170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7" name="Line 74"/>
              <p:cNvSpPr>
                <a:spLocks noChangeShapeType="1"/>
              </p:cNvSpPr>
              <p:nvPr/>
            </p:nvSpPr>
            <p:spPr bwMode="auto">
              <a:xfrm flipH="1" flipV="1">
                <a:off x="1066" y="1729"/>
                <a:ext cx="476" cy="0"/>
              </a:xfrm>
              <a:prstGeom prst="line">
                <a:avLst/>
              </a:prstGeom>
              <a:noFill/>
              <a:ln w="28575">
                <a:solidFill>
                  <a:srgbClr val="003300"/>
                </a:solidFill>
                <a:round/>
                <a:headEnd/>
                <a:tailEnd/>
              </a:ln>
            </p:spPr>
            <p:txBody>
              <a:bodyPr wrap="none" anchor="ctr"/>
              <a:lstStyle/>
              <a:p>
                <a:endParaRPr lang="en-US"/>
              </a:p>
            </p:txBody>
          </p:sp>
        </p:grpSp>
      </p:grpSp>
      <p:grpSp>
        <p:nvGrpSpPr>
          <p:cNvPr id="11" name="Group 10"/>
          <p:cNvGrpSpPr/>
          <p:nvPr/>
        </p:nvGrpSpPr>
        <p:grpSpPr>
          <a:xfrm>
            <a:off x="1652585" y="4111261"/>
            <a:ext cx="1642534" cy="994138"/>
            <a:chOff x="1652585" y="4111261"/>
            <a:chExt cx="1642534" cy="994138"/>
          </a:xfrm>
        </p:grpSpPr>
        <p:sp>
          <p:nvSpPr>
            <p:cNvPr id="86" name="Text Box 61"/>
            <p:cNvSpPr txBox="1">
              <a:spLocks noChangeArrowheads="1"/>
            </p:cNvSpPr>
            <p:nvPr/>
          </p:nvSpPr>
          <p:spPr bwMode="auto">
            <a:xfrm>
              <a:off x="1752600" y="4705180"/>
              <a:ext cx="1542519" cy="400219"/>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Story Card</a:t>
              </a:r>
              <a:endParaRPr lang="en-GB" b="1" dirty="0">
                <a:solidFill>
                  <a:srgbClr val="003300"/>
                </a:solidFill>
                <a:latin typeface="Tahoma" pitchFamily="34" charset="0"/>
              </a:endParaRPr>
            </a:p>
          </p:txBody>
        </p:sp>
        <p:sp>
          <p:nvSpPr>
            <p:cNvPr id="101" name="AutoShape 60"/>
            <p:cNvSpPr>
              <a:spLocks noChangeArrowheads="1"/>
            </p:cNvSpPr>
            <p:nvPr/>
          </p:nvSpPr>
          <p:spPr bwMode="auto">
            <a:xfrm>
              <a:off x="1652585" y="4111261"/>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02" name="TextBox 101"/>
            <p:cNvSpPr txBox="1"/>
            <p:nvPr/>
          </p:nvSpPr>
          <p:spPr>
            <a:xfrm>
              <a:off x="1676400" y="4135566"/>
              <a:ext cx="1219200" cy="430887"/>
            </a:xfrm>
            <a:prstGeom prst="rect">
              <a:avLst/>
            </a:prstGeom>
            <a:noFill/>
          </p:spPr>
          <p:txBody>
            <a:bodyPr wrap="square" rtlCol="0">
              <a:spAutoFit/>
            </a:bodyPr>
            <a:lstStyle/>
            <a:p>
              <a:pPr>
                <a:buNone/>
              </a:pPr>
              <a:r>
                <a:rPr lang="en-US" sz="1000" b="1" dirty="0" smtClean="0"/>
                <a:t>Title:      Priority:</a:t>
              </a:r>
            </a:p>
            <a:p>
              <a:pPr>
                <a:buNone/>
              </a:pPr>
              <a:r>
                <a:rPr lang="en-US" sz="1000" b="1" dirty="0" smtClean="0"/>
                <a:t>As a ……</a:t>
              </a:r>
              <a:endParaRPr lang="en-US" sz="1000" b="1" dirty="0"/>
            </a:p>
          </p:txBody>
        </p:sp>
      </p:grpSp>
      <p:grpSp>
        <p:nvGrpSpPr>
          <p:cNvPr id="12" name="Group 11"/>
          <p:cNvGrpSpPr/>
          <p:nvPr/>
        </p:nvGrpSpPr>
        <p:grpSpPr>
          <a:xfrm>
            <a:off x="1447800" y="2154366"/>
            <a:ext cx="1346469" cy="1092116"/>
            <a:chOff x="1447800" y="2154366"/>
            <a:chExt cx="1346469" cy="1092116"/>
          </a:xfrm>
        </p:grpSpPr>
        <p:grpSp>
          <p:nvGrpSpPr>
            <p:cNvPr id="2" name="Group 6"/>
            <p:cNvGrpSpPr>
              <a:grpSpLocks/>
            </p:cNvGrpSpPr>
            <p:nvPr/>
          </p:nvGrpSpPr>
          <p:grpSpPr bwMode="auto">
            <a:xfrm>
              <a:off x="1447800" y="2154366"/>
              <a:ext cx="1296448" cy="552436"/>
              <a:chOff x="2302" y="2184"/>
              <a:chExt cx="922" cy="1067"/>
            </a:xfrm>
          </p:grpSpPr>
          <p:sp>
            <p:nvSpPr>
              <p:cNvPr id="32842" name="Freeform 8"/>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3" name="Freeform 9"/>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5" name="Text Box 11"/>
              <p:cNvSpPr txBox="1">
                <a:spLocks noChangeArrowheads="1"/>
              </p:cNvSpPr>
              <p:nvPr/>
            </p:nvSpPr>
            <p:spPr bwMode="auto">
              <a:xfrm>
                <a:off x="2302" y="2478"/>
                <a:ext cx="92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Scenario</a:t>
                </a:r>
                <a:endParaRPr lang="en-GB" sz="1000" b="1" dirty="0">
                  <a:solidFill>
                    <a:srgbClr val="003300"/>
                  </a:solidFill>
                  <a:latin typeface="Tahoma" pitchFamily="34" charset="0"/>
                </a:endParaRPr>
              </a:p>
            </p:txBody>
          </p:sp>
        </p:grpSp>
        <p:sp>
          <p:nvSpPr>
            <p:cNvPr id="84" name="AutoShape 60"/>
            <p:cNvSpPr>
              <a:spLocks noChangeArrowheads="1"/>
            </p:cNvSpPr>
            <p:nvPr/>
          </p:nvSpPr>
          <p:spPr bwMode="auto">
            <a:xfrm>
              <a:off x="1551254" y="2763966"/>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buNone/>
                <a:defRPr/>
              </a:pPr>
              <a:endParaRPr lang="en-US" sz="1100" dirty="0"/>
            </a:p>
          </p:txBody>
        </p:sp>
        <p:sp>
          <p:nvSpPr>
            <p:cNvPr id="85" name="Line 70"/>
            <p:cNvSpPr>
              <a:spLocks noChangeShapeType="1"/>
            </p:cNvSpPr>
            <p:nvPr/>
          </p:nvSpPr>
          <p:spPr bwMode="auto">
            <a:xfrm flipH="1" flipV="1">
              <a:off x="2057400" y="2840166"/>
              <a:ext cx="669316" cy="0"/>
            </a:xfrm>
            <a:prstGeom prst="line">
              <a:avLst/>
            </a:prstGeom>
            <a:noFill/>
            <a:ln w="28575">
              <a:solidFill>
                <a:srgbClr val="003300"/>
              </a:solidFill>
              <a:round/>
              <a:headEnd/>
              <a:tailEnd/>
            </a:ln>
          </p:spPr>
          <p:txBody>
            <a:bodyPr wrap="none" anchor="ctr"/>
            <a:lstStyle/>
            <a:p>
              <a:endParaRPr lang="en-US"/>
            </a:p>
          </p:txBody>
        </p:sp>
        <p:sp>
          <p:nvSpPr>
            <p:cNvPr id="87" name="TextBox 86"/>
            <p:cNvSpPr txBox="1"/>
            <p:nvPr/>
          </p:nvSpPr>
          <p:spPr>
            <a:xfrm>
              <a:off x="1524000" y="2687766"/>
              <a:ext cx="762000" cy="253916"/>
            </a:xfrm>
            <a:prstGeom prst="rect">
              <a:avLst/>
            </a:prstGeom>
            <a:noFill/>
          </p:spPr>
          <p:txBody>
            <a:bodyPr wrap="square" rtlCol="0">
              <a:spAutoFit/>
            </a:bodyPr>
            <a:lstStyle/>
            <a:p>
              <a:pPr>
                <a:buNone/>
              </a:pPr>
              <a:r>
                <a:rPr lang="en-US" sz="1050" dirty="0" smtClean="0"/>
                <a:t>Step 1</a:t>
              </a:r>
              <a:endParaRPr lang="en-US" sz="1050" dirty="0"/>
            </a:p>
          </p:txBody>
        </p:sp>
        <p:sp>
          <p:nvSpPr>
            <p:cNvPr id="88" name="Line 70"/>
            <p:cNvSpPr>
              <a:spLocks noChangeShapeType="1"/>
            </p:cNvSpPr>
            <p:nvPr/>
          </p:nvSpPr>
          <p:spPr bwMode="auto">
            <a:xfrm flipH="1" flipV="1">
              <a:off x="2057400" y="2992566"/>
              <a:ext cx="669316" cy="0"/>
            </a:xfrm>
            <a:prstGeom prst="line">
              <a:avLst/>
            </a:prstGeom>
            <a:noFill/>
            <a:ln w="28575">
              <a:solidFill>
                <a:srgbClr val="003300"/>
              </a:solidFill>
              <a:round/>
              <a:headEnd/>
              <a:tailEnd/>
            </a:ln>
          </p:spPr>
          <p:txBody>
            <a:bodyPr wrap="none" anchor="ctr"/>
            <a:lstStyle/>
            <a:p>
              <a:endParaRPr lang="en-US"/>
            </a:p>
          </p:txBody>
        </p:sp>
        <p:sp>
          <p:nvSpPr>
            <p:cNvPr id="89" name="TextBox 88"/>
            <p:cNvSpPr txBox="1"/>
            <p:nvPr/>
          </p:nvSpPr>
          <p:spPr>
            <a:xfrm>
              <a:off x="1524000" y="2840166"/>
              <a:ext cx="762000" cy="253916"/>
            </a:xfrm>
            <a:prstGeom prst="rect">
              <a:avLst/>
            </a:prstGeom>
            <a:noFill/>
          </p:spPr>
          <p:txBody>
            <a:bodyPr wrap="square" rtlCol="0">
              <a:spAutoFit/>
            </a:bodyPr>
            <a:lstStyle/>
            <a:p>
              <a:pPr>
                <a:buNone/>
              </a:pPr>
              <a:r>
                <a:rPr lang="en-US" sz="1050" dirty="0" smtClean="0"/>
                <a:t>Step 2</a:t>
              </a:r>
              <a:endParaRPr lang="en-US" sz="1050" dirty="0"/>
            </a:p>
          </p:txBody>
        </p:sp>
        <p:sp>
          <p:nvSpPr>
            <p:cNvPr id="90" name="Line 70"/>
            <p:cNvSpPr>
              <a:spLocks noChangeShapeType="1"/>
            </p:cNvSpPr>
            <p:nvPr/>
          </p:nvSpPr>
          <p:spPr bwMode="auto">
            <a:xfrm flipH="1" flipV="1">
              <a:off x="2057400" y="3144966"/>
              <a:ext cx="669316" cy="0"/>
            </a:xfrm>
            <a:prstGeom prst="line">
              <a:avLst/>
            </a:prstGeom>
            <a:noFill/>
            <a:ln w="28575">
              <a:solidFill>
                <a:srgbClr val="003300"/>
              </a:solidFill>
              <a:round/>
              <a:headEnd/>
              <a:tailEnd/>
            </a:ln>
          </p:spPr>
          <p:txBody>
            <a:bodyPr wrap="none" anchor="ctr"/>
            <a:lstStyle/>
            <a:p>
              <a:endParaRPr lang="en-US"/>
            </a:p>
          </p:txBody>
        </p:sp>
        <p:sp>
          <p:nvSpPr>
            <p:cNvPr id="91" name="TextBox 90"/>
            <p:cNvSpPr txBox="1"/>
            <p:nvPr/>
          </p:nvSpPr>
          <p:spPr>
            <a:xfrm>
              <a:off x="1524000" y="2992566"/>
              <a:ext cx="762000" cy="253916"/>
            </a:xfrm>
            <a:prstGeom prst="rect">
              <a:avLst/>
            </a:prstGeom>
            <a:noFill/>
          </p:spPr>
          <p:txBody>
            <a:bodyPr wrap="square" rtlCol="0">
              <a:spAutoFit/>
            </a:bodyPr>
            <a:lstStyle/>
            <a:p>
              <a:pPr>
                <a:buNone/>
              </a:pPr>
              <a:r>
                <a:rPr lang="en-US" sz="1050" dirty="0" smtClean="0"/>
                <a:t>Step 3</a:t>
              </a:r>
              <a:endParaRPr lang="en-US" sz="1050" dirty="0"/>
            </a:p>
          </p:txBody>
        </p:sp>
      </p:grpSp>
      <p:grpSp>
        <p:nvGrpSpPr>
          <p:cNvPr id="10" name="Group 9"/>
          <p:cNvGrpSpPr/>
          <p:nvPr/>
        </p:nvGrpSpPr>
        <p:grpSpPr>
          <a:xfrm>
            <a:off x="3733800" y="1136881"/>
            <a:ext cx="1905000" cy="1225319"/>
            <a:chOff x="3733800" y="1136881"/>
            <a:chExt cx="1905000" cy="1225319"/>
          </a:xfrm>
        </p:grpSpPr>
        <p:sp>
          <p:nvSpPr>
            <p:cNvPr id="32772" name="Freeform 4"/>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sp>
          <p:nvSpPr>
            <p:cNvPr id="32773" name="Freeform 5"/>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grpSp>
          <p:nvGrpSpPr>
            <p:cNvPr id="3" name="Group 12"/>
            <p:cNvGrpSpPr>
              <a:grpSpLocks/>
            </p:cNvGrpSpPr>
            <p:nvPr/>
          </p:nvGrpSpPr>
          <p:grpSpPr bwMode="auto">
            <a:xfrm>
              <a:off x="3886526" y="1136881"/>
              <a:ext cx="1394875" cy="1050232"/>
              <a:chOff x="2213" y="171"/>
              <a:chExt cx="992" cy="2076"/>
            </a:xfrm>
          </p:grpSpPr>
          <p:sp>
            <p:nvSpPr>
              <p:cNvPr id="32837" name="Freeform 14"/>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8" name="Freeform 15"/>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9" name="Text Box 16"/>
              <p:cNvSpPr txBox="1">
                <a:spLocks noChangeArrowheads="1"/>
              </p:cNvSpPr>
              <p:nvPr/>
            </p:nvSpPr>
            <p:spPr bwMode="auto">
              <a:xfrm>
                <a:off x="2386" y="1774"/>
                <a:ext cx="602" cy="404"/>
              </a:xfrm>
              <a:prstGeom prst="rect">
                <a:avLst/>
              </a:prstGeom>
              <a:noFill/>
              <a:ln w="76200" algn="ctr">
                <a:noFill/>
                <a:miter lim="800000"/>
                <a:headEnd/>
                <a:tailEnd/>
              </a:ln>
            </p:spPr>
            <p:txBody>
              <a:bodyPr wrap="none" anchor="ctr"/>
              <a:lstStyle/>
              <a:p>
                <a:pPr algn="ctr">
                  <a:buNone/>
                </a:pPr>
                <a:endParaRPr lang="en-GB" sz="7200" b="1" dirty="0">
                  <a:solidFill>
                    <a:srgbClr val="003300"/>
                  </a:solidFill>
                  <a:latin typeface="Tahoma" pitchFamily="34" charset="0"/>
                </a:endParaRPr>
              </a:p>
            </p:txBody>
          </p:sp>
          <p:sp>
            <p:nvSpPr>
              <p:cNvPr id="32840" name="Text Box 17"/>
              <p:cNvSpPr txBox="1">
                <a:spLocks noChangeArrowheads="1"/>
              </p:cNvSpPr>
              <p:nvPr/>
            </p:nvSpPr>
            <p:spPr bwMode="auto">
              <a:xfrm>
                <a:off x="2213" y="171"/>
                <a:ext cx="992" cy="791"/>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Narrative</a:t>
                </a:r>
                <a:endParaRPr lang="en-GB" b="1" dirty="0">
                  <a:solidFill>
                    <a:srgbClr val="003300"/>
                  </a:solidFill>
                  <a:latin typeface="Tahoma" pitchFamily="34" charset="0"/>
                </a:endParaRPr>
              </a:p>
            </p:txBody>
          </p:sp>
        </p:grpSp>
        <p:grpSp>
          <p:nvGrpSpPr>
            <p:cNvPr id="76" name="Group 75"/>
            <p:cNvGrpSpPr/>
            <p:nvPr/>
          </p:nvGrpSpPr>
          <p:grpSpPr>
            <a:xfrm>
              <a:off x="3733800" y="1670447"/>
              <a:ext cx="1905000" cy="691753"/>
              <a:chOff x="6019800" y="1371600"/>
              <a:chExt cx="1905000" cy="691753"/>
            </a:xfrm>
          </p:grpSpPr>
          <p:sp>
            <p:nvSpPr>
              <p:cNvPr id="75" name="AutoShape 60"/>
              <p:cNvSpPr>
                <a:spLocks noChangeArrowheads="1"/>
              </p:cNvSpPr>
              <p:nvPr/>
            </p:nvSpPr>
            <p:spPr bwMode="auto">
              <a:xfrm>
                <a:off x="6019800" y="1371600"/>
                <a:ext cx="1828800" cy="691753"/>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3" name="TextBox 72"/>
              <p:cNvSpPr txBox="1"/>
              <p:nvPr/>
            </p:nvSpPr>
            <p:spPr>
              <a:xfrm>
                <a:off x="6248400" y="1371600"/>
                <a:ext cx="1676400" cy="615553"/>
              </a:xfrm>
              <a:prstGeom prst="rect">
                <a:avLst/>
              </a:prstGeom>
              <a:noFill/>
            </p:spPr>
            <p:txBody>
              <a:bodyPr wrap="square" rtlCol="0">
                <a:spAutoFit/>
              </a:bodyPr>
              <a:lstStyle/>
              <a:p>
                <a:pPr>
                  <a:buNone/>
                </a:pPr>
                <a:r>
                  <a:rPr lang="en-US" sz="1000" b="1" dirty="0" smtClean="0"/>
                  <a:t>Story #:</a:t>
                </a:r>
              </a:p>
              <a:p>
                <a:pPr>
                  <a:buNone/>
                </a:pPr>
                <a:r>
                  <a:rPr lang="en-US" sz="1000" b="1" dirty="0" smtClean="0"/>
                  <a:t>Title:</a:t>
                </a:r>
              </a:p>
              <a:p>
                <a:pPr>
                  <a:buNone/>
                </a:pPr>
                <a:r>
                  <a:rPr lang="en-US" sz="1000" b="1" dirty="0" smtClean="0"/>
                  <a:t>Business Impact:</a:t>
                </a:r>
                <a:endParaRPr lang="en-US" sz="1000" b="1" dirty="0"/>
              </a:p>
            </p:txBody>
          </p:sp>
        </p:gr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Clr>
                <a:schemeClr val="bg1"/>
              </a:buClr>
            </a:pPr>
            <a:r>
              <a:rPr lang="en-AU" dirty="0" smtClean="0"/>
              <a:t>Making the Right Choice</a:t>
            </a:r>
            <a:endParaRPr lang="en-US" dirty="0" smtClean="0"/>
          </a:p>
        </p:txBody>
      </p:sp>
      <p:sp>
        <p:nvSpPr>
          <p:cNvPr id="18435" name="Text Box 3"/>
          <p:cNvSpPr txBox="1">
            <a:spLocks noChangeArrowheads="1"/>
          </p:cNvSpPr>
          <p:nvPr/>
        </p:nvSpPr>
        <p:spPr bwMode="auto">
          <a:xfrm>
            <a:off x="1095375" y="1339850"/>
            <a:ext cx="949325" cy="457200"/>
          </a:xfrm>
          <a:prstGeom prst="rect">
            <a:avLst/>
          </a:prstGeom>
          <a:noFill/>
          <a:ln w="9525">
            <a:noFill/>
            <a:miter lim="800000"/>
            <a:headEnd/>
            <a:tailEnd/>
          </a:ln>
        </p:spPr>
        <p:txBody>
          <a:bodyPr wrap="none">
            <a:spAutoFit/>
          </a:bodyPr>
          <a:lstStyle/>
          <a:p>
            <a:pPr>
              <a:buNone/>
            </a:pPr>
            <a:r>
              <a:rPr lang="en-AU" sz="2400" b="1" dirty="0">
                <a:solidFill>
                  <a:schemeClr val="tx1"/>
                </a:solidFill>
                <a:latin typeface="Tahoma" pitchFamily="34" charset="0"/>
                <a:ea typeface="MS PGothic" pitchFamily="34" charset="-128"/>
                <a:cs typeface="Arial" charset="0"/>
              </a:rPr>
              <a:t>Agile</a:t>
            </a:r>
          </a:p>
        </p:txBody>
      </p:sp>
      <p:sp>
        <p:nvSpPr>
          <p:cNvPr id="18436" name="Text Box 4"/>
          <p:cNvSpPr txBox="1">
            <a:spLocks noChangeArrowheads="1"/>
          </p:cNvSpPr>
          <p:nvPr/>
        </p:nvSpPr>
        <p:spPr bwMode="auto">
          <a:xfrm>
            <a:off x="6400800" y="1295400"/>
            <a:ext cx="1657350" cy="457200"/>
          </a:xfrm>
          <a:prstGeom prst="rect">
            <a:avLst/>
          </a:prstGeom>
          <a:noFill/>
          <a:ln w="9525">
            <a:noFill/>
            <a:miter lim="800000"/>
            <a:headEnd/>
            <a:tailEnd/>
          </a:ln>
        </p:spPr>
        <p:txBody>
          <a:bodyPr wrap="none">
            <a:spAutoFit/>
          </a:bodyPr>
          <a:lstStyle/>
          <a:p>
            <a:pPr>
              <a:buNone/>
            </a:pPr>
            <a:r>
              <a:rPr lang="en-AU" sz="2400" b="1">
                <a:solidFill>
                  <a:schemeClr val="tx1"/>
                </a:solidFill>
                <a:latin typeface="Tahoma" pitchFamily="34" charset="0"/>
                <a:ea typeface="MS PGothic" pitchFamily="34" charset="-128"/>
                <a:cs typeface="Arial" charset="0"/>
              </a:rPr>
              <a:t>Non Agile</a:t>
            </a:r>
          </a:p>
        </p:txBody>
      </p:sp>
      <p:sp>
        <p:nvSpPr>
          <p:cNvPr id="424965" name="Text Box 5"/>
          <p:cNvSpPr txBox="1">
            <a:spLocks noChangeArrowheads="1"/>
          </p:cNvSpPr>
          <p:nvPr/>
        </p:nvSpPr>
        <p:spPr bwMode="auto">
          <a:xfrm>
            <a:off x="663982" y="2043113"/>
            <a:ext cx="3970172" cy="400110"/>
          </a:xfrm>
          <a:prstGeom prst="rect">
            <a:avLst/>
          </a:prstGeom>
          <a:noFill/>
          <a:ln w="9525" algn="ctr">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Volatile requirements</a:t>
            </a:r>
            <a:endParaRPr lang="en-AU" dirty="0">
              <a:solidFill>
                <a:schemeClr val="tx1"/>
              </a:solidFill>
              <a:latin typeface="Tahoma" pitchFamily="34" charset="0"/>
              <a:ea typeface="MS PGothic" pitchFamily="34" charset="-128"/>
              <a:cs typeface="Arial" charset="0"/>
            </a:endParaRPr>
          </a:p>
        </p:txBody>
      </p:sp>
      <p:sp>
        <p:nvSpPr>
          <p:cNvPr id="424966" name="Text Box 6"/>
          <p:cNvSpPr txBox="1">
            <a:spLocks noChangeArrowheads="1"/>
          </p:cNvSpPr>
          <p:nvPr/>
        </p:nvSpPr>
        <p:spPr bwMode="auto">
          <a:xfrm>
            <a:off x="5701447" y="2043113"/>
            <a:ext cx="2451953" cy="400110"/>
          </a:xfrm>
          <a:prstGeom prst="rect">
            <a:avLst/>
          </a:prstGeom>
          <a:noFill/>
          <a:ln w="9525">
            <a:noFill/>
            <a:miter lim="800000"/>
            <a:headEnd/>
            <a:tailEnd/>
          </a:ln>
        </p:spPr>
        <p:txBody>
          <a:bodyPr wrap="none">
            <a:spAutoFit/>
          </a:bodyPr>
          <a:lstStyle/>
          <a:p>
            <a:pPr algn="r">
              <a:buNone/>
            </a:pPr>
            <a:r>
              <a:rPr lang="en-AU" dirty="0" smtClean="0">
                <a:solidFill>
                  <a:schemeClr val="tx1"/>
                </a:solidFill>
                <a:latin typeface="Tahoma" pitchFamily="34" charset="0"/>
                <a:ea typeface="MS PGothic" pitchFamily="34" charset="-128"/>
                <a:cs typeface="Arial" charset="0"/>
              </a:rPr>
              <a:t>Stable requirements</a:t>
            </a:r>
            <a:endParaRPr lang="en-AU" dirty="0">
              <a:solidFill>
                <a:schemeClr val="tx1"/>
              </a:solidFill>
              <a:latin typeface="Tahoma" pitchFamily="34" charset="0"/>
              <a:ea typeface="MS PGothic" pitchFamily="34" charset="-128"/>
              <a:cs typeface="Arial" charset="0"/>
            </a:endParaRPr>
          </a:p>
        </p:txBody>
      </p:sp>
      <p:sp>
        <p:nvSpPr>
          <p:cNvPr id="424967" name="Text Box 7"/>
          <p:cNvSpPr txBox="1">
            <a:spLocks noChangeArrowheads="1"/>
          </p:cNvSpPr>
          <p:nvPr/>
        </p:nvSpPr>
        <p:spPr bwMode="auto">
          <a:xfrm>
            <a:off x="663982" y="5029200"/>
            <a:ext cx="3603218" cy="400110"/>
          </a:xfrm>
          <a:prstGeom prst="rect">
            <a:avLst/>
          </a:prstGeom>
          <a:noFill/>
          <a:ln w="9525">
            <a:noFill/>
            <a:miter lim="800000"/>
            <a:headEnd/>
            <a:tailEnd/>
          </a:ln>
        </p:spPr>
        <p:txBody>
          <a:bodyPr wrap="square">
            <a:spAutoFit/>
          </a:bodyPr>
          <a:lstStyle/>
          <a:p>
            <a:pPr>
              <a:buNone/>
            </a:pPr>
            <a:r>
              <a:rPr lang="en-AU" dirty="0">
                <a:solidFill>
                  <a:schemeClr val="tx1"/>
                </a:solidFill>
                <a:latin typeface="Tahoma" pitchFamily="34" charset="0"/>
                <a:ea typeface="MS PGothic" pitchFamily="34" charset="-128"/>
                <a:cs typeface="Arial" charset="0"/>
              </a:rPr>
              <a:t>Time to </a:t>
            </a:r>
            <a:r>
              <a:rPr lang="en-AU" dirty="0" smtClean="0">
                <a:solidFill>
                  <a:schemeClr val="tx1"/>
                </a:solidFill>
                <a:latin typeface="Tahoma" pitchFamily="34" charset="0"/>
                <a:ea typeface="MS PGothic" pitchFamily="34" charset="-128"/>
                <a:cs typeface="Arial" charset="0"/>
              </a:rPr>
              <a:t>market matters</a:t>
            </a:r>
            <a:endParaRPr lang="en-AU" dirty="0">
              <a:solidFill>
                <a:schemeClr val="tx1"/>
              </a:solidFill>
              <a:latin typeface="Tahoma" pitchFamily="34" charset="0"/>
              <a:ea typeface="MS PGothic" pitchFamily="34" charset="-128"/>
              <a:cs typeface="Arial" charset="0"/>
            </a:endParaRPr>
          </a:p>
        </p:txBody>
      </p:sp>
      <p:sp>
        <p:nvSpPr>
          <p:cNvPr id="424968" name="Text Box 8"/>
          <p:cNvSpPr txBox="1">
            <a:spLocks noChangeArrowheads="1"/>
          </p:cNvSpPr>
          <p:nvPr/>
        </p:nvSpPr>
        <p:spPr bwMode="auto">
          <a:xfrm>
            <a:off x="663982" y="4282679"/>
            <a:ext cx="2895600" cy="400110"/>
          </a:xfrm>
          <a:prstGeom prst="rect">
            <a:avLst/>
          </a:prstGeom>
          <a:noFill/>
          <a:ln w="9525">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Co-located  team</a:t>
            </a:r>
            <a:endParaRPr lang="en-AU" dirty="0">
              <a:solidFill>
                <a:schemeClr val="tx1"/>
              </a:solidFill>
              <a:latin typeface="Tahoma" pitchFamily="34" charset="0"/>
              <a:ea typeface="MS PGothic" pitchFamily="34" charset="-128"/>
              <a:cs typeface="Arial" charset="0"/>
            </a:endParaRPr>
          </a:p>
        </p:txBody>
      </p:sp>
      <p:sp>
        <p:nvSpPr>
          <p:cNvPr id="424969" name="Text Box 9"/>
          <p:cNvSpPr txBox="1">
            <a:spLocks noChangeArrowheads="1"/>
          </p:cNvSpPr>
          <p:nvPr/>
        </p:nvSpPr>
        <p:spPr bwMode="auto">
          <a:xfrm>
            <a:off x="663982" y="2789635"/>
            <a:ext cx="1483419" cy="400110"/>
          </a:xfrm>
          <a:prstGeom prst="rect">
            <a:avLst/>
          </a:prstGeom>
          <a:noFill/>
          <a:ln w="9525">
            <a:noFill/>
            <a:miter lim="800000"/>
            <a:headEnd/>
            <a:tailEnd/>
          </a:ln>
        </p:spPr>
        <p:txBody>
          <a:bodyPr wrap="none">
            <a:spAutoFit/>
          </a:bodyPr>
          <a:lstStyle/>
          <a:p>
            <a:pPr>
              <a:buNone/>
            </a:pPr>
            <a:r>
              <a:rPr lang="en-AU">
                <a:solidFill>
                  <a:schemeClr val="tx1"/>
                </a:solidFill>
                <a:latin typeface="Tahoma" pitchFamily="34" charset="0"/>
                <a:ea typeface="MS PGothic" pitchFamily="34" charset="-128"/>
                <a:cs typeface="Arial" charset="0"/>
              </a:rPr>
              <a:t>Automation</a:t>
            </a:r>
          </a:p>
        </p:txBody>
      </p:sp>
      <p:sp>
        <p:nvSpPr>
          <p:cNvPr id="424970" name="Text Box 10"/>
          <p:cNvSpPr txBox="1">
            <a:spLocks noChangeArrowheads="1"/>
          </p:cNvSpPr>
          <p:nvPr/>
        </p:nvSpPr>
        <p:spPr bwMode="auto">
          <a:xfrm>
            <a:off x="5486400" y="4282679"/>
            <a:ext cx="2667000" cy="400110"/>
          </a:xfrm>
          <a:prstGeom prst="rect">
            <a:avLst/>
          </a:prstGeom>
          <a:noFill/>
          <a:ln w="9525">
            <a:noFill/>
            <a:miter lim="800000"/>
            <a:headEnd/>
            <a:tailEnd/>
          </a:ln>
        </p:spPr>
        <p:txBody>
          <a:bodyPr wrap="square">
            <a:spAutoFit/>
          </a:bodyPr>
          <a:lstStyle/>
          <a:p>
            <a:pPr algn="r">
              <a:buNone/>
            </a:pPr>
            <a:r>
              <a:rPr lang="en-AU" dirty="0" smtClean="0">
                <a:solidFill>
                  <a:schemeClr val="tx1"/>
                </a:solidFill>
                <a:latin typeface="Tahoma" pitchFamily="34" charset="0"/>
                <a:ea typeface="MS PGothic" pitchFamily="34" charset="-128"/>
                <a:cs typeface="Arial" charset="0"/>
              </a:rPr>
              <a:t>Segregated team</a:t>
            </a:r>
            <a:endParaRPr lang="en-AU" dirty="0">
              <a:solidFill>
                <a:schemeClr val="tx1"/>
              </a:solidFill>
              <a:latin typeface="Tahoma" pitchFamily="34" charset="0"/>
              <a:ea typeface="MS PGothic" pitchFamily="34" charset="-128"/>
              <a:cs typeface="Arial" charset="0"/>
            </a:endParaRPr>
          </a:p>
        </p:txBody>
      </p:sp>
      <p:sp>
        <p:nvSpPr>
          <p:cNvPr id="424971" name="Text Box 11"/>
          <p:cNvSpPr txBox="1">
            <a:spLocks noChangeArrowheads="1"/>
          </p:cNvSpPr>
          <p:nvPr/>
        </p:nvSpPr>
        <p:spPr bwMode="auto">
          <a:xfrm>
            <a:off x="5105400" y="3536157"/>
            <a:ext cx="30480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Customer </a:t>
            </a:r>
            <a:r>
              <a:rPr lang="en-AU" dirty="0" smtClean="0">
                <a:solidFill>
                  <a:schemeClr val="tx1"/>
                </a:solidFill>
                <a:latin typeface="Tahoma" pitchFamily="34" charset="0"/>
                <a:ea typeface="MS PGothic" pitchFamily="34" charset="-128"/>
                <a:cs typeface="Arial" charset="0"/>
              </a:rPr>
              <a:t>not accessible</a:t>
            </a:r>
            <a:endParaRPr lang="en-AU" dirty="0">
              <a:solidFill>
                <a:schemeClr val="tx1"/>
              </a:solidFill>
              <a:latin typeface="Tahoma" pitchFamily="34" charset="0"/>
              <a:ea typeface="MS PGothic" pitchFamily="34" charset="-128"/>
              <a:cs typeface="Arial" charset="0"/>
            </a:endParaRPr>
          </a:p>
        </p:txBody>
      </p:sp>
      <p:sp>
        <p:nvSpPr>
          <p:cNvPr id="18444" name="Line 12"/>
          <p:cNvSpPr>
            <a:spLocks noChangeShapeType="1"/>
          </p:cNvSpPr>
          <p:nvPr/>
        </p:nvSpPr>
        <p:spPr bwMode="auto">
          <a:xfrm>
            <a:off x="684213" y="1903413"/>
            <a:ext cx="7488237" cy="0"/>
          </a:xfrm>
          <a:prstGeom prst="line">
            <a:avLst/>
          </a:prstGeom>
          <a:noFill/>
          <a:ln w="76200">
            <a:solidFill>
              <a:srgbClr val="FF3300"/>
            </a:solidFill>
            <a:round/>
            <a:headEnd type="triangle" w="med" len="med"/>
            <a:tailEnd type="triangle" w="med" len="med"/>
          </a:ln>
        </p:spPr>
        <p:txBody>
          <a:bodyPr/>
          <a:lstStyle/>
          <a:p>
            <a:endParaRPr lang="en-US"/>
          </a:p>
        </p:txBody>
      </p:sp>
      <p:sp>
        <p:nvSpPr>
          <p:cNvPr id="424973" name="Text Box 13"/>
          <p:cNvSpPr txBox="1">
            <a:spLocks noChangeArrowheads="1"/>
          </p:cNvSpPr>
          <p:nvPr/>
        </p:nvSpPr>
        <p:spPr bwMode="auto">
          <a:xfrm>
            <a:off x="6036667" y="2789635"/>
            <a:ext cx="2116733" cy="400110"/>
          </a:xfrm>
          <a:prstGeom prst="rect">
            <a:avLst/>
          </a:prstGeom>
          <a:noFill/>
          <a:ln w="9525">
            <a:noFill/>
            <a:miter lim="800000"/>
            <a:headEnd/>
            <a:tailEnd/>
          </a:ln>
        </p:spPr>
        <p:txBody>
          <a:bodyPr wrap="none">
            <a:spAutoFit/>
          </a:bodyPr>
          <a:lstStyle/>
          <a:p>
            <a:pPr algn="r">
              <a:buNone/>
            </a:pPr>
            <a:r>
              <a:rPr lang="en-AU">
                <a:solidFill>
                  <a:schemeClr val="tx1"/>
                </a:solidFill>
                <a:latin typeface="Tahoma" pitchFamily="34" charset="0"/>
                <a:ea typeface="MS PGothic" pitchFamily="34" charset="-128"/>
                <a:cs typeface="Arial" charset="0"/>
              </a:rPr>
              <a:t>Little Automation</a:t>
            </a:r>
          </a:p>
        </p:txBody>
      </p:sp>
      <p:sp>
        <p:nvSpPr>
          <p:cNvPr id="424974" name="Rectangle 14"/>
          <p:cNvSpPr>
            <a:spLocks noChangeArrowheads="1"/>
          </p:cNvSpPr>
          <p:nvPr/>
        </p:nvSpPr>
        <p:spPr bwMode="auto">
          <a:xfrm>
            <a:off x="663982" y="3536157"/>
            <a:ext cx="3825714" cy="400110"/>
          </a:xfrm>
          <a:prstGeom prst="rect">
            <a:avLst/>
          </a:prstGeom>
          <a:noFill/>
          <a:ln w="9525">
            <a:noFill/>
            <a:miter lim="800000"/>
            <a:headEnd/>
            <a:tailEnd/>
          </a:ln>
        </p:spPr>
        <p:txBody>
          <a:bodyPr wrap="square">
            <a:spAutoFit/>
          </a:bodyPr>
          <a:lstStyle/>
          <a:p>
            <a:pPr eaLnBrk="0" hangingPunct="0">
              <a:buNone/>
            </a:pPr>
            <a:r>
              <a:rPr lang="en-US" dirty="0">
                <a:solidFill>
                  <a:schemeClr val="tx1"/>
                </a:solidFill>
                <a:latin typeface="Tahoma" pitchFamily="34" charset="0"/>
                <a:ea typeface="MS PGothic" pitchFamily="34" charset="-128"/>
              </a:rPr>
              <a:t>Customer </a:t>
            </a:r>
            <a:r>
              <a:rPr lang="en-US" dirty="0" smtClean="0">
                <a:solidFill>
                  <a:schemeClr val="tx1"/>
                </a:solidFill>
                <a:latin typeface="Tahoma" pitchFamily="34" charset="0"/>
                <a:ea typeface="MS PGothic" pitchFamily="34" charset="-128"/>
              </a:rPr>
              <a:t>readily available</a:t>
            </a:r>
            <a:endParaRPr lang="en-US" sz="2400" dirty="0">
              <a:solidFill>
                <a:schemeClr val="tx1"/>
              </a:solidFill>
              <a:latin typeface="Tahoma" pitchFamily="34" charset="0"/>
              <a:ea typeface="MS PGothic" pitchFamily="34" charset="-128"/>
            </a:endParaRPr>
          </a:p>
        </p:txBody>
      </p:sp>
      <p:sp>
        <p:nvSpPr>
          <p:cNvPr id="424975" name="Text Box 15"/>
          <p:cNvSpPr txBox="1">
            <a:spLocks noChangeArrowheads="1"/>
          </p:cNvSpPr>
          <p:nvPr/>
        </p:nvSpPr>
        <p:spPr bwMode="auto">
          <a:xfrm>
            <a:off x="5334000" y="5029200"/>
            <a:ext cx="28194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Fixed </a:t>
            </a:r>
            <a:r>
              <a:rPr lang="en-AU" dirty="0" smtClean="0">
                <a:solidFill>
                  <a:schemeClr val="tx1"/>
                </a:solidFill>
                <a:latin typeface="Tahoma" pitchFamily="34" charset="0"/>
                <a:ea typeface="MS PGothic" pitchFamily="34" charset="-128"/>
                <a:cs typeface="Arial" charset="0"/>
              </a:rPr>
              <a:t>scope matters</a:t>
            </a:r>
            <a:endParaRPr lang="en-AU" dirty="0">
              <a:solidFill>
                <a:schemeClr val="tx1"/>
              </a:solidFill>
              <a:latin typeface="Tahoma" pitchFamily="34" charset="0"/>
              <a:ea typeface="MS PGothic" pitchFamily="34" charset="-128"/>
              <a:cs typeface="Arial" charset="0"/>
            </a:endParaRPr>
          </a:p>
        </p:txBody>
      </p:sp>
    </p:spTree>
    <p:extLst>
      <p:ext uri="{BB962C8B-B14F-4D97-AF65-F5344CB8AC3E}">
        <p14:creationId xmlns:p14="http://schemas.microsoft.com/office/powerpoint/2010/main" val="5384492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4966"/>
                                        </p:tgtEl>
                                        <p:attrNameLst>
                                          <p:attrName>style.visibility</p:attrName>
                                        </p:attrNameLst>
                                      </p:cBhvr>
                                      <p:to>
                                        <p:strVal val="visible"/>
                                      </p:to>
                                    </p:set>
                                    <p:animEffect transition="in" filter="fade">
                                      <p:cBhvr>
                                        <p:cTn id="10" dur="500"/>
                                        <p:tgtEl>
                                          <p:spTgt spid="4249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4969"/>
                                        </p:tgtEl>
                                        <p:attrNameLst>
                                          <p:attrName>style.visibility</p:attrName>
                                        </p:attrNameLst>
                                      </p:cBhvr>
                                      <p:to>
                                        <p:strVal val="visible"/>
                                      </p:to>
                                    </p:set>
                                    <p:animEffect transition="in" filter="fade">
                                      <p:cBhvr>
                                        <p:cTn id="15" dur="500"/>
                                        <p:tgtEl>
                                          <p:spTgt spid="4249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4973"/>
                                        </p:tgtEl>
                                        <p:attrNameLst>
                                          <p:attrName>style.visibility</p:attrName>
                                        </p:attrNameLst>
                                      </p:cBhvr>
                                      <p:to>
                                        <p:strVal val="visible"/>
                                      </p:to>
                                    </p:set>
                                    <p:animEffect transition="in" filter="fade">
                                      <p:cBhvr>
                                        <p:cTn id="18" dur="500"/>
                                        <p:tgtEl>
                                          <p:spTgt spid="4249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24974"/>
                                        </p:tgtEl>
                                        <p:attrNameLst>
                                          <p:attrName>style.visibility</p:attrName>
                                        </p:attrNameLst>
                                      </p:cBhvr>
                                      <p:to>
                                        <p:strVal val="visible"/>
                                      </p:to>
                                    </p:set>
                                    <p:animEffect transition="in" filter="fade">
                                      <p:cBhvr>
                                        <p:cTn id="23" dur="500"/>
                                        <p:tgtEl>
                                          <p:spTgt spid="42497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4971"/>
                                        </p:tgtEl>
                                        <p:attrNameLst>
                                          <p:attrName>style.visibility</p:attrName>
                                        </p:attrNameLst>
                                      </p:cBhvr>
                                      <p:to>
                                        <p:strVal val="visible"/>
                                      </p:to>
                                    </p:set>
                                    <p:animEffect transition="in" filter="fade">
                                      <p:cBhvr>
                                        <p:cTn id="26" dur="500"/>
                                        <p:tgtEl>
                                          <p:spTgt spid="4249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24968"/>
                                        </p:tgtEl>
                                        <p:attrNameLst>
                                          <p:attrName>style.visibility</p:attrName>
                                        </p:attrNameLst>
                                      </p:cBhvr>
                                      <p:to>
                                        <p:strVal val="visible"/>
                                      </p:to>
                                    </p:set>
                                    <p:animEffect transition="in" filter="fade">
                                      <p:cBhvr>
                                        <p:cTn id="31" dur="500"/>
                                        <p:tgtEl>
                                          <p:spTgt spid="4249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4970"/>
                                        </p:tgtEl>
                                        <p:attrNameLst>
                                          <p:attrName>style.visibility</p:attrName>
                                        </p:attrNameLst>
                                      </p:cBhvr>
                                      <p:to>
                                        <p:strVal val="visible"/>
                                      </p:to>
                                    </p:set>
                                    <p:animEffect transition="in" filter="fade">
                                      <p:cBhvr>
                                        <p:cTn id="34" dur="500"/>
                                        <p:tgtEl>
                                          <p:spTgt spid="4249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4967"/>
                                        </p:tgtEl>
                                        <p:attrNameLst>
                                          <p:attrName>style.visibility</p:attrName>
                                        </p:attrNameLst>
                                      </p:cBhvr>
                                      <p:to>
                                        <p:strVal val="visible"/>
                                      </p:to>
                                    </p:set>
                                    <p:animEffect transition="in" filter="fade">
                                      <p:cBhvr>
                                        <p:cTn id="39" dur="500"/>
                                        <p:tgtEl>
                                          <p:spTgt spid="42496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4975"/>
                                        </p:tgtEl>
                                        <p:attrNameLst>
                                          <p:attrName>style.visibility</p:attrName>
                                        </p:attrNameLst>
                                      </p:cBhvr>
                                      <p:to>
                                        <p:strVal val="visible"/>
                                      </p:to>
                                    </p:set>
                                    <p:animEffect transition="in" filter="fade">
                                      <p:cBhvr>
                                        <p:cTn id="42" dur="500"/>
                                        <p:tgtEl>
                                          <p:spTgt spid="42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p:bldP spid="424966" grpId="0"/>
      <p:bldP spid="424967" grpId="0"/>
      <p:bldP spid="424968" grpId="0"/>
      <p:bldP spid="424969" grpId="0"/>
      <p:bldP spid="424970" grpId="0"/>
      <p:bldP spid="424971" grpId="0"/>
      <p:bldP spid="424973" grpId="0"/>
      <p:bldP spid="424974" grpId="0"/>
      <p:bldP spid="4249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6600" dirty="0" smtClean="0"/>
              <a:t>Analyst Responsibilities &amp; Tasks</a:t>
            </a:r>
            <a:endParaRPr lang="en-US" sz="66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Team Roles &amp; Responsibilities</a:t>
            </a:r>
            <a:endParaRPr lang="en-US" dirty="0"/>
          </a:p>
        </p:txBody>
      </p:sp>
      <p:grpSp>
        <p:nvGrpSpPr>
          <p:cNvPr id="3" name="Group 2"/>
          <p:cNvGrpSpPr/>
          <p:nvPr/>
        </p:nvGrpSpPr>
        <p:grpSpPr>
          <a:xfrm>
            <a:off x="425140" y="914400"/>
            <a:ext cx="6901317" cy="5692140"/>
            <a:chOff x="425140" y="1097280"/>
            <a:chExt cx="6901317" cy="5692140"/>
          </a:xfrm>
        </p:grpSpPr>
        <p:sp>
          <p:nvSpPr>
            <p:cNvPr id="4" name="Oval 3"/>
            <p:cNvSpPr/>
            <p:nvPr/>
          </p:nvSpPr>
          <p:spPr bwMode="auto">
            <a:xfrm>
              <a:off x="1634317" y="1097280"/>
              <a:ext cx="5692140" cy="5692140"/>
            </a:xfrm>
            <a:prstGeom prst="ellipse">
              <a:avLst/>
            </a:prstGeom>
            <a:solidFill>
              <a:srgbClr val="FA9106">
                <a:alpha val="30000"/>
              </a:srgbClr>
            </a:solidFill>
            <a:ln w="25400" cap="flat" cmpd="sng" algn="ctr">
              <a:noFill/>
              <a:prstDash val="solid"/>
              <a:round/>
              <a:headEnd type="none" w="med" len="med"/>
              <a:tailEnd type="none" w="med" len="med"/>
            </a:ln>
            <a:effectLst/>
          </p:spPr>
          <p:txBody>
            <a:bodyPr vert="horz" wrap="square" lIns="82294" tIns="41148" rIns="82294" bIns="41148" numCol="1" rtlCol="0" anchor="t" anchorCtr="0" compatLnSpc="1">
              <a:prstTxWarp prst="textNoShape">
                <a:avLst/>
              </a:prstTxWarp>
            </a:bodyPr>
            <a:lstStyle/>
            <a:p>
              <a:pPr algn="ctr" defTabSz="822944">
                <a:spcBef>
                  <a:spcPct val="0"/>
                </a:spcBef>
                <a:buNone/>
              </a:pPr>
              <a:endParaRPr lang="en-US" sz="3600" dirty="0">
                <a:solidFill>
                  <a:srgbClr val="000000"/>
                </a:solidFill>
                <a:latin typeface="Calibri"/>
                <a:ea typeface="ヒラギノ角ゴ ProN W3" pitchFamily="-112" charset="-128"/>
                <a:cs typeface="ヒラギノ角ゴ ProN W3" pitchFamily="-112" charset="-128"/>
                <a:sym typeface="Gill Sans" pitchFamily="-112" charset="0"/>
              </a:endParaRPr>
            </a:p>
          </p:txBody>
        </p:sp>
        <p:sp>
          <p:nvSpPr>
            <p:cNvPr id="5" name="TextBox 4"/>
            <p:cNvSpPr txBox="1"/>
            <p:nvPr/>
          </p:nvSpPr>
          <p:spPr>
            <a:xfrm>
              <a:off x="425140" y="1678192"/>
              <a:ext cx="1210026" cy="760208"/>
            </a:xfrm>
            <a:prstGeom prst="rect">
              <a:avLst/>
            </a:prstGeom>
            <a:noFill/>
          </p:spPr>
          <p:txBody>
            <a:bodyPr wrap="none" lIns="82294" tIns="41148" rIns="82294" bIns="41148" rtlCol="0">
              <a:spAutoFit/>
            </a:bodyPr>
            <a:lstStyle/>
            <a:p>
              <a:pPr algn="ctr">
                <a:buNone/>
              </a:pPr>
              <a:r>
                <a:rPr lang="en-US" dirty="0" smtClean="0">
                  <a:latin typeface="Segoe"/>
                  <a:cs typeface="Segoe"/>
                </a:rPr>
                <a:t>Extended</a:t>
              </a:r>
            </a:p>
            <a:p>
              <a:pPr algn="ctr">
                <a:buNone/>
              </a:pPr>
              <a:r>
                <a:rPr lang="en-US" dirty="0" smtClean="0">
                  <a:latin typeface="Segoe"/>
                  <a:cs typeface="Segoe"/>
                </a:rPr>
                <a:t>team</a:t>
              </a:r>
              <a:endParaRPr lang="en-US" dirty="0">
                <a:latin typeface="Segoe"/>
                <a:cs typeface="Segoe"/>
              </a:endParaRPr>
            </a:p>
          </p:txBody>
        </p:sp>
        <p:sp>
          <p:nvSpPr>
            <p:cNvPr id="6" name="Bent Arrow 5"/>
            <p:cNvSpPr/>
            <p:nvPr/>
          </p:nvSpPr>
          <p:spPr bwMode="auto">
            <a:xfrm flipV="1">
              <a:off x="834217" y="2468880"/>
              <a:ext cx="891540" cy="1645920"/>
            </a:xfrm>
            <a:prstGeom prst="bentArrow">
              <a:avLst>
                <a:gd name="adj1" fmla="val 42170"/>
                <a:gd name="adj2" fmla="val 36447"/>
                <a:gd name="adj3" fmla="val 36447"/>
                <a:gd name="adj4" fmla="val 43750"/>
              </a:avLst>
            </a:prstGeom>
            <a:solidFill>
              <a:srgbClr val="FA9106"/>
            </a:solidFill>
            <a:ln w="25400" cap="flat" cmpd="sng" algn="ctr">
              <a:noFill/>
              <a:prstDash val="solid"/>
              <a:round/>
              <a:headEnd type="none" w="med" len="med"/>
              <a:tailEnd type="none" w="med" len="med"/>
            </a:ln>
            <a:effectLst/>
          </p:spPr>
          <p:txBody>
            <a:bodyPr vert="horz" wrap="square" lIns="82294" tIns="41148" rIns="82294" bIns="41148" numCol="1" rtlCol="0" anchor="t" anchorCtr="0" compatLnSpc="1">
              <a:prstTxWarp prst="textNoShape">
                <a:avLst/>
              </a:prstTxWarp>
            </a:bodyPr>
            <a:lstStyle/>
            <a:p>
              <a:pPr algn="ctr" defTabSz="822944">
                <a:spcBef>
                  <a:spcPct val="0"/>
                </a:spcBef>
                <a:buNone/>
              </a:pPr>
              <a:endParaRPr lang="en-US" sz="3600" dirty="0">
                <a:solidFill>
                  <a:srgbClr val="000000"/>
                </a:solidFill>
                <a:latin typeface="Calibri"/>
                <a:ea typeface="ヒラギノ角ゴ ProN W3" pitchFamily="-112" charset="-128"/>
                <a:cs typeface="ヒラギノ角ゴ ProN W3" pitchFamily="-112" charset="-128"/>
                <a:sym typeface="Gill Sans" pitchFamily="-112" charset="0"/>
              </a:endParaRPr>
            </a:p>
          </p:txBody>
        </p:sp>
        <p:pic>
          <p:nvPicPr>
            <p:cNvPr id="7" name="Picture 32" descr="confused-trimmed.jpg"/>
            <p:cNvPicPr>
              <a:picLocks noChangeAspect="1"/>
            </p:cNvPicPr>
            <p:nvPr/>
          </p:nvPicPr>
          <p:blipFill>
            <a:blip r:embed="rId2">
              <a:clrChange>
                <a:clrFrom>
                  <a:srgbClr val="FFFFFF"/>
                </a:clrFrom>
                <a:clrTo>
                  <a:srgbClr val="FFFFFF">
                    <a:alpha val="0"/>
                  </a:srgbClr>
                </a:clrTo>
              </a:clrChange>
            </a:blip>
            <a:stretch>
              <a:fillRect/>
            </a:stretch>
          </p:blipFill>
          <p:spPr>
            <a:xfrm>
              <a:off x="3680015" y="1303022"/>
              <a:ext cx="229138" cy="822961"/>
            </a:xfrm>
            <a:prstGeom prst="rect">
              <a:avLst/>
            </a:prstGeom>
          </p:spPr>
        </p:pic>
        <p:sp>
          <p:nvSpPr>
            <p:cNvPr id="8" name="TextBox 34"/>
            <p:cNvSpPr txBox="1"/>
            <p:nvPr/>
          </p:nvSpPr>
          <p:spPr>
            <a:xfrm>
              <a:off x="3211655" y="2057402"/>
              <a:ext cx="1165859" cy="430887"/>
            </a:xfrm>
            <a:prstGeom prst="rect">
              <a:avLst/>
            </a:prstGeom>
            <a:noFill/>
          </p:spPr>
          <p:txBody>
            <a:bodyPr wrap="square" rtlCol="0">
              <a:spAutoFit/>
            </a:bodyPr>
            <a:lstStyle/>
            <a:p>
              <a:pPr>
                <a:buNone/>
              </a:pPr>
              <a:r>
                <a:rPr lang="en-US" sz="1100" dirty="0" smtClean="0">
                  <a:solidFill>
                    <a:schemeClr val="tx1"/>
                  </a:solidFill>
                  <a:latin typeface="Calibri"/>
                </a:rPr>
                <a:t>Project Owner / Sponsor</a:t>
              </a:r>
              <a:endParaRPr lang="en-US" sz="1100" dirty="0">
                <a:solidFill>
                  <a:schemeClr val="tx1"/>
                </a:solidFill>
                <a:latin typeface="Calibri"/>
              </a:endParaRPr>
            </a:p>
          </p:txBody>
        </p:sp>
        <p:pic>
          <p:nvPicPr>
            <p:cNvPr id="9" name="Picture 36" descr="computer_problems-trimmed.jpg"/>
            <p:cNvPicPr>
              <a:picLocks noChangeAspect="1"/>
            </p:cNvPicPr>
            <p:nvPr/>
          </p:nvPicPr>
          <p:blipFill>
            <a:blip r:embed="rId3">
              <a:clrChange>
                <a:clrFrom>
                  <a:srgbClr val="FFFFFF"/>
                </a:clrFrom>
                <a:clrTo>
                  <a:srgbClr val="FFFFFF">
                    <a:alpha val="0"/>
                  </a:srgbClr>
                </a:clrTo>
              </a:clrChange>
            </a:blip>
            <a:stretch>
              <a:fillRect/>
            </a:stretch>
          </p:blipFill>
          <p:spPr>
            <a:xfrm>
              <a:off x="4132587" y="5486402"/>
              <a:ext cx="558437" cy="822960"/>
            </a:xfrm>
            <a:prstGeom prst="rect">
              <a:avLst/>
            </a:prstGeom>
          </p:spPr>
        </p:pic>
        <p:sp>
          <p:nvSpPr>
            <p:cNvPr id="10" name="TextBox 38"/>
            <p:cNvSpPr txBox="1"/>
            <p:nvPr/>
          </p:nvSpPr>
          <p:spPr>
            <a:xfrm>
              <a:off x="3828876" y="6236764"/>
              <a:ext cx="1165859" cy="430887"/>
            </a:xfrm>
            <a:prstGeom prst="rect">
              <a:avLst/>
            </a:prstGeom>
            <a:noFill/>
          </p:spPr>
          <p:txBody>
            <a:bodyPr wrap="square" rtlCol="0">
              <a:spAutoFit/>
            </a:bodyPr>
            <a:lstStyle/>
            <a:p>
              <a:pPr>
                <a:buNone/>
              </a:pPr>
              <a:r>
                <a:rPr lang="en-US" sz="1100" dirty="0" smtClean="0">
                  <a:solidFill>
                    <a:schemeClr val="tx1"/>
                  </a:solidFill>
                  <a:latin typeface="Calibri"/>
                </a:rPr>
                <a:t>Database Administrator</a:t>
              </a:r>
              <a:endParaRPr lang="en-US" sz="1100" dirty="0">
                <a:solidFill>
                  <a:schemeClr val="tx1"/>
                </a:solidFill>
                <a:latin typeface="Calibri"/>
              </a:endParaRPr>
            </a:p>
          </p:txBody>
        </p:sp>
        <p:pic>
          <p:nvPicPr>
            <p:cNvPr id="11" name="Picture 31" descr="arms_crossed_content.jpg"/>
            <p:cNvPicPr>
              <a:picLocks noChangeAspect="1"/>
            </p:cNvPicPr>
            <p:nvPr/>
          </p:nvPicPr>
          <p:blipFill>
            <a:blip r:embed="rId4">
              <a:clrChange>
                <a:clrFrom>
                  <a:srgbClr val="FFFFFF"/>
                </a:clrFrom>
                <a:clrTo>
                  <a:srgbClr val="FFFFFF">
                    <a:alpha val="0"/>
                  </a:srgbClr>
                </a:clrTo>
              </a:clrChange>
            </a:blip>
            <a:stretch>
              <a:fillRect/>
            </a:stretch>
          </p:blipFill>
          <p:spPr>
            <a:xfrm>
              <a:off x="2860007" y="1783082"/>
              <a:ext cx="223232" cy="822960"/>
            </a:xfrm>
            <a:prstGeom prst="rect">
              <a:avLst/>
            </a:prstGeom>
          </p:spPr>
        </p:pic>
        <p:sp>
          <p:nvSpPr>
            <p:cNvPr id="12" name="TextBox 11"/>
            <p:cNvSpPr txBox="1"/>
            <p:nvPr/>
          </p:nvSpPr>
          <p:spPr>
            <a:xfrm>
              <a:off x="2388694" y="2533444"/>
              <a:ext cx="1165858" cy="430887"/>
            </a:xfrm>
            <a:prstGeom prst="rect">
              <a:avLst/>
            </a:prstGeom>
            <a:noFill/>
            <a:effectLst/>
          </p:spPr>
          <p:txBody>
            <a:bodyPr wrap="square" rtlCol="0">
              <a:spAutoFit/>
            </a:bodyPr>
            <a:lstStyle/>
            <a:p>
              <a:pPr>
                <a:buNone/>
              </a:pPr>
              <a:r>
                <a:rPr lang="en-US" sz="1100" dirty="0" smtClean="0">
                  <a:solidFill>
                    <a:schemeClr val="tx1"/>
                  </a:solidFill>
                  <a:latin typeface="Calibri"/>
                </a:rPr>
                <a:t>Infrastructure Delivery Mgr.</a:t>
              </a:r>
              <a:endParaRPr lang="en-US" sz="1100" dirty="0">
                <a:solidFill>
                  <a:schemeClr val="tx1"/>
                </a:solidFill>
                <a:latin typeface="Calibri"/>
              </a:endParaRPr>
            </a:p>
          </p:txBody>
        </p:sp>
        <p:pic>
          <p:nvPicPr>
            <p:cNvPr id="13" name="Picture 33" descr="pm_and_crowd.jpg"/>
            <p:cNvPicPr>
              <a:picLocks noChangeAspect="1"/>
            </p:cNvPicPr>
            <p:nvPr/>
          </p:nvPicPr>
          <p:blipFill>
            <a:blip r:embed="rId5">
              <a:clrChange>
                <a:clrFrom>
                  <a:srgbClr val="FFFFFF"/>
                </a:clrFrom>
                <a:clrTo>
                  <a:srgbClr val="FFFFFF">
                    <a:alpha val="0"/>
                  </a:srgbClr>
                </a:clrTo>
              </a:clrChange>
            </a:blip>
            <a:srcRect t="1658" r="20750" b="10335"/>
            <a:stretch>
              <a:fillRect/>
            </a:stretch>
          </p:blipFill>
          <p:spPr>
            <a:xfrm>
              <a:off x="1947756" y="3905045"/>
              <a:ext cx="1224781" cy="822960"/>
            </a:xfrm>
            <a:prstGeom prst="rect">
              <a:avLst/>
            </a:prstGeom>
          </p:spPr>
        </p:pic>
        <p:sp>
          <p:nvSpPr>
            <p:cNvPr id="14" name="TextBox 13"/>
            <p:cNvSpPr txBox="1"/>
            <p:nvPr/>
          </p:nvSpPr>
          <p:spPr>
            <a:xfrm>
              <a:off x="1908637" y="4728006"/>
              <a:ext cx="1303020" cy="430887"/>
            </a:xfrm>
            <a:prstGeom prst="rect">
              <a:avLst/>
            </a:prstGeom>
            <a:noFill/>
          </p:spPr>
          <p:txBody>
            <a:bodyPr wrap="square" rtlCol="0">
              <a:spAutoFit/>
            </a:bodyPr>
            <a:lstStyle/>
            <a:p>
              <a:pPr>
                <a:buNone/>
              </a:pPr>
              <a:r>
                <a:rPr lang="en-US" sz="1100" dirty="0" smtClean="0">
                  <a:solidFill>
                    <a:schemeClr val="tx1"/>
                  </a:solidFill>
                  <a:latin typeface="Calibri"/>
                </a:rPr>
                <a:t>Project Stakeholder Board</a:t>
              </a:r>
              <a:endParaRPr lang="en-US" sz="1100" dirty="0">
                <a:solidFill>
                  <a:schemeClr val="tx1"/>
                </a:solidFill>
                <a:latin typeface="Calibri"/>
              </a:endParaRPr>
            </a:p>
          </p:txBody>
        </p:sp>
        <p:pic>
          <p:nvPicPr>
            <p:cNvPr id="15" name="Picture 14" descr="meeting.jpg"/>
            <p:cNvPicPr>
              <a:picLocks noChangeAspect="1"/>
            </p:cNvPicPr>
            <p:nvPr/>
          </p:nvPicPr>
          <p:blipFill>
            <a:blip r:embed="rId6">
              <a:clrChange>
                <a:clrFrom>
                  <a:srgbClr val="FFFFFF"/>
                </a:clrFrom>
                <a:clrTo>
                  <a:srgbClr val="FFFFFF">
                    <a:alpha val="0"/>
                  </a:srgbClr>
                </a:clrTo>
              </a:clrChange>
            </a:blip>
            <a:stretch>
              <a:fillRect/>
            </a:stretch>
          </p:blipFill>
          <p:spPr>
            <a:xfrm>
              <a:off x="2672127" y="5074921"/>
              <a:ext cx="1421961" cy="822960"/>
            </a:xfrm>
            <a:prstGeom prst="rect">
              <a:avLst/>
            </a:prstGeom>
          </p:spPr>
        </p:pic>
        <p:sp>
          <p:nvSpPr>
            <p:cNvPr id="16" name="TextBox 15"/>
            <p:cNvSpPr txBox="1"/>
            <p:nvPr/>
          </p:nvSpPr>
          <p:spPr>
            <a:xfrm>
              <a:off x="2594437" y="5829301"/>
              <a:ext cx="1577340" cy="430887"/>
            </a:xfrm>
            <a:prstGeom prst="rect">
              <a:avLst/>
            </a:prstGeom>
            <a:noFill/>
          </p:spPr>
          <p:txBody>
            <a:bodyPr wrap="square" rtlCol="0">
              <a:spAutoFit/>
            </a:bodyPr>
            <a:lstStyle/>
            <a:p>
              <a:pPr>
                <a:buNone/>
              </a:pPr>
              <a:r>
                <a:rPr lang="en-US" sz="1100" dirty="0" smtClean="0">
                  <a:solidFill>
                    <a:schemeClr val="tx1"/>
                  </a:solidFill>
                  <a:latin typeface="Calibri"/>
                </a:rPr>
                <a:t>Operations, Integration &amp; Support</a:t>
              </a:r>
              <a:endParaRPr lang="en-US" sz="1100" dirty="0">
                <a:solidFill>
                  <a:schemeClr val="tx1"/>
                </a:solidFill>
                <a:latin typeface="Calibri"/>
              </a:endParaRPr>
            </a:p>
          </p:txBody>
        </p:sp>
        <p:pic>
          <p:nvPicPr>
            <p:cNvPr id="17" name="Picture 16" descr="Kelly_moneybox.jpg"/>
            <p:cNvPicPr>
              <a:picLocks noChangeAspect="1"/>
            </p:cNvPicPr>
            <p:nvPr/>
          </p:nvPicPr>
          <p:blipFill>
            <a:blip r:embed="rId7">
              <a:clrChange>
                <a:clrFrom>
                  <a:srgbClr val="FFFFFF"/>
                </a:clrFrom>
                <a:clrTo>
                  <a:srgbClr val="FFFFFF">
                    <a:alpha val="0"/>
                  </a:srgbClr>
                </a:clrTo>
              </a:clrChange>
            </a:blip>
            <a:stretch>
              <a:fillRect/>
            </a:stretch>
          </p:blipFill>
          <p:spPr>
            <a:xfrm>
              <a:off x="1887059" y="2768226"/>
              <a:ext cx="934698" cy="822960"/>
            </a:xfrm>
            <a:prstGeom prst="rect">
              <a:avLst/>
            </a:prstGeom>
          </p:spPr>
        </p:pic>
        <p:sp>
          <p:nvSpPr>
            <p:cNvPr id="18" name="TextBox 17"/>
            <p:cNvSpPr txBox="1"/>
            <p:nvPr/>
          </p:nvSpPr>
          <p:spPr>
            <a:xfrm>
              <a:off x="1702897" y="3591186"/>
              <a:ext cx="1546860" cy="261610"/>
            </a:xfrm>
            <a:prstGeom prst="rect">
              <a:avLst/>
            </a:prstGeom>
            <a:noFill/>
          </p:spPr>
          <p:txBody>
            <a:bodyPr wrap="square" rtlCol="0">
              <a:spAutoFit/>
            </a:bodyPr>
            <a:lstStyle/>
            <a:p>
              <a:pPr>
                <a:buNone/>
              </a:pPr>
              <a:r>
                <a:rPr lang="en-US" sz="1100" dirty="0" smtClean="0">
                  <a:solidFill>
                    <a:schemeClr val="tx1"/>
                  </a:solidFill>
                  <a:latin typeface="Calibri"/>
                </a:rPr>
                <a:t>Program Manager</a:t>
              </a:r>
              <a:endParaRPr lang="en-US" sz="1100" dirty="0">
                <a:solidFill>
                  <a:schemeClr val="tx1"/>
                </a:solidFill>
                <a:latin typeface="Calibri"/>
              </a:endParaRPr>
            </a:p>
          </p:txBody>
        </p:sp>
        <p:pic>
          <p:nvPicPr>
            <p:cNvPr id="19" name="Picture 18" descr="man-holding-paper.png"/>
            <p:cNvPicPr>
              <a:picLocks noChangeAspect="1"/>
            </p:cNvPicPr>
            <p:nvPr/>
          </p:nvPicPr>
          <p:blipFill>
            <a:blip r:embed="rId8"/>
            <a:stretch>
              <a:fillRect/>
            </a:stretch>
          </p:blipFill>
          <p:spPr>
            <a:xfrm>
              <a:off x="4407325" y="1122301"/>
              <a:ext cx="557613" cy="822960"/>
            </a:xfrm>
            <a:prstGeom prst="rect">
              <a:avLst/>
            </a:prstGeom>
          </p:spPr>
        </p:pic>
        <p:sp>
          <p:nvSpPr>
            <p:cNvPr id="20" name="TextBox 19"/>
            <p:cNvSpPr txBox="1"/>
            <p:nvPr/>
          </p:nvSpPr>
          <p:spPr>
            <a:xfrm>
              <a:off x="4034621" y="1876681"/>
              <a:ext cx="1303020" cy="261610"/>
            </a:xfrm>
            <a:prstGeom prst="rect">
              <a:avLst/>
            </a:prstGeom>
            <a:noFill/>
          </p:spPr>
          <p:txBody>
            <a:bodyPr wrap="square" rtlCol="0">
              <a:spAutoFit/>
            </a:bodyPr>
            <a:lstStyle/>
            <a:p>
              <a:pPr>
                <a:buNone/>
              </a:pPr>
              <a:r>
                <a:rPr lang="en-US" sz="1100" dirty="0" smtClean="0">
                  <a:solidFill>
                    <a:schemeClr val="tx1"/>
                  </a:solidFill>
                  <a:latin typeface="Calibri"/>
                </a:rPr>
                <a:t>Security Architect</a:t>
              </a:r>
              <a:endParaRPr lang="en-US" sz="1100" dirty="0">
                <a:solidFill>
                  <a:schemeClr val="tx1"/>
                </a:solidFill>
                <a:latin typeface="Calibri"/>
              </a:endParaRPr>
            </a:p>
          </p:txBody>
        </p:sp>
        <p:pic>
          <p:nvPicPr>
            <p:cNvPr id="21" name="Picture 20" descr="brother-in-law1_happy_trimmed.jpg"/>
            <p:cNvPicPr>
              <a:picLocks noChangeAspect="1"/>
            </p:cNvPicPr>
            <p:nvPr/>
          </p:nvPicPr>
          <p:blipFill>
            <a:blip r:embed="rId9">
              <a:clrChange>
                <a:clrFrom>
                  <a:srgbClr val="FFFFFF"/>
                </a:clrFrom>
                <a:clrTo>
                  <a:srgbClr val="FFFFFF">
                    <a:alpha val="0"/>
                  </a:srgbClr>
                </a:clrTo>
              </a:clrChange>
            </a:blip>
            <a:stretch>
              <a:fillRect/>
            </a:stretch>
          </p:blipFill>
          <p:spPr>
            <a:xfrm>
              <a:off x="5406209" y="1371600"/>
              <a:ext cx="233511" cy="822960"/>
            </a:xfrm>
            <a:prstGeom prst="rect">
              <a:avLst/>
            </a:prstGeom>
          </p:spPr>
        </p:pic>
        <p:sp>
          <p:nvSpPr>
            <p:cNvPr id="22" name="TextBox 21"/>
            <p:cNvSpPr txBox="1"/>
            <p:nvPr/>
          </p:nvSpPr>
          <p:spPr>
            <a:xfrm>
              <a:off x="5543369" y="1714500"/>
              <a:ext cx="480059" cy="261610"/>
            </a:xfrm>
            <a:prstGeom prst="rect">
              <a:avLst/>
            </a:prstGeom>
            <a:noFill/>
          </p:spPr>
          <p:txBody>
            <a:bodyPr wrap="square" rtlCol="0">
              <a:spAutoFit/>
            </a:bodyPr>
            <a:lstStyle/>
            <a:p>
              <a:pPr>
                <a:buNone/>
              </a:pPr>
              <a:r>
                <a:rPr lang="en-US" sz="1100" dirty="0" smtClean="0">
                  <a:solidFill>
                    <a:schemeClr val="tx1"/>
                  </a:solidFill>
                  <a:effectLst/>
                  <a:latin typeface="Calibri"/>
                </a:rPr>
                <a:t>SME</a:t>
              </a:r>
              <a:endParaRPr lang="en-US" sz="1100" dirty="0">
                <a:solidFill>
                  <a:schemeClr val="tx1"/>
                </a:solidFill>
                <a:effectLst/>
                <a:latin typeface="Calibri"/>
              </a:endParaRPr>
            </a:p>
          </p:txBody>
        </p:sp>
        <p:pic>
          <p:nvPicPr>
            <p:cNvPr id="23" name="Picture 22" descr="friendly_interaction-trimmed.jpg"/>
            <p:cNvPicPr>
              <a:picLocks noChangeAspect="1"/>
            </p:cNvPicPr>
            <p:nvPr/>
          </p:nvPicPr>
          <p:blipFill>
            <a:blip r:embed="rId10">
              <a:clrChange>
                <a:clrFrom>
                  <a:srgbClr val="FFFFFF"/>
                </a:clrFrom>
                <a:clrTo>
                  <a:srgbClr val="FFFFFF">
                    <a:alpha val="0"/>
                  </a:srgbClr>
                </a:clrTo>
              </a:clrChange>
            </a:blip>
            <a:stretch>
              <a:fillRect/>
            </a:stretch>
          </p:blipFill>
          <p:spPr>
            <a:xfrm>
              <a:off x="4857577" y="5554980"/>
              <a:ext cx="665250" cy="822960"/>
            </a:xfrm>
            <a:prstGeom prst="rect">
              <a:avLst/>
            </a:prstGeom>
          </p:spPr>
        </p:pic>
        <p:sp>
          <p:nvSpPr>
            <p:cNvPr id="24" name="TextBox 23"/>
            <p:cNvSpPr txBox="1"/>
            <p:nvPr/>
          </p:nvSpPr>
          <p:spPr>
            <a:xfrm>
              <a:off x="5406216" y="5554980"/>
              <a:ext cx="1272539" cy="430887"/>
            </a:xfrm>
            <a:prstGeom prst="rect">
              <a:avLst/>
            </a:prstGeom>
            <a:noFill/>
          </p:spPr>
          <p:txBody>
            <a:bodyPr wrap="square" rtlCol="0">
              <a:spAutoFit/>
            </a:bodyPr>
            <a:lstStyle/>
            <a:p>
              <a:pPr>
                <a:buNone/>
              </a:pPr>
              <a:r>
                <a:rPr lang="en-US" sz="1100" dirty="0" smtClean="0">
                  <a:solidFill>
                    <a:schemeClr val="tx1"/>
                  </a:solidFill>
                  <a:latin typeface="Calibri"/>
                </a:rPr>
                <a:t>Other Business Representatives</a:t>
              </a:r>
              <a:endParaRPr lang="en-US" sz="1100" dirty="0">
                <a:solidFill>
                  <a:schemeClr val="tx1"/>
                </a:solidFill>
                <a:latin typeface="Calibri"/>
              </a:endParaRPr>
            </a:p>
          </p:txBody>
        </p:sp>
        <p:pic>
          <p:nvPicPr>
            <p:cNvPr id="25" name="Picture 24" descr="hmmmm-trimmed.jpg"/>
            <p:cNvPicPr>
              <a:picLocks noChangeAspect="1"/>
            </p:cNvPicPr>
            <p:nvPr/>
          </p:nvPicPr>
          <p:blipFill>
            <a:blip r:embed="rId11">
              <a:clrChange>
                <a:clrFrom>
                  <a:srgbClr val="FFFFFF"/>
                </a:clrFrom>
                <a:clrTo>
                  <a:srgbClr val="FFFFFF">
                    <a:alpha val="0"/>
                  </a:srgbClr>
                </a:clrTo>
              </a:clrChange>
            </a:blip>
            <a:srcRect l="6734" t="11111"/>
            <a:stretch>
              <a:fillRect/>
            </a:stretch>
          </p:blipFill>
          <p:spPr>
            <a:xfrm>
              <a:off x="6169569" y="1783082"/>
              <a:ext cx="179999" cy="720000"/>
            </a:xfrm>
            <a:prstGeom prst="rect">
              <a:avLst/>
            </a:prstGeom>
          </p:spPr>
        </p:pic>
        <p:sp>
          <p:nvSpPr>
            <p:cNvPr id="26" name="TextBox 25"/>
            <p:cNvSpPr txBox="1"/>
            <p:nvPr/>
          </p:nvSpPr>
          <p:spPr>
            <a:xfrm>
              <a:off x="6238784" y="2404112"/>
              <a:ext cx="592430" cy="261610"/>
            </a:xfrm>
            <a:prstGeom prst="rect">
              <a:avLst/>
            </a:prstGeom>
            <a:noFill/>
          </p:spPr>
          <p:txBody>
            <a:bodyPr wrap="none" rtlCol="0">
              <a:spAutoFit/>
            </a:bodyPr>
            <a:lstStyle/>
            <a:p>
              <a:pPr>
                <a:buNone/>
              </a:pPr>
              <a:r>
                <a:rPr lang="en-US" sz="1100" dirty="0" smtClean="0">
                  <a:latin typeface="+mn-lt"/>
                </a:rPr>
                <a:t>Coach</a:t>
              </a:r>
              <a:endParaRPr lang="en-US" sz="1100" dirty="0">
                <a:latin typeface="+mn-lt"/>
              </a:endParaRPr>
            </a:p>
          </p:txBody>
        </p:sp>
      </p:grpSp>
      <p:grpSp>
        <p:nvGrpSpPr>
          <p:cNvPr id="27" name="Group 26"/>
          <p:cNvGrpSpPr/>
          <p:nvPr/>
        </p:nvGrpSpPr>
        <p:grpSpPr>
          <a:xfrm>
            <a:off x="3554557" y="2080260"/>
            <a:ext cx="5124634" cy="3223260"/>
            <a:chOff x="3554557" y="2263140"/>
            <a:chExt cx="5124634" cy="3223260"/>
          </a:xfrm>
        </p:grpSpPr>
        <p:sp>
          <p:nvSpPr>
            <p:cNvPr id="28" name="Oval 27"/>
            <p:cNvSpPr/>
            <p:nvPr/>
          </p:nvSpPr>
          <p:spPr bwMode="auto">
            <a:xfrm>
              <a:off x="3554557" y="2263140"/>
              <a:ext cx="3223260" cy="3223260"/>
            </a:xfrm>
            <a:prstGeom prst="ellipse">
              <a:avLst/>
            </a:prstGeom>
            <a:solidFill>
              <a:srgbClr val="FA9106">
                <a:alpha val="50000"/>
              </a:srgbClr>
            </a:solidFill>
            <a:ln w="25400" cap="flat" cmpd="sng" algn="ctr">
              <a:noFill/>
              <a:prstDash val="solid"/>
              <a:round/>
              <a:headEnd type="none" w="med" len="med"/>
              <a:tailEnd type="none" w="med" len="med"/>
            </a:ln>
            <a:effectLst/>
          </p:spPr>
          <p:txBody>
            <a:bodyPr vert="horz" wrap="square" lIns="82294" tIns="41148" rIns="82294" bIns="41148" numCol="1" rtlCol="0" anchor="ctr" anchorCtr="0" compatLnSpc="1">
              <a:prstTxWarp prst="textNoShape">
                <a:avLst/>
              </a:prstTxWarp>
            </a:bodyPr>
            <a:lstStyle/>
            <a:p>
              <a:pPr algn="ctr" defTabSz="822944">
                <a:spcBef>
                  <a:spcPct val="0"/>
                </a:spcBef>
                <a:buNone/>
              </a:pPr>
              <a:r>
                <a:rPr lang="en-US" sz="2200" dirty="0" smtClean="0">
                  <a:solidFill>
                    <a:srgbClr val="000000"/>
                  </a:solidFill>
                  <a:latin typeface="Calibri"/>
                  <a:ea typeface="ヒラギノ角ゴ ProN W3" pitchFamily="-112" charset="-128"/>
                  <a:cs typeface="ヒラギノ角ゴ ProN W3" pitchFamily="-112" charset="-128"/>
                  <a:sym typeface="Gill Sans" pitchFamily="-112" charset="0"/>
                </a:rPr>
                <a:t>Agile</a:t>
              </a:r>
            </a:p>
            <a:p>
              <a:pPr algn="ctr" defTabSz="822944">
                <a:spcBef>
                  <a:spcPct val="0"/>
                </a:spcBef>
                <a:buNone/>
              </a:pPr>
              <a:r>
                <a:rPr lang="en-US" sz="2200" dirty="0" smtClean="0">
                  <a:solidFill>
                    <a:srgbClr val="000000"/>
                  </a:solidFill>
                  <a:latin typeface="Calibri"/>
                  <a:ea typeface="ヒラギノ角ゴ ProN W3" pitchFamily="-112" charset="-128"/>
                  <a:cs typeface="ヒラギノ角ゴ ProN W3" pitchFamily="-112" charset="-128"/>
                  <a:sym typeface="Gill Sans" pitchFamily="-112" charset="0"/>
                </a:rPr>
                <a:t>Project</a:t>
              </a:r>
            </a:p>
            <a:p>
              <a:pPr algn="ctr" defTabSz="822944">
                <a:spcBef>
                  <a:spcPct val="0"/>
                </a:spcBef>
                <a:buNone/>
              </a:pPr>
              <a:r>
                <a:rPr lang="en-US" sz="2200" dirty="0" smtClean="0">
                  <a:solidFill>
                    <a:srgbClr val="000000"/>
                  </a:solidFill>
                  <a:latin typeface="Calibri"/>
                  <a:ea typeface="ヒラギノ角ゴ ProN W3" pitchFamily="-112" charset="-128"/>
                  <a:cs typeface="ヒラギノ角ゴ ProN W3" pitchFamily="-112" charset="-128"/>
                  <a:sym typeface="Gill Sans" pitchFamily="-112" charset="0"/>
                </a:rPr>
                <a:t>Team</a:t>
              </a:r>
              <a:endParaRPr lang="en-US" sz="2200" dirty="0">
                <a:solidFill>
                  <a:srgbClr val="000000"/>
                </a:solidFill>
                <a:latin typeface="Calibri"/>
                <a:ea typeface="ヒラギノ角ゴ ProN W3" pitchFamily="-112" charset="-128"/>
                <a:cs typeface="ヒラギノ角ゴ ProN W3" pitchFamily="-112" charset="-128"/>
                <a:sym typeface="Gill Sans" pitchFamily="-112" charset="0"/>
              </a:endParaRPr>
            </a:p>
          </p:txBody>
        </p:sp>
        <p:pic>
          <p:nvPicPr>
            <p:cNvPr id="29" name="Picture 4"/>
            <p:cNvPicPr>
              <a:picLocks noChangeAspect="1" noChangeArrowheads="1"/>
            </p:cNvPicPr>
            <p:nvPr/>
          </p:nvPicPr>
          <p:blipFill>
            <a:blip r:embed="rId12"/>
            <a:srcRect/>
            <a:stretch>
              <a:fillRect/>
            </a:stretch>
          </p:blipFill>
          <p:spPr bwMode="auto">
            <a:xfrm>
              <a:off x="4514678" y="2331722"/>
              <a:ext cx="1278872" cy="822960"/>
            </a:xfrm>
            <a:prstGeom prst="rect">
              <a:avLst/>
            </a:prstGeom>
            <a:noFill/>
            <a:ln w="12700" cap="rnd">
              <a:noFill/>
              <a:round/>
              <a:headEnd/>
              <a:tailEnd/>
            </a:ln>
          </p:spPr>
        </p:pic>
        <p:sp>
          <p:nvSpPr>
            <p:cNvPr id="30" name="TextBox 29"/>
            <p:cNvSpPr txBox="1"/>
            <p:nvPr/>
          </p:nvSpPr>
          <p:spPr>
            <a:xfrm>
              <a:off x="4588029" y="3086102"/>
              <a:ext cx="1211558" cy="292388"/>
            </a:xfrm>
            <a:prstGeom prst="rect">
              <a:avLst/>
            </a:prstGeom>
            <a:noFill/>
          </p:spPr>
          <p:txBody>
            <a:bodyPr wrap="none" rtlCol="0">
              <a:spAutoFit/>
            </a:bodyPr>
            <a:lstStyle/>
            <a:p>
              <a:pPr>
                <a:buNone/>
              </a:pPr>
              <a:r>
                <a:rPr lang="en-US" sz="1300" dirty="0" smtClean="0">
                  <a:latin typeface="Calibri"/>
                </a:rPr>
                <a:t>Product Owner</a:t>
              </a:r>
              <a:endParaRPr lang="en-US" sz="1300" dirty="0">
                <a:latin typeface="Calibri"/>
              </a:endParaRPr>
            </a:p>
          </p:txBody>
        </p:sp>
        <p:pic>
          <p:nvPicPr>
            <p:cNvPr id="31" name="Picture 30" descr="think.jpg"/>
            <p:cNvPicPr>
              <a:picLocks noChangeAspect="1"/>
            </p:cNvPicPr>
            <p:nvPr/>
          </p:nvPicPr>
          <p:blipFill>
            <a:blip r:embed="rId13">
              <a:clrChange>
                <a:clrFrom>
                  <a:srgbClr val="FFFFFF"/>
                </a:clrFrom>
                <a:clrTo>
                  <a:srgbClr val="FFFFFF">
                    <a:alpha val="0"/>
                  </a:srgbClr>
                </a:clrTo>
              </a:clrChange>
            </a:blip>
            <a:stretch>
              <a:fillRect/>
            </a:stretch>
          </p:blipFill>
          <p:spPr>
            <a:xfrm>
              <a:off x="3966042" y="2811784"/>
              <a:ext cx="291950" cy="822960"/>
            </a:xfrm>
            <a:prstGeom prst="rect">
              <a:avLst/>
            </a:prstGeom>
          </p:spPr>
        </p:pic>
        <p:sp>
          <p:nvSpPr>
            <p:cNvPr id="32" name="TextBox 31"/>
            <p:cNvSpPr txBox="1"/>
            <p:nvPr/>
          </p:nvSpPr>
          <p:spPr>
            <a:xfrm>
              <a:off x="3567711" y="3566161"/>
              <a:ext cx="850295" cy="532453"/>
            </a:xfrm>
            <a:prstGeom prst="rect">
              <a:avLst/>
            </a:prstGeom>
            <a:noFill/>
          </p:spPr>
          <p:txBody>
            <a:bodyPr wrap="none" rtlCol="0">
              <a:spAutoFit/>
            </a:bodyPr>
            <a:lstStyle/>
            <a:p>
              <a:pPr>
                <a:buNone/>
              </a:pPr>
              <a:r>
                <a:rPr lang="en-US" sz="1300" dirty="0" smtClean="0">
                  <a:latin typeface="Calibri"/>
                </a:rPr>
                <a:t>Architect</a:t>
              </a:r>
            </a:p>
            <a:p>
              <a:pPr>
                <a:buNone/>
              </a:pPr>
              <a:r>
                <a:rPr lang="en-US" sz="1300" dirty="0" smtClean="0">
                  <a:latin typeface="Calibri"/>
                </a:rPr>
                <a:t>Tech Lead</a:t>
              </a:r>
              <a:endParaRPr lang="en-US" sz="1300" dirty="0">
                <a:latin typeface="Calibri"/>
              </a:endParaRPr>
            </a:p>
          </p:txBody>
        </p:sp>
        <p:sp>
          <p:nvSpPr>
            <p:cNvPr id="33" name="TextBox 32"/>
            <p:cNvSpPr txBox="1"/>
            <p:nvPr/>
          </p:nvSpPr>
          <p:spPr>
            <a:xfrm>
              <a:off x="3935557" y="4664321"/>
              <a:ext cx="880820" cy="292389"/>
            </a:xfrm>
            <a:prstGeom prst="rect">
              <a:avLst/>
            </a:prstGeom>
            <a:noFill/>
          </p:spPr>
          <p:txBody>
            <a:bodyPr wrap="none" rtlCol="0">
              <a:spAutoFit/>
            </a:bodyPr>
            <a:lstStyle/>
            <a:p>
              <a:pPr>
                <a:buNone/>
              </a:pPr>
              <a:r>
                <a:rPr lang="en-US" sz="1300" dirty="0" smtClean="0">
                  <a:latin typeface="Calibri"/>
                </a:rPr>
                <a:t>Developer</a:t>
              </a:r>
              <a:endParaRPr lang="en-US" sz="1300" dirty="0">
                <a:latin typeface="Calibri"/>
              </a:endParaRPr>
            </a:p>
          </p:txBody>
        </p:sp>
        <p:pic>
          <p:nvPicPr>
            <p:cNvPr id="34" name="Picture 4"/>
            <p:cNvPicPr>
              <a:picLocks noChangeAspect="1" noChangeArrowheads="1"/>
            </p:cNvPicPr>
            <p:nvPr/>
          </p:nvPicPr>
          <p:blipFill>
            <a:blip r:embed="rId14"/>
            <a:srcRect/>
            <a:stretch>
              <a:fillRect/>
            </a:stretch>
          </p:blipFill>
          <p:spPr bwMode="auto">
            <a:xfrm>
              <a:off x="4786543" y="4364462"/>
              <a:ext cx="417531" cy="822960"/>
            </a:xfrm>
            <a:prstGeom prst="rect">
              <a:avLst/>
            </a:prstGeom>
            <a:noFill/>
            <a:ln w="12700" cap="rnd">
              <a:noFill/>
              <a:round/>
              <a:headEnd/>
              <a:tailEnd/>
            </a:ln>
          </p:spPr>
        </p:pic>
        <p:sp>
          <p:nvSpPr>
            <p:cNvPr id="35" name="TextBox 34"/>
            <p:cNvSpPr txBox="1"/>
            <p:nvPr/>
          </p:nvSpPr>
          <p:spPr>
            <a:xfrm>
              <a:off x="4690401" y="5118842"/>
              <a:ext cx="592492" cy="292388"/>
            </a:xfrm>
            <a:prstGeom prst="rect">
              <a:avLst/>
            </a:prstGeom>
            <a:noFill/>
          </p:spPr>
          <p:txBody>
            <a:bodyPr wrap="none" rtlCol="0">
              <a:spAutoFit/>
            </a:bodyPr>
            <a:lstStyle/>
            <a:p>
              <a:pPr>
                <a:buNone/>
              </a:pPr>
              <a:r>
                <a:rPr lang="en-US" sz="1300" dirty="0" smtClean="0">
                  <a:latin typeface="Calibri"/>
                </a:rPr>
                <a:t>Tester</a:t>
              </a:r>
              <a:endParaRPr lang="en-US" sz="1300" dirty="0">
                <a:latin typeface="Calibri"/>
              </a:endParaRPr>
            </a:p>
          </p:txBody>
        </p:sp>
        <p:pic>
          <p:nvPicPr>
            <p:cNvPr id="36" name="Picture 5"/>
            <p:cNvPicPr>
              <a:picLocks noChangeAspect="1" noChangeArrowheads="1"/>
            </p:cNvPicPr>
            <p:nvPr/>
          </p:nvPicPr>
          <p:blipFill>
            <a:blip r:embed="rId15"/>
            <a:srcRect/>
            <a:stretch>
              <a:fillRect/>
            </a:stretch>
          </p:blipFill>
          <p:spPr bwMode="auto">
            <a:xfrm>
              <a:off x="5749126" y="2674620"/>
              <a:ext cx="426964" cy="819301"/>
            </a:xfrm>
            <a:prstGeom prst="rect">
              <a:avLst/>
            </a:prstGeom>
            <a:noFill/>
            <a:ln w="12700" cap="rnd">
              <a:noFill/>
              <a:round/>
              <a:headEnd/>
              <a:tailEnd/>
            </a:ln>
          </p:spPr>
        </p:pic>
        <p:sp>
          <p:nvSpPr>
            <p:cNvPr id="37" name="TextBox 36"/>
            <p:cNvSpPr txBox="1"/>
            <p:nvPr/>
          </p:nvSpPr>
          <p:spPr>
            <a:xfrm>
              <a:off x="5543384" y="3418011"/>
              <a:ext cx="758880" cy="292388"/>
            </a:xfrm>
            <a:prstGeom prst="rect">
              <a:avLst/>
            </a:prstGeom>
            <a:noFill/>
          </p:spPr>
          <p:txBody>
            <a:bodyPr wrap="none" rtlCol="0">
              <a:spAutoFit/>
            </a:bodyPr>
            <a:lstStyle/>
            <a:p>
              <a:pPr>
                <a:buNone/>
              </a:pPr>
              <a:r>
                <a:rPr lang="en-US" sz="1300" dirty="0" smtClean="0">
                  <a:latin typeface="Calibri"/>
                </a:rPr>
                <a:t>PM / IM</a:t>
              </a:r>
              <a:endParaRPr lang="en-US" sz="1300" dirty="0">
                <a:latin typeface="Calibri"/>
              </a:endParaRPr>
            </a:p>
          </p:txBody>
        </p:sp>
        <p:pic>
          <p:nvPicPr>
            <p:cNvPr id="38" name="Picture 4"/>
            <p:cNvPicPr>
              <a:picLocks noChangeAspect="1" noChangeArrowheads="1"/>
            </p:cNvPicPr>
            <p:nvPr/>
          </p:nvPicPr>
          <p:blipFill>
            <a:blip r:embed="rId16"/>
            <a:srcRect/>
            <a:stretch>
              <a:fillRect/>
            </a:stretch>
          </p:blipFill>
          <p:spPr bwMode="auto">
            <a:xfrm>
              <a:off x="6257039" y="3291837"/>
              <a:ext cx="247273" cy="822959"/>
            </a:xfrm>
            <a:prstGeom prst="rect">
              <a:avLst/>
            </a:prstGeom>
            <a:noFill/>
            <a:ln w="12700" cap="rnd">
              <a:noFill/>
              <a:round/>
              <a:headEnd/>
              <a:tailEnd/>
            </a:ln>
          </p:spPr>
        </p:pic>
        <p:sp>
          <p:nvSpPr>
            <p:cNvPr id="39" name="TextBox 38"/>
            <p:cNvSpPr txBox="1"/>
            <p:nvPr/>
          </p:nvSpPr>
          <p:spPr>
            <a:xfrm>
              <a:off x="5955968" y="4035224"/>
              <a:ext cx="767344" cy="532453"/>
            </a:xfrm>
            <a:prstGeom prst="rect">
              <a:avLst/>
            </a:prstGeom>
            <a:noFill/>
          </p:spPr>
          <p:txBody>
            <a:bodyPr wrap="none" rtlCol="0">
              <a:spAutoFit/>
            </a:bodyPr>
            <a:lstStyle/>
            <a:p>
              <a:pPr>
                <a:buNone/>
              </a:pPr>
              <a:r>
                <a:rPr lang="en-US" sz="1300" dirty="0" smtClean="0">
                  <a:latin typeface="Calibri"/>
                </a:rPr>
                <a:t>Business</a:t>
              </a:r>
            </a:p>
            <a:p>
              <a:pPr>
                <a:buNone/>
              </a:pPr>
              <a:r>
                <a:rPr lang="en-US" sz="1300" dirty="0" smtClean="0">
                  <a:latin typeface="Calibri"/>
                </a:rPr>
                <a:t>Analyst</a:t>
              </a:r>
              <a:endParaRPr lang="en-US" sz="1300" dirty="0">
                <a:latin typeface="Calibri"/>
              </a:endParaRPr>
            </a:p>
          </p:txBody>
        </p:sp>
        <p:pic>
          <p:nvPicPr>
            <p:cNvPr id="40" name="Picture 4"/>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5749102" y="4046220"/>
              <a:ext cx="180787" cy="822960"/>
            </a:xfrm>
            <a:prstGeom prst="rect">
              <a:avLst/>
            </a:prstGeom>
            <a:noFill/>
            <a:ln w="9525">
              <a:noFill/>
              <a:miter lim="800000"/>
              <a:headEnd/>
              <a:tailEnd/>
            </a:ln>
          </p:spPr>
        </p:pic>
        <p:sp>
          <p:nvSpPr>
            <p:cNvPr id="41" name="TextBox 40"/>
            <p:cNvSpPr txBox="1"/>
            <p:nvPr/>
          </p:nvSpPr>
          <p:spPr>
            <a:xfrm>
              <a:off x="5269043" y="4767628"/>
              <a:ext cx="1011956" cy="292388"/>
            </a:xfrm>
            <a:prstGeom prst="rect">
              <a:avLst/>
            </a:prstGeom>
            <a:noFill/>
          </p:spPr>
          <p:txBody>
            <a:bodyPr wrap="none" rtlCol="0">
              <a:spAutoFit/>
            </a:bodyPr>
            <a:lstStyle/>
            <a:p>
              <a:pPr>
                <a:buNone/>
              </a:pPr>
              <a:r>
                <a:rPr lang="en-US" sz="1300" dirty="0" smtClean="0">
                  <a:latin typeface="Calibri"/>
                </a:rPr>
                <a:t>UX Designer</a:t>
              </a:r>
              <a:endParaRPr lang="en-US" sz="1300" dirty="0">
                <a:latin typeface="Calibri"/>
              </a:endParaRPr>
            </a:p>
          </p:txBody>
        </p:sp>
        <p:sp>
          <p:nvSpPr>
            <p:cNvPr id="42" name="TextBox 41"/>
            <p:cNvSpPr txBox="1"/>
            <p:nvPr/>
          </p:nvSpPr>
          <p:spPr>
            <a:xfrm>
              <a:off x="7943679" y="3506992"/>
              <a:ext cx="735512" cy="760208"/>
            </a:xfrm>
            <a:prstGeom prst="rect">
              <a:avLst/>
            </a:prstGeom>
            <a:noFill/>
          </p:spPr>
          <p:txBody>
            <a:bodyPr wrap="none" lIns="82294" tIns="41148" rIns="82294" bIns="41148" rtlCol="0">
              <a:spAutoFit/>
            </a:bodyPr>
            <a:lstStyle/>
            <a:p>
              <a:pPr>
                <a:buNone/>
              </a:pPr>
              <a:r>
                <a:rPr lang="en-US" dirty="0" smtClean="0">
                  <a:latin typeface="Segoe"/>
                  <a:cs typeface="Segoe"/>
                </a:rPr>
                <a:t>Core</a:t>
              </a:r>
            </a:p>
            <a:p>
              <a:pPr>
                <a:buNone/>
              </a:pPr>
              <a:r>
                <a:rPr lang="en-US" dirty="0" smtClean="0">
                  <a:latin typeface="Segoe"/>
                  <a:cs typeface="Segoe"/>
                </a:rPr>
                <a:t>team</a:t>
              </a:r>
              <a:endParaRPr lang="en-US" dirty="0">
                <a:latin typeface="Segoe"/>
                <a:cs typeface="Segoe"/>
              </a:endParaRPr>
            </a:p>
          </p:txBody>
        </p:sp>
        <p:sp>
          <p:nvSpPr>
            <p:cNvPr id="43" name="Left Arrow 42"/>
            <p:cNvSpPr/>
            <p:nvPr/>
          </p:nvSpPr>
          <p:spPr bwMode="auto">
            <a:xfrm>
              <a:off x="6754957" y="3566160"/>
              <a:ext cx="1188720" cy="685800"/>
            </a:xfrm>
            <a:prstGeom prst="leftArrow">
              <a:avLst/>
            </a:prstGeom>
            <a:solidFill>
              <a:srgbClr val="FA9106"/>
            </a:solidFill>
            <a:ln w="25400" cap="flat" cmpd="sng" algn="ctr">
              <a:noFill/>
              <a:prstDash val="solid"/>
              <a:round/>
              <a:headEnd type="none" w="med" len="med"/>
              <a:tailEnd type="none" w="med" len="med"/>
            </a:ln>
            <a:effectLst/>
          </p:spPr>
          <p:txBody>
            <a:bodyPr vert="horz" wrap="square" lIns="82294" tIns="41148" rIns="82294" bIns="41148" numCol="1" rtlCol="0" anchor="t" anchorCtr="0" compatLnSpc="1">
              <a:prstTxWarp prst="textNoShape">
                <a:avLst/>
              </a:prstTxWarp>
            </a:bodyPr>
            <a:lstStyle/>
            <a:p>
              <a:pPr algn="ctr" defTabSz="822944">
                <a:spcBef>
                  <a:spcPct val="0"/>
                </a:spcBef>
                <a:buNone/>
              </a:pPr>
              <a:endParaRPr lang="en-US" sz="3600" dirty="0">
                <a:solidFill>
                  <a:srgbClr val="000000"/>
                </a:solidFill>
                <a:latin typeface="Calibri"/>
                <a:ea typeface="ヒラギノ角ゴ ProN W3" pitchFamily="-112" charset="-128"/>
                <a:cs typeface="ヒラギノ角ゴ ProN W3" pitchFamily="-112" charset="-128"/>
                <a:sym typeface="Gill Sans" pitchFamily="-112" charset="0"/>
              </a:endParaRPr>
            </a:p>
          </p:txBody>
        </p:sp>
        <p:pic>
          <p:nvPicPr>
            <p:cNvPr id="44" name="Picture 43" descr="Kelly_handyman.jpg"/>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imgEffect>
                    </a14:imgLayer>
                  </a14:imgProps>
                </a:ext>
              </a:extLst>
            </a:blip>
            <a:stretch>
              <a:fillRect/>
            </a:stretch>
          </p:blipFill>
          <p:spPr>
            <a:xfrm>
              <a:off x="4038600" y="4038600"/>
              <a:ext cx="471297" cy="824400"/>
            </a:xfrm>
            <a:prstGeom prst="rect">
              <a:avLst/>
            </a:prstGeom>
          </p:spPr>
        </p:pic>
      </p:grpSp>
    </p:spTree>
    <p:extLst>
      <p:ext uri="{BB962C8B-B14F-4D97-AF65-F5344CB8AC3E}">
        <p14:creationId xmlns:p14="http://schemas.microsoft.com/office/powerpoint/2010/main" val="15623022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Analyst Responsibilities</a:t>
            </a:r>
            <a:endParaRPr lang="en-US" dirty="0"/>
          </a:p>
        </p:txBody>
      </p:sp>
      <p:sp>
        <p:nvSpPr>
          <p:cNvPr id="527363" name="Rectangle 3"/>
          <p:cNvSpPr>
            <a:spLocks noGrp="1" noChangeArrowheads="1"/>
          </p:cNvSpPr>
          <p:nvPr>
            <p:ph idx="1"/>
          </p:nvPr>
        </p:nvSpPr>
        <p:spPr/>
        <p:txBody>
          <a:bodyPr/>
          <a:lstStyle/>
          <a:p>
            <a:r>
              <a:rPr lang="en-GB" dirty="0" smtClean="0"/>
              <a:t>Business value</a:t>
            </a:r>
          </a:p>
          <a:p>
            <a:r>
              <a:rPr lang="en-GB" dirty="0" smtClean="0"/>
              <a:t>Prioritization </a:t>
            </a:r>
          </a:p>
          <a:p>
            <a:r>
              <a:rPr lang="en-GB" dirty="0" smtClean="0"/>
              <a:t>Stories</a:t>
            </a:r>
          </a:p>
          <a:p>
            <a:r>
              <a:rPr lang="en-GB" dirty="0" err="1" smtClean="0"/>
              <a:t>Artifacts</a:t>
            </a:r>
            <a:endParaRPr lang="en-GB" dirty="0" smtClean="0"/>
          </a:p>
          <a:p>
            <a:r>
              <a:rPr lang="en-GB" dirty="0" smtClean="0"/>
              <a:t>Demos</a:t>
            </a:r>
          </a:p>
        </p:txBody>
      </p:sp>
      <p:pic>
        <p:nvPicPr>
          <p:cNvPr id="15" name="Picture 14" descr="think-trimmed.jpg"/>
          <p:cNvPicPr>
            <a:picLocks noChangeAspect="1"/>
          </p:cNvPicPr>
          <p:nvPr/>
        </p:nvPicPr>
        <p:blipFill>
          <a:blip r:embed="rId3">
            <a:clrChange>
              <a:clrFrom>
                <a:srgbClr val="FFFFFF"/>
              </a:clrFrom>
              <a:clrTo>
                <a:srgbClr val="FFFFFF">
                  <a:alpha val="0"/>
                </a:srgbClr>
              </a:clrTo>
            </a:clrChange>
          </a:blip>
          <a:stretch>
            <a:fillRect/>
          </a:stretch>
        </p:blipFill>
        <p:spPr>
          <a:xfrm>
            <a:off x="7543800" y="2819400"/>
            <a:ext cx="1184920" cy="33401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pPr marL="457200" indent="-457200">
              <a:spcAft>
                <a:spcPts val="1200"/>
              </a:spcAft>
            </a:pPr>
            <a:r>
              <a:rPr lang="en-US" dirty="0"/>
              <a:t>Analysis pain points</a:t>
            </a:r>
          </a:p>
          <a:p>
            <a:pPr marL="457200" indent="-457200">
              <a:spcAft>
                <a:spcPts val="1200"/>
              </a:spcAft>
            </a:pPr>
            <a:r>
              <a:rPr lang="en-US" dirty="0"/>
              <a:t>The Agile approach</a:t>
            </a:r>
          </a:p>
          <a:p>
            <a:pPr marL="457200" indent="-457200">
              <a:spcAft>
                <a:spcPts val="1200"/>
              </a:spcAft>
            </a:pPr>
            <a:r>
              <a:rPr lang="en-US" dirty="0"/>
              <a:t>Analyst responsibilities &amp; tasks</a:t>
            </a:r>
          </a:p>
          <a:p>
            <a:pPr marL="457200" indent="-457200">
              <a:spcAft>
                <a:spcPts val="1200"/>
              </a:spcAft>
            </a:pPr>
            <a:r>
              <a:rPr lang="en-US" dirty="0"/>
              <a:t>A shared understanding</a:t>
            </a:r>
          </a:p>
          <a:p>
            <a:pPr marL="457200" indent="-457200">
              <a:spcAft>
                <a:spcPts val="1200"/>
              </a:spcAft>
            </a:pPr>
            <a:r>
              <a:rPr lang="en-US" dirty="0" smtClean="0"/>
              <a:t>Activity</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smtClean="0"/>
              <a:t>Analysis Tasks</a:t>
            </a:r>
            <a:endParaRPr lang="en-US" dirty="0"/>
          </a:p>
        </p:txBody>
      </p:sp>
      <p:sp>
        <p:nvSpPr>
          <p:cNvPr id="529411" name="Rectangle 3"/>
          <p:cNvSpPr>
            <a:spLocks noGrp="1" noChangeArrowheads="1"/>
          </p:cNvSpPr>
          <p:nvPr>
            <p:ph idx="1"/>
          </p:nvPr>
        </p:nvSpPr>
        <p:spPr/>
        <p:txBody>
          <a:bodyPr/>
          <a:lstStyle/>
          <a:p>
            <a:r>
              <a:rPr lang="en-GB" dirty="0" smtClean="0"/>
              <a:t>Facilitate</a:t>
            </a:r>
          </a:p>
          <a:p>
            <a:r>
              <a:rPr lang="en-GB" dirty="0" smtClean="0"/>
              <a:t>Models</a:t>
            </a:r>
          </a:p>
          <a:p>
            <a:r>
              <a:rPr lang="en-GB" dirty="0" smtClean="0"/>
              <a:t>Story card list</a:t>
            </a:r>
          </a:p>
          <a:p>
            <a:r>
              <a:rPr lang="en-GB" dirty="0" smtClean="0"/>
              <a:t>Story Narratives</a:t>
            </a:r>
          </a:p>
          <a:p>
            <a:r>
              <a:rPr lang="en-GB" dirty="0" smtClean="0"/>
              <a:t>Showcase</a:t>
            </a:r>
          </a:p>
          <a:p>
            <a:r>
              <a:rPr lang="en-GB" dirty="0" smtClean="0"/>
              <a:t>Developer support</a:t>
            </a:r>
          </a:p>
          <a:p>
            <a:r>
              <a:rPr lang="en-GB" dirty="0" smtClean="0"/>
              <a:t>QA support</a:t>
            </a:r>
          </a:p>
          <a:p>
            <a:pPr lvl="1"/>
            <a:endParaRPr lang="en-GB" dirty="0" smtClean="0"/>
          </a:p>
          <a:p>
            <a:endParaRPr lang="en-GB" dirty="0"/>
          </a:p>
        </p:txBody>
      </p:sp>
      <p:pic>
        <p:nvPicPr>
          <p:cNvPr id="13" name="Picture 12" descr="think-trimmed.jpg"/>
          <p:cNvPicPr>
            <a:picLocks noChangeAspect="1"/>
          </p:cNvPicPr>
          <p:nvPr/>
        </p:nvPicPr>
        <p:blipFill>
          <a:blip r:embed="rId3">
            <a:clrChange>
              <a:clrFrom>
                <a:srgbClr val="FFFFFF"/>
              </a:clrFrom>
              <a:clrTo>
                <a:srgbClr val="FFFFFF">
                  <a:alpha val="0"/>
                </a:srgbClr>
              </a:clrTo>
            </a:clrChange>
          </a:blip>
          <a:stretch>
            <a:fillRect/>
          </a:stretch>
        </p:blipFill>
        <p:spPr>
          <a:xfrm>
            <a:off x="7543800" y="2819400"/>
            <a:ext cx="1184920" cy="33401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 Understanding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GB" sz="4400" dirty="0" smtClean="0"/>
              <a:t>Communication is not </a:t>
            </a:r>
            <a:r>
              <a:rPr lang="en-GB" dirty="0" smtClean="0"/>
              <a:t>a</a:t>
            </a:r>
            <a:r>
              <a:rPr lang="en-GB" sz="4400" dirty="0" smtClean="0"/>
              <a:t>lways Clear</a:t>
            </a:r>
          </a:p>
        </p:txBody>
      </p:sp>
      <p:sp>
        <p:nvSpPr>
          <p:cNvPr id="17421" name="Text Box 26"/>
          <p:cNvSpPr txBox="1">
            <a:spLocks noChangeArrowheads="1"/>
          </p:cNvSpPr>
          <p:nvPr/>
        </p:nvSpPr>
        <p:spPr bwMode="gray">
          <a:xfrm>
            <a:off x="2151062" y="5661025"/>
            <a:ext cx="4630738" cy="366713"/>
          </a:xfrm>
          <a:prstGeom prst="rect">
            <a:avLst/>
          </a:prstGeom>
          <a:noFill/>
          <a:ln w="9525" algn="ctr">
            <a:noFill/>
            <a:miter lim="800000"/>
            <a:headEnd/>
            <a:tailEnd/>
          </a:ln>
        </p:spPr>
        <p:txBody>
          <a:bodyPr anchor="b"/>
          <a:lstStyle/>
          <a:p>
            <a:pPr algn="ctr">
              <a:buNone/>
            </a:pPr>
            <a:r>
              <a:rPr lang="en-GB" b="1" dirty="0">
                <a:solidFill>
                  <a:srgbClr val="5A007D"/>
                </a:solidFill>
                <a:latin typeface="Tahoma" pitchFamily="34" charset="0"/>
              </a:rPr>
              <a:t>“I’m glad we’re all agreed then.”</a:t>
            </a:r>
          </a:p>
        </p:txBody>
      </p:sp>
      <p:pic>
        <p:nvPicPr>
          <p:cNvPr id="27" name="Picture 26" descr="1.jpg"/>
          <p:cNvPicPr>
            <a:picLocks noChangeAspect="1"/>
          </p:cNvPicPr>
          <p:nvPr/>
        </p:nvPicPr>
        <p:blipFill>
          <a:blip r:embed="rId3">
            <a:clrChange>
              <a:clrFrom>
                <a:srgbClr val="FFFFFF"/>
              </a:clrFrom>
              <a:clrTo>
                <a:srgbClr val="FFFFFF">
                  <a:alpha val="0"/>
                </a:srgbClr>
              </a:clrTo>
            </a:clrChange>
          </a:blip>
          <a:stretch>
            <a:fillRect/>
          </a:stretch>
        </p:blipFill>
        <p:spPr>
          <a:xfrm>
            <a:off x="1312009" y="838200"/>
            <a:ext cx="6393761" cy="49403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 </a:t>
            </a:r>
            <a:r>
              <a:rPr lang="en-US" dirty="0"/>
              <a:t>U</a:t>
            </a:r>
            <a:r>
              <a:rPr lang="en-US" dirty="0" smtClean="0"/>
              <a:t>nderstanding</a:t>
            </a:r>
            <a:endParaRPr lang="en-US" dirty="0"/>
          </a:p>
        </p:txBody>
      </p:sp>
      <p:sp>
        <p:nvSpPr>
          <p:cNvPr id="4" name="Text Placeholder 3"/>
          <p:cNvSpPr>
            <a:spLocks noGrp="1"/>
          </p:cNvSpPr>
          <p:nvPr>
            <p:ph idx="1"/>
          </p:nvPr>
        </p:nvSpPr>
        <p:spPr/>
        <p:txBody>
          <a:bodyPr/>
          <a:lstStyle/>
          <a:p>
            <a:r>
              <a:rPr lang="en-US" dirty="0" smtClean="0"/>
              <a:t>Why are we doing this project?</a:t>
            </a:r>
          </a:p>
          <a:p>
            <a:r>
              <a:rPr lang="en-US" dirty="0" smtClean="0"/>
              <a:t>Decision making around scope</a:t>
            </a:r>
          </a:p>
          <a:p>
            <a:r>
              <a:rPr lang="en-US" dirty="0" smtClean="0"/>
              <a:t>Prioritization of features</a:t>
            </a:r>
          </a:p>
          <a:p>
            <a:r>
              <a:rPr lang="en-US" dirty="0" smtClean="0"/>
              <a:t>The right solution</a:t>
            </a:r>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Mental Models</a:t>
            </a:r>
          </a:p>
        </p:txBody>
      </p:sp>
      <p:sp>
        <p:nvSpPr>
          <p:cNvPr id="18443" name="Text Box 24"/>
          <p:cNvSpPr txBox="1">
            <a:spLocks noChangeArrowheads="1"/>
          </p:cNvSpPr>
          <p:nvPr/>
        </p:nvSpPr>
        <p:spPr bwMode="gray">
          <a:xfrm>
            <a:off x="4110038" y="5957887"/>
            <a:ext cx="1376362" cy="366713"/>
          </a:xfrm>
          <a:prstGeom prst="rect">
            <a:avLst/>
          </a:prstGeom>
          <a:noFill/>
          <a:ln w="9525" algn="ctr">
            <a:noFill/>
            <a:miter lim="800000"/>
            <a:headEnd/>
            <a:tailEnd/>
          </a:ln>
        </p:spPr>
        <p:txBody>
          <a:bodyPr anchor="b"/>
          <a:lstStyle/>
          <a:p>
            <a:pPr algn="ctr">
              <a:buNone/>
            </a:pPr>
            <a:r>
              <a:rPr lang="en-GB" b="1" dirty="0">
                <a:solidFill>
                  <a:srgbClr val="5A007D"/>
                </a:solidFill>
                <a:latin typeface="Tahoma" pitchFamily="34" charset="0"/>
              </a:rPr>
              <a:t>“Ah...”</a:t>
            </a:r>
          </a:p>
        </p:txBody>
      </p:sp>
      <p:pic>
        <p:nvPicPr>
          <p:cNvPr id="24" name="Picture 23" descr="2.jpg"/>
          <p:cNvPicPr>
            <a:picLocks noChangeAspect="1"/>
          </p:cNvPicPr>
          <p:nvPr/>
        </p:nvPicPr>
        <p:blipFill>
          <a:blip r:embed="rId3">
            <a:clrChange>
              <a:clrFrom>
                <a:srgbClr val="FFFFFF"/>
              </a:clrFrom>
              <a:clrTo>
                <a:srgbClr val="FFFFFF">
                  <a:alpha val="0"/>
                </a:srgbClr>
              </a:clrTo>
            </a:clrChange>
          </a:blip>
          <a:stretch>
            <a:fillRect/>
          </a:stretch>
        </p:blipFill>
        <p:spPr>
          <a:xfrm>
            <a:off x="1535547" y="1469040"/>
            <a:ext cx="5830034" cy="4504722"/>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Convergence</a:t>
            </a:r>
          </a:p>
        </p:txBody>
      </p:sp>
      <p:sp>
        <p:nvSpPr>
          <p:cNvPr id="19473" name="Text Box 31"/>
          <p:cNvSpPr txBox="1">
            <a:spLocks noChangeArrowheads="1"/>
          </p:cNvSpPr>
          <p:nvPr/>
        </p:nvSpPr>
        <p:spPr bwMode="gray">
          <a:xfrm>
            <a:off x="4110038" y="5661025"/>
            <a:ext cx="1223962" cy="366713"/>
          </a:xfrm>
          <a:prstGeom prst="rect">
            <a:avLst/>
          </a:prstGeom>
          <a:noFill/>
          <a:ln w="9525" algn="ctr">
            <a:noFill/>
            <a:miter lim="800000"/>
            <a:headEnd/>
            <a:tailEnd/>
          </a:ln>
        </p:spPr>
        <p:txBody>
          <a:bodyPr anchor="b"/>
          <a:lstStyle/>
          <a:p>
            <a:pPr algn="ctr">
              <a:buNone/>
            </a:pPr>
            <a:r>
              <a:rPr lang="en-GB" b="1" dirty="0">
                <a:solidFill>
                  <a:srgbClr val="5A007D"/>
                </a:solidFill>
                <a:latin typeface="Tahoma" pitchFamily="34" charset="0"/>
              </a:rPr>
              <a:t>“Ah!”</a:t>
            </a:r>
          </a:p>
        </p:txBody>
      </p:sp>
      <p:pic>
        <p:nvPicPr>
          <p:cNvPr id="30" name="Picture 29" descr="3.jpg"/>
          <p:cNvPicPr>
            <a:picLocks noChangeAspect="1"/>
          </p:cNvPicPr>
          <p:nvPr/>
        </p:nvPicPr>
        <p:blipFill>
          <a:blip r:embed="rId3">
            <a:clrChange>
              <a:clrFrom>
                <a:srgbClr val="FFFFFF"/>
              </a:clrFrom>
              <a:clrTo>
                <a:srgbClr val="FFFFFF">
                  <a:alpha val="0"/>
                </a:srgbClr>
              </a:clrTo>
            </a:clrChange>
          </a:blip>
          <a:stretch>
            <a:fillRect/>
          </a:stretch>
        </p:blipFill>
        <p:spPr>
          <a:xfrm>
            <a:off x="1287629" y="874818"/>
            <a:ext cx="6616098" cy="5112095"/>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smtClean="0"/>
              <a:t>Shared understanding</a:t>
            </a:r>
          </a:p>
        </p:txBody>
      </p:sp>
      <p:sp>
        <p:nvSpPr>
          <p:cNvPr id="20493" name="Text Box 26"/>
          <p:cNvSpPr txBox="1">
            <a:spLocks noChangeArrowheads="1"/>
          </p:cNvSpPr>
          <p:nvPr/>
        </p:nvSpPr>
        <p:spPr bwMode="gray">
          <a:xfrm>
            <a:off x="2606675" y="5661025"/>
            <a:ext cx="4708525" cy="366713"/>
          </a:xfrm>
          <a:prstGeom prst="rect">
            <a:avLst/>
          </a:prstGeom>
          <a:noFill/>
          <a:ln w="9525" algn="ctr">
            <a:noFill/>
            <a:miter lim="800000"/>
            <a:headEnd/>
            <a:tailEnd/>
          </a:ln>
        </p:spPr>
        <p:txBody>
          <a:bodyPr anchor="b"/>
          <a:lstStyle/>
          <a:p>
            <a:pPr algn="ctr">
              <a:buNone/>
            </a:pPr>
            <a:r>
              <a:rPr lang="en-GB" b="1" dirty="0">
                <a:solidFill>
                  <a:srgbClr val="5A007D"/>
                </a:solidFill>
                <a:latin typeface="Tahoma" pitchFamily="34" charset="0"/>
              </a:rPr>
              <a:t>“I’m glad we’re all agreed then.”</a:t>
            </a:r>
          </a:p>
        </p:txBody>
      </p:sp>
      <p:pic>
        <p:nvPicPr>
          <p:cNvPr id="26" name="Picture 25" descr="4.jpg"/>
          <p:cNvPicPr>
            <a:picLocks noChangeAspect="1"/>
          </p:cNvPicPr>
          <p:nvPr/>
        </p:nvPicPr>
        <p:blipFill>
          <a:blip r:embed="rId3">
            <a:clrChange>
              <a:clrFrom>
                <a:srgbClr val="FFFFFF"/>
              </a:clrFrom>
              <a:clrTo>
                <a:srgbClr val="FFFFFF">
                  <a:alpha val="0"/>
                </a:srgbClr>
              </a:clrTo>
            </a:clrChange>
          </a:blip>
          <a:stretch>
            <a:fillRect/>
          </a:stretch>
        </p:blipFill>
        <p:spPr>
          <a:xfrm>
            <a:off x="1234651" y="609600"/>
            <a:ext cx="6675234" cy="5157787"/>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smtClean="0"/>
              <a:t>Agile In Basket</a:t>
            </a:r>
            <a:endParaRPr lang="en-US" dirty="0"/>
          </a:p>
        </p:txBody>
      </p:sp>
      <p:sp>
        <p:nvSpPr>
          <p:cNvPr id="2" name="Vertical Text Placeholder 1"/>
          <p:cNvSpPr>
            <a:spLocks noGrp="1"/>
          </p:cNvSpPr>
          <p:nvPr>
            <p:ph type="body" orient="vert" sz="quarter" idx="11"/>
          </p:nvPr>
        </p:nvSpPr>
        <p:spPr/>
        <p:txBody>
          <a:bodyPr/>
          <a:lstStyle/>
          <a:p>
            <a:r>
              <a:rPr lang="en-US" dirty="0" smtClean="0"/>
              <a:t>exercise</a:t>
            </a:r>
            <a:endParaRPr lang="en-US" dirty="0"/>
          </a:p>
        </p:txBody>
      </p:sp>
      <p:sp>
        <p:nvSpPr>
          <p:cNvPr id="10" name="Content Placeholder 1"/>
          <p:cNvSpPr txBox="1">
            <a:spLocks/>
          </p:cNvSpPr>
          <p:nvPr/>
        </p:nvSpPr>
        <p:spPr>
          <a:xfrm>
            <a:off x="1752601" y="1066801"/>
            <a:ext cx="7010399" cy="533399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pPr lvl="0"/>
            <a:r>
              <a:rPr lang="en-US" sz="3200" dirty="0">
                <a:latin typeface="Calibri"/>
                <a:cs typeface="Calibri"/>
              </a:rPr>
              <a:t>Split into groups </a:t>
            </a:r>
          </a:p>
          <a:p>
            <a:pPr lvl="0"/>
            <a:r>
              <a:rPr lang="en-US" sz="3200" dirty="0">
                <a:latin typeface="Calibri"/>
                <a:cs typeface="Calibri"/>
              </a:rPr>
              <a:t>Look through your inboxes</a:t>
            </a:r>
          </a:p>
          <a:p>
            <a:pPr lvl="0"/>
            <a:r>
              <a:rPr lang="en-US" sz="3200" dirty="0">
                <a:latin typeface="Calibri"/>
                <a:cs typeface="Calibri"/>
              </a:rPr>
              <a:t>Put each inbox item into </a:t>
            </a:r>
            <a:r>
              <a:rPr lang="en-US" sz="3200" dirty="0" smtClean="0">
                <a:latin typeface="Calibri"/>
                <a:cs typeface="Calibri"/>
              </a:rPr>
              <a:t>the appropriate </a:t>
            </a:r>
            <a:r>
              <a:rPr lang="en-US" sz="3200" dirty="0">
                <a:latin typeface="Calibri"/>
                <a:cs typeface="Calibri"/>
              </a:rPr>
              <a:t>category</a:t>
            </a:r>
          </a:p>
          <a:p>
            <a:pPr lvl="1"/>
            <a:r>
              <a:rPr lang="en-US" dirty="0">
                <a:latin typeface="Calibri"/>
                <a:cs typeface="Calibri"/>
              </a:rPr>
              <a:t>Prioritize requirements</a:t>
            </a:r>
          </a:p>
          <a:p>
            <a:pPr lvl="1"/>
            <a:r>
              <a:rPr lang="en-US" dirty="0">
                <a:latin typeface="Calibri"/>
                <a:cs typeface="Calibri"/>
              </a:rPr>
              <a:t>Identify requirements</a:t>
            </a:r>
          </a:p>
          <a:p>
            <a:pPr lvl="1"/>
            <a:r>
              <a:rPr lang="en-US" dirty="0">
                <a:latin typeface="Calibri"/>
                <a:cs typeface="Calibri"/>
              </a:rPr>
              <a:t>Clarify requirements</a:t>
            </a:r>
          </a:p>
          <a:p>
            <a:pPr lvl="1"/>
            <a:r>
              <a:rPr lang="en-US" dirty="0">
                <a:latin typeface="Calibri"/>
                <a:cs typeface="Calibri"/>
              </a:rPr>
              <a:t>Represent requirements</a:t>
            </a:r>
          </a:p>
          <a:p>
            <a:r>
              <a:rPr lang="en-AU" sz="3200" dirty="0">
                <a:latin typeface="Calibri"/>
                <a:cs typeface="Calibri"/>
              </a:rPr>
              <a:t>Discuss </a:t>
            </a:r>
            <a:r>
              <a:rPr lang="en-AU" sz="3200" dirty="0" smtClean="0">
                <a:latin typeface="Calibri"/>
                <a:cs typeface="Calibri"/>
              </a:rPr>
              <a:t>results</a:t>
            </a:r>
            <a:endParaRPr lang="en-US" sz="32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4" name="Text Placeholder 3"/>
          <p:cNvSpPr>
            <a:spLocks noGrp="1"/>
          </p:cNvSpPr>
          <p:nvPr>
            <p:ph idx="1"/>
          </p:nvPr>
        </p:nvSpPr>
        <p:spPr/>
        <p:txBody>
          <a:bodyPr/>
          <a:lstStyle/>
          <a:p>
            <a:r>
              <a:rPr lang="en-US" sz="3600" dirty="0" smtClean="0"/>
              <a:t>Analysis pain points</a:t>
            </a:r>
          </a:p>
          <a:p>
            <a:r>
              <a:rPr lang="en-US" sz="3600" dirty="0" smtClean="0"/>
              <a:t>The Agile approach</a:t>
            </a:r>
          </a:p>
          <a:p>
            <a:r>
              <a:rPr lang="en-US" sz="3600" dirty="0" smtClean="0"/>
              <a:t>Analyst responsibilities &amp; tasks</a:t>
            </a:r>
          </a:p>
          <a:p>
            <a:r>
              <a:rPr lang="en-US" sz="3600" dirty="0" smtClean="0"/>
              <a:t>A shared understanding</a:t>
            </a:r>
          </a:p>
          <a:p>
            <a:r>
              <a:rPr lang="en-US" sz="3600" dirty="0" smtClean="0"/>
              <a:t>Activity</a:t>
            </a:r>
          </a:p>
          <a:p>
            <a:endParaRPr lang="en-US" sz="3200" dirty="0" smtClean="0"/>
          </a:p>
          <a:p>
            <a:endParaRPr lang="en-US" sz="3200" dirty="0" smtClean="0"/>
          </a:p>
          <a:p>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your Goals?</a:t>
            </a:r>
            <a:endParaRPr lang="en-US" dirty="0"/>
          </a:p>
        </p:txBody>
      </p:sp>
      <p:sp>
        <p:nvSpPr>
          <p:cNvPr id="801795" name="Rectangle 3"/>
          <p:cNvSpPr>
            <a:spLocks noGrp="1" noChangeArrowheads="1"/>
          </p:cNvSpPr>
          <p:nvPr>
            <p:ph idx="4294967295"/>
          </p:nvPr>
        </p:nvSpPr>
        <p:spPr>
          <a:xfrm>
            <a:off x="838200" y="1447800"/>
            <a:ext cx="7467600" cy="5232400"/>
          </a:xfrm>
          <a:noFill/>
          <a:ln/>
        </p:spPr>
        <p:txBody>
          <a:bodyPr/>
          <a:lstStyle/>
          <a:p>
            <a:pPr marL="228600" indent="-228600">
              <a:spcAft>
                <a:spcPts val="1800"/>
              </a:spcAft>
              <a:buClr>
                <a:schemeClr val="bg1"/>
              </a:buClr>
              <a:buFont typeface="Wingdings" pitchFamily="2" charset="2"/>
              <a:buChar char="§"/>
            </a:pPr>
            <a:r>
              <a:rPr lang="en-AU" dirty="0"/>
              <a:t>What aspects of the business are you responsible for driving?  </a:t>
            </a:r>
            <a:r>
              <a:rPr lang="en-AU" b="1" dirty="0" smtClean="0"/>
              <a:t>(Business)</a:t>
            </a:r>
            <a:endParaRPr lang="en-US" dirty="0">
              <a:solidFill>
                <a:schemeClr val="bg1"/>
              </a:solidFill>
            </a:endParaRPr>
          </a:p>
          <a:p>
            <a:pPr marL="228600" indent="-228600">
              <a:spcAft>
                <a:spcPts val="1800"/>
              </a:spcAft>
              <a:buClr>
                <a:schemeClr val="bg1"/>
              </a:buClr>
              <a:buFont typeface="Wingdings" pitchFamily="2" charset="2"/>
              <a:buChar char="§"/>
            </a:pPr>
            <a:r>
              <a:rPr lang="en-AU" dirty="0"/>
              <a:t>How do you contribute to the success of a project? </a:t>
            </a:r>
            <a:r>
              <a:rPr lang="en-AU" b="1" dirty="0" smtClean="0"/>
              <a:t>(</a:t>
            </a:r>
            <a:r>
              <a:rPr lang="en-US" b="1" dirty="0" smtClean="0">
                <a:solidFill>
                  <a:schemeClr val="tx1"/>
                </a:solidFill>
              </a:rPr>
              <a:t>Project)</a:t>
            </a:r>
            <a:endParaRPr lang="en-US" b="1" dirty="0">
              <a:solidFill>
                <a:schemeClr val="bg1"/>
              </a:solidFill>
            </a:endParaRPr>
          </a:p>
          <a:p>
            <a:pPr marL="228600" indent="-228600">
              <a:spcAft>
                <a:spcPts val="1800"/>
              </a:spcAft>
              <a:buClr>
                <a:schemeClr val="bg1"/>
              </a:buClr>
              <a:buFont typeface="Wingdings" pitchFamily="2" charset="2"/>
              <a:buChar char="§"/>
            </a:pPr>
            <a:r>
              <a:rPr lang="en-US" altLang="ja-JP" dirty="0" smtClean="0">
                <a:ea typeface="MS PGothic" pitchFamily="34" charset="-128"/>
              </a:rPr>
              <a:t>How </a:t>
            </a:r>
            <a:r>
              <a:rPr lang="en-US" altLang="ja-JP" dirty="0">
                <a:ea typeface="MS PGothic" pitchFamily="34" charset="-128"/>
              </a:rPr>
              <a:t>do you want to be treated at work? </a:t>
            </a:r>
            <a:r>
              <a:rPr lang="en-US" altLang="ja-JP" b="1" dirty="0" smtClean="0">
                <a:ea typeface="MS PGothic" pitchFamily="34" charset="-128"/>
              </a:rPr>
              <a:t>(Personal)</a:t>
            </a:r>
            <a:r>
              <a:rPr lang="en-US" b="1" dirty="0" smtClean="0">
                <a:solidFill>
                  <a:schemeClr val="bg1"/>
                </a:solidFill>
              </a:rPr>
              <a:t>Personal</a:t>
            </a:r>
            <a:r>
              <a:rPr lang="en-US" b="1" dirty="0">
                <a:solidFill>
                  <a:schemeClr val="bg1"/>
                </a:solidFill>
              </a:rPr>
              <a:t>)</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942024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your pain points?</a:t>
            </a:r>
            <a:endParaRPr lang="en-US" dirty="0"/>
          </a:p>
        </p:txBody>
      </p:sp>
      <p:sp>
        <p:nvSpPr>
          <p:cNvPr id="5" name="Content Placeholder 4"/>
          <p:cNvSpPr>
            <a:spLocks noGrp="1"/>
          </p:cNvSpPr>
          <p:nvPr>
            <p:ph idx="4294967295"/>
          </p:nvPr>
        </p:nvSpPr>
        <p:spPr>
          <a:xfrm>
            <a:off x="1038225" y="2057400"/>
            <a:ext cx="6581775" cy="4171950"/>
          </a:xfrm>
        </p:spPr>
        <p:txBody>
          <a:bodyPr/>
          <a:lstStyle/>
          <a:p>
            <a:pPr marL="0" indent="0" algn="ctr">
              <a:buNone/>
            </a:pPr>
            <a:r>
              <a:rPr lang="en-AU" dirty="0" smtClean="0">
                <a:solidFill>
                  <a:schemeClr val="tx1"/>
                </a:solidFill>
                <a:cs typeface="Times New Roman" pitchFamily="18" charset="0"/>
              </a:rPr>
              <a:t>What pain points are you facing, or have you faced in the past, when trying to achieve the goals of an analyst?</a:t>
            </a:r>
            <a:endParaRPr lang="en-US" dirty="0">
              <a:solidFill>
                <a:schemeClr val="tx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Analysis Pain Points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Change</a:t>
            </a:r>
          </a:p>
          <a:p>
            <a:pPr lvl="1"/>
            <a:r>
              <a:rPr lang="en-US" dirty="0" smtClean="0"/>
              <a:t>Cost</a:t>
            </a:r>
          </a:p>
          <a:p>
            <a:pPr lvl="1"/>
            <a:r>
              <a:rPr lang="en-US" dirty="0" smtClean="0"/>
              <a:t>Accommodation</a:t>
            </a:r>
          </a:p>
          <a:p>
            <a:r>
              <a:rPr lang="en-US" dirty="0" smtClean="0"/>
              <a:t>Business value</a:t>
            </a:r>
          </a:p>
          <a:p>
            <a:r>
              <a:rPr lang="en-US" dirty="0" smtClean="0"/>
              <a:t>Not ideal solution</a:t>
            </a:r>
          </a:p>
          <a:p>
            <a:r>
              <a:rPr lang="en-US" dirty="0" smtClean="0"/>
              <a:t>Frustration</a:t>
            </a:r>
          </a:p>
          <a:p>
            <a:r>
              <a:rPr lang="en-US" dirty="0" smtClean="0"/>
              <a:t>Lack of clarity</a:t>
            </a:r>
          </a:p>
          <a:p>
            <a:r>
              <a:rPr lang="en-US" dirty="0" smtClean="0"/>
              <a:t>Team communication</a:t>
            </a:r>
          </a:p>
          <a:p>
            <a:r>
              <a:rPr lang="en-US" dirty="0" smtClean="0"/>
              <a:t>Tons of paperwork</a:t>
            </a:r>
            <a:endParaRPr lang="en-US" dirty="0"/>
          </a:p>
        </p:txBody>
      </p:sp>
      <p:pic>
        <p:nvPicPr>
          <p:cNvPr id="4" name="Picture 3" descr="think-trimmed.jpg"/>
          <p:cNvPicPr>
            <a:picLocks noChangeAspect="1"/>
          </p:cNvPicPr>
          <p:nvPr/>
        </p:nvPicPr>
        <p:blipFill>
          <a:blip r:embed="rId3">
            <a:clrChange>
              <a:clrFrom>
                <a:srgbClr val="FFFFFF"/>
              </a:clrFrom>
              <a:clrTo>
                <a:srgbClr val="FFFFFF">
                  <a:alpha val="0"/>
                </a:srgbClr>
              </a:clrTo>
            </a:clrChange>
          </a:blip>
          <a:stretch>
            <a:fillRect/>
          </a:stretch>
        </p:blipFill>
        <p:spPr>
          <a:xfrm>
            <a:off x="7543800" y="2819400"/>
            <a:ext cx="1184920" cy="3340100"/>
          </a:xfrm>
          <a:prstGeom prst="rect">
            <a:avLst/>
          </a:prstGeom>
        </p:spPr>
      </p:pic>
    </p:spTree>
    <p:extLst>
      <p:ext uri="{BB962C8B-B14F-4D97-AF65-F5344CB8AC3E}">
        <p14:creationId xmlns:p14="http://schemas.microsoft.com/office/powerpoint/2010/main" val="24115231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2133600"/>
            <a:ext cx="7112000" cy="22098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Agile Approach</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Manifesto for Agile Software Development</a:t>
            </a:r>
            <a:endParaRPr lang="en-US" dirty="0"/>
          </a:p>
        </p:txBody>
      </p:sp>
      <p:sp>
        <p:nvSpPr>
          <p:cNvPr id="5" name="Content Placeholder 4"/>
          <p:cNvSpPr>
            <a:spLocks noGrp="1"/>
          </p:cNvSpPr>
          <p:nvPr>
            <p:ph idx="1"/>
          </p:nvPr>
        </p:nvSpPr>
        <p:spPr>
          <a:xfrm>
            <a:off x="457200" y="1600201"/>
            <a:ext cx="8229600" cy="4114799"/>
          </a:xfrm>
        </p:spPr>
        <p:txBody>
          <a:bodyPr>
            <a:normAutofit/>
          </a:bodyPr>
          <a:lstStyle/>
          <a:p>
            <a:pPr marL="0" indent="0" algn="ctr">
              <a:buNone/>
            </a:pPr>
            <a:r>
              <a:rPr lang="en-US" sz="1600" dirty="0" smtClean="0"/>
              <a:t>We are uncovering better ways of developing software by doing it and helping others to do it.  Through this work we have come to value:</a:t>
            </a:r>
          </a:p>
          <a:p>
            <a:pPr marL="0" indent="0" algn="ctr">
              <a:buNone/>
            </a:pPr>
            <a:endParaRPr lang="en-US" sz="1600" dirty="0"/>
          </a:p>
          <a:p>
            <a:pPr marL="0" indent="0" algn="ctr">
              <a:buNone/>
            </a:pPr>
            <a:r>
              <a:rPr lang="en-US" sz="2400" b="1" dirty="0" smtClean="0"/>
              <a:t>Interactions and interactions </a:t>
            </a:r>
            <a:r>
              <a:rPr lang="en-US" sz="1600" dirty="0" smtClean="0"/>
              <a:t>over processes and tools</a:t>
            </a:r>
          </a:p>
          <a:p>
            <a:pPr marL="0" indent="0" algn="ctr">
              <a:buNone/>
            </a:pPr>
            <a:r>
              <a:rPr lang="en-US" sz="2400" b="1" dirty="0"/>
              <a:t>Working software </a:t>
            </a:r>
            <a:r>
              <a:rPr lang="en-US" sz="1600" dirty="0" smtClean="0"/>
              <a:t>over comprehensive documentation</a:t>
            </a:r>
          </a:p>
          <a:p>
            <a:pPr marL="0" indent="0" algn="ctr">
              <a:buNone/>
            </a:pPr>
            <a:r>
              <a:rPr lang="en-US" sz="2400" b="1" dirty="0"/>
              <a:t>Customer collaboration </a:t>
            </a:r>
            <a:r>
              <a:rPr lang="en-US" sz="1600" dirty="0" smtClean="0"/>
              <a:t>over contract negotiation</a:t>
            </a:r>
          </a:p>
          <a:p>
            <a:pPr marL="0" indent="0" algn="ctr">
              <a:buNone/>
            </a:pPr>
            <a:r>
              <a:rPr lang="en-US" sz="2400" b="1" dirty="0"/>
              <a:t>Responding to change </a:t>
            </a:r>
            <a:r>
              <a:rPr lang="en-US" sz="1600" dirty="0" smtClean="0"/>
              <a:t>over following a plan</a:t>
            </a:r>
          </a:p>
          <a:p>
            <a:pPr marL="0" indent="0" algn="ctr">
              <a:buNone/>
            </a:pPr>
            <a:endParaRPr lang="en-US" sz="1600" dirty="0" smtClean="0"/>
          </a:p>
          <a:p>
            <a:pPr marL="0" indent="0" algn="ctr">
              <a:buNone/>
            </a:pPr>
            <a:r>
              <a:rPr lang="en-US" sz="1600" dirty="0" smtClean="0"/>
              <a:t>That is, while there is value in the items on the right, we value the items on the left more.</a:t>
            </a:r>
          </a:p>
          <a:p>
            <a:pPr marL="0" indent="0" algn="ctr">
              <a:buNone/>
            </a:pPr>
            <a:endParaRPr lang="en-US" sz="1600" dirty="0" smtClean="0"/>
          </a:p>
          <a:p>
            <a:pPr marL="0" indent="0" algn="ctr">
              <a:buNone/>
            </a:pPr>
            <a:endParaRPr lang="en-US" sz="1600" dirty="0"/>
          </a:p>
        </p:txBody>
      </p:sp>
      <p:sp>
        <p:nvSpPr>
          <p:cNvPr id="6" name="TextBox 5"/>
          <p:cNvSpPr txBox="1"/>
          <p:nvPr/>
        </p:nvSpPr>
        <p:spPr>
          <a:xfrm>
            <a:off x="7010400" y="5581218"/>
            <a:ext cx="1905000" cy="438582"/>
          </a:xfrm>
          <a:prstGeom prst="rect">
            <a:avLst/>
          </a:prstGeom>
          <a:noFill/>
        </p:spPr>
        <p:txBody>
          <a:bodyPr wrap="square" rtlCol="0">
            <a:spAutoFit/>
          </a:bodyPr>
          <a:lstStyle/>
          <a:p>
            <a:pPr>
              <a:buNone/>
            </a:pPr>
            <a:r>
              <a:rPr lang="en-US" sz="1050" dirty="0" err="1"/>
              <a:t>www.AgileManifesto.org</a:t>
            </a:r>
            <a:endParaRPr lang="en-US" sz="1050" dirty="0"/>
          </a:p>
          <a:p>
            <a:endParaRPr lang="en-US" sz="10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smtClean="0"/>
              <a:t>Agile Takes A Different Approach</a:t>
            </a:r>
            <a:endParaRPr lang="en-GB" dirty="0"/>
          </a:p>
        </p:txBody>
      </p:sp>
      <p:sp>
        <p:nvSpPr>
          <p:cNvPr id="48131" name="Rectangle 3"/>
          <p:cNvSpPr>
            <a:spLocks noGrp="1" noChangeArrowheads="1"/>
          </p:cNvSpPr>
          <p:nvPr>
            <p:ph idx="1"/>
          </p:nvPr>
        </p:nvSpPr>
        <p:spPr/>
        <p:txBody>
          <a:bodyPr/>
          <a:lstStyle/>
          <a:p>
            <a:pPr marL="0" indent="0">
              <a:spcAft>
                <a:spcPct val="20000"/>
              </a:spcAft>
              <a:buNone/>
            </a:pPr>
            <a:endParaRPr lang="en-GB" sz="3000" dirty="0" smtClean="0"/>
          </a:p>
          <a:p>
            <a:pPr marL="0" indent="0">
              <a:spcAft>
                <a:spcPct val="20000"/>
              </a:spcAft>
              <a:buNone/>
            </a:pPr>
            <a:r>
              <a:rPr lang="en-GB" sz="3000" dirty="0" smtClean="0"/>
              <a:t>Avoid “big upfront design” in </a:t>
            </a:r>
            <a:r>
              <a:rPr lang="en-GB" sz="3000" dirty="0" err="1" smtClean="0"/>
              <a:t>favor</a:t>
            </a:r>
            <a:r>
              <a:rPr lang="en-GB" sz="3000" dirty="0" smtClean="0"/>
              <a:t> of:</a:t>
            </a:r>
          </a:p>
          <a:p>
            <a:pPr marL="514350" indent="-514350">
              <a:spcAft>
                <a:spcPct val="20000"/>
              </a:spcAft>
              <a:buFont typeface="+mj-lt"/>
              <a:buAutoNum type="arabicPeriod"/>
            </a:pPr>
            <a:r>
              <a:rPr lang="en-GB" sz="3000" dirty="0" smtClean="0"/>
              <a:t>Just enough upfront design!</a:t>
            </a:r>
          </a:p>
          <a:p>
            <a:pPr marL="514350" indent="-514350">
              <a:spcAft>
                <a:spcPct val="20000"/>
              </a:spcAft>
              <a:buFont typeface="+mj-lt"/>
              <a:buAutoNum type="arabicPeriod"/>
            </a:pPr>
            <a:r>
              <a:rPr lang="en-GB" sz="3000" dirty="0" smtClean="0"/>
              <a:t>Helpful practices</a:t>
            </a:r>
          </a:p>
          <a:p>
            <a:pPr marL="0" indent="0">
              <a:spcAft>
                <a:spcPct val="20000"/>
              </a:spcAft>
              <a:buNone/>
            </a:pPr>
            <a:endParaRPr lang="en-GB" sz="3000"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48823</TotalTime>
  <Words>2830</Words>
  <Application>Microsoft Macintosh PowerPoint</Application>
  <PresentationFormat>On-screen Show (4:3)</PresentationFormat>
  <Paragraphs>456</Paragraphs>
  <Slides>30</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2012 Studios </vt:lpstr>
      <vt:lpstr>Document</vt:lpstr>
      <vt:lpstr>Introduction to Agile Analysis</vt:lpstr>
      <vt:lpstr>Topics</vt:lpstr>
      <vt:lpstr>What are your Goals?</vt:lpstr>
      <vt:lpstr>What are your pain points?</vt:lpstr>
      <vt:lpstr>Analysis Pain Points</vt:lpstr>
      <vt:lpstr>PowerPoint Presentation</vt:lpstr>
      <vt:lpstr>The Agile Approach</vt:lpstr>
      <vt:lpstr>Manifesto for Agile Software Development</vt:lpstr>
      <vt:lpstr>Agile Takes A Different Approach</vt:lpstr>
      <vt:lpstr>Agile Practices</vt:lpstr>
      <vt:lpstr>Lifecycle of an Agile Project</vt:lpstr>
      <vt:lpstr>Analysis Project Lifecycle</vt:lpstr>
      <vt:lpstr>Agile Analysis Artifacts</vt:lpstr>
      <vt:lpstr>Relative Sizes of Phases</vt:lpstr>
      <vt:lpstr>Models</vt:lpstr>
      <vt:lpstr>Making the Right Choice</vt:lpstr>
      <vt:lpstr>Analyst Responsibilities &amp; Tasks</vt:lpstr>
      <vt:lpstr>Team Roles &amp; Responsibilities</vt:lpstr>
      <vt:lpstr>Analyst Responsibilities</vt:lpstr>
      <vt:lpstr>Analysis Tasks</vt:lpstr>
      <vt:lpstr>A Shared Understanding</vt:lpstr>
      <vt:lpstr>Communication is not always Clear</vt:lpstr>
      <vt:lpstr>A Shared Understanding</vt:lpstr>
      <vt:lpstr>Mental Models</vt:lpstr>
      <vt:lpstr>Convergence</vt:lpstr>
      <vt:lpstr>Shared understanding</vt:lpstr>
      <vt:lpstr>Agile In Basket</vt:lpstr>
      <vt:lpstr>Debrief</vt:lpstr>
      <vt:lpstr>Review</vt:lpstr>
      <vt:lpstr>Questions?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Lupi Messenger</cp:lastModifiedBy>
  <cp:revision>802</cp:revision>
  <dcterms:created xsi:type="dcterms:W3CDTF">2012-01-10T20:14:43Z</dcterms:created>
  <dcterms:modified xsi:type="dcterms:W3CDTF">2015-09-25T18:22:30Z</dcterms:modified>
</cp:coreProperties>
</file>