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embeddings/oleObject1.bin" ContentType="application/vnd.openxmlformats-officedocument.oleObject"/>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7" d="100"/>
          <a:sy n="67" d="100"/>
        </p:scale>
        <p:origin x="-248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E711E6-639C-E844-BBE4-140FBBE7A684}" type="datetimeFigureOut">
              <a:rPr lang="en-US" smtClean="0"/>
              <a:t>9/22/15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360A2F-994D-6747-B5D8-D208FA084610}" type="slidenum">
              <a:rPr lang="en-US" smtClean="0"/>
              <a:t>‹#›</a:t>
            </a:fld>
            <a:endParaRPr lang="en-US"/>
          </a:p>
        </p:txBody>
      </p:sp>
    </p:spTree>
    <p:extLst>
      <p:ext uri="{BB962C8B-B14F-4D97-AF65-F5344CB8AC3E}">
        <p14:creationId xmlns:p14="http://schemas.microsoft.com/office/powerpoint/2010/main" val="37793210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3</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89088822-62CC-413A-A8F5-688E65FF53A3}" type="slidenum">
              <a:rPr lang="en-GB"/>
              <a:pPr/>
              <a:t>13</a:t>
            </a:fld>
            <a:endParaRPr lang="en-GB"/>
          </a:p>
        </p:txBody>
      </p:sp>
      <p:sp>
        <p:nvSpPr>
          <p:cNvPr id="140291" name="Rectangle 2"/>
          <p:cNvSpPr>
            <a:spLocks noGrp="1" noRot="1" noChangeAspect="1" noChangeArrowheads="1" noTextEdit="1"/>
          </p:cNvSpPr>
          <p:nvPr>
            <p:ph type="sldImg"/>
          </p:nvPr>
        </p:nvSpPr>
        <p:spPr>
          <a:xfrm>
            <a:off x="1143000" y="685800"/>
            <a:ext cx="4573588" cy="3430588"/>
          </a:xfrm>
          <a:ln/>
        </p:spPr>
      </p:sp>
      <p:sp>
        <p:nvSpPr>
          <p:cNvPr id="140292" name="Rectangle 3"/>
          <p:cNvSpPr>
            <a:spLocks noGrp="1" noChangeArrowheads="1"/>
          </p:cNvSpPr>
          <p:nvPr>
            <p:ph type="body" idx="1"/>
          </p:nvPr>
        </p:nvSpPr>
        <p:spPr>
          <a:xfrm>
            <a:off x="683884" y="4343583"/>
            <a:ext cx="5490235" cy="4114435"/>
          </a:xfrm>
          <a:noFill/>
          <a:ln/>
        </p:spPr>
        <p:txBody>
          <a:bodyPr/>
          <a:lstStyle/>
          <a:p>
            <a:pPr eaLnBrk="1" hangingPunct="1"/>
            <a:r>
              <a:rPr lang="en-US" dirty="0" smtClean="0"/>
              <a:t>As you work through the project,</a:t>
            </a:r>
            <a:r>
              <a:rPr lang="en-US" baseline="0" dirty="0" smtClean="0"/>
              <a:t> there will be many discussions about scope - what features/functions are necessary.  </a:t>
            </a:r>
          </a:p>
          <a:p>
            <a:pPr eaLnBrk="1" hangingPunct="1"/>
            <a:endParaRPr lang="en-US" baseline="0" dirty="0" smtClean="0"/>
          </a:p>
          <a:p>
            <a:pPr eaLnBrk="1" hangingPunct="1"/>
            <a:r>
              <a:rPr lang="en-US" baseline="0" dirty="0" smtClean="0"/>
              <a:t>All discussions should tie back to a core business objective.</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progress through</a:t>
            </a:r>
            <a:r>
              <a:rPr lang="en-US" baseline="0" dirty="0" smtClean="0"/>
              <a:t> the initiation phase and begin to understand the features that the new application will provide, you can begin to quantify the objectives for the business case.</a:t>
            </a:r>
          </a:p>
          <a:p>
            <a:endParaRPr lang="en-US" baseline="0" dirty="0" smtClean="0"/>
          </a:p>
          <a:p>
            <a:pPr>
              <a:buFont typeface="Arial" pitchFamily="34" charset="0"/>
              <a:buChar char="•"/>
            </a:pPr>
            <a:r>
              <a:rPr lang="en-US" baseline="0" dirty="0" smtClean="0"/>
              <a:t>Use to prioritize requirements</a:t>
            </a:r>
          </a:p>
          <a:p>
            <a:pPr>
              <a:buFont typeface="Arial" pitchFamily="34" charset="0"/>
              <a:buChar char="•"/>
            </a:pPr>
            <a:r>
              <a:rPr lang="en-US" baseline="0" dirty="0" smtClean="0"/>
              <a:t>Use to validate objectives</a:t>
            </a:r>
          </a:p>
          <a:p>
            <a:pPr>
              <a:buFont typeface="Arial" pitchFamily="34" charset="0"/>
              <a:buChar char="•"/>
            </a:pPr>
            <a:endParaRPr lang="en-US" baseline="0" dirty="0" smtClean="0"/>
          </a:p>
          <a:p>
            <a:r>
              <a:rPr lang="en-US" dirty="0" smtClean="0"/>
              <a:t>It is critical to have a client prioritize objectives at the beginning of a project because at this point there is less emotion attached to the process.</a:t>
            </a:r>
          </a:p>
          <a:p>
            <a:r>
              <a:rPr lang="en-US" dirty="0" smtClean="0"/>
              <a:t> </a:t>
            </a:r>
          </a:p>
          <a:p>
            <a:r>
              <a:rPr lang="en-US" dirty="0" smtClean="0"/>
              <a:t>Once a project begins, should the schedule get behind, getting the business to prioritize objectives at that point is more frustrating.  The client tends to say "I want it all...." and that's not helpful toward getting a release complete. </a:t>
            </a:r>
          </a:p>
          <a:p>
            <a:r>
              <a:rPr lang="en-US" dirty="0" smtClean="0"/>
              <a:t> </a:t>
            </a:r>
          </a:p>
          <a:p>
            <a:r>
              <a:rPr lang="en-AU" dirty="0" smtClean="0"/>
              <a:t>If we have prioritized objectives, should things fall behind, we can help the client alter the scope of a release by pointing back to satisfying their highest priority objectives. </a:t>
            </a:r>
            <a:endParaRPr lang="en-US" dirty="0" smtClean="0"/>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High level solution.</a:t>
            </a:r>
          </a:p>
          <a:p>
            <a:endParaRPr lang="en-US" dirty="0" smtClean="0"/>
          </a:p>
          <a:p>
            <a:r>
              <a:rPr lang="en-US" dirty="0" smtClean="0"/>
              <a:t>Now we know the problem and the causes, and we think we know what will help</a:t>
            </a:r>
            <a:r>
              <a:rPr lang="en-US" baseline="0" dirty="0" smtClean="0"/>
              <a:t> us out of this, now let’s try to describe what we are going to build.</a:t>
            </a:r>
            <a:endParaRPr lang="en-US" dirty="0" smtClean="0"/>
          </a:p>
          <a:p>
            <a:endParaRPr lang="en-US" dirty="0" smtClean="0"/>
          </a:p>
          <a:p>
            <a:r>
              <a:rPr lang="en-US" dirty="0" smtClean="0"/>
              <a:t>Techniques for getting here</a:t>
            </a:r>
            <a:r>
              <a:rPr lang="en-US" baseline="0" dirty="0" smtClean="0"/>
              <a:t> -  Product in a box, Affinity diagram of post its.  </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206375"/>
            <a:ext cx="4568825" cy="3427413"/>
          </a:xfrm>
        </p:spPr>
      </p:sp>
      <p:sp>
        <p:nvSpPr>
          <p:cNvPr id="3" name="Notes Placeholder 2"/>
          <p:cNvSpPr>
            <a:spLocks noGrp="1"/>
          </p:cNvSpPr>
          <p:nvPr>
            <p:ph type="body" idx="1"/>
          </p:nvPr>
        </p:nvSpPr>
        <p:spPr/>
        <p:txBody>
          <a:bodyPr>
            <a:normAutofit fontScale="70000" lnSpcReduction="20000"/>
          </a:bodyPr>
          <a:lstStyle/>
          <a:p>
            <a:r>
              <a:rPr lang="en-US" b="0" i="0" u="none" dirty="0" smtClean="0"/>
              <a:t>An alternative to the exercise is ‘Remember the Future”.</a:t>
            </a:r>
          </a:p>
          <a:p>
            <a:r>
              <a:rPr lang="en-US" b="0" i="0" u="none" dirty="0" smtClean="0"/>
              <a:t>See the individual</a:t>
            </a:r>
            <a:r>
              <a:rPr lang="en-US" b="0" i="0" u="none" baseline="0" dirty="0" smtClean="0"/>
              <a:t> activity slide in the Activities folder.</a:t>
            </a:r>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16</a:t>
            </a:fld>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Debrief:</a:t>
            </a:r>
          </a:p>
          <a:p>
            <a:r>
              <a:rPr lang="en-US" baseline="0" dirty="0" smtClean="0"/>
              <a:t>What went well?  </a:t>
            </a:r>
          </a:p>
          <a:p>
            <a:r>
              <a:rPr lang="en-US" baseline="0" dirty="0" smtClean="0"/>
              <a:t>What key learning's did you take from that exercise?</a:t>
            </a:r>
          </a:p>
          <a:p>
            <a:r>
              <a:rPr lang="en-US" baseline="0" dirty="0" smtClean="0"/>
              <a:t>What still puzzles you?</a:t>
            </a:r>
          </a:p>
          <a:p>
            <a:endParaRPr lang="en-AU" dirty="0" smtClean="0"/>
          </a:p>
          <a:p>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17</a:t>
            </a:fld>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have to put some boundaries on the data</a:t>
            </a:r>
            <a:r>
              <a:rPr lang="en-US" baseline="0" dirty="0" smtClean="0"/>
              <a:t> gathering phase.</a:t>
            </a:r>
          </a:p>
          <a:p>
            <a:r>
              <a:rPr lang="en-US" baseline="0" dirty="0" smtClean="0"/>
              <a:t>Knowing high level Themes, or Functional areas, or departments will help.</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Using the business objectives and the features noted in your Elevator pitch</a:t>
            </a:r>
            <a:r>
              <a:rPr lang="en-US" baseline="0" dirty="0" smtClean="0"/>
              <a:t> exercise, determine high level scope.</a:t>
            </a:r>
          </a:p>
          <a:p>
            <a:pPr>
              <a:buFont typeface="Arial" pitchFamily="34" charset="0"/>
              <a:buChar char="•"/>
            </a:pPr>
            <a:r>
              <a:rPr lang="en-AU" b="1" dirty="0">
                <a:ea typeface="ＭＳ Ｐゴシック" pitchFamily="-65" charset="-128"/>
                <a:cs typeface="Arial" charset="0"/>
              </a:rPr>
              <a:t>Visions and scope will change </a:t>
            </a:r>
            <a:r>
              <a:rPr lang="en-AU" dirty="0">
                <a:ea typeface="ＭＳ Ｐゴシック" pitchFamily="-65" charset="-128"/>
                <a:cs typeface="Arial" charset="0"/>
              </a:rPr>
              <a:t>in an agile environment, and the point of the baseline vision and scoping statements are to help us understand when things have changed, so we can </a:t>
            </a:r>
            <a:r>
              <a:rPr lang="en-AU" b="1" dirty="0">
                <a:ea typeface="ＭＳ Ｐゴシック" pitchFamily="-65" charset="-128"/>
                <a:cs typeface="Arial" charset="0"/>
              </a:rPr>
              <a:t>identify the ripple effects in terms of resources, planning and cost.</a:t>
            </a:r>
          </a:p>
          <a:p>
            <a:pPr>
              <a:buFont typeface="Arial" pitchFamily="34" charset="0"/>
              <a:buChar char="•"/>
            </a:pPr>
            <a:endParaRPr lang="en-AU" dirty="0">
              <a:cs typeface="Arial" charset="0"/>
            </a:endParaRPr>
          </a:p>
          <a:p>
            <a:pPr>
              <a:buFont typeface="Arial" pitchFamily="34" charset="0"/>
              <a:buChar char="•"/>
            </a:pPr>
            <a:r>
              <a:rPr lang="en-AU" b="1" dirty="0">
                <a:cs typeface="Arial" charset="0"/>
              </a:rPr>
              <a:t>Example client statement - “</a:t>
            </a:r>
            <a:r>
              <a:rPr lang="en-AU" dirty="0">
                <a:cs typeface="Arial" charset="0"/>
              </a:rPr>
              <a:t>We started out building a plane and with the amount of changes, we now seem to be building a boat.”</a:t>
            </a:r>
          </a:p>
          <a:p>
            <a:pPr>
              <a:buFont typeface="Arial" pitchFamily="34" charset="0"/>
              <a:buChar char="•"/>
            </a:pPr>
            <a:endParaRPr lang="en-AU" dirty="0">
              <a:cs typeface="Arial" charset="0"/>
            </a:endParaRPr>
          </a:p>
          <a:p>
            <a:pPr>
              <a:buFont typeface="Arial" pitchFamily="34" charset="0"/>
              <a:buChar char="•"/>
            </a:pPr>
            <a:r>
              <a:rPr lang="en-AU" dirty="0">
                <a:cs typeface="Arial" charset="0"/>
              </a:rPr>
              <a:t>Responses to change should match the level of change requested.</a:t>
            </a:r>
            <a:endParaRPr lang="en-US" baseline="0" dirty="0" smtClean="0"/>
          </a:p>
        </p:txBody>
      </p:sp>
      <p:sp>
        <p:nvSpPr>
          <p:cNvPr id="4" name="Slide Number Placeholder 3"/>
          <p:cNvSpPr>
            <a:spLocks noGrp="1"/>
          </p:cNvSpPr>
          <p:nvPr>
            <p:ph type="sldNum" sz="quarter" idx="10"/>
          </p:nvPr>
        </p:nvSpPr>
        <p:spPr/>
        <p:txBody>
          <a:bodyPr/>
          <a:lstStyle/>
          <a:p>
            <a:fld id="{C91E950B-F458-354F-BE3A-215FB82C404C}"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9C0F429F-83CD-4E94-BFA8-1141A5716DB2}" type="slidenum">
              <a:rPr lang="en-GB"/>
              <a:pPr/>
              <a:t>20</a:t>
            </a:fld>
            <a:endParaRPr lang="en-GB"/>
          </a:p>
        </p:txBody>
      </p:sp>
      <p:sp>
        <p:nvSpPr>
          <p:cNvPr id="119811" name="Rectangle 2"/>
          <p:cNvSpPr>
            <a:spLocks noGrp="1" noRot="1" noChangeAspect="1" noChangeArrowheads="1" noTextEdit="1"/>
          </p:cNvSpPr>
          <p:nvPr>
            <p:ph type="sldImg"/>
          </p:nvPr>
        </p:nvSpPr>
        <p:spPr>
          <a:xfrm>
            <a:off x="1760538" y="1989138"/>
            <a:ext cx="4572000" cy="3430587"/>
          </a:xfrm>
          <a:ln/>
        </p:spPr>
      </p:sp>
      <p:sp>
        <p:nvSpPr>
          <p:cNvPr id="119812" name="Rectangle 3"/>
          <p:cNvSpPr>
            <a:spLocks noGrp="1" noChangeArrowheads="1"/>
          </p:cNvSpPr>
          <p:nvPr>
            <p:ph type="body" idx="1"/>
          </p:nvPr>
        </p:nvSpPr>
        <p:spPr>
          <a:xfrm>
            <a:off x="913975" y="4343583"/>
            <a:ext cx="5030052" cy="4114435"/>
          </a:xfrm>
          <a:noFill/>
          <a:ln/>
        </p:spPr>
        <p:txBody>
          <a:bodyPr/>
          <a:lstStyle/>
          <a:p>
            <a:pPr>
              <a:buFont typeface="Arial" pitchFamily="34" charset="0"/>
              <a:buChar char="•"/>
            </a:pPr>
            <a:r>
              <a:rPr lang="en-US" dirty="0" smtClean="0"/>
              <a:t>One way to prioritize is with the use of Trade Off Sliders.  No two concepts can have the same rating.</a:t>
            </a:r>
          </a:p>
          <a:p>
            <a:r>
              <a:rPr lang="en-US" dirty="0" smtClean="0"/>
              <a:t> </a:t>
            </a:r>
          </a:p>
          <a:p>
            <a:pPr>
              <a:buFont typeface="Arial" pitchFamily="34" charset="0"/>
              <a:buChar char="•"/>
            </a:pPr>
            <a:r>
              <a:rPr lang="en-US" dirty="0" smtClean="0"/>
              <a:t>Trade-off sliders are a good option to understand </a:t>
            </a:r>
            <a:r>
              <a:rPr lang="en-US" b="1" dirty="0" smtClean="0"/>
              <a:t>what is important to different people in a client organization</a:t>
            </a:r>
            <a:r>
              <a:rPr lang="en-US" dirty="0" smtClean="0"/>
              <a:t>.  If we had infinite time, budget and resources, in an ideal world, trade-off may not be necessary.  </a:t>
            </a:r>
          </a:p>
          <a:p>
            <a:pPr>
              <a:buFont typeface="Arial" pitchFamily="34" charset="0"/>
              <a:buChar char="•"/>
            </a:pPr>
            <a:r>
              <a:rPr lang="en-US" dirty="0" smtClean="0"/>
              <a:t>In reality, a project may have to undergo some trade-off to achieve an optimum level.</a:t>
            </a:r>
          </a:p>
          <a:p>
            <a:pPr>
              <a:buFont typeface="Arial" pitchFamily="34" charset="0"/>
              <a:buChar char="•"/>
            </a:pPr>
            <a:r>
              <a:rPr lang="en-US" dirty="0" smtClean="0"/>
              <a:t>Come to shared agreement on the sliders.</a:t>
            </a:r>
          </a:p>
          <a:p>
            <a:endParaRPr lang="en-US" dirty="0" smtClean="0"/>
          </a:p>
          <a:p>
            <a:r>
              <a:rPr lang="en-US" dirty="0" smtClean="0"/>
              <a:t>Example use:  </a:t>
            </a:r>
          </a:p>
          <a:p>
            <a:r>
              <a:rPr lang="en-US" dirty="0" smtClean="0"/>
              <a:t>If in release planning you discover that there is not enough time allotted for usability testing or that the velocity used to planning does not allow for adequate defect resolution, then you can go to the sliders to determine if there is flexibility in the budget and/or timeline to adjust the velocity or add time/resources for usability testing.</a:t>
            </a:r>
          </a:p>
          <a:p>
            <a:r>
              <a:rPr lang="en-US" dirty="0" smtClean="0"/>
              <a:t> </a:t>
            </a:r>
          </a:p>
          <a:p>
            <a:r>
              <a:rPr lang="en-US" dirty="0" smtClean="0"/>
              <a:t>How to get this information?  </a:t>
            </a:r>
          </a:p>
          <a:p>
            <a:pPr marL="228049" indent="-228049">
              <a:buAutoNum type="arabicPeriod"/>
            </a:pPr>
            <a:r>
              <a:rPr lang="en-US" dirty="0" smtClean="0"/>
              <a:t>Sponsor homework.</a:t>
            </a:r>
          </a:p>
          <a:p>
            <a:pPr marL="228049" indent="-228049">
              <a:buAutoNum type="arabicPeriod"/>
            </a:pPr>
            <a:r>
              <a:rPr lang="en-US" dirty="0" smtClean="0"/>
              <a:t>Small group session.   Keep the group small, but well represented – budget, business, IT, users.</a:t>
            </a:r>
          </a:p>
          <a:p>
            <a:endParaRPr lang="en-US" dirty="0" smtClean="0"/>
          </a:p>
          <a:p>
            <a:r>
              <a:rPr lang="en-US" dirty="0" smtClean="0"/>
              <a:t>Another technique:</a:t>
            </a:r>
          </a:p>
          <a:p>
            <a:r>
              <a:rPr lang="en-US" i="1" dirty="0">
                <a:ea typeface="ＭＳ Ｐゴシック" pitchFamily="-65" charset="-128"/>
                <a:cs typeface="Arial" charset="0"/>
              </a:rPr>
              <a:t>The </a:t>
            </a:r>
            <a:r>
              <a:rPr lang="en-US" i="1" dirty="0" err="1">
                <a:ea typeface="ＭＳ Ｐゴシック" pitchFamily="-65" charset="-128"/>
                <a:cs typeface="Arial" charset="0"/>
              </a:rPr>
              <a:t>tetris</a:t>
            </a:r>
            <a:r>
              <a:rPr lang="en-US" i="1" dirty="0">
                <a:ea typeface="ＭＳ Ｐゴシック" pitchFamily="-65" charset="-128"/>
                <a:cs typeface="Arial" charset="0"/>
              </a:rPr>
              <a:t> squares game involves using a white board and drawing four buckets and labeling each bucket with the following headings: </a:t>
            </a:r>
            <a:r>
              <a:rPr lang="en-US" b="1" i="1" dirty="0">
                <a:ea typeface="ＭＳ Ｐゴシック" pitchFamily="-65" charset="-128"/>
                <a:cs typeface="Arial" charset="0"/>
              </a:rPr>
              <a:t>Time, Cost, Quality and Scope</a:t>
            </a:r>
            <a:r>
              <a:rPr lang="en-US" i="1" dirty="0">
                <a:ea typeface="ＭＳ Ｐゴシック" pitchFamily="-65" charset="-128"/>
                <a:cs typeface="Arial" charset="0"/>
              </a:rPr>
              <a:t> </a:t>
            </a:r>
          </a:p>
          <a:p>
            <a:r>
              <a:rPr lang="en-US" i="1" dirty="0">
                <a:ea typeface="ＭＳ Ｐゴシック" pitchFamily="-65" charset="-128"/>
                <a:cs typeface="Arial" charset="0"/>
              </a:rPr>
              <a:t> </a:t>
            </a:r>
          </a:p>
          <a:p>
            <a:r>
              <a:rPr lang="en-AU" dirty="0">
                <a:ea typeface="ＭＳ Ｐゴシック" pitchFamily="-65" charset="-128"/>
                <a:cs typeface="Arial" charset="0"/>
              </a:rPr>
              <a:t>The analyst will cut up index cards into squares; place the same amount of squares in each bucket; get clients to prioritize by moving their squares around.  More squares in a bucket means that it has higher priority.  They are not allowed to cut up or add new squares.  They can only move from one bucket to the next. The Cost is ‘cost sensitivity’ so the less squares in the bucket means it costs more.  This helps the clients to understand their priority better.</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r>
              <a:rPr lang="en-US" dirty="0" smtClean="0"/>
              <a:t>A </a:t>
            </a:r>
            <a:r>
              <a:rPr lang="en-US" dirty="0" err="1" smtClean="0"/>
              <a:t>futurespective</a:t>
            </a:r>
            <a:r>
              <a:rPr lang="en-US" baseline="0" dirty="0" smtClean="0"/>
              <a:t> is a good way to identify potential challenges for a project.  Folks speculate about what went well and what didn’t go so well.  Usually bringing out technical issues, relationship issues, team issues, etc.  Usually from previous projects.</a:t>
            </a:r>
          </a:p>
          <a:p>
            <a:pPr eaLnBrk="1" hangingPunct="1"/>
            <a:endParaRPr lang="en-US" baseline="0" dirty="0" smtClean="0"/>
          </a:p>
          <a:p>
            <a:pPr eaLnBrk="1" hangingPunct="1"/>
            <a:r>
              <a:rPr lang="en-US" baseline="0" dirty="0" smtClean="0"/>
              <a:t>Other techniques – speed boat, hopes/fears.</a:t>
            </a:r>
          </a:p>
          <a:p>
            <a:pPr eaLnBrk="1" hangingPunct="1"/>
            <a:endParaRPr lang="en-US" dirty="0" smtClean="0"/>
          </a:p>
        </p:txBody>
      </p:sp>
      <p:sp>
        <p:nvSpPr>
          <p:cNvPr id="63492" name="Slide Number Placeholder 3"/>
          <p:cNvSpPr>
            <a:spLocks noGrp="1"/>
          </p:cNvSpPr>
          <p:nvPr>
            <p:ph type="sldNum" sz="quarter" idx="5"/>
          </p:nvPr>
        </p:nvSpPr>
        <p:spPr>
          <a:noFill/>
        </p:spPr>
        <p:txBody>
          <a:bodyPr/>
          <a:lstStyle/>
          <a:p>
            <a:fld id="{D827FC5C-090A-49D2-B8F4-69A052C74BA8}" type="slidenum">
              <a:rPr lang="en-GB" smtClean="0"/>
              <a:pPr/>
              <a:t>21</a:t>
            </a:fld>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22</a:t>
            </a:fld>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50022" eaLnBrk="0" fontAlgn="base" hangingPunct="0">
              <a:spcBef>
                <a:spcPct val="30000"/>
              </a:spcBef>
              <a:spcAft>
                <a:spcPct val="0"/>
              </a:spcAft>
              <a:defRPr/>
            </a:pPr>
            <a:r>
              <a:rPr lang="en-US" dirty="0" smtClean="0"/>
              <a:t>http://strategic-business-planning.suite101.com/article.cfm/the_pdca_decision_making_process_for_business</a:t>
            </a:r>
          </a:p>
          <a:p>
            <a:pPr defTabSz="450022" eaLnBrk="0" fontAlgn="base" hangingPunct="0">
              <a:spcBef>
                <a:spcPct val="30000"/>
              </a:spcBef>
              <a:spcAft>
                <a:spcPct val="0"/>
              </a:spcAft>
              <a:buFont typeface="Arial" pitchFamily="34" charset="0"/>
              <a:buChar char="•"/>
              <a:defRPr/>
            </a:pPr>
            <a:r>
              <a:rPr lang="en-US" dirty="0" smtClean="0"/>
              <a:t>Define the problem – establish boundaries of</a:t>
            </a:r>
            <a:r>
              <a:rPr lang="en-US" baseline="0" dirty="0" smtClean="0"/>
              <a:t> the problem and relevant tools.</a:t>
            </a:r>
            <a:endParaRPr lang="en-US" dirty="0" smtClean="0"/>
          </a:p>
          <a:p>
            <a:pPr defTabSz="450022" eaLnBrk="0" fontAlgn="base" hangingPunct="0">
              <a:spcBef>
                <a:spcPct val="30000"/>
              </a:spcBef>
              <a:spcAft>
                <a:spcPct val="0"/>
              </a:spcAft>
              <a:buFont typeface="Arial" pitchFamily="34" charset="0"/>
              <a:buChar char="•"/>
              <a:defRPr/>
            </a:pPr>
            <a:r>
              <a:rPr lang="en-US" dirty="0" smtClean="0"/>
              <a:t>Collecting</a:t>
            </a:r>
            <a:r>
              <a:rPr lang="en-US" baseline="0" dirty="0" smtClean="0"/>
              <a:t> relevant data – in context of the problem. Irrelevant data can be distracting and confuse the solution definition. Roles, goals, scenarios, personae</a:t>
            </a:r>
          </a:p>
          <a:p>
            <a:pPr defTabSz="450022" eaLnBrk="0" fontAlgn="base" hangingPunct="0">
              <a:spcBef>
                <a:spcPct val="30000"/>
              </a:spcBef>
              <a:spcAft>
                <a:spcPct val="0"/>
              </a:spcAft>
              <a:buFont typeface="Arial" pitchFamily="34" charset="0"/>
              <a:buChar char="•"/>
              <a:defRPr/>
            </a:pPr>
            <a:r>
              <a:rPr lang="en-US" baseline="0" dirty="0" smtClean="0"/>
              <a:t>Analyze data – trends or patterns that help define the problem.</a:t>
            </a:r>
          </a:p>
          <a:p>
            <a:pPr defTabSz="450022" eaLnBrk="0" fontAlgn="base" hangingPunct="0">
              <a:spcBef>
                <a:spcPct val="30000"/>
              </a:spcBef>
              <a:spcAft>
                <a:spcPct val="0"/>
              </a:spcAft>
              <a:buFont typeface="Arial" pitchFamily="34" charset="0"/>
              <a:buChar char="•"/>
              <a:defRPr/>
            </a:pPr>
            <a:r>
              <a:rPr lang="en-US" baseline="0" dirty="0" smtClean="0"/>
              <a:t>Generate possible alternatives -  Brainstorming, prototyping, Estimates, Prioritization</a:t>
            </a:r>
          </a:p>
          <a:p>
            <a:pPr defTabSz="450022" eaLnBrk="0" fontAlgn="base" hangingPunct="0">
              <a:spcBef>
                <a:spcPct val="30000"/>
              </a:spcBef>
              <a:spcAft>
                <a:spcPct val="0"/>
              </a:spcAft>
              <a:buFont typeface="Arial" pitchFamily="34" charset="0"/>
              <a:buChar char="•"/>
              <a:defRPr/>
            </a:pPr>
            <a:r>
              <a:rPr lang="en-US" baseline="0" dirty="0" smtClean="0"/>
              <a:t>Evaluate criteria evaluation alternatives – Business case, Release plan</a:t>
            </a:r>
          </a:p>
          <a:p>
            <a:pPr defTabSz="450022" eaLnBrk="0" fontAlgn="base" hangingPunct="0">
              <a:spcBef>
                <a:spcPct val="30000"/>
              </a:spcBef>
              <a:spcAft>
                <a:spcPct val="0"/>
              </a:spcAft>
              <a:defRPr/>
            </a:pPr>
            <a:endParaRPr lang="en-US" baseline="0" dirty="0" smtClean="0"/>
          </a:p>
          <a:p>
            <a:pPr defTabSz="450022" eaLnBrk="0" fontAlgn="base" hangingPunct="0">
              <a:spcBef>
                <a:spcPct val="30000"/>
              </a:spcBef>
              <a:spcAft>
                <a:spcPct val="0"/>
              </a:spcAft>
              <a:defRPr/>
            </a:pPr>
            <a:r>
              <a:rPr lang="en-US" dirty="0" smtClean="0"/>
              <a:t>---------------------------------------------------------------------------</a:t>
            </a:r>
          </a:p>
          <a:p>
            <a:pPr defTabSz="450022" eaLnBrk="0" fontAlgn="base" hangingPunct="0">
              <a:spcBef>
                <a:spcPct val="30000"/>
              </a:spcBef>
              <a:spcAft>
                <a:spcPct val="0"/>
              </a:spcAft>
              <a:defRPr/>
            </a:pPr>
            <a:endParaRPr lang="en-US" dirty="0" smtClean="0"/>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lets talk about </a:t>
            </a:r>
            <a:r>
              <a:rPr lang="en-US" b="1" dirty="0" smtClean="0"/>
              <a:t>how</a:t>
            </a:r>
            <a:r>
              <a:rPr lang="en-US" dirty="0" smtClean="0"/>
              <a:t> we</a:t>
            </a:r>
            <a:r>
              <a:rPr lang="en-US" baseline="0" dirty="0" smtClean="0"/>
              <a:t> gather requirements.</a:t>
            </a:r>
          </a:p>
          <a:p>
            <a:endParaRPr lang="en-US" baseline="0" dirty="0" smtClean="0"/>
          </a:p>
          <a:p>
            <a:r>
              <a:rPr lang="en-US" baseline="0" dirty="0" smtClean="0"/>
              <a:t>Not </a:t>
            </a:r>
            <a:r>
              <a:rPr lang="en-US" b="1" baseline="0" dirty="0" smtClean="0"/>
              <a:t>what</a:t>
            </a:r>
            <a:r>
              <a:rPr lang="en-US" baseline="0" dirty="0" smtClean="0"/>
              <a:t> we gather, we’ll get to that later.</a:t>
            </a:r>
          </a:p>
          <a:p>
            <a:r>
              <a:rPr lang="en-US" baseline="0" dirty="0" smtClean="0"/>
              <a:t>But </a:t>
            </a:r>
            <a:r>
              <a:rPr lang="en-US" b="1" baseline="0" dirty="0" smtClean="0"/>
              <a:t>how </a:t>
            </a:r>
            <a:r>
              <a:rPr lang="en-US" baseline="0" dirty="0" smtClean="0"/>
              <a:t>we gather it.</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59F8C7-EB2A-4750-A0B6-CF828C36157A}" type="slidenum">
              <a:rPr lang="en-GB"/>
              <a:pPr/>
              <a:t>24</a:t>
            </a:fld>
            <a:endParaRPr lang="en-GB"/>
          </a:p>
        </p:txBody>
      </p:sp>
      <p:sp>
        <p:nvSpPr>
          <p:cNvPr id="736258" name="Rectangle 2"/>
          <p:cNvSpPr>
            <a:spLocks noGrp="1" noRot="1" noChangeAspect="1" noChangeArrowheads="1" noTextEdit="1"/>
          </p:cNvSpPr>
          <p:nvPr>
            <p:ph type="sldImg"/>
          </p:nvPr>
        </p:nvSpPr>
        <p:spPr>
          <a:xfrm>
            <a:off x="1760538" y="1989138"/>
            <a:ext cx="4572000" cy="3429000"/>
          </a:xfrm>
          <a:ln/>
        </p:spPr>
      </p:sp>
      <p:sp>
        <p:nvSpPr>
          <p:cNvPr id="736259" name="Rectangle 3"/>
          <p:cNvSpPr>
            <a:spLocks noGrp="1" noChangeArrowheads="1"/>
          </p:cNvSpPr>
          <p:nvPr>
            <p:ph type="body" idx="1"/>
          </p:nvPr>
        </p:nvSpPr>
        <p:spPr>
          <a:xfrm>
            <a:off x="913975" y="4343583"/>
            <a:ext cx="5030052" cy="4114436"/>
          </a:xfrm>
        </p:spPr>
        <p:txBody>
          <a:bodyPr/>
          <a:lstStyle/>
          <a:p>
            <a:pPr defTabSz="456097">
              <a:buFontTx/>
              <a:buChar char="-"/>
              <a:defRPr/>
            </a:pPr>
            <a:r>
              <a:rPr lang="en-AU" dirty="0" smtClean="0">
                <a:solidFill>
                  <a:schemeClr val="tx1"/>
                </a:solidFill>
                <a:cs typeface="Times New Roman" pitchFamily="18" charset="0"/>
              </a:rPr>
              <a:t>A study by </a:t>
            </a:r>
            <a:r>
              <a:rPr lang="en-AU" b="1" dirty="0" smtClean="0">
                <a:solidFill>
                  <a:schemeClr val="tx1"/>
                </a:solidFill>
                <a:cs typeface="Times New Roman" pitchFamily="18" charset="0"/>
              </a:rPr>
              <a:t>Professor Albert </a:t>
            </a:r>
            <a:r>
              <a:rPr lang="en-AU" b="1" dirty="0" err="1" smtClean="0">
                <a:solidFill>
                  <a:schemeClr val="tx1"/>
                </a:solidFill>
                <a:cs typeface="Times New Roman" pitchFamily="18" charset="0"/>
              </a:rPr>
              <a:t>Mehrabian</a:t>
            </a:r>
            <a:r>
              <a:rPr lang="en-AU" b="1" dirty="0" smtClean="0">
                <a:solidFill>
                  <a:schemeClr val="tx1"/>
                </a:solidFill>
                <a:cs typeface="Times New Roman" pitchFamily="18" charset="0"/>
              </a:rPr>
              <a:t> </a:t>
            </a:r>
            <a:r>
              <a:rPr lang="en-AU" dirty="0" smtClean="0">
                <a:solidFill>
                  <a:schemeClr val="tx1"/>
                </a:solidFill>
                <a:cs typeface="Times New Roman" pitchFamily="18" charset="0"/>
              </a:rPr>
              <a:t>of UCLA found that communication is made up of words, voice and body language.  The pie chart shows the percentage of each element that carries the message.</a:t>
            </a:r>
          </a:p>
          <a:p>
            <a:pPr defTabSz="456097">
              <a:buFontTx/>
              <a:buChar char="-"/>
              <a:defRPr/>
            </a:pPr>
            <a:endParaRPr lang="en-AU" dirty="0" smtClean="0">
              <a:solidFill>
                <a:schemeClr val="tx1"/>
              </a:solidFill>
              <a:cs typeface="Times New Roman" pitchFamily="18" charset="0"/>
            </a:endParaRPr>
          </a:p>
          <a:p>
            <a:pPr>
              <a:buFontTx/>
              <a:buChar char="-"/>
            </a:pPr>
            <a:r>
              <a:rPr lang="en-AU" dirty="0" smtClean="0"/>
              <a:t>Highlight to participants that studies have shown that our non verbal communication, which is made up of tone and body language relays up to 93% of our message.  </a:t>
            </a:r>
          </a:p>
          <a:p>
            <a:pPr>
              <a:buFontTx/>
              <a:buChar char="-"/>
            </a:pPr>
            <a:r>
              <a:rPr lang="en-AU" dirty="0" smtClean="0"/>
              <a:t>Understand the meaning</a:t>
            </a:r>
            <a:r>
              <a:rPr lang="en-AU" baseline="0" dirty="0" smtClean="0"/>
              <a:t> and not just the words.</a:t>
            </a:r>
            <a:endParaRPr lang="en-AU" dirty="0" smtClean="0"/>
          </a:p>
          <a:p>
            <a:pPr>
              <a:buFontTx/>
              <a:buChar char="-"/>
            </a:pPr>
            <a:r>
              <a:rPr lang="en-AU" dirty="0" smtClean="0"/>
              <a:t>This</a:t>
            </a:r>
            <a:r>
              <a:rPr lang="en-AU" baseline="0" dirty="0" smtClean="0"/>
              <a:t> is not a course on communication, but this point is very important to understand as a BA in any environment.</a:t>
            </a:r>
          </a:p>
          <a:p>
            <a:pPr>
              <a:buFontTx/>
              <a:buChar char="-"/>
            </a:pPr>
            <a:r>
              <a:rPr lang="en-AU" b="0" baseline="0" dirty="0" smtClean="0"/>
              <a:t>Agile increases the communication between team members and outside of the team.</a:t>
            </a:r>
          </a:p>
          <a:p>
            <a:pPr lvl="1">
              <a:buFont typeface="Arial" pitchFamily="34" charset="0"/>
              <a:buChar char="•"/>
            </a:pPr>
            <a:r>
              <a:rPr lang="en-US" dirty="0">
                <a:ea typeface="ＭＳ Ｐゴシック" pitchFamily="-65" charset="-128"/>
                <a:cs typeface="Arial" charset="0"/>
              </a:rPr>
              <a:t>gain a shared understanding of the problem;</a:t>
            </a:r>
          </a:p>
          <a:p>
            <a:pPr lvl="1">
              <a:buFont typeface="Arial" pitchFamily="34" charset="0"/>
              <a:buChar char="•"/>
            </a:pPr>
            <a:r>
              <a:rPr lang="en-US" dirty="0">
                <a:ea typeface="ＭＳ Ｐゴシック" pitchFamily="-65" charset="-128"/>
                <a:cs typeface="Arial" charset="0"/>
              </a:rPr>
              <a:t>identify requirements;</a:t>
            </a:r>
          </a:p>
          <a:p>
            <a:pPr lvl="1">
              <a:buFont typeface="Arial" pitchFamily="34" charset="0"/>
              <a:buChar char="•"/>
            </a:pPr>
            <a:r>
              <a:rPr lang="en-US" dirty="0">
                <a:ea typeface="ＭＳ Ｐゴシック" pitchFamily="-65" charset="-128"/>
                <a:cs typeface="Arial" charset="0"/>
              </a:rPr>
              <a:t>be a "Customer Proxy" and answer questions on behalf of the client;</a:t>
            </a:r>
          </a:p>
          <a:p>
            <a:pPr lvl="1">
              <a:buFont typeface="Arial" pitchFamily="34" charset="0"/>
              <a:buChar char="•"/>
            </a:pPr>
            <a:r>
              <a:rPr lang="en-US" dirty="0">
                <a:ea typeface="ＭＳ Ｐゴシック" pitchFamily="-65" charset="-128"/>
                <a:cs typeface="Arial" charset="0"/>
              </a:rPr>
              <a:t>represent the customer’s interests on the development team and stand up for what matters;</a:t>
            </a:r>
          </a:p>
          <a:p>
            <a:pPr lvl="1">
              <a:buFont typeface="Arial" pitchFamily="34" charset="0"/>
              <a:buChar char="•"/>
            </a:pPr>
            <a:r>
              <a:rPr lang="en-US" dirty="0">
                <a:ea typeface="ＭＳ Ｐゴシック" pitchFamily="-65" charset="-128"/>
                <a:cs typeface="Arial" charset="0"/>
              </a:rPr>
              <a:t>represent the end user and be a User Experience Champion, and</a:t>
            </a:r>
          </a:p>
          <a:p>
            <a:pPr lvl="1">
              <a:buFont typeface="Arial" pitchFamily="34" charset="0"/>
              <a:buChar char="•"/>
            </a:pPr>
            <a:r>
              <a:rPr lang="en-US" dirty="0">
                <a:ea typeface="ＭＳ Ｐゴシック" pitchFamily="-65" charset="-128"/>
                <a:cs typeface="Arial" charset="0"/>
              </a:rPr>
              <a:t>represent developers back to the client by presenting alternatives and explaining costs</a:t>
            </a:r>
          </a:p>
          <a:p>
            <a:pPr defTabSz="456097">
              <a:buFontTx/>
              <a:buChar char="-"/>
              <a:defRPr/>
            </a:pPr>
            <a:endParaRPr lang="en-AU" dirty="0" smtClean="0">
              <a:solidFill>
                <a:schemeClr val="tx1"/>
              </a:solidFill>
              <a:cs typeface="Times New Roman" pitchFamily="18" charset="0"/>
            </a:endParaRPr>
          </a:p>
          <a:p>
            <a:pPr defTabSz="456097" eaLnBrk="0" fontAlgn="base" hangingPunct="0">
              <a:spcBef>
                <a:spcPct val="30000"/>
              </a:spcBef>
              <a:spcAft>
                <a:spcPct val="0"/>
              </a:spcAft>
              <a:defRPr/>
            </a:pPr>
            <a:r>
              <a:rPr lang="en-AU" i="1" dirty="0" smtClean="0">
                <a:solidFill>
                  <a:schemeClr val="tx1"/>
                </a:solidFill>
                <a:cs typeface="Times New Roman" pitchFamily="18" charset="0"/>
              </a:rPr>
              <a:t>[Doc</a:t>
            </a:r>
            <a:r>
              <a:rPr lang="en-AU" i="1" baseline="0" dirty="0" smtClean="0">
                <a:solidFill>
                  <a:schemeClr val="tx1"/>
                </a:solidFill>
                <a:cs typeface="Times New Roman" pitchFamily="18" charset="0"/>
              </a:rPr>
              <a:t> says “look at this link: </a:t>
            </a:r>
            <a:r>
              <a:rPr lang="en-US" i="1" baseline="0" dirty="0" smtClean="0">
                <a:solidFill>
                  <a:schemeClr val="tx1"/>
                </a:solidFill>
                <a:cs typeface="Times New Roman" pitchFamily="18" charset="0"/>
              </a:rPr>
              <a:t>http://www.businessballs.com/mehrabiancommunications.htm”</a:t>
            </a:r>
          </a:p>
          <a:p>
            <a:pPr defTabSz="456097">
              <a:defRPr/>
            </a:pPr>
            <a:endParaRPr lang="en-US" i="1" baseline="0" dirty="0" smtClean="0">
              <a:solidFill>
                <a:schemeClr val="tx1"/>
              </a:solidFill>
              <a:cs typeface="Times New Roman" pitchFamily="18" charset="0"/>
            </a:endParaRPr>
          </a:p>
          <a:p>
            <a:r>
              <a:rPr lang="en-US" i="1" dirty="0" smtClean="0"/>
              <a:t>Here is a more precise (and necessarily detailed) representation of </a:t>
            </a:r>
            <a:r>
              <a:rPr lang="en-US" i="1" dirty="0" err="1" smtClean="0"/>
              <a:t>Mehrabian's</a:t>
            </a:r>
            <a:r>
              <a:rPr lang="en-US" i="1" dirty="0" smtClean="0"/>
              <a:t> findings than is typically cited or applied:</a:t>
            </a:r>
          </a:p>
          <a:p>
            <a:pPr>
              <a:buFont typeface="Arial"/>
              <a:buChar char="•"/>
            </a:pPr>
            <a:r>
              <a:rPr lang="en-US" i="1" dirty="0" smtClean="0"/>
              <a:t> 7% of message </a:t>
            </a:r>
            <a:r>
              <a:rPr lang="en-US" b="1" i="1" dirty="0" smtClean="0"/>
              <a:t>pertaining to feelings and attitudes </a:t>
            </a:r>
            <a:r>
              <a:rPr lang="en-US" i="1" dirty="0" smtClean="0"/>
              <a:t>is in the words that are spoken. </a:t>
            </a:r>
          </a:p>
          <a:p>
            <a:pPr>
              <a:buFont typeface="Arial"/>
              <a:buChar char="•"/>
            </a:pPr>
            <a:r>
              <a:rPr lang="en-US" i="1" dirty="0" smtClean="0"/>
              <a:t> 38% of message </a:t>
            </a:r>
            <a:r>
              <a:rPr lang="en-US" b="1" i="1" dirty="0" smtClean="0"/>
              <a:t>pertaining to feelings and attitudes </a:t>
            </a:r>
            <a:r>
              <a:rPr lang="en-US" i="1" dirty="0" smtClean="0"/>
              <a:t>is paralinguistic (the way that the words are said). </a:t>
            </a:r>
          </a:p>
          <a:p>
            <a:pPr>
              <a:buFont typeface="Arial"/>
              <a:buChar char="•"/>
            </a:pPr>
            <a:r>
              <a:rPr lang="en-US" i="1" dirty="0" smtClean="0"/>
              <a:t> 55% of message </a:t>
            </a:r>
            <a:r>
              <a:rPr lang="en-US" b="1" i="1" dirty="0" smtClean="0"/>
              <a:t>pertaining to feelings and attitudes </a:t>
            </a:r>
            <a:r>
              <a:rPr lang="en-US" i="1" dirty="0" smtClean="0"/>
              <a:t>is in facial expression. </a:t>
            </a:r>
          </a:p>
          <a:p>
            <a:pPr defTabSz="456097">
              <a:defRPr/>
            </a:pPr>
            <a:endParaRPr lang="en-AU" i="1" dirty="0" smtClean="0">
              <a:solidFill>
                <a:schemeClr val="tx1"/>
              </a:solidFill>
              <a:cs typeface="Times New Roman" pitchFamily="18" charset="0"/>
            </a:endParaRPr>
          </a:p>
          <a:p>
            <a:r>
              <a:rPr lang="en-US" i="1" dirty="0" err="1" smtClean="0"/>
              <a:t>Mehrabian</a:t>
            </a:r>
            <a:r>
              <a:rPr lang="en-US" i="1" dirty="0" smtClean="0"/>
              <a:t> provides this useful explanatory note (from his own website </a:t>
            </a:r>
            <a:r>
              <a:rPr lang="en-US" i="1" dirty="0" err="1" smtClean="0"/>
              <a:t>www.kaaj.com</a:t>
            </a:r>
            <a:r>
              <a:rPr lang="en-US" i="1" dirty="0" smtClean="0"/>
              <a:t>/psych, retrieved 29 May 2009):</a:t>
            </a:r>
          </a:p>
          <a:p>
            <a:endParaRPr lang="en-US" i="1" dirty="0" smtClean="0"/>
          </a:p>
          <a:p>
            <a:r>
              <a:rPr lang="en-US" i="1" dirty="0" smtClean="0"/>
              <a:t>"...Inconsistent communications - the relative importance of verbal and nonverbal messages: My findings on this topic have received considerable attention in the literature and in the popular media. 'Silent Messages' [</a:t>
            </a:r>
            <a:r>
              <a:rPr lang="en-US" i="1" dirty="0" err="1" smtClean="0"/>
              <a:t>Mehrabian's</a:t>
            </a:r>
            <a:r>
              <a:rPr lang="en-US" i="1" dirty="0" smtClean="0"/>
              <a:t> key book] contains a detailed discussion of my findings on inconsistent messages of feelings and attitudes (and the relative importance of words vs. nonverbal cues) on pages 75 to 80. </a:t>
            </a:r>
          </a:p>
          <a:p>
            <a:endParaRPr lang="en-US" i="1" dirty="0" smtClean="0"/>
          </a:p>
          <a:p>
            <a:r>
              <a:rPr lang="en-US" i="1" dirty="0" smtClean="0"/>
              <a:t>Total Liking = 7% Verbal Liking + 38% Vocal Liking + 55% Facial Liking </a:t>
            </a:r>
          </a:p>
          <a:p>
            <a:endParaRPr lang="en-US" i="1" dirty="0" smtClean="0"/>
          </a:p>
          <a:p>
            <a:r>
              <a:rPr lang="en-US" i="1" dirty="0" smtClean="0"/>
              <a:t>Please note that this and other equations regarding relative importance of verbal and nonverbal messages were derived from experiments dealing with communications of feelings and attitudes (i.e., like-dislike). Unless a communicator is talking about their feelings or attitudes, these equations are not applicable. Also see references 286 and 305 in Silent Messages - these are the original sources of my findings...”</a:t>
            </a:r>
          </a:p>
          <a:p>
            <a:endParaRPr lang="en-US" i="1" dirty="0" smtClean="0"/>
          </a:p>
          <a:p>
            <a:r>
              <a:rPr lang="en-US" i="1" dirty="0" smtClean="0"/>
              <a:t>(Albert </a:t>
            </a:r>
            <a:r>
              <a:rPr lang="en-US" i="1" dirty="0" err="1" smtClean="0"/>
              <a:t>Mehrabian</a:t>
            </a:r>
            <a:r>
              <a:rPr lang="en-US" i="1" dirty="0" smtClean="0"/>
              <a:t>, source </a:t>
            </a:r>
            <a:r>
              <a:rPr lang="en-US" i="1" dirty="0" err="1" smtClean="0"/>
              <a:t>www.kaaj.com</a:t>
            </a:r>
            <a:r>
              <a:rPr lang="en-US" i="1" dirty="0" smtClean="0"/>
              <a:t>/psych, retrieved 29 May 2009)</a:t>
            </a:r>
          </a:p>
          <a:p>
            <a:pPr defTabSz="456097">
              <a:defRPr/>
            </a:pPr>
            <a:r>
              <a:rPr lang="en-AU" i="1" dirty="0" smtClean="0">
                <a:solidFill>
                  <a:schemeClr val="tx1"/>
                </a:solidFill>
                <a:cs typeface="Times New Roman" pitchFamily="18" charset="0"/>
              </a:rPr>
              <a:t>]</a:t>
            </a:r>
          </a:p>
          <a:p>
            <a:pPr>
              <a:buFontTx/>
              <a:buChar char="-"/>
            </a:pPr>
            <a:endParaRPr lang="en-AU" dirty="0" smtClean="0"/>
          </a:p>
          <a:p>
            <a:pPr>
              <a:buFontTx/>
              <a:buChar char="-"/>
            </a:pPr>
            <a:r>
              <a:rPr lang="en-AU" dirty="0" smtClean="0"/>
              <a:t>Highlight to participants that studies have shown that our non verbal communication, which is made up of tone and body language relays up to 93% of our message.  </a:t>
            </a:r>
          </a:p>
          <a:p>
            <a:pPr>
              <a:buFontTx/>
              <a:buChar char="-"/>
            </a:pPr>
            <a:r>
              <a:rPr lang="en-AU" dirty="0" smtClean="0"/>
              <a:t>This</a:t>
            </a:r>
            <a:r>
              <a:rPr lang="en-AU" baseline="0" dirty="0" smtClean="0"/>
              <a:t> is not a course on communication, but this point is very important to understand as a BA in any environment.</a:t>
            </a:r>
          </a:p>
          <a:p>
            <a:pPr>
              <a:buFontTx/>
              <a:buChar char="-"/>
            </a:pPr>
            <a:r>
              <a:rPr lang="en-AU" b="0" baseline="0" dirty="0" smtClean="0"/>
              <a:t>Agile increases the communication between team members and outside of the team.</a:t>
            </a:r>
          </a:p>
          <a:p>
            <a:pPr lvl="1">
              <a:buFont typeface="Arial" pitchFamily="34" charset="0"/>
              <a:buChar char="•"/>
            </a:pPr>
            <a:r>
              <a:rPr lang="en-US" dirty="0">
                <a:ea typeface="ＭＳ Ｐゴシック" pitchFamily="-65" charset="-128"/>
                <a:cs typeface="Arial" charset="0"/>
              </a:rPr>
              <a:t>gain a shared understanding of the problem;</a:t>
            </a:r>
          </a:p>
          <a:p>
            <a:pPr lvl="1">
              <a:buFont typeface="Arial" pitchFamily="34" charset="0"/>
              <a:buChar char="•"/>
            </a:pPr>
            <a:r>
              <a:rPr lang="en-US" dirty="0">
                <a:ea typeface="ＭＳ Ｐゴシック" pitchFamily="-65" charset="-128"/>
                <a:cs typeface="Arial" charset="0"/>
              </a:rPr>
              <a:t>identify requirements;</a:t>
            </a:r>
          </a:p>
          <a:p>
            <a:pPr lvl="1">
              <a:buFont typeface="Arial" pitchFamily="34" charset="0"/>
              <a:buChar char="•"/>
            </a:pPr>
            <a:r>
              <a:rPr lang="en-US" dirty="0">
                <a:ea typeface="ＭＳ Ｐゴシック" pitchFamily="-65" charset="-128"/>
                <a:cs typeface="Arial" charset="0"/>
              </a:rPr>
              <a:t>be a "Customer Proxy" and answer questions on behalf of the client;</a:t>
            </a:r>
          </a:p>
          <a:p>
            <a:pPr lvl="1">
              <a:buFont typeface="Arial" pitchFamily="34" charset="0"/>
              <a:buChar char="•"/>
            </a:pPr>
            <a:r>
              <a:rPr lang="en-US" dirty="0">
                <a:ea typeface="ＭＳ Ｐゴシック" pitchFamily="-65" charset="-128"/>
                <a:cs typeface="Arial" charset="0"/>
              </a:rPr>
              <a:t>represent the customer’s interests on the development team and stand up for what matters;</a:t>
            </a:r>
          </a:p>
          <a:p>
            <a:pPr lvl="1">
              <a:buFont typeface="Arial" pitchFamily="34" charset="0"/>
              <a:buChar char="•"/>
            </a:pPr>
            <a:r>
              <a:rPr lang="en-US" dirty="0">
                <a:ea typeface="ＭＳ Ｐゴシック" pitchFamily="-65" charset="-128"/>
                <a:cs typeface="Arial" charset="0"/>
              </a:rPr>
              <a:t>represent the end user and be a User Experience Champion, and</a:t>
            </a:r>
          </a:p>
          <a:p>
            <a:pPr lvl="1">
              <a:buFont typeface="Arial" pitchFamily="34" charset="0"/>
              <a:buChar char="•"/>
            </a:pPr>
            <a:r>
              <a:rPr lang="en-US" dirty="0">
                <a:ea typeface="ＭＳ Ｐゴシック" pitchFamily="-65" charset="-128"/>
                <a:cs typeface="Arial" charset="0"/>
              </a:rPr>
              <a:t>represent developers back to the client by presenting alternatives and explaining costs</a:t>
            </a:r>
          </a:p>
          <a:p>
            <a:endParaRPr lang="en-US" baseline="0" dirty="0" smtClean="0"/>
          </a:p>
          <a:p>
            <a:r>
              <a:rPr lang="en-US" baseline="0" dirty="0" smtClean="0"/>
              <a:t>Demonstrate Interviewing:</a:t>
            </a:r>
          </a:p>
          <a:p>
            <a:r>
              <a:rPr lang="en-US" baseline="0" dirty="0" smtClean="0"/>
              <a:t>Pick a participant.  Ask them the following questions.</a:t>
            </a:r>
          </a:p>
          <a:p>
            <a:r>
              <a:rPr lang="en-US" i="1" dirty="0">
                <a:ea typeface="ＭＳ Ｐゴシック" pitchFamily="-65" charset="-128"/>
                <a:cs typeface="Arial" charset="0"/>
              </a:rPr>
              <a:t>What is your name?</a:t>
            </a:r>
          </a:p>
          <a:p>
            <a:r>
              <a:rPr lang="en-US" i="1" dirty="0">
                <a:ea typeface="ＭＳ Ｐゴシック" pitchFamily="-65" charset="-128"/>
                <a:cs typeface="Arial" charset="0"/>
              </a:rPr>
              <a:t>Do you like Summer or Winter?</a:t>
            </a:r>
          </a:p>
          <a:p>
            <a:r>
              <a:rPr lang="en-US" i="1" dirty="0">
                <a:ea typeface="ＭＳ Ｐゴシック" pitchFamily="-65" charset="-128"/>
                <a:cs typeface="Arial" charset="0"/>
              </a:rPr>
              <a:t>What is your favorite holiday destination?</a:t>
            </a:r>
          </a:p>
          <a:p>
            <a:r>
              <a:rPr lang="en-US" i="1" dirty="0">
                <a:ea typeface="ＭＳ Ｐゴシック" pitchFamily="-65" charset="-128"/>
                <a:cs typeface="Arial" charset="0"/>
              </a:rPr>
              <a:t>Do you prefer sweet or sour foods?</a:t>
            </a:r>
          </a:p>
          <a:p>
            <a:pPr>
              <a:buFontTx/>
              <a:buNone/>
            </a:pPr>
            <a:endParaRPr lang="en-US" b="0" dirty="0" smtClean="0"/>
          </a:p>
          <a:p>
            <a:pPr>
              <a:buFontTx/>
              <a:buNone/>
            </a:pPr>
            <a:r>
              <a:rPr lang="en-US" b="0" dirty="0" smtClean="0"/>
              <a:t>Ask the group</a:t>
            </a:r>
            <a:r>
              <a:rPr lang="en-US" b="0" baseline="0" dirty="0" smtClean="0"/>
              <a:t> what they think you were doing.  Using questioning to gather information.</a:t>
            </a:r>
            <a:endParaRPr lang="en-US" b="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 diary is like a show and tell.  Asking</a:t>
            </a:r>
            <a:r>
              <a:rPr lang="en-US" baseline="0" dirty="0" smtClean="0"/>
              <a:t> the participants key questions to guide them through the diary.</a:t>
            </a:r>
          </a:p>
          <a:p>
            <a:r>
              <a:rPr lang="en-US" baseline="0" dirty="0" smtClean="0"/>
              <a:t>Tell us about yourself and your use of the application.</a:t>
            </a:r>
          </a:p>
          <a:p>
            <a:r>
              <a:rPr lang="en-US" baseline="0" dirty="0" smtClean="0"/>
              <a:t>Proceed to deeper reflection about their actions and behaviors.</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25</a:t>
            </a:fld>
            <a:endParaRPr lang="en-US"/>
          </a:p>
        </p:txBody>
      </p:sp>
    </p:spTree>
    <p:extLst>
      <p:ext uri="{BB962C8B-B14F-4D97-AF65-F5344CB8AC3E}">
        <p14:creationId xmlns:p14="http://schemas.microsoft.com/office/powerpoint/2010/main" val="1857666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defTabSz="450022" eaLnBrk="0" fontAlgn="base" hangingPunct="0">
              <a:spcBef>
                <a:spcPct val="30000"/>
              </a:spcBef>
              <a:spcAft>
                <a:spcPct val="0"/>
              </a:spcAft>
              <a:buFont typeface="Arial" pitchFamily="34" charset="0"/>
              <a:buChar char="•"/>
              <a:defRPr/>
            </a:pPr>
            <a:r>
              <a:rPr lang="en-US" dirty="0" smtClean="0"/>
              <a:t>Establish boundaries of</a:t>
            </a:r>
            <a:r>
              <a:rPr lang="en-US" baseline="0" dirty="0" smtClean="0"/>
              <a:t> the problem </a:t>
            </a:r>
          </a:p>
          <a:p>
            <a:pPr defTabSz="450022" eaLnBrk="0" fontAlgn="base" hangingPunct="0">
              <a:spcBef>
                <a:spcPct val="30000"/>
              </a:spcBef>
              <a:spcAft>
                <a:spcPct val="0"/>
              </a:spcAft>
              <a:buFont typeface="Arial" pitchFamily="34" charset="0"/>
              <a:buChar char="•"/>
              <a:defRPr/>
            </a:pPr>
            <a:r>
              <a:rPr lang="en-US" baseline="0" dirty="0" smtClean="0"/>
              <a:t>Relevant tools</a:t>
            </a:r>
          </a:p>
          <a:p>
            <a:pPr defTabSz="450022" eaLnBrk="0" fontAlgn="base" hangingPunct="0">
              <a:spcBef>
                <a:spcPct val="30000"/>
              </a:spcBef>
              <a:spcAft>
                <a:spcPct val="0"/>
              </a:spcAft>
              <a:buFont typeface="Arial" pitchFamily="34" charset="0"/>
              <a:buChar char="•"/>
              <a:defRPr/>
            </a:pPr>
            <a:r>
              <a:rPr lang="en-US" baseline="0" dirty="0" smtClean="0"/>
              <a:t>Appropriate participants</a:t>
            </a:r>
          </a:p>
          <a:p>
            <a:pPr defTabSz="450022" eaLnBrk="0" fontAlgn="base" hangingPunct="0">
              <a:spcBef>
                <a:spcPct val="30000"/>
              </a:spcBef>
              <a:spcAft>
                <a:spcPct val="0"/>
              </a:spcAft>
              <a:buFont typeface="Arial" pitchFamily="34" charset="0"/>
              <a:buChar char="•"/>
              <a:defRPr/>
            </a:pPr>
            <a:r>
              <a:rPr lang="en-US" baseline="0" dirty="0" smtClean="0"/>
              <a:t>Relevant processes, approach</a:t>
            </a:r>
            <a:endParaRPr lang="en-US" dirty="0" smtClean="0"/>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50022" eaLnBrk="0" fontAlgn="base" hangingPunct="0">
              <a:spcBef>
                <a:spcPct val="30000"/>
              </a:spcBef>
              <a:spcAft>
                <a:spcPct val="0"/>
              </a:spcAft>
              <a:defRPr/>
            </a:pPr>
            <a:endParaRPr lang="en-US" dirty="0" smtClean="0"/>
          </a:p>
        </p:txBody>
      </p:sp>
      <p:sp>
        <p:nvSpPr>
          <p:cNvPr id="4" name="Slide Number Placeholder 3"/>
          <p:cNvSpPr>
            <a:spLocks noGrp="1"/>
          </p:cNvSpPr>
          <p:nvPr>
            <p:ph type="sldNum" sz="quarter" idx="10"/>
          </p:nvPr>
        </p:nvSpPr>
        <p:spPr/>
        <p:txBody>
          <a:bodyPr/>
          <a:lstStyle/>
          <a:p>
            <a:fld id="{C91E950B-F458-354F-BE3A-215FB82C404C}"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pitchFamily="34" charset="0"/>
              <a:buChar char="•"/>
            </a:pPr>
            <a:r>
              <a:rPr lang="en-US" dirty="0" smtClean="0"/>
              <a:t>Has anyone used this technique?</a:t>
            </a:r>
          </a:p>
          <a:p>
            <a:endParaRPr lang="en-US" dirty="0" smtClean="0"/>
          </a:p>
          <a:p>
            <a:r>
              <a:rPr lang="en-US" dirty="0" smtClean="0"/>
              <a:t>There are many</a:t>
            </a:r>
            <a:r>
              <a:rPr lang="en-US" baseline="0" dirty="0" smtClean="0"/>
              <a:t> techniques to get to an agreed Problem case.</a:t>
            </a:r>
          </a:p>
          <a:p>
            <a:r>
              <a:rPr lang="en-US" baseline="0" dirty="0" smtClean="0"/>
              <a:t>Mindtools.com is a great resource.</a:t>
            </a:r>
          </a:p>
          <a:p>
            <a:r>
              <a:rPr lang="en-US" baseline="0" dirty="0" smtClean="0"/>
              <a:t>Cause &amp; Effect diagram or fish diagram is one of those techniques.</a:t>
            </a:r>
          </a:p>
          <a:p>
            <a:pPr lvl="1"/>
            <a:r>
              <a:rPr lang="en-US" baseline="0" dirty="0" smtClean="0"/>
              <a:t>Problem – revenue, expenses, time to market, scalability, competition </a:t>
            </a:r>
          </a:p>
          <a:p>
            <a:pPr lvl="1"/>
            <a:r>
              <a:rPr lang="en-US" baseline="0" dirty="0" smtClean="0"/>
              <a:t>Factors – people, systems, equipment, </a:t>
            </a:r>
          </a:p>
          <a:p>
            <a:pPr lvl="1"/>
            <a:r>
              <a:rPr lang="en-US" baseline="0" dirty="0" smtClean="0"/>
              <a:t>Causes - system, process, people, outside factor – economy,</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Hand out the </a:t>
            </a:r>
            <a:r>
              <a:rPr lang="en-US" b="1" baseline="0" dirty="0" err="1" smtClean="0"/>
              <a:t>DebtChasers</a:t>
            </a:r>
            <a:r>
              <a:rPr lang="en-US" b="1" baseline="0" dirty="0" smtClean="0"/>
              <a:t> Introduction document.</a:t>
            </a:r>
          </a:p>
          <a:p>
            <a:r>
              <a:rPr lang="en-US" baseline="0" dirty="0" smtClean="0"/>
              <a:t>We will be using this throughout the course.</a:t>
            </a:r>
          </a:p>
          <a:p>
            <a:r>
              <a:rPr lang="en-US" baseline="0" dirty="0" smtClean="0"/>
              <a:t>Give them time to </a:t>
            </a:r>
            <a:r>
              <a:rPr lang="en-US" b="1" baseline="0" dirty="0" smtClean="0"/>
              <a:t>read through page 5</a:t>
            </a:r>
            <a:r>
              <a:rPr lang="en-US" baseline="0" dirty="0" smtClean="0"/>
              <a:t>, Characters Section.  </a:t>
            </a:r>
            <a:endParaRPr lang="en-US" baseline="0" smtClean="0"/>
          </a:p>
          <a:p>
            <a:endParaRPr lang="en-US" smtClean="0"/>
          </a:p>
          <a:p>
            <a:r>
              <a:rPr lang="en-US" dirty="0" smtClean="0"/>
              <a:t>Challenges:</a:t>
            </a:r>
          </a:p>
          <a:p>
            <a:r>
              <a:rPr lang="en-US" dirty="0" smtClean="0"/>
              <a:t>Profitability is negative</a:t>
            </a:r>
          </a:p>
          <a:p>
            <a:r>
              <a:rPr lang="en-US" dirty="0" smtClean="0"/>
              <a:t>Cannot meet demand</a:t>
            </a:r>
          </a:p>
          <a:p>
            <a:r>
              <a:rPr lang="en-US" dirty="0" smtClean="0"/>
              <a:t>No insight into status of letters or customer volume/activity</a:t>
            </a:r>
          </a:p>
          <a:p>
            <a:r>
              <a:rPr lang="en-US" dirty="0" smtClean="0"/>
              <a:t>  Customer service is poor</a:t>
            </a:r>
          </a:p>
          <a:p>
            <a:r>
              <a:rPr lang="en-US" dirty="0" smtClean="0"/>
              <a:t>  Debtors are called in error</a:t>
            </a:r>
          </a:p>
          <a:p>
            <a:r>
              <a:rPr lang="en-US" dirty="0" smtClean="0"/>
              <a:t>Office space is tight</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 typeface="Wingdings" pitchFamily="2" charset="2"/>
              <a:buChar char="§"/>
            </a:pPr>
            <a:r>
              <a:rPr lang="en-US" b="1" dirty="0" smtClean="0"/>
              <a:t>Business objectives </a:t>
            </a:r>
            <a:r>
              <a:rPr lang="en-US" dirty="0" smtClean="0"/>
              <a:t>are the stated, measurable targets of how to achieve business aims.  The business should be able to define the steps through which to reach these business objectives.</a:t>
            </a:r>
          </a:p>
          <a:p>
            <a:pPr eaLnBrk="1" hangingPunct="1">
              <a:buFont typeface="Wingdings" pitchFamily="2" charset="2"/>
              <a:buChar char="§"/>
            </a:pPr>
            <a:r>
              <a:rPr lang="en-US" b="1" dirty="0" smtClean="0"/>
              <a:t>Department</a:t>
            </a:r>
            <a:r>
              <a:rPr lang="en-US" dirty="0" smtClean="0"/>
              <a:t> – Specific</a:t>
            </a:r>
            <a:r>
              <a:rPr lang="en-US" baseline="0" dirty="0" smtClean="0"/>
              <a:t> to IT, Sales, Customer service, Shared services</a:t>
            </a:r>
            <a:endParaRPr lang="en-US" dirty="0" smtClean="0"/>
          </a:p>
          <a:p>
            <a:pPr eaLnBrk="1" hangingPunct="1">
              <a:buFont typeface="Wingdings" pitchFamily="2" charset="2"/>
              <a:buChar char="§"/>
            </a:pPr>
            <a:r>
              <a:rPr lang="en-US" b="1" dirty="0" smtClean="0"/>
              <a:t>Project objectives </a:t>
            </a:r>
            <a:r>
              <a:rPr lang="en-US" dirty="0" smtClean="0"/>
              <a:t>are a method to fulfill the steps through which the business objectives can be achieved.</a:t>
            </a:r>
          </a:p>
          <a:p>
            <a:pPr eaLnBrk="1" hangingPunct="1">
              <a:buFont typeface="Wingdings" pitchFamily="2" charset="2"/>
              <a:buChar char="§"/>
            </a:pPr>
            <a:r>
              <a:rPr lang="en-US" dirty="0" smtClean="0"/>
              <a:t>Get</a:t>
            </a:r>
            <a:r>
              <a:rPr lang="en-US" baseline="0" dirty="0" smtClean="0"/>
              <a:t> to a common understanding of the Project Objectives.</a:t>
            </a:r>
            <a:endParaRPr lang="en-US" dirty="0" smtClean="0"/>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400" b="1" dirty="0"/>
              <a:t>Specific - </a:t>
            </a:r>
            <a:r>
              <a:rPr lang="en-US" sz="2400" dirty="0"/>
              <a:t>Observable goal </a:t>
            </a:r>
          </a:p>
          <a:p>
            <a:pPr lvl="1"/>
            <a:r>
              <a:rPr lang="en-US" sz="2000" dirty="0"/>
              <a:t>Describe </a:t>
            </a:r>
            <a:r>
              <a:rPr lang="en-US" sz="2000" b="1" dirty="0"/>
              <a:t>how</a:t>
            </a:r>
            <a:r>
              <a:rPr lang="en-US" sz="2000" dirty="0"/>
              <a:t> to increase revenue, reduce cost or adhere to policy</a:t>
            </a:r>
          </a:p>
          <a:p>
            <a:pPr lvl="1"/>
            <a:r>
              <a:rPr lang="en-US" sz="2000" dirty="0"/>
              <a:t>Specific</a:t>
            </a:r>
          </a:p>
          <a:p>
            <a:r>
              <a:rPr lang="en-US" sz="2400" b="1" dirty="0"/>
              <a:t>Measurable –</a:t>
            </a:r>
            <a:r>
              <a:rPr lang="en-US" sz="2400" dirty="0"/>
              <a:t> Quantify the expected results, </a:t>
            </a:r>
          </a:p>
          <a:p>
            <a:pPr lvl="1"/>
            <a:r>
              <a:rPr lang="en-US" sz="2400" dirty="0"/>
              <a:t>Time frame for hitting objective, </a:t>
            </a:r>
          </a:p>
          <a:p>
            <a:pPr lvl="1"/>
            <a:r>
              <a:rPr lang="en-US" sz="2400" dirty="0"/>
              <a:t>conditions, dependencies</a:t>
            </a:r>
            <a:endParaRPr lang="en-US" sz="2400" b="1" dirty="0"/>
          </a:p>
          <a:p>
            <a:r>
              <a:rPr lang="en-US" sz="2400" b="1" dirty="0"/>
              <a:t>Attainable</a:t>
            </a:r>
            <a:r>
              <a:rPr lang="en-US" sz="2400" dirty="0"/>
              <a:t> - Realistic</a:t>
            </a:r>
            <a:endParaRPr lang="en-US" sz="2400" b="1" dirty="0"/>
          </a:p>
          <a:p>
            <a:r>
              <a:rPr lang="en-US" sz="2400" b="1" dirty="0" err="1"/>
              <a:t>Trackable</a:t>
            </a:r>
            <a:r>
              <a:rPr lang="en-US" sz="2400" dirty="0"/>
              <a:t> – Track the results</a:t>
            </a:r>
            <a:endParaRPr lang="en-US" sz="2400" b="1"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b="1" dirty="0" smtClean="0"/>
              <a:t>What other questions would you ask?</a:t>
            </a:r>
          </a:p>
          <a:p>
            <a:pPr>
              <a:buFont typeface="Arial" pitchFamily="34" charset="0"/>
              <a:buChar char="•"/>
            </a:pPr>
            <a:endParaRPr lang="en-US" dirty="0" smtClean="0"/>
          </a:p>
          <a:p>
            <a:pPr>
              <a:buFont typeface="Arial" pitchFamily="34" charset="0"/>
              <a:buChar char="•"/>
            </a:pPr>
            <a:r>
              <a:rPr lang="en-US" dirty="0" smtClean="0"/>
              <a:t>How</a:t>
            </a:r>
            <a:r>
              <a:rPr lang="en-US" baseline="0" dirty="0" smtClean="0"/>
              <a:t> do you think you’ll get there?</a:t>
            </a:r>
          </a:p>
          <a:p>
            <a:pPr>
              <a:buFont typeface="Arial" pitchFamily="34" charset="0"/>
              <a:buChar char="•"/>
            </a:pPr>
            <a:r>
              <a:rPr lang="en-US" baseline="0" dirty="0" smtClean="0"/>
              <a:t>Is the only thing holding you back, the fact that </a:t>
            </a:r>
            <a:r>
              <a:rPr lang="en-US" baseline="0" dirty="0" err="1" smtClean="0"/>
              <a:t>DebtChasers</a:t>
            </a:r>
            <a:r>
              <a:rPr lang="en-US" baseline="0" dirty="0" smtClean="0"/>
              <a:t> cannot process this many new transactions?</a:t>
            </a:r>
          </a:p>
          <a:p>
            <a:pPr>
              <a:buFont typeface="Arial" pitchFamily="34" charset="0"/>
              <a:buChar char="•"/>
            </a:pPr>
            <a:r>
              <a:rPr lang="en-US" dirty="0" smtClean="0"/>
              <a:t>What other obstacles do you expect in reaching</a:t>
            </a:r>
            <a:r>
              <a:rPr lang="en-US" baseline="0" dirty="0" smtClean="0"/>
              <a:t> this objective?</a:t>
            </a:r>
          </a:p>
          <a:p>
            <a:endParaRPr lang="en-US" dirty="0" smtClean="0"/>
          </a:p>
          <a:p>
            <a:r>
              <a:rPr lang="en-US" b="1" dirty="0" smtClean="0"/>
              <a:t>[Doc asks “is this</a:t>
            </a:r>
            <a:r>
              <a:rPr lang="en-US" b="1" baseline="0" dirty="0" smtClean="0"/>
              <a:t> the Five Whys?”]</a:t>
            </a:r>
            <a:endParaRPr lang="en-US" b="1"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421332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2817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080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3758325045"/>
      </p:ext>
    </p:extLst>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77137634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60521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86308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991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78182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8737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9593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37182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728869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1" name="Picture 10" descr="CC license button - small.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12" name="Picture 11" descr="TW logo.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319063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bin"/><Relationship Id="rId5"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Project Vision &amp; Business Objectives</a:t>
            </a:r>
            <a:endParaRPr lang="en-US" dirty="0"/>
          </a:p>
        </p:txBody>
      </p:sp>
      <p:sp>
        <p:nvSpPr>
          <p:cNvPr id="4" name="Subtitle 3"/>
          <p:cNvSpPr>
            <a:spLocks noGrp="1"/>
          </p:cNvSpPr>
          <p:nvPr>
            <p:ph type="subTitle" idx="1"/>
          </p:nvPr>
        </p:nvSpPr>
        <p:spPr>
          <a:xfrm>
            <a:off x="1371600" y="3715578"/>
            <a:ext cx="6400800" cy="1752600"/>
          </a:xfrm>
        </p:spPr>
        <p:txBody>
          <a:bodyPr/>
          <a:lstStyle/>
          <a:p>
            <a:r>
              <a:rPr lang="en-US" dirty="0" smtClean="0"/>
              <a:t>A module in the </a:t>
            </a:r>
          </a:p>
          <a:p>
            <a:r>
              <a:rPr lang="en-US" dirty="0" smtClean="0"/>
              <a:t>Agile Business Analysis</a:t>
            </a:r>
          </a:p>
          <a:p>
            <a:r>
              <a:rPr lang="en-US" dirty="0" smtClean="0"/>
              <a:t>workshop</a:t>
            </a:r>
            <a:endParaRPr lang="en-US" dirty="0"/>
          </a:p>
        </p:txBody>
      </p:sp>
      <p:sp>
        <p:nvSpPr>
          <p:cNvPr id="5" name="Rectangle 12"/>
          <p:cNvSpPr>
            <a:spLocks noChangeArrowheads="1"/>
          </p:cNvSpPr>
          <p:nvPr/>
        </p:nvSpPr>
        <p:spPr bwMode="auto">
          <a:xfrm>
            <a:off x="1828800" y="5756803"/>
            <a:ext cx="5791200"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None/>
            </a:pPr>
            <a:r>
              <a:rPr lang="en-US" sz="1200" dirty="0">
                <a:latin typeface="Calibri" pitchFamily="34" charset="0"/>
                <a:cs typeface="Calibri" pitchFamily="34" charset="0"/>
              </a:rPr>
              <a:t>This work is licensed under </a:t>
            </a:r>
            <a:r>
              <a:rPr lang="en-US" sz="1200" dirty="0" smtClean="0">
                <a:latin typeface="Calibri" pitchFamily="34" charset="0"/>
                <a:cs typeface="Calibri" pitchFamily="34" charset="0"/>
              </a:rPr>
              <a:t>the</a:t>
            </a:r>
          </a:p>
          <a:p>
            <a:pPr algn="ctr">
              <a:buNone/>
            </a:pPr>
            <a:r>
              <a:rPr lang="en-US" sz="1200" dirty="0" smtClean="0">
                <a:latin typeface="Calibri" pitchFamily="34" charset="0"/>
                <a:cs typeface="Calibri" pitchFamily="34" charset="0"/>
              </a:rPr>
              <a:t> </a:t>
            </a:r>
            <a:r>
              <a:rPr lang="en-US" sz="1200" dirty="0">
                <a:latin typeface="Calibri" pitchFamily="34" charset="0"/>
                <a:cs typeface="Calibri" pitchFamily="34" charset="0"/>
              </a:rPr>
              <a:t>Creative Commons Attribution-</a:t>
            </a:r>
            <a:r>
              <a:rPr lang="en-US" sz="1200" dirty="0" err="1">
                <a:latin typeface="Calibri" pitchFamily="34" charset="0"/>
                <a:cs typeface="Calibri" pitchFamily="34" charset="0"/>
              </a:rPr>
              <a:t>ShareAlike</a:t>
            </a:r>
            <a:r>
              <a:rPr lang="en-US" sz="1200" dirty="0">
                <a:latin typeface="Calibri" pitchFamily="34" charset="0"/>
                <a:cs typeface="Calibri" pitchFamily="34" charset="0"/>
              </a:rPr>
              <a:t> 4.0 International License. </a:t>
            </a:r>
            <a:endParaRPr lang="en-US" sz="1200" dirty="0" smtClean="0">
              <a:latin typeface="Calibri" pitchFamily="34" charset="0"/>
              <a:cs typeface="Calibri" pitchFamily="34" charset="0"/>
            </a:endParaRPr>
          </a:p>
          <a:p>
            <a:pPr algn="ctr">
              <a:buNone/>
            </a:pPr>
            <a:r>
              <a:rPr lang="en-US" sz="1200" dirty="0" smtClean="0">
                <a:latin typeface="Calibri" pitchFamily="34" charset="0"/>
                <a:cs typeface="Calibri" pitchFamily="34" charset="0"/>
              </a:rPr>
              <a:t>To </a:t>
            </a:r>
            <a:r>
              <a:rPr lang="en-US" sz="1200" dirty="0">
                <a:latin typeface="Calibri" pitchFamily="34" charset="0"/>
                <a:cs typeface="Calibri" pitchFamily="34" charset="0"/>
              </a:rPr>
              <a:t>view a copy of this license, visit </a:t>
            </a:r>
            <a:r>
              <a:rPr lang="en-US" sz="1200" dirty="0">
                <a:latin typeface="Calibri" pitchFamily="34" charset="0"/>
                <a:cs typeface="Calibri" pitchFamily="34" charset="0"/>
                <a:hlinkClick r:id="rId2"/>
              </a:rPr>
              <a:t>http://creativecommons.org/licenses/by-sa/4.0/</a:t>
            </a: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32665619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 Business Objectives</a:t>
            </a:r>
            <a:endParaRPr lang="en-US" dirty="0"/>
          </a:p>
        </p:txBody>
      </p:sp>
      <p:sp>
        <p:nvSpPr>
          <p:cNvPr id="3" name="Content Placeholder 2"/>
          <p:cNvSpPr>
            <a:spLocks noGrp="1"/>
          </p:cNvSpPr>
          <p:nvPr>
            <p:ph idx="1"/>
          </p:nvPr>
        </p:nvSpPr>
        <p:spPr/>
        <p:txBody>
          <a:bodyPr>
            <a:normAutofit/>
          </a:bodyPr>
          <a:lstStyle/>
          <a:p>
            <a:pPr marL="457200" indent="-457200">
              <a:buNone/>
            </a:pPr>
            <a:r>
              <a:rPr lang="en-US" sz="2000" dirty="0" smtClean="0"/>
              <a:t>Objectives typically will……</a:t>
            </a:r>
          </a:p>
          <a:p>
            <a:pPr marL="457200" indent="-457200">
              <a:buFont typeface="+mj-lt"/>
              <a:buAutoNum type="arabicPeriod"/>
            </a:pPr>
            <a:r>
              <a:rPr lang="en-US" sz="2000" dirty="0" smtClean="0"/>
              <a:t>Generate revenue</a:t>
            </a:r>
          </a:p>
          <a:p>
            <a:pPr marL="457200" indent="-457200">
              <a:buFont typeface="+mj-lt"/>
              <a:buAutoNum type="arabicPeriod"/>
            </a:pPr>
            <a:r>
              <a:rPr lang="en-US" sz="2000" dirty="0" smtClean="0"/>
              <a:t>Contain expenses </a:t>
            </a:r>
          </a:p>
          <a:p>
            <a:pPr marL="457200" indent="-457200">
              <a:buFont typeface="+mj-lt"/>
              <a:buAutoNum type="arabicPeriod"/>
            </a:pPr>
            <a:r>
              <a:rPr lang="en-US" sz="2000" dirty="0" smtClean="0"/>
              <a:t>Provide adherence to compliance – corporate, industry, government</a:t>
            </a:r>
          </a:p>
          <a:p>
            <a:endParaRPr lang="en-US" sz="2000" dirty="0" smtClean="0"/>
          </a:p>
          <a:p>
            <a:pPr>
              <a:buNone/>
            </a:pPr>
            <a:r>
              <a:rPr lang="en-US" sz="2000" dirty="0" smtClean="0"/>
              <a:t>SMART Guideline</a:t>
            </a:r>
          </a:p>
          <a:p>
            <a:r>
              <a:rPr lang="en-US" sz="2000" b="1" dirty="0" smtClean="0"/>
              <a:t>S</a:t>
            </a:r>
            <a:r>
              <a:rPr lang="en-US" sz="2000" dirty="0" smtClean="0"/>
              <a:t>pecific</a:t>
            </a:r>
          </a:p>
          <a:p>
            <a:r>
              <a:rPr lang="en-US" sz="2000" b="1" dirty="0" smtClean="0"/>
              <a:t>M</a:t>
            </a:r>
            <a:r>
              <a:rPr lang="en-US" sz="2000" dirty="0" smtClean="0"/>
              <a:t>easurable </a:t>
            </a:r>
          </a:p>
          <a:p>
            <a:r>
              <a:rPr lang="en-US" sz="2000" b="1" dirty="0" smtClean="0"/>
              <a:t>A</a:t>
            </a:r>
            <a:r>
              <a:rPr lang="en-US" sz="2000" dirty="0" smtClean="0"/>
              <a:t>ttainable</a:t>
            </a:r>
          </a:p>
          <a:p>
            <a:r>
              <a:rPr lang="en-US" sz="2000" b="1" dirty="0" smtClean="0"/>
              <a:t>R</a:t>
            </a:r>
            <a:r>
              <a:rPr lang="en-US" sz="2000" dirty="0" smtClean="0"/>
              <a:t>ealistic</a:t>
            </a:r>
          </a:p>
          <a:p>
            <a:r>
              <a:rPr lang="en-US" sz="2000" b="1" dirty="0" err="1" smtClean="0"/>
              <a:t>T</a:t>
            </a:r>
            <a:r>
              <a:rPr lang="en-US" sz="2000" dirty="0" err="1" smtClean="0"/>
              <a:t>rackable</a:t>
            </a:r>
            <a:endParaRPr lang="en-US" sz="2000" dirty="0"/>
          </a:p>
        </p:txBody>
      </p:sp>
    </p:spTree>
    <p:extLst>
      <p:ext uri="{BB962C8B-B14F-4D97-AF65-F5344CB8AC3E}">
        <p14:creationId xmlns:p14="http://schemas.microsoft.com/office/powerpoint/2010/main" val="1916151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Clarifying Business Objectives</a:t>
            </a:r>
            <a:endParaRPr lang="en-US" dirty="0"/>
          </a:p>
        </p:txBody>
      </p:sp>
      <p:sp>
        <p:nvSpPr>
          <p:cNvPr id="3" name="Content Placeholder 2"/>
          <p:cNvSpPr>
            <a:spLocks noGrp="1"/>
          </p:cNvSpPr>
          <p:nvPr>
            <p:ph idx="1"/>
          </p:nvPr>
        </p:nvSpPr>
        <p:spPr/>
        <p:txBody>
          <a:bodyPr>
            <a:normAutofit/>
          </a:bodyPr>
          <a:lstStyle/>
          <a:p>
            <a:pPr>
              <a:buNone/>
            </a:pPr>
            <a:r>
              <a:rPr lang="en-US" b="1" dirty="0" smtClean="0"/>
              <a:t>Asking why?</a:t>
            </a:r>
          </a:p>
          <a:p>
            <a:r>
              <a:rPr lang="en-US" sz="2400" dirty="0" smtClean="0"/>
              <a:t>Why do you want to expand the customer base by 100 in 6 months?</a:t>
            </a:r>
          </a:p>
          <a:p>
            <a:pPr lvl="1">
              <a:buNone/>
            </a:pPr>
            <a:r>
              <a:rPr lang="en-US" sz="2000" i="1" dirty="0" smtClean="0"/>
              <a:t>So that we can get the revenue that is available to get</a:t>
            </a:r>
          </a:p>
          <a:p>
            <a:r>
              <a:rPr lang="en-US" sz="2400" dirty="0" smtClean="0"/>
              <a:t>Why is this level of revenue desired?</a:t>
            </a:r>
          </a:p>
          <a:p>
            <a:pPr lvl="1">
              <a:buNone/>
            </a:pPr>
            <a:r>
              <a:rPr lang="en-US" sz="2000" i="1" dirty="0" smtClean="0"/>
              <a:t>Because it will help with profitability targets</a:t>
            </a:r>
          </a:p>
          <a:p>
            <a:r>
              <a:rPr lang="en-US" sz="2400" dirty="0" smtClean="0"/>
              <a:t>Why is 100 in 6 months your target?</a:t>
            </a:r>
          </a:p>
          <a:p>
            <a:pPr lvl="1">
              <a:buNone/>
            </a:pPr>
            <a:r>
              <a:rPr lang="en-US" sz="2000" i="1" dirty="0" smtClean="0"/>
              <a:t>Because the sales manager feels it is doable.</a:t>
            </a:r>
          </a:p>
          <a:p>
            <a:r>
              <a:rPr lang="en-US" sz="2400" dirty="0" smtClean="0"/>
              <a:t>Why does she feel it is doable?</a:t>
            </a:r>
          </a:p>
          <a:p>
            <a:pPr lvl="1">
              <a:buNone/>
            </a:pPr>
            <a:r>
              <a:rPr lang="en-US" sz="2000" i="1" dirty="0" smtClean="0"/>
              <a:t>Because she knows the market and feels the opportunities are out there</a:t>
            </a:r>
          </a:p>
        </p:txBody>
      </p:sp>
    </p:spTree>
    <p:extLst>
      <p:ext uri="{BB962C8B-B14F-4D97-AF65-F5344CB8AC3E}">
        <p14:creationId xmlns:p14="http://schemas.microsoft.com/office/powerpoint/2010/main" val="1736333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DebtChasers</a:t>
            </a:r>
            <a:r>
              <a:rPr lang="en-US" dirty="0" smtClean="0"/>
              <a:t> Business Objectives</a:t>
            </a:r>
            <a:endParaRPr lang="en-US" dirty="0"/>
          </a:p>
        </p:txBody>
      </p:sp>
      <p:sp>
        <p:nvSpPr>
          <p:cNvPr id="3" name="Content Placeholder 2"/>
          <p:cNvSpPr>
            <a:spLocks noGrp="1"/>
          </p:cNvSpPr>
          <p:nvPr>
            <p:ph idx="1"/>
          </p:nvPr>
        </p:nvSpPr>
        <p:spPr/>
        <p:txBody>
          <a:bodyPr>
            <a:normAutofit fontScale="55000" lnSpcReduction="20000"/>
          </a:bodyPr>
          <a:lstStyle/>
          <a:p>
            <a:pPr lvl="0"/>
            <a:r>
              <a:rPr lang="en-US" dirty="0"/>
              <a:t>Company reputation</a:t>
            </a:r>
          </a:p>
          <a:p>
            <a:pPr lvl="1"/>
            <a:r>
              <a:rPr lang="en-US" dirty="0"/>
              <a:t>Increase marketing to existing target markets and new target markets</a:t>
            </a:r>
          </a:p>
          <a:p>
            <a:pPr lvl="0"/>
            <a:r>
              <a:rPr lang="en-US" dirty="0"/>
              <a:t>Profit maximization</a:t>
            </a:r>
          </a:p>
          <a:p>
            <a:pPr lvl="1"/>
            <a:r>
              <a:rPr lang="en-US" dirty="0"/>
              <a:t>Debt Chasers to be profitable within 1.5 years</a:t>
            </a:r>
          </a:p>
          <a:p>
            <a:pPr lvl="1"/>
            <a:r>
              <a:rPr lang="en-US" dirty="0"/>
              <a:t>Reduce Costs by 20%</a:t>
            </a:r>
          </a:p>
          <a:p>
            <a:pPr lvl="0"/>
            <a:r>
              <a:rPr lang="en-US" dirty="0"/>
              <a:t>Sales Growth</a:t>
            </a:r>
          </a:p>
          <a:p>
            <a:pPr lvl="1"/>
            <a:r>
              <a:rPr lang="en-US" dirty="0"/>
              <a:t>Expand customer base by 40 in 2 years (by 100 in 5 years)</a:t>
            </a:r>
          </a:p>
          <a:p>
            <a:pPr lvl="1"/>
            <a:r>
              <a:rPr lang="en-US" dirty="0"/>
              <a:t>Increase number of debts serviced for each customer to an average of 40 per year within 2 years</a:t>
            </a:r>
          </a:p>
          <a:p>
            <a:pPr lvl="0"/>
            <a:r>
              <a:rPr lang="en-US" dirty="0"/>
              <a:t>High quality service</a:t>
            </a:r>
          </a:p>
          <a:p>
            <a:pPr lvl="1"/>
            <a:r>
              <a:rPr lang="en-US" dirty="0"/>
              <a:t>High quality of service for our customers (traceability)</a:t>
            </a:r>
          </a:p>
          <a:p>
            <a:pPr lvl="1"/>
            <a:r>
              <a:rPr lang="en-US" dirty="0"/>
              <a:t>Improve customer relations through better quality of service</a:t>
            </a:r>
          </a:p>
          <a:p>
            <a:pPr lvl="0"/>
            <a:r>
              <a:rPr lang="en-US" dirty="0"/>
              <a:t>Efficiency</a:t>
            </a:r>
          </a:p>
          <a:p>
            <a:pPr lvl="1"/>
            <a:r>
              <a:rPr lang="en-US" dirty="0"/>
              <a:t>Process automation/ Increased efficiency in process</a:t>
            </a:r>
          </a:p>
          <a:p>
            <a:pPr lvl="1"/>
            <a:r>
              <a:rPr lang="en-US" dirty="0"/>
              <a:t>Decrease storage space utilization</a:t>
            </a:r>
          </a:p>
          <a:p>
            <a:pPr lvl="0"/>
            <a:r>
              <a:rPr lang="en-US" dirty="0"/>
              <a:t>Employee satisfaction</a:t>
            </a:r>
          </a:p>
          <a:p>
            <a:endParaRPr lang="en-US" dirty="0"/>
          </a:p>
        </p:txBody>
      </p:sp>
      <p:sp>
        <p:nvSpPr>
          <p:cNvPr id="4" name="TextBox 3"/>
          <p:cNvSpPr txBox="1"/>
          <p:nvPr/>
        </p:nvSpPr>
        <p:spPr>
          <a:xfrm>
            <a:off x="6629400" y="4648200"/>
            <a:ext cx="1595309" cy="1877437"/>
          </a:xfrm>
          <a:prstGeom prst="rect">
            <a:avLst/>
          </a:prstGeom>
          <a:noFill/>
          <a:ln>
            <a:solidFill>
              <a:schemeClr val="tx1"/>
            </a:solidFill>
          </a:ln>
        </p:spPr>
        <p:txBody>
          <a:bodyPr wrap="none" rtlCol="0">
            <a:spAutoFit/>
          </a:bodyPr>
          <a:lstStyle/>
          <a:p>
            <a:pPr>
              <a:buNone/>
            </a:pPr>
            <a:r>
              <a:rPr lang="en-US" b="1" dirty="0" smtClean="0"/>
              <a:t>S</a:t>
            </a:r>
            <a:r>
              <a:rPr lang="en-US" dirty="0" smtClean="0"/>
              <a:t>pecific</a:t>
            </a:r>
          </a:p>
          <a:p>
            <a:pPr>
              <a:buNone/>
            </a:pPr>
            <a:r>
              <a:rPr lang="en-US" b="1" dirty="0" smtClean="0"/>
              <a:t>M</a:t>
            </a:r>
            <a:r>
              <a:rPr lang="en-US" dirty="0" smtClean="0"/>
              <a:t>easurable </a:t>
            </a:r>
          </a:p>
          <a:p>
            <a:pPr>
              <a:buNone/>
            </a:pPr>
            <a:r>
              <a:rPr lang="en-US" b="1" dirty="0" smtClean="0"/>
              <a:t>A</a:t>
            </a:r>
            <a:r>
              <a:rPr lang="en-US" dirty="0" smtClean="0"/>
              <a:t>ttainable</a:t>
            </a:r>
          </a:p>
          <a:p>
            <a:pPr>
              <a:buNone/>
            </a:pPr>
            <a:r>
              <a:rPr lang="en-US" b="1" dirty="0" smtClean="0"/>
              <a:t>R</a:t>
            </a:r>
            <a:r>
              <a:rPr lang="en-US" dirty="0" smtClean="0"/>
              <a:t>ealistic</a:t>
            </a:r>
          </a:p>
          <a:p>
            <a:pPr>
              <a:buNone/>
            </a:pPr>
            <a:r>
              <a:rPr lang="en-US" b="1" dirty="0" err="1" smtClean="0"/>
              <a:t>T</a:t>
            </a:r>
            <a:r>
              <a:rPr lang="en-US" dirty="0" err="1" smtClean="0"/>
              <a:t>rackable</a:t>
            </a:r>
            <a:endParaRPr lang="en-US" dirty="0"/>
          </a:p>
        </p:txBody>
      </p:sp>
    </p:spTree>
    <p:extLst>
      <p:ext uri="{BB962C8B-B14F-4D97-AF65-F5344CB8AC3E}">
        <p14:creationId xmlns:p14="http://schemas.microsoft.com/office/powerpoint/2010/main" val="2870607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p:cNvSpPr>
            <a:spLocks noChangeArrowheads="1"/>
          </p:cNvSpPr>
          <p:nvPr/>
        </p:nvSpPr>
        <p:spPr bwMode="auto">
          <a:xfrm>
            <a:off x="430213" y="2730500"/>
            <a:ext cx="8281987" cy="1765300"/>
          </a:xfrm>
          <a:prstGeom prst="roundRect">
            <a:avLst>
              <a:gd name="adj" fmla="val 7681"/>
            </a:avLst>
          </a:prstGeom>
          <a:solidFill>
            <a:srgbClr val="99CC00"/>
          </a:solidFill>
          <a:ln w="28575" cap="rnd" algn="ctr">
            <a:solidFill>
              <a:schemeClr val="bg2"/>
            </a:solidFill>
            <a:prstDash val="sysDot"/>
            <a:round/>
            <a:headEnd/>
            <a:tailEnd/>
          </a:ln>
        </p:spPr>
        <p:txBody>
          <a:bodyPr wrap="none" lIns="90000" rIns="1080000" anchor="ctr"/>
          <a:lstStyle/>
          <a:p>
            <a:pPr algn="r">
              <a:buNone/>
            </a:pPr>
            <a:endParaRPr lang="en-US" sz="2000" b="1">
              <a:solidFill>
                <a:srgbClr val="003300"/>
              </a:solidFill>
              <a:latin typeface="Tahoma" pitchFamily="34" charset="0"/>
            </a:endParaRPr>
          </a:p>
        </p:txBody>
      </p:sp>
      <p:sp>
        <p:nvSpPr>
          <p:cNvPr id="39939" name="AutoShape 3"/>
          <p:cNvSpPr>
            <a:spLocks noChangeArrowheads="1"/>
          </p:cNvSpPr>
          <p:nvPr/>
        </p:nvSpPr>
        <p:spPr bwMode="auto">
          <a:xfrm>
            <a:off x="430213" y="762000"/>
            <a:ext cx="8281987" cy="1944687"/>
          </a:xfrm>
          <a:prstGeom prst="roundRect">
            <a:avLst>
              <a:gd name="adj" fmla="val 7681"/>
            </a:avLst>
          </a:prstGeom>
          <a:solidFill>
            <a:srgbClr val="99CC00"/>
          </a:solidFill>
          <a:ln w="28575" cap="rnd" algn="ctr">
            <a:solidFill>
              <a:schemeClr val="bg2"/>
            </a:solidFill>
            <a:prstDash val="sysDot"/>
            <a:round/>
            <a:headEnd/>
            <a:tailEnd/>
          </a:ln>
        </p:spPr>
        <p:txBody>
          <a:bodyPr wrap="none" lIns="90000" rIns="1080000" anchor="ctr"/>
          <a:lstStyle/>
          <a:p>
            <a:pPr algn="r">
              <a:buNone/>
            </a:pPr>
            <a:endParaRPr lang="en-US" sz="2000" b="1">
              <a:solidFill>
                <a:srgbClr val="003300"/>
              </a:solidFill>
              <a:latin typeface="Tahoma" pitchFamily="34" charset="0"/>
            </a:endParaRPr>
          </a:p>
        </p:txBody>
      </p:sp>
      <p:sp>
        <p:nvSpPr>
          <p:cNvPr id="39940" name="AutoShape 4"/>
          <p:cNvSpPr>
            <a:spLocks noChangeArrowheads="1"/>
          </p:cNvSpPr>
          <p:nvPr/>
        </p:nvSpPr>
        <p:spPr bwMode="auto">
          <a:xfrm>
            <a:off x="431800" y="4479925"/>
            <a:ext cx="8281988" cy="1839913"/>
          </a:xfrm>
          <a:prstGeom prst="roundRect">
            <a:avLst>
              <a:gd name="adj" fmla="val 7681"/>
            </a:avLst>
          </a:prstGeom>
          <a:solidFill>
            <a:srgbClr val="99CC00"/>
          </a:solidFill>
          <a:ln w="28575" cap="rnd" algn="ctr">
            <a:solidFill>
              <a:schemeClr val="bg2"/>
            </a:solidFill>
            <a:prstDash val="sysDot"/>
            <a:round/>
            <a:headEnd/>
            <a:tailEnd/>
          </a:ln>
        </p:spPr>
        <p:txBody>
          <a:bodyPr wrap="none" lIns="90000" rIns="1080000" anchor="ctr"/>
          <a:lstStyle/>
          <a:p>
            <a:pPr algn="r">
              <a:buNone/>
            </a:pPr>
            <a:endParaRPr lang="en-US" sz="2000" b="1">
              <a:solidFill>
                <a:srgbClr val="003300"/>
              </a:solidFill>
              <a:latin typeface="Tahoma" pitchFamily="34" charset="0"/>
            </a:endParaRPr>
          </a:p>
        </p:txBody>
      </p:sp>
      <p:sp>
        <p:nvSpPr>
          <p:cNvPr id="150533" name="AutoShape 5"/>
          <p:cNvSpPr>
            <a:spLocks noChangeArrowheads="1"/>
          </p:cNvSpPr>
          <p:nvPr/>
        </p:nvSpPr>
        <p:spPr bwMode="auto">
          <a:xfrm>
            <a:off x="608013" y="915193"/>
            <a:ext cx="3963987" cy="611188"/>
          </a:xfrm>
          <a:prstGeom prst="roundRect">
            <a:avLst>
              <a:gd name="adj" fmla="val 7681"/>
            </a:avLst>
          </a:prstGeom>
          <a:solidFill>
            <a:srgbClr val="E0FF89"/>
          </a:soli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lgn="ctr">
              <a:buNone/>
              <a:defRPr/>
            </a:pPr>
            <a:r>
              <a:rPr lang="en-GB" sz="1600" b="1">
                <a:solidFill>
                  <a:srgbClr val="003300"/>
                </a:solidFill>
                <a:latin typeface="Tahoma" pitchFamily="34" charset="0"/>
              </a:rPr>
              <a:t>Business objectives</a:t>
            </a:r>
          </a:p>
        </p:txBody>
      </p:sp>
      <p:cxnSp>
        <p:nvCxnSpPr>
          <p:cNvPr id="39942" name="AutoShape 6"/>
          <p:cNvCxnSpPr>
            <a:cxnSpLocks noChangeShapeType="1"/>
            <a:stCxn id="150533" idx="2"/>
            <a:endCxn id="150535" idx="0"/>
          </p:cNvCxnSpPr>
          <p:nvPr/>
        </p:nvCxnSpPr>
        <p:spPr bwMode="auto">
          <a:xfrm rot="5400000">
            <a:off x="2410619" y="1705769"/>
            <a:ext cx="358776" cy="1588"/>
          </a:xfrm>
          <a:prstGeom prst="straightConnector1">
            <a:avLst/>
          </a:prstGeom>
          <a:noFill/>
          <a:ln w="38100">
            <a:solidFill>
              <a:schemeClr val="tx1"/>
            </a:solidFill>
            <a:round/>
            <a:headEnd type="triangle" w="sm" len="sm"/>
            <a:tailEnd type="triangle" w="sm" len="sm"/>
          </a:ln>
        </p:spPr>
      </p:cxnSp>
      <p:sp>
        <p:nvSpPr>
          <p:cNvPr id="150535" name="AutoShape 7"/>
          <p:cNvSpPr>
            <a:spLocks noChangeArrowheads="1"/>
          </p:cNvSpPr>
          <p:nvPr/>
        </p:nvSpPr>
        <p:spPr bwMode="auto">
          <a:xfrm>
            <a:off x="608013" y="1885157"/>
            <a:ext cx="3963987" cy="611187"/>
          </a:xfrm>
          <a:prstGeom prst="roundRect">
            <a:avLst>
              <a:gd name="adj" fmla="val 7681"/>
            </a:avLst>
          </a:prstGeom>
          <a:solidFill>
            <a:srgbClr val="E0FF89"/>
          </a:soli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lgn="ctr">
              <a:buNone/>
              <a:defRPr/>
            </a:pPr>
            <a:r>
              <a:rPr lang="en-GB" sz="1600" b="1">
                <a:solidFill>
                  <a:srgbClr val="003300"/>
                </a:solidFill>
                <a:latin typeface="Tahoma" pitchFamily="34" charset="0"/>
              </a:rPr>
              <a:t>Business case</a:t>
            </a:r>
          </a:p>
        </p:txBody>
      </p:sp>
      <p:sp>
        <p:nvSpPr>
          <p:cNvPr id="150536" name="AutoShape 8"/>
          <p:cNvSpPr>
            <a:spLocks noChangeArrowheads="1"/>
          </p:cNvSpPr>
          <p:nvPr/>
        </p:nvSpPr>
        <p:spPr bwMode="auto">
          <a:xfrm>
            <a:off x="608013" y="2888456"/>
            <a:ext cx="3963987" cy="611188"/>
          </a:xfrm>
          <a:prstGeom prst="roundRect">
            <a:avLst>
              <a:gd name="adj" fmla="val 7681"/>
            </a:avLst>
          </a:prstGeom>
          <a:solidFill>
            <a:srgbClr val="E0FF89"/>
          </a:soli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lgn="ctr">
              <a:buNone/>
              <a:defRPr/>
            </a:pPr>
            <a:r>
              <a:rPr lang="en-GB" sz="1600" b="1">
                <a:solidFill>
                  <a:srgbClr val="003300"/>
                </a:solidFill>
                <a:latin typeface="Tahoma" pitchFamily="34" charset="0"/>
              </a:rPr>
              <a:t>Overarching business process</a:t>
            </a:r>
          </a:p>
        </p:txBody>
      </p:sp>
      <p:cxnSp>
        <p:nvCxnSpPr>
          <p:cNvPr id="39945" name="AutoShape 9"/>
          <p:cNvCxnSpPr>
            <a:cxnSpLocks noChangeShapeType="1"/>
            <a:stCxn id="150535" idx="2"/>
            <a:endCxn id="150536" idx="0"/>
          </p:cNvCxnSpPr>
          <p:nvPr/>
        </p:nvCxnSpPr>
        <p:spPr bwMode="auto">
          <a:xfrm rot="5400000">
            <a:off x="2393951" y="2692400"/>
            <a:ext cx="392112" cy="1588"/>
          </a:xfrm>
          <a:prstGeom prst="straightConnector1">
            <a:avLst/>
          </a:prstGeom>
          <a:noFill/>
          <a:ln w="38100">
            <a:solidFill>
              <a:schemeClr val="tx1"/>
            </a:solidFill>
            <a:round/>
            <a:headEnd type="triangle" w="sm" len="sm"/>
            <a:tailEnd type="triangle" w="sm" len="sm"/>
          </a:ln>
        </p:spPr>
      </p:cxnSp>
      <p:sp>
        <p:nvSpPr>
          <p:cNvPr id="150538" name="AutoShape 10"/>
          <p:cNvSpPr>
            <a:spLocks noChangeArrowheads="1"/>
          </p:cNvSpPr>
          <p:nvPr/>
        </p:nvSpPr>
        <p:spPr bwMode="auto">
          <a:xfrm>
            <a:off x="608013" y="3726656"/>
            <a:ext cx="3963987" cy="611188"/>
          </a:xfrm>
          <a:prstGeom prst="roundRect">
            <a:avLst>
              <a:gd name="adj" fmla="val 7681"/>
            </a:avLst>
          </a:prstGeom>
          <a:solidFill>
            <a:srgbClr val="E0FF89"/>
          </a:soli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lgn="ctr">
              <a:buNone/>
              <a:defRPr/>
            </a:pPr>
            <a:r>
              <a:rPr lang="en-GB" sz="1600" b="1">
                <a:solidFill>
                  <a:srgbClr val="003300"/>
                </a:solidFill>
                <a:latin typeface="Tahoma" pitchFamily="34" charset="0"/>
              </a:rPr>
              <a:t>Role and goal specific processes</a:t>
            </a:r>
          </a:p>
        </p:txBody>
      </p:sp>
      <p:cxnSp>
        <p:nvCxnSpPr>
          <p:cNvPr id="39947" name="AutoShape 11"/>
          <p:cNvCxnSpPr>
            <a:cxnSpLocks noChangeShapeType="1"/>
            <a:stCxn id="150536" idx="2"/>
            <a:endCxn id="150538" idx="0"/>
          </p:cNvCxnSpPr>
          <p:nvPr/>
        </p:nvCxnSpPr>
        <p:spPr bwMode="auto">
          <a:xfrm rot="5400000">
            <a:off x="2476501" y="3613150"/>
            <a:ext cx="227012" cy="1588"/>
          </a:xfrm>
          <a:prstGeom prst="straightConnector1">
            <a:avLst/>
          </a:prstGeom>
          <a:noFill/>
          <a:ln w="38100">
            <a:solidFill>
              <a:schemeClr val="tx1"/>
            </a:solidFill>
            <a:round/>
            <a:headEnd type="triangle" w="sm" len="sm"/>
            <a:tailEnd type="triangle" w="sm" len="sm"/>
          </a:ln>
        </p:spPr>
      </p:cxnSp>
      <p:sp>
        <p:nvSpPr>
          <p:cNvPr id="150540" name="AutoShape 12"/>
          <p:cNvSpPr>
            <a:spLocks noChangeArrowheads="1"/>
          </p:cNvSpPr>
          <p:nvPr/>
        </p:nvSpPr>
        <p:spPr bwMode="auto">
          <a:xfrm>
            <a:off x="608013" y="4612482"/>
            <a:ext cx="3963987" cy="611187"/>
          </a:xfrm>
          <a:prstGeom prst="roundRect">
            <a:avLst>
              <a:gd name="adj" fmla="val 7681"/>
            </a:avLst>
          </a:prstGeom>
          <a:solidFill>
            <a:srgbClr val="E0FF89"/>
          </a:soli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lgn="ctr">
              <a:buNone/>
              <a:defRPr/>
            </a:pPr>
            <a:r>
              <a:rPr lang="en-GB" sz="1600" b="1" dirty="0">
                <a:solidFill>
                  <a:srgbClr val="003300"/>
                </a:solidFill>
                <a:latin typeface="Tahoma" pitchFamily="34" charset="0"/>
              </a:rPr>
              <a:t>Planning level requirements</a:t>
            </a:r>
            <a:br>
              <a:rPr lang="en-GB" sz="1600" b="1" dirty="0">
                <a:solidFill>
                  <a:srgbClr val="003300"/>
                </a:solidFill>
                <a:latin typeface="Tahoma" pitchFamily="34" charset="0"/>
              </a:rPr>
            </a:br>
            <a:r>
              <a:rPr lang="en-GB" sz="1600" b="1" dirty="0">
                <a:solidFill>
                  <a:srgbClr val="003300"/>
                </a:solidFill>
                <a:latin typeface="Tahoma" pitchFamily="34" charset="0"/>
              </a:rPr>
              <a:t>(stories)</a:t>
            </a:r>
          </a:p>
        </p:txBody>
      </p:sp>
      <p:cxnSp>
        <p:nvCxnSpPr>
          <p:cNvPr id="39949" name="AutoShape 13"/>
          <p:cNvCxnSpPr>
            <a:cxnSpLocks noChangeShapeType="1"/>
            <a:stCxn id="150538" idx="2"/>
            <a:endCxn id="150540" idx="0"/>
          </p:cNvCxnSpPr>
          <p:nvPr/>
        </p:nvCxnSpPr>
        <p:spPr bwMode="auto">
          <a:xfrm rot="5400000">
            <a:off x="2452688" y="4475163"/>
            <a:ext cx="274638" cy="1588"/>
          </a:xfrm>
          <a:prstGeom prst="straightConnector1">
            <a:avLst/>
          </a:prstGeom>
          <a:noFill/>
          <a:ln w="38100">
            <a:solidFill>
              <a:schemeClr val="tx1"/>
            </a:solidFill>
            <a:round/>
            <a:headEnd type="triangle" w="sm" len="sm"/>
            <a:tailEnd type="triangle" w="sm" len="sm"/>
          </a:ln>
        </p:spPr>
      </p:cxnSp>
      <p:sp>
        <p:nvSpPr>
          <p:cNvPr id="150542" name="AutoShape 14"/>
          <p:cNvSpPr>
            <a:spLocks noChangeArrowheads="1"/>
          </p:cNvSpPr>
          <p:nvPr/>
        </p:nvSpPr>
        <p:spPr bwMode="auto">
          <a:xfrm>
            <a:off x="609600" y="5503866"/>
            <a:ext cx="3963988" cy="611187"/>
          </a:xfrm>
          <a:prstGeom prst="roundRect">
            <a:avLst>
              <a:gd name="adj" fmla="val 7681"/>
            </a:avLst>
          </a:prstGeom>
          <a:solidFill>
            <a:srgbClr val="E0FF89"/>
          </a:soli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lgn="ctr">
              <a:buNone/>
              <a:defRPr/>
            </a:pPr>
            <a:r>
              <a:rPr lang="en-GB" sz="1600" b="1" dirty="0">
                <a:solidFill>
                  <a:srgbClr val="003300"/>
                </a:solidFill>
                <a:latin typeface="Tahoma" pitchFamily="34" charset="0"/>
              </a:rPr>
              <a:t>Iteration / task level requirements</a:t>
            </a:r>
            <a:br>
              <a:rPr lang="en-GB" sz="1600" b="1" dirty="0">
                <a:solidFill>
                  <a:srgbClr val="003300"/>
                </a:solidFill>
                <a:latin typeface="Tahoma" pitchFamily="34" charset="0"/>
              </a:rPr>
            </a:br>
            <a:r>
              <a:rPr lang="en-GB" sz="1600" b="1" dirty="0">
                <a:solidFill>
                  <a:srgbClr val="003300"/>
                </a:solidFill>
                <a:latin typeface="Tahoma" pitchFamily="34" charset="0"/>
              </a:rPr>
              <a:t>(stories)</a:t>
            </a:r>
          </a:p>
        </p:txBody>
      </p:sp>
      <p:cxnSp>
        <p:nvCxnSpPr>
          <p:cNvPr id="39951" name="AutoShape 15"/>
          <p:cNvCxnSpPr>
            <a:cxnSpLocks noChangeShapeType="1"/>
            <a:stCxn id="150540" idx="2"/>
            <a:endCxn id="150542" idx="0"/>
          </p:cNvCxnSpPr>
          <p:nvPr/>
        </p:nvCxnSpPr>
        <p:spPr bwMode="auto">
          <a:xfrm rot="16200000" flipH="1">
            <a:off x="2450702" y="5362973"/>
            <a:ext cx="280197" cy="1587"/>
          </a:xfrm>
          <a:prstGeom prst="straightConnector1">
            <a:avLst/>
          </a:prstGeom>
          <a:noFill/>
          <a:ln w="38100">
            <a:solidFill>
              <a:schemeClr val="tx1"/>
            </a:solidFill>
            <a:round/>
            <a:headEnd type="triangle" w="sm" len="sm"/>
            <a:tailEnd type="triangle" w="sm" len="sm"/>
          </a:ln>
        </p:spPr>
      </p:cxnSp>
      <p:sp>
        <p:nvSpPr>
          <p:cNvPr id="39952" name="Rectangle 16"/>
          <p:cNvSpPr>
            <a:spLocks noGrp="1" noChangeArrowheads="1"/>
          </p:cNvSpPr>
          <p:nvPr>
            <p:ph type="title"/>
          </p:nvPr>
        </p:nvSpPr>
        <p:spPr>
          <a:xfrm>
            <a:off x="457200" y="-228600"/>
            <a:ext cx="8229600" cy="1143000"/>
          </a:xfrm>
        </p:spPr>
        <p:txBody>
          <a:bodyPr/>
          <a:lstStyle/>
          <a:p>
            <a:pPr eaLnBrk="1" hangingPunct="1"/>
            <a:r>
              <a:rPr lang="en-GB" dirty="0" smtClean="0"/>
              <a:t>Business Objectives</a:t>
            </a:r>
          </a:p>
        </p:txBody>
      </p:sp>
      <p:sp>
        <p:nvSpPr>
          <p:cNvPr id="150546" name="AutoShape 18"/>
          <p:cNvSpPr>
            <a:spLocks noChangeArrowheads="1"/>
          </p:cNvSpPr>
          <p:nvPr/>
        </p:nvSpPr>
        <p:spPr bwMode="auto">
          <a:xfrm>
            <a:off x="4927600" y="914400"/>
            <a:ext cx="3640138" cy="612775"/>
          </a:xfrm>
          <a:prstGeom prst="roundRect">
            <a:avLst>
              <a:gd name="adj" fmla="val 7255"/>
            </a:avLst>
          </a:prstGeom>
          <a:solidFill>
            <a:srgbClr val="FFFFCC"/>
          </a:solidFill>
          <a:ln w="3175" algn="ctr">
            <a:solidFill>
              <a:srgbClr val="DDDDDD"/>
            </a:solidFill>
            <a:round/>
            <a:headEnd/>
            <a:tailEnd/>
          </a:ln>
          <a:effectLst>
            <a:outerShdw dist="107763" dir="2700000" algn="ctr" rotWithShape="0">
              <a:schemeClr val="bg2">
                <a:alpha val="50000"/>
              </a:schemeClr>
            </a:outerShdw>
          </a:effectLst>
        </p:spPr>
        <p:txBody>
          <a:bodyPr wrap="none" anchor="ctr"/>
          <a:lstStyle/>
          <a:p>
            <a:pPr algn="ctr">
              <a:buNone/>
              <a:defRPr/>
            </a:pPr>
            <a:r>
              <a:rPr lang="en-GB" sz="1100" b="1" dirty="0" smtClean="0">
                <a:solidFill>
                  <a:srgbClr val="003300"/>
                </a:solidFill>
                <a:latin typeface="Tahoma" pitchFamily="34" charset="0"/>
              </a:rPr>
              <a:t>Increase letter management profitability</a:t>
            </a:r>
          </a:p>
          <a:p>
            <a:pPr algn="ctr">
              <a:buNone/>
              <a:defRPr/>
            </a:pPr>
            <a:r>
              <a:rPr lang="en-GB" sz="1100" dirty="0" smtClean="0">
                <a:solidFill>
                  <a:srgbClr val="003300"/>
                </a:solidFill>
                <a:latin typeface="Tahoma" pitchFamily="34" charset="0"/>
              </a:rPr>
              <a:t>[ Prioritized </a:t>
            </a:r>
            <a:r>
              <a:rPr lang="en-GB" sz="1100" dirty="0">
                <a:solidFill>
                  <a:srgbClr val="003300"/>
                </a:solidFill>
                <a:latin typeface="Tahoma" pitchFamily="34" charset="0"/>
              </a:rPr>
              <a:t>list of objectives ]</a:t>
            </a:r>
          </a:p>
        </p:txBody>
      </p:sp>
      <p:sp>
        <p:nvSpPr>
          <p:cNvPr id="150547" name="AutoShape 19"/>
          <p:cNvSpPr>
            <a:spLocks noChangeArrowheads="1"/>
          </p:cNvSpPr>
          <p:nvPr/>
        </p:nvSpPr>
        <p:spPr bwMode="auto">
          <a:xfrm>
            <a:off x="4572000" y="987425"/>
            <a:ext cx="431800" cy="466725"/>
          </a:xfrm>
          <a:prstGeom prst="rightArrow">
            <a:avLst>
              <a:gd name="adj1" fmla="val 72056"/>
              <a:gd name="adj2" fmla="val 62500"/>
            </a:avLst>
          </a:prstGeom>
          <a:solidFill>
            <a:srgbClr val="E0FF89"/>
          </a:solidFill>
          <a:ln w="28575" algn="ctr">
            <a:solidFill>
              <a:schemeClr val="bg1"/>
            </a:solidFill>
            <a:miter lim="800000"/>
            <a:headEnd/>
            <a:tailEnd/>
          </a:ln>
          <a:effectLst>
            <a:outerShdw dist="28398" dir="3806097" algn="ctr" rotWithShape="0">
              <a:schemeClr val="bg2">
                <a:alpha val="50000"/>
              </a:schemeClr>
            </a:outerShdw>
          </a:effectLst>
        </p:spPr>
        <p:txBody>
          <a:bodyPr wrap="none" anchor="ctr"/>
          <a:lstStyle/>
          <a:p>
            <a:pPr>
              <a:buNone/>
              <a:defRPr/>
            </a:pPr>
            <a:endParaRPr lang="en-US"/>
          </a:p>
        </p:txBody>
      </p:sp>
      <p:sp>
        <p:nvSpPr>
          <p:cNvPr id="150549" name="AutoShape 21"/>
          <p:cNvSpPr>
            <a:spLocks noChangeArrowheads="1"/>
          </p:cNvSpPr>
          <p:nvPr/>
        </p:nvSpPr>
        <p:spPr bwMode="auto">
          <a:xfrm>
            <a:off x="4967288" y="1866900"/>
            <a:ext cx="3600450" cy="647700"/>
          </a:xfrm>
          <a:prstGeom prst="roundRect">
            <a:avLst>
              <a:gd name="adj" fmla="val 7843"/>
            </a:avLst>
          </a:prstGeom>
          <a:solidFill>
            <a:srgbClr val="FFFFCC"/>
          </a:solidFill>
          <a:ln w="3175" algn="ctr">
            <a:solidFill>
              <a:srgbClr val="DDDDDD"/>
            </a:solidFill>
            <a:round/>
            <a:headEnd/>
            <a:tailEnd/>
          </a:ln>
          <a:effectLst>
            <a:outerShdw dist="107763" dir="2700000" algn="ctr" rotWithShape="0">
              <a:schemeClr val="bg2">
                <a:alpha val="50000"/>
              </a:schemeClr>
            </a:outerShdw>
          </a:effectLst>
        </p:spPr>
        <p:txBody>
          <a:bodyPr anchor="ctr"/>
          <a:lstStyle/>
          <a:p>
            <a:pPr algn="ctr">
              <a:buNone/>
              <a:defRPr/>
            </a:pPr>
            <a:r>
              <a:rPr lang="en-GB" sz="1100" b="1" dirty="0" smtClean="0">
                <a:solidFill>
                  <a:srgbClr val="003300"/>
                </a:solidFill>
                <a:latin typeface="Tahoma" pitchFamily="34" charset="0"/>
              </a:rPr>
              <a:t>Increase charge for invoices received without stickers</a:t>
            </a:r>
          </a:p>
          <a:p>
            <a:pPr algn="ctr">
              <a:buNone/>
              <a:defRPr/>
            </a:pPr>
            <a:r>
              <a:rPr lang="en-GB" sz="1100" dirty="0" smtClean="0">
                <a:solidFill>
                  <a:srgbClr val="003300"/>
                </a:solidFill>
                <a:latin typeface="Tahoma" pitchFamily="34" charset="0"/>
              </a:rPr>
              <a:t>[Financial </a:t>
            </a:r>
            <a:r>
              <a:rPr lang="en-GB" sz="1100" dirty="0">
                <a:solidFill>
                  <a:srgbClr val="003300"/>
                </a:solidFill>
                <a:latin typeface="Tahoma" pitchFamily="34" charset="0"/>
              </a:rPr>
              <a:t>model]</a:t>
            </a:r>
          </a:p>
        </p:txBody>
      </p:sp>
      <p:sp>
        <p:nvSpPr>
          <p:cNvPr id="150550" name="AutoShape 22"/>
          <p:cNvSpPr>
            <a:spLocks noChangeArrowheads="1"/>
          </p:cNvSpPr>
          <p:nvPr/>
        </p:nvSpPr>
        <p:spPr bwMode="auto">
          <a:xfrm>
            <a:off x="4572000" y="1957388"/>
            <a:ext cx="431800" cy="466725"/>
          </a:xfrm>
          <a:prstGeom prst="rightArrow">
            <a:avLst>
              <a:gd name="adj1" fmla="val 72056"/>
              <a:gd name="adj2" fmla="val 62500"/>
            </a:avLst>
          </a:prstGeom>
          <a:solidFill>
            <a:srgbClr val="E0FF89"/>
          </a:solidFill>
          <a:ln w="28575" algn="ctr">
            <a:solidFill>
              <a:schemeClr val="bg1"/>
            </a:solidFill>
            <a:miter lim="800000"/>
            <a:headEnd/>
            <a:tailEnd/>
          </a:ln>
          <a:effectLst>
            <a:outerShdw dist="28398" dir="3806097" algn="ctr" rotWithShape="0">
              <a:schemeClr val="bg2">
                <a:alpha val="50000"/>
              </a:schemeClr>
            </a:outerShdw>
          </a:effectLst>
        </p:spPr>
        <p:txBody>
          <a:bodyPr wrap="none" anchor="ctr"/>
          <a:lstStyle/>
          <a:p>
            <a:pPr>
              <a:buNone/>
              <a:defRPr/>
            </a:pPr>
            <a:endParaRPr lang="en-US"/>
          </a:p>
        </p:txBody>
      </p:sp>
      <p:sp>
        <p:nvSpPr>
          <p:cNvPr id="150552" name="AutoShape 24"/>
          <p:cNvSpPr>
            <a:spLocks noChangeArrowheads="1"/>
          </p:cNvSpPr>
          <p:nvPr/>
        </p:nvSpPr>
        <p:spPr bwMode="auto">
          <a:xfrm>
            <a:off x="4927600" y="2887663"/>
            <a:ext cx="3640138" cy="612775"/>
          </a:xfrm>
          <a:prstGeom prst="roundRect">
            <a:avLst>
              <a:gd name="adj" fmla="val 7255"/>
            </a:avLst>
          </a:prstGeom>
          <a:solidFill>
            <a:srgbClr val="FFFFCC"/>
          </a:solidFill>
          <a:ln w="3175" algn="ctr">
            <a:solidFill>
              <a:srgbClr val="DDDDDD"/>
            </a:solidFill>
            <a:round/>
            <a:headEnd/>
            <a:tailEnd/>
          </a:ln>
          <a:effectLst>
            <a:outerShdw dist="107763" dir="2700000" algn="ctr" rotWithShape="0">
              <a:schemeClr val="bg2">
                <a:alpha val="50000"/>
              </a:schemeClr>
            </a:outerShdw>
          </a:effectLst>
        </p:spPr>
        <p:txBody>
          <a:bodyPr anchor="ctr"/>
          <a:lstStyle/>
          <a:p>
            <a:pPr algn="ctr">
              <a:buNone/>
              <a:defRPr/>
            </a:pPr>
            <a:r>
              <a:rPr lang="en-GB" sz="1100" b="1" dirty="0" smtClean="0">
                <a:latin typeface="Tahoma" pitchFamily="34" charset="0"/>
              </a:rPr>
              <a:t>Classify invoices as they arrive</a:t>
            </a:r>
            <a:r>
              <a:rPr lang="en-GB" sz="1100" b="1" dirty="0">
                <a:latin typeface="Tahoma" pitchFamily="34" charset="0"/>
              </a:rPr>
              <a:t/>
            </a:r>
            <a:br>
              <a:rPr lang="en-GB" sz="1100" b="1" dirty="0">
                <a:latin typeface="Tahoma" pitchFamily="34" charset="0"/>
              </a:rPr>
            </a:br>
            <a:r>
              <a:rPr lang="en-GB" sz="1100" dirty="0">
                <a:latin typeface="Tahoma" pitchFamily="34" charset="0"/>
              </a:rPr>
              <a:t>[ High level process model </a:t>
            </a:r>
            <a:r>
              <a:rPr lang="en-GB" sz="1100" dirty="0" smtClean="0">
                <a:latin typeface="Tahoma" pitchFamily="34" charset="0"/>
              </a:rPr>
              <a:t>]</a:t>
            </a:r>
            <a:endParaRPr lang="en-GB" sz="1100" dirty="0">
              <a:latin typeface="Tahoma" pitchFamily="34" charset="0"/>
            </a:endParaRPr>
          </a:p>
        </p:txBody>
      </p:sp>
      <p:sp>
        <p:nvSpPr>
          <p:cNvPr id="150553" name="AutoShape 25"/>
          <p:cNvSpPr>
            <a:spLocks noChangeArrowheads="1"/>
          </p:cNvSpPr>
          <p:nvPr/>
        </p:nvSpPr>
        <p:spPr bwMode="auto">
          <a:xfrm>
            <a:off x="4572000" y="2960688"/>
            <a:ext cx="431800" cy="466725"/>
          </a:xfrm>
          <a:prstGeom prst="rightArrow">
            <a:avLst>
              <a:gd name="adj1" fmla="val 72056"/>
              <a:gd name="adj2" fmla="val 62500"/>
            </a:avLst>
          </a:prstGeom>
          <a:solidFill>
            <a:srgbClr val="E0FF89"/>
          </a:solidFill>
          <a:ln w="28575" algn="ctr">
            <a:solidFill>
              <a:schemeClr val="bg1"/>
            </a:solidFill>
            <a:miter lim="800000"/>
            <a:headEnd/>
            <a:tailEnd/>
          </a:ln>
          <a:effectLst>
            <a:outerShdw dist="28398" dir="3806097" algn="ctr" rotWithShape="0">
              <a:schemeClr val="bg2">
                <a:alpha val="50000"/>
              </a:schemeClr>
            </a:outerShdw>
          </a:effectLst>
        </p:spPr>
        <p:txBody>
          <a:bodyPr wrap="none" anchor="ctr"/>
          <a:lstStyle/>
          <a:p>
            <a:pPr>
              <a:buNone/>
              <a:defRPr/>
            </a:pPr>
            <a:endParaRPr lang="en-US"/>
          </a:p>
        </p:txBody>
      </p:sp>
      <p:sp>
        <p:nvSpPr>
          <p:cNvPr id="150555" name="AutoShape 27"/>
          <p:cNvSpPr>
            <a:spLocks noChangeArrowheads="1"/>
          </p:cNvSpPr>
          <p:nvPr/>
        </p:nvSpPr>
        <p:spPr bwMode="auto">
          <a:xfrm>
            <a:off x="4910138" y="3725863"/>
            <a:ext cx="3640138" cy="612775"/>
          </a:xfrm>
          <a:prstGeom prst="roundRect">
            <a:avLst>
              <a:gd name="adj" fmla="val 7255"/>
            </a:avLst>
          </a:prstGeom>
          <a:solidFill>
            <a:srgbClr val="FFFFCC"/>
          </a:solidFill>
          <a:ln w="3175" algn="ctr">
            <a:solidFill>
              <a:srgbClr val="DDDDDD"/>
            </a:solidFill>
            <a:round/>
            <a:headEnd/>
            <a:tailEnd/>
          </a:ln>
          <a:effectLst>
            <a:outerShdw dist="107763" dir="2700000" algn="ctr" rotWithShape="0">
              <a:schemeClr val="bg2">
                <a:alpha val="50000"/>
              </a:schemeClr>
            </a:outerShdw>
          </a:effectLst>
        </p:spPr>
        <p:txBody>
          <a:bodyPr anchor="ctr"/>
          <a:lstStyle/>
          <a:p>
            <a:pPr algn="ctr">
              <a:buNone/>
              <a:defRPr/>
            </a:pPr>
            <a:r>
              <a:rPr lang="en-GB" sz="1100" b="1" dirty="0" smtClean="0">
                <a:latin typeface="Tahoma" pitchFamily="34" charset="0"/>
              </a:rPr>
              <a:t>Understand the difference between invoices with and without stickers</a:t>
            </a:r>
            <a:r>
              <a:rPr lang="en-GB" sz="1100" b="1" dirty="0">
                <a:latin typeface="Tahoma" pitchFamily="34" charset="0"/>
              </a:rPr>
              <a:t/>
            </a:r>
            <a:br>
              <a:rPr lang="en-GB" sz="1100" b="1" dirty="0">
                <a:latin typeface="Tahoma" pitchFamily="34" charset="0"/>
              </a:rPr>
            </a:br>
            <a:r>
              <a:rPr lang="en-GB" sz="1100" dirty="0">
                <a:latin typeface="Tahoma" pitchFamily="34" charset="0"/>
              </a:rPr>
              <a:t>[Role and goal specific processes]</a:t>
            </a:r>
          </a:p>
        </p:txBody>
      </p:sp>
      <p:sp>
        <p:nvSpPr>
          <p:cNvPr id="150556" name="AutoShape 28"/>
          <p:cNvSpPr>
            <a:spLocks noChangeArrowheads="1"/>
          </p:cNvSpPr>
          <p:nvPr/>
        </p:nvSpPr>
        <p:spPr bwMode="auto">
          <a:xfrm>
            <a:off x="4572000" y="3798888"/>
            <a:ext cx="431800" cy="466725"/>
          </a:xfrm>
          <a:prstGeom prst="rightArrow">
            <a:avLst>
              <a:gd name="adj1" fmla="val 72056"/>
              <a:gd name="adj2" fmla="val 62500"/>
            </a:avLst>
          </a:prstGeom>
          <a:solidFill>
            <a:srgbClr val="E0FF89"/>
          </a:solidFill>
          <a:ln w="28575" algn="ctr">
            <a:solidFill>
              <a:schemeClr val="bg1"/>
            </a:solidFill>
            <a:miter lim="800000"/>
            <a:headEnd/>
            <a:tailEnd/>
          </a:ln>
          <a:effectLst>
            <a:outerShdw dist="28398" dir="3806097" algn="ctr" rotWithShape="0">
              <a:schemeClr val="bg2">
                <a:alpha val="50000"/>
              </a:schemeClr>
            </a:outerShdw>
          </a:effectLst>
        </p:spPr>
        <p:txBody>
          <a:bodyPr wrap="none" anchor="ctr"/>
          <a:lstStyle/>
          <a:p>
            <a:pPr>
              <a:buNone/>
              <a:defRPr/>
            </a:pPr>
            <a:endParaRPr lang="en-US"/>
          </a:p>
        </p:txBody>
      </p:sp>
      <p:sp>
        <p:nvSpPr>
          <p:cNvPr id="150558" name="AutoShape 30"/>
          <p:cNvSpPr>
            <a:spLocks noChangeArrowheads="1"/>
          </p:cNvSpPr>
          <p:nvPr/>
        </p:nvSpPr>
        <p:spPr bwMode="auto">
          <a:xfrm>
            <a:off x="4927601" y="4583113"/>
            <a:ext cx="3640138" cy="669925"/>
          </a:xfrm>
          <a:prstGeom prst="roundRect">
            <a:avLst>
              <a:gd name="adj" fmla="val 7255"/>
            </a:avLst>
          </a:prstGeom>
          <a:solidFill>
            <a:srgbClr val="FFFFCC"/>
          </a:solidFill>
          <a:ln w="3175" algn="ctr">
            <a:solidFill>
              <a:srgbClr val="DDDDDD"/>
            </a:solidFill>
            <a:round/>
            <a:headEnd/>
            <a:tailEnd/>
          </a:ln>
          <a:effectLst>
            <a:outerShdw dist="107763" dir="2700000" algn="ctr" rotWithShape="0">
              <a:schemeClr val="bg2">
                <a:alpha val="50000"/>
              </a:schemeClr>
            </a:outerShdw>
          </a:effectLst>
        </p:spPr>
        <p:txBody>
          <a:bodyPr anchor="ctr"/>
          <a:lstStyle/>
          <a:p>
            <a:pPr algn="ctr">
              <a:buNone/>
              <a:defRPr/>
            </a:pPr>
            <a:r>
              <a:rPr lang="en-GB" sz="1100" b="1" dirty="0" smtClean="0">
                <a:latin typeface="Tahoma" pitchFamily="34" charset="0"/>
              </a:rPr>
              <a:t>Easily identify an invoice that came in without a sticker so that billing can differentiate charges</a:t>
            </a:r>
            <a:r>
              <a:rPr lang="en-GB" sz="1100" b="1" dirty="0">
                <a:latin typeface="Tahoma" pitchFamily="34" charset="0"/>
              </a:rPr>
              <a:t/>
            </a:r>
            <a:br>
              <a:rPr lang="en-GB" sz="1100" b="1" dirty="0">
                <a:latin typeface="Tahoma" pitchFamily="34" charset="0"/>
              </a:rPr>
            </a:br>
            <a:r>
              <a:rPr lang="en-GB" sz="1100" dirty="0">
                <a:latin typeface="Tahoma" pitchFamily="34" charset="0"/>
              </a:rPr>
              <a:t>[Planning level requirement]</a:t>
            </a:r>
          </a:p>
        </p:txBody>
      </p:sp>
      <p:sp>
        <p:nvSpPr>
          <p:cNvPr id="150559" name="AutoShape 31"/>
          <p:cNvSpPr>
            <a:spLocks noChangeArrowheads="1"/>
          </p:cNvSpPr>
          <p:nvPr/>
        </p:nvSpPr>
        <p:spPr bwMode="auto">
          <a:xfrm>
            <a:off x="4589463" y="4684713"/>
            <a:ext cx="431800" cy="466725"/>
          </a:xfrm>
          <a:prstGeom prst="rightArrow">
            <a:avLst>
              <a:gd name="adj1" fmla="val 72056"/>
              <a:gd name="adj2" fmla="val 62500"/>
            </a:avLst>
          </a:prstGeom>
          <a:solidFill>
            <a:srgbClr val="E0FF89"/>
          </a:solidFill>
          <a:ln w="28575" algn="ctr">
            <a:solidFill>
              <a:schemeClr val="bg1"/>
            </a:solidFill>
            <a:miter lim="800000"/>
            <a:headEnd/>
            <a:tailEnd/>
          </a:ln>
          <a:effectLst>
            <a:outerShdw dist="28398" dir="3806097" algn="ctr" rotWithShape="0">
              <a:schemeClr val="bg2">
                <a:alpha val="50000"/>
              </a:schemeClr>
            </a:outerShdw>
          </a:effectLst>
        </p:spPr>
        <p:txBody>
          <a:bodyPr wrap="none" anchor="ctr"/>
          <a:lstStyle/>
          <a:p>
            <a:pPr>
              <a:buNone/>
              <a:defRPr/>
            </a:pPr>
            <a:endParaRPr lang="en-US"/>
          </a:p>
        </p:txBody>
      </p:sp>
      <p:sp>
        <p:nvSpPr>
          <p:cNvPr id="150561" name="AutoShape 33"/>
          <p:cNvSpPr>
            <a:spLocks noChangeArrowheads="1"/>
          </p:cNvSpPr>
          <p:nvPr/>
        </p:nvSpPr>
        <p:spPr bwMode="auto">
          <a:xfrm>
            <a:off x="4927601" y="5451478"/>
            <a:ext cx="3640138" cy="715963"/>
          </a:xfrm>
          <a:prstGeom prst="roundRect">
            <a:avLst>
              <a:gd name="adj" fmla="val 7255"/>
            </a:avLst>
          </a:prstGeom>
          <a:solidFill>
            <a:srgbClr val="FFFFCC"/>
          </a:solidFill>
          <a:ln w="3175" algn="ctr">
            <a:solidFill>
              <a:srgbClr val="DDDDDD"/>
            </a:solidFill>
            <a:round/>
            <a:headEnd/>
            <a:tailEnd/>
          </a:ln>
          <a:effectLst>
            <a:outerShdw dist="107763" dir="2700000" algn="ctr" rotWithShape="0">
              <a:schemeClr val="bg2">
                <a:alpha val="50000"/>
              </a:schemeClr>
            </a:outerShdw>
          </a:effectLst>
        </p:spPr>
        <p:txBody>
          <a:bodyPr anchor="ctr"/>
          <a:lstStyle/>
          <a:p>
            <a:pPr algn="ctr">
              <a:buNone/>
              <a:defRPr/>
            </a:pPr>
            <a:r>
              <a:rPr lang="en-GB" sz="1100" b="1" dirty="0" smtClean="0">
                <a:latin typeface="Tahoma" pitchFamily="34" charset="0"/>
              </a:rPr>
              <a:t>As a administrator, I want to indicate an invoice without a sticker so that we can charge more for the service </a:t>
            </a:r>
            <a:r>
              <a:rPr lang="en-GB" sz="1100" b="1" dirty="0">
                <a:latin typeface="Tahoma" pitchFamily="34" charset="0"/>
              </a:rPr>
              <a:t/>
            </a:r>
            <a:br>
              <a:rPr lang="en-GB" sz="1100" b="1" dirty="0">
                <a:latin typeface="Tahoma" pitchFamily="34" charset="0"/>
              </a:rPr>
            </a:br>
            <a:r>
              <a:rPr lang="en-GB" sz="1100" dirty="0">
                <a:latin typeface="Tahoma" pitchFamily="34" charset="0"/>
              </a:rPr>
              <a:t>[Iteration / task level requirement]</a:t>
            </a:r>
          </a:p>
        </p:txBody>
      </p:sp>
      <p:sp>
        <p:nvSpPr>
          <p:cNvPr id="150562" name="AutoShape 34"/>
          <p:cNvSpPr>
            <a:spLocks noChangeArrowheads="1"/>
          </p:cNvSpPr>
          <p:nvPr/>
        </p:nvSpPr>
        <p:spPr bwMode="auto">
          <a:xfrm>
            <a:off x="4589463" y="5576097"/>
            <a:ext cx="431800" cy="466725"/>
          </a:xfrm>
          <a:prstGeom prst="rightArrow">
            <a:avLst>
              <a:gd name="adj1" fmla="val 72056"/>
              <a:gd name="adj2" fmla="val 62500"/>
            </a:avLst>
          </a:prstGeom>
          <a:solidFill>
            <a:srgbClr val="E0FF89"/>
          </a:solidFill>
          <a:ln w="28575" algn="ctr">
            <a:solidFill>
              <a:schemeClr val="bg1"/>
            </a:solidFill>
            <a:miter lim="800000"/>
            <a:headEnd/>
            <a:tailEnd/>
          </a:ln>
          <a:effectLst>
            <a:outerShdw dist="28398" dir="3806097" algn="ctr" rotWithShape="0">
              <a:schemeClr val="bg2">
                <a:alpha val="50000"/>
              </a:schemeClr>
            </a:outerShdw>
          </a:effectLst>
        </p:spPr>
        <p:txBody>
          <a:bodyPr wrap="none" anchor="ctr"/>
          <a:lstStyle/>
          <a:p>
            <a:pPr>
              <a:buNone/>
              <a:defRPr/>
            </a:pPr>
            <a:endParaRPr lang="en-US"/>
          </a:p>
        </p:txBody>
      </p:sp>
    </p:spTree>
    <p:extLst>
      <p:ext uri="{BB962C8B-B14F-4D97-AF65-F5344CB8AC3E}">
        <p14:creationId xmlns:p14="http://schemas.microsoft.com/office/powerpoint/2010/main" val="3392855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Objectives Roadmap</a:t>
            </a:r>
            <a:endParaRPr lang="en-US" dirty="0"/>
          </a:p>
        </p:txBody>
      </p:sp>
      <p:pic>
        <p:nvPicPr>
          <p:cNvPr id="459777" name="Picture 1"/>
          <p:cNvPicPr>
            <a:picLocks noChangeAspect="1" noChangeArrowheads="1"/>
          </p:cNvPicPr>
          <p:nvPr/>
        </p:nvPicPr>
        <p:blipFill>
          <a:blip r:embed="rId3"/>
          <a:srcRect/>
          <a:stretch>
            <a:fillRect/>
          </a:stretch>
        </p:blipFill>
        <p:spPr bwMode="auto">
          <a:xfrm>
            <a:off x="0" y="2052638"/>
            <a:ext cx="10247073" cy="2747962"/>
          </a:xfrm>
          <a:prstGeom prst="rect">
            <a:avLst/>
          </a:prstGeom>
          <a:noFill/>
          <a:ln w="9525">
            <a:noFill/>
            <a:miter lim="800000"/>
            <a:headEnd/>
            <a:tailEnd/>
          </a:ln>
        </p:spPr>
      </p:pic>
    </p:spTree>
    <p:extLst>
      <p:ext uri="{BB962C8B-B14F-4D97-AF65-F5344CB8AC3E}">
        <p14:creationId xmlns:p14="http://schemas.microsoft.com/office/powerpoint/2010/main" val="380464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45977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Elevator pitch</a:t>
            </a:r>
            <a:endParaRPr lang="en-US" dirty="0"/>
          </a:p>
        </p:txBody>
      </p:sp>
      <p:sp>
        <p:nvSpPr>
          <p:cNvPr id="3" name="Content Placeholder 2"/>
          <p:cNvSpPr>
            <a:spLocks noGrp="1"/>
          </p:cNvSpPr>
          <p:nvPr>
            <p:ph idx="1"/>
          </p:nvPr>
        </p:nvSpPr>
        <p:spPr/>
        <p:txBody>
          <a:bodyPr>
            <a:normAutofit/>
          </a:bodyPr>
          <a:lstStyle/>
          <a:p>
            <a:r>
              <a:rPr lang="en-US" dirty="0" smtClean="0"/>
              <a:t>For (target customer) </a:t>
            </a:r>
          </a:p>
          <a:p>
            <a:r>
              <a:rPr lang="en-US" dirty="0" smtClean="0"/>
              <a:t>Who (statement of the need or opportunity) </a:t>
            </a:r>
          </a:p>
          <a:p>
            <a:r>
              <a:rPr lang="en-US" dirty="0" smtClean="0"/>
              <a:t>The (product name) is a (product category) </a:t>
            </a:r>
          </a:p>
          <a:p>
            <a:r>
              <a:rPr lang="en-US" dirty="0" smtClean="0"/>
              <a:t>That (key benefit, compelling reason to buy) </a:t>
            </a:r>
          </a:p>
          <a:p>
            <a:r>
              <a:rPr lang="en-US" dirty="0" smtClean="0"/>
              <a:t>Unlike (primary competitive alternative) </a:t>
            </a:r>
          </a:p>
          <a:p>
            <a:r>
              <a:rPr lang="en-US" dirty="0" smtClean="0"/>
              <a:t>Our product (statement of primary differentiation) </a:t>
            </a:r>
          </a:p>
        </p:txBody>
      </p:sp>
    </p:spTree>
    <p:extLst>
      <p:ext uri="{BB962C8B-B14F-4D97-AF65-F5344CB8AC3E}">
        <p14:creationId xmlns:p14="http://schemas.microsoft.com/office/powerpoint/2010/main" val="3826525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Product Box</a:t>
            </a:r>
            <a:endParaRPr lang="en-US" dirty="0"/>
          </a:p>
        </p:txBody>
      </p:sp>
      <p:sp>
        <p:nvSpPr>
          <p:cNvPr id="6" name="Vertical Text Placeholder 5"/>
          <p:cNvSpPr>
            <a:spLocks noGrp="1"/>
          </p:cNvSpPr>
          <p:nvPr>
            <p:ph type="body" orient="vert" sz="quarter" idx="11"/>
          </p:nvPr>
        </p:nvSpPr>
        <p:spPr/>
        <p:txBody>
          <a:bodyPr/>
          <a:lstStyle/>
          <a:p>
            <a:endParaRPr lang="en-US"/>
          </a:p>
        </p:txBody>
      </p:sp>
      <p:sp>
        <p:nvSpPr>
          <p:cNvPr id="7" name="TextBox 6"/>
          <p:cNvSpPr txBox="1"/>
          <p:nvPr/>
        </p:nvSpPr>
        <p:spPr>
          <a:xfrm>
            <a:off x="1752601" y="1600200"/>
            <a:ext cx="6821488" cy="4302716"/>
          </a:xfrm>
          <a:prstGeom prst="rect">
            <a:avLst/>
          </a:prstGeom>
          <a:noFill/>
        </p:spPr>
        <p:txBody>
          <a:bodyPr wrap="square" rtlCol="0">
            <a:spAutoFit/>
          </a:bodyPr>
          <a:lstStyle/>
          <a:p>
            <a:pPr marL="236538" indent="-236538"/>
            <a:r>
              <a:rPr lang="en-US" sz="2400" dirty="0" smtClean="0"/>
              <a:t>Split into groups of 4 -5 people</a:t>
            </a:r>
          </a:p>
          <a:p>
            <a:pPr marL="236538" indent="-236538"/>
            <a:r>
              <a:rPr lang="en-US" sz="2400" dirty="0" smtClean="0"/>
              <a:t>Using the box, markers, post-its, whatever create a package for your product containing:</a:t>
            </a:r>
          </a:p>
          <a:p>
            <a:pPr marL="688975" lvl="1" indent="-231775"/>
            <a:r>
              <a:rPr lang="en-US" sz="2400" dirty="0" smtClean="0"/>
              <a:t>Product name</a:t>
            </a:r>
          </a:p>
          <a:p>
            <a:pPr marL="688975" lvl="1" indent="-231775"/>
            <a:r>
              <a:rPr lang="en-US" sz="2400" dirty="0" smtClean="0"/>
              <a:t>A graphic</a:t>
            </a:r>
          </a:p>
          <a:p>
            <a:pPr marL="688975" lvl="1" indent="-231775"/>
            <a:r>
              <a:rPr lang="en-US" sz="2400" dirty="0" smtClean="0"/>
              <a:t>Three to four key bullet points on the front to "sell" the product</a:t>
            </a:r>
          </a:p>
          <a:p>
            <a:pPr marL="688975" lvl="1" indent="-231775"/>
            <a:r>
              <a:rPr lang="en-US" sz="2400" dirty="0" smtClean="0"/>
              <a:t>A detailed feature description on the back</a:t>
            </a:r>
          </a:p>
          <a:p>
            <a:pPr marL="688975" lvl="1" indent="-231775"/>
            <a:r>
              <a:rPr lang="en-US" sz="2400" dirty="0" smtClean="0"/>
              <a:t>Operating instructions</a:t>
            </a:r>
          </a:p>
          <a:p>
            <a:pPr marL="236538" indent="-236538"/>
            <a:r>
              <a:rPr lang="en-US" sz="2400" dirty="0" smtClean="0"/>
              <a:t>Create an elevator pitch</a:t>
            </a:r>
          </a:p>
        </p:txBody>
      </p:sp>
      <p:sp>
        <p:nvSpPr>
          <p:cNvPr id="2" name="TextBox 1"/>
          <p:cNvSpPr txBox="1"/>
          <p:nvPr/>
        </p:nvSpPr>
        <p:spPr>
          <a:xfrm>
            <a:off x="5807524" y="6230178"/>
            <a:ext cx="3267678" cy="276999"/>
          </a:xfrm>
          <a:prstGeom prst="rect">
            <a:avLst/>
          </a:prstGeom>
          <a:noFill/>
        </p:spPr>
        <p:txBody>
          <a:bodyPr wrap="none" rtlCol="0">
            <a:spAutoFit/>
          </a:bodyPr>
          <a:lstStyle/>
          <a:p>
            <a:pPr>
              <a:buNone/>
            </a:pPr>
            <a:r>
              <a:rPr lang="en-US" sz="1200" i="1" dirty="0" smtClean="0">
                <a:solidFill>
                  <a:schemeClr val="bg1">
                    <a:lumMod val="50000"/>
                  </a:schemeClr>
                </a:solidFill>
              </a:rPr>
              <a:t>From “Innovation Games” by Luke </a:t>
            </a:r>
            <a:r>
              <a:rPr lang="en-US" sz="1200" i="1" dirty="0" err="1" smtClean="0">
                <a:solidFill>
                  <a:schemeClr val="bg1">
                    <a:lumMod val="50000"/>
                  </a:schemeClr>
                </a:solidFill>
              </a:rPr>
              <a:t>Hohmann</a:t>
            </a:r>
            <a:endParaRPr lang="en-US" sz="1200" i="1" dirty="0">
              <a:solidFill>
                <a:schemeClr val="bg1">
                  <a:lumMod val="50000"/>
                </a:schemeClr>
              </a:solidFill>
            </a:endParaRPr>
          </a:p>
        </p:txBody>
      </p:sp>
    </p:spTree>
    <p:extLst>
      <p:ext uri="{BB962C8B-B14F-4D97-AF65-F5344CB8AC3E}">
        <p14:creationId xmlns:p14="http://schemas.microsoft.com/office/powerpoint/2010/main" val="407690491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a:t>
            </a:r>
            <a:endParaRPr lang="en-US" dirty="0"/>
          </a:p>
        </p:txBody>
      </p:sp>
      <p:sp>
        <p:nvSpPr>
          <p:cNvPr id="5" name="Content Placeholder 4"/>
          <p:cNvSpPr>
            <a:spLocks noGrp="1"/>
          </p:cNvSpPr>
          <p:nvPr>
            <p:ph idx="1"/>
          </p:nvPr>
        </p:nvSpPr>
        <p:spPr/>
        <p:txBody>
          <a:bodyPr/>
          <a:lstStyle/>
          <a:p>
            <a:r>
              <a:rPr lang="en-US" dirty="0" smtClean="0"/>
              <a:t>What </a:t>
            </a:r>
            <a:r>
              <a:rPr lang="en-US" b="1" dirty="0" smtClean="0"/>
              <a:t>went well</a:t>
            </a:r>
            <a:r>
              <a:rPr lang="en-US" dirty="0" smtClean="0"/>
              <a:t>?  </a:t>
            </a:r>
          </a:p>
          <a:p>
            <a:r>
              <a:rPr lang="en-US" dirty="0" smtClean="0"/>
              <a:t>What </a:t>
            </a:r>
            <a:r>
              <a:rPr lang="en-US" b="1" dirty="0" smtClean="0"/>
              <a:t>key </a:t>
            </a:r>
            <a:r>
              <a:rPr lang="en-US" b="1" dirty="0" err="1" smtClean="0"/>
              <a:t>learnings</a:t>
            </a:r>
            <a:r>
              <a:rPr lang="en-US" b="1" dirty="0" smtClean="0"/>
              <a:t> </a:t>
            </a:r>
            <a:r>
              <a:rPr lang="en-US" dirty="0" smtClean="0"/>
              <a:t>did you take from that exercise?</a:t>
            </a:r>
          </a:p>
          <a:p>
            <a:r>
              <a:rPr lang="en-US" dirty="0" smtClean="0"/>
              <a:t>What </a:t>
            </a:r>
            <a:r>
              <a:rPr lang="en-US" b="1" dirty="0" smtClean="0"/>
              <a:t>still puzzles you</a:t>
            </a:r>
            <a:r>
              <a:rPr lang="en-US" dirty="0" smtClean="0"/>
              <a:t>?</a:t>
            </a:r>
          </a:p>
          <a:p>
            <a:endParaRPr lang="en-US" dirty="0"/>
          </a:p>
        </p:txBody>
      </p:sp>
      <p:pic>
        <p:nvPicPr>
          <p:cNvPr id="6" name="Picture 5" descr="confused-flipped.jpg"/>
          <p:cNvPicPr>
            <a:picLocks noChangeAspect="1"/>
          </p:cNvPicPr>
          <p:nvPr/>
        </p:nvPicPr>
        <p:blipFill>
          <a:blip r:embed="rId3">
            <a:clrChange>
              <a:clrFrom>
                <a:srgbClr val="FFFFFF"/>
              </a:clrFrom>
              <a:clrTo>
                <a:srgbClr val="FFFFFF">
                  <a:alpha val="0"/>
                </a:srgbClr>
              </a:clrTo>
            </a:clrChange>
          </a:blip>
          <a:stretch>
            <a:fillRect/>
          </a:stretch>
        </p:blipFill>
        <p:spPr>
          <a:xfrm>
            <a:off x="7315200" y="1981200"/>
            <a:ext cx="1262380" cy="4533900"/>
          </a:xfrm>
          <a:prstGeom prst="rect">
            <a:avLst/>
          </a:prstGeom>
        </p:spPr>
      </p:pic>
    </p:spTree>
    <p:extLst>
      <p:ext uri="{BB962C8B-B14F-4D97-AF65-F5344CB8AC3E}">
        <p14:creationId xmlns:p14="http://schemas.microsoft.com/office/powerpoint/2010/main" val="3474040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12888646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0"/>
            <a:ext cx="8229600" cy="1143000"/>
          </a:xfrm>
        </p:spPr>
        <p:txBody>
          <a:bodyPr/>
          <a:lstStyle/>
          <a:p>
            <a:r>
              <a:rPr lang="en-US" dirty="0" smtClean="0"/>
              <a:t>High Level Scope</a:t>
            </a:r>
            <a:endParaRPr lang="en-US" dirty="0"/>
          </a:p>
        </p:txBody>
      </p:sp>
      <p:sp>
        <p:nvSpPr>
          <p:cNvPr id="12" name="Rectangle 11"/>
          <p:cNvSpPr/>
          <p:nvPr/>
        </p:nvSpPr>
        <p:spPr bwMode="auto">
          <a:xfrm>
            <a:off x="228600" y="1219200"/>
            <a:ext cx="5410200" cy="381000"/>
          </a:xfrm>
          <a:prstGeom prst="rect">
            <a:avLst/>
          </a:prstGeom>
          <a:solidFill>
            <a:schemeClr val="accent5">
              <a:lumMod val="90000"/>
            </a:schemeClr>
          </a:solidFill>
          <a:ln w="9525" cap="flat" cmpd="sng" algn="ctr">
            <a:solidFill>
              <a:schemeClr val="accent5">
                <a:lumMod val="9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r>
              <a:rPr kumimoji="0" lang="en-US" sz="2000" b="1" i="0" u="none" strike="noStrike" cap="none" normalizeH="0" baseline="0" dirty="0" smtClean="0">
                <a:ln>
                  <a:noFill/>
                </a:ln>
                <a:solidFill>
                  <a:srgbClr val="292929"/>
                </a:solidFill>
                <a:effectLst/>
                <a:latin typeface="Arial" charset="0"/>
                <a:cs typeface="Arial" charset="0"/>
              </a:rPr>
              <a:t>IS</a:t>
            </a:r>
          </a:p>
        </p:txBody>
      </p:sp>
      <p:cxnSp>
        <p:nvCxnSpPr>
          <p:cNvPr id="14" name="Straight Connector 13"/>
          <p:cNvCxnSpPr/>
          <p:nvPr/>
        </p:nvCxnSpPr>
        <p:spPr bwMode="auto">
          <a:xfrm rot="5400000">
            <a:off x="3695700" y="3238500"/>
            <a:ext cx="4038600" cy="0"/>
          </a:xfrm>
          <a:prstGeom prst="line">
            <a:avLst/>
          </a:prstGeom>
          <a:noFill/>
          <a:ln w="9525" cap="flat" cmpd="sng" algn="ctr">
            <a:solidFill>
              <a:schemeClr val="tx1"/>
            </a:solidFill>
            <a:prstDash val="solid"/>
            <a:round/>
            <a:headEnd type="none" w="med" len="med"/>
            <a:tailEnd type="none" w="med" len="med"/>
          </a:ln>
          <a:effectLst/>
        </p:spPr>
      </p:cxnSp>
      <p:sp>
        <p:nvSpPr>
          <p:cNvPr id="20" name="Rectangle 19"/>
          <p:cNvSpPr/>
          <p:nvPr/>
        </p:nvSpPr>
        <p:spPr bwMode="auto">
          <a:xfrm>
            <a:off x="304800" y="5181600"/>
            <a:ext cx="8458200" cy="457200"/>
          </a:xfrm>
          <a:prstGeom prst="rect">
            <a:avLst/>
          </a:prstGeom>
          <a:solidFill>
            <a:schemeClr val="accent5">
              <a:lumMod val="90000"/>
            </a:schemeClr>
          </a:solidFill>
          <a:ln w="9525" cap="flat" cmpd="sng" algn="ctr">
            <a:solidFill>
              <a:schemeClr val="accent5">
                <a:lumMod val="9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r>
              <a:rPr kumimoji="0" lang="en-US" sz="2000" b="1" i="0" u="none" strike="noStrike" cap="none" normalizeH="0" baseline="0" dirty="0" smtClean="0">
                <a:ln>
                  <a:noFill/>
                </a:ln>
                <a:solidFill>
                  <a:srgbClr val="292929"/>
                </a:solidFill>
                <a:effectLst/>
                <a:latin typeface="Arial" charset="0"/>
                <a:cs typeface="Arial" charset="0"/>
              </a:rPr>
              <a:t>UNRESOLVED</a:t>
            </a:r>
          </a:p>
        </p:txBody>
      </p:sp>
      <p:sp>
        <p:nvSpPr>
          <p:cNvPr id="22" name="Rectangle 21"/>
          <p:cNvSpPr/>
          <p:nvPr/>
        </p:nvSpPr>
        <p:spPr bwMode="auto">
          <a:xfrm>
            <a:off x="5791200" y="1219200"/>
            <a:ext cx="3048000" cy="381000"/>
          </a:xfrm>
          <a:prstGeom prst="rect">
            <a:avLst/>
          </a:prstGeom>
          <a:solidFill>
            <a:schemeClr val="accent5">
              <a:lumMod val="90000"/>
            </a:schemeClr>
          </a:solidFill>
          <a:ln w="9525" cap="flat" cmpd="sng" algn="ctr">
            <a:solidFill>
              <a:schemeClr val="accent5">
                <a:lumMod val="9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r>
              <a:rPr kumimoji="0" lang="en-US" sz="2000" b="1" i="0" u="none" strike="noStrike" cap="none" normalizeH="0" baseline="0" dirty="0" smtClean="0">
                <a:ln>
                  <a:noFill/>
                </a:ln>
                <a:solidFill>
                  <a:srgbClr val="292929"/>
                </a:solidFill>
                <a:effectLst/>
                <a:latin typeface="Arial" charset="0"/>
                <a:cs typeface="Arial" charset="0"/>
              </a:rPr>
              <a:t>IS</a:t>
            </a:r>
            <a:r>
              <a:rPr kumimoji="0" lang="en-US" sz="2000" b="0" i="0" u="none" strike="noStrike" cap="none" normalizeH="0" dirty="0" smtClean="0">
                <a:ln>
                  <a:noFill/>
                </a:ln>
                <a:solidFill>
                  <a:srgbClr val="292929"/>
                </a:solidFill>
                <a:effectLst/>
                <a:latin typeface="Arial" charset="0"/>
                <a:cs typeface="Arial" charset="0"/>
              </a:rPr>
              <a:t> </a:t>
            </a:r>
            <a:r>
              <a:rPr kumimoji="0" lang="en-US" sz="2000" b="1" i="0" u="none" strike="noStrike" cap="none" normalizeH="0" dirty="0" smtClean="0">
                <a:ln>
                  <a:noFill/>
                </a:ln>
                <a:solidFill>
                  <a:srgbClr val="292929"/>
                </a:solidFill>
                <a:effectLst/>
                <a:latin typeface="Arial" charset="0"/>
                <a:cs typeface="Arial" charset="0"/>
              </a:rPr>
              <a:t>NOT</a:t>
            </a:r>
            <a:endParaRPr kumimoji="0" lang="en-US" sz="2000" b="1" i="0" u="none" strike="noStrike" cap="none" normalizeH="0" baseline="0" dirty="0" smtClean="0">
              <a:ln>
                <a:noFill/>
              </a:ln>
              <a:solidFill>
                <a:srgbClr val="292929"/>
              </a:solidFill>
              <a:effectLst/>
              <a:latin typeface="Arial" charset="0"/>
              <a:cs typeface="Arial" charset="0"/>
            </a:endParaRPr>
          </a:p>
        </p:txBody>
      </p:sp>
      <p:sp>
        <p:nvSpPr>
          <p:cNvPr id="23" name="TextBox 22"/>
          <p:cNvSpPr txBox="1"/>
          <p:nvPr/>
        </p:nvSpPr>
        <p:spPr>
          <a:xfrm>
            <a:off x="5867400" y="1828800"/>
            <a:ext cx="1295400" cy="400110"/>
          </a:xfrm>
          <a:prstGeom prst="rect">
            <a:avLst/>
          </a:prstGeom>
          <a:noFill/>
        </p:spPr>
        <p:txBody>
          <a:bodyPr wrap="square" rtlCol="0">
            <a:spAutoFit/>
          </a:bodyPr>
          <a:lstStyle/>
          <a:p>
            <a:pPr>
              <a:buNone/>
            </a:pPr>
            <a:r>
              <a:rPr lang="en-US" i="1" dirty="0" smtClean="0"/>
              <a:t>Could be:</a:t>
            </a:r>
            <a:endParaRPr lang="en-US" i="1" dirty="0"/>
          </a:p>
        </p:txBody>
      </p:sp>
      <p:sp>
        <p:nvSpPr>
          <p:cNvPr id="24" name="TextBox 23"/>
          <p:cNvSpPr txBox="1"/>
          <p:nvPr/>
        </p:nvSpPr>
        <p:spPr>
          <a:xfrm>
            <a:off x="5867400" y="3657600"/>
            <a:ext cx="2057400" cy="400110"/>
          </a:xfrm>
          <a:prstGeom prst="rect">
            <a:avLst/>
          </a:prstGeom>
          <a:noFill/>
        </p:spPr>
        <p:txBody>
          <a:bodyPr wrap="square" rtlCol="0">
            <a:spAutoFit/>
          </a:bodyPr>
          <a:lstStyle/>
          <a:p>
            <a:pPr>
              <a:buNone/>
            </a:pPr>
            <a:r>
              <a:rPr lang="en-US" i="1" dirty="0" smtClean="0"/>
              <a:t>Will never be:</a:t>
            </a:r>
            <a:endParaRPr lang="en-US" i="1" dirty="0"/>
          </a:p>
        </p:txBody>
      </p:sp>
      <p:sp>
        <p:nvSpPr>
          <p:cNvPr id="25" name="TextBox 24"/>
          <p:cNvSpPr txBox="1"/>
          <p:nvPr/>
        </p:nvSpPr>
        <p:spPr>
          <a:xfrm>
            <a:off x="457200" y="5867400"/>
            <a:ext cx="5029200" cy="369332"/>
          </a:xfrm>
          <a:prstGeom prst="rect">
            <a:avLst/>
          </a:prstGeom>
          <a:noFill/>
        </p:spPr>
        <p:txBody>
          <a:bodyPr wrap="square" rtlCol="0">
            <a:spAutoFit/>
          </a:bodyPr>
          <a:lstStyle/>
          <a:p>
            <a:pPr marL="236538" indent="-236538"/>
            <a:r>
              <a:rPr lang="en-US" sz="1800" dirty="0" smtClean="0"/>
              <a:t>Customer access to debts, invoices</a:t>
            </a:r>
            <a:endParaRPr lang="en-US" sz="1800" dirty="0"/>
          </a:p>
        </p:txBody>
      </p:sp>
      <p:sp>
        <p:nvSpPr>
          <p:cNvPr id="26" name="TextBox 25"/>
          <p:cNvSpPr txBox="1"/>
          <p:nvPr/>
        </p:nvSpPr>
        <p:spPr>
          <a:xfrm>
            <a:off x="5943600" y="2286000"/>
            <a:ext cx="2743200" cy="400110"/>
          </a:xfrm>
          <a:prstGeom prst="rect">
            <a:avLst/>
          </a:prstGeom>
          <a:noFill/>
        </p:spPr>
        <p:txBody>
          <a:bodyPr wrap="square" rtlCol="0">
            <a:spAutoFit/>
          </a:bodyPr>
          <a:lstStyle/>
          <a:p>
            <a:pPr marL="236538" indent="-236538"/>
            <a:r>
              <a:rPr lang="en-US" sz="1800" dirty="0" smtClean="0"/>
              <a:t>E-letters</a:t>
            </a:r>
            <a:r>
              <a:rPr lang="en-US" dirty="0" smtClean="0"/>
              <a:t> </a:t>
            </a:r>
            <a:r>
              <a:rPr lang="en-US" sz="1800" dirty="0" smtClean="0"/>
              <a:t>to debtors</a:t>
            </a:r>
            <a:endParaRPr lang="en-US" sz="1800" dirty="0"/>
          </a:p>
        </p:txBody>
      </p:sp>
      <p:sp>
        <p:nvSpPr>
          <p:cNvPr id="27" name="TextBox 26"/>
          <p:cNvSpPr txBox="1"/>
          <p:nvPr/>
        </p:nvSpPr>
        <p:spPr>
          <a:xfrm>
            <a:off x="457200" y="1905000"/>
            <a:ext cx="4419600" cy="3674852"/>
          </a:xfrm>
          <a:prstGeom prst="rect">
            <a:avLst/>
          </a:prstGeom>
          <a:noFill/>
        </p:spPr>
        <p:txBody>
          <a:bodyPr wrap="square" rtlCol="0">
            <a:spAutoFit/>
          </a:bodyPr>
          <a:lstStyle/>
          <a:p>
            <a:pPr marL="236538" indent="-236538"/>
            <a:r>
              <a:rPr lang="en-US" sz="1800" dirty="0" smtClean="0"/>
              <a:t>Create and maintain customers</a:t>
            </a:r>
          </a:p>
          <a:p>
            <a:pPr marL="236538" indent="-236538"/>
            <a:r>
              <a:rPr lang="en-US" sz="1800" dirty="0" smtClean="0"/>
              <a:t>Create and maintain debtors</a:t>
            </a:r>
          </a:p>
          <a:p>
            <a:pPr marL="236538" indent="-236538"/>
            <a:r>
              <a:rPr lang="en-US" sz="1800" dirty="0" smtClean="0"/>
              <a:t>Create and maintain letters</a:t>
            </a:r>
          </a:p>
          <a:p>
            <a:pPr marL="236538" indent="-236538"/>
            <a:r>
              <a:rPr lang="en-US" sz="1800" dirty="0" smtClean="0"/>
              <a:t>Enter invoice information</a:t>
            </a:r>
          </a:p>
          <a:p>
            <a:pPr marL="236538" indent="-236538"/>
            <a:r>
              <a:rPr lang="en-US" sz="1800" dirty="0" smtClean="0"/>
              <a:t>Search for invoices, customers,    debtors</a:t>
            </a:r>
          </a:p>
          <a:p>
            <a:pPr marL="236538" indent="-236538"/>
            <a:r>
              <a:rPr lang="en-US" sz="1800" dirty="0" smtClean="0"/>
              <a:t>Create letters</a:t>
            </a:r>
          </a:p>
          <a:p>
            <a:pPr marL="236538" indent="-236538"/>
            <a:r>
              <a:rPr lang="en-US" sz="1800" dirty="0" smtClean="0"/>
              <a:t>Letter queue by day</a:t>
            </a:r>
          </a:p>
          <a:p>
            <a:pPr marL="236538" indent="-236538"/>
            <a:r>
              <a:rPr lang="en-US" sz="1800" dirty="0" smtClean="0"/>
              <a:t>Create envelopes</a:t>
            </a:r>
          </a:p>
          <a:p>
            <a:pPr marL="236538" indent="-236538"/>
            <a:r>
              <a:rPr lang="en-US" sz="1800" dirty="0" smtClean="0"/>
              <a:t>Reporting</a:t>
            </a:r>
            <a:endParaRPr lang="en-US" dirty="0" smtClean="0"/>
          </a:p>
          <a:p>
            <a:endParaRPr lang="en-US" dirty="0"/>
          </a:p>
        </p:txBody>
      </p:sp>
    </p:spTree>
    <p:extLst>
      <p:ext uri="{BB962C8B-B14F-4D97-AF65-F5344CB8AC3E}">
        <p14:creationId xmlns:p14="http://schemas.microsoft.com/office/powerpoint/2010/main" val="3268302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a:bodyPr>
          <a:lstStyle/>
          <a:p>
            <a:pPr marL="457200" indent="-457200">
              <a:spcAft>
                <a:spcPts val="1200"/>
              </a:spcAft>
            </a:pPr>
            <a:r>
              <a:rPr lang="en-US" dirty="0" smtClean="0"/>
              <a:t>Defining the problem</a:t>
            </a:r>
            <a:endParaRPr lang="en-US" dirty="0"/>
          </a:p>
          <a:p>
            <a:pPr marL="457200" indent="-457200">
              <a:spcAft>
                <a:spcPts val="1200"/>
              </a:spcAft>
            </a:pPr>
            <a:r>
              <a:rPr lang="en-US" dirty="0" smtClean="0"/>
              <a:t>Vision </a:t>
            </a:r>
          </a:p>
          <a:p>
            <a:pPr marL="457200" indent="-457200">
              <a:spcAft>
                <a:spcPts val="1200"/>
              </a:spcAft>
            </a:pPr>
            <a:r>
              <a:rPr lang="en-US" dirty="0"/>
              <a:t>B</a:t>
            </a:r>
            <a:r>
              <a:rPr lang="en-US" dirty="0" smtClean="0"/>
              <a:t>usiness objectives</a:t>
            </a:r>
          </a:p>
          <a:p>
            <a:pPr marL="457200" indent="-457200">
              <a:spcAft>
                <a:spcPts val="1200"/>
              </a:spcAft>
            </a:pPr>
            <a:r>
              <a:rPr lang="en-US" smtClean="0"/>
              <a:t>Gathering requirements</a:t>
            </a:r>
            <a:endParaRPr lang="en-US" dirty="0"/>
          </a:p>
          <a:p>
            <a:pPr marL="457200" indent="-457200">
              <a:spcAft>
                <a:spcPts val="1200"/>
              </a:spcAft>
            </a:pPr>
            <a:r>
              <a:rPr lang="en-US" dirty="0" smtClean="0"/>
              <a:t>Activity</a:t>
            </a:r>
            <a:endParaRPr lang="en-US" dirty="0"/>
          </a:p>
        </p:txBody>
      </p:sp>
    </p:spTree>
    <p:extLst>
      <p:ext uri="{BB962C8B-B14F-4D97-AF65-F5344CB8AC3E}">
        <p14:creationId xmlns:p14="http://schemas.microsoft.com/office/powerpoint/2010/main" val="246412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81013" y="1195388"/>
            <a:ext cx="7978775" cy="4249737"/>
            <a:chOff x="481013" y="1195388"/>
            <a:chExt cx="7978775" cy="4249737"/>
          </a:xfrm>
        </p:grpSpPr>
        <p:grpSp>
          <p:nvGrpSpPr>
            <p:cNvPr id="2" name="Group 154"/>
            <p:cNvGrpSpPr>
              <a:grpSpLocks/>
            </p:cNvGrpSpPr>
            <p:nvPr/>
          </p:nvGrpSpPr>
          <p:grpSpPr bwMode="auto">
            <a:xfrm>
              <a:off x="481013" y="1195388"/>
              <a:ext cx="7978775" cy="4249737"/>
              <a:chOff x="303" y="1117"/>
              <a:chExt cx="5026" cy="2677"/>
            </a:xfrm>
          </p:grpSpPr>
          <p:sp>
            <p:nvSpPr>
              <p:cNvPr id="25645" name="Rectangle 90"/>
              <p:cNvSpPr>
                <a:spLocks noChangeArrowheads="1"/>
              </p:cNvSpPr>
              <p:nvPr/>
            </p:nvSpPr>
            <p:spPr bwMode="auto">
              <a:xfrm>
                <a:off x="2275" y="3274"/>
                <a:ext cx="3054" cy="520"/>
              </a:xfrm>
              <a:prstGeom prst="rect">
                <a:avLst/>
              </a:prstGeom>
              <a:solidFill>
                <a:srgbClr val="FFFFFF"/>
              </a:solidFill>
              <a:ln w="12700">
                <a:noFill/>
                <a:miter lim="800000"/>
                <a:headEnd/>
                <a:tailEnd/>
              </a:ln>
            </p:spPr>
            <p:txBody>
              <a:bodyPr tIns="0" rIns="0" bIns="0" anchor="ctr"/>
              <a:lstStyle/>
              <a:p>
                <a:pPr marL="109538">
                  <a:spcBef>
                    <a:spcPct val="20000"/>
                  </a:spcBef>
                  <a:buNone/>
                </a:pPr>
                <a:r>
                  <a:rPr lang="en-AU" sz="2000" dirty="0"/>
                  <a:t>Customer </a:t>
                </a:r>
                <a:r>
                  <a:rPr lang="en-AU" sz="2000" dirty="0" smtClean="0"/>
                  <a:t>satisfaction or usability</a:t>
                </a:r>
                <a:endParaRPr lang="en-AU" sz="2000" dirty="0"/>
              </a:p>
            </p:txBody>
          </p:sp>
          <p:sp>
            <p:nvSpPr>
              <p:cNvPr id="25646" name="Rectangle 91"/>
              <p:cNvSpPr>
                <a:spLocks noChangeArrowheads="1"/>
              </p:cNvSpPr>
              <p:nvPr/>
            </p:nvSpPr>
            <p:spPr bwMode="auto">
              <a:xfrm>
                <a:off x="303" y="3274"/>
                <a:ext cx="1972" cy="520"/>
              </a:xfrm>
              <a:prstGeom prst="rect">
                <a:avLst/>
              </a:prstGeom>
              <a:solidFill>
                <a:srgbClr val="FFFFFF"/>
              </a:solidFill>
              <a:ln w="12700">
                <a:noFill/>
                <a:miter lim="800000"/>
                <a:headEnd/>
                <a:tailEnd/>
              </a:ln>
            </p:spPr>
            <p:txBody>
              <a:bodyPr lIns="0" tIns="0" rIns="0" bIns="0" anchor="ctr" anchorCtr="1"/>
              <a:lstStyle/>
              <a:p>
                <a:pPr algn="ctr">
                  <a:spcBef>
                    <a:spcPct val="20000"/>
                  </a:spcBef>
                </a:pPr>
                <a:endParaRPr lang="en-AU" sz="2000" b="1">
                  <a:solidFill>
                    <a:srgbClr val="FFFFFF"/>
                  </a:solidFill>
                </a:endParaRPr>
              </a:p>
            </p:txBody>
          </p:sp>
          <p:sp>
            <p:nvSpPr>
              <p:cNvPr id="25647" name="Rectangle 92"/>
              <p:cNvSpPr>
                <a:spLocks noChangeArrowheads="1"/>
              </p:cNvSpPr>
              <p:nvPr/>
            </p:nvSpPr>
            <p:spPr bwMode="auto">
              <a:xfrm>
                <a:off x="2275" y="1117"/>
                <a:ext cx="3054" cy="600"/>
              </a:xfrm>
              <a:prstGeom prst="rect">
                <a:avLst/>
              </a:prstGeom>
              <a:solidFill>
                <a:srgbClr val="FFFFFF"/>
              </a:solidFill>
              <a:ln w="12700">
                <a:noFill/>
                <a:miter lim="800000"/>
                <a:headEnd/>
                <a:tailEnd/>
              </a:ln>
            </p:spPr>
            <p:txBody>
              <a:bodyPr tIns="0" rIns="0" bIns="0" anchor="ctr"/>
              <a:lstStyle/>
              <a:p>
                <a:pPr marL="109538">
                  <a:spcBef>
                    <a:spcPct val="20000"/>
                  </a:spcBef>
                  <a:buNone/>
                </a:pPr>
                <a:r>
                  <a:rPr lang="en-AU" sz="2000" dirty="0"/>
                  <a:t>Scope - coverage of code base and activities</a:t>
                </a:r>
              </a:p>
            </p:txBody>
          </p:sp>
          <p:sp>
            <p:nvSpPr>
              <p:cNvPr id="25648" name="Rectangle 93"/>
              <p:cNvSpPr>
                <a:spLocks noChangeArrowheads="1"/>
              </p:cNvSpPr>
              <p:nvPr/>
            </p:nvSpPr>
            <p:spPr bwMode="auto">
              <a:xfrm>
                <a:off x="303" y="1117"/>
                <a:ext cx="1972" cy="600"/>
              </a:xfrm>
              <a:prstGeom prst="rect">
                <a:avLst/>
              </a:prstGeom>
              <a:solidFill>
                <a:srgbClr val="FFFFFF"/>
              </a:solidFill>
              <a:ln w="12700">
                <a:noFill/>
                <a:miter lim="800000"/>
                <a:headEnd/>
                <a:tailEnd/>
              </a:ln>
            </p:spPr>
            <p:txBody>
              <a:bodyPr lIns="0" tIns="0" rIns="0" bIns="0" anchor="ctr" anchorCtr="1"/>
              <a:lstStyle/>
              <a:p>
                <a:pPr algn="ctr">
                  <a:spcBef>
                    <a:spcPct val="20000"/>
                  </a:spcBef>
                </a:pPr>
                <a:endParaRPr lang="en-AU" sz="2000" b="1">
                  <a:solidFill>
                    <a:srgbClr val="FFFFFF"/>
                  </a:solidFill>
                </a:endParaRPr>
              </a:p>
            </p:txBody>
          </p:sp>
          <p:sp>
            <p:nvSpPr>
              <p:cNvPr id="25649" name="Rectangle 94"/>
              <p:cNvSpPr>
                <a:spLocks noChangeArrowheads="1"/>
              </p:cNvSpPr>
              <p:nvPr/>
            </p:nvSpPr>
            <p:spPr bwMode="auto">
              <a:xfrm>
                <a:off x="2275" y="2756"/>
                <a:ext cx="3054" cy="518"/>
              </a:xfrm>
              <a:prstGeom prst="rect">
                <a:avLst/>
              </a:prstGeom>
              <a:solidFill>
                <a:srgbClr val="FFFFFF"/>
              </a:solidFill>
              <a:ln w="12700">
                <a:noFill/>
                <a:miter lim="800000"/>
                <a:headEnd/>
                <a:tailEnd/>
              </a:ln>
            </p:spPr>
            <p:txBody>
              <a:bodyPr tIns="0" rIns="0" bIns="0" anchor="ctr"/>
              <a:lstStyle/>
              <a:p>
                <a:pPr marL="109538">
                  <a:spcBef>
                    <a:spcPct val="20000"/>
                  </a:spcBef>
                  <a:buNone/>
                </a:pPr>
                <a:r>
                  <a:rPr lang="en-AU" sz="2000" dirty="0"/>
                  <a:t>High </a:t>
                </a:r>
                <a:r>
                  <a:rPr lang="en-AU" dirty="0"/>
                  <a:t>quality</a:t>
                </a:r>
                <a:r>
                  <a:rPr lang="en-AU" sz="2000" dirty="0"/>
                  <a:t>: Stability, reliability, adaptiveness</a:t>
                </a:r>
              </a:p>
            </p:txBody>
          </p:sp>
          <p:sp>
            <p:nvSpPr>
              <p:cNvPr id="25650" name="Rectangle 95"/>
              <p:cNvSpPr>
                <a:spLocks noChangeArrowheads="1"/>
              </p:cNvSpPr>
              <p:nvPr/>
            </p:nvSpPr>
            <p:spPr bwMode="auto">
              <a:xfrm>
                <a:off x="303" y="2756"/>
                <a:ext cx="1972" cy="518"/>
              </a:xfrm>
              <a:prstGeom prst="rect">
                <a:avLst/>
              </a:prstGeom>
              <a:solidFill>
                <a:srgbClr val="FFFFFF"/>
              </a:solidFill>
              <a:ln w="12700">
                <a:noFill/>
                <a:miter lim="800000"/>
                <a:headEnd/>
                <a:tailEnd/>
              </a:ln>
            </p:spPr>
            <p:txBody>
              <a:bodyPr lIns="0" tIns="0" rIns="0" bIns="0" anchor="ctr" anchorCtr="1"/>
              <a:lstStyle/>
              <a:p>
                <a:pPr algn="ctr">
                  <a:spcBef>
                    <a:spcPct val="20000"/>
                  </a:spcBef>
                </a:pPr>
                <a:endParaRPr lang="en-AU" sz="2000" b="1">
                  <a:solidFill>
                    <a:srgbClr val="FFFFFF"/>
                  </a:solidFill>
                </a:endParaRPr>
              </a:p>
            </p:txBody>
          </p:sp>
          <p:sp>
            <p:nvSpPr>
              <p:cNvPr id="25651" name="Rectangle 96"/>
              <p:cNvSpPr>
                <a:spLocks noChangeArrowheads="1"/>
              </p:cNvSpPr>
              <p:nvPr/>
            </p:nvSpPr>
            <p:spPr bwMode="auto">
              <a:xfrm>
                <a:off x="2275" y="2236"/>
                <a:ext cx="3054" cy="520"/>
              </a:xfrm>
              <a:prstGeom prst="rect">
                <a:avLst/>
              </a:prstGeom>
              <a:solidFill>
                <a:srgbClr val="FFFFFF"/>
              </a:solidFill>
              <a:ln w="12700">
                <a:noFill/>
                <a:miter lim="800000"/>
                <a:headEnd/>
                <a:tailEnd/>
              </a:ln>
            </p:spPr>
            <p:txBody>
              <a:bodyPr tIns="0" rIns="0" bIns="0" anchor="ctr"/>
              <a:lstStyle/>
              <a:p>
                <a:pPr marL="109538">
                  <a:spcBef>
                    <a:spcPct val="20000"/>
                  </a:spcBef>
                  <a:buNone/>
                </a:pPr>
                <a:r>
                  <a:rPr lang="en-AU" sz="2000" dirty="0"/>
                  <a:t>Deliver the project on time</a:t>
                </a:r>
              </a:p>
            </p:txBody>
          </p:sp>
          <p:sp>
            <p:nvSpPr>
              <p:cNvPr id="25652" name="Rectangle 97"/>
              <p:cNvSpPr>
                <a:spLocks noChangeArrowheads="1"/>
              </p:cNvSpPr>
              <p:nvPr/>
            </p:nvSpPr>
            <p:spPr bwMode="auto">
              <a:xfrm>
                <a:off x="303" y="2236"/>
                <a:ext cx="1972" cy="520"/>
              </a:xfrm>
              <a:prstGeom prst="rect">
                <a:avLst/>
              </a:prstGeom>
              <a:solidFill>
                <a:srgbClr val="FFFFFF"/>
              </a:solidFill>
              <a:ln w="12700">
                <a:noFill/>
                <a:miter lim="800000"/>
                <a:headEnd/>
                <a:tailEnd/>
              </a:ln>
            </p:spPr>
            <p:txBody>
              <a:bodyPr lIns="0" tIns="0" rIns="0" bIns="0" anchor="ctr" anchorCtr="1"/>
              <a:lstStyle/>
              <a:p>
                <a:pPr algn="ctr">
                  <a:spcBef>
                    <a:spcPct val="20000"/>
                  </a:spcBef>
                </a:pPr>
                <a:endParaRPr lang="en-AU" sz="2000" b="1">
                  <a:solidFill>
                    <a:srgbClr val="FFFFFF"/>
                  </a:solidFill>
                </a:endParaRPr>
              </a:p>
            </p:txBody>
          </p:sp>
          <p:sp>
            <p:nvSpPr>
              <p:cNvPr id="25653" name="Rectangle 98"/>
              <p:cNvSpPr>
                <a:spLocks noChangeArrowheads="1"/>
              </p:cNvSpPr>
              <p:nvPr/>
            </p:nvSpPr>
            <p:spPr bwMode="auto">
              <a:xfrm>
                <a:off x="2275" y="1717"/>
                <a:ext cx="3054" cy="519"/>
              </a:xfrm>
              <a:prstGeom prst="rect">
                <a:avLst/>
              </a:prstGeom>
              <a:solidFill>
                <a:srgbClr val="FFFFFF"/>
              </a:solidFill>
              <a:ln w="12700">
                <a:noFill/>
                <a:miter lim="800000"/>
                <a:headEnd/>
                <a:tailEnd/>
              </a:ln>
            </p:spPr>
            <p:txBody>
              <a:bodyPr tIns="0" rIns="0" bIns="0" anchor="ctr"/>
              <a:lstStyle/>
              <a:p>
                <a:pPr marL="109538">
                  <a:spcBef>
                    <a:spcPct val="20000"/>
                  </a:spcBef>
                  <a:buNone/>
                  <a:tabLst>
                    <a:tab pos="163513" algn="l"/>
                  </a:tabLst>
                </a:pPr>
                <a:r>
                  <a:rPr lang="en-AU" sz="2000" dirty="0"/>
                  <a:t>Stay within budget</a:t>
                </a:r>
              </a:p>
            </p:txBody>
          </p:sp>
          <p:sp>
            <p:nvSpPr>
              <p:cNvPr id="25654" name="Rectangle 99"/>
              <p:cNvSpPr>
                <a:spLocks noChangeArrowheads="1"/>
              </p:cNvSpPr>
              <p:nvPr/>
            </p:nvSpPr>
            <p:spPr bwMode="auto">
              <a:xfrm>
                <a:off x="303" y="1717"/>
                <a:ext cx="1972" cy="519"/>
              </a:xfrm>
              <a:prstGeom prst="rect">
                <a:avLst/>
              </a:prstGeom>
              <a:solidFill>
                <a:srgbClr val="FFFFFF"/>
              </a:solidFill>
              <a:ln w="12700">
                <a:noFill/>
                <a:miter lim="800000"/>
                <a:headEnd/>
                <a:tailEnd/>
              </a:ln>
            </p:spPr>
            <p:txBody>
              <a:bodyPr lIns="0" tIns="0" rIns="0" bIns="0" anchor="ctr" anchorCtr="1"/>
              <a:lstStyle/>
              <a:p>
                <a:pPr algn="ctr">
                  <a:spcBef>
                    <a:spcPct val="20000"/>
                  </a:spcBef>
                </a:pPr>
                <a:endParaRPr lang="en-AU" sz="2000" b="1">
                  <a:solidFill>
                    <a:srgbClr val="FFFFFF"/>
                  </a:solidFill>
                </a:endParaRPr>
              </a:p>
            </p:txBody>
          </p:sp>
          <p:sp>
            <p:nvSpPr>
              <p:cNvPr id="25655" name="Line 100"/>
              <p:cNvSpPr>
                <a:spLocks noChangeShapeType="1"/>
              </p:cNvSpPr>
              <p:nvPr/>
            </p:nvSpPr>
            <p:spPr bwMode="auto">
              <a:xfrm>
                <a:off x="303" y="1117"/>
                <a:ext cx="5026" cy="0"/>
              </a:xfrm>
              <a:prstGeom prst="line">
                <a:avLst/>
              </a:prstGeom>
              <a:noFill/>
              <a:ln w="28575" cap="sq">
                <a:solidFill>
                  <a:srgbClr val="000000"/>
                </a:solidFill>
                <a:round/>
                <a:headEnd/>
                <a:tailEnd/>
              </a:ln>
            </p:spPr>
            <p:txBody>
              <a:bodyPr lIns="19050" tIns="0" rIns="0" bIns="0" anchor="ctr" anchorCtr="1"/>
              <a:lstStyle/>
              <a:p>
                <a:endParaRPr lang="en-US"/>
              </a:p>
            </p:txBody>
          </p:sp>
          <p:sp>
            <p:nvSpPr>
              <p:cNvPr id="25656" name="Line 101"/>
              <p:cNvSpPr>
                <a:spLocks noChangeShapeType="1"/>
              </p:cNvSpPr>
              <p:nvPr/>
            </p:nvSpPr>
            <p:spPr bwMode="auto">
              <a:xfrm>
                <a:off x="303" y="2236"/>
                <a:ext cx="5026" cy="0"/>
              </a:xfrm>
              <a:prstGeom prst="line">
                <a:avLst/>
              </a:prstGeom>
              <a:noFill/>
              <a:ln w="12700">
                <a:solidFill>
                  <a:srgbClr val="000000"/>
                </a:solidFill>
                <a:round/>
                <a:headEnd/>
                <a:tailEnd/>
              </a:ln>
            </p:spPr>
            <p:txBody>
              <a:bodyPr lIns="19050" tIns="0" rIns="0" bIns="0" anchor="ctr" anchorCtr="1"/>
              <a:lstStyle/>
              <a:p>
                <a:endParaRPr lang="en-US"/>
              </a:p>
            </p:txBody>
          </p:sp>
          <p:sp>
            <p:nvSpPr>
              <p:cNvPr id="25657" name="Line 102"/>
              <p:cNvSpPr>
                <a:spLocks noChangeShapeType="1"/>
              </p:cNvSpPr>
              <p:nvPr/>
            </p:nvSpPr>
            <p:spPr bwMode="auto">
              <a:xfrm>
                <a:off x="303" y="2756"/>
                <a:ext cx="5026" cy="0"/>
              </a:xfrm>
              <a:prstGeom prst="line">
                <a:avLst/>
              </a:prstGeom>
              <a:noFill/>
              <a:ln w="12700">
                <a:solidFill>
                  <a:srgbClr val="000000"/>
                </a:solidFill>
                <a:round/>
                <a:headEnd/>
                <a:tailEnd/>
              </a:ln>
            </p:spPr>
            <p:txBody>
              <a:bodyPr lIns="19050" tIns="0" rIns="0" bIns="0" anchor="ctr" anchorCtr="1"/>
              <a:lstStyle/>
              <a:p>
                <a:endParaRPr lang="en-US"/>
              </a:p>
            </p:txBody>
          </p:sp>
          <p:sp>
            <p:nvSpPr>
              <p:cNvPr id="25658" name="Line 103"/>
              <p:cNvSpPr>
                <a:spLocks noChangeShapeType="1"/>
              </p:cNvSpPr>
              <p:nvPr/>
            </p:nvSpPr>
            <p:spPr bwMode="auto">
              <a:xfrm>
                <a:off x="303" y="3794"/>
                <a:ext cx="5026" cy="0"/>
              </a:xfrm>
              <a:prstGeom prst="line">
                <a:avLst/>
              </a:prstGeom>
              <a:noFill/>
              <a:ln w="28575" cap="sq">
                <a:solidFill>
                  <a:srgbClr val="000000"/>
                </a:solidFill>
                <a:round/>
                <a:headEnd/>
                <a:tailEnd/>
              </a:ln>
            </p:spPr>
            <p:txBody>
              <a:bodyPr lIns="19050" tIns="0" rIns="0" bIns="0" anchor="ctr" anchorCtr="1"/>
              <a:lstStyle/>
              <a:p>
                <a:endParaRPr lang="en-US"/>
              </a:p>
            </p:txBody>
          </p:sp>
          <p:sp>
            <p:nvSpPr>
              <p:cNvPr id="25659" name="Line 104"/>
              <p:cNvSpPr>
                <a:spLocks noChangeShapeType="1"/>
              </p:cNvSpPr>
              <p:nvPr/>
            </p:nvSpPr>
            <p:spPr bwMode="auto">
              <a:xfrm>
                <a:off x="303" y="1117"/>
                <a:ext cx="0" cy="2677"/>
              </a:xfrm>
              <a:prstGeom prst="line">
                <a:avLst/>
              </a:prstGeom>
              <a:noFill/>
              <a:ln w="28575" cap="sq">
                <a:solidFill>
                  <a:srgbClr val="000000"/>
                </a:solidFill>
                <a:round/>
                <a:headEnd/>
                <a:tailEnd/>
              </a:ln>
            </p:spPr>
            <p:txBody>
              <a:bodyPr lIns="19050" tIns="0" rIns="0" bIns="0" anchor="ctr" anchorCtr="1"/>
              <a:lstStyle/>
              <a:p>
                <a:endParaRPr lang="en-US"/>
              </a:p>
            </p:txBody>
          </p:sp>
          <p:sp>
            <p:nvSpPr>
              <p:cNvPr id="25660" name="Line 105"/>
              <p:cNvSpPr>
                <a:spLocks noChangeShapeType="1"/>
              </p:cNvSpPr>
              <p:nvPr/>
            </p:nvSpPr>
            <p:spPr bwMode="auto">
              <a:xfrm>
                <a:off x="2275" y="1117"/>
                <a:ext cx="0" cy="2677"/>
              </a:xfrm>
              <a:prstGeom prst="line">
                <a:avLst/>
              </a:prstGeom>
              <a:noFill/>
              <a:ln w="12700">
                <a:solidFill>
                  <a:srgbClr val="000000"/>
                </a:solidFill>
                <a:round/>
                <a:headEnd/>
                <a:tailEnd/>
              </a:ln>
            </p:spPr>
            <p:txBody>
              <a:bodyPr lIns="19050" tIns="0" rIns="0" bIns="0" anchor="ctr" anchorCtr="1"/>
              <a:lstStyle/>
              <a:p>
                <a:endParaRPr lang="en-US"/>
              </a:p>
            </p:txBody>
          </p:sp>
          <p:sp>
            <p:nvSpPr>
              <p:cNvPr id="25661" name="Line 106"/>
              <p:cNvSpPr>
                <a:spLocks noChangeShapeType="1"/>
              </p:cNvSpPr>
              <p:nvPr/>
            </p:nvSpPr>
            <p:spPr bwMode="auto">
              <a:xfrm>
                <a:off x="5329" y="1117"/>
                <a:ext cx="0" cy="2677"/>
              </a:xfrm>
              <a:prstGeom prst="line">
                <a:avLst/>
              </a:prstGeom>
              <a:noFill/>
              <a:ln w="28575" cap="sq">
                <a:solidFill>
                  <a:srgbClr val="000000"/>
                </a:solidFill>
                <a:round/>
                <a:headEnd/>
                <a:tailEnd/>
              </a:ln>
            </p:spPr>
            <p:txBody>
              <a:bodyPr lIns="19050" tIns="0" rIns="0" bIns="0" anchor="ctr" anchorCtr="1"/>
              <a:lstStyle/>
              <a:p>
                <a:endParaRPr lang="en-US"/>
              </a:p>
            </p:txBody>
          </p:sp>
          <p:sp>
            <p:nvSpPr>
              <p:cNvPr id="25662" name="Line 107"/>
              <p:cNvSpPr>
                <a:spLocks noChangeShapeType="1"/>
              </p:cNvSpPr>
              <p:nvPr/>
            </p:nvSpPr>
            <p:spPr bwMode="auto">
              <a:xfrm>
                <a:off x="303" y="1717"/>
                <a:ext cx="5026" cy="0"/>
              </a:xfrm>
              <a:prstGeom prst="line">
                <a:avLst/>
              </a:prstGeom>
              <a:noFill/>
              <a:ln w="12700">
                <a:solidFill>
                  <a:srgbClr val="000000"/>
                </a:solidFill>
                <a:round/>
                <a:headEnd/>
                <a:tailEnd/>
              </a:ln>
            </p:spPr>
            <p:txBody>
              <a:bodyPr lIns="0" tIns="0" rIns="0" bIns="0"/>
              <a:lstStyle/>
              <a:p>
                <a:endParaRPr lang="en-US"/>
              </a:p>
            </p:txBody>
          </p:sp>
          <p:sp>
            <p:nvSpPr>
              <p:cNvPr id="25663" name="Line 108"/>
              <p:cNvSpPr>
                <a:spLocks noChangeShapeType="1"/>
              </p:cNvSpPr>
              <p:nvPr/>
            </p:nvSpPr>
            <p:spPr bwMode="auto">
              <a:xfrm>
                <a:off x="303" y="3274"/>
                <a:ext cx="5026" cy="0"/>
              </a:xfrm>
              <a:prstGeom prst="line">
                <a:avLst/>
              </a:prstGeom>
              <a:noFill/>
              <a:ln w="12700">
                <a:solidFill>
                  <a:srgbClr val="000000"/>
                </a:solidFill>
                <a:round/>
                <a:headEnd/>
                <a:tailEnd/>
              </a:ln>
            </p:spPr>
            <p:txBody>
              <a:bodyPr wrap="none" lIns="0" tIns="0" rIns="0" bIns="0" anchor="ctr"/>
              <a:lstStyle/>
              <a:p>
                <a:endParaRPr lang="en-US"/>
              </a:p>
            </p:txBody>
          </p:sp>
        </p:grpSp>
        <p:sp>
          <p:nvSpPr>
            <p:cNvPr id="25607" name="Text Box 110"/>
            <p:cNvSpPr txBox="1">
              <a:spLocks noChangeArrowheads="1"/>
            </p:cNvSpPr>
            <p:nvPr/>
          </p:nvSpPr>
          <p:spPr bwMode="auto">
            <a:xfrm>
              <a:off x="684213" y="2433638"/>
              <a:ext cx="342900" cy="274637"/>
            </a:xfrm>
            <a:prstGeom prst="rect">
              <a:avLst/>
            </a:prstGeom>
            <a:noFill/>
            <a:ln w="12700">
              <a:noFill/>
              <a:miter lim="800000"/>
              <a:headEnd/>
              <a:tailEnd/>
            </a:ln>
          </p:spPr>
          <p:txBody>
            <a:bodyPr wrap="none" lIns="0" tIns="0" rIns="0" bIns="0">
              <a:spAutoFit/>
            </a:bodyPr>
            <a:lstStyle/>
            <a:p>
              <a:pPr algn="r" eaLnBrk="0" hangingPunct="0">
                <a:spcAft>
                  <a:spcPct val="50000"/>
                </a:spcAft>
                <a:buClr>
                  <a:schemeClr val="accent1"/>
                </a:buClr>
                <a:buSzPct val="100000"/>
                <a:buFont typeface="Wingdings" pitchFamily="2" charset="2"/>
                <a:buNone/>
              </a:pPr>
              <a:r>
                <a:rPr lang="en-AU" b="1">
                  <a:solidFill>
                    <a:srgbClr val="000000"/>
                  </a:solidFill>
                </a:rPr>
                <a:t>ON</a:t>
              </a:r>
            </a:p>
          </p:txBody>
        </p:sp>
        <p:cxnSp>
          <p:nvCxnSpPr>
            <p:cNvPr id="25608" name="AutoShape 111"/>
            <p:cNvCxnSpPr>
              <a:cxnSpLocks noChangeShapeType="1"/>
              <a:stCxn id="25607" idx="3"/>
              <a:endCxn id="25609" idx="1"/>
            </p:cNvCxnSpPr>
            <p:nvPr/>
          </p:nvCxnSpPr>
          <p:spPr bwMode="auto">
            <a:xfrm>
              <a:off x="1027113" y="2565400"/>
              <a:ext cx="1538287" cy="0"/>
            </a:xfrm>
            <a:prstGeom prst="straightConnector1">
              <a:avLst/>
            </a:prstGeom>
            <a:noFill/>
            <a:ln w="38100">
              <a:solidFill>
                <a:srgbClr val="000000"/>
              </a:solidFill>
              <a:round/>
              <a:headEnd type="triangle" w="med" len="med"/>
              <a:tailEnd type="triangle" w="med" len="med"/>
            </a:ln>
          </p:spPr>
        </p:cxnSp>
        <p:sp>
          <p:nvSpPr>
            <p:cNvPr id="25609" name="Text Box 112"/>
            <p:cNvSpPr txBox="1">
              <a:spLocks noChangeArrowheads="1"/>
            </p:cNvSpPr>
            <p:nvPr/>
          </p:nvSpPr>
          <p:spPr bwMode="auto">
            <a:xfrm>
              <a:off x="2563813" y="2433638"/>
              <a:ext cx="458787" cy="274637"/>
            </a:xfrm>
            <a:prstGeom prst="rect">
              <a:avLst/>
            </a:prstGeom>
            <a:noFill/>
            <a:ln w="12700">
              <a:noFill/>
              <a:miter lim="800000"/>
              <a:headEnd/>
              <a:tailEnd/>
            </a:ln>
          </p:spPr>
          <p:txBody>
            <a:bodyPr wrap="none" lIns="0" tIns="0" rIns="0" bIns="0">
              <a:spAutoFit/>
            </a:bodyPr>
            <a:lstStyle/>
            <a:p>
              <a:pPr eaLnBrk="0" hangingPunct="0">
                <a:spcAft>
                  <a:spcPct val="50000"/>
                </a:spcAft>
                <a:buClr>
                  <a:schemeClr val="accent1"/>
                </a:buClr>
                <a:buSzPct val="100000"/>
                <a:buFont typeface="Wingdings" pitchFamily="2" charset="2"/>
                <a:buNone/>
              </a:pPr>
              <a:r>
                <a:rPr lang="en-AU" b="1">
                  <a:solidFill>
                    <a:srgbClr val="000000"/>
                  </a:solidFill>
                </a:rPr>
                <a:t>OFF</a:t>
              </a:r>
            </a:p>
          </p:txBody>
        </p:sp>
        <p:sp>
          <p:nvSpPr>
            <p:cNvPr id="25610" name="Line 113"/>
            <p:cNvSpPr>
              <a:spLocks noChangeShapeType="1"/>
            </p:cNvSpPr>
            <p:nvPr/>
          </p:nvSpPr>
          <p:spPr bwMode="auto">
            <a:xfrm>
              <a:off x="1797050" y="2433638"/>
              <a:ext cx="0" cy="260350"/>
            </a:xfrm>
            <a:prstGeom prst="line">
              <a:avLst/>
            </a:prstGeom>
            <a:noFill/>
            <a:ln w="12700">
              <a:solidFill>
                <a:srgbClr val="000000"/>
              </a:solidFill>
              <a:round/>
              <a:headEnd/>
              <a:tailEnd/>
            </a:ln>
          </p:spPr>
          <p:txBody>
            <a:bodyPr lIns="0" tIns="0" rIns="0" bIns="0"/>
            <a:lstStyle/>
            <a:p>
              <a:endParaRPr lang="en-US"/>
            </a:p>
          </p:txBody>
        </p:sp>
        <p:sp>
          <p:nvSpPr>
            <p:cNvPr id="25611" name="Line 114"/>
            <p:cNvSpPr>
              <a:spLocks noChangeShapeType="1"/>
            </p:cNvSpPr>
            <p:nvPr/>
          </p:nvSpPr>
          <p:spPr bwMode="auto">
            <a:xfrm>
              <a:off x="1476375" y="2433638"/>
              <a:ext cx="0" cy="260350"/>
            </a:xfrm>
            <a:prstGeom prst="line">
              <a:avLst/>
            </a:prstGeom>
            <a:noFill/>
            <a:ln w="12700">
              <a:solidFill>
                <a:srgbClr val="000000"/>
              </a:solidFill>
              <a:round/>
              <a:headEnd/>
              <a:tailEnd/>
            </a:ln>
          </p:spPr>
          <p:txBody>
            <a:bodyPr lIns="0" tIns="0" rIns="0" bIns="0"/>
            <a:lstStyle/>
            <a:p>
              <a:endParaRPr lang="en-US"/>
            </a:p>
          </p:txBody>
        </p:sp>
        <p:sp>
          <p:nvSpPr>
            <p:cNvPr id="25612" name="Line 115"/>
            <p:cNvSpPr>
              <a:spLocks noChangeShapeType="1"/>
            </p:cNvSpPr>
            <p:nvPr/>
          </p:nvSpPr>
          <p:spPr bwMode="auto">
            <a:xfrm>
              <a:off x="2117725" y="2433638"/>
              <a:ext cx="0" cy="260350"/>
            </a:xfrm>
            <a:prstGeom prst="line">
              <a:avLst/>
            </a:prstGeom>
            <a:noFill/>
            <a:ln w="12700">
              <a:solidFill>
                <a:srgbClr val="000000"/>
              </a:solidFill>
              <a:round/>
              <a:headEnd/>
              <a:tailEnd/>
            </a:ln>
          </p:spPr>
          <p:txBody>
            <a:bodyPr lIns="0" tIns="0" rIns="0" bIns="0"/>
            <a:lstStyle/>
            <a:p>
              <a:endParaRPr lang="en-US"/>
            </a:p>
          </p:txBody>
        </p:sp>
        <p:sp>
          <p:nvSpPr>
            <p:cNvPr id="25613" name="Rectangle 116"/>
            <p:cNvSpPr>
              <a:spLocks noChangeArrowheads="1"/>
            </p:cNvSpPr>
            <p:nvPr/>
          </p:nvSpPr>
          <p:spPr bwMode="auto">
            <a:xfrm>
              <a:off x="1219200" y="2312988"/>
              <a:ext cx="207963" cy="433387"/>
            </a:xfrm>
            <a:prstGeom prst="rect">
              <a:avLst/>
            </a:prstGeom>
            <a:solidFill>
              <a:srgbClr val="520383">
                <a:alpha val="50195"/>
              </a:srgbClr>
            </a:solidFill>
            <a:ln w="76200">
              <a:solidFill>
                <a:srgbClr val="520383"/>
              </a:solidFill>
              <a:miter lim="800000"/>
              <a:headEnd/>
              <a:tailEnd/>
            </a:ln>
          </p:spPr>
          <p:txBody>
            <a:bodyPr wrap="none" anchor="ctr"/>
            <a:lstStyle/>
            <a:p>
              <a:endParaRPr lang="en-US" dirty="0"/>
            </a:p>
          </p:txBody>
        </p:sp>
        <p:sp>
          <p:nvSpPr>
            <p:cNvPr id="25614" name="Text Box 118"/>
            <p:cNvSpPr txBox="1">
              <a:spLocks noChangeArrowheads="1"/>
            </p:cNvSpPr>
            <p:nvPr/>
          </p:nvSpPr>
          <p:spPr bwMode="auto">
            <a:xfrm>
              <a:off x="684213" y="1643063"/>
              <a:ext cx="342900" cy="274637"/>
            </a:xfrm>
            <a:prstGeom prst="rect">
              <a:avLst/>
            </a:prstGeom>
            <a:noFill/>
            <a:ln w="12700">
              <a:noFill/>
              <a:miter lim="800000"/>
              <a:headEnd/>
              <a:tailEnd/>
            </a:ln>
          </p:spPr>
          <p:txBody>
            <a:bodyPr wrap="none" lIns="0" tIns="0" rIns="0" bIns="0">
              <a:spAutoFit/>
            </a:bodyPr>
            <a:lstStyle/>
            <a:p>
              <a:pPr algn="r" eaLnBrk="0" hangingPunct="0">
                <a:spcAft>
                  <a:spcPct val="50000"/>
                </a:spcAft>
                <a:buClr>
                  <a:schemeClr val="accent1"/>
                </a:buClr>
                <a:buSzPct val="100000"/>
                <a:buFont typeface="Wingdings" pitchFamily="2" charset="2"/>
                <a:buNone/>
              </a:pPr>
              <a:r>
                <a:rPr lang="en-AU" b="1">
                  <a:solidFill>
                    <a:srgbClr val="000000"/>
                  </a:solidFill>
                </a:rPr>
                <a:t>ON</a:t>
              </a:r>
            </a:p>
          </p:txBody>
        </p:sp>
        <p:cxnSp>
          <p:nvCxnSpPr>
            <p:cNvPr id="25615" name="AutoShape 119"/>
            <p:cNvCxnSpPr>
              <a:cxnSpLocks noChangeShapeType="1"/>
              <a:stCxn id="25614" idx="3"/>
              <a:endCxn id="25616" idx="1"/>
            </p:cNvCxnSpPr>
            <p:nvPr/>
          </p:nvCxnSpPr>
          <p:spPr bwMode="auto">
            <a:xfrm>
              <a:off x="1027113" y="1774825"/>
              <a:ext cx="1538287" cy="0"/>
            </a:xfrm>
            <a:prstGeom prst="straightConnector1">
              <a:avLst/>
            </a:prstGeom>
            <a:noFill/>
            <a:ln w="38100">
              <a:solidFill>
                <a:srgbClr val="000000"/>
              </a:solidFill>
              <a:round/>
              <a:headEnd type="triangle" w="med" len="med"/>
              <a:tailEnd type="triangle" w="med" len="med"/>
            </a:ln>
          </p:spPr>
        </p:cxnSp>
        <p:sp>
          <p:nvSpPr>
            <p:cNvPr id="25616" name="Text Box 120"/>
            <p:cNvSpPr txBox="1">
              <a:spLocks noChangeArrowheads="1"/>
            </p:cNvSpPr>
            <p:nvPr/>
          </p:nvSpPr>
          <p:spPr bwMode="auto">
            <a:xfrm>
              <a:off x="2563813" y="1643063"/>
              <a:ext cx="458787" cy="274637"/>
            </a:xfrm>
            <a:prstGeom prst="rect">
              <a:avLst/>
            </a:prstGeom>
            <a:noFill/>
            <a:ln w="12700">
              <a:noFill/>
              <a:miter lim="800000"/>
              <a:headEnd/>
              <a:tailEnd/>
            </a:ln>
          </p:spPr>
          <p:txBody>
            <a:bodyPr wrap="none" lIns="0" tIns="0" rIns="0" bIns="0">
              <a:spAutoFit/>
            </a:bodyPr>
            <a:lstStyle/>
            <a:p>
              <a:pPr eaLnBrk="0" hangingPunct="0">
                <a:spcAft>
                  <a:spcPct val="50000"/>
                </a:spcAft>
                <a:buClr>
                  <a:schemeClr val="accent1"/>
                </a:buClr>
                <a:buSzPct val="100000"/>
                <a:buFont typeface="Wingdings" pitchFamily="2" charset="2"/>
                <a:buNone/>
              </a:pPr>
              <a:r>
                <a:rPr lang="en-AU" b="1">
                  <a:solidFill>
                    <a:srgbClr val="000000"/>
                  </a:solidFill>
                </a:rPr>
                <a:t>OFF</a:t>
              </a:r>
            </a:p>
          </p:txBody>
        </p:sp>
        <p:sp>
          <p:nvSpPr>
            <p:cNvPr id="25617" name="Line 121"/>
            <p:cNvSpPr>
              <a:spLocks noChangeShapeType="1"/>
            </p:cNvSpPr>
            <p:nvPr/>
          </p:nvSpPr>
          <p:spPr bwMode="auto">
            <a:xfrm>
              <a:off x="1797050" y="1643063"/>
              <a:ext cx="0" cy="260350"/>
            </a:xfrm>
            <a:prstGeom prst="line">
              <a:avLst/>
            </a:prstGeom>
            <a:noFill/>
            <a:ln w="12700">
              <a:solidFill>
                <a:srgbClr val="000000"/>
              </a:solidFill>
              <a:round/>
              <a:headEnd/>
              <a:tailEnd/>
            </a:ln>
          </p:spPr>
          <p:txBody>
            <a:bodyPr lIns="0" tIns="0" rIns="0" bIns="0"/>
            <a:lstStyle/>
            <a:p>
              <a:endParaRPr lang="en-US"/>
            </a:p>
          </p:txBody>
        </p:sp>
        <p:sp>
          <p:nvSpPr>
            <p:cNvPr id="25618" name="Line 122"/>
            <p:cNvSpPr>
              <a:spLocks noChangeShapeType="1"/>
            </p:cNvSpPr>
            <p:nvPr/>
          </p:nvSpPr>
          <p:spPr bwMode="auto">
            <a:xfrm>
              <a:off x="1476375" y="1643063"/>
              <a:ext cx="0" cy="260350"/>
            </a:xfrm>
            <a:prstGeom prst="line">
              <a:avLst/>
            </a:prstGeom>
            <a:noFill/>
            <a:ln w="12700">
              <a:solidFill>
                <a:srgbClr val="000000"/>
              </a:solidFill>
              <a:round/>
              <a:headEnd/>
              <a:tailEnd/>
            </a:ln>
          </p:spPr>
          <p:txBody>
            <a:bodyPr lIns="0" tIns="0" rIns="0" bIns="0"/>
            <a:lstStyle/>
            <a:p>
              <a:endParaRPr lang="en-US"/>
            </a:p>
          </p:txBody>
        </p:sp>
        <p:sp>
          <p:nvSpPr>
            <p:cNvPr id="25619" name="Line 123"/>
            <p:cNvSpPr>
              <a:spLocks noChangeShapeType="1"/>
            </p:cNvSpPr>
            <p:nvPr/>
          </p:nvSpPr>
          <p:spPr bwMode="auto">
            <a:xfrm>
              <a:off x="2117725" y="1643063"/>
              <a:ext cx="0" cy="260350"/>
            </a:xfrm>
            <a:prstGeom prst="line">
              <a:avLst/>
            </a:prstGeom>
            <a:noFill/>
            <a:ln w="12700">
              <a:solidFill>
                <a:srgbClr val="000000"/>
              </a:solidFill>
              <a:round/>
              <a:headEnd/>
              <a:tailEnd/>
            </a:ln>
          </p:spPr>
          <p:txBody>
            <a:bodyPr lIns="0" tIns="0" rIns="0" bIns="0"/>
            <a:lstStyle/>
            <a:p>
              <a:endParaRPr lang="en-US"/>
            </a:p>
          </p:txBody>
        </p:sp>
        <p:sp>
          <p:nvSpPr>
            <p:cNvPr id="25620" name="Rectangle 124"/>
            <p:cNvSpPr>
              <a:spLocks noChangeArrowheads="1"/>
            </p:cNvSpPr>
            <p:nvPr/>
          </p:nvSpPr>
          <p:spPr bwMode="auto">
            <a:xfrm>
              <a:off x="1697037" y="1550988"/>
              <a:ext cx="207963" cy="433387"/>
            </a:xfrm>
            <a:prstGeom prst="rect">
              <a:avLst/>
            </a:prstGeom>
            <a:solidFill>
              <a:srgbClr val="520383">
                <a:alpha val="50195"/>
              </a:srgbClr>
            </a:solidFill>
            <a:ln w="76200">
              <a:solidFill>
                <a:srgbClr val="520383"/>
              </a:solidFill>
              <a:miter lim="800000"/>
              <a:headEnd/>
              <a:tailEnd/>
            </a:ln>
          </p:spPr>
          <p:txBody>
            <a:bodyPr wrap="none" anchor="ctr"/>
            <a:lstStyle/>
            <a:p>
              <a:endParaRPr lang="en-US"/>
            </a:p>
          </p:txBody>
        </p:sp>
        <p:grpSp>
          <p:nvGrpSpPr>
            <p:cNvPr id="3" name="Group 153"/>
            <p:cNvGrpSpPr>
              <a:grpSpLocks/>
            </p:cNvGrpSpPr>
            <p:nvPr/>
          </p:nvGrpSpPr>
          <p:grpSpPr bwMode="auto">
            <a:xfrm>
              <a:off x="795338" y="4827588"/>
              <a:ext cx="2338387" cy="274637"/>
              <a:chOff x="501" y="3404"/>
              <a:chExt cx="1473" cy="173"/>
            </a:xfrm>
          </p:grpSpPr>
          <p:sp>
            <p:nvSpPr>
              <p:cNvPr id="25639" name="Text Box 126"/>
              <p:cNvSpPr txBox="1">
                <a:spLocks noChangeArrowheads="1"/>
              </p:cNvSpPr>
              <p:nvPr/>
            </p:nvSpPr>
            <p:spPr bwMode="auto">
              <a:xfrm>
                <a:off x="501" y="3404"/>
                <a:ext cx="216" cy="173"/>
              </a:xfrm>
              <a:prstGeom prst="rect">
                <a:avLst/>
              </a:prstGeom>
              <a:noFill/>
              <a:ln w="12700">
                <a:noFill/>
                <a:miter lim="800000"/>
                <a:headEnd/>
                <a:tailEnd/>
              </a:ln>
            </p:spPr>
            <p:txBody>
              <a:bodyPr wrap="none" lIns="0" tIns="0" rIns="0" bIns="0">
                <a:spAutoFit/>
              </a:bodyPr>
              <a:lstStyle/>
              <a:p>
                <a:pPr algn="r" eaLnBrk="0" hangingPunct="0">
                  <a:spcAft>
                    <a:spcPct val="50000"/>
                  </a:spcAft>
                  <a:buClr>
                    <a:schemeClr val="accent1"/>
                  </a:buClr>
                  <a:buSzPct val="100000"/>
                  <a:buFont typeface="Wingdings" pitchFamily="2" charset="2"/>
                  <a:buNone/>
                </a:pPr>
                <a:r>
                  <a:rPr lang="en-AU" b="1">
                    <a:solidFill>
                      <a:srgbClr val="000000"/>
                    </a:solidFill>
                  </a:rPr>
                  <a:t>ON</a:t>
                </a:r>
              </a:p>
            </p:txBody>
          </p:sp>
          <p:cxnSp>
            <p:nvCxnSpPr>
              <p:cNvPr id="25640" name="AutoShape 127"/>
              <p:cNvCxnSpPr>
                <a:cxnSpLocks noChangeShapeType="1"/>
                <a:stCxn id="25639" idx="3"/>
                <a:endCxn id="25641" idx="1"/>
              </p:cNvCxnSpPr>
              <p:nvPr/>
            </p:nvCxnSpPr>
            <p:spPr bwMode="auto">
              <a:xfrm>
                <a:off x="717" y="3487"/>
                <a:ext cx="969" cy="0"/>
              </a:xfrm>
              <a:prstGeom prst="straightConnector1">
                <a:avLst/>
              </a:prstGeom>
              <a:noFill/>
              <a:ln w="38100">
                <a:solidFill>
                  <a:srgbClr val="000000"/>
                </a:solidFill>
                <a:round/>
                <a:headEnd type="triangle" w="med" len="med"/>
                <a:tailEnd type="triangle" w="med" len="med"/>
              </a:ln>
            </p:spPr>
          </p:cxnSp>
          <p:sp>
            <p:nvSpPr>
              <p:cNvPr id="25641" name="Text Box 128"/>
              <p:cNvSpPr txBox="1">
                <a:spLocks noChangeArrowheads="1"/>
              </p:cNvSpPr>
              <p:nvPr/>
            </p:nvSpPr>
            <p:spPr bwMode="auto">
              <a:xfrm>
                <a:off x="1685" y="3404"/>
                <a:ext cx="289" cy="173"/>
              </a:xfrm>
              <a:prstGeom prst="rect">
                <a:avLst/>
              </a:prstGeom>
              <a:noFill/>
              <a:ln w="12700">
                <a:noFill/>
                <a:miter lim="800000"/>
                <a:headEnd/>
                <a:tailEnd/>
              </a:ln>
            </p:spPr>
            <p:txBody>
              <a:bodyPr wrap="none" lIns="0" tIns="0" rIns="0" bIns="0">
                <a:spAutoFit/>
              </a:bodyPr>
              <a:lstStyle/>
              <a:p>
                <a:pPr eaLnBrk="0" hangingPunct="0">
                  <a:spcAft>
                    <a:spcPct val="50000"/>
                  </a:spcAft>
                  <a:buClr>
                    <a:schemeClr val="accent1"/>
                  </a:buClr>
                  <a:buSzPct val="100000"/>
                  <a:buFont typeface="Wingdings" pitchFamily="2" charset="2"/>
                  <a:buNone/>
                </a:pPr>
                <a:r>
                  <a:rPr lang="en-AU" b="1">
                    <a:solidFill>
                      <a:srgbClr val="000000"/>
                    </a:solidFill>
                  </a:rPr>
                  <a:t>OFF</a:t>
                </a:r>
              </a:p>
            </p:txBody>
          </p:sp>
          <p:sp>
            <p:nvSpPr>
              <p:cNvPr id="25642" name="Line 129"/>
              <p:cNvSpPr>
                <a:spLocks noChangeShapeType="1"/>
              </p:cNvSpPr>
              <p:nvPr/>
            </p:nvSpPr>
            <p:spPr bwMode="auto">
              <a:xfrm>
                <a:off x="1202" y="3404"/>
                <a:ext cx="0" cy="164"/>
              </a:xfrm>
              <a:prstGeom prst="line">
                <a:avLst/>
              </a:prstGeom>
              <a:noFill/>
              <a:ln w="12700">
                <a:solidFill>
                  <a:srgbClr val="000000"/>
                </a:solidFill>
                <a:round/>
                <a:headEnd/>
                <a:tailEnd/>
              </a:ln>
            </p:spPr>
            <p:txBody>
              <a:bodyPr lIns="0" tIns="0" rIns="0" bIns="0"/>
              <a:lstStyle/>
              <a:p>
                <a:endParaRPr lang="en-US"/>
              </a:p>
            </p:txBody>
          </p:sp>
          <p:sp>
            <p:nvSpPr>
              <p:cNvPr id="25643" name="Line 130"/>
              <p:cNvSpPr>
                <a:spLocks noChangeShapeType="1"/>
              </p:cNvSpPr>
              <p:nvPr/>
            </p:nvSpPr>
            <p:spPr bwMode="auto">
              <a:xfrm>
                <a:off x="1000" y="3404"/>
                <a:ext cx="0" cy="164"/>
              </a:xfrm>
              <a:prstGeom prst="line">
                <a:avLst/>
              </a:prstGeom>
              <a:noFill/>
              <a:ln w="12700">
                <a:solidFill>
                  <a:srgbClr val="000000"/>
                </a:solidFill>
                <a:round/>
                <a:headEnd/>
                <a:tailEnd/>
              </a:ln>
            </p:spPr>
            <p:txBody>
              <a:bodyPr lIns="0" tIns="0" rIns="0" bIns="0"/>
              <a:lstStyle/>
              <a:p>
                <a:endParaRPr lang="en-US"/>
              </a:p>
            </p:txBody>
          </p:sp>
          <p:sp>
            <p:nvSpPr>
              <p:cNvPr id="25644" name="Line 131"/>
              <p:cNvSpPr>
                <a:spLocks noChangeShapeType="1"/>
              </p:cNvSpPr>
              <p:nvPr/>
            </p:nvSpPr>
            <p:spPr bwMode="auto">
              <a:xfrm>
                <a:off x="1404" y="3404"/>
                <a:ext cx="0" cy="164"/>
              </a:xfrm>
              <a:prstGeom prst="line">
                <a:avLst/>
              </a:prstGeom>
              <a:noFill/>
              <a:ln w="12700">
                <a:solidFill>
                  <a:srgbClr val="000000"/>
                </a:solidFill>
                <a:round/>
                <a:headEnd/>
                <a:tailEnd/>
              </a:ln>
            </p:spPr>
            <p:txBody>
              <a:bodyPr lIns="0" tIns="0" rIns="0" bIns="0"/>
              <a:lstStyle/>
              <a:p>
                <a:endParaRPr lang="en-US"/>
              </a:p>
            </p:txBody>
          </p:sp>
        </p:grpSp>
        <p:sp>
          <p:nvSpPr>
            <p:cNvPr id="25622" name="Rectangle 132"/>
            <p:cNvSpPr>
              <a:spLocks noChangeArrowheads="1"/>
            </p:cNvSpPr>
            <p:nvPr/>
          </p:nvSpPr>
          <p:spPr bwMode="auto">
            <a:xfrm>
              <a:off x="2382837" y="4751388"/>
              <a:ext cx="207963" cy="433387"/>
            </a:xfrm>
            <a:prstGeom prst="rect">
              <a:avLst/>
            </a:prstGeom>
            <a:solidFill>
              <a:srgbClr val="520383">
                <a:alpha val="50195"/>
              </a:srgbClr>
            </a:solidFill>
            <a:ln w="76200">
              <a:solidFill>
                <a:srgbClr val="520383"/>
              </a:solidFill>
              <a:miter lim="800000"/>
              <a:headEnd/>
              <a:tailEnd/>
            </a:ln>
          </p:spPr>
          <p:txBody>
            <a:bodyPr wrap="none" anchor="ctr"/>
            <a:lstStyle/>
            <a:p>
              <a:endParaRPr lang="en-US" dirty="0"/>
            </a:p>
          </p:txBody>
        </p:sp>
        <p:grpSp>
          <p:nvGrpSpPr>
            <p:cNvPr id="4" name="Group 152"/>
            <p:cNvGrpSpPr>
              <a:grpSpLocks/>
            </p:cNvGrpSpPr>
            <p:nvPr/>
          </p:nvGrpSpPr>
          <p:grpSpPr bwMode="auto">
            <a:xfrm>
              <a:off x="684213" y="4016375"/>
              <a:ext cx="2338387" cy="274638"/>
              <a:chOff x="431" y="2893"/>
              <a:chExt cx="1473" cy="173"/>
            </a:xfrm>
          </p:grpSpPr>
          <p:sp>
            <p:nvSpPr>
              <p:cNvPr id="25633" name="Text Box 134"/>
              <p:cNvSpPr txBox="1">
                <a:spLocks noChangeArrowheads="1"/>
              </p:cNvSpPr>
              <p:nvPr/>
            </p:nvSpPr>
            <p:spPr bwMode="auto">
              <a:xfrm>
                <a:off x="431" y="2893"/>
                <a:ext cx="216" cy="173"/>
              </a:xfrm>
              <a:prstGeom prst="rect">
                <a:avLst/>
              </a:prstGeom>
              <a:noFill/>
              <a:ln w="12700">
                <a:noFill/>
                <a:miter lim="800000"/>
                <a:headEnd/>
                <a:tailEnd/>
              </a:ln>
            </p:spPr>
            <p:txBody>
              <a:bodyPr wrap="none" lIns="0" tIns="0" rIns="0" bIns="0">
                <a:spAutoFit/>
              </a:bodyPr>
              <a:lstStyle/>
              <a:p>
                <a:pPr algn="r" eaLnBrk="0" hangingPunct="0">
                  <a:spcAft>
                    <a:spcPct val="50000"/>
                  </a:spcAft>
                  <a:buClr>
                    <a:schemeClr val="accent1"/>
                  </a:buClr>
                  <a:buSzPct val="100000"/>
                  <a:buFont typeface="Wingdings" pitchFamily="2" charset="2"/>
                  <a:buNone/>
                </a:pPr>
                <a:r>
                  <a:rPr lang="en-AU" b="1">
                    <a:solidFill>
                      <a:srgbClr val="000000"/>
                    </a:solidFill>
                  </a:rPr>
                  <a:t>ON</a:t>
                </a:r>
              </a:p>
            </p:txBody>
          </p:sp>
          <p:cxnSp>
            <p:nvCxnSpPr>
              <p:cNvPr id="25634" name="AutoShape 135"/>
              <p:cNvCxnSpPr>
                <a:cxnSpLocks noChangeShapeType="1"/>
                <a:stCxn id="25633" idx="3"/>
                <a:endCxn id="25635" idx="1"/>
              </p:cNvCxnSpPr>
              <p:nvPr/>
            </p:nvCxnSpPr>
            <p:spPr bwMode="auto">
              <a:xfrm>
                <a:off x="647" y="2976"/>
                <a:ext cx="969" cy="0"/>
              </a:xfrm>
              <a:prstGeom prst="straightConnector1">
                <a:avLst/>
              </a:prstGeom>
              <a:noFill/>
              <a:ln w="38100">
                <a:solidFill>
                  <a:srgbClr val="000000"/>
                </a:solidFill>
                <a:round/>
                <a:headEnd type="triangle" w="med" len="med"/>
                <a:tailEnd type="triangle" w="med" len="med"/>
              </a:ln>
            </p:spPr>
          </p:cxnSp>
          <p:sp>
            <p:nvSpPr>
              <p:cNvPr id="25635" name="Text Box 136"/>
              <p:cNvSpPr txBox="1">
                <a:spLocks noChangeArrowheads="1"/>
              </p:cNvSpPr>
              <p:nvPr/>
            </p:nvSpPr>
            <p:spPr bwMode="auto">
              <a:xfrm>
                <a:off x="1615" y="2893"/>
                <a:ext cx="289" cy="173"/>
              </a:xfrm>
              <a:prstGeom prst="rect">
                <a:avLst/>
              </a:prstGeom>
              <a:noFill/>
              <a:ln w="12700">
                <a:noFill/>
                <a:miter lim="800000"/>
                <a:headEnd/>
                <a:tailEnd/>
              </a:ln>
            </p:spPr>
            <p:txBody>
              <a:bodyPr wrap="none" lIns="0" tIns="0" rIns="0" bIns="0">
                <a:spAutoFit/>
              </a:bodyPr>
              <a:lstStyle/>
              <a:p>
                <a:pPr eaLnBrk="0" hangingPunct="0">
                  <a:spcAft>
                    <a:spcPct val="50000"/>
                  </a:spcAft>
                  <a:buClr>
                    <a:schemeClr val="accent1"/>
                  </a:buClr>
                  <a:buSzPct val="100000"/>
                  <a:buFont typeface="Wingdings" pitchFamily="2" charset="2"/>
                  <a:buNone/>
                </a:pPr>
                <a:r>
                  <a:rPr lang="en-AU" b="1">
                    <a:solidFill>
                      <a:srgbClr val="000000"/>
                    </a:solidFill>
                  </a:rPr>
                  <a:t>OFF</a:t>
                </a:r>
              </a:p>
            </p:txBody>
          </p:sp>
          <p:sp>
            <p:nvSpPr>
              <p:cNvPr id="25636" name="Line 137"/>
              <p:cNvSpPr>
                <a:spLocks noChangeShapeType="1"/>
              </p:cNvSpPr>
              <p:nvPr/>
            </p:nvSpPr>
            <p:spPr bwMode="auto">
              <a:xfrm>
                <a:off x="1132" y="2893"/>
                <a:ext cx="0" cy="164"/>
              </a:xfrm>
              <a:prstGeom prst="line">
                <a:avLst/>
              </a:prstGeom>
              <a:noFill/>
              <a:ln w="12700">
                <a:solidFill>
                  <a:srgbClr val="000000"/>
                </a:solidFill>
                <a:round/>
                <a:headEnd/>
                <a:tailEnd/>
              </a:ln>
            </p:spPr>
            <p:txBody>
              <a:bodyPr lIns="0" tIns="0" rIns="0" bIns="0"/>
              <a:lstStyle/>
              <a:p>
                <a:endParaRPr lang="en-US"/>
              </a:p>
            </p:txBody>
          </p:sp>
          <p:sp>
            <p:nvSpPr>
              <p:cNvPr id="25637" name="Line 138"/>
              <p:cNvSpPr>
                <a:spLocks noChangeShapeType="1"/>
              </p:cNvSpPr>
              <p:nvPr/>
            </p:nvSpPr>
            <p:spPr bwMode="auto">
              <a:xfrm>
                <a:off x="930" y="2893"/>
                <a:ext cx="0" cy="164"/>
              </a:xfrm>
              <a:prstGeom prst="line">
                <a:avLst/>
              </a:prstGeom>
              <a:noFill/>
              <a:ln w="12700">
                <a:solidFill>
                  <a:srgbClr val="000000"/>
                </a:solidFill>
                <a:round/>
                <a:headEnd/>
                <a:tailEnd/>
              </a:ln>
            </p:spPr>
            <p:txBody>
              <a:bodyPr lIns="0" tIns="0" rIns="0" bIns="0"/>
              <a:lstStyle/>
              <a:p>
                <a:endParaRPr lang="en-US"/>
              </a:p>
            </p:txBody>
          </p:sp>
          <p:sp>
            <p:nvSpPr>
              <p:cNvPr id="25638" name="Line 139"/>
              <p:cNvSpPr>
                <a:spLocks noChangeShapeType="1"/>
              </p:cNvSpPr>
              <p:nvPr/>
            </p:nvSpPr>
            <p:spPr bwMode="auto">
              <a:xfrm>
                <a:off x="1334" y="2893"/>
                <a:ext cx="0" cy="164"/>
              </a:xfrm>
              <a:prstGeom prst="line">
                <a:avLst/>
              </a:prstGeom>
              <a:noFill/>
              <a:ln w="12700">
                <a:solidFill>
                  <a:srgbClr val="000000"/>
                </a:solidFill>
                <a:round/>
                <a:headEnd/>
                <a:tailEnd/>
              </a:ln>
            </p:spPr>
            <p:txBody>
              <a:bodyPr lIns="0" tIns="0" rIns="0" bIns="0"/>
              <a:lstStyle/>
              <a:p>
                <a:endParaRPr lang="en-US"/>
              </a:p>
            </p:txBody>
          </p:sp>
        </p:grpSp>
        <p:sp>
          <p:nvSpPr>
            <p:cNvPr id="25624" name="Rectangle 140"/>
            <p:cNvSpPr>
              <a:spLocks noChangeArrowheads="1"/>
            </p:cNvSpPr>
            <p:nvPr/>
          </p:nvSpPr>
          <p:spPr bwMode="auto">
            <a:xfrm>
              <a:off x="1981200" y="3913188"/>
              <a:ext cx="207963" cy="433387"/>
            </a:xfrm>
            <a:prstGeom prst="rect">
              <a:avLst/>
            </a:prstGeom>
            <a:solidFill>
              <a:srgbClr val="520383">
                <a:alpha val="50195"/>
              </a:srgbClr>
            </a:solidFill>
            <a:ln w="76200">
              <a:solidFill>
                <a:srgbClr val="520383"/>
              </a:solidFill>
              <a:miter lim="800000"/>
              <a:headEnd/>
              <a:tailEnd/>
            </a:ln>
          </p:spPr>
          <p:txBody>
            <a:bodyPr wrap="none" anchor="ctr"/>
            <a:lstStyle/>
            <a:p>
              <a:endParaRPr lang="en-US"/>
            </a:p>
          </p:txBody>
        </p:sp>
        <p:grpSp>
          <p:nvGrpSpPr>
            <p:cNvPr id="5" name="Group 150"/>
            <p:cNvGrpSpPr>
              <a:grpSpLocks/>
            </p:cNvGrpSpPr>
            <p:nvPr/>
          </p:nvGrpSpPr>
          <p:grpSpPr bwMode="auto">
            <a:xfrm>
              <a:off x="719138" y="3257550"/>
              <a:ext cx="2338387" cy="274638"/>
              <a:chOff x="453" y="2415"/>
              <a:chExt cx="1473" cy="173"/>
            </a:xfrm>
          </p:grpSpPr>
          <p:sp>
            <p:nvSpPr>
              <p:cNvPr id="25627" name="Text Box 142"/>
              <p:cNvSpPr txBox="1">
                <a:spLocks noChangeArrowheads="1"/>
              </p:cNvSpPr>
              <p:nvPr/>
            </p:nvSpPr>
            <p:spPr bwMode="auto">
              <a:xfrm>
                <a:off x="453" y="2415"/>
                <a:ext cx="216" cy="173"/>
              </a:xfrm>
              <a:prstGeom prst="rect">
                <a:avLst/>
              </a:prstGeom>
              <a:noFill/>
              <a:ln w="12700">
                <a:noFill/>
                <a:miter lim="800000"/>
                <a:headEnd/>
                <a:tailEnd/>
              </a:ln>
            </p:spPr>
            <p:txBody>
              <a:bodyPr wrap="none" lIns="0" tIns="0" rIns="0" bIns="0">
                <a:spAutoFit/>
              </a:bodyPr>
              <a:lstStyle/>
              <a:p>
                <a:pPr algn="r" eaLnBrk="0" hangingPunct="0">
                  <a:spcAft>
                    <a:spcPct val="50000"/>
                  </a:spcAft>
                  <a:buClr>
                    <a:schemeClr val="accent1"/>
                  </a:buClr>
                  <a:buSzPct val="100000"/>
                  <a:buFont typeface="Wingdings" pitchFamily="2" charset="2"/>
                  <a:buNone/>
                </a:pPr>
                <a:r>
                  <a:rPr lang="en-AU" b="1">
                    <a:solidFill>
                      <a:srgbClr val="000000"/>
                    </a:solidFill>
                  </a:rPr>
                  <a:t>ON</a:t>
                </a:r>
              </a:p>
            </p:txBody>
          </p:sp>
          <p:cxnSp>
            <p:nvCxnSpPr>
              <p:cNvPr id="25628" name="AutoShape 143"/>
              <p:cNvCxnSpPr>
                <a:cxnSpLocks noChangeShapeType="1"/>
                <a:stCxn id="25627" idx="3"/>
                <a:endCxn id="25629" idx="1"/>
              </p:cNvCxnSpPr>
              <p:nvPr/>
            </p:nvCxnSpPr>
            <p:spPr bwMode="auto">
              <a:xfrm>
                <a:off x="669" y="2498"/>
                <a:ext cx="969" cy="0"/>
              </a:xfrm>
              <a:prstGeom prst="straightConnector1">
                <a:avLst/>
              </a:prstGeom>
              <a:noFill/>
              <a:ln w="38100">
                <a:solidFill>
                  <a:srgbClr val="000000"/>
                </a:solidFill>
                <a:round/>
                <a:headEnd type="triangle" w="med" len="med"/>
                <a:tailEnd type="triangle" w="med" len="med"/>
              </a:ln>
            </p:spPr>
          </p:cxnSp>
          <p:sp>
            <p:nvSpPr>
              <p:cNvPr id="25629" name="Text Box 144"/>
              <p:cNvSpPr txBox="1">
                <a:spLocks noChangeArrowheads="1"/>
              </p:cNvSpPr>
              <p:nvPr/>
            </p:nvSpPr>
            <p:spPr bwMode="auto">
              <a:xfrm>
                <a:off x="1637" y="2415"/>
                <a:ext cx="289" cy="173"/>
              </a:xfrm>
              <a:prstGeom prst="rect">
                <a:avLst/>
              </a:prstGeom>
              <a:noFill/>
              <a:ln w="12700">
                <a:noFill/>
                <a:miter lim="800000"/>
                <a:headEnd/>
                <a:tailEnd/>
              </a:ln>
            </p:spPr>
            <p:txBody>
              <a:bodyPr wrap="none" lIns="0" tIns="0" rIns="0" bIns="0">
                <a:spAutoFit/>
              </a:bodyPr>
              <a:lstStyle/>
              <a:p>
                <a:pPr eaLnBrk="0" hangingPunct="0">
                  <a:spcAft>
                    <a:spcPct val="50000"/>
                  </a:spcAft>
                  <a:buClr>
                    <a:schemeClr val="accent1"/>
                  </a:buClr>
                  <a:buSzPct val="100000"/>
                  <a:buFont typeface="Wingdings" pitchFamily="2" charset="2"/>
                  <a:buNone/>
                </a:pPr>
                <a:r>
                  <a:rPr lang="en-AU" b="1">
                    <a:solidFill>
                      <a:srgbClr val="000000"/>
                    </a:solidFill>
                  </a:rPr>
                  <a:t>OFF</a:t>
                </a:r>
              </a:p>
            </p:txBody>
          </p:sp>
          <p:sp>
            <p:nvSpPr>
              <p:cNvPr id="25630" name="Line 145"/>
              <p:cNvSpPr>
                <a:spLocks noChangeShapeType="1"/>
              </p:cNvSpPr>
              <p:nvPr/>
            </p:nvSpPr>
            <p:spPr bwMode="auto">
              <a:xfrm>
                <a:off x="1154" y="2415"/>
                <a:ext cx="0" cy="164"/>
              </a:xfrm>
              <a:prstGeom prst="line">
                <a:avLst/>
              </a:prstGeom>
              <a:noFill/>
              <a:ln w="12700">
                <a:solidFill>
                  <a:srgbClr val="000000"/>
                </a:solidFill>
                <a:round/>
                <a:headEnd/>
                <a:tailEnd/>
              </a:ln>
            </p:spPr>
            <p:txBody>
              <a:bodyPr lIns="0" tIns="0" rIns="0" bIns="0"/>
              <a:lstStyle/>
              <a:p>
                <a:endParaRPr lang="en-US"/>
              </a:p>
            </p:txBody>
          </p:sp>
          <p:sp>
            <p:nvSpPr>
              <p:cNvPr id="25631" name="Line 146"/>
              <p:cNvSpPr>
                <a:spLocks noChangeShapeType="1"/>
              </p:cNvSpPr>
              <p:nvPr/>
            </p:nvSpPr>
            <p:spPr bwMode="auto">
              <a:xfrm>
                <a:off x="952" y="2415"/>
                <a:ext cx="0" cy="164"/>
              </a:xfrm>
              <a:prstGeom prst="line">
                <a:avLst/>
              </a:prstGeom>
              <a:noFill/>
              <a:ln w="12700">
                <a:solidFill>
                  <a:srgbClr val="000000"/>
                </a:solidFill>
                <a:round/>
                <a:headEnd/>
                <a:tailEnd/>
              </a:ln>
            </p:spPr>
            <p:txBody>
              <a:bodyPr lIns="0" tIns="0" rIns="0" bIns="0"/>
              <a:lstStyle/>
              <a:p>
                <a:endParaRPr lang="en-US"/>
              </a:p>
            </p:txBody>
          </p:sp>
          <p:sp>
            <p:nvSpPr>
              <p:cNvPr id="25632" name="Line 147"/>
              <p:cNvSpPr>
                <a:spLocks noChangeShapeType="1"/>
              </p:cNvSpPr>
              <p:nvPr/>
            </p:nvSpPr>
            <p:spPr bwMode="auto">
              <a:xfrm>
                <a:off x="1356" y="2415"/>
                <a:ext cx="0" cy="164"/>
              </a:xfrm>
              <a:prstGeom prst="line">
                <a:avLst/>
              </a:prstGeom>
              <a:noFill/>
              <a:ln w="12700">
                <a:solidFill>
                  <a:srgbClr val="000000"/>
                </a:solidFill>
                <a:round/>
                <a:headEnd/>
                <a:tailEnd/>
              </a:ln>
            </p:spPr>
            <p:txBody>
              <a:bodyPr lIns="0" tIns="0" rIns="0" bIns="0"/>
              <a:lstStyle/>
              <a:p>
                <a:endParaRPr lang="en-US"/>
              </a:p>
            </p:txBody>
          </p:sp>
        </p:grpSp>
        <p:sp>
          <p:nvSpPr>
            <p:cNvPr id="25626" name="Rectangle 148"/>
            <p:cNvSpPr>
              <a:spLocks noChangeArrowheads="1"/>
            </p:cNvSpPr>
            <p:nvPr/>
          </p:nvSpPr>
          <p:spPr bwMode="auto">
            <a:xfrm>
              <a:off x="1524000" y="3151188"/>
              <a:ext cx="207963" cy="433387"/>
            </a:xfrm>
            <a:prstGeom prst="rect">
              <a:avLst/>
            </a:prstGeom>
            <a:solidFill>
              <a:srgbClr val="520383">
                <a:alpha val="50195"/>
              </a:srgbClr>
            </a:solidFill>
            <a:ln w="76200">
              <a:solidFill>
                <a:srgbClr val="520383"/>
              </a:solidFill>
              <a:miter lim="800000"/>
              <a:headEnd/>
              <a:tailEnd/>
            </a:ln>
          </p:spPr>
          <p:txBody>
            <a:bodyPr wrap="none" anchor="ctr"/>
            <a:lstStyle/>
            <a:p>
              <a:endParaRPr lang="en-US" dirty="0"/>
            </a:p>
          </p:txBody>
        </p:sp>
      </p:grpSp>
      <p:sp>
        <p:nvSpPr>
          <p:cNvPr id="61" name="Title 60"/>
          <p:cNvSpPr>
            <a:spLocks noGrp="1"/>
          </p:cNvSpPr>
          <p:nvPr>
            <p:ph type="title"/>
          </p:nvPr>
        </p:nvSpPr>
        <p:spPr>
          <a:xfrm>
            <a:off x="457200" y="76200"/>
            <a:ext cx="8229600" cy="1143000"/>
          </a:xfrm>
        </p:spPr>
        <p:txBody>
          <a:bodyPr/>
          <a:lstStyle/>
          <a:p>
            <a:r>
              <a:rPr lang="en-US" dirty="0" smtClean="0"/>
              <a:t>Trade-off Sliders</a:t>
            </a:r>
            <a:endParaRPr lang="en-US" dirty="0"/>
          </a:p>
        </p:txBody>
      </p:sp>
    </p:spTree>
    <p:extLst>
      <p:ext uri="{BB962C8B-B14F-4D97-AF65-F5344CB8AC3E}">
        <p14:creationId xmlns:p14="http://schemas.microsoft.com/office/powerpoint/2010/main" val="347489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Potential Challenges</a:t>
            </a:r>
          </a:p>
        </p:txBody>
      </p:sp>
      <p:pic>
        <p:nvPicPr>
          <p:cNvPr id="17411" name="Picture 4"/>
          <p:cNvPicPr>
            <a:picLocks noChangeAspect="1" noChangeArrowheads="1"/>
          </p:cNvPicPr>
          <p:nvPr/>
        </p:nvPicPr>
        <p:blipFill>
          <a:blip r:embed="rId3"/>
          <a:srcRect/>
          <a:stretch>
            <a:fillRect/>
          </a:stretch>
        </p:blipFill>
        <p:spPr bwMode="auto">
          <a:xfrm>
            <a:off x="401638" y="2943225"/>
            <a:ext cx="8416925" cy="3000375"/>
          </a:xfrm>
          <a:prstGeom prst="rect">
            <a:avLst/>
          </a:prstGeom>
          <a:noFill/>
          <a:ln w="9525">
            <a:noFill/>
            <a:miter lim="800000"/>
            <a:headEnd/>
            <a:tailEnd/>
          </a:ln>
        </p:spPr>
      </p:pic>
      <p:sp>
        <p:nvSpPr>
          <p:cNvPr id="4" name="TextBox 3"/>
          <p:cNvSpPr txBox="1"/>
          <p:nvPr/>
        </p:nvSpPr>
        <p:spPr>
          <a:xfrm>
            <a:off x="685800" y="1447800"/>
            <a:ext cx="7924800" cy="954107"/>
          </a:xfrm>
          <a:prstGeom prst="rect">
            <a:avLst/>
          </a:prstGeom>
          <a:noFill/>
        </p:spPr>
        <p:txBody>
          <a:bodyPr wrap="square" rtlCol="0">
            <a:spAutoFit/>
          </a:bodyPr>
          <a:lstStyle/>
          <a:p>
            <a:pPr>
              <a:buNone/>
            </a:pPr>
            <a:r>
              <a:rPr lang="en-US" sz="2800" dirty="0" smtClean="0"/>
              <a:t>“Remember the Future” is a good way to identify potential project challenges.</a:t>
            </a:r>
          </a:p>
        </p:txBody>
      </p:sp>
      <p:sp>
        <p:nvSpPr>
          <p:cNvPr id="2" name="Rectangle 1"/>
          <p:cNvSpPr/>
          <p:nvPr/>
        </p:nvSpPr>
        <p:spPr>
          <a:xfrm>
            <a:off x="4267200" y="6077042"/>
            <a:ext cx="4572000" cy="461665"/>
          </a:xfrm>
          <a:prstGeom prst="rect">
            <a:avLst/>
          </a:prstGeom>
        </p:spPr>
        <p:txBody>
          <a:bodyPr>
            <a:spAutoFit/>
          </a:bodyPr>
          <a:lstStyle/>
          <a:p>
            <a:pPr algn="r">
              <a:buNone/>
            </a:pPr>
            <a:r>
              <a:rPr lang="en-US" sz="1200" dirty="0" smtClean="0">
                <a:solidFill>
                  <a:schemeClr val="bg1">
                    <a:lumMod val="50000"/>
                  </a:schemeClr>
                </a:solidFill>
              </a:rPr>
              <a:t>From Luke </a:t>
            </a:r>
            <a:r>
              <a:rPr lang="en-US" sz="1200" dirty="0" err="1" smtClean="0">
                <a:solidFill>
                  <a:schemeClr val="bg1">
                    <a:lumMod val="50000"/>
                  </a:schemeClr>
                </a:solidFill>
              </a:rPr>
              <a:t>Hohmann’s</a:t>
            </a:r>
            <a:r>
              <a:rPr lang="en-US" sz="1200" dirty="0" smtClean="0">
                <a:solidFill>
                  <a:schemeClr val="bg1">
                    <a:lumMod val="50000"/>
                  </a:schemeClr>
                </a:solidFill>
              </a:rPr>
              <a:t> “Innovation Games”</a:t>
            </a:r>
            <a:br>
              <a:rPr lang="en-US" sz="1200" dirty="0" smtClean="0">
                <a:solidFill>
                  <a:schemeClr val="bg1">
                    <a:lumMod val="50000"/>
                  </a:schemeClr>
                </a:solidFill>
              </a:rPr>
            </a:br>
            <a:r>
              <a:rPr lang="en-US" sz="1200" dirty="0" smtClean="0">
                <a:solidFill>
                  <a:schemeClr val="bg1">
                    <a:lumMod val="50000"/>
                  </a:schemeClr>
                </a:solidFill>
              </a:rPr>
              <a:t>http://</a:t>
            </a:r>
            <a:r>
              <a:rPr lang="en-US" sz="1200" dirty="0" err="1" smtClean="0">
                <a:solidFill>
                  <a:schemeClr val="bg1">
                    <a:lumMod val="50000"/>
                  </a:schemeClr>
                </a:solidFill>
              </a:rPr>
              <a:t>innovationgames.com</a:t>
            </a:r>
            <a:r>
              <a:rPr lang="en-US" sz="1200" dirty="0" smtClean="0">
                <a:solidFill>
                  <a:schemeClr val="bg1">
                    <a:lumMod val="50000"/>
                  </a:schemeClr>
                </a:solidFill>
              </a:rPr>
              <a:t>/remember-the-future/</a:t>
            </a:r>
            <a:endParaRPr lang="en-US" sz="1200" dirty="0">
              <a:solidFill>
                <a:schemeClr val="bg1">
                  <a:lumMod val="50000"/>
                </a:schemeClr>
              </a:solidFill>
            </a:endParaRPr>
          </a:p>
        </p:txBody>
      </p:sp>
    </p:spTree>
    <p:extLst>
      <p:ext uri="{BB962C8B-B14F-4D97-AF65-F5344CB8AC3E}">
        <p14:creationId xmlns:p14="http://schemas.microsoft.com/office/powerpoint/2010/main" val="383311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3952755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Gathering Requirements</a:t>
            </a:r>
            <a:endParaRPr lang="en-US" dirty="0"/>
          </a:p>
        </p:txBody>
      </p:sp>
    </p:spTree>
    <p:extLst>
      <p:ext uri="{BB962C8B-B14F-4D97-AF65-F5344CB8AC3E}">
        <p14:creationId xmlns:p14="http://schemas.microsoft.com/office/powerpoint/2010/main" val="17558427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Effective Communication</a:t>
            </a:r>
            <a:endParaRPr lang="en-US" dirty="0"/>
          </a:p>
        </p:txBody>
      </p:sp>
      <p:graphicFrame>
        <p:nvGraphicFramePr>
          <p:cNvPr id="735247" name="Object 15"/>
          <p:cNvGraphicFramePr>
            <a:graphicFrameLocks noGrp="1" noChangeAspect="1"/>
          </p:cNvGraphicFramePr>
          <p:nvPr>
            <p:ph idx="4294967295"/>
            <p:extLst>
              <p:ext uri="{D42A27DB-BD31-4B8C-83A1-F6EECF244321}">
                <p14:modId xmlns:p14="http://schemas.microsoft.com/office/powerpoint/2010/main" val="3988915631"/>
              </p:ext>
            </p:extLst>
          </p:nvPr>
        </p:nvGraphicFramePr>
        <p:xfrm>
          <a:off x="1008063" y="1828800"/>
          <a:ext cx="8135937" cy="3783013"/>
        </p:xfrm>
        <a:graphic>
          <a:graphicData uri="http://schemas.openxmlformats.org/presentationml/2006/ole">
            <mc:AlternateContent xmlns:mc="http://schemas.openxmlformats.org/markup-compatibility/2006">
              <mc:Choice xmlns:v="urn:schemas-microsoft-com:vml" Requires="v">
                <p:oleObj spid="_x0000_s1031" name="Chart" r:id="rId4" imgW="6286500" imgH="2924277" progId="MSGraph.Chart.8">
                  <p:embed/>
                </p:oleObj>
              </mc:Choice>
              <mc:Fallback>
                <p:oleObj name="Chart" r:id="rId4" imgW="6286500" imgH="2924277" progId="MSGraph.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063" y="1828800"/>
                        <a:ext cx="8135937" cy="3783013"/>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4" name="Explosion 1 3"/>
          <p:cNvSpPr/>
          <p:nvPr/>
        </p:nvSpPr>
        <p:spPr bwMode="auto">
          <a:xfrm>
            <a:off x="304800" y="1143000"/>
            <a:ext cx="5715000" cy="5105400"/>
          </a:xfrm>
          <a:prstGeom prst="irregularSeal1">
            <a:avLst/>
          </a:prstGeom>
          <a:noFill/>
          <a:ln w="952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algn="ctr" defTabSz="914400" rtl="0" eaLnBrk="1" fontAlgn="base" latinLnBrk="0" hangingPunct="1">
              <a:lnSpc>
                <a:spcPct val="100000"/>
              </a:lnSpc>
              <a:spcBef>
                <a:spcPct val="20000"/>
              </a:spcBef>
              <a:spcAft>
                <a:spcPct val="0"/>
              </a:spcAft>
              <a:buClrTx/>
              <a:buSzTx/>
              <a:buNone/>
              <a:tabLst/>
            </a:pPr>
            <a:r>
              <a:rPr kumimoji="0" lang="en-US" sz="2000" b="0" i="0" u="none" strike="noStrike" cap="none" normalizeH="0" baseline="0" dirty="0" smtClean="0">
                <a:ln>
                  <a:noFill/>
                </a:ln>
                <a:solidFill>
                  <a:srgbClr val="292929"/>
                </a:solidFill>
                <a:effectLst/>
                <a:latin typeface="Arial" charset="0"/>
                <a:cs typeface="Arial" charset="0"/>
              </a:rPr>
              <a:t>Non verbal communication</a:t>
            </a:r>
            <a:r>
              <a:rPr kumimoji="0" lang="en-US" sz="2000" b="0" i="0" u="none" strike="noStrike" cap="none" normalizeH="0" dirty="0" smtClean="0">
                <a:ln>
                  <a:noFill/>
                </a:ln>
                <a:solidFill>
                  <a:srgbClr val="292929"/>
                </a:solidFill>
                <a:effectLst/>
                <a:latin typeface="Arial" charset="0"/>
                <a:cs typeface="Arial" charset="0"/>
              </a:rPr>
              <a:t> relays up to 93% of our messages (when nonverbal contradicts verbal)</a:t>
            </a:r>
            <a:endParaRPr kumimoji="0" lang="en-US" sz="2000" b="0" i="0" u="none" strike="noStrike" cap="none" normalizeH="0" baseline="0" dirty="0" smtClean="0">
              <a:ln>
                <a:noFill/>
              </a:ln>
              <a:solidFill>
                <a:srgbClr val="292929"/>
              </a:solidFill>
              <a:effectLst/>
              <a:latin typeface="Arial" charset="0"/>
              <a:cs typeface="Arial" charset="0"/>
            </a:endParaRPr>
          </a:p>
        </p:txBody>
      </p:sp>
    </p:spTree>
    <p:extLst>
      <p:ext uri="{BB962C8B-B14F-4D97-AF65-F5344CB8AC3E}">
        <p14:creationId xmlns:p14="http://schemas.microsoft.com/office/powerpoint/2010/main" val="2255494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a:t>
            </a:r>
            <a:endParaRPr lang="en-US" dirty="0"/>
          </a:p>
        </p:txBody>
      </p:sp>
      <p:sp>
        <p:nvSpPr>
          <p:cNvPr id="3" name="Content Placeholder 2"/>
          <p:cNvSpPr>
            <a:spLocks noGrp="1"/>
          </p:cNvSpPr>
          <p:nvPr>
            <p:ph idx="1"/>
          </p:nvPr>
        </p:nvSpPr>
        <p:spPr/>
        <p:txBody>
          <a:bodyPr/>
          <a:lstStyle/>
          <a:p>
            <a:r>
              <a:rPr lang="en-US" dirty="0" smtClean="0"/>
              <a:t>Interviewing</a:t>
            </a:r>
          </a:p>
          <a:p>
            <a:r>
              <a:rPr lang="en-US" dirty="0" smtClean="0"/>
              <a:t>Video diaries</a:t>
            </a:r>
          </a:p>
          <a:p>
            <a:r>
              <a:rPr lang="en-US" dirty="0" smtClean="0"/>
              <a:t>Surveys</a:t>
            </a:r>
          </a:p>
          <a:p>
            <a:r>
              <a:rPr lang="en-US" dirty="0" smtClean="0"/>
              <a:t>Reviewing existing documentation</a:t>
            </a:r>
          </a:p>
          <a:p>
            <a:r>
              <a:rPr lang="en-US" dirty="0" smtClean="0"/>
              <a:t>Workshops</a:t>
            </a:r>
          </a:p>
          <a:p>
            <a:r>
              <a:rPr lang="en-US" dirty="0" smtClean="0"/>
              <a:t>Contextual Inquiry</a:t>
            </a:r>
            <a:endParaRPr lang="en-US" dirty="0"/>
          </a:p>
        </p:txBody>
      </p:sp>
    </p:spTree>
    <p:extLst>
      <p:ext uri="{BB962C8B-B14F-4D97-AF65-F5344CB8AC3E}">
        <p14:creationId xmlns:p14="http://schemas.microsoft.com/office/powerpoint/2010/main" val="2022806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a:bodyPr>
          <a:lstStyle/>
          <a:p>
            <a:pPr marL="457200" indent="-457200">
              <a:spcAft>
                <a:spcPts val="1200"/>
              </a:spcAft>
            </a:pPr>
            <a:r>
              <a:rPr lang="en-US" dirty="0" smtClean="0"/>
              <a:t>Defining the problem</a:t>
            </a:r>
            <a:endParaRPr lang="en-US" dirty="0"/>
          </a:p>
          <a:p>
            <a:pPr marL="457200" indent="-457200">
              <a:spcAft>
                <a:spcPts val="1200"/>
              </a:spcAft>
            </a:pPr>
            <a:r>
              <a:rPr lang="en-US" dirty="0" smtClean="0"/>
              <a:t>Vision </a:t>
            </a:r>
          </a:p>
          <a:p>
            <a:pPr marL="457200" indent="-457200">
              <a:spcAft>
                <a:spcPts val="1200"/>
              </a:spcAft>
            </a:pPr>
            <a:r>
              <a:rPr lang="en-US" dirty="0"/>
              <a:t>B</a:t>
            </a:r>
            <a:r>
              <a:rPr lang="en-US" dirty="0" smtClean="0"/>
              <a:t>usiness objectives</a:t>
            </a:r>
          </a:p>
          <a:p>
            <a:pPr marL="457200" indent="-457200">
              <a:spcAft>
                <a:spcPts val="1200"/>
              </a:spcAft>
            </a:pPr>
            <a:r>
              <a:rPr lang="en-US" dirty="0" smtClean="0"/>
              <a:t>Gathering requirements</a:t>
            </a:r>
            <a:endParaRPr lang="en-US" dirty="0"/>
          </a:p>
          <a:p>
            <a:pPr marL="457200" indent="-457200">
              <a:spcAft>
                <a:spcPts val="1200"/>
              </a:spcAft>
            </a:pPr>
            <a:r>
              <a:rPr lang="en-US" dirty="0" smtClean="0"/>
              <a:t>Activity</a:t>
            </a:r>
            <a:endParaRPr lang="en-US" dirty="0"/>
          </a:p>
        </p:txBody>
      </p:sp>
    </p:spTree>
    <p:extLst>
      <p:ext uri="{BB962C8B-B14F-4D97-AF65-F5344CB8AC3E}">
        <p14:creationId xmlns:p14="http://schemas.microsoft.com/office/powerpoint/2010/main" val="2241973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7134626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1211895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Creating a “Plan of Action”</a:t>
            </a:r>
            <a:endParaRPr lang="en-US" dirty="0"/>
          </a:p>
        </p:txBody>
      </p:sp>
      <p:sp>
        <p:nvSpPr>
          <p:cNvPr id="5" name="Rounded Rectangle 4"/>
          <p:cNvSpPr/>
          <p:nvPr/>
        </p:nvSpPr>
        <p:spPr bwMode="auto">
          <a:xfrm>
            <a:off x="609600" y="1066800"/>
            <a:ext cx="1676400" cy="914400"/>
          </a:xfrm>
          <a:prstGeom prst="roundRect">
            <a:avLst/>
          </a:prstGeom>
          <a:noFill/>
          <a:ln w="9525" cap="flat" cmpd="sng" algn="ctr">
            <a:solidFill>
              <a:schemeClr val="tx1">
                <a:lumMod val="65000"/>
                <a:lumOff val="3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rmAutofit/>
          </a:bodyPr>
          <a:lstStyle/>
          <a:p>
            <a:pPr marR="0" algn="ctr" defTabSz="914400" rtl="0" eaLnBrk="1" fontAlgn="base" latinLnBrk="0" hangingPunct="1">
              <a:lnSpc>
                <a:spcPct val="100000"/>
              </a:lnSpc>
              <a:spcBef>
                <a:spcPct val="20000"/>
              </a:spcBef>
              <a:spcAft>
                <a:spcPct val="0"/>
              </a:spcAft>
              <a:buClrTx/>
              <a:buSzTx/>
              <a:buNone/>
              <a:tabLst/>
            </a:pPr>
            <a:r>
              <a:rPr kumimoji="0" lang="en-US" sz="2000" b="1" i="0" u="none" strike="noStrike" cap="none" normalizeH="0" baseline="0" dirty="0" smtClean="0">
                <a:ln>
                  <a:noFill/>
                </a:ln>
                <a:solidFill>
                  <a:srgbClr val="FA9106"/>
                </a:solidFill>
                <a:effectLst/>
                <a:latin typeface="Arial" charset="0"/>
                <a:cs typeface="Arial" charset="0"/>
              </a:rPr>
              <a:t>Define the problem</a:t>
            </a:r>
          </a:p>
        </p:txBody>
      </p:sp>
      <p:sp>
        <p:nvSpPr>
          <p:cNvPr id="6" name="Rounded Rectangle 5"/>
          <p:cNvSpPr/>
          <p:nvPr/>
        </p:nvSpPr>
        <p:spPr bwMode="auto">
          <a:xfrm>
            <a:off x="1676400" y="1981200"/>
            <a:ext cx="1676400" cy="914400"/>
          </a:xfrm>
          <a:prstGeom prst="roundRect">
            <a:avLst/>
          </a:prstGeom>
          <a:noFill/>
          <a:ln w="9525" cap="flat" cmpd="sng" algn="ctr">
            <a:solidFill>
              <a:schemeClr val="tx1">
                <a:lumMod val="65000"/>
                <a:lumOff val="3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rmAutofit/>
          </a:bodyPr>
          <a:lstStyle/>
          <a:p>
            <a:pPr marR="0" algn="ctr" defTabSz="914400" rtl="0" eaLnBrk="1" fontAlgn="base" latinLnBrk="0" hangingPunct="1">
              <a:lnSpc>
                <a:spcPct val="100000"/>
              </a:lnSpc>
              <a:spcBef>
                <a:spcPct val="20000"/>
              </a:spcBef>
              <a:spcAft>
                <a:spcPct val="0"/>
              </a:spcAft>
              <a:buClrTx/>
              <a:buSzTx/>
              <a:buNone/>
              <a:tabLst/>
            </a:pPr>
            <a:r>
              <a:rPr kumimoji="0" lang="en-US" sz="2000" b="1" i="0" u="none" strike="noStrike" cap="none" normalizeH="0" baseline="0" dirty="0" smtClean="0">
                <a:ln>
                  <a:noFill/>
                </a:ln>
                <a:solidFill>
                  <a:srgbClr val="FA9106"/>
                </a:solidFill>
                <a:effectLst/>
                <a:latin typeface="Arial" charset="0"/>
                <a:cs typeface="Arial" charset="0"/>
              </a:rPr>
              <a:t>Collect relevant</a:t>
            </a:r>
            <a:r>
              <a:rPr kumimoji="0" lang="en-US" sz="2000" b="1" i="0" u="none" strike="noStrike" cap="none" normalizeH="0" dirty="0" smtClean="0">
                <a:ln>
                  <a:noFill/>
                </a:ln>
                <a:solidFill>
                  <a:srgbClr val="FA9106"/>
                </a:solidFill>
                <a:effectLst/>
                <a:latin typeface="Arial" charset="0"/>
                <a:cs typeface="Arial" charset="0"/>
              </a:rPr>
              <a:t> data</a:t>
            </a:r>
            <a:endParaRPr kumimoji="0" lang="en-US" sz="2000" b="1" i="0" u="none" strike="noStrike" cap="none" normalizeH="0" baseline="0" dirty="0" smtClean="0">
              <a:ln>
                <a:noFill/>
              </a:ln>
              <a:solidFill>
                <a:srgbClr val="FA9106"/>
              </a:solidFill>
              <a:effectLst/>
              <a:latin typeface="Arial" charset="0"/>
              <a:cs typeface="Arial" charset="0"/>
            </a:endParaRPr>
          </a:p>
        </p:txBody>
      </p:sp>
      <p:sp>
        <p:nvSpPr>
          <p:cNvPr id="7" name="Rounded Rectangle 6"/>
          <p:cNvSpPr/>
          <p:nvPr/>
        </p:nvSpPr>
        <p:spPr bwMode="auto">
          <a:xfrm>
            <a:off x="2895600" y="2895600"/>
            <a:ext cx="1676400" cy="914400"/>
          </a:xfrm>
          <a:prstGeom prst="roundRect">
            <a:avLst/>
          </a:prstGeom>
          <a:noFill/>
          <a:ln w="9525" cap="flat" cmpd="sng" algn="ctr">
            <a:solidFill>
              <a:schemeClr val="tx1">
                <a:lumMod val="65000"/>
                <a:lumOff val="3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rmAutofit/>
          </a:bodyPr>
          <a:lstStyle/>
          <a:p>
            <a:pPr marR="0" algn="ctr" defTabSz="914400" rtl="0" eaLnBrk="1" fontAlgn="base" latinLnBrk="0" hangingPunct="1">
              <a:lnSpc>
                <a:spcPct val="100000"/>
              </a:lnSpc>
              <a:spcBef>
                <a:spcPct val="20000"/>
              </a:spcBef>
              <a:spcAft>
                <a:spcPct val="0"/>
              </a:spcAft>
              <a:buClrTx/>
              <a:buSzTx/>
              <a:buNone/>
              <a:tabLst/>
            </a:pPr>
            <a:r>
              <a:rPr lang="en-US" b="1" dirty="0" smtClean="0">
                <a:solidFill>
                  <a:srgbClr val="FA9106"/>
                </a:solidFill>
                <a:latin typeface="Arial" charset="0"/>
                <a:cs typeface="Arial" charset="0"/>
              </a:rPr>
              <a:t>Analyze data</a:t>
            </a:r>
            <a:endParaRPr kumimoji="0" lang="en-US" sz="2000" b="1" i="0" u="none" strike="noStrike" cap="none" normalizeH="0" baseline="0" dirty="0" smtClean="0">
              <a:ln>
                <a:noFill/>
              </a:ln>
              <a:solidFill>
                <a:srgbClr val="FA9106"/>
              </a:solidFill>
              <a:effectLst/>
              <a:latin typeface="Arial" charset="0"/>
              <a:cs typeface="Arial" charset="0"/>
            </a:endParaRPr>
          </a:p>
        </p:txBody>
      </p:sp>
      <p:sp>
        <p:nvSpPr>
          <p:cNvPr id="8" name="Rounded Rectangle 7"/>
          <p:cNvSpPr/>
          <p:nvPr/>
        </p:nvSpPr>
        <p:spPr bwMode="auto">
          <a:xfrm>
            <a:off x="4191000" y="3810000"/>
            <a:ext cx="1676400" cy="914400"/>
          </a:xfrm>
          <a:prstGeom prst="roundRect">
            <a:avLst/>
          </a:prstGeom>
          <a:noFill/>
          <a:ln w="9525" cap="flat" cmpd="sng" algn="ctr">
            <a:solidFill>
              <a:schemeClr val="tx1">
                <a:lumMod val="65000"/>
                <a:lumOff val="3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rmAutofit fontScale="92500" lnSpcReduction="10000"/>
          </a:bodyPr>
          <a:lstStyle/>
          <a:p>
            <a:pPr marR="0" algn="ctr" defTabSz="914400" rtl="0" eaLnBrk="1" fontAlgn="base" latinLnBrk="0" hangingPunct="1">
              <a:lnSpc>
                <a:spcPct val="100000"/>
              </a:lnSpc>
              <a:spcBef>
                <a:spcPct val="20000"/>
              </a:spcBef>
              <a:spcAft>
                <a:spcPct val="0"/>
              </a:spcAft>
              <a:buClrTx/>
              <a:buSzTx/>
              <a:buNone/>
              <a:tabLst/>
            </a:pPr>
            <a:r>
              <a:rPr lang="en-US" b="1" dirty="0" smtClean="0">
                <a:solidFill>
                  <a:srgbClr val="FA9106"/>
                </a:solidFill>
                <a:latin typeface="Arial" charset="0"/>
                <a:cs typeface="Arial" charset="0"/>
              </a:rPr>
              <a:t>Generate possible alternatives</a:t>
            </a:r>
            <a:endParaRPr kumimoji="0" lang="en-US" sz="2000" b="1" i="0" u="none" strike="noStrike" cap="none" normalizeH="0" baseline="0" dirty="0" smtClean="0">
              <a:ln>
                <a:noFill/>
              </a:ln>
              <a:solidFill>
                <a:srgbClr val="FA9106"/>
              </a:solidFill>
              <a:effectLst/>
              <a:latin typeface="Arial" charset="0"/>
              <a:cs typeface="Arial" charset="0"/>
            </a:endParaRPr>
          </a:p>
        </p:txBody>
      </p:sp>
      <p:sp>
        <p:nvSpPr>
          <p:cNvPr id="9" name="Rounded Rectangle 8"/>
          <p:cNvSpPr/>
          <p:nvPr/>
        </p:nvSpPr>
        <p:spPr bwMode="auto">
          <a:xfrm>
            <a:off x="5486400" y="4724400"/>
            <a:ext cx="1676400" cy="914400"/>
          </a:xfrm>
          <a:prstGeom prst="roundRect">
            <a:avLst/>
          </a:prstGeom>
          <a:noFill/>
          <a:ln w="9525" cap="flat" cmpd="sng" algn="ctr">
            <a:solidFill>
              <a:schemeClr val="tx1">
                <a:lumMod val="65000"/>
                <a:lumOff val="3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rmAutofit fontScale="77500" lnSpcReduction="20000"/>
          </a:bodyPr>
          <a:lstStyle/>
          <a:p>
            <a:pPr marR="0" algn="ctr" defTabSz="914400" rtl="0" eaLnBrk="1" fontAlgn="base" latinLnBrk="0" hangingPunct="1">
              <a:lnSpc>
                <a:spcPct val="100000"/>
              </a:lnSpc>
              <a:spcBef>
                <a:spcPct val="20000"/>
              </a:spcBef>
              <a:spcAft>
                <a:spcPct val="0"/>
              </a:spcAft>
              <a:buClrTx/>
              <a:buSzTx/>
              <a:buNone/>
              <a:tabLst/>
            </a:pPr>
            <a:r>
              <a:rPr kumimoji="0" lang="en-US" sz="2000" b="1" i="0" u="none" strike="noStrike" cap="none" normalizeH="0" baseline="0" dirty="0" smtClean="0">
                <a:ln>
                  <a:noFill/>
                </a:ln>
                <a:solidFill>
                  <a:srgbClr val="FA9106"/>
                </a:solidFill>
                <a:effectLst/>
                <a:latin typeface="Arial" charset="0"/>
                <a:cs typeface="Arial" charset="0"/>
              </a:rPr>
              <a:t>Develop criteria evaluation alternatives</a:t>
            </a:r>
          </a:p>
        </p:txBody>
      </p:sp>
      <p:sp>
        <p:nvSpPr>
          <p:cNvPr id="10" name="Rounded Rectangle 9"/>
          <p:cNvSpPr/>
          <p:nvPr/>
        </p:nvSpPr>
        <p:spPr bwMode="auto">
          <a:xfrm>
            <a:off x="6705600" y="5638800"/>
            <a:ext cx="1676400" cy="914400"/>
          </a:xfrm>
          <a:prstGeom prst="roundRect">
            <a:avLst/>
          </a:prstGeom>
          <a:noFill/>
          <a:ln w="9525" cap="flat" cmpd="sng" algn="ctr">
            <a:solidFill>
              <a:schemeClr val="tx1">
                <a:lumMod val="65000"/>
                <a:lumOff val="35000"/>
              </a:schemeClr>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normAutofit/>
          </a:bodyPr>
          <a:lstStyle/>
          <a:p>
            <a:pPr marR="0" algn="ctr" defTabSz="914400" rtl="0" eaLnBrk="1" fontAlgn="base" latinLnBrk="0" hangingPunct="1">
              <a:lnSpc>
                <a:spcPct val="100000"/>
              </a:lnSpc>
              <a:spcBef>
                <a:spcPct val="20000"/>
              </a:spcBef>
              <a:spcAft>
                <a:spcPct val="0"/>
              </a:spcAft>
              <a:buClrTx/>
              <a:buSzTx/>
              <a:buNone/>
              <a:tabLst/>
            </a:pPr>
            <a:r>
              <a:rPr lang="en-US" b="1" dirty="0" smtClean="0">
                <a:solidFill>
                  <a:srgbClr val="FA9106"/>
                </a:solidFill>
                <a:latin typeface="Arial" charset="0"/>
                <a:cs typeface="Arial" charset="0"/>
              </a:rPr>
              <a:t>Evaluate and prioritize</a:t>
            </a:r>
            <a:endParaRPr kumimoji="0" lang="en-US" sz="2000" b="1" i="0" u="none" strike="noStrike" cap="none" normalizeH="0" baseline="0" dirty="0" smtClean="0">
              <a:ln>
                <a:noFill/>
              </a:ln>
              <a:solidFill>
                <a:srgbClr val="FA9106"/>
              </a:solidFill>
              <a:effectLst/>
              <a:latin typeface="Arial" charset="0"/>
              <a:cs typeface="Arial" charset="0"/>
            </a:endParaRPr>
          </a:p>
        </p:txBody>
      </p:sp>
    </p:spTree>
    <p:extLst>
      <p:ext uri="{BB962C8B-B14F-4D97-AF65-F5344CB8AC3E}">
        <p14:creationId xmlns:p14="http://schemas.microsoft.com/office/powerpoint/2010/main" val="3042200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Defining the Problem</a:t>
            </a:r>
            <a:endParaRPr lang="en-US" dirty="0"/>
          </a:p>
        </p:txBody>
      </p:sp>
    </p:spTree>
    <p:extLst>
      <p:ext uri="{BB962C8B-B14F-4D97-AF65-F5344CB8AC3E}">
        <p14:creationId xmlns:p14="http://schemas.microsoft.com/office/powerpoint/2010/main" val="18945724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Case</a:t>
            </a:r>
            <a:endParaRPr lang="en-US" dirty="0"/>
          </a:p>
        </p:txBody>
      </p:sp>
      <p:sp>
        <p:nvSpPr>
          <p:cNvPr id="4" name="Content Placeholder 3"/>
          <p:cNvSpPr>
            <a:spLocks noGrp="1"/>
          </p:cNvSpPr>
          <p:nvPr>
            <p:ph idx="1"/>
          </p:nvPr>
        </p:nvSpPr>
        <p:spPr/>
        <p:txBody>
          <a:bodyPr/>
          <a:lstStyle/>
          <a:p>
            <a:r>
              <a:rPr lang="en-US" dirty="0" smtClean="0"/>
              <a:t>What are the challenges being faced by this organization?</a:t>
            </a:r>
          </a:p>
          <a:p>
            <a:r>
              <a:rPr lang="en-US" dirty="0" smtClean="0"/>
              <a:t>What are the causes to the challenges?</a:t>
            </a:r>
          </a:p>
          <a:p>
            <a:r>
              <a:rPr lang="en-US" dirty="0" smtClean="0"/>
              <a:t>What can be done to alleviate these challenges?</a:t>
            </a:r>
          </a:p>
        </p:txBody>
      </p:sp>
    </p:spTree>
    <p:extLst>
      <p:ext uri="{BB962C8B-B14F-4D97-AF65-F5344CB8AC3E}">
        <p14:creationId xmlns:p14="http://schemas.microsoft.com/office/powerpoint/2010/main" val="628531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 &amp; Effect</a:t>
            </a:r>
            <a:endParaRPr lang="en-US" dirty="0"/>
          </a:p>
        </p:txBody>
      </p:sp>
      <p:cxnSp>
        <p:nvCxnSpPr>
          <p:cNvPr id="7" name="Straight Connector 6"/>
          <p:cNvCxnSpPr>
            <a:stCxn id="8" idx="6"/>
          </p:cNvCxnSpPr>
          <p:nvPr/>
        </p:nvCxnSpPr>
        <p:spPr bwMode="auto">
          <a:xfrm>
            <a:off x="2362200" y="3962399"/>
            <a:ext cx="6553200" cy="0"/>
          </a:xfrm>
          <a:prstGeom prst="line">
            <a:avLst/>
          </a:prstGeom>
          <a:noFill/>
          <a:ln w="9525" cap="flat" cmpd="sng" algn="ctr">
            <a:solidFill>
              <a:schemeClr val="tx1"/>
            </a:solidFill>
            <a:prstDash val="solid"/>
            <a:round/>
            <a:headEnd type="none" w="med" len="med"/>
            <a:tailEnd type="none" w="med" len="med"/>
          </a:ln>
          <a:effectLst/>
        </p:spPr>
      </p:cxnSp>
      <p:sp>
        <p:nvSpPr>
          <p:cNvPr id="8" name="Oval 7"/>
          <p:cNvSpPr/>
          <p:nvPr/>
        </p:nvSpPr>
        <p:spPr bwMode="auto">
          <a:xfrm>
            <a:off x="228600" y="3124199"/>
            <a:ext cx="2133600" cy="16764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None/>
              <a:tabLst/>
            </a:pPr>
            <a:r>
              <a:rPr kumimoji="0" lang="en-US" sz="2400" b="0" i="0" u="none" strike="noStrike" cap="none" normalizeH="0" baseline="0" dirty="0" smtClean="0">
                <a:ln>
                  <a:noFill/>
                </a:ln>
                <a:solidFill>
                  <a:srgbClr val="292929"/>
                </a:solidFill>
                <a:effectLst/>
                <a:latin typeface="Arial" charset="0"/>
                <a:cs typeface="Arial" charset="0"/>
              </a:rPr>
              <a:t>Problem</a:t>
            </a:r>
          </a:p>
        </p:txBody>
      </p:sp>
      <p:cxnSp>
        <p:nvCxnSpPr>
          <p:cNvPr id="13" name="Straight Connector 12"/>
          <p:cNvCxnSpPr/>
          <p:nvPr/>
        </p:nvCxnSpPr>
        <p:spPr bwMode="auto">
          <a:xfrm rot="5400000" flipH="1" flipV="1">
            <a:off x="2743200" y="3047999"/>
            <a:ext cx="1143000" cy="685800"/>
          </a:xfrm>
          <a:prstGeom prst="line">
            <a:avLst/>
          </a:prstGeom>
          <a:no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rot="5400000" flipH="1" flipV="1">
            <a:off x="3657600" y="3047999"/>
            <a:ext cx="1143000" cy="685800"/>
          </a:xfrm>
          <a:prstGeom prst="line">
            <a:avLst/>
          </a:prstGeom>
          <a:noFill/>
          <a:ln w="952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rot="5400000" flipH="1" flipV="1">
            <a:off x="4724400" y="3047999"/>
            <a:ext cx="1143000" cy="685800"/>
          </a:xfrm>
          <a:prstGeom prst="line">
            <a:avLst/>
          </a:prstGeom>
          <a:no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rot="5400000" flipH="1" flipV="1">
            <a:off x="5867400" y="3047999"/>
            <a:ext cx="1143000" cy="685800"/>
          </a:xfrm>
          <a:prstGeom prst="line">
            <a:avLst/>
          </a:prstGeom>
          <a:no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rot="5400000" flipH="1" flipV="1">
            <a:off x="6934200" y="3124199"/>
            <a:ext cx="1143000" cy="685800"/>
          </a:xfrm>
          <a:prstGeom prst="line">
            <a:avLst/>
          </a:prstGeom>
          <a:no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16200000" flipV="1">
            <a:off x="3124200" y="4267199"/>
            <a:ext cx="1371600" cy="762000"/>
          </a:xfrm>
          <a:prstGeom prst="line">
            <a:avLst/>
          </a:prstGeom>
          <a:no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rot="16200000" flipV="1">
            <a:off x="4038600" y="4267200"/>
            <a:ext cx="1371600" cy="762000"/>
          </a:xfrm>
          <a:prstGeom prst="line">
            <a:avLst/>
          </a:prstGeom>
          <a:no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rot="16200000" flipV="1">
            <a:off x="5410200" y="4267200"/>
            <a:ext cx="1371600" cy="762000"/>
          </a:xfrm>
          <a:prstGeom prst="line">
            <a:avLst/>
          </a:prstGeom>
          <a:no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rot="16200000" flipV="1">
            <a:off x="2743200" y="2514599"/>
            <a:ext cx="914400" cy="457200"/>
          </a:xfrm>
          <a:prstGeom prst="line">
            <a:avLst/>
          </a:prstGeom>
          <a:noFill/>
          <a:ln w="95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rot="16200000" flipV="1">
            <a:off x="3581400" y="2438399"/>
            <a:ext cx="990600" cy="533400"/>
          </a:xfrm>
          <a:prstGeom prst="line">
            <a:avLst/>
          </a:prstGeom>
          <a:noFill/>
          <a:ln w="9525" cap="flat" cmpd="sng" algn="ctr">
            <a:solidFill>
              <a:schemeClr val="tx1"/>
            </a:solidFill>
            <a:prstDash val="solid"/>
            <a:round/>
            <a:headEnd type="none" w="med" len="med"/>
            <a:tailEnd type="none" w="med" len="med"/>
          </a:ln>
          <a:effectLst/>
        </p:spPr>
      </p:cxnSp>
      <p:sp>
        <p:nvSpPr>
          <p:cNvPr id="26" name="TextBox 25"/>
          <p:cNvSpPr txBox="1"/>
          <p:nvPr/>
        </p:nvSpPr>
        <p:spPr>
          <a:xfrm>
            <a:off x="2438400" y="3181289"/>
            <a:ext cx="1219200" cy="400110"/>
          </a:xfrm>
          <a:prstGeom prst="rect">
            <a:avLst/>
          </a:prstGeom>
          <a:noFill/>
        </p:spPr>
        <p:txBody>
          <a:bodyPr wrap="square" rtlCol="0">
            <a:spAutoFit/>
          </a:bodyPr>
          <a:lstStyle/>
          <a:p>
            <a:pPr>
              <a:buNone/>
            </a:pPr>
            <a:r>
              <a:rPr lang="en-US" dirty="0" smtClean="0"/>
              <a:t>Factor</a:t>
            </a:r>
            <a:endParaRPr lang="en-US" dirty="0"/>
          </a:p>
        </p:txBody>
      </p:sp>
      <p:sp>
        <p:nvSpPr>
          <p:cNvPr id="27" name="TextBox 26"/>
          <p:cNvSpPr txBox="1"/>
          <p:nvPr/>
        </p:nvSpPr>
        <p:spPr>
          <a:xfrm>
            <a:off x="2057400" y="2209799"/>
            <a:ext cx="1219200" cy="400110"/>
          </a:xfrm>
          <a:prstGeom prst="rect">
            <a:avLst/>
          </a:prstGeom>
          <a:noFill/>
        </p:spPr>
        <p:txBody>
          <a:bodyPr wrap="square" rtlCol="0">
            <a:spAutoFit/>
          </a:bodyPr>
          <a:lstStyle/>
          <a:p>
            <a:pPr>
              <a:buNone/>
            </a:pPr>
            <a:r>
              <a:rPr lang="en-US" dirty="0" smtClean="0"/>
              <a:t>Cause</a:t>
            </a:r>
            <a:endParaRPr lang="en-US" dirty="0"/>
          </a:p>
        </p:txBody>
      </p:sp>
    </p:spTree>
    <p:extLst>
      <p:ext uri="{BB962C8B-B14F-4D97-AF65-F5344CB8AC3E}">
        <p14:creationId xmlns:p14="http://schemas.microsoft.com/office/powerpoint/2010/main" val="2452731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6" name="TextBox 5"/>
          <p:cNvSpPr txBox="1"/>
          <p:nvPr/>
        </p:nvSpPr>
        <p:spPr>
          <a:xfrm>
            <a:off x="1461404" y="2895600"/>
            <a:ext cx="6082396" cy="523220"/>
          </a:xfrm>
          <a:prstGeom prst="rect">
            <a:avLst/>
          </a:prstGeom>
          <a:noFill/>
        </p:spPr>
        <p:txBody>
          <a:bodyPr wrap="square" rtlCol="0">
            <a:noAutofit/>
          </a:bodyPr>
          <a:lstStyle/>
          <a:p>
            <a:pPr>
              <a:buNone/>
            </a:pPr>
            <a:r>
              <a:rPr lang="en-US" sz="2800" dirty="0" smtClean="0"/>
              <a:t>What are some of the challenges the </a:t>
            </a:r>
            <a:r>
              <a:rPr lang="en-US" sz="2800" dirty="0" err="1" smtClean="0"/>
              <a:t>DebtChasers</a:t>
            </a:r>
            <a:r>
              <a:rPr lang="en-US" sz="2800" dirty="0" smtClean="0"/>
              <a:t> organization is facing?</a:t>
            </a:r>
            <a:endParaRPr lang="en-US" sz="2800" dirty="0"/>
          </a:p>
        </p:txBody>
      </p:sp>
    </p:spTree>
    <p:extLst>
      <p:ext uri="{BB962C8B-B14F-4D97-AF65-F5344CB8AC3E}">
        <p14:creationId xmlns:p14="http://schemas.microsoft.com/office/powerpoint/2010/main" val="2681955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and Business Objectives</a:t>
            </a:r>
            <a:endParaRPr lang="en-US" dirty="0"/>
          </a:p>
        </p:txBody>
      </p:sp>
    </p:spTree>
    <p:extLst>
      <p:ext uri="{BB962C8B-B14F-4D97-AF65-F5344CB8AC3E}">
        <p14:creationId xmlns:p14="http://schemas.microsoft.com/office/powerpoint/2010/main" val="11485387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1061</TotalTime>
  <Words>2676</Words>
  <Application>Microsoft Macintosh PowerPoint</Application>
  <PresentationFormat>On-screen Show (4:3)</PresentationFormat>
  <Paragraphs>385</Paragraphs>
  <Slides>27</Slides>
  <Notes>22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Chart</vt:lpstr>
      <vt:lpstr>Project Vision &amp; Business Objectives</vt:lpstr>
      <vt:lpstr>Topics</vt:lpstr>
      <vt:lpstr>BA Artifacts</vt:lpstr>
      <vt:lpstr>Creating a “Plan of Action”</vt:lpstr>
      <vt:lpstr>Defining the Problem</vt:lpstr>
      <vt:lpstr>Problem Case</vt:lpstr>
      <vt:lpstr>Cause &amp; Effect</vt:lpstr>
      <vt:lpstr>Discussion</vt:lpstr>
      <vt:lpstr>Vision and Business Objectives</vt:lpstr>
      <vt:lpstr>Framing Business Objectives</vt:lpstr>
      <vt:lpstr>Clarifying Business Objectives</vt:lpstr>
      <vt:lpstr>DebtChasers Business Objectives</vt:lpstr>
      <vt:lpstr>Business Objectives</vt:lpstr>
      <vt:lpstr>Business Objectives Roadmap</vt:lpstr>
      <vt:lpstr>Elevator pitch</vt:lpstr>
      <vt:lpstr>Product Box</vt:lpstr>
      <vt:lpstr>Debrief</vt:lpstr>
      <vt:lpstr>Scope</vt:lpstr>
      <vt:lpstr>High Level Scope</vt:lpstr>
      <vt:lpstr>Trade-off Sliders</vt:lpstr>
      <vt:lpstr>Potential Challenges</vt:lpstr>
      <vt:lpstr>BA Artifacts</vt:lpstr>
      <vt:lpstr>Gathering Requirements</vt:lpstr>
      <vt:lpstr>Effective Communication</vt:lpstr>
      <vt:lpstr>Techniques</vt:lpstr>
      <vt:lpstr>Review</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Vision &amp; Business Objectives</dc:title>
  <dc:creator>Vladimir Sneblic</dc:creator>
  <cp:lastModifiedBy>Lupi Messenger</cp:lastModifiedBy>
  <cp:revision>4</cp:revision>
  <dcterms:created xsi:type="dcterms:W3CDTF">2015-03-03T17:53:12Z</dcterms:created>
  <dcterms:modified xsi:type="dcterms:W3CDTF">2015-09-23T16:50:05Z</dcterms:modified>
</cp:coreProperties>
</file>