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17" r:id="rId2"/>
  </p:sldMasterIdLst>
  <p:notesMasterIdLst>
    <p:notesMasterId r:id="rId58"/>
  </p:notesMasterIdLst>
  <p:handoutMasterIdLst>
    <p:handoutMasterId r:id="rId59"/>
  </p:handoutMasterIdLst>
  <p:sldIdLst>
    <p:sldId id="757" r:id="rId3"/>
    <p:sldId id="768" r:id="rId4"/>
    <p:sldId id="754" r:id="rId5"/>
    <p:sldId id="730" r:id="rId6"/>
    <p:sldId id="682" r:id="rId7"/>
    <p:sldId id="683" r:id="rId8"/>
    <p:sldId id="723" r:id="rId9"/>
    <p:sldId id="743" r:id="rId10"/>
    <p:sldId id="685" r:id="rId11"/>
    <p:sldId id="686" r:id="rId12"/>
    <p:sldId id="687" r:id="rId13"/>
    <p:sldId id="688" r:id="rId14"/>
    <p:sldId id="689" r:id="rId15"/>
    <p:sldId id="690" r:id="rId16"/>
    <p:sldId id="691" r:id="rId17"/>
    <p:sldId id="692" r:id="rId18"/>
    <p:sldId id="693" r:id="rId19"/>
    <p:sldId id="747" r:id="rId20"/>
    <p:sldId id="732" r:id="rId21"/>
    <p:sldId id="745" r:id="rId22"/>
    <p:sldId id="746" r:id="rId23"/>
    <p:sldId id="765" r:id="rId24"/>
    <p:sldId id="766" r:id="rId25"/>
    <p:sldId id="758" r:id="rId26"/>
    <p:sldId id="733" r:id="rId27"/>
    <p:sldId id="736" r:id="rId28"/>
    <p:sldId id="737" r:id="rId29"/>
    <p:sldId id="738" r:id="rId30"/>
    <p:sldId id="739" r:id="rId31"/>
    <p:sldId id="740" r:id="rId32"/>
    <p:sldId id="741" r:id="rId33"/>
    <p:sldId id="728" r:id="rId34"/>
    <p:sldId id="770" r:id="rId35"/>
    <p:sldId id="702" r:id="rId36"/>
    <p:sldId id="703" r:id="rId37"/>
    <p:sldId id="704" r:id="rId38"/>
    <p:sldId id="771" r:id="rId39"/>
    <p:sldId id="722" r:id="rId40"/>
    <p:sldId id="706" r:id="rId41"/>
    <p:sldId id="760" r:id="rId42"/>
    <p:sldId id="761" r:id="rId43"/>
    <p:sldId id="762" r:id="rId44"/>
    <p:sldId id="708" r:id="rId45"/>
    <p:sldId id="750" r:id="rId46"/>
    <p:sldId id="751" r:id="rId47"/>
    <p:sldId id="759" r:id="rId48"/>
    <p:sldId id="763" r:id="rId49"/>
    <p:sldId id="721" r:id="rId50"/>
    <p:sldId id="711" r:id="rId51"/>
    <p:sldId id="725" r:id="rId52"/>
    <p:sldId id="734" r:id="rId53"/>
    <p:sldId id="727" r:id="rId54"/>
    <p:sldId id="769" r:id="rId55"/>
    <p:sldId id="767" r:id="rId56"/>
    <p:sldId id="749" r:id="rId57"/>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46A260D5-5252-1746-B8FC-43B553903FEB}">
          <p14:sldIdLst>
            <p14:sldId id="757"/>
            <p14:sldId id="768"/>
            <p14:sldId id="754"/>
          </p14:sldIdLst>
        </p14:section>
        <p14:section name="All about stories" id="{5FD56B4A-DEC4-6A4B-A84B-5D7F0CEC3B98}">
          <p14:sldIdLst>
            <p14:sldId id="730"/>
            <p14:sldId id="682"/>
            <p14:sldId id="683"/>
            <p14:sldId id="723"/>
            <p14:sldId id="743"/>
            <p14:sldId id="685"/>
            <p14:sldId id="686"/>
            <p14:sldId id="687"/>
            <p14:sldId id="688"/>
            <p14:sldId id="689"/>
            <p14:sldId id="690"/>
            <p14:sldId id="691"/>
            <p14:sldId id="692"/>
            <p14:sldId id="693"/>
            <p14:sldId id="747"/>
            <p14:sldId id="732"/>
            <p14:sldId id="745"/>
            <p14:sldId id="746"/>
            <p14:sldId id="765"/>
            <p14:sldId id="766"/>
            <p14:sldId id="758"/>
          </p14:sldIdLst>
        </p14:section>
        <p14:section name="INVEST Exercise" id="{2CBCDA48-84EC-D849-95E3-FB17CFF914CF}">
          <p14:sldIdLst>
            <p14:sldId id="733"/>
            <p14:sldId id="736"/>
            <p14:sldId id="737"/>
            <p14:sldId id="738"/>
            <p14:sldId id="739"/>
            <p14:sldId id="740"/>
            <p14:sldId id="741"/>
            <p14:sldId id="728"/>
          </p14:sldIdLst>
        </p14:section>
        <p14:section name="Acceptance Criteria" id="{78F6F96C-38DA-0F46-AC9A-E2D689AFE42E}">
          <p14:sldIdLst>
            <p14:sldId id="770"/>
            <p14:sldId id="702"/>
            <p14:sldId id="703"/>
            <p14:sldId id="704"/>
            <p14:sldId id="771"/>
          </p14:sldIdLst>
        </p14:section>
        <p14:section name="Cross-functional requirements" id="{8EF6654F-083F-5148-8051-E7F28797F13F}">
          <p14:sldIdLst>
            <p14:sldId id="722"/>
            <p14:sldId id="706"/>
            <p14:sldId id="760"/>
            <p14:sldId id="761"/>
            <p14:sldId id="762"/>
            <p14:sldId id="708"/>
            <p14:sldId id="750"/>
            <p14:sldId id="751"/>
            <p14:sldId id="759"/>
          </p14:sldIdLst>
        </p14:section>
        <p14:section name="Representing stories" id="{49AA5258-5663-9A4A-8EE5-0E2EC752D4CA}">
          <p14:sldIdLst>
            <p14:sldId id="763"/>
            <p14:sldId id="721"/>
            <p14:sldId id="711"/>
            <p14:sldId id="725"/>
            <p14:sldId id="734"/>
            <p14:sldId id="727"/>
          </p14:sldIdLst>
        </p14:section>
        <p14:section name="Closing" id="{DF26A272-E959-884B-B2E5-B3A969D62D37}">
          <p14:sldIdLst>
            <p14:sldId id="769"/>
            <p14:sldId id="767"/>
            <p14:sldId id="74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3"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0" autoAdjust="0"/>
    <p:restoredTop sz="98121" autoAdjust="0"/>
  </p:normalViewPr>
  <p:slideViewPr>
    <p:cSldViewPr>
      <p:cViewPr varScale="1">
        <p:scale>
          <a:sx n="77" d="100"/>
          <a:sy n="77" d="100"/>
        </p:scale>
        <p:origin x="-168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8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9/23/15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1686785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9/23/15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141889099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Collective_wisdom" TargetMode="External"/><Relationship Id="rId4" Type="http://schemas.openxmlformats.org/officeDocument/2006/relationships/hyperlink" Target="http://en.wikipedia.org/wiki/The_Wisdom_of_Crowds" TargetMode="External"/><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Arial" pitchFamily="34" charset="0"/>
              <a:buChar char="•"/>
            </a:pPr>
            <a:r>
              <a:rPr lang="en-US" dirty="0" smtClean="0">
                <a:latin typeface="Arial" pitchFamily="34" charset="0"/>
              </a:rPr>
              <a:t>Can</a:t>
            </a:r>
            <a:r>
              <a:rPr lang="en-US" baseline="0" dirty="0" smtClean="0">
                <a:latin typeface="Arial" pitchFamily="34" charset="0"/>
              </a:rPr>
              <a:t> be delivered on its own, with no dependencies on any other story(s).</a:t>
            </a:r>
            <a:endParaRPr lang="en-US" dirty="0" smtClean="0">
              <a:latin typeface="Arial" pitchFamily="34" charset="0"/>
            </a:endParaRPr>
          </a:p>
          <a:p>
            <a:pPr eaLnBrk="1" hangingPunct="1">
              <a:buFont typeface="Arial" pitchFamily="34" charset="0"/>
              <a:buChar char="•"/>
            </a:pPr>
            <a:r>
              <a:rPr lang="en-US" dirty="0" smtClean="0">
                <a:latin typeface="Arial" pitchFamily="34" charset="0"/>
              </a:rPr>
              <a:t>Either</a:t>
            </a:r>
            <a:r>
              <a:rPr lang="en-US" baseline="0" dirty="0" smtClean="0">
                <a:latin typeface="Arial" pitchFamily="34" charset="0"/>
              </a:rPr>
              <a:t> combine or split stories differently to </a:t>
            </a:r>
            <a:r>
              <a:rPr lang="en-US" i="1" baseline="0" dirty="0" smtClean="0">
                <a:latin typeface="Arial" pitchFamily="34" charset="0"/>
              </a:rPr>
              <a:t>reduce</a:t>
            </a:r>
            <a:r>
              <a:rPr lang="en-US" baseline="0" dirty="0" smtClean="0">
                <a:latin typeface="Arial" pitchFamily="34" charset="0"/>
              </a:rPr>
              <a:t> or eliminate the dependencies.</a:t>
            </a:r>
          </a:p>
          <a:p>
            <a:pPr eaLnBrk="1" hangingPunct="1">
              <a:buFont typeface="Arial" pitchFamily="34" charset="0"/>
              <a:buChar char="•"/>
            </a:pPr>
            <a:r>
              <a:rPr lang="en-US" baseline="0" dirty="0" smtClean="0">
                <a:latin typeface="Arial" pitchFamily="34" charset="0"/>
              </a:rPr>
              <a:t>Notice I used </a:t>
            </a:r>
            <a:r>
              <a:rPr lang="en-US" i="1" baseline="0" dirty="0" smtClean="0">
                <a:latin typeface="Arial" pitchFamily="34" charset="0"/>
              </a:rPr>
              <a:t>reduce</a:t>
            </a:r>
            <a:r>
              <a:rPr lang="en-US" i="0" baseline="0" dirty="0" smtClean="0">
                <a:latin typeface="Arial" pitchFamily="34" charset="0"/>
              </a:rPr>
              <a:t>.  Independence is not always possible.  </a:t>
            </a:r>
          </a:p>
          <a:p>
            <a:pPr eaLnBrk="1" hangingPunct="1">
              <a:buFont typeface="Arial" pitchFamily="34" charset="0"/>
              <a:buChar char="•"/>
            </a:pPr>
            <a:r>
              <a:rPr lang="en-US" i="0" baseline="0" dirty="0" smtClean="0">
                <a:latin typeface="Arial" pitchFamily="34" charset="0"/>
              </a:rPr>
              <a:t>For example:  “the first report will take 3 days, 1 day for each similar after that”.  Or “it will be three days to develop rule 1 for object type a, and then 1 day for all other object types”.  </a:t>
            </a:r>
          </a:p>
          <a:p>
            <a:r>
              <a:rPr lang="en-US" b="1" dirty="0" smtClean="0"/>
              <a:t>Write all stories</a:t>
            </a:r>
            <a:r>
              <a:rPr lang="en-US" b="1" baseline="0" dirty="0" smtClean="0"/>
              <a:t> as if they were the first story so </a:t>
            </a:r>
            <a:r>
              <a:rPr lang="en-US" b="1" baseline="0" dirty="0" err="1" smtClean="0"/>
              <a:t>devs</a:t>
            </a:r>
            <a:r>
              <a:rPr lang="en-US" b="1" baseline="0" dirty="0" smtClean="0"/>
              <a:t> will estimate all as if they were the first.</a:t>
            </a:r>
          </a:p>
          <a:p>
            <a:endParaRPr lang="en-US" b="1" baseline="0" dirty="0" smtClean="0"/>
          </a:p>
          <a:p>
            <a:pPr eaLnBrk="1" hangingPunct="1">
              <a:lnSpc>
                <a:spcPct val="90000"/>
              </a:lnSpc>
              <a:buNone/>
            </a:pPr>
            <a:r>
              <a:rPr lang="en-US" sz="1200" b="1" dirty="0" smtClean="0">
                <a:solidFill>
                  <a:srgbClr val="FF0000"/>
                </a:solidFill>
              </a:rPr>
              <a:t>Story Anti-Pattern</a:t>
            </a:r>
            <a:r>
              <a:rPr lang="en-US" sz="1200" dirty="0" smtClean="0">
                <a:solidFill>
                  <a:srgbClr val="FF0000"/>
                </a:solidFill>
              </a:rPr>
              <a:t/>
            </a:r>
            <a:br>
              <a:rPr lang="en-US" sz="1200" dirty="0" smtClean="0">
                <a:solidFill>
                  <a:srgbClr val="FF0000"/>
                </a:solidFill>
              </a:rPr>
            </a:br>
            <a:r>
              <a:rPr lang="en-US" sz="1200" dirty="0" smtClean="0">
                <a:solidFill>
                  <a:srgbClr val="FF0000"/>
                </a:solidFill>
              </a:rPr>
              <a:t>Get invoice information from the Invoice database</a:t>
            </a:r>
          </a:p>
          <a:p>
            <a:pPr eaLnBrk="1" hangingPunct="1">
              <a:lnSpc>
                <a:spcPct val="90000"/>
              </a:lnSpc>
              <a:buNone/>
            </a:pPr>
            <a:endParaRPr lang="en-US" sz="1200" dirty="0" smtClean="0">
              <a:solidFill>
                <a:srgbClr val="FF0000"/>
              </a:solidFill>
            </a:endParaRPr>
          </a:p>
          <a:p>
            <a:pPr eaLnBrk="1" hangingPunct="1">
              <a:lnSpc>
                <a:spcPct val="90000"/>
              </a:lnSpc>
              <a:buNone/>
            </a:pPr>
            <a:r>
              <a:rPr lang="en-US" sz="1200" b="1" dirty="0" smtClean="0">
                <a:solidFill>
                  <a:schemeClr val="accent2"/>
                </a:solidFill>
              </a:rPr>
              <a:t>Story Pattern</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As an Accounts agent, I want to create an invoice so that my company can request payment from the Customer</a:t>
            </a:r>
          </a:p>
          <a:p>
            <a:pPr lvl="1" eaLnBrk="1" hangingPunct="1">
              <a:lnSpc>
                <a:spcPct val="90000"/>
              </a:lnSpc>
              <a:buFont typeface="Arial" pitchFamily="34" charset="0"/>
              <a:buChar char="•"/>
            </a:pPr>
            <a:r>
              <a:rPr lang="en-US" sz="1400" dirty="0" smtClean="0"/>
              <a:t>The agent really wants a printed invoice so they can send it to the customer. </a:t>
            </a:r>
          </a:p>
          <a:p>
            <a:pPr lvl="1" eaLnBrk="1" hangingPunct="1">
              <a:lnSpc>
                <a:spcPct val="90000"/>
              </a:lnSpc>
              <a:buFont typeface="Arial" pitchFamily="34" charset="0"/>
              <a:buChar char="•"/>
            </a:pPr>
            <a:r>
              <a:rPr lang="en-US" sz="1400" dirty="0" smtClean="0"/>
              <a:t>Combine it with the card that says 'Print invoice‘ . </a:t>
            </a:r>
          </a:p>
          <a:p>
            <a:pPr lvl="1" eaLnBrk="1" hangingPunct="1">
              <a:lnSpc>
                <a:spcPct val="90000"/>
              </a:lnSpc>
              <a:buFont typeface="Arial" pitchFamily="34" charset="0"/>
              <a:buChar char="•"/>
            </a:pPr>
            <a:r>
              <a:rPr lang="en-US" sz="1400" dirty="0" smtClean="0"/>
              <a:t>Vertical</a:t>
            </a:r>
            <a:r>
              <a:rPr lang="en-US" sz="1400" baseline="0" dirty="0" smtClean="0"/>
              <a:t> slice of subset of information.</a:t>
            </a:r>
            <a:endParaRPr lang="en-US" sz="1400" dirty="0" smtClean="0"/>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endParaRPr lang="en-US" b="1"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buFont typeface="Arial" pitchFamily="34" charset="0"/>
              <a:buChar char="•"/>
            </a:pPr>
            <a:r>
              <a:rPr lang="en-US" i="0" baseline="0" dirty="0" smtClean="0">
                <a:latin typeface="Arial" pitchFamily="34" charset="0"/>
              </a:rPr>
              <a:t>A story is not a contract.  Details will be co-created later by the BA, Business and Developers through Conversations. Even QA.  </a:t>
            </a:r>
          </a:p>
          <a:p>
            <a:pPr eaLnBrk="1" hangingPunct="1">
              <a:buFont typeface="Arial" pitchFamily="34" charset="0"/>
              <a:buChar char="•"/>
            </a:pPr>
            <a:r>
              <a:rPr lang="en-US" i="0" baseline="0" dirty="0" smtClean="0">
                <a:latin typeface="Arial" pitchFamily="34" charset="0"/>
              </a:rPr>
              <a:t>The narrative or other artifact will capture details like data elements, screen design, tests, etc, but we do not need these details to prioritize, schedule or even estimate stories.</a:t>
            </a:r>
          </a:p>
          <a:p>
            <a:pPr eaLnBrk="1" hangingPunct="1">
              <a:buFont typeface="Arial" pitchFamily="34" charset="0"/>
              <a:buChar char="•"/>
            </a:pPr>
            <a:r>
              <a:rPr lang="en-US" i="0" baseline="0" dirty="0" smtClean="0">
                <a:latin typeface="Arial" pitchFamily="34" charset="0"/>
              </a:rPr>
              <a:t>A good story is flexible in implementation.</a:t>
            </a:r>
          </a:p>
          <a:p>
            <a:pPr eaLnBrk="1" hangingPunct="1"/>
            <a:endParaRPr lang="en-US" i="0" baseline="0" dirty="0" smtClean="0">
              <a:latin typeface="Arial" pitchFamily="34" charset="0"/>
            </a:endParaRPr>
          </a:p>
          <a:p>
            <a:pPr eaLnBrk="1" hangingPunct="1">
              <a:lnSpc>
                <a:spcPct val="80000"/>
              </a:lnSpc>
              <a:buNone/>
            </a:pPr>
            <a:r>
              <a:rPr lang="en-US" sz="1600" b="1" dirty="0" smtClean="0">
                <a:solidFill>
                  <a:srgbClr val="FF0000"/>
                </a:solidFill>
              </a:rPr>
              <a:t>Story Anti-Pattern</a:t>
            </a:r>
          </a:p>
          <a:p>
            <a:pPr lvl="1" eaLnBrk="1" hangingPunct="1">
              <a:lnSpc>
                <a:spcPct val="80000"/>
              </a:lnSpc>
              <a:buNone/>
            </a:pPr>
            <a:r>
              <a:rPr lang="en-US" sz="1400" dirty="0" smtClean="0">
                <a:solidFill>
                  <a:srgbClr val="FF0000"/>
                </a:solidFill>
              </a:rPr>
              <a:t>Display summary results for a patient including date, result status and results indicator (normal or abnormal).</a:t>
            </a:r>
            <a:br>
              <a:rPr lang="en-US" sz="1400" dirty="0" smtClean="0">
                <a:solidFill>
                  <a:srgbClr val="FF0000"/>
                </a:solidFill>
              </a:rPr>
            </a:br>
            <a:endParaRPr lang="en-US" sz="1400" dirty="0" smtClean="0">
              <a:solidFill>
                <a:srgbClr val="FF0000"/>
              </a:solidFill>
            </a:endParaRPr>
          </a:p>
          <a:p>
            <a:pPr eaLnBrk="1" hangingPunct="1">
              <a:lnSpc>
                <a:spcPct val="80000"/>
              </a:lnSpc>
              <a:buNone/>
            </a:pPr>
            <a:r>
              <a:rPr lang="en-US" sz="1600" b="1" dirty="0" smtClean="0"/>
              <a:t> </a:t>
            </a:r>
            <a:r>
              <a:rPr lang="en-US" sz="1600" b="1" dirty="0" smtClean="0">
                <a:solidFill>
                  <a:schemeClr val="accent2"/>
                </a:solidFill>
              </a:rPr>
              <a:t>Story Pattern</a:t>
            </a:r>
          </a:p>
          <a:p>
            <a:pPr lvl="1" eaLnBrk="1" hangingPunct="1">
              <a:lnSpc>
                <a:spcPct val="80000"/>
              </a:lnSpc>
              <a:buNone/>
            </a:pPr>
            <a:r>
              <a:rPr lang="en-US" sz="1400" dirty="0" smtClean="0">
                <a:solidFill>
                  <a:schemeClr val="accent2"/>
                </a:solidFill>
              </a:rPr>
              <a:t>As a physician, I want to see summary results for a patient so I can quickly see if the results are normal.</a:t>
            </a:r>
            <a:br>
              <a:rPr lang="en-US" sz="1400" dirty="0" smtClean="0">
                <a:solidFill>
                  <a:schemeClr val="accent2"/>
                </a:solidFill>
              </a:rPr>
            </a:br>
            <a:r>
              <a:rPr lang="en-US" sz="1400" dirty="0" smtClean="0">
                <a:solidFill>
                  <a:schemeClr val="accent2"/>
                </a:solidFill>
              </a:rPr>
              <a:t/>
            </a:r>
            <a:br>
              <a:rPr lang="en-US" sz="1400" dirty="0" smtClean="0">
                <a:solidFill>
                  <a:schemeClr val="accent2"/>
                </a:solidFill>
              </a:rPr>
            </a:br>
            <a:r>
              <a:rPr lang="en-US" sz="1400" dirty="0" smtClean="0">
                <a:solidFill>
                  <a:schemeClr val="accent2"/>
                </a:solidFill>
              </a:rPr>
              <a:t>Notes: Actual info to display needs more analysis.  Will include date, result status and result indicator (normal or abnormal).  There are no other integration points.</a:t>
            </a:r>
          </a:p>
          <a:p>
            <a:pPr lvl="1" eaLnBrk="1" hangingPunct="1">
              <a:lnSpc>
                <a:spcPct val="80000"/>
              </a:lnSpc>
              <a:buFont typeface="Arial" pitchFamily="34" charset="0"/>
              <a:buChar char="•"/>
            </a:pPr>
            <a:r>
              <a:rPr lang="en-US" sz="1400" dirty="0" smtClean="0"/>
              <a:t>The anti-pattern actually reads pretty well, doesn't it?  You might pick up this story and think it's close to be ready for development.  But that wasn't the case on the real project.  </a:t>
            </a:r>
          </a:p>
          <a:p>
            <a:pPr lvl="1" eaLnBrk="1" hangingPunct="1">
              <a:lnSpc>
                <a:spcPct val="80000"/>
              </a:lnSpc>
              <a:buFont typeface="Arial" pitchFamily="34" charset="0"/>
              <a:buChar char="•"/>
            </a:pPr>
            <a:r>
              <a:rPr lang="en-US" sz="1400" dirty="0" smtClean="0"/>
              <a:t>The story actually required the display of a lot more information than what was described on the anti-pattern, and that data needed quite a bit of analysis.  The story actually went to three iterations because the team was forced to replay the story twice in order to get all of the result information they needed to display.</a:t>
            </a:r>
          </a:p>
          <a:p>
            <a:pPr lvl="1" eaLnBrk="1" hangingPunct="1">
              <a:lnSpc>
                <a:spcPct val="80000"/>
              </a:lnSpc>
              <a:buFont typeface="Arial" pitchFamily="34" charset="0"/>
              <a:buChar char="•"/>
            </a:pPr>
            <a:r>
              <a:rPr lang="en-US" sz="1400" dirty="0" smtClean="0"/>
              <a:t> Stay away from adding detail to the story.  Use the notes to write down what you've learned and make it clear that isn't the whole enchilada.</a:t>
            </a:r>
          </a:p>
          <a:p>
            <a:pPr lvl="1" eaLnBrk="1" hangingPunct="1">
              <a:lnSpc>
                <a:spcPct val="80000"/>
              </a:lnSpc>
              <a:buNone/>
            </a:pPr>
            <a:endParaRPr lang="en-US" sz="1400" dirty="0" smtClean="0">
              <a:solidFill>
                <a:schemeClr val="accent2"/>
              </a:solidFill>
            </a:endParaRP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endParaRPr lang="en-US" dirty="0" smtClean="0">
              <a:latin typeface="Arial" pitchFamily="34" charset="0"/>
            </a:endParaRPr>
          </a:p>
        </p:txBody>
      </p:sp>
      <p:sp>
        <p:nvSpPr>
          <p:cNvPr id="70660" name="Slide Number Placeholder 3"/>
          <p:cNvSpPr>
            <a:spLocks noGrp="1"/>
          </p:cNvSpPr>
          <p:nvPr>
            <p:ph type="sldNum" sz="quarter" idx="5"/>
          </p:nvPr>
        </p:nvSpPr>
        <p:spPr>
          <a:noFill/>
        </p:spPr>
        <p:txBody>
          <a:bodyPr/>
          <a:lstStyle/>
          <a:p>
            <a:fld id="{14259FD5-C4C5-4ACF-8D76-707A91A897E9}"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r>
              <a:rPr lang="en-US" i="0" baseline="0" dirty="0" smtClean="0">
                <a:latin typeface="Arial" pitchFamily="34" charset="0"/>
              </a:rPr>
              <a:t>This is focused on the ‘So that …’ part of the story.</a:t>
            </a:r>
          </a:p>
          <a:p>
            <a:pPr eaLnBrk="1" hangingPunct="1"/>
            <a:r>
              <a:rPr lang="en-US" i="0" baseline="0" dirty="0" smtClean="0">
                <a:latin typeface="Arial" pitchFamily="34" charset="0"/>
              </a:rPr>
              <a:t>Valuable to the business.  Technical stories?  Ultimately valuable to the business, but not obvious to the customer.</a:t>
            </a:r>
          </a:p>
          <a:p>
            <a:pPr eaLnBrk="1" hangingPunct="1"/>
            <a:r>
              <a:rPr lang="en-US" i="0" baseline="0" dirty="0" smtClean="0">
                <a:latin typeface="Arial" pitchFamily="34" charset="0"/>
              </a:rPr>
              <a:t>Network, persistence, logic, presentation layers.</a:t>
            </a:r>
          </a:p>
          <a:p>
            <a:pPr eaLnBrk="1" hangingPunct="1"/>
            <a:r>
              <a:rPr lang="en-US" i="0" baseline="0" dirty="0" smtClean="0">
                <a:latin typeface="Arial" pitchFamily="34" charset="0"/>
              </a:rPr>
              <a:t>Each card will have a business value rating.  Sometimes this is in the form of a priority.  A,B,C/1,2,3.  </a:t>
            </a:r>
          </a:p>
          <a:p>
            <a:pPr eaLnBrk="1" hangingPunct="1"/>
            <a:r>
              <a:rPr lang="en-US" i="0" baseline="0" dirty="0" smtClean="0">
                <a:latin typeface="Arial" pitchFamily="34" charset="0"/>
              </a:rPr>
              <a:t>If you tie each story to a business objective, those business objectives may have been quantified and some have more value than others.  Used to prioritize.</a:t>
            </a:r>
          </a:p>
          <a:p>
            <a:pPr eaLnBrk="1" hangingPunct="1"/>
            <a:r>
              <a:rPr lang="en-US" i="0" baseline="0" dirty="0" smtClean="0">
                <a:latin typeface="Arial" pitchFamily="34" charset="0"/>
              </a:rPr>
              <a:t>Include the business in writing stories.</a:t>
            </a:r>
          </a:p>
          <a:p>
            <a:pPr eaLnBrk="1" hangingPunct="1"/>
            <a:endParaRPr lang="en-US" i="0" baseline="0" dirty="0" smtClean="0">
              <a:latin typeface="Arial" pitchFamily="34" charset="0"/>
            </a:endParaRPr>
          </a:p>
          <a:p>
            <a:pPr eaLnBrk="1" hangingPunct="1">
              <a:lnSpc>
                <a:spcPct val="90000"/>
              </a:lnSpc>
              <a:buNone/>
            </a:pPr>
            <a:r>
              <a:rPr lang="en-US" sz="1600" b="1" dirty="0" smtClean="0">
                <a:solidFill>
                  <a:srgbClr val="FF0000"/>
                </a:solidFill>
              </a:rPr>
              <a:t>Story Anti-Pattern</a:t>
            </a:r>
          </a:p>
          <a:p>
            <a:pPr lvl="1" eaLnBrk="1" hangingPunct="1">
              <a:lnSpc>
                <a:spcPct val="90000"/>
              </a:lnSpc>
              <a:buNone/>
            </a:pPr>
            <a:r>
              <a:rPr lang="en-US" sz="1400" dirty="0" smtClean="0">
                <a:solidFill>
                  <a:srgbClr val="FF0000"/>
                </a:solidFill>
              </a:rPr>
              <a:t>Turn font red if payment is overdue</a:t>
            </a:r>
            <a:br>
              <a:rPr lang="en-US" sz="1400" dirty="0" smtClean="0">
                <a:solidFill>
                  <a:srgbClr val="FF0000"/>
                </a:solidFill>
              </a:rPr>
            </a:br>
            <a:endParaRPr lang="en-US" sz="1400" dirty="0" smtClean="0">
              <a:solidFill>
                <a:srgbClr val="FF0000"/>
              </a:solidFill>
            </a:endParaRPr>
          </a:p>
          <a:p>
            <a:pPr eaLnBrk="1" hangingPunct="1">
              <a:lnSpc>
                <a:spcPct val="90000"/>
              </a:lnSpc>
              <a:buNone/>
            </a:pPr>
            <a:r>
              <a:rPr lang="en-US" sz="1600" b="1" dirty="0" smtClean="0">
                <a:solidFill>
                  <a:schemeClr val="accent2"/>
                </a:solidFill>
              </a:rPr>
              <a:t>Pattern</a:t>
            </a:r>
          </a:p>
          <a:p>
            <a:pPr lvl="1" eaLnBrk="1" hangingPunct="1">
              <a:lnSpc>
                <a:spcPct val="90000"/>
              </a:lnSpc>
              <a:buNone/>
            </a:pPr>
            <a:r>
              <a:rPr lang="en-US" sz="1400" dirty="0" smtClean="0">
                <a:solidFill>
                  <a:schemeClr val="accent2"/>
                </a:solidFill>
              </a:rPr>
              <a:t>As an Account Manager, I want to see a visual indicator on the customer's screen of any invoices that are overdue so that I can send an overdue notice</a:t>
            </a:r>
          </a:p>
          <a:p>
            <a:pPr eaLnBrk="1" hangingPunct="1">
              <a:lnSpc>
                <a:spcPct val="90000"/>
              </a:lnSpc>
              <a:buNone/>
            </a:pPr>
            <a:r>
              <a:rPr lang="en-US" sz="1600" b="1" dirty="0" smtClean="0"/>
              <a:t>Explanation</a:t>
            </a:r>
            <a:r>
              <a:rPr lang="en-US" sz="1600" dirty="0" smtClean="0"/>
              <a:t/>
            </a:r>
            <a:br>
              <a:rPr lang="en-US" sz="1600" dirty="0" smtClean="0"/>
            </a:br>
            <a:r>
              <a:rPr lang="en-US" sz="1600" dirty="0" smtClean="0"/>
              <a:t/>
            </a:r>
            <a:br>
              <a:rPr lang="en-US" sz="1600" dirty="0" smtClean="0"/>
            </a:br>
            <a:r>
              <a:rPr lang="en-US" sz="1600" dirty="0" smtClean="0"/>
              <a:t>There are many things wrong with the anti-pattern. The most obvious is that we don't know who needs the font red or why. It may not even be that they want red font - it's just what the system currently does.  </a:t>
            </a:r>
          </a:p>
          <a:p>
            <a:pPr eaLnBrk="1" hangingPunct="1">
              <a:lnSpc>
                <a:spcPct val="90000"/>
              </a:lnSpc>
              <a:buNone/>
            </a:pPr>
            <a:r>
              <a:rPr lang="en-US" sz="1600" dirty="0" smtClean="0"/>
              <a:t>Do the following to help:</a:t>
            </a:r>
          </a:p>
          <a:p>
            <a:pPr lvl="1" eaLnBrk="1" hangingPunct="1">
              <a:lnSpc>
                <a:spcPct val="90000"/>
              </a:lnSpc>
              <a:buNone/>
            </a:pPr>
            <a:r>
              <a:rPr lang="en-US" sz="1400" dirty="0" smtClean="0"/>
              <a:t>Isolate the functionality needed (e.g. see a visual indicator for overdue invoices)</a:t>
            </a:r>
          </a:p>
          <a:p>
            <a:pPr lvl="1" eaLnBrk="1" hangingPunct="1">
              <a:lnSpc>
                <a:spcPct val="90000"/>
              </a:lnSpc>
              <a:buNone/>
            </a:pPr>
            <a:r>
              <a:rPr lang="en-US" sz="1400" dirty="0" smtClean="0"/>
              <a:t>Identify the role(s) that are interested in the action (often roles have different needs)</a:t>
            </a:r>
          </a:p>
          <a:p>
            <a:pPr lvl="1" eaLnBrk="1" hangingPunct="1">
              <a:lnSpc>
                <a:spcPct val="90000"/>
              </a:lnSpc>
              <a:buNone/>
            </a:pPr>
            <a:r>
              <a:rPr lang="en-US" sz="1400" dirty="0" smtClean="0"/>
              <a:t>Identify the reason (the business value) for the request </a:t>
            </a:r>
            <a:br>
              <a:rPr lang="en-US" sz="1400" dirty="0" smtClean="0"/>
            </a:br>
            <a:r>
              <a:rPr lang="en-US" sz="1400" dirty="0" smtClean="0"/>
              <a:t/>
            </a:r>
            <a:br>
              <a:rPr lang="en-US" sz="1400" dirty="0" smtClean="0"/>
            </a:br>
            <a:r>
              <a:rPr lang="en-US" sz="1400" dirty="0" smtClean="0"/>
              <a:t>This enables you to:</a:t>
            </a:r>
            <a:br>
              <a:rPr lang="en-US" sz="1400" dirty="0" smtClean="0"/>
            </a:br>
            <a:r>
              <a:rPr lang="en-US" sz="1400" dirty="0" smtClean="0"/>
              <a:t>	a) get consensus on what indicator everyone wants to see</a:t>
            </a:r>
            <a:br>
              <a:rPr lang="en-US" sz="1400" dirty="0" smtClean="0"/>
            </a:br>
            <a:r>
              <a:rPr lang="en-US" sz="1400" dirty="0" smtClean="0"/>
              <a:t>	b) allows you to understand why the indicator is needed.</a:t>
            </a:r>
          </a:p>
          <a:p>
            <a:pPr lvl="2">
              <a:lnSpc>
                <a:spcPct val="90000"/>
              </a:lnSpc>
              <a:buNone/>
            </a:pPr>
            <a:r>
              <a:rPr lang="en-US" sz="1200" dirty="0" smtClean="0"/>
              <a:t>C) helps you to understand logic behind the indicator</a:t>
            </a:r>
            <a:endParaRPr lang="en-US" sz="1200" dirty="0" smtClean="0">
              <a:latin typeface="Arial" pitchFamily="34" charset="0"/>
            </a:endParaRP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lvl="0">
              <a:lnSpc>
                <a:spcPct val="90000"/>
              </a:lnSpc>
              <a:buFont typeface="Arial"/>
              <a:buNone/>
            </a:pPr>
            <a:endParaRPr lang="en-US" sz="1200" dirty="0" smtClean="0"/>
          </a:p>
        </p:txBody>
      </p:sp>
      <p:sp>
        <p:nvSpPr>
          <p:cNvPr id="70660" name="Slide Number Placeholder 3"/>
          <p:cNvSpPr>
            <a:spLocks noGrp="1"/>
          </p:cNvSpPr>
          <p:nvPr>
            <p:ph type="sldNum" sz="quarter" idx="5"/>
          </p:nvPr>
        </p:nvSpPr>
        <p:spPr>
          <a:noFill/>
        </p:spPr>
        <p:txBody>
          <a:bodyPr/>
          <a:lstStyle/>
          <a:p>
            <a:fld id="{14259FD5-C4C5-4ACF-8D76-707A91A897E9}"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sz="1200" dirty="0" smtClean="0"/>
              <a:t>The unit of work being measured and tracked</a:t>
            </a:r>
          </a:p>
          <a:p>
            <a:r>
              <a:rPr lang="en-US" sz="1200" dirty="0" smtClean="0"/>
              <a:t>Must be understandable in order to estimate</a:t>
            </a:r>
          </a:p>
          <a:p>
            <a:r>
              <a:rPr lang="en-US" sz="1200" dirty="0" smtClean="0"/>
              <a:t>Precision not required</a:t>
            </a:r>
          </a:p>
          <a:p>
            <a:r>
              <a:rPr lang="en-US" sz="1200" dirty="0" smtClean="0"/>
              <a:t>Consistency in the granularity of stories</a:t>
            </a:r>
          </a:p>
          <a:p>
            <a:pPr eaLnBrk="1" hangingPunct="1"/>
            <a:endParaRPr lang="en-US" dirty="0" smtClean="0">
              <a:latin typeface="Arial" pitchFamily="34" charset="0"/>
            </a:endParaRPr>
          </a:p>
          <a:p>
            <a:pPr eaLnBrk="1" hangingPunct="1"/>
            <a:r>
              <a:rPr lang="en-US" dirty="0" smtClean="0">
                <a:latin typeface="Arial" pitchFamily="34" charset="0"/>
              </a:rPr>
              <a:t>The story is the key to tracking</a:t>
            </a:r>
            <a:r>
              <a:rPr lang="en-US" baseline="0" dirty="0" smtClean="0">
                <a:latin typeface="Arial" pitchFamily="34" charset="0"/>
              </a:rPr>
              <a:t> progress of a project.</a:t>
            </a:r>
          </a:p>
          <a:p>
            <a:pPr eaLnBrk="1" hangingPunct="1"/>
            <a:r>
              <a:rPr lang="en-US" baseline="0" dirty="0" smtClean="0">
                <a:latin typeface="Arial" pitchFamily="34" charset="0"/>
              </a:rPr>
              <a:t>Each story has to be estimated in order to know where u r and how much is left.</a:t>
            </a:r>
          </a:p>
          <a:p>
            <a:pPr eaLnBrk="1" hangingPunct="1"/>
            <a:r>
              <a:rPr lang="en-US" b="1" baseline="0" dirty="0" smtClean="0">
                <a:latin typeface="Arial" pitchFamily="34" charset="0"/>
              </a:rPr>
              <a:t>If a story is not understandable, then it can’t be estimated.  </a:t>
            </a:r>
            <a:r>
              <a:rPr lang="en-US" baseline="0" dirty="0" smtClean="0">
                <a:latin typeface="Arial" pitchFamily="34" charset="0"/>
              </a:rPr>
              <a:t>Therefore, u could say it needs to be understandable, but that doesn’t fit in the acronym.</a:t>
            </a:r>
          </a:p>
          <a:p>
            <a:pPr eaLnBrk="1" hangingPunct="1"/>
            <a:r>
              <a:rPr lang="en-US" dirty="0" smtClean="0">
                <a:latin typeface="Arial" pitchFamily="34" charset="0"/>
              </a:rPr>
              <a:t>Estimates</a:t>
            </a:r>
            <a:r>
              <a:rPr lang="en-US" baseline="0" dirty="0" smtClean="0">
                <a:latin typeface="Arial" pitchFamily="34" charset="0"/>
              </a:rPr>
              <a:t> are just that.  Of course we want to be as accurate as possible, but that comes with experience.  Precision and therefore  details are not necessary.  </a:t>
            </a:r>
          </a:p>
          <a:p>
            <a:pPr eaLnBrk="1" hangingPunct="1"/>
            <a:r>
              <a:rPr lang="en-US" baseline="0" dirty="0" smtClean="0">
                <a:latin typeface="Arial" pitchFamily="34" charset="0"/>
              </a:rPr>
              <a:t>Stories should be consistently sized.  It’s easier to plan and fit stories into iterations.</a:t>
            </a:r>
          </a:p>
          <a:p>
            <a:pPr eaLnBrk="1" hangingPunct="1"/>
            <a:endParaRPr lang="en-US" baseline="0" dirty="0" smtClean="0">
              <a:latin typeface="Arial" pitchFamily="34" charset="0"/>
            </a:endParaRPr>
          </a:p>
          <a:p>
            <a:pPr eaLnBrk="1" hangingPunct="1">
              <a:lnSpc>
                <a:spcPct val="80000"/>
              </a:lnSpc>
              <a:buNone/>
            </a:pPr>
            <a:r>
              <a:rPr lang="en-US" sz="1600" b="1" dirty="0" smtClean="0">
                <a:solidFill>
                  <a:srgbClr val="FF0000"/>
                </a:solidFill>
              </a:rPr>
              <a:t>Story</a:t>
            </a:r>
            <a:r>
              <a:rPr lang="en-US" sz="1600" dirty="0" smtClean="0">
                <a:solidFill>
                  <a:srgbClr val="FF0000"/>
                </a:solidFill>
              </a:rPr>
              <a:t> </a:t>
            </a:r>
            <a:r>
              <a:rPr lang="en-US" sz="1600" b="1" dirty="0" smtClean="0">
                <a:solidFill>
                  <a:srgbClr val="FF0000"/>
                </a:solidFill>
              </a:rPr>
              <a:t>Anti-Pattern:</a:t>
            </a:r>
          </a:p>
          <a:p>
            <a:pPr lvl="1" eaLnBrk="1" hangingPunct="1">
              <a:lnSpc>
                <a:spcPct val="80000"/>
              </a:lnSpc>
              <a:buNone/>
            </a:pPr>
            <a:r>
              <a:rPr lang="en-US" sz="1400" dirty="0" smtClean="0">
                <a:solidFill>
                  <a:srgbClr val="FF0000"/>
                </a:solidFill>
              </a:rPr>
              <a:t>As a cashier I want to take payments via credit card so I can make a sale</a:t>
            </a:r>
            <a:br>
              <a:rPr lang="en-US" sz="1400" dirty="0" smtClean="0">
                <a:solidFill>
                  <a:srgbClr val="FF0000"/>
                </a:solidFill>
              </a:rPr>
            </a:br>
            <a:endParaRPr lang="en-US" sz="1400" dirty="0" smtClean="0">
              <a:solidFill>
                <a:srgbClr val="FF0000"/>
              </a:solidFill>
            </a:endParaRPr>
          </a:p>
          <a:p>
            <a:pPr eaLnBrk="1" hangingPunct="1">
              <a:lnSpc>
                <a:spcPct val="80000"/>
              </a:lnSpc>
              <a:buNone/>
            </a:pPr>
            <a:r>
              <a:rPr lang="en-US" sz="1600" b="1" dirty="0" smtClean="0">
                <a:solidFill>
                  <a:schemeClr val="accent2"/>
                </a:solidFill>
              </a:rPr>
              <a:t>Story Pattern:</a:t>
            </a:r>
          </a:p>
          <a:p>
            <a:pPr lvl="1" eaLnBrk="1" hangingPunct="1">
              <a:lnSpc>
                <a:spcPct val="80000"/>
              </a:lnSpc>
              <a:buNone/>
            </a:pPr>
            <a:r>
              <a:rPr lang="en-US" sz="1400" dirty="0" smtClean="0">
                <a:solidFill>
                  <a:schemeClr val="accent2"/>
                </a:solidFill>
              </a:rPr>
              <a:t>Story 1a: As a cashier, I want to take payments via American Express so I can make a sale</a:t>
            </a:r>
            <a:br>
              <a:rPr lang="en-US" sz="1400" dirty="0" smtClean="0">
                <a:solidFill>
                  <a:schemeClr val="accent2"/>
                </a:solidFill>
              </a:rPr>
            </a:br>
            <a:r>
              <a:rPr lang="en-US" sz="1400" dirty="0" smtClean="0">
                <a:solidFill>
                  <a:schemeClr val="accent2"/>
                </a:solidFill>
              </a:rPr>
              <a:t/>
            </a:r>
            <a:br>
              <a:rPr lang="en-US" sz="1400" dirty="0" smtClean="0">
                <a:solidFill>
                  <a:schemeClr val="accent2"/>
                </a:solidFill>
              </a:rPr>
            </a:br>
            <a:r>
              <a:rPr lang="en-US" sz="1400" dirty="0" smtClean="0">
                <a:solidFill>
                  <a:schemeClr val="accent2"/>
                </a:solidFill>
              </a:rPr>
              <a:t>Story 1b: As a cashier, I want to take payments via Visa or </a:t>
            </a:r>
            <a:r>
              <a:rPr lang="en-US" sz="1400" dirty="0" err="1" smtClean="0">
                <a:solidFill>
                  <a:schemeClr val="accent2"/>
                </a:solidFill>
              </a:rPr>
              <a:t>Mastercard</a:t>
            </a:r>
            <a:r>
              <a:rPr lang="en-US" sz="1400" dirty="0" smtClean="0">
                <a:solidFill>
                  <a:schemeClr val="accent2"/>
                </a:solidFill>
              </a:rPr>
              <a:t> so I can make a sale</a:t>
            </a:r>
            <a:br>
              <a:rPr lang="en-US" sz="1400" dirty="0" smtClean="0">
                <a:solidFill>
                  <a:schemeClr val="accent2"/>
                </a:solidFill>
              </a:rPr>
            </a:br>
            <a:endParaRPr lang="en-US" sz="1400" dirty="0" smtClean="0">
              <a:solidFill>
                <a:schemeClr val="accent2"/>
              </a:solidFill>
            </a:endParaRPr>
          </a:p>
          <a:p>
            <a:pPr eaLnBrk="1" hangingPunct="1">
              <a:lnSpc>
                <a:spcPct val="80000"/>
              </a:lnSpc>
              <a:buNone/>
            </a:pPr>
            <a:r>
              <a:rPr lang="en-US" sz="1600" dirty="0" smtClean="0"/>
              <a:t> </a:t>
            </a:r>
            <a:r>
              <a:rPr lang="en-US" sz="1600" b="1" dirty="0" smtClean="0"/>
              <a:t>Explanation</a:t>
            </a:r>
            <a:endParaRPr lang="en-US" sz="1600" dirty="0" smtClean="0"/>
          </a:p>
          <a:p>
            <a:pPr lvl="1" eaLnBrk="1" hangingPunct="1">
              <a:lnSpc>
                <a:spcPct val="80000"/>
              </a:lnSpc>
              <a:buNone/>
            </a:pPr>
            <a:r>
              <a:rPr lang="en-US" sz="1600" dirty="0" smtClean="0"/>
              <a:t>The anti-pattern is just too big and </a:t>
            </a:r>
            <a:r>
              <a:rPr lang="en-US" sz="1600" b="1" dirty="0" smtClean="0"/>
              <a:t>uncertain </a:t>
            </a:r>
            <a:r>
              <a:rPr lang="en-US" sz="1600" dirty="0" smtClean="0"/>
              <a:t>to estimate.  Any number you throw out there isn’t going to tell you anything.  Spike the story a bit (analysis spike) and take a look at the interfaces from a data perspective.  </a:t>
            </a:r>
          </a:p>
          <a:p>
            <a:pPr lvl="1" eaLnBrk="1" hangingPunct="1">
              <a:lnSpc>
                <a:spcPct val="80000"/>
              </a:lnSpc>
              <a:buNone/>
            </a:pPr>
            <a:r>
              <a:rPr lang="en-US" sz="1600" dirty="0" smtClean="0"/>
              <a:t>Notice this story has 3 credit card types but only 2 stories.  Turned out the Visa and </a:t>
            </a:r>
            <a:r>
              <a:rPr lang="en-US" sz="1600" dirty="0" err="1" smtClean="0"/>
              <a:t>Mastercard</a:t>
            </a:r>
            <a:r>
              <a:rPr lang="en-US" sz="1600" dirty="0" smtClean="0"/>
              <a:t> interface were so similar there was little additional work involved in getting </a:t>
            </a:r>
            <a:r>
              <a:rPr lang="en-US" sz="1600" dirty="0" err="1" smtClean="0"/>
              <a:t>Mastercard</a:t>
            </a:r>
            <a:r>
              <a:rPr lang="en-US" sz="1600" dirty="0" smtClean="0"/>
              <a:t> working.  </a:t>
            </a:r>
          </a:p>
          <a:p>
            <a:pPr lvl="1" eaLnBrk="1" hangingPunct="1">
              <a:lnSpc>
                <a:spcPct val="80000"/>
              </a:lnSpc>
              <a:buNone/>
            </a:pPr>
            <a:r>
              <a:rPr lang="en-US" sz="1600" dirty="0" smtClean="0"/>
              <a:t>This is a point toward consistent granularity.  The team could have created a 3</a:t>
            </a:r>
            <a:r>
              <a:rPr lang="en-US" sz="1600" baseline="30000" dirty="0" smtClean="0"/>
              <a:t>rd</a:t>
            </a:r>
            <a:r>
              <a:rPr lang="en-US" sz="1600" dirty="0" smtClean="0"/>
              <a:t> story ‘Take payment via </a:t>
            </a:r>
            <a:r>
              <a:rPr lang="en-US" sz="1600" dirty="0" err="1" smtClean="0"/>
              <a:t>Mastercard</a:t>
            </a:r>
            <a:r>
              <a:rPr lang="en-US" sz="1600" dirty="0" smtClean="0"/>
              <a:t>’ but at the master story level it would have thrown the granularity off.  It made more sense to roll them up and break them down at the iteration level if needed later.</a:t>
            </a: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AE12BB6C-F82A-4C29-93AD-29DCD48E8EB5}" type="slidenum">
              <a:rPr lang="en-US" smtClean="0">
                <a:latin typeface="Arial" pitchFamily="34" charset="0"/>
              </a:rPr>
              <a:pPr/>
              <a:t>15</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buFont typeface="Arial" pitchFamily="34" charset="0"/>
              <a:buChar char="•"/>
            </a:pPr>
            <a:r>
              <a:rPr lang="en-US" baseline="0" dirty="0" smtClean="0">
                <a:latin typeface="Arial" pitchFamily="34" charset="0"/>
              </a:rPr>
              <a:t>Remember, they need to fit into an iteration.  But not take up the whole iteration.  Risky.  Occasionally you will have Epics, but that is a conscious decision and planned for.</a:t>
            </a:r>
          </a:p>
          <a:p>
            <a:pPr eaLnBrk="1" hangingPunct="1">
              <a:buFont typeface="Arial" pitchFamily="34" charset="0"/>
              <a:buChar char="•"/>
            </a:pPr>
            <a:r>
              <a:rPr lang="en-US" baseline="0" dirty="0" smtClean="0">
                <a:latin typeface="Arial" pitchFamily="34" charset="0"/>
              </a:rPr>
              <a:t>Large stories are harder to estimate and less accurate since there is a lot more in them and you could miss key rules, ideas, concepts, requirements.</a:t>
            </a:r>
          </a:p>
          <a:p>
            <a:pPr eaLnBrk="1" hangingPunct="1">
              <a:buFont typeface="Arial" pitchFamily="34" charset="0"/>
              <a:buChar char="•"/>
            </a:pPr>
            <a:r>
              <a:rPr lang="en-US" baseline="0" dirty="0" smtClean="0">
                <a:latin typeface="Arial" pitchFamily="34" charset="0"/>
              </a:rPr>
              <a:t>If you keep the descriptions short and concise, then story is likely to be smaller estimate wise</a:t>
            </a:r>
          </a:p>
          <a:p>
            <a:pPr eaLnBrk="1" hangingPunct="1">
              <a:lnSpc>
                <a:spcPct val="90000"/>
              </a:lnSpc>
              <a:buNone/>
            </a:pPr>
            <a:r>
              <a:rPr lang="en-US" sz="1600" b="1" dirty="0" smtClean="0">
                <a:solidFill>
                  <a:srgbClr val="FF0000"/>
                </a:solidFill>
              </a:rPr>
              <a:t>Story Anti-Pattern - Multiple Stories in One</a:t>
            </a:r>
          </a:p>
          <a:p>
            <a:pPr lvl="1" eaLnBrk="1" hangingPunct="1">
              <a:lnSpc>
                <a:spcPct val="90000"/>
              </a:lnSpc>
              <a:buNone/>
            </a:pPr>
            <a:r>
              <a:rPr lang="en-US" sz="1400" dirty="0" smtClean="0">
                <a:solidFill>
                  <a:srgbClr val="FF0000"/>
                </a:solidFill>
              </a:rPr>
              <a:t>Process payment from customer</a:t>
            </a:r>
          </a:p>
          <a:p>
            <a:pPr eaLnBrk="1" hangingPunct="1">
              <a:lnSpc>
                <a:spcPct val="90000"/>
              </a:lnSpc>
              <a:buNone/>
            </a:pPr>
            <a:r>
              <a:rPr lang="en-US" sz="1600" b="1" dirty="0" smtClean="0">
                <a:solidFill>
                  <a:schemeClr val="accent2"/>
                </a:solidFill>
              </a:rPr>
              <a:t>Story Pattern - Multiple Stories</a:t>
            </a:r>
          </a:p>
          <a:p>
            <a:pPr lvl="1" eaLnBrk="1" hangingPunct="1">
              <a:lnSpc>
                <a:spcPct val="90000"/>
              </a:lnSpc>
              <a:buNone/>
            </a:pPr>
            <a:r>
              <a:rPr lang="en-US" sz="1400" dirty="0" smtClean="0">
                <a:solidFill>
                  <a:schemeClr val="accent2"/>
                </a:solidFill>
              </a:rPr>
              <a:t>As an Accounts agent, I want to enter basic payment information and have it displayed so I can verify it has been recorded correctly</a:t>
            </a:r>
          </a:p>
          <a:p>
            <a:pPr lvl="1" eaLnBrk="1" hangingPunct="1">
              <a:lnSpc>
                <a:spcPct val="90000"/>
              </a:lnSpc>
              <a:buNone/>
            </a:pPr>
            <a:r>
              <a:rPr lang="en-US" sz="1400" dirty="0" smtClean="0">
                <a:solidFill>
                  <a:schemeClr val="accent2"/>
                </a:solidFill>
              </a:rPr>
              <a:t>As an Accounts agent, I want the customer's payment to show up when I search the payment history so I know whether the payment will display on their invoice</a:t>
            </a:r>
          </a:p>
          <a:p>
            <a:pPr lvl="1" eaLnBrk="1" hangingPunct="1">
              <a:lnSpc>
                <a:spcPct val="90000"/>
              </a:lnSpc>
              <a:buNone/>
            </a:pPr>
            <a:r>
              <a:rPr lang="en-US" sz="1400" dirty="0" smtClean="0">
                <a:solidFill>
                  <a:schemeClr val="accent2"/>
                </a:solidFill>
              </a:rPr>
              <a:t>As an Accounts agent, I want the customer's payment to display on their invoice so they know we have received the payment</a:t>
            </a:r>
            <a:br>
              <a:rPr lang="en-US" sz="1400" dirty="0" smtClean="0">
                <a:solidFill>
                  <a:schemeClr val="accent2"/>
                </a:solidFill>
              </a:rPr>
            </a:br>
            <a:endParaRPr lang="en-US" sz="1400" dirty="0" smtClean="0">
              <a:solidFill>
                <a:schemeClr val="accent2"/>
              </a:solidFill>
            </a:endParaRPr>
          </a:p>
          <a:p>
            <a:pPr eaLnBrk="1" hangingPunct="1">
              <a:lnSpc>
                <a:spcPct val="90000"/>
              </a:lnSpc>
              <a:buNone/>
            </a:pPr>
            <a:r>
              <a:rPr lang="en-US" sz="1600" b="1" dirty="0" smtClean="0"/>
              <a:t>Explanation</a:t>
            </a:r>
            <a:r>
              <a:rPr lang="en-US" sz="1600" dirty="0" smtClean="0"/>
              <a:t/>
            </a:r>
            <a:br>
              <a:rPr lang="en-US" sz="1600" dirty="0" smtClean="0"/>
            </a:br>
            <a:r>
              <a:rPr lang="en-US" sz="1600" dirty="0" smtClean="0"/>
              <a:t>Large stories are often stories that are actually many stories in one. </a:t>
            </a:r>
            <a:br>
              <a:rPr lang="en-US" sz="1600" dirty="0" smtClean="0"/>
            </a:br>
            <a:r>
              <a:rPr lang="en-US" sz="1600" dirty="0" smtClean="0"/>
              <a:t>Break them up into smaller vertical slices of what's actually needed.</a:t>
            </a:r>
            <a:br>
              <a:rPr lang="en-US" sz="1600" dirty="0" smtClean="0"/>
            </a:br>
            <a:r>
              <a:rPr lang="en-US" sz="1600" dirty="0" smtClean="0"/>
              <a:t>Remember to get the right level of granularity - don't break them up too small.</a:t>
            </a: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buFont typeface="Arial" pitchFamily="34" charset="0"/>
              <a:buNone/>
            </a:pPr>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AE12BB6C-F82A-4C29-93AD-29DCD48E8EB5}" type="slidenum">
              <a:rPr lang="en-US" smtClean="0">
                <a:latin typeface="Arial" pitchFamily="34" charset="0"/>
              </a:rPr>
              <a:pPr/>
              <a:t>16</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r>
              <a:rPr lang="en-US" dirty="0" smtClean="0">
                <a:latin typeface="Arial" pitchFamily="34" charset="0"/>
              </a:rPr>
              <a:t>In order for</a:t>
            </a:r>
            <a:r>
              <a:rPr lang="en-US" baseline="0" dirty="0" smtClean="0">
                <a:latin typeface="Arial" pitchFamily="34" charset="0"/>
              </a:rPr>
              <a:t> everyone to know when the card is done, the story must be testable.</a:t>
            </a:r>
          </a:p>
          <a:p>
            <a:pPr eaLnBrk="1" hangingPunct="1"/>
            <a:r>
              <a:rPr lang="en-US" baseline="0" dirty="0" smtClean="0">
                <a:latin typeface="Arial" pitchFamily="34" charset="0"/>
              </a:rPr>
              <a:t>Developer knows when they are done, when their unit tests past.</a:t>
            </a:r>
          </a:p>
          <a:p>
            <a:pPr eaLnBrk="1" hangingPunct="1"/>
            <a:r>
              <a:rPr lang="en-US" baseline="0" dirty="0" smtClean="0">
                <a:latin typeface="Arial" pitchFamily="34" charset="0"/>
              </a:rPr>
              <a:t>BA knows when the card is ready for QA, when the acceptance tests pass.</a:t>
            </a:r>
          </a:p>
          <a:p>
            <a:pPr eaLnBrk="1" hangingPunct="1"/>
            <a:r>
              <a:rPr lang="en-US" baseline="0" dirty="0" smtClean="0">
                <a:latin typeface="Arial" pitchFamily="34" charset="0"/>
              </a:rPr>
              <a:t>QA knows when the card is done for tracking when their tests pass.</a:t>
            </a:r>
          </a:p>
          <a:p>
            <a:pPr eaLnBrk="1" hangingPunct="1"/>
            <a:r>
              <a:rPr lang="en-US" baseline="0" dirty="0" smtClean="0">
                <a:latin typeface="Arial" pitchFamily="34" charset="0"/>
              </a:rPr>
              <a:t>Acceptance criteria is defined during Inception and elaborated in the Narrative.</a:t>
            </a:r>
          </a:p>
          <a:p>
            <a:pPr eaLnBrk="1" hangingPunct="1">
              <a:buNone/>
            </a:pPr>
            <a:r>
              <a:rPr lang="en-US" sz="2400" b="1" dirty="0" smtClean="0">
                <a:solidFill>
                  <a:srgbClr val="FF0000"/>
                </a:solidFill>
              </a:rPr>
              <a:t>Anti-Pattern</a:t>
            </a:r>
          </a:p>
          <a:p>
            <a:pPr lvl="1" eaLnBrk="1" hangingPunct="1">
              <a:buNone/>
            </a:pPr>
            <a:r>
              <a:rPr lang="en-US" sz="2000" dirty="0" smtClean="0">
                <a:solidFill>
                  <a:srgbClr val="FF0000"/>
                </a:solidFill>
              </a:rPr>
              <a:t>Get external link types</a:t>
            </a:r>
          </a:p>
          <a:p>
            <a:pPr eaLnBrk="1" hangingPunct="1">
              <a:buNone/>
            </a:pPr>
            <a:r>
              <a:rPr lang="en-US" sz="2400" b="1" dirty="0" smtClean="0">
                <a:solidFill>
                  <a:schemeClr val="accent2"/>
                </a:solidFill>
              </a:rPr>
              <a:t>Pattern</a:t>
            </a:r>
          </a:p>
          <a:p>
            <a:pPr lvl="0" eaLnBrk="1" hangingPunct="1">
              <a:buNone/>
            </a:pPr>
            <a:r>
              <a:rPr lang="en-US" sz="2000" dirty="0" smtClean="0">
                <a:solidFill>
                  <a:schemeClr val="accent2"/>
                </a:solidFill>
              </a:rPr>
              <a:t>As a user, I want to see the links to external websites that I have saved for myself display on the home page when I log on, so I can easily do research using these links.</a:t>
            </a:r>
            <a:br>
              <a:rPr lang="en-US" sz="2000" dirty="0" smtClean="0">
                <a:solidFill>
                  <a:schemeClr val="accent2"/>
                </a:solidFill>
              </a:rPr>
            </a:br>
            <a:r>
              <a:rPr lang="en-US" sz="2400" b="1" dirty="0" smtClean="0"/>
              <a:t>Explanation</a:t>
            </a:r>
            <a:r>
              <a:rPr lang="en-US" sz="2400" dirty="0" smtClean="0"/>
              <a:t/>
            </a:r>
            <a:br>
              <a:rPr lang="en-US" sz="2400" dirty="0" smtClean="0"/>
            </a:br>
            <a:r>
              <a:rPr lang="en-US" sz="2400" dirty="0" smtClean="0"/>
              <a:t>How do you test 'get external link types'?  This story put the developers and testers in quite a bind.  Rewriting it with a  business focus made it a piece of cake</a:t>
            </a: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AE12BB6C-F82A-4C29-93AD-29DCD48E8EB5}" type="slidenum">
              <a:rPr lang="en-US" smtClean="0">
                <a:latin typeface="Arial" pitchFamily="34" charset="0"/>
              </a:rPr>
              <a:pPr/>
              <a:t>17</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lnSpc>
                <a:spcPct val="90000"/>
              </a:lnSpc>
            </a:pPr>
            <a:r>
              <a:rPr lang="en-US" sz="2000" dirty="0" smtClean="0"/>
              <a:t>Always write it from the business perspective</a:t>
            </a:r>
          </a:p>
          <a:p>
            <a:pPr lvl="1" eaLnBrk="1" hangingPunct="1">
              <a:lnSpc>
                <a:spcPct val="90000"/>
              </a:lnSpc>
              <a:spcAft>
                <a:spcPts val="1800"/>
              </a:spcAft>
            </a:pPr>
            <a:r>
              <a:rPr lang="en-US" sz="1800" b="1" dirty="0" smtClean="0"/>
              <a:t>As a Network Loading Manager, I want to view the necessary car and shop information, so that I can assign the car to the appropriate shop</a:t>
            </a:r>
          </a:p>
          <a:p>
            <a:pPr lvl="1" eaLnBrk="1" hangingPunct="1">
              <a:lnSpc>
                <a:spcPct val="90000"/>
              </a:lnSpc>
              <a:spcAft>
                <a:spcPts val="1800"/>
              </a:spcAft>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18</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lnSpc>
                <a:spcPct val="90000"/>
              </a:lnSpc>
              <a:spcAft>
                <a:spcPts val="1200"/>
              </a:spcAft>
            </a:pPr>
            <a:r>
              <a:rPr lang="en-US" sz="2000" dirty="0" smtClean="0"/>
              <a:t>It should start and end at the UI (we call this </a:t>
            </a:r>
            <a:r>
              <a:rPr lang="en-US" sz="2000" b="1" dirty="0" smtClean="0"/>
              <a:t>vertically slicing</a:t>
            </a:r>
            <a:r>
              <a:rPr lang="en-US" sz="2000" dirty="0" smtClean="0"/>
              <a:t> a story)</a:t>
            </a:r>
          </a:p>
          <a:p>
            <a:pPr lvl="1" eaLnBrk="1" hangingPunct="1">
              <a:lnSpc>
                <a:spcPct val="90000"/>
              </a:lnSpc>
              <a:spcAft>
                <a:spcPts val="1800"/>
              </a:spcAft>
            </a:pPr>
            <a:r>
              <a:rPr lang="en-US" sz="1800" dirty="0" smtClean="0"/>
              <a:t>It is never ‘Record transaction’ or ‘Add field to DB’</a:t>
            </a:r>
          </a:p>
          <a:p>
            <a:pPr lvl="1" eaLnBrk="1" hangingPunct="1">
              <a:lnSpc>
                <a:spcPct val="90000"/>
              </a:lnSpc>
              <a:spcAft>
                <a:spcPts val="1800"/>
              </a:spcAft>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19</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lnSpc>
                <a:spcPct val="90000"/>
              </a:lnSpc>
            </a:pPr>
            <a:r>
              <a:rPr lang="en-US" sz="2000" dirty="0" smtClean="0"/>
              <a:t>Keep it </a:t>
            </a:r>
            <a:r>
              <a:rPr lang="en-US" sz="2000" b="1" dirty="0" smtClean="0"/>
              <a:t>implementation free</a:t>
            </a:r>
          </a:p>
          <a:p>
            <a:pPr lvl="1" eaLnBrk="1" hangingPunct="1">
              <a:lnSpc>
                <a:spcPct val="90000"/>
              </a:lnSpc>
              <a:spcAft>
                <a:spcPts val="1800"/>
              </a:spcAft>
            </a:pPr>
            <a:r>
              <a:rPr lang="en-US" sz="1800" dirty="0" smtClean="0"/>
              <a:t>It is not ‘I want to call this method to…’</a:t>
            </a:r>
            <a:endParaRPr lang="en-US" sz="2000" dirty="0" smtClean="0"/>
          </a:p>
          <a:p>
            <a:pPr eaLnBrk="1" hangingPunct="1">
              <a:lnSpc>
                <a:spcPct val="90000"/>
              </a:lnSpc>
              <a:buNone/>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20</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marL="0" marR="0" indent="0" algn="l" defTabSz="457200" rtl="0" eaLnBrk="1" fontAlgn="base" latinLnBrk="0" hangingPunct="1">
              <a:lnSpc>
                <a:spcPct val="90000"/>
              </a:lnSpc>
              <a:spcBef>
                <a:spcPct val="30000"/>
              </a:spcBef>
              <a:spcAft>
                <a:spcPct val="0"/>
              </a:spcAft>
              <a:buClrTx/>
              <a:buSzTx/>
              <a:buFontTx/>
              <a:buNone/>
              <a:tabLst/>
              <a:defRPr/>
            </a:pPr>
            <a:r>
              <a:rPr lang="en-US" sz="1200" dirty="0" smtClean="0"/>
              <a:t>It has </a:t>
            </a:r>
            <a:r>
              <a:rPr lang="en-US" sz="1200" b="1" dirty="0" smtClean="0"/>
              <a:t>consistent granularity </a:t>
            </a:r>
            <a:r>
              <a:rPr lang="en-US" sz="1200" dirty="0" smtClean="0"/>
              <a:t>at each level of story (master, release and iteration level)</a:t>
            </a:r>
          </a:p>
          <a:p>
            <a:pPr eaLnBrk="1" hangingPunct="1">
              <a:lnSpc>
                <a:spcPct val="90000"/>
              </a:lnSpc>
              <a:buNone/>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21</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We’ve got a lot of models that we’ve created</a:t>
            </a:r>
            <a:r>
              <a:rPr lang="en-US" baseline="0" dirty="0" smtClean="0"/>
              <a:t> during our User Research.</a:t>
            </a:r>
          </a:p>
          <a:p>
            <a:endParaRPr lang="en-US" baseline="0" dirty="0" smtClean="0"/>
          </a:p>
          <a:p>
            <a:r>
              <a:rPr lang="en-US" baseline="0" dirty="0" smtClean="0"/>
              <a:t>Roles and their goals</a:t>
            </a:r>
          </a:p>
          <a:p>
            <a:r>
              <a:rPr lang="en-US" baseline="0" dirty="0" smtClean="0"/>
              <a:t>Process maps</a:t>
            </a:r>
          </a:p>
          <a:p>
            <a:r>
              <a:rPr lang="en-US" baseline="0" dirty="0" smtClean="0"/>
              <a:t>Scenarios</a:t>
            </a:r>
          </a:p>
          <a:p>
            <a:r>
              <a:rPr lang="en-US" baseline="0" dirty="0" smtClean="0"/>
              <a:t>Personae</a:t>
            </a:r>
          </a:p>
          <a:p>
            <a:endParaRPr lang="en-US" baseline="0" dirty="0" smtClean="0"/>
          </a:p>
          <a:p>
            <a:r>
              <a:rPr lang="en-US" baseline="0" dirty="0" smtClean="0"/>
              <a:t>We use those artifacts to pull stories from.</a:t>
            </a:r>
          </a:p>
          <a:p>
            <a:r>
              <a:rPr lang="en-US" baseline="0" dirty="0" smtClean="0"/>
              <a:t>How do we write quality stories.</a:t>
            </a:r>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Rectangle 1"/>
          <p:cNvSpPr>
            <a:spLocks noGrp="1" noRot="1" noChangeAspect="1" noChangeArrowheads="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333826" name="Rectangle 2"/>
          <p:cNvSpPr>
            <a:spLocks noGrp="1" noChangeArrowheads="1"/>
          </p:cNvSpPr>
          <p:nvPr>
            <p:ph type="body" idx="1"/>
          </p:nvPr>
        </p:nvSpPr>
        <p:spPr bwMode="auto">
          <a:xfrm>
            <a:off x="698500" y="4403725"/>
            <a:ext cx="5588000" cy="4171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b="1" dirty="0" smtClean="0">
                <a:solidFill>
                  <a:srgbClr val="000000"/>
                </a:solidFill>
                <a:latin typeface="Trebuchet MS" charset="0"/>
                <a:cs typeface="Trebuchet MS" charset="0"/>
                <a:sym typeface="Trebuchet MS" charset="0"/>
              </a:rPr>
              <a:t>To Do:</a:t>
            </a:r>
            <a:r>
              <a:rPr lang="en-US" b="1" baseline="0" dirty="0" smtClean="0">
                <a:solidFill>
                  <a:srgbClr val="000000"/>
                </a:solidFill>
                <a:latin typeface="Trebuchet MS" charset="0"/>
                <a:cs typeface="Trebuchet MS" charset="0"/>
                <a:sym typeface="Trebuchet MS" charset="0"/>
              </a:rPr>
              <a:t> Clean up, make better, show different levels</a:t>
            </a:r>
          </a:p>
          <a:p>
            <a:endParaRPr lang="en-US" b="1" baseline="0" dirty="0" smtClean="0">
              <a:solidFill>
                <a:srgbClr val="000000"/>
              </a:solidFill>
              <a:latin typeface="Trebuchet MS" charset="0"/>
              <a:cs typeface="Trebuchet MS" charset="0"/>
              <a:sym typeface="Trebuchet MS" charset="0"/>
            </a:endParaRPr>
          </a:p>
          <a:p>
            <a:r>
              <a:rPr lang="en-US" b="1" dirty="0" smtClean="0">
                <a:solidFill>
                  <a:srgbClr val="000000"/>
                </a:solidFill>
                <a:latin typeface="Trebuchet MS" charset="0"/>
                <a:cs typeface="Trebuchet MS" charset="0"/>
                <a:sym typeface="Trebuchet MS" charset="0"/>
              </a:rPr>
              <a:t>We need to come to terms with the right</a:t>
            </a:r>
            <a:r>
              <a:rPr lang="en-US" b="1" baseline="0" dirty="0" smtClean="0">
                <a:solidFill>
                  <a:srgbClr val="000000"/>
                </a:solidFill>
                <a:latin typeface="Trebuchet MS" charset="0"/>
                <a:cs typeface="Trebuchet MS" charset="0"/>
                <a:sym typeface="Trebuchet MS" charset="0"/>
              </a:rPr>
              <a:t> size for Stories.  </a:t>
            </a:r>
          </a:p>
          <a:p>
            <a:r>
              <a:rPr lang="en-US" b="1" baseline="0" dirty="0" smtClean="0">
                <a:solidFill>
                  <a:srgbClr val="000000"/>
                </a:solidFill>
                <a:latin typeface="Trebuchet MS" charset="0"/>
                <a:cs typeface="Trebuchet MS" charset="0"/>
                <a:sym typeface="Trebuchet MS" charset="0"/>
              </a:rPr>
              <a:t>Stories, whether in MSL for Release Planning or for Iterations, should be small enough to fit into an Iteration.  Right?</a:t>
            </a:r>
            <a:endParaRPr lang="en-US" b="1" dirty="0">
              <a:solidFill>
                <a:srgbClr val="000000"/>
              </a:solidFill>
              <a:latin typeface="Trebuchet MS" charset="0"/>
              <a:cs typeface="Trebuchet MS" charset="0"/>
              <a:sym typeface="Trebuchet M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start writing</a:t>
            </a:r>
            <a:r>
              <a:rPr lang="en-US" baseline="0" dirty="0" smtClean="0"/>
              <a:t> stories from the beginning of the Inception.  We can start capturing Themes and then drill down to Epics and then ultimately right sized stories.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Tree>
    <p:extLst>
      <p:ext uri="{BB962C8B-B14F-4D97-AF65-F5344CB8AC3E}">
        <p14:creationId xmlns:p14="http://schemas.microsoft.com/office/powerpoint/2010/main" val="262866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0000" lnSpcReduction="20000"/>
          </a:bodyPr>
          <a:lstStyle/>
          <a:p>
            <a:r>
              <a:rPr lang="en-US" b="0" i="0" u="none" dirty="0" smtClean="0"/>
              <a:t>Low: 10min</a:t>
            </a:r>
          </a:p>
          <a:p>
            <a:r>
              <a:rPr lang="en-US" b="0" i="0" u="none" dirty="0" smtClean="0"/>
              <a:t>High: 20min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24</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0000" lnSpcReduction="20000"/>
          </a:bodyPr>
          <a:lstStyle/>
          <a:p>
            <a:r>
              <a:rPr lang="en-US" b="0" i="0" u="none" dirty="0" smtClean="0"/>
              <a:t>Low: 10min</a:t>
            </a:r>
          </a:p>
          <a:p>
            <a:r>
              <a:rPr lang="en-US" b="0" i="0" u="none" dirty="0" smtClean="0"/>
              <a:t>High: 20min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25</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pitchFamily="34" charset="0"/>
              </a:rPr>
              <a:t>Is this about getting payment information into the system? Or about generating letters.</a:t>
            </a:r>
          </a:p>
          <a:p>
            <a:pPr eaLnBrk="1" hangingPunct="1"/>
            <a:r>
              <a:rPr lang="en-US" dirty="0" smtClean="0">
                <a:latin typeface="Arial" pitchFamily="34" charset="0"/>
              </a:rPr>
              <a:t>Th</a:t>
            </a:r>
            <a:r>
              <a:rPr lang="en-US" baseline="0" dirty="0" smtClean="0">
                <a:latin typeface="Arial" pitchFamily="34" charset="0"/>
              </a:rPr>
              <a:t>e acceptance criteria is bad as it requires the letter to be complete.  Not independent.</a:t>
            </a:r>
            <a:endParaRPr lang="en-US" dirty="0" smtClean="0">
              <a:latin typeface="Arial" pitchFamily="34" charset="0"/>
            </a:endParaRPr>
          </a:p>
          <a:p>
            <a:pPr eaLnBrk="1" hangingPunct="1"/>
            <a:r>
              <a:rPr lang="en-US" baseline="0" dirty="0" smtClean="0">
                <a:latin typeface="Arial" pitchFamily="34" charset="0"/>
              </a:rPr>
              <a:t>Get information from the db is really discussing implementation. Not negotiable.</a:t>
            </a:r>
          </a:p>
          <a:p>
            <a:pPr eaLnBrk="1" hangingPunct="1"/>
            <a:r>
              <a:rPr lang="en-US" baseline="0" dirty="0" smtClean="0">
                <a:latin typeface="Arial" pitchFamily="34" charset="0"/>
              </a:rPr>
              <a:t>Are we getting the information automatically or manually?</a:t>
            </a:r>
          </a:p>
          <a:p>
            <a:pPr eaLnBrk="1" hangingPunct="1"/>
            <a:r>
              <a:rPr lang="en-US" baseline="0" dirty="0" smtClean="0">
                <a:latin typeface="Arial" pitchFamily="34" charset="0"/>
              </a:rPr>
              <a:t>If automated, then real time or batch request?</a:t>
            </a:r>
          </a:p>
          <a:p>
            <a:pPr eaLnBrk="1" hangingPunct="1"/>
            <a:r>
              <a:rPr lang="en-US" baseline="0" dirty="0" smtClean="0">
                <a:latin typeface="Arial" pitchFamily="34" charset="0"/>
              </a:rPr>
              <a:t>Is this too big for one iteration?  </a:t>
            </a:r>
            <a:endParaRPr lang="en-US" dirty="0" smtClean="0">
              <a:latin typeface="Arial" pitchFamily="34" charset="0"/>
            </a:endParaRPr>
          </a:p>
        </p:txBody>
      </p:sp>
      <p:sp>
        <p:nvSpPr>
          <p:cNvPr id="73732" name="Slide Number Placeholder 3"/>
          <p:cNvSpPr>
            <a:spLocks noGrp="1"/>
          </p:cNvSpPr>
          <p:nvPr>
            <p:ph type="sldNum" sz="quarter" idx="5"/>
          </p:nvPr>
        </p:nvSpPr>
        <p:spPr>
          <a:noFill/>
        </p:spPr>
        <p:txBody>
          <a:bodyPr/>
          <a:lstStyle/>
          <a:p>
            <a:fld id="{92A47DD6-AABA-44E3-BA21-54C787CE58C9}" type="slidenum">
              <a:rPr lang="en-US" smtClean="0">
                <a:latin typeface="Arial" pitchFamily="34" charset="0"/>
              </a:rPr>
              <a:pPr/>
              <a:t>26</a:t>
            </a:fld>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r>
              <a:rPr lang="en-US" dirty="0" smtClean="0">
                <a:latin typeface="Arial" pitchFamily="34" charset="0"/>
              </a:rPr>
              <a:t>The list of fields shows a false sense</a:t>
            </a:r>
            <a:r>
              <a:rPr lang="en-US" baseline="0" dirty="0" smtClean="0">
                <a:latin typeface="Arial" pitchFamily="34" charset="0"/>
              </a:rPr>
              <a:t> of completeness of the information to be viewed.  Not Negotiable.</a:t>
            </a:r>
          </a:p>
          <a:p>
            <a:pPr eaLnBrk="1" hangingPunct="1"/>
            <a:r>
              <a:rPr lang="en-US" baseline="0" dirty="0" smtClean="0">
                <a:latin typeface="Arial" pitchFamily="34" charset="0"/>
              </a:rPr>
              <a:t>We do see this is from the Customer point of view, but are they viewing one invoice or multiple for a debtor?  </a:t>
            </a:r>
            <a:r>
              <a:rPr lang="en-US" baseline="0" dirty="0" err="1" smtClean="0">
                <a:latin typeface="Arial" pitchFamily="34" charset="0"/>
              </a:rPr>
              <a:t>Estimatable</a:t>
            </a:r>
            <a:endParaRPr lang="en-US" baseline="0" dirty="0" smtClean="0">
              <a:latin typeface="Arial" pitchFamily="34" charset="0"/>
            </a:endParaRPr>
          </a:p>
          <a:p>
            <a:pPr eaLnBrk="1" hangingPunct="1"/>
            <a:r>
              <a:rPr lang="en-US" baseline="0" dirty="0" smtClean="0">
                <a:latin typeface="Arial" pitchFamily="34" charset="0"/>
              </a:rPr>
              <a:t>We also don’t know how the Customer wants to search for the invoices.  This could be very big.</a:t>
            </a:r>
          </a:p>
          <a:p>
            <a:pPr eaLnBrk="1" hangingPunct="1"/>
            <a:endParaRPr lang="en-US" baseline="0" dirty="0" smtClean="0">
              <a:latin typeface="Arial" pitchFamily="34" charset="0"/>
            </a:endParaRPr>
          </a:p>
        </p:txBody>
      </p:sp>
      <p:sp>
        <p:nvSpPr>
          <p:cNvPr id="75780" name="Slide Number Placeholder 3"/>
          <p:cNvSpPr>
            <a:spLocks noGrp="1"/>
          </p:cNvSpPr>
          <p:nvPr>
            <p:ph type="sldNum" sz="quarter" idx="5"/>
          </p:nvPr>
        </p:nvSpPr>
        <p:spPr>
          <a:noFill/>
        </p:spPr>
        <p:txBody>
          <a:bodyPr/>
          <a:lstStyle/>
          <a:p>
            <a:fld id="{6C811414-2FDC-41E4-B084-EC7E308A0598}" type="slidenum">
              <a:rPr lang="en-US" smtClean="0">
                <a:latin typeface="Arial" pitchFamily="34" charset="0"/>
              </a:rPr>
              <a:pPr/>
              <a:t>27</a:t>
            </a:fld>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r>
              <a:rPr lang="en-US" dirty="0" smtClean="0">
                <a:latin typeface="Arial" pitchFamily="34" charset="0"/>
              </a:rPr>
              <a:t>Turn</a:t>
            </a:r>
            <a:r>
              <a:rPr lang="en-US" baseline="0" dirty="0" smtClean="0">
                <a:latin typeface="Arial" pitchFamily="34" charset="0"/>
              </a:rPr>
              <a:t> font red is not negotiable.  We want some type of an alert.</a:t>
            </a:r>
          </a:p>
          <a:p>
            <a:pPr eaLnBrk="1" hangingPunct="1"/>
            <a:r>
              <a:rPr lang="en-US" baseline="0" dirty="0" smtClean="0">
                <a:latin typeface="Arial" pitchFamily="34" charset="0"/>
              </a:rPr>
              <a:t>The value statement is weak.  We really want to see if a customer hasn’t been doing biz with us, so we can call on them and generate more biz.</a:t>
            </a:r>
          </a:p>
          <a:p>
            <a:pPr eaLnBrk="1" hangingPunct="1"/>
            <a:r>
              <a:rPr lang="en-US" baseline="0" dirty="0" smtClean="0">
                <a:latin typeface="Arial" pitchFamily="34" charset="0"/>
              </a:rPr>
              <a:t>Where should the customer information be red?  Should this really be a report?  Testable.</a:t>
            </a:r>
          </a:p>
          <a:p>
            <a:pPr eaLnBrk="1" hangingPunct="1"/>
            <a:endParaRPr lang="en-US" baseline="0" dirty="0" smtClean="0">
              <a:latin typeface="Arial" pitchFamily="34" charset="0"/>
            </a:endParaRPr>
          </a:p>
        </p:txBody>
      </p:sp>
      <p:sp>
        <p:nvSpPr>
          <p:cNvPr id="77828" name="Slide Number Placeholder 3"/>
          <p:cNvSpPr>
            <a:spLocks noGrp="1"/>
          </p:cNvSpPr>
          <p:nvPr>
            <p:ph type="sldNum" sz="quarter" idx="5"/>
          </p:nvPr>
        </p:nvSpPr>
        <p:spPr>
          <a:noFill/>
        </p:spPr>
        <p:txBody>
          <a:bodyPr/>
          <a:lstStyle/>
          <a:p>
            <a:fld id="{B49D9AA9-3A1C-4590-AFC1-BEC38D54EB58}"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r>
              <a:rPr lang="en-US" dirty="0" smtClean="0">
                <a:latin typeface="Arial" pitchFamily="34" charset="0"/>
              </a:rPr>
              <a:t>How are the</a:t>
            </a:r>
            <a:r>
              <a:rPr lang="en-US" baseline="0" dirty="0" smtClean="0">
                <a:latin typeface="Arial" pitchFamily="34" charset="0"/>
              </a:rPr>
              <a:t> letters generated?  Email, hardcopy?</a:t>
            </a:r>
          </a:p>
          <a:p>
            <a:pPr eaLnBrk="1" hangingPunct="1"/>
            <a:endParaRPr lang="en-US" baseline="0" dirty="0" smtClean="0">
              <a:latin typeface="Arial" pitchFamily="34" charset="0"/>
            </a:endParaRPr>
          </a:p>
        </p:txBody>
      </p:sp>
      <p:sp>
        <p:nvSpPr>
          <p:cNvPr id="79876" name="Slide Number Placeholder 3"/>
          <p:cNvSpPr>
            <a:spLocks noGrp="1"/>
          </p:cNvSpPr>
          <p:nvPr>
            <p:ph type="sldNum" sz="quarter" idx="5"/>
          </p:nvPr>
        </p:nvSpPr>
        <p:spPr>
          <a:noFill/>
        </p:spPr>
        <p:txBody>
          <a:bodyPr/>
          <a:lstStyle/>
          <a:p>
            <a:fld id="{31B4A91E-DE46-4BDE-A2D1-829FD3F2845B}"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r>
              <a:rPr lang="en-US" dirty="0" smtClean="0">
                <a:latin typeface="Arial" pitchFamily="34" charset="0"/>
              </a:rPr>
              <a:t>What</a:t>
            </a:r>
            <a:r>
              <a:rPr lang="en-US" baseline="0" dirty="0" smtClean="0">
                <a:latin typeface="Arial" pitchFamily="34" charset="0"/>
              </a:rPr>
              <a:t> status are we looking for?  This is potentially a huge story.</a:t>
            </a:r>
          </a:p>
          <a:p>
            <a:pPr eaLnBrk="1" hangingPunct="1"/>
            <a:r>
              <a:rPr lang="en-US" baseline="0" dirty="0" smtClean="0">
                <a:latin typeface="Arial" pitchFamily="34" charset="0"/>
              </a:rPr>
              <a:t>Do we want to see how many debtors we are working for a customer?  How many invoices we are processing for one customer?</a:t>
            </a:r>
          </a:p>
          <a:p>
            <a:pPr eaLnBrk="1" hangingPunct="1"/>
            <a:r>
              <a:rPr lang="en-US" baseline="0" dirty="0" smtClean="0">
                <a:latin typeface="Arial" pitchFamily="34" charset="0"/>
              </a:rPr>
              <a:t>Detail or summary?</a:t>
            </a:r>
          </a:p>
          <a:p>
            <a:pPr eaLnBrk="1" hangingPunct="1"/>
            <a:endParaRPr lang="en-US" dirty="0" smtClean="0">
              <a:latin typeface="Arial" pitchFamily="34" charset="0"/>
            </a:endParaRPr>
          </a:p>
        </p:txBody>
      </p:sp>
      <p:sp>
        <p:nvSpPr>
          <p:cNvPr id="81924" name="Slide Number Placeholder 3"/>
          <p:cNvSpPr>
            <a:spLocks noGrp="1"/>
          </p:cNvSpPr>
          <p:nvPr>
            <p:ph type="sldNum" sz="quarter" idx="5"/>
          </p:nvPr>
        </p:nvSpPr>
        <p:spPr>
          <a:noFill/>
        </p:spPr>
        <p:txBody>
          <a:bodyPr/>
          <a:lstStyle/>
          <a:p>
            <a:fld id="{184B5C11-B10E-4343-ACDB-29CF855FD15E}" type="slidenum">
              <a:rPr lang="en-US" smtClean="0">
                <a:latin typeface="Arial" pitchFamily="34" charset="0"/>
              </a:rPr>
              <a:pPr/>
              <a:t>30</a:t>
            </a:fld>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eaLnBrk="1" hangingPunct="1"/>
            <a:r>
              <a:rPr lang="en-US" dirty="0" err="1" smtClean="0">
                <a:latin typeface="Arial" pitchFamily="34" charset="0"/>
              </a:rPr>
              <a:t>Admins</a:t>
            </a:r>
            <a:r>
              <a:rPr lang="en-US" dirty="0" smtClean="0">
                <a:latin typeface="Arial" pitchFamily="34" charset="0"/>
              </a:rPr>
              <a:t>?  Sales?</a:t>
            </a:r>
          </a:p>
          <a:p>
            <a:pPr eaLnBrk="1" hangingPunct="1"/>
            <a:r>
              <a:rPr lang="en-US" dirty="0" smtClean="0">
                <a:latin typeface="Arial" pitchFamily="34" charset="0"/>
              </a:rPr>
              <a:t>What information</a:t>
            </a:r>
            <a:r>
              <a:rPr lang="en-US" baseline="0" dirty="0" smtClean="0">
                <a:latin typeface="Arial" pitchFamily="34" charset="0"/>
              </a:rPr>
              <a:t> are we looking for?  Testable, </a:t>
            </a:r>
            <a:r>
              <a:rPr lang="en-US" baseline="0" dirty="0" err="1" smtClean="0">
                <a:latin typeface="Arial" pitchFamily="34" charset="0"/>
              </a:rPr>
              <a:t>Estimatable</a:t>
            </a:r>
            <a:r>
              <a:rPr lang="en-US" baseline="0" dirty="0" smtClean="0">
                <a:latin typeface="Arial" pitchFamily="34" charset="0"/>
              </a:rPr>
              <a:t>, we don’t know size, </a:t>
            </a:r>
            <a:endParaRPr lang="en-US" dirty="0" smtClean="0">
              <a:latin typeface="Arial" pitchFamily="34" charset="0"/>
            </a:endParaRPr>
          </a:p>
          <a:p>
            <a:pPr eaLnBrk="1" hangingPunct="1"/>
            <a:endParaRPr lang="en-US" dirty="0" smtClean="0">
              <a:latin typeface="Arial" pitchFamily="34" charset="0"/>
            </a:endParaRPr>
          </a:p>
        </p:txBody>
      </p:sp>
      <p:sp>
        <p:nvSpPr>
          <p:cNvPr id="83972" name="Slide Number Placeholder 3"/>
          <p:cNvSpPr>
            <a:spLocks noGrp="1"/>
          </p:cNvSpPr>
          <p:nvPr>
            <p:ph type="sldNum" sz="quarter" idx="5"/>
          </p:nvPr>
        </p:nvSpPr>
        <p:spPr>
          <a:noFill/>
        </p:spPr>
        <p:txBody>
          <a:bodyPr/>
          <a:lstStyle/>
          <a:p>
            <a:fld id="{86F9B2F1-C1CC-48D1-803F-0043F850324A}" type="slidenum">
              <a:rPr lang="en-US" smtClean="0">
                <a:latin typeface="Arial" pitchFamily="34" charset="0"/>
              </a:rPr>
              <a:pPr/>
              <a:t>31</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6E7928B-4FB7-4FC6-8343-6255FB111705}" type="slidenum">
              <a:rPr lang="en-US" smtClean="0"/>
              <a:pPr/>
              <a:t>5</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dirty="0" smtClean="0"/>
              <a:t>Term coined by Kent Beck in Extreme Programming Explained, 1</a:t>
            </a:r>
            <a:r>
              <a:rPr lang="en-US" baseline="30000" dirty="0" smtClean="0"/>
              <a:t>st</a:t>
            </a:r>
            <a:r>
              <a:rPr lang="en-US" dirty="0" smtClean="0"/>
              <a:t> edition. 1999.</a:t>
            </a:r>
          </a:p>
          <a:p>
            <a:pPr eaLnBrk="1" hangingPunct="1"/>
            <a:r>
              <a:rPr lang="en-US" dirty="0" smtClean="0"/>
              <a:t>A unit of work in</a:t>
            </a:r>
            <a:r>
              <a:rPr lang="en-US" baseline="0" dirty="0" smtClean="0"/>
              <a:t> an agile project.  A bit bigger than a feature, smaller than a use case.</a:t>
            </a:r>
          </a:p>
          <a:p>
            <a:pPr eaLnBrk="1" hangingPunct="1"/>
            <a:r>
              <a:rPr lang="en-US" baseline="0" dirty="0" smtClean="0"/>
              <a:t>Must be able to complete within an iteration.</a:t>
            </a:r>
            <a:endParaRPr lang="en-US" dirty="0" smtClean="0"/>
          </a:p>
          <a:p>
            <a:pPr eaLnBrk="1" hangingPunct="1"/>
            <a:r>
              <a:rPr lang="en-US" baseline="0" dirty="0" smtClean="0"/>
              <a:t>Used to track progress.  How well are we doing?  How much more to do?  Etc.</a:t>
            </a:r>
          </a:p>
          <a:p>
            <a:pPr eaLnBrk="1" hangingPunct="1"/>
            <a:r>
              <a:rPr lang="en-US" baseline="0" dirty="0" smtClean="0"/>
              <a:t>Written from the user’s perspective.  Understandable by the customer.</a:t>
            </a:r>
          </a:p>
          <a:p>
            <a:pPr eaLnBrk="1" hangingPunct="1"/>
            <a:r>
              <a:rPr lang="en-US" baseline="0" dirty="0" smtClean="0"/>
              <a:t>Stories are scheduled into iterations.  Stories require conversations between the BA and the customer in order for the BA to write the narrative.  The narrative encourages conversations between the BA and Dev.  Ron Jeffries 3 Cs.  Card, Conversation, Confirmation</a:t>
            </a:r>
          </a:p>
          <a:p>
            <a:pPr eaLnBrk="1" hangingPunct="1"/>
            <a:r>
              <a:rPr lang="en-US" baseline="0" dirty="0" smtClean="0"/>
              <a:t>Can be estimated.</a:t>
            </a:r>
          </a:p>
          <a:p>
            <a:pPr eaLnBrk="1" hangingPunct="1"/>
            <a:r>
              <a:rPr lang="en-US" baseline="0" dirty="0" smtClean="0"/>
              <a:t>Can be tested.</a:t>
            </a:r>
          </a:p>
          <a:p>
            <a:pPr eaLnBrk="1" hangingPunct="1"/>
            <a:r>
              <a:rPr lang="en-US" baseline="0" dirty="0" smtClean="0"/>
              <a:t>Initially a story is written on an index card.  During inception, these cards are torn up, added to, modified, etc.  Stories are then put into whatever tracking tool is used on the project.</a:t>
            </a:r>
          </a:p>
          <a:p>
            <a:pPr eaLnBrk="1" hangingPunct="1"/>
            <a:r>
              <a:rPr lang="en-US" baseline="0" dirty="0" smtClean="0"/>
              <a:t>A MSL is living collection of stories.  Initially created in the inception phase and modified potential after each iteration and definitely for each Release.</a:t>
            </a:r>
          </a:p>
          <a:p>
            <a:pPr eaLnBrk="1" hangingPunct="1"/>
            <a:endParaRPr lang="en-US" baseline="0" dirty="0" smtClean="0"/>
          </a:p>
          <a:p>
            <a:pPr eaLnBrk="1" hangingPunct="1"/>
            <a:r>
              <a:rPr lang="en-US" baseline="0" dirty="0" smtClean="0"/>
              <a:t>Low: 3min</a:t>
            </a:r>
          </a:p>
          <a:p>
            <a:pPr eaLnBrk="1" hangingPunct="1"/>
            <a:r>
              <a:rPr lang="en-US" baseline="0" dirty="0" smtClean="0"/>
              <a:t>High: 6min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32</a:t>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a:ln/>
        </p:spPr>
      </p:sp>
      <p:sp>
        <p:nvSpPr>
          <p:cNvPr id="272387" name="Notes Placeholder 2"/>
          <p:cNvSpPr>
            <a:spLocks noGrp="1"/>
          </p:cNvSpPr>
          <p:nvPr>
            <p:ph type="body" idx="1"/>
          </p:nvPr>
        </p:nvSpPr>
        <p:spPr>
          <a:noFill/>
          <a:ln/>
        </p:spPr>
        <p:txBody>
          <a:bodyPr/>
          <a:lstStyle/>
          <a:p>
            <a:pPr>
              <a:defRPr/>
            </a:pPr>
            <a:r>
              <a:rPr lang="en-US" sz="1200" dirty="0" smtClean="0"/>
              <a:t>Derived with the customer and someone technical to provide feasibility</a:t>
            </a:r>
          </a:p>
          <a:p>
            <a:pPr>
              <a:defRPr/>
            </a:pPr>
            <a:r>
              <a:rPr lang="en-US" sz="1200" dirty="0" smtClean="0"/>
              <a:t>Ask the customer: </a:t>
            </a:r>
            <a:r>
              <a:rPr lang="en-US" sz="1200" i="1" dirty="0" smtClean="0"/>
              <a:t>What will you observe when the story is successfully complete?</a:t>
            </a:r>
          </a:p>
          <a:p>
            <a:pPr>
              <a:defRPr/>
            </a:pPr>
            <a:r>
              <a:rPr lang="en-US" sz="1200" dirty="0" smtClean="0"/>
              <a:t>Use Wisdom of Crowds</a:t>
            </a:r>
          </a:p>
          <a:p>
            <a:pPr>
              <a:defRPr/>
            </a:pPr>
            <a:r>
              <a:rPr lang="en-US" sz="1200" dirty="0" smtClean="0"/>
              <a:t>Most stories will generate multiple criteria</a:t>
            </a:r>
          </a:p>
          <a:p>
            <a:pPr>
              <a:defRPr/>
            </a:pPr>
            <a:r>
              <a:rPr lang="en-US" sz="1200" dirty="0" smtClean="0"/>
              <a:t>All must be met before the story can be completed</a:t>
            </a:r>
          </a:p>
          <a:p>
            <a:pPr>
              <a:defRPr/>
            </a:pPr>
            <a:r>
              <a:rPr lang="en-US" sz="1200" dirty="0" smtClean="0"/>
              <a:t>Consider using a template</a:t>
            </a:r>
          </a:p>
          <a:p>
            <a:pPr>
              <a:buFont typeface="Arial" pitchFamily="34" charset="0"/>
              <a:buChar char="•"/>
            </a:pP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r>
              <a:rPr lang="en-US" dirty="0" smtClean="0">
                <a:latin typeface="Arial" pitchFamily="34" charset="0"/>
              </a:rPr>
              <a:t>Use the Wisdom</a:t>
            </a:r>
            <a:r>
              <a:rPr lang="en-US" baseline="0" dirty="0" smtClean="0">
                <a:latin typeface="Arial" pitchFamily="34" charset="0"/>
              </a:rPr>
              <a:t> of Crowds approach to defining.  </a:t>
            </a:r>
          </a:p>
          <a:p>
            <a:pPr>
              <a:buFont typeface="Arial" pitchFamily="34" charset="0"/>
              <a:buChar char="•"/>
            </a:pPr>
            <a:r>
              <a:rPr lang="en-US" baseline="0" dirty="0" smtClean="0">
                <a:latin typeface="Arial" pitchFamily="34" charset="0"/>
              </a:rPr>
              <a:t>Diverse set of independent individuals </a:t>
            </a:r>
          </a:p>
          <a:p>
            <a:pPr>
              <a:buFont typeface="Arial" pitchFamily="34" charset="0"/>
              <a:buChar char="•"/>
            </a:pPr>
            <a:r>
              <a:rPr lang="en-US" baseline="0" dirty="0" smtClean="0">
                <a:latin typeface="Arial" pitchFamily="34" charset="0"/>
              </a:rPr>
              <a:t>Maximize the effectiveness of decision making process</a:t>
            </a:r>
          </a:p>
          <a:p>
            <a:pPr>
              <a:buFont typeface="Arial" pitchFamily="34" charset="0"/>
              <a:buChar char="•"/>
            </a:pPr>
            <a:r>
              <a:rPr lang="en-US" baseline="0" dirty="0" smtClean="0">
                <a:latin typeface="Arial" pitchFamily="34" charset="0"/>
              </a:rPr>
              <a:t>BA, Biz, </a:t>
            </a:r>
            <a:r>
              <a:rPr lang="en-US" baseline="0" dirty="0" err="1" smtClean="0">
                <a:latin typeface="Arial" pitchFamily="34" charset="0"/>
              </a:rPr>
              <a:t>Devs</a:t>
            </a:r>
            <a:r>
              <a:rPr lang="en-US" baseline="0" dirty="0" smtClean="0">
                <a:latin typeface="Arial" pitchFamily="34" charset="0"/>
              </a:rPr>
              <a:t>, QA all participate in defining the acceptance criteria</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Low: 2min</a:t>
            </a:r>
          </a:p>
          <a:p>
            <a:r>
              <a:rPr lang="en-US" dirty="0" smtClean="0">
                <a:latin typeface="Arial" pitchFamily="34" charset="0"/>
              </a:rPr>
              <a:t>High: 5min</a:t>
            </a:r>
          </a:p>
          <a:p>
            <a:r>
              <a:rPr lang="en-US" dirty="0" smtClean="0">
                <a:latin typeface="Arial" pitchFamily="34" charset="0"/>
              </a:rPr>
              <a:t>----------------------------------------------------------------------------------------------------------------------------------------</a:t>
            </a:r>
          </a:p>
          <a:p>
            <a:r>
              <a:rPr lang="en-US" dirty="0" smtClean="0">
                <a:latin typeface="Arial" pitchFamily="34" charset="0"/>
              </a:rPr>
              <a:t>If you have attended the Leadership or</a:t>
            </a:r>
            <a:r>
              <a:rPr lang="en-US" baseline="0" dirty="0" smtClean="0">
                <a:latin typeface="Arial" pitchFamily="34" charset="0"/>
              </a:rPr>
              <a:t> Project Management training, you will recall the concept of Collective Wisdom, or Wisdom of the Crowds.  In short, collective wisdom demands the use of a large, diverse set of independent individuals to maximize the effectiveness of decision making processes.  This same approach should be considered for acceptance criteria in order to obtain the best coverage of criteria across the requirement.  Developers, analysts, architects and testers should all be able to provide useful input to generating acceptance criteria.</a:t>
            </a:r>
          </a:p>
          <a:p>
            <a:endParaRPr lang="en-US" baseline="0" dirty="0" smtClean="0">
              <a:latin typeface="Arial" pitchFamily="34" charset="0"/>
            </a:endParaRPr>
          </a:p>
          <a:p>
            <a:r>
              <a:rPr lang="en-US" baseline="0" dirty="0" smtClean="0">
                <a:latin typeface="Arial" pitchFamily="34" charset="0"/>
              </a:rPr>
              <a:t>If you don’t have any background information on these topics, try </a:t>
            </a:r>
            <a:r>
              <a:rPr lang="en-US" dirty="0" smtClean="0">
                <a:hlinkClick r:id="rId3"/>
              </a:rPr>
              <a:t>http://en.wikipedia.org/wiki/Collective_wisdom</a:t>
            </a:r>
            <a:r>
              <a:rPr lang="en-US" dirty="0" smtClean="0"/>
              <a:t>  or </a:t>
            </a:r>
            <a:r>
              <a:rPr lang="en-US" dirty="0" smtClean="0">
                <a:hlinkClick r:id="rId4"/>
              </a:rPr>
              <a:t>http://en.wikipedia.org/wiki/The_Wisdom_of_Crowds</a:t>
            </a:r>
            <a:r>
              <a:rPr lang="en-US" dirty="0" smtClean="0"/>
              <a:t> .</a:t>
            </a:r>
            <a:endParaRPr lang="en-US" baseline="0" dirty="0" smtClean="0">
              <a:latin typeface="Arial" pitchFamily="34" charset="0"/>
            </a:endParaRPr>
          </a:p>
          <a:p>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4F6D54CB-4D1A-4595-92A4-EFDCEB3343F4}" type="slidenum">
              <a:rPr lang="en-US" smtClean="0"/>
              <a:pPr>
                <a:defRPr/>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r>
              <a:rPr lang="en-US" dirty="0" smtClean="0">
                <a:latin typeface="Arial" pitchFamily="34" charset="0"/>
              </a:rPr>
              <a:t>Inception level</a:t>
            </a:r>
            <a:r>
              <a:rPr lang="en-US" baseline="0" dirty="0" smtClean="0">
                <a:latin typeface="Arial" pitchFamily="34" charset="0"/>
              </a:rPr>
              <a:t> acceptance criteria gets us enough information to make an estimate on the story card.</a:t>
            </a:r>
          </a:p>
          <a:p>
            <a:pPr eaLnBrk="1" hangingPunct="1"/>
            <a:endParaRPr lang="en-US" baseline="0" dirty="0" smtClean="0">
              <a:latin typeface="Arial" pitchFamily="34" charset="0"/>
            </a:endParaRPr>
          </a:p>
          <a:p>
            <a:pPr eaLnBrk="1" hangingPunct="1"/>
            <a:r>
              <a:rPr lang="en-US" baseline="0" dirty="0" smtClean="0">
                <a:latin typeface="Arial" pitchFamily="34" charset="0"/>
              </a:rPr>
              <a:t>We’ll talk later about Iteration level acceptance criteria.</a:t>
            </a:r>
          </a:p>
          <a:p>
            <a:pPr eaLnBrk="1" hangingPunct="1"/>
            <a:endParaRPr lang="en-US" baseline="0" dirty="0" smtClean="0">
              <a:latin typeface="Arial" pitchFamily="34" charset="0"/>
            </a:endParaRPr>
          </a:p>
          <a:p>
            <a:pPr eaLnBrk="1" hangingPunct="1"/>
            <a:r>
              <a:rPr lang="en-US" baseline="0" dirty="0" smtClean="0">
                <a:latin typeface="Arial" pitchFamily="34" charset="0"/>
              </a:rPr>
              <a:t>Low: 1min</a:t>
            </a:r>
          </a:p>
          <a:p>
            <a:pPr eaLnBrk="1" hangingPunct="1"/>
            <a:r>
              <a:rPr lang="en-US" baseline="0" dirty="0" smtClean="0">
                <a:latin typeface="Arial" pitchFamily="34" charset="0"/>
              </a:rPr>
              <a:t>High: 3min</a:t>
            </a:r>
            <a:endParaRPr lang="en-US" dirty="0" smtClean="0">
              <a:latin typeface="Arial" pitchFamily="34" charset="0"/>
            </a:endParaRPr>
          </a:p>
        </p:txBody>
      </p:sp>
      <p:sp>
        <p:nvSpPr>
          <p:cNvPr id="84996" name="Slide Number Placeholder 3"/>
          <p:cNvSpPr>
            <a:spLocks noGrp="1"/>
          </p:cNvSpPr>
          <p:nvPr>
            <p:ph type="sldNum" sz="quarter" idx="5"/>
          </p:nvPr>
        </p:nvSpPr>
        <p:spPr>
          <a:noFill/>
        </p:spPr>
        <p:txBody>
          <a:bodyPr/>
          <a:lstStyle/>
          <a:p>
            <a:fld id="{E5645A14-1204-4ECB-9204-04442A60DED7}" type="slidenum">
              <a:rPr lang="en-US" smtClean="0">
                <a:latin typeface="Arial" pitchFamily="34" charset="0"/>
              </a:rPr>
              <a:pPr/>
              <a:t>34</a:t>
            </a:fld>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There</a:t>
            </a:r>
            <a:r>
              <a:rPr lang="en-US" baseline="0" dirty="0" smtClean="0">
                <a:latin typeface="Arial" pitchFamily="34" charset="0"/>
              </a:rPr>
              <a:t> are typically more than one path </a:t>
            </a:r>
          </a:p>
          <a:p>
            <a:pPr eaLnBrk="1" hangingPunct="1">
              <a:buFont typeface="Arial" pitchFamily="34" charset="0"/>
              <a:buChar char="•"/>
            </a:pPr>
            <a:r>
              <a:rPr lang="en-US" baseline="0" dirty="0" smtClean="0">
                <a:latin typeface="Arial" pitchFamily="34" charset="0"/>
              </a:rPr>
              <a:t>Try to think of them at this point.  Don’t worry about the results for each path.</a:t>
            </a:r>
          </a:p>
          <a:p>
            <a:pPr eaLnBrk="1" hangingPunct="1">
              <a:buFont typeface="Arial" pitchFamily="34" charset="0"/>
              <a:buChar char="•"/>
            </a:pPr>
            <a:r>
              <a:rPr lang="en-US" baseline="0" dirty="0" smtClean="0">
                <a:latin typeface="Arial" pitchFamily="34" charset="0"/>
              </a:rPr>
              <a:t>The more you identify up front, the better your estimate will be.</a:t>
            </a:r>
          </a:p>
          <a:p>
            <a:pPr eaLnBrk="1" hangingPunct="1">
              <a:buFont typeface="Arial" pitchFamily="34" charset="0"/>
              <a:buNone/>
            </a:pPr>
            <a:endParaRPr lang="en-US" dirty="0" smtClean="0">
              <a:latin typeface="Arial" pitchFamily="34" charset="0"/>
            </a:endParaRPr>
          </a:p>
          <a:p>
            <a:pPr eaLnBrk="1" hangingPunct="1">
              <a:buFont typeface="Arial" pitchFamily="34" charset="0"/>
              <a:buNone/>
            </a:pPr>
            <a:r>
              <a:rPr lang="en-US" dirty="0" smtClean="0">
                <a:latin typeface="Arial" pitchFamily="34" charset="0"/>
              </a:rPr>
              <a:t>Low: 1min</a:t>
            </a:r>
          </a:p>
          <a:p>
            <a:pPr eaLnBrk="1" hangingPunct="1">
              <a:buFont typeface="Arial" pitchFamily="34" charset="0"/>
              <a:buNone/>
            </a:pPr>
            <a:r>
              <a:rPr lang="en-US" dirty="0" smtClean="0">
                <a:latin typeface="Arial" pitchFamily="34" charset="0"/>
              </a:rPr>
              <a:t>High: 3min</a:t>
            </a:r>
          </a:p>
        </p:txBody>
      </p:sp>
      <p:sp>
        <p:nvSpPr>
          <p:cNvPr id="84996" name="Slide Number Placeholder 3"/>
          <p:cNvSpPr>
            <a:spLocks noGrp="1"/>
          </p:cNvSpPr>
          <p:nvPr>
            <p:ph type="sldNum" sz="quarter" idx="5"/>
          </p:nvPr>
        </p:nvSpPr>
        <p:spPr>
          <a:noFill/>
        </p:spPr>
        <p:txBody>
          <a:bodyPr/>
          <a:lstStyle/>
          <a:p>
            <a:fld id="{E5645A14-1204-4ECB-9204-04442A60DED7}" type="slidenum">
              <a:rPr lang="en-US" smtClean="0">
                <a:latin typeface="Arial" pitchFamily="34" charset="0"/>
              </a:rPr>
              <a:pPr/>
              <a:t>35</a:t>
            </a:fld>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6744" eaLnBrk="1" fontAlgn="auto" hangingPunct="1">
              <a:spcBef>
                <a:spcPts val="0"/>
              </a:spcBef>
              <a:spcAft>
                <a:spcPts val="0"/>
              </a:spcAft>
              <a:defRPr/>
            </a:pPr>
            <a:r>
              <a:rPr lang="en-US" dirty="0" smtClean="0">
                <a:latin typeface="Arial" pitchFamily="34" charset="0"/>
              </a:rPr>
              <a:t>Include any assumption</a:t>
            </a:r>
            <a:r>
              <a:rPr lang="en-US" baseline="0" dirty="0" smtClean="0">
                <a:latin typeface="Arial" pitchFamily="34" charset="0"/>
              </a:rPr>
              <a:t>s you are making when writing this acceptance criteria.</a:t>
            </a:r>
          </a:p>
          <a:p>
            <a:pPr defTabSz="926744" eaLnBrk="1" fontAlgn="auto" hangingPunct="1">
              <a:spcBef>
                <a:spcPts val="0"/>
              </a:spcBef>
              <a:spcAft>
                <a:spcPts val="0"/>
              </a:spcAft>
              <a:defRPr/>
            </a:pPr>
            <a:endParaRPr lang="en-US" baseline="0" dirty="0" smtClean="0">
              <a:latin typeface="Arial" pitchFamily="34" charset="0"/>
            </a:endParaRPr>
          </a:p>
          <a:p>
            <a:pPr defTabSz="926744" eaLnBrk="1" fontAlgn="auto" hangingPunct="1">
              <a:spcBef>
                <a:spcPts val="0"/>
              </a:spcBef>
              <a:spcAft>
                <a:spcPts val="0"/>
              </a:spcAft>
              <a:defRPr/>
            </a:pPr>
            <a:r>
              <a:rPr lang="en-US" baseline="0" dirty="0" smtClean="0">
                <a:latin typeface="Arial" pitchFamily="34" charset="0"/>
              </a:rPr>
              <a:t>Assumptions help the developers estimate</a:t>
            </a:r>
          </a:p>
          <a:p>
            <a:pPr defTabSz="926744" eaLnBrk="1" fontAlgn="auto" hangingPunct="1">
              <a:spcBef>
                <a:spcPts val="0"/>
              </a:spcBef>
              <a:spcAft>
                <a:spcPts val="0"/>
              </a:spcAft>
              <a:defRPr/>
            </a:pPr>
            <a:endParaRPr lang="en-US" baseline="0" dirty="0" smtClean="0">
              <a:latin typeface="Arial" pitchFamily="34" charset="0"/>
            </a:endParaRPr>
          </a:p>
          <a:p>
            <a:pPr defTabSz="926744" eaLnBrk="1" fontAlgn="auto" hangingPunct="1">
              <a:spcBef>
                <a:spcPts val="0"/>
              </a:spcBef>
              <a:spcAft>
                <a:spcPts val="0"/>
              </a:spcAft>
              <a:defRPr/>
            </a:pPr>
            <a:r>
              <a:rPr lang="en-US" baseline="0" dirty="0" smtClean="0">
                <a:latin typeface="Arial" pitchFamily="34" charset="0"/>
              </a:rPr>
              <a:t>This will also help later when something changes and the assumption(s) are no longer are valid.</a:t>
            </a:r>
          </a:p>
          <a:p>
            <a:endParaRPr lang="en-US" baseline="0" dirty="0" smtClean="0">
              <a:latin typeface="Arial" pitchFamily="34" charset="0"/>
            </a:endParaRPr>
          </a:p>
          <a:p>
            <a:r>
              <a:rPr lang="en-US" baseline="0" dirty="0" smtClean="0">
                <a:latin typeface="Arial" pitchFamily="34" charset="0"/>
              </a:rPr>
              <a:t>You may hear the term RAIDs when talking about stories.</a:t>
            </a:r>
          </a:p>
          <a:p>
            <a:r>
              <a:rPr lang="en-US" baseline="0" dirty="0" smtClean="0">
                <a:latin typeface="Arial" pitchFamily="34" charset="0"/>
              </a:rPr>
              <a:t>Risks – we will talk about this soon.  Probable Issue.</a:t>
            </a:r>
          </a:p>
          <a:p>
            <a:r>
              <a:rPr lang="en-US" baseline="0" dirty="0" smtClean="0">
                <a:latin typeface="Arial" pitchFamily="34" charset="0"/>
              </a:rPr>
              <a:t>Assumptions - </a:t>
            </a:r>
          </a:p>
          <a:p>
            <a:r>
              <a:rPr lang="en-US" baseline="0" dirty="0" smtClean="0">
                <a:latin typeface="Arial" pitchFamily="34" charset="0"/>
              </a:rPr>
              <a:t>Issues – Should also be captured for the story.  Known, existing </a:t>
            </a:r>
            <a:r>
              <a:rPr lang="en-US" baseline="0" dirty="0" err="1" smtClean="0">
                <a:latin typeface="Arial" pitchFamily="34" charset="0"/>
              </a:rPr>
              <a:t>situtation</a:t>
            </a:r>
            <a:r>
              <a:rPr lang="en-US" baseline="0" dirty="0" smtClean="0">
                <a:latin typeface="Arial" pitchFamily="34" charset="0"/>
              </a:rPr>
              <a:t>.</a:t>
            </a:r>
          </a:p>
          <a:p>
            <a:r>
              <a:rPr lang="en-US" baseline="0" dirty="0" smtClean="0">
                <a:latin typeface="Arial" pitchFamily="34" charset="0"/>
              </a:rPr>
              <a:t>Dependencies – unavoidable dependencies.</a:t>
            </a:r>
          </a:p>
          <a:p>
            <a:endParaRPr lang="en-US" dirty="0" smtClean="0"/>
          </a:p>
          <a:p>
            <a:r>
              <a:rPr lang="en-US" dirty="0" smtClean="0"/>
              <a:t>Low: 2min</a:t>
            </a:r>
          </a:p>
          <a:p>
            <a:r>
              <a:rPr lang="en-US" dirty="0" smtClean="0"/>
              <a:t>High: 5min</a:t>
            </a:r>
            <a:endParaRPr lang="en-US" dirty="0"/>
          </a:p>
        </p:txBody>
      </p:sp>
      <p:sp>
        <p:nvSpPr>
          <p:cNvPr id="4" name="Slide Number Placeholder 3"/>
          <p:cNvSpPr>
            <a:spLocks noGrp="1"/>
          </p:cNvSpPr>
          <p:nvPr>
            <p:ph type="sldNum" sz="quarter" idx="10"/>
          </p:nvPr>
        </p:nvSpPr>
        <p:spPr/>
        <p:txBody>
          <a:bodyPr/>
          <a:lstStyle/>
          <a:p>
            <a:fld id="{2C79A19B-F5AC-43CB-8112-566F6CE04F7A}"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0000" lnSpcReduction="20000"/>
          </a:bodyPr>
          <a:lstStyle/>
          <a:p>
            <a:r>
              <a:rPr lang="en-US" b="0" i="0" u="none" dirty="0" smtClean="0"/>
              <a:t>Low: 10min</a:t>
            </a:r>
          </a:p>
          <a:p>
            <a:r>
              <a:rPr lang="en-US" b="0" i="0" u="none" dirty="0" smtClean="0"/>
              <a:t>High: 20min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37</a:t>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a:t>
            </a:r>
            <a:r>
              <a:rPr lang="en-US" baseline="0" dirty="0" smtClean="0"/>
              <a:t>s called the ‘-abilities’</a:t>
            </a:r>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a non-functional</a:t>
            </a:r>
            <a:r>
              <a:rPr lang="en-US" baseline="0" dirty="0" smtClean="0"/>
              <a:t> requirement</a:t>
            </a:r>
          </a:p>
          <a:p>
            <a:endParaRPr lang="en-US" baseline="0" dirty="0" smtClean="0"/>
          </a:p>
          <a:p>
            <a:r>
              <a:rPr lang="en-US" baseline="0"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alternative way to represent non functional</a:t>
            </a:r>
            <a:r>
              <a:rPr lang="en-US" baseline="0" dirty="0" smtClean="0"/>
              <a:t> requirements would be informally in a tree.</a:t>
            </a:r>
          </a:p>
          <a:p>
            <a:r>
              <a:rPr lang="en-US" baseline="0" dirty="0" smtClean="0"/>
              <a:t>Until a specific requirement is defined, track progress, decisions, etc here.</a:t>
            </a:r>
            <a:endParaRPr lang="en-US" dirty="0" smtClean="0"/>
          </a:p>
          <a:p>
            <a:endParaRPr lang="en-US" dirty="0" smtClean="0"/>
          </a:p>
          <a:p>
            <a:r>
              <a:rPr lang="en-US" dirty="0" smtClean="0"/>
              <a:t>Low: 1min</a:t>
            </a:r>
          </a:p>
          <a:p>
            <a:r>
              <a:rPr lang="en-US" dirty="0" smtClean="0"/>
              <a:t>High: 5min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13760CA-59CD-4378-BFAC-722DCBD02415}" type="slidenum">
              <a:rPr lang="en-US" smtClean="0"/>
              <a:pPr/>
              <a:t>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defTabSz="463372" eaLnBrk="1" hangingPunct="1">
              <a:defRPr/>
            </a:pPr>
            <a:r>
              <a:rPr lang="en-US" dirty="0" smtClean="0"/>
              <a:t>An iteration is a collection of stories the team commits to delivering in a fixed period of time typically 1-2 weeks.</a:t>
            </a:r>
          </a:p>
          <a:p>
            <a:pPr defTabSz="463372" eaLnBrk="1" hangingPunct="1">
              <a:defRPr/>
            </a:pPr>
            <a:r>
              <a:rPr lang="en-US" dirty="0" smtClean="0"/>
              <a:t>The stories for each iteration are selected/prioritized by the customer.</a:t>
            </a:r>
          </a:p>
          <a:p>
            <a:pPr defTabSz="463372" eaLnBrk="1" hangingPunct="1">
              <a:defRPr/>
            </a:pPr>
            <a:r>
              <a:rPr lang="en-US" dirty="0" smtClean="0"/>
              <a:t>At the IPM, the capacity and velocity are used to determine how many stories can be completed.</a:t>
            </a:r>
          </a:p>
          <a:p>
            <a:pPr defTabSz="463372" eaLnBrk="1" hangingPunct="1">
              <a:defRPr/>
            </a:pPr>
            <a:r>
              <a:rPr lang="en-US" dirty="0" smtClean="0"/>
              <a:t>The team then commits to delivering selected stories.</a:t>
            </a:r>
          </a:p>
          <a:p>
            <a:pPr defTabSz="463372" eaLnBrk="1" hangingPunct="1">
              <a:defRPr/>
            </a:pPr>
            <a:endParaRPr lang="en-US" dirty="0" smtClean="0"/>
          </a:p>
          <a:p>
            <a:pPr defTabSz="463372" eaLnBrk="1" hangingPunct="1">
              <a:defRPr/>
            </a:pPr>
            <a:r>
              <a:rPr lang="en-US" dirty="0" smtClean="0"/>
              <a:t>A release is a collection of iterations that allow the business to use the application in production.</a:t>
            </a:r>
          </a:p>
          <a:p>
            <a:pPr defTabSz="463372" eaLnBrk="1" hangingPunct="1">
              <a:defRPr/>
            </a:pPr>
            <a:r>
              <a:rPr lang="en-US" dirty="0" smtClean="0"/>
              <a:t>Release planning determines what stories go into what iterations and how many iterations will be in each release.</a:t>
            </a:r>
          </a:p>
          <a:p>
            <a:pPr defTabSz="463372" eaLnBrk="1" hangingPunct="1">
              <a:defRPr/>
            </a:pPr>
            <a:r>
              <a:rPr lang="en-US" dirty="0" smtClean="0"/>
              <a:t>Planning out farther</a:t>
            </a:r>
            <a:r>
              <a:rPr lang="en-US" baseline="0" dirty="0" smtClean="0"/>
              <a:t> than 3 months increases the estimate risk.  Chances are the farther out you plan, the more changes there will be</a:t>
            </a:r>
            <a:endParaRPr lang="en-US" dirty="0" smtClean="0"/>
          </a:p>
          <a:p>
            <a:pPr defTabSz="463372" eaLnBrk="1" hangingPunct="1">
              <a:defRPr/>
            </a:pPr>
            <a:r>
              <a:rPr lang="en-US" dirty="0" smtClean="0"/>
              <a:t>Low:</a:t>
            </a:r>
            <a:r>
              <a:rPr lang="en-US" baseline="0" dirty="0" smtClean="0"/>
              <a:t> 2min</a:t>
            </a:r>
          </a:p>
          <a:p>
            <a:pPr defTabSz="463372" eaLnBrk="1" hangingPunct="1">
              <a:defRPr/>
            </a:pPr>
            <a:r>
              <a:rPr lang="en-US" baseline="0" dirty="0" smtClean="0"/>
              <a:t>High: 6min</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through some potential CFR</a:t>
            </a:r>
            <a:r>
              <a:rPr lang="en-US" baseline="0" dirty="0" smtClean="0"/>
              <a:t> for debt chasers.</a:t>
            </a:r>
          </a:p>
          <a:p>
            <a:endParaRPr lang="en-US" baseline="0" dirty="0" smtClean="0"/>
          </a:p>
          <a:p>
            <a:r>
              <a:rPr lang="en-US" baseline="0" dirty="0" smtClean="0"/>
              <a:t>Performance</a:t>
            </a:r>
          </a:p>
          <a:p>
            <a:r>
              <a:rPr lang="en-US" baseline="0" dirty="0" smtClean="0"/>
              <a:t>Accessibility – down time</a:t>
            </a:r>
          </a:p>
          <a:p>
            <a:r>
              <a:rPr lang="en-US" baseline="0" dirty="0" smtClean="0"/>
              <a:t>Concurrent users – scalability</a:t>
            </a:r>
          </a:p>
          <a:p>
            <a:endParaRPr lang="en-US" baseline="0"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46</a:t>
            </a:fld>
            <a:endParaRPr lang="en-US"/>
          </a:p>
        </p:txBody>
      </p:sp>
    </p:spTree>
    <p:extLst>
      <p:ext uri="{BB962C8B-B14F-4D97-AF65-F5344CB8AC3E}">
        <p14:creationId xmlns:p14="http://schemas.microsoft.com/office/powerpoint/2010/main" val="1430478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47</a:t>
            </a:fld>
            <a:endParaRPr lang="en-US"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Looking at a list of stories is not helpful to identifying missing stories.</a:t>
            </a:r>
          </a:p>
          <a:p>
            <a:pPr>
              <a:buFont typeface="Arial" pitchFamily="34" charset="0"/>
              <a:buChar char="•"/>
            </a:pPr>
            <a:r>
              <a:rPr lang="en-US" dirty="0" smtClean="0"/>
              <a:t>If we map them out, we can see missing pieces easily.</a:t>
            </a:r>
          </a:p>
          <a:p>
            <a:pPr>
              <a:buFont typeface="Arial" pitchFamily="34" charset="0"/>
              <a:buChar char="•"/>
            </a:pPr>
            <a:endParaRPr lang="en-US" dirty="0" smtClean="0"/>
          </a:p>
          <a:p>
            <a:pPr>
              <a:buFont typeface="Arial" pitchFamily="34" charset="0"/>
              <a:buChar char="•"/>
            </a:pPr>
            <a:r>
              <a:rPr lang="en-US" dirty="0" smtClean="0"/>
              <a:t>If you recall from our</a:t>
            </a:r>
            <a:r>
              <a:rPr lang="en-US" baseline="0" dirty="0" smtClean="0"/>
              <a:t> index card picture, there is a lot to track for a story.  </a:t>
            </a:r>
          </a:p>
          <a:p>
            <a:pPr>
              <a:buFont typeface="Arial" pitchFamily="34" charset="0"/>
              <a:buChar char="•"/>
            </a:pPr>
            <a:r>
              <a:rPr lang="en-US" baseline="0" dirty="0" smtClean="0"/>
              <a:t>How un-agile!  But no, not all organizations want to be ‘that’ agile right away.  </a:t>
            </a:r>
          </a:p>
          <a:p>
            <a:pPr>
              <a:buFont typeface="Arial" pitchFamily="34" charset="0"/>
              <a:buChar char="•"/>
            </a:pPr>
            <a:r>
              <a:rPr lang="en-US" baseline="0" dirty="0" smtClean="0"/>
              <a:t>That takes courage. </a:t>
            </a:r>
          </a:p>
          <a:p>
            <a:pPr>
              <a:buFont typeface="Arial" pitchFamily="34" charset="0"/>
              <a:buChar char="•"/>
            </a:pPr>
            <a:endParaRPr lang="en-US" dirty="0" smtClean="0"/>
          </a:p>
          <a:p>
            <a:pPr>
              <a:buFont typeface="Arial" pitchFamily="34" charset="0"/>
              <a:buChar char="•"/>
            </a:pPr>
            <a:r>
              <a:rPr lang="en-US" dirty="0" smtClean="0"/>
              <a:t>You can use excel, Mingle, v1, to manage your list.</a:t>
            </a:r>
          </a:p>
          <a:p>
            <a:pPr>
              <a:buFont typeface="Arial" pitchFamily="34" charset="0"/>
              <a:buChar char="•"/>
            </a:pPr>
            <a:r>
              <a:rPr lang="en-US" dirty="0" smtClean="0"/>
              <a:t>Sometimes a combination.</a:t>
            </a:r>
            <a:r>
              <a:rPr lang="en-US" baseline="0" dirty="0" smtClean="0"/>
              <a:t>  Mingle or v1 do not manage capacity. </a:t>
            </a:r>
          </a:p>
          <a:p>
            <a:pPr>
              <a:buFont typeface="Arial" pitchFamily="34" charset="0"/>
              <a:buChar char="•"/>
            </a:pPr>
            <a:endParaRPr lang="en-US" baseline="0" dirty="0" smtClean="0"/>
          </a:p>
          <a:p>
            <a:pPr>
              <a:buFont typeface="Arial" pitchFamily="34" charset="0"/>
              <a:buNone/>
            </a:pPr>
            <a:r>
              <a:rPr lang="en-US" baseline="0" dirty="0" smtClean="0"/>
              <a:t>Low: 1min</a:t>
            </a:r>
          </a:p>
          <a:p>
            <a:pPr>
              <a:buFont typeface="Arial" pitchFamily="34" charset="0"/>
              <a:buNone/>
            </a:pPr>
            <a:r>
              <a:rPr lang="en-US" baseline="0"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Master Story List is helpful for a number of things, but it does not easily represent what is being built.</a:t>
            </a:r>
          </a:p>
          <a:p>
            <a:endParaRPr lang="en-US" dirty="0" smtClean="0"/>
          </a:p>
          <a:p>
            <a:r>
              <a:rPr lang="en-US" dirty="0" smtClean="0"/>
              <a:t>Story Mapping is an approach that intersects with Vertical Slicing, and adds a focus on creating value to address a specific business need - according to Jeff Patton, “a </a:t>
            </a:r>
            <a:r>
              <a:rPr lang="en-US" b="1" dirty="0" smtClean="0"/>
              <a:t>minimum viable product</a:t>
            </a:r>
            <a:r>
              <a:rPr lang="en-US" dirty="0" smtClean="0"/>
              <a:t> - an </a:t>
            </a:r>
            <a:r>
              <a:rPr lang="en-US" b="1" dirty="0" smtClean="0"/>
              <a:t>MVP</a:t>
            </a:r>
            <a:r>
              <a:rPr lang="en-US" dirty="0" smtClean="0"/>
              <a:t>.” Jeff’s example is building a car – you can’t do anything with it if it has an engine without a transmission or brakes or suspension.</a:t>
            </a:r>
          </a:p>
          <a:p>
            <a:endParaRPr lang="en-US" dirty="0" smtClean="0"/>
          </a:p>
          <a:p>
            <a:r>
              <a:rPr lang="en-US" dirty="0" smtClean="0"/>
              <a:t>In Story Mapping, we look for the set of stories (features, user tasks, user stories) that create some specific functionality such that the system can be used. These are “horizontal” in that we don’t care about the system’s layers, but rather care about having all the pieces we need to be able to do something. In fact, we pretty much ignore the layers we considered in Vertical Slices, at least from the standpoint of planning.</a:t>
            </a:r>
          </a:p>
          <a:p>
            <a:endParaRPr lang="en-US" dirty="0" smtClean="0"/>
          </a:p>
          <a:p>
            <a:r>
              <a:rPr lang="en-US" dirty="0" smtClean="0"/>
              <a:t>Low: 3min</a:t>
            </a:r>
          </a:p>
          <a:p>
            <a:r>
              <a:rPr lang="en-US" dirty="0" smtClean="0"/>
              <a:t>High: 6min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50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0000" lnSpcReduction="20000"/>
          </a:bodyPr>
          <a:lstStyle/>
          <a:p>
            <a:r>
              <a:rPr lang="en-US" baseline="0" dirty="0" smtClean="0"/>
              <a:t>Use the stories from the MSL</a:t>
            </a:r>
          </a:p>
          <a:p>
            <a:r>
              <a:rPr lang="en-US" baseline="0" dirty="0" smtClean="0"/>
              <a:t>Arrange them left to right in sequence of task flow.</a:t>
            </a:r>
          </a:p>
          <a:p>
            <a:r>
              <a:rPr lang="en-US" baseline="0" dirty="0" smtClean="0"/>
              <a:t>Group like stories, create high level cards for them.</a:t>
            </a:r>
          </a:p>
          <a:p>
            <a:r>
              <a:rPr lang="en-US" baseline="0" dirty="0" smtClean="0"/>
              <a:t>Eliminate duplicates.</a:t>
            </a:r>
          </a:p>
          <a:p>
            <a:endParaRPr lang="en-US" baseline="0" dirty="0" smtClean="0"/>
          </a:p>
          <a:p>
            <a:r>
              <a:rPr lang="en-US" baseline="0" dirty="0" smtClean="0"/>
              <a:t>What’s common?  What’s different?  </a:t>
            </a:r>
            <a:endParaRPr lang="en-US" dirty="0" smtClean="0"/>
          </a:p>
          <a:p>
            <a:endParaRPr lang="en-US" b="0" i="0" u="none" dirty="0" smtClean="0"/>
          </a:p>
          <a:p>
            <a:r>
              <a:rPr lang="en-US" b="0" i="0" u="none" dirty="0" smtClean="0"/>
              <a:t>Low:</a:t>
            </a:r>
            <a:r>
              <a:rPr lang="en-US" b="0" i="0" u="none" baseline="0" dirty="0" smtClean="0"/>
              <a:t> 20min</a:t>
            </a:r>
          </a:p>
          <a:p>
            <a:r>
              <a:rPr lang="en-US" b="0" i="0" u="none" baseline="0" dirty="0" smtClean="0"/>
              <a:t>High: 30min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51</a:t>
            </a:fld>
            <a:endParaRPr lang="en-A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52</a:t>
            </a:fld>
            <a:endParaRPr lang="en-A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54</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for</a:t>
            </a:r>
            <a:r>
              <a:rPr lang="en-US" baseline="0" dirty="0" smtClean="0"/>
              <a:t> a show of hands for yes or no for each question.</a:t>
            </a:r>
          </a:p>
          <a:p>
            <a:r>
              <a:rPr lang="en-US" baseline="0" dirty="0" smtClean="0"/>
              <a:t>[CLICK] to reveal the answer.</a:t>
            </a:r>
          </a:p>
          <a:p>
            <a:endParaRPr lang="en-US" baseline="0" dirty="0" smtClean="0"/>
          </a:p>
          <a:p>
            <a:r>
              <a:rPr lang="en-US" baseline="0" dirty="0" smtClean="0"/>
              <a:t>Low: 2min</a:t>
            </a:r>
          </a:p>
          <a:p>
            <a:r>
              <a:rPr lang="en-US" baseline="0" dirty="0" smtClean="0"/>
              <a:t>High: 3min</a:t>
            </a:r>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capture</a:t>
            </a:r>
            <a:r>
              <a:rPr lang="en-US" baseline="0" dirty="0" smtClean="0"/>
              <a:t> information initially on index cards.</a:t>
            </a:r>
          </a:p>
          <a:p>
            <a:r>
              <a:rPr lang="en-US" baseline="0" dirty="0" smtClean="0"/>
              <a:t>At the end of Inception, we may transfer our stories to a Story Tracking system.</a:t>
            </a:r>
          </a:p>
          <a:p>
            <a:r>
              <a:rPr lang="en-US" baseline="0" dirty="0" smtClean="0"/>
              <a:t>We may also keep our index cards for our Iteration story walls</a:t>
            </a:r>
            <a:endParaRPr lang="en-US" dirty="0" smtClean="0"/>
          </a:p>
          <a:p>
            <a:endParaRPr lang="en-US" dirty="0" smtClean="0"/>
          </a:p>
          <a:p>
            <a:r>
              <a:rPr lang="en-US" dirty="0" smtClean="0"/>
              <a:t>You’ll see there is a fair amount of information</a:t>
            </a:r>
            <a:r>
              <a:rPr lang="en-US" baseline="0" dirty="0" smtClean="0"/>
              <a:t> to capture for a story.</a:t>
            </a:r>
          </a:p>
          <a:p>
            <a:r>
              <a:rPr lang="en-US" baseline="0" dirty="0" smtClean="0"/>
              <a:t>Both front … [CLICK]</a:t>
            </a:r>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And back of the card.  If you’re using index cards.</a:t>
            </a:r>
          </a:p>
          <a:p>
            <a:r>
              <a:rPr lang="en-US" baseline="0" dirty="0" smtClean="0"/>
              <a:t>We’ll talk about each of these now.</a:t>
            </a:r>
          </a:p>
          <a:p>
            <a:r>
              <a:rPr lang="en-US" baseline="0" dirty="0" smtClean="0"/>
              <a:t>You may hear the acronym RAIDs  </a:t>
            </a:r>
          </a:p>
          <a:p>
            <a:pPr lvl="1"/>
            <a:r>
              <a:rPr lang="en-US" baseline="0" dirty="0" smtClean="0"/>
              <a:t>Risk</a:t>
            </a:r>
          </a:p>
          <a:p>
            <a:pPr lvl="1"/>
            <a:r>
              <a:rPr lang="en-US" baseline="0" dirty="0" smtClean="0"/>
              <a:t>Assumptions</a:t>
            </a:r>
          </a:p>
          <a:p>
            <a:pPr lvl="1"/>
            <a:r>
              <a:rPr lang="en-US" baseline="0" dirty="0" smtClean="0"/>
              <a:t>Issues</a:t>
            </a:r>
          </a:p>
          <a:p>
            <a:pPr lvl="1"/>
            <a:r>
              <a:rPr lang="en-US" baseline="0" dirty="0" smtClean="0"/>
              <a:t>Dependencies</a:t>
            </a:r>
          </a:p>
          <a:p>
            <a:endParaRPr lang="en-US" baseline="0" dirty="0" smtClean="0"/>
          </a:p>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From Mike Cohn’s book “User Stories Applied”. </a:t>
            </a:r>
          </a:p>
          <a:p>
            <a:r>
              <a:rPr lang="en-US" dirty="0" smtClean="0"/>
              <a:t>Role</a:t>
            </a:r>
          </a:p>
          <a:p>
            <a:pPr lvl="1">
              <a:buFont typeface="Arial" pitchFamily="34" charset="0"/>
              <a:buChar char="•"/>
            </a:pPr>
            <a:r>
              <a:rPr lang="en-US" dirty="0" smtClean="0"/>
              <a:t>Identified</a:t>
            </a:r>
            <a:r>
              <a:rPr lang="en-US" baseline="0" dirty="0" smtClean="0"/>
              <a:t> during inception</a:t>
            </a:r>
          </a:p>
          <a:p>
            <a:pPr lvl="1">
              <a:buFont typeface="Arial" pitchFamily="34" charset="0"/>
              <a:buChar char="•"/>
            </a:pPr>
            <a:r>
              <a:rPr lang="en-US" baseline="0" dirty="0" smtClean="0"/>
              <a:t>Identifier for a common set of tasks or permissions</a:t>
            </a:r>
          </a:p>
          <a:p>
            <a:pPr lvl="0">
              <a:buFont typeface="Arial" pitchFamily="34" charset="0"/>
              <a:buNone/>
            </a:pPr>
            <a:r>
              <a:rPr lang="en-US" baseline="0" dirty="0" smtClean="0"/>
              <a:t>[CLICK]</a:t>
            </a:r>
          </a:p>
          <a:p>
            <a:pPr lvl="0">
              <a:buFont typeface="Arial" pitchFamily="34" charset="0"/>
              <a:buNone/>
            </a:pPr>
            <a:r>
              <a:rPr lang="en-US" baseline="0" dirty="0" smtClean="0"/>
              <a:t>Goal</a:t>
            </a:r>
          </a:p>
          <a:p>
            <a:pPr lvl="1">
              <a:buFont typeface="Arial" pitchFamily="34" charset="0"/>
              <a:buChar char="•"/>
            </a:pPr>
            <a:r>
              <a:rPr lang="en-US" baseline="0" dirty="0" smtClean="0"/>
              <a:t>What the user wants to do, not what the system is supposed to do.</a:t>
            </a:r>
          </a:p>
          <a:p>
            <a:pPr lvl="1">
              <a:buFont typeface="Arial" pitchFamily="34" charset="0"/>
              <a:buChar char="•"/>
            </a:pPr>
            <a:r>
              <a:rPr lang="en-US" baseline="0" dirty="0" smtClean="0"/>
              <a:t>The feature</a:t>
            </a:r>
          </a:p>
          <a:p>
            <a:pPr defTabSz="463372">
              <a:defRPr/>
            </a:pPr>
            <a:r>
              <a:rPr lang="en-US" baseline="0" dirty="0" smtClean="0"/>
              <a:t>[CLICK]</a:t>
            </a:r>
          </a:p>
          <a:p>
            <a:pPr lvl="0">
              <a:buFont typeface="Arial" pitchFamily="34" charset="0"/>
              <a:buNone/>
            </a:pPr>
            <a:r>
              <a:rPr lang="en-US" baseline="0" dirty="0" smtClean="0"/>
              <a:t>Value</a:t>
            </a:r>
          </a:p>
          <a:p>
            <a:pPr lvl="1">
              <a:buFont typeface="Arial" pitchFamily="34" charset="0"/>
              <a:buChar char="•"/>
            </a:pPr>
            <a:r>
              <a:rPr lang="en-US" baseline="0" dirty="0" smtClean="0"/>
              <a:t>Why are we building this functionality?</a:t>
            </a:r>
          </a:p>
          <a:p>
            <a:pPr lvl="1">
              <a:buFont typeface="Arial" pitchFamily="34" charset="0"/>
              <a:buChar char="•"/>
            </a:pPr>
            <a:r>
              <a:rPr lang="en-US" baseline="0" dirty="0" smtClean="0"/>
              <a:t>Should tie back to a business objective</a:t>
            </a:r>
            <a:endParaRPr lang="en-US" dirty="0" smtClean="0"/>
          </a:p>
          <a:p>
            <a:endParaRPr lang="en-US" dirty="0" smtClean="0"/>
          </a:p>
          <a:p>
            <a:r>
              <a:rPr lang="en-US" dirty="0" smtClean="0"/>
              <a:t>Low: 3min</a:t>
            </a:r>
          </a:p>
          <a:p>
            <a:r>
              <a:rPr lang="en-US" dirty="0" smtClean="0"/>
              <a:t>High: 5min</a:t>
            </a:r>
          </a:p>
          <a:p>
            <a:r>
              <a:rPr lang="en-US" dirty="0" smtClean="0"/>
              <a:t>--------------------------------------------------------------------------------------------------------------------</a:t>
            </a:r>
          </a:p>
          <a:p>
            <a:r>
              <a:rPr lang="en-US" dirty="0" smtClean="0"/>
              <a:t>The story template we use comes from Mike Cohn’s book “User Stories Applied”. It has three parts:</a:t>
            </a:r>
          </a:p>
          <a:p>
            <a:endParaRPr lang="en-US" dirty="0" smtClean="0"/>
          </a:p>
          <a:p>
            <a:r>
              <a:rPr lang="en-US" dirty="0" smtClean="0"/>
              <a:t>The Role: this</a:t>
            </a:r>
            <a:r>
              <a:rPr lang="en-US" baseline="0" dirty="0" smtClean="0"/>
              <a:t> is an identifier for a common set of tasks or permissions.</a:t>
            </a:r>
          </a:p>
          <a:p>
            <a:endParaRPr lang="en-US" baseline="0" dirty="0" smtClean="0"/>
          </a:p>
          <a:p>
            <a:r>
              <a:rPr lang="en-US" baseline="0" dirty="0" smtClean="0"/>
              <a:t>The Goal: this is what is to be accomplished. This is stated in terms of what the person or role wants to accomplish, </a:t>
            </a:r>
            <a:r>
              <a:rPr lang="en-US" i="1" baseline="0" dirty="0" smtClean="0"/>
              <a:t>not</a:t>
            </a:r>
            <a:r>
              <a:rPr lang="en-US" i="0" baseline="0" dirty="0" smtClean="0"/>
              <a:t> what the system is supposed to do.</a:t>
            </a:r>
          </a:p>
          <a:p>
            <a:endParaRPr lang="en-US" i="0" baseline="0" dirty="0" smtClean="0"/>
          </a:p>
          <a:p>
            <a:r>
              <a:rPr lang="en-US" i="0" baseline="0" dirty="0" smtClean="0"/>
              <a:t>The Value: this is one of the most important parts. Without understanding what this story means to the person in the role or the organization – the business – we are left asking the question “why are we doing this?”  The value statement may be the hardest part of user stories.  Expressing the role and the goal are generally pretty clear, although we’ve seen some challenges there too.  The value, though, is hard. People are inclined to say things like “because that’s my job!” or “so that we can do our business.”</a:t>
            </a:r>
          </a:p>
          <a:p>
            <a:endParaRPr lang="en-US" i="0" baseline="0" dirty="0" smtClean="0"/>
          </a:p>
          <a:p>
            <a:r>
              <a:rPr lang="en-US" i="0" baseline="0" dirty="0" smtClean="0"/>
              <a:t>We’ll come back to this template repeatedly as we go, because it’s such a key part of what we do and how we do it.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mn-lt"/>
                <a:ea typeface="ＭＳ Ｐゴシック" pitchFamily="-65" charset="-128"/>
                <a:cs typeface="Arial" charset="0"/>
              </a:rPr>
              <a:t>Bill Wake, author of </a:t>
            </a:r>
            <a:r>
              <a:rPr lang="en-AU" sz="1200" i="1" kern="1200" dirty="0" smtClean="0">
                <a:solidFill>
                  <a:schemeClr val="tx1"/>
                </a:solidFill>
                <a:latin typeface="+mn-lt"/>
                <a:ea typeface="ＭＳ Ｐゴシック" pitchFamily="-65" charset="-128"/>
                <a:cs typeface="Arial" charset="0"/>
              </a:rPr>
              <a:t>Extreme Programming Explored</a:t>
            </a:r>
            <a:r>
              <a:rPr lang="en-AU" sz="1200" kern="1200" dirty="0" smtClean="0">
                <a:solidFill>
                  <a:schemeClr val="tx1"/>
                </a:solidFill>
                <a:latin typeface="+mn-lt"/>
                <a:ea typeface="ＭＳ Ｐゴシック" pitchFamily="-65" charset="-128"/>
                <a:cs typeface="Arial" charset="0"/>
              </a:rPr>
              <a:t> uses the INVEST acronym to guide story writers.</a:t>
            </a:r>
            <a:endParaRPr lang="en-US" sz="1200" kern="1200" smtClean="0">
              <a:solidFill>
                <a:schemeClr val="tx1"/>
              </a:solidFill>
              <a:latin typeface="+mn-lt"/>
              <a:ea typeface="ＭＳ Ｐゴシック" pitchFamily="-65" charset="-128"/>
              <a:cs typeface="Arial" charset="0"/>
            </a:endParaRPr>
          </a:p>
          <a:p>
            <a:endParaRPr lang="en-US" smtClean="0"/>
          </a:p>
          <a:p>
            <a:r>
              <a:rPr lang="en-US" dirty="0" smtClean="0"/>
              <a:t>We use the INVEST acronym</a:t>
            </a:r>
            <a:r>
              <a:rPr lang="en-US" baseline="0" dirty="0" smtClean="0"/>
              <a:t> as our guideline for writing good stories.</a:t>
            </a:r>
          </a:p>
          <a:p>
            <a:endParaRPr lang="en-US" baseline="0" dirty="0" smtClean="0"/>
          </a:p>
          <a:p>
            <a:r>
              <a:rPr lang="en-US" baseline="0"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Blank with footer">
    <p:spTree>
      <p:nvGrpSpPr>
        <p:cNvPr id="1" name=""/>
        <p:cNvGrpSpPr/>
        <p:nvPr/>
      </p:nvGrpSpPr>
      <p:grpSpPr>
        <a:xfrm>
          <a:off x="0" y="0"/>
          <a:ext cx="0" cy="0"/>
          <a:chOff x="0" y="0"/>
          <a:chExt cx="0" cy="0"/>
        </a:xfrm>
      </p:grpSpPr>
      <p:pic>
        <p:nvPicPr>
          <p:cNvPr id="5" name="Picture 4" descr="CC license button - smal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6" name="Picture 5" descr="TW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lank with footer">
    <p:spTree>
      <p:nvGrpSpPr>
        <p:cNvPr id="1" name=""/>
        <p:cNvGrpSpPr/>
        <p:nvPr/>
      </p:nvGrpSpPr>
      <p:grpSpPr>
        <a:xfrm>
          <a:off x="0" y="0"/>
          <a:ext cx="0" cy="0"/>
          <a:chOff x="0" y="0"/>
          <a:chExt cx="0" cy="0"/>
        </a:xfrm>
      </p:grpSpPr>
      <p:pic>
        <p:nvPicPr>
          <p:cNvPr id="5" name="Picture 4" descr="CC license button - smal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6" name="Picture 5" descr="TW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slideLayout" Target="../slideLayouts/slideLayout14.xml"/><Relationship Id="rId14" Type="http://schemas.openxmlformats.org/officeDocument/2006/relationships/slideLayout" Target="../slideLayouts/slideLayout15.xml"/><Relationship Id="rId15" Type="http://schemas.openxmlformats.org/officeDocument/2006/relationships/theme" Target="../theme/theme2.xml"/><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3"/>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4"/>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0" r:id="rId1"/>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C license button - small.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7" name="Picture 6" descr="TW logo.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16" r:id="rId14"/>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a:t>
            </a:r>
            <a:br>
              <a:rPr lang="en-US" dirty="0" smtClean="0"/>
            </a:br>
            <a:r>
              <a:rPr lang="en-US" dirty="0" smtClean="0"/>
              <a:t>aka Stories</a:t>
            </a:r>
            <a:endParaRPr lang="en-US" dirty="0"/>
          </a:p>
        </p:txBody>
      </p:sp>
      <p:sp>
        <p:nvSpPr>
          <p:cNvPr id="3" name="Subtitle 2"/>
          <p:cNvSpPr>
            <a:spLocks noGrp="1"/>
          </p:cNvSpPr>
          <p:nvPr>
            <p:ph type="subTitle" idx="1"/>
          </p:nvPr>
        </p:nvSpPr>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4"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801939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Description</a:t>
            </a:r>
            <a:endParaRPr lang="en-US" dirty="0"/>
          </a:p>
        </p:txBody>
      </p:sp>
      <p:sp>
        <p:nvSpPr>
          <p:cNvPr id="5" name="TextBox 4"/>
          <p:cNvSpPr txBox="1"/>
          <p:nvPr/>
        </p:nvSpPr>
        <p:spPr>
          <a:xfrm>
            <a:off x="457200" y="1371600"/>
            <a:ext cx="6400800" cy="646331"/>
          </a:xfrm>
          <a:prstGeom prst="rect">
            <a:avLst/>
          </a:prstGeom>
          <a:noFill/>
        </p:spPr>
        <p:txBody>
          <a:bodyPr wrap="square" rtlCol="0">
            <a:spAutoFit/>
          </a:bodyPr>
          <a:lstStyle/>
          <a:p>
            <a:pPr>
              <a:buNone/>
            </a:pPr>
            <a:r>
              <a:rPr lang="en-US" sz="3600" b="1" dirty="0" smtClean="0"/>
              <a:t>Role</a:t>
            </a:r>
            <a:r>
              <a:rPr lang="en-US" sz="3600" dirty="0" smtClean="0"/>
              <a:t>: As a …</a:t>
            </a:r>
            <a:endParaRPr lang="en-US" sz="3600" dirty="0"/>
          </a:p>
        </p:txBody>
      </p:sp>
      <p:sp>
        <p:nvSpPr>
          <p:cNvPr id="6" name="TextBox 5"/>
          <p:cNvSpPr txBox="1"/>
          <p:nvPr/>
        </p:nvSpPr>
        <p:spPr>
          <a:xfrm>
            <a:off x="457200" y="2173069"/>
            <a:ext cx="6400800" cy="646331"/>
          </a:xfrm>
          <a:prstGeom prst="rect">
            <a:avLst/>
          </a:prstGeom>
          <a:noFill/>
        </p:spPr>
        <p:txBody>
          <a:bodyPr wrap="square" rtlCol="0">
            <a:spAutoFit/>
          </a:bodyPr>
          <a:lstStyle/>
          <a:p>
            <a:pPr>
              <a:buNone/>
            </a:pPr>
            <a:r>
              <a:rPr lang="en-US" sz="3600" b="1" dirty="0" smtClean="0"/>
              <a:t>Goal</a:t>
            </a:r>
            <a:r>
              <a:rPr lang="en-US" sz="3600" dirty="0" smtClean="0"/>
              <a:t>: I want/need …</a:t>
            </a:r>
            <a:endParaRPr lang="en-US" sz="3600" dirty="0"/>
          </a:p>
        </p:txBody>
      </p:sp>
      <p:sp>
        <p:nvSpPr>
          <p:cNvPr id="7" name="TextBox 6"/>
          <p:cNvSpPr txBox="1"/>
          <p:nvPr/>
        </p:nvSpPr>
        <p:spPr>
          <a:xfrm>
            <a:off x="457200" y="2935069"/>
            <a:ext cx="6400800" cy="646331"/>
          </a:xfrm>
          <a:prstGeom prst="rect">
            <a:avLst/>
          </a:prstGeom>
          <a:noFill/>
        </p:spPr>
        <p:txBody>
          <a:bodyPr wrap="square" rtlCol="0">
            <a:spAutoFit/>
          </a:bodyPr>
          <a:lstStyle/>
          <a:p>
            <a:pPr>
              <a:buNone/>
            </a:pPr>
            <a:r>
              <a:rPr lang="en-US" sz="3600" b="1" dirty="0" smtClean="0"/>
              <a:t>Value</a:t>
            </a:r>
            <a:r>
              <a:rPr lang="en-US" sz="3600" dirty="0" smtClean="0"/>
              <a:t>: So that …</a:t>
            </a:r>
            <a:endParaRPr lang="en-US" sz="3600" dirty="0"/>
          </a:p>
        </p:txBody>
      </p:sp>
      <p:sp>
        <p:nvSpPr>
          <p:cNvPr id="8" name="TextBox 7"/>
          <p:cNvSpPr txBox="1"/>
          <p:nvPr/>
        </p:nvSpPr>
        <p:spPr>
          <a:xfrm>
            <a:off x="2123500" y="5257800"/>
            <a:ext cx="4996239" cy="523220"/>
          </a:xfrm>
          <a:prstGeom prst="rect">
            <a:avLst/>
          </a:prstGeom>
          <a:noFill/>
        </p:spPr>
        <p:txBody>
          <a:bodyPr wrap="none" rtlCol="0">
            <a:spAutoFit/>
          </a:bodyPr>
          <a:lstStyle/>
          <a:p>
            <a:pPr algn="ctr">
              <a:buNone/>
            </a:pPr>
            <a:r>
              <a:rPr lang="en-US" sz="1400" dirty="0" smtClean="0">
                <a:solidFill>
                  <a:schemeClr val="bg1">
                    <a:lumMod val="50000"/>
                  </a:schemeClr>
                </a:solidFill>
              </a:rPr>
              <a:t>From </a:t>
            </a:r>
            <a:r>
              <a:rPr lang="en-US" sz="1400" i="1" dirty="0" smtClean="0">
                <a:solidFill>
                  <a:schemeClr val="bg1">
                    <a:lumMod val="50000"/>
                  </a:schemeClr>
                </a:solidFill>
              </a:rPr>
              <a:t>User Stories Applied: For Agile Software Development</a:t>
            </a:r>
            <a:br>
              <a:rPr lang="en-US" sz="1400" i="1" dirty="0" smtClean="0">
                <a:solidFill>
                  <a:schemeClr val="bg1">
                    <a:lumMod val="50000"/>
                  </a:schemeClr>
                </a:solidFill>
              </a:rPr>
            </a:br>
            <a:r>
              <a:rPr lang="en-US" sz="1400" dirty="0" smtClean="0">
                <a:solidFill>
                  <a:schemeClr val="bg1">
                    <a:lumMod val="50000"/>
                  </a:schemeClr>
                </a:solidFill>
              </a:rPr>
              <a:t>by Mike Cohn</a:t>
            </a:r>
            <a:endParaRPr lang="en-US" sz="1400" dirty="0">
              <a:solidFill>
                <a:schemeClr val="bg1">
                  <a:lumMod val="50000"/>
                </a:schemeClr>
              </a:solidFill>
            </a:endParaRPr>
          </a:p>
        </p:txBody>
      </p:sp>
      <p:grpSp>
        <p:nvGrpSpPr>
          <p:cNvPr id="2" name="Group 15"/>
          <p:cNvGrpSpPr/>
          <p:nvPr/>
        </p:nvGrpSpPr>
        <p:grpSpPr>
          <a:xfrm>
            <a:off x="5029200" y="1752600"/>
            <a:ext cx="3581400" cy="2286000"/>
            <a:chOff x="533400" y="1066800"/>
            <a:chExt cx="6629400" cy="5292091"/>
          </a:xfrm>
        </p:grpSpPr>
        <p:pic>
          <p:nvPicPr>
            <p:cNvPr id="9"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10" name="TextBox 9"/>
            <p:cNvSpPr txBox="1"/>
            <p:nvPr/>
          </p:nvSpPr>
          <p:spPr>
            <a:xfrm rot="571467">
              <a:off x="1394198" y="1374357"/>
              <a:ext cx="1523999" cy="641253"/>
            </a:xfrm>
            <a:prstGeom prst="rect">
              <a:avLst/>
            </a:prstGeom>
            <a:noFill/>
          </p:spPr>
          <p:txBody>
            <a:bodyPr wrap="square" rtlCol="0">
              <a:spAutoFit/>
            </a:bodyPr>
            <a:lstStyle/>
            <a:p>
              <a:pPr>
                <a:buNone/>
              </a:pPr>
              <a:r>
                <a:rPr lang="en-US" sz="1200" dirty="0" smtClean="0"/>
                <a:t>Unique #:</a:t>
              </a:r>
              <a:endParaRPr lang="en-US" sz="1200" dirty="0"/>
            </a:p>
          </p:txBody>
        </p:sp>
        <p:sp>
          <p:nvSpPr>
            <p:cNvPr id="11" name="TextBox 10"/>
            <p:cNvSpPr txBox="1"/>
            <p:nvPr/>
          </p:nvSpPr>
          <p:spPr>
            <a:xfrm rot="571467">
              <a:off x="3101601" y="1641987"/>
              <a:ext cx="1523999" cy="641253"/>
            </a:xfrm>
            <a:prstGeom prst="rect">
              <a:avLst/>
            </a:prstGeom>
            <a:noFill/>
          </p:spPr>
          <p:txBody>
            <a:bodyPr wrap="square" rtlCol="0">
              <a:spAutoFit/>
            </a:bodyPr>
            <a:lstStyle/>
            <a:p>
              <a:pPr>
                <a:buNone/>
              </a:pPr>
              <a:r>
                <a:rPr lang="en-US" sz="1200" dirty="0" smtClean="0"/>
                <a:t>Title:</a:t>
              </a:r>
              <a:endParaRPr lang="en-US" sz="1200" dirty="0"/>
            </a:p>
          </p:txBody>
        </p:sp>
        <p:sp>
          <p:nvSpPr>
            <p:cNvPr id="12" name="TextBox 11"/>
            <p:cNvSpPr txBox="1"/>
            <p:nvPr/>
          </p:nvSpPr>
          <p:spPr>
            <a:xfrm rot="539708">
              <a:off x="1129798" y="2500788"/>
              <a:ext cx="3962400" cy="1923758"/>
            </a:xfrm>
            <a:prstGeom prst="rect">
              <a:avLst/>
            </a:prstGeom>
            <a:noFill/>
          </p:spPr>
          <p:txBody>
            <a:bodyPr wrap="square" rtlCol="0">
              <a:spAutoFit/>
            </a:bodyPr>
            <a:lstStyle/>
            <a:p>
              <a:pPr>
                <a:buNone/>
              </a:pPr>
              <a:r>
                <a:rPr lang="en-US" sz="1200" dirty="0" smtClean="0"/>
                <a:t>Description:</a:t>
              </a:r>
            </a:p>
            <a:p>
              <a:pPr>
                <a:buNone/>
              </a:pPr>
              <a:r>
                <a:rPr lang="en-US" sz="1200" dirty="0" smtClean="0"/>
                <a:t>As a &lt;Role&gt;</a:t>
              </a:r>
            </a:p>
            <a:p>
              <a:pPr>
                <a:buNone/>
              </a:pPr>
              <a:r>
                <a:rPr lang="en-US" sz="1200" dirty="0" smtClean="0"/>
                <a:t>I want to  &lt;Goal&gt;</a:t>
              </a:r>
            </a:p>
            <a:p>
              <a:pPr>
                <a:buNone/>
              </a:pPr>
              <a:r>
                <a:rPr lang="en-US" sz="1200" dirty="0" smtClean="0"/>
                <a:t>So that  &lt;Value&gt;</a:t>
              </a:r>
              <a:endParaRPr lang="en-US" sz="1200" dirty="0"/>
            </a:p>
          </p:txBody>
        </p:sp>
        <p:sp>
          <p:nvSpPr>
            <p:cNvPr id="13" name="TextBox 12"/>
            <p:cNvSpPr txBox="1"/>
            <p:nvPr/>
          </p:nvSpPr>
          <p:spPr>
            <a:xfrm rot="571467">
              <a:off x="936999" y="4766187"/>
              <a:ext cx="1523999" cy="641253"/>
            </a:xfrm>
            <a:prstGeom prst="rect">
              <a:avLst/>
            </a:prstGeom>
            <a:noFill/>
          </p:spPr>
          <p:txBody>
            <a:bodyPr wrap="square" rtlCol="0">
              <a:spAutoFit/>
            </a:bodyPr>
            <a:lstStyle/>
            <a:p>
              <a:pPr>
                <a:buNone/>
              </a:pPr>
              <a:r>
                <a:rPr lang="en-US" sz="1200" dirty="0" smtClean="0"/>
                <a:t>Estimate:  </a:t>
              </a:r>
              <a:endParaRPr lang="en-US" sz="1200" dirty="0"/>
            </a:p>
          </p:txBody>
        </p:sp>
        <p:sp>
          <p:nvSpPr>
            <p:cNvPr id="15" name="TextBox 14"/>
            <p:cNvSpPr txBox="1"/>
            <p:nvPr/>
          </p:nvSpPr>
          <p:spPr>
            <a:xfrm rot="571467">
              <a:off x="5280400" y="1983959"/>
              <a:ext cx="1523999" cy="641253"/>
            </a:xfrm>
            <a:prstGeom prst="rect">
              <a:avLst/>
            </a:prstGeom>
            <a:noFill/>
          </p:spPr>
          <p:txBody>
            <a:bodyPr wrap="square" rtlCol="0">
              <a:spAutoFit/>
            </a:bodyPr>
            <a:lstStyle/>
            <a:p>
              <a:pPr>
                <a:buNone/>
              </a:pPr>
              <a:r>
                <a:rPr lang="en-US" sz="1200" dirty="0" smtClean="0"/>
                <a:t>Priority:</a:t>
              </a:r>
              <a:endParaRPr lang="en-US" sz="1200" dirty="0"/>
            </a:p>
          </p:txBody>
        </p:sp>
      </p:grpSp>
      <p:sp>
        <p:nvSpPr>
          <p:cNvPr id="17" name="Oval 16"/>
          <p:cNvSpPr/>
          <p:nvPr/>
        </p:nvSpPr>
        <p:spPr>
          <a:xfrm>
            <a:off x="5105400" y="2133600"/>
            <a:ext cx="16764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lstStyle/>
          <a:p>
            <a:r>
              <a:rPr lang="en-US" dirty="0" smtClean="0"/>
              <a:t>A Helpful Acronym</a:t>
            </a:r>
            <a:endParaRPr lang="en-US" dirty="0"/>
          </a:p>
        </p:txBody>
      </p:sp>
      <p:sp>
        <p:nvSpPr>
          <p:cNvPr id="6" name="WordArt 4"/>
          <p:cNvSpPr>
            <a:spLocks noChangeArrowheads="1" noChangeShapeType="1" noTextEdit="1"/>
          </p:cNvSpPr>
          <p:nvPr/>
        </p:nvSpPr>
        <p:spPr bwMode="auto">
          <a:xfrm rot="5400000">
            <a:off x="-1448594" y="3353594"/>
            <a:ext cx="4797425" cy="528637"/>
          </a:xfrm>
          <a:prstGeom prst="rect">
            <a:avLst/>
          </a:prstGeom>
        </p:spPr>
        <p:txBody>
          <a:bodyPr vert="wordArtVert" wrap="none" fromWordArt="1">
            <a:prstTxWarp prst="textPlain">
              <a:avLst>
                <a:gd name="adj" fmla="val 50000"/>
              </a:avLst>
            </a:prstTxWarp>
          </a:bodyPr>
          <a:lstStyle/>
          <a:p>
            <a:pPr algn="ctr" fontAlgn="auto">
              <a:buNone/>
            </a:pPr>
            <a:r>
              <a:rPr lang="en-US" sz="3600" kern="10" dirty="0" smtClean="0">
                <a:ln w="9525">
                  <a:solidFill>
                    <a:srgbClr val="000000"/>
                  </a:solidFill>
                  <a:round/>
                  <a:headEnd/>
                  <a:tailEnd/>
                </a:ln>
                <a:solidFill>
                  <a:schemeClr val="accent2"/>
                </a:solidFill>
                <a:latin typeface="Tahoma"/>
                <a:cs typeface="Tahoma"/>
              </a:rPr>
              <a:t>INVEST</a:t>
            </a:r>
            <a:endParaRPr lang="en-US" sz="3600" kern="10" dirty="0">
              <a:ln w="9525">
                <a:solidFill>
                  <a:srgbClr val="000000"/>
                </a:solidFill>
                <a:round/>
                <a:headEnd/>
                <a:tailEnd/>
              </a:ln>
              <a:solidFill>
                <a:schemeClr val="accent2"/>
              </a:solidFill>
              <a:latin typeface="Tahoma"/>
              <a:cs typeface="Tahoma"/>
            </a:endParaRPr>
          </a:p>
        </p:txBody>
      </p:sp>
      <p:sp>
        <p:nvSpPr>
          <p:cNvPr id="7" name="TextBox 6"/>
          <p:cNvSpPr txBox="1"/>
          <p:nvPr/>
        </p:nvSpPr>
        <p:spPr>
          <a:xfrm>
            <a:off x="1600200" y="1371600"/>
            <a:ext cx="2057400" cy="400110"/>
          </a:xfrm>
          <a:prstGeom prst="rect">
            <a:avLst/>
          </a:prstGeom>
          <a:noFill/>
        </p:spPr>
        <p:txBody>
          <a:bodyPr wrap="square" rtlCol="0">
            <a:spAutoFit/>
          </a:bodyPr>
          <a:lstStyle/>
          <a:p>
            <a:pPr>
              <a:buNone/>
            </a:pPr>
            <a:r>
              <a:rPr lang="en-US" dirty="0" smtClean="0"/>
              <a:t>Independent</a:t>
            </a:r>
            <a:endParaRPr lang="en-US" dirty="0"/>
          </a:p>
        </p:txBody>
      </p:sp>
      <p:sp>
        <p:nvSpPr>
          <p:cNvPr id="8" name="TextBox 7"/>
          <p:cNvSpPr txBox="1"/>
          <p:nvPr/>
        </p:nvSpPr>
        <p:spPr>
          <a:xfrm>
            <a:off x="1600200" y="2190690"/>
            <a:ext cx="2057400" cy="400110"/>
          </a:xfrm>
          <a:prstGeom prst="rect">
            <a:avLst/>
          </a:prstGeom>
          <a:noFill/>
        </p:spPr>
        <p:txBody>
          <a:bodyPr wrap="square" rtlCol="0">
            <a:spAutoFit/>
          </a:bodyPr>
          <a:lstStyle/>
          <a:p>
            <a:pPr>
              <a:buNone/>
            </a:pPr>
            <a:r>
              <a:rPr lang="en-US" dirty="0" smtClean="0"/>
              <a:t>Negotiable</a:t>
            </a:r>
            <a:endParaRPr lang="en-US" dirty="0"/>
          </a:p>
        </p:txBody>
      </p:sp>
      <p:sp>
        <p:nvSpPr>
          <p:cNvPr id="9" name="TextBox 8"/>
          <p:cNvSpPr txBox="1"/>
          <p:nvPr/>
        </p:nvSpPr>
        <p:spPr>
          <a:xfrm>
            <a:off x="1600200" y="3028890"/>
            <a:ext cx="2057400" cy="400110"/>
          </a:xfrm>
          <a:prstGeom prst="rect">
            <a:avLst/>
          </a:prstGeom>
          <a:noFill/>
        </p:spPr>
        <p:txBody>
          <a:bodyPr wrap="square" rtlCol="0">
            <a:spAutoFit/>
          </a:bodyPr>
          <a:lstStyle/>
          <a:p>
            <a:pPr>
              <a:buNone/>
            </a:pPr>
            <a:r>
              <a:rPr lang="en-US" dirty="0" smtClean="0"/>
              <a:t>Valuable</a:t>
            </a:r>
            <a:endParaRPr lang="en-US" dirty="0"/>
          </a:p>
        </p:txBody>
      </p:sp>
      <p:sp>
        <p:nvSpPr>
          <p:cNvPr id="10" name="TextBox 9"/>
          <p:cNvSpPr txBox="1"/>
          <p:nvPr/>
        </p:nvSpPr>
        <p:spPr>
          <a:xfrm>
            <a:off x="1600200" y="3733800"/>
            <a:ext cx="2057400" cy="400110"/>
          </a:xfrm>
          <a:prstGeom prst="rect">
            <a:avLst/>
          </a:prstGeom>
          <a:noFill/>
        </p:spPr>
        <p:txBody>
          <a:bodyPr wrap="square" rtlCol="0">
            <a:spAutoFit/>
          </a:bodyPr>
          <a:lstStyle/>
          <a:p>
            <a:pPr>
              <a:buNone/>
            </a:pPr>
            <a:r>
              <a:rPr lang="en-US" dirty="0" smtClean="0"/>
              <a:t>Estimatable</a:t>
            </a:r>
            <a:endParaRPr lang="en-US" dirty="0"/>
          </a:p>
        </p:txBody>
      </p:sp>
      <p:sp>
        <p:nvSpPr>
          <p:cNvPr id="11" name="TextBox 10"/>
          <p:cNvSpPr txBox="1"/>
          <p:nvPr/>
        </p:nvSpPr>
        <p:spPr>
          <a:xfrm>
            <a:off x="1600200" y="4648200"/>
            <a:ext cx="2057400" cy="400110"/>
          </a:xfrm>
          <a:prstGeom prst="rect">
            <a:avLst/>
          </a:prstGeom>
          <a:noFill/>
        </p:spPr>
        <p:txBody>
          <a:bodyPr wrap="square" rtlCol="0">
            <a:spAutoFit/>
          </a:bodyPr>
          <a:lstStyle/>
          <a:p>
            <a:pPr>
              <a:buNone/>
            </a:pPr>
            <a:r>
              <a:rPr lang="en-US" dirty="0" smtClean="0"/>
              <a:t>Small</a:t>
            </a:r>
            <a:endParaRPr lang="en-US" dirty="0"/>
          </a:p>
        </p:txBody>
      </p:sp>
      <p:sp>
        <p:nvSpPr>
          <p:cNvPr id="12" name="TextBox 11"/>
          <p:cNvSpPr txBox="1"/>
          <p:nvPr/>
        </p:nvSpPr>
        <p:spPr>
          <a:xfrm>
            <a:off x="1600200" y="5543490"/>
            <a:ext cx="2057400" cy="400110"/>
          </a:xfrm>
          <a:prstGeom prst="rect">
            <a:avLst/>
          </a:prstGeom>
          <a:noFill/>
        </p:spPr>
        <p:txBody>
          <a:bodyPr wrap="square" rtlCol="0">
            <a:spAutoFit/>
          </a:bodyPr>
          <a:lstStyle/>
          <a:p>
            <a:pPr>
              <a:buNone/>
            </a:pPr>
            <a:r>
              <a:rPr lang="en-US" dirty="0" smtClean="0"/>
              <a:t>Testable</a:t>
            </a:r>
            <a:endParaRPr lang="en-US" dirty="0"/>
          </a:p>
        </p:txBody>
      </p:sp>
      <p:sp>
        <p:nvSpPr>
          <p:cNvPr id="13" name="Rectangle 12"/>
          <p:cNvSpPr/>
          <p:nvPr/>
        </p:nvSpPr>
        <p:spPr>
          <a:xfrm>
            <a:off x="4114800" y="5486400"/>
            <a:ext cx="4572000" cy="830997"/>
          </a:xfrm>
          <a:prstGeom prst="rect">
            <a:avLst/>
          </a:prstGeom>
        </p:spPr>
        <p:txBody>
          <a:bodyPr>
            <a:spAutoFit/>
          </a:bodyPr>
          <a:lstStyle/>
          <a:p>
            <a:pPr>
              <a:buNone/>
            </a:pPr>
            <a:r>
              <a:rPr lang="en-AU" sz="1600" dirty="0" smtClean="0"/>
              <a:t>Bill Wake, author of </a:t>
            </a:r>
            <a:r>
              <a:rPr lang="en-AU" sz="1600" i="1" dirty="0" smtClean="0"/>
              <a:t>Extreme Programming Explored</a:t>
            </a:r>
            <a:r>
              <a:rPr lang="en-AU" sz="1600" dirty="0" smtClean="0"/>
              <a:t> uses the INVEST acronym to guide story writers.</a:t>
            </a:r>
            <a:endParaRPr lang="en-US" sz="16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a:t>
            </a:r>
            <a:endParaRPr lang="en-US" dirty="0"/>
          </a:p>
        </p:txBody>
      </p:sp>
      <p:sp>
        <p:nvSpPr>
          <p:cNvPr id="4" name="Text Placeholder 3"/>
          <p:cNvSpPr>
            <a:spLocks noGrp="1"/>
          </p:cNvSpPr>
          <p:nvPr>
            <p:ph idx="1"/>
          </p:nvPr>
        </p:nvSpPr>
        <p:spPr/>
        <p:txBody>
          <a:bodyPr/>
          <a:lstStyle/>
          <a:p>
            <a:r>
              <a:rPr lang="en-US" sz="4000" dirty="0" smtClean="0"/>
              <a:t>Can be developed on its own </a:t>
            </a:r>
          </a:p>
          <a:p>
            <a:r>
              <a:rPr lang="en-US" sz="4000" dirty="0" smtClean="0"/>
              <a:t>Makes planning and estimation easier</a:t>
            </a:r>
          </a:p>
          <a:p>
            <a:r>
              <a:rPr lang="en-US" sz="4000" dirty="0" smtClean="0"/>
              <a:t>Not always possible</a:t>
            </a:r>
          </a:p>
          <a:p>
            <a:r>
              <a:rPr lang="en-US" sz="4000" dirty="0" smtClean="0"/>
              <a:t>Independent within an iteration</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Negotiable</a:t>
            </a:r>
          </a:p>
        </p:txBody>
      </p:sp>
      <p:sp>
        <p:nvSpPr>
          <p:cNvPr id="24579" name="Rectangle 3"/>
          <p:cNvSpPr>
            <a:spLocks noGrp="1" noChangeArrowheads="1"/>
          </p:cNvSpPr>
          <p:nvPr>
            <p:ph idx="1"/>
          </p:nvPr>
        </p:nvSpPr>
        <p:spPr/>
        <p:txBody>
          <a:bodyPr/>
          <a:lstStyle/>
          <a:p>
            <a:r>
              <a:rPr lang="en-US" sz="4000" dirty="0" smtClean="0"/>
              <a:t>Not a contract</a:t>
            </a:r>
          </a:p>
          <a:p>
            <a:r>
              <a:rPr lang="en-US" sz="4000" dirty="0" smtClean="0"/>
              <a:t>Captures the essence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Valuable</a:t>
            </a:r>
          </a:p>
        </p:txBody>
      </p:sp>
      <p:sp>
        <p:nvSpPr>
          <p:cNvPr id="24579" name="Rectangle 3"/>
          <p:cNvSpPr>
            <a:spLocks noGrp="1" noChangeArrowheads="1"/>
          </p:cNvSpPr>
          <p:nvPr>
            <p:ph idx="1"/>
          </p:nvPr>
        </p:nvSpPr>
        <p:spPr/>
        <p:txBody>
          <a:bodyPr/>
          <a:lstStyle/>
          <a:p>
            <a:r>
              <a:rPr lang="en-US" sz="4000" dirty="0" smtClean="0"/>
              <a:t>“So that ….”</a:t>
            </a:r>
          </a:p>
          <a:p>
            <a:r>
              <a:rPr lang="en-US" sz="4000" dirty="0" smtClean="0"/>
              <a:t>Valuable to who</a:t>
            </a:r>
          </a:p>
          <a:p>
            <a:r>
              <a:rPr lang="en-US" sz="4000" dirty="0" smtClean="0"/>
              <a:t>Value rating</a:t>
            </a:r>
          </a:p>
          <a:p>
            <a:r>
              <a:rPr lang="en-US" sz="4000" dirty="0" smtClean="0"/>
              <a:t>Business can write stories</a:t>
            </a:r>
          </a:p>
          <a:p>
            <a:endParaRPr lang="en-US" sz="4000"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fade">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Estimatable</a:t>
            </a:r>
          </a:p>
        </p:txBody>
      </p:sp>
      <p:sp>
        <p:nvSpPr>
          <p:cNvPr id="25603" name="Rectangle 3"/>
          <p:cNvSpPr>
            <a:spLocks noGrp="1" noChangeArrowheads="1"/>
          </p:cNvSpPr>
          <p:nvPr>
            <p:ph idx="1"/>
          </p:nvPr>
        </p:nvSpPr>
        <p:spPr/>
        <p:txBody>
          <a:bodyPr/>
          <a:lstStyle/>
          <a:p>
            <a:r>
              <a:rPr lang="en-US" sz="4000" dirty="0" smtClean="0"/>
              <a:t>Unit of work</a:t>
            </a:r>
          </a:p>
          <a:p>
            <a:r>
              <a:rPr lang="en-US" sz="4000" dirty="0" smtClean="0"/>
              <a:t>Understandable</a:t>
            </a:r>
          </a:p>
          <a:p>
            <a:r>
              <a:rPr lang="en-US" sz="4000" dirty="0" smtClean="0"/>
              <a:t>Precision not required</a:t>
            </a:r>
          </a:p>
          <a:p>
            <a:r>
              <a:rPr lang="en-US" sz="4000" dirty="0" smtClean="0"/>
              <a:t>Consistency</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Small</a:t>
            </a:r>
          </a:p>
        </p:txBody>
      </p:sp>
      <p:sp>
        <p:nvSpPr>
          <p:cNvPr id="25603" name="Rectangle 3"/>
          <p:cNvSpPr>
            <a:spLocks noGrp="1" noChangeArrowheads="1"/>
          </p:cNvSpPr>
          <p:nvPr>
            <p:ph idx="1"/>
          </p:nvPr>
        </p:nvSpPr>
        <p:spPr/>
        <p:txBody>
          <a:bodyPr/>
          <a:lstStyle/>
          <a:p>
            <a:r>
              <a:rPr lang="en-US" sz="4000" dirty="0" smtClean="0"/>
              <a:t>Fit in an Iteration</a:t>
            </a:r>
          </a:p>
          <a:p>
            <a:r>
              <a:rPr lang="en-US" sz="4000" dirty="0" smtClean="0"/>
              <a:t>Easier to understand/estimate</a:t>
            </a:r>
          </a:p>
          <a:p>
            <a:r>
              <a:rPr lang="en-US" sz="4000" dirty="0" smtClean="0"/>
              <a:t>More accurate estimates</a:t>
            </a:r>
          </a:p>
          <a:p>
            <a:r>
              <a:rPr lang="en-US" sz="4000" dirty="0" smtClean="0"/>
              <a:t>Small descriptions = small stories</a:t>
            </a:r>
          </a:p>
          <a:p>
            <a:endParaRPr lang="en-US" sz="4000"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Testable</a:t>
            </a:r>
          </a:p>
        </p:txBody>
      </p:sp>
      <p:sp>
        <p:nvSpPr>
          <p:cNvPr id="25603" name="Rectangle 3"/>
          <p:cNvSpPr>
            <a:spLocks noGrp="1" noChangeArrowheads="1"/>
          </p:cNvSpPr>
          <p:nvPr>
            <p:ph idx="1"/>
          </p:nvPr>
        </p:nvSpPr>
        <p:spPr/>
        <p:txBody>
          <a:bodyPr/>
          <a:lstStyle/>
          <a:p>
            <a:r>
              <a:rPr lang="en-US" sz="4000" dirty="0" smtClean="0"/>
              <a:t>The </a:t>
            </a:r>
            <a:r>
              <a:rPr lang="en-US" sz="4000" i="1" dirty="0" smtClean="0"/>
              <a:t>Confirmation</a:t>
            </a:r>
            <a:r>
              <a:rPr lang="en-US" sz="4000" dirty="0" smtClean="0"/>
              <a:t> part of the 3Cs</a:t>
            </a:r>
          </a:p>
          <a:p>
            <a:r>
              <a:rPr lang="en-US" sz="4000" dirty="0" smtClean="0"/>
              <a:t>Testable by everyone</a:t>
            </a:r>
          </a:p>
          <a:p>
            <a:r>
              <a:rPr lang="en-US" sz="4000" dirty="0" smtClean="0"/>
              <a:t>Defined before the story is developed</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p:txBody>
          <a:bodyPr anchor="ctr" anchorCtr="0"/>
          <a:lstStyle/>
          <a:p>
            <a:pPr marL="0" indent="0" algn="ctr" eaLnBrk="1" hangingPunct="1">
              <a:lnSpc>
                <a:spcPct val="90000"/>
              </a:lnSpc>
              <a:buNone/>
            </a:pPr>
            <a:r>
              <a:rPr lang="en-US" sz="4000" dirty="0" smtClean="0"/>
              <a:t>Write from the stakeholder perspective</a:t>
            </a:r>
          </a:p>
        </p:txBody>
      </p:sp>
    </p:spTree>
    <p:extLst>
      <p:ext uri="{BB962C8B-B14F-4D97-AF65-F5344CB8AC3E}">
        <p14:creationId xmlns:p14="http://schemas.microsoft.com/office/powerpoint/2010/main" val="7952131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p:txBody>
          <a:bodyPr anchor="ctr" anchorCtr="0"/>
          <a:lstStyle/>
          <a:p>
            <a:pPr marL="0" indent="0" algn="ctr" eaLnBrk="1" hangingPunct="1">
              <a:lnSpc>
                <a:spcPct val="90000"/>
              </a:lnSpc>
              <a:spcAft>
                <a:spcPts val="1200"/>
              </a:spcAft>
              <a:buNone/>
            </a:pPr>
            <a:r>
              <a:rPr lang="en-US" sz="4000" dirty="0" smtClean="0"/>
              <a:t>From the UI to the data store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Introduction to stories</a:t>
            </a:r>
          </a:p>
          <a:p>
            <a:r>
              <a:rPr lang="en-US" dirty="0" smtClean="0"/>
              <a:t>Acceptance criteria</a:t>
            </a:r>
          </a:p>
          <a:p>
            <a:r>
              <a:rPr lang="en-US" dirty="0" smtClean="0"/>
              <a:t>Cross functional requirements</a:t>
            </a:r>
          </a:p>
          <a:p>
            <a:r>
              <a:rPr lang="en-US" dirty="0" smtClean="0"/>
              <a:t>Representing stories</a:t>
            </a:r>
            <a:endParaRPr lang="en-US" dirty="0"/>
          </a:p>
        </p:txBody>
      </p:sp>
    </p:spTree>
    <p:extLst>
      <p:ext uri="{BB962C8B-B14F-4D97-AF65-F5344CB8AC3E}">
        <p14:creationId xmlns:p14="http://schemas.microsoft.com/office/powerpoint/2010/main" val="22215633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ctr" anchorCtr="0" compatLnSpc="1">
            <a:prstTxWarp prst="textNoShape">
              <a:avLst/>
            </a:prstTxWarp>
          </a:bodyPr>
          <a:lstStyle/>
          <a:p>
            <a:pPr marL="0" indent="0" algn="ctr">
              <a:lnSpc>
                <a:spcPct val="90000"/>
              </a:lnSpc>
              <a:spcAft>
                <a:spcPts val="1200"/>
              </a:spcAft>
              <a:buNone/>
            </a:pPr>
            <a:r>
              <a:rPr lang="en-US" sz="4000" dirty="0"/>
              <a:t>Keep it implementation free</a:t>
            </a:r>
          </a:p>
        </p:txBody>
      </p:sp>
    </p:spTree>
    <p:extLst>
      <p:ext uri="{BB962C8B-B14F-4D97-AF65-F5344CB8AC3E}">
        <p14:creationId xmlns:p14="http://schemas.microsoft.com/office/powerpoint/2010/main" val="224215083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ctr" anchorCtr="0" compatLnSpc="1">
            <a:prstTxWarp prst="textNoShape">
              <a:avLst/>
            </a:prstTxWarp>
          </a:bodyPr>
          <a:lstStyle/>
          <a:p>
            <a:pPr marL="0" indent="0" algn="ctr">
              <a:lnSpc>
                <a:spcPct val="90000"/>
              </a:lnSpc>
              <a:spcAft>
                <a:spcPts val="1200"/>
              </a:spcAft>
              <a:buNone/>
            </a:pPr>
            <a:r>
              <a:rPr lang="en-US" sz="4000" dirty="0"/>
              <a:t>Consistent granularity</a:t>
            </a:r>
          </a:p>
        </p:txBody>
      </p:sp>
    </p:spTree>
    <p:extLst>
      <p:ext uri="{BB962C8B-B14F-4D97-AF65-F5344CB8AC3E}">
        <p14:creationId xmlns:p14="http://schemas.microsoft.com/office/powerpoint/2010/main" val="12485996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810" name="Group 10"/>
          <p:cNvGraphicFramePr>
            <a:graphicFrameLocks noGrp="1"/>
          </p:cNvGraphicFramePr>
          <p:nvPr/>
        </p:nvGraphicFramePr>
        <p:xfrm>
          <a:off x="685800" y="1295400"/>
          <a:ext cx="8143875" cy="4572000"/>
        </p:xfrm>
        <a:graphic>
          <a:graphicData uri="http://schemas.openxmlformats.org/drawingml/2006/table">
            <a:tbl>
              <a:tblPr/>
              <a:tblGrid>
                <a:gridCol w="1428750"/>
                <a:gridCol w="6715125"/>
              </a:tblGrid>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Themes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Epics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Stories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Tasks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332841" name="Rectangle 41"/>
          <p:cNvSpPr>
            <a:spLocks noGrp="1" noChangeArrowheads="1"/>
          </p:cNvSpPr>
          <p:nvPr>
            <p:ph type="title"/>
          </p:nvPr>
        </p:nvSpPr>
        <p:spPr>
          <a:xfrm>
            <a:off x="457200" y="152400"/>
            <a:ext cx="8229600" cy="924235"/>
          </a:xfrm>
          <a:ln/>
        </p:spPr>
        <p:txBody>
          <a:bodyPr/>
          <a:lstStyle/>
          <a:p>
            <a:r>
              <a:rPr lang="en-US" dirty="0" smtClean="0"/>
              <a:t>Different levels of requirements</a:t>
            </a:r>
            <a:endParaRPr lang="en-US" dirty="0"/>
          </a:p>
        </p:txBody>
      </p:sp>
      <p:grpSp>
        <p:nvGrpSpPr>
          <p:cNvPr id="2" name="Group 42"/>
          <p:cNvGrpSpPr>
            <a:grpSpLocks/>
          </p:cNvGrpSpPr>
          <p:nvPr/>
        </p:nvGrpSpPr>
        <p:grpSpPr bwMode="auto">
          <a:xfrm>
            <a:off x="3810000" y="1524000"/>
            <a:ext cx="1447800" cy="762000"/>
            <a:chOff x="0" y="0"/>
            <a:chExt cx="1008" cy="480"/>
          </a:xfrm>
        </p:grpSpPr>
        <p:sp>
          <p:nvSpPr>
            <p:cNvPr id="332843" name="AutoShape 43"/>
            <p:cNvSpPr>
              <a:spLocks/>
            </p:cNvSpPr>
            <p:nvPr/>
          </p:nvSpPr>
          <p:spPr bwMode="auto">
            <a:xfrm>
              <a:off x="0" y="0"/>
              <a:ext cx="1008" cy="480"/>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332844" name="Rectangle 44"/>
            <p:cNvSpPr>
              <a:spLocks/>
            </p:cNvSpPr>
            <p:nvPr/>
          </p:nvSpPr>
          <p:spPr bwMode="auto">
            <a:xfrm>
              <a:off x="115" y="141"/>
              <a:ext cx="8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783F04"/>
                  </a:solidFill>
                  <a:latin typeface="Lucida Grande" charset="0"/>
                  <a:ea typeface="ＭＳ Ｐゴシック" charset="0"/>
                  <a:cs typeface="Lucida Grande" charset="0"/>
                  <a:sym typeface="Lucida Grande" charset="0"/>
                </a:rPr>
                <a:t>Customer</a:t>
              </a:r>
              <a:endParaRPr lang="en-US" sz="1200" b="1" dirty="0">
                <a:solidFill>
                  <a:srgbClr val="783F04"/>
                </a:solidFill>
                <a:latin typeface="Lucida Grande" charset="0"/>
                <a:ea typeface="ＭＳ Ｐゴシック" charset="0"/>
                <a:cs typeface="Lucida Grande" charset="0"/>
                <a:sym typeface="Lucida Grande" charset="0"/>
              </a:endParaRPr>
            </a:p>
          </p:txBody>
        </p:sp>
      </p:grpSp>
      <p:grpSp>
        <p:nvGrpSpPr>
          <p:cNvPr id="3" name="Group 45"/>
          <p:cNvGrpSpPr>
            <a:grpSpLocks/>
          </p:cNvGrpSpPr>
          <p:nvPr/>
        </p:nvGrpSpPr>
        <p:grpSpPr bwMode="auto">
          <a:xfrm>
            <a:off x="2209800" y="1524000"/>
            <a:ext cx="1447800" cy="762000"/>
            <a:chOff x="0" y="0"/>
            <a:chExt cx="1008" cy="480"/>
          </a:xfrm>
        </p:grpSpPr>
        <p:sp>
          <p:nvSpPr>
            <p:cNvPr id="332846" name="AutoShape 46"/>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47" name="Rectangle 47"/>
            <p:cNvSpPr>
              <a:spLocks/>
            </p:cNvSpPr>
            <p:nvPr/>
          </p:nvSpPr>
          <p:spPr bwMode="auto">
            <a:xfrm>
              <a:off x="214" y="158"/>
              <a:ext cx="48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DB7408"/>
                  </a:solidFill>
                  <a:latin typeface="Lucida Grande" charset="0"/>
                  <a:ea typeface="ＭＳ Ｐゴシック" charset="0"/>
                  <a:cs typeface="Lucida Grande" charset="0"/>
                  <a:sym typeface="Lucida Grande" charset="0"/>
                </a:rPr>
                <a:t>Security</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4" name="Group 48"/>
          <p:cNvGrpSpPr>
            <a:grpSpLocks/>
          </p:cNvGrpSpPr>
          <p:nvPr/>
        </p:nvGrpSpPr>
        <p:grpSpPr bwMode="auto">
          <a:xfrm>
            <a:off x="7086600" y="1524000"/>
            <a:ext cx="1676400" cy="838200"/>
            <a:chOff x="0" y="0"/>
            <a:chExt cx="1008" cy="480"/>
          </a:xfrm>
        </p:grpSpPr>
        <p:sp>
          <p:nvSpPr>
            <p:cNvPr id="332849" name="AutoShape 49"/>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50" name="Rectangle 50"/>
            <p:cNvSpPr>
              <a:spLocks/>
            </p:cNvSpPr>
            <p:nvPr/>
          </p:nvSpPr>
          <p:spPr bwMode="auto">
            <a:xfrm>
              <a:off x="189" y="158"/>
              <a:ext cx="40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chemeClr val="tx1"/>
                  </a:solidFill>
                  <a:latin typeface="Lucida Grande" charset="0"/>
                  <a:ea typeface="ＭＳ Ｐゴシック" charset="0"/>
                  <a:cs typeface="Lucida Grande" charset="0"/>
                  <a:sym typeface="Lucida Grande" charset="0"/>
                </a:rPr>
                <a:t>Letters</a:t>
              </a:r>
              <a:endParaRPr lang="en-US" sz="1200" dirty="0">
                <a:solidFill>
                  <a:schemeClr val="tx1"/>
                </a:solidFill>
                <a:latin typeface="Lucida Grande" charset="0"/>
                <a:ea typeface="ＭＳ Ｐゴシック" charset="0"/>
                <a:cs typeface="Lucida Grande" charset="0"/>
                <a:sym typeface="Lucida Grande" charset="0"/>
              </a:endParaRPr>
            </a:p>
          </p:txBody>
        </p:sp>
      </p:grpSp>
      <p:grpSp>
        <p:nvGrpSpPr>
          <p:cNvPr id="5" name="Group 51"/>
          <p:cNvGrpSpPr>
            <a:grpSpLocks/>
          </p:cNvGrpSpPr>
          <p:nvPr/>
        </p:nvGrpSpPr>
        <p:grpSpPr bwMode="auto">
          <a:xfrm>
            <a:off x="3810000" y="2743200"/>
            <a:ext cx="1600200" cy="609600"/>
            <a:chOff x="-48" y="0"/>
            <a:chExt cx="1008" cy="384"/>
          </a:xfrm>
        </p:grpSpPr>
        <p:sp>
          <p:nvSpPr>
            <p:cNvPr id="332852"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332853" name="Rectangle 53"/>
            <p:cNvSpPr>
              <a:spLocks/>
            </p:cNvSpPr>
            <p:nvPr/>
          </p:nvSpPr>
          <p:spPr bwMode="auto">
            <a:xfrm>
              <a:off x="192" y="40"/>
              <a:ext cx="67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b="1" dirty="0" smtClean="0">
                  <a:solidFill>
                    <a:srgbClr val="783F04"/>
                  </a:solidFill>
                  <a:latin typeface="Lucida Grande" charset="0"/>
                  <a:ea typeface="ＭＳ Ｐゴシック" charset="0"/>
                  <a:cs typeface="Lucida Grande" charset="0"/>
                  <a:sym typeface="Lucida Grande" charset="0"/>
                </a:rPr>
                <a:t>Customer</a:t>
              </a:r>
            </a:p>
            <a:p>
              <a:pPr>
                <a:buNone/>
              </a:pPr>
              <a:r>
                <a:rPr lang="en-US" sz="1200" b="1" dirty="0" smtClean="0">
                  <a:solidFill>
                    <a:srgbClr val="783F04"/>
                  </a:solidFill>
                  <a:latin typeface="Lucida Grande" charset="0"/>
                  <a:ea typeface="ＭＳ Ｐゴシック" charset="0"/>
                  <a:cs typeface="Lucida Grande" charset="0"/>
                  <a:sym typeface="Lucida Grande" charset="0"/>
                </a:rPr>
                <a:t>Maintenance </a:t>
              </a:r>
              <a:endParaRPr lang="en-US" sz="1200" b="1" dirty="0">
                <a:solidFill>
                  <a:srgbClr val="783F04"/>
                </a:solidFill>
                <a:latin typeface="Lucida Grande" charset="0"/>
                <a:ea typeface="ＭＳ Ｐゴシック" charset="0"/>
                <a:cs typeface="Lucida Grande" charset="0"/>
                <a:sym typeface="Lucida Grande" charset="0"/>
              </a:endParaRPr>
            </a:p>
          </p:txBody>
        </p:sp>
      </p:grpSp>
      <p:grpSp>
        <p:nvGrpSpPr>
          <p:cNvPr id="6" name="Group 54"/>
          <p:cNvGrpSpPr>
            <a:grpSpLocks/>
          </p:cNvGrpSpPr>
          <p:nvPr/>
        </p:nvGrpSpPr>
        <p:grpSpPr bwMode="auto">
          <a:xfrm>
            <a:off x="2133600" y="2743200"/>
            <a:ext cx="1600200" cy="609600"/>
            <a:chOff x="0" y="0"/>
            <a:chExt cx="1008" cy="384"/>
          </a:xfrm>
        </p:grpSpPr>
        <p:sp>
          <p:nvSpPr>
            <p:cNvPr id="332855"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56" name="Rectangle 56"/>
            <p:cNvSpPr>
              <a:spLocks/>
            </p:cNvSpPr>
            <p:nvPr/>
          </p:nvSpPr>
          <p:spPr bwMode="auto">
            <a:xfrm>
              <a:off x="140" y="117"/>
              <a:ext cx="7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dirty="0" smtClean="0">
                  <a:solidFill>
                    <a:srgbClr val="DB7408"/>
                  </a:solidFill>
                  <a:latin typeface="Lucida Grande" charset="0"/>
                  <a:ea typeface="ＭＳ Ｐゴシック" charset="0"/>
                  <a:cs typeface="Lucida Grande" charset="0"/>
                  <a:sym typeface="Lucida Grande" charset="0"/>
                </a:rPr>
                <a:t>Login</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7" name="Group 57"/>
          <p:cNvGrpSpPr>
            <a:grpSpLocks/>
          </p:cNvGrpSpPr>
          <p:nvPr/>
        </p:nvGrpSpPr>
        <p:grpSpPr bwMode="auto">
          <a:xfrm>
            <a:off x="7162800" y="2743200"/>
            <a:ext cx="1600200" cy="609600"/>
            <a:chOff x="0" y="0"/>
            <a:chExt cx="1008" cy="384"/>
          </a:xfrm>
        </p:grpSpPr>
        <p:sp>
          <p:nvSpPr>
            <p:cNvPr id="332858"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59" name="Rectangle 59"/>
            <p:cNvSpPr>
              <a:spLocks/>
            </p:cNvSpPr>
            <p:nvPr/>
          </p:nvSpPr>
          <p:spPr bwMode="auto">
            <a:xfrm>
              <a:off x="89" y="110"/>
              <a:ext cx="79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000000"/>
                  </a:solidFill>
                  <a:latin typeface="Lucida Grande" charset="0"/>
                  <a:ea typeface="ＭＳ Ｐゴシック" charset="0"/>
                  <a:cs typeface="Lucida Grande" charset="0"/>
                  <a:sym typeface="Lucida Grande" charset="0"/>
                </a:rPr>
                <a:t>Generate letters</a:t>
              </a:r>
              <a:endParaRPr lang="en-US" sz="1200" dirty="0">
                <a:solidFill>
                  <a:srgbClr val="000000"/>
                </a:solidFill>
                <a:latin typeface="Lucida Grande" charset="0"/>
                <a:ea typeface="ＭＳ Ｐゴシック" charset="0"/>
                <a:cs typeface="Lucida Grande" charset="0"/>
                <a:sym typeface="Lucida Grande" charset="0"/>
              </a:endParaRPr>
            </a:p>
          </p:txBody>
        </p:sp>
      </p:grpSp>
      <p:grpSp>
        <p:nvGrpSpPr>
          <p:cNvPr id="9" name="Group 66"/>
          <p:cNvGrpSpPr>
            <a:grpSpLocks/>
          </p:cNvGrpSpPr>
          <p:nvPr/>
        </p:nvGrpSpPr>
        <p:grpSpPr bwMode="auto">
          <a:xfrm>
            <a:off x="3886200" y="3889876"/>
            <a:ext cx="1600199" cy="589547"/>
            <a:chOff x="0" y="0"/>
            <a:chExt cx="816" cy="288"/>
          </a:xfrm>
        </p:grpSpPr>
        <p:sp>
          <p:nvSpPr>
            <p:cNvPr id="332867" name="AutoShape 67"/>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332868" name="Rectangle 68"/>
            <p:cNvSpPr>
              <a:spLocks/>
            </p:cNvSpPr>
            <p:nvPr/>
          </p:nvSpPr>
          <p:spPr bwMode="auto">
            <a:xfrm>
              <a:off x="25" y="26"/>
              <a:ext cx="7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783F04"/>
                  </a:solidFill>
                  <a:latin typeface="Lucida Grande" charset="0"/>
                  <a:ea typeface="ＭＳ Ｐゴシック" charset="0"/>
                  <a:cs typeface="Lucida Grande" charset="0"/>
                  <a:sym typeface="Lucida Grande" charset="0"/>
                </a:rPr>
                <a:t>Deactivate </a:t>
              </a:r>
            </a:p>
            <a:p>
              <a:pPr algn="ctr">
                <a:buNone/>
              </a:pPr>
              <a:r>
                <a:rPr lang="en-US" sz="1200" b="1" dirty="0" smtClean="0">
                  <a:solidFill>
                    <a:srgbClr val="783F04"/>
                  </a:solidFill>
                  <a:latin typeface="Lucida Grande" charset="0"/>
                  <a:ea typeface="ＭＳ Ｐゴシック" charset="0"/>
                  <a:cs typeface="Lucida Grande" charset="0"/>
                  <a:sym typeface="Lucida Grande" charset="0"/>
                </a:rPr>
                <a:t>Customer</a:t>
              </a:r>
              <a:endParaRPr lang="en-US" sz="1200" b="1" dirty="0">
                <a:solidFill>
                  <a:srgbClr val="783F04"/>
                </a:solidFill>
                <a:latin typeface="Lucida Grande" charset="0"/>
                <a:ea typeface="ＭＳ Ｐゴシック" charset="0"/>
                <a:cs typeface="Lucida Grande" charset="0"/>
                <a:sym typeface="Lucida Grande" charset="0"/>
              </a:endParaRPr>
            </a:p>
          </p:txBody>
        </p:sp>
      </p:grpSp>
      <p:sp>
        <p:nvSpPr>
          <p:cNvPr id="332871" name="Rectangle 71"/>
          <p:cNvSpPr>
            <a:spLocks/>
          </p:cNvSpPr>
          <p:nvPr/>
        </p:nvSpPr>
        <p:spPr bwMode="auto">
          <a:xfrm>
            <a:off x="5562600" y="4060825"/>
            <a:ext cx="76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endParaRPr lang="en-US" sz="1200" b="1" dirty="0">
              <a:solidFill>
                <a:srgbClr val="0000FF"/>
              </a:solidFill>
              <a:latin typeface="Lucida Grande" charset="0"/>
              <a:ea typeface="ＭＳ Ｐゴシック" charset="0"/>
              <a:cs typeface="Lucida Grande" charset="0"/>
              <a:sym typeface="Lucida Grande" charset="0"/>
            </a:endParaRPr>
          </a:p>
        </p:txBody>
      </p:sp>
      <p:grpSp>
        <p:nvGrpSpPr>
          <p:cNvPr id="62" name="Group 42"/>
          <p:cNvGrpSpPr>
            <a:grpSpLocks/>
          </p:cNvGrpSpPr>
          <p:nvPr/>
        </p:nvGrpSpPr>
        <p:grpSpPr bwMode="auto">
          <a:xfrm>
            <a:off x="5486400" y="1524000"/>
            <a:ext cx="1447800" cy="762000"/>
            <a:chOff x="0" y="0"/>
            <a:chExt cx="1008" cy="480"/>
          </a:xfrm>
        </p:grpSpPr>
        <p:sp>
          <p:nvSpPr>
            <p:cNvPr id="63" name="AutoShape 43"/>
            <p:cNvSpPr>
              <a:spLocks/>
            </p:cNvSpPr>
            <p:nvPr/>
          </p:nvSpPr>
          <p:spPr bwMode="auto">
            <a:xfrm>
              <a:off x="0" y="0"/>
              <a:ext cx="1008" cy="480"/>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64" name="Rectangle 44"/>
            <p:cNvSpPr>
              <a:spLocks/>
            </p:cNvSpPr>
            <p:nvPr/>
          </p:nvSpPr>
          <p:spPr bwMode="auto">
            <a:xfrm>
              <a:off x="115" y="141"/>
              <a:ext cx="8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0000FF"/>
                  </a:solidFill>
                  <a:latin typeface="Lucida Grande" charset="0"/>
                  <a:ea typeface="ＭＳ Ｐゴシック" charset="0"/>
                  <a:cs typeface="Lucida Grande" charset="0"/>
                  <a:sym typeface="Lucida Grande" charset="0"/>
                </a:rPr>
                <a:t>Debtor</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66" name="Group 51"/>
          <p:cNvGrpSpPr>
            <a:grpSpLocks/>
          </p:cNvGrpSpPr>
          <p:nvPr/>
        </p:nvGrpSpPr>
        <p:grpSpPr bwMode="auto">
          <a:xfrm>
            <a:off x="5486400" y="2743200"/>
            <a:ext cx="1600200" cy="609600"/>
            <a:chOff x="-48" y="0"/>
            <a:chExt cx="1008" cy="384"/>
          </a:xfrm>
        </p:grpSpPr>
        <p:sp>
          <p:nvSpPr>
            <p:cNvPr id="67"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68" name="Rectangle 53"/>
            <p:cNvSpPr>
              <a:spLocks/>
            </p:cNvSpPr>
            <p:nvPr/>
          </p:nvSpPr>
          <p:spPr bwMode="auto">
            <a:xfrm>
              <a:off x="48" y="40"/>
              <a:ext cx="86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0000FF"/>
                  </a:solidFill>
                  <a:latin typeface="Lucida Grande" charset="0"/>
                  <a:ea typeface="ＭＳ Ｐゴシック" charset="0"/>
                  <a:cs typeface="Lucida Grande" charset="0"/>
                  <a:sym typeface="Lucida Grande" charset="0"/>
                </a:rPr>
                <a:t>Debtor </a:t>
              </a:r>
            </a:p>
            <a:p>
              <a:pPr algn="ctr">
                <a:buNone/>
              </a:pPr>
              <a:r>
                <a:rPr lang="en-US" sz="1200" b="1" dirty="0" smtClean="0">
                  <a:solidFill>
                    <a:srgbClr val="0000FF"/>
                  </a:solidFill>
                  <a:latin typeface="Lucida Grande" charset="0"/>
                  <a:ea typeface="ＭＳ Ｐゴシック" charset="0"/>
                  <a:cs typeface="Lucida Grande" charset="0"/>
                  <a:sym typeface="Lucida Grande" charset="0"/>
                </a:rPr>
                <a:t>Maintenance</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69" name="Group 54"/>
          <p:cNvGrpSpPr>
            <a:grpSpLocks/>
          </p:cNvGrpSpPr>
          <p:nvPr/>
        </p:nvGrpSpPr>
        <p:grpSpPr bwMode="auto">
          <a:xfrm>
            <a:off x="2189162" y="3886200"/>
            <a:ext cx="1600200" cy="609600"/>
            <a:chOff x="0" y="0"/>
            <a:chExt cx="1008" cy="384"/>
          </a:xfrm>
        </p:grpSpPr>
        <p:sp>
          <p:nvSpPr>
            <p:cNvPr id="70"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71" name="Rectangle 56"/>
            <p:cNvSpPr>
              <a:spLocks/>
            </p:cNvSpPr>
            <p:nvPr/>
          </p:nvSpPr>
          <p:spPr bwMode="auto">
            <a:xfrm>
              <a:off x="13" y="110"/>
              <a:ext cx="9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dirty="0" smtClean="0">
                  <a:solidFill>
                    <a:srgbClr val="DB7408"/>
                  </a:solidFill>
                  <a:latin typeface="Lucida Grande" charset="0"/>
                  <a:ea typeface="ＭＳ Ｐゴシック" charset="0"/>
                  <a:cs typeface="Lucida Grande" charset="0"/>
                  <a:sym typeface="Lucida Grande" charset="0"/>
                </a:rPr>
                <a:t>Forgot Password</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75" name="Group 57"/>
          <p:cNvGrpSpPr>
            <a:grpSpLocks/>
          </p:cNvGrpSpPr>
          <p:nvPr/>
        </p:nvGrpSpPr>
        <p:grpSpPr bwMode="auto">
          <a:xfrm>
            <a:off x="7315200" y="3886200"/>
            <a:ext cx="1371600" cy="609600"/>
            <a:chOff x="0" y="0"/>
            <a:chExt cx="1008" cy="384"/>
          </a:xfrm>
        </p:grpSpPr>
        <p:sp>
          <p:nvSpPr>
            <p:cNvPr id="76"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77" name="Rectangle 59"/>
            <p:cNvSpPr>
              <a:spLocks/>
            </p:cNvSpPr>
            <p:nvPr/>
          </p:nvSpPr>
          <p:spPr bwMode="auto">
            <a:xfrm>
              <a:off x="89" y="40"/>
              <a:ext cx="63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000000"/>
                  </a:solidFill>
                  <a:latin typeface="Lucida Grande" charset="0"/>
                  <a:ea typeface="ＭＳ Ｐゴシック" charset="0"/>
                  <a:cs typeface="Lucida Grande" charset="0"/>
                  <a:sym typeface="Lucida Grande" charset="0"/>
                </a:rPr>
                <a:t>Paid in full </a:t>
              </a:r>
            </a:p>
            <a:p>
              <a:pPr>
                <a:buNone/>
              </a:pPr>
              <a:r>
                <a:rPr lang="en-US" sz="1200" dirty="0" smtClean="0">
                  <a:solidFill>
                    <a:srgbClr val="000000"/>
                  </a:solidFill>
                  <a:latin typeface="Lucida Grande" charset="0"/>
                  <a:ea typeface="ＭＳ Ｐゴシック" charset="0"/>
                  <a:cs typeface="Lucida Grande" charset="0"/>
                  <a:sym typeface="Lucida Grande" charset="0"/>
                </a:rPr>
                <a:t>letters</a:t>
              </a:r>
              <a:endParaRPr lang="en-US" sz="1200" dirty="0">
                <a:solidFill>
                  <a:srgbClr val="000000"/>
                </a:solidFill>
                <a:latin typeface="Lucida Grande" charset="0"/>
                <a:ea typeface="ＭＳ Ｐゴシック" charset="0"/>
                <a:cs typeface="Lucida Grande" charset="0"/>
                <a:sym typeface="Lucida Grande" charset="0"/>
              </a:endParaRPr>
            </a:p>
          </p:txBody>
        </p:sp>
      </p:grpSp>
      <p:grpSp>
        <p:nvGrpSpPr>
          <p:cNvPr id="78" name="Group 51"/>
          <p:cNvGrpSpPr>
            <a:grpSpLocks/>
          </p:cNvGrpSpPr>
          <p:nvPr/>
        </p:nvGrpSpPr>
        <p:grpSpPr bwMode="auto">
          <a:xfrm>
            <a:off x="5562600" y="3886200"/>
            <a:ext cx="1674813" cy="609600"/>
            <a:chOff x="-48" y="0"/>
            <a:chExt cx="1055" cy="384"/>
          </a:xfrm>
        </p:grpSpPr>
        <p:sp>
          <p:nvSpPr>
            <p:cNvPr id="79"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80" name="Rectangle 53"/>
            <p:cNvSpPr>
              <a:spLocks/>
            </p:cNvSpPr>
            <p:nvPr/>
          </p:nvSpPr>
          <p:spPr bwMode="auto">
            <a:xfrm>
              <a:off x="0" y="117"/>
              <a:ext cx="10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buNone/>
              </a:pPr>
              <a:r>
                <a:rPr lang="en-US" sz="1200" b="1" dirty="0" smtClean="0">
                  <a:solidFill>
                    <a:srgbClr val="0000FF"/>
                  </a:solidFill>
                  <a:latin typeface="Lucida Grande" charset="0"/>
                  <a:ea typeface="ＭＳ Ｐゴシック" charset="0"/>
                  <a:cs typeface="Lucida Grande" charset="0"/>
                  <a:sym typeface="Lucida Grande" charset="0"/>
                </a:rPr>
                <a:t>Enter New Debtor</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81" name="Group 54"/>
          <p:cNvGrpSpPr>
            <a:grpSpLocks/>
          </p:cNvGrpSpPr>
          <p:nvPr/>
        </p:nvGrpSpPr>
        <p:grpSpPr bwMode="auto">
          <a:xfrm>
            <a:off x="2286000" y="4953000"/>
            <a:ext cx="1600200" cy="609600"/>
            <a:chOff x="0" y="0"/>
            <a:chExt cx="1008" cy="384"/>
          </a:xfrm>
        </p:grpSpPr>
        <p:sp>
          <p:nvSpPr>
            <p:cNvPr id="82"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83" name="Rectangle 56"/>
            <p:cNvSpPr>
              <a:spLocks/>
            </p:cNvSpPr>
            <p:nvPr/>
          </p:nvSpPr>
          <p:spPr bwMode="auto">
            <a:xfrm>
              <a:off x="188" y="40"/>
              <a:ext cx="5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DB7408"/>
                  </a:solidFill>
                  <a:latin typeface="Lucida Grande" charset="0"/>
                  <a:ea typeface="ＭＳ Ｐゴシック" charset="0"/>
                  <a:cs typeface="Lucida Grande" charset="0"/>
                  <a:sym typeface="Lucida Grande" charset="0"/>
                </a:rPr>
                <a:t>Connect to </a:t>
              </a:r>
            </a:p>
            <a:p>
              <a:pPr>
                <a:buNone/>
              </a:pPr>
              <a:r>
                <a:rPr lang="en-US" sz="1200" dirty="0" smtClean="0">
                  <a:solidFill>
                    <a:srgbClr val="DB7408"/>
                  </a:solidFill>
                  <a:latin typeface="Lucida Grande" charset="0"/>
                  <a:ea typeface="ＭＳ Ｐゴシック" charset="0"/>
                  <a:cs typeface="Lucida Grande" charset="0"/>
                  <a:sym typeface="Lucida Grande" charset="0"/>
                </a:rPr>
                <a:t>LDAP</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84" name="Group 66"/>
          <p:cNvGrpSpPr>
            <a:grpSpLocks/>
          </p:cNvGrpSpPr>
          <p:nvPr/>
        </p:nvGrpSpPr>
        <p:grpSpPr bwMode="auto">
          <a:xfrm>
            <a:off x="3962400" y="4953000"/>
            <a:ext cx="1600200" cy="589547"/>
            <a:chOff x="0" y="0"/>
            <a:chExt cx="816" cy="288"/>
          </a:xfrm>
        </p:grpSpPr>
        <p:sp>
          <p:nvSpPr>
            <p:cNvPr id="85" name="AutoShape 67"/>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86" name="Rectangle 68"/>
            <p:cNvSpPr>
              <a:spLocks/>
            </p:cNvSpPr>
            <p:nvPr/>
          </p:nvSpPr>
          <p:spPr bwMode="auto">
            <a:xfrm>
              <a:off x="25" y="26"/>
              <a:ext cx="59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b="1" dirty="0" smtClean="0">
                  <a:solidFill>
                    <a:srgbClr val="783F04"/>
                  </a:solidFill>
                  <a:latin typeface="Lucida Grande" charset="0"/>
                  <a:ea typeface="ＭＳ Ｐゴシック" charset="0"/>
                  <a:cs typeface="Lucida Grande" charset="0"/>
                  <a:sym typeface="Lucida Grande" charset="0"/>
                </a:rPr>
                <a:t>Find status of </a:t>
              </a:r>
            </a:p>
            <a:p>
              <a:pPr>
                <a:buNone/>
              </a:pPr>
              <a:r>
                <a:rPr lang="en-US" sz="1200" b="1" dirty="0" smtClean="0">
                  <a:solidFill>
                    <a:srgbClr val="783F04"/>
                  </a:solidFill>
                  <a:latin typeface="Lucida Grande" charset="0"/>
                  <a:ea typeface="ＭＳ Ｐゴシック" charset="0"/>
                  <a:cs typeface="Lucida Grande" charset="0"/>
                  <a:sym typeface="Lucida Grande" charset="0"/>
                </a:rPr>
                <a:t>debtors</a:t>
              </a:r>
              <a:endParaRPr lang="en-US" sz="1200" b="1" dirty="0">
                <a:solidFill>
                  <a:srgbClr val="783F04"/>
                </a:solidFill>
                <a:latin typeface="Lucida Grande" charset="0"/>
                <a:ea typeface="ＭＳ Ｐゴシック" charset="0"/>
                <a:cs typeface="Lucida Grande" charset="0"/>
                <a:sym typeface="Lucida Grande" charset="0"/>
              </a:endParaRPr>
            </a:p>
          </p:txBody>
        </p:sp>
      </p:grpSp>
      <p:grpSp>
        <p:nvGrpSpPr>
          <p:cNvPr id="87" name="Group 51"/>
          <p:cNvGrpSpPr>
            <a:grpSpLocks/>
          </p:cNvGrpSpPr>
          <p:nvPr/>
        </p:nvGrpSpPr>
        <p:grpSpPr bwMode="auto">
          <a:xfrm>
            <a:off x="5638800" y="4953000"/>
            <a:ext cx="1612900" cy="609600"/>
            <a:chOff x="-48" y="0"/>
            <a:chExt cx="1016" cy="384"/>
          </a:xfrm>
        </p:grpSpPr>
        <p:sp>
          <p:nvSpPr>
            <p:cNvPr id="88"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89" name="Rectangle 53"/>
            <p:cNvSpPr>
              <a:spLocks/>
            </p:cNvSpPr>
            <p:nvPr/>
          </p:nvSpPr>
          <p:spPr bwMode="auto">
            <a:xfrm>
              <a:off x="74" y="40"/>
              <a:ext cx="89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b="1" dirty="0" smtClean="0">
                  <a:solidFill>
                    <a:srgbClr val="0000FF"/>
                  </a:solidFill>
                  <a:latin typeface="Lucida Grande" charset="0"/>
                  <a:ea typeface="ＭＳ Ｐゴシック" charset="0"/>
                  <a:cs typeface="Lucida Grande" charset="0"/>
                  <a:sym typeface="Lucida Grande" charset="0"/>
                </a:rPr>
                <a:t>Missing required</a:t>
              </a:r>
            </a:p>
            <a:p>
              <a:pPr>
                <a:buNone/>
              </a:pPr>
              <a:r>
                <a:rPr lang="en-US" sz="1200" b="1" dirty="0" smtClean="0">
                  <a:solidFill>
                    <a:srgbClr val="0000FF"/>
                  </a:solidFill>
                  <a:latin typeface="Lucida Grande" charset="0"/>
                  <a:ea typeface="ＭＳ Ｐゴシック" charset="0"/>
                  <a:cs typeface="Lucida Grande" charset="0"/>
                  <a:sym typeface="Lucida Grande" charset="0"/>
                </a:rPr>
                <a:t>Fields error</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90" name="Group 57"/>
          <p:cNvGrpSpPr>
            <a:grpSpLocks/>
          </p:cNvGrpSpPr>
          <p:nvPr/>
        </p:nvGrpSpPr>
        <p:grpSpPr bwMode="auto">
          <a:xfrm>
            <a:off x="7391400" y="4953000"/>
            <a:ext cx="1371600" cy="609600"/>
            <a:chOff x="0" y="0"/>
            <a:chExt cx="1008" cy="384"/>
          </a:xfrm>
        </p:grpSpPr>
        <p:sp>
          <p:nvSpPr>
            <p:cNvPr id="91"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92" name="Rectangle 59"/>
            <p:cNvSpPr>
              <a:spLocks/>
            </p:cNvSpPr>
            <p:nvPr/>
          </p:nvSpPr>
          <p:spPr bwMode="auto">
            <a:xfrm>
              <a:off x="89" y="40"/>
              <a:ext cx="78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000000"/>
                  </a:solidFill>
                  <a:latin typeface="Lucida Grande" charset="0"/>
                  <a:ea typeface="ＭＳ Ｐゴシック" charset="0"/>
                  <a:cs typeface="Lucida Grande" charset="0"/>
                  <a:sym typeface="Lucida Grande" charset="0"/>
                </a:rPr>
                <a:t>Collect all PIF </a:t>
              </a:r>
            </a:p>
            <a:p>
              <a:pPr>
                <a:buNone/>
              </a:pPr>
              <a:r>
                <a:rPr lang="en-US" sz="1200" dirty="0" smtClean="0">
                  <a:solidFill>
                    <a:srgbClr val="000000"/>
                  </a:solidFill>
                  <a:latin typeface="Lucida Grande" charset="0"/>
                  <a:ea typeface="ＭＳ Ｐゴシック" charset="0"/>
                  <a:cs typeface="Lucida Grande" charset="0"/>
                  <a:sym typeface="Lucida Grande" charset="0"/>
                </a:rPr>
                <a:t>letters</a:t>
              </a:r>
            </a:p>
          </p:txBody>
        </p:sp>
      </p:grpSp>
      <p:sp>
        <p:nvSpPr>
          <p:cNvPr id="8" name="Rectangle 7"/>
          <p:cNvSpPr/>
          <p:nvPr/>
        </p:nvSpPr>
        <p:spPr bwMode="auto">
          <a:xfrm>
            <a:off x="685800" y="4724400"/>
            <a:ext cx="8153400" cy="1143000"/>
          </a:xfrm>
          <a:prstGeom prst="rect">
            <a:avLst/>
          </a:prstGeom>
          <a:solidFill>
            <a:schemeClr val="bg1">
              <a:lumMod val="65000"/>
              <a:alpha val="83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17450746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95600" y="27432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sz="1600" dirty="0" smtClean="0"/>
              <a:t>Pain Points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Rectangle 6"/>
          <p:cNvSpPr/>
          <p:nvPr/>
        </p:nvSpPr>
        <p:spPr bwMode="auto">
          <a:xfrm>
            <a:off x="381000" y="11430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Business Objectives</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and Context</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Rectangle 7"/>
          <p:cNvSpPr/>
          <p:nvPr/>
        </p:nvSpPr>
        <p:spPr bwMode="auto">
          <a:xfrm>
            <a:off x="2590800" y="11430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High Level Scope</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Rectangle 8"/>
          <p:cNvSpPr/>
          <p:nvPr/>
        </p:nvSpPr>
        <p:spPr bwMode="auto">
          <a:xfrm>
            <a:off x="381000" y="2438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Roles &amp; Goals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Rectangle 9"/>
          <p:cNvSpPr/>
          <p:nvPr/>
        </p:nvSpPr>
        <p:spPr bwMode="auto">
          <a:xfrm>
            <a:off x="2590800" y="2438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“As is” process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Rectangle 11"/>
          <p:cNvSpPr/>
          <p:nvPr/>
        </p:nvSpPr>
        <p:spPr bwMode="auto">
          <a:xfrm>
            <a:off x="5105400" y="23622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Personas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Rectangle 12"/>
          <p:cNvSpPr/>
          <p:nvPr/>
        </p:nvSpPr>
        <p:spPr bwMode="auto">
          <a:xfrm>
            <a:off x="381000" y="3962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User Journeys or Scenarios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Rectangle 13"/>
          <p:cNvSpPr/>
          <p:nvPr/>
        </p:nvSpPr>
        <p:spPr bwMode="auto">
          <a:xfrm>
            <a:off x="2590800" y="3962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Prototyping</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TextBox 14"/>
          <p:cNvSpPr txBox="1"/>
          <p:nvPr/>
        </p:nvSpPr>
        <p:spPr>
          <a:xfrm>
            <a:off x="7696200" y="1295400"/>
            <a:ext cx="1447800" cy="400110"/>
          </a:xfrm>
          <a:prstGeom prst="rect">
            <a:avLst/>
          </a:prstGeom>
          <a:noFill/>
        </p:spPr>
        <p:txBody>
          <a:bodyPr wrap="square" rtlCol="0">
            <a:spAutoFit/>
          </a:bodyPr>
          <a:lstStyle/>
          <a:p>
            <a:pPr>
              <a:buNone/>
            </a:pPr>
            <a:r>
              <a:rPr lang="en-US" sz="2000" dirty="0" smtClean="0">
                <a:solidFill>
                  <a:srgbClr val="800000"/>
                </a:solidFill>
              </a:rPr>
              <a:t>Themes</a:t>
            </a:r>
            <a:endParaRPr lang="en-US" sz="2000" dirty="0">
              <a:solidFill>
                <a:srgbClr val="800000"/>
              </a:solidFill>
            </a:endParaRPr>
          </a:p>
        </p:txBody>
      </p:sp>
      <p:sp>
        <p:nvSpPr>
          <p:cNvPr id="16" name="TextBox 15"/>
          <p:cNvSpPr txBox="1"/>
          <p:nvPr/>
        </p:nvSpPr>
        <p:spPr>
          <a:xfrm>
            <a:off x="7772400" y="2590800"/>
            <a:ext cx="1447800" cy="769441"/>
          </a:xfrm>
          <a:prstGeom prst="rect">
            <a:avLst/>
          </a:prstGeom>
          <a:noFill/>
        </p:spPr>
        <p:txBody>
          <a:bodyPr wrap="square" rtlCol="0">
            <a:spAutoFit/>
          </a:bodyPr>
          <a:lstStyle/>
          <a:p>
            <a:pPr>
              <a:buNone/>
            </a:pPr>
            <a:r>
              <a:rPr lang="en-US" sz="2000" dirty="0" smtClean="0">
                <a:solidFill>
                  <a:srgbClr val="800000"/>
                </a:solidFill>
              </a:rPr>
              <a:t>Themes</a:t>
            </a:r>
          </a:p>
          <a:p>
            <a:pPr>
              <a:buNone/>
            </a:pPr>
            <a:r>
              <a:rPr lang="en-US" sz="2000" dirty="0" smtClean="0">
                <a:solidFill>
                  <a:srgbClr val="800000"/>
                </a:solidFill>
              </a:rPr>
              <a:t>Epics</a:t>
            </a:r>
            <a:endParaRPr lang="en-US" sz="2000" dirty="0">
              <a:solidFill>
                <a:srgbClr val="800000"/>
              </a:solidFill>
            </a:endParaRPr>
          </a:p>
        </p:txBody>
      </p:sp>
      <p:sp>
        <p:nvSpPr>
          <p:cNvPr id="17" name="TextBox 16"/>
          <p:cNvSpPr txBox="1"/>
          <p:nvPr/>
        </p:nvSpPr>
        <p:spPr>
          <a:xfrm>
            <a:off x="7772400" y="4171890"/>
            <a:ext cx="1447800" cy="400110"/>
          </a:xfrm>
          <a:prstGeom prst="rect">
            <a:avLst/>
          </a:prstGeom>
          <a:noFill/>
        </p:spPr>
        <p:txBody>
          <a:bodyPr wrap="square" rtlCol="0">
            <a:spAutoFit/>
          </a:bodyPr>
          <a:lstStyle/>
          <a:p>
            <a:pPr>
              <a:buNone/>
            </a:pPr>
            <a:r>
              <a:rPr lang="en-US" sz="2000" dirty="0" smtClean="0">
                <a:solidFill>
                  <a:srgbClr val="800000"/>
                </a:solidFill>
              </a:rPr>
              <a:t>Stories</a:t>
            </a:r>
            <a:endParaRPr lang="en-US" sz="2000" dirty="0">
              <a:solidFill>
                <a:srgbClr val="800000"/>
              </a:solidFill>
            </a:endParaRPr>
          </a:p>
        </p:txBody>
      </p:sp>
      <p:cxnSp>
        <p:nvCxnSpPr>
          <p:cNvPr id="19" name="Straight Arrow Connector 18"/>
          <p:cNvCxnSpPr/>
          <p:nvPr/>
        </p:nvCxnSpPr>
        <p:spPr bwMode="auto">
          <a:xfrm flipV="1">
            <a:off x="5105400" y="1524000"/>
            <a:ext cx="2362200" cy="1"/>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Arrow Connector 21"/>
          <p:cNvCxnSpPr/>
          <p:nvPr/>
        </p:nvCxnSpPr>
        <p:spPr bwMode="auto">
          <a:xfrm>
            <a:off x="7086600" y="2819400"/>
            <a:ext cx="609600" cy="0"/>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a:off x="5029200" y="4419600"/>
            <a:ext cx="2590800" cy="0"/>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Curved Connector 32"/>
          <p:cNvCxnSpPr>
            <a:stCxn id="8" idx="3"/>
            <a:endCxn id="9" idx="1"/>
          </p:cNvCxnSpPr>
          <p:nvPr/>
        </p:nvCxnSpPr>
        <p:spPr bwMode="auto">
          <a:xfrm flipH="1">
            <a:off x="381000" y="1524000"/>
            <a:ext cx="4038600" cy="1295400"/>
          </a:xfrm>
          <a:prstGeom prst="curvedConnector5">
            <a:avLst>
              <a:gd name="adj1" fmla="val -5660"/>
              <a:gd name="adj2" fmla="val 50000"/>
              <a:gd name="adj3" fmla="val 105660"/>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Curved Connector 38"/>
          <p:cNvCxnSpPr>
            <a:stCxn id="12" idx="3"/>
            <a:endCxn id="13" idx="1"/>
          </p:cNvCxnSpPr>
          <p:nvPr/>
        </p:nvCxnSpPr>
        <p:spPr bwMode="auto">
          <a:xfrm flipH="1">
            <a:off x="381000" y="2743200"/>
            <a:ext cx="6553200" cy="1600200"/>
          </a:xfrm>
          <a:prstGeom prst="curvedConnector5">
            <a:avLst>
              <a:gd name="adj1" fmla="val -3488"/>
              <a:gd name="adj2" fmla="val 50000"/>
              <a:gd name="adj3" fmla="val 103488"/>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p:cNvSpPr/>
          <p:nvPr/>
        </p:nvSpPr>
        <p:spPr bwMode="auto">
          <a:xfrm>
            <a:off x="457200" y="51816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Story Writing Session</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1" name="TextBox 20"/>
          <p:cNvSpPr txBox="1"/>
          <p:nvPr/>
        </p:nvSpPr>
        <p:spPr>
          <a:xfrm>
            <a:off x="7721600" y="5391090"/>
            <a:ext cx="1447800" cy="400110"/>
          </a:xfrm>
          <a:prstGeom prst="rect">
            <a:avLst/>
          </a:prstGeom>
          <a:noFill/>
        </p:spPr>
        <p:txBody>
          <a:bodyPr wrap="square" rtlCol="0">
            <a:spAutoFit/>
          </a:bodyPr>
          <a:lstStyle/>
          <a:p>
            <a:pPr>
              <a:buNone/>
            </a:pPr>
            <a:r>
              <a:rPr lang="en-US" sz="2000" dirty="0" smtClean="0">
                <a:solidFill>
                  <a:srgbClr val="800000"/>
                </a:solidFill>
              </a:rPr>
              <a:t>Stories</a:t>
            </a:r>
            <a:endParaRPr lang="en-US" sz="2000" dirty="0">
              <a:solidFill>
                <a:srgbClr val="800000"/>
              </a:solidFill>
            </a:endParaRPr>
          </a:p>
        </p:txBody>
      </p:sp>
      <p:cxnSp>
        <p:nvCxnSpPr>
          <p:cNvPr id="23" name="Straight Arrow Connector 22"/>
          <p:cNvCxnSpPr/>
          <p:nvPr/>
        </p:nvCxnSpPr>
        <p:spPr bwMode="auto">
          <a:xfrm>
            <a:off x="4978400" y="5638800"/>
            <a:ext cx="2590800" cy="0"/>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Curved Connector 26"/>
          <p:cNvCxnSpPr>
            <a:stCxn id="14" idx="3"/>
            <a:endCxn id="20" idx="1"/>
          </p:cNvCxnSpPr>
          <p:nvPr/>
        </p:nvCxnSpPr>
        <p:spPr bwMode="auto">
          <a:xfrm flipH="1">
            <a:off x="457200" y="4343400"/>
            <a:ext cx="3962400" cy="1219200"/>
          </a:xfrm>
          <a:prstGeom prst="curvedConnector5">
            <a:avLst>
              <a:gd name="adj1" fmla="val -5769"/>
              <a:gd name="adj2" fmla="val 50000"/>
              <a:gd name="adj3" fmla="val 105769"/>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Rectangle 30"/>
          <p:cNvSpPr/>
          <p:nvPr/>
        </p:nvSpPr>
        <p:spPr bwMode="auto">
          <a:xfrm>
            <a:off x="3048000" y="51816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Non Functional Requirements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32" name="Curved Connector 31"/>
          <p:cNvCxnSpPr>
            <a:stCxn id="20" idx="3"/>
            <a:endCxn id="31" idx="1"/>
          </p:cNvCxnSpPr>
          <p:nvPr/>
        </p:nvCxnSpPr>
        <p:spPr bwMode="auto">
          <a:xfrm>
            <a:off x="2286000" y="5562600"/>
            <a:ext cx="762000" cy="12700"/>
          </a:xfrm>
          <a:prstGeom prst="curvedConnector3">
            <a:avLst>
              <a:gd name="adj1" fmla="val 50000"/>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Title 1"/>
          <p:cNvSpPr>
            <a:spLocks noGrp="1"/>
          </p:cNvSpPr>
          <p:nvPr>
            <p:ph type="title"/>
          </p:nvPr>
        </p:nvSpPr>
        <p:spPr>
          <a:xfrm>
            <a:off x="457200" y="-76200"/>
            <a:ext cx="8229600" cy="1143000"/>
          </a:xfrm>
        </p:spPr>
        <p:txBody>
          <a:bodyPr/>
          <a:lstStyle/>
          <a:p>
            <a:r>
              <a:rPr lang="en-US" dirty="0" smtClean="0"/>
              <a:t>When do we write stories</a:t>
            </a:r>
            <a:endParaRPr lang="en-US" dirty="0"/>
          </a:p>
        </p:txBody>
      </p:sp>
    </p:spTree>
    <p:extLst>
      <p:ext uri="{BB962C8B-B14F-4D97-AF65-F5344CB8AC3E}">
        <p14:creationId xmlns:p14="http://schemas.microsoft.com/office/powerpoint/2010/main" val="12618782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Story Writing</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4031872"/>
          </a:xfrm>
          <a:prstGeom prst="rect">
            <a:avLst/>
          </a:prstGeom>
          <a:noFill/>
        </p:spPr>
        <p:txBody>
          <a:bodyPr wrap="square" rtlCol="0">
            <a:spAutoFit/>
          </a:bodyPr>
          <a:lstStyle/>
          <a:p>
            <a:pPr marL="230188" indent="-230188"/>
            <a:r>
              <a:rPr lang="en-US" sz="3200" dirty="0" smtClean="0"/>
              <a:t>Split into equal groups</a:t>
            </a:r>
          </a:p>
          <a:p>
            <a:pPr marL="230188" indent="-230188"/>
            <a:r>
              <a:rPr lang="en-US" sz="3200" dirty="0" smtClean="0"/>
              <a:t>Write stories for your Functional Area / Role</a:t>
            </a:r>
          </a:p>
          <a:p>
            <a:pPr marL="230188" indent="-230188"/>
            <a:r>
              <a:rPr lang="en-US" sz="3200" dirty="0" smtClean="0"/>
              <a:t>Use the standard format</a:t>
            </a:r>
          </a:p>
          <a:p>
            <a:pPr marL="687388" lvl="1" indent="-230188"/>
            <a:r>
              <a:rPr lang="en-US" sz="3200" dirty="0" smtClean="0"/>
              <a:t>As a…</a:t>
            </a:r>
          </a:p>
          <a:p>
            <a:pPr marL="687388" lvl="1" indent="-230188"/>
            <a:r>
              <a:rPr lang="en-US" sz="3200" dirty="0" smtClean="0"/>
              <a:t>I want to…</a:t>
            </a:r>
          </a:p>
          <a:p>
            <a:pPr marL="687388" lvl="1" indent="-230188"/>
            <a:r>
              <a:rPr lang="en-US" sz="3200" dirty="0" smtClean="0"/>
              <a:t>So that…</a:t>
            </a:r>
            <a:endParaRPr lang="en-US" sz="3200" dirty="0"/>
          </a:p>
        </p:txBody>
      </p:sp>
    </p:spTree>
    <p:extLst>
      <p:ext uri="{BB962C8B-B14F-4D97-AF65-F5344CB8AC3E}">
        <p14:creationId xmlns:p14="http://schemas.microsoft.com/office/powerpoint/2010/main" val="31604382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INVEST Exercise</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4031873"/>
          </a:xfrm>
          <a:prstGeom prst="rect">
            <a:avLst/>
          </a:prstGeom>
          <a:noFill/>
        </p:spPr>
        <p:txBody>
          <a:bodyPr wrap="square" rtlCol="0">
            <a:spAutoFit/>
          </a:bodyPr>
          <a:lstStyle/>
          <a:p>
            <a:pPr marL="230188" indent="-230188"/>
            <a:r>
              <a:rPr lang="en-US" sz="3200" dirty="0" smtClean="0"/>
              <a:t>Split into equal groups</a:t>
            </a:r>
          </a:p>
          <a:p>
            <a:pPr marL="230188" indent="-230188"/>
            <a:r>
              <a:rPr lang="en-US" sz="3200" dirty="0" smtClean="0"/>
              <a:t>Read the hints for each principle</a:t>
            </a:r>
          </a:p>
          <a:p>
            <a:pPr marL="230188" indent="-230188"/>
            <a:r>
              <a:rPr lang="en-US" sz="3200" dirty="0" smtClean="0"/>
              <a:t>Read the story example</a:t>
            </a:r>
          </a:p>
          <a:p>
            <a:pPr marL="230188" indent="-230188"/>
            <a:r>
              <a:rPr lang="en-US" sz="3200" dirty="0" smtClean="0"/>
              <a:t>Note as much as you can tell what is wrong with the example</a:t>
            </a:r>
          </a:p>
          <a:p>
            <a:pPr marL="230188" indent="-230188"/>
            <a:r>
              <a:rPr lang="en-US" sz="3200" dirty="0" smtClean="0"/>
              <a:t>Rewrite the Story to be correct</a:t>
            </a:r>
          </a:p>
          <a:p>
            <a:pPr marL="230188" indent="-230188"/>
            <a:r>
              <a:rPr lang="en-US" sz="3200" dirty="0" smtClean="0"/>
              <a:t>Present your solution to the group</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Story Example 1</a:t>
            </a:r>
          </a:p>
        </p:txBody>
      </p:sp>
      <p:sp>
        <p:nvSpPr>
          <p:cNvPr id="27651" name="Rectangle 3"/>
          <p:cNvSpPr>
            <a:spLocks noGrp="1" noChangeArrowheads="1"/>
          </p:cNvSpPr>
          <p:nvPr>
            <p:ph idx="1"/>
          </p:nvPr>
        </p:nvSpPr>
        <p:spPr/>
        <p:txBody>
          <a:bodyPr/>
          <a:lstStyle/>
          <a:p>
            <a:pPr lvl="1">
              <a:lnSpc>
                <a:spcPct val="90000"/>
              </a:lnSpc>
              <a:buNone/>
            </a:pPr>
            <a:endParaRPr lang="en-US" sz="2800" dirty="0" smtClean="0">
              <a:solidFill>
                <a:schemeClr val="tx1"/>
              </a:solidFill>
            </a:endParaRPr>
          </a:p>
          <a:p>
            <a:pPr marL="106363" lvl="1" indent="0">
              <a:lnSpc>
                <a:spcPct val="90000"/>
              </a:lnSpc>
              <a:buNone/>
            </a:pPr>
            <a:r>
              <a:rPr lang="en-US" sz="2800" b="1" dirty="0" smtClean="0">
                <a:solidFill>
                  <a:schemeClr val="tx1"/>
                </a:solidFill>
              </a:rPr>
              <a:t>As an </a:t>
            </a:r>
            <a:r>
              <a:rPr lang="en-US" sz="2800" dirty="0" smtClean="0">
                <a:solidFill>
                  <a:schemeClr val="tx1"/>
                </a:solidFill>
              </a:rPr>
              <a:t>Administrative Assistant</a:t>
            </a:r>
          </a:p>
          <a:p>
            <a:pPr marL="106363" lvl="1" indent="0">
              <a:lnSpc>
                <a:spcPct val="90000"/>
              </a:lnSpc>
              <a:buNone/>
            </a:pPr>
            <a:r>
              <a:rPr lang="en-US" sz="2800" b="1" dirty="0" smtClean="0">
                <a:solidFill>
                  <a:schemeClr val="tx1"/>
                </a:solidFill>
              </a:rPr>
              <a:t>I want </a:t>
            </a:r>
            <a:r>
              <a:rPr lang="en-US" sz="2800" dirty="0" smtClean="0">
                <a:solidFill>
                  <a:schemeClr val="tx1"/>
                </a:solidFill>
              </a:rPr>
              <a:t>to get payment information for invoices from the database</a:t>
            </a:r>
          </a:p>
          <a:p>
            <a:pPr marL="106363" lvl="1" indent="0">
              <a:lnSpc>
                <a:spcPct val="90000"/>
              </a:lnSpc>
              <a:buNone/>
            </a:pPr>
            <a:r>
              <a:rPr lang="en-US" sz="2800" b="1" dirty="0" smtClean="0">
                <a:solidFill>
                  <a:schemeClr val="tx1"/>
                </a:solidFill>
              </a:rPr>
              <a:t>So that </a:t>
            </a:r>
            <a:r>
              <a:rPr lang="en-US" sz="2800" dirty="0" smtClean="0">
                <a:solidFill>
                  <a:schemeClr val="tx1"/>
                </a:solidFill>
              </a:rPr>
              <a:t>I know what amount is currently due when I create a letter.</a:t>
            </a:r>
          </a:p>
          <a:p>
            <a:pPr marL="458788" lvl="1" indent="-1588" algn="r">
              <a:lnSpc>
                <a:spcPct val="90000"/>
              </a:lnSpc>
              <a:spcBef>
                <a:spcPts val="1800"/>
              </a:spcBef>
              <a:buNone/>
            </a:pPr>
            <a:r>
              <a:rPr lang="en-US" sz="2800" i="1" dirty="0" smtClean="0">
                <a:solidFill>
                  <a:schemeClr val="tx1"/>
                </a:solidFill>
              </a:rPr>
              <a:t>I will know this is complete when I run the letter process and the correct amount due is reflected on the letter.</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Story Example 2</a:t>
            </a:r>
          </a:p>
        </p:txBody>
      </p:sp>
      <p:sp>
        <p:nvSpPr>
          <p:cNvPr id="29699" name="Rectangle 3"/>
          <p:cNvSpPr>
            <a:spLocks noGrp="1" noChangeArrowheads="1"/>
          </p:cNvSpPr>
          <p:nvPr>
            <p:ph idx="1"/>
          </p:nvPr>
        </p:nvSpPr>
        <p:spPr/>
        <p:txBody>
          <a:bodyPr/>
          <a:lstStyle/>
          <a:p>
            <a:pPr lvl="1" eaLnBrk="1" hangingPunct="1">
              <a:lnSpc>
                <a:spcPct val="80000"/>
              </a:lnSpc>
              <a:buNone/>
            </a:pPr>
            <a:endParaRPr lang="en-US" sz="2800" dirty="0" smtClean="0">
              <a:solidFill>
                <a:schemeClr val="tx1"/>
              </a:solidFill>
            </a:endParaRPr>
          </a:p>
          <a:p>
            <a:pPr marL="106363" lvl="1" indent="0" eaLnBrk="1" hangingPunct="1">
              <a:lnSpc>
                <a:spcPct val="80000"/>
              </a:lnSpc>
              <a:buNone/>
            </a:pPr>
            <a:r>
              <a:rPr lang="en-US" sz="2800" b="1" dirty="0" smtClean="0">
                <a:solidFill>
                  <a:schemeClr val="tx1"/>
                </a:solidFill>
              </a:rPr>
              <a:t>As a</a:t>
            </a:r>
            <a:r>
              <a:rPr lang="en-US" sz="2800" dirty="0" smtClean="0">
                <a:solidFill>
                  <a:schemeClr val="tx1"/>
                </a:solidFill>
              </a:rPr>
              <a:t> Customer </a:t>
            </a:r>
          </a:p>
          <a:p>
            <a:pPr marL="106363" lvl="1" indent="0">
              <a:lnSpc>
                <a:spcPct val="80000"/>
              </a:lnSpc>
              <a:buNone/>
            </a:pPr>
            <a:r>
              <a:rPr lang="en-US" sz="2800" b="1" dirty="0" smtClean="0">
                <a:solidFill>
                  <a:schemeClr val="tx1"/>
                </a:solidFill>
              </a:rPr>
              <a:t>I want </a:t>
            </a:r>
            <a:r>
              <a:rPr lang="en-US" sz="2800" dirty="0" smtClean="0">
                <a:solidFill>
                  <a:schemeClr val="tx1"/>
                </a:solidFill>
              </a:rPr>
              <a:t>to view invoice #, debtor, amount due, date due, payments made to date, status of invoices</a:t>
            </a:r>
          </a:p>
          <a:p>
            <a:pPr marL="106363" lvl="1" indent="0" eaLnBrk="1" hangingPunct="1">
              <a:lnSpc>
                <a:spcPct val="80000"/>
              </a:lnSpc>
              <a:spcAft>
                <a:spcPts val="1800"/>
              </a:spcAft>
              <a:buNone/>
            </a:pPr>
            <a:r>
              <a:rPr lang="en-US" sz="2800" b="1" dirty="0" smtClean="0">
                <a:solidFill>
                  <a:schemeClr val="tx1"/>
                </a:solidFill>
              </a:rPr>
              <a:t>So that </a:t>
            </a:r>
            <a:r>
              <a:rPr lang="en-US" sz="2800" dirty="0" smtClean="0">
                <a:solidFill>
                  <a:schemeClr val="tx1"/>
                </a:solidFill>
              </a:rPr>
              <a:t>I can track progress of Debt Chasers collection activities.</a:t>
            </a:r>
          </a:p>
          <a:p>
            <a:pPr marL="458788" lvl="1" indent="-1588" algn="r" eaLnBrk="1" hangingPunct="1">
              <a:lnSpc>
                <a:spcPct val="80000"/>
              </a:lnSpc>
              <a:spcBef>
                <a:spcPts val="1800"/>
              </a:spcBef>
              <a:buNone/>
            </a:pPr>
            <a:r>
              <a:rPr lang="en-US" sz="2800" i="1" dirty="0" smtClean="0">
                <a:solidFill>
                  <a:schemeClr val="tx1"/>
                </a:solidFill>
              </a:rPr>
              <a:t>I will know this is complete when I search for an invoice and I see the above information.</a:t>
            </a:r>
            <a:r>
              <a:rPr lang="en-US" i="1" dirty="0" smtClean="0">
                <a:solidFill>
                  <a:schemeClr val="tx1"/>
                </a:solidFill>
              </a:rPr>
              <a:t/>
            </a:r>
            <a:br>
              <a:rPr lang="en-US" i="1" dirty="0" smtClean="0">
                <a:solidFill>
                  <a:schemeClr val="tx1"/>
                </a:solidFill>
              </a:rPr>
            </a:br>
            <a:endParaRPr lang="en-US" i="1" dirty="0" smtClean="0">
              <a:solidFill>
                <a:schemeClr val="tx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Story example 3</a:t>
            </a:r>
          </a:p>
        </p:txBody>
      </p:sp>
      <p:sp>
        <p:nvSpPr>
          <p:cNvPr id="31747" name="Rectangle 3"/>
          <p:cNvSpPr>
            <a:spLocks noGrp="1" noChangeArrowheads="1"/>
          </p:cNvSpPr>
          <p:nvPr>
            <p:ph type="body" sz="quarter" idx="4294967295"/>
          </p:nvPr>
        </p:nvSpPr>
        <p:spPr>
          <a:xfrm>
            <a:off x="0" y="1143000"/>
            <a:ext cx="8229600" cy="5029200"/>
          </a:xfrm>
        </p:spPr>
        <p:txBody>
          <a:bodyPr>
            <a:normAutofit/>
          </a:bodyPr>
          <a:lstStyle/>
          <a:p>
            <a:pPr lvl="1" eaLnBrk="1" hangingPunct="1">
              <a:lnSpc>
                <a:spcPct val="90000"/>
              </a:lnSpc>
              <a:buNone/>
            </a:pPr>
            <a:endParaRPr lang="en-US" sz="2800" dirty="0" smtClean="0">
              <a:solidFill>
                <a:schemeClr val="tx1"/>
              </a:solidFill>
            </a:endParaRPr>
          </a:p>
          <a:p>
            <a:pPr lvl="1" eaLnBrk="1" hangingPunct="1">
              <a:lnSpc>
                <a:spcPct val="90000"/>
              </a:lnSpc>
              <a:buNone/>
            </a:pPr>
            <a:r>
              <a:rPr lang="en-US" sz="2800" b="1" dirty="0" smtClean="0">
                <a:solidFill>
                  <a:schemeClr val="tx1"/>
                </a:solidFill>
              </a:rPr>
              <a:t>As a</a:t>
            </a:r>
            <a:r>
              <a:rPr lang="en-US" sz="2800" dirty="0" smtClean="0">
                <a:solidFill>
                  <a:schemeClr val="tx1"/>
                </a:solidFill>
              </a:rPr>
              <a:t> Salesperson</a:t>
            </a:r>
          </a:p>
          <a:p>
            <a:pPr lvl="1" eaLnBrk="1" hangingPunct="1">
              <a:lnSpc>
                <a:spcPct val="90000"/>
              </a:lnSpc>
              <a:buNone/>
            </a:pPr>
            <a:r>
              <a:rPr lang="en-US" sz="2800" b="1" dirty="0" smtClean="0">
                <a:solidFill>
                  <a:schemeClr val="tx1"/>
                </a:solidFill>
              </a:rPr>
              <a:t>I want </a:t>
            </a:r>
            <a:r>
              <a:rPr lang="en-US" sz="2800" dirty="0" smtClean="0">
                <a:solidFill>
                  <a:schemeClr val="tx1"/>
                </a:solidFill>
              </a:rPr>
              <a:t>to turn the font red if customer has not submitted a new invoice for processing in 3 months or more</a:t>
            </a:r>
          </a:p>
          <a:p>
            <a:pPr lvl="1" eaLnBrk="1" hangingPunct="1">
              <a:lnSpc>
                <a:spcPct val="90000"/>
              </a:lnSpc>
              <a:buNone/>
            </a:pPr>
            <a:r>
              <a:rPr lang="en-US" sz="2800" b="1" dirty="0" smtClean="0">
                <a:solidFill>
                  <a:schemeClr val="tx1"/>
                </a:solidFill>
              </a:rPr>
              <a:t>So that </a:t>
            </a:r>
            <a:r>
              <a:rPr lang="en-US" sz="2800" dirty="0" smtClean="0">
                <a:solidFill>
                  <a:schemeClr val="tx1"/>
                </a:solidFill>
              </a:rPr>
              <a:t>I can see if the customer is an old customer.</a:t>
            </a:r>
          </a:p>
          <a:p>
            <a:pPr lvl="1" eaLnBrk="1" hangingPunct="1">
              <a:lnSpc>
                <a:spcPct val="90000"/>
              </a:lnSpc>
              <a:buNone/>
            </a:pPr>
            <a:endParaRPr lang="en-US" sz="2800" dirty="0" smtClean="0">
              <a:solidFill>
                <a:schemeClr val="tx1"/>
              </a:solidFill>
            </a:endParaRPr>
          </a:p>
          <a:p>
            <a:pPr lvl="1" algn="r" eaLnBrk="1" hangingPunct="1">
              <a:lnSpc>
                <a:spcPct val="90000"/>
              </a:lnSpc>
              <a:buNone/>
            </a:pPr>
            <a:r>
              <a:rPr lang="en-US" sz="2800" i="1" dirty="0" smtClean="0">
                <a:solidFill>
                  <a:schemeClr val="tx1"/>
                </a:solidFill>
              </a:rPr>
              <a:t>I will know this is complete when customer information is red.</a:t>
            </a:r>
            <a:r>
              <a:rPr lang="en-US" i="1" dirty="0" smtClean="0">
                <a:solidFill>
                  <a:schemeClr val="tx1"/>
                </a:solidFill>
              </a:rPr>
              <a:t/>
            </a:r>
            <a:br>
              <a:rPr lang="en-US" i="1" dirty="0" smtClean="0">
                <a:solidFill>
                  <a:schemeClr val="tx1"/>
                </a:solidFill>
              </a:rPr>
            </a:br>
            <a:endParaRPr lang="en-US" i="1" dirty="0" smtClean="0">
              <a:solidFill>
                <a:schemeClr val="tx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Story example #4</a:t>
            </a:r>
          </a:p>
        </p:txBody>
      </p:sp>
      <p:sp>
        <p:nvSpPr>
          <p:cNvPr id="33795" name="Rectangle 3"/>
          <p:cNvSpPr>
            <a:spLocks noGrp="1" noChangeArrowheads="1"/>
          </p:cNvSpPr>
          <p:nvPr>
            <p:ph type="body" sz="quarter" idx="4294967295"/>
          </p:nvPr>
        </p:nvSpPr>
        <p:spPr>
          <a:xfrm>
            <a:off x="990600" y="1143000"/>
            <a:ext cx="8153400" cy="5029200"/>
          </a:xfrm>
        </p:spPr>
        <p:txBody>
          <a:bodyPr>
            <a:normAutofit/>
          </a:bodyPr>
          <a:lstStyle/>
          <a:p>
            <a:pPr lvl="1" eaLnBrk="1" hangingPunct="1">
              <a:lnSpc>
                <a:spcPct val="80000"/>
              </a:lnSpc>
              <a:buNone/>
            </a:pPr>
            <a:endParaRPr lang="en-US" sz="2800" dirty="0" smtClean="0">
              <a:solidFill>
                <a:schemeClr val="tx1"/>
              </a:solidFill>
            </a:endParaRPr>
          </a:p>
          <a:p>
            <a:pPr lvl="1" eaLnBrk="1" hangingPunct="1">
              <a:lnSpc>
                <a:spcPct val="80000"/>
              </a:lnSpc>
              <a:buNone/>
            </a:pPr>
            <a:r>
              <a:rPr lang="en-US" sz="2800" b="1" dirty="0" smtClean="0">
                <a:solidFill>
                  <a:schemeClr val="tx1"/>
                </a:solidFill>
              </a:rPr>
              <a:t>As an </a:t>
            </a:r>
            <a:r>
              <a:rPr lang="en-US" sz="2800" dirty="0" smtClean="0">
                <a:solidFill>
                  <a:schemeClr val="tx1"/>
                </a:solidFill>
              </a:rPr>
              <a:t>Administrator, </a:t>
            </a:r>
          </a:p>
          <a:p>
            <a:pPr lvl="1" eaLnBrk="1" hangingPunct="1">
              <a:lnSpc>
                <a:spcPct val="80000"/>
              </a:lnSpc>
              <a:buNone/>
            </a:pPr>
            <a:r>
              <a:rPr lang="en-US" sz="2800" b="1" dirty="0" smtClean="0">
                <a:solidFill>
                  <a:schemeClr val="tx1"/>
                </a:solidFill>
              </a:rPr>
              <a:t>I want </a:t>
            </a:r>
            <a:r>
              <a:rPr lang="en-US" sz="2800" dirty="0" smtClean="0">
                <a:solidFill>
                  <a:schemeClr val="tx1"/>
                </a:solidFill>
              </a:rPr>
              <a:t>to process today’s letters</a:t>
            </a:r>
          </a:p>
          <a:p>
            <a:pPr lvl="1" eaLnBrk="1" hangingPunct="1">
              <a:lnSpc>
                <a:spcPct val="80000"/>
              </a:lnSpc>
              <a:buNone/>
            </a:pPr>
            <a:r>
              <a:rPr lang="en-US" sz="2800" b="1" dirty="0" smtClean="0">
                <a:solidFill>
                  <a:schemeClr val="tx1"/>
                </a:solidFill>
              </a:rPr>
              <a:t>So that</a:t>
            </a:r>
            <a:r>
              <a:rPr lang="en-US" sz="2800" dirty="0" smtClean="0">
                <a:solidFill>
                  <a:schemeClr val="tx1"/>
                </a:solidFill>
              </a:rPr>
              <a:t> they are mailed on time.</a:t>
            </a:r>
          </a:p>
          <a:p>
            <a:pPr lvl="1" eaLnBrk="1" hangingPunct="1">
              <a:lnSpc>
                <a:spcPct val="80000"/>
              </a:lnSpc>
              <a:buNone/>
            </a:pPr>
            <a:endParaRPr lang="en-US" sz="2800" dirty="0" smtClean="0">
              <a:solidFill>
                <a:schemeClr val="tx1"/>
              </a:solidFill>
            </a:endParaRPr>
          </a:p>
          <a:p>
            <a:pPr lvl="1" algn="r" eaLnBrk="1" hangingPunct="1">
              <a:lnSpc>
                <a:spcPct val="80000"/>
              </a:lnSpc>
              <a:buNone/>
            </a:pPr>
            <a:r>
              <a:rPr lang="en-US" sz="2800" i="1" dirty="0" smtClean="0">
                <a:solidFill>
                  <a:schemeClr val="tx1"/>
                </a:solidFill>
              </a:rPr>
              <a:t>I will know this is complete when I run the batch process and the letters are generated</a:t>
            </a:r>
            <a:r>
              <a:rPr lang="en-US" i="1" dirty="0" smtClean="0">
                <a:solidFill>
                  <a:schemeClr val="tx1"/>
                </a:solidFill>
              </a:rPr>
              <a:t/>
            </a:r>
            <a:br>
              <a:rPr lang="en-US" i="1" dirty="0" smtClean="0">
                <a:solidFill>
                  <a:schemeClr val="tx1"/>
                </a:solidFill>
              </a:rPr>
            </a:br>
            <a:endParaRPr lang="en-US" i="1" dirty="0" smtClean="0">
              <a:solidFill>
                <a:schemeClr val="tx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5029700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Story example #5</a:t>
            </a:r>
          </a:p>
        </p:txBody>
      </p:sp>
      <p:sp>
        <p:nvSpPr>
          <p:cNvPr id="35843" name="Rectangle 3"/>
          <p:cNvSpPr>
            <a:spLocks noGrp="1" noChangeArrowheads="1"/>
          </p:cNvSpPr>
          <p:nvPr>
            <p:ph type="body" sz="quarter" idx="4294967295"/>
          </p:nvPr>
        </p:nvSpPr>
        <p:spPr>
          <a:xfrm>
            <a:off x="0" y="1143000"/>
            <a:ext cx="8229600" cy="5029200"/>
          </a:xfrm>
        </p:spPr>
        <p:txBody>
          <a:bodyPr/>
          <a:lstStyle/>
          <a:p>
            <a:pPr lvl="1" eaLnBrk="1" hangingPunct="1">
              <a:lnSpc>
                <a:spcPct val="90000"/>
              </a:lnSpc>
              <a:buNone/>
            </a:pPr>
            <a:endParaRPr lang="en-US" sz="2800" dirty="0" smtClean="0">
              <a:solidFill>
                <a:schemeClr val="tx1"/>
              </a:solidFill>
            </a:endParaRPr>
          </a:p>
          <a:p>
            <a:pPr lvl="1" eaLnBrk="1" hangingPunct="1">
              <a:lnSpc>
                <a:spcPct val="90000"/>
              </a:lnSpc>
              <a:buNone/>
            </a:pPr>
            <a:r>
              <a:rPr lang="en-US" sz="2800" b="1" dirty="0" smtClean="0">
                <a:solidFill>
                  <a:schemeClr val="tx1"/>
                </a:solidFill>
              </a:rPr>
              <a:t>As a</a:t>
            </a:r>
            <a:r>
              <a:rPr lang="en-US" sz="2800" dirty="0" smtClean="0">
                <a:solidFill>
                  <a:schemeClr val="tx1"/>
                </a:solidFill>
              </a:rPr>
              <a:t> salesperson, </a:t>
            </a:r>
          </a:p>
          <a:p>
            <a:pPr lvl="1" eaLnBrk="1" hangingPunct="1">
              <a:lnSpc>
                <a:spcPct val="90000"/>
              </a:lnSpc>
              <a:buNone/>
            </a:pPr>
            <a:r>
              <a:rPr lang="en-US" sz="2800" b="1" dirty="0" smtClean="0">
                <a:solidFill>
                  <a:schemeClr val="tx1"/>
                </a:solidFill>
              </a:rPr>
              <a:t>I want </a:t>
            </a:r>
            <a:r>
              <a:rPr lang="en-US" sz="2800" dirty="0" smtClean="0">
                <a:solidFill>
                  <a:schemeClr val="tx1"/>
                </a:solidFill>
              </a:rPr>
              <a:t>to see the  status of all my customers</a:t>
            </a:r>
          </a:p>
          <a:p>
            <a:pPr lvl="1" eaLnBrk="1" hangingPunct="1">
              <a:lnSpc>
                <a:spcPct val="90000"/>
              </a:lnSpc>
              <a:buNone/>
            </a:pPr>
            <a:r>
              <a:rPr lang="en-US" sz="2800" b="1" dirty="0" smtClean="0">
                <a:solidFill>
                  <a:schemeClr val="tx1"/>
                </a:solidFill>
              </a:rPr>
              <a:t>So that </a:t>
            </a:r>
            <a:r>
              <a:rPr lang="en-US" sz="2800" dirty="0" smtClean="0">
                <a:solidFill>
                  <a:schemeClr val="tx1"/>
                </a:solidFill>
              </a:rPr>
              <a:t>I can check on the ones I need to check on.</a:t>
            </a:r>
          </a:p>
          <a:p>
            <a:pPr lvl="1" eaLnBrk="1" hangingPunct="1">
              <a:lnSpc>
                <a:spcPct val="90000"/>
              </a:lnSpc>
              <a:buNone/>
            </a:pPr>
            <a:endParaRPr lang="en-US" sz="2800" dirty="0" smtClean="0">
              <a:solidFill>
                <a:schemeClr val="tx1"/>
              </a:solidFill>
            </a:endParaRPr>
          </a:p>
          <a:p>
            <a:pPr marL="914400" lvl="1" indent="-200025" algn="r" eaLnBrk="1" hangingPunct="1">
              <a:lnSpc>
                <a:spcPct val="90000"/>
              </a:lnSpc>
              <a:buNone/>
            </a:pPr>
            <a:r>
              <a:rPr lang="en-US" sz="2800" i="1" dirty="0" smtClean="0">
                <a:solidFill>
                  <a:schemeClr val="tx1"/>
                </a:solidFill>
              </a:rPr>
              <a:t>I will know this is complete when I can see the status of all my customers on one screen.</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Story example #6</a:t>
            </a:r>
          </a:p>
        </p:txBody>
      </p:sp>
      <p:sp>
        <p:nvSpPr>
          <p:cNvPr id="37891" name="Rectangle 3"/>
          <p:cNvSpPr>
            <a:spLocks noGrp="1" noChangeArrowheads="1"/>
          </p:cNvSpPr>
          <p:nvPr>
            <p:ph type="body" sz="quarter" idx="4294967295"/>
          </p:nvPr>
        </p:nvSpPr>
        <p:spPr>
          <a:xfrm>
            <a:off x="990600" y="1143000"/>
            <a:ext cx="8153400" cy="5029200"/>
          </a:xfrm>
        </p:spPr>
        <p:txBody>
          <a:bodyPr/>
          <a:lstStyle/>
          <a:p>
            <a:pPr lvl="1" eaLnBrk="1" hangingPunct="1">
              <a:buNone/>
            </a:pPr>
            <a:endParaRPr lang="en-US" sz="2800" dirty="0" smtClean="0">
              <a:solidFill>
                <a:schemeClr val="tx1"/>
              </a:solidFill>
            </a:endParaRPr>
          </a:p>
          <a:p>
            <a:pPr lvl="1" eaLnBrk="1" hangingPunct="1">
              <a:buNone/>
            </a:pPr>
            <a:r>
              <a:rPr lang="en-US" sz="2800" b="1" dirty="0" smtClean="0">
                <a:solidFill>
                  <a:schemeClr val="tx1"/>
                </a:solidFill>
              </a:rPr>
              <a:t>As the </a:t>
            </a:r>
            <a:r>
              <a:rPr lang="en-US" sz="2800" dirty="0" smtClean="0">
                <a:solidFill>
                  <a:schemeClr val="tx1"/>
                </a:solidFill>
              </a:rPr>
              <a:t>Managing Director, </a:t>
            </a:r>
          </a:p>
          <a:p>
            <a:pPr lvl="1" eaLnBrk="1" hangingPunct="1">
              <a:buNone/>
            </a:pPr>
            <a:r>
              <a:rPr lang="en-US" sz="2800" b="1" dirty="0" smtClean="0">
                <a:solidFill>
                  <a:schemeClr val="tx1"/>
                </a:solidFill>
              </a:rPr>
              <a:t>I want </a:t>
            </a:r>
            <a:r>
              <a:rPr lang="en-US" sz="2800" dirty="0" smtClean="0">
                <a:solidFill>
                  <a:schemeClr val="tx1"/>
                </a:solidFill>
              </a:rPr>
              <a:t>to monitor employee performance</a:t>
            </a:r>
          </a:p>
          <a:p>
            <a:pPr lvl="1" eaLnBrk="1" hangingPunct="1">
              <a:buNone/>
            </a:pPr>
            <a:r>
              <a:rPr lang="en-US" sz="2800" b="1" dirty="0" smtClean="0">
                <a:solidFill>
                  <a:schemeClr val="tx1"/>
                </a:solidFill>
              </a:rPr>
              <a:t>So that </a:t>
            </a:r>
            <a:r>
              <a:rPr lang="en-US" sz="2800" dirty="0" smtClean="0">
                <a:solidFill>
                  <a:schemeClr val="tx1"/>
                </a:solidFill>
              </a:rPr>
              <a:t>I can manage my business.</a:t>
            </a:r>
          </a:p>
          <a:p>
            <a:pPr lvl="1" eaLnBrk="1" hangingPunct="1">
              <a:buNone/>
            </a:pPr>
            <a:endParaRPr lang="en-US" sz="2800" dirty="0" smtClean="0">
              <a:solidFill>
                <a:schemeClr val="tx1"/>
              </a:solidFill>
            </a:endParaRPr>
          </a:p>
          <a:p>
            <a:pPr lvl="1" algn="r" eaLnBrk="1" hangingPunct="1">
              <a:buNone/>
            </a:pPr>
            <a:r>
              <a:rPr lang="en-US" sz="2800" i="1" dirty="0" smtClean="0">
                <a:solidFill>
                  <a:schemeClr val="tx1"/>
                </a:solidFill>
              </a:rPr>
              <a:t>I will know this complete when I can see my employees’ performance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otebook-with-checklist.JPG"/>
          <p:cNvPicPr>
            <a:picLocks noChangeAspect="1"/>
          </p:cNvPicPr>
          <p:nvPr/>
        </p:nvPicPr>
        <p:blipFill>
          <a:blip r:embed="rId3"/>
          <a:stretch>
            <a:fillRect/>
          </a:stretch>
        </p:blipFill>
        <p:spPr>
          <a:xfrm>
            <a:off x="389608" y="1326348"/>
            <a:ext cx="3531834" cy="4317230"/>
          </a:xfrm>
          <a:prstGeom prst="rect">
            <a:avLst/>
          </a:prstGeom>
        </p:spPr>
      </p:pic>
      <p:sp>
        <p:nvSpPr>
          <p:cNvPr id="109571" name="Title 2"/>
          <p:cNvSpPr>
            <a:spLocks noGrp="1"/>
          </p:cNvSpPr>
          <p:nvPr>
            <p:ph type="title"/>
          </p:nvPr>
        </p:nvSpPr>
        <p:spPr>
          <a:xfrm>
            <a:off x="457200" y="76200"/>
            <a:ext cx="8229600" cy="1143000"/>
          </a:xfrm>
        </p:spPr>
        <p:txBody>
          <a:bodyPr/>
          <a:lstStyle/>
          <a:p>
            <a:r>
              <a:rPr lang="en-US" dirty="0" smtClean="0"/>
              <a:t>Writing acceptance criteria</a:t>
            </a:r>
          </a:p>
        </p:txBody>
      </p:sp>
      <p:sp>
        <p:nvSpPr>
          <p:cNvPr id="2" name="Content Placeholder 1"/>
          <p:cNvSpPr>
            <a:spLocks noGrp="1"/>
          </p:cNvSpPr>
          <p:nvPr>
            <p:ph idx="4294967295"/>
          </p:nvPr>
        </p:nvSpPr>
        <p:spPr>
          <a:xfrm>
            <a:off x="4114800" y="1295400"/>
            <a:ext cx="4572000" cy="5181600"/>
          </a:xfrm>
        </p:spPr>
        <p:txBody>
          <a:bodyPr>
            <a:noAutofit/>
          </a:bodyPr>
          <a:lstStyle/>
          <a:p>
            <a:pPr>
              <a:defRPr/>
            </a:pPr>
            <a:endParaRPr lang="en-US" sz="2400" dirty="0" smtClean="0"/>
          </a:p>
          <a:p>
            <a:pPr>
              <a:defRPr/>
            </a:pPr>
            <a:endParaRPr lang="en-US" sz="2400" dirty="0"/>
          </a:p>
          <a:p>
            <a:pPr>
              <a:defRPr/>
            </a:pPr>
            <a:r>
              <a:rPr lang="en-US" sz="2400" dirty="0" smtClean="0"/>
              <a:t>Collaborative</a:t>
            </a:r>
          </a:p>
          <a:p>
            <a:pPr>
              <a:defRPr/>
            </a:pPr>
            <a:r>
              <a:rPr lang="en-US" sz="2400" dirty="0" smtClean="0"/>
              <a:t>Define “complete”</a:t>
            </a:r>
            <a:endParaRPr lang="en-US" sz="2400" i="1" dirty="0" smtClean="0"/>
          </a:p>
          <a:p>
            <a:pPr>
              <a:defRPr/>
            </a:pPr>
            <a:r>
              <a:rPr lang="en-US" sz="2400" dirty="0" smtClean="0"/>
              <a:t>Use Wisdom of Crowds</a:t>
            </a:r>
          </a:p>
          <a:p>
            <a:pPr>
              <a:defRPr/>
            </a:pPr>
            <a:r>
              <a:rPr lang="en-US" sz="2400" dirty="0" smtClean="0"/>
              <a:t>Multiple criteria</a:t>
            </a:r>
          </a:p>
          <a:p>
            <a:pPr>
              <a:defRPr/>
            </a:pPr>
            <a:r>
              <a:rPr lang="en-US" sz="2400" dirty="0" smtClean="0"/>
              <a:t>All or nothing</a:t>
            </a:r>
          </a:p>
          <a:p>
            <a:pPr>
              <a:defRPr/>
            </a:pPr>
            <a:r>
              <a:rPr lang="en-US" sz="2400" dirty="0" smtClean="0"/>
              <a:t>Use a template?</a:t>
            </a:r>
            <a:endParaRPr lang="en-US" sz="2400" dirty="0"/>
          </a:p>
        </p:txBody>
      </p:sp>
    </p:spTree>
    <p:extLst>
      <p:ext uri="{BB962C8B-B14F-4D97-AF65-F5344CB8AC3E}">
        <p14:creationId xmlns:p14="http://schemas.microsoft.com/office/powerpoint/2010/main" val="30445787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76200"/>
            <a:ext cx="8229600" cy="1143000"/>
          </a:xfrm>
        </p:spPr>
        <p:txBody>
          <a:bodyPr/>
          <a:lstStyle/>
          <a:p>
            <a:pPr eaLnBrk="1" hangingPunct="1"/>
            <a:r>
              <a:rPr lang="en-US" sz="4000" dirty="0" smtClean="0"/>
              <a:t>Inception Level Acceptance Criteria</a:t>
            </a:r>
          </a:p>
        </p:txBody>
      </p:sp>
      <p:sp>
        <p:nvSpPr>
          <p:cNvPr id="38915" name="Rectangle 3"/>
          <p:cNvSpPr>
            <a:spLocks noGrp="1" noChangeArrowheads="1"/>
          </p:cNvSpPr>
          <p:nvPr>
            <p:ph type="body" sz="quarter" idx="4294967295"/>
          </p:nvPr>
        </p:nvSpPr>
        <p:spPr>
          <a:xfrm>
            <a:off x="0" y="1143000"/>
            <a:ext cx="7696200" cy="1371600"/>
          </a:xfrm>
        </p:spPr>
        <p:txBody>
          <a:bodyPr/>
          <a:lstStyle/>
          <a:p>
            <a:pPr>
              <a:buNone/>
            </a:pPr>
            <a:r>
              <a:rPr lang="en-US" sz="2400" dirty="0" smtClean="0"/>
              <a:t>As a CSR, </a:t>
            </a:r>
          </a:p>
          <a:p>
            <a:pPr>
              <a:buNone/>
            </a:pPr>
            <a:r>
              <a:rPr lang="en-US" sz="2400" dirty="0" smtClean="0"/>
              <a:t>I want to sign on to the system, </a:t>
            </a:r>
          </a:p>
          <a:p>
            <a:pPr>
              <a:buNone/>
            </a:pPr>
            <a:r>
              <a:rPr lang="en-US" sz="2400" dirty="0" smtClean="0"/>
              <a:t>so that I can see my work queue.</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000" dirty="0" smtClean="0"/>
          </a:p>
          <a:p>
            <a:pPr eaLnBrk="1" hangingPunct="1">
              <a:lnSpc>
                <a:spcPct val="90000"/>
              </a:lnSpc>
              <a:buFontTx/>
              <a:buNone/>
            </a:pPr>
            <a:endParaRPr lang="en-US" sz="2000" dirty="0" smtClean="0"/>
          </a:p>
        </p:txBody>
      </p:sp>
      <p:grpSp>
        <p:nvGrpSpPr>
          <p:cNvPr id="2" name="Group 13"/>
          <p:cNvGrpSpPr/>
          <p:nvPr/>
        </p:nvGrpSpPr>
        <p:grpSpPr>
          <a:xfrm>
            <a:off x="5410200" y="3505200"/>
            <a:ext cx="3429000" cy="2971800"/>
            <a:chOff x="5105400" y="3657600"/>
            <a:chExt cx="3429000" cy="2971800"/>
          </a:xfrm>
        </p:grpSpPr>
        <p:grpSp>
          <p:nvGrpSpPr>
            <p:cNvPr id="3" name="Group 7"/>
            <p:cNvGrpSpPr/>
            <p:nvPr/>
          </p:nvGrpSpPr>
          <p:grpSpPr>
            <a:xfrm>
              <a:off x="5105400" y="3657600"/>
              <a:ext cx="3429000" cy="2971800"/>
              <a:chOff x="1447800" y="990600"/>
              <a:chExt cx="6934200" cy="5535404"/>
            </a:xfrm>
          </p:grpSpPr>
          <p:grpSp>
            <p:nvGrpSpPr>
              <p:cNvPr id="4" name="Group 11"/>
              <p:cNvGrpSpPr/>
              <p:nvPr/>
            </p:nvGrpSpPr>
            <p:grpSpPr>
              <a:xfrm>
                <a:off x="1447800" y="990600"/>
                <a:ext cx="6934200" cy="5535404"/>
                <a:chOff x="1447800" y="990600"/>
                <a:chExt cx="6934200" cy="5535404"/>
              </a:xfrm>
            </p:grpSpPr>
            <p:pic>
              <p:nvPicPr>
                <p:cNvPr id="11" name="Picture 2"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447800" y="990600"/>
                  <a:ext cx="6934200" cy="5535404"/>
                </a:xfrm>
                <a:prstGeom prst="rect">
                  <a:avLst/>
                </a:prstGeom>
                <a:noFill/>
              </p:spPr>
            </p:pic>
            <p:sp>
              <p:nvSpPr>
                <p:cNvPr id="12" name="TextBox 11"/>
                <p:cNvSpPr txBox="1"/>
                <p:nvPr/>
              </p:nvSpPr>
              <p:spPr>
                <a:xfrm rot="571467">
                  <a:off x="2360308" y="2416785"/>
                  <a:ext cx="5077252" cy="515950"/>
                </a:xfrm>
                <a:prstGeom prst="rect">
                  <a:avLst/>
                </a:prstGeom>
                <a:noFill/>
              </p:spPr>
              <p:txBody>
                <a:bodyPr wrap="square" rtlCol="0">
                  <a:spAutoFit/>
                </a:bodyPr>
                <a:lstStyle/>
                <a:p>
                  <a:pPr>
                    <a:buNone/>
                  </a:pPr>
                  <a:r>
                    <a:rPr lang="en-US" sz="1200" dirty="0" smtClean="0"/>
                    <a:t>I will know this is complete when…….</a:t>
                  </a:r>
                  <a:endParaRPr lang="en-US" sz="1200" dirty="0"/>
                </a:p>
              </p:txBody>
            </p:sp>
          </p:grpSp>
          <p:sp>
            <p:nvSpPr>
              <p:cNvPr id="10" name="TextBox 9"/>
              <p:cNvSpPr txBox="1"/>
              <p:nvPr/>
            </p:nvSpPr>
            <p:spPr>
              <a:xfrm rot="571467">
                <a:off x="2131709" y="4382465"/>
                <a:ext cx="5077252" cy="515950"/>
              </a:xfrm>
              <a:prstGeom prst="rect">
                <a:avLst/>
              </a:prstGeom>
              <a:noFill/>
            </p:spPr>
            <p:txBody>
              <a:bodyPr wrap="square" rtlCol="0">
                <a:spAutoFit/>
              </a:bodyPr>
              <a:lstStyle/>
              <a:p>
                <a:pPr>
                  <a:buNone/>
                </a:pPr>
                <a:r>
                  <a:rPr lang="en-US" sz="1200" dirty="0" smtClean="0"/>
                  <a:t>Assumptions: </a:t>
                </a:r>
                <a:endParaRPr lang="en-US" sz="1200" dirty="0"/>
              </a:p>
            </p:txBody>
          </p:sp>
        </p:grpSp>
        <p:sp>
          <p:nvSpPr>
            <p:cNvPr id="13" name="Oval 12"/>
            <p:cNvSpPr/>
            <p:nvPr/>
          </p:nvSpPr>
          <p:spPr>
            <a:xfrm>
              <a:off x="5486400" y="3810000"/>
              <a:ext cx="28194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762000" y="2720876"/>
            <a:ext cx="5257800" cy="2382191"/>
          </a:xfrm>
          <a:prstGeom prst="rect">
            <a:avLst/>
          </a:prstGeom>
          <a:noFill/>
        </p:spPr>
        <p:txBody>
          <a:bodyPr wrap="square" rtlCol="0">
            <a:spAutoFit/>
          </a:bodyPr>
          <a:lstStyle/>
          <a:p>
            <a:pPr>
              <a:buNone/>
            </a:pPr>
            <a:r>
              <a:rPr lang="en-US" sz="2400" b="1" dirty="0" smtClean="0">
                <a:solidFill>
                  <a:srgbClr val="FF6600"/>
                </a:solidFill>
              </a:rPr>
              <a:t>I will know this is complete when I have entered my login and password correctly and my work queue with the following data is displayed.  See screen for details.</a:t>
            </a:r>
          </a:p>
          <a:p>
            <a:endParaRPr lang="en-US" sz="2400" b="1" dirty="0">
              <a:solidFill>
                <a:srgbClr val="FF6600"/>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1143000"/>
          </a:xfrm>
        </p:spPr>
        <p:txBody>
          <a:bodyPr/>
          <a:lstStyle/>
          <a:p>
            <a:pPr eaLnBrk="1" hangingPunct="1"/>
            <a:r>
              <a:rPr lang="en-US" sz="4000" dirty="0" smtClean="0"/>
              <a:t>Inception Level Acceptance Criteria</a:t>
            </a:r>
          </a:p>
        </p:txBody>
      </p:sp>
      <p:sp>
        <p:nvSpPr>
          <p:cNvPr id="38915" name="Rectangle 3"/>
          <p:cNvSpPr>
            <a:spLocks noGrp="1" noChangeArrowheads="1"/>
          </p:cNvSpPr>
          <p:nvPr>
            <p:ph type="body" sz="quarter" idx="4294967295"/>
          </p:nvPr>
        </p:nvSpPr>
        <p:spPr>
          <a:xfrm>
            <a:off x="1066800" y="1143000"/>
            <a:ext cx="8077200" cy="5029200"/>
          </a:xfrm>
        </p:spPr>
        <p:txBody>
          <a:bodyPr/>
          <a:lstStyle/>
          <a:p>
            <a:pPr>
              <a:buNone/>
            </a:pPr>
            <a:r>
              <a:rPr lang="en-US" sz="2400" b="1" dirty="0" smtClean="0"/>
              <a:t>“I will know this is complete when……”</a:t>
            </a:r>
            <a:endParaRPr lang="en-US" sz="2400" dirty="0" smtClean="0"/>
          </a:p>
          <a:p>
            <a:pPr>
              <a:spcAft>
                <a:spcPts val="1200"/>
              </a:spcAft>
              <a:buNone/>
            </a:pPr>
            <a:r>
              <a:rPr lang="en-US" sz="2400" dirty="0" smtClean="0"/>
              <a:t>As a CSR, I want to sign on to the system, so that I can see my work queue.</a:t>
            </a:r>
          </a:p>
          <a:p>
            <a:pPr>
              <a:spcAft>
                <a:spcPts val="1800"/>
              </a:spcAft>
              <a:buNone/>
            </a:pPr>
            <a:r>
              <a:rPr lang="en-US" sz="2400" dirty="0" smtClean="0"/>
              <a:t>I will know this is complete when I have entered my login and password correctly and my work queue with the following data is displayed.  See screen for details.</a:t>
            </a:r>
          </a:p>
          <a:p>
            <a:pPr>
              <a:buNone/>
            </a:pPr>
            <a:r>
              <a:rPr lang="en-US" sz="2400" dirty="0" smtClean="0"/>
              <a:t>Alternative path may include if there are no items in the queue.</a:t>
            </a:r>
          </a:p>
          <a:p>
            <a:pPr>
              <a:buNone/>
            </a:pPr>
            <a:r>
              <a:rPr lang="en-US" sz="2400" dirty="0" smtClean="0"/>
              <a:t>Alternative path may include if I am not an authenticated user.</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endParaRPr lang="en-US" sz="2400" dirty="0" smtClean="0"/>
          </a:p>
          <a:p>
            <a:pPr eaLnBrk="1" hangingPunct="1">
              <a:lnSpc>
                <a:spcPct val="90000"/>
              </a:lnSpc>
              <a:buFontTx/>
              <a:buNone/>
            </a:pPr>
            <a:endParaRPr lang="en-US" sz="2400"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RAIDs</a:t>
            </a:r>
            <a:endParaRPr lang="en-US" dirty="0"/>
          </a:p>
        </p:txBody>
      </p:sp>
      <p:grpSp>
        <p:nvGrpSpPr>
          <p:cNvPr id="4" name="Group 12"/>
          <p:cNvGrpSpPr/>
          <p:nvPr/>
        </p:nvGrpSpPr>
        <p:grpSpPr>
          <a:xfrm>
            <a:off x="1447800" y="990600"/>
            <a:ext cx="6934200" cy="5535404"/>
            <a:chOff x="1447800" y="990600"/>
            <a:chExt cx="6934200" cy="5535404"/>
          </a:xfrm>
        </p:grpSpPr>
        <p:grpSp>
          <p:nvGrpSpPr>
            <p:cNvPr id="5" name="Group 11"/>
            <p:cNvGrpSpPr/>
            <p:nvPr/>
          </p:nvGrpSpPr>
          <p:grpSpPr>
            <a:xfrm>
              <a:off x="1447800" y="990600"/>
              <a:ext cx="6934200" cy="5535404"/>
              <a:chOff x="1447800" y="990600"/>
              <a:chExt cx="6934200" cy="5535404"/>
            </a:xfrm>
          </p:grpSpPr>
          <p:pic>
            <p:nvPicPr>
              <p:cNvPr id="8" name="Picture 2"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447800" y="990600"/>
                <a:ext cx="6934200" cy="5535404"/>
              </a:xfrm>
              <a:prstGeom prst="rect">
                <a:avLst/>
              </a:prstGeom>
              <a:noFill/>
            </p:spPr>
          </p:pic>
          <p:sp>
            <p:nvSpPr>
              <p:cNvPr id="9" name="TextBox 8"/>
              <p:cNvSpPr txBox="1"/>
              <p:nvPr/>
            </p:nvSpPr>
            <p:spPr>
              <a:xfrm rot="571467">
                <a:off x="2360308" y="2474705"/>
                <a:ext cx="5077252" cy="400110"/>
              </a:xfrm>
              <a:prstGeom prst="rect">
                <a:avLst/>
              </a:prstGeom>
              <a:noFill/>
            </p:spPr>
            <p:txBody>
              <a:bodyPr wrap="square" rtlCol="0">
                <a:spAutoFit/>
              </a:bodyPr>
              <a:lstStyle/>
              <a:p>
                <a:pPr>
                  <a:buNone/>
                </a:pPr>
                <a:r>
                  <a:rPr lang="en-US" dirty="0" smtClean="0"/>
                  <a:t>I will know this is complete when…….</a:t>
                </a:r>
                <a:endParaRPr lang="en-US" dirty="0"/>
              </a:p>
            </p:txBody>
          </p:sp>
        </p:grpSp>
        <p:sp>
          <p:nvSpPr>
            <p:cNvPr id="10" name="TextBox 9"/>
            <p:cNvSpPr txBox="1"/>
            <p:nvPr/>
          </p:nvSpPr>
          <p:spPr>
            <a:xfrm rot="571467">
              <a:off x="2131709" y="4440385"/>
              <a:ext cx="5077252" cy="400110"/>
            </a:xfrm>
            <a:prstGeom prst="rect">
              <a:avLst/>
            </a:prstGeom>
            <a:noFill/>
          </p:spPr>
          <p:txBody>
            <a:bodyPr wrap="square" rtlCol="0">
              <a:spAutoFit/>
            </a:bodyPr>
            <a:lstStyle/>
            <a:p>
              <a:pPr>
                <a:buNone/>
              </a:pPr>
              <a:r>
                <a:rPr lang="en-US" dirty="0" smtClean="0"/>
                <a:t>Assumptions: </a:t>
              </a:r>
              <a:endParaRPr lang="en-US" dirty="0"/>
            </a:p>
          </p:txBody>
        </p:sp>
      </p:grpSp>
      <p:sp>
        <p:nvSpPr>
          <p:cNvPr id="11" name="Oval 10"/>
          <p:cNvSpPr/>
          <p:nvPr/>
        </p:nvSpPr>
        <p:spPr>
          <a:xfrm>
            <a:off x="1447800" y="3505200"/>
            <a:ext cx="28194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645771">
            <a:off x="2280465" y="4871437"/>
            <a:ext cx="4876800" cy="400110"/>
          </a:xfrm>
          <a:prstGeom prst="rect">
            <a:avLst/>
          </a:prstGeom>
          <a:noFill/>
        </p:spPr>
        <p:txBody>
          <a:bodyPr wrap="square" rtlCol="0">
            <a:spAutoFit/>
          </a:bodyPr>
          <a:lstStyle/>
          <a:p>
            <a:pPr>
              <a:buNone/>
            </a:pPr>
            <a:r>
              <a:rPr lang="en-US" dirty="0" smtClean="0"/>
              <a:t>User is an authenticated user.</a:t>
            </a:r>
            <a:endParaRPr lang="en-US" dirty="0"/>
          </a:p>
        </p:txBody>
      </p:sp>
      <p:sp>
        <p:nvSpPr>
          <p:cNvPr id="13" name="TextBox 12"/>
          <p:cNvSpPr txBox="1"/>
          <p:nvPr/>
        </p:nvSpPr>
        <p:spPr>
          <a:xfrm rot="624917">
            <a:off x="2438400" y="2975362"/>
            <a:ext cx="5181600" cy="923330"/>
          </a:xfrm>
          <a:prstGeom prst="rect">
            <a:avLst/>
          </a:prstGeom>
          <a:noFill/>
        </p:spPr>
        <p:txBody>
          <a:bodyPr wrap="square" rtlCol="0">
            <a:spAutoFit/>
          </a:bodyPr>
          <a:lstStyle/>
          <a:p>
            <a:pPr>
              <a:buNone/>
            </a:pPr>
            <a:r>
              <a:rPr lang="en-US" sz="1800" dirty="0" smtClean="0"/>
              <a:t>I have entered my login and password correctly and my work queue with the following data is displayed.  See screen for details</a:t>
            </a:r>
            <a:endParaRPr lang="en-US" sz="18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Acceptance Criteria</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2850011"/>
          </a:xfrm>
          <a:prstGeom prst="rect">
            <a:avLst/>
          </a:prstGeom>
          <a:noFill/>
        </p:spPr>
        <p:txBody>
          <a:bodyPr wrap="square" rtlCol="0">
            <a:spAutoFit/>
          </a:bodyPr>
          <a:lstStyle/>
          <a:p>
            <a:pPr marL="230188" indent="-230188"/>
            <a:r>
              <a:rPr lang="en-US" sz="3200" dirty="0" smtClean="0"/>
              <a:t>Write acceptance criteria for your stories using the following format:</a:t>
            </a:r>
          </a:p>
          <a:p>
            <a:pPr marL="230188" indent="-230188"/>
            <a:r>
              <a:rPr lang="en-US" sz="3200" dirty="0" smtClean="0"/>
              <a:t>Given</a:t>
            </a:r>
          </a:p>
          <a:p>
            <a:pPr marL="230188" indent="-230188"/>
            <a:r>
              <a:rPr lang="en-US" sz="3200" dirty="0" smtClean="0"/>
              <a:t>When </a:t>
            </a:r>
          </a:p>
          <a:p>
            <a:pPr marL="230188" indent="-230188"/>
            <a:r>
              <a:rPr lang="en-US" sz="3200" dirty="0" smtClean="0"/>
              <a:t>Then</a:t>
            </a:r>
            <a:endParaRPr lang="en-US" sz="3200" dirty="0"/>
          </a:p>
        </p:txBody>
      </p:sp>
    </p:spTree>
    <p:extLst>
      <p:ext uri="{BB962C8B-B14F-4D97-AF65-F5344CB8AC3E}">
        <p14:creationId xmlns:p14="http://schemas.microsoft.com/office/powerpoint/2010/main" val="8785927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Cross-Functional Requirements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609600" y="762000"/>
            <a:ext cx="7620000" cy="5596891"/>
            <a:chOff x="533400" y="1066800"/>
            <a:chExt cx="6629400" cy="5292091"/>
          </a:xfrm>
        </p:grpSpPr>
        <p:pic>
          <p:nvPicPr>
            <p:cNvPr id="5"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6" name="TextBox 5"/>
            <p:cNvSpPr txBox="1"/>
            <p:nvPr/>
          </p:nvSpPr>
          <p:spPr>
            <a:xfrm rot="571467">
              <a:off x="1394199" y="1494929"/>
              <a:ext cx="1524000" cy="400110"/>
            </a:xfrm>
            <a:prstGeom prst="rect">
              <a:avLst/>
            </a:prstGeom>
            <a:noFill/>
          </p:spPr>
          <p:txBody>
            <a:bodyPr wrap="square" rtlCol="0">
              <a:spAutoFit/>
            </a:bodyPr>
            <a:lstStyle/>
            <a:p>
              <a:pPr>
                <a:buNone/>
              </a:pPr>
              <a:r>
                <a:rPr lang="en-US" dirty="0" smtClean="0"/>
                <a:t>#212:</a:t>
              </a:r>
              <a:endParaRPr lang="en-US" dirty="0"/>
            </a:p>
          </p:txBody>
        </p:sp>
        <p:sp>
          <p:nvSpPr>
            <p:cNvPr id="7" name="TextBox 6"/>
            <p:cNvSpPr txBox="1"/>
            <p:nvPr/>
          </p:nvSpPr>
          <p:spPr>
            <a:xfrm rot="571467">
              <a:off x="3088806" y="1953307"/>
              <a:ext cx="3380275" cy="400110"/>
            </a:xfrm>
            <a:prstGeom prst="rect">
              <a:avLst/>
            </a:prstGeom>
            <a:noFill/>
          </p:spPr>
          <p:txBody>
            <a:bodyPr wrap="square" rtlCol="0">
              <a:spAutoFit/>
            </a:bodyPr>
            <a:lstStyle/>
            <a:p>
              <a:pPr>
                <a:buNone/>
              </a:pPr>
              <a:r>
                <a:rPr lang="en-US" dirty="0" smtClean="0"/>
                <a:t>Title:  Single sign on</a:t>
              </a:r>
              <a:endParaRPr lang="en-US" dirty="0"/>
            </a:p>
          </p:txBody>
        </p:sp>
        <p:sp>
          <p:nvSpPr>
            <p:cNvPr id="8" name="TextBox 7"/>
            <p:cNvSpPr txBox="1"/>
            <p:nvPr/>
          </p:nvSpPr>
          <p:spPr>
            <a:xfrm rot="539708">
              <a:off x="1160331" y="2372534"/>
              <a:ext cx="3962400" cy="1631216"/>
            </a:xfrm>
            <a:prstGeom prst="rect">
              <a:avLst/>
            </a:prstGeom>
            <a:noFill/>
          </p:spPr>
          <p:txBody>
            <a:bodyPr wrap="square" rtlCol="0">
              <a:spAutoFit/>
            </a:bodyPr>
            <a:lstStyle/>
            <a:p>
              <a:pPr>
                <a:buNone/>
              </a:pPr>
              <a:r>
                <a:rPr lang="en-US" dirty="0" smtClean="0"/>
                <a:t>As a: </a:t>
              </a:r>
              <a:r>
                <a:rPr lang="en-US" sz="1600" dirty="0" smtClean="0"/>
                <a:t>system administrator</a:t>
              </a:r>
              <a:endParaRPr lang="en-US" dirty="0" smtClean="0"/>
            </a:p>
            <a:p>
              <a:pPr>
                <a:buNone/>
              </a:pPr>
              <a:r>
                <a:rPr lang="en-US" dirty="0" smtClean="0"/>
                <a:t>I want: </a:t>
              </a:r>
              <a:r>
                <a:rPr lang="en-US" sz="1600" dirty="0" smtClean="0"/>
                <a:t>all systems to be accessible by users with a sign on</a:t>
              </a:r>
              <a:endParaRPr lang="en-US" dirty="0" smtClean="0"/>
            </a:p>
            <a:p>
              <a:pPr>
                <a:buNone/>
              </a:pPr>
              <a:r>
                <a:rPr lang="en-US" dirty="0" smtClean="0"/>
                <a:t>So that: </a:t>
              </a:r>
              <a:r>
                <a:rPr lang="en-US" sz="1600" dirty="0" smtClean="0"/>
                <a:t>users will save time when accessing needed information.</a:t>
              </a:r>
              <a:endParaRPr lang="en-US" dirty="0"/>
            </a:p>
          </p:txBody>
        </p:sp>
        <p:sp>
          <p:nvSpPr>
            <p:cNvPr id="9" name="TextBox 8"/>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5  </a:t>
              </a:r>
              <a:endParaRPr lang="en-US" dirty="0"/>
            </a:p>
          </p:txBody>
        </p:sp>
        <p:sp>
          <p:nvSpPr>
            <p:cNvPr id="10" name="TextBox 9"/>
            <p:cNvSpPr txBox="1"/>
            <p:nvPr/>
          </p:nvSpPr>
          <p:spPr>
            <a:xfrm rot="571467">
              <a:off x="3824208" y="4694769"/>
              <a:ext cx="2346147" cy="1138773"/>
            </a:xfrm>
            <a:prstGeom prst="rect">
              <a:avLst/>
            </a:prstGeom>
            <a:noFill/>
          </p:spPr>
          <p:txBody>
            <a:bodyPr wrap="square" rtlCol="0">
              <a:spAutoFit/>
            </a:bodyPr>
            <a:lstStyle/>
            <a:p>
              <a:pPr>
                <a:buNone/>
              </a:pPr>
              <a:r>
                <a:rPr lang="en-US" dirty="0" smtClean="0"/>
                <a:t>Complexity:   2</a:t>
              </a:r>
            </a:p>
            <a:p>
              <a:pPr>
                <a:buNone/>
              </a:pPr>
              <a:r>
                <a:rPr lang="en-US" dirty="0" smtClean="0"/>
                <a:t>Completeness:  1</a:t>
              </a:r>
            </a:p>
            <a:p>
              <a:pPr>
                <a:buNone/>
              </a:pPr>
              <a:r>
                <a:rPr lang="en-US" dirty="0" smtClean="0"/>
                <a:t>Volatility:  1</a:t>
              </a:r>
              <a:endParaRPr lang="en-US" dirty="0"/>
            </a:p>
          </p:txBody>
        </p:sp>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Stories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 Functional Requirements</a:t>
            </a:r>
            <a:endParaRPr lang="en-US" dirty="0"/>
          </a:p>
        </p:txBody>
      </p:sp>
      <p:sp>
        <p:nvSpPr>
          <p:cNvPr id="5" name="Content Placeholder 4"/>
          <p:cNvSpPr>
            <a:spLocks noGrp="1"/>
          </p:cNvSpPr>
          <p:nvPr>
            <p:ph sz="half" idx="1"/>
          </p:nvPr>
        </p:nvSpPr>
        <p:spPr/>
        <p:txBody>
          <a:bodyPr>
            <a:normAutofit fontScale="85000" lnSpcReduction="20000"/>
          </a:bodyPr>
          <a:lstStyle/>
          <a:p>
            <a:r>
              <a:rPr lang="en-US" dirty="0"/>
              <a:t>Archiving </a:t>
            </a:r>
          </a:p>
          <a:p>
            <a:r>
              <a:rPr lang="en-US" dirty="0"/>
              <a:t>Auditability </a:t>
            </a:r>
          </a:p>
          <a:p>
            <a:r>
              <a:rPr lang="en-US" dirty="0"/>
              <a:t>Authentication </a:t>
            </a:r>
          </a:p>
          <a:p>
            <a:r>
              <a:rPr lang="en-US" dirty="0"/>
              <a:t>Authorization </a:t>
            </a:r>
          </a:p>
          <a:p>
            <a:r>
              <a:rPr lang="en-US" dirty="0"/>
              <a:t>Availability </a:t>
            </a:r>
          </a:p>
          <a:p>
            <a:r>
              <a:rPr lang="en-US" dirty="0"/>
              <a:t>Compatibility </a:t>
            </a:r>
          </a:p>
          <a:p>
            <a:r>
              <a:rPr lang="en-US" dirty="0"/>
              <a:t>Configurability </a:t>
            </a:r>
          </a:p>
          <a:p>
            <a:r>
              <a:rPr lang="en-US" dirty="0"/>
              <a:t>Continuity </a:t>
            </a:r>
          </a:p>
          <a:p>
            <a:r>
              <a:rPr lang="en-US" dirty="0"/>
              <a:t>Data Integrity </a:t>
            </a:r>
          </a:p>
          <a:p>
            <a:r>
              <a:rPr lang="en-US" dirty="0"/>
              <a:t>Data Protection</a:t>
            </a:r>
          </a:p>
          <a:p>
            <a:r>
              <a:rPr lang="en-US" dirty="0"/>
              <a:t>DDA / Accessibility</a:t>
            </a:r>
          </a:p>
          <a:p>
            <a:r>
              <a:rPr lang="en-US" dirty="0"/>
              <a:t>Documentation</a:t>
            </a:r>
          </a:p>
          <a:p>
            <a:endParaRPr lang="en-US" dirty="0"/>
          </a:p>
        </p:txBody>
      </p:sp>
      <p:sp>
        <p:nvSpPr>
          <p:cNvPr id="6" name="Content Placeholder 5"/>
          <p:cNvSpPr>
            <a:spLocks noGrp="1"/>
          </p:cNvSpPr>
          <p:nvPr>
            <p:ph sz="half" idx="2"/>
          </p:nvPr>
        </p:nvSpPr>
        <p:spPr/>
        <p:txBody>
          <a:bodyPr>
            <a:normAutofit fontScale="85000" lnSpcReduction="20000"/>
          </a:bodyPr>
          <a:lstStyle/>
          <a:p>
            <a:r>
              <a:rPr lang="en-US" dirty="0"/>
              <a:t>Extensibility </a:t>
            </a:r>
          </a:p>
          <a:p>
            <a:r>
              <a:rPr lang="en-US" dirty="0"/>
              <a:t>Help </a:t>
            </a:r>
          </a:p>
          <a:p>
            <a:r>
              <a:rPr lang="en-US" dirty="0" err="1" smtClean="0"/>
              <a:t>Installability</a:t>
            </a:r>
            <a:r>
              <a:rPr lang="en-US" dirty="0"/>
              <a:t> </a:t>
            </a:r>
          </a:p>
          <a:p>
            <a:r>
              <a:rPr lang="en-US" dirty="0" err="1"/>
              <a:t>Integratability</a:t>
            </a:r>
            <a:r>
              <a:rPr lang="en-US" dirty="0"/>
              <a:t> </a:t>
            </a:r>
          </a:p>
          <a:p>
            <a:r>
              <a:rPr lang="en-US" dirty="0"/>
              <a:t>Interoperability </a:t>
            </a:r>
          </a:p>
          <a:p>
            <a:r>
              <a:rPr lang="en-US" dirty="0" err="1"/>
              <a:t>Leverageability</a:t>
            </a:r>
            <a:r>
              <a:rPr lang="en-US" dirty="0"/>
              <a:t>/reuse </a:t>
            </a:r>
          </a:p>
          <a:p>
            <a:r>
              <a:rPr lang="en-US" dirty="0"/>
              <a:t>Localization </a:t>
            </a:r>
          </a:p>
          <a:p>
            <a:r>
              <a:rPr lang="en-US" dirty="0"/>
              <a:t>Maintainability </a:t>
            </a:r>
          </a:p>
          <a:p>
            <a:r>
              <a:rPr lang="en-US" dirty="0"/>
              <a:t>Multiple environment support </a:t>
            </a:r>
          </a:p>
          <a:p>
            <a:r>
              <a:rPr lang="en-US" dirty="0"/>
              <a:t>Operational </a:t>
            </a:r>
          </a:p>
          <a:p>
            <a:r>
              <a:rPr lang="en-US" dirty="0"/>
              <a:t>Performance </a:t>
            </a:r>
          </a:p>
        </p:txBody>
      </p:sp>
    </p:spTree>
    <p:extLst>
      <p:ext uri="{BB962C8B-B14F-4D97-AF65-F5344CB8AC3E}">
        <p14:creationId xmlns:p14="http://schemas.microsoft.com/office/powerpoint/2010/main" val="1657205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 Functional Requirements cont.</a:t>
            </a:r>
            <a:endParaRPr lang="en-US" dirty="0"/>
          </a:p>
        </p:txBody>
      </p:sp>
      <p:sp>
        <p:nvSpPr>
          <p:cNvPr id="3" name="Content Placeholder 2"/>
          <p:cNvSpPr>
            <a:spLocks noGrp="1"/>
          </p:cNvSpPr>
          <p:nvPr>
            <p:ph sz="half" idx="1"/>
          </p:nvPr>
        </p:nvSpPr>
        <p:spPr/>
        <p:txBody>
          <a:bodyPr>
            <a:normAutofit lnSpcReduction="10000"/>
          </a:bodyPr>
          <a:lstStyle/>
          <a:p>
            <a:r>
              <a:rPr lang="en-US" dirty="0"/>
              <a:t>Personalization </a:t>
            </a:r>
          </a:p>
          <a:p>
            <a:r>
              <a:rPr lang="en-US" dirty="0"/>
              <a:t>Portability </a:t>
            </a:r>
          </a:p>
          <a:p>
            <a:r>
              <a:rPr lang="en-US" dirty="0"/>
              <a:t>Privacy </a:t>
            </a:r>
          </a:p>
          <a:p>
            <a:r>
              <a:rPr lang="en-US" dirty="0"/>
              <a:t>Recoverability </a:t>
            </a:r>
          </a:p>
          <a:p>
            <a:r>
              <a:rPr lang="en-US" dirty="0"/>
              <a:t>Reliability / Safety </a:t>
            </a:r>
          </a:p>
          <a:p>
            <a:r>
              <a:rPr lang="en-US" dirty="0"/>
              <a:t>Reporting </a:t>
            </a:r>
          </a:p>
          <a:p>
            <a:r>
              <a:rPr lang="en-US" dirty="0"/>
              <a:t>Scalability </a:t>
            </a:r>
          </a:p>
          <a:p>
            <a:r>
              <a:rPr lang="en-US" dirty="0"/>
              <a:t>Security </a:t>
            </a:r>
          </a:p>
          <a:p>
            <a:r>
              <a:rPr lang="en-US" dirty="0"/>
              <a:t>Supportability </a:t>
            </a:r>
          </a:p>
          <a:p>
            <a:endParaRPr lang="en-US" dirty="0"/>
          </a:p>
          <a:p>
            <a:endParaRPr lang="en-US" dirty="0"/>
          </a:p>
        </p:txBody>
      </p:sp>
      <p:sp>
        <p:nvSpPr>
          <p:cNvPr id="4" name="Content Placeholder 3"/>
          <p:cNvSpPr>
            <a:spLocks noGrp="1"/>
          </p:cNvSpPr>
          <p:nvPr>
            <p:ph sz="half" idx="2"/>
          </p:nvPr>
        </p:nvSpPr>
        <p:spPr/>
        <p:txBody>
          <a:bodyPr>
            <a:normAutofit lnSpcReduction="10000"/>
          </a:bodyPr>
          <a:lstStyle/>
          <a:p>
            <a:r>
              <a:rPr lang="en-US" dirty="0"/>
              <a:t>Upgradeability </a:t>
            </a:r>
          </a:p>
          <a:p>
            <a:r>
              <a:rPr lang="en-US" dirty="0"/>
              <a:t>Usability/achievability</a:t>
            </a:r>
          </a:p>
          <a:p>
            <a:endParaRPr lang="en-US" dirty="0"/>
          </a:p>
        </p:txBody>
      </p:sp>
    </p:spTree>
    <p:extLst>
      <p:ext uri="{BB962C8B-B14F-4D97-AF65-F5344CB8AC3E}">
        <p14:creationId xmlns:p14="http://schemas.microsoft.com/office/powerpoint/2010/main" val="5852319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1143000"/>
          </a:xfrm>
        </p:spPr>
        <p:txBody>
          <a:bodyPr>
            <a:normAutofit/>
          </a:bodyPr>
          <a:lstStyle/>
          <a:p>
            <a:r>
              <a:rPr lang="en-US" dirty="0" smtClean="0"/>
              <a:t>Representing CFRs</a:t>
            </a:r>
            <a:endParaRPr lang="en-US" dirty="0"/>
          </a:p>
        </p:txBody>
      </p:sp>
      <p:pic>
        <p:nvPicPr>
          <p:cNvPr id="1028" name="Picture 4"/>
          <p:cNvPicPr>
            <a:picLocks noChangeAspect="1" noChangeArrowheads="1"/>
          </p:cNvPicPr>
          <p:nvPr/>
        </p:nvPicPr>
        <p:blipFill>
          <a:blip r:embed="rId3"/>
          <a:srcRect/>
          <a:stretch>
            <a:fillRect/>
          </a:stretch>
        </p:blipFill>
        <p:spPr bwMode="auto">
          <a:xfrm>
            <a:off x="438150" y="914400"/>
            <a:ext cx="8266113" cy="5534025"/>
          </a:xfrm>
          <a:prstGeom prst="rect">
            <a:avLst/>
          </a:prstGeom>
          <a:noFill/>
          <a:ln w="9525">
            <a:noFill/>
            <a:miter lim="800000"/>
            <a:headEnd/>
            <a:tailEnd/>
          </a:ln>
        </p:spPr>
      </p:pic>
    </p:spTree>
    <p:extLst>
      <p:ext uri="{BB962C8B-B14F-4D97-AF65-F5344CB8AC3E}">
        <p14:creationId xmlns:p14="http://schemas.microsoft.com/office/powerpoint/2010/main" val="22030964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CFR Story Examples</a:t>
            </a:r>
            <a:endParaRPr lang="en-US" dirty="0"/>
          </a:p>
        </p:txBody>
      </p:sp>
      <p:sp>
        <p:nvSpPr>
          <p:cNvPr id="3" name="Content Placeholder 2"/>
          <p:cNvSpPr>
            <a:spLocks noGrp="1"/>
          </p:cNvSpPr>
          <p:nvPr>
            <p:ph idx="1"/>
          </p:nvPr>
        </p:nvSpPr>
        <p:spPr/>
        <p:txBody>
          <a:bodyPr/>
          <a:lstStyle/>
          <a:p>
            <a:r>
              <a:rPr lang="en-US" dirty="0" smtClean="0"/>
              <a:t>Accessibility</a:t>
            </a:r>
          </a:p>
          <a:p>
            <a:pPr lvl="1"/>
            <a:r>
              <a:rPr lang="en-US" dirty="0" smtClean="0"/>
              <a:t>As the system administrator, I want all systems to be accessible by users with a single sign on, so that users don’t have to maintain multiple logins and passwords.</a:t>
            </a:r>
          </a:p>
          <a:p>
            <a:endParaRPr lang="en-US" dirty="0" smtClean="0"/>
          </a:p>
          <a:p>
            <a:endParaRPr lang="en-US"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CFR Story Examples</a:t>
            </a:r>
            <a:endParaRPr lang="en-US" dirty="0"/>
          </a:p>
        </p:txBody>
      </p:sp>
      <p:sp>
        <p:nvSpPr>
          <p:cNvPr id="3" name="Content Placeholder 2"/>
          <p:cNvSpPr>
            <a:spLocks noGrp="1"/>
          </p:cNvSpPr>
          <p:nvPr>
            <p:ph idx="1"/>
          </p:nvPr>
        </p:nvSpPr>
        <p:spPr/>
        <p:txBody>
          <a:bodyPr/>
          <a:lstStyle/>
          <a:p>
            <a:r>
              <a:rPr lang="en-US" dirty="0" smtClean="0"/>
              <a:t>Auditability </a:t>
            </a:r>
          </a:p>
          <a:p>
            <a:pPr lvl="1"/>
            <a:r>
              <a:rPr lang="en-US" dirty="0" smtClean="0"/>
              <a:t>As a system user, I want to see a history of changes to key fields along with who changed it and when so that I can understand the process and status of the object better.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7599634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CFR Story Examples</a:t>
            </a:r>
            <a:endParaRPr lang="en-US" dirty="0"/>
          </a:p>
        </p:txBody>
      </p:sp>
      <p:sp>
        <p:nvSpPr>
          <p:cNvPr id="3" name="Content Placeholder 2"/>
          <p:cNvSpPr>
            <a:spLocks noGrp="1"/>
          </p:cNvSpPr>
          <p:nvPr>
            <p:ph idx="1"/>
          </p:nvPr>
        </p:nvSpPr>
        <p:spPr/>
        <p:txBody>
          <a:bodyPr/>
          <a:lstStyle/>
          <a:p>
            <a:r>
              <a:rPr lang="en-US" smtClean="0"/>
              <a:t>Extensibility</a:t>
            </a:r>
          </a:p>
          <a:p>
            <a:pPr lvl="1"/>
            <a:r>
              <a:rPr lang="en-US" smtClean="0"/>
              <a:t>As the COO, I want the system to be extended to French and Spanish language and currency within 2 years of the initial deployment, so that those operations can benefit from the functionality of this new system.</a:t>
            </a:r>
          </a:p>
          <a:p>
            <a:endParaRPr lang="en-US" smtClean="0"/>
          </a:p>
          <a:p>
            <a:endParaRPr lang="en-US" smtClean="0"/>
          </a:p>
          <a:p>
            <a:endParaRPr lang="en-US" dirty="0" smtClean="0"/>
          </a:p>
        </p:txBody>
      </p:sp>
    </p:spTree>
    <p:extLst>
      <p:ext uri="{BB962C8B-B14F-4D97-AF65-F5344CB8AC3E}">
        <p14:creationId xmlns:p14="http://schemas.microsoft.com/office/powerpoint/2010/main" val="19797313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2463224"/>
            <a:ext cx="7543800" cy="584776"/>
          </a:xfrm>
          <a:prstGeom prst="rect">
            <a:avLst/>
          </a:prstGeom>
          <a:noFill/>
        </p:spPr>
        <p:txBody>
          <a:bodyPr wrap="square" rtlCol="0">
            <a:spAutoFit/>
          </a:bodyPr>
          <a:lstStyle/>
          <a:p>
            <a:pPr>
              <a:buNone/>
            </a:pPr>
            <a:r>
              <a:rPr lang="en-US" sz="3200" dirty="0" smtClean="0"/>
              <a:t>Any ideas for CFR for Debt Chasers?</a:t>
            </a:r>
            <a:endParaRPr lang="en-US" sz="3200" dirty="0"/>
          </a:p>
        </p:txBody>
      </p:sp>
    </p:spTree>
    <p:extLst>
      <p:ext uri="{BB962C8B-B14F-4D97-AF65-F5344CB8AC3E}">
        <p14:creationId xmlns:p14="http://schemas.microsoft.com/office/powerpoint/2010/main" val="217239700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25188340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Missing Stories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Story List</a:t>
            </a:r>
            <a:endParaRPr lang="en-US" dirty="0"/>
          </a:p>
        </p:txBody>
      </p:sp>
      <p:pic>
        <p:nvPicPr>
          <p:cNvPr id="475138" name="Picture 2"/>
          <p:cNvPicPr>
            <a:picLocks noChangeAspect="1" noChangeArrowheads="1"/>
          </p:cNvPicPr>
          <p:nvPr/>
        </p:nvPicPr>
        <p:blipFill>
          <a:blip r:embed="rId3"/>
          <a:srcRect/>
          <a:stretch>
            <a:fillRect/>
          </a:stretch>
        </p:blipFill>
        <p:spPr bwMode="auto">
          <a:xfrm>
            <a:off x="0" y="1600200"/>
            <a:ext cx="11715750" cy="3657600"/>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4751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Story</a:t>
            </a:r>
            <a:endParaRPr lang="en-US" dirty="0"/>
          </a:p>
        </p:txBody>
      </p:sp>
      <p:sp>
        <p:nvSpPr>
          <p:cNvPr id="15" name="Rectangle 3"/>
          <p:cNvSpPr>
            <a:spLocks noGrp="1" noChangeArrowheads="1"/>
          </p:cNvSpPr>
          <p:nvPr>
            <p:ph idx="1"/>
          </p:nvPr>
        </p:nvSpPr>
        <p:spPr/>
        <p:txBody>
          <a:bodyPr>
            <a:normAutofit fontScale="92500" lnSpcReduction="10000"/>
          </a:bodyPr>
          <a:lstStyle/>
          <a:p>
            <a:pPr eaLnBrk="1" hangingPunct="1">
              <a:lnSpc>
                <a:spcPct val="80000"/>
              </a:lnSpc>
            </a:pPr>
            <a:r>
              <a:rPr lang="en-US" sz="3200" dirty="0" smtClean="0"/>
              <a:t>Unit of work</a:t>
            </a:r>
          </a:p>
          <a:p>
            <a:pPr eaLnBrk="1" hangingPunct="1">
              <a:lnSpc>
                <a:spcPct val="80000"/>
              </a:lnSpc>
            </a:pPr>
            <a:r>
              <a:rPr lang="en-US" sz="3200" dirty="0" smtClean="0"/>
              <a:t>Completed within an iteration</a:t>
            </a:r>
          </a:p>
          <a:p>
            <a:pPr>
              <a:lnSpc>
                <a:spcPct val="80000"/>
              </a:lnSpc>
            </a:pPr>
            <a:r>
              <a:rPr lang="en-US" sz="3200" dirty="0" smtClean="0"/>
              <a:t>Used to track progress</a:t>
            </a:r>
          </a:p>
          <a:p>
            <a:pPr eaLnBrk="1" hangingPunct="1">
              <a:lnSpc>
                <a:spcPct val="80000"/>
              </a:lnSpc>
            </a:pPr>
            <a:r>
              <a:rPr lang="en-US" sz="3200" dirty="0" smtClean="0"/>
              <a:t>Placeholder for conversations</a:t>
            </a:r>
          </a:p>
          <a:p>
            <a:pPr eaLnBrk="1" hangingPunct="1">
              <a:lnSpc>
                <a:spcPct val="80000"/>
              </a:lnSpc>
            </a:pPr>
            <a:r>
              <a:rPr lang="en-US" sz="3200" dirty="0" smtClean="0"/>
              <a:t>User’s perspective</a:t>
            </a:r>
          </a:p>
          <a:p>
            <a:pPr eaLnBrk="1" hangingPunct="1">
              <a:lnSpc>
                <a:spcPct val="80000"/>
              </a:lnSpc>
            </a:pPr>
            <a:r>
              <a:rPr lang="en-US" sz="3200" dirty="0" smtClean="0"/>
              <a:t>Can be estimated</a:t>
            </a:r>
          </a:p>
          <a:p>
            <a:pPr eaLnBrk="1" hangingPunct="1">
              <a:lnSpc>
                <a:spcPct val="80000"/>
              </a:lnSpc>
            </a:pPr>
            <a:r>
              <a:rPr lang="en-US" sz="3200" dirty="0" smtClean="0"/>
              <a:t>Can be tested</a:t>
            </a:r>
          </a:p>
          <a:p>
            <a:pPr>
              <a:lnSpc>
                <a:spcPct val="80000"/>
              </a:lnSpc>
            </a:pPr>
            <a:r>
              <a:rPr lang="en-US" sz="3200" dirty="0" smtClean="0"/>
              <a:t>Index card</a:t>
            </a:r>
          </a:p>
          <a:p>
            <a:pPr>
              <a:lnSpc>
                <a:spcPct val="80000"/>
              </a:lnSpc>
            </a:pPr>
            <a:r>
              <a:rPr lang="en-US" dirty="0" smtClean="0"/>
              <a:t>Initial </a:t>
            </a:r>
            <a:r>
              <a:rPr lang="en-US" sz="3200" dirty="0" smtClean="0"/>
              <a:t>Story List</a:t>
            </a:r>
          </a:p>
          <a:p>
            <a:pPr>
              <a:lnSpc>
                <a:spcPct val="80000"/>
              </a:lnSpc>
            </a:pPr>
            <a:r>
              <a:rPr lang="en-US" dirty="0" smtClean="0"/>
              <a:t>Product backlog</a:t>
            </a:r>
            <a:endParaRPr lang="en-US" sz="2400" dirty="0" smtClean="0"/>
          </a:p>
          <a:p>
            <a:pPr eaLnBrk="1" hangingPunct="1">
              <a:lnSpc>
                <a:spcPct val="80000"/>
              </a:lnSpc>
              <a:buNone/>
            </a:pPr>
            <a:endParaRPr lang="en-US" sz="2800" dirty="0" smtClean="0"/>
          </a:p>
        </p:txBody>
      </p:sp>
      <p:sp>
        <p:nvSpPr>
          <p:cNvPr id="9223" name="Text Box 6"/>
          <p:cNvSpPr txBox="1">
            <a:spLocks noChangeArrowheads="1"/>
          </p:cNvSpPr>
          <p:nvPr/>
        </p:nvSpPr>
        <p:spPr bwMode="auto">
          <a:xfrm>
            <a:off x="6408738" y="5430838"/>
            <a:ext cx="1285875" cy="396875"/>
          </a:xfrm>
          <a:prstGeom prst="rect">
            <a:avLst/>
          </a:prstGeom>
          <a:noFill/>
          <a:ln w="12700">
            <a:noFill/>
            <a:miter lim="800000"/>
            <a:headEnd/>
            <a:tailEnd/>
          </a:ln>
        </p:spPr>
        <p:txBody>
          <a:bodyPr wrap="none">
            <a:spAutoFit/>
          </a:bodyPr>
          <a:lstStyle/>
          <a:p>
            <a:pPr>
              <a:buNone/>
            </a:pPr>
            <a:r>
              <a:rPr lang="en-US" sz="2000" dirty="0">
                <a:cs typeface="Times New Roman" pitchFamily="18" charset="0"/>
              </a:rPr>
              <a:t>One story</a:t>
            </a:r>
          </a:p>
        </p:txBody>
      </p:sp>
      <p:pic>
        <p:nvPicPr>
          <p:cNvPr id="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248400" y="4038600"/>
            <a:ext cx="1828800" cy="1459887"/>
          </a:xfrm>
          <a:prstGeom prst="rect">
            <a:avLst/>
          </a:prstGeom>
          <a:noFill/>
          <a:effectLst>
            <a:outerShdw blurRad="50800" dist="38100" dir="2700000" algn="tl" rotWithShape="0">
              <a:prstClr val="black">
                <a:alpha val="40000"/>
              </a:prstClr>
            </a:outerShdw>
          </a:effectLst>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fade">
                                      <p:cBhvr>
                                        <p:cTn id="42" dur="500"/>
                                        <p:tgtEl>
                                          <p:spTgt spid="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xEl>
                                              <p:pRg st="8" end="8"/>
                                            </p:txEl>
                                          </p:spTgt>
                                        </p:tgtEl>
                                        <p:attrNameLst>
                                          <p:attrName>style.visibility</p:attrName>
                                        </p:attrNameLst>
                                      </p:cBhvr>
                                      <p:to>
                                        <p:strVal val="visible"/>
                                      </p:to>
                                    </p:set>
                                    <p:animEffect transition="in" filter="fade">
                                      <p:cBhvr>
                                        <p:cTn id="47" dur="500"/>
                                        <p:tgtEl>
                                          <p:spTgt spid="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xEl>
                                              <p:pRg st="9" end="9"/>
                                            </p:txEl>
                                          </p:spTgt>
                                        </p:tgtEl>
                                        <p:attrNameLst>
                                          <p:attrName>style.visibility</p:attrName>
                                        </p:attrNameLst>
                                      </p:cBhvr>
                                      <p:to>
                                        <p:strVal val="visible"/>
                                      </p:to>
                                    </p:set>
                                    <p:animEffect transition="in" filter="fade">
                                      <p:cBhvr>
                                        <p:cTn id="5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Story Mapping</a:t>
            </a:r>
            <a:endParaRPr lang="en-US" dirty="0"/>
          </a:p>
        </p:txBody>
      </p:sp>
      <p:pic>
        <p:nvPicPr>
          <p:cNvPr id="4" name="Picture 3"/>
          <p:cNvPicPr/>
          <p:nvPr/>
        </p:nvPicPr>
        <p:blipFill>
          <a:blip r:embed="rId3" cstate="print"/>
          <a:srcRect/>
          <a:stretch>
            <a:fillRect/>
          </a:stretch>
        </p:blipFill>
        <p:spPr bwMode="auto">
          <a:xfrm>
            <a:off x="609600" y="1676400"/>
            <a:ext cx="8153400" cy="3936797"/>
          </a:xfrm>
          <a:prstGeom prst="rect">
            <a:avLst/>
          </a:prstGeom>
          <a:noFill/>
          <a:ln w="9525">
            <a:noFill/>
            <a:miter lim="800000"/>
            <a:headEnd/>
            <a:tailEnd/>
          </a:ln>
        </p:spPr>
      </p:pic>
      <p:sp>
        <p:nvSpPr>
          <p:cNvPr id="5" name="TextBox 4"/>
          <p:cNvSpPr txBox="1"/>
          <p:nvPr/>
        </p:nvSpPr>
        <p:spPr>
          <a:xfrm>
            <a:off x="1582867" y="5562600"/>
            <a:ext cx="5947935" cy="634020"/>
          </a:xfrm>
          <a:prstGeom prst="rect">
            <a:avLst/>
          </a:prstGeom>
          <a:noFill/>
        </p:spPr>
        <p:txBody>
          <a:bodyPr wrap="none" rtlCol="0">
            <a:spAutoFit/>
          </a:bodyPr>
          <a:lstStyle/>
          <a:p>
            <a:pPr algn="ctr">
              <a:buNone/>
            </a:pPr>
            <a:r>
              <a:rPr lang="en-US" sz="1600" i="1" dirty="0" smtClean="0"/>
              <a:t>Diagram from Jeff Patton’s blog</a:t>
            </a:r>
          </a:p>
          <a:p>
            <a:pPr algn="ctr">
              <a:buNone/>
            </a:pPr>
            <a:r>
              <a:rPr lang="en-US" sz="1600" i="1" dirty="0" smtClean="0"/>
              <a:t>http://</a:t>
            </a:r>
            <a:r>
              <a:rPr lang="en-US" sz="1600" i="1" dirty="0" err="1" smtClean="0"/>
              <a:t>www.agileproductdesign.com/blog/the_new_backlog.html</a:t>
            </a:r>
            <a:endParaRPr lang="en-US" sz="1600" i="1" dirty="0"/>
          </a:p>
        </p:txBody>
      </p:sp>
      <p:sp>
        <p:nvSpPr>
          <p:cNvPr id="6" name="TextBox 5"/>
          <p:cNvSpPr txBox="1"/>
          <p:nvPr/>
        </p:nvSpPr>
        <p:spPr>
          <a:xfrm>
            <a:off x="609600" y="990600"/>
            <a:ext cx="8305800" cy="338554"/>
          </a:xfrm>
          <a:prstGeom prst="rect">
            <a:avLst/>
          </a:prstGeom>
          <a:noFill/>
        </p:spPr>
        <p:txBody>
          <a:bodyPr wrap="square" rtlCol="0">
            <a:spAutoFit/>
          </a:bodyPr>
          <a:lstStyle/>
          <a:p>
            <a:pPr>
              <a:buNone/>
            </a:pPr>
            <a:r>
              <a:rPr lang="en-US" sz="1600" dirty="0" smtClean="0"/>
              <a:t>a.k.a. Walking Skeleton, Hudson River Company Start, or Tracer Bullet</a:t>
            </a:r>
            <a:endParaRPr lang="en-US" sz="16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Story Mapping</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0" y="1600200"/>
            <a:ext cx="7086599" cy="3557897"/>
          </a:xfrm>
          <a:prstGeom prst="rect">
            <a:avLst/>
          </a:prstGeom>
          <a:noFill/>
        </p:spPr>
        <p:txBody>
          <a:bodyPr wrap="square" rtlCol="0">
            <a:spAutoFit/>
          </a:bodyPr>
          <a:lstStyle/>
          <a:p>
            <a:pPr>
              <a:spcBef>
                <a:spcPts val="0"/>
              </a:spcBef>
              <a:spcAft>
                <a:spcPts val="1200"/>
              </a:spcAft>
              <a:buNone/>
            </a:pPr>
            <a:r>
              <a:rPr lang="en-US" sz="2800" dirty="0" smtClean="0"/>
              <a:t>Using the stories from the master story list</a:t>
            </a:r>
          </a:p>
          <a:p>
            <a:pPr marL="688975" lvl="1" indent="-231775"/>
            <a:r>
              <a:rPr lang="en-US" sz="2400" dirty="0" smtClean="0"/>
              <a:t>Lay the stories out left to right in sequence or activity flow</a:t>
            </a:r>
          </a:p>
          <a:p>
            <a:pPr marL="688975" lvl="1" indent="-231775"/>
            <a:r>
              <a:rPr lang="en-US" sz="2400" dirty="0" smtClean="0"/>
              <a:t>Lay related tasks and/or subtasks below the activity</a:t>
            </a:r>
          </a:p>
          <a:p>
            <a:pPr marL="688975" lvl="1" indent="-231775"/>
            <a:r>
              <a:rPr lang="en-US" sz="2400" dirty="0" smtClean="0"/>
              <a:t>Group like stories.  Create high level tasks for them</a:t>
            </a:r>
          </a:p>
          <a:p>
            <a:pPr marL="688975" lvl="1" indent="-231775"/>
            <a:r>
              <a:rPr lang="en-US" sz="2400" dirty="0" smtClean="0"/>
              <a:t>Eliminate duplicates</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Introduction to stories</a:t>
            </a:r>
          </a:p>
          <a:p>
            <a:r>
              <a:rPr lang="en-US" dirty="0" smtClean="0"/>
              <a:t>Acceptance criteria</a:t>
            </a:r>
          </a:p>
          <a:p>
            <a:r>
              <a:rPr lang="en-US" dirty="0" smtClean="0"/>
              <a:t>Cross functional requirements</a:t>
            </a:r>
          </a:p>
          <a:p>
            <a:r>
              <a:rPr lang="en-US" dirty="0" smtClean="0"/>
              <a:t>Representing stories</a:t>
            </a:r>
            <a:endParaRPr lang="en-US" dirty="0"/>
          </a:p>
        </p:txBody>
      </p:sp>
    </p:spTree>
    <p:extLst>
      <p:ext uri="{BB962C8B-B14F-4D97-AF65-F5344CB8AC3E}">
        <p14:creationId xmlns:p14="http://schemas.microsoft.com/office/powerpoint/2010/main" val="26512253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8670178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4365082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Iteration / Release</a:t>
            </a:r>
            <a:endParaRPr lang="en-US" dirty="0"/>
          </a:p>
        </p:txBody>
      </p:sp>
      <p:sp>
        <p:nvSpPr>
          <p:cNvPr id="10244" name="Rectangle 5"/>
          <p:cNvSpPr>
            <a:spLocks noGrp="1" noChangeArrowheads="1"/>
          </p:cNvSpPr>
          <p:nvPr>
            <p:ph idx="1"/>
          </p:nvPr>
        </p:nvSpPr>
        <p:spPr/>
        <p:txBody>
          <a:bodyPr>
            <a:normAutofit lnSpcReduction="10000"/>
          </a:bodyPr>
          <a:lstStyle/>
          <a:p>
            <a:pPr eaLnBrk="1" hangingPunct="1">
              <a:lnSpc>
                <a:spcPct val="90000"/>
              </a:lnSpc>
              <a:buNone/>
            </a:pPr>
            <a:r>
              <a:rPr lang="en-US" sz="2200" dirty="0" smtClean="0"/>
              <a:t>Iteration</a:t>
            </a:r>
          </a:p>
          <a:p>
            <a:pPr eaLnBrk="1" hangingPunct="1">
              <a:lnSpc>
                <a:spcPct val="90000"/>
              </a:lnSpc>
            </a:pPr>
            <a:r>
              <a:rPr lang="en-US" sz="2200" dirty="0" smtClean="0"/>
              <a:t>A collection of stories</a:t>
            </a:r>
          </a:p>
          <a:p>
            <a:pPr>
              <a:lnSpc>
                <a:spcPct val="90000"/>
              </a:lnSpc>
            </a:pPr>
            <a:r>
              <a:rPr lang="en-US" sz="2200" dirty="0" smtClean="0"/>
              <a:t>Selected by the customer</a:t>
            </a:r>
          </a:p>
          <a:p>
            <a:pPr eaLnBrk="1" hangingPunct="1">
              <a:lnSpc>
                <a:spcPct val="90000"/>
              </a:lnSpc>
            </a:pPr>
            <a:r>
              <a:rPr lang="en-US" sz="2200" dirty="0" smtClean="0"/>
              <a:t>Iteration Planning Meeting(IPM)</a:t>
            </a:r>
          </a:p>
          <a:p>
            <a:pPr>
              <a:lnSpc>
                <a:spcPct val="90000"/>
              </a:lnSpc>
            </a:pPr>
            <a:r>
              <a:rPr lang="en-US" sz="2200" dirty="0" smtClean="0"/>
              <a:t>Team commits to delivering</a:t>
            </a:r>
          </a:p>
          <a:p>
            <a:pPr>
              <a:lnSpc>
                <a:spcPct val="90000"/>
              </a:lnSpc>
            </a:pPr>
            <a:r>
              <a:rPr lang="en-US" sz="2200" dirty="0" smtClean="0"/>
              <a:t>1 – 2 weeks</a:t>
            </a:r>
          </a:p>
          <a:p>
            <a:pPr eaLnBrk="1" hangingPunct="1">
              <a:lnSpc>
                <a:spcPct val="90000"/>
              </a:lnSpc>
              <a:buNone/>
            </a:pPr>
            <a:endParaRPr lang="en-US" sz="2200" dirty="0" smtClean="0"/>
          </a:p>
          <a:p>
            <a:pPr eaLnBrk="1" hangingPunct="1">
              <a:lnSpc>
                <a:spcPct val="90000"/>
              </a:lnSpc>
              <a:buNone/>
            </a:pPr>
            <a:r>
              <a:rPr lang="en-US" sz="2200" dirty="0" smtClean="0"/>
              <a:t>Release</a:t>
            </a:r>
          </a:p>
          <a:p>
            <a:r>
              <a:rPr lang="en-US" sz="2200" dirty="0" smtClean="0"/>
              <a:t>A collection of iterations</a:t>
            </a:r>
          </a:p>
          <a:p>
            <a:r>
              <a:rPr lang="en-US" sz="2200" dirty="0" smtClean="0"/>
              <a:t>Release planning</a:t>
            </a:r>
          </a:p>
          <a:p>
            <a:r>
              <a:rPr lang="en-US" sz="2200" dirty="0" smtClean="0"/>
              <a:t>Target 3 months</a:t>
            </a:r>
          </a:p>
          <a:p>
            <a:pPr>
              <a:lnSpc>
                <a:spcPct val="90000"/>
              </a:lnSpc>
              <a:buNone/>
            </a:pPr>
            <a:endParaRPr lang="en-US" sz="2200" dirty="0" smtClean="0"/>
          </a:p>
          <a:p>
            <a:pPr lvl="1" eaLnBrk="1" hangingPunct="1">
              <a:lnSpc>
                <a:spcPct val="90000"/>
              </a:lnSpc>
              <a:buFontTx/>
              <a:buNone/>
            </a:pPr>
            <a:endParaRPr lang="en-US" sz="2000" dirty="0" smtClean="0"/>
          </a:p>
        </p:txBody>
      </p:sp>
      <p:sp>
        <p:nvSpPr>
          <p:cNvPr id="10246" name="Text Box 11"/>
          <p:cNvSpPr txBox="1">
            <a:spLocks noChangeArrowheads="1"/>
          </p:cNvSpPr>
          <p:nvPr/>
        </p:nvSpPr>
        <p:spPr bwMode="auto">
          <a:xfrm>
            <a:off x="6991350" y="2727325"/>
            <a:ext cx="1695450" cy="396875"/>
          </a:xfrm>
          <a:prstGeom prst="rect">
            <a:avLst/>
          </a:prstGeom>
          <a:noFill/>
          <a:ln w="12700">
            <a:noFill/>
            <a:miter lim="800000"/>
            <a:headEnd/>
            <a:tailEnd/>
          </a:ln>
        </p:spPr>
        <p:txBody>
          <a:bodyPr wrap="none">
            <a:spAutoFit/>
          </a:bodyPr>
          <a:lstStyle/>
          <a:p>
            <a:pPr>
              <a:buNone/>
            </a:pPr>
            <a:r>
              <a:rPr lang="en-US" sz="2000" dirty="0">
                <a:cs typeface="Times New Roman" pitchFamily="18" charset="0"/>
              </a:rPr>
              <a:t>5 - 10 Stories</a:t>
            </a:r>
          </a:p>
        </p:txBody>
      </p:sp>
      <p:sp>
        <p:nvSpPr>
          <p:cNvPr id="25" name="Text Box 14"/>
          <p:cNvSpPr txBox="1">
            <a:spLocks noChangeArrowheads="1"/>
          </p:cNvSpPr>
          <p:nvPr/>
        </p:nvSpPr>
        <p:spPr bwMode="auto">
          <a:xfrm>
            <a:off x="6545262" y="6096000"/>
            <a:ext cx="1836738" cy="396875"/>
          </a:xfrm>
          <a:prstGeom prst="rect">
            <a:avLst/>
          </a:prstGeom>
          <a:noFill/>
          <a:ln w="12700">
            <a:noFill/>
            <a:miter lim="800000"/>
            <a:headEnd/>
            <a:tailEnd/>
          </a:ln>
        </p:spPr>
        <p:txBody>
          <a:bodyPr wrap="none">
            <a:spAutoFit/>
          </a:bodyPr>
          <a:lstStyle/>
          <a:p>
            <a:pPr>
              <a:buNone/>
            </a:pPr>
            <a:r>
              <a:rPr lang="en-US" sz="2000" dirty="0">
                <a:cs typeface="Times New Roman" pitchFamily="18" charset="0"/>
              </a:rPr>
              <a:t>30 - 50 Stories</a:t>
            </a:r>
          </a:p>
        </p:txBody>
      </p:sp>
      <p:pic>
        <p:nvPicPr>
          <p:cNvPr id="2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00800" y="673713"/>
            <a:ext cx="1828800" cy="1459887"/>
          </a:xfrm>
          <a:prstGeom prst="rect">
            <a:avLst/>
          </a:prstGeom>
          <a:noFill/>
          <a:effectLst>
            <a:outerShdw blurRad="50800" dist="38100" dir="2700000" algn="tl" rotWithShape="0">
              <a:prstClr val="black">
                <a:alpha val="40000"/>
              </a:prstClr>
            </a:outerShdw>
          </a:effectLst>
        </p:spPr>
      </p:pic>
      <p:pic>
        <p:nvPicPr>
          <p:cNvPr id="2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53200" y="826113"/>
            <a:ext cx="1828800" cy="1459887"/>
          </a:xfrm>
          <a:prstGeom prst="rect">
            <a:avLst/>
          </a:prstGeom>
          <a:noFill/>
          <a:effectLst>
            <a:outerShdw blurRad="50800" dist="38100" dir="2700000" algn="tl" rotWithShape="0">
              <a:prstClr val="black">
                <a:alpha val="40000"/>
              </a:prstClr>
            </a:outerShdw>
          </a:effectLst>
        </p:spPr>
      </p:pic>
      <p:pic>
        <p:nvPicPr>
          <p:cNvPr id="2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05600" y="978513"/>
            <a:ext cx="1828800" cy="1459887"/>
          </a:xfrm>
          <a:prstGeom prst="rect">
            <a:avLst/>
          </a:prstGeom>
          <a:noFill/>
          <a:effectLst>
            <a:outerShdw blurRad="50800" dist="38100" dir="2700000" algn="tl" rotWithShape="0">
              <a:prstClr val="black">
                <a:alpha val="40000"/>
              </a:prstClr>
            </a:outerShdw>
          </a:effectLst>
        </p:spPr>
      </p:pic>
      <p:pic>
        <p:nvPicPr>
          <p:cNvPr id="2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58000" y="1130913"/>
            <a:ext cx="1828800" cy="1459887"/>
          </a:xfrm>
          <a:prstGeom prst="rect">
            <a:avLst/>
          </a:prstGeom>
          <a:noFill/>
          <a:effectLst>
            <a:outerShdw blurRad="50800" dist="38100" dir="2700000" algn="tl" rotWithShape="0">
              <a:prstClr val="black">
                <a:alpha val="40000"/>
              </a:prstClr>
            </a:outerShdw>
          </a:effectLst>
        </p:spPr>
      </p:pic>
      <p:pic>
        <p:nvPicPr>
          <p:cNvPr id="3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10400" y="1283313"/>
            <a:ext cx="1828800" cy="1459887"/>
          </a:xfrm>
          <a:prstGeom prst="rect">
            <a:avLst/>
          </a:prstGeom>
          <a:noFill/>
          <a:effectLst>
            <a:outerShdw blurRad="50800" dist="38100" dir="2700000" algn="tl" rotWithShape="0">
              <a:prstClr val="black">
                <a:alpha val="40000"/>
              </a:prstClr>
            </a:outerShdw>
          </a:effectLst>
        </p:spPr>
      </p:pic>
      <p:grpSp>
        <p:nvGrpSpPr>
          <p:cNvPr id="4" name="Group 3"/>
          <p:cNvGrpSpPr/>
          <p:nvPr/>
        </p:nvGrpSpPr>
        <p:grpSpPr>
          <a:xfrm>
            <a:off x="5029200" y="3810000"/>
            <a:ext cx="5715000" cy="2221887"/>
            <a:chOff x="5029200" y="3886200"/>
            <a:chExt cx="5715000" cy="2221887"/>
          </a:xfrm>
        </p:grpSpPr>
        <p:pic>
          <p:nvPicPr>
            <p:cNvPr id="31"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3886200"/>
              <a:ext cx="1828800" cy="1459887"/>
            </a:xfrm>
            <a:prstGeom prst="rect">
              <a:avLst/>
            </a:prstGeom>
            <a:noFill/>
            <a:effectLst>
              <a:outerShdw blurRad="50800" dist="38100" dir="2700000" algn="tl" rotWithShape="0">
                <a:prstClr val="black">
                  <a:alpha val="40000"/>
                </a:prstClr>
              </a:outerShdw>
            </a:effectLst>
          </p:spPr>
        </p:pic>
        <p:pic>
          <p:nvPicPr>
            <p:cNvPr id="32"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81600" y="4038600"/>
              <a:ext cx="1828800" cy="1459887"/>
            </a:xfrm>
            <a:prstGeom prst="rect">
              <a:avLst/>
            </a:prstGeom>
            <a:noFill/>
            <a:effectLst>
              <a:outerShdw blurRad="50800" dist="38100" dir="2700000" algn="tl" rotWithShape="0">
                <a:prstClr val="black">
                  <a:alpha val="40000"/>
                </a:prstClr>
              </a:outerShdw>
            </a:effectLst>
          </p:spPr>
        </p:pic>
        <p:pic>
          <p:nvPicPr>
            <p:cNvPr id="33"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34000" y="4191000"/>
              <a:ext cx="1828800" cy="1459887"/>
            </a:xfrm>
            <a:prstGeom prst="rect">
              <a:avLst/>
            </a:prstGeom>
            <a:noFill/>
            <a:effectLst>
              <a:outerShdw blurRad="50800" dist="38100" dir="2700000" algn="tl" rotWithShape="0">
                <a:prstClr val="black">
                  <a:alpha val="40000"/>
                </a:prstClr>
              </a:outerShdw>
            </a:effectLst>
          </p:spPr>
        </p:pic>
        <p:pic>
          <p:nvPicPr>
            <p:cNvPr id="34"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86400" y="4343400"/>
              <a:ext cx="1828800" cy="1459887"/>
            </a:xfrm>
            <a:prstGeom prst="rect">
              <a:avLst/>
            </a:prstGeom>
            <a:noFill/>
            <a:effectLst>
              <a:outerShdw blurRad="50800" dist="38100" dir="2700000" algn="tl" rotWithShape="0">
                <a:prstClr val="black">
                  <a:alpha val="40000"/>
                </a:prstClr>
              </a:outerShdw>
            </a:effectLst>
          </p:spPr>
        </p:pic>
        <p:pic>
          <p:nvPicPr>
            <p:cNvPr id="35"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38800" y="4495800"/>
              <a:ext cx="1828800" cy="1459887"/>
            </a:xfrm>
            <a:prstGeom prst="rect">
              <a:avLst/>
            </a:prstGeom>
            <a:noFill/>
            <a:effectLst>
              <a:outerShdw blurRad="50800" dist="38100" dir="2700000" algn="tl" rotWithShape="0">
                <a:prstClr val="black">
                  <a:alpha val="40000"/>
                </a:prstClr>
              </a:outerShdw>
            </a:effectLst>
          </p:spPr>
        </p:pic>
        <p:pic>
          <p:nvPicPr>
            <p:cNvPr id="3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715000" y="3886200"/>
              <a:ext cx="1828800" cy="1459887"/>
            </a:xfrm>
            <a:prstGeom prst="rect">
              <a:avLst/>
            </a:prstGeom>
            <a:noFill/>
            <a:effectLst>
              <a:outerShdw blurRad="50800" dist="38100" dir="2700000" algn="tl" rotWithShape="0">
                <a:prstClr val="black">
                  <a:alpha val="40000"/>
                </a:prstClr>
              </a:outerShdw>
            </a:effectLst>
          </p:spPr>
        </p:pic>
        <p:pic>
          <p:nvPicPr>
            <p:cNvPr id="3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67400" y="4038600"/>
              <a:ext cx="1828800" cy="1459887"/>
            </a:xfrm>
            <a:prstGeom prst="rect">
              <a:avLst/>
            </a:prstGeom>
            <a:noFill/>
            <a:effectLst>
              <a:outerShdw blurRad="50800" dist="38100" dir="2700000" algn="tl" rotWithShape="0">
                <a:prstClr val="black">
                  <a:alpha val="40000"/>
                </a:prstClr>
              </a:outerShdw>
            </a:effectLst>
          </p:spPr>
        </p:pic>
        <p:pic>
          <p:nvPicPr>
            <p:cNvPr id="3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19800" y="4191000"/>
              <a:ext cx="1828800" cy="1459887"/>
            </a:xfrm>
            <a:prstGeom prst="rect">
              <a:avLst/>
            </a:prstGeom>
            <a:noFill/>
            <a:effectLst>
              <a:outerShdw blurRad="50800" dist="38100" dir="2700000" algn="tl" rotWithShape="0">
                <a:prstClr val="black">
                  <a:alpha val="40000"/>
                </a:prstClr>
              </a:outerShdw>
            </a:effectLst>
          </p:spPr>
        </p:pic>
        <p:pic>
          <p:nvPicPr>
            <p:cNvPr id="3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72200" y="4343400"/>
              <a:ext cx="1828800" cy="1459887"/>
            </a:xfrm>
            <a:prstGeom prst="rect">
              <a:avLst/>
            </a:prstGeom>
            <a:noFill/>
            <a:effectLst>
              <a:outerShdw blurRad="50800" dist="38100" dir="2700000" algn="tl" rotWithShape="0">
                <a:prstClr val="black">
                  <a:alpha val="40000"/>
                </a:prstClr>
              </a:outerShdw>
            </a:effectLst>
          </p:spPr>
        </p:pic>
        <p:pic>
          <p:nvPicPr>
            <p:cNvPr id="4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24600" y="4495800"/>
              <a:ext cx="1828800" cy="1459887"/>
            </a:xfrm>
            <a:prstGeom prst="rect">
              <a:avLst/>
            </a:prstGeom>
            <a:noFill/>
            <a:effectLst>
              <a:outerShdw blurRad="50800" dist="38100" dir="2700000" algn="tl" rotWithShape="0">
                <a:prstClr val="black">
                  <a:alpha val="40000"/>
                </a:prstClr>
              </a:outerShdw>
            </a:effectLst>
          </p:spPr>
        </p:pic>
        <p:pic>
          <p:nvPicPr>
            <p:cNvPr id="41"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00800" y="3886200"/>
              <a:ext cx="1828800" cy="1459887"/>
            </a:xfrm>
            <a:prstGeom prst="rect">
              <a:avLst/>
            </a:prstGeom>
            <a:noFill/>
            <a:effectLst>
              <a:outerShdw blurRad="50800" dist="38100" dir="2700000" algn="tl" rotWithShape="0">
                <a:prstClr val="black">
                  <a:alpha val="40000"/>
                </a:prstClr>
              </a:outerShdw>
            </a:effectLst>
          </p:spPr>
        </p:pic>
        <p:pic>
          <p:nvPicPr>
            <p:cNvPr id="42"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53200" y="4038600"/>
              <a:ext cx="1828800" cy="1459887"/>
            </a:xfrm>
            <a:prstGeom prst="rect">
              <a:avLst/>
            </a:prstGeom>
            <a:noFill/>
            <a:effectLst>
              <a:outerShdw blurRad="50800" dist="38100" dir="2700000" algn="tl" rotWithShape="0">
                <a:prstClr val="black">
                  <a:alpha val="40000"/>
                </a:prstClr>
              </a:outerShdw>
            </a:effectLst>
          </p:spPr>
        </p:pic>
        <p:pic>
          <p:nvPicPr>
            <p:cNvPr id="43"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05600" y="4191000"/>
              <a:ext cx="1828800" cy="1459887"/>
            </a:xfrm>
            <a:prstGeom prst="rect">
              <a:avLst/>
            </a:prstGeom>
            <a:noFill/>
            <a:effectLst>
              <a:outerShdw blurRad="50800" dist="38100" dir="2700000" algn="tl" rotWithShape="0">
                <a:prstClr val="black">
                  <a:alpha val="40000"/>
                </a:prstClr>
              </a:outerShdw>
            </a:effectLst>
          </p:spPr>
        </p:pic>
        <p:pic>
          <p:nvPicPr>
            <p:cNvPr id="44"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58000" y="4343400"/>
              <a:ext cx="1828800" cy="1459887"/>
            </a:xfrm>
            <a:prstGeom prst="rect">
              <a:avLst/>
            </a:prstGeom>
            <a:noFill/>
            <a:effectLst>
              <a:outerShdw blurRad="50800" dist="38100" dir="2700000" algn="tl" rotWithShape="0">
                <a:prstClr val="black">
                  <a:alpha val="40000"/>
                </a:prstClr>
              </a:outerShdw>
            </a:effectLst>
          </p:spPr>
        </p:pic>
        <p:pic>
          <p:nvPicPr>
            <p:cNvPr id="45"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10400" y="4495800"/>
              <a:ext cx="1828800" cy="1459887"/>
            </a:xfrm>
            <a:prstGeom prst="rect">
              <a:avLst/>
            </a:prstGeom>
            <a:noFill/>
            <a:effectLst>
              <a:outerShdw blurRad="50800" dist="38100" dir="2700000" algn="tl" rotWithShape="0">
                <a:prstClr val="black">
                  <a:alpha val="40000"/>
                </a:prstClr>
              </a:outerShdw>
            </a:effectLst>
          </p:spPr>
        </p:pic>
        <p:pic>
          <p:nvPicPr>
            <p:cNvPr id="4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86600" y="3886200"/>
              <a:ext cx="1828800" cy="1459887"/>
            </a:xfrm>
            <a:prstGeom prst="rect">
              <a:avLst/>
            </a:prstGeom>
            <a:noFill/>
            <a:effectLst>
              <a:outerShdw blurRad="50800" dist="38100" dir="2700000" algn="tl" rotWithShape="0">
                <a:prstClr val="black">
                  <a:alpha val="40000"/>
                </a:prstClr>
              </a:outerShdw>
            </a:effectLst>
          </p:spPr>
        </p:pic>
        <p:pic>
          <p:nvPicPr>
            <p:cNvPr id="4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39000" y="4038600"/>
              <a:ext cx="1828800" cy="1459887"/>
            </a:xfrm>
            <a:prstGeom prst="rect">
              <a:avLst/>
            </a:prstGeom>
            <a:noFill/>
            <a:effectLst>
              <a:outerShdw blurRad="50800" dist="38100" dir="2700000" algn="tl" rotWithShape="0">
                <a:prstClr val="black">
                  <a:alpha val="40000"/>
                </a:prstClr>
              </a:outerShdw>
            </a:effectLst>
          </p:spPr>
        </p:pic>
        <p:pic>
          <p:nvPicPr>
            <p:cNvPr id="4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391400" y="4191000"/>
              <a:ext cx="1828800" cy="1459887"/>
            </a:xfrm>
            <a:prstGeom prst="rect">
              <a:avLst/>
            </a:prstGeom>
            <a:noFill/>
            <a:effectLst>
              <a:outerShdw blurRad="50800" dist="38100" dir="2700000" algn="tl" rotWithShape="0">
                <a:prstClr val="black">
                  <a:alpha val="40000"/>
                </a:prstClr>
              </a:outerShdw>
            </a:effectLst>
          </p:spPr>
        </p:pic>
        <p:pic>
          <p:nvPicPr>
            <p:cNvPr id="4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43800" y="4343400"/>
              <a:ext cx="1828800" cy="1459887"/>
            </a:xfrm>
            <a:prstGeom prst="rect">
              <a:avLst/>
            </a:prstGeom>
            <a:noFill/>
            <a:effectLst>
              <a:outerShdw blurRad="50800" dist="38100" dir="2700000" algn="tl" rotWithShape="0">
                <a:prstClr val="black">
                  <a:alpha val="40000"/>
                </a:prstClr>
              </a:outerShdw>
            </a:effectLst>
          </p:spPr>
        </p:pic>
        <p:pic>
          <p:nvPicPr>
            <p:cNvPr id="5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96200" y="4495800"/>
              <a:ext cx="1828800" cy="1459887"/>
            </a:xfrm>
            <a:prstGeom prst="rect">
              <a:avLst/>
            </a:prstGeom>
            <a:noFill/>
            <a:effectLst>
              <a:outerShdw blurRad="50800" dist="38100" dir="2700000" algn="tl" rotWithShape="0">
                <a:prstClr val="black">
                  <a:alpha val="40000"/>
                </a:prstClr>
              </a:outerShdw>
            </a:effectLst>
          </p:spPr>
        </p:pic>
        <p:pic>
          <p:nvPicPr>
            <p:cNvPr id="51"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772400" y="3886200"/>
              <a:ext cx="1828800" cy="1459887"/>
            </a:xfrm>
            <a:prstGeom prst="rect">
              <a:avLst/>
            </a:prstGeom>
            <a:noFill/>
            <a:effectLst>
              <a:outerShdw blurRad="50800" dist="38100" dir="2700000" algn="tl" rotWithShape="0">
                <a:prstClr val="black">
                  <a:alpha val="40000"/>
                </a:prstClr>
              </a:outerShdw>
            </a:effectLst>
          </p:spPr>
        </p:pic>
        <p:pic>
          <p:nvPicPr>
            <p:cNvPr id="52"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924800" y="4038600"/>
              <a:ext cx="1828800" cy="1459887"/>
            </a:xfrm>
            <a:prstGeom prst="rect">
              <a:avLst/>
            </a:prstGeom>
            <a:noFill/>
            <a:effectLst>
              <a:outerShdw blurRad="50800" dist="38100" dir="2700000" algn="tl" rotWithShape="0">
                <a:prstClr val="black">
                  <a:alpha val="40000"/>
                </a:prstClr>
              </a:outerShdw>
            </a:effectLst>
          </p:spPr>
        </p:pic>
        <p:pic>
          <p:nvPicPr>
            <p:cNvPr id="53"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077200" y="4191000"/>
              <a:ext cx="1828800" cy="1459887"/>
            </a:xfrm>
            <a:prstGeom prst="rect">
              <a:avLst/>
            </a:prstGeom>
            <a:noFill/>
            <a:effectLst>
              <a:outerShdw blurRad="50800" dist="38100" dir="2700000" algn="tl" rotWithShape="0">
                <a:prstClr val="black">
                  <a:alpha val="40000"/>
                </a:prstClr>
              </a:outerShdw>
            </a:effectLst>
          </p:spPr>
        </p:pic>
        <p:pic>
          <p:nvPicPr>
            <p:cNvPr id="54"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229600" y="4343400"/>
              <a:ext cx="1828800" cy="1459887"/>
            </a:xfrm>
            <a:prstGeom prst="rect">
              <a:avLst/>
            </a:prstGeom>
            <a:noFill/>
            <a:effectLst>
              <a:outerShdw blurRad="50800" dist="38100" dir="2700000" algn="tl" rotWithShape="0">
                <a:prstClr val="black">
                  <a:alpha val="40000"/>
                </a:prstClr>
              </a:outerShdw>
            </a:effectLst>
          </p:spPr>
        </p:pic>
        <p:pic>
          <p:nvPicPr>
            <p:cNvPr id="55"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0" y="4495800"/>
              <a:ext cx="1828800" cy="1459887"/>
            </a:xfrm>
            <a:prstGeom prst="rect">
              <a:avLst/>
            </a:prstGeom>
            <a:noFill/>
            <a:effectLst>
              <a:outerShdw blurRad="50800" dist="38100" dir="2700000" algn="tl" rotWithShape="0">
                <a:prstClr val="black">
                  <a:alpha val="40000"/>
                </a:prstClr>
              </a:outerShdw>
            </a:effectLst>
          </p:spPr>
        </p:pic>
        <p:pic>
          <p:nvPicPr>
            <p:cNvPr id="5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458200" y="3886200"/>
              <a:ext cx="1828800" cy="1459887"/>
            </a:xfrm>
            <a:prstGeom prst="rect">
              <a:avLst/>
            </a:prstGeom>
            <a:noFill/>
            <a:effectLst>
              <a:outerShdw blurRad="50800" dist="38100" dir="2700000" algn="tl" rotWithShape="0">
                <a:prstClr val="black">
                  <a:alpha val="40000"/>
                </a:prstClr>
              </a:outerShdw>
            </a:effectLst>
          </p:spPr>
        </p:pic>
        <p:pic>
          <p:nvPicPr>
            <p:cNvPr id="5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610600" y="4038600"/>
              <a:ext cx="1828800" cy="1459887"/>
            </a:xfrm>
            <a:prstGeom prst="rect">
              <a:avLst/>
            </a:prstGeom>
            <a:noFill/>
            <a:effectLst>
              <a:outerShdw blurRad="50800" dist="38100" dir="2700000" algn="tl" rotWithShape="0">
                <a:prstClr val="black">
                  <a:alpha val="40000"/>
                </a:prstClr>
              </a:outerShdw>
            </a:effectLst>
          </p:spPr>
        </p:pic>
        <p:pic>
          <p:nvPicPr>
            <p:cNvPr id="5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763000" y="4191000"/>
              <a:ext cx="1828800" cy="1459887"/>
            </a:xfrm>
            <a:prstGeom prst="rect">
              <a:avLst/>
            </a:prstGeom>
            <a:noFill/>
            <a:effectLst>
              <a:outerShdw blurRad="50800" dist="38100" dir="2700000" algn="tl" rotWithShape="0">
                <a:prstClr val="black">
                  <a:alpha val="40000"/>
                </a:prstClr>
              </a:outerShdw>
            </a:effectLst>
          </p:spPr>
        </p:pic>
        <p:pic>
          <p:nvPicPr>
            <p:cNvPr id="5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15400" y="4343400"/>
              <a:ext cx="1828800" cy="1459887"/>
            </a:xfrm>
            <a:prstGeom prst="rect">
              <a:avLst/>
            </a:prstGeom>
            <a:noFill/>
            <a:effectLst>
              <a:outerShdw blurRad="50800" dist="38100" dir="2700000" algn="tl" rotWithShape="0">
                <a:prstClr val="black">
                  <a:alpha val="40000"/>
                </a:prstClr>
              </a:outerShdw>
            </a:effectLst>
          </p:spPr>
        </p:pic>
        <p:pic>
          <p:nvPicPr>
            <p:cNvPr id="6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19800" y="4648200"/>
              <a:ext cx="1828800" cy="1459887"/>
            </a:xfrm>
            <a:prstGeom prst="rect">
              <a:avLst/>
            </a:prstGeom>
            <a:noFill/>
            <a:effectLst>
              <a:outerShdw blurRad="50800" dist="38100" dir="2700000" algn="tl" rotWithShape="0">
                <a:prstClr val="black">
                  <a:alpha val="40000"/>
                </a:prstClr>
              </a:outerShdw>
            </a:effectLst>
          </p:spPr>
        </p:pic>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fade">
                                      <p:cBhvr>
                                        <p:cTn id="7" dur="500"/>
                                        <p:tgtEl>
                                          <p:spTgt spid="10244">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1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nodeType="afterEffect">
                                  <p:stCondLst>
                                    <p:cond delay="100"/>
                                  </p:stCondLst>
                                  <p:childTnLst>
                                    <p:set>
                                      <p:cBhvr>
                                        <p:cTn id="15" dur="1" fill="hold">
                                          <p:stCondLst>
                                            <p:cond delay="0"/>
                                          </p:stCondLst>
                                        </p:cTn>
                                        <p:tgtEl>
                                          <p:spTgt spid="28"/>
                                        </p:tgtEl>
                                        <p:attrNameLst>
                                          <p:attrName>style.visibility</p:attrName>
                                        </p:attrNameLst>
                                      </p:cBhvr>
                                      <p:to>
                                        <p:strVal val="visible"/>
                                      </p:to>
                                    </p:set>
                                  </p:childTnLst>
                                </p:cTn>
                              </p:par>
                            </p:childTnLst>
                          </p:cTn>
                        </p:par>
                        <p:par>
                          <p:cTn id="16" fill="hold">
                            <p:stCondLst>
                              <p:cond delay="700"/>
                            </p:stCondLst>
                            <p:childTnLst>
                              <p:par>
                                <p:cTn id="17" presetID="1" presetClass="entr" presetSubtype="0" fill="hold" nodeType="afterEffect">
                                  <p:stCondLst>
                                    <p:cond delay="1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nodeType="afterEffect">
                                  <p:stCondLst>
                                    <p:cond delay="10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4">
                                            <p:txEl>
                                              <p:pRg st="1" end="1"/>
                                            </p:txEl>
                                          </p:spTgt>
                                        </p:tgtEl>
                                        <p:attrNameLst>
                                          <p:attrName>style.visibility</p:attrName>
                                        </p:attrNameLst>
                                      </p:cBhvr>
                                      <p:to>
                                        <p:strVal val="visible"/>
                                      </p:to>
                                    </p:set>
                                    <p:animEffect transition="in" filter="fade">
                                      <p:cBhvr>
                                        <p:cTn id="26" dur="500"/>
                                        <p:tgtEl>
                                          <p:spTgt spid="1024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244">
                                            <p:txEl>
                                              <p:pRg st="2" end="2"/>
                                            </p:txEl>
                                          </p:spTgt>
                                        </p:tgtEl>
                                        <p:attrNameLst>
                                          <p:attrName>style.visibility</p:attrName>
                                        </p:attrNameLst>
                                      </p:cBhvr>
                                      <p:to>
                                        <p:strVal val="visible"/>
                                      </p:to>
                                    </p:set>
                                    <p:animEffect transition="in" filter="fade">
                                      <p:cBhvr>
                                        <p:cTn id="31" dur="500"/>
                                        <p:tgtEl>
                                          <p:spTgt spid="1024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244">
                                            <p:txEl>
                                              <p:pRg st="3" end="3"/>
                                            </p:txEl>
                                          </p:spTgt>
                                        </p:tgtEl>
                                        <p:attrNameLst>
                                          <p:attrName>style.visibility</p:attrName>
                                        </p:attrNameLst>
                                      </p:cBhvr>
                                      <p:to>
                                        <p:strVal val="visible"/>
                                      </p:to>
                                    </p:set>
                                    <p:animEffect transition="in" filter="fade">
                                      <p:cBhvr>
                                        <p:cTn id="36" dur="500"/>
                                        <p:tgtEl>
                                          <p:spTgt spid="1024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244">
                                            <p:txEl>
                                              <p:pRg st="4" end="4"/>
                                            </p:txEl>
                                          </p:spTgt>
                                        </p:tgtEl>
                                        <p:attrNameLst>
                                          <p:attrName>style.visibility</p:attrName>
                                        </p:attrNameLst>
                                      </p:cBhvr>
                                      <p:to>
                                        <p:strVal val="visible"/>
                                      </p:to>
                                    </p:set>
                                    <p:animEffect transition="in" filter="fade">
                                      <p:cBhvr>
                                        <p:cTn id="41" dur="500"/>
                                        <p:tgtEl>
                                          <p:spTgt spid="1024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244">
                                            <p:txEl>
                                              <p:pRg st="5" end="5"/>
                                            </p:txEl>
                                          </p:spTgt>
                                        </p:tgtEl>
                                        <p:attrNameLst>
                                          <p:attrName>style.visibility</p:attrName>
                                        </p:attrNameLst>
                                      </p:cBhvr>
                                      <p:to>
                                        <p:strVal val="visible"/>
                                      </p:to>
                                    </p:set>
                                    <p:animEffect transition="in" filter="fade">
                                      <p:cBhvr>
                                        <p:cTn id="46" dur="500"/>
                                        <p:tgtEl>
                                          <p:spTgt spid="10244">
                                            <p:txEl>
                                              <p:pRg st="5" end="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244">
                                            <p:txEl>
                                              <p:pRg st="7" end="7"/>
                                            </p:txEl>
                                          </p:spTgt>
                                        </p:tgtEl>
                                        <p:attrNameLst>
                                          <p:attrName>style.visibility</p:attrName>
                                        </p:attrNameLst>
                                      </p:cBhvr>
                                      <p:to>
                                        <p:strVal val="visible"/>
                                      </p:to>
                                    </p:set>
                                    <p:animEffect transition="in" filter="fade">
                                      <p:cBhvr>
                                        <p:cTn id="49" dur="500"/>
                                        <p:tgtEl>
                                          <p:spTgt spid="1024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244">
                                            <p:txEl>
                                              <p:pRg st="8" end="8"/>
                                            </p:txEl>
                                          </p:spTgt>
                                        </p:tgtEl>
                                        <p:attrNameLst>
                                          <p:attrName>style.visibility</p:attrName>
                                        </p:attrNameLst>
                                      </p:cBhvr>
                                      <p:to>
                                        <p:strVal val="visible"/>
                                      </p:to>
                                    </p:set>
                                    <p:animEffect transition="in" filter="fade">
                                      <p:cBhvr>
                                        <p:cTn id="54" dur="500"/>
                                        <p:tgtEl>
                                          <p:spTgt spid="10244">
                                            <p:txEl>
                                              <p:pRg st="8" end="8"/>
                                            </p:txEl>
                                          </p:spTgt>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244">
                                            <p:txEl>
                                              <p:pRg st="9" end="9"/>
                                            </p:txEl>
                                          </p:spTgt>
                                        </p:tgtEl>
                                        <p:attrNameLst>
                                          <p:attrName>style.visibility</p:attrName>
                                        </p:attrNameLst>
                                      </p:cBhvr>
                                      <p:to>
                                        <p:strVal val="visible"/>
                                      </p:to>
                                    </p:set>
                                    <p:animEffect transition="in" filter="fade">
                                      <p:cBhvr>
                                        <p:cTn id="63" dur="500"/>
                                        <p:tgtEl>
                                          <p:spTgt spid="10244">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244">
                                            <p:txEl>
                                              <p:pRg st="10" end="10"/>
                                            </p:txEl>
                                          </p:spTgt>
                                        </p:tgtEl>
                                        <p:attrNameLst>
                                          <p:attrName>style.visibility</p:attrName>
                                        </p:attrNameLst>
                                      </p:cBhvr>
                                      <p:to>
                                        <p:strVal val="visible"/>
                                      </p:to>
                                    </p:set>
                                    <p:animEffect transition="in" filter="fade">
                                      <p:cBhvr>
                                        <p:cTn id="68" dur="500"/>
                                        <p:tgtEl>
                                          <p:spTgt spid="102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Quiz</a:t>
            </a:r>
            <a:endParaRPr lang="en-US" dirty="0"/>
          </a:p>
        </p:txBody>
      </p:sp>
      <p:sp>
        <p:nvSpPr>
          <p:cNvPr id="4" name="Text Placeholder 3"/>
          <p:cNvSpPr>
            <a:spLocks noGrp="1"/>
          </p:cNvSpPr>
          <p:nvPr>
            <p:ph type="body" sz="quarter" idx="4294967295"/>
          </p:nvPr>
        </p:nvSpPr>
        <p:spPr>
          <a:xfrm>
            <a:off x="0" y="1143000"/>
            <a:ext cx="8686800" cy="5029200"/>
          </a:xfrm>
        </p:spPr>
        <p:txBody>
          <a:bodyPr>
            <a:normAutofit lnSpcReduction="10000"/>
          </a:bodyPr>
          <a:lstStyle/>
          <a:p>
            <a:pPr>
              <a:buNone/>
            </a:pPr>
            <a:r>
              <a:rPr lang="en-US" dirty="0" smtClean="0"/>
              <a:t>A story is…..</a:t>
            </a:r>
          </a:p>
          <a:p>
            <a:pPr>
              <a:buFont typeface="Wingdings" pitchFamily="2" charset="2"/>
              <a:buChar char="q"/>
            </a:pPr>
            <a:r>
              <a:rPr lang="en-US" dirty="0" smtClean="0"/>
              <a:t>  Written from the user’s perspective</a:t>
            </a:r>
          </a:p>
          <a:p>
            <a:pPr>
              <a:buFont typeface="Wingdings" pitchFamily="2" charset="2"/>
              <a:buChar char="q"/>
            </a:pPr>
            <a:r>
              <a:rPr lang="en-US" dirty="0" smtClean="0"/>
              <a:t>  Captured through lengthy analysis</a:t>
            </a:r>
          </a:p>
          <a:p>
            <a:pPr>
              <a:buFont typeface="Wingdings" pitchFamily="2" charset="2"/>
              <a:buChar char="q"/>
            </a:pPr>
            <a:r>
              <a:rPr lang="en-US" dirty="0" smtClean="0"/>
              <a:t>  Written on a card</a:t>
            </a:r>
          </a:p>
          <a:p>
            <a:pPr>
              <a:buFont typeface="Wingdings" pitchFamily="2" charset="2"/>
              <a:buChar char="q"/>
            </a:pPr>
            <a:r>
              <a:rPr lang="en-US" dirty="0" smtClean="0"/>
              <a:t>  Written as a technical solution</a:t>
            </a:r>
          </a:p>
          <a:p>
            <a:pPr>
              <a:buFont typeface="Wingdings" pitchFamily="2" charset="2"/>
              <a:buChar char="q"/>
            </a:pPr>
            <a:r>
              <a:rPr lang="en-US" dirty="0" smtClean="0"/>
              <a:t>  All written at the beginning of the project</a:t>
            </a:r>
          </a:p>
          <a:p>
            <a:pPr>
              <a:buFont typeface="Wingdings" pitchFamily="2" charset="2"/>
              <a:buChar char="q"/>
            </a:pPr>
            <a:r>
              <a:rPr lang="en-US" dirty="0" smtClean="0"/>
              <a:t>  Captured through rich conversations</a:t>
            </a:r>
          </a:p>
          <a:p>
            <a:pPr>
              <a:buFont typeface="Wingdings" pitchFamily="2" charset="2"/>
              <a:buChar char="q"/>
            </a:pPr>
            <a:r>
              <a:rPr lang="en-US" dirty="0" smtClean="0"/>
              <a:t>  Written as a lengthy requirements document</a:t>
            </a:r>
            <a:endParaRPr lang="en-US" dirty="0"/>
          </a:p>
        </p:txBody>
      </p:sp>
      <p:pic>
        <p:nvPicPr>
          <p:cNvPr id="6146" name="Picture 2" descr="C:\Documents and Settings\pmandari\Local Settings\Temporary Internet Files\Content.IE5\FLC9DO3F\MCj04247540000[1].wmf"/>
          <p:cNvPicPr>
            <a:picLocks noChangeAspect="1" noChangeArrowheads="1"/>
          </p:cNvPicPr>
          <p:nvPr/>
        </p:nvPicPr>
        <p:blipFill>
          <a:blip r:embed="rId3"/>
          <a:srcRect/>
          <a:stretch>
            <a:fillRect/>
          </a:stretch>
        </p:blipFill>
        <p:spPr bwMode="auto">
          <a:xfrm>
            <a:off x="152400" y="1752600"/>
            <a:ext cx="511138" cy="533400"/>
          </a:xfrm>
          <a:prstGeom prst="rect">
            <a:avLst/>
          </a:prstGeom>
          <a:noFill/>
        </p:spPr>
      </p:pic>
      <p:pic>
        <p:nvPicPr>
          <p:cNvPr id="6147"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2286000"/>
            <a:ext cx="457200" cy="457200"/>
          </a:xfrm>
          <a:prstGeom prst="rect">
            <a:avLst/>
          </a:prstGeom>
          <a:noFill/>
        </p:spPr>
      </p:pic>
      <p:pic>
        <p:nvPicPr>
          <p:cNvPr id="7" name="Picture 2" descr="C:\Documents and Settings\pmandari\Local Settings\Temporary Internet Files\Content.IE5\FLC9DO3F\MCj04247540000[1].wmf"/>
          <p:cNvPicPr>
            <a:picLocks noChangeAspect="1" noChangeArrowheads="1"/>
          </p:cNvPicPr>
          <p:nvPr/>
        </p:nvPicPr>
        <p:blipFill>
          <a:blip r:embed="rId3"/>
          <a:srcRect/>
          <a:stretch>
            <a:fillRect/>
          </a:stretch>
        </p:blipFill>
        <p:spPr bwMode="auto">
          <a:xfrm>
            <a:off x="152400" y="2743200"/>
            <a:ext cx="511138" cy="533400"/>
          </a:xfrm>
          <a:prstGeom prst="rect">
            <a:avLst/>
          </a:prstGeom>
          <a:noFill/>
        </p:spPr>
      </p:pic>
      <p:pic>
        <p:nvPicPr>
          <p:cNvPr id="8" name="Picture 2" descr="C:\Documents and Settings\pmandari\Local Settings\Temporary Internet Files\Content.IE5\FLC9DO3F\MCj04247540000[1].wmf"/>
          <p:cNvPicPr>
            <a:picLocks noChangeAspect="1" noChangeArrowheads="1"/>
          </p:cNvPicPr>
          <p:nvPr/>
        </p:nvPicPr>
        <p:blipFill>
          <a:blip r:embed="rId3"/>
          <a:srcRect/>
          <a:stretch>
            <a:fillRect/>
          </a:stretch>
        </p:blipFill>
        <p:spPr bwMode="auto">
          <a:xfrm>
            <a:off x="152400" y="4267200"/>
            <a:ext cx="511138" cy="533400"/>
          </a:xfrm>
          <a:prstGeom prst="rect">
            <a:avLst/>
          </a:prstGeom>
          <a:noFill/>
        </p:spPr>
      </p:pic>
      <p:pic>
        <p:nvPicPr>
          <p:cNvPr id="9"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3276600"/>
            <a:ext cx="457200" cy="457200"/>
          </a:xfrm>
          <a:prstGeom prst="rect">
            <a:avLst/>
          </a:prstGeom>
          <a:noFill/>
        </p:spPr>
      </p:pic>
      <p:pic>
        <p:nvPicPr>
          <p:cNvPr id="10"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3810000"/>
            <a:ext cx="457200" cy="457200"/>
          </a:xfrm>
          <a:prstGeom prst="rect">
            <a:avLst/>
          </a:prstGeom>
          <a:noFill/>
        </p:spPr>
      </p:pic>
      <p:pic>
        <p:nvPicPr>
          <p:cNvPr id="11"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4800600"/>
            <a:ext cx="457200" cy="457200"/>
          </a:xfrm>
          <a:prstGeom prst="rect">
            <a:avLst/>
          </a:prstGeom>
          <a:noFill/>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6200"/>
            <a:ext cx="8229600" cy="1143000"/>
          </a:xfrm>
        </p:spPr>
        <p:txBody>
          <a:bodyPr/>
          <a:lstStyle/>
          <a:p>
            <a:r>
              <a:rPr lang="en-US" dirty="0" smtClean="0"/>
              <a:t>Parts of a Story</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143000" y="1066800"/>
            <a:ext cx="6629400" cy="5292091"/>
          </a:xfrm>
          <a:prstGeom prst="rect">
            <a:avLst/>
          </a:prstGeom>
          <a:noFill/>
        </p:spPr>
      </p:pic>
      <p:sp>
        <p:nvSpPr>
          <p:cNvPr id="8" name="TextBox 7"/>
          <p:cNvSpPr txBox="1"/>
          <p:nvPr/>
        </p:nvSpPr>
        <p:spPr>
          <a:xfrm rot="571467">
            <a:off x="20037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7112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7699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1470399" y="4847729"/>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5" name="TextBox 14"/>
          <p:cNvSpPr txBox="1"/>
          <p:nvPr/>
        </p:nvSpPr>
        <p:spPr>
          <a:xfrm rot="571467">
            <a:off x="1598308" y="4379705"/>
            <a:ext cx="5077252" cy="400110"/>
          </a:xfrm>
          <a:prstGeom prst="rect">
            <a:avLst/>
          </a:prstGeom>
          <a:noFill/>
        </p:spPr>
        <p:txBody>
          <a:bodyPr wrap="square" rtlCol="0">
            <a:spAutoFit/>
          </a:bodyPr>
          <a:lstStyle/>
          <a:p>
            <a:pPr>
              <a:buNone/>
            </a:pPr>
            <a:r>
              <a:rPr lang="en-US" dirty="0" smtClean="0"/>
              <a:t>Assumptions: </a:t>
            </a:r>
            <a:endParaRPr lang="en-US" dirty="0"/>
          </a:p>
        </p:txBody>
      </p:sp>
      <p:sp>
        <p:nvSpPr>
          <p:cNvPr id="13" name="TextBox 12"/>
          <p:cNvSpPr txBox="1"/>
          <p:nvPr/>
        </p:nvSpPr>
        <p:spPr>
          <a:xfrm rot="571467">
            <a:off x="5889999" y="2119919"/>
            <a:ext cx="1524000" cy="369332"/>
          </a:xfrm>
          <a:prstGeom prst="rect">
            <a:avLst/>
          </a:prstGeom>
          <a:noFill/>
        </p:spPr>
        <p:txBody>
          <a:bodyPr wrap="square" rtlCol="0">
            <a:spAutoFit/>
          </a:bodyPr>
          <a:lstStyle/>
          <a:p>
            <a:pPr>
              <a:buNone/>
            </a:pPr>
            <a:r>
              <a:rPr lang="en-US" dirty="0" smtClean="0"/>
              <a:t>Priority:</a:t>
            </a:r>
            <a:endParaRPr lang="en-US" dirty="0"/>
          </a:p>
        </p:txBody>
      </p:sp>
    </p:spTree>
    <p:extLst>
      <p:ext uri="{BB962C8B-B14F-4D97-AF65-F5344CB8AC3E}">
        <p14:creationId xmlns:p14="http://schemas.microsoft.com/office/powerpoint/2010/main" val="31502481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Parts of a Story</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022531" y="1066800"/>
            <a:ext cx="6629400" cy="5292091"/>
          </a:xfrm>
          <a:prstGeom prst="rect">
            <a:avLst/>
          </a:prstGeom>
          <a:noFill/>
        </p:spPr>
      </p:pic>
      <p:sp>
        <p:nvSpPr>
          <p:cNvPr id="8" name="TextBox 7"/>
          <p:cNvSpPr txBox="1"/>
          <p:nvPr/>
        </p:nvSpPr>
        <p:spPr>
          <a:xfrm rot="571467">
            <a:off x="1883330"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590732"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2" name="TextBox 11"/>
          <p:cNvSpPr txBox="1"/>
          <p:nvPr/>
        </p:nvSpPr>
        <p:spPr>
          <a:xfrm rot="571467">
            <a:off x="4313339" y="48344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4" name="TextBox 13"/>
          <p:cNvSpPr txBox="1"/>
          <p:nvPr/>
        </p:nvSpPr>
        <p:spPr>
          <a:xfrm rot="571467">
            <a:off x="2849439" y="2474705"/>
            <a:ext cx="5077252" cy="400110"/>
          </a:xfrm>
          <a:prstGeom prst="rect">
            <a:avLst/>
          </a:prstGeom>
          <a:noFill/>
        </p:spPr>
        <p:txBody>
          <a:bodyPr wrap="square" rtlCol="0">
            <a:spAutoFit/>
          </a:bodyPr>
          <a:lstStyle/>
          <a:p>
            <a:pPr>
              <a:buNone/>
            </a:pPr>
            <a:r>
              <a:rPr lang="en-US" dirty="0" smtClean="0"/>
              <a:t>I will know this is complete when…….</a:t>
            </a:r>
            <a:endParaRPr lang="en-US" dirty="0"/>
          </a:p>
        </p:txBody>
      </p:sp>
      <p:sp>
        <p:nvSpPr>
          <p:cNvPr id="13" name="TextBox 12"/>
          <p:cNvSpPr txBox="1"/>
          <p:nvPr/>
        </p:nvSpPr>
        <p:spPr>
          <a:xfrm rot="571467">
            <a:off x="5769530" y="2119919"/>
            <a:ext cx="1524000" cy="369332"/>
          </a:xfrm>
          <a:prstGeom prst="rect">
            <a:avLst/>
          </a:prstGeom>
          <a:noFill/>
        </p:spPr>
        <p:txBody>
          <a:bodyPr wrap="square" rtlCol="0">
            <a:spAutoFit/>
          </a:bodyPr>
          <a:lstStyle/>
          <a:p>
            <a:pPr>
              <a:buNone/>
            </a:pPr>
            <a:r>
              <a:rPr lang="en-US" dirty="0" smtClean="0"/>
              <a:t>Priority:</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50435</TotalTime>
  <Words>5087</Words>
  <Application>Microsoft Macintosh PowerPoint</Application>
  <PresentationFormat>On-screen Show (4:3)</PresentationFormat>
  <Paragraphs>795</Paragraphs>
  <Slides>55</Slides>
  <Notes>49</Notes>
  <HiddenSlides>8</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TWS Doc white marble</vt:lpstr>
      <vt:lpstr>2012 Studios </vt:lpstr>
      <vt:lpstr>Requirements aka Stories</vt:lpstr>
      <vt:lpstr>Topics</vt:lpstr>
      <vt:lpstr>BA Artifacts</vt:lpstr>
      <vt:lpstr>All About Stories</vt:lpstr>
      <vt:lpstr>Story</vt:lpstr>
      <vt:lpstr>Iteration / Release</vt:lpstr>
      <vt:lpstr>Quick Quiz</vt:lpstr>
      <vt:lpstr>Parts of a Story</vt:lpstr>
      <vt:lpstr>Parts of a Story</vt:lpstr>
      <vt:lpstr>Description</vt:lpstr>
      <vt:lpstr>A Helpful Acronym</vt:lpstr>
      <vt:lpstr>Independent</vt:lpstr>
      <vt:lpstr>Negotiable</vt:lpstr>
      <vt:lpstr>Valuable</vt:lpstr>
      <vt:lpstr>Estimatable</vt:lpstr>
      <vt:lpstr>Small</vt:lpstr>
      <vt:lpstr>Testable</vt:lpstr>
      <vt:lpstr>Other Guidelines</vt:lpstr>
      <vt:lpstr>Other Guidelines</vt:lpstr>
      <vt:lpstr>Other Guidelines</vt:lpstr>
      <vt:lpstr>Other Guidelines</vt:lpstr>
      <vt:lpstr>Different levels of requirements</vt:lpstr>
      <vt:lpstr>When do we write stories</vt:lpstr>
      <vt:lpstr>Story Writing</vt:lpstr>
      <vt:lpstr>INVEST Exercise</vt:lpstr>
      <vt:lpstr>Story Example 1</vt:lpstr>
      <vt:lpstr>Story Example 2</vt:lpstr>
      <vt:lpstr>Story example 3</vt:lpstr>
      <vt:lpstr>Story example #4</vt:lpstr>
      <vt:lpstr>Story example #5</vt:lpstr>
      <vt:lpstr>Story example #6</vt:lpstr>
      <vt:lpstr>Debrief</vt:lpstr>
      <vt:lpstr>Writing acceptance criteria</vt:lpstr>
      <vt:lpstr>Inception Level Acceptance Criteria</vt:lpstr>
      <vt:lpstr>Inception Level Acceptance Criteria</vt:lpstr>
      <vt:lpstr>RAIDs</vt:lpstr>
      <vt:lpstr>Acceptance Criteria</vt:lpstr>
      <vt:lpstr>Cross-Functional Requirements</vt:lpstr>
      <vt:lpstr>PowerPoint Presentation</vt:lpstr>
      <vt:lpstr>Cross Functional Requirements</vt:lpstr>
      <vt:lpstr>Cross Functional Requirements cont.</vt:lpstr>
      <vt:lpstr>Representing CFRs</vt:lpstr>
      <vt:lpstr>CFR Story Examples</vt:lpstr>
      <vt:lpstr>CFR Story Examples</vt:lpstr>
      <vt:lpstr>CFR Story Examples</vt:lpstr>
      <vt:lpstr>PowerPoint Presentation</vt:lpstr>
      <vt:lpstr>BA Artifacts</vt:lpstr>
      <vt:lpstr>Checking for Missing Stories</vt:lpstr>
      <vt:lpstr>Initial Story List</vt:lpstr>
      <vt:lpstr>Story Mapping</vt:lpstr>
      <vt:lpstr>Story Mapping</vt:lpstr>
      <vt:lpstr>Debrief</vt:lpstr>
      <vt:lpstr>Review</vt:lpstr>
      <vt:lpstr>BA Artifacts</vt:lpstr>
      <vt:lpstr>Questions?</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Lupi Messenger</cp:lastModifiedBy>
  <cp:revision>773</cp:revision>
  <dcterms:created xsi:type="dcterms:W3CDTF">2010-06-09T02:39:38Z</dcterms:created>
  <dcterms:modified xsi:type="dcterms:W3CDTF">2015-09-23T18:18:26Z</dcterms:modified>
</cp:coreProperties>
</file>