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1"/>
  </p:sldMasterIdLst>
  <p:notesMasterIdLst>
    <p:notesMasterId r:id="rId34"/>
  </p:notesMasterIdLst>
  <p:handoutMasterIdLst>
    <p:handoutMasterId r:id="rId35"/>
  </p:handoutMasterIdLst>
  <p:sldIdLst>
    <p:sldId id="696" r:id="rId2"/>
    <p:sldId id="713" r:id="rId3"/>
    <p:sldId id="707" r:id="rId4"/>
    <p:sldId id="694" r:id="rId5"/>
    <p:sldId id="683" r:id="rId6"/>
    <p:sldId id="708" r:id="rId7"/>
    <p:sldId id="709" r:id="rId8"/>
    <p:sldId id="710" r:id="rId9"/>
    <p:sldId id="711" r:id="rId10"/>
    <p:sldId id="712" r:id="rId11"/>
    <p:sldId id="593" r:id="rId12"/>
    <p:sldId id="598" r:id="rId13"/>
    <p:sldId id="594" r:id="rId14"/>
    <p:sldId id="595" r:id="rId15"/>
    <p:sldId id="669" r:id="rId16"/>
    <p:sldId id="670" r:id="rId17"/>
    <p:sldId id="596" r:id="rId18"/>
    <p:sldId id="689" r:id="rId19"/>
    <p:sldId id="668" r:id="rId20"/>
    <p:sldId id="566" r:id="rId21"/>
    <p:sldId id="561" r:id="rId22"/>
    <p:sldId id="568" r:id="rId23"/>
    <p:sldId id="562" r:id="rId24"/>
    <p:sldId id="691" r:id="rId25"/>
    <p:sldId id="563" r:id="rId26"/>
    <p:sldId id="690" r:id="rId27"/>
    <p:sldId id="692" r:id="rId28"/>
    <p:sldId id="688" r:id="rId29"/>
    <p:sldId id="564" r:id="rId30"/>
    <p:sldId id="714" r:id="rId31"/>
    <p:sldId id="715" r:id="rId32"/>
    <p:sldId id="700" r:id="rId33"/>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3D6620AC-7E75-1041-B26A-6BCDEB42328C}">
          <p14:sldIdLst>
            <p14:sldId id="696"/>
            <p14:sldId id="713"/>
            <p14:sldId id="707"/>
            <p14:sldId id="694"/>
            <p14:sldId id="683"/>
          </p14:sldIdLst>
        </p14:section>
        <p14:section name="Analysts and Estimation" id="{71B47734-1F8A-1547-AC35-25BB1294B01D}">
          <p14:sldIdLst>
            <p14:sldId id="708"/>
            <p14:sldId id="709"/>
            <p14:sldId id="710"/>
            <p14:sldId id="711"/>
            <p14:sldId id="712"/>
          </p14:sldIdLst>
        </p14:section>
        <p14:section name="Analysis Risk" id="{84595237-6D7B-9F4B-AC8E-2BF66304E553}">
          <p14:sldIdLst>
            <p14:sldId id="593"/>
            <p14:sldId id="598"/>
            <p14:sldId id="594"/>
            <p14:sldId id="595"/>
            <p14:sldId id="669"/>
            <p14:sldId id="670"/>
            <p14:sldId id="596"/>
            <p14:sldId id="689"/>
            <p14:sldId id="668"/>
          </p14:sldIdLst>
        </p14:section>
        <p14:section name="Prioritizing Stories" id="{B4DAE329-315D-B64D-B6D1-805A7AE65F75}">
          <p14:sldIdLst>
            <p14:sldId id="566"/>
            <p14:sldId id="561"/>
            <p14:sldId id="568"/>
            <p14:sldId id="562"/>
            <p14:sldId id="691"/>
            <p14:sldId id="563"/>
            <p14:sldId id="690"/>
            <p14:sldId id="692"/>
          </p14:sldIdLst>
        </p14:section>
        <p14:section name="Capacity Planning" id="{F9ABFAF1-8A31-5548-8261-AED12893EB7A}">
          <p14:sldIdLst>
            <p14:sldId id="688"/>
            <p14:sldId id="564"/>
          </p14:sldIdLst>
        </p14:section>
        <p14:section name="Closing" id="{B68E7C12-E6E9-2046-A372-BA701A597F88}">
          <p14:sldIdLst>
            <p14:sldId id="714"/>
            <p14:sldId id="715"/>
            <p14:sldId id="70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2110" autoAdjust="0"/>
  </p:normalViewPr>
  <p:slideViewPr>
    <p:cSldViewPr>
      <p:cViewPr varScale="1">
        <p:scale>
          <a:sx n="57" d="100"/>
          <a:sy n="57" d="100"/>
        </p:scale>
        <p:origin x="-23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47BDB-8E0A-4F28-B8E7-F576785C9227}"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AU"/>
        </a:p>
      </dgm:t>
    </dgm:pt>
    <dgm:pt modelId="{03E55E0A-906C-48F1-9173-0AB554529068}">
      <dgm:prSet phldrT="[Text]"/>
      <dgm:spPr/>
      <dgm:t>
        <a:bodyPr/>
        <a:lstStyle/>
        <a:p>
          <a:r>
            <a:rPr lang="en-AU" dirty="0" smtClean="0">
              <a:solidFill>
                <a:schemeClr val="tx1"/>
              </a:solidFill>
            </a:rPr>
            <a:t>High risk </a:t>
          </a:r>
        </a:p>
        <a:p>
          <a:r>
            <a:rPr lang="en-AU" dirty="0" smtClean="0">
              <a:solidFill>
                <a:schemeClr val="tx1"/>
              </a:solidFill>
            </a:rPr>
            <a:t>low value</a:t>
          </a:r>
          <a:endParaRPr lang="en-AU" dirty="0">
            <a:solidFill>
              <a:schemeClr val="tx1"/>
            </a:solidFill>
          </a:endParaRPr>
        </a:p>
      </dgm:t>
    </dgm:pt>
    <dgm:pt modelId="{0A2F96D2-BF47-4E38-A8AE-1003577AA296}" type="parTrans" cxnId="{CDE787DE-720E-4C6A-AB22-D246802FDA6B}">
      <dgm:prSet/>
      <dgm:spPr/>
      <dgm:t>
        <a:bodyPr/>
        <a:lstStyle/>
        <a:p>
          <a:endParaRPr lang="en-AU"/>
        </a:p>
      </dgm:t>
    </dgm:pt>
    <dgm:pt modelId="{B8B49A3B-31D8-43A2-8A86-EB6FD4C53153}" type="sibTrans" cxnId="{CDE787DE-720E-4C6A-AB22-D246802FDA6B}">
      <dgm:prSet/>
      <dgm:spPr/>
      <dgm:t>
        <a:bodyPr/>
        <a:lstStyle/>
        <a:p>
          <a:endParaRPr lang="en-AU"/>
        </a:p>
      </dgm:t>
    </dgm:pt>
    <dgm:pt modelId="{D16B00E7-7307-4A15-AA86-829D2A0E805C}">
      <dgm:prSet phldrT="[Text]"/>
      <dgm:spPr/>
      <dgm:t>
        <a:bodyPr/>
        <a:lstStyle/>
        <a:p>
          <a:r>
            <a:rPr lang="en-AU" dirty="0" smtClean="0">
              <a:solidFill>
                <a:schemeClr val="tx1"/>
              </a:solidFill>
            </a:rPr>
            <a:t>High risk high value</a:t>
          </a:r>
          <a:endParaRPr lang="en-AU" dirty="0">
            <a:solidFill>
              <a:schemeClr val="tx1"/>
            </a:solidFill>
          </a:endParaRPr>
        </a:p>
      </dgm:t>
    </dgm:pt>
    <dgm:pt modelId="{96A537AA-AA92-4CDF-AF9E-0F6E34514E89}" type="parTrans" cxnId="{37A4FCF1-FA12-4BC4-93FE-6D47CA835123}">
      <dgm:prSet/>
      <dgm:spPr/>
      <dgm:t>
        <a:bodyPr/>
        <a:lstStyle/>
        <a:p>
          <a:endParaRPr lang="en-AU"/>
        </a:p>
      </dgm:t>
    </dgm:pt>
    <dgm:pt modelId="{D14B75BF-B6E3-4DFE-87DB-A7BCB0039704}" type="sibTrans" cxnId="{37A4FCF1-FA12-4BC4-93FE-6D47CA835123}">
      <dgm:prSet/>
      <dgm:spPr/>
      <dgm:t>
        <a:bodyPr/>
        <a:lstStyle/>
        <a:p>
          <a:endParaRPr lang="en-AU"/>
        </a:p>
      </dgm:t>
    </dgm:pt>
    <dgm:pt modelId="{E1DC58A5-E2CE-441D-B484-2CD5C4CC24B6}">
      <dgm:prSet phldrT="[Text]"/>
      <dgm:spPr/>
      <dgm:t>
        <a:bodyPr/>
        <a:lstStyle/>
        <a:p>
          <a:r>
            <a:rPr lang="en-AU" dirty="0" smtClean="0">
              <a:solidFill>
                <a:schemeClr val="tx1"/>
              </a:solidFill>
            </a:rPr>
            <a:t>Low risk low value</a:t>
          </a:r>
          <a:endParaRPr lang="en-AU" dirty="0">
            <a:solidFill>
              <a:schemeClr val="tx1"/>
            </a:solidFill>
          </a:endParaRPr>
        </a:p>
      </dgm:t>
    </dgm:pt>
    <dgm:pt modelId="{40E38115-DB43-4354-97E7-617B79ACBC48}" type="parTrans" cxnId="{73217B86-AFD5-4DA2-A726-03559D3A2E27}">
      <dgm:prSet/>
      <dgm:spPr/>
      <dgm:t>
        <a:bodyPr/>
        <a:lstStyle/>
        <a:p>
          <a:endParaRPr lang="en-AU"/>
        </a:p>
      </dgm:t>
    </dgm:pt>
    <dgm:pt modelId="{54426B71-C4B2-4EDC-A8B4-531348F7B5C8}" type="sibTrans" cxnId="{73217B86-AFD5-4DA2-A726-03559D3A2E27}">
      <dgm:prSet/>
      <dgm:spPr/>
      <dgm:t>
        <a:bodyPr/>
        <a:lstStyle/>
        <a:p>
          <a:endParaRPr lang="en-AU"/>
        </a:p>
      </dgm:t>
    </dgm:pt>
    <dgm:pt modelId="{0A48B02D-70F4-4FFE-A84B-685C67738044}">
      <dgm:prSet phldrT="[Text]"/>
      <dgm:spPr/>
      <dgm:t>
        <a:bodyPr/>
        <a:lstStyle/>
        <a:p>
          <a:r>
            <a:rPr lang="en-AU" dirty="0" smtClean="0">
              <a:solidFill>
                <a:schemeClr val="tx1"/>
              </a:solidFill>
            </a:rPr>
            <a:t>Low risk high value</a:t>
          </a:r>
          <a:endParaRPr lang="en-AU" dirty="0">
            <a:solidFill>
              <a:schemeClr val="tx1"/>
            </a:solidFill>
          </a:endParaRPr>
        </a:p>
      </dgm:t>
    </dgm:pt>
    <dgm:pt modelId="{D7E53136-D956-4C7C-8631-BB04F9535EC1}" type="parTrans" cxnId="{CD29B6EC-02FF-4648-A71C-E07F7A2B8F60}">
      <dgm:prSet/>
      <dgm:spPr/>
      <dgm:t>
        <a:bodyPr/>
        <a:lstStyle/>
        <a:p>
          <a:endParaRPr lang="en-AU"/>
        </a:p>
      </dgm:t>
    </dgm:pt>
    <dgm:pt modelId="{E5BE8DAD-142D-4E2E-948B-EF40CEE15128}" type="sibTrans" cxnId="{CD29B6EC-02FF-4648-A71C-E07F7A2B8F60}">
      <dgm:prSet/>
      <dgm:spPr/>
      <dgm:t>
        <a:bodyPr/>
        <a:lstStyle/>
        <a:p>
          <a:endParaRPr lang="en-AU"/>
        </a:p>
      </dgm:t>
    </dgm:pt>
    <dgm:pt modelId="{651AA6EA-45CD-4007-B34B-1C92DE7B2CE6}" type="pres">
      <dgm:prSet presAssocID="{E3147BDB-8E0A-4F28-B8E7-F576785C9227}" presName="matrix" presStyleCnt="0">
        <dgm:presLayoutVars>
          <dgm:chMax val="1"/>
          <dgm:dir/>
          <dgm:resizeHandles val="exact"/>
        </dgm:presLayoutVars>
      </dgm:prSet>
      <dgm:spPr/>
      <dgm:t>
        <a:bodyPr/>
        <a:lstStyle/>
        <a:p>
          <a:endParaRPr lang="en-AU"/>
        </a:p>
      </dgm:t>
    </dgm:pt>
    <dgm:pt modelId="{9B0682CB-CB72-4DA4-83B7-0AC347AB2AE2}" type="pres">
      <dgm:prSet presAssocID="{E3147BDB-8E0A-4F28-B8E7-F576785C9227}" presName="axisShape" presStyleLbl="bgShp" presStyleIdx="0" presStyleCnt="1"/>
      <dgm:spPr/>
    </dgm:pt>
    <dgm:pt modelId="{B52F1651-08A6-4906-888D-3C29223DF289}" type="pres">
      <dgm:prSet presAssocID="{E3147BDB-8E0A-4F28-B8E7-F576785C9227}" presName="rect1" presStyleLbl="node1" presStyleIdx="0" presStyleCnt="4">
        <dgm:presLayoutVars>
          <dgm:chMax val="0"/>
          <dgm:chPref val="0"/>
          <dgm:bulletEnabled val="1"/>
        </dgm:presLayoutVars>
      </dgm:prSet>
      <dgm:spPr/>
      <dgm:t>
        <a:bodyPr/>
        <a:lstStyle/>
        <a:p>
          <a:endParaRPr lang="en-AU"/>
        </a:p>
      </dgm:t>
    </dgm:pt>
    <dgm:pt modelId="{385BD05E-7C80-445B-BA94-96BC3B4B1B3A}" type="pres">
      <dgm:prSet presAssocID="{E3147BDB-8E0A-4F28-B8E7-F576785C9227}" presName="rect2" presStyleLbl="node1" presStyleIdx="1" presStyleCnt="4">
        <dgm:presLayoutVars>
          <dgm:chMax val="0"/>
          <dgm:chPref val="0"/>
          <dgm:bulletEnabled val="1"/>
        </dgm:presLayoutVars>
      </dgm:prSet>
      <dgm:spPr/>
      <dgm:t>
        <a:bodyPr/>
        <a:lstStyle/>
        <a:p>
          <a:endParaRPr lang="en-AU"/>
        </a:p>
      </dgm:t>
    </dgm:pt>
    <dgm:pt modelId="{37DC7D8C-A767-4EE5-8DAE-BFA1CD1184F6}" type="pres">
      <dgm:prSet presAssocID="{E3147BDB-8E0A-4F28-B8E7-F576785C9227}" presName="rect3" presStyleLbl="node1" presStyleIdx="2" presStyleCnt="4">
        <dgm:presLayoutVars>
          <dgm:chMax val="0"/>
          <dgm:chPref val="0"/>
          <dgm:bulletEnabled val="1"/>
        </dgm:presLayoutVars>
      </dgm:prSet>
      <dgm:spPr/>
      <dgm:t>
        <a:bodyPr/>
        <a:lstStyle/>
        <a:p>
          <a:endParaRPr lang="en-AU"/>
        </a:p>
      </dgm:t>
    </dgm:pt>
    <dgm:pt modelId="{C57F4E64-699C-4E42-ACFC-437EA862FF46}" type="pres">
      <dgm:prSet presAssocID="{E3147BDB-8E0A-4F28-B8E7-F576785C9227}" presName="rect4" presStyleLbl="node1" presStyleIdx="3" presStyleCnt="4">
        <dgm:presLayoutVars>
          <dgm:chMax val="0"/>
          <dgm:chPref val="0"/>
          <dgm:bulletEnabled val="1"/>
        </dgm:presLayoutVars>
      </dgm:prSet>
      <dgm:spPr/>
      <dgm:t>
        <a:bodyPr/>
        <a:lstStyle/>
        <a:p>
          <a:endParaRPr lang="en-AU"/>
        </a:p>
      </dgm:t>
    </dgm:pt>
  </dgm:ptLst>
  <dgm:cxnLst>
    <dgm:cxn modelId="{37A4FCF1-FA12-4BC4-93FE-6D47CA835123}" srcId="{E3147BDB-8E0A-4F28-B8E7-F576785C9227}" destId="{D16B00E7-7307-4A15-AA86-829D2A0E805C}" srcOrd="1" destOrd="0" parTransId="{96A537AA-AA92-4CDF-AF9E-0F6E34514E89}" sibTransId="{D14B75BF-B6E3-4DFE-87DB-A7BCB0039704}"/>
    <dgm:cxn modelId="{73217B86-AFD5-4DA2-A726-03559D3A2E27}" srcId="{E3147BDB-8E0A-4F28-B8E7-F576785C9227}" destId="{E1DC58A5-E2CE-441D-B484-2CD5C4CC24B6}" srcOrd="2" destOrd="0" parTransId="{40E38115-DB43-4354-97E7-617B79ACBC48}" sibTransId="{54426B71-C4B2-4EDC-A8B4-531348F7B5C8}"/>
    <dgm:cxn modelId="{123CA42B-61A7-4224-9D76-666F4BA3AB15}" type="presOf" srcId="{D16B00E7-7307-4A15-AA86-829D2A0E805C}" destId="{385BD05E-7C80-445B-BA94-96BC3B4B1B3A}" srcOrd="0" destOrd="0" presId="urn:microsoft.com/office/officeart/2005/8/layout/matrix2"/>
    <dgm:cxn modelId="{4878194B-74E5-4D08-90DB-CCE202351705}" type="presOf" srcId="{E3147BDB-8E0A-4F28-B8E7-F576785C9227}" destId="{651AA6EA-45CD-4007-B34B-1C92DE7B2CE6}" srcOrd="0" destOrd="0" presId="urn:microsoft.com/office/officeart/2005/8/layout/matrix2"/>
    <dgm:cxn modelId="{931FAED4-C6BF-4FC3-A7A2-DA243565A00C}" type="presOf" srcId="{E1DC58A5-E2CE-441D-B484-2CD5C4CC24B6}" destId="{37DC7D8C-A767-4EE5-8DAE-BFA1CD1184F6}" srcOrd="0" destOrd="0" presId="urn:microsoft.com/office/officeart/2005/8/layout/matrix2"/>
    <dgm:cxn modelId="{CD29B6EC-02FF-4648-A71C-E07F7A2B8F60}" srcId="{E3147BDB-8E0A-4F28-B8E7-F576785C9227}" destId="{0A48B02D-70F4-4FFE-A84B-685C67738044}" srcOrd="3" destOrd="0" parTransId="{D7E53136-D956-4C7C-8631-BB04F9535EC1}" sibTransId="{E5BE8DAD-142D-4E2E-948B-EF40CEE15128}"/>
    <dgm:cxn modelId="{6B2CFA41-097B-4D2E-90D7-CFE66BD6000B}" type="presOf" srcId="{03E55E0A-906C-48F1-9173-0AB554529068}" destId="{B52F1651-08A6-4906-888D-3C29223DF289}" srcOrd="0" destOrd="0" presId="urn:microsoft.com/office/officeart/2005/8/layout/matrix2"/>
    <dgm:cxn modelId="{CDE787DE-720E-4C6A-AB22-D246802FDA6B}" srcId="{E3147BDB-8E0A-4F28-B8E7-F576785C9227}" destId="{03E55E0A-906C-48F1-9173-0AB554529068}" srcOrd="0" destOrd="0" parTransId="{0A2F96D2-BF47-4E38-A8AE-1003577AA296}" sibTransId="{B8B49A3B-31D8-43A2-8A86-EB6FD4C53153}"/>
    <dgm:cxn modelId="{7267AB39-C096-4CA5-8E0C-2C3D1CDCBCD4}" type="presOf" srcId="{0A48B02D-70F4-4FFE-A84B-685C67738044}" destId="{C57F4E64-699C-4E42-ACFC-437EA862FF46}" srcOrd="0" destOrd="0" presId="urn:microsoft.com/office/officeart/2005/8/layout/matrix2"/>
    <dgm:cxn modelId="{4D3B9EFB-E148-419F-9476-D1AA3B48F3FD}" type="presParOf" srcId="{651AA6EA-45CD-4007-B34B-1C92DE7B2CE6}" destId="{9B0682CB-CB72-4DA4-83B7-0AC347AB2AE2}" srcOrd="0" destOrd="0" presId="urn:microsoft.com/office/officeart/2005/8/layout/matrix2"/>
    <dgm:cxn modelId="{6ADFBC88-7943-4913-ACF9-A06B6CC20C86}" type="presParOf" srcId="{651AA6EA-45CD-4007-B34B-1C92DE7B2CE6}" destId="{B52F1651-08A6-4906-888D-3C29223DF289}" srcOrd="1" destOrd="0" presId="urn:microsoft.com/office/officeart/2005/8/layout/matrix2"/>
    <dgm:cxn modelId="{8C086511-849B-40FB-91AB-1460A8ED1E18}" type="presParOf" srcId="{651AA6EA-45CD-4007-B34B-1C92DE7B2CE6}" destId="{385BD05E-7C80-445B-BA94-96BC3B4B1B3A}" srcOrd="2" destOrd="0" presId="urn:microsoft.com/office/officeart/2005/8/layout/matrix2"/>
    <dgm:cxn modelId="{461F8610-0E1D-4945-A0B7-0D6285C655DD}" type="presParOf" srcId="{651AA6EA-45CD-4007-B34B-1C92DE7B2CE6}" destId="{37DC7D8C-A767-4EE5-8DAE-BFA1CD1184F6}" srcOrd="3" destOrd="0" presId="urn:microsoft.com/office/officeart/2005/8/layout/matrix2"/>
    <dgm:cxn modelId="{C15D369A-19B6-43A1-B3F8-46AD1E5E26CE}" type="presParOf" srcId="{651AA6EA-45CD-4007-B34B-1C92DE7B2CE6}" destId="{C57F4E64-699C-4E42-ACFC-437EA862FF4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682CB-CB72-4DA4-83B7-0AC347AB2AE2}">
      <dsp:nvSpPr>
        <dsp:cNvPr id="0" name=""/>
        <dsp:cNvSpPr/>
      </dsp:nvSpPr>
      <dsp:spPr>
        <a:xfrm>
          <a:off x="1016000"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F1651-08A6-4906-888D-3C29223DF289}">
      <dsp:nvSpPr>
        <dsp:cNvPr id="0" name=""/>
        <dsp:cNvSpPr/>
      </dsp:nvSpPr>
      <dsp:spPr>
        <a:xfrm>
          <a:off x="128016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a:t>
          </a:r>
        </a:p>
        <a:p>
          <a:pPr lvl="0" algn="ctr" defTabSz="1155700">
            <a:lnSpc>
              <a:spcPct val="90000"/>
            </a:lnSpc>
            <a:spcBef>
              <a:spcPct val="0"/>
            </a:spcBef>
            <a:spcAft>
              <a:spcPct val="35000"/>
            </a:spcAft>
          </a:pPr>
          <a:r>
            <a:rPr lang="en-AU" sz="2600" kern="1200" dirty="0" smtClean="0">
              <a:solidFill>
                <a:schemeClr val="tx1"/>
              </a:solidFill>
            </a:rPr>
            <a:t>low value</a:t>
          </a:r>
          <a:endParaRPr lang="en-AU" sz="2600" kern="1200" dirty="0">
            <a:solidFill>
              <a:schemeClr val="tx1"/>
            </a:solidFill>
          </a:endParaRPr>
        </a:p>
      </dsp:txBody>
      <dsp:txXfrm>
        <a:off x="1359515" y="343515"/>
        <a:ext cx="1466890" cy="1466890"/>
      </dsp:txXfrm>
    </dsp:sp>
    <dsp:sp modelId="{385BD05E-7C80-445B-BA94-96BC3B4B1B3A}">
      <dsp:nvSpPr>
        <dsp:cNvPr id="0" name=""/>
        <dsp:cNvSpPr/>
      </dsp:nvSpPr>
      <dsp:spPr>
        <a:xfrm>
          <a:off x="319024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High risk high value</a:t>
          </a:r>
          <a:endParaRPr lang="en-AU" sz="2600" kern="1200" dirty="0">
            <a:solidFill>
              <a:schemeClr val="tx1"/>
            </a:solidFill>
          </a:endParaRPr>
        </a:p>
      </dsp:txBody>
      <dsp:txXfrm>
        <a:off x="3269595" y="343515"/>
        <a:ext cx="1466890" cy="1466890"/>
      </dsp:txXfrm>
    </dsp:sp>
    <dsp:sp modelId="{37DC7D8C-A767-4EE5-8DAE-BFA1CD1184F6}">
      <dsp:nvSpPr>
        <dsp:cNvPr id="0" name=""/>
        <dsp:cNvSpPr/>
      </dsp:nvSpPr>
      <dsp:spPr>
        <a:xfrm>
          <a:off x="128016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low value</a:t>
          </a:r>
          <a:endParaRPr lang="en-AU" sz="2600" kern="1200" dirty="0">
            <a:solidFill>
              <a:schemeClr val="tx1"/>
            </a:solidFill>
          </a:endParaRPr>
        </a:p>
      </dsp:txBody>
      <dsp:txXfrm>
        <a:off x="1359515" y="2253595"/>
        <a:ext cx="1466890" cy="1466890"/>
      </dsp:txXfrm>
    </dsp:sp>
    <dsp:sp modelId="{C57F4E64-699C-4E42-ACFC-437EA862FF46}">
      <dsp:nvSpPr>
        <dsp:cNvPr id="0" name=""/>
        <dsp:cNvSpPr/>
      </dsp:nvSpPr>
      <dsp:spPr>
        <a:xfrm>
          <a:off x="319024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solidFill>
                <a:schemeClr val="tx1"/>
              </a:solidFill>
            </a:rPr>
            <a:t>Low risk high value</a:t>
          </a:r>
          <a:endParaRPr lang="en-AU" sz="2600" kern="1200" dirty="0">
            <a:solidFill>
              <a:schemeClr val="tx1"/>
            </a:solidFill>
          </a:endParaRPr>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9/23/15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09221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9/23/15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35940689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r>
              <a:rPr lang="en-US" sz="1200" dirty="0" smtClean="0"/>
              <a:t>They are attributes of a story from an analysis perspective</a:t>
            </a:r>
          </a:p>
          <a:p>
            <a:r>
              <a:rPr lang="en-US" sz="1200" dirty="0" smtClean="0"/>
              <a:t>They are not technical attributes</a:t>
            </a:r>
          </a:p>
          <a:p>
            <a:r>
              <a:rPr lang="en-US" sz="1200" dirty="0" smtClean="0"/>
              <a:t>Customer and analyst rate the stories </a:t>
            </a:r>
          </a:p>
          <a:p>
            <a:r>
              <a:rPr lang="en-US" sz="1200" dirty="0" smtClean="0"/>
              <a:t>Customer and analyst articulate the assumptions and reasons for the ratings</a:t>
            </a:r>
          </a:p>
          <a:p>
            <a:endParaRPr lang="en-US" dirty="0" smtClean="0"/>
          </a:p>
          <a:p>
            <a:endParaRPr lang="en-US" dirty="0" smtClean="0"/>
          </a:p>
          <a:p>
            <a:r>
              <a:rPr lang="en-US" dirty="0" smtClean="0"/>
              <a:t>Allows the BA to adequately reflect the level of investigation done</a:t>
            </a:r>
            <a:r>
              <a:rPr lang="en-US" baseline="0" dirty="0" smtClean="0"/>
              <a:t> and remaining for each card.</a:t>
            </a:r>
          </a:p>
          <a:p>
            <a:r>
              <a:rPr lang="en-US" baseline="0" dirty="0" smtClean="0"/>
              <a:t>Driven by time, availability for resources, other internal projects that will impact the story, etc</a:t>
            </a:r>
          </a:p>
          <a:p>
            <a:endParaRPr lang="en-US" baseline="0" dirty="0" smtClean="0"/>
          </a:p>
          <a:p>
            <a:r>
              <a:rPr lang="en-US" baseline="0" dirty="0" smtClean="0"/>
              <a:t>Developers understand the level of investigation done and estimate knowingly.</a:t>
            </a:r>
          </a:p>
          <a:p>
            <a:endParaRPr lang="en-US" baseline="0" dirty="0" smtClean="0"/>
          </a:p>
          <a:p>
            <a:r>
              <a:rPr lang="en-US" baseline="0" dirty="0" smtClean="0"/>
              <a:t>PMs apply factors to each rating and applies an analysis risk factor to each story.</a:t>
            </a:r>
          </a:p>
          <a:p>
            <a:endParaRPr lang="en-US" baseline="0" dirty="0" smtClean="0"/>
          </a:p>
          <a:p>
            <a:r>
              <a:rPr lang="en-US" baseline="0" dirty="0" smtClean="0"/>
              <a:t>Low: 1min</a:t>
            </a:r>
          </a:p>
          <a:p>
            <a:r>
              <a:rPr lang="en-US" baseline="0" dirty="0" smtClean="0"/>
              <a:t>High: 2min</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Complex</a:t>
            </a:r>
            <a:r>
              <a:rPr lang="en-US" sz="1200" dirty="0" smtClean="0"/>
              <a:t> - The domain surrounding the story is complex and therefore could be tricky to implement, e.g., Trading</a:t>
            </a:r>
          </a:p>
          <a:p>
            <a:pPr eaLnBrk="1" hangingPunct="1"/>
            <a:endParaRPr lang="en-US" sz="1200" dirty="0" smtClean="0"/>
          </a:p>
          <a:p>
            <a:pPr eaLnBrk="1" hangingPunct="1">
              <a:spcBef>
                <a:spcPct val="0"/>
              </a:spcBef>
              <a:buFont typeface="Wingdings" pitchFamily="2" charset="2"/>
              <a:buChar char="§"/>
            </a:pPr>
            <a:r>
              <a:rPr lang="en-US" sz="1200" b="1" dirty="0" smtClean="0"/>
              <a:t>Standard</a:t>
            </a:r>
            <a:r>
              <a:rPr lang="en-US" sz="1200" dirty="0" smtClean="0"/>
              <a:t> – The domain surrounding the story is normal but requires some learning to understand, e.g., Cash Management for a Retail chain</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Simple</a:t>
            </a:r>
            <a:r>
              <a:rPr lang="en-US" sz="1200" dirty="0" smtClean="0"/>
              <a:t> – The domain surrounding the story is very simple, no real domain learning needed, e.g., a shopping website</a:t>
            </a:r>
          </a:p>
          <a:p>
            <a:endParaRPr lang="en-US" dirty="0" smtClean="0"/>
          </a:p>
          <a:p>
            <a:r>
              <a:rPr lang="en-US" dirty="0" smtClean="0"/>
              <a:t>Low: 1min</a:t>
            </a:r>
          </a:p>
          <a:p>
            <a:r>
              <a:rPr lang="en-US" dirty="0" smtClean="0"/>
              <a:t>High:</a:t>
            </a:r>
            <a:r>
              <a:rPr lang="en-US" baseline="0" dirty="0" smtClean="0"/>
              <a:t> 2min</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Complete</a:t>
            </a:r>
            <a:r>
              <a:rPr lang="en-US" sz="1200" dirty="0" smtClean="0"/>
              <a:t> – You have a good working knowledge of the story, its business context and details, etc. - even if the narrative isn't completed yet</a:t>
            </a:r>
            <a:r>
              <a:rPr lang="en-US" dirty="0" smtClean="0"/>
              <a:t> </a:t>
            </a:r>
            <a:endParaRPr lang="en-US" sz="1200" dirty="0" smtClean="0"/>
          </a:p>
          <a:p>
            <a:pPr eaLnBrk="1" hangingPunct="1"/>
            <a:endParaRPr lang="en-US" sz="1200" dirty="0" smtClean="0"/>
          </a:p>
          <a:p>
            <a:pPr eaLnBrk="1" hangingPunct="1">
              <a:spcBef>
                <a:spcPct val="0"/>
              </a:spcBef>
              <a:buFont typeface="Wingdings" pitchFamily="2" charset="2"/>
              <a:buChar char="§"/>
            </a:pPr>
            <a:r>
              <a:rPr lang="en-US" sz="1200" b="1" dirty="0" smtClean="0"/>
              <a:t>Incomplete</a:t>
            </a:r>
            <a:r>
              <a:rPr lang="en-US" sz="1200" dirty="0" smtClean="0"/>
              <a:t> – You have discussed some / most of the story's requirements - though some are still</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Unknown</a:t>
            </a:r>
            <a:r>
              <a:rPr lang="en-US" sz="1200" dirty="0" smtClean="0"/>
              <a:t> – You know almost nothing about the requirement and really need to explore it further </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p>
          <a:p>
            <a:pPr eaLnBrk="1" hangingPunct="1">
              <a:spcBef>
                <a:spcPct val="0"/>
              </a:spcBef>
              <a:buFont typeface="Wingdings" pitchFamily="2" charset="2"/>
              <a:buNone/>
            </a:pPr>
            <a:r>
              <a:rPr lang="en-US" sz="1200" dirty="0" smtClean="0"/>
              <a:t>High: 2min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buFont typeface="Wingdings" pitchFamily="2" charset="2"/>
              <a:buChar char="§"/>
            </a:pPr>
            <a:r>
              <a:rPr lang="en-US" sz="1200" b="1" dirty="0" smtClean="0"/>
              <a:t>High</a:t>
            </a:r>
            <a:r>
              <a:rPr lang="en-US" sz="1200" dirty="0" smtClean="0"/>
              <a:t> – The story’s major requirements are likely to change (big stories with high volatility are good candidates for analysis spikes)</a:t>
            </a:r>
          </a:p>
          <a:p>
            <a:pPr eaLnBrk="1" hangingPunct="1"/>
            <a:endParaRPr lang="en-US" sz="1200" dirty="0" smtClean="0"/>
          </a:p>
          <a:p>
            <a:pPr eaLnBrk="1" hangingPunct="1">
              <a:spcBef>
                <a:spcPct val="0"/>
              </a:spcBef>
              <a:buFont typeface="Wingdings" pitchFamily="2" charset="2"/>
              <a:buChar char="§"/>
            </a:pPr>
            <a:r>
              <a:rPr lang="en-US" sz="1200" b="1" dirty="0" smtClean="0"/>
              <a:t>Medium</a:t>
            </a:r>
            <a:r>
              <a:rPr lang="en-US" sz="1200" dirty="0" smtClean="0"/>
              <a:t> – There are unresolved issues but in general it is clear what the story will do. Look for key words like "usually" or "most of the time") (estimate will be affected, but not in a scary way)</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Char char="§"/>
            </a:pPr>
            <a:r>
              <a:rPr lang="en-US" sz="1200" b="1" dirty="0" smtClean="0"/>
              <a:t>Low</a:t>
            </a:r>
            <a:r>
              <a:rPr lang="en-US" sz="1200" dirty="0" smtClean="0"/>
              <a:t> – The requirements are relatively stable you don't anticipate a lot of changes for the story (shouldn’t affect the estimate too much)</a:t>
            </a:r>
          </a:p>
          <a:p>
            <a:pPr eaLnBrk="1" hangingPunct="1">
              <a:spcBef>
                <a:spcPct val="0"/>
              </a:spcBef>
              <a:buFont typeface="Wingdings" pitchFamily="2" charset="2"/>
              <a:buChar char="§"/>
            </a:pPr>
            <a:endParaRPr lang="en-US" sz="1200" dirty="0" smtClean="0"/>
          </a:p>
          <a:p>
            <a:pPr eaLnBrk="1" hangingPunct="1">
              <a:spcBef>
                <a:spcPct val="0"/>
              </a:spcBef>
              <a:buFont typeface="Wingdings" pitchFamily="2" charset="2"/>
              <a:buNone/>
            </a:pPr>
            <a:r>
              <a:rPr lang="en-US" sz="1200" dirty="0" smtClean="0"/>
              <a:t>Low: 1min</a:t>
            </a:r>
            <a:br>
              <a:rPr lang="en-US" sz="1200" dirty="0" smtClean="0"/>
            </a:br>
            <a:r>
              <a:rPr lang="en-US" sz="1200" dirty="0" smtClean="0"/>
              <a:t>High: 2min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Low: 1min</a:t>
            </a:r>
          </a:p>
          <a:p>
            <a:r>
              <a:rPr lang="en-US" dirty="0" smtClean="0"/>
              <a:t>High: 3min</a:t>
            </a:r>
          </a:p>
        </p:txBody>
      </p:sp>
      <p:sp>
        <p:nvSpPr>
          <p:cNvPr id="95236" name="Slide Number Placeholder 3"/>
          <p:cNvSpPr txBox="1">
            <a:spLocks noGrp="1"/>
          </p:cNvSpPr>
          <p:nvPr/>
        </p:nvSpPr>
        <p:spPr bwMode="auto">
          <a:xfrm>
            <a:off x="3958167" y="8806341"/>
            <a:ext cx="3026833" cy="464659"/>
          </a:xfrm>
          <a:prstGeom prst="rect">
            <a:avLst/>
          </a:prstGeom>
          <a:noFill/>
          <a:ln w="9525">
            <a:noFill/>
            <a:miter lim="800000"/>
            <a:headEnd/>
            <a:tailEnd/>
          </a:ln>
        </p:spPr>
        <p:txBody>
          <a:bodyPr lIns="92091" tIns="46045" rIns="92091" bIns="46045" anchor="b"/>
          <a:lstStyle/>
          <a:p>
            <a:pPr algn="r"/>
            <a:fld id="{402CB8DE-6385-4EE6-89E8-F9FAB94C3F99}" type="slidenum">
              <a:rPr lang="en-AU" sz="1200">
                <a:latin typeface="Times New Roman" pitchFamily="18" charset="0"/>
              </a:rPr>
              <a:pPr algn="r"/>
              <a:t>17</a:t>
            </a:fld>
            <a:endParaRPr lang="en-AU" sz="1200"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7500" lnSpcReduction="20000"/>
          </a:bodyPr>
          <a:lstStyle/>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We'd be reminded of the incompleteness of particular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Where incomplete, we'd create assumptions along a more standard line so that assumptions could be managed more easily across stories</a:t>
            </a:r>
          </a:p>
          <a:p>
            <a:pPr>
              <a:buFont typeface="Arial" pitchFamily="34" charset="0"/>
              <a:buChar char="•"/>
            </a:pPr>
            <a:r>
              <a:rPr lang="en-US" sz="1200" i="0" kern="1200" dirty="0" smtClean="0">
                <a:solidFill>
                  <a:schemeClr val="tx1"/>
                </a:solidFill>
                <a:latin typeface="+mn-lt"/>
                <a:ea typeface="ＭＳ Ｐゴシック" pitchFamily="-65" charset="-128"/>
                <a:cs typeface="Arial" charset="0"/>
              </a:rPr>
              <a:t>It gives the Project Manager a better understanding of how well the story is understood</a:t>
            </a: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It would make Business Analysts with less experience more confident that they have investigated at an appropriate level</a:t>
            </a: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r>
              <a:rPr lang="en-AU" sz="1200" i="0" kern="1200" dirty="0" smtClean="0">
                <a:solidFill>
                  <a:schemeClr val="tx1"/>
                </a:solidFill>
                <a:latin typeface="+mn-lt"/>
                <a:ea typeface="ＭＳ Ｐゴシック" pitchFamily="-65" charset="-128"/>
                <a:cs typeface="Arial" charset="0"/>
              </a:rPr>
              <a:t>But note, this is a very</a:t>
            </a:r>
            <a:r>
              <a:rPr lang="en-AU" sz="1200" i="0" kern="1200" baseline="0" dirty="0" smtClean="0">
                <a:solidFill>
                  <a:schemeClr val="tx1"/>
                </a:solidFill>
                <a:latin typeface="+mn-lt"/>
                <a:ea typeface="ＭＳ Ｐゴシック" pitchFamily="-65" charset="-128"/>
                <a:cs typeface="Arial" charset="0"/>
              </a:rPr>
              <a:t> HEAVY activity to apply to all story cards in a large project—should perhaps be done at epic or feature level, not for each individual card.</a:t>
            </a:r>
            <a:endParaRPr lang="en-AU" sz="1200" i="0" kern="1200" dirty="0" smtClean="0">
              <a:solidFill>
                <a:schemeClr val="tx1"/>
              </a:solidFill>
              <a:latin typeface="+mn-lt"/>
              <a:ea typeface="ＭＳ Ｐゴシック" pitchFamily="-65" charset="-128"/>
              <a:cs typeface="Arial" charset="0"/>
            </a:endParaRPr>
          </a:p>
          <a:p>
            <a:pPr>
              <a:buFont typeface="Arial" pitchFamily="34" charset="0"/>
              <a:buChar char="•"/>
            </a:pPr>
            <a:endParaRPr lang="en-AU" sz="1200" i="0" kern="1200" dirty="0" smtClean="0">
              <a:solidFill>
                <a:schemeClr val="tx1"/>
              </a:solidFill>
              <a:latin typeface="+mn-lt"/>
              <a:ea typeface="ＭＳ Ｐゴシック" pitchFamily="-65" charset="-128"/>
              <a:cs typeface="Arial" charset="0"/>
            </a:endParaRPr>
          </a:p>
          <a:p>
            <a:pPr>
              <a:buFont typeface="Arial" pitchFamily="34" charset="0"/>
              <a:buNone/>
            </a:pPr>
            <a:r>
              <a:rPr lang="en-AU" sz="1200" i="0" kern="1200" dirty="0" smtClean="0">
                <a:solidFill>
                  <a:schemeClr val="tx1"/>
                </a:solidFill>
                <a:latin typeface="+mn-lt"/>
                <a:ea typeface="ＭＳ Ｐゴシック" pitchFamily="-65" charset="-128"/>
                <a:cs typeface="Arial" charset="0"/>
              </a:rPr>
              <a:t>Low: 5min</a:t>
            </a:r>
          </a:p>
          <a:p>
            <a:pPr>
              <a:buFont typeface="Arial" pitchFamily="34" charset="0"/>
              <a:buNone/>
            </a:pPr>
            <a:r>
              <a:rPr lang="en-AU" sz="1200" i="0" kern="1200" dirty="0" smtClean="0">
                <a:solidFill>
                  <a:schemeClr val="tx1"/>
                </a:solidFill>
                <a:latin typeface="+mn-lt"/>
                <a:ea typeface="ＭＳ Ｐゴシック" pitchFamily="-65" charset="-128"/>
                <a:cs typeface="Arial" charset="0"/>
              </a:rPr>
              <a:t>High: 8min</a:t>
            </a:r>
            <a:endParaRPr lang="en-US"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ＭＳ Ｐゴシック" pitchFamily="-65" charset="-128"/>
                <a:cs typeface="Arial" charset="0"/>
              </a:rPr>
              <a:t>Before starting to plan a release it is important to know the criteria by which the project will be evaluated as a success or failure.  That is, what are the desired targets or goals that the customer would like to achieve from each release.  These targets are generally related to project scope, project schedule and resource goals.</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Projects are generally either date-driven or feature-driven.  </a:t>
            </a:r>
          </a:p>
          <a:p>
            <a:r>
              <a:rPr lang="en-US" sz="1200" kern="1200" dirty="0" smtClean="0">
                <a:solidFill>
                  <a:schemeClr val="tx1"/>
                </a:solidFill>
                <a:latin typeface="+mn-lt"/>
                <a:ea typeface="ＭＳ Ｐゴシック" pitchFamily="-65" charset="-128"/>
                <a:cs typeface="Arial" charset="0"/>
              </a:rPr>
              <a:t> </a:t>
            </a:r>
          </a:p>
          <a:p>
            <a:r>
              <a:rPr lang="en-US" sz="1200" b="1" kern="1200" dirty="0" smtClean="0">
                <a:solidFill>
                  <a:schemeClr val="tx1"/>
                </a:solidFill>
                <a:latin typeface="+mn-lt"/>
                <a:ea typeface="ＭＳ Ｐゴシック" pitchFamily="-65" charset="-128"/>
                <a:cs typeface="Arial" charset="0"/>
              </a:rPr>
              <a:t>Date driven</a:t>
            </a:r>
            <a:r>
              <a:rPr lang="en-US" sz="1200" kern="1200" dirty="0" smtClean="0">
                <a:solidFill>
                  <a:schemeClr val="tx1"/>
                </a:solidFill>
                <a:latin typeface="+mn-lt"/>
                <a:ea typeface="ＭＳ Ｐゴシック" pitchFamily="-65" charset="-128"/>
                <a:cs typeface="Arial" charset="0"/>
              </a:rPr>
              <a:t> being that the project must be released by a given date, however the features of the project are negotiable.  </a:t>
            </a:r>
          </a:p>
          <a:p>
            <a:r>
              <a:rPr lang="en-US" sz="1200" b="1" kern="1200" dirty="0" smtClean="0">
                <a:solidFill>
                  <a:schemeClr val="tx1"/>
                </a:solidFill>
                <a:latin typeface="+mn-lt"/>
                <a:ea typeface="ＭＳ Ｐゴシック" pitchFamily="-65" charset="-128"/>
                <a:cs typeface="Arial" charset="0"/>
              </a:rPr>
              <a:t> </a:t>
            </a:r>
            <a:endParaRPr lang="en-US" sz="1200" kern="1200" dirty="0" smtClean="0">
              <a:solidFill>
                <a:schemeClr val="tx1"/>
              </a:solidFill>
              <a:latin typeface="+mn-lt"/>
              <a:ea typeface="ＭＳ Ｐゴシック" pitchFamily="-65" charset="-128"/>
              <a:cs typeface="Arial" charset="0"/>
            </a:endParaRPr>
          </a:p>
          <a:p>
            <a:r>
              <a:rPr lang="en-US" sz="1200" b="1" kern="1200" dirty="0" smtClean="0">
                <a:solidFill>
                  <a:schemeClr val="tx1"/>
                </a:solidFill>
                <a:latin typeface="+mn-lt"/>
                <a:ea typeface="ＭＳ Ｐゴシック" pitchFamily="-65" charset="-128"/>
                <a:cs typeface="Arial" charset="0"/>
              </a:rPr>
              <a:t>Feature driven</a:t>
            </a:r>
            <a:r>
              <a:rPr lang="en-US" sz="1200" kern="1200" dirty="0" smtClean="0">
                <a:solidFill>
                  <a:schemeClr val="tx1"/>
                </a:solidFill>
                <a:latin typeface="+mn-lt"/>
                <a:ea typeface="ＭＳ Ｐゴシック" pitchFamily="-65" charset="-128"/>
                <a:cs typeface="Arial" charset="0"/>
              </a:rPr>
              <a:t> projects generally like to be completed as soon as possible but these projects consider the completion of a set of features to be more important.</a:t>
            </a:r>
          </a:p>
          <a:p>
            <a:r>
              <a:rPr lang="en-US" sz="1200" kern="1200" dirty="0" smtClean="0">
                <a:solidFill>
                  <a:schemeClr val="tx1"/>
                </a:solidFill>
                <a:latin typeface="+mn-lt"/>
                <a:ea typeface="ＭＳ Ｐゴシック" pitchFamily="-65" charset="-128"/>
                <a:cs typeface="Arial" charset="0"/>
              </a:rPr>
              <a:t> </a:t>
            </a:r>
          </a:p>
          <a:p>
            <a:r>
              <a:rPr lang="en-US" sz="1200" kern="1200" dirty="0" smtClean="0">
                <a:solidFill>
                  <a:schemeClr val="tx1"/>
                </a:solidFill>
                <a:latin typeface="+mn-lt"/>
                <a:ea typeface="ＭＳ Ｐゴシック" pitchFamily="-65" charset="-128"/>
                <a:cs typeface="Arial" charset="0"/>
              </a:rPr>
              <a:t>Knowing these conditions upfront will help the project team, along with the customer, determine what needs to be developed to meet these outcomes/goals during a release.</a:t>
            </a:r>
          </a:p>
          <a:p>
            <a:r>
              <a:rPr lang="en-US" sz="1200" kern="1200" dirty="0" smtClean="0">
                <a:solidFill>
                  <a:schemeClr val="tx1"/>
                </a:solidFill>
                <a:latin typeface="+mn-lt"/>
                <a:ea typeface="ＭＳ Ｐゴシック" pitchFamily="-65" charset="-128"/>
                <a:cs typeface="Arial" charset="0"/>
              </a:rPr>
              <a:t> </a:t>
            </a:r>
          </a:p>
          <a:p>
            <a:r>
              <a:rPr lang="en-AU" sz="1200" kern="1200" dirty="0" smtClean="0">
                <a:solidFill>
                  <a:schemeClr val="tx1"/>
                </a:solidFill>
                <a:latin typeface="+mn-lt"/>
                <a:ea typeface="ＭＳ Ｐゴシック" pitchFamily="-65" charset="-128"/>
                <a:cs typeface="Arial" charset="0"/>
              </a:rPr>
              <a:t>Knowing this at the start of release planning will help the team when it comes to prioritising and selecting stories later in the process.  Before this occurs the team needs to estimate the user stories first.</a:t>
            </a:r>
          </a:p>
          <a:p>
            <a:endParaRPr lang="en-AU" sz="1200" kern="1200" dirty="0" smtClean="0">
              <a:solidFill>
                <a:schemeClr val="tx1"/>
              </a:solidFill>
              <a:latin typeface="+mn-lt"/>
              <a:ea typeface="ＭＳ Ｐゴシック" pitchFamily="-65" charset="-128"/>
              <a:cs typeface="Arial" charset="0"/>
            </a:endParaRPr>
          </a:p>
          <a:p>
            <a:r>
              <a:rPr lang="en-AU" sz="1200" kern="1200" dirty="0" smtClean="0">
                <a:solidFill>
                  <a:schemeClr val="tx1"/>
                </a:solidFill>
                <a:latin typeface="+mn-lt"/>
                <a:ea typeface="ＭＳ Ｐゴシック" pitchFamily="-65" charset="-128"/>
                <a:cs typeface="Arial" charset="0"/>
              </a:rPr>
              <a:t>Low: 1min</a:t>
            </a:r>
          </a:p>
          <a:p>
            <a:r>
              <a:rPr lang="en-AU" sz="1200" kern="1200" dirty="0" smtClean="0">
                <a:solidFill>
                  <a:schemeClr val="tx1"/>
                </a:solidFill>
                <a:latin typeface="+mn-lt"/>
                <a:ea typeface="ＭＳ Ｐゴシック" pitchFamily="-65" charset="-128"/>
                <a:cs typeface="Arial" charset="0"/>
              </a:rPr>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US" dirty="0" smtClean="0"/>
              <a:t>There are many techniques used to prioritize the stories</a:t>
            </a:r>
          </a:p>
          <a:p>
            <a:pPr>
              <a:buFont typeface="Arial" pitchFamily="34" charset="0"/>
              <a:buChar char="•"/>
            </a:pPr>
            <a:r>
              <a:rPr lang="en-US" dirty="0" smtClean="0"/>
              <a:t>Use the quantifiable Business Objectives</a:t>
            </a:r>
          </a:p>
          <a:p>
            <a:pPr>
              <a:buFont typeface="Arial" pitchFamily="34" charset="0"/>
              <a:buChar char="•"/>
            </a:pPr>
            <a:r>
              <a:rPr lang="en-US" dirty="0" smtClean="0"/>
              <a:t>The Principle of Relative priority</a:t>
            </a:r>
          </a:p>
          <a:p>
            <a:pPr defTabSz="463372">
              <a:defRPr/>
            </a:pPr>
            <a:r>
              <a:rPr lang="en-US" dirty="0" smtClean="0"/>
              <a:t>According to Fabio Pereira</a:t>
            </a:r>
            <a:r>
              <a:rPr lang="en-US" i="1" dirty="0" smtClean="0"/>
              <a:t>: All the decisions about item priority have to involve other items which are being traded in favor of the most important one(s). There is no absolute priority, only relative to other items.</a:t>
            </a:r>
          </a:p>
          <a:p>
            <a:pPr>
              <a:buFont typeface="Arial" pitchFamily="34" charset="0"/>
              <a:buChar char="•"/>
            </a:pPr>
            <a:r>
              <a:rPr lang="en-US" dirty="0" smtClean="0"/>
              <a:t>Prioritize difficult technical issues</a:t>
            </a:r>
          </a:p>
          <a:p>
            <a:pPr>
              <a:buFont typeface="Arial" pitchFamily="34" charset="0"/>
              <a:buChar char="•"/>
            </a:pPr>
            <a:r>
              <a:rPr lang="en-US" dirty="0" smtClean="0"/>
              <a:t>Prioritize complex analysis items</a:t>
            </a:r>
          </a:p>
          <a:p>
            <a:pPr>
              <a:buFont typeface="Arial" pitchFamily="34" charset="0"/>
              <a:buChar char="•"/>
            </a:pPr>
            <a:r>
              <a:rPr lang="en-US" dirty="0" smtClean="0"/>
              <a:t>Games you can play – Luke </a:t>
            </a:r>
            <a:r>
              <a:rPr lang="en-US" dirty="0" err="1" smtClean="0"/>
              <a:t>Hohman</a:t>
            </a:r>
            <a:endParaRPr lang="en-US" dirty="0" smtClean="0"/>
          </a:p>
          <a:p>
            <a:pPr lvl="1">
              <a:buFont typeface="Arial" pitchFamily="34" charset="0"/>
              <a:buChar char="•"/>
            </a:pPr>
            <a:r>
              <a:rPr lang="en-US" dirty="0" smtClean="0"/>
              <a:t>Buy a feature</a:t>
            </a:r>
          </a:p>
          <a:p>
            <a:endParaRPr lang="en-US" dirty="0" smtClean="0"/>
          </a:p>
          <a:p>
            <a:r>
              <a:rPr lang="en-US" dirty="0" smtClean="0"/>
              <a:t>Low: 1min</a:t>
            </a:r>
          </a:p>
          <a:p>
            <a:r>
              <a:rPr lang="en-US" dirty="0" smtClean="0"/>
              <a:t>High: 3min</a:t>
            </a:r>
          </a:p>
          <a:p>
            <a:r>
              <a:rPr lang="en-US" dirty="0" smtClean="0"/>
              <a:t>----------------------------------------------------------------------------------</a:t>
            </a:r>
          </a:p>
          <a:p>
            <a:r>
              <a:rPr lang="en-US" dirty="0" smtClean="0"/>
              <a:t>Once we’ve decided how to organize our work, we then have to decide which things to do when.  One way to approach this is The Principle of Relative Priority:</a:t>
            </a:r>
          </a:p>
          <a:p>
            <a:endParaRPr lang="en-US" i="1" dirty="0" smtClean="0"/>
          </a:p>
          <a:p>
            <a:r>
              <a:rPr lang="en-US" dirty="0" smtClean="0"/>
              <a:t>According to Fabio Pereira</a:t>
            </a:r>
            <a:r>
              <a:rPr lang="en-US" i="1" dirty="0" smtClean="0"/>
              <a:t>: All the decisions about item priority have to involve other items which are being traded in favor of the most important </a:t>
            </a:r>
            <a:r>
              <a:rPr lang="en-US" i="1" dirty="0" err="1" smtClean="0"/>
              <a:t>one(s</a:t>
            </a:r>
            <a:r>
              <a:rPr lang="en-US" i="1" dirty="0" smtClean="0"/>
              <a:t>). There is no absolute priority, only relative to other items.</a:t>
            </a:r>
          </a:p>
          <a:p>
            <a:endParaRPr lang="en-US" i="1" dirty="0" smtClean="0"/>
          </a:p>
          <a:p>
            <a:r>
              <a:rPr lang="en-US" dirty="0" smtClean="0"/>
              <a:t>This means that – just like estimating stories, which we’re going to get to shortly – our goal is to understand our choices, and then rank order them such that every story is more or less important than every other story.  Along the way, we must also understand that these priorities can – and likely should – change during the life of the project, due to changes in the business environment.</a:t>
            </a:r>
            <a:endParaRPr lang="en-US" b="0" i="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pPr marL="372606" indent="-372606" defTabSz="894256">
              <a:lnSpc>
                <a:spcPct val="80000"/>
              </a:lnSpc>
              <a:spcBef>
                <a:spcPct val="20000"/>
              </a:spcBef>
              <a:defRPr/>
            </a:pPr>
            <a:r>
              <a:rPr lang="en-GB" kern="0" dirty="0" smtClean="0">
                <a:latin typeface="+mn-lt"/>
                <a:ea typeface="Arial" pitchFamily="-107" charset="0"/>
              </a:rPr>
              <a:t>“Value” can come in many shapes and sizes: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IRACIS (Improved Revenue, Avoid Costs, Improve Service)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Regulatory compliance</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Customer retention</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Increased productivity (e.g., reduced development costs)</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and significance of learning and new knowledge created</a:t>
            </a:r>
          </a:p>
          <a:p>
            <a:pPr marL="372606" indent="-372606" defTabSz="894256">
              <a:lnSpc>
                <a:spcPct val="80000"/>
              </a:lnSpc>
              <a:spcBef>
                <a:spcPct val="20000"/>
              </a:spcBef>
              <a:buFont typeface="Arial" pitchFamily="34" charset="0"/>
              <a:buChar char="•"/>
              <a:defRPr/>
            </a:pPr>
            <a:r>
              <a:rPr lang="en-GB" kern="0" dirty="0" smtClean="0">
                <a:latin typeface="+mn-lt"/>
                <a:ea typeface="Arial" pitchFamily="-107" charset="0"/>
              </a:rPr>
              <a:t>The amount of risk removed</a:t>
            </a:r>
          </a:p>
          <a:p>
            <a:pPr>
              <a:buFont typeface="Arial" pitchFamily="34" charset="0"/>
              <a:buNone/>
            </a:pPr>
            <a:endParaRPr lang="en-US" dirty="0" smtClean="0"/>
          </a:p>
          <a:p>
            <a:pPr>
              <a:buFont typeface="Arial" pitchFamily="34" charset="0"/>
              <a:buNone/>
            </a:pPr>
            <a:r>
              <a:rPr lang="en-US" dirty="0" smtClean="0"/>
              <a:t>Low: 2min</a:t>
            </a:r>
          </a:p>
          <a:p>
            <a:pPr>
              <a:buFont typeface="Arial" pitchFamily="34" charset="0"/>
              <a:buNone/>
            </a:pPr>
            <a:r>
              <a:rPr lang="en-US" dirty="0" smtClean="0"/>
              <a:t>High: 5min</a:t>
            </a:r>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Jeff Patton</a:t>
            </a:r>
          </a:p>
          <a:p>
            <a:pPr>
              <a:buFont typeface="Arial" pitchFamily="34" charset="0"/>
              <a:buChar char="•"/>
            </a:pPr>
            <a:r>
              <a:rPr lang="en-US" dirty="0" smtClean="0"/>
              <a:t>Lay out the stories horizontally in process sequence as we did</a:t>
            </a:r>
            <a:r>
              <a:rPr lang="en-US" baseline="0" dirty="0" smtClean="0"/>
              <a:t> in Story Mapping</a:t>
            </a:r>
            <a:endParaRPr lang="en-US" dirty="0" smtClean="0"/>
          </a:p>
          <a:p>
            <a:pPr>
              <a:buFont typeface="Arial" pitchFamily="34" charset="0"/>
              <a:buChar char="•"/>
            </a:pPr>
            <a:r>
              <a:rPr lang="en-US" dirty="0" smtClean="0"/>
              <a:t>Place them vertically</a:t>
            </a:r>
            <a:r>
              <a:rPr lang="en-US" baseline="0" dirty="0" smtClean="0"/>
              <a:t> by criticality.  Always used </a:t>
            </a:r>
            <a:r>
              <a:rPr lang="en-US" baseline="0" dirty="0" err="1" smtClean="0"/>
              <a:t>vs</a:t>
            </a:r>
            <a:r>
              <a:rPr lang="en-US" baseline="0" dirty="0" smtClean="0"/>
              <a:t> seldom used.  Another way to assign Priority!</a:t>
            </a:r>
          </a:p>
          <a:p>
            <a:pPr>
              <a:buFont typeface="Arial" pitchFamily="34" charset="0"/>
              <a:buChar char="•"/>
            </a:pPr>
            <a:r>
              <a:rPr lang="en-US" baseline="0" dirty="0" smtClean="0"/>
              <a:t>Slice them horizontally by release</a:t>
            </a:r>
          </a:p>
          <a:p>
            <a:pPr>
              <a:buFont typeface="Arial" pitchFamily="34" charset="0"/>
              <a:buChar char="•"/>
            </a:pPr>
            <a:r>
              <a:rPr lang="en-US" baseline="0" dirty="0" smtClean="0"/>
              <a:t>Goal is to get a full path through the system in a release.</a:t>
            </a:r>
          </a:p>
          <a:p>
            <a:pPr>
              <a:buFont typeface="Arial" pitchFamily="34" charset="0"/>
              <a:buChar char="•"/>
            </a:pPr>
            <a:r>
              <a:rPr lang="en-US" baseline="0" dirty="0" smtClean="0"/>
              <a:t>Break down by </a:t>
            </a:r>
          </a:p>
          <a:p>
            <a:pPr lvl="1">
              <a:buFont typeface="Arial" pitchFamily="34" charset="0"/>
              <a:buChar char="•"/>
            </a:pPr>
            <a:r>
              <a:rPr lang="en-US" baseline="0" dirty="0" smtClean="0"/>
              <a:t>Product line</a:t>
            </a:r>
          </a:p>
          <a:p>
            <a:pPr lvl="1">
              <a:buFont typeface="Arial" pitchFamily="34" charset="0"/>
              <a:buChar char="•"/>
            </a:pPr>
            <a:r>
              <a:rPr lang="en-US" baseline="0" dirty="0" smtClean="0"/>
              <a:t>Customer base</a:t>
            </a:r>
          </a:p>
          <a:p>
            <a:pPr lvl="1">
              <a:buFont typeface="Arial" pitchFamily="34" charset="0"/>
              <a:buChar char="•"/>
            </a:pPr>
            <a:r>
              <a:rPr lang="en-US" baseline="0" dirty="0" smtClean="0"/>
              <a:t>Transaction type</a:t>
            </a:r>
          </a:p>
          <a:p>
            <a:pPr>
              <a:buFont typeface="Arial" pitchFamily="34" charset="0"/>
              <a:buChar char="•"/>
            </a:pPr>
            <a:r>
              <a:rPr lang="en-US" baseline="0" dirty="0" smtClean="0"/>
              <a:t>Small example </a:t>
            </a:r>
            <a:r>
              <a:rPr lang="en-US" baseline="0" dirty="0" err="1" smtClean="0"/>
              <a:t>vs</a:t>
            </a:r>
            <a:r>
              <a:rPr lang="en-US" baseline="0" dirty="0" smtClean="0"/>
              <a:t> 300 – 400 stories. </a:t>
            </a:r>
          </a:p>
          <a:p>
            <a:pPr>
              <a:buFont typeface="Arial" pitchFamily="34" charset="0"/>
              <a:buChar char="•"/>
            </a:pPr>
            <a:r>
              <a:rPr lang="en-US" baseline="0" dirty="0" smtClean="0"/>
              <a:t> Do a pre-grouping first of high level functional areas or flavors or variations </a:t>
            </a:r>
          </a:p>
          <a:p>
            <a:pPr>
              <a:buFont typeface="Arial" pitchFamily="34" charset="0"/>
              <a:buChar char="•"/>
            </a:pPr>
            <a:r>
              <a:rPr lang="en-US" baseline="0" dirty="0" smtClean="0"/>
              <a:t>Need lots of space</a:t>
            </a:r>
          </a:p>
          <a:p>
            <a:pPr>
              <a:buFont typeface="Arial" pitchFamily="34" charset="0"/>
              <a:buChar char="•"/>
            </a:pPr>
            <a:endParaRPr lang="en-US" baseline="0" dirty="0" smtClean="0"/>
          </a:p>
          <a:p>
            <a:r>
              <a:rPr lang="en-US" dirty="0" smtClean="0"/>
              <a:t>Patton,</a:t>
            </a:r>
            <a:r>
              <a:rPr lang="en-US" baseline="0" dirty="0" smtClean="0"/>
              <a:t> </a:t>
            </a:r>
            <a:r>
              <a:rPr lang="en-US" baseline="0" dirty="0" err="1" smtClean="0"/>
              <a:t>Poppendicks</a:t>
            </a:r>
            <a:endParaRPr lang="en-US" baseline="0" dirty="0" smtClean="0"/>
          </a:p>
          <a:p>
            <a:endParaRPr lang="en-US" dirty="0" smtClean="0"/>
          </a:p>
          <a:p>
            <a:r>
              <a:rPr lang="en-US" dirty="0" smtClean="0"/>
              <a:t>Usage/sequence diagram</a:t>
            </a:r>
          </a:p>
          <a:p>
            <a:r>
              <a:rPr lang="en-US" dirty="0" smtClean="0"/>
              <a:t>Cut</a:t>
            </a:r>
            <a:r>
              <a:rPr lang="en-US" baseline="0" dirty="0" smtClean="0"/>
              <a:t> by role</a:t>
            </a:r>
          </a:p>
          <a:p>
            <a:r>
              <a:rPr lang="en-US" baseline="0" dirty="0" smtClean="0"/>
              <a:t>Cut by span – release.  The minimum amount of features to be usable to the business.</a:t>
            </a:r>
          </a:p>
          <a:p>
            <a:r>
              <a:rPr lang="en-US" baseline="0" dirty="0" smtClean="0"/>
              <a:t>1</a:t>
            </a:r>
            <a:r>
              <a:rPr lang="en-US" baseline="30000" dirty="0" smtClean="0"/>
              <a:t>st</a:t>
            </a:r>
            <a:r>
              <a:rPr lang="en-US" baseline="0" dirty="0" smtClean="0"/>
              <a:t> release may not support all roles.</a:t>
            </a:r>
          </a:p>
          <a:p>
            <a:r>
              <a:rPr lang="en-US" baseline="0" dirty="0" smtClean="0"/>
              <a:t>1</a:t>
            </a:r>
            <a:r>
              <a:rPr lang="en-US" baseline="30000" dirty="0" smtClean="0"/>
              <a:t>st</a:t>
            </a:r>
            <a:r>
              <a:rPr lang="en-US" baseline="0" dirty="0" smtClean="0"/>
              <a:t> release may not be a public release.</a:t>
            </a:r>
          </a:p>
          <a:p>
            <a:r>
              <a:rPr lang="en-US" baseline="0" dirty="0" smtClean="0"/>
              <a:t>Testers can evaluating the flow of the system.</a:t>
            </a:r>
          </a:p>
          <a:p>
            <a:r>
              <a:rPr lang="en-US" baseline="0" dirty="0" smtClean="0"/>
              <a:t>Techs can start evaluating the architecture and scalability of the system</a:t>
            </a:r>
          </a:p>
          <a:p>
            <a:pPr>
              <a:buFont typeface="Arial" pitchFamily="34" charset="0"/>
              <a:buNone/>
            </a:pPr>
            <a:endParaRPr lang="en-US" dirty="0" smtClean="0"/>
          </a:p>
          <a:p>
            <a:pPr>
              <a:buFont typeface="Arial" pitchFamily="34" charset="0"/>
              <a:buNone/>
            </a:pPr>
            <a:r>
              <a:rPr lang="en-US" dirty="0" smtClean="0"/>
              <a:t>Low: 3min</a:t>
            </a:r>
          </a:p>
          <a:p>
            <a:pPr>
              <a:buFont typeface="Arial" pitchFamily="34" charset="0"/>
              <a:buNone/>
            </a:pPr>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fontScale="77500" lnSpcReduction="20000"/>
          </a:bodyPr>
          <a:lstStyle/>
          <a:p>
            <a:r>
              <a:rPr lang="en-US" b="0" i="0" u="none" dirty="0" smtClean="0"/>
              <a:t>Low: 5min</a:t>
            </a:r>
          </a:p>
          <a:p>
            <a:r>
              <a:rPr lang="en-US" b="0" i="0" u="none" dirty="0" smtClean="0"/>
              <a:t>High: 15min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26</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27</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a:t>
            </a:r>
            <a:r>
              <a:rPr lang="en-US" baseline="0" dirty="0" smtClean="0"/>
              <a:t> you estimate the number of Analysts you need on a team?</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During release planning we determine the number of resources needed on the project.</a:t>
            </a:r>
          </a:p>
          <a:p>
            <a:pPr>
              <a:buFont typeface="Arial" pitchFamily="34" charset="0"/>
              <a:buChar char="•"/>
            </a:pPr>
            <a:r>
              <a:rPr lang="en-US" dirty="0" smtClean="0"/>
              <a:t>Ratio of 1 BA: 2 Dev</a:t>
            </a:r>
            <a:r>
              <a:rPr lang="en-US" baseline="0" dirty="0" smtClean="0"/>
              <a:t> pairs is standard.  BTW - Same for QA</a:t>
            </a:r>
          </a:p>
          <a:p>
            <a:pPr>
              <a:buFont typeface="Arial" pitchFamily="34" charset="0"/>
              <a:buChar char="•"/>
            </a:pPr>
            <a:r>
              <a:rPr lang="en-US" baseline="0" dirty="0" smtClean="0"/>
              <a:t>This has historically been the case in TW last 10 years of agile projects.</a:t>
            </a:r>
          </a:p>
          <a:p>
            <a:pPr>
              <a:buFont typeface="Arial" pitchFamily="34" charset="0"/>
              <a:buChar char="•"/>
            </a:pPr>
            <a:r>
              <a:rPr lang="en-US" baseline="0" dirty="0" smtClean="0"/>
              <a:t>Ruby projects (OVE) have shown a need for 1 BA: 1 Dev pair as the developers move much quicker due to the language.</a:t>
            </a:r>
          </a:p>
          <a:p>
            <a:pPr>
              <a:buFont typeface="Arial" pitchFamily="34" charset="0"/>
              <a:buNone/>
            </a:pPr>
            <a:endParaRPr lang="en-US" dirty="0" smtClean="0"/>
          </a:p>
          <a:p>
            <a:r>
              <a:rPr lang="en-US" dirty="0" smtClean="0"/>
              <a:t>Low:</a:t>
            </a:r>
            <a:r>
              <a:rPr lang="en-US" baseline="0" dirty="0" smtClean="0"/>
              <a:t> 1min</a:t>
            </a:r>
          </a:p>
          <a:p>
            <a:r>
              <a:rPr lang="en-US" baseline="0" dirty="0" smtClean="0"/>
              <a:t>High: 2min</a:t>
            </a:r>
            <a:endParaRPr lang="en-US" dirty="0" smtClean="0"/>
          </a:p>
        </p:txBody>
      </p:sp>
      <p:sp>
        <p:nvSpPr>
          <p:cNvPr id="4" name="Slide Number Placeholder 3"/>
          <p:cNvSpPr>
            <a:spLocks noGrp="1"/>
          </p:cNvSpPr>
          <p:nvPr>
            <p:ph type="sldNum" sz="quarter" idx="10"/>
          </p:nvPr>
        </p:nvSpPr>
        <p:spPr/>
        <p:txBody>
          <a:bodyPr/>
          <a:lstStyle/>
          <a:p>
            <a:fld id="{2C79A19B-F5AC-43CB-8112-566F6CE04F7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2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There is a lot that of</a:t>
            </a:r>
            <a:r>
              <a:rPr lang="en-US" baseline="0" dirty="0" smtClean="0"/>
              <a:t> information that we gather to get to a point where we can do Release Planning.</a:t>
            </a:r>
          </a:p>
          <a:p>
            <a:pPr>
              <a:buFont typeface="Arial" pitchFamily="34" charset="0"/>
              <a:buChar char="•"/>
            </a:pPr>
            <a:r>
              <a:rPr lang="en-US" baseline="0" dirty="0" smtClean="0"/>
              <a:t>We’ve created a lot of artifacts to ultimately ……</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a:buFont typeface="Arial" pitchFamily="34" charset="0"/>
              <a:buChar char="•"/>
            </a:pPr>
            <a:r>
              <a:rPr lang="en-US" dirty="0" smtClean="0"/>
              <a:t>Produce</a:t>
            </a:r>
            <a:r>
              <a:rPr lang="en-US" baseline="0" dirty="0" smtClean="0"/>
              <a:t> the MSL</a:t>
            </a:r>
          </a:p>
          <a:p>
            <a:pPr>
              <a:buFont typeface="Arial" pitchFamily="34" charset="0"/>
              <a:buChar char="•"/>
            </a:pPr>
            <a:r>
              <a:rPr lang="en-US" baseline="0" dirty="0" smtClean="0"/>
              <a:t>There is additional information we need to gain regarding stories</a:t>
            </a:r>
          </a:p>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None/>
            </a:pPr>
            <a:r>
              <a:rPr lang="en-US" baseline="0" dirty="0" smtClean="0"/>
              <a:t>And some technical things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lvl="1">
              <a:buFont typeface="Arial" pitchFamily="34" charset="0"/>
              <a:buChar char="•"/>
            </a:pPr>
            <a:r>
              <a:rPr lang="en-US" baseline="0" dirty="0" smtClean="0"/>
              <a:t>And some peripheral activities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Discuss the bubbles</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Combined with a staffing model and a schedule</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dirty="0" smtClean="0"/>
              <a:t>[CLICK]</a:t>
            </a:r>
          </a:p>
          <a:p>
            <a:pPr lvl="1">
              <a:buFont typeface="Arial" pitchFamily="34" charset="0"/>
              <a:buChar char="•"/>
            </a:pPr>
            <a:r>
              <a:rPr lang="en-US" baseline="0" dirty="0" smtClean="0"/>
              <a:t>We can create a Release plan</a:t>
            </a:r>
          </a:p>
          <a:p>
            <a:pPr lvl="1">
              <a:buFont typeface="Arial" pitchFamily="34" charset="0"/>
              <a:buChar char="•"/>
            </a:pPr>
            <a:r>
              <a:rPr lang="en-US" baseline="0" dirty="0" smtClean="0"/>
              <a:t>Risk &amp; Issue Log</a:t>
            </a:r>
          </a:p>
          <a:p>
            <a:pPr lvl="1">
              <a:buFont typeface="Arial" pitchFamily="34" charset="0"/>
              <a:buChar char="•"/>
            </a:pPr>
            <a:r>
              <a:rPr lang="en-US" baseline="0" dirty="0" smtClean="0"/>
              <a:t>Go/No decision </a:t>
            </a:r>
          </a:p>
          <a:p>
            <a:pPr lvl="1">
              <a:buFont typeface="Arial" pitchFamily="34" charset="0"/>
              <a:buChar char="•"/>
            </a:pPr>
            <a:r>
              <a:rPr lang="en-US" baseline="0" dirty="0" smtClean="0"/>
              <a:t>Agile readiness – is there training for the team, cultural constraints, etc</a:t>
            </a:r>
          </a:p>
          <a:p>
            <a:endParaRPr lang="en-US"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7A82CE06-0A67-43D7-AFAF-160C90F8853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Estimation happens</a:t>
            </a:r>
            <a:r>
              <a:rPr lang="en-US" baseline="0" dirty="0" smtClean="0"/>
              <a:t> continuously throughout the project.</a:t>
            </a:r>
          </a:p>
          <a:p>
            <a:pPr>
              <a:buFont typeface="Arial" pitchFamily="34" charset="0"/>
              <a:buChar char="•"/>
            </a:pPr>
            <a:r>
              <a:rPr lang="en-US" baseline="0" dirty="0" smtClean="0"/>
              <a:t>Inception – higher level.  Story cards.</a:t>
            </a:r>
          </a:p>
          <a:p>
            <a:pPr>
              <a:buFont typeface="Arial" pitchFamily="34" charset="0"/>
              <a:buChar char="•"/>
            </a:pPr>
            <a:r>
              <a:rPr lang="en-US" baseline="0" dirty="0" smtClean="0"/>
              <a:t>During iterations – deeper level.  Narratives.</a:t>
            </a:r>
          </a:p>
          <a:p>
            <a:pPr>
              <a:buFont typeface="Arial" pitchFamily="34" charset="0"/>
              <a:buNone/>
            </a:pPr>
            <a:endParaRPr lang="en-US" dirty="0" smtClean="0"/>
          </a:p>
          <a:p>
            <a:pPr>
              <a:buFont typeface="Arial" pitchFamily="34" charset="0"/>
              <a:buNone/>
            </a:pPr>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does the analyst</a:t>
            </a:r>
            <a:r>
              <a:rPr lang="en-US" baseline="0" dirty="0" smtClean="0"/>
              <a:t> participate in estimation?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Whether</a:t>
            </a:r>
            <a:r>
              <a:rPr lang="en-US" baseline="0" dirty="0" smtClean="0"/>
              <a:t> its inception level or iteration level, the process is the same.</a:t>
            </a:r>
            <a:endParaRPr lang="en-US" dirty="0" smtClean="0"/>
          </a:p>
          <a:p>
            <a:r>
              <a:rPr lang="en-US" dirty="0" smtClean="0"/>
              <a:t>Don’t forget</a:t>
            </a:r>
            <a:r>
              <a:rPr lang="en-US" baseline="0" dirty="0" smtClean="0"/>
              <a:t> the BA d</a:t>
            </a:r>
            <a:r>
              <a:rPr lang="en-US" dirty="0" smtClean="0"/>
              <a:t>uring</a:t>
            </a:r>
            <a:r>
              <a:rPr lang="en-US" baseline="0" dirty="0" smtClean="0"/>
              <a:t> estimation….</a:t>
            </a:r>
          </a:p>
          <a:p>
            <a:r>
              <a:rPr lang="en-US" baseline="0" dirty="0" smtClean="0"/>
              <a:t>[CLICK]</a:t>
            </a:r>
          </a:p>
          <a:p>
            <a:endParaRPr lang="en-US" baseline="0" dirty="0" smtClean="0"/>
          </a:p>
          <a:p>
            <a:pPr>
              <a:buFont typeface="Arial" pitchFamily="34" charset="0"/>
              <a:buChar char="•"/>
            </a:pPr>
            <a:r>
              <a:rPr lang="en-US" baseline="0" dirty="0" smtClean="0"/>
              <a:t>The BA makes sure that stories are ready for the estimation session.</a:t>
            </a:r>
          </a:p>
          <a:p>
            <a:pPr>
              <a:buFont typeface="Arial" pitchFamily="34" charset="0"/>
              <a:buChar char="•"/>
            </a:pPr>
            <a:r>
              <a:rPr lang="en-US" baseline="0" dirty="0" smtClean="0"/>
              <a:t>The BA presents the story to the developers for estimation.</a:t>
            </a:r>
          </a:p>
          <a:p>
            <a:pPr>
              <a:buFont typeface="Arial" pitchFamily="34" charset="0"/>
              <a:buChar char="•"/>
            </a:pPr>
            <a:r>
              <a:rPr lang="en-US" baseline="0" dirty="0" smtClean="0"/>
              <a:t>Developers have questions about a story.</a:t>
            </a:r>
          </a:p>
          <a:p>
            <a:pPr>
              <a:buFont typeface="Arial" pitchFamily="34" charset="0"/>
              <a:buChar char="•"/>
            </a:pPr>
            <a:r>
              <a:rPr lang="en-US" baseline="0" dirty="0" smtClean="0"/>
              <a:t>The BA answers them.</a:t>
            </a:r>
          </a:p>
          <a:p>
            <a:pPr>
              <a:buFont typeface="Arial" pitchFamily="34" charset="0"/>
              <a:buChar char="•"/>
            </a:pPr>
            <a:r>
              <a:rPr lang="en-US" baseline="0" dirty="0" smtClean="0"/>
              <a:t>The questions may come up after the first throw.</a:t>
            </a:r>
          </a:p>
          <a:p>
            <a:pPr>
              <a:buFont typeface="Arial" pitchFamily="34" charset="0"/>
              <a:buChar char="•"/>
            </a:pPr>
            <a:r>
              <a:rPr lang="en-US" dirty="0" smtClean="0"/>
              <a:t>Follow up with any unanswered questions</a:t>
            </a:r>
          </a:p>
          <a:p>
            <a:pPr>
              <a:buFont typeface="Arial" pitchFamily="34" charset="0"/>
              <a:buChar char="•"/>
            </a:pPr>
            <a:endParaRPr lang="en-US" dirty="0" smtClean="0"/>
          </a:p>
          <a:p>
            <a:pPr>
              <a:buFont typeface="Arial" pitchFamily="34" charset="0"/>
              <a:buChar char="•"/>
            </a:pPr>
            <a:r>
              <a:rPr lang="en-US" dirty="0" smtClean="0"/>
              <a:t>Also, use your facilitation skills</a:t>
            </a:r>
            <a:r>
              <a:rPr lang="en-US" baseline="0" dirty="0" smtClean="0"/>
              <a:t> to help negotiation or resolve conflicts</a:t>
            </a:r>
            <a:endParaRPr lang="en-US" dirty="0" smtClean="0"/>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9</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EEC61D-EACA-421F-9183-F14A62B8E03C}" type="slidenum">
              <a:rPr lang="en-GB" smtClean="0"/>
              <a:pPr/>
              <a:t>10</a:t>
            </a:fld>
            <a:endParaRPr lang="en-GB" smtClean="0"/>
          </a:p>
        </p:txBody>
      </p:sp>
      <p:sp>
        <p:nvSpPr>
          <p:cNvPr id="141315" name="Rectangle 2"/>
          <p:cNvSpPr>
            <a:spLocks noGrp="1" noRot="1" noChangeAspect="1" noChangeArrowheads="1" noTextEdit="1"/>
          </p:cNvSpPr>
          <p:nvPr>
            <p:ph type="sldImg"/>
          </p:nvPr>
        </p:nvSpPr>
        <p:spPr>
          <a:xfrm>
            <a:off x="1804988" y="2017713"/>
            <a:ext cx="4633912" cy="3475037"/>
          </a:xfrm>
          <a:ln/>
        </p:spPr>
      </p:sp>
      <p:sp>
        <p:nvSpPr>
          <p:cNvPr id="141316" name="Rectangle 3"/>
          <p:cNvSpPr>
            <a:spLocks noGrp="1" noChangeArrowheads="1"/>
          </p:cNvSpPr>
          <p:nvPr>
            <p:ph type="body" idx="1"/>
          </p:nvPr>
        </p:nvSpPr>
        <p:spPr>
          <a:xfrm>
            <a:off x="930900" y="4403910"/>
            <a:ext cx="5123201" cy="4171580"/>
          </a:xfrm>
          <a:noFill/>
          <a:ln/>
        </p:spPr>
        <p:txBody>
          <a:bodyPr/>
          <a:lstStyle/>
          <a:p>
            <a:pPr eaLnBrk="1" hangingPunct="1">
              <a:buFont typeface="Arial" pitchFamily="34" charset="0"/>
              <a:buChar char="•"/>
            </a:pPr>
            <a:r>
              <a:rPr lang="en-US" b="0" dirty="0" smtClean="0"/>
              <a:t>Story</a:t>
            </a:r>
            <a:r>
              <a:rPr lang="en-US" b="0" baseline="0" dirty="0" smtClean="0"/>
              <a:t> points will then need to be translated to days for release planning.</a:t>
            </a:r>
          </a:p>
          <a:p>
            <a:pPr eaLnBrk="1" hangingPunct="1">
              <a:buFont typeface="Arial" pitchFamily="34" charset="0"/>
              <a:buChar char="•"/>
            </a:pPr>
            <a:r>
              <a:rPr lang="en-US" b="0" baseline="0" dirty="0" smtClean="0"/>
              <a:t>Total story points / velocity = # of releases.</a:t>
            </a:r>
          </a:p>
          <a:p>
            <a:pPr eaLnBrk="1" hangingPunct="1">
              <a:buFont typeface="Arial" pitchFamily="34" charset="0"/>
              <a:buChar char="•"/>
            </a:pPr>
            <a:r>
              <a:rPr lang="en-US" b="0" baseline="0" dirty="0" smtClean="0"/>
              <a:t>We demonstrated how to calculate planning velocity in the Fundamentals course.  </a:t>
            </a:r>
          </a:p>
          <a:p>
            <a:pPr eaLnBrk="1" hangingPunct="1">
              <a:buFontTx/>
              <a:buNone/>
            </a:pPr>
            <a:endParaRPr lang="en-US" b="0" baseline="0" dirty="0" smtClean="0"/>
          </a:p>
          <a:p>
            <a:pPr eaLnBrk="1" hangingPunct="1">
              <a:buFontTx/>
              <a:buNone/>
            </a:pPr>
            <a:r>
              <a:rPr lang="en-US" b="0" dirty="0" smtClean="0"/>
              <a:t>Low: 1min</a:t>
            </a:r>
          </a:p>
          <a:p>
            <a:pPr eaLnBrk="1" hangingPunct="1">
              <a:buFontTx/>
              <a:buNone/>
            </a:pPr>
            <a:r>
              <a:rPr lang="en-US" b="0" dirty="0" smtClean="0"/>
              <a:t>High: 2min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Excel_97_-_2004_Worksheet1.xls"/><Relationship Id="rId5"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Estimation &amp; Release Planning</a:t>
            </a:r>
            <a:endParaRPr lang="en-US" dirty="0"/>
          </a:p>
        </p:txBody>
      </p:sp>
      <p:sp>
        <p:nvSpPr>
          <p:cNvPr id="4" name="Subtitle 3"/>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7307289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Ideal days</a:t>
            </a:r>
          </a:p>
          <a:p>
            <a:pPr lvl="1"/>
            <a:r>
              <a:rPr lang="en-US" dirty="0" smtClean="0"/>
              <a:t>How long something would take if it is all you work on, without any interruptions and everything you need is available</a:t>
            </a:r>
          </a:p>
          <a:p>
            <a:pPr lvl="1"/>
            <a:r>
              <a:rPr lang="en-US" dirty="0" smtClean="0"/>
              <a:t>Ideal time vs. elapsed time</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31979112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Risk</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Analysis Risk</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3200400" y="44196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Analysis Risk Factors</a:t>
            </a:r>
          </a:p>
        </p:txBody>
      </p:sp>
      <p:sp>
        <p:nvSpPr>
          <p:cNvPr id="29699" name="Content Placeholder 2"/>
          <p:cNvSpPr>
            <a:spLocks noGrp="1"/>
          </p:cNvSpPr>
          <p:nvPr>
            <p:ph idx="1"/>
          </p:nvPr>
        </p:nvSpPr>
        <p:spPr/>
        <p:txBody>
          <a:bodyPr/>
          <a:lstStyle/>
          <a:p>
            <a:pPr>
              <a:buFont typeface="Wingdings" pitchFamily="2" charset="2"/>
              <a:buNone/>
            </a:pPr>
            <a:r>
              <a:rPr lang="en-US" dirty="0" smtClean="0">
                <a:solidFill>
                  <a:schemeClr val="tx1"/>
                </a:solidFill>
              </a:rPr>
              <a:t>What is Complexity, Completeness, Volatility?</a:t>
            </a:r>
          </a:p>
          <a:p>
            <a:r>
              <a:rPr lang="en-US" sz="2400" dirty="0" smtClean="0"/>
              <a:t>Attributes</a:t>
            </a:r>
          </a:p>
          <a:p>
            <a:r>
              <a:rPr lang="en-US" sz="2400" dirty="0" smtClean="0"/>
              <a:t>Not technical</a:t>
            </a:r>
          </a:p>
          <a:p>
            <a:r>
              <a:rPr lang="en-US" sz="2400" dirty="0" smtClean="0"/>
              <a:t>Customer and analyst rate the stories </a:t>
            </a:r>
          </a:p>
          <a:p>
            <a:r>
              <a:rPr lang="en-US" sz="2400" dirty="0" smtClean="0"/>
              <a:t>Customer and analyst articulate the assumptions and reasons for the ratings</a:t>
            </a:r>
          </a:p>
          <a:p>
            <a:endParaRPr lang="en-US" dirty="0" smtClean="0"/>
          </a:p>
          <a:p>
            <a:pPr>
              <a:buFont typeface="Wingdings" pitchFamily="2" charset="2"/>
              <a:buNone/>
            </a:pPr>
            <a:endParaRPr lang="en-US" dirty="0" smtClean="0">
              <a:solidFill>
                <a:srgbClr val="8A5CE7"/>
              </a:solidFill>
            </a:endParaRPr>
          </a:p>
          <a:p>
            <a:pPr>
              <a:buFont typeface="Wingdings" pitchFamily="2" charset="2"/>
              <a:buNone/>
            </a:pPr>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1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Complexity</a:t>
            </a:r>
          </a:p>
        </p:txBody>
      </p:sp>
      <p:pic>
        <p:nvPicPr>
          <p:cNvPr id="7" name="Picture 6" descr="Low 1.jpg"/>
          <p:cNvPicPr>
            <a:picLocks noChangeAspect="1"/>
          </p:cNvPicPr>
          <p:nvPr/>
        </p:nvPicPr>
        <p:blipFill>
          <a:blip r:embed="rId3"/>
          <a:stretch>
            <a:fillRect/>
          </a:stretch>
        </p:blipFill>
        <p:spPr>
          <a:xfrm>
            <a:off x="5514753" y="3581400"/>
            <a:ext cx="2819400" cy="2819400"/>
          </a:xfrm>
          <a:prstGeom prst="rect">
            <a:avLst/>
          </a:prstGeom>
        </p:spPr>
      </p:pic>
      <p:pic>
        <p:nvPicPr>
          <p:cNvPr id="8" name="Picture 7" descr="Medium.jpg"/>
          <p:cNvPicPr>
            <a:picLocks noChangeAspect="1"/>
          </p:cNvPicPr>
          <p:nvPr/>
        </p:nvPicPr>
        <p:blipFill>
          <a:blip r:embed="rId4"/>
          <a:stretch>
            <a:fillRect/>
          </a:stretch>
        </p:blipFill>
        <p:spPr>
          <a:xfrm>
            <a:off x="457200" y="3886200"/>
            <a:ext cx="3501204" cy="2280683"/>
          </a:xfrm>
          <a:prstGeom prst="rect">
            <a:avLst/>
          </a:prstGeom>
        </p:spPr>
      </p:pic>
      <p:pic>
        <p:nvPicPr>
          <p:cNvPr id="9" name="Picture 8" descr="High 2.jpg"/>
          <p:cNvPicPr>
            <a:picLocks noChangeAspect="1"/>
          </p:cNvPicPr>
          <p:nvPr/>
        </p:nvPicPr>
        <p:blipFill>
          <a:blip r:embed="rId5"/>
          <a:stretch>
            <a:fillRect/>
          </a:stretch>
        </p:blipFill>
        <p:spPr>
          <a:xfrm>
            <a:off x="1981200" y="1143000"/>
            <a:ext cx="3927132" cy="20574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Completeness</a:t>
            </a:r>
          </a:p>
        </p:txBody>
      </p:sp>
      <p:pic>
        <p:nvPicPr>
          <p:cNvPr id="4" name="Picture 3" descr="Complete.jpg"/>
          <p:cNvPicPr>
            <a:picLocks noChangeAspect="1"/>
          </p:cNvPicPr>
          <p:nvPr/>
        </p:nvPicPr>
        <p:blipFill>
          <a:blip r:embed="rId3"/>
          <a:stretch>
            <a:fillRect/>
          </a:stretch>
        </p:blipFill>
        <p:spPr>
          <a:xfrm>
            <a:off x="4038600" y="990600"/>
            <a:ext cx="2514600" cy="2784021"/>
          </a:xfrm>
          <a:prstGeom prst="rect">
            <a:avLst/>
          </a:prstGeom>
        </p:spPr>
      </p:pic>
      <p:pic>
        <p:nvPicPr>
          <p:cNvPr id="5" name="Picture 4" descr="Incomplete.jpg"/>
          <p:cNvPicPr>
            <a:picLocks noChangeAspect="1"/>
          </p:cNvPicPr>
          <p:nvPr/>
        </p:nvPicPr>
        <p:blipFill>
          <a:blip r:embed="rId4"/>
          <a:stretch>
            <a:fillRect/>
          </a:stretch>
        </p:blipFill>
        <p:spPr>
          <a:xfrm>
            <a:off x="1066800" y="3810000"/>
            <a:ext cx="2977024" cy="2245500"/>
          </a:xfrm>
          <a:prstGeom prst="rect">
            <a:avLst/>
          </a:prstGeom>
        </p:spPr>
      </p:pic>
      <p:pic>
        <p:nvPicPr>
          <p:cNvPr id="6" name="Picture 5" descr="Unknown.jpg"/>
          <p:cNvPicPr>
            <a:picLocks noChangeAspect="1"/>
          </p:cNvPicPr>
          <p:nvPr/>
        </p:nvPicPr>
        <p:blipFill>
          <a:blip r:embed="rId5"/>
          <a:stretch>
            <a:fillRect/>
          </a:stretch>
        </p:blipFill>
        <p:spPr>
          <a:xfrm>
            <a:off x="6381750" y="2895600"/>
            <a:ext cx="2762250" cy="3171825"/>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Volatility</a:t>
            </a:r>
          </a:p>
        </p:txBody>
      </p:sp>
      <p:pic>
        <p:nvPicPr>
          <p:cNvPr id="211969" name="Picture 1" descr="C:\Documents and Settings\pmandari\Local Settings\Temporary Internet Files\Content.IE5\FLC9DO3F\MCj00788120000[1].wmf"/>
          <p:cNvPicPr>
            <a:picLocks noChangeAspect="1" noChangeArrowheads="1"/>
          </p:cNvPicPr>
          <p:nvPr/>
        </p:nvPicPr>
        <p:blipFill>
          <a:blip r:embed="rId3"/>
          <a:srcRect/>
          <a:stretch>
            <a:fillRect/>
          </a:stretch>
        </p:blipFill>
        <p:spPr bwMode="auto">
          <a:xfrm>
            <a:off x="6553200" y="990600"/>
            <a:ext cx="2209800" cy="2628900"/>
          </a:xfrm>
          <a:prstGeom prst="rect">
            <a:avLst/>
          </a:prstGeom>
          <a:noFill/>
        </p:spPr>
      </p:pic>
      <p:pic>
        <p:nvPicPr>
          <p:cNvPr id="211970" name="Picture 2" descr="C:\Documents and Settings\pmandari\Local Settings\Temporary Internet Files\Content.IE5\6X8TJ1FO\MPj04432630000[1].jpg"/>
          <p:cNvPicPr>
            <a:picLocks noChangeAspect="1" noChangeArrowheads="1"/>
          </p:cNvPicPr>
          <p:nvPr/>
        </p:nvPicPr>
        <p:blipFill>
          <a:blip r:embed="rId4"/>
          <a:srcRect/>
          <a:stretch>
            <a:fillRect/>
          </a:stretch>
        </p:blipFill>
        <p:spPr bwMode="auto">
          <a:xfrm>
            <a:off x="381000" y="1066800"/>
            <a:ext cx="3518381" cy="2241549"/>
          </a:xfrm>
          <a:prstGeom prst="rect">
            <a:avLst/>
          </a:prstGeom>
          <a:noFill/>
        </p:spPr>
      </p:pic>
      <p:pic>
        <p:nvPicPr>
          <p:cNvPr id="211974" name="Picture 6" descr="C:\Documents and Settings\pmandari\Local Settings\Temporary Internet Files\Content.IE5\GWXRIN89\MPj04009070000[1].jpg"/>
          <p:cNvPicPr>
            <a:picLocks noChangeAspect="1" noChangeArrowheads="1"/>
          </p:cNvPicPr>
          <p:nvPr/>
        </p:nvPicPr>
        <p:blipFill>
          <a:blip r:embed="rId5"/>
          <a:srcRect/>
          <a:stretch>
            <a:fillRect/>
          </a:stretch>
        </p:blipFill>
        <p:spPr bwMode="auto">
          <a:xfrm>
            <a:off x="4343400" y="3200400"/>
            <a:ext cx="2081784" cy="3121152"/>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dirty="0" smtClean="0"/>
              <a:t>Calculating Analysis Risk</a:t>
            </a:r>
          </a:p>
        </p:txBody>
      </p:sp>
      <p:sp>
        <p:nvSpPr>
          <p:cNvPr id="1028" name="Content Placeholder 2"/>
          <p:cNvSpPr>
            <a:spLocks noGrp="1"/>
          </p:cNvSpPr>
          <p:nvPr>
            <p:ph type="body" sz="quarter" idx="4294967295"/>
          </p:nvPr>
        </p:nvSpPr>
        <p:spPr>
          <a:xfrm>
            <a:off x="0" y="1143000"/>
            <a:ext cx="8229600" cy="5029200"/>
          </a:xfrm>
        </p:spPr>
        <p:txBody>
          <a:bodyPr/>
          <a:lstStyle/>
          <a:p>
            <a:pPr>
              <a:buFont typeface="Wingdings" pitchFamily="2" charset="2"/>
              <a:buNone/>
            </a:pPr>
            <a:r>
              <a:rPr lang="en-US" dirty="0" smtClean="0">
                <a:solidFill>
                  <a:srgbClr val="000000"/>
                </a:solidFill>
              </a:rPr>
              <a:t>Updating the MSL</a:t>
            </a:r>
            <a:endParaRPr lang="en-US" sz="2000" dirty="0" smtClean="0"/>
          </a:p>
          <a:p>
            <a:pPr>
              <a:buNone/>
            </a:pPr>
            <a:r>
              <a:rPr lang="en-US" sz="2000" dirty="0" smtClean="0"/>
              <a:t>The Calculated Estimated Risk column shows the analysis risk for the story.  This will affect the development estimates.</a:t>
            </a:r>
          </a:p>
          <a:p>
            <a:pPr>
              <a:buFont typeface="Wingdings" pitchFamily="2" charset="2"/>
              <a:buNone/>
            </a:pPr>
            <a:endParaRPr lang="en-US" sz="2000" dirty="0" smtClean="0"/>
          </a:p>
        </p:txBody>
      </p:sp>
      <p:grpSp>
        <p:nvGrpSpPr>
          <p:cNvPr id="2" name="Group 7"/>
          <p:cNvGrpSpPr>
            <a:grpSpLocks/>
          </p:cNvGrpSpPr>
          <p:nvPr/>
        </p:nvGrpSpPr>
        <p:grpSpPr bwMode="auto">
          <a:xfrm>
            <a:off x="1835150" y="3044825"/>
            <a:ext cx="5395913" cy="3336925"/>
            <a:chOff x="1156" y="1918"/>
            <a:chExt cx="3399" cy="2102"/>
          </a:xfrm>
        </p:grpSpPr>
        <p:graphicFrame>
          <p:nvGraphicFramePr>
            <p:cNvPr id="1026" name="Object 8"/>
            <p:cNvGraphicFramePr>
              <a:graphicFrameLocks noChangeAspect="1"/>
            </p:cNvGraphicFramePr>
            <p:nvPr/>
          </p:nvGraphicFramePr>
          <p:xfrm>
            <a:off x="1156" y="1918"/>
            <a:ext cx="3399" cy="2102"/>
          </p:xfrm>
          <a:graphic>
            <a:graphicData uri="http://schemas.openxmlformats.org/presentationml/2006/ole">
              <mc:AlternateContent xmlns:mc="http://schemas.openxmlformats.org/markup-compatibility/2006">
                <mc:Choice xmlns:v="urn:schemas-microsoft-com:vml" Requires="v">
                  <p:oleObj spid="_x0000_s209952" name="Worksheet" r:id="rId4" imgW="5397500" imgH="3340100" progId="Excel.Sheet.8">
                    <p:embed/>
                  </p:oleObj>
                </mc:Choice>
                <mc:Fallback>
                  <p:oleObj name="Worksheet" r:id="rId4" imgW="5397500" imgH="3340100" progId="Excel.Sheet.8">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1918"/>
                          <a:ext cx="3399" cy="2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3" name="Line 9"/>
            <p:cNvSpPr>
              <a:spLocks noChangeShapeType="1"/>
            </p:cNvSpPr>
            <p:nvPr/>
          </p:nvSpPr>
          <p:spPr bwMode="auto">
            <a:xfrm flipV="1">
              <a:off x="1474" y="2840"/>
              <a:ext cx="362" cy="363"/>
            </a:xfrm>
            <a:prstGeom prst="line">
              <a:avLst/>
            </a:prstGeom>
            <a:noFill/>
            <a:ln w="12700">
              <a:solidFill>
                <a:schemeClr val="tx1"/>
              </a:solidFill>
              <a:round/>
              <a:headEnd/>
              <a:tailEnd type="triangle" w="med" len="med"/>
            </a:ln>
          </p:spPr>
          <p:txBody>
            <a:bodyPr wrap="none" anchor="ctr"/>
            <a:lstStyle/>
            <a:p>
              <a:endParaRPr lang="en-US"/>
            </a:p>
          </p:txBody>
        </p:sp>
        <p:sp>
          <p:nvSpPr>
            <p:cNvPr id="1034" name="Line 10"/>
            <p:cNvSpPr>
              <a:spLocks noChangeShapeType="1"/>
            </p:cNvSpPr>
            <p:nvPr/>
          </p:nvSpPr>
          <p:spPr bwMode="auto">
            <a:xfrm flipV="1">
              <a:off x="2154" y="2840"/>
              <a:ext cx="272" cy="363"/>
            </a:xfrm>
            <a:prstGeom prst="line">
              <a:avLst/>
            </a:prstGeom>
            <a:noFill/>
            <a:ln w="12700">
              <a:solidFill>
                <a:schemeClr val="tx1"/>
              </a:solidFill>
              <a:round/>
              <a:headEnd/>
              <a:tailEnd type="triangle" w="med" len="med"/>
            </a:ln>
          </p:spPr>
          <p:txBody>
            <a:bodyPr wrap="none" anchor="ctr"/>
            <a:lstStyle/>
            <a:p>
              <a:endParaRPr lang="en-US"/>
            </a:p>
          </p:txBody>
        </p:sp>
        <p:sp>
          <p:nvSpPr>
            <p:cNvPr id="1035" name="Line 11"/>
            <p:cNvSpPr>
              <a:spLocks noChangeShapeType="1"/>
            </p:cNvSpPr>
            <p:nvPr/>
          </p:nvSpPr>
          <p:spPr bwMode="auto">
            <a:xfrm flipV="1">
              <a:off x="2925" y="2840"/>
              <a:ext cx="181" cy="363"/>
            </a:xfrm>
            <a:prstGeom prst="line">
              <a:avLst/>
            </a:prstGeom>
            <a:noFill/>
            <a:ln w="12700">
              <a:solidFill>
                <a:schemeClr val="tx1"/>
              </a:solidFill>
              <a:round/>
              <a:headEnd/>
              <a:tailEnd type="triangle" w="med" len="med"/>
            </a:ln>
          </p:spPr>
          <p:txBody>
            <a:bodyPr wrap="none" anchor="ctr"/>
            <a:lstStyle/>
            <a:p>
              <a:endParaRPr lang="en-US"/>
            </a:p>
          </p:txBody>
        </p:sp>
        <p:sp>
          <p:nvSpPr>
            <p:cNvPr id="1036" name="Line 12"/>
            <p:cNvSpPr>
              <a:spLocks noChangeShapeType="1"/>
            </p:cNvSpPr>
            <p:nvPr/>
          </p:nvSpPr>
          <p:spPr bwMode="auto">
            <a:xfrm flipV="1">
              <a:off x="4241" y="2840"/>
              <a:ext cx="44" cy="363"/>
            </a:xfrm>
            <a:prstGeom prst="line">
              <a:avLst/>
            </a:prstGeom>
            <a:noFill/>
            <a:ln w="12700">
              <a:solidFill>
                <a:schemeClr val="tx1"/>
              </a:solidFill>
              <a:round/>
              <a:headEnd/>
              <a:tailEnd type="triangle" w="med" len="med"/>
            </a:ln>
          </p:spPr>
          <p:txBody>
            <a:bodyPr wrap="none" anchor="ctr"/>
            <a:lstStyle/>
            <a:p>
              <a:endParaRPr lang="en-US"/>
            </a:p>
          </p:txBody>
        </p:sp>
        <p:sp>
          <p:nvSpPr>
            <p:cNvPr id="1037" name="Line 13"/>
            <p:cNvSpPr>
              <a:spLocks noChangeShapeType="1"/>
            </p:cNvSpPr>
            <p:nvPr/>
          </p:nvSpPr>
          <p:spPr bwMode="auto">
            <a:xfrm flipV="1">
              <a:off x="3606" y="2840"/>
              <a:ext cx="180" cy="363"/>
            </a:xfrm>
            <a:prstGeom prst="line">
              <a:avLst/>
            </a:prstGeom>
            <a:noFill/>
            <a:ln w="12700">
              <a:solidFill>
                <a:schemeClr val="tx1"/>
              </a:solidFill>
              <a:round/>
              <a:headEnd/>
              <a:tailEnd type="triangle" w="med" len="med"/>
            </a:ln>
          </p:spPr>
          <p:txBody>
            <a:bodyPr wrap="none" anchor="ctr"/>
            <a:lstStyle/>
            <a:p>
              <a:endParaRPr lang="en-US"/>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Risk Factors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751522"/>
          </a:xfrm>
          <a:prstGeom prst="rect">
            <a:avLst/>
          </a:prstGeom>
          <a:noFill/>
        </p:spPr>
        <p:txBody>
          <a:bodyPr wrap="square" rtlCol="0">
            <a:spAutoFit/>
          </a:bodyPr>
          <a:lstStyle/>
          <a:p>
            <a:r>
              <a:rPr lang="en-US" sz="3200" dirty="0" smtClean="0"/>
              <a:t>Pick 3 stories from the MSL and set the CCV ratings for each story.</a:t>
            </a:r>
          </a:p>
          <a:p>
            <a:r>
              <a:rPr lang="en-US" sz="3200" dirty="0" smtClean="0"/>
              <a:t>Be prepared to discuss your reasoning.</a:t>
            </a:r>
          </a:p>
          <a:p>
            <a:pPr>
              <a:buNone/>
            </a:pP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Text Placeholder 3"/>
          <p:cNvSpPr>
            <a:spLocks noGrp="1"/>
          </p:cNvSpPr>
          <p:nvPr>
            <p:ph type="body" sz="quarter" idx="4294967295"/>
          </p:nvPr>
        </p:nvSpPr>
        <p:spPr>
          <a:xfrm>
            <a:off x="0" y="1143000"/>
            <a:ext cx="8229600" cy="5029200"/>
          </a:xfrm>
        </p:spPr>
        <p:txBody>
          <a:bodyPr/>
          <a:lstStyle/>
          <a:p>
            <a:pPr>
              <a:buNone/>
            </a:pPr>
            <a:endParaRPr lang="en-US" dirty="0" smtClean="0"/>
          </a:p>
          <a:p>
            <a:pPr>
              <a:buNone/>
            </a:pPr>
            <a:endParaRPr lang="en-US" dirty="0" smtClean="0"/>
          </a:p>
          <a:p>
            <a:pPr marL="0" indent="0" algn="ctr">
              <a:buNone/>
            </a:pPr>
            <a:r>
              <a:rPr lang="en-US" dirty="0" smtClean="0"/>
              <a:t>What value can you see in assigning these ratings to a story card?</a:t>
            </a:r>
          </a:p>
          <a:p>
            <a:pPr marL="0" indent="0" algn="ctr">
              <a:buNone/>
            </a:pPr>
            <a:endParaRPr lang="en-US" dirty="0"/>
          </a:p>
          <a:p>
            <a:pPr marL="0" indent="0" algn="ctr">
              <a:buNone/>
            </a:pPr>
            <a:r>
              <a:rPr lang="en-US" dirty="0" smtClean="0"/>
              <a:t>What are the cautions you might exercise around assigning these ratings?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29545107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Stories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Prioritizing Stories</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609600" y="1143000"/>
            <a:ext cx="6629400" cy="5292091"/>
          </a:xfrm>
          <a:prstGeom prst="rect">
            <a:avLst/>
          </a:prstGeom>
          <a:noFill/>
        </p:spPr>
      </p:pic>
      <p:sp>
        <p:nvSpPr>
          <p:cNvPr id="8" name="TextBox 7"/>
          <p:cNvSpPr txBox="1"/>
          <p:nvPr/>
        </p:nvSpPr>
        <p:spPr>
          <a:xfrm rot="571467">
            <a:off x="1470399" y="15711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77801" y="18387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236531" y="26641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013199" y="49629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964245" y="47582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356599" y="21961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4419600" y="16002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a:t>
            </a:r>
            <a:endParaRPr lang="en-US" dirty="0"/>
          </a:p>
        </p:txBody>
      </p:sp>
      <p:sp>
        <p:nvSpPr>
          <p:cNvPr id="4" name="Text Placeholder 3"/>
          <p:cNvSpPr>
            <a:spLocks noGrp="1"/>
          </p:cNvSpPr>
          <p:nvPr>
            <p:ph idx="1"/>
          </p:nvPr>
        </p:nvSpPr>
        <p:spPr/>
        <p:txBody>
          <a:bodyPr>
            <a:normAutofit lnSpcReduction="10000"/>
          </a:bodyPr>
          <a:lstStyle/>
          <a:p>
            <a:r>
              <a:rPr lang="en-US" dirty="0" smtClean="0"/>
              <a:t>Story mapping/sequencing</a:t>
            </a:r>
          </a:p>
          <a:p>
            <a:r>
              <a:rPr lang="en-US" dirty="0" smtClean="0"/>
              <a:t>Business value – Economy </a:t>
            </a:r>
            <a:r>
              <a:rPr lang="en-US" dirty="0" err="1" smtClean="0"/>
              <a:t>vs</a:t>
            </a:r>
            <a:r>
              <a:rPr lang="en-US" dirty="0" smtClean="0"/>
              <a:t> luxury</a:t>
            </a:r>
          </a:p>
          <a:p>
            <a:r>
              <a:rPr lang="en-US" dirty="0" smtClean="0"/>
              <a:t>Epics </a:t>
            </a:r>
          </a:p>
          <a:p>
            <a:r>
              <a:rPr lang="en-AU" dirty="0" err="1" smtClean="0"/>
              <a:t>MoSCoW</a:t>
            </a:r>
            <a:endParaRPr lang="en-AU" dirty="0" smtClean="0"/>
          </a:p>
          <a:p>
            <a:pPr lvl="1"/>
            <a:r>
              <a:rPr lang="en-AU" b="1" dirty="0" smtClean="0"/>
              <a:t>M</a:t>
            </a:r>
            <a:r>
              <a:rPr lang="en-AU" dirty="0" smtClean="0"/>
              <a:t>ust have, </a:t>
            </a:r>
            <a:r>
              <a:rPr lang="en-AU" b="1" dirty="0" smtClean="0"/>
              <a:t>S</a:t>
            </a:r>
            <a:r>
              <a:rPr lang="en-AU" dirty="0" smtClean="0"/>
              <a:t>hould have, </a:t>
            </a:r>
            <a:r>
              <a:rPr lang="en-AU" b="1" dirty="0" smtClean="0"/>
              <a:t>Co</a:t>
            </a:r>
            <a:r>
              <a:rPr lang="en-AU" dirty="0" smtClean="0"/>
              <a:t>uld have, </a:t>
            </a:r>
            <a:r>
              <a:rPr lang="en-AU" b="1" dirty="0" smtClean="0"/>
              <a:t>W</a:t>
            </a:r>
            <a:r>
              <a:rPr lang="en-AU" dirty="0" smtClean="0"/>
              <a:t>on’t have</a:t>
            </a:r>
          </a:p>
          <a:p>
            <a:r>
              <a:rPr lang="en-US" dirty="0" smtClean="0"/>
              <a:t>Always used, seldom used ratings</a:t>
            </a:r>
          </a:p>
          <a:p>
            <a:r>
              <a:rPr lang="en-US" dirty="0" smtClean="0"/>
              <a:t>Dependencies</a:t>
            </a:r>
          </a:p>
          <a:p>
            <a:endParaRPr lang="en-US" dirty="0" smtClean="0"/>
          </a:p>
          <a:p>
            <a:endParaRPr lang="en-US" dirty="0" smtClean="0"/>
          </a:p>
          <a:p>
            <a:endParaRPr lang="en-US" dirty="0" smtClean="0"/>
          </a:p>
          <a:p>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Priority</a:t>
            </a:r>
            <a:endParaRPr lang="en-US" dirty="0"/>
          </a:p>
        </p:txBody>
      </p:sp>
      <p:sp>
        <p:nvSpPr>
          <p:cNvPr id="5" name="TextBox 4"/>
          <p:cNvSpPr txBox="1"/>
          <p:nvPr/>
        </p:nvSpPr>
        <p:spPr>
          <a:xfrm>
            <a:off x="685800" y="5638800"/>
            <a:ext cx="8077200" cy="338554"/>
          </a:xfrm>
          <a:prstGeom prst="rect">
            <a:avLst/>
          </a:prstGeom>
          <a:noFill/>
        </p:spPr>
        <p:txBody>
          <a:bodyPr wrap="square" rtlCol="0">
            <a:spAutoFit/>
          </a:bodyPr>
          <a:lstStyle/>
          <a:p>
            <a:pPr algn="r">
              <a:buNone/>
            </a:pPr>
            <a:r>
              <a:rPr lang="en-US" sz="1600" i="1" dirty="0" smtClean="0"/>
              <a:t>http://fabiopereira.me/blog/2009/06/29/principle-of-relative-priority/</a:t>
            </a:r>
            <a:endParaRPr lang="en-US" sz="1600" i="1" dirty="0"/>
          </a:p>
        </p:txBody>
      </p:sp>
      <p:pic>
        <p:nvPicPr>
          <p:cNvPr id="8" name="Picture 7" descr="photowhichonestoriesbikeatari.png"/>
          <p:cNvPicPr>
            <a:picLocks noChangeAspect="1"/>
          </p:cNvPicPr>
          <p:nvPr/>
        </p:nvPicPr>
        <p:blipFill>
          <a:blip r:embed="rId3" cstate="print">
            <a:alphaModFix amt="51000"/>
          </a:blip>
          <a:stretch>
            <a:fillRect/>
          </a:stretch>
        </p:blipFill>
        <p:spPr>
          <a:xfrm>
            <a:off x="533400" y="971800"/>
            <a:ext cx="8252441" cy="4667000"/>
          </a:xfrm>
          <a:prstGeom prst="rect">
            <a:avLst/>
          </a:prstGeom>
        </p:spPr>
      </p:pic>
      <p:sp>
        <p:nvSpPr>
          <p:cNvPr id="9" name="Rectangle 8"/>
          <p:cNvSpPr/>
          <p:nvPr/>
        </p:nvSpPr>
        <p:spPr>
          <a:xfrm>
            <a:off x="914400" y="2209800"/>
            <a:ext cx="7391400" cy="2523768"/>
          </a:xfrm>
          <a:prstGeom prst="rect">
            <a:avLst/>
          </a:prstGeom>
          <a:solidFill>
            <a:srgbClr val="FFFFFF"/>
          </a:solidFill>
          <a:ln w="19050" cap="flat" cmpd="sng" algn="ctr">
            <a:solidFill>
              <a:srgbClr val="660066"/>
            </a:solidFill>
            <a:prstDash val="solid"/>
            <a:round/>
            <a:headEnd type="none" w="med" len="med"/>
            <a:tailEnd type="none" w="med" len="med"/>
          </a:ln>
          <a:effectLst>
            <a:glow rad="228600">
              <a:schemeClr val="accent4">
                <a:alpha val="75000"/>
              </a:schemeClr>
            </a:glow>
            <a:outerShdw blurRad="152400" dist="317500" dir="5400000" sx="90000" sy="-19000">
              <a:srgbClr val="000000">
                <a:alpha val="20000"/>
              </a:srgbClr>
            </a:outerShdw>
          </a:effectLst>
        </p:spPr>
        <p:txBody>
          <a:bodyPr wrap="square" lIns="182880" tIns="182880" rIns="182880" bIns="182880">
            <a:spAutoFit/>
          </a:bodyPr>
          <a:lstStyle/>
          <a:p>
            <a:pPr>
              <a:buNone/>
            </a:pPr>
            <a:r>
              <a:rPr lang="en-US" sz="2800" i="1" dirty="0" smtClean="0">
                <a:solidFill>
                  <a:schemeClr val="tx1"/>
                </a:solidFill>
                <a:ea typeface="ＭＳ Ｐゴシック" pitchFamily="-65" charset="-128"/>
                <a:cs typeface="Arial" charset="0"/>
              </a:rPr>
              <a:t>All the decisions about item priority have to involve other items which are being traded in favor of the most important </a:t>
            </a:r>
            <a:r>
              <a:rPr lang="en-US" sz="2800" i="1" dirty="0" err="1" smtClean="0">
                <a:solidFill>
                  <a:schemeClr val="tx1"/>
                </a:solidFill>
                <a:ea typeface="ＭＳ Ｐゴシック" pitchFamily="-65" charset="-128"/>
                <a:cs typeface="Arial" charset="0"/>
              </a:rPr>
              <a:t>one(s</a:t>
            </a:r>
            <a:r>
              <a:rPr lang="en-US" sz="2800" i="1" dirty="0" smtClean="0">
                <a:solidFill>
                  <a:schemeClr val="tx1"/>
                </a:solidFill>
                <a:ea typeface="ＭＳ Ｐゴシック" pitchFamily="-65" charset="-128"/>
                <a:cs typeface="Arial" charset="0"/>
              </a:rPr>
              <a:t>). There is no absolute priority, only relative to other items.</a:t>
            </a:r>
            <a:endParaRPr lang="en-US" sz="2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Prioritizing during planning</a:t>
            </a:r>
            <a:endParaRPr lang="en-US" dirty="0"/>
          </a:p>
        </p:txBody>
      </p:sp>
      <p:sp>
        <p:nvSpPr>
          <p:cNvPr id="2" name="Content Placeholder 1"/>
          <p:cNvSpPr>
            <a:spLocks noGrp="1"/>
          </p:cNvSpPr>
          <p:nvPr>
            <p:ph idx="4294967295"/>
          </p:nvPr>
        </p:nvSpPr>
        <p:spPr>
          <a:xfrm>
            <a:off x="5586413" y="1485900"/>
            <a:ext cx="3557587" cy="4525963"/>
          </a:xfrm>
        </p:spPr>
        <p:txBody>
          <a:bodyPr>
            <a:normAutofit/>
          </a:bodyPr>
          <a:lstStyle/>
          <a:p>
            <a:pPr>
              <a:buNone/>
            </a:pPr>
            <a:r>
              <a:rPr lang="en-US" sz="2400" dirty="0" smtClean="0"/>
              <a:t>Also consider:	</a:t>
            </a:r>
          </a:p>
          <a:p>
            <a:r>
              <a:rPr lang="en-US" sz="2400" dirty="0" smtClean="0"/>
              <a:t>Story size: bigger stories early</a:t>
            </a:r>
          </a:p>
          <a:p>
            <a:r>
              <a:rPr lang="en-US" sz="2400" dirty="0" smtClean="0"/>
              <a:t>Parallelizability of stories: can we run X and Y at the same time?</a:t>
            </a:r>
          </a:p>
          <a:p>
            <a:r>
              <a:rPr lang="en-US" sz="2400" dirty="0" smtClean="0"/>
              <a:t>Story dependencies: A before B</a:t>
            </a:r>
          </a:p>
        </p:txBody>
      </p:sp>
      <p:sp>
        <p:nvSpPr>
          <p:cNvPr id="7" name="TextBox 6"/>
          <p:cNvSpPr txBox="1">
            <a:spLocks noChangeArrowheads="1"/>
          </p:cNvSpPr>
          <p:nvPr/>
        </p:nvSpPr>
        <p:spPr bwMode="auto">
          <a:xfrm>
            <a:off x="3011150" y="3191438"/>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first.</a:t>
            </a:r>
          </a:p>
        </p:txBody>
      </p:sp>
      <p:sp>
        <p:nvSpPr>
          <p:cNvPr id="8" name="TextBox 7"/>
          <p:cNvSpPr txBox="1">
            <a:spLocks noChangeArrowheads="1"/>
          </p:cNvSpPr>
          <p:nvPr/>
        </p:nvSpPr>
        <p:spPr bwMode="auto">
          <a:xfrm>
            <a:off x="3011150" y="5352024"/>
            <a:ext cx="2160588"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second.</a:t>
            </a:r>
          </a:p>
        </p:txBody>
      </p:sp>
      <p:sp>
        <p:nvSpPr>
          <p:cNvPr id="9" name="TextBox 8"/>
          <p:cNvSpPr txBox="1">
            <a:spLocks noChangeArrowheads="1"/>
          </p:cNvSpPr>
          <p:nvPr/>
        </p:nvSpPr>
        <p:spPr bwMode="auto">
          <a:xfrm>
            <a:off x="850564" y="5352024"/>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Do last.</a:t>
            </a:r>
          </a:p>
        </p:txBody>
      </p:sp>
      <p:sp>
        <p:nvSpPr>
          <p:cNvPr id="10" name="TextBox 9"/>
          <p:cNvSpPr txBox="1">
            <a:spLocks noChangeArrowheads="1"/>
          </p:cNvSpPr>
          <p:nvPr/>
        </p:nvSpPr>
        <p:spPr bwMode="auto">
          <a:xfrm>
            <a:off x="850564" y="3191438"/>
            <a:ext cx="2160587" cy="400110"/>
          </a:xfrm>
          <a:prstGeom prst="rect">
            <a:avLst/>
          </a:prstGeom>
          <a:noFill/>
          <a:ln w="9525">
            <a:noFill/>
            <a:miter lim="800000"/>
            <a:headEnd/>
            <a:tailEnd/>
          </a:ln>
        </p:spPr>
        <p:txBody>
          <a:bodyPr>
            <a:spAutoFit/>
          </a:bodyPr>
          <a:lstStyle/>
          <a:p>
            <a:pPr algn="ctr">
              <a:spcBef>
                <a:spcPct val="50000"/>
              </a:spcBef>
              <a:buNone/>
            </a:pPr>
            <a:r>
              <a:rPr lang="en-GB">
                <a:solidFill>
                  <a:schemeClr val="bg1"/>
                </a:solidFill>
              </a:rPr>
              <a:t>Avoid.</a:t>
            </a:r>
          </a:p>
        </p:txBody>
      </p:sp>
      <p:graphicFrame>
        <p:nvGraphicFramePr>
          <p:cNvPr id="13" name="Diagram 12"/>
          <p:cNvGraphicFramePr/>
          <p:nvPr/>
        </p:nvGraphicFramePr>
        <p:xfrm>
          <a:off x="-209296" y="142906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ight Arrow 10"/>
          <p:cNvSpPr>
            <a:spLocks noChangeArrowheads="1"/>
          </p:cNvSpPr>
          <p:nvPr/>
        </p:nvSpPr>
        <p:spPr bwMode="auto">
          <a:xfrm rot="5400000">
            <a:off x="3395114" y="3280811"/>
            <a:ext cx="719137" cy="360363"/>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sp>
        <p:nvSpPr>
          <p:cNvPr id="12" name="Right Arrow 11"/>
          <p:cNvSpPr>
            <a:spLocks noChangeArrowheads="1"/>
          </p:cNvSpPr>
          <p:nvPr/>
        </p:nvSpPr>
        <p:spPr bwMode="auto">
          <a:xfrm rot="10800000">
            <a:off x="2401929" y="4254516"/>
            <a:ext cx="719138" cy="360362"/>
          </a:xfrm>
          <a:prstGeom prst="rightArrow">
            <a:avLst>
              <a:gd name="adj1" fmla="val 50000"/>
              <a:gd name="adj2" fmla="val 49890"/>
            </a:avLst>
          </a:prstGeom>
          <a:solidFill>
            <a:schemeClr val="accent2"/>
          </a:solidFill>
          <a:ln w="28575" algn="ctr">
            <a:solidFill>
              <a:schemeClr val="tx1"/>
            </a:solidFill>
            <a:miter lim="800000"/>
            <a:headEnd/>
            <a:tailEnd/>
          </a:ln>
        </p:spPr>
        <p:txBody>
          <a:bodyPr wrap="none" anchor="ctr"/>
          <a:lstStyle/>
          <a:p>
            <a:pPr>
              <a:buNone/>
            </a:pPr>
            <a:endParaRPr lang="en-GB">
              <a:solidFill>
                <a:srgbClr val="000000"/>
              </a:solidFill>
            </a:endParaRPr>
          </a:p>
        </p:txBody>
      </p:sp>
      <p:cxnSp>
        <p:nvCxnSpPr>
          <p:cNvPr id="15" name="Straight Connector 14"/>
          <p:cNvCxnSpPr/>
          <p:nvPr/>
        </p:nvCxnSpPr>
        <p:spPr>
          <a:xfrm rot="5400000">
            <a:off x="-1310185" y="3444008"/>
            <a:ext cx="412162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23332" y="5545763"/>
            <a:ext cx="4353636"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88358" y="5627652"/>
            <a:ext cx="988412" cy="461665"/>
          </a:xfrm>
          <a:prstGeom prst="rect">
            <a:avLst/>
          </a:prstGeom>
          <a:noFill/>
        </p:spPr>
        <p:txBody>
          <a:bodyPr wrap="none" rtlCol="0">
            <a:spAutoFit/>
          </a:bodyPr>
          <a:lstStyle/>
          <a:p>
            <a:pPr>
              <a:buNone/>
            </a:pPr>
            <a:r>
              <a:rPr lang="en-AU" sz="2400" b="1" dirty="0" smtClean="0"/>
              <a:t>Value</a:t>
            </a:r>
            <a:endParaRPr lang="en-AU" sz="2400" b="1" dirty="0"/>
          </a:p>
        </p:txBody>
      </p:sp>
      <p:sp>
        <p:nvSpPr>
          <p:cNvPr id="19" name="TextBox 18"/>
          <p:cNvSpPr txBox="1"/>
          <p:nvPr/>
        </p:nvSpPr>
        <p:spPr>
          <a:xfrm rot="16200000">
            <a:off x="98458" y="3225646"/>
            <a:ext cx="835485" cy="461665"/>
          </a:xfrm>
          <a:prstGeom prst="rect">
            <a:avLst/>
          </a:prstGeom>
          <a:noFill/>
        </p:spPr>
        <p:txBody>
          <a:bodyPr wrap="none" rtlCol="0">
            <a:spAutoFit/>
          </a:bodyPr>
          <a:lstStyle/>
          <a:p>
            <a:pPr>
              <a:buNone/>
            </a:pPr>
            <a:r>
              <a:rPr lang="en-AU" sz="2400" b="1" dirty="0" smtClean="0"/>
              <a:t>Risk</a:t>
            </a:r>
            <a:endParaRPr lang="en-AU" sz="2400" b="1" dirty="0"/>
          </a:p>
        </p:txBody>
      </p:sp>
      <p:sp>
        <p:nvSpPr>
          <p:cNvPr id="20" name="TextBox 19"/>
          <p:cNvSpPr txBox="1"/>
          <p:nvPr/>
        </p:nvSpPr>
        <p:spPr>
          <a:xfrm>
            <a:off x="4817660" y="5695890"/>
            <a:ext cx="713657" cy="400110"/>
          </a:xfrm>
          <a:prstGeom prst="rect">
            <a:avLst/>
          </a:prstGeom>
          <a:noFill/>
        </p:spPr>
        <p:txBody>
          <a:bodyPr wrap="none" rtlCol="0">
            <a:spAutoFit/>
          </a:bodyPr>
          <a:lstStyle/>
          <a:p>
            <a:pPr>
              <a:buNone/>
            </a:pPr>
            <a:r>
              <a:rPr lang="en-AU" dirty="0" smtClean="0"/>
              <a:t>High</a:t>
            </a:r>
            <a:endParaRPr lang="en-AU" dirty="0"/>
          </a:p>
        </p:txBody>
      </p:sp>
      <p:sp>
        <p:nvSpPr>
          <p:cNvPr id="21" name="TextBox 20"/>
          <p:cNvSpPr txBox="1"/>
          <p:nvPr/>
        </p:nvSpPr>
        <p:spPr>
          <a:xfrm>
            <a:off x="204717" y="1151185"/>
            <a:ext cx="713657" cy="400110"/>
          </a:xfrm>
          <a:prstGeom prst="rect">
            <a:avLst/>
          </a:prstGeom>
          <a:noFill/>
        </p:spPr>
        <p:txBody>
          <a:bodyPr wrap="none" rtlCol="0">
            <a:spAutoFit/>
          </a:bodyPr>
          <a:lstStyle/>
          <a:p>
            <a:pPr>
              <a:buNone/>
            </a:pPr>
            <a:r>
              <a:rPr lang="en-AU" dirty="0" smtClean="0"/>
              <a:t>High</a:t>
            </a:r>
            <a:endParaRPr lang="en-AU" dirty="0"/>
          </a:p>
        </p:txBody>
      </p:sp>
      <p:sp>
        <p:nvSpPr>
          <p:cNvPr id="22" name="TextBox 21"/>
          <p:cNvSpPr txBox="1"/>
          <p:nvPr/>
        </p:nvSpPr>
        <p:spPr>
          <a:xfrm>
            <a:off x="300252" y="5573059"/>
            <a:ext cx="655949" cy="400110"/>
          </a:xfrm>
          <a:prstGeom prst="rect">
            <a:avLst/>
          </a:prstGeom>
          <a:noFill/>
        </p:spPr>
        <p:txBody>
          <a:bodyPr wrap="none" rtlCol="0">
            <a:spAutoFit/>
          </a:bodyPr>
          <a:lstStyle/>
          <a:p>
            <a:pPr>
              <a:buNone/>
            </a:pPr>
            <a:r>
              <a:rPr lang="en-AU" dirty="0" smtClean="0"/>
              <a:t>Low</a:t>
            </a:r>
            <a:endParaRPr lang="en-AU" dirty="0"/>
          </a:p>
        </p:txBody>
      </p:sp>
      <p:sp>
        <p:nvSpPr>
          <p:cNvPr id="23" name="TextBox 22"/>
          <p:cNvSpPr txBox="1"/>
          <p:nvPr/>
        </p:nvSpPr>
        <p:spPr>
          <a:xfrm>
            <a:off x="3352800" y="1268327"/>
            <a:ext cx="995785" cy="400110"/>
          </a:xfrm>
          <a:prstGeom prst="rect">
            <a:avLst/>
          </a:prstGeom>
          <a:noFill/>
        </p:spPr>
        <p:txBody>
          <a:bodyPr wrap="none" rtlCol="0">
            <a:spAutoFit/>
          </a:bodyPr>
          <a:lstStyle/>
          <a:p>
            <a:pPr>
              <a:buNone/>
            </a:pPr>
            <a:r>
              <a:rPr lang="en-AU" dirty="0" smtClean="0">
                <a:solidFill>
                  <a:srgbClr val="FF0000"/>
                </a:solidFill>
              </a:rPr>
              <a:t>Do first</a:t>
            </a:r>
            <a:endParaRPr lang="en-AU" dirty="0">
              <a:solidFill>
                <a:srgbClr val="FF0000"/>
              </a:solidFill>
            </a:endParaRPr>
          </a:p>
        </p:txBody>
      </p:sp>
      <p:sp>
        <p:nvSpPr>
          <p:cNvPr id="24" name="TextBox 23"/>
          <p:cNvSpPr txBox="1"/>
          <p:nvPr/>
        </p:nvSpPr>
        <p:spPr>
          <a:xfrm>
            <a:off x="3124200" y="5181600"/>
            <a:ext cx="1410964" cy="400110"/>
          </a:xfrm>
          <a:prstGeom prst="rect">
            <a:avLst/>
          </a:prstGeom>
          <a:noFill/>
        </p:spPr>
        <p:txBody>
          <a:bodyPr wrap="none" rtlCol="0">
            <a:spAutoFit/>
          </a:bodyPr>
          <a:lstStyle/>
          <a:p>
            <a:pPr>
              <a:buNone/>
            </a:pPr>
            <a:r>
              <a:rPr lang="en-AU" dirty="0" smtClean="0">
                <a:solidFill>
                  <a:srgbClr val="FF0000"/>
                </a:solidFill>
              </a:rPr>
              <a:t>Do second</a:t>
            </a:r>
            <a:endParaRPr lang="en-AU" dirty="0">
              <a:solidFill>
                <a:srgbClr val="FF0000"/>
              </a:solidFill>
            </a:endParaRPr>
          </a:p>
        </p:txBody>
      </p:sp>
      <p:sp>
        <p:nvSpPr>
          <p:cNvPr id="25" name="TextBox 24"/>
          <p:cNvSpPr txBox="1"/>
          <p:nvPr/>
        </p:nvSpPr>
        <p:spPr>
          <a:xfrm>
            <a:off x="1460310" y="5190925"/>
            <a:ext cx="982961" cy="400110"/>
          </a:xfrm>
          <a:prstGeom prst="rect">
            <a:avLst/>
          </a:prstGeom>
          <a:noFill/>
        </p:spPr>
        <p:txBody>
          <a:bodyPr wrap="none" rtlCol="0">
            <a:spAutoFit/>
          </a:bodyPr>
          <a:lstStyle/>
          <a:p>
            <a:pPr>
              <a:buNone/>
            </a:pPr>
            <a:r>
              <a:rPr lang="en-AU" dirty="0" smtClean="0">
                <a:solidFill>
                  <a:srgbClr val="FF0000"/>
                </a:solidFill>
              </a:rPr>
              <a:t>Do last</a:t>
            </a:r>
            <a:endParaRPr lang="en-AU" dirty="0">
              <a:solidFill>
                <a:srgbClr val="FF0000"/>
              </a:solidFill>
            </a:endParaRPr>
          </a:p>
        </p:txBody>
      </p:sp>
      <p:sp>
        <p:nvSpPr>
          <p:cNvPr id="26" name="TextBox 25"/>
          <p:cNvSpPr txBox="1"/>
          <p:nvPr/>
        </p:nvSpPr>
        <p:spPr>
          <a:xfrm>
            <a:off x="1447800" y="1268327"/>
            <a:ext cx="822854" cy="400110"/>
          </a:xfrm>
          <a:prstGeom prst="rect">
            <a:avLst/>
          </a:prstGeom>
          <a:noFill/>
        </p:spPr>
        <p:txBody>
          <a:bodyPr wrap="none" rtlCol="0">
            <a:spAutoFit/>
          </a:bodyPr>
          <a:lstStyle/>
          <a:p>
            <a:pPr>
              <a:buNone/>
            </a:pPr>
            <a:r>
              <a:rPr lang="en-AU" dirty="0" smtClean="0">
                <a:solidFill>
                  <a:srgbClr val="FF0000"/>
                </a:solidFill>
              </a:rPr>
              <a:t>Avoid</a:t>
            </a:r>
            <a:endParaRPr lang="en-AU" dirty="0">
              <a:solidFill>
                <a:srgbClr val="FF0000"/>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Planning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1828800"/>
            <a:ext cx="8206894" cy="3048000"/>
          </a:xfrm>
          <a:prstGeom prst="rect">
            <a:avLst/>
          </a:prstGeom>
          <a:noFill/>
          <a:ln w="9525">
            <a:noFill/>
            <a:miter lim="800000"/>
            <a:headEnd/>
            <a:tailEnd/>
          </a:ln>
        </p:spPr>
      </p:pic>
      <p:sp>
        <p:nvSpPr>
          <p:cNvPr id="5" name="TextBox 4"/>
          <p:cNvSpPr txBox="1"/>
          <p:nvPr/>
        </p:nvSpPr>
        <p:spPr>
          <a:xfrm>
            <a:off x="1000100" y="6076890"/>
            <a:ext cx="7715304" cy="338554"/>
          </a:xfrm>
          <a:prstGeom prst="rect">
            <a:avLst/>
          </a:prstGeom>
          <a:noFill/>
        </p:spPr>
        <p:txBody>
          <a:bodyPr wrap="square" rtlCol="0">
            <a:spAutoFit/>
          </a:bodyPr>
          <a:lstStyle/>
          <a:p>
            <a:pPr algn="r">
              <a:buNone/>
            </a:pPr>
            <a:r>
              <a:rPr lang="en-US" sz="1600" i="1" dirty="0" smtClean="0"/>
              <a:t>http://www.agileproductdesign.com/writing/how_you_slice_it.pdf</a:t>
            </a:r>
            <a:endParaRPr lang="en-US" sz="1600" i="1"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Span Planning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160591"/>
          </a:xfrm>
          <a:prstGeom prst="rect">
            <a:avLst/>
          </a:prstGeom>
          <a:noFill/>
        </p:spPr>
        <p:txBody>
          <a:bodyPr wrap="square" rtlCol="0">
            <a:spAutoFit/>
          </a:bodyPr>
          <a:lstStyle/>
          <a:p>
            <a:pPr>
              <a:buNone/>
            </a:pPr>
            <a:r>
              <a:rPr lang="en-US" sz="3200" dirty="0" smtClean="0"/>
              <a:t>Using your story map, move the stories vertically using the criticality rating.</a:t>
            </a:r>
          </a:p>
          <a:p>
            <a:pPr>
              <a:buNone/>
            </a:pP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Planning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Capacity Planning</a:t>
            </a:r>
            <a:endParaRPr lang="en-US" dirty="0"/>
          </a:p>
        </p:txBody>
      </p:sp>
      <p:pic>
        <p:nvPicPr>
          <p:cNvPr id="5" name="Picture 4" descr="sister2_flipped.jpg"/>
          <p:cNvPicPr>
            <a:picLocks noChangeAspect="1"/>
          </p:cNvPicPr>
          <p:nvPr/>
        </p:nvPicPr>
        <p:blipFill>
          <a:blip r:embed="rId3" cstate="print"/>
          <a:stretch>
            <a:fillRect/>
          </a:stretch>
        </p:blipFill>
        <p:spPr>
          <a:xfrm>
            <a:off x="533400" y="914400"/>
            <a:ext cx="1561578" cy="5181600"/>
          </a:xfrm>
          <a:prstGeom prst="rect">
            <a:avLst/>
          </a:prstGeom>
        </p:spPr>
      </p:pic>
      <p:pic>
        <p:nvPicPr>
          <p:cNvPr id="6" name="Picture 5" descr="two_angry_men.jpg"/>
          <p:cNvPicPr>
            <a:picLocks noChangeAspect="1"/>
          </p:cNvPicPr>
          <p:nvPr/>
        </p:nvPicPr>
        <p:blipFill>
          <a:blip r:embed="rId4" cstate="print"/>
          <a:stretch>
            <a:fillRect/>
          </a:stretch>
        </p:blipFill>
        <p:spPr>
          <a:xfrm>
            <a:off x="5378824" y="914400"/>
            <a:ext cx="3765176" cy="2909454"/>
          </a:xfrm>
          <a:prstGeom prst="rect">
            <a:avLst/>
          </a:prstGeom>
        </p:spPr>
      </p:pic>
      <p:pic>
        <p:nvPicPr>
          <p:cNvPr id="8" name="Picture 7" descr="two_angry_men-flipped.jpg"/>
          <p:cNvPicPr>
            <a:picLocks noChangeAspect="1"/>
          </p:cNvPicPr>
          <p:nvPr/>
        </p:nvPicPr>
        <p:blipFill>
          <a:blip r:embed="rId5" cstate="print"/>
          <a:stretch>
            <a:fillRect/>
          </a:stretch>
        </p:blipFill>
        <p:spPr>
          <a:xfrm>
            <a:off x="3200400" y="3200400"/>
            <a:ext cx="2874433" cy="3338051"/>
          </a:xfrm>
          <a:prstGeom prst="rect">
            <a:avLst/>
          </a:prstGeom>
        </p:spPr>
      </p:pic>
      <p:cxnSp>
        <p:nvCxnSpPr>
          <p:cNvPr id="10" name="Straight Connector 9"/>
          <p:cNvCxnSpPr>
            <a:stCxn id="5" idx="3"/>
          </p:cNvCxnSpPr>
          <p:nvPr/>
        </p:nvCxnSpPr>
        <p:spPr bwMode="auto">
          <a:xfrm flipV="1">
            <a:off x="2094978" y="1981200"/>
            <a:ext cx="4153422" cy="152400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a:endCxn id="8" idx="1"/>
          </p:cNvCxnSpPr>
          <p:nvPr/>
        </p:nvCxnSpPr>
        <p:spPr bwMode="auto">
          <a:xfrm rot="16200000" flipH="1">
            <a:off x="2061087" y="3730113"/>
            <a:ext cx="1211826" cy="1066800"/>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3843235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sp>
        <p:nvSpPr>
          <p:cNvPr id="3" name="Content Placeholder 2"/>
          <p:cNvSpPr>
            <a:spLocks noGrp="1"/>
          </p:cNvSpPr>
          <p:nvPr>
            <p:ph idx="1"/>
          </p:nvPr>
        </p:nvSpPr>
        <p:spPr/>
        <p:txBody>
          <a:bodyPr/>
          <a:lstStyle/>
          <a:p>
            <a:r>
              <a:rPr lang="en-US" dirty="0" smtClean="0"/>
              <a:t>Goals of an Inception</a:t>
            </a:r>
          </a:p>
          <a:p>
            <a:r>
              <a:rPr lang="en-US" dirty="0" smtClean="0"/>
              <a:t>Analysts and Estimation</a:t>
            </a:r>
          </a:p>
          <a:p>
            <a:r>
              <a:rPr lang="en-US" dirty="0" smtClean="0"/>
              <a:t>Analysis risk</a:t>
            </a:r>
          </a:p>
          <a:p>
            <a:r>
              <a:rPr lang="en-US" dirty="0" smtClean="0"/>
              <a:t>Prioritizing stories</a:t>
            </a:r>
          </a:p>
          <a:p>
            <a:r>
              <a:rPr lang="en-US" dirty="0" smtClean="0"/>
              <a:t>Analysis capacity</a:t>
            </a:r>
            <a:endParaRPr lang="en-US" dirty="0"/>
          </a:p>
        </p:txBody>
      </p:sp>
    </p:spTree>
    <p:extLst>
      <p:ext uri="{BB962C8B-B14F-4D97-AF65-F5344CB8AC3E}">
        <p14:creationId xmlns:p14="http://schemas.microsoft.com/office/powerpoint/2010/main" val="987929444"/>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932722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p>
        </p:txBody>
      </p:sp>
    </p:spTree>
    <p:extLst>
      <p:ext uri="{BB962C8B-B14F-4D97-AF65-F5344CB8AC3E}">
        <p14:creationId xmlns:p14="http://schemas.microsoft.com/office/powerpoint/2010/main" val="22136569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Satisfaction</a:t>
            </a:r>
            <a:endParaRPr lang="en-US" dirty="0"/>
          </a:p>
        </p:txBody>
      </p:sp>
      <p:pic>
        <p:nvPicPr>
          <p:cNvPr id="259076" name="Picture 4" descr="C:\Documents and Settings\pmandari\Local Settings\Temporary Internet Files\Content.IE5\10WEZUF0\MCj02871360000[1].wmf"/>
          <p:cNvPicPr>
            <a:picLocks noChangeAspect="1" noChangeArrowheads="1"/>
          </p:cNvPicPr>
          <p:nvPr/>
        </p:nvPicPr>
        <p:blipFill>
          <a:blip r:embed="rId3"/>
          <a:srcRect/>
          <a:stretch>
            <a:fillRect/>
          </a:stretch>
        </p:blipFill>
        <p:spPr bwMode="auto">
          <a:xfrm>
            <a:off x="5791200" y="2057400"/>
            <a:ext cx="2982912" cy="3091337"/>
          </a:xfrm>
          <a:prstGeom prst="rect">
            <a:avLst/>
          </a:prstGeom>
          <a:noFill/>
        </p:spPr>
      </p:pic>
      <p:pic>
        <p:nvPicPr>
          <p:cNvPr id="18" name="Picture 3" descr="C:\Documents and Settings\pmandari\Local Settings\Temporary Internet Files\Content.IE5\10WEZUF0\MCj04248020000[1].wmf"/>
          <p:cNvPicPr>
            <a:picLocks noChangeAspect="1" noChangeArrowheads="1"/>
          </p:cNvPicPr>
          <p:nvPr/>
        </p:nvPicPr>
        <p:blipFill>
          <a:blip r:embed="rId4" cstate="print"/>
          <a:srcRect/>
          <a:stretch>
            <a:fillRect/>
          </a:stretch>
        </p:blipFill>
        <p:spPr bwMode="auto">
          <a:xfrm>
            <a:off x="533399" y="3581400"/>
            <a:ext cx="3479361" cy="2777491"/>
          </a:xfrm>
          <a:prstGeom prst="rect">
            <a:avLst/>
          </a:prstGeom>
          <a:noFill/>
        </p:spPr>
      </p:pic>
      <p:sp>
        <p:nvSpPr>
          <p:cNvPr id="20" name="Rectangle 19"/>
          <p:cNvSpPr/>
          <p:nvPr/>
        </p:nvSpPr>
        <p:spPr>
          <a:xfrm rot="20556791">
            <a:off x="4770246" y="1419510"/>
            <a:ext cx="4031873"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rot="1442936">
            <a:off x="-30265" y="2433069"/>
            <a:ext cx="5032147" cy="923330"/>
          </a:xfrm>
          <a:prstGeom prst="rect">
            <a:avLst/>
          </a:prstGeom>
          <a:noFill/>
        </p:spPr>
        <p:txBody>
          <a:bodyPr wrap="none" lIns="91440" tIns="45720" rIns="91440" bIns="45720">
            <a:spAutoFit/>
          </a:bodyPr>
          <a:lstStyle/>
          <a:p>
            <a:pPr algn="ctr">
              <a:buNone/>
            </a:pP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Feature Driven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Rectangle 21"/>
          <p:cNvSpPr/>
          <p:nvPr/>
        </p:nvSpPr>
        <p:spPr>
          <a:xfrm rot="20962720">
            <a:off x="1066800" y="4876800"/>
            <a:ext cx="2547948"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Story</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8"/>
                                        </p:tgtEl>
                                        <p:attrNameLst>
                                          <p:attrName>r</p:attrName>
                                        </p:attrNameLst>
                                      </p:cBhvr>
                                    </p:animRot>
                                  </p:childTnLst>
                                </p:cTn>
                              </p:par>
                              <p:par>
                                <p:cTn id="7" presetID="9" presetClass="exit" presetSubtype="0" fill="hold" nodeType="withEffect">
                                  <p:stCondLst>
                                    <p:cond delay="0"/>
                                  </p:stCondLst>
                                  <p:childTnLst>
                                    <p:animEffect transition="out" filter="dissolve">
                                      <p:cBhvr>
                                        <p:cTn id="8" dur="500"/>
                                        <p:tgtEl>
                                          <p:spTgt spid="18"/>
                                        </p:tgtEl>
                                      </p:cBhvr>
                                    </p:animEffect>
                                    <p:set>
                                      <p:cBhvr>
                                        <p:cTn id="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34267" y="194670"/>
            <a:ext cx="5289176"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a:t>
            </a:r>
            <a:r>
              <a:rPr kumimoji="0" lang="en-US" sz="2800" b="0" i="0" u="none" strike="noStrike" cap="none" normalizeH="0" dirty="0" smtClean="0">
                <a:ln>
                  <a:noFill/>
                </a:ln>
                <a:solidFill>
                  <a:srgbClr val="292929"/>
                </a:solidFill>
                <a:effectLst/>
                <a:latin typeface="Arial" charset="0"/>
                <a:cs typeface="Arial" charset="0"/>
              </a:rPr>
              <a:t> Business Objectives</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6" name="Rectangle 5"/>
          <p:cNvSpPr/>
          <p:nvPr/>
        </p:nvSpPr>
        <p:spPr bwMode="auto">
          <a:xfrm>
            <a:off x="398530" y="1422810"/>
            <a:ext cx="8014447" cy="466164"/>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rgbClr val="292929"/>
                </a:solidFill>
                <a:effectLst/>
                <a:latin typeface="Arial" charset="0"/>
                <a:cs typeface="Arial" charset="0"/>
              </a:rPr>
              <a:t>Prioritized Master </a:t>
            </a:r>
            <a:r>
              <a:rPr kumimoji="0" lang="en-US" sz="2800" b="0" i="0" u="none" strike="noStrike" cap="none" normalizeH="0" dirty="0" smtClean="0">
                <a:ln>
                  <a:noFill/>
                </a:ln>
                <a:solidFill>
                  <a:srgbClr val="292929"/>
                </a:solidFill>
                <a:effectLst/>
                <a:latin typeface="Arial" charset="0"/>
                <a:cs typeface="Arial" charset="0"/>
              </a:rPr>
              <a:t>Story List</a:t>
            </a:r>
            <a:endParaRPr kumimoji="0" lang="en-US" sz="2800" b="0" i="0" u="none" strike="noStrike" cap="none" normalizeH="0" baseline="0" dirty="0" smtClean="0">
              <a:ln>
                <a:noFill/>
              </a:ln>
              <a:solidFill>
                <a:srgbClr val="292929"/>
              </a:solidFill>
              <a:effectLst/>
              <a:latin typeface="Arial" charset="0"/>
              <a:cs typeface="Arial" charset="0"/>
            </a:endParaRPr>
          </a:p>
        </p:txBody>
      </p:sp>
      <p:sp>
        <p:nvSpPr>
          <p:cNvPr id="7" name="Rounded Rectangle 6"/>
          <p:cNvSpPr/>
          <p:nvPr/>
        </p:nvSpPr>
        <p:spPr bwMode="auto">
          <a:xfrm>
            <a:off x="2119713" y="822200"/>
            <a:ext cx="2734233" cy="394447"/>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“To Be” process model</a:t>
            </a:r>
          </a:p>
        </p:txBody>
      </p:sp>
      <p:sp>
        <p:nvSpPr>
          <p:cNvPr id="9" name="Rounded Rectangle 8"/>
          <p:cNvSpPr/>
          <p:nvPr/>
        </p:nvSpPr>
        <p:spPr bwMode="auto">
          <a:xfrm>
            <a:off x="5015250" y="831168"/>
            <a:ext cx="1452343"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Personae</a:t>
            </a:r>
          </a:p>
        </p:txBody>
      </p:sp>
      <p:sp>
        <p:nvSpPr>
          <p:cNvPr id="10" name="Rounded Rectangle 9"/>
          <p:cNvSpPr/>
          <p:nvPr/>
        </p:nvSpPr>
        <p:spPr bwMode="auto">
          <a:xfrm>
            <a:off x="6655757" y="840136"/>
            <a:ext cx="2160629" cy="376511"/>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Contextual Inquiry</a:t>
            </a:r>
          </a:p>
        </p:txBody>
      </p:sp>
      <p:sp>
        <p:nvSpPr>
          <p:cNvPr id="11" name="Rounded Rectangle 10"/>
          <p:cNvSpPr/>
          <p:nvPr/>
        </p:nvSpPr>
        <p:spPr bwMode="auto">
          <a:xfrm>
            <a:off x="281994" y="831168"/>
            <a:ext cx="1685357" cy="385479"/>
          </a:xfrm>
          <a:prstGeom prst="roundRect">
            <a:avLst/>
          </a:prstGeom>
          <a:solidFill>
            <a:srgbClr val="FA8E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Roles &amp; Goals</a:t>
            </a:r>
          </a:p>
        </p:txBody>
      </p:sp>
      <p:sp>
        <p:nvSpPr>
          <p:cNvPr id="12" name="Oval 11"/>
          <p:cNvSpPr/>
          <p:nvPr/>
        </p:nvSpPr>
        <p:spPr bwMode="auto">
          <a:xfrm>
            <a:off x="640574" y="2256552"/>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Determine Analysis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3" name="Oval 12"/>
          <p:cNvSpPr/>
          <p:nvPr/>
        </p:nvSpPr>
        <p:spPr bwMode="auto">
          <a:xfrm>
            <a:off x="546447" y="3717803"/>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Determine Planning Velocity</a:t>
            </a:r>
            <a:endParaRPr kumimoji="0" lang="en-US" sz="1400" b="0" i="0" u="none" strike="noStrike" cap="none" normalizeH="0" baseline="0" dirty="0" smtClean="0">
              <a:ln>
                <a:noFill/>
              </a:ln>
              <a:solidFill>
                <a:schemeClr val="tx1"/>
              </a:solidFill>
              <a:effectLst/>
              <a:latin typeface="Arial" charset="0"/>
              <a:cs typeface="Arial" charset="0"/>
            </a:endParaRPr>
          </a:p>
        </p:txBody>
      </p:sp>
      <p:sp>
        <p:nvSpPr>
          <p:cNvPr id="14" name="Oval 13"/>
          <p:cNvSpPr/>
          <p:nvPr/>
        </p:nvSpPr>
        <p:spPr bwMode="auto">
          <a:xfrm>
            <a:off x="2299003" y="3108171"/>
            <a:ext cx="194534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non estimate risk factors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5" name="Oval 14"/>
          <p:cNvSpPr/>
          <p:nvPr/>
        </p:nvSpPr>
        <p:spPr bwMode="auto">
          <a:xfrm>
            <a:off x="2276644" y="4228749"/>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Technical design</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6" name="Oval 15"/>
          <p:cNvSpPr/>
          <p:nvPr/>
        </p:nvSpPr>
        <p:spPr bwMode="auto">
          <a:xfrm>
            <a:off x="2675565" y="2014477"/>
            <a:ext cx="2048835" cy="102197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Identify story dependencies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7" name="Oval 16"/>
          <p:cNvSpPr/>
          <p:nvPr/>
        </p:nvSpPr>
        <p:spPr bwMode="auto">
          <a:xfrm>
            <a:off x="4876317" y="201447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Training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8" name="Oval 17"/>
          <p:cNvSpPr/>
          <p:nvPr/>
        </p:nvSpPr>
        <p:spPr bwMode="auto">
          <a:xfrm>
            <a:off x="6467593" y="2633027"/>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Testing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19" name="Oval 18"/>
          <p:cNvSpPr/>
          <p:nvPr/>
        </p:nvSpPr>
        <p:spPr bwMode="auto">
          <a:xfrm>
            <a:off x="4513193" y="3108158"/>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Develop Deployment Strategy</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0" name="Oval 19"/>
          <p:cNvSpPr/>
          <p:nvPr/>
        </p:nvSpPr>
        <p:spPr bwMode="auto">
          <a:xfrm>
            <a:off x="6355563" y="4040504"/>
            <a:ext cx="1945345" cy="102197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Define Initiation  Activities</a:t>
            </a:r>
            <a:endParaRPr kumimoji="0" lang="en-US" sz="1400" b="0" i="0" u="none" strike="noStrike" cap="none" normalizeH="0" baseline="0" dirty="0" smtClean="0">
              <a:ln>
                <a:noFill/>
              </a:ln>
              <a:solidFill>
                <a:srgbClr val="292929"/>
              </a:solidFill>
              <a:effectLst/>
              <a:latin typeface="Arial" charset="0"/>
              <a:cs typeface="Arial" charset="0"/>
            </a:endParaRPr>
          </a:p>
        </p:txBody>
      </p:sp>
      <p:sp>
        <p:nvSpPr>
          <p:cNvPr id="21" name="Rectangle 20"/>
          <p:cNvSpPr/>
          <p:nvPr/>
        </p:nvSpPr>
        <p:spPr bwMode="auto">
          <a:xfrm>
            <a:off x="407498" y="5365371"/>
            <a:ext cx="8014447" cy="46616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800" b="0" i="0" u="none" strike="noStrike" cap="none" normalizeH="0" baseline="0" dirty="0" smtClean="0">
                <a:ln>
                  <a:noFill/>
                </a:ln>
                <a:solidFill>
                  <a:schemeClr val="tx1"/>
                </a:solidFill>
                <a:effectLst/>
                <a:latin typeface="Arial" charset="0"/>
                <a:cs typeface="Arial" charset="0"/>
              </a:rPr>
              <a:t>Release Plan with $ Estimates</a:t>
            </a:r>
          </a:p>
        </p:txBody>
      </p:sp>
      <p:sp>
        <p:nvSpPr>
          <p:cNvPr id="22" name="Rounded Rectangle 21"/>
          <p:cNvSpPr/>
          <p:nvPr/>
        </p:nvSpPr>
        <p:spPr bwMode="auto">
          <a:xfrm>
            <a:off x="1519120" y="5921185"/>
            <a:ext cx="1891520"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Arial" charset="0"/>
                <a:cs typeface="Arial" charset="0"/>
              </a:rPr>
              <a:t>Risk &amp; Issues Log</a:t>
            </a:r>
          </a:p>
        </p:txBody>
      </p:sp>
      <p:sp>
        <p:nvSpPr>
          <p:cNvPr id="23" name="Rounded Rectangle 22"/>
          <p:cNvSpPr/>
          <p:nvPr/>
        </p:nvSpPr>
        <p:spPr bwMode="auto">
          <a:xfrm>
            <a:off x="3652653" y="5930153"/>
            <a:ext cx="2290543" cy="376511"/>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b="1" dirty="0" smtClean="0">
                <a:solidFill>
                  <a:srgbClr val="292929"/>
                </a:solidFill>
                <a:latin typeface="Arial" charset="0"/>
                <a:cs typeface="Arial" charset="0"/>
              </a:rPr>
              <a:t>Go/No Go Decision</a:t>
            </a:r>
          </a:p>
        </p:txBody>
      </p:sp>
      <p:sp>
        <p:nvSpPr>
          <p:cNvPr id="24" name="Rounded Rectangle 23"/>
          <p:cNvSpPr/>
          <p:nvPr/>
        </p:nvSpPr>
        <p:spPr bwMode="auto">
          <a:xfrm>
            <a:off x="6171681" y="5939121"/>
            <a:ext cx="1685357" cy="385479"/>
          </a:xfrm>
          <a:prstGeom prst="roundRect">
            <a:avLst/>
          </a:prstGeom>
          <a:solidFill>
            <a:srgbClr val="F1F9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Agile Readiness</a:t>
            </a:r>
          </a:p>
        </p:txBody>
      </p:sp>
      <p:sp>
        <p:nvSpPr>
          <p:cNvPr id="25" name="Down Arrow 24"/>
          <p:cNvSpPr/>
          <p:nvPr/>
        </p:nvSpPr>
        <p:spPr bwMode="auto">
          <a:xfrm>
            <a:off x="84775" y="2014477"/>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Sta</a:t>
            </a:r>
            <a:r>
              <a:rPr lang="en-US" dirty="0" smtClean="0">
                <a:solidFill>
                  <a:schemeClr val="tx1"/>
                </a:solidFill>
                <a:latin typeface="Arial" charset="0"/>
                <a:cs typeface="Arial" charset="0"/>
              </a:rPr>
              <a:t>ffing Model(s)</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26" name="Down Arrow 25"/>
          <p:cNvSpPr/>
          <p:nvPr/>
        </p:nvSpPr>
        <p:spPr bwMode="auto">
          <a:xfrm>
            <a:off x="8394870" y="2095161"/>
            <a:ext cx="627523" cy="3173495"/>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b="0" i="0" u="none" strike="noStrike" cap="none" normalizeH="0" baseline="0" dirty="0" smtClean="0">
                <a:ln>
                  <a:noFill/>
                </a:ln>
                <a:solidFill>
                  <a:schemeClr val="tx1"/>
                </a:solidFill>
                <a:effectLst/>
                <a:latin typeface="Arial" charset="0"/>
                <a:cs typeface="Arial" charset="0"/>
              </a:rPr>
              <a:t>Schedule</a:t>
            </a:r>
          </a:p>
        </p:txBody>
      </p:sp>
      <p:sp>
        <p:nvSpPr>
          <p:cNvPr id="27" name="Oval 26"/>
          <p:cNvSpPr/>
          <p:nvPr/>
        </p:nvSpPr>
        <p:spPr bwMode="auto">
          <a:xfrm>
            <a:off x="4239873" y="4219788"/>
            <a:ext cx="1945345" cy="1021978"/>
          </a:xfrm>
          <a:prstGeom prst="ellipse">
            <a:avLst/>
          </a:prstGeom>
          <a:solidFill>
            <a:srgbClr val="C6E6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lang="en-US" sz="1600" dirty="0" smtClean="0">
                <a:solidFill>
                  <a:srgbClr val="292929"/>
                </a:solidFill>
                <a:latin typeface="Arial" charset="0"/>
                <a:cs typeface="Arial" charset="0"/>
              </a:rPr>
              <a:t>Select tools</a:t>
            </a:r>
            <a:endParaRPr kumimoji="0" lang="en-US" sz="1400" b="0" i="0" u="none" strike="noStrike" cap="none" normalizeH="0" baseline="0" dirty="0" smtClean="0">
              <a:ln>
                <a:noFill/>
              </a:ln>
              <a:solidFill>
                <a:srgbClr val="292929"/>
              </a:solidFill>
              <a:effectLst/>
              <a:latin typeface="Arial" charset="0"/>
              <a:cs typeface="Arial"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Estimation</a:t>
            </a:r>
            <a:endParaRPr lang="en-US" dirty="0"/>
          </a:p>
        </p:txBody>
      </p:sp>
    </p:spTree>
    <p:extLst>
      <p:ext uri="{BB962C8B-B14F-4D97-AF65-F5344CB8AC3E}">
        <p14:creationId xmlns:p14="http://schemas.microsoft.com/office/powerpoint/2010/main" val="6823786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Analysts and Estimating</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8" name="TextBox 7"/>
          <p:cNvSpPr txBox="1"/>
          <p:nvPr/>
        </p:nvSpPr>
        <p:spPr>
          <a:xfrm rot="571467">
            <a:off x="13941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1016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1603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2" name="TextBox 11"/>
          <p:cNvSpPr txBox="1"/>
          <p:nvPr/>
        </p:nvSpPr>
        <p:spPr>
          <a:xfrm rot="571467">
            <a:off x="3824208" y="5075769"/>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3" name="TextBox 12"/>
          <p:cNvSpPr txBox="1"/>
          <p:nvPr/>
        </p:nvSpPr>
        <p:spPr>
          <a:xfrm rot="571467">
            <a:off x="5280399" y="2119919"/>
            <a:ext cx="1524000" cy="369332"/>
          </a:xfrm>
          <a:prstGeom prst="rect">
            <a:avLst/>
          </a:prstGeom>
          <a:noFill/>
        </p:spPr>
        <p:txBody>
          <a:bodyPr wrap="square" rtlCol="0">
            <a:spAutoFit/>
          </a:bodyPr>
          <a:lstStyle/>
          <a:p>
            <a:pPr>
              <a:buNone/>
            </a:pPr>
            <a:r>
              <a:rPr lang="en-US" dirty="0" smtClean="0"/>
              <a:t>Priority:</a:t>
            </a:r>
            <a:endParaRPr lang="en-US" dirty="0"/>
          </a:p>
        </p:txBody>
      </p:sp>
      <p:sp>
        <p:nvSpPr>
          <p:cNvPr id="16" name="Oval 15"/>
          <p:cNvSpPr/>
          <p:nvPr/>
        </p:nvSpPr>
        <p:spPr>
          <a:xfrm>
            <a:off x="228600" y="4191000"/>
            <a:ext cx="2819400" cy="1828800"/>
          </a:xfrm>
          <a:prstGeom prst="ellipse">
            <a:avLst/>
          </a:prstGeom>
          <a:noFill/>
          <a:ln w="508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0146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c.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28600" y="838200"/>
            <a:ext cx="7671395" cy="5587133"/>
          </a:xfrm>
          <a:prstGeom prst="rect">
            <a:avLst/>
          </a:prstGeom>
        </p:spPr>
      </p:pic>
      <p:pic>
        <p:nvPicPr>
          <p:cNvPr id="4" name="Picture 3" descr="sister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7315200" y="457200"/>
            <a:ext cx="1630472" cy="5410200"/>
          </a:xfrm>
          <a:prstGeom prst="rect">
            <a:avLst/>
          </a:prstGeom>
        </p:spPr>
      </p:pic>
    </p:spTree>
    <p:extLst>
      <p:ext uri="{BB962C8B-B14F-4D97-AF65-F5344CB8AC3E}">
        <p14:creationId xmlns:p14="http://schemas.microsoft.com/office/powerpoint/2010/main" val="3438496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a:lstStyle/>
          <a:p>
            <a:r>
              <a:rPr lang="en-US" smtClean="0"/>
              <a:t>Units of Measure</a:t>
            </a:r>
            <a:endParaRPr lang="en-US" dirty="0" smtClean="0"/>
          </a:p>
        </p:txBody>
      </p:sp>
      <p:sp>
        <p:nvSpPr>
          <p:cNvPr id="2" name="Content Placeholder 1"/>
          <p:cNvSpPr>
            <a:spLocks noGrp="1"/>
          </p:cNvSpPr>
          <p:nvPr>
            <p:ph idx="1"/>
          </p:nvPr>
        </p:nvSpPr>
        <p:spPr/>
        <p:txBody>
          <a:bodyPr/>
          <a:lstStyle/>
          <a:p>
            <a:r>
              <a:rPr lang="en-US" dirty="0" smtClean="0"/>
              <a:t>Story Point</a:t>
            </a:r>
          </a:p>
          <a:p>
            <a:pPr lvl="1"/>
            <a:r>
              <a:rPr lang="en-US" dirty="0" smtClean="0"/>
              <a:t>Point is </a:t>
            </a:r>
            <a:r>
              <a:rPr lang="en-US" dirty="0" err="1" smtClean="0"/>
              <a:t>unitless</a:t>
            </a:r>
            <a:endParaRPr lang="en-US" dirty="0" smtClean="0"/>
          </a:p>
          <a:p>
            <a:pPr lvl="1"/>
            <a:r>
              <a:rPr lang="en-US" dirty="0" smtClean="0"/>
              <a:t>Influenced by the difficulty of the story</a:t>
            </a:r>
          </a:p>
          <a:p>
            <a:pPr lvl="1"/>
            <a:r>
              <a:rPr lang="en-US" dirty="0" smtClean="0"/>
              <a:t>Relative effort is important</a:t>
            </a:r>
            <a:endParaRPr lang="en-US" dirty="0"/>
          </a:p>
        </p:txBody>
      </p:sp>
      <p:sp>
        <p:nvSpPr>
          <p:cNvPr id="74758" name="Rectangle 6"/>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endParaRPr lang="en-US" sz="2200">
              <a:solidFill>
                <a:schemeClr val="tx1"/>
              </a:solidFill>
            </a:endParaRPr>
          </a:p>
        </p:txBody>
      </p:sp>
    </p:spTree>
    <p:extLst>
      <p:ext uri="{BB962C8B-B14F-4D97-AF65-F5344CB8AC3E}">
        <p14:creationId xmlns:p14="http://schemas.microsoft.com/office/powerpoint/2010/main" val="12319365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49008</TotalTime>
  <Words>2521</Words>
  <Application>Microsoft Macintosh PowerPoint</Application>
  <PresentationFormat>On-screen Show (4:3)</PresentationFormat>
  <Paragraphs>429</Paragraphs>
  <Slides>32</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2012 Studios </vt:lpstr>
      <vt:lpstr>Worksheet</vt:lpstr>
      <vt:lpstr>Estimation &amp; Release Planning</vt:lpstr>
      <vt:lpstr>Topics </vt:lpstr>
      <vt:lpstr>BA Artifacts</vt:lpstr>
      <vt:lpstr>Conditions of Satisfaction</vt:lpstr>
      <vt:lpstr>PowerPoint Presentation</vt:lpstr>
      <vt:lpstr>Effort Estimation</vt:lpstr>
      <vt:lpstr>Analysts and Estimating</vt:lpstr>
      <vt:lpstr>PowerPoint Presentation</vt:lpstr>
      <vt:lpstr>Units of Measure</vt:lpstr>
      <vt:lpstr>Units of Measure</vt:lpstr>
      <vt:lpstr>Analysis Risk</vt:lpstr>
      <vt:lpstr>Analysis Risk</vt:lpstr>
      <vt:lpstr>Analysis Risk Factors</vt:lpstr>
      <vt:lpstr>Complexity</vt:lpstr>
      <vt:lpstr>Completeness</vt:lpstr>
      <vt:lpstr>Volatility</vt:lpstr>
      <vt:lpstr>Calculating Analysis Risk</vt:lpstr>
      <vt:lpstr>Analysis Risk Factors</vt:lpstr>
      <vt:lpstr>Discussion</vt:lpstr>
      <vt:lpstr>Prioritizing Stories</vt:lpstr>
      <vt:lpstr>Prioritizing Stories</vt:lpstr>
      <vt:lpstr>Prioritization</vt:lpstr>
      <vt:lpstr>Relative Priority</vt:lpstr>
      <vt:lpstr>Prioritizing during planning</vt:lpstr>
      <vt:lpstr>Span Planning</vt:lpstr>
      <vt:lpstr>Span Planning</vt:lpstr>
      <vt:lpstr>Debrief</vt:lpstr>
      <vt:lpstr>Capacity Planning</vt:lpstr>
      <vt:lpstr>Capacity Planning</vt:lpstr>
      <vt:lpstr>Review </vt:lpstr>
      <vt:lpstr>BA Artifacts</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760</cp:revision>
  <dcterms:created xsi:type="dcterms:W3CDTF">2012-01-12T18:43:43Z</dcterms:created>
  <dcterms:modified xsi:type="dcterms:W3CDTF">2015-09-23T18:20:47Z</dcterms:modified>
</cp:coreProperties>
</file>