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716" r:id="rId2"/>
  </p:sldMasterIdLst>
  <p:notesMasterIdLst>
    <p:notesMasterId r:id="rId19"/>
  </p:notesMasterIdLst>
  <p:handoutMasterIdLst>
    <p:handoutMasterId r:id="rId20"/>
  </p:handoutMasterIdLst>
  <p:sldIdLst>
    <p:sldId id="691" r:id="rId3"/>
    <p:sldId id="684" r:id="rId4"/>
    <p:sldId id="492" r:id="rId5"/>
    <p:sldId id="681" r:id="rId6"/>
    <p:sldId id="682" r:id="rId7"/>
    <p:sldId id="683" r:id="rId8"/>
    <p:sldId id="685" r:id="rId9"/>
    <p:sldId id="690" r:id="rId10"/>
    <p:sldId id="686" r:id="rId11"/>
    <p:sldId id="687" r:id="rId12"/>
    <p:sldId id="688" r:id="rId13"/>
    <p:sldId id="689" r:id="rId14"/>
    <p:sldId id="692" r:id="rId15"/>
    <p:sldId id="519" r:id="rId16"/>
    <p:sldId id="479" r:id="rId17"/>
    <p:sldId id="283" r:id="rId18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  <p:extLst>
    <p:ext uri="{521415D9-36F7-43E2-AB2F-B90AF26B5E84}">
      <p14:sectionLst xmlns:p14="http://schemas.microsoft.com/office/powerpoint/2010/main">
        <p14:section name="Opening" id="{0EB8490B-778F-5041-B198-25144E68E5EF}">
          <p14:sldIdLst>
            <p14:sldId id="691"/>
          </p14:sldIdLst>
        </p14:section>
        <p14:section name="UX and Agile Analysis" id="{7FE3B493-C7D0-5746-B434-75A05B4A58C9}">
          <p14:sldIdLst>
            <p14:sldId id="684"/>
            <p14:sldId id="492"/>
            <p14:sldId id="681"/>
            <p14:sldId id="682"/>
            <p14:sldId id="683"/>
          </p14:sldIdLst>
        </p14:section>
        <p14:section name="Analysis and Distributed Teams" id="{9A5A5170-5DA0-D946-923F-F3FB6C101564}">
          <p14:sldIdLst>
            <p14:sldId id="685"/>
            <p14:sldId id="690"/>
            <p14:sldId id="686"/>
            <p14:sldId id="687"/>
            <p14:sldId id="688"/>
            <p14:sldId id="689"/>
            <p14:sldId id="692"/>
            <p14:sldId id="519"/>
          </p14:sldIdLst>
        </p14:section>
        <p14:section name="Retrospective, Evaluations, Closigng" id="{11546F61-313D-6348-AD9C-B474EA870897}">
          <p14:sldIdLst>
            <p14:sldId id="479"/>
            <p14:sldId id="28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List" initials="SML" lastIdx="2" clrIdx="0"/>
  <p:cmAuthor id="1" name="Andy Marks" initials="aj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06"/>
    <a:srgbClr val="F15A22"/>
    <a:srgbClr val="F1FAFD"/>
    <a:srgbClr val="E9F7FB"/>
    <a:srgbClr val="E55725"/>
    <a:srgbClr val="BDE6F2"/>
    <a:srgbClr val="29292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0200" autoAdjust="0"/>
  </p:normalViewPr>
  <p:slideViewPr>
    <p:cSldViewPr>
      <p:cViewPr varScale="1">
        <p:scale>
          <a:sx n="65" d="100"/>
          <a:sy n="65" d="100"/>
        </p:scale>
        <p:origin x="-1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921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9/23/15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41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05841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4" tIns="46337" rIns="92674" bIns="4633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ers" TargetMode="External"/><Relationship Id="rId4" Type="http://schemas.openxmlformats.org/officeDocument/2006/relationships/hyperlink" Target="http://en.wikipedia.org/wiki/Dialogue" TargetMode="External"/><Relationship Id="rId5" Type="http://schemas.openxmlformats.org/officeDocument/2006/relationships/hyperlink" Target="http://en.wikipedia.org/wiki/Worksho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of user</a:t>
            </a:r>
            <a:r>
              <a:rPr lang="en-US" baseline="0" dirty="0" smtClean="0"/>
              <a:t> experience participation.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– domain language</a:t>
            </a:r>
          </a:p>
          <a:p>
            <a:r>
              <a:rPr lang="en-US" baseline="0" dirty="0" smtClean="0"/>
              <a:t>Structure – screen layout, patterns</a:t>
            </a:r>
          </a:p>
          <a:p>
            <a:r>
              <a:rPr lang="en-US" baseline="0" dirty="0" smtClean="0"/>
              <a:t>Visual appearance – color, texture, typography, brand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Low: 1min</a:t>
            </a:r>
          </a:p>
          <a:p>
            <a:r>
              <a:rPr lang="en-US" baseline="0" dirty="0" smtClean="0"/>
              <a:t>High: 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Low: 5min</a:t>
            </a:r>
          </a:p>
          <a:p>
            <a:r>
              <a:rPr lang="en-US" dirty="0" smtClean="0"/>
              <a:t>High: 15min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Contextual inquiry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Goal is to understand the customer’s needs, desires, approach to the work, who the customer really is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One-on-one interviews with customers in their workplace while they work - go where the work is and watch it happen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Data is interpreted in a team session to develop a shared view of all customers interviewed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Take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pictures of the work environment to share with the team</a:t>
            </a:r>
          </a:p>
          <a:p>
            <a:pPr lvl="1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Tape record the session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Arial" charset="0"/>
            </a:endParaRPr>
          </a:p>
          <a:p>
            <a:r>
              <a:rPr lang="en-US" dirty="0" smtClean="0"/>
              <a:t>Interviewing</a:t>
            </a:r>
          </a:p>
          <a:p>
            <a:pPr lvl="1"/>
            <a:r>
              <a:rPr lang="en-US" dirty="0" smtClean="0"/>
              <a:t>Remove all assumptions</a:t>
            </a:r>
          </a:p>
          <a:p>
            <a:pPr lvl="1"/>
            <a:r>
              <a:rPr lang="en-US" dirty="0" smtClean="0"/>
              <a:t>Non directed questions – what, how, why, tell me more about</a:t>
            </a:r>
          </a:p>
          <a:p>
            <a:r>
              <a:rPr lang="en-US" dirty="0" smtClean="0"/>
              <a:t>Persona Modeling</a:t>
            </a:r>
          </a:p>
          <a:p>
            <a:pPr lvl="1"/>
            <a:r>
              <a:rPr lang="en-US" dirty="0" smtClean="0"/>
              <a:t>We’ve already covered these.</a:t>
            </a:r>
          </a:p>
          <a:p>
            <a:pPr lvl="1"/>
            <a:r>
              <a:rPr lang="en-US" dirty="0" smtClean="0"/>
              <a:t>Could</a:t>
            </a:r>
            <a:r>
              <a:rPr lang="en-US" baseline="0" dirty="0" smtClean="0"/>
              <a:t> be mapped to categories, ex:  account types</a:t>
            </a:r>
          </a:p>
          <a:p>
            <a:pPr lvl="1"/>
            <a:r>
              <a:rPr lang="en-US" baseline="0" dirty="0" smtClean="0"/>
              <a:t>Bright UI in low lighting or the reverse.  Color interpretation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Be pragmatic about the granularity of the research (Inception vs.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development)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Arial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	Domain complexity dictates how long you need to allow for user research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	Feedback loop should be ongoing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resource:  Contextual Design</a:t>
            </a:r>
            <a:r>
              <a:rPr lang="en-US" baseline="0" dirty="0" smtClean="0"/>
              <a:t> by Hugh Beyer, Karen </a:t>
            </a:r>
            <a:r>
              <a:rPr lang="en-US" baseline="0" dirty="0" err="1" smtClean="0"/>
              <a:t>Holtzblatt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Low: 3min</a:t>
            </a:r>
          </a:p>
          <a:p>
            <a:r>
              <a:rPr lang="en-US" baseline="0" dirty="0" smtClean="0"/>
              <a:t>High: 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user research results to improve the usability and experience of the product</a:t>
            </a:r>
          </a:p>
          <a:p>
            <a:endParaRPr lang="en-US" dirty="0" smtClean="0"/>
          </a:p>
          <a:p>
            <a:r>
              <a:rPr lang="en-US" dirty="0" smtClean="0"/>
              <a:t>Concrete stuff</a:t>
            </a:r>
            <a:r>
              <a:rPr lang="en-US" baseline="0" dirty="0" smtClean="0"/>
              <a:t> – </a:t>
            </a:r>
          </a:p>
          <a:p>
            <a:pPr lvl="1"/>
            <a:r>
              <a:rPr lang="en-US" dirty="0" smtClean="0"/>
              <a:t>Style</a:t>
            </a:r>
            <a:r>
              <a:rPr lang="en-US" baseline="0" dirty="0" smtClean="0"/>
              <a:t> - </a:t>
            </a:r>
            <a:r>
              <a:rPr lang="en-US" dirty="0" smtClean="0"/>
              <a:t>color,</a:t>
            </a:r>
            <a:r>
              <a:rPr lang="en-US" baseline="0" dirty="0" smtClean="0"/>
              <a:t> texture, design and use of widgets</a:t>
            </a:r>
          </a:p>
          <a:p>
            <a:pPr lvl="1"/>
            <a:r>
              <a:rPr lang="en-US" baseline="0" dirty="0" smtClean="0"/>
              <a:t>Content strategy – communication back to the user – messages</a:t>
            </a:r>
          </a:p>
          <a:p>
            <a:pPr lvl="0"/>
            <a:r>
              <a:rPr lang="en-US" baseline="0" dirty="0" smtClean="0"/>
              <a:t>Less concrete stuff –</a:t>
            </a:r>
          </a:p>
          <a:p>
            <a:pPr lvl="1"/>
            <a:r>
              <a:rPr lang="en-US" baseline="0" dirty="0" smtClean="0"/>
              <a:t>User behavior, motivation, persona type stuff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Goal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is to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shape system behaviors that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map to user behavior</a:t>
            </a:r>
          </a:p>
          <a:p>
            <a:pPr lvl="1"/>
            <a:r>
              <a:rPr lang="en-US" baseline="0" dirty="0" smtClean="0"/>
              <a:t>Service design</a:t>
            </a:r>
          </a:p>
          <a:p>
            <a:pPr lvl="0"/>
            <a:r>
              <a:rPr lang="en-US" baseline="0" dirty="0" smtClean="0"/>
              <a:t>Techniques -Ideation session, prototyping</a:t>
            </a:r>
          </a:p>
          <a:p>
            <a:pPr lvl="1"/>
            <a:r>
              <a:rPr lang="en-US" baseline="0" dirty="0" err="1" smtClean="0"/>
              <a:t>Charette</a:t>
            </a:r>
            <a:endParaRPr lang="en-US" baseline="0" dirty="0" smtClean="0"/>
          </a:p>
          <a:p>
            <a:pPr lvl="0"/>
            <a:r>
              <a:rPr lang="en-US" dirty="0" smtClean="0"/>
              <a:t>The word </a:t>
            </a:r>
            <a:r>
              <a:rPr lang="en-US" i="1" dirty="0" err="1" smtClean="0"/>
              <a:t>charrette</a:t>
            </a:r>
            <a:r>
              <a:rPr lang="en-US" dirty="0" smtClean="0"/>
              <a:t> may refer to any collaborative session in which a group of </a:t>
            </a:r>
            <a:r>
              <a:rPr lang="en-US" dirty="0" smtClean="0">
                <a:hlinkClick r:id="rId3" tooltip="Designers"/>
              </a:rPr>
              <a:t>designers</a:t>
            </a:r>
            <a:r>
              <a:rPr lang="en-US" dirty="0" smtClean="0"/>
              <a:t> drafts a solution to a design problem. While the structure of a </a:t>
            </a:r>
            <a:r>
              <a:rPr lang="en-US" dirty="0" err="1" smtClean="0"/>
              <a:t>charrette</a:t>
            </a:r>
            <a:r>
              <a:rPr lang="en-US" dirty="0" smtClean="0"/>
              <a:t> varies, depending on the design problem and the individuals in the group, </a:t>
            </a:r>
            <a:r>
              <a:rPr lang="en-US" dirty="0" err="1" smtClean="0"/>
              <a:t>charrettes</a:t>
            </a:r>
            <a:r>
              <a:rPr lang="en-US" dirty="0" smtClean="0"/>
              <a:t> often take place in multiple sessions in which the group divides into sub-groups. Each sub-group then presents its work to the full group as material for future </a:t>
            </a:r>
            <a:r>
              <a:rPr lang="en-US" dirty="0" smtClean="0">
                <a:hlinkClick r:id="rId4" tooltip="Dialogue"/>
              </a:rPr>
              <a:t>dialogue</a:t>
            </a:r>
            <a:r>
              <a:rPr lang="en-US" dirty="0" smtClean="0"/>
              <a:t>. Such </a:t>
            </a:r>
            <a:r>
              <a:rPr lang="en-US" dirty="0" err="1" smtClean="0"/>
              <a:t>charrettes</a:t>
            </a:r>
            <a:r>
              <a:rPr lang="en-US" dirty="0" smtClean="0"/>
              <a:t> serve as a way of quickly generating a design solution while integrating the aptitudes and interests of a diverse group of people. Compare this term with </a:t>
            </a:r>
            <a:r>
              <a:rPr lang="en-US" dirty="0" smtClean="0">
                <a:hlinkClick r:id="rId5" tooltip="Workshop"/>
              </a:rPr>
              <a:t>workshop</a:t>
            </a:r>
            <a:r>
              <a:rPr lang="en-US" dirty="0" smtClean="0"/>
              <a:t>.</a:t>
            </a:r>
            <a:endParaRPr lang="en-US" baseline="0" dirty="0" smtClean="0"/>
          </a:p>
          <a:p>
            <a:pPr lvl="1"/>
            <a:r>
              <a:rPr lang="en-US" baseline="0" dirty="0" smtClean="0"/>
              <a:t>Review the problem, context, introduce users (personas)</a:t>
            </a:r>
          </a:p>
          <a:p>
            <a:pPr lvl="1"/>
            <a:r>
              <a:rPr lang="en-US" baseline="0" dirty="0" smtClean="0"/>
              <a:t>Sketch ideas</a:t>
            </a:r>
          </a:p>
          <a:p>
            <a:pPr lvl="1"/>
            <a:r>
              <a:rPr lang="en-US" baseline="0" dirty="0" smtClean="0"/>
              <a:t>Share ideas</a:t>
            </a:r>
          </a:p>
          <a:p>
            <a:pPr lvl="1"/>
            <a:r>
              <a:rPr lang="en-US" baseline="0" dirty="0" smtClean="0"/>
              <a:t>Identify patterns</a:t>
            </a:r>
          </a:p>
          <a:p>
            <a:pPr lvl="1"/>
            <a:r>
              <a:rPr lang="en-US" baseline="0" dirty="0" smtClean="0"/>
              <a:t>Determine presentation styles, flow</a:t>
            </a:r>
          </a:p>
          <a:p>
            <a:pPr lvl="1"/>
            <a:r>
              <a:rPr lang="en-US" baseline="0" dirty="0" smtClean="0"/>
              <a:t>Dig into the content</a:t>
            </a:r>
          </a:p>
          <a:p>
            <a:pPr lvl="1"/>
            <a:r>
              <a:rPr lang="en-US" baseline="0" dirty="0" smtClean="0"/>
              <a:t>What message do we want the user to get – web page</a:t>
            </a:r>
          </a:p>
          <a:p>
            <a:pPr lvl="1"/>
            <a:r>
              <a:rPr lang="en-US" baseline="0" dirty="0" smtClean="0"/>
              <a:t>Affinity between pages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</a:t>
            </a:r>
            <a:r>
              <a:rPr lang="en-US" baseline="0" dirty="0" smtClean="0"/>
              <a:t> resource.  About Face by Alan Cooper.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Low: 3min</a:t>
            </a:r>
          </a:p>
          <a:p>
            <a:r>
              <a:rPr lang="en-US" baseline="0" dirty="0" smtClean="0"/>
              <a:t>High: 6min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Testing with an </a:t>
            </a:r>
            <a:r>
              <a:rPr lang="en-US" b="0" dirty="0" smtClean="0"/>
              <a:t>audience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in their context.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Take the application 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them instead of using a lab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them talk</a:t>
            </a:r>
            <a:r>
              <a:rPr lang="en-US" baseline="0" dirty="0" smtClean="0"/>
              <a:t> out loud as they interact with the system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Look for clues of frustration, complexity, delight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Respond with design changes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BDD</a:t>
            </a:r>
          </a:p>
          <a:p>
            <a:pPr lvl="1"/>
            <a:r>
              <a:rPr lang="en-US" baseline="0" dirty="0" smtClean="0"/>
              <a:t>Using the Given, When, Then format for acceptance criteria.</a:t>
            </a:r>
          </a:p>
          <a:p>
            <a:pPr lvl="1"/>
            <a:r>
              <a:rPr lang="en-US" baseline="0" dirty="0" smtClean="0"/>
              <a:t>We already talked about this.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Low: 1min</a:t>
            </a:r>
          </a:p>
          <a:p>
            <a:pPr lvl="0"/>
            <a:r>
              <a:rPr lang="en-US" baseline="0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projects are difficult in any environment, but especially</a:t>
            </a:r>
            <a:r>
              <a:rPr lang="en-US" baseline="0" dirty="0" smtClean="0"/>
              <a:t> difficult with Agile projects.</a:t>
            </a:r>
          </a:p>
          <a:p>
            <a:r>
              <a:rPr lang="en-US" baseline="0" dirty="0" smtClean="0"/>
              <a:t>Agile projects are based on communication, feedback, quick turnaround.  </a:t>
            </a:r>
          </a:p>
          <a:p>
            <a:r>
              <a:rPr lang="en-US" baseline="0" dirty="0" smtClean="0"/>
              <a:t>The farther away geographically, the more difficult.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a counterpart</a:t>
            </a:r>
            <a:r>
              <a:rPr lang="en-US" baseline="0" dirty="0" smtClean="0"/>
              <a:t> in the other location?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yes, how will you split the work?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Do not split by functional area.  Be a part of the entire system.  You don’t want to get to the point where only you know something.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Switch off who drives the showcases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Use visual aids for everything.  Models help describe details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Do regular feature walk </a:t>
            </a:r>
            <a:r>
              <a:rPr lang="en-US" baseline="0" dirty="0" err="1" smtClean="0"/>
              <a:t>throughs</a:t>
            </a:r>
            <a:r>
              <a:rPr lang="en-US" baseline="0" dirty="0" smtClean="0"/>
              <a:t> with the team and/or just counterpart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Narratives have to be more detailed</a:t>
            </a:r>
          </a:p>
          <a:p>
            <a:endParaRPr lang="en-US" baseline="0" dirty="0" smtClean="0"/>
          </a:p>
          <a:p>
            <a:r>
              <a:rPr lang="en-US" dirty="0" smtClean="0"/>
              <a:t>Low: 2min</a:t>
            </a:r>
          </a:p>
          <a:p>
            <a:r>
              <a:rPr lang="en-US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a counterpart</a:t>
            </a:r>
            <a:r>
              <a:rPr lang="en-US" baseline="0" dirty="0" smtClean="0"/>
              <a:t> in the other location?</a:t>
            </a:r>
          </a:p>
          <a:p>
            <a:r>
              <a:rPr lang="en-US" baseline="0" dirty="0" smtClean="0"/>
              <a:t>If not, that is going to be very tough supporting distributed developers.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Find someone at the other location to be your support.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Collect questions from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/QA, etc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Schedule a morning and evening session if time zone challenged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If not, keep IM open</a:t>
            </a:r>
          </a:p>
          <a:p>
            <a:endParaRPr lang="en-US" baseline="0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Telephone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Skype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Video conference</a:t>
            </a:r>
          </a:p>
          <a:p>
            <a:r>
              <a:rPr lang="en-US" dirty="0" smtClean="0"/>
              <a:t>Better yet, conduct regular visits.</a:t>
            </a:r>
          </a:p>
          <a:p>
            <a:endParaRPr lang="en-US" dirty="0" smtClean="0"/>
          </a:p>
          <a:p>
            <a:r>
              <a:rPr lang="en-US" dirty="0" smtClean="0"/>
              <a:t>Use IM</a:t>
            </a:r>
            <a:r>
              <a:rPr lang="en-US" baseline="0" dirty="0" smtClean="0"/>
              <a:t> to support distributed in both locations – ‘can you repeat that’ or ‘I didn’t catch that’ </a:t>
            </a:r>
          </a:p>
          <a:p>
            <a:r>
              <a:rPr lang="en-US" baseline="0" dirty="0" smtClean="0"/>
              <a:t>State when a topic is starting and finishing</a:t>
            </a:r>
          </a:p>
          <a:p>
            <a:r>
              <a:rPr lang="en-US" baseline="0" dirty="0" smtClean="0"/>
              <a:t>Screen share if possible</a:t>
            </a:r>
          </a:p>
          <a:p>
            <a:r>
              <a:rPr lang="en-US" baseline="0" dirty="0" smtClean="0"/>
              <a:t>Post questions on a wiki or other central spot for preparation, research</a:t>
            </a:r>
          </a:p>
          <a:p>
            <a:r>
              <a:rPr lang="en-US" baseline="0" dirty="0" smtClean="0"/>
              <a:t>Avoid abbreviations and partial sentences.</a:t>
            </a:r>
          </a:p>
          <a:p>
            <a:endParaRPr lang="en-US" baseline="0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2 </a:t>
            </a:r>
            <a:r>
              <a:rPr lang="en-US" baseline="0" dirty="0" err="1" smtClean="0"/>
              <a:t>standups</a:t>
            </a:r>
            <a:r>
              <a:rPr lang="en-US" baseline="0" dirty="0" smtClean="0"/>
              <a:t> to accommodate both schedules day start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Overlapping hours outside of the </a:t>
            </a:r>
            <a:r>
              <a:rPr lang="en-US" baseline="0" dirty="0" err="1" smtClean="0"/>
              <a:t>standups</a:t>
            </a:r>
            <a:r>
              <a:rPr lang="en-US" baseline="0" dirty="0" smtClean="0"/>
              <a:t>.  To clarify, review, question, etc.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Share the pain – alternate meeting schedules, i.e. late night here vs. late night there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57175"/>
            <a:ext cx="60960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1"/>
            <a:ext cx="8412480" cy="2820590"/>
          </a:xfrm>
          <a:solidFill>
            <a:schemeClr val="bg1"/>
          </a:solidFill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66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C license button - 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7" name="Picture 6" descr="TW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C license button - 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5" name="Picture 4" descr="TW 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Analysis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Module in Agile Analysis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828800" y="5756803"/>
            <a:ext cx="57912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This work is licensed under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the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Creative Commons Attribution-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ShareAlike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4.0 International License.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view a copy of this license, visit </a:t>
            </a:r>
            <a:r>
              <a:rPr lang="en-US" sz="1200" dirty="0">
                <a:latin typeface="Calibri" pitchFamily="34" charset="0"/>
                <a:cs typeface="Calibri" pitchFamily="34" charset="0"/>
                <a:hlinkClick r:id="rId2"/>
              </a:rPr>
              <a:t>http://creativecommons.org/licenses/by-sa/4.0/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675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 or no?</a:t>
            </a:r>
            <a:endParaRPr lang="en-US" dirty="0"/>
          </a:p>
        </p:txBody>
      </p:sp>
      <p:pic>
        <p:nvPicPr>
          <p:cNvPr id="6" name="Picture 5" descr="sist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64" y="990601"/>
            <a:ext cx="1331935" cy="4419600"/>
          </a:xfrm>
          <a:prstGeom prst="rect">
            <a:avLst/>
          </a:prstGeom>
        </p:spPr>
      </p:pic>
      <p:pic>
        <p:nvPicPr>
          <p:cNvPr id="7" name="Picture 6" descr="sister2_flipp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1331935" cy="4419600"/>
          </a:xfrm>
          <a:prstGeom prst="rect">
            <a:avLst/>
          </a:prstGeom>
        </p:spPr>
      </p:pic>
      <p:pic>
        <p:nvPicPr>
          <p:cNvPr id="1029" name="Picture 5" descr="C:\Documents and Settings\pmandari\Local Settings\Temporary Internet Files\Content.IE5\10WEZUF0\MPj043850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057400"/>
            <a:ext cx="3124200" cy="3031962"/>
          </a:xfrm>
          <a:prstGeom prst="rect">
            <a:avLst/>
          </a:prstGeom>
          <a:noFill/>
        </p:spPr>
      </p:pic>
      <p:pic>
        <p:nvPicPr>
          <p:cNvPr id="2050" name="Picture 2" descr="C:\Documents and Settings\pmandari\Local Settings\Temporary Internet Files\Content.IE5\10WEZUF0\MCj0439584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304800" y="2362200"/>
            <a:ext cx="3561126" cy="41148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the medium</a:t>
            </a:r>
            <a:endParaRPr lang="en-US" dirty="0"/>
          </a:p>
        </p:txBody>
      </p:sp>
      <p:pic>
        <p:nvPicPr>
          <p:cNvPr id="3075" name="Picture 3" descr="C:\Documents and Settings\pmandari\Local Settings\Temporary Internet Files\Content.IE5\10WEZUF0\MCj044062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1816100" cy="1816100"/>
          </a:xfrm>
          <a:prstGeom prst="rect">
            <a:avLst/>
          </a:prstGeom>
          <a:noFill/>
        </p:spPr>
      </p:pic>
      <p:pic>
        <p:nvPicPr>
          <p:cNvPr id="3077" name="Picture 5" descr="C:\Documents and Settings\pmandari\Local Settings\Temporary Internet Files\Content.IE5\GWXRIN89\MPj043869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295400"/>
            <a:ext cx="2970816" cy="1972056"/>
          </a:xfrm>
          <a:prstGeom prst="rect">
            <a:avLst/>
          </a:prstGeom>
          <a:noFill/>
        </p:spPr>
      </p:pic>
      <p:pic>
        <p:nvPicPr>
          <p:cNvPr id="3081" name="Picture 9" descr="C:\Documents and Settings\pmandari\Local Settings\Temporary Internet Files\Content.IE5\6X8TJ1FO\MPj0411829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581400"/>
            <a:ext cx="4191000" cy="273724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4104" name="Picture 8" descr="C:\Documents and Settings\pmandari\Local Settings\Temporary Internet Files\Content.IE5\FLC9DO3F\MCj019944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19200"/>
            <a:ext cx="4800600" cy="4935701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Rubber Hits Road:</a:t>
            </a:r>
            <a:br>
              <a:rPr lang="en-US" dirty="0" smtClean="0"/>
            </a:br>
            <a:r>
              <a:rPr lang="en-US" dirty="0" smtClean="0"/>
              <a:t>Do Try This At Home!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1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to share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2000" y="4114800"/>
            <a:ext cx="7391400" cy="1676400"/>
          </a:xfrm>
          <a:solidFill>
            <a:srgbClr val="FF6600"/>
          </a:solidFill>
          <a:ln cap="rnd">
            <a:round/>
          </a:ln>
          <a:effectLst/>
        </p:spPr>
        <p:txBody>
          <a:bodyPr lIns="182880" tIns="0" rIns="182880" bIns="0" anchor="ctr" anchorCtr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n cap="rnd">
                  <a:noFill/>
                  <a:round/>
                </a:ln>
                <a:solidFill>
                  <a:schemeClr val="tx1"/>
                </a:solidFill>
              </a:rPr>
              <a:t>Share one new practice you will begin using </a:t>
            </a:r>
            <a:r>
              <a:rPr lang="en-US" dirty="0" err="1" smtClean="0">
                <a:ln cap="rnd">
                  <a:noFill/>
                  <a:round/>
                </a:ln>
                <a:solidFill>
                  <a:schemeClr val="tx1"/>
                </a:solidFill>
              </a:rPr>
              <a:t>andhow</a:t>
            </a:r>
            <a:r>
              <a:rPr lang="en-US" dirty="0" smtClean="0">
                <a:ln cap="rnd">
                  <a:noFill/>
                  <a:round/>
                </a:ln>
                <a:solidFill>
                  <a:schemeClr val="tx1"/>
                </a:solidFill>
              </a:rPr>
              <a:t> this will help your analysis work, eliminate or reduce a challenge, etc.</a:t>
            </a:r>
            <a:endParaRPr lang="en-US" dirty="0">
              <a:ln cap="rnd">
                <a:noFill/>
                <a:round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and Evaluations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www.ThoughtWorks-Studios.com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and Agile Analysis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 of User Experience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</a:p>
          <a:p>
            <a:r>
              <a:rPr lang="en-US" dirty="0" smtClean="0"/>
              <a:t>Interaction design</a:t>
            </a:r>
          </a:p>
          <a:p>
            <a:r>
              <a:rPr lang="en-US" dirty="0" smtClean="0"/>
              <a:t>Usability </a:t>
            </a:r>
          </a:p>
          <a:p>
            <a:r>
              <a:rPr lang="en-US" dirty="0" smtClean="0"/>
              <a:t>Knowledge transfer</a:t>
            </a:r>
            <a:endParaRPr lang="en-US" dirty="0"/>
          </a:p>
        </p:txBody>
      </p:sp>
      <p:pic>
        <p:nvPicPr>
          <p:cNvPr id="7" name="Picture 6" descr="user experience - pho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133600"/>
            <a:ext cx="3933825" cy="3219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Research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 inquiry</a:t>
            </a:r>
          </a:p>
          <a:p>
            <a:r>
              <a:rPr lang="en-US" dirty="0" smtClean="0"/>
              <a:t>Interviewing</a:t>
            </a:r>
          </a:p>
          <a:p>
            <a:r>
              <a:rPr lang="en-US" dirty="0" smtClean="0"/>
              <a:t>Persona Modeling</a:t>
            </a:r>
          </a:p>
        </p:txBody>
      </p:sp>
      <p:pic>
        <p:nvPicPr>
          <p:cNvPr id="5" name="Picture 4" descr="User re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524000"/>
            <a:ext cx="4476750" cy="42195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Ideation Sessions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err="1" smtClean="0"/>
              <a:t>Charettes</a:t>
            </a:r>
            <a:endParaRPr lang="en-US" dirty="0" smtClean="0"/>
          </a:p>
        </p:txBody>
      </p:sp>
      <p:pic>
        <p:nvPicPr>
          <p:cNvPr id="5" name="Picture 4" descr="Interaction desgin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687576"/>
            <a:ext cx="5524500" cy="429069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</a:p>
          <a:p>
            <a:r>
              <a:rPr lang="en-US" dirty="0" smtClean="0"/>
              <a:t>Behavior Driven Design</a:t>
            </a:r>
            <a:endParaRPr lang="en-US" dirty="0"/>
          </a:p>
        </p:txBody>
      </p:sp>
      <p:pic>
        <p:nvPicPr>
          <p:cNvPr id="5" name="Picture 4" descr="user experience - road sig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24200"/>
            <a:ext cx="5214322" cy="27011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Distributed Teams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2" y="990600"/>
            <a:ext cx="4357688" cy="503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 or no?</a:t>
            </a:r>
            <a:endParaRPr lang="en-US" dirty="0"/>
          </a:p>
        </p:txBody>
      </p:sp>
      <p:pic>
        <p:nvPicPr>
          <p:cNvPr id="6" name="Picture 5" descr="sist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64" y="990601"/>
            <a:ext cx="1331935" cy="4419600"/>
          </a:xfrm>
          <a:prstGeom prst="rect">
            <a:avLst/>
          </a:prstGeom>
        </p:spPr>
      </p:pic>
      <p:pic>
        <p:nvPicPr>
          <p:cNvPr id="7" name="Picture 6" descr="sister2_flipp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1331935" cy="4419600"/>
          </a:xfrm>
          <a:prstGeom prst="rect">
            <a:avLst/>
          </a:prstGeom>
        </p:spPr>
      </p:pic>
      <p:pic>
        <p:nvPicPr>
          <p:cNvPr id="1029" name="Picture 5" descr="C:\Documents and Settings\pmandari\Local Settings\Temporary Internet Files\Content.IE5\10WEZUF0\MPj043850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057400"/>
            <a:ext cx="3124200" cy="303196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2 Studios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DOC</Template>
  <TotalTime>53147</TotalTime>
  <Words>937</Words>
  <Application>Microsoft Macintosh PowerPoint</Application>
  <PresentationFormat>On-screen Show (4:3)</PresentationFormat>
  <Paragraphs>159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TWS Doc white marble</vt:lpstr>
      <vt:lpstr>2012 Studios </vt:lpstr>
      <vt:lpstr>Advanced Analysis Topics</vt:lpstr>
      <vt:lpstr>User Experience and Agile Analysis</vt:lpstr>
      <vt:lpstr>Role of User Experience</vt:lpstr>
      <vt:lpstr>User Research</vt:lpstr>
      <vt:lpstr>Interaction Design</vt:lpstr>
      <vt:lpstr>Usability</vt:lpstr>
      <vt:lpstr>Analysis and Distributed Teams</vt:lpstr>
      <vt:lpstr>PowerPoint Presentation</vt:lpstr>
      <vt:lpstr>Counterpart or no?</vt:lpstr>
      <vt:lpstr>Counterpart or no?</vt:lpstr>
      <vt:lpstr>Effectiveness of the medium</vt:lpstr>
      <vt:lpstr>Scheduling</vt:lpstr>
      <vt:lpstr>Rubber Hits Road: Do Try This At Home!</vt:lpstr>
      <vt:lpstr>Your turn to share</vt:lpstr>
      <vt:lpstr>Retrospective and Evaluations</vt:lpstr>
      <vt:lpstr>Thank you!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pmandari</dc:creator>
  <cp:lastModifiedBy>Lupi Messenger</cp:lastModifiedBy>
  <cp:revision>760</cp:revision>
  <dcterms:created xsi:type="dcterms:W3CDTF">2010-03-24T23:12:28Z</dcterms:created>
  <dcterms:modified xsi:type="dcterms:W3CDTF">2015-09-23T18:31:44Z</dcterms:modified>
</cp:coreProperties>
</file>