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6"/>
  </p:notesMasterIdLst>
  <p:sldIdLst>
    <p:sldId id="262" r:id="rId2"/>
    <p:sldId id="257" r:id="rId3"/>
    <p:sldId id="259" r:id="rId4"/>
    <p:sldId id="261" r:id="rId5"/>
    <p:sldId id="260" r:id="rId6"/>
    <p:sldId id="263" r:id="rId7"/>
    <p:sldId id="264" r:id="rId8"/>
    <p:sldId id="265" r:id="rId9"/>
    <p:sldId id="272" r:id="rId10"/>
    <p:sldId id="267" r:id="rId11"/>
    <p:sldId id="268" r:id="rId12"/>
    <p:sldId id="269" r:id="rId13"/>
    <p:sldId id="271"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24" d="100"/>
          <a:sy n="124" d="100"/>
        </p:scale>
        <p:origin x="182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AC3BBA-ECBC-462B-830A-EDD32DDCDB99}" type="datetimeFigureOut">
              <a:rPr lang="en-US" smtClean="0"/>
              <a:pPr/>
              <a:t>12/21/15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457142-9436-45D4-B4B8-9EFE503CB1E3}" type="slidenum">
              <a:rPr lang="en-US" smtClean="0"/>
              <a:pPr/>
              <a:t>‹#›</a:t>
            </a:fld>
            <a:endParaRPr lang="en-US"/>
          </a:p>
        </p:txBody>
      </p:sp>
    </p:spTree>
    <p:extLst>
      <p:ext uri="{BB962C8B-B14F-4D97-AF65-F5344CB8AC3E}">
        <p14:creationId xmlns:p14="http://schemas.microsoft.com/office/powerpoint/2010/main" val="3085560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you have clarified the business objectives, knowing the priority of these objectives is essential to producing a plan for a solution that will make the biggest impact for the customer, as early as possible. </a:t>
            </a:r>
          </a:p>
          <a:p>
            <a:r>
              <a:rPr lang="en-US" dirty="0" smtClean="0"/>
              <a:t> </a:t>
            </a:r>
          </a:p>
          <a:p>
            <a:r>
              <a:rPr lang="en-US" dirty="0" smtClean="0"/>
              <a:t>It is critical to have a client prioritize objectives at the beginning of a project because at this point there is less emotion attached to the process.</a:t>
            </a:r>
          </a:p>
          <a:p>
            <a:r>
              <a:rPr lang="en-US" dirty="0" smtClean="0"/>
              <a:t> </a:t>
            </a:r>
          </a:p>
          <a:p>
            <a:r>
              <a:rPr lang="en-US" dirty="0" smtClean="0"/>
              <a:t>Once a project begins, should the schedule get behind, getting the business to prioritize objectives at that point is more frustrating.  The client tends to say "I want it all...." and that's not helpful toward getting a release complete. </a:t>
            </a:r>
          </a:p>
          <a:p>
            <a:r>
              <a:rPr lang="en-US" dirty="0" smtClean="0"/>
              <a:t> </a:t>
            </a:r>
          </a:p>
          <a:p>
            <a:r>
              <a:rPr lang="en-AU" dirty="0" smtClean="0"/>
              <a:t>If we have prioritized objectives, should things fall behind, we can help the client alter the scope of a release by pointing back to satisfying their highest priority objectives. </a:t>
            </a:r>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a:t>
            </a:fld>
            <a:endParaRPr lang="en-US"/>
          </a:p>
        </p:txBody>
      </p:sp>
    </p:spTree>
    <p:extLst>
      <p:ext uri="{BB962C8B-B14F-4D97-AF65-F5344CB8AC3E}">
        <p14:creationId xmlns:p14="http://schemas.microsoft.com/office/powerpoint/2010/main" val="1253912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12194">
              <a:lnSpc>
                <a:spcPct val="80000"/>
              </a:lnSpc>
              <a:defRPr/>
            </a:pPr>
            <a:r>
              <a:rPr lang="en-US" sz="1600" dirty="0"/>
              <a:t>Create a template to define the sections that are necessary for your project.</a:t>
            </a:r>
          </a:p>
          <a:p>
            <a:pPr eaLnBrk="1" hangingPunct="1">
              <a:lnSpc>
                <a:spcPct val="80000"/>
              </a:lnSpc>
            </a:pPr>
            <a:r>
              <a:rPr lang="en-US" sz="1600" b="1" dirty="0"/>
              <a:t>Header</a:t>
            </a:r>
          </a:p>
          <a:p>
            <a:pPr lvl="1">
              <a:lnSpc>
                <a:spcPct val="80000"/>
              </a:lnSpc>
            </a:pPr>
            <a:r>
              <a:rPr lang="en-US" sz="1600" dirty="0"/>
              <a:t>Card #, Name, Iteration, Functional Area, Functional Lead, SMEs</a:t>
            </a:r>
          </a:p>
          <a:p>
            <a:pPr eaLnBrk="1" hangingPunct="1">
              <a:lnSpc>
                <a:spcPct val="80000"/>
              </a:lnSpc>
            </a:pPr>
            <a:r>
              <a:rPr lang="en-US" sz="1600" b="1" dirty="0"/>
              <a:t>Purpose /Background / Context </a:t>
            </a:r>
          </a:p>
          <a:p>
            <a:pPr lvl="1" eaLnBrk="1" hangingPunct="1">
              <a:lnSpc>
                <a:spcPct val="80000"/>
              </a:lnSpc>
            </a:pPr>
            <a:r>
              <a:rPr lang="en-US" sz="1600" dirty="0"/>
              <a:t>In a short </a:t>
            </a:r>
            <a:r>
              <a:rPr lang="en-US" sz="1600" b="1" dirty="0"/>
              <a:t>paragraph</a:t>
            </a:r>
            <a:r>
              <a:rPr lang="en-US" sz="1600" dirty="0"/>
              <a:t> or two the overview or summary section should introduce the reader what this narrative is about (story), why is this being done, and the business value it will generate. </a:t>
            </a:r>
          </a:p>
          <a:p>
            <a:pPr lvl="1" eaLnBrk="1" hangingPunct="1">
              <a:lnSpc>
                <a:spcPct val="80000"/>
              </a:lnSpc>
            </a:pPr>
            <a:r>
              <a:rPr lang="en-US" sz="1600" dirty="0"/>
              <a:t>Should tell the reader of where and how the functionality will fit in the overall picture and how it will change/enhance the existing system or add/expand the functionality of the proposed system.</a:t>
            </a:r>
          </a:p>
          <a:p>
            <a:pPr eaLnBrk="1" hangingPunct="1">
              <a:lnSpc>
                <a:spcPct val="80000"/>
              </a:lnSpc>
            </a:pPr>
            <a:r>
              <a:rPr lang="en-US" sz="1800" b="1" dirty="0"/>
              <a:t>Dependencies</a:t>
            </a:r>
          </a:p>
          <a:p>
            <a:pPr lvl="1" eaLnBrk="1" hangingPunct="1">
              <a:lnSpc>
                <a:spcPct val="80000"/>
              </a:lnSpc>
            </a:pPr>
            <a:r>
              <a:rPr lang="en-US" sz="1600" dirty="0"/>
              <a:t>It should also highlight the dependencies this feature has and what other features/functionality is related to this. The intention of dependencies and related features is to give the developer some clues upfront to prioritize their tasks and to direct them in the direction of existing functionality that is similar and may already be out there.</a:t>
            </a:r>
          </a:p>
          <a:p>
            <a:pPr>
              <a:lnSpc>
                <a:spcPct val="80000"/>
              </a:lnSpc>
            </a:pPr>
            <a:r>
              <a:rPr lang="en-US" sz="1600" b="1" dirty="0"/>
              <a:t>Scope Exclusions</a:t>
            </a:r>
          </a:p>
          <a:p>
            <a:pPr lvl="1">
              <a:lnSpc>
                <a:spcPct val="80000"/>
              </a:lnSpc>
            </a:pPr>
            <a:r>
              <a:rPr lang="en-US" sz="1400" dirty="0"/>
              <a:t>This section should note any known scope areas that are not included in the story card.</a:t>
            </a:r>
          </a:p>
          <a:p>
            <a:pPr>
              <a:lnSpc>
                <a:spcPct val="80000"/>
              </a:lnSpc>
            </a:pPr>
            <a:r>
              <a:rPr lang="en-US" sz="1600" b="1" dirty="0"/>
              <a:t>Business Rules</a:t>
            </a:r>
          </a:p>
          <a:p>
            <a:pPr lvl="1">
              <a:lnSpc>
                <a:spcPct val="80000"/>
              </a:lnSpc>
            </a:pPr>
            <a:r>
              <a:rPr lang="en-US" sz="1400" dirty="0"/>
              <a:t>Define any validations or exceptions handling that should occur</a:t>
            </a:r>
          </a:p>
          <a:p>
            <a:pPr eaLnBrk="1" hangingPunct="1">
              <a:lnSpc>
                <a:spcPct val="80000"/>
              </a:lnSpc>
            </a:pPr>
            <a:r>
              <a:rPr lang="en-US" sz="1600" b="1" dirty="0"/>
              <a:t>Screen Shots</a:t>
            </a:r>
          </a:p>
          <a:p>
            <a:pPr lvl="1" eaLnBrk="1" hangingPunct="1">
              <a:lnSpc>
                <a:spcPct val="80000"/>
              </a:lnSpc>
            </a:pPr>
            <a:r>
              <a:rPr lang="en-US" sz="1600" dirty="0"/>
              <a:t>Put screen shots here if editing or adding screens / fields</a:t>
            </a:r>
          </a:p>
          <a:p>
            <a:pPr eaLnBrk="1" hangingPunct="1">
              <a:lnSpc>
                <a:spcPct val="80000"/>
              </a:lnSpc>
            </a:pPr>
            <a:r>
              <a:rPr lang="en-US" sz="1600" b="1" dirty="0"/>
              <a:t>Risks, Assumptions, Issues, Dependencies</a:t>
            </a:r>
            <a:endParaRPr lang="en-US" sz="1600" dirty="0"/>
          </a:p>
          <a:p>
            <a:pPr lvl="1" eaLnBrk="1" hangingPunct="1">
              <a:lnSpc>
                <a:spcPct val="80000"/>
              </a:lnSpc>
            </a:pPr>
            <a:r>
              <a:rPr lang="en-US" sz="1600" dirty="0"/>
              <a:t>Used to set context of decisions made, approach taken or scope</a:t>
            </a:r>
            <a:endParaRPr lang="en-US" sz="1600" b="1" dirty="0"/>
          </a:p>
          <a:p>
            <a:pPr eaLnBrk="1" hangingPunct="1">
              <a:lnSpc>
                <a:spcPct val="80000"/>
              </a:lnSpc>
            </a:pPr>
            <a:r>
              <a:rPr lang="en-US" sz="1600" b="1" dirty="0"/>
              <a:t>Other details</a:t>
            </a:r>
          </a:p>
          <a:p>
            <a:pPr lvl="1" eaLnBrk="1" hangingPunct="1">
              <a:lnSpc>
                <a:spcPct val="80000"/>
              </a:lnSpc>
            </a:pPr>
            <a:r>
              <a:rPr lang="en-US" sz="1400" dirty="0"/>
              <a:t>Interface considerations</a:t>
            </a:r>
          </a:p>
          <a:p>
            <a:pPr lvl="1" eaLnBrk="1" hangingPunct="1">
              <a:lnSpc>
                <a:spcPct val="80000"/>
              </a:lnSpc>
            </a:pPr>
            <a:r>
              <a:rPr lang="en-US" sz="1400" dirty="0"/>
              <a:t>Security</a:t>
            </a:r>
          </a:p>
          <a:p>
            <a:pPr lvl="1" eaLnBrk="1" hangingPunct="1">
              <a:lnSpc>
                <a:spcPct val="80000"/>
              </a:lnSpc>
            </a:pPr>
            <a:r>
              <a:rPr lang="en-US" sz="1400" dirty="0"/>
              <a:t>Performance and other non functional considerations</a:t>
            </a:r>
          </a:p>
          <a:p>
            <a:pPr eaLnBrk="1" hangingPunct="1">
              <a:lnSpc>
                <a:spcPct val="80000"/>
              </a:lnSpc>
            </a:pPr>
            <a:r>
              <a:rPr lang="en-US" sz="1600" b="1" dirty="0"/>
              <a:t>Acceptance Criteria</a:t>
            </a:r>
          </a:p>
          <a:p>
            <a:pPr lvl="1">
              <a:lnSpc>
                <a:spcPct val="80000"/>
              </a:lnSpc>
            </a:pPr>
            <a:r>
              <a:rPr lang="en-US" sz="1400" dirty="0"/>
              <a:t>End to end tests of the functionality.  Should be how the customer would actually use the system in real life.</a:t>
            </a:r>
            <a:endParaRPr lang="en-US" sz="1400" b="1" dirty="0"/>
          </a:p>
          <a:p>
            <a:pPr lvl="1" eaLnBrk="1" hangingPunct="1">
              <a:lnSpc>
                <a:spcPct val="80000"/>
              </a:lnSpc>
            </a:pPr>
            <a:r>
              <a:rPr lang="en-US" sz="1600" dirty="0"/>
              <a:t>List the customer name(s) related to the story here. For questions / clarifications</a:t>
            </a:r>
          </a:p>
          <a:p>
            <a:pPr lvl="1" eaLnBrk="1" hangingPunct="1">
              <a:lnSpc>
                <a:spcPct val="80000"/>
              </a:lnSpc>
            </a:pPr>
            <a:endParaRPr lang="en-US" sz="1600" dirty="0"/>
          </a:p>
        </p:txBody>
      </p:sp>
      <p:sp>
        <p:nvSpPr>
          <p:cNvPr id="4" name="Slide Number Placeholder 3"/>
          <p:cNvSpPr>
            <a:spLocks noGrp="1"/>
          </p:cNvSpPr>
          <p:nvPr>
            <p:ph type="sldNum" sz="quarter" idx="10"/>
          </p:nvPr>
        </p:nvSpPr>
        <p:spPr/>
        <p:txBody>
          <a:bodyPr/>
          <a:lstStyle/>
          <a:p>
            <a:fld id="{2C79A19B-F5AC-43CB-8112-566F6CE04F7A}" type="slidenum">
              <a:rPr lang="en-US" smtClean="0"/>
              <a:pPr/>
              <a:t>11</a:t>
            </a:fld>
            <a:endParaRPr lang="en-US"/>
          </a:p>
        </p:txBody>
      </p:sp>
    </p:spTree>
    <p:extLst>
      <p:ext uri="{BB962C8B-B14F-4D97-AF65-F5344CB8AC3E}">
        <p14:creationId xmlns:p14="http://schemas.microsoft.com/office/powerpoint/2010/main" val="1770277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Master Story List is helpful for a number of things, but it does not easily represent what is being built.</a:t>
            </a:r>
          </a:p>
          <a:p>
            <a:endParaRPr lang="en-US" dirty="0" smtClean="0"/>
          </a:p>
          <a:p>
            <a:r>
              <a:rPr lang="en-US" dirty="0" smtClean="0"/>
              <a:t>Story Mapping is an approach that intersects with Vertical Slicing, and adds a focus on creating value to address a specific business need - according to Jeff Patton, “a </a:t>
            </a:r>
            <a:r>
              <a:rPr lang="en-US" b="1" dirty="0" smtClean="0"/>
              <a:t>minimum viable product</a:t>
            </a:r>
            <a:r>
              <a:rPr lang="en-US" dirty="0" smtClean="0"/>
              <a:t> - an </a:t>
            </a:r>
            <a:r>
              <a:rPr lang="en-US" b="1" dirty="0" smtClean="0"/>
              <a:t>MVP</a:t>
            </a:r>
            <a:r>
              <a:rPr lang="en-US" dirty="0" smtClean="0"/>
              <a:t>.” Jeff’s example is building a car – you can’t do anything with it if it has an engine without a transmission or brakes or suspension.</a:t>
            </a:r>
          </a:p>
          <a:p>
            <a:endParaRPr lang="en-US" dirty="0" smtClean="0"/>
          </a:p>
          <a:p>
            <a:r>
              <a:rPr lang="en-US" dirty="0" smtClean="0"/>
              <a:t>In Story Mapping, we look for the set of stories (features, user tasks, user stories) that create some specific functionality such that the system can be used. These are “horizontal” in that we don’t care about the system’s layers, but rather care about having all the pieces we need to be able to do something. In fact, we pretty much ignore the layers we considered in Vertical Slices, at least from the standpoint of planning.</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13</a:t>
            </a:fld>
            <a:endParaRPr lang="en-US"/>
          </a:p>
        </p:txBody>
      </p:sp>
    </p:spTree>
    <p:extLst>
      <p:ext uri="{BB962C8B-B14F-4D97-AF65-F5344CB8AC3E}">
        <p14:creationId xmlns:p14="http://schemas.microsoft.com/office/powerpoint/2010/main" val="1807782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US" dirty="0" smtClean="0"/>
              <a:t>Jeff Patton</a:t>
            </a:r>
          </a:p>
          <a:p>
            <a:pPr>
              <a:buFont typeface="Arial" pitchFamily="34" charset="0"/>
              <a:buChar char="•"/>
            </a:pPr>
            <a:r>
              <a:rPr lang="en-US" dirty="0" smtClean="0"/>
              <a:t>Lay out the stories horizontally in process sequence as we did</a:t>
            </a:r>
            <a:r>
              <a:rPr lang="en-US" baseline="0" dirty="0" smtClean="0"/>
              <a:t> in Story Mapping</a:t>
            </a:r>
            <a:endParaRPr lang="en-US" dirty="0" smtClean="0"/>
          </a:p>
          <a:p>
            <a:pPr>
              <a:buFont typeface="Arial" pitchFamily="34" charset="0"/>
              <a:buChar char="•"/>
            </a:pPr>
            <a:r>
              <a:rPr lang="en-US" dirty="0" smtClean="0"/>
              <a:t>Place them vertically</a:t>
            </a:r>
            <a:r>
              <a:rPr lang="en-US" baseline="0" dirty="0" smtClean="0"/>
              <a:t> by criticality.  Always used </a:t>
            </a:r>
            <a:r>
              <a:rPr lang="en-US" baseline="0" dirty="0" err="1" smtClean="0"/>
              <a:t>vs</a:t>
            </a:r>
            <a:r>
              <a:rPr lang="en-US" baseline="0" dirty="0" smtClean="0"/>
              <a:t> seldom used.  Another way to assign Priority!</a:t>
            </a:r>
          </a:p>
          <a:p>
            <a:pPr>
              <a:buFont typeface="Arial" pitchFamily="34" charset="0"/>
              <a:buChar char="•"/>
            </a:pPr>
            <a:r>
              <a:rPr lang="en-US" baseline="0" dirty="0" smtClean="0"/>
              <a:t>Slice them horizontally by release</a:t>
            </a:r>
          </a:p>
          <a:p>
            <a:pPr>
              <a:buFont typeface="Arial" pitchFamily="34" charset="0"/>
              <a:buChar char="•"/>
            </a:pPr>
            <a:r>
              <a:rPr lang="en-US" baseline="0" dirty="0" smtClean="0"/>
              <a:t>Goal is to get a full path through the system in a release.</a:t>
            </a:r>
          </a:p>
          <a:p>
            <a:pPr>
              <a:buFont typeface="Arial" pitchFamily="34" charset="0"/>
              <a:buChar char="•"/>
            </a:pPr>
            <a:r>
              <a:rPr lang="en-US" baseline="0" dirty="0" smtClean="0"/>
              <a:t>Break down by </a:t>
            </a:r>
          </a:p>
          <a:p>
            <a:pPr lvl="1">
              <a:buFont typeface="Arial" pitchFamily="34" charset="0"/>
              <a:buChar char="•"/>
            </a:pPr>
            <a:r>
              <a:rPr lang="en-US" baseline="0" dirty="0" smtClean="0"/>
              <a:t>Product line</a:t>
            </a:r>
          </a:p>
          <a:p>
            <a:pPr lvl="1">
              <a:buFont typeface="Arial" pitchFamily="34" charset="0"/>
              <a:buChar char="•"/>
            </a:pPr>
            <a:r>
              <a:rPr lang="en-US" baseline="0" dirty="0" smtClean="0"/>
              <a:t>Customer base</a:t>
            </a:r>
          </a:p>
          <a:p>
            <a:pPr lvl="1">
              <a:buFont typeface="Arial" pitchFamily="34" charset="0"/>
              <a:buChar char="•"/>
            </a:pPr>
            <a:r>
              <a:rPr lang="en-US" baseline="0" dirty="0" smtClean="0"/>
              <a:t>Transaction type</a:t>
            </a:r>
          </a:p>
          <a:p>
            <a:pPr>
              <a:buFont typeface="Arial" pitchFamily="34" charset="0"/>
              <a:buChar char="•"/>
            </a:pPr>
            <a:r>
              <a:rPr lang="en-US" baseline="0" dirty="0" smtClean="0"/>
              <a:t>Small example </a:t>
            </a:r>
            <a:r>
              <a:rPr lang="en-US" baseline="0" dirty="0" err="1" smtClean="0"/>
              <a:t>vs</a:t>
            </a:r>
            <a:r>
              <a:rPr lang="en-US" baseline="0" dirty="0" smtClean="0"/>
              <a:t> 300 – 400 stories. </a:t>
            </a:r>
          </a:p>
          <a:p>
            <a:pPr>
              <a:buFont typeface="Arial" pitchFamily="34" charset="0"/>
              <a:buChar char="•"/>
            </a:pPr>
            <a:r>
              <a:rPr lang="en-US" baseline="0" dirty="0" smtClean="0"/>
              <a:t> Do a pre-grouping first of high level functional areas or flavors or variations </a:t>
            </a:r>
          </a:p>
          <a:p>
            <a:pPr>
              <a:buFont typeface="Arial" pitchFamily="34" charset="0"/>
              <a:buChar char="•"/>
            </a:pPr>
            <a:r>
              <a:rPr lang="en-US" baseline="0" dirty="0" smtClean="0"/>
              <a:t>Need lots of space</a:t>
            </a:r>
          </a:p>
          <a:p>
            <a:pPr>
              <a:buFont typeface="Arial" pitchFamily="34" charset="0"/>
              <a:buChar char="•"/>
            </a:pPr>
            <a:endParaRPr lang="en-US" baseline="0" dirty="0" smtClean="0"/>
          </a:p>
          <a:p>
            <a:r>
              <a:rPr lang="en-US" dirty="0" smtClean="0"/>
              <a:t>Patton,</a:t>
            </a:r>
            <a:r>
              <a:rPr lang="en-US" baseline="0" dirty="0" smtClean="0"/>
              <a:t> </a:t>
            </a:r>
            <a:r>
              <a:rPr lang="en-US" baseline="0" dirty="0" err="1" smtClean="0"/>
              <a:t>Poppendicks</a:t>
            </a:r>
            <a:endParaRPr lang="en-US" baseline="0" dirty="0" smtClean="0"/>
          </a:p>
          <a:p>
            <a:endParaRPr lang="en-US" dirty="0" smtClean="0"/>
          </a:p>
          <a:p>
            <a:r>
              <a:rPr lang="en-US" dirty="0" smtClean="0"/>
              <a:t>Usage/sequence diagram</a:t>
            </a:r>
          </a:p>
          <a:p>
            <a:r>
              <a:rPr lang="en-US" dirty="0" smtClean="0"/>
              <a:t>Cut</a:t>
            </a:r>
            <a:r>
              <a:rPr lang="en-US" baseline="0" dirty="0" smtClean="0"/>
              <a:t> by role</a:t>
            </a:r>
          </a:p>
          <a:p>
            <a:r>
              <a:rPr lang="en-US" baseline="0" dirty="0" smtClean="0"/>
              <a:t>Cut by span – release.  The minimum amount of features to be usable to the business.</a:t>
            </a:r>
          </a:p>
          <a:p>
            <a:r>
              <a:rPr lang="en-US" baseline="0" dirty="0" smtClean="0"/>
              <a:t>1</a:t>
            </a:r>
            <a:r>
              <a:rPr lang="en-US" baseline="30000" dirty="0" smtClean="0"/>
              <a:t>st</a:t>
            </a:r>
            <a:r>
              <a:rPr lang="en-US" baseline="0" dirty="0" smtClean="0"/>
              <a:t> release may not support all roles.</a:t>
            </a:r>
          </a:p>
          <a:p>
            <a:r>
              <a:rPr lang="en-US" baseline="0" dirty="0" smtClean="0"/>
              <a:t>1</a:t>
            </a:r>
            <a:r>
              <a:rPr lang="en-US" baseline="30000" dirty="0" smtClean="0"/>
              <a:t>st</a:t>
            </a:r>
            <a:r>
              <a:rPr lang="en-US" baseline="0" dirty="0" smtClean="0"/>
              <a:t> release may not be a public release.</a:t>
            </a:r>
          </a:p>
          <a:p>
            <a:r>
              <a:rPr lang="en-US" baseline="0" dirty="0" smtClean="0"/>
              <a:t>Testers can evaluating the flow of the system.</a:t>
            </a:r>
          </a:p>
          <a:p>
            <a:r>
              <a:rPr lang="en-US" baseline="0" dirty="0" smtClean="0"/>
              <a:t>Techs can start evaluating the architecture and scalability of the system</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Tree>
    <p:extLst>
      <p:ext uri="{BB962C8B-B14F-4D97-AF65-F5344CB8AC3E}">
        <p14:creationId xmlns:p14="http://schemas.microsoft.com/office/powerpoint/2010/main" val="802663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progress through</a:t>
            </a:r>
            <a:r>
              <a:rPr lang="en-US" baseline="0" dirty="0" smtClean="0"/>
              <a:t> the initiation phase and begin to understand the features that the new application will provide, you can begin to quantify the objectives for the business case.</a:t>
            </a:r>
          </a:p>
          <a:p>
            <a:endParaRPr lang="en-US" baseline="0" dirty="0" smtClean="0"/>
          </a:p>
          <a:p>
            <a:pPr>
              <a:buFont typeface="Arial" pitchFamily="34" charset="0"/>
              <a:buChar char="•"/>
            </a:pPr>
            <a:r>
              <a:rPr lang="en-US" baseline="0" dirty="0" smtClean="0"/>
              <a:t>Use to prioritize requirements</a:t>
            </a:r>
          </a:p>
          <a:p>
            <a:pPr>
              <a:buFont typeface="Arial" pitchFamily="34" charset="0"/>
              <a:buChar char="•"/>
            </a:pPr>
            <a:r>
              <a:rPr lang="en-US" baseline="0" dirty="0" smtClean="0"/>
              <a:t>Use to validate objectives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a:t>
            </a:fld>
            <a:endParaRPr lang="en-US"/>
          </a:p>
        </p:txBody>
      </p:sp>
    </p:spTree>
    <p:extLst>
      <p:ext uri="{BB962C8B-B14F-4D97-AF65-F5344CB8AC3E}">
        <p14:creationId xmlns:p14="http://schemas.microsoft.com/office/powerpoint/2010/main" val="124883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the business objectives and the features noted in your Elevator pitch</a:t>
            </a:r>
            <a:r>
              <a:rPr lang="en-US" baseline="0" dirty="0" smtClean="0"/>
              <a:t> exercise, determine high level scope.</a:t>
            </a:r>
          </a:p>
          <a:p>
            <a:endParaRPr lang="en-US" baseline="0" dirty="0" smtClean="0"/>
          </a:p>
          <a:p>
            <a:r>
              <a:rPr lang="en-US" baseline="0" dirty="0" smtClean="0">
                <a:solidFill>
                  <a:srgbClr val="FF0000"/>
                </a:solidFill>
              </a:rPr>
              <a:t>Work this better!</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C91E950B-F458-354F-BE3A-215FB82C404C}" type="slidenum">
              <a:rPr lang="en-US" smtClean="0"/>
              <a:pPr/>
              <a:t>3</a:t>
            </a:fld>
            <a:endParaRPr lang="en-US"/>
          </a:p>
        </p:txBody>
      </p:sp>
    </p:spTree>
    <p:extLst>
      <p:ext uri="{BB962C8B-B14F-4D97-AF65-F5344CB8AC3E}">
        <p14:creationId xmlns:p14="http://schemas.microsoft.com/office/powerpoint/2010/main" val="172900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 level solution.</a:t>
            </a:r>
          </a:p>
          <a:p>
            <a:endParaRPr lang="en-US" dirty="0" smtClean="0"/>
          </a:p>
          <a:p>
            <a:r>
              <a:rPr lang="en-US" dirty="0" smtClean="0"/>
              <a:t>Now we know the problem and the causes, and we think we know what will help</a:t>
            </a:r>
            <a:r>
              <a:rPr lang="en-US" baseline="0" dirty="0" smtClean="0"/>
              <a:t> us out of this, now let’s try to describe what we are going to build.</a:t>
            </a:r>
            <a:endParaRPr lang="en-US" dirty="0" smtClean="0"/>
          </a:p>
          <a:p>
            <a:endParaRPr lang="en-US" dirty="0" smtClean="0"/>
          </a:p>
          <a:p>
            <a:r>
              <a:rPr lang="en-US" dirty="0" smtClean="0"/>
              <a:t>Techniques for getting here</a:t>
            </a:r>
            <a:r>
              <a:rPr lang="en-US" baseline="0" dirty="0" smtClean="0"/>
              <a:t> -  Product in a box, Affinity diagram of post its.  </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1732579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9C0F429F-83CD-4E94-BFA8-1141A5716DB2}" type="slidenum">
              <a:rPr lang="en-GB"/>
              <a:pPr/>
              <a:t>5</a:t>
            </a:fld>
            <a:endParaRPr lang="en-GB"/>
          </a:p>
        </p:txBody>
      </p:sp>
      <p:sp>
        <p:nvSpPr>
          <p:cNvPr id="119811" name="Rectangle 2"/>
          <p:cNvSpPr>
            <a:spLocks noGrp="1" noRot="1" noChangeAspect="1" noChangeArrowheads="1" noTextEdit="1"/>
          </p:cNvSpPr>
          <p:nvPr>
            <p:ph type="sldImg"/>
          </p:nvPr>
        </p:nvSpPr>
        <p:spPr>
          <a:xfrm>
            <a:off x="1760538" y="1989138"/>
            <a:ext cx="4572000" cy="3430587"/>
          </a:xfrm>
          <a:ln/>
        </p:spPr>
      </p:sp>
      <p:sp>
        <p:nvSpPr>
          <p:cNvPr id="119812" name="Rectangle 3"/>
          <p:cNvSpPr>
            <a:spLocks noGrp="1" noChangeArrowheads="1"/>
          </p:cNvSpPr>
          <p:nvPr>
            <p:ph type="body" idx="1"/>
          </p:nvPr>
        </p:nvSpPr>
        <p:spPr>
          <a:xfrm>
            <a:off x="913975" y="4343583"/>
            <a:ext cx="5030052" cy="4114435"/>
          </a:xfrm>
          <a:noFill/>
          <a:ln/>
        </p:spPr>
        <p:txBody>
          <a:bodyPr/>
          <a:lstStyle/>
          <a:p>
            <a:r>
              <a:rPr lang="en-US" dirty="0" smtClean="0"/>
              <a:t>One way to prioritize is with the use of Trade Off Sliders.  No two concepts can have the same rating.</a:t>
            </a:r>
          </a:p>
          <a:p>
            <a:r>
              <a:rPr lang="en-US" dirty="0" smtClean="0"/>
              <a:t> </a:t>
            </a:r>
          </a:p>
          <a:p>
            <a:r>
              <a:rPr lang="en-US" dirty="0" smtClean="0"/>
              <a:t>Trade-off sliders are a good option to understand what is important to different people in a client organization.  If we had infinite time, budget and resources, in an ideal world, trade-off may not be necessary.  In reality, a project may have to undergo some trade-off to achieve an optimum level.</a:t>
            </a:r>
          </a:p>
          <a:p>
            <a:endParaRPr lang="en-US" dirty="0" smtClean="0"/>
          </a:p>
          <a:p>
            <a:r>
              <a:rPr lang="en-US" dirty="0" smtClean="0"/>
              <a:t>If in release planning you discover that there is not enough time allotted for usability testing or that the velocity used to planning does not allow for adequate defect resolution, then you can go to the sliders to determine if there is flexibility in the budget and/or timeline to adjust the velocity or add time/resources for usability testing.</a:t>
            </a:r>
          </a:p>
          <a:p>
            <a:r>
              <a:rPr lang="en-US" dirty="0" smtClean="0"/>
              <a:t> </a:t>
            </a:r>
          </a:p>
          <a:p>
            <a:r>
              <a:rPr lang="en-US" dirty="0" smtClean="0"/>
              <a:t>How to get this information?  </a:t>
            </a:r>
          </a:p>
          <a:p>
            <a:pPr marL="228049" indent="-228049">
              <a:buAutoNum type="arabicPeriod"/>
            </a:pPr>
            <a:r>
              <a:rPr lang="en-US" dirty="0" smtClean="0"/>
              <a:t>Sponsor homework.</a:t>
            </a:r>
          </a:p>
          <a:p>
            <a:pPr marL="228049" indent="-228049">
              <a:buAutoNum type="arabicPeriod"/>
            </a:pPr>
            <a:r>
              <a:rPr lang="en-US" dirty="0" smtClean="0"/>
              <a:t>Small group session.   Keep the group small, but well represented – budget, business, IT, users.</a:t>
            </a:r>
          </a:p>
          <a:p>
            <a:endParaRPr lang="en-US" dirty="0" smtClean="0"/>
          </a:p>
        </p:txBody>
      </p:sp>
    </p:spTree>
    <p:extLst>
      <p:ext uri="{BB962C8B-B14F-4D97-AF65-F5344CB8AC3E}">
        <p14:creationId xmlns:p14="http://schemas.microsoft.com/office/powerpoint/2010/main" val="1735811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Understand the differences between users of the same role.</a:t>
            </a:r>
            <a:r>
              <a:rPr lang="en-US" baseline="0" dirty="0" smtClean="0"/>
              <a:t>  </a:t>
            </a:r>
          </a:p>
          <a:p>
            <a:r>
              <a:rPr lang="en-US" baseline="0" dirty="0" smtClean="0"/>
              <a:t>Admin asst.</a:t>
            </a:r>
          </a:p>
          <a:p>
            <a:r>
              <a:rPr lang="en-US" baseline="0" dirty="0" smtClean="0"/>
              <a:t>Sales.  Manager, Sales folks.</a:t>
            </a:r>
          </a:p>
          <a:p>
            <a:r>
              <a:rPr lang="en-US" baseline="0" dirty="0" smtClean="0"/>
              <a:t>Is Customer a role we should track?</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extLst>
      <p:ext uri="{BB962C8B-B14F-4D97-AF65-F5344CB8AC3E}">
        <p14:creationId xmlns:p14="http://schemas.microsoft.com/office/powerpoint/2010/main" val="21425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8588E-7496-47E4-90C9-B5A9AA0B2CE5}" type="slidenum">
              <a:rPr lang="en-GB"/>
              <a:pPr/>
              <a:t>7</a:t>
            </a:fld>
            <a:endParaRPr lang="en-GB"/>
          </a:p>
        </p:txBody>
      </p:sp>
      <p:sp>
        <p:nvSpPr>
          <p:cNvPr id="751618" name="Rectangle 2"/>
          <p:cNvSpPr>
            <a:spLocks noGrp="1" noRot="1" noChangeAspect="1" noChangeArrowheads="1" noTextEdit="1"/>
          </p:cNvSpPr>
          <p:nvPr>
            <p:ph type="sldImg"/>
          </p:nvPr>
        </p:nvSpPr>
        <p:spPr>
          <a:xfrm>
            <a:off x="1762125" y="1990725"/>
            <a:ext cx="4568825" cy="3427413"/>
          </a:xfrm>
          <a:ln/>
        </p:spPr>
      </p:sp>
      <p:sp>
        <p:nvSpPr>
          <p:cNvPr id="751619" name="Rectangle 3"/>
          <p:cNvSpPr>
            <a:spLocks noGrp="1" noChangeArrowheads="1"/>
          </p:cNvSpPr>
          <p:nvPr>
            <p:ph type="body" idx="1"/>
          </p:nvPr>
        </p:nvSpPr>
        <p:spPr>
          <a:xfrm>
            <a:off x="913975" y="4343583"/>
            <a:ext cx="5030052" cy="4114435"/>
          </a:xfrm>
        </p:spPr>
        <p:txBody>
          <a:bodyPr/>
          <a:lstStyle/>
          <a:p>
            <a:pPr>
              <a:buFontTx/>
              <a:buChar char="-"/>
            </a:pPr>
            <a:endParaRPr lang="en-US" b="1" dirty="0"/>
          </a:p>
        </p:txBody>
      </p:sp>
    </p:spTree>
    <p:extLst>
      <p:ext uri="{BB962C8B-B14F-4D97-AF65-F5344CB8AC3E}">
        <p14:creationId xmlns:p14="http://schemas.microsoft.com/office/powerpoint/2010/main" val="10305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 typeface="Arial" pitchFamily="34" charset="0"/>
              <a:buChar char="•"/>
            </a:pPr>
            <a:r>
              <a:rPr lang="en-US" dirty="0" smtClean="0"/>
              <a:t>Allows teams to test out interfaces without</a:t>
            </a:r>
            <a:r>
              <a:rPr lang="en-US" baseline="0" dirty="0" smtClean="0"/>
              <a:t> writing code.</a:t>
            </a:r>
          </a:p>
          <a:p>
            <a:pPr>
              <a:buFont typeface="Arial" pitchFamily="34" charset="0"/>
              <a:buChar char="•"/>
            </a:pPr>
            <a:r>
              <a:rPr lang="en-US" baseline="0" dirty="0" smtClean="0"/>
              <a:t>Easy and inexpensive modifications</a:t>
            </a:r>
          </a:p>
          <a:p>
            <a:pPr>
              <a:buFont typeface="Arial" pitchFamily="34" charset="0"/>
              <a:buChar char="•"/>
            </a:pPr>
            <a:r>
              <a:rPr lang="en-US" baseline="0" dirty="0" smtClean="0"/>
              <a:t>User is involved and comfortable being critical of a paper document </a:t>
            </a:r>
            <a:r>
              <a:rPr lang="en-US" baseline="0" dirty="0" err="1" smtClean="0"/>
              <a:t>vs</a:t>
            </a:r>
            <a:r>
              <a:rPr lang="en-US" baseline="0" dirty="0" smtClean="0"/>
              <a:t> a coded look</a:t>
            </a:r>
          </a:p>
          <a:p>
            <a:pPr>
              <a:buFont typeface="Arial" pitchFamily="34" charset="0"/>
              <a:buChar char="•"/>
            </a:pPr>
            <a:r>
              <a:rPr lang="en-US" baseline="0" dirty="0" smtClean="0"/>
              <a:t>By running the various scenarios through the prototypes, you can find new requirements</a:t>
            </a:r>
          </a:p>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kern="1200" baseline="0" dirty="0" smtClean="0">
                <a:solidFill>
                  <a:schemeClr val="tx1"/>
                </a:solidFill>
                <a:latin typeface="+mn-lt"/>
                <a:ea typeface="ＭＳ Ｐゴシック" pitchFamily="-65" charset="-128"/>
                <a:cs typeface="Arial" charset="0"/>
              </a:rPr>
              <a:t>Mid </a:t>
            </a:r>
            <a:r>
              <a:rPr lang="en-US" sz="1200" kern="1200" baseline="0" dirty="0" err="1" smtClean="0">
                <a:solidFill>
                  <a:schemeClr val="tx1"/>
                </a:solidFill>
                <a:latin typeface="+mn-lt"/>
                <a:ea typeface="ＭＳ Ｐゴシック" pitchFamily="-65" charset="-128"/>
                <a:cs typeface="Arial" charset="0"/>
              </a:rPr>
              <a:t>fi</a:t>
            </a:r>
            <a:r>
              <a:rPr lang="en-US" sz="1200" kern="1200" baseline="0" dirty="0" smtClean="0">
                <a:solidFill>
                  <a:schemeClr val="tx1"/>
                </a:solidFill>
                <a:latin typeface="+mn-lt"/>
                <a:ea typeface="ＭＳ Ｐゴシック" pitchFamily="-65" charset="-128"/>
                <a:cs typeface="Arial" charset="0"/>
              </a:rPr>
              <a:t> – </a:t>
            </a:r>
            <a:r>
              <a:rPr lang="en-US" sz="1200" kern="1200" baseline="0" dirty="0" err="1" smtClean="0">
                <a:solidFill>
                  <a:schemeClr val="tx1"/>
                </a:solidFill>
                <a:latin typeface="+mn-lt"/>
                <a:ea typeface="ＭＳ Ｐゴシック" pitchFamily="-65" charset="-128"/>
                <a:cs typeface="Arial" charset="0"/>
              </a:rPr>
              <a:t>Balsamiq</a:t>
            </a:r>
            <a:endParaRPr lang="en-US" sz="1200" kern="1200" dirty="0" smtClean="0">
              <a:solidFill>
                <a:schemeClr val="tx1"/>
              </a:solidFill>
              <a:latin typeface="+mn-lt"/>
              <a:ea typeface="ＭＳ Ｐゴシック" pitchFamily="-65" charset="-128"/>
              <a:cs typeface="Arial" charset="0"/>
            </a:endParaRPr>
          </a:p>
          <a:p>
            <a:endParaRPr lang="en-US" dirty="0" smtClean="0"/>
          </a:p>
          <a:p>
            <a:endParaRPr lang="en-US" dirty="0" smtClean="0"/>
          </a:p>
          <a:p>
            <a:endParaRPr lang="en-US" dirty="0" smtClean="0"/>
          </a:p>
          <a:p>
            <a:r>
              <a:rPr lang="en-US" dirty="0" smtClean="0"/>
              <a:t>-------------------------------------------------------------------------------------</a:t>
            </a:r>
          </a:p>
          <a:p>
            <a:r>
              <a:rPr lang="en-US" dirty="0" smtClean="0"/>
              <a:t>From an article in Wikipedia, we get:</a:t>
            </a:r>
          </a:p>
          <a:p>
            <a:endParaRPr lang="en-US" dirty="0" smtClean="0"/>
          </a:p>
          <a:p>
            <a:r>
              <a:rPr lang="en-US" dirty="0" smtClean="0"/>
              <a:t>Paper prototyping saves time and money since it enables developers to test product interfaces (from software and websites to cell phones and microwave ovens) before they write code or begin development. This also allows for easy and inexpensive modification to existing designs which makes this method useful in the early phases of design. Using paper prototyping allows the entire creative team to be involved in the process, which eliminates the chance of someone with key information not be involved in the design process. Another benefit of paper prototyping is that users feel more comfortable being critical of the mock up because it doesn’t have a polished look.</a:t>
            </a:r>
          </a:p>
          <a:p>
            <a:endParaRPr lang="en-US" dirty="0" smtClean="0"/>
          </a:p>
          <a:p>
            <a:r>
              <a:rPr lang="en-US" dirty="0" smtClean="0"/>
              <a:t>There are different methods of paper prototyping, each of them showing several benefits regarding the communication within the development team and the quality of the product to be developed: In the development team paper prototypes can serve as a visual specification of the graphical user interface, and by this means assure the quality of a software. Prototyping forces a more complete design of the user interface to be captured. In team meetings they provide a communication base between the team members. Testing prototypes at an early stage in development helps to identify software usability problems even before any code is written. The costs and annoyances of later changes are reduced, the support burden is lowered, and the overall quality of the software or website is increased.</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extLst>
      <p:ext uri="{BB962C8B-B14F-4D97-AF65-F5344CB8AC3E}">
        <p14:creationId xmlns:p14="http://schemas.microsoft.com/office/powerpoint/2010/main" val="1102639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You’ll see there is a fair amount of information</a:t>
            </a:r>
            <a:r>
              <a:rPr lang="en-US" baseline="0" dirty="0" smtClean="0"/>
              <a:t> to capture for a story.</a:t>
            </a:r>
          </a:p>
          <a:p>
            <a:r>
              <a:rPr lang="en-US" baseline="0" dirty="0" smtClean="0"/>
              <a:t>Both front </a:t>
            </a:r>
          </a:p>
          <a:p>
            <a:r>
              <a:rPr lang="en-US" baseline="0" dirty="0" smtClean="0"/>
              <a:t>[CLICK] </a:t>
            </a:r>
          </a:p>
          <a:p>
            <a:r>
              <a:rPr lang="en-US" baseline="0" dirty="0" smtClean="0"/>
              <a:t>And back of the card.  If you’re using index cards.</a:t>
            </a:r>
          </a:p>
          <a:p>
            <a:r>
              <a:rPr lang="en-US" baseline="0" dirty="0" smtClean="0"/>
              <a:t>We’ll talk about each of these now.</a:t>
            </a:r>
          </a:p>
          <a:p>
            <a:r>
              <a:rPr lang="en-US" baseline="0" dirty="0" smtClean="0"/>
              <a:t>You may hear the acronym RAIDs  </a:t>
            </a:r>
          </a:p>
          <a:p>
            <a:pPr lvl="1"/>
            <a:r>
              <a:rPr lang="en-US" baseline="0" dirty="0" smtClean="0"/>
              <a:t>Risk</a:t>
            </a:r>
          </a:p>
          <a:p>
            <a:pPr lvl="1"/>
            <a:r>
              <a:rPr lang="en-US" baseline="0" dirty="0" smtClean="0"/>
              <a:t>Assumptions</a:t>
            </a:r>
          </a:p>
          <a:p>
            <a:pPr lvl="1"/>
            <a:r>
              <a:rPr lang="en-US" baseline="0" dirty="0" smtClean="0"/>
              <a:t>Issues</a:t>
            </a:r>
          </a:p>
          <a:p>
            <a:pPr lvl="1"/>
            <a:r>
              <a:rPr lang="en-US" baseline="0" dirty="0" smtClean="0"/>
              <a:t>Dependencies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extLst>
      <p:ext uri="{BB962C8B-B14F-4D97-AF65-F5344CB8AC3E}">
        <p14:creationId xmlns:p14="http://schemas.microsoft.com/office/powerpoint/2010/main" val="143372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3ABD710-B323-48A5-820B-78BD4FE46D18}" type="datetimeFigureOut">
              <a:rPr lang="en-US" smtClean="0"/>
              <a:pPr/>
              <a:t>12/21/15</a:t>
            </a:fld>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0821D6-1002-4CF2-BCE0-B801A81A2AFF}" type="slidenum">
              <a:rPr lang="en-US" smtClean="0"/>
              <a:pPr/>
              <a:t>‹#›</a:t>
            </a:fld>
            <a:endParaRPr lang="en-US"/>
          </a:p>
        </p:txBody>
      </p:sp>
    </p:spTree>
    <p:extLst>
      <p:ext uri="{BB962C8B-B14F-4D97-AF65-F5344CB8AC3E}">
        <p14:creationId xmlns:p14="http://schemas.microsoft.com/office/powerpoint/2010/main" val="31591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3ABD710-B323-48A5-820B-78BD4FE46D18}" type="datetimeFigureOut">
              <a:rPr lang="en-US" smtClean="0"/>
              <a:pPr/>
              <a:t>12/21/15</a:t>
            </a:fld>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0821D6-1002-4CF2-BCE0-B801A81A2AFF}" type="slidenum">
              <a:rPr lang="en-US" smtClean="0"/>
              <a:pPr/>
              <a:t>‹#›</a:t>
            </a:fld>
            <a:endParaRPr lang="en-US"/>
          </a:p>
        </p:txBody>
      </p:sp>
    </p:spTree>
    <p:extLst>
      <p:ext uri="{BB962C8B-B14F-4D97-AF65-F5344CB8AC3E}">
        <p14:creationId xmlns:p14="http://schemas.microsoft.com/office/powerpoint/2010/main" val="95390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cstate="print"/>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logo_bl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09524"/>
            <a:ext cx="1324887" cy="556270"/>
          </a:xfrm>
          <a:prstGeom prst="rect">
            <a:avLst/>
          </a:prstGeom>
        </p:spPr>
      </p:pic>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3ABD710-B323-48A5-820B-78BD4FE46D18}" type="datetimeFigureOut">
              <a:rPr lang="en-US" smtClean="0"/>
              <a:pPr/>
              <a:t>12/21/15</a:t>
            </a:fld>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0821D6-1002-4CF2-BCE0-B801A81A2AFF}" type="slidenum">
              <a:rPr lang="en-US" smtClean="0"/>
              <a:pPr/>
              <a:t>‹#›</a:t>
            </a:fld>
            <a:endParaRPr lang="en-US"/>
          </a:p>
        </p:txBody>
      </p:sp>
    </p:spTree>
    <p:extLst>
      <p:ext uri="{BB962C8B-B14F-4D97-AF65-F5344CB8AC3E}">
        <p14:creationId xmlns:p14="http://schemas.microsoft.com/office/powerpoint/2010/main" val="362065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3ABD710-B323-48A5-820B-78BD4FE46D18}" type="datetimeFigureOut">
              <a:rPr lang="en-US" smtClean="0"/>
              <a:pPr/>
              <a:t>12/21/15</a:t>
            </a:fld>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0821D6-1002-4CF2-BCE0-B801A81A2AFF}" type="slidenum">
              <a:rPr lang="en-US" smtClean="0"/>
              <a:pPr/>
              <a:t>‹#›</a:t>
            </a:fld>
            <a:endParaRPr lang="en-US"/>
          </a:p>
        </p:txBody>
      </p:sp>
    </p:spTree>
    <p:extLst>
      <p:ext uri="{BB962C8B-B14F-4D97-AF65-F5344CB8AC3E}">
        <p14:creationId xmlns:p14="http://schemas.microsoft.com/office/powerpoint/2010/main" val="162102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3ABD710-B323-48A5-820B-78BD4FE46D18}" type="datetimeFigureOut">
              <a:rPr lang="en-US" smtClean="0"/>
              <a:pPr/>
              <a:t>12/21/15</a:t>
            </a:fld>
            <a:endParaRPr lang="en-US"/>
          </a:p>
        </p:txBody>
      </p:sp>
      <p:sp>
        <p:nvSpPr>
          <p:cNvPr id="8" name="Footer Placeholder 7"/>
          <p:cNvSpPr>
            <a:spLocks noGrp="1"/>
          </p:cNvSpPr>
          <p:nvPr>
            <p:ph type="ftr" sz="quarter" idx="11"/>
          </p:nvPr>
        </p:nvSpPr>
        <p:spPr>
          <a:xfrm>
            <a:off x="5791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0821D6-1002-4CF2-BCE0-B801A81A2AFF}" type="slidenum">
              <a:rPr lang="en-US" smtClean="0"/>
              <a:pPr/>
              <a:t>‹#›</a:t>
            </a:fld>
            <a:endParaRPr lang="en-US"/>
          </a:p>
        </p:txBody>
      </p:sp>
    </p:spTree>
    <p:extLst>
      <p:ext uri="{BB962C8B-B14F-4D97-AF65-F5344CB8AC3E}">
        <p14:creationId xmlns:p14="http://schemas.microsoft.com/office/powerpoint/2010/main" val="266602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3ABD710-B323-48A5-820B-78BD4FE46D18}" type="datetimeFigureOut">
              <a:rPr lang="en-US" smtClean="0"/>
              <a:pPr/>
              <a:t>12/21/15</a:t>
            </a:fld>
            <a:endParaRPr lang="en-US"/>
          </a:p>
        </p:txBody>
      </p:sp>
      <p:sp>
        <p:nvSpPr>
          <p:cNvPr id="4" name="Footer Placeholder 3"/>
          <p:cNvSpPr>
            <a:spLocks noGrp="1"/>
          </p:cNvSpPr>
          <p:nvPr>
            <p:ph type="ftr" sz="quarter" idx="11"/>
          </p:nvPr>
        </p:nvSpPr>
        <p:spPr>
          <a:xfrm>
            <a:off x="5791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0821D6-1002-4CF2-BCE0-B801A81A2AFF}" type="slidenum">
              <a:rPr lang="en-US" smtClean="0"/>
              <a:pPr/>
              <a:t>‹#›</a:t>
            </a:fld>
            <a:endParaRPr lang="en-US"/>
          </a:p>
        </p:txBody>
      </p:sp>
    </p:spTree>
    <p:extLst>
      <p:ext uri="{BB962C8B-B14F-4D97-AF65-F5344CB8AC3E}">
        <p14:creationId xmlns:p14="http://schemas.microsoft.com/office/powerpoint/2010/main" val="1813064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3ABD710-B323-48A5-820B-78BD4FE46D18}" type="datetimeFigureOut">
              <a:rPr lang="en-US" smtClean="0"/>
              <a:pPr/>
              <a:t>12/21/15</a:t>
            </a:fld>
            <a:endParaRPr lang="en-US"/>
          </a:p>
        </p:txBody>
      </p:sp>
      <p:sp>
        <p:nvSpPr>
          <p:cNvPr id="3" name="Footer Placeholder 2"/>
          <p:cNvSpPr>
            <a:spLocks noGrp="1"/>
          </p:cNvSpPr>
          <p:nvPr>
            <p:ph type="ftr" sz="quarter" idx="11"/>
          </p:nvPr>
        </p:nvSpPr>
        <p:spPr>
          <a:xfrm>
            <a:off x="5791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0821D6-1002-4CF2-BCE0-B801A81A2AFF}" type="slidenum">
              <a:rPr lang="en-US" smtClean="0"/>
              <a:pPr/>
              <a:t>‹#›</a:t>
            </a:fld>
            <a:endParaRPr lang="en-US"/>
          </a:p>
        </p:txBody>
      </p:sp>
    </p:spTree>
    <p:extLst>
      <p:ext uri="{BB962C8B-B14F-4D97-AF65-F5344CB8AC3E}">
        <p14:creationId xmlns:p14="http://schemas.microsoft.com/office/powerpoint/2010/main" val="118084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3ABD710-B323-48A5-820B-78BD4FE46D18}" type="datetimeFigureOut">
              <a:rPr lang="en-US" smtClean="0"/>
              <a:pPr/>
              <a:t>12/21/15</a:t>
            </a:fld>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0821D6-1002-4CF2-BCE0-B801A81A2AFF}" type="slidenum">
              <a:rPr lang="en-US" smtClean="0"/>
              <a:pPr/>
              <a:t>‹#›</a:t>
            </a:fld>
            <a:endParaRPr lang="en-US"/>
          </a:p>
        </p:txBody>
      </p:sp>
    </p:spTree>
    <p:extLst>
      <p:ext uri="{BB962C8B-B14F-4D97-AF65-F5344CB8AC3E}">
        <p14:creationId xmlns:p14="http://schemas.microsoft.com/office/powerpoint/2010/main" val="301983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3ABD710-B323-48A5-820B-78BD4FE46D18}" type="datetimeFigureOut">
              <a:rPr lang="en-US" smtClean="0"/>
              <a:pPr/>
              <a:t>12/21/15</a:t>
            </a:fld>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0821D6-1002-4CF2-BCE0-B801A81A2AFF}" type="slidenum">
              <a:rPr lang="en-US" smtClean="0"/>
              <a:pPr/>
              <a:t>‹#›</a:t>
            </a:fld>
            <a:endParaRPr lang="en-US"/>
          </a:p>
        </p:txBody>
      </p:sp>
    </p:spTree>
    <p:extLst>
      <p:ext uri="{BB962C8B-B14F-4D97-AF65-F5344CB8AC3E}">
        <p14:creationId xmlns:p14="http://schemas.microsoft.com/office/powerpoint/2010/main" val="2512696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C license button - small.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5" name="Picture 4" descr="TW logo.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9" name="Rectangle 3"/>
          <p:cNvSpPr>
            <a:spLocks noGrp="1" noChangeArrowheads="1"/>
          </p:cNvSpPr>
          <p:nvPr>
            <p:ph type="body" sz="quarter" idx="4294967295"/>
          </p:nvPr>
        </p:nvSpPr>
        <p:spPr>
          <a:xfrm>
            <a:off x="0" y="1143000"/>
            <a:ext cx="8686800" cy="5029200"/>
          </a:xfrm>
        </p:spPr>
        <p:txBody>
          <a:bodyPr>
            <a:normAutofit/>
          </a:bodyPr>
          <a:lstStyle/>
          <a:p>
            <a:pPr>
              <a:lnSpc>
                <a:spcPct val="80000"/>
              </a:lnSpc>
              <a:buFont typeface="Wingdings" pitchFamily="2" charset="2"/>
              <a:buChar char="§"/>
            </a:pPr>
            <a:r>
              <a:rPr lang="en-US" altLang="ja-JP" sz="2000">
                <a:ea typeface="MS PGothic" pitchFamily="34" charset="-128"/>
              </a:rPr>
              <a:t>Company reputation</a:t>
            </a:r>
          </a:p>
          <a:p>
            <a:pPr lvl="1">
              <a:lnSpc>
                <a:spcPct val="80000"/>
              </a:lnSpc>
              <a:buFont typeface="Wingdings" pitchFamily="2" charset="2"/>
              <a:buChar char="§"/>
            </a:pPr>
            <a:r>
              <a:rPr lang="en-US" altLang="ja-JP" sz="1800">
                <a:ea typeface="MS PGothic" pitchFamily="34" charset="-128"/>
              </a:rPr>
              <a:t>Increase marketing to existing target markets and new target markets</a:t>
            </a:r>
          </a:p>
          <a:p>
            <a:pPr>
              <a:lnSpc>
                <a:spcPct val="80000"/>
              </a:lnSpc>
              <a:buFont typeface="Wingdings" pitchFamily="2" charset="2"/>
              <a:buChar char="§"/>
            </a:pPr>
            <a:r>
              <a:rPr lang="en-US" altLang="ja-JP" sz="2000">
                <a:ea typeface="MS PGothic" pitchFamily="34" charset="-128"/>
              </a:rPr>
              <a:t>Profit maximization</a:t>
            </a:r>
          </a:p>
          <a:p>
            <a:pPr lvl="1">
              <a:lnSpc>
                <a:spcPct val="80000"/>
              </a:lnSpc>
              <a:buFont typeface="Wingdings" pitchFamily="2" charset="2"/>
              <a:buChar char="§"/>
            </a:pPr>
            <a:r>
              <a:rPr lang="en-US" altLang="ja-JP" sz="1800">
                <a:ea typeface="MS PGothic" pitchFamily="34" charset="-128"/>
              </a:rPr>
              <a:t>Debt Chasers to be profitable within 1.5 years</a:t>
            </a:r>
          </a:p>
          <a:p>
            <a:pPr lvl="1">
              <a:lnSpc>
                <a:spcPct val="80000"/>
              </a:lnSpc>
              <a:buFont typeface="Wingdings" pitchFamily="2" charset="2"/>
              <a:buChar char="§"/>
            </a:pPr>
            <a:r>
              <a:rPr lang="en-US" altLang="ja-JP" sz="1800">
                <a:ea typeface="MS PGothic" pitchFamily="34" charset="-128"/>
              </a:rPr>
              <a:t>Reduce Costs by 20%</a:t>
            </a:r>
          </a:p>
          <a:p>
            <a:pPr>
              <a:lnSpc>
                <a:spcPct val="80000"/>
              </a:lnSpc>
              <a:buFont typeface="Wingdings" pitchFamily="2" charset="2"/>
              <a:buChar char="§"/>
            </a:pPr>
            <a:r>
              <a:rPr lang="en-US" altLang="ja-JP" sz="2000">
                <a:ea typeface="MS PGothic" pitchFamily="34" charset="-128"/>
              </a:rPr>
              <a:t>Sales Growth</a:t>
            </a:r>
          </a:p>
          <a:p>
            <a:pPr lvl="1">
              <a:lnSpc>
                <a:spcPct val="80000"/>
              </a:lnSpc>
              <a:buFont typeface="Wingdings" pitchFamily="2" charset="2"/>
              <a:buChar char="§"/>
            </a:pPr>
            <a:r>
              <a:rPr lang="en-US" altLang="ja-JP" sz="1800">
                <a:ea typeface="MS PGothic" pitchFamily="34" charset="-128"/>
              </a:rPr>
              <a:t>Expand customer base by 40 in 2 years (by 100 in 5 years)</a:t>
            </a:r>
          </a:p>
          <a:p>
            <a:pPr lvl="1">
              <a:lnSpc>
                <a:spcPct val="80000"/>
              </a:lnSpc>
              <a:buFont typeface="Wingdings" pitchFamily="2" charset="2"/>
              <a:buChar char="§"/>
            </a:pPr>
            <a:r>
              <a:rPr lang="en-US" altLang="ja-JP" sz="1800">
                <a:ea typeface="MS PGothic" pitchFamily="34" charset="-128"/>
              </a:rPr>
              <a:t>Increase number of debts serviced for each customer to an average of 40 per year within 2 years</a:t>
            </a:r>
          </a:p>
          <a:p>
            <a:pPr>
              <a:lnSpc>
                <a:spcPct val="80000"/>
              </a:lnSpc>
              <a:buFont typeface="Wingdings" pitchFamily="2" charset="2"/>
              <a:buChar char="§"/>
            </a:pPr>
            <a:r>
              <a:rPr lang="en-US" altLang="ja-JP" sz="2000">
                <a:ea typeface="MS PGothic" pitchFamily="34" charset="-128"/>
              </a:rPr>
              <a:t>High quality service</a:t>
            </a:r>
          </a:p>
          <a:p>
            <a:pPr lvl="1">
              <a:lnSpc>
                <a:spcPct val="80000"/>
              </a:lnSpc>
              <a:buFont typeface="Wingdings" pitchFamily="2" charset="2"/>
              <a:buChar char="§"/>
            </a:pPr>
            <a:r>
              <a:rPr lang="en-US" altLang="ja-JP" sz="1800">
                <a:ea typeface="MS PGothic" pitchFamily="34" charset="-128"/>
              </a:rPr>
              <a:t>High quality of service for our customers (traceability)</a:t>
            </a:r>
          </a:p>
          <a:p>
            <a:pPr lvl="1">
              <a:lnSpc>
                <a:spcPct val="80000"/>
              </a:lnSpc>
              <a:buFont typeface="Wingdings" pitchFamily="2" charset="2"/>
              <a:buChar char="§"/>
            </a:pPr>
            <a:r>
              <a:rPr lang="en-US" altLang="ja-JP" sz="1800">
                <a:ea typeface="MS PGothic" pitchFamily="34" charset="-128"/>
              </a:rPr>
              <a:t>Improve customer relations through better quality of service</a:t>
            </a:r>
          </a:p>
          <a:p>
            <a:pPr>
              <a:lnSpc>
                <a:spcPct val="80000"/>
              </a:lnSpc>
              <a:buFont typeface="Wingdings" pitchFamily="2" charset="2"/>
              <a:buChar char="§"/>
            </a:pPr>
            <a:r>
              <a:rPr lang="en-US" altLang="ja-JP" sz="2000">
                <a:ea typeface="MS PGothic" pitchFamily="34" charset="-128"/>
              </a:rPr>
              <a:t>Efficiency</a:t>
            </a:r>
          </a:p>
          <a:p>
            <a:pPr lvl="1">
              <a:lnSpc>
                <a:spcPct val="80000"/>
              </a:lnSpc>
              <a:buFont typeface="Wingdings" pitchFamily="2" charset="2"/>
              <a:buChar char="§"/>
            </a:pPr>
            <a:r>
              <a:rPr lang="en-US" altLang="ja-JP" sz="1800">
                <a:ea typeface="MS PGothic" pitchFamily="34" charset="-128"/>
              </a:rPr>
              <a:t>Process automation/ Increased efficiency in process</a:t>
            </a:r>
          </a:p>
          <a:p>
            <a:pPr lvl="1">
              <a:lnSpc>
                <a:spcPct val="80000"/>
              </a:lnSpc>
              <a:buFont typeface="Wingdings" pitchFamily="2" charset="2"/>
              <a:buChar char="§"/>
            </a:pPr>
            <a:r>
              <a:rPr lang="en-US" altLang="ja-JP" sz="1800">
                <a:ea typeface="MS PGothic" pitchFamily="34" charset="-128"/>
              </a:rPr>
              <a:t>Decrease storage space utilization</a:t>
            </a:r>
          </a:p>
          <a:p>
            <a:pPr>
              <a:lnSpc>
                <a:spcPct val="80000"/>
              </a:lnSpc>
              <a:buFont typeface="Wingdings" pitchFamily="2" charset="2"/>
              <a:buChar char="§"/>
            </a:pPr>
            <a:r>
              <a:rPr lang="en-US" altLang="ja-JP" sz="2000">
                <a:ea typeface="MS PGothic" pitchFamily="34" charset="-128"/>
              </a:rPr>
              <a:t>Employee satisfaction</a:t>
            </a:r>
            <a:endParaRPr lang="en-US" sz="2000"/>
          </a:p>
        </p:txBody>
      </p:sp>
      <p:sp>
        <p:nvSpPr>
          <p:cNvPr id="5" name="Title 4"/>
          <p:cNvSpPr>
            <a:spLocks noGrp="1"/>
          </p:cNvSpPr>
          <p:nvPr>
            <p:ph type="title" idx="4294967295"/>
          </p:nvPr>
        </p:nvSpPr>
        <p:spPr>
          <a:xfrm>
            <a:off x="0" y="0"/>
            <a:ext cx="9144000" cy="838200"/>
          </a:xfrm>
        </p:spPr>
        <p:txBody>
          <a:bodyPr>
            <a:normAutofit/>
          </a:bodyPr>
          <a:lstStyle/>
          <a:p>
            <a:r>
              <a:rPr lang="en-US" dirty="0" smtClean="0"/>
              <a:t>Refined Debt Chasers Objectives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0" y="0"/>
            <a:ext cx="9144000" cy="838200"/>
          </a:xfrm>
        </p:spPr>
        <p:txBody>
          <a:bodyPr>
            <a:normAutofit/>
          </a:bodyPr>
          <a:lstStyle/>
          <a:p>
            <a:r>
              <a:rPr lang="en-US" dirty="0" smtClean="0"/>
              <a:t>Story</a:t>
            </a:r>
            <a:endParaRPr lang="en-US" dirty="0"/>
          </a:p>
        </p:txBody>
      </p:sp>
      <p:pic>
        <p:nvPicPr>
          <p:cNvPr id="215042" name="Picture 2"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447800" y="990600"/>
            <a:ext cx="6934200" cy="5535404"/>
          </a:xfrm>
          <a:prstGeom prst="rect">
            <a:avLst/>
          </a:prstGeom>
          <a:noFill/>
        </p:spPr>
      </p:pic>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8" name="TextBox 7"/>
          <p:cNvSpPr txBox="1"/>
          <p:nvPr/>
        </p:nvSpPr>
        <p:spPr>
          <a:xfrm rot="571467">
            <a:off x="1394199"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101601"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160331" y="25879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936999" y="4886760"/>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2" name="TextBox 11"/>
          <p:cNvSpPr txBox="1"/>
          <p:nvPr/>
        </p:nvSpPr>
        <p:spPr>
          <a:xfrm rot="571467">
            <a:off x="3824208" y="4834458"/>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4" name="TextBox 13"/>
          <p:cNvSpPr txBox="1"/>
          <p:nvPr/>
        </p:nvSpPr>
        <p:spPr>
          <a:xfrm rot="571467">
            <a:off x="2360308" y="2474705"/>
            <a:ext cx="5077252" cy="400110"/>
          </a:xfrm>
          <a:prstGeom prst="rect">
            <a:avLst/>
          </a:prstGeom>
          <a:noFill/>
        </p:spPr>
        <p:txBody>
          <a:bodyPr wrap="square" rtlCol="0">
            <a:spAutoFit/>
          </a:bodyPr>
          <a:lstStyle/>
          <a:p>
            <a:pPr>
              <a:buNone/>
            </a:pPr>
            <a:r>
              <a:rPr lang="en-US" dirty="0" smtClean="0"/>
              <a:t>I will know this is complete when…….</a:t>
            </a:r>
            <a:endParaRPr lang="en-US" dirty="0"/>
          </a:p>
        </p:txBody>
      </p:sp>
      <p:sp>
        <p:nvSpPr>
          <p:cNvPr id="15" name="TextBox 14"/>
          <p:cNvSpPr txBox="1"/>
          <p:nvPr/>
        </p:nvSpPr>
        <p:spPr>
          <a:xfrm rot="571467">
            <a:off x="2131709" y="4440385"/>
            <a:ext cx="5077252" cy="400110"/>
          </a:xfrm>
          <a:prstGeom prst="rect">
            <a:avLst/>
          </a:prstGeom>
          <a:noFill/>
        </p:spPr>
        <p:txBody>
          <a:bodyPr wrap="square" rtlCol="0">
            <a:spAutoFit/>
          </a:bodyPr>
          <a:lstStyle/>
          <a:p>
            <a:pPr>
              <a:buNone/>
            </a:pPr>
            <a:r>
              <a:rPr lang="en-US" dirty="0" smtClean="0"/>
              <a:t>Assumptions: </a:t>
            </a:r>
            <a:endParaRPr lang="en-US" dirty="0"/>
          </a:p>
        </p:txBody>
      </p:sp>
      <p:sp>
        <p:nvSpPr>
          <p:cNvPr id="13" name="TextBox 12"/>
          <p:cNvSpPr txBox="1"/>
          <p:nvPr/>
        </p:nvSpPr>
        <p:spPr>
          <a:xfrm rot="571467">
            <a:off x="5280399" y="2119919"/>
            <a:ext cx="1524000" cy="369332"/>
          </a:xfrm>
          <a:prstGeom prst="rect">
            <a:avLst/>
          </a:prstGeom>
          <a:noFill/>
        </p:spPr>
        <p:txBody>
          <a:bodyPr wrap="square" rtlCol="0">
            <a:spAutoFit/>
          </a:bodyPr>
          <a:lstStyle/>
          <a:p>
            <a:pPr>
              <a:buNone/>
            </a:pPr>
            <a:r>
              <a:rPr lang="en-US" dirty="0" smtClean="0"/>
              <a:t>Priority:</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BF93456-1E22-C641-A4C5-062692281B3E}" type="slidenum">
              <a:rPr lang="en-US" smtClean="0"/>
              <a:pPr/>
              <a:t>11</a:t>
            </a:fld>
            <a:endParaRPr lang="en-US" sz="1000"/>
          </a:p>
        </p:txBody>
      </p:sp>
      <p:sp>
        <p:nvSpPr>
          <p:cNvPr id="8" name="Text Placeholder 7"/>
          <p:cNvSpPr>
            <a:spLocks noGrp="1"/>
          </p:cNvSpPr>
          <p:nvPr>
            <p:ph type="body" sz="quarter" idx="4294967295"/>
          </p:nvPr>
        </p:nvSpPr>
        <p:spPr>
          <a:xfrm>
            <a:off x="0" y="1143000"/>
            <a:ext cx="8686800" cy="5029200"/>
          </a:xfrm>
        </p:spPr>
        <p:txBody>
          <a:bodyPr>
            <a:normAutofit lnSpcReduction="10000"/>
          </a:bodyPr>
          <a:lstStyle/>
          <a:p>
            <a:r>
              <a:rPr lang="en-US" dirty="0" smtClean="0"/>
              <a:t>Header</a:t>
            </a:r>
          </a:p>
          <a:p>
            <a:r>
              <a:rPr lang="en-US" dirty="0" smtClean="0"/>
              <a:t>Purpose / Background / Context</a:t>
            </a:r>
          </a:p>
          <a:p>
            <a:r>
              <a:rPr lang="en-US" dirty="0" smtClean="0"/>
              <a:t>Dependencies</a:t>
            </a:r>
          </a:p>
          <a:p>
            <a:r>
              <a:rPr lang="en-US" dirty="0" smtClean="0"/>
              <a:t>Scope Exclusions</a:t>
            </a:r>
          </a:p>
          <a:p>
            <a:r>
              <a:rPr lang="en-US" dirty="0" smtClean="0"/>
              <a:t>Business Rules</a:t>
            </a:r>
          </a:p>
          <a:p>
            <a:r>
              <a:rPr lang="en-US" dirty="0" smtClean="0"/>
              <a:t>Screen Shots</a:t>
            </a:r>
          </a:p>
          <a:p>
            <a:r>
              <a:rPr lang="en-US" dirty="0" smtClean="0"/>
              <a:t>RAID</a:t>
            </a:r>
          </a:p>
          <a:p>
            <a:r>
              <a:rPr lang="en-US" dirty="0" smtClean="0"/>
              <a:t>Other</a:t>
            </a:r>
          </a:p>
          <a:p>
            <a:r>
              <a:rPr lang="en-US" dirty="0" smtClean="0"/>
              <a:t>Acceptance Criteria</a:t>
            </a:r>
            <a:endParaRPr lang="en-US" dirty="0"/>
          </a:p>
        </p:txBody>
      </p:sp>
      <p:sp>
        <p:nvSpPr>
          <p:cNvPr id="5" name="Title 4"/>
          <p:cNvSpPr>
            <a:spLocks noGrp="1"/>
          </p:cNvSpPr>
          <p:nvPr>
            <p:ph type="title" idx="4294967295"/>
          </p:nvPr>
        </p:nvSpPr>
        <p:spPr>
          <a:xfrm>
            <a:off x="0" y="0"/>
            <a:ext cx="9144000" cy="838200"/>
          </a:xfrm>
        </p:spPr>
        <p:txBody>
          <a:bodyPr>
            <a:normAutofit/>
          </a:bodyPr>
          <a:lstStyle/>
          <a:p>
            <a:r>
              <a:rPr lang="en-US" dirty="0" smtClean="0"/>
              <a:t>Narrative</a:t>
            </a:r>
            <a:endParaRPr lang="en-US" dirty="0"/>
          </a:p>
        </p:txBody>
      </p:sp>
      <p:pic>
        <p:nvPicPr>
          <p:cNvPr id="48137" name="Picture 9"/>
          <p:cNvPicPr>
            <a:picLocks noChangeAspect="1" noChangeArrowheads="1"/>
          </p:cNvPicPr>
          <p:nvPr/>
        </p:nvPicPr>
        <p:blipFill>
          <a:blip r:embed="rId3" cstate="print"/>
          <a:srcRect/>
          <a:stretch>
            <a:fillRect/>
          </a:stretch>
        </p:blipFill>
        <p:spPr bwMode="auto">
          <a:xfrm rot="20868022">
            <a:off x="4696297" y="2124064"/>
            <a:ext cx="4007083" cy="459841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0" y="1143000"/>
            <a:ext cx="8686800" cy="5029200"/>
          </a:xfrm>
        </p:spPr>
        <p:txBody>
          <a:bodyPr/>
          <a:lstStyle/>
          <a:p>
            <a:r>
              <a:rPr lang="en-US" b="1" dirty="0" smtClean="0"/>
              <a:t>GIVEN</a:t>
            </a:r>
            <a:endParaRPr lang="en-US" dirty="0" smtClean="0"/>
          </a:p>
          <a:p>
            <a:r>
              <a:rPr lang="en-US" dirty="0" smtClean="0"/>
              <a:t>(State of the system/ Role performing the action)</a:t>
            </a:r>
          </a:p>
          <a:p>
            <a:r>
              <a:rPr lang="en-US" b="1" dirty="0" smtClean="0"/>
              <a:t>WHEN</a:t>
            </a:r>
            <a:endParaRPr lang="en-US" dirty="0" smtClean="0"/>
          </a:p>
          <a:p>
            <a:r>
              <a:rPr lang="en-US" dirty="0" smtClean="0"/>
              <a:t>(Action that is going to be performed)</a:t>
            </a:r>
          </a:p>
          <a:p>
            <a:r>
              <a:rPr lang="en-US" b="1" dirty="0" smtClean="0"/>
              <a:t>THEN</a:t>
            </a:r>
            <a:endParaRPr lang="en-US" dirty="0" smtClean="0"/>
          </a:p>
          <a:p>
            <a:r>
              <a:rPr lang="en-US" dirty="0" smtClean="0"/>
              <a:t>(What is expected to happen)</a:t>
            </a:r>
          </a:p>
          <a:p>
            <a:endParaRPr lang="en-US" dirty="0"/>
          </a:p>
        </p:txBody>
      </p:sp>
      <p:sp>
        <p:nvSpPr>
          <p:cNvPr id="2" name="Title 1"/>
          <p:cNvSpPr>
            <a:spLocks noGrp="1"/>
          </p:cNvSpPr>
          <p:nvPr>
            <p:ph type="title" idx="4294967295"/>
          </p:nvPr>
        </p:nvSpPr>
        <p:spPr>
          <a:xfrm>
            <a:off x="0" y="0"/>
            <a:ext cx="9144000" cy="838200"/>
          </a:xfrm>
        </p:spPr>
        <p:txBody>
          <a:bodyPr>
            <a:normAutofit/>
          </a:bodyPr>
          <a:lstStyle/>
          <a:p>
            <a:r>
              <a:rPr lang="en-US" dirty="0" smtClean="0"/>
              <a:t>Iteration Level Acceptance Criteria</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838200"/>
          </a:xfrm>
        </p:spPr>
        <p:txBody>
          <a:bodyPr>
            <a:normAutofit/>
          </a:bodyPr>
          <a:lstStyle/>
          <a:p>
            <a:r>
              <a:rPr lang="en-US" dirty="0" smtClean="0"/>
              <a:t>Story Map</a:t>
            </a:r>
            <a:endParaRPr lang="en-US" dirty="0"/>
          </a:p>
        </p:txBody>
      </p:sp>
      <p:pic>
        <p:nvPicPr>
          <p:cNvPr id="4" name="Picture 3"/>
          <p:cNvPicPr/>
          <p:nvPr/>
        </p:nvPicPr>
        <p:blipFill>
          <a:blip r:embed="rId3" cstate="print"/>
          <a:srcRect/>
          <a:stretch>
            <a:fillRect/>
          </a:stretch>
        </p:blipFill>
        <p:spPr bwMode="auto">
          <a:xfrm>
            <a:off x="609600" y="1676400"/>
            <a:ext cx="8153400" cy="3936797"/>
          </a:xfrm>
          <a:prstGeom prst="rect">
            <a:avLst/>
          </a:prstGeom>
          <a:noFill/>
          <a:ln w="9525">
            <a:noFill/>
            <a:miter lim="800000"/>
            <a:headEnd/>
            <a:tailEnd/>
          </a:ln>
        </p:spPr>
      </p:pic>
      <p:sp>
        <p:nvSpPr>
          <p:cNvPr id="5" name="TextBox 4"/>
          <p:cNvSpPr txBox="1"/>
          <p:nvPr/>
        </p:nvSpPr>
        <p:spPr>
          <a:xfrm>
            <a:off x="1582867" y="5562600"/>
            <a:ext cx="5947935" cy="634020"/>
          </a:xfrm>
          <a:prstGeom prst="rect">
            <a:avLst/>
          </a:prstGeom>
          <a:noFill/>
        </p:spPr>
        <p:txBody>
          <a:bodyPr wrap="none" rtlCol="0">
            <a:spAutoFit/>
          </a:bodyPr>
          <a:lstStyle/>
          <a:p>
            <a:pPr algn="ctr">
              <a:buNone/>
            </a:pPr>
            <a:r>
              <a:rPr lang="en-US" sz="1600" i="1" dirty="0" smtClean="0"/>
              <a:t>Diagram from Jeff Patton’s blog</a:t>
            </a:r>
          </a:p>
          <a:p>
            <a:pPr algn="ctr">
              <a:buNone/>
            </a:pPr>
            <a:r>
              <a:rPr lang="en-US" sz="1600" i="1" dirty="0" smtClean="0"/>
              <a:t>http://</a:t>
            </a:r>
            <a:r>
              <a:rPr lang="en-US" sz="1600" i="1" dirty="0" err="1" smtClean="0"/>
              <a:t>www.agileproductdesign.com/blog/the_new_backlog.html</a:t>
            </a:r>
            <a:endParaRPr lang="en-US" sz="1600" i="1" dirty="0"/>
          </a:p>
        </p:txBody>
      </p:sp>
      <p:sp>
        <p:nvSpPr>
          <p:cNvPr id="6" name="TextBox 5"/>
          <p:cNvSpPr txBox="1"/>
          <p:nvPr/>
        </p:nvSpPr>
        <p:spPr>
          <a:xfrm>
            <a:off x="609600" y="990600"/>
            <a:ext cx="8305800" cy="338554"/>
          </a:xfrm>
          <a:prstGeom prst="rect">
            <a:avLst/>
          </a:prstGeom>
          <a:noFill/>
        </p:spPr>
        <p:txBody>
          <a:bodyPr wrap="square" rtlCol="0">
            <a:spAutoFit/>
          </a:bodyPr>
          <a:lstStyle/>
          <a:p>
            <a:pPr>
              <a:buNone/>
            </a:pPr>
            <a:r>
              <a:rPr lang="en-US" sz="1600" dirty="0" smtClean="0"/>
              <a:t>a.k.a. Walking Skeleton, Hudson River Company Start, or Tracer Bullet</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838200"/>
          </a:xfrm>
        </p:spPr>
        <p:txBody>
          <a:bodyPr>
            <a:normAutofit/>
          </a:bodyPr>
          <a:lstStyle/>
          <a:p>
            <a:r>
              <a:rPr lang="en-US" dirty="0" smtClean="0"/>
              <a:t>Span Plan</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57200" y="1828800"/>
            <a:ext cx="8206894" cy="3048000"/>
          </a:xfrm>
          <a:prstGeom prst="rect">
            <a:avLst/>
          </a:prstGeom>
          <a:noFill/>
          <a:ln w="9525">
            <a:noFill/>
            <a:miter lim="800000"/>
            <a:headEnd/>
            <a:tailEnd/>
          </a:ln>
        </p:spPr>
      </p:pic>
      <p:sp>
        <p:nvSpPr>
          <p:cNvPr id="5" name="TextBox 4"/>
          <p:cNvSpPr txBox="1"/>
          <p:nvPr/>
        </p:nvSpPr>
        <p:spPr>
          <a:xfrm>
            <a:off x="1000100" y="6076890"/>
            <a:ext cx="7715304" cy="400110"/>
          </a:xfrm>
          <a:prstGeom prst="rect">
            <a:avLst/>
          </a:prstGeom>
          <a:noFill/>
        </p:spPr>
        <p:txBody>
          <a:bodyPr wrap="square" rtlCol="0">
            <a:spAutoFit/>
          </a:bodyPr>
          <a:lstStyle/>
          <a:p>
            <a:pPr>
              <a:buNone/>
            </a:pPr>
            <a:r>
              <a:rPr lang="en-US" i="1" dirty="0" smtClean="0"/>
              <a:t>http://www.agileproductdesign.com/writing/how_you_slice_it.pdf</a:t>
            </a:r>
            <a:endParaRPr lang="en-US"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838200"/>
          </a:xfrm>
        </p:spPr>
        <p:txBody>
          <a:bodyPr>
            <a:normAutofit/>
          </a:bodyPr>
          <a:lstStyle/>
          <a:p>
            <a:r>
              <a:rPr lang="en-US" dirty="0" smtClean="0"/>
              <a:t>Business Case </a:t>
            </a:r>
            <a:r>
              <a:rPr lang="en-US" dirty="0" err="1" smtClean="0"/>
              <a:t>Quantifiables</a:t>
            </a:r>
            <a:endParaRPr lang="en-US" dirty="0"/>
          </a:p>
        </p:txBody>
      </p:sp>
      <p:pic>
        <p:nvPicPr>
          <p:cNvPr id="459777" name="Picture 1"/>
          <p:cNvPicPr>
            <a:picLocks noChangeAspect="1" noChangeArrowheads="1"/>
          </p:cNvPicPr>
          <p:nvPr/>
        </p:nvPicPr>
        <p:blipFill>
          <a:blip r:embed="rId3" cstate="print"/>
          <a:srcRect/>
          <a:stretch>
            <a:fillRect/>
          </a:stretch>
        </p:blipFill>
        <p:spPr bwMode="auto">
          <a:xfrm>
            <a:off x="0" y="1900239"/>
            <a:ext cx="10247073" cy="274796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45977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idx="4294967295"/>
          </p:nvPr>
        </p:nvSpPr>
        <p:spPr>
          <a:xfrm>
            <a:off x="0" y="0"/>
            <a:ext cx="9144000" cy="838200"/>
          </a:xfrm>
        </p:spPr>
        <p:txBody>
          <a:bodyPr>
            <a:normAutofit/>
          </a:bodyPr>
          <a:lstStyle/>
          <a:p>
            <a:r>
              <a:rPr lang="en-US" dirty="0" smtClean="0"/>
              <a:t>High Level Scope</a:t>
            </a:r>
            <a:endParaRPr lang="en-US" dirty="0"/>
          </a:p>
        </p:txBody>
      </p:sp>
      <p:sp>
        <p:nvSpPr>
          <p:cNvPr id="12" name="Rectangle 11"/>
          <p:cNvSpPr/>
          <p:nvPr/>
        </p:nvSpPr>
        <p:spPr bwMode="auto">
          <a:xfrm>
            <a:off x="228600" y="1219200"/>
            <a:ext cx="5410200" cy="381000"/>
          </a:xfrm>
          <a:prstGeom prst="rect">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292929"/>
                </a:solidFill>
                <a:effectLst/>
                <a:latin typeface="Arial" charset="0"/>
                <a:cs typeface="Arial" charset="0"/>
              </a:rPr>
              <a:t>IS</a:t>
            </a:r>
          </a:p>
        </p:txBody>
      </p:sp>
      <p:cxnSp>
        <p:nvCxnSpPr>
          <p:cNvPr id="14" name="Straight Connector 13"/>
          <p:cNvCxnSpPr/>
          <p:nvPr/>
        </p:nvCxnSpPr>
        <p:spPr bwMode="auto">
          <a:xfrm rot="5400000">
            <a:off x="3695700" y="3238500"/>
            <a:ext cx="4038600" cy="0"/>
          </a:xfrm>
          <a:prstGeom prst="line">
            <a:avLst/>
          </a:prstGeom>
          <a:noFill/>
          <a:ln w="9525" cap="flat" cmpd="sng" algn="ctr">
            <a:solidFill>
              <a:schemeClr val="tx1"/>
            </a:solidFill>
            <a:prstDash val="solid"/>
            <a:round/>
            <a:headEnd type="none" w="med" len="med"/>
            <a:tailEnd type="none" w="med" len="med"/>
          </a:ln>
          <a:effectLst/>
        </p:spPr>
      </p:cxnSp>
      <p:sp>
        <p:nvSpPr>
          <p:cNvPr id="20" name="Rectangle 19"/>
          <p:cNvSpPr/>
          <p:nvPr/>
        </p:nvSpPr>
        <p:spPr bwMode="auto">
          <a:xfrm>
            <a:off x="304800" y="5181600"/>
            <a:ext cx="8458200" cy="457200"/>
          </a:xfrm>
          <a:prstGeom prst="rect">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292929"/>
                </a:solidFill>
                <a:effectLst/>
                <a:latin typeface="Arial" charset="0"/>
                <a:cs typeface="Arial" charset="0"/>
              </a:rPr>
              <a:t>UNRESOLVED</a:t>
            </a:r>
          </a:p>
        </p:txBody>
      </p:sp>
      <p:sp>
        <p:nvSpPr>
          <p:cNvPr id="22" name="Rectangle 21"/>
          <p:cNvSpPr/>
          <p:nvPr/>
        </p:nvSpPr>
        <p:spPr bwMode="auto">
          <a:xfrm>
            <a:off x="5791200" y="1219200"/>
            <a:ext cx="3048000" cy="381000"/>
          </a:xfrm>
          <a:prstGeom prst="rect">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292929"/>
                </a:solidFill>
                <a:effectLst/>
                <a:latin typeface="Arial" charset="0"/>
                <a:cs typeface="Arial" charset="0"/>
              </a:rPr>
              <a:t>IS</a:t>
            </a:r>
            <a:r>
              <a:rPr kumimoji="0" lang="en-US" sz="2000" b="0" i="0" u="none" strike="noStrike" cap="none" normalizeH="0" dirty="0" smtClean="0">
                <a:ln>
                  <a:noFill/>
                </a:ln>
                <a:solidFill>
                  <a:srgbClr val="292929"/>
                </a:solidFill>
                <a:effectLst/>
                <a:latin typeface="Arial" charset="0"/>
                <a:cs typeface="Arial" charset="0"/>
              </a:rPr>
              <a:t> </a:t>
            </a:r>
            <a:r>
              <a:rPr kumimoji="0" lang="en-US" sz="2000" b="1" i="0" u="none" strike="noStrike" cap="none" normalizeH="0" dirty="0" smtClean="0">
                <a:ln>
                  <a:noFill/>
                </a:ln>
                <a:solidFill>
                  <a:srgbClr val="292929"/>
                </a:solidFill>
                <a:effectLst/>
                <a:latin typeface="Arial" charset="0"/>
                <a:cs typeface="Arial" charset="0"/>
              </a:rPr>
              <a:t>NOT</a:t>
            </a:r>
            <a:endParaRPr kumimoji="0" lang="en-US" sz="2000" b="1" i="0" u="none" strike="noStrike" cap="none" normalizeH="0" baseline="0" dirty="0" smtClean="0">
              <a:ln>
                <a:noFill/>
              </a:ln>
              <a:solidFill>
                <a:srgbClr val="292929"/>
              </a:solidFill>
              <a:effectLst/>
              <a:latin typeface="Arial" charset="0"/>
              <a:cs typeface="Arial" charset="0"/>
            </a:endParaRPr>
          </a:p>
        </p:txBody>
      </p:sp>
      <p:sp>
        <p:nvSpPr>
          <p:cNvPr id="23" name="TextBox 22"/>
          <p:cNvSpPr txBox="1"/>
          <p:nvPr/>
        </p:nvSpPr>
        <p:spPr>
          <a:xfrm>
            <a:off x="5867400" y="1828800"/>
            <a:ext cx="1295400" cy="400110"/>
          </a:xfrm>
          <a:prstGeom prst="rect">
            <a:avLst/>
          </a:prstGeom>
          <a:noFill/>
        </p:spPr>
        <p:txBody>
          <a:bodyPr wrap="square" rtlCol="0">
            <a:spAutoFit/>
          </a:bodyPr>
          <a:lstStyle/>
          <a:p>
            <a:pPr>
              <a:buNone/>
            </a:pPr>
            <a:r>
              <a:rPr lang="en-US" i="1" dirty="0" smtClean="0"/>
              <a:t>Could be:</a:t>
            </a:r>
            <a:endParaRPr lang="en-US" i="1" dirty="0"/>
          </a:p>
        </p:txBody>
      </p:sp>
      <p:sp>
        <p:nvSpPr>
          <p:cNvPr id="24" name="TextBox 23"/>
          <p:cNvSpPr txBox="1"/>
          <p:nvPr/>
        </p:nvSpPr>
        <p:spPr>
          <a:xfrm>
            <a:off x="5867400" y="3657600"/>
            <a:ext cx="2057400" cy="400110"/>
          </a:xfrm>
          <a:prstGeom prst="rect">
            <a:avLst/>
          </a:prstGeom>
          <a:noFill/>
        </p:spPr>
        <p:txBody>
          <a:bodyPr wrap="square" rtlCol="0">
            <a:spAutoFit/>
          </a:bodyPr>
          <a:lstStyle/>
          <a:p>
            <a:pPr>
              <a:buNone/>
            </a:pPr>
            <a:r>
              <a:rPr lang="en-US" i="1" dirty="0" smtClean="0"/>
              <a:t>Will never be:</a:t>
            </a:r>
            <a:endParaRPr lang="en-US" i="1" dirty="0"/>
          </a:p>
        </p:txBody>
      </p:sp>
      <p:sp>
        <p:nvSpPr>
          <p:cNvPr id="25" name="TextBox 24"/>
          <p:cNvSpPr txBox="1"/>
          <p:nvPr/>
        </p:nvSpPr>
        <p:spPr>
          <a:xfrm>
            <a:off x="457200" y="5867400"/>
            <a:ext cx="5029200" cy="369332"/>
          </a:xfrm>
          <a:prstGeom prst="rect">
            <a:avLst/>
          </a:prstGeom>
          <a:noFill/>
        </p:spPr>
        <p:txBody>
          <a:bodyPr wrap="square" rtlCol="0">
            <a:spAutoFit/>
          </a:bodyPr>
          <a:lstStyle/>
          <a:p>
            <a:r>
              <a:rPr lang="en-US" sz="1800" dirty="0" smtClean="0"/>
              <a:t>Customer access to debts, invoices</a:t>
            </a:r>
            <a:endParaRPr lang="en-US" sz="1800" dirty="0"/>
          </a:p>
        </p:txBody>
      </p:sp>
      <p:sp>
        <p:nvSpPr>
          <p:cNvPr id="26" name="TextBox 25"/>
          <p:cNvSpPr txBox="1"/>
          <p:nvPr/>
        </p:nvSpPr>
        <p:spPr>
          <a:xfrm>
            <a:off x="5943600" y="2286000"/>
            <a:ext cx="2743200" cy="400110"/>
          </a:xfrm>
          <a:prstGeom prst="rect">
            <a:avLst/>
          </a:prstGeom>
          <a:noFill/>
        </p:spPr>
        <p:txBody>
          <a:bodyPr wrap="square" rtlCol="0">
            <a:spAutoFit/>
          </a:bodyPr>
          <a:lstStyle/>
          <a:p>
            <a:r>
              <a:rPr lang="en-US" sz="1800" dirty="0" smtClean="0"/>
              <a:t>E-letters</a:t>
            </a:r>
            <a:r>
              <a:rPr lang="en-US" dirty="0" smtClean="0"/>
              <a:t> </a:t>
            </a:r>
            <a:r>
              <a:rPr lang="en-US" sz="1800" dirty="0" smtClean="0"/>
              <a:t>to debtors</a:t>
            </a:r>
            <a:endParaRPr lang="en-US" sz="1800" dirty="0"/>
          </a:p>
        </p:txBody>
      </p:sp>
      <p:sp>
        <p:nvSpPr>
          <p:cNvPr id="27" name="TextBox 26"/>
          <p:cNvSpPr txBox="1"/>
          <p:nvPr/>
        </p:nvSpPr>
        <p:spPr>
          <a:xfrm>
            <a:off x="457200" y="1905000"/>
            <a:ext cx="4419600" cy="3379387"/>
          </a:xfrm>
          <a:prstGeom prst="rect">
            <a:avLst/>
          </a:prstGeom>
          <a:noFill/>
        </p:spPr>
        <p:txBody>
          <a:bodyPr wrap="square" rtlCol="0">
            <a:spAutoFit/>
          </a:bodyPr>
          <a:lstStyle/>
          <a:p>
            <a:r>
              <a:rPr lang="en-US" sz="1800" dirty="0" smtClean="0"/>
              <a:t>Create and maintain customers</a:t>
            </a:r>
          </a:p>
          <a:p>
            <a:r>
              <a:rPr lang="en-US" sz="1800" dirty="0" smtClean="0"/>
              <a:t>Create and maintain debtors</a:t>
            </a:r>
          </a:p>
          <a:p>
            <a:r>
              <a:rPr lang="en-US" sz="1800" dirty="0" smtClean="0"/>
              <a:t>Create and maintain invoices</a:t>
            </a:r>
          </a:p>
          <a:p>
            <a:r>
              <a:rPr lang="en-US" sz="1800" dirty="0" smtClean="0"/>
              <a:t>Search for invoices, customers,    debtors</a:t>
            </a:r>
          </a:p>
          <a:p>
            <a:r>
              <a:rPr lang="en-US" sz="1800" dirty="0" smtClean="0"/>
              <a:t>Create letters</a:t>
            </a:r>
          </a:p>
          <a:p>
            <a:r>
              <a:rPr lang="en-US" sz="1800" dirty="0" smtClean="0"/>
              <a:t>Letter queue by day</a:t>
            </a:r>
          </a:p>
          <a:p>
            <a:r>
              <a:rPr lang="en-US" sz="1800" dirty="0" smtClean="0"/>
              <a:t>Create envelopes</a:t>
            </a:r>
          </a:p>
          <a:p>
            <a:r>
              <a:rPr lang="en-US" sz="1800" dirty="0" smtClean="0"/>
              <a:t>Reporting</a:t>
            </a: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1143000"/>
            <a:ext cx="8686800" cy="5029200"/>
          </a:xfrm>
        </p:spPr>
        <p:txBody>
          <a:bodyPr/>
          <a:lstStyle/>
          <a:p>
            <a:r>
              <a:rPr lang="en-US" dirty="0" smtClean="0"/>
              <a:t>For (target customer) </a:t>
            </a:r>
          </a:p>
          <a:p>
            <a:r>
              <a:rPr lang="en-US" dirty="0" smtClean="0"/>
              <a:t>Who (statement of the need or opportunity) </a:t>
            </a:r>
          </a:p>
          <a:p>
            <a:r>
              <a:rPr lang="en-US" dirty="0" smtClean="0"/>
              <a:t>The (product name) is a (product category) </a:t>
            </a:r>
          </a:p>
          <a:p>
            <a:r>
              <a:rPr lang="en-US" dirty="0" smtClean="0"/>
              <a:t>That (key benefit, compelling reason to buy) </a:t>
            </a:r>
          </a:p>
          <a:p>
            <a:r>
              <a:rPr lang="en-US" dirty="0" smtClean="0"/>
              <a:t>Unlike (primary competitive alternative) </a:t>
            </a:r>
          </a:p>
          <a:p>
            <a:r>
              <a:rPr lang="en-US" dirty="0" smtClean="0"/>
              <a:t>Our product (statement of primary differentiation) </a:t>
            </a:r>
          </a:p>
          <a:p>
            <a:endParaRPr lang="en-US" dirty="0"/>
          </a:p>
        </p:txBody>
      </p:sp>
      <p:sp>
        <p:nvSpPr>
          <p:cNvPr id="2" name="Title 1"/>
          <p:cNvSpPr>
            <a:spLocks noGrp="1"/>
          </p:cNvSpPr>
          <p:nvPr>
            <p:ph type="title" idx="4294967295"/>
          </p:nvPr>
        </p:nvSpPr>
        <p:spPr>
          <a:xfrm>
            <a:off x="0" y="0"/>
            <a:ext cx="9144000" cy="838200"/>
          </a:xfrm>
        </p:spPr>
        <p:txBody>
          <a:bodyPr>
            <a:normAutofit/>
          </a:bodyPr>
          <a:lstStyle/>
          <a:p>
            <a:r>
              <a:rPr lang="en-US" dirty="0" smtClean="0"/>
              <a:t>Elevator pitch</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4"/>
          <p:cNvGrpSpPr>
            <a:grpSpLocks/>
          </p:cNvGrpSpPr>
          <p:nvPr/>
        </p:nvGrpSpPr>
        <p:grpSpPr bwMode="auto">
          <a:xfrm>
            <a:off x="481013" y="1195388"/>
            <a:ext cx="7978775" cy="4249737"/>
            <a:chOff x="303" y="1117"/>
            <a:chExt cx="5026" cy="2677"/>
          </a:xfrm>
        </p:grpSpPr>
        <p:sp>
          <p:nvSpPr>
            <p:cNvPr id="25645" name="Rectangle 90"/>
            <p:cNvSpPr>
              <a:spLocks noChangeArrowheads="1"/>
            </p:cNvSpPr>
            <p:nvPr/>
          </p:nvSpPr>
          <p:spPr bwMode="auto">
            <a:xfrm>
              <a:off x="2275" y="3274"/>
              <a:ext cx="3054" cy="520"/>
            </a:xfrm>
            <a:prstGeom prst="rect">
              <a:avLst/>
            </a:prstGeom>
            <a:solidFill>
              <a:srgbClr val="FFFFFF"/>
            </a:solidFill>
            <a:ln w="12700">
              <a:noFill/>
              <a:miter lim="800000"/>
              <a:headEnd/>
              <a:tailEnd/>
            </a:ln>
          </p:spPr>
          <p:txBody>
            <a:bodyPr tIns="0" rIns="0" bIns="0" anchor="ctr"/>
            <a:lstStyle/>
            <a:p>
              <a:pPr>
                <a:spcBef>
                  <a:spcPct val="20000"/>
                </a:spcBef>
              </a:pPr>
              <a:r>
                <a:rPr lang="en-AU" sz="2000" dirty="0"/>
                <a:t>Customer </a:t>
              </a:r>
              <a:r>
                <a:rPr lang="en-AU" sz="2000" dirty="0" smtClean="0"/>
                <a:t>satisfaction or usability</a:t>
              </a:r>
              <a:endParaRPr lang="en-AU" sz="2000" dirty="0"/>
            </a:p>
          </p:txBody>
        </p:sp>
        <p:sp>
          <p:nvSpPr>
            <p:cNvPr id="25646" name="Rectangle 91"/>
            <p:cNvSpPr>
              <a:spLocks noChangeArrowheads="1"/>
            </p:cNvSpPr>
            <p:nvPr/>
          </p:nvSpPr>
          <p:spPr bwMode="auto">
            <a:xfrm>
              <a:off x="303" y="3274"/>
              <a:ext cx="1972" cy="520"/>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47" name="Rectangle 92"/>
            <p:cNvSpPr>
              <a:spLocks noChangeArrowheads="1"/>
            </p:cNvSpPr>
            <p:nvPr/>
          </p:nvSpPr>
          <p:spPr bwMode="auto">
            <a:xfrm>
              <a:off x="2275" y="1117"/>
              <a:ext cx="3054" cy="600"/>
            </a:xfrm>
            <a:prstGeom prst="rect">
              <a:avLst/>
            </a:prstGeom>
            <a:solidFill>
              <a:srgbClr val="FFFFFF"/>
            </a:solidFill>
            <a:ln w="12700">
              <a:noFill/>
              <a:miter lim="800000"/>
              <a:headEnd/>
              <a:tailEnd/>
            </a:ln>
          </p:spPr>
          <p:txBody>
            <a:bodyPr tIns="0" rIns="0" bIns="0" anchor="ctr"/>
            <a:lstStyle/>
            <a:p>
              <a:pPr>
                <a:spcBef>
                  <a:spcPct val="20000"/>
                </a:spcBef>
              </a:pPr>
              <a:r>
                <a:rPr lang="en-AU" sz="2000"/>
                <a:t>Scope - coverage of code base and activities</a:t>
              </a:r>
            </a:p>
          </p:txBody>
        </p:sp>
        <p:sp>
          <p:nvSpPr>
            <p:cNvPr id="25648" name="Rectangle 93"/>
            <p:cNvSpPr>
              <a:spLocks noChangeArrowheads="1"/>
            </p:cNvSpPr>
            <p:nvPr/>
          </p:nvSpPr>
          <p:spPr bwMode="auto">
            <a:xfrm>
              <a:off x="303" y="1117"/>
              <a:ext cx="1972" cy="600"/>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49" name="Rectangle 94"/>
            <p:cNvSpPr>
              <a:spLocks noChangeArrowheads="1"/>
            </p:cNvSpPr>
            <p:nvPr/>
          </p:nvSpPr>
          <p:spPr bwMode="auto">
            <a:xfrm>
              <a:off x="2275" y="2756"/>
              <a:ext cx="3054" cy="518"/>
            </a:xfrm>
            <a:prstGeom prst="rect">
              <a:avLst/>
            </a:prstGeom>
            <a:solidFill>
              <a:srgbClr val="FFFFFF"/>
            </a:solidFill>
            <a:ln w="12700">
              <a:noFill/>
              <a:miter lim="800000"/>
              <a:headEnd/>
              <a:tailEnd/>
            </a:ln>
          </p:spPr>
          <p:txBody>
            <a:bodyPr tIns="0" rIns="0" bIns="0" anchor="ctr"/>
            <a:lstStyle/>
            <a:p>
              <a:pPr>
                <a:spcBef>
                  <a:spcPct val="20000"/>
                </a:spcBef>
              </a:pPr>
              <a:r>
                <a:rPr lang="en-AU" sz="2000"/>
                <a:t>High quality: Stability, reliability, adaptiveness</a:t>
              </a:r>
            </a:p>
          </p:txBody>
        </p:sp>
        <p:sp>
          <p:nvSpPr>
            <p:cNvPr id="25650" name="Rectangle 95"/>
            <p:cNvSpPr>
              <a:spLocks noChangeArrowheads="1"/>
            </p:cNvSpPr>
            <p:nvPr/>
          </p:nvSpPr>
          <p:spPr bwMode="auto">
            <a:xfrm>
              <a:off x="303" y="2756"/>
              <a:ext cx="1972" cy="518"/>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51" name="Rectangle 96"/>
            <p:cNvSpPr>
              <a:spLocks noChangeArrowheads="1"/>
            </p:cNvSpPr>
            <p:nvPr/>
          </p:nvSpPr>
          <p:spPr bwMode="auto">
            <a:xfrm>
              <a:off x="2275" y="2236"/>
              <a:ext cx="3054" cy="520"/>
            </a:xfrm>
            <a:prstGeom prst="rect">
              <a:avLst/>
            </a:prstGeom>
            <a:solidFill>
              <a:srgbClr val="FFFFFF"/>
            </a:solidFill>
            <a:ln w="12700">
              <a:noFill/>
              <a:miter lim="800000"/>
              <a:headEnd/>
              <a:tailEnd/>
            </a:ln>
          </p:spPr>
          <p:txBody>
            <a:bodyPr tIns="0" rIns="0" bIns="0" anchor="ctr"/>
            <a:lstStyle/>
            <a:p>
              <a:pPr>
                <a:spcBef>
                  <a:spcPct val="20000"/>
                </a:spcBef>
              </a:pPr>
              <a:r>
                <a:rPr lang="en-AU" sz="2000"/>
                <a:t>Deliver the project on time</a:t>
              </a:r>
            </a:p>
          </p:txBody>
        </p:sp>
        <p:sp>
          <p:nvSpPr>
            <p:cNvPr id="25652" name="Rectangle 97"/>
            <p:cNvSpPr>
              <a:spLocks noChangeArrowheads="1"/>
            </p:cNvSpPr>
            <p:nvPr/>
          </p:nvSpPr>
          <p:spPr bwMode="auto">
            <a:xfrm>
              <a:off x="303" y="2236"/>
              <a:ext cx="1972" cy="520"/>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53" name="Rectangle 98"/>
            <p:cNvSpPr>
              <a:spLocks noChangeArrowheads="1"/>
            </p:cNvSpPr>
            <p:nvPr/>
          </p:nvSpPr>
          <p:spPr bwMode="auto">
            <a:xfrm>
              <a:off x="2275" y="1717"/>
              <a:ext cx="3054" cy="519"/>
            </a:xfrm>
            <a:prstGeom prst="rect">
              <a:avLst/>
            </a:prstGeom>
            <a:solidFill>
              <a:srgbClr val="FFFFFF"/>
            </a:solidFill>
            <a:ln w="12700">
              <a:noFill/>
              <a:miter lim="800000"/>
              <a:headEnd/>
              <a:tailEnd/>
            </a:ln>
          </p:spPr>
          <p:txBody>
            <a:bodyPr tIns="0" rIns="0" bIns="0" anchor="ctr"/>
            <a:lstStyle/>
            <a:p>
              <a:pPr>
                <a:spcBef>
                  <a:spcPct val="20000"/>
                </a:spcBef>
              </a:pPr>
              <a:r>
                <a:rPr lang="en-AU" sz="2000"/>
                <a:t>Stay within budget</a:t>
              </a:r>
            </a:p>
          </p:txBody>
        </p:sp>
        <p:sp>
          <p:nvSpPr>
            <p:cNvPr id="25654" name="Rectangle 99"/>
            <p:cNvSpPr>
              <a:spLocks noChangeArrowheads="1"/>
            </p:cNvSpPr>
            <p:nvPr/>
          </p:nvSpPr>
          <p:spPr bwMode="auto">
            <a:xfrm>
              <a:off x="303" y="1717"/>
              <a:ext cx="1972" cy="519"/>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55" name="Line 100"/>
            <p:cNvSpPr>
              <a:spLocks noChangeShapeType="1"/>
            </p:cNvSpPr>
            <p:nvPr/>
          </p:nvSpPr>
          <p:spPr bwMode="auto">
            <a:xfrm>
              <a:off x="303" y="1117"/>
              <a:ext cx="5026" cy="0"/>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56" name="Line 101"/>
            <p:cNvSpPr>
              <a:spLocks noChangeShapeType="1"/>
            </p:cNvSpPr>
            <p:nvPr/>
          </p:nvSpPr>
          <p:spPr bwMode="auto">
            <a:xfrm>
              <a:off x="303" y="2236"/>
              <a:ext cx="5026" cy="0"/>
            </a:xfrm>
            <a:prstGeom prst="line">
              <a:avLst/>
            </a:prstGeom>
            <a:noFill/>
            <a:ln w="12700">
              <a:solidFill>
                <a:srgbClr val="000000"/>
              </a:solidFill>
              <a:round/>
              <a:headEnd/>
              <a:tailEnd/>
            </a:ln>
          </p:spPr>
          <p:txBody>
            <a:bodyPr lIns="19050" tIns="0" rIns="0" bIns="0" anchor="ctr" anchorCtr="1"/>
            <a:lstStyle/>
            <a:p>
              <a:endParaRPr lang="en-US"/>
            </a:p>
          </p:txBody>
        </p:sp>
        <p:sp>
          <p:nvSpPr>
            <p:cNvPr id="25657" name="Line 102"/>
            <p:cNvSpPr>
              <a:spLocks noChangeShapeType="1"/>
            </p:cNvSpPr>
            <p:nvPr/>
          </p:nvSpPr>
          <p:spPr bwMode="auto">
            <a:xfrm>
              <a:off x="303" y="2756"/>
              <a:ext cx="5026" cy="0"/>
            </a:xfrm>
            <a:prstGeom prst="line">
              <a:avLst/>
            </a:prstGeom>
            <a:noFill/>
            <a:ln w="12700">
              <a:solidFill>
                <a:srgbClr val="000000"/>
              </a:solidFill>
              <a:round/>
              <a:headEnd/>
              <a:tailEnd/>
            </a:ln>
          </p:spPr>
          <p:txBody>
            <a:bodyPr lIns="19050" tIns="0" rIns="0" bIns="0" anchor="ctr" anchorCtr="1"/>
            <a:lstStyle/>
            <a:p>
              <a:endParaRPr lang="en-US"/>
            </a:p>
          </p:txBody>
        </p:sp>
        <p:sp>
          <p:nvSpPr>
            <p:cNvPr id="25658" name="Line 103"/>
            <p:cNvSpPr>
              <a:spLocks noChangeShapeType="1"/>
            </p:cNvSpPr>
            <p:nvPr/>
          </p:nvSpPr>
          <p:spPr bwMode="auto">
            <a:xfrm>
              <a:off x="303" y="3794"/>
              <a:ext cx="5026" cy="0"/>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59" name="Line 104"/>
            <p:cNvSpPr>
              <a:spLocks noChangeShapeType="1"/>
            </p:cNvSpPr>
            <p:nvPr/>
          </p:nvSpPr>
          <p:spPr bwMode="auto">
            <a:xfrm>
              <a:off x="303" y="1117"/>
              <a:ext cx="0" cy="2677"/>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60" name="Line 105"/>
            <p:cNvSpPr>
              <a:spLocks noChangeShapeType="1"/>
            </p:cNvSpPr>
            <p:nvPr/>
          </p:nvSpPr>
          <p:spPr bwMode="auto">
            <a:xfrm>
              <a:off x="2275" y="1117"/>
              <a:ext cx="0" cy="2677"/>
            </a:xfrm>
            <a:prstGeom prst="line">
              <a:avLst/>
            </a:prstGeom>
            <a:noFill/>
            <a:ln w="12700">
              <a:solidFill>
                <a:srgbClr val="000000"/>
              </a:solidFill>
              <a:round/>
              <a:headEnd/>
              <a:tailEnd/>
            </a:ln>
          </p:spPr>
          <p:txBody>
            <a:bodyPr lIns="19050" tIns="0" rIns="0" bIns="0" anchor="ctr" anchorCtr="1"/>
            <a:lstStyle/>
            <a:p>
              <a:endParaRPr lang="en-US"/>
            </a:p>
          </p:txBody>
        </p:sp>
        <p:sp>
          <p:nvSpPr>
            <p:cNvPr id="25661" name="Line 106"/>
            <p:cNvSpPr>
              <a:spLocks noChangeShapeType="1"/>
            </p:cNvSpPr>
            <p:nvPr/>
          </p:nvSpPr>
          <p:spPr bwMode="auto">
            <a:xfrm>
              <a:off x="5329" y="1117"/>
              <a:ext cx="0" cy="2677"/>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62" name="Line 107"/>
            <p:cNvSpPr>
              <a:spLocks noChangeShapeType="1"/>
            </p:cNvSpPr>
            <p:nvPr/>
          </p:nvSpPr>
          <p:spPr bwMode="auto">
            <a:xfrm>
              <a:off x="303" y="1717"/>
              <a:ext cx="5026" cy="0"/>
            </a:xfrm>
            <a:prstGeom prst="line">
              <a:avLst/>
            </a:prstGeom>
            <a:noFill/>
            <a:ln w="12700">
              <a:solidFill>
                <a:srgbClr val="000000"/>
              </a:solidFill>
              <a:round/>
              <a:headEnd/>
              <a:tailEnd/>
            </a:ln>
          </p:spPr>
          <p:txBody>
            <a:bodyPr lIns="0" tIns="0" rIns="0" bIns="0"/>
            <a:lstStyle/>
            <a:p>
              <a:endParaRPr lang="en-US"/>
            </a:p>
          </p:txBody>
        </p:sp>
        <p:sp>
          <p:nvSpPr>
            <p:cNvPr id="25663" name="Line 108"/>
            <p:cNvSpPr>
              <a:spLocks noChangeShapeType="1"/>
            </p:cNvSpPr>
            <p:nvPr/>
          </p:nvSpPr>
          <p:spPr bwMode="auto">
            <a:xfrm>
              <a:off x="303" y="3274"/>
              <a:ext cx="5026" cy="0"/>
            </a:xfrm>
            <a:prstGeom prst="line">
              <a:avLst/>
            </a:prstGeom>
            <a:noFill/>
            <a:ln w="12700">
              <a:solidFill>
                <a:srgbClr val="000000"/>
              </a:solidFill>
              <a:round/>
              <a:headEnd/>
              <a:tailEnd/>
            </a:ln>
          </p:spPr>
          <p:txBody>
            <a:bodyPr wrap="none" lIns="0" tIns="0" rIns="0" bIns="0" anchor="ctr"/>
            <a:lstStyle/>
            <a:p>
              <a:endParaRPr lang="en-US"/>
            </a:p>
          </p:txBody>
        </p:sp>
      </p:grpSp>
      <p:sp>
        <p:nvSpPr>
          <p:cNvPr id="25607" name="Text Box 110"/>
          <p:cNvSpPr txBox="1">
            <a:spLocks noChangeArrowheads="1"/>
          </p:cNvSpPr>
          <p:nvPr/>
        </p:nvSpPr>
        <p:spPr bwMode="auto">
          <a:xfrm>
            <a:off x="684213" y="2433638"/>
            <a:ext cx="342900" cy="274637"/>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08" name="AutoShape 111"/>
          <p:cNvCxnSpPr>
            <a:cxnSpLocks noChangeShapeType="1"/>
            <a:stCxn id="25607" idx="3"/>
            <a:endCxn id="25609" idx="1"/>
          </p:cNvCxnSpPr>
          <p:nvPr/>
        </p:nvCxnSpPr>
        <p:spPr bwMode="auto">
          <a:xfrm>
            <a:off x="1027113" y="2565400"/>
            <a:ext cx="1538287" cy="0"/>
          </a:xfrm>
          <a:prstGeom prst="straightConnector1">
            <a:avLst/>
          </a:prstGeom>
          <a:noFill/>
          <a:ln w="38100">
            <a:solidFill>
              <a:srgbClr val="000000"/>
            </a:solidFill>
            <a:round/>
            <a:headEnd type="triangle" w="med" len="med"/>
            <a:tailEnd type="triangle" w="med" len="med"/>
          </a:ln>
        </p:spPr>
      </p:cxnSp>
      <p:sp>
        <p:nvSpPr>
          <p:cNvPr id="25609" name="Text Box 112"/>
          <p:cNvSpPr txBox="1">
            <a:spLocks noChangeArrowheads="1"/>
          </p:cNvSpPr>
          <p:nvPr/>
        </p:nvSpPr>
        <p:spPr bwMode="auto">
          <a:xfrm>
            <a:off x="2563813" y="2433638"/>
            <a:ext cx="458787" cy="274637"/>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10" name="Line 113"/>
          <p:cNvSpPr>
            <a:spLocks noChangeShapeType="1"/>
          </p:cNvSpPr>
          <p:nvPr/>
        </p:nvSpPr>
        <p:spPr bwMode="auto">
          <a:xfrm>
            <a:off x="1797050" y="2433638"/>
            <a:ext cx="0" cy="260350"/>
          </a:xfrm>
          <a:prstGeom prst="line">
            <a:avLst/>
          </a:prstGeom>
          <a:noFill/>
          <a:ln w="12700">
            <a:solidFill>
              <a:srgbClr val="000000"/>
            </a:solidFill>
            <a:round/>
            <a:headEnd/>
            <a:tailEnd/>
          </a:ln>
        </p:spPr>
        <p:txBody>
          <a:bodyPr lIns="0" tIns="0" rIns="0" bIns="0"/>
          <a:lstStyle/>
          <a:p>
            <a:endParaRPr lang="en-US"/>
          </a:p>
        </p:txBody>
      </p:sp>
      <p:sp>
        <p:nvSpPr>
          <p:cNvPr id="25611" name="Line 114"/>
          <p:cNvSpPr>
            <a:spLocks noChangeShapeType="1"/>
          </p:cNvSpPr>
          <p:nvPr/>
        </p:nvSpPr>
        <p:spPr bwMode="auto">
          <a:xfrm>
            <a:off x="1476375" y="2433638"/>
            <a:ext cx="0" cy="260350"/>
          </a:xfrm>
          <a:prstGeom prst="line">
            <a:avLst/>
          </a:prstGeom>
          <a:noFill/>
          <a:ln w="12700">
            <a:solidFill>
              <a:srgbClr val="000000"/>
            </a:solidFill>
            <a:round/>
            <a:headEnd/>
            <a:tailEnd/>
          </a:ln>
        </p:spPr>
        <p:txBody>
          <a:bodyPr lIns="0" tIns="0" rIns="0" bIns="0"/>
          <a:lstStyle/>
          <a:p>
            <a:endParaRPr lang="en-US"/>
          </a:p>
        </p:txBody>
      </p:sp>
      <p:sp>
        <p:nvSpPr>
          <p:cNvPr id="25612" name="Line 115"/>
          <p:cNvSpPr>
            <a:spLocks noChangeShapeType="1"/>
          </p:cNvSpPr>
          <p:nvPr/>
        </p:nvSpPr>
        <p:spPr bwMode="auto">
          <a:xfrm>
            <a:off x="2117725" y="2433638"/>
            <a:ext cx="0" cy="260350"/>
          </a:xfrm>
          <a:prstGeom prst="line">
            <a:avLst/>
          </a:prstGeom>
          <a:noFill/>
          <a:ln w="12700">
            <a:solidFill>
              <a:srgbClr val="000000"/>
            </a:solidFill>
            <a:round/>
            <a:headEnd/>
            <a:tailEnd/>
          </a:ln>
        </p:spPr>
        <p:txBody>
          <a:bodyPr lIns="0" tIns="0" rIns="0" bIns="0"/>
          <a:lstStyle/>
          <a:p>
            <a:endParaRPr lang="en-US"/>
          </a:p>
        </p:txBody>
      </p:sp>
      <p:sp>
        <p:nvSpPr>
          <p:cNvPr id="25613" name="Rectangle 116"/>
          <p:cNvSpPr>
            <a:spLocks noChangeArrowheads="1"/>
          </p:cNvSpPr>
          <p:nvPr/>
        </p:nvSpPr>
        <p:spPr bwMode="auto">
          <a:xfrm>
            <a:off x="1219200" y="23129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dirty="0"/>
          </a:p>
        </p:txBody>
      </p:sp>
      <p:sp>
        <p:nvSpPr>
          <p:cNvPr id="25614" name="Text Box 118"/>
          <p:cNvSpPr txBox="1">
            <a:spLocks noChangeArrowheads="1"/>
          </p:cNvSpPr>
          <p:nvPr/>
        </p:nvSpPr>
        <p:spPr bwMode="auto">
          <a:xfrm>
            <a:off x="684213" y="1643063"/>
            <a:ext cx="342900" cy="274637"/>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15" name="AutoShape 119"/>
          <p:cNvCxnSpPr>
            <a:cxnSpLocks noChangeShapeType="1"/>
            <a:stCxn id="25614" idx="3"/>
            <a:endCxn id="25616" idx="1"/>
          </p:cNvCxnSpPr>
          <p:nvPr/>
        </p:nvCxnSpPr>
        <p:spPr bwMode="auto">
          <a:xfrm>
            <a:off x="1027113" y="1774825"/>
            <a:ext cx="1538287" cy="0"/>
          </a:xfrm>
          <a:prstGeom prst="straightConnector1">
            <a:avLst/>
          </a:prstGeom>
          <a:noFill/>
          <a:ln w="38100">
            <a:solidFill>
              <a:srgbClr val="000000"/>
            </a:solidFill>
            <a:round/>
            <a:headEnd type="triangle" w="med" len="med"/>
            <a:tailEnd type="triangle" w="med" len="med"/>
          </a:ln>
        </p:spPr>
      </p:cxnSp>
      <p:sp>
        <p:nvSpPr>
          <p:cNvPr id="25616" name="Text Box 120"/>
          <p:cNvSpPr txBox="1">
            <a:spLocks noChangeArrowheads="1"/>
          </p:cNvSpPr>
          <p:nvPr/>
        </p:nvSpPr>
        <p:spPr bwMode="auto">
          <a:xfrm>
            <a:off x="2563813" y="1643063"/>
            <a:ext cx="458787" cy="274637"/>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17" name="Line 121"/>
          <p:cNvSpPr>
            <a:spLocks noChangeShapeType="1"/>
          </p:cNvSpPr>
          <p:nvPr/>
        </p:nvSpPr>
        <p:spPr bwMode="auto">
          <a:xfrm>
            <a:off x="1797050" y="1643063"/>
            <a:ext cx="0" cy="260350"/>
          </a:xfrm>
          <a:prstGeom prst="line">
            <a:avLst/>
          </a:prstGeom>
          <a:noFill/>
          <a:ln w="12700">
            <a:solidFill>
              <a:srgbClr val="000000"/>
            </a:solidFill>
            <a:round/>
            <a:headEnd/>
            <a:tailEnd/>
          </a:ln>
        </p:spPr>
        <p:txBody>
          <a:bodyPr lIns="0" tIns="0" rIns="0" bIns="0"/>
          <a:lstStyle/>
          <a:p>
            <a:endParaRPr lang="en-US"/>
          </a:p>
        </p:txBody>
      </p:sp>
      <p:sp>
        <p:nvSpPr>
          <p:cNvPr id="25618" name="Line 122"/>
          <p:cNvSpPr>
            <a:spLocks noChangeShapeType="1"/>
          </p:cNvSpPr>
          <p:nvPr/>
        </p:nvSpPr>
        <p:spPr bwMode="auto">
          <a:xfrm>
            <a:off x="1476375" y="1643063"/>
            <a:ext cx="0" cy="260350"/>
          </a:xfrm>
          <a:prstGeom prst="line">
            <a:avLst/>
          </a:prstGeom>
          <a:noFill/>
          <a:ln w="12700">
            <a:solidFill>
              <a:srgbClr val="000000"/>
            </a:solidFill>
            <a:round/>
            <a:headEnd/>
            <a:tailEnd/>
          </a:ln>
        </p:spPr>
        <p:txBody>
          <a:bodyPr lIns="0" tIns="0" rIns="0" bIns="0"/>
          <a:lstStyle/>
          <a:p>
            <a:endParaRPr lang="en-US"/>
          </a:p>
        </p:txBody>
      </p:sp>
      <p:sp>
        <p:nvSpPr>
          <p:cNvPr id="25619" name="Line 123"/>
          <p:cNvSpPr>
            <a:spLocks noChangeShapeType="1"/>
          </p:cNvSpPr>
          <p:nvPr/>
        </p:nvSpPr>
        <p:spPr bwMode="auto">
          <a:xfrm>
            <a:off x="2117725" y="1643063"/>
            <a:ext cx="0" cy="260350"/>
          </a:xfrm>
          <a:prstGeom prst="line">
            <a:avLst/>
          </a:prstGeom>
          <a:noFill/>
          <a:ln w="12700">
            <a:solidFill>
              <a:srgbClr val="000000"/>
            </a:solidFill>
            <a:round/>
            <a:headEnd/>
            <a:tailEnd/>
          </a:ln>
        </p:spPr>
        <p:txBody>
          <a:bodyPr lIns="0" tIns="0" rIns="0" bIns="0"/>
          <a:lstStyle/>
          <a:p>
            <a:endParaRPr lang="en-US"/>
          </a:p>
        </p:txBody>
      </p:sp>
      <p:sp>
        <p:nvSpPr>
          <p:cNvPr id="25620" name="Rectangle 124"/>
          <p:cNvSpPr>
            <a:spLocks noChangeArrowheads="1"/>
          </p:cNvSpPr>
          <p:nvPr/>
        </p:nvSpPr>
        <p:spPr bwMode="auto">
          <a:xfrm>
            <a:off x="1697037" y="15509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a:p>
        </p:txBody>
      </p:sp>
      <p:grpSp>
        <p:nvGrpSpPr>
          <p:cNvPr id="3" name="Group 153"/>
          <p:cNvGrpSpPr>
            <a:grpSpLocks/>
          </p:cNvGrpSpPr>
          <p:nvPr/>
        </p:nvGrpSpPr>
        <p:grpSpPr bwMode="auto">
          <a:xfrm>
            <a:off x="795338" y="4827588"/>
            <a:ext cx="2338387" cy="274637"/>
            <a:chOff x="501" y="3404"/>
            <a:chExt cx="1473" cy="173"/>
          </a:xfrm>
        </p:grpSpPr>
        <p:sp>
          <p:nvSpPr>
            <p:cNvPr id="25639" name="Text Box 126"/>
            <p:cNvSpPr txBox="1">
              <a:spLocks noChangeArrowheads="1"/>
            </p:cNvSpPr>
            <p:nvPr/>
          </p:nvSpPr>
          <p:spPr bwMode="auto">
            <a:xfrm>
              <a:off x="501" y="3404"/>
              <a:ext cx="216" cy="173"/>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40" name="AutoShape 127"/>
            <p:cNvCxnSpPr>
              <a:cxnSpLocks noChangeShapeType="1"/>
              <a:stCxn id="25639" idx="3"/>
              <a:endCxn id="25641" idx="1"/>
            </p:cNvCxnSpPr>
            <p:nvPr/>
          </p:nvCxnSpPr>
          <p:spPr bwMode="auto">
            <a:xfrm>
              <a:off x="717" y="3487"/>
              <a:ext cx="969" cy="0"/>
            </a:xfrm>
            <a:prstGeom prst="straightConnector1">
              <a:avLst/>
            </a:prstGeom>
            <a:noFill/>
            <a:ln w="38100">
              <a:solidFill>
                <a:srgbClr val="000000"/>
              </a:solidFill>
              <a:round/>
              <a:headEnd type="triangle" w="med" len="med"/>
              <a:tailEnd type="triangle" w="med" len="med"/>
            </a:ln>
          </p:spPr>
        </p:cxnSp>
        <p:sp>
          <p:nvSpPr>
            <p:cNvPr id="25641" name="Text Box 128"/>
            <p:cNvSpPr txBox="1">
              <a:spLocks noChangeArrowheads="1"/>
            </p:cNvSpPr>
            <p:nvPr/>
          </p:nvSpPr>
          <p:spPr bwMode="auto">
            <a:xfrm>
              <a:off x="1685" y="3404"/>
              <a:ext cx="289" cy="173"/>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42" name="Line 129"/>
            <p:cNvSpPr>
              <a:spLocks noChangeShapeType="1"/>
            </p:cNvSpPr>
            <p:nvPr/>
          </p:nvSpPr>
          <p:spPr bwMode="auto">
            <a:xfrm>
              <a:off x="1202" y="3404"/>
              <a:ext cx="0" cy="164"/>
            </a:xfrm>
            <a:prstGeom prst="line">
              <a:avLst/>
            </a:prstGeom>
            <a:noFill/>
            <a:ln w="12700">
              <a:solidFill>
                <a:srgbClr val="000000"/>
              </a:solidFill>
              <a:round/>
              <a:headEnd/>
              <a:tailEnd/>
            </a:ln>
          </p:spPr>
          <p:txBody>
            <a:bodyPr lIns="0" tIns="0" rIns="0" bIns="0"/>
            <a:lstStyle/>
            <a:p>
              <a:endParaRPr lang="en-US"/>
            </a:p>
          </p:txBody>
        </p:sp>
        <p:sp>
          <p:nvSpPr>
            <p:cNvPr id="25643" name="Line 130"/>
            <p:cNvSpPr>
              <a:spLocks noChangeShapeType="1"/>
            </p:cNvSpPr>
            <p:nvPr/>
          </p:nvSpPr>
          <p:spPr bwMode="auto">
            <a:xfrm>
              <a:off x="1000" y="3404"/>
              <a:ext cx="0" cy="164"/>
            </a:xfrm>
            <a:prstGeom prst="line">
              <a:avLst/>
            </a:prstGeom>
            <a:noFill/>
            <a:ln w="12700">
              <a:solidFill>
                <a:srgbClr val="000000"/>
              </a:solidFill>
              <a:round/>
              <a:headEnd/>
              <a:tailEnd/>
            </a:ln>
          </p:spPr>
          <p:txBody>
            <a:bodyPr lIns="0" tIns="0" rIns="0" bIns="0"/>
            <a:lstStyle/>
            <a:p>
              <a:endParaRPr lang="en-US"/>
            </a:p>
          </p:txBody>
        </p:sp>
        <p:sp>
          <p:nvSpPr>
            <p:cNvPr id="25644" name="Line 131"/>
            <p:cNvSpPr>
              <a:spLocks noChangeShapeType="1"/>
            </p:cNvSpPr>
            <p:nvPr/>
          </p:nvSpPr>
          <p:spPr bwMode="auto">
            <a:xfrm>
              <a:off x="1404" y="3404"/>
              <a:ext cx="0" cy="164"/>
            </a:xfrm>
            <a:prstGeom prst="line">
              <a:avLst/>
            </a:prstGeom>
            <a:noFill/>
            <a:ln w="12700">
              <a:solidFill>
                <a:srgbClr val="000000"/>
              </a:solidFill>
              <a:round/>
              <a:headEnd/>
              <a:tailEnd/>
            </a:ln>
          </p:spPr>
          <p:txBody>
            <a:bodyPr lIns="0" tIns="0" rIns="0" bIns="0"/>
            <a:lstStyle/>
            <a:p>
              <a:endParaRPr lang="en-US"/>
            </a:p>
          </p:txBody>
        </p:sp>
      </p:grpSp>
      <p:sp>
        <p:nvSpPr>
          <p:cNvPr id="25622" name="Rectangle 132"/>
          <p:cNvSpPr>
            <a:spLocks noChangeArrowheads="1"/>
          </p:cNvSpPr>
          <p:nvPr/>
        </p:nvSpPr>
        <p:spPr bwMode="auto">
          <a:xfrm>
            <a:off x="2382837" y="47513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dirty="0"/>
          </a:p>
        </p:txBody>
      </p:sp>
      <p:grpSp>
        <p:nvGrpSpPr>
          <p:cNvPr id="4" name="Group 152"/>
          <p:cNvGrpSpPr>
            <a:grpSpLocks/>
          </p:cNvGrpSpPr>
          <p:nvPr/>
        </p:nvGrpSpPr>
        <p:grpSpPr bwMode="auto">
          <a:xfrm>
            <a:off x="684213" y="4016375"/>
            <a:ext cx="2338387" cy="274638"/>
            <a:chOff x="431" y="2893"/>
            <a:chExt cx="1473" cy="173"/>
          </a:xfrm>
        </p:grpSpPr>
        <p:sp>
          <p:nvSpPr>
            <p:cNvPr id="25633" name="Text Box 134"/>
            <p:cNvSpPr txBox="1">
              <a:spLocks noChangeArrowheads="1"/>
            </p:cNvSpPr>
            <p:nvPr/>
          </p:nvSpPr>
          <p:spPr bwMode="auto">
            <a:xfrm>
              <a:off x="431" y="2893"/>
              <a:ext cx="216" cy="173"/>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34" name="AutoShape 135"/>
            <p:cNvCxnSpPr>
              <a:cxnSpLocks noChangeShapeType="1"/>
              <a:stCxn id="25633" idx="3"/>
              <a:endCxn id="25635" idx="1"/>
            </p:cNvCxnSpPr>
            <p:nvPr/>
          </p:nvCxnSpPr>
          <p:spPr bwMode="auto">
            <a:xfrm>
              <a:off x="647" y="2976"/>
              <a:ext cx="969" cy="0"/>
            </a:xfrm>
            <a:prstGeom prst="straightConnector1">
              <a:avLst/>
            </a:prstGeom>
            <a:noFill/>
            <a:ln w="38100">
              <a:solidFill>
                <a:srgbClr val="000000"/>
              </a:solidFill>
              <a:round/>
              <a:headEnd type="triangle" w="med" len="med"/>
              <a:tailEnd type="triangle" w="med" len="med"/>
            </a:ln>
          </p:spPr>
        </p:cxnSp>
        <p:sp>
          <p:nvSpPr>
            <p:cNvPr id="25635" name="Text Box 136"/>
            <p:cNvSpPr txBox="1">
              <a:spLocks noChangeArrowheads="1"/>
            </p:cNvSpPr>
            <p:nvPr/>
          </p:nvSpPr>
          <p:spPr bwMode="auto">
            <a:xfrm>
              <a:off x="1615" y="2893"/>
              <a:ext cx="289" cy="173"/>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36" name="Line 137"/>
            <p:cNvSpPr>
              <a:spLocks noChangeShapeType="1"/>
            </p:cNvSpPr>
            <p:nvPr/>
          </p:nvSpPr>
          <p:spPr bwMode="auto">
            <a:xfrm>
              <a:off x="1132" y="2893"/>
              <a:ext cx="0" cy="164"/>
            </a:xfrm>
            <a:prstGeom prst="line">
              <a:avLst/>
            </a:prstGeom>
            <a:noFill/>
            <a:ln w="12700">
              <a:solidFill>
                <a:srgbClr val="000000"/>
              </a:solidFill>
              <a:round/>
              <a:headEnd/>
              <a:tailEnd/>
            </a:ln>
          </p:spPr>
          <p:txBody>
            <a:bodyPr lIns="0" tIns="0" rIns="0" bIns="0"/>
            <a:lstStyle/>
            <a:p>
              <a:endParaRPr lang="en-US"/>
            </a:p>
          </p:txBody>
        </p:sp>
        <p:sp>
          <p:nvSpPr>
            <p:cNvPr id="25637" name="Line 138"/>
            <p:cNvSpPr>
              <a:spLocks noChangeShapeType="1"/>
            </p:cNvSpPr>
            <p:nvPr/>
          </p:nvSpPr>
          <p:spPr bwMode="auto">
            <a:xfrm>
              <a:off x="930" y="2893"/>
              <a:ext cx="0" cy="164"/>
            </a:xfrm>
            <a:prstGeom prst="line">
              <a:avLst/>
            </a:prstGeom>
            <a:noFill/>
            <a:ln w="12700">
              <a:solidFill>
                <a:srgbClr val="000000"/>
              </a:solidFill>
              <a:round/>
              <a:headEnd/>
              <a:tailEnd/>
            </a:ln>
          </p:spPr>
          <p:txBody>
            <a:bodyPr lIns="0" tIns="0" rIns="0" bIns="0"/>
            <a:lstStyle/>
            <a:p>
              <a:endParaRPr lang="en-US"/>
            </a:p>
          </p:txBody>
        </p:sp>
        <p:sp>
          <p:nvSpPr>
            <p:cNvPr id="25638" name="Line 139"/>
            <p:cNvSpPr>
              <a:spLocks noChangeShapeType="1"/>
            </p:cNvSpPr>
            <p:nvPr/>
          </p:nvSpPr>
          <p:spPr bwMode="auto">
            <a:xfrm>
              <a:off x="1334" y="2893"/>
              <a:ext cx="0" cy="164"/>
            </a:xfrm>
            <a:prstGeom prst="line">
              <a:avLst/>
            </a:prstGeom>
            <a:noFill/>
            <a:ln w="12700">
              <a:solidFill>
                <a:srgbClr val="000000"/>
              </a:solidFill>
              <a:round/>
              <a:headEnd/>
              <a:tailEnd/>
            </a:ln>
          </p:spPr>
          <p:txBody>
            <a:bodyPr lIns="0" tIns="0" rIns="0" bIns="0"/>
            <a:lstStyle/>
            <a:p>
              <a:endParaRPr lang="en-US"/>
            </a:p>
          </p:txBody>
        </p:sp>
      </p:grpSp>
      <p:sp>
        <p:nvSpPr>
          <p:cNvPr id="25624" name="Rectangle 140"/>
          <p:cNvSpPr>
            <a:spLocks noChangeArrowheads="1"/>
          </p:cNvSpPr>
          <p:nvPr/>
        </p:nvSpPr>
        <p:spPr bwMode="auto">
          <a:xfrm>
            <a:off x="1981200" y="39131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a:p>
        </p:txBody>
      </p:sp>
      <p:grpSp>
        <p:nvGrpSpPr>
          <p:cNvPr id="5" name="Group 150"/>
          <p:cNvGrpSpPr>
            <a:grpSpLocks/>
          </p:cNvGrpSpPr>
          <p:nvPr/>
        </p:nvGrpSpPr>
        <p:grpSpPr bwMode="auto">
          <a:xfrm>
            <a:off x="719138" y="3257550"/>
            <a:ext cx="2338387" cy="274638"/>
            <a:chOff x="453" y="2415"/>
            <a:chExt cx="1473" cy="173"/>
          </a:xfrm>
        </p:grpSpPr>
        <p:sp>
          <p:nvSpPr>
            <p:cNvPr id="25627" name="Text Box 142"/>
            <p:cNvSpPr txBox="1">
              <a:spLocks noChangeArrowheads="1"/>
            </p:cNvSpPr>
            <p:nvPr/>
          </p:nvSpPr>
          <p:spPr bwMode="auto">
            <a:xfrm>
              <a:off x="453" y="2415"/>
              <a:ext cx="216" cy="173"/>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28" name="AutoShape 143"/>
            <p:cNvCxnSpPr>
              <a:cxnSpLocks noChangeShapeType="1"/>
              <a:stCxn id="25627" idx="3"/>
              <a:endCxn id="25629" idx="1"/>
            </p:cNvCxnSpPr>
            <p:nvPr/>
          </p:nvCxnSpPr>
          <p:spPr bwMode="auto">
            <a:xfrm>
              <a:off x="669" y="2498"/>
              <a:ext cx="969" cy="0"/>
            </a:xfrm>
            <a:prstGeom prst="straightConnector1">
              <a:avLst/>
            </a:prstGeom>
            <a:noFill/>
            <a:ln w="38100">
              <a:solidFill>
                <a:srgbClr val="000000"/>
              </a:solidFill>
              <a:round/>
              <a:headEnd type="triangle" w="med" len="med"/>
              <a:tailEnd type="triangle" w="med" len="med"/>
            </a:ln>
          </p:spPr>
        </p:cxnSp>
        <p:sp>
          <p:nvSpPr>
            <p:cNvPr id="25629" name="Text Box 144"/>
            <p:cNvSpPr txBox="1">
              <a:spLocks noChangeArrowheads="1"/>
            </p:cNvSpPr>
            <p:nvPr/>
          </p:nvSpPr>
          <p:spPr bwMode="auto">
            <a:xfrm>
              <a:off x="1637" y="2415"/>
              <a:ext cx="289" cy="173"/>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30" name="Line 145"/>
            <p:cNvSpPr>
              <a:spLocks noChangeShapeType="1"/>
            </p:cNvSpPr>
            <p:nvPr/>
          </p:nvSpPr>
          <p:spPr bwMode="auto">
            <a:xfrm>
              <a:off x="1154" y="2415"/>
              <a:ext cx="0" cy="164"/>
            </a:xfrm>
            <a:prstGeom prst="line">
              <a:avLst/>
            </a:prstGeom>
            <a:noFill/>
            <a:ln w="12700">
              <a:solidFill>
                <a:srgbClr val="000000"/>
              </a:solidFill>
              <a:round/>
              <a:headEnd/>
              <a:tailEnd/>
            </a:ln>
          </p:spPr>
          <p:txBody>
            <a:bodyPr lIns="0" tIns="0" rIns="0" bIns="0"/>
            <a:lstStyle/>
            <a:p>
              <a:endParaRPr lang="en-US"/>
            </a:p>
          </p:txBody>
        </p:sp>
        <p:sp>
          <p:nvSpPr>
            <p:cNvPr id="25631" name="Line 146"/>
            <p:cNvSpPr>
              <a:spLocks noChangeShapeType="1"/>
            </p:cNvSpPr>
            <p:nvPr/>
          </p:nvSpPr>
          <p:spPr bwMode="auto">
            <a:xfrm>
              <a:off x="952" y="2415"/>
              <a:ext cx="0" cy="164"/>
            </a:xfrm>
            <a:prstGeom prst="line">
              <a:avLst/>
            </a:prstGeom>
            <a:noFill/>
            <a:ln w="12700">
              <a:solidFill>
                <a:srgbClr val="000000"/>
              </a:solidFill>
              <a:round/>
              <a:headEnd/>
              <a:tailEnd/>
            </a:ln>
          </p:spPr>
          <p:txBody>
            <a:bodyPr lIns="0" tIns="0" rIns="0" bIns="0"/>
            <a:lstStyle/>
            <a:p>
              <a:endParaRPr lang="en-US"/>
            </a:p>
          </p:txBody>
        </p:sp>
        <p:sp>
          <p:nvSpPr>
            <p:cNvPr id="25632" name="Line 147"/>
            <p:cNvSpPr>
              <a:spLocks noChangeShapeType="1"/>
            </p:cNvSpPr>
            <p:nvPr/>
          </p:nvSpPr>
          <p:spPr bwMode="auto">
            <a:xfrm>
              <a:off x="1356" y="2415"/>
              <a:ext cx="0" cy="164"/>
            </a:xfrm>
            <a:prstGeom prst="line">
              <a:avLst/>
            </a:prstGeom>
            <a:noFill/>
            <a:ln w="12700">
              <a:solidFill>
                <a:srgbClr val="000000"/>
              </a:solidFill>
              <a:round/>
              <a:headEnd/>
              <a:tailEnd/>
            </a:ln>
          </p:spPr>
          <p:txBody>
            <a:bodyPr lIns="0" tIns="0" rIns="0" bIns="0"/>
            <a:lstStyle/>
            <a:p>
              <a:endParaRPr lang="en-US"/>
            </a:p>
          </p:txBody>
        </p:sp>
      </p:grpSp>
      <p:sp>
        <p:nvSpPr>
          <p:cNvPr id="25626" name="Rectangle 148"/>
          <p:cNvSpPr>
            <a:spLocks noChangeArrowheads="1"/>
          </p:cNvSpPr>
          <p:nvPr/>
        </p:nvSpPr>
        <p:spPr bwMode="auto">
          <a:xfrm>
            <a:off x="1524000" y="31511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dirty="0"/>
          </a:p>
        </p:txBody>
      </p:sp>
      <p:sp>
        <p:nvSpPr>
          <p:cNvPr id="61" name="Title 60"/>
          <p:cNvSpPr>
            <a:spLocks noGrp="1"/>
          </p:cNvSpPr>
          <p:nvPr>
            <p:ph type="title" idx="4294967295"/>
          </p:nvPr>
        </p:nvSpPr>
        <p:spPr>
          <a:xfrm>
            <a:off x="0" y="0"/>
            <a:ext cx="9144000" cy="838200"/>
          </a:xfrm>
        </p:spPr>
        <p:txBody>
          <a:bodyPr>
            <a:normAutofit/>
          </a:bodyPr>
          <a:lstStyle/>
          <a:p>
            <a:r>
              <a:rPr lang="en-US" dirty="0" smtClean="0"/>
              <a:t>Trade off Sliders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838200"/>
          </a:xfrm>
        </p:spPr>
        <p:txBody>
          <a:bodyPr>
            <a:normAutofit/>
          </a:bodyPr>
          <a:lstStyle/>
          <a:p>
            <a:r>
              <a:rPr lang="en-US" dirty="0" smtClean="0"/>
              <a:t>Roles and Goals</a:t>
            </a:r>
            <a:endParaRPr lang="en-US" dirty="0"/>
          </a:p>
        </p:txBody>
      </p:sp>
      <p:sp>
        <p:nvSpPr>
          <p:cNvPr id="5" name="Rectangle 3"/>
          <p:cNvSpPr>
            <a:spLocks noChangeArrowheads="1"/>
          </p:cNvSpPr>
          <p:nvPr/>
        </p:nvSpPr>
        <p:spPr bwMode="gray">
          <a:xfrm>
            <a:off x="2971800" y="1219200"/>
            <a:ext cx="1727200"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200" b="1" i="1" dirty="0">
                <a:latin typeface="Tahoma" pitchFamily="34" charset="0"/>
              </a:rPr>
              <a:t>What do I want to do?</a:t>
            </a:r>
          </a:p>
        </p:txBody>
      </p:sp>
      <p:sp>
        <p:nvSpPr>
          <p:cNvPr id="6" name="Rectangle 4"/>
          <p:cNvSpPr>
            <a:spLocks noChangeArrowheads="1"/>
          </p:cNvSpPr>
          <p:nvPr/>
        </p:nvSpPr>
        <p:spPr bwMode="gray">
          <a:xfrm>
            <a:off x="5308600" y="1219200"/>
            <a:ext cx="2159000" cy="381000"/>
          </a:xfrm>
          <a:prstGeom prst="rect">
            <a:avLst/>
          </a:prstGeom>
          <a:noFill/>
          <a:ln w="12700">
            <a:noFill/>
            <a:miter lim="800000"/>
            <a:headEnd/>
            <a:tailEnd/>
          </a:ln>
        </p:spPr>
        <p:txBody>
          <a:bodyPr lIns="90488" tIns="44450" rIns="0" bIns="44450"/>
          <a:lstStyle/>
          <a:p>
            <a:pPr algn="ctr" eaLnBrk="0" hangingPunct="0">
              <a:spcBef>
                <a:spcPct val="20000"/>
              </a:spcBef>
              <a:buClr>
                <a:schemeClr val="bg1"/>
              </a:buClr>
              <a:buFont typeface="Wingdings" pitchFamily="2" charset="2"/>
              <a:buNone/>
            </a:pPr>
            <a:r>
              <a:rPr lang="en-GB" sz="1200" b="1" i="1" dirty="0">
                <a:latin typeface="Tahoma" pitchFamily="34" charset="0"/>
              </a:rPr>
              <a:t>How will you support my goals?</a:t>
            </a:r>
          </a:p>
        </p:txBody>
      </p:sp>
      <p:sp>
        <p:nvSpPr>
          <p:cNvPr id="7" name="Rectangle 8"/>
          <p:cNvSpPr>
            <a:spLocks noChangeArrowheads="1"/>
          </p:cNvSpPr>
          <p:nvPr/>
        </p:nvSpPr>
        <p:spPr bwMode="gray">
          <a:xfrm>
            <a:off x="533400" y="1295400"/>
            <a:ext cx="1408113"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200" b="1" i="1" dirty="0">
                <a:latin typeface="Tahoma" pitchFamily="34" charset="0"/>
              </a:rPr>
              <a:t>Who am I?</a:t>
            </a:r>
          </a:p>
        </p:txBody>
      </p:sp>
      <p:sp>
        <p:nvSpPr>
          <p:cNvPr id="9" name="Text Box 9"/>
          <p:cNvSpPr txBox="1">
            <a:spLocks noChangeArrowheads="1"/>
          </p:cNvSpPr>
          <p:nvPr/>
        </p:nvSpPr>
        <p:spPr bwMode="auto">
          <a:xfrm>
            <a:off x="228600" y="18288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Managing Director </a:t>
            </a:r>
            <a:endParaRPr lang="en-GB" sz="1200" dirty="0">
              <a:latin typeface="Tahoma" pitchFamily="34" charset="0"/>
            </a:endParaRPr>
          </a:p>
        </p:txBody>
      </p:sp>
      <p:sp>
        <p:nvSpPr>
          <p:cNvPr id="10" name="Rectangle 10"/>
          <p:cNvSpPr>
            <a:spLocks noChangeArrowheads="1"/>
          </p:cNvSpPr>
          <p:nvPr/>
        </p:nvSpPr>
        <p:spPr bwMode="auto">
          <a:xfrm>
            <a:off x="2819400" y="18288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“I’d like to easily see the status of Customers’ invoices”</a:t>
            </a:r>
            <a:endParaRPr lang="en-GB" sz="1200" dirty="0">
              <a:latin typeface="Tahoma" pitchFamily="34" charset="0"/>
            </a:endParaRPr>
          </a:p>
        </p:txBody>
      </p:sp>
      <p:sp>
        <p:nvSpPr>
          <p:cNvPr id="11" name="Rectangle 11"/>
          <p:cNvSpPr>
            <a:spLocks noChangeArrowheads="1"/>
          </p:cNvSpPr>
          <p:nvPr/>
        </p:nvSpPr>
        <p:spPr bwMode="gray">
          <a:xfrm>
            <a:off x="5410200" y="18288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online information regarding Customers’ accounts.</a:t>
            </a:r>
            <a:endParaRPr lang="en-GB" sz="1200" dirty="0">
              <a:latin typeface="Tahoma" pitchFamily="34" charset="0"/>
            </a:endParaRPr>
          </a:p>
        </p:txBody>
      </p:sp>
      <p:sp>
        <p:nvSpPr>
          <p:cNvPr id="20" name="Text Box 9"/>
          <p:cNvSpPr txBox="1">
            <a:spLocks noChangeArrowheads="1"/>
          </p:cNvSpPr>
          <p:nvPr/>
        </p:nvSpPr>
        <p:spPr bwMode="auto">
          <a:xfrm>
            <a:off x="228600" y="25908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Administrative Assistant</a:t>
            </a:r>
            <a:endParaRPr lang="en-GB" sz="1200" dirty="0">
              <a:latin typeface="Tahoma" pitchFamily="34" charset="0"/>
            </a:endParaRPr>
          </a:p>
        </p:txBody>
      </p:sp>
      <p:sp>
        <p:nvSpPr>
          <p:cNvPr id="21" name="Rectangle 10"/>
          <p:cNvSpPr>
            <a:spLocks noChangeArrowheads="1"/>
          </p:cNvSpPr>
          <p:nvPr/>
        </p:nvSpPr>
        <p:spPr bwMode="auto">
          <a:xfrm>
            <a:off x="2819400" y="25908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need to generate a lot more letters than I do today”</a:t>
            </a:r>
            <a:endParaRPr lang="en-GB" sz="1200" dirty="0">
              <a:latin typeface="Tahoma" pitchFamily="34" charset="0"/>
            </a:endParaRPr>
          </a:p>
        </p:txBody>
      </p:sp>
      <p:sp>
        <p:nvSpPr>
          <p:cNvPr id="22" name="Rectangle 11"/>
          <p:cNvSpPr>
            <a:spLocks noChangeArrowheads="1"/>
          </p:cNvSpPr>
          <p:nvPr/>
        </p:nvSpPr>
        <p:spPr bwMode="gray">
          <a:xfrm>
            <a:off x="5410200" y="25908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an automated approach to letter generation.</a:t>
            </a:r>
            <a:endParaRPr lang="en-GB" sz="1200" dirty="0">
              <a:latin typeface="Tahoma" pitchFamily="34" charset="0"/>
            </a:endParaRPr>
          </a:p>
        </p:txBody>
      </p:sp>
      <p:sp>
        <p:nvSpPr>
          <p:cNvPr id="27" name="Text Box 9"/>
          <p:cNvSpPr txBox="1">
            <a:spLocks noChangeArrowheads="1"/>
          </p:cNvSpPr>
          <p:nvPr/>
        </p:nvSpPr>
        <p:spPr bwMode="auto">
          <a:xfrm>
            <a:off x="304800" y="33528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Technology Manager</a:t>
            </a:r>
            <a:endParaRPr lang="en-GB" sz="1200" dirty="0">
              <a:latin typeface="Tahoma" pitchFamily="34" charset="0"/>
            </a:endParaRPr>
          </a:p>
        </p:txBody>
      </p:sp>
      <p:sp>
        <p:nvSpPr>
          <p:cNvPr id="28" name="Text Box 9"/>
          <p:cNvSpPr txBox="1">
            <a:spLocks noChangeArrowheads="1"/>
          </p:cNvSpPr>
          <p:nvPr/>
        </p:nvSpPr>
        <p:spPr bwMode="auto">
          <a:xfrm>
            <a:off x="381000" y="41910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Sales</a:t>
            </a:r>
            <a:endParaRPr lang="en-GB" sz="1200" dirty="0">
              <a:latin typeface="Tahoma" pitchFamily="34" charset="0"/>
            </a:endParaRPr>
          </a:p>
        </p:txBody>
      </p:sp>
      <p:sp>
        <p:nvSpPr>
          <p:cNvPr id="32" name="Rectangle 10"/>
          <p:cNvSpPr>
            <a:spLocks noChangeArrowheads="1"/>
          </p:cNvSpPr>
          <p:nvPr/>
        </p:nvSpPr>
        <p:spPr bwMode="auto">
          <a:xfrm>
            <a:off x="2895600" y="3352800"/>
            <a:ext cx="2005013" cy="4196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want to easily support all users”</a:t>
            </a:r>
            <a:endParaRPr lang="en-GB" sz="1200" dirty="0">
              <a:latin typeface="Tahoma" pitchFamily="34" charset="0"/>
            </a:endParaRPr>
          </a:p>
        </p:txBody>
      </p:sp>
      <p:sp>
        <p:nvSpPr>
          <p:cNvPr id="33" name="Rectangle 11"/>
          <p:cNvSpPr>
            <a:spLocks noChangeArrowheads="1"/>
          </p:cNvSpPr>
          <p:nvPr/>
        </p:nvSpPr>
        <p:spPr bwMode="gray">
          <a:xfrm>
            <a:off x="5486400" y="33528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solution in a language I can support.</a:t>
            </a:r>
            <a:endParaRPr lang="en-GB" sz="1200" dirty="0">
              <a:latin typeface="Tahoma" pitchFamily="34" charset="0"/>
            </a:endParaRPr>
          </a:p>
        </p:txBody>
      </p:sp>
      <p:sp>
        <p:nvSpPr>
          <p:cNvPr id="34" name="Rectangle 10"/>
          <p:cNvSpPr>
            <a:spLocks noChangeArrowheads="1"/>
          </p:cNvSpPr>
          <p:nvPr/>
        </p:nvSpPr>
        <p:spPr bwMode="auto">
          <a:xfrm>
            <a:off x="2895600" y="41910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want to be able to sign on more customers with confidence.</a:t>
            </a:r>
            <a:endParaRPr lang="en-GB" sz="1200" dirty="0">
              <a:latin typeface="Tahoma" pitchFamily="34" charset="0"/>
            </a:endParaRPr>
          </a:p>
        </p:txBody>
      </p:sp>
      <p:sp>
        <p:nvSpPr>
          <p:cNvPr id="35" name="Rectangle 11"/>
          <p:cNvSpPr>
            <a:spLocks noChangeArrowheads="1"/>
          </p:cNvSpPr>
          <p:nvPr/>
        </p:nvSpPr>
        <p:spPr bwMode="gray">
          <a:xfrm>
            <a:off x="5486400" y="4191000"/>
            <a:ext cx="2006600" cy="990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that can accommodate additional customers with the quality service.</a:t>
            </a:r>
            <a:endParaRPr lang="en-GB" sz="1200" dirty="0">
              <a:latin typeface="Tahoma" pitchFamily="34" charset="0"/>
            </a:endParaRPr>
          </a:p>
        </p:txBody>
      </p:sp>
      <p:sp>
        <p:nvSpPr>
          <p:cNvPr id="39" name="Text Box 9"/>
          <p:cNvSpPr txBox="1">
            <a:spLocks noChangeArrowheads="1"/>
          </p:cNvSpPr>
          <p:nvPr/>
        </p:nvSpPr>
        <p:spPr bwMode="auto">
          <a:xfrm>
            <a:off x="304800" y="51816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Customer</a:t>
            </a:r>
            <a:endParaRPr lang="en-GB" sz="1200" dirty="0">
              <a:latin typeface="Tahoma" pitchFamily="34" charset="0"/>
            </a:endParaRPr>
          </a:p>
        </p:txBody>
      </p:sp>
      <p:sp>
        <p:nvSpPr>
          <p:cNvPr id="40" name="Rectangle 10"/>
          <p:cNvSpPr>
            <a:spLocks noChangeArrowheads="1"/>
          </p:cNvSpPr>
          <p:nvPr/>
        </p:nvSpPr>
        <p:spPr bwMode="auto">
          <a:xfrm>
            <a:off x="2895600" y="5181600"/>
            <a:ext cx="2005013" cy="752041"/>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need to be confident that DC knows the status of each of my debtors’ invoices”</a:t>
            </a:r>
            <a:endParaRPr lang="en-GB" sz="1200" dirty="0">
              <a:latin typeface="Tahoma" pitchFamily="34" charset="0"/>
            </a:endParaRPr>
          </a:p>
        </p:txBody>
      </p:sp>
      <p:sp>
        <p:nvSpPr>
          <p:cNvPr id="41" name="Rectangle 11"/>
          <p:cNvSpPr>
            <a:spLocks noChangeArrowheads="1"/>
          </p:cNvSpPr>
          <p:nvPr/>
        </p:nvSpPr>
        <p:spPr bwMode="gray">
          <a:xfrm>
            <a:off x="5486400" y="51816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way to reflect invoice status by Debtor.</a:t>
            </a:r>
            <a:endParaRPr lang="en-GB" sz="1200" dirty="0">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7" name="Rectangle 5"/>
          <p:cNvSpPr>
            <a:spLocks noGrp="1" noChangeArrowheads="1"/>
          </p:cNvSpPr>
          <p:nvPr>
            <p:ph type="title" idx="4294967295"/>
          </p:nvPr>
        </p:nvSpPr>
        <p:spPr bwMode="gray">
          <a:xfrm>
            <a:off x="0" y="0"/>
            <a:ext cx="9144000" cy="838200"/>
          </a:xfrm>
          <a:noFill/>
          <a:ln/>
        </p:spPr>
        <p:txBody>
          <a:bodyPr anchor="b">
            <a:normAutofit/>
          </a:bodyPr>
          <a:lstStyle/>
          <a:p>
            <a:pPr>
              <a:buClr>
                <a:schemeClr val="bg1"/>
              </a:buClr>
            </a:pPr>
            <a:r>
              <a:rPr lang="en-AU" dirty="0"/>
              <a:t>User Scenarios</a:t>
            </a:r>
            <a:r>
              <a:rPr lang="en-US" dirty="0"/>
              <a:t> </a:t>
            </a:r>
          </a:p>
        </p:txBody>
      </p:sp>
      <p:sp>
        <p:nvSpPr>
          <p:cNvPr id="750603" name="Rectangle 11"/>
          <p:cNvSpPr>
            <a:spLocks noChangeArrowheads="1"/>
          </p:cNvSpPr>
          <p:nvPr/>
        </p:nvSpPr>
        <p:spPr bwMode="auto">
          <a:xfrm>
            <a:off x="250825" y="981075"/>
            <a:ext cx="8642350" cy="2519363"/>
          </a:xfrm>
          <a:prstGeom prst="rect">
            <a:avLst/>
          </a:prstGeom>
          <a:noFill/>
          <a:ln w="12700">
            <a:noFill/>
            <a:miter lim="800000"/>
            <a:headEnd/>
            <a:tailEnd/>
          </a:ln>
          <a:effectLst/>
        </p:spPr>
        <p:txBody>
          <a:bodyPr lIns="50800" tIns="50800" rIns="132080" bIns="50800"/>
          <a:lstStyle/>
          <a:p>
            <a:pPr marL="342900" indent="-342900">
              <a:spcBef>
                <a:spcPct val="20000"/>
              </a:spcBef>
              <a:buClr>
                <a:schemeClr val="bg1"/>
              </a:buClr>
              <a:buNone/>
            </a:pPr>
            <a:r>
              <a:rPr lang="en-US" sz="2200" dirty="0">
                <a:solidFill>
                  <a:schemeClr val="tx1"/>
                </a:solidFill>
                <a:sym typeface="Verdana" pitchFamily="34" charset="0"/>
              </a:rPr>
              <a:t>Use </a:t>
            </a:r>
            <a:r>
              <a:rPr lang="en-US" sz="2200" b="1" dirty="0">
                <a:solidFill>
                  <a:schemeClr val="tx1"/>
                </a:solidFill>
                <a:sym typeface="Verdana" pitchFamily="34" charset="0"/>
              </a:rPr>
              <a:t>scenarios</a:t>
            </a:r>
            <a:r>
              <a:rPr lang="en-US" sz="2200" dirty="0">
                <a:solidFill>
                  <a:schemeClr val="tx1"/>
                </a:solidFill>
                <a:sym typeface="Verdana" pitchFamily="34" charset="0"/>
              </a:rPr>
              <a:t> to inform your thinking and create an end-to-end journey</a:t>
            </a:r>
          </a:p>
          <a:p>
            <a:pPr marL="342900" indent="-342900">
              <a:spcBef>
                <a:spcPct val="20000"/>
              </a:spcBef>
              <a:buClr>
                <a:schemeClr val="bg1"/>
              </a:buClr>
              <a:buNone/>
            </a:pPr>
            <a:r>
              <a:rPr lang="en-US" sz="2200" dirty="0">
                <a:solidFill>
                  <a:schemeClr val="tx1"/>
                </a:solidFill>
                <a:sym typeface="Verdana" pitchFamily="34" charset="0"/>
              </a:rPr>
              <a:t>Consider a </a:t>
            </a:r>
            <a:r>
              <a:rPr lang="en-US" sz="2200" b="1" dirty="0">
                <a:solidFill>
                  <a:schemeClr val="tx1"/>
                </a:solidFill>
                <a:sym typeface="Verdana" pitchFamily="34" charset="0"/>
              </a:rPr>
              <a:t>persona</a:t>
            </a:r>
            <a:r>
              <a:rPr lang="en-US" sz="2200" dirty="0">
                <a:solidFill>
                  <a:schemeClr val="tx1"/>
                </a:solidFill>
                <a:sym typeface="Verdana" pitchFamily="34" charset="0"/>
              </a:rPr>
              <a:t> + a </a:t>
            </a:r>
            <a:r>
              <a:rPr lang="en-US" sz="2200" b="1" dirty="0">
                <a:solidFill>
                  <a:schemeClr val="tx1"/>
                </a:solidFill>
                <a:sym typeface="Verdana" pitchFamily="34" charset="0"/>
              </a:rPr>
              <a:t>task</a:t>
            </a:r>
            <a:r>
              <a:rPr lang="en-US" sz="2200" dirty="0">
                <a:solidFill>
                  <a:schemeClr val="tx1"/>
                </a:solidFill>
                <a:sym typeface="Verdana" pitchFamily="34" charset="0"/>
              </a:rPr>
              <a:t> + an </a:t>
            </a:r>
            <a:r>
              <a:rPr lang="en-US" sz="2200" b="1" dirty="0">
                <a:solidFill>
                  <a:schemeClr val="tx1"/>
                </a:solidFill>
                <a:sym typeface="Verdana" pitchFamily="34" charset="0"/>
              </a:rPr>
              <a:t>environment</a:t>
            </a:r>
          </a:p>
          <a:p>
            <a:pPr marL="342900" indent="-342900">
              <a:spcBef>
                <a:spcPct val="20000"/>
              </a:spcBef>
              <a:buClr>
                <a:schemeClr val="bg1"/>
              </a:buClr>
              <a:buNone/>
            </a:pPr>
            <a:r>
              <a:rPr lang="en-US" sz="2200" dirty="0">
                <a:solidFill>
                  <a:schemeClr val="tx1"/>
                </a:solidFill>
                <a:sym typeface="Verdana" pitchFamily="34" charset="0"/>
              </a:rPr>
              <a:t>Use </a:t>
            </a:r>
            <a:r>
              <a:rPr lang="en-US" sz="2200" b="1" dirty="0">
                <a:solidFill>
                  <a:schemeClr val="tx1"/>
                </a:solidFill>
                <a:sym typeface="Verdana" pitchFamily="34" charset="0"/>
              </a:rPr>
              <a:t>scenarios</a:t>
            </a:r>
            <a:r>
              <a:rPr lang="en-US" sz="2200" dirty="0">
                <a:solidFill>
                  <a:schemeClr val="tx1"/>
                </a:solidFill>
                <a:sym typeface="Verdana" pitchFamily="34" charset="0"/>
              </a:rPr>
              <a:t> to drive out requirements and to validate that solutions can solve the tasks identified in all possible environments.</a:t>
            </a:r>
          </a:p>
        </p:txBody>
      </p:sp>
      <p:grpSp>
        <p:nvGrpSpPr>
          <p:cNvPr id="2" name="Group 15"/>
          <p:cNvGrpSpPr>
            <a:grpSpLocks/>
          </p:cNvGrpSpPr>
          <p:nvPr/>
        </p:nvGrpSpPr>
        <p:grpSpPr bwMode="auto">
          <a:xfrm>
            <a:off x="250825" y="3860800"/>
            <a:ext cx="8426450" cy="1893888"/>
            <a:chOff x="158" y="2432"/>
            <a:chExt cx="5308" cy="1193"/>
          </a:xfrm>
        </p:grpSpPr>
        <p:sp>
          <p:nvSpPr>
            <p:cNvPr id="750604" name="Rectangle 12"/>
            <p:cNvSpPr>
              <a:spLocks/>
            </p:cNvSpPr>
            <p:nvPr/>
          </p:nvSpPr>
          <p:spPr bwMode="auto">
            <a:xfrm>
              <a:off x="1882" y="2478"/>
              <a:ext cx="3584" cy="992"/>
            </a:xfrm>
            <a:prstGeom prst="rect">
              <a:avLst/>
            </a:prstGeom>
            <a:noFill/>
            <a:ln w="12700">
              <a:noFill/>
              <a:miter lim="800000"/>
              <a:headEnd/>
              <a:tailEnd/>
            </a:ln>
          </p:spPr>
          <p:txBody>
            <a:bodyPr lIns="0" tIns="0" rIns="39688" bIns="0"/>
            <a:lstStyle/>
            <a:p>
              <a:pPr marL="39688">
                <a:buNone/>
              </a:pPr>
              <a:r>
                <a:rPr lang="en-GB" sz="1600" dirty="0">
                  <a:solidFill>
                    <a:schemeClr val="tx1"/>
                  </a:solidFill>
                  <a:sym typeface="Verdana" pitchFamily="34" charset="0"/>
                </a:rPr>
                <a:t>“I have </a:t>
              </a:r>
              <a:r>
                <a:rPr lang="en-GB" sz="1600" b="1" dirty="0">
                  <a:solidFill>
                    <a:schemeClr val="tx1"/>
                  </a:solidFill>
                  <a:sym typeface="Verdana" pitchFamily="34" charset="0"/>
                </a:rPr>
                <a:t>165 invoices to process</a:t>
              </a:r>
              <a:r>
                <a:rPr lang="en-GB" sz="1600" dirty="0">
                  <a:solidFill>
                    <a:schemeClr val="tx1"/>
                  </a:solidFill>
                  <a:sym typeface="Verdana" pitchFamily="34" charset="0"/>
                </a:rPr>
                <a:t> today, I’d really like to get it done quickly so that I know that I’ll have time to deal with any customer &amp; debtor requests, so that I can deal with them </a:t>
              </a:r>
              <a:r>
                <a:rPr lang="en-GB" sz="1600" b="1" dirty="0">
                  <a:solidFill>
                    <a:schemeClr val="tx1"/>
                  </a:solidFill>
                  <a:sym typeface="Verdana" pitchFamily="34" charset="0"/>
                </a:rPr>
                <a:t>more effectively</a:t>
              </a:r>
              <a:r>
                <a:rPr lang="en-GB" sz="1600" dirty="0">
                  <a:solidFill>
                    <a:schemeClr val="tx1"/>
                  </a:solidFill>
                  <a:sym typeface="Verdana" pitchFamily="34" charset="0"/>
                </a:rPr>
                <a:t> in a less stressed way.</a:t>
              </a:r>
            </a:p>
            <a:p>
              <a:pPr marL="39688"/>
              <a:r>
                <a:rPr lang="en-GB" sz="1600" dirty="0">
                  <a:solidFill>
                    <a:schemeClr val="tx1"/>
                  </a:solidFill>
                  <a:sym typeface="Verdana" pitchFamily="34" charset="0"/>
                </a:rPr>
                <a:t>For each new invoice I need to </a:t>
              </a:r>
              <a:r>
                <a:rPr lang="en-GB" sz="1600" b="1" dirty="0">
                  <a:solidFill>
                    <a:schemeClr val="tx1"/>
                  </a:solidFill>
                  <a:sym typeface="Verdana" pitchFamily="34" charset="0"/>
                </a:rPr>
                <a:t>record the customer details, the debtor details</a:t>
              </a:r>
              <a:r>
                <a:rPr lang="en-GB" sz="1600" dirty="0">
                  <a:solidFill>
                    <a:schemeClr val="tx1"/>
                  </a:solidFill>
                  <a:sym typeface="Verdana" pitchFamily="34" charset="0"/>
                </a:rPr>
                <a:t> and then I need to </a:t>
              </a:r>
              <a:r>
                <a:rPr lang="en-GB" sz="1600" b="1" dirty="0">
                  <a:solidFill>
                    <a:schemeClr val="tx1"/>
                  </a:solidFill>
                  <a:sym typeface="Verdana" pitchFamily="34" charset="0"/>
                </a:rPr>
                <a:t>type and send</a:t>
              </a:r>
              <a:r>
                <a:rPr lang="en-GB" sz="1600" dirty="0">
                  <a:solidFill>
                    <a:schemeClr val="tx1"/>
                  </a:solidFill>
                  <a:sym typeface="Verdana" pitchFamily="34" charset="0"/>
                </a:rPr>
                <a:t> the first letter to the debtor.”</a:t>
              </a:r>
              <a:r>
                <a:rPr lang="en-US" sz="1600" dirty="0">
                  <a:solidFill>
                    <a:schemeClr val="tx1"/>
                  </a:solidFill>
                  <a:sym typeface="Verdana" pitchFamily="34" charset="0"/>
                </a:rPr>
                <a:t> </a:t>
              </a:r>
            </a:p>
          </p:txBody>
        </p:sp>
        <p:pic>
          <p:nvPicPr>
            <p:cNvPr id="750606" name="Picture 5"/>
            <p:cNvPicPr>
              <a:picLocks noChangeAspect="1" noChangeArrowheads="1"/>
            </p:cNvPicPr>
            <p:nvPr/>
          </p:nvPicPr>
          <p:blipFill>
            <a:blip r:embed="rId3" cstate="print"/>
            <a:srcRect/>
            <a:stretch>
              <a:fillRect/>
            </a:stretch>
          </p:blipFill>
          <p:spPr bwMode="auto">
            <a:xfrm>
              <a:off x="158" y="2432"/>
              <a:ext cx="1542" cy="1193"/>
            </a:xfrm>
            <a:prstGeom prst="rect">
              <a:avLst/>
            </a:prstGeom>
            <a:noFill/>
            <a:ln w="9525">
              <a:noFill/>
              <a:miter lim="800000"/>
              <a:headEnd/>
              <a:tailEnd/>
            </a:ln>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0"/>
            <a:ext cx="9144000" cy="838200"/>
          </a:xfrm>
        </p:spPr>
        <p:txBody>
          <a:bodyPr>
            <a:normAutofit/>
          </a:bodyPr>
          <a:lstStyle/>
          <a:p>
            <a:r>
              <a:rPr lang="en-US" dirty="0" smtClean="0"/>
              <a:t>Persona</a:t>
            </a:r>
            <a:endParaRPr lang="en-US" dirty="0"/>
          </a:p>
        </p:txBody>
      </p:sp>
      <p:sp>
        <p:nvSpPr>
          <p:cNvPr id="12290" name="Rectangle 2"/>
          <p:cNvSpPr>
            <a:spLocks noChangeArrowheads="1"/>
          </p:cNvSpPr>
          <p:nvPr/>
        </p:nvSpPr>
        <p:spPr bwMode="auto">
          <a:xfrm>
            <a:off x="685800" y="2362200"/>
            <a:ext cx="6172200" cy="723202"/>
          </a:xfrm>
          <a:prstGeom prst="rect">
            <a:avLst/>
          </a:prstGeom>
          <a:noFill/>
          <a:ln w="9525">
            <a:noFill/>
            <a:miter lim="800000"/>
            <a:headEnd/>
            <a:tailEnd/>
          </a:ln>
          <a:effectLst/>
        </p:spPr>
        <p:txBody>
          <a:bodyPr vert="horz" wrap="square" lIns="0" tIns="152352"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A007D"/>
                </a:solidFill>
                <a:effectLst/>
                <a:latin typeface="Tahoma" pitchFamily="34" charset="0"/>
                <a:ea typeface="Times New Roman" pitchFamily="18" charset="0"/>
                <a:cs typeface="Times New Roman" pitchFamily="18" charset="0"/>
              </a:rPr>
              <a:t>Administrative Assistant: Abigail Goodman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itchFamily="34" charset="0"/>
            </a:endParaRPr>
          </a:p>
        </p:txBody>
      </p:sp>
      <p:pic>
        <p:nvPicPr>
          <p:cNvPr id="12289" name="Picture 5"/>
          <p:cNvPicPr>
            <a:picLocks noChangeAspect="1" noChangeArrowheads="1"/>
          </p:cNvPicPr>
          <p:nvPr/>
        </p:nvPicPr>
        <p:blipFill>
          <a:blip r:embed="rId2" cstate="print"/>
          <a:srcRect/>
          <a:stretch>
            <a:fillRect/>
          </a:stretch>
        </p:blipFill>
        <p:spPr bwMode="auto">
          <a:xfrm>
            <a:off x="685800" y="3124200"/>
            <a:ext cx="3044825" cy="2355850"/>
          </a:xfrm>
          <a:prstGeom prst="rect">
            <a:avLst/>
          </a:prstGeom>
          <a:noFill/>
        </p:spPr>
      </p:pic>
      <p:sp>
        <p:nvSpPr>
          <p:cNvPr id="12291" name="Rectangle 3"/>
          <p:cNvSpPr>
            <a:spLocks noChangeArrowheads="1"/>
          </p:cNvSpPr>
          <p:nvPr/>
        </p:nvSpPr>
        <p:spPr bwMode="auto">
          <a:xfrm rot="10800000" flipV="1">
            <a:off x="3810000" y="3131728"/>
            <a:ext cx="3352800" cy="1661921"/>
          </a:xfrm>
          <a:prstGeom prst="rect">
            <a:avLst/>
          </a:prstGeom>
          <a:noFill/>
          <a:ln w="9525">
            <a:noFill/>
            <a:miter lim="800000"/>
            <a:headEnd/>
            <a:tailEnd/>
          </a:ln>
          <a:effectLst/>
        </p:spPr>
        <p:txBody>
          <a:bodyPr vert="horz" wrap="square" lIns="0" tIns="152352"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Abigail is 18 years old and has works at </a:t>
            </a:r>
            <a:r>
              <a:rPr kumimoji="0" lang="en-GB" sz="1100" b="0"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DebtChasers</a:t>
            </a:r>
            <a:r>
              <a:rPr kumimoji="0" lang="en-GB" sz="11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as a temporary job for the summer before she goes to university.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Abigail has proved that she can write letters and deal with customers but isn’t really seen as integral to the team. </a:t>
            </a:r>
            <a:endParaRPr kumimoji="0" lang="en-GB" sz="1400" b="1" i="0" u="none" strike="noStrike" cap="none" normalizeH="0" baseline="0" dirty="0" smtClean="0">
              <a:ln>
                <a:noFill/>
              </a:ln>
              <a:solidFill>
                <a:srgbClr val="5A007D"/>
              </a:solidFill>
              <a:effectLst/>
              <a:latin typeface="Tahom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154488" y="1161752"/>
            <a:ext cx="3810000" cy="2921000"/>
          </a:xfrm>
          <a:prstGeom prst="rect">
            <a:avLst/>
          </a:prstGeom>
        </p:spPr>
      </p:pic>
      <p:pic>
        <p:nvPicPr>
          <p:cNvPr id="7" name="Picture 6"/>
          <p:cNvPicPr>
            <a:picLocks noChangeAspect="1"/>
          </p:cNvPicPr>
          <p:nvPr/>
        </p:nvPicPr>
        <p:blipFill>
          <a:blip r:embed="rId4"/>
          <a:stretch>
            <a:fillRect/>
          </a:stretch>
        </p:blipFill>
        <p:spPr>
          <a:xfrm>
            <a:off x="1649288" y="3676352"/>
            <a:ext cx="3810000" cy="2921000"/>
          </a:xfrm>
          <a:prstGeom prst="rect">
            <a:avLst/>
          </a:prstGeom>
        </p:spPr>
      </p:pic>
      <p:pic>
        <p:nvPicPr>
          <p:cNvPr id="5" name="Picture 4"/>
          <p:cNvPicPr>
            <a:picLocks noChangeAspect="1"/>
          </p:cNvPicPr>
          <p:nvPr/>
        </p:nvPicPr>
        <p:blipFill>
          <a:blip r:embed="rId5"/>
          <a:stretch>
            <a:fillRect/>
          </a:stretch>
        </p:blipFill>
        <p:spPr>
          <a:xfrm>
            <a:off x="582488" y="933152"/>
            <a:ext cx="3810000" cy="2921000"/>
          </a:xfrm>
          <a:prstGeom prst="rect">
            <a:avLst/>
          </a:prstGeom>
        </p:spPr>
      </p:pic>
      <p:sp>
        <p:nvSpPr>
          <p:cNvPr id="3" name="Title 2"/>
          <p:cNvSpPr>
            <a:spLocks noGrp="1"/>
          </p:cNvSpPr>
          <p:nvPr>
            <p:ph type="title"/>
          </p:nvPr>
        </p:nvSpPr>
        <p:spPr>
          <a:xfrm>
            <a:off x="467544" y="-243408"/>
            <a:ext cx="8229600" cy="1143000"/>
          </a:xfrm>
        </p:spPr>
        <p:txBody>
          <a:bodyPr/>
          <a:lstStyle/>
          <a:p>
            <a:r>
              <a:rPr lang="en-US" dirty="0"/>
              <a:t>Low-Fi </a:t>
            </a:r>
            <a:r>
              <a:rPr lang="en-US" dirty="0" smtClean="0"/>
              <a:t>Prototypes</a:t>
            </a:r>
            <a:endParaRPr lang="en-US" dirty="0"/>
          </a:p>
        </p:txBody>
      </p:sp>
    </p:spTree>
    <p:extLst>
      <p:ext uri="{BB962C8B-B14F-4D97-AF65-F5344CB8AC3E}">
        <p14:creationId xmlns:p14="http://schemas.microsoft.com/office/powerpoint/2010/main" val="1259036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0"/>
                                        <p:tgtEl>
                                          <p:spTgt spid="5"/>
                                        </p:tgtEl>
                                      </p:cBhvr>
                                    </p:animEffect>
                                  </p:childTnLst>
                                </p:cTn>
                              </p:par>
                            </p:childTnLst>
                          </p:cTn>
                        </p:par>
                        <p:par>
                          <p:cTn id="8" fill="hold">
                            <p:stCondLst>
                              <p:cond delay="3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3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 Studios .thmx</Template>
  <TotalTime>54</TotalTime>
  <Words>1867</Words>
  <Application>Microsoft Macintosh PowerPoint</Application>
  <PresentationFormat>On-screen Show (4:3)</PresentationFormat>
  <Paragraphs>243</Paragraphs>
  <Slides>14</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Calibri</vt:lpstr>
      <vt:lpstr>CamingoDos Pro Cd</vt:lpstr>
      <vt:lpstr>Helvetica</vt:lpstr>
      <vt:lpstr>Lucida Grande</vt:lpstr>
      <vt:lpstr>Marydale</vt:lpstr>
      <vt:lpstr>MS PGothic</vt:lpstr>
      <vt:lpstr>ＭＳ Ｐゴシック</vt:lpstr>
      <vt:lpstr>Tahoma</vt:lpstr>
      <vt:lpstr>Times New Roman</vt:lpstr>
      <vt:lpstr>Verdana</vt:lpstr>
      <vt:lpstr>Wingdings</vt:lpstr>
      <vt:lpstr>Arial</vt:lpstr>
      <vt:lpstr>2012 Studios </vt:lpstr>
      <vt:lpstr>Refined Debt Chasers Objectives</vt:lpstr>
      <vt:lpstr>Business Case Quantifiables</vt:lpstr>
      <vt:lpstr>High Level Scope</vt:lpstr>
      <vt:lpstr>Elevator pitch</vt:lpstr>
      <vt:lpstr>Trade off Sliders</vt:lpstr>
      <vt:lpstr>Roles and Goals</vt:lpstr>
      <vt:lpstr>User Scenarios </vt:lpstr>
      <vt:lpstr>Persona</vt:lpstr>
      <vt:lpstr>Low-Fi Prototypes</vt:lpstr>
      <vt:lpstr>Story</vt:lpstr>
      <vt:lpstr>Narrative</vt:lpstr>
      <vt:lpstr>Iteration Level Acceptance Criteria</vt:lpstr>
      <vt:lpstr>Story Map</vt:lpstr>
      <vt:lpstr>Span Plan</vt:lpstr>
    </vt:vector>
  </TitlesOfParts>
  <Company>ThoughtWorks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Prioritized Business Objectives</dc:title>
  <dc:creator>pmandari</dc:creator>
  <cp:lastModifiedBy>Microsoft Office User</cp:lastModifiedBy>
  <cp:revision>12</cp:revision>
  <dcterms:created xsi:type="dcterms:W3CDTF">2010-03-10T22:20:22Z</dcterms:created>
  <dcterms:modified xsi:type="dcterms:W3CDTF">2015-12-21T21:10:19Z</dcterms:modified>
</cp:coreProperties>
</file>