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98" autoAdjust="0"/>
  </p:normalViewPr>
  <p:slideViewPr>
    <p:cSldViewPr snapToGrid="0" snapToObjects="1">
      <p:cViewPr varScale="1">
        <p:scale>
          <a:sx n="49" d="100"/>
          <a:sy n="49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07B9-F6CA-554F-B863-D6A6D34FBF4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59F6-E596-794D-B6FC-16583F75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206375"/>
            <a:ext cx="4568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u="none" baseline="0" dirty="0" smtClean="0"/>
              <a:t>Proceed in this order:  Blue (big picture/process), White (facts &amp; information), (other views), yellow (positive &amp; optimistic), black (being cautious), green (new ideas), red (feelings) – </a:t>
            </a:r>
          </a:p>
          <a:p>
            <a:endParaRPr lang="en-US" b="0" i="0" u="none" baseline="0" smtClean="0"/>
          </a:p>
          <a:p>
            <a:r>
              <a:rPr lang="en-US" b="0" i="0" u="none" baseline="0" smtClean="0"/>
              <a:t>do </a:t>
            </a:r>
            <a:r>
              <a:rPr lang="en-US" b="0" i="0" u="none" baseline="0" dirty="0" smtClean="0"/>
              <a:t>as post-it votes</a:t>
            </a:r>
          </a:p>
          <a:p>
            <a:endParaRPr lang="en-US" b="0" i="0" u="none" baseline="0" dirty="0" smtClean="0"/>
          </a:p>
          <a:p>
            <a:r>
              <a:rPr lang="en-US" b="0" i="0" u="none" baseline="0" dirty="0" smtClean="0"/>
              <a:t>Reference </a:t>
            </a:r>
            <a:r>
              <a:rPr lang="en-US" b="0" i="0" u="none" baseline="0" dirty="0" err="1" smtClean="0"/>
              <a:t>url</a:t>
            </a:r>
            <a:r>
              <a:rPr lang="en-US" b="0" i="0" u="none" baseline="0" dirty="0" smtClean="0"/>
              <a:t>:  http://</a:t>
            </a:r>
            <a:r>
              <a:rPr lang="en-US" b="0" i="0" u="none" baseline="0" dirty="0" err="1" smtClean="0"/>
              <a:t>en.wikipedia.org</a:t>
            </a:r>
            <a:r>
              <a:rPr lang="en-US" b="0" i="0" u="none" baseline="0" dirty="0" smtClean="0"/>
              <a:t>/wiki/</a:t>
            </a:r>
            <a:r>
              <a:rPr lang="en-US" b="0" i="0" u="none" baseline="0" dirty="0" err="1" smtClean="0"/>
              <a:t>Six_Thinking_Hats</a:t>
            </a:r>
            <a:endParaRPr lang="en-US" b="0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BFB40-968A-1045-893C-723D6C95B419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8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35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22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2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8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CC license button - small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505066"/>
            <a:ext cx="1016000" cy="190500"/>
          </a:xfrm>
          <a:prstGeom prst="rect">
            <a:avLst/>
          </a:prstGeom>
        </p:spPr>
      </p:pic>
      <p:pic>
        <p:nvPicPr>
          <p:cNvPr id="8" name="Picture 7" descr="TW 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77000"/>
            <a:ext cx="1682496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ttp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105"/>
            <a:ext cx="8229600" cy="1143000"/>
          </a:xfrm>
        </p:spPr>
        <p:txBody>
          <a:bodyPr/>
          <a:lstStyle/>
          <a:p>
            <a:r>
              <a:rPr lang="en-US" dirty="0" smtClean="0"/>
              <a:t>Six Thinking Hats</a:t>
            </a:r>
            <a:endParaRPr lang="en-US" dirty="0"/>
          </a:p>
        </p:txBody>
      </p:sp>
      <p:sp>
        <p:nvSpPr>
          <p:cNvPr id="2" name="Vertical Text Placeholder 1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1143000"/>
            <a:ext cx="6629400" cy="4770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Times" charset="0"/>
              <a:buNone/>
            </a:pPr>
            <a:r>
              <a:rPr lang="en-US" sz="3200" dirty="0">
                <a:latin typeface="Verdana" charset="0"/>
                <a:cs typeface="Verdana" charset="0"/>
              </a:rPr>
              <a:t>This activity provides you with an opportunity to think about your role as a BA on an Agile project</a:t>
            </a:r>
            <a:r>
              <a:rPr lang="en-US" sz="3200" dirty="0" smtClean="0">
                <a:latin typeface="Verdana" charset="0"/>
                <a:cs typeface="Verdana" charset="0"/>
              </a:rPr>
              <a:t>.</a:t>
            </a:r>
          </a:p>
          <a:p>
            <a:pPr marL="0" indent="0" eaLnBrk="1" hangingPunct="1">
              <a:buFont typeface="Times" charset="0"/>
              <a:buNone/>
            </a:pPr>
            <a:endParaRPr lang="en-US" sz="3200" dirty="0" smtClean="0">
              <a:latin typeface="Verdana" charset="0"/>
              <a:cs typeface="Verdana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i="0" u="none" baseline="0" dirty="0" smtClean="0"/>
              <a:t>Blue (big picture/process) </a:t>
            </a:r>
          </a:p>
          <a:p>
            <a:pPr marL="457200" indent="-457200">
              <a:buFont typeface="Arial"/>
              <a:buChar char="•"/>
            </a:pPr>
            <a:r>
              <a:rPr lang="en-US" sz="2400" b="0" i="0" u="none" baseline="0" dirty="0" smtClean="0"/>
              <a:t>White (facts &amp; information), (other views)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Y</a:t>
            </a:r>
            <a:r>
              <a:rPr lang="en-US" sz="2400" b="0" i="0" u="none" baseline="0" dirty="0" smtClean="0"/>
              <a:t>ellow (positive &amp; optimistic)</a:t>
            </a:r>
            <a:r>
              <a:rPr lang="en-US" sz="2400" b="0" i="0" u="none" dirty="0" smtClean="0"/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US" sz="2400" baseline="0" dirty="0" smtClean="0"/>
              <a:t>B</a:t>
            </a:r>
            <a:r>
              <a:rPr lang="en-US" sz="2400" b="0" i="0" u="none" baseline="0" dirty="0" smtClean="0"/>
              <a:t>lack (being cautious)</a:t>
            </a:r>
          </a:p>
          <a:p>
            <a:pPr marL="457200" indent="-457200">
              <a:buFont typeface="Arial"/>
              <a:buChar char="•"/>
            </a:pPr>
            <a:r>
              <a:rPr lang="en-US" sz="2400" b="0" i="0" u="none" baseline="0" dirty="0" smtClean="0"/>
              <a:t>Green (new ideas)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</a:t>
            </a:r>
            <a:r>
              <a:rPr lang="en-US" sz="2400" b="0" i="0" u="none" baseline="0" dirty="0" smtClean="0"/>
              <a:t>ed (feelings) </a:t>
            </a:r>
            <a:endParaRPr lang="en-US" sz="2400" dirty="0">
              <a:latin typeface="Verdana" charset="0"/>
              <a:cs typeface="Verdana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880644" y="6116901"/>
            <a:ext cx="5791200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This work is licensed under 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the</a:t>
            </a: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Creative Commons Attribution-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ShareAlike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4.0 International License. 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view a copy of this license, visit </a:t>
            </a:r>
            <a:r>
              <a:rPr lang="en-US" sz="1200" dirty="0">
                <a:latin typeface="Calibri" pitchFamily="34" charset="0"/>
                <a:cs typeface="Calibri" pitchFamily="34" charset="0"/>
                <a:hlinkClick r:id="rId3"/>
              </a:rPr>
              <a:t>http://creativecommons.org/licenses/by-sa/4.0/</a:t>
            </a:r>
            <a:r>
              <a:rPr lang="en-US" sz="1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3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169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Six Thinking Hats</vt:lpstr>
    </vt:vector>
  </TitlesOfParts>
  <Company>ThoughtWorks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Thinking Hats</dc:title>
  <dc:creator>Patti M</dc:creator>
  <cp:lastModifiedBy>Lupi Messenger</cp:lastModifiedBy>
  <cp:revision>4</cp:revision>
  <dcterms:created xsi:type="dcterms:W3CDTF">2012-02-14T20:20:23Z</dcterms:created>
  <dcterms:modified xsi:type="dcterms:W3CDTF">2015-09-24T16:19:34Z</dcterms:modified>
</cp:coreProperties>
</file>