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702" r:id="rId2"/>
    <p:sldMasterId id="2147483716" r:id="rId3"/>
  </p:sldMasterIdLst>
  <p:notesMasterIdLst>
    <p:notesMasterId r:id="rId21"/>
  </p:notesMasterIdLst>
  <p:handoutMasterIdLst>
    <p:handoutMasterId r:id="rId22"/>
  </p:handoutMasterIdLst>
  <p:sldIdLst>
    <p:sldId id="627" r:id="rId4"/>
    <p:sldId id="628" r:id="rId5"/>
    <p:sldId id="617" r:id="rId6"/>
    <p:sldId id="366" r:id="rId7"/>
    <p:sldId id="341" r:id="rId8"/>
    <p:sldId id="623" r:id="rId9"/>
    <p:sldId id="633" r:id="rId10"/>
    <p:sldId id="625" r:id="rId11"/>
    <p:sldId id="626" r:id="rId12"/>
    <p:sldId id="379" r:id="rId13"/>
    <p:sldId id="368" r:id="rId14"/>
    <p:sldId id="629" r:id="rId15"/>
    <p:sldId id="630" r:id="rId16"/>
    <p:sldId id="631" r:id="rId17"/>
    <p:sldId id="632" r:id="rId18"/>
    <p:sldId id="622" r:id="rId19"/>
    <p:sldId id="613" r:id="rId20"/>
  </p:sldIdLst>
  <p:sldSz cx="9144000" cy="6858000" type="screen4x3"/>
  <p:notesSz cx="6985000" cy="9271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1">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List" initials="SML" lastIdx="2" clrIdx="0"/>
  <p:cmAuthor id="1" name="Andy Marks" initials="aj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9106"/>
    <a:srgbClr val="F15A22"/>
    <a:srgbClr val="F1FAFD"/>
    <a:srgbClr val="E9F7FB"/>
    <a:srgbClr val="E55725"/>
    <a:srgbClr val="BDE6F2"/>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33" autoAdjust="0"/>
    <p:restoredTop sz="96159" autoAdjust="0"/>
  </p:normalViewPr>
  <p:slideViewPr>
    <p:cSldViewPr>
      <p:cViewPr>
        <p:scale>
          <a:sx n="100" d="100"/>
          <a:sy n="100" d="100"/>
        </p:scale>
        <p:origin x="1176" y="5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921"/>
        <p:guide pos="220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956550" y="0"/>
            <a:ext cx="3026833" cy="463550"/>
          </a:xfrm>
          <a:prstGeom prst="rect">
            <a:avLst/>
          </a:prstGeom>
          <a:noFill/>
          <a:ln w="9525">
            <a:noFill/>
            <a:miter lim="800000"/>
            <a:headEnd/>
            <a:tailEnd/>
          </a:ln>
          <a:effectLst/>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10/5/15</a:t>
            </a:fld>
            <a:endParaRPr lang="en-US"/>
          </a:p>
        </p:txBody>
      </p:sp>
      <p:sp>
        <p:nvSpPr>
          <p:cNvPr id="167940" name="Rectangle 4"/>
          <p:cNvSpPr>
            <a:spLocks noGrp="1" noChangeArrowheads="1"/>
          </p:cNvSpPr>
          <p:nvPr>
            <p:ph type="ftr" sz="quarter" idx="2"/>
          </p:nvPr>
        </p:nvSpPr>
        <p:spPr bwMode="auto">
          <a:xfrm>
            <a:off x="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956550" y="8805841"/>
            <a:ext cx="3026833" cy="463550"/>
          </a:xfrm>
          <a:prstGeom prst="rect">
            <a:avLst/>
          </a:prstGeom>
          <a:noFill/>
          <a:ln w="9525">
            <a:noFill/>
            <a:miter lim="800000"/>
            <a:headEnd/>
            <a:tailEnd/>
          </a:ln>
          <a:effectLst/>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591619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3550"/>
          </a:xfrm>
          <a:prstGeom prst="rect">
            <a:avLst/>
          </a:prstGeom>
        </p:spPr>
        <p:txBody>
          <a:bodyPr vert="horz" lIns="92674" tIns="46337" rIns="92674" bIns="46337"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956550" y="0"/>
            <a:ext cx="3026833" cy="463550"/>
          </a:xfrm>
          <a:prstGeom prst="rect">
            <a:avLst/>
          </a:prstGeom>
        </p:spPr>
        <p:txBody>
          <a:bodyPr vert="horz" wrap="square" lIns="92674" tIns="46337" rIns="92674" bIns="46337"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10/5/15</a:t>
            </a:fld>
            <a:endParaRPr lang="en-US"/>
          </a:p>
        </p:txBody>
      </p:sp>
      <p:sp>
        <p:nvSpPr>
          <p:cNvPr id="4" name="Slide Image Placeholder 3"/>
          <p:cNvSpPr>
            <a:spLocks noGrp="1" noRot="1" noChangeAspect="1"/>
          </p:cNvSpPr>
          <p:nvPr>
            <p:ph type="sldImg" idx="2"/>
          </p:nvPr>
        </p:nvSpPr>
        <p:spPr>
          <a:xfrm>
            <a:off x="1174750" y="695325"/>
            <a:ext cx="4635500" cy="3476625"/>
          </a:xfrm>
          <a:prstGeom prst="rect">
            <a:avLst/>
          </a:prstGeom>
          <a:noFill/>
          <a:ln w="12700">
            <a:solidFill>
              <a:prstClr val="black"/>
            </a:solidFill>
          </a:ln>
        </p:spPr>
        <p:txBody>
          <a:bodyPr vert="horz" lIns="92674" tIns="46337" rIns="92674" bIns="46337" rtlCol="0" anchor="ctr"/>
          <a:lstStyle/>
          <a:p>
            <a:pPr lvl="0"/>
            <a:endParaRPr lang="en-US" noProof="0" smtClean="0"/>
          </a:p>
        </p:txBody>
      </p:sp>
      <p:sp>
        <p:nvSpPr>
          <p:cNvPr id="5" name="Notes Placeholder 4"/>
          <p:cNvSpPr>
            <a:spLocks noGrp="1"/>
          </p:cNvSpPr>
          <p:nvPr>
            <p:ph type="body" sz="quarter" idx="3"/>
          </p:nvPr>
        </p:nvSpPr>
        <p:spPr>
          <a:xfrm>
            <a:off x="698500" y="4403726"/>
            <a:ext cx="5588000" cy="4171950"/>
          </a:xfrm>
          <a:prstGeom prst="rect">
            <a:avLst/>
          </a:prstGeom>
        </p:spPr>
        <p:txBody>
          <a:bodyPr vert="horz" wrap="square" lIns="92674" tIns="46337" rIns="92674" bIns="46337"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05841"/>
            <a:ext cx="3026833" cy="463550"/>
          </a:xfrm>
          <a:prstGeom prst="rect">
            <a:avLst/>
          </a:prstGeom>
        </p:spPr>
        <p:txBody>
          <a:bodyPr vert="horz" lIns="92674" tIns="46337" rIns="92674" bIns="46337"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956550" y="8805841"/>
            <a:ext cx="3026833" cy="463550"/>
          </a:xfrm>
          <a:prstGeom prst="rect">
            <a:avLst/>
          </a:prstGeom>
        </p:spPr>
        <p:txBody>
          <a:bodyPr vert="horz" wrap="square" lIns="92674" tIns="46337" rIns="92674" bIns="46337"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74795884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image" Target="../media/image7.png"/></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4424" eaLnBrk="1" fontAlgn="auto" hangingPunct="1">
              <a:spcBef>
                <a:spcPts val="0"/>
              </a:spcBef>
              <a:spcAft>
                <a:spcPts val="0"/>
              </a:spcAft>
              <a:defRPr/>
            </a:pPr>
            <a:r>
              <a:rPr lang="en-US" dirty="0" smtClean="0"/>
              <a:t>Hello, and welcome to The Origins of Agile Software Development, a module in Agile Fundamentals. This module is brought to you by ThoughtWorks Studios, makers of Mingle, Go, and Twist.</a:t>
            </a:r>
          </a:p>
          <a:p>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1</a:t>
            </a:fld>
            <a:endParaRPr lang="en-US"/>
          </a:p>
        </p:txBody>
      </p:sp>
    </p:spTree>
    <p:extLst>
      <p:ext uri="{BB962C8B-B14F-4D97-AF65-F5344CB8AC3E}">
        <p14:creationId xmlns:p14="http://schemas.microsoft.com/office/powerpoint/2010/main" val="336736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i="1" dirty="0" smtClean="0"/>
              <a:t>NOTE: this slide and the next three have a nice,</a:t>
            </a:r>
            <a:r>
              <a:rPr lang="en-US" b="1" i="1" baseline="0" dirty="0" smtClean="0"/>
              <a:t> smooth transition showing graphically how it evolves.</a:t>
            </a:r>
          </a:p>
          <a:p>
            <a:pPr eaLnBrk="1" hangingPunct="1">
              <a:spcBef>
                <a:spcPct val="0"/>
              </a:spcBef>
            </a:pPr>
            <a:endParaRPr lang="en-US" dirty="0" smtClean="0"/>
          </a:p>
          <a:p>
            <a:pPr eaLnBrk="1" hangingPunct="1">
              <a:spcBef>
                <a:spcPct val="0"/>
              </a:spcBef>
            </a:pPr>
            <a:r>
              <a:rPr lang="en-US" dirty="0" smtClean="0"/>
              <a:t>Start</a:t>
            </a:r>
            <a:r>
              <a:rPr lang="en-US" baseline="0" dirty="0" smtClean="0"/>
              <a:t> with a high level sketch/design.</a:t>
            </a:r>
            <a:endParaRPr lang="en-US" dirty="0" smtClean="0"/>
          </a:p>
        </p:txBody>
      </p:sp>
      <p:sp>
        <p:nvSpPr>
          <p:cNvPr id="1198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642C98-B7F6-4367-9114-D3926A5EDAEE}" type="slidenum">
              <a:rPr lang="en-US" smtClean="0">
                <a:latin typeface="Gill Sans" charset="0"/>
                <a:ea typeface="ヒラギノ角ゴ ProN W3" charset="-128"/>
                <a:sym typeface="Gill Sans" charset="0"/>
              </a:rPr>
              <a:pPr/>
              <a:t>12</a:t>
            </a:fld>
            <a:endParaRPr lang="en-US" smtClean="0">
              <a:latin typeface="Gill Sans" charset="0"/>
              <a:ea typeface="ヒラギノ角ゴ ProN W3" charset="-128"/>
              <a:sym typeface="Gill Sans" charset="0"/>
            </a:endParaRPr>
          </a:p>
        </p:txBody>
      </p:sp>
    </p:spTree>
    <p:extLst>
      <p:ext uri="{BB962C8B-B14F-4D97-AF65-F5344CB8AC3E}">
        <p14:creationId xmlns:p14="http://schemas.microsoft.com/office/powerpoint/2010/main" val="1568101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Add a layer</a:t>
            </a:r>
            <a:r>
              <a:rPr lang="en-US" baseline="0" dirty="0" smtClean="0"/>
              <a:t> of texture/functionality across the whole process.</a:t>
            </a:r>
            <a:endParaRPr lang="en-US" dirty="0" smtClean="0"/>
          </a:p>
        </p:txBody>
      </p:sp>
      <p:sp>
        <p:nvSpPr>
          <p:cNvPr id="1208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0977FB-F6CA-40B5-9AEB-4281B7507129}" type="slidenum">
              <a:rPr lang="en-US" smtClean="0">
                <a:latin typeface="Gill Sans" charset="0"/>
                <a:ea typeface="ヒラギノ角ゴ ProN W3" charset="-128"/>
                <a:sym typeface="Gill Sans" charset="0"/>
              </a:rPr>
              <a:pPr/>
              <a:t>13</a:t>
            </a:fld>
            <a:endParaRPr lang="en-US" smtClean="0">
              <a:latin typeface="Gill Sans" charset="0"/>
              <a:ea typeface="ヒラギノ角ゴ ProN W3" charset="-128"/>
              <a:sym typeface="Gill Sans" charset="0"/>
            </a:endParaRPr>
          </a:p>
        </p:txBody>
      </p:sp>
    </p:spTree>
    <p:extLst>
      <p:ext uri="{BB962C8B-B14F-4D97-AF65-F5344CB8AC3E}">
        <p14:creationId xmlns:p14="http://schemas.microsoft.com/office/powerpoint/2010/main" val="116597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Add a bit more detail, functionality.</a:t>
            </a:r>
          </a:p>
        </p:txBody>
      </p:sp>
      <p:sp>
        <p:nvSpPr>
          <p:cNvPr id="1218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ADD8BF3-758D-44CE-ABE3-DA4D2BBD79FD}" type="slidenum">
              <a:rPr lang="en-US" smtClean="0">
                <a:latin typeface="Gill Sans" charset="0"/>
                <a:ea typeface="ヒラギノ角ゴ ProN W3" charset="-128"/>
                <a:sym typeface="Gill Sans" charset="0"/>
              </a:rPr>
              <a:pPr/>
              <a:t>14</a:t>
            </a:fld>
            <a:endParaRPr lang="en-US" smtClean="0">
              <a:latin typeface="Gill Sans" charset="0"/>
              <a:ea typeface="ヒラギノ角ゴ ProN W3" charset="-128"/>
              <a:sym typeface="Gill Sans" charset="0"/>
            </a:endParaRPr>
          </a:p>
        </p:txBody>
      </p:sp>
    </p:spTree>
    <p:extLst>
      <p:ext uri="{BB962C8B-B14F-4D97-AF65-F5344CB8AC3E}">
        <p14:creationId xmlns:p14="http://schemas.microsoft.com/office/powerpoint/2010/main" val="715276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t>Until you have a </a:t>
            </a:r>
            <a:r>
              <a:rPr lang="en-US" dirty="0" err="1" smtClean="0"/>
              <a:t>releaseable</a:t>
            </a:r>
            <a:r>
              <a:rPr lang="en-US" baseline="0" dirty="0" smtClean="0"/>
              <a:t> product.</a:t>
            </a:r>
            <a:endParaRPr lang="en-US" dirty="0" smtClean="0"/>
          </a:p>
          <a:p>
            <a:pPr eaLnBrk="1" hangingPunct="1">
              <a:spcBef>
                <a:spcPct val="0"/>
              </a:spcBef>
            </a:pPr>
            <a:endParaRPr lang="en-US" dirty="0" smtClean="0"/>
          </a:p>
          <a:p>
            <a:pPr eaLnBrk="1" hangingPunct="1">
              <a:spcBef>
                <a:spcPct val="0"/>
              </a:spcBef>
              <a:buFont typeface="Arial" pitchFamily="34" charset="0"/>
              <a:buChar char="•"/>
            </a:pPr>
            <a:r>
              <a:rPr lang="en-US" baseline="0" dirty="0" smtClean="0"/>
              <a:t>Which leads us right into an Introduction to Agile Analysis.</a:t>
            </a:r>
          </a:p>
          <a:p>
            <a:pPr eaLnBrk="1" hangingPunct="1">
              <a:spcBef>
                <a:spcPct val="0"/>
              </a:spcBef>
              <a:buFont typeface="Arial" pitchFamily="34" charset="0"/>
              <a:buChar char="•"/>
            </a:pPr>
            <a:r>
              <a:rPr lang="en-US" baseline="0" dirty="0" smtClean="0"/>
              <a:t>How do we get to that fully formed solution?</a:t>
            </a:r>
          </a:p>
          <a:p>
            <a:pPr eaLnBrk="1" hangingPunct="1">
              <a:spcBef>
                <a:spcPct val="0"/>
              </a:spcBef>
              <a:buFont typeface="Arial" pitchFamily="34" charset="0"/>
              <a:buChar char="•"/>
            </a:pPr>
            <a:r>
              <a:rPr lang="en-US" baseline="0" dirty="0" smtClean="0"/>
              <a:t>And how does the BA contribute/</a:t>
            </a:r>
            <a:r>
              <a:rPr lang="en-US" baseline="0" dirty="0" err="1" smtClean="0"/>
              <a:t>pariticpate</a:t>
            </a:r>
            <a:r>
              <a:rPr lang="en-US" baseline="0" dirty="0" smtClean="0"/>
              <a:t>?</a:t>
            </a:r>
            <a:endParaRPr lang="en-US" dirty="0" smtClean="0"/>
          </a:p>
        </p:txBody>
      </p:sp>
      <p:sp>
        <p:nvSpPr>
          <p:cNvPr id="1228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4B49A66-9933-4ACB-BBA1-865BE21C6AD9}" type="slidenum">
              <a:rPr lang="en-US" smtClean="0">
                <a:latin typeface="Gill Sans" charset="0"/>
                <a:ea typeface="ヒラギノ角ゴ ProN W3" charset="-128"/>
                <a:sym typeface="Gill Sans" charset="0"/>
              </a:rPr>
              <a:pPr/>
              <a:t>15</a:t>
            </a:fld>
            <a:endParaRPr lang="en-US" smtClean="0">
              <a:latin typeface="Gill Sans" charset="0"/>
              <a:ea typeface="ヒラギノ角ゴ ProN W3" charset="-128"/>
              <a:sym typeface="Gill Sans" charset="0"/>
            </a:endParaRPr>
          </a:p>
        </p:txBody>
      </p:sp>
    </p:spTree>
    <p:extLst>
      <p:ext uri="{BB962C8B-B14F-4D97-AF65-F5344CB8AC3E}">
        <p14:creationId xmlns:p14="http://schemas.microsoft.com/office/powerpoint/2010/main" val="40124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responsibility of the BA is to ensure we are delivering value and prioritizing features to drive ROI.</a:t>
            </a:r>
          </a:p>
          <a:p>
            <a:r>
              <a:rPr lang="en-US" baseline="0" dirty="0" smtClean="0"/>
              <a:t>This graph shows a push for value at the beginning of a project and likely a leveling off of value as the we progress through the features requested.</a:t>
            </a:r>
          </a:p>
          <a:p>
            <a:r>
              <a:rPr lang="en-US" baseline="0" dirty="0" smtClean="0"/>
              <a:t>When the customer is engaged, they tend to see the value and cut off projects or deliver early.  They discover for themselves that some features may not be </a:t>
            </a:r>
            <a:r>
              <a:rPr lang="en-US" baseline="0" smtClean="0"/>
              <a:t>needed after all.</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16</a:t>
            </a:fld>
            <a:endParaRPr lang="en-US"/>
          </a:p>
        </p:txBody>
      </p:sp>
    </p:spTree>
    <p:extLst>
      <p:ext uri="{BB962C8B-B14F-4D97-AF65-F5344CB8AC3E}">
        <p14:creationId xmlns:p14="http://schemas.microsoft.com/office/powerpoint/2010/main" val="85440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TIMING:</a:t>
            </a:r>
            <a:r>
              <a:rPr lang="en-US" baseline="0" dirty="0" smtClean="0"/>
              <a:t> &lt;= 2 Minutes</a:t>
            </a:r>
          </a:p>
          <a:p>
            <a:endParaRPr lang="en-US" baseline="0" dirty="0" smtClean="0"/>
          </a:p>
          <a:p>
            <a:pPr lvl="0" eaLnBrk="1" hangingPunct="1"/>
            <a:r>
              <a:rPr lang="en-US" dirty="0" smtClean="0"/>
              <a:t>Introduce</a:t>
            </a:r>
            <a:r>
              <a:rPr lang="en-US" baseline="0" dirty="0" smtClean="0"/>
              <a:t> TW.  80% of our book is custom software delivery to Global 1000 clients.  This training presents ThoughtWorks’ software development techniques, which combine the best of Lean, Scrum, and XP, but put an additional pragmatic stress on the need for BAs, and the role they play.</a:t>
            </a:r>
          </a:p>
          <a:p>
            <a:pPr lvl="0" eaLnBrk="1" hangingPunct="1"/>
            <a:endParaRPr lang="en-US" sz="1200" b="1" kern="0" baseline="0" dirty="0" smtClean="0">
              <a:solidFill>
                <a:srgbClr val="FFFFFF"/>
              </a:solidFill>
              <a:latin typeface="Marydale"/>
              <a:ea typeface="ＭＳ Ｐゴシック"/>
              <a:cs typeface="ＭＳ Ｐゴシック"/>
            </a:endParaRPr>
          </a:p>
          <a:p>
            <a:pPr lvl="0" eaLnBrk="1" hangingPunct="1"/>
            <a:r>
              <a:rPr lang="en-US" sz="1200" b="1" kern="0" dirty="0" smtClean="0">
                <a:solidFill>
                  <a:srgbClr val="FFFFFF"/>
                </a:solidFill>
                <a:latin typeface="Marydale"/>
                <a:ea typeface="ＭＳ Ｐゴシック"/>
                <a:cs typeface="ＭＳ Ｐゴシック"/>
              </a:rPr>
              <a:t>There is no objective, industry standard way of measuring software delivery efficiency – people have been trying and disagreeing for years.</a:t>
            </a:r>
          </a:p>
          <a:p>
            <a:pPr lvl="0" eaLnBrk="1" hangingPunct="1"/>
            <a:endParaRPr lang="en-US" sz="1200" b="1" kern="0" dirty="0" smtClean="0">
              <a:solidFill>
                <a:srgbClr val="FFFFFF"/>
              </a:solidFill>
              <a:latin typeface="Marydale"/>
              <a:ea typeface="ＭＳ Ｐゴシック"/>
              <a:cs typeface="ＭＳ Ｐゴシック"/>
            </a:endParaRPr>
          </a:p>
          <a:p>
            <a:pPr lvl="0" eaLnBrk="1" hangingPunct="1"/>
            <a:r>
              <a:rPr lang="en-US" sz="1200" kern="0" dirty="0" smtClean="0">
                <a:solidFill>
                  <a:srgbClr val="FFFFFF"/>
                </a:solidFill>
                <a:latin typeface="Marydale"/>
                <a:ea typeface="ＭＳ Ｐゴシック"/>
                <a:cs typeface="ＭＳ Ｐゴシック"/>
              </a:rPr>
              <a:t>We do however ask Forrester to take an independent view of the projects we have delivered and compare us to benchmarks that they develop.</a:t>
            </a:r>
          </a:p>
          <a:p>
            <a:pPr lvl="0" eaLnBrk="1" hangingPunct="1"/>
            <a:endParaRPr lang="en-US" sz="1200" kern="0" dirty="0" smtClean="0">
              <a:solidFill>
                <a:srgbClr val="FFFFFF"/>
              </a:solidFill>
              <a:latin typeface="Marydale"/>
              <a:ea typeface="ＭＳ Ｐゴシック"/>
              <a:cs typeface="ＭＳ Ｐゴシック"/>
            </a:endParaRPr>
          </a:p>
          <a:p>
            <a:pPr lvl="0" eaLnBrk="1" hangingPunct="1"/>
            <a:r>
              <a:rPr lang="en-US" sz="1200" kern="0" dirty="0" smtClean="0">
                <a:solidFill>
                  <a:srgbClr val="FFFFFF"/>
                </a:solidFill>
                <a:latin typeface="Marydale"/>
                <a:ea typeface="ＭＳ Ｐゴシック"/>
                <a:cs typeface="ＭＳ Ｐゴシック"/>
              </a:rPr>
              <a:t>The results are quite remarkable – in some ways they should be looked at </a:t>
            </a:r>
            <a:r>
              <a:rPr lang="en-US" sz="1200" kern="0" dirty="0" err="1" smtClean="0">
                <a:solidFill>
                  <a:srgbClr val="FFFFFF"/>
                </a:solidFill>
                <a:latin typeface="Marydale"/>
                <a:ea typeface="ＭＳ Ｐゴシック"/>
                <a:cs typeface="ＭＳ Ｐゴシック"/>
              </a:rPr>
              <a:t>sceptically</a:t>
            </a:r>
            <a:r>
              <a:rPr lang="en-US" sz="1200" kern="0" dirty="0" smtClean="0">
                <a:solidFill>
                  <a:srgbClr val="FFFFFF"/>
                </a:solidFill>
                <a:latin typeface="Marydale"/>
                <a:ea typeface="ＭＳ Ｐゴシック"/>
                <a:cs typeface="ＭＳ Ｐゴシック"/>
              </a:rPr>
              <a:t> as the benchmarks are questionable but they are an indication of the levels of improvement you can get across the time, effort and quality axis that are possible. </a:t>
            </a:r>
          </a:p>
          <a:p>
            <a:pPr lvl="0" eaLnBrk="1" hangingPunct="1"/>
            <a:endParaRPr lang="en-US" sz="1200" b="1" kern="0" dirty="0" smtClean="0">
              <a:solidFill>
                <a:srgbClr val="FFFFFF"/>
              </a:solidFill>
              <a:latin typeface="Marydale"/>
              <a:ea typeface="ＭＳ Ｐゴシック"/>
              <a:cs typeface="ＭＳ Ｐゴシック"/>
            </a:endParaRPr>
          </a:p>
          <a:p>
            <a:pPr lvl="0" eaLnBrk="1" hangingPunct="1"/>
            <a:endParaRPr lang="en-US" sz="1200" b="1" kern="0" dirty="0" smtClean="0">
              <a:solidFill>
                <a:srgbClr val="FFFFFF"/>
              </a:solidFill>
              <a:latin typeface="Marydale"/>
              <a:ea typeface="ＭＳ Ｐゴシック"/>
              <a:cs typeface="ＭＳ Ｐゴシック"/>
            </a:endParaRPr>
          </a:p>
          <a:p>
            <a:pPr lvl="0" eaLnBrk="1" hangingPunct="1"/>
            <a:r>
              <a:rPr lang="en-US" sz="1200" b="1" kern="0" dirty="0" smtClean="0">
                <a:solidFill>
                  <a:srgbClr val="FFFFFF"/>
                </a:solidFill>
                <a:latin typeface="Marydale"/>
                <a:ea typeface="ＭＳ Ｐゴシック"/>
                <a:cs typeface="ＭＳ Ｐゴシック"/>
              </a:rPr>
              <a:t>Note: </a:t>
            </a:r>
            <a:r>
              <a:rPr lang="en-US" sz="1200" kern="0" dirty="0" smtClean="0">
                <a:solidFill>
                  <a:srgbClr val="FFFFFF"/>
                </a:solidFill>
                <a:latin typeface="Marydale"/>
                <a:ea typeface="ＭＳ Ｐゴシック"/>
                <a:cs typeface="ＭＳ Ｐゴシック"/>
              </a:rPr>
              <a:t>you need to be conversant with this report or have it to hand to be able to talk to these metrics.</a:t>
            </a:r>
            <a:endParaRPr lang="en-US" sz="1200" kern="0" dirty="0" smtClean="0">
              <a:solidFill>
                <a:srgbClr val="FFFFFF"/>
              </a:solidFill>
              <a:latin typeface="Arial" charset="0"/>
              <a:ea typeface="ＭＳ Ｐゴシック" charset="-128"/>
              <a:cs typeface="ＭＳ Ｐゴシック" charset="-128"/>
            </a:endParaRPr>
          </a:p>
          <a:p>
            <a:pPr marL="219392" indent="-219392">
              <a:spcBef>
                <a:spcPts val="305"/>
              </a:spcBef>
              <a:spcAft>
                <a:spcPts val="305"/>
              </a:spcAft>
              <a:buSzPct val="120000"/>
            </a:pPr>
            <a:endParaRPr lang="en-US" dirty="0" smtClean="0">
              <a:latin typeface="Georgia"/>
              <a:cs typeface="Georgia"/>
            </a:endParaRPr>
          </a:p>
          <a:p>
            <a:pPr marL="219392" indent="-219392">
              <a:spcBef>
                <a:spcPts val="305"/>
              </a:spcBef>
              <a:spcAft>
                <a:spcPts val="305"/>
              </a:spcAft>
              <a:buSzPct val="120000"/>
              <a:buBlip>
                <a:blip r:embed="rId3"/>
              </a:buBlip>
            </a:pPr>
            <a:r>
              <a:rPr lang="en-US" dirty="0" smtClean="0">
                <a:latin typeface="Georgia"/>
                <a:cs typeface="Georgia"/>
              </a:rPr>
              <a:t>Improved time to beneﬁt by 69%</a:t>
            </a:r>
          </a:p>
          <a:p>
            <a:pPr marL="219392" indent="-219392">
              <a:spcBef>
                <a:spcPts val="305"/>
              </a:spcBef>
              <a:spcAft>
                <a:spcPts val="305"/>
              </a:spcAft>
              <a:buSzPct val="120000"/>
              <a:buBlip>
                <a:blip r:embed="rId3"/>
              </a:buBlip>
            </a:pPr>
            <a:r>
              <a:rPr lang="en-US" dirty="0" smtClean="0">
                <a:latin typeface="Georgia"/>
                <a:cs typeface="Georgia"/>
              </a:rPr>
              <a:t>Reduced effort by 62%</a:t>
            </a:r>
          </a:p>
          <a:p>
            <a:pPr marL="219392" indent="-219392">
              <a:spcBef>
                <a:spcPts val="305"/>
              </a:spcBef>
              <a:spcAft>
                <a:spcPts val="305"/>
              </a:spcAft>
              <a:buSzPct val="120000"/>
              <a:buBlip>
                <a:blip r:embed="rId3"/>
              </a:buBlip>
            </a:pPr>
            <a:r>
              <a:rPr lang="en-US" dirty="0" smtClean="0">
                <a:latin typeface="Georgia"/>
                <a:cs typeface="Georgia"/>
              </a:rPr>
              <a:t>Reduced critical defects by nearly 80%</a:t>
            </a:r>
          </a:p>
          <a:p>
            <a:pPr marL="219392" indent="-219392" defTabSz="928848" eaLnBrk="1" hangingPunct="1">
              <a:spcBef>
                <a:spcPts val="305"/>
              </a:spcBef>
              <a:spcAft>
                <a:spcPts val="305"/>
              </a:spcAft>
              <a:buSzPct val="120000"/>
              <a:buBlip>
                <a:blip r:embed="rId3"/>
              </a:buBlip>
              <a:defRPr/>
            </a:pPr>
            <a:r>
              <a:rPr lang="en-US" dirty="0" smtClean="0">
                <a:latin typeface="Georgia"/>
                <a:cs typeface="Georgia"/>
              </a:rPr>
              <a:t>Reduced cost by 57%</a:t>
            </a:r>
          </a:p>
          <a:p>
            <a:pPr marL="219392" indent="-219392">
              <a:spcBef>
                <a:spcPts val="305"/>
              </a:spcBef>
              <a:spcAft>
                <a:spcPts val="305"/>
              </a:spcAft>
              <a:buSzPct val="120000"/>
              <a:buBlip>
                <a:blip r:embed="rId3"/>
              </a:buBlip>
            </a:pPr>
            <a:r>
              <a:rPr lang="en-US" dirty="0" smtClean="0">
                <a:latin typeface="Georgia"/>
                <a:cs typeface="Georgia"/>
              </a:rPr>
              <a:t>Reduced defects by more than 60%</a:t>
            </a:r>
          </a:p>
          <a:p>
            <a:r>
              <a:rPr lang="en-US" baseline="0" dirty="0" smtClean="0"/>
              <a:t>re than 2 minutes – quick background, relevant experience</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3</a:t>
            </a:fld>
            <a:endParaRPr lang="en-US"/>
          </a:p>
        </p:txBody>
      </p:sp>
    </p:spTree>
    <p:extLst>
      <p:ext uri="{BB962C8B-B14F-4D97-AF65-F5344CB8AC3E}">
        <p14:creationId xmlns:p14="http://schemas.microsoft.com/office/powerpoint/2010/main" val="1611645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silence mobile phones.</a:t>
            </a:r>
          </a:p>
          <a:p>
            <a:r>
              <a:rPr lang="en-US" dirty="0" smtClean="0"/>
              <a:t>Please close laptops.  We have provided workbooks for taking notes.</a:t>
            </a:r>
          </a:p>
          <a:p>
            <a:r>
              <a:rPr lang="en-US" dirty="0" smtClean="0"/>
              <a:t>We will have a</a:t>
            </a:r>
            <a:r>
              <a:rPr lang="en-US" baseline="0" dirty="0" smtClean="0"/>
              <a:t> break in the morning, lunch and a break in the afternoon. I’ll talk about these more when we talk about the agenda.</a:t>
            </a:r>
          </a:p>
          <a:p>
            <a:r>
              <a:rPr lang="en-US" baseline="0" dirty="0" smtClean="0"/>
              <a:t>Restrooms are……</a:t>
            </a:r>
          </a:p>
          <a:p>
            <a:r>
              <a:rPr lang="en-US" baseline="0" dirty="0" smtClean="0"/>
              <a:t>In case you have an emergency or need to leave early, please do so.  Its fine.</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4</a:t>
            </a:fld>
            <a:endParaRPr lang="en-US"/>
          </a:p>
        </p:txBody>
      </p:sp>
    </p:spTree>
    <p:extLst>
      <p:ext uri="{BB962C8B-B14F-4D97-AF65-F5344CB8AC3E}">
        <p14:creationId xmlns:p14="http://schemas.microsoft.com/office/powerpoint/2010/main" val="345595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has </a:t>
            </a:r>
            <a:r>
              <a:rPr lang="en-US" b="1" dirty="0" smtClean="0"/>
              <a:t>previous experience as a BA </a:t>
            </a:r>
            <a:r>
              <a:rPr lang="en-US" dirty="0" smtClean="0"/>
              <a:t>or another role on a software development project using </a:t>
            </a:r>
            <a:r>
              <a:rPr lang="en-US" b="1" dirty="0" smtClean="0"/>
              <a:t>non agile </a:t>
            </a:r>
            <a:r>
              <a:rPr lang="en-US" dirty="0" smtClean="0"/>
              <a:t>methodologies</a:t>
            </a:r>
          </a:p>
          <a:p>
            <a:r>
              <a:rPr lang="en-US" dirty="0" smtClean="0"/>
              <a:t>has </a:t>
            </a:r>
            <a:r>
              <a:rPr lang="en-US" b="1" dirty="0" smtClean="0"/>
              <a:t>little or no practical agile experience</a:t>
            </a:r>
            <a:r>
              <a:rPr lang="en-US" dirty="0" smtClean="0"/>
              <a:t>. Has some knowledge of the processes and practices of agile software development. Maybe heard that agile will make things go quicker and has little documentation.</a:t>
            </a:r>
          </a:p>
          <a:p>
            <a:r>
              <a:rPr lang="en-US" b="1" dirty="0" smtClean="0"/>
              <a:t>Good at receiving feedback</a:t>
            </a:r>
            <a:r>
              <a:rPr lang="en-US" dirty="0" smtClean="0"/>
              <a:t>, encourages it</a:t>
            </a:r>
          </a:p>
          <a:p>
            <a:r>
              <a:rPr lang="en-US" b="1" dirty="0" smtClean="0"/>
              <a:t>Learns quickly</a:t>
            </a:r>
            <a:r>
              <a:rPr lang="en-US" dirty="0" smtClean="0"/>
              <a:t> </a:t>
            </a:r>
          </a:p>
          <a:p>
            <a:r>
              <a:rPr lang="en-US" b="1" dirty="0" smtClean="0"/>
              <a:t>Adaptable to change</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5</a:t>
            </a:fld>
            <a:endParaRPr lang="en-US"/>
          </a:p>
        </p:txBody>
      </p:sp>
    </p:spTree>
    <p:extLst>
      <p:ext uri="{BB962C8B-B14F-4D97-AF65-F5344CB8AC3E}">
        <p14:creationId xmlns:p14="http://schemas.microsoft.com/office/powerpoint/2010/main" val="193732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use a card wall</a:t>
            </a:r>
            <a:r>
              <a:rPr lang="en-US" baseline="0" dirty="0" smtClean="0"/>
              <a:t> to track our progress in the workshop, just like we do in our projects.</a:t>
            </a:r>
          </a:p>
          <a:p>
            <a:r>
              <a:rPr lang="en-US" baseline="0" dirty="0" smtClean="0"/>
              <a:t>We typically will run 90 minutes in the morning, take a 15 min break and go another 90 minutes and take a lunch break.</a:t>
            </a:r>
          </a:p>
          <a:p>
            <a:r>
              <a:rPr lang="en-US" baseline="0" dirty="0" smtClean="0"/>
              <a:t>We will repeat that in the afternoon. </a:t>
            </a:r>
          </a:p>
          <a:p>
            <a:r>
              <a:rPr lang="en-US" baseline="0" dirty="0" smtClean="0"/>
              <a:t>We end day 1 and 2 with a retrospective.  We can sometimes reflect and adapt if something is not going well or if we want more or less of something.</a:t>
            </a:r>
          </a:p>
        </p:txBody>
      </p:sp>
      <p:sp>
        <p:nvSpPr>
          <p:cNvPr id="4" name="Slide Number Placeholder 3"/>
          <p:cNvSpPr>
            <a:spLocks noGrp="1"/>
          </p:cNvSpPr>
          <p:nvPr>
            <p:ph type="sldNum" sz="quarter" idx="10"/>
          </p:nvPr>
        </p:nvSpPr>
        <p:spPr/>
        <p:txBody>
          <a:bodyPr/>
          <a:lstStyle/>
          <a:p>
            <a:fld id="{C91E950B-F458-354F-BE3A-215FB82C404C}" type="slidenum">
              <a:rPr lang="en-US" smtClean="0"/>
              <a:pPr/>
              <a:t>6</a:t>
            </a:fld>
            <a:endParaRPr lang="en-US"/>
          </a:p>
        </p:txBody>
      </p:sp>
    </p:spTree>
    <p:extLst>
      <p:ext uri="{BB962C8B-B14F-4D97-AF65-F5344CB8AC3E}">
        <p14:creationId xmlns:p14="http://schemas.microsoft.com/office/powerpoint/2010/main" val="43371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a:buNone/>
            </a:pPr>
            <a:r>
              <a:rPr lang="en-US" dirty="0" smtClean="0"/>
              <a:t>This exercise</a:t>
            </a:r>
            <a:r>
              <a:rPr lang="en-US" baseline="0" dirty="0" smtClean="0"/>
              <a:t> is used to: </a:t>
            </a:r>
          </a:p>
          <a:p>
            <a:pPr marL="228600" indent="-228600">
              <a:buFont typeface="+mj-lt"/>
              <a:buAutoNum type="arabicPeriod"/>
            </a:pPr>
            <a:r>
              <a:rPr lang="en-US" baseline="0" dirty="0" smtClean="0"/>
              <a:t>Help us understand what you want to get out of the workshop</a:t>
            </a:r>
          </a:p>
          <a:p>
            <a:pPr marL="228600" indent="-228600">
              <a:buFont typeface="+mj-lt"/>
              <a:buAutoNum type="arabicPeriod"/>
            </a:pPr>
            <a:r>
              <a:rPr lang="en-US" baseline="0" dirty="0" smtClean="0"/>
              <a:t>Identify concerns you may have about the workshop.</a:t>
            </a:r>
          </a:p>
          <a:p>
            <a:pPr marL="228600" indent="-228600">
              <a:buFont typeface="+mj-lt"/>
              <a:buAutoNum type="arabicPeriod"/>
            </a:pPr>
            <a:endParaRPr lang="en-US" baseline="0" dirty="0" smtClean="0"/>
          </a:p>
          <a:p>
            <a:pPr marL="0" indent="0">
              <a:buFont typeface="+mj-lt"/>
              <a:buNone/>
            </a:pPr>
            <a:r>
              <a:rPr lang="en-US" baseline="0" dirty="0" smtClean="0"/>
              <a:t>Every exercise we do </a:t>
            </a:r>
          </a:p>
          <a:p>
            <a:pPr marL="228600" indent="-228600">
              <a:buFont typeface="+mj-lt"/>
              <a:buAutoNum type="arabicPeriod"/>
            </a:pPr>
            <a:r>
              <a:rPr lang="en-US" baseline="0" dirty="0" smtClean="0"/>
              <a:t>Teaches a topic</a:t>
            </a:r>
          </a:p>
          <a:p>
            <a:pPr marL="228600" indent="-228600">
              <a:buFont typeface="+mj-lt"/>
              <a:buAutoNum type="arabicPeriod"/>
            </a:pPr>
            <a:r>
              <a:rPr lang="en-US" baseline="0" dirty="0" smtClean="0"/>
              <a:t>Informs the participants and/or trainers</a:t>
            </a:r>
            <a:endParaRPr lang="en-US" dirty="0" smtClean="0"/>
          </a:p>
          <a:p>
            <a:pPr marL="228600" marR="0" indent="-228600" algn="l" defTabSz="457200" rtl="0" eaLnBrk="0" fontAlgn="base" latinLnBrk="0" hangingPunct="0">
              <a:lnSpc>
                <a:spcPct val="100000"/>
              </a:lnSpc>
              <a:spcBef>
                <a:spcPct val="30000"/>
              </a:spcBef>
              <a:spcAft>
                <a:spcPct val="0"/>
              </a:spcAft>
              <a:buClrTx/>
              <a:buSzTx/>
              <a:buFont typeface="+mj-lt"/>
              <a:buAutoNum type="arabicPeriod"/>
              <a:tabLst/>
              <a:defRPr/>
            </a:pPr>
            <a:r>
              <a:rPr lang="en-US" baseline="0" dirty="0" smtClean="0"/>
              <a:t>Teaches you an exercise to use later.  This exercise can be used at the beginning of a project to highlight goals and risks for the project.</a:t>
            </a:r>
          </a:p>
          <a:p>
            <a:pPr marL="0" indent="0">
              <a:buFont typeface="Arial"/>
              <a:buNone/>
            </a:pPr>
            <a:endParaRPr lang="en-US" dirty="0" smtClean="0"/>
          </a:p>
          <a:p>
            <a:pPr marL="0" indent="0">
              <a:buFont typeface="Arial"/>
              <a:buNone/>
            </a:pPr>
            <a:r>
              <a:rPr lang="en-US" dirty="0" smtClean="0"/>
              <a:t>Capture</a:t>
            </a:r>
            <a:r>
              <a:rPr lang="en-US" baseline="0" dirty="0" smtClean="0"/>
              <a:t> hopes and concerns about </a:t>
            </a:r>
          </a:p>
          <a:p>
            <a:pPr marL="171450" indent="-171450">
              <a:buFont typeface="Arial"/>
              <a:buChar char="•"/>
            </a:pPr>
            <a:r>
              <a:rPr lang="en-US" baseline="0" dirty="0" smtClean="0"/>
              <a:t>the course and/or</a:t>
            </a:r>
          </a:p>
          <a:p>
            <a:pPr marL="171450" indent="-171450">
              <a:buFont typeface="Arial"/>
              <a:buChar char="•"/>
            </a:pPr>
            <a:r>
              <a:rPr lang="en-US" baseline="0" dirty="0" smtClean="0"/>
              <a:t>the organization’s adoption of Agile.</a:t>
            </a:r>
          </a:p>
          <a:p>
            <a:pPr marL="171450" indent="-171450">
              <a:buFont typeface="Arial"/>
              <a:buChar char="•"/>
            </a:pPr>
            <a:r>
              <a:rPr lang="en-US" baseline="0" dirty="0" smtClean="0"/>
              <a:t>Agile business analysis</a:t>
            </a:r>
            <a:endParaRPr lang="en-US" dirty="0" smtClean="0"/>
          </a:p>
          <a:p>
            <a:endParaRPr lang="en-US" dirty="0" smtClean="0"/>
          </a:p>
          <a:p>
            <a:r>
              <a:rPr lang="en-US" dirty="0" smtClean="0"/>
              <a:t>TIMING: 3 – 5 minutes</a:t>
            </a:r>
            <a:endParaRPr lang="en-US" dirty="0"/>
          </a:p>
        </p:txBody>
      </p:sp>
      <p:sp>
        <p:nvSpPr>
          <p:cNvPr id="4" name="Slide Number Placeholder 3"/>
          <p:cNvSpPr>
            <a:spLocks noGrp="1"/>
          </p:cNvSpPr>
          <p:nvPr>
            <p:ph type="sldNum" sz="quarter" idx="10"/>
          </p:nvPr>
        </p:nvSpPr>
        <p:spPr/>
        <p:txBody>
          <a:bodyPr/>
          <a:lstStyle/>
          <a:p>
            <a:fld id="{FE07EA33-3176-1746-8E4D-64F50ED202CE}" type="slidenum">
              <a:rPr lang="en-US" smtClean="0"/>
              <a:pPr/>
              <a:t>8</a:t>
            </a:fld>
            <a:endParaRPr lang="en-US"/>
          </a:p>
        </p:txBody>
      </p:sp>
    </p:spTree>
    <p:extLst>
      <p:ext uri="{BB962C8B-B14F-4D97-AF65-F5344CB8AC3E}">
        <p14:creationId xmlns:p14="http://schemas.microsoft.com/office/powerpoint/2010/main" val="174518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techniques for:</a:t>
            </a:r>
          </a:p>
          <a:p>
            <a:pPr marL="171450" indent="-171450">
              <a:buFont typeface="Arial"/>
              <a:buChar char="•"/>
            </a:pPr>
            <a:r>
              <a:rPr lang="en-US" dirty="0" smtClean="0"/>
              <a:t>Drawing out risk</a:t>
            </a:r>
          </a:p>
          <a:p>
            <a:pPr marL="171450" indent="-171450">
              <a:buFont typeface="Arial"/>
              <a:buChar char="•"/>
            </a:pPr>
            <a:r>
              <a:rPr lang="en-US" dirty="0" smtClean="0"/>
              <a:t>Understanding where folks heads</a:t>
            </a:r>
            <a:r>
              <a:rPr lang="en-US" baseline="0" dirty="0" smtClean="0"/>
              <a:t> are</a:t>
            </a:r>
          </a:p>
          <a:p>
            <a:pPr marL="171450" indent="-171450">
              <a:buFont typeface="Arial"/>
              <a:buChar char="•"/>
            </a:pPr>
            <a:r>
              <a:rPr lang="en-US" baseline="0" dirty="0" smtClean="0"/>
              <a:t>Identifying potential participant challenges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9</a:t>
            </a:fld>
            <a:endParaRPr lang="en-US"/>
          </a:p>
        </p:txBody>
      </p:sp>
    </p:spTree>
    <p:extLst>
      <p:ext uri="{BB962C8B-B14F-4D97-AF65-F5344CB8AC3E}">
        <p14:creationId xmlns:p14="http://schemas.microsoft.com/office/powerpoint/2010/main" val="1977846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Incremental -  we build up our product in increments.</a:t>
            </a:r>
            <a:r>
              <a:rPr lang="en-US" baseline="0" dirty="0" smtClean="0"/>
              <a:t>  We start with a base of core functionality, build the MVP and add features.</a:t>
            </a:r>
            <a:endParaRPr lang="en-US" dirty="0" smtClean="0"/>
          </a:p>
          <a:p>
            <a:r>
              <a:rPr lang="en-US" baseline="0" dirty="0" smtClean="0"/>
              <a:t>Iterative – we iterate our tasks/process – analysis, design, development, test, deploy.  Over and over again.</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10</a:t>
            </a:fld>
            <a:endParaRPr lang="en-US"/>
          </a:p>
        </p:txBody>
      </p:sp>
    </p:spTree>
    <p:extLst>
      <p:ext uri="{BB962C8B-B14F-4D97-AF65-F5344CB8AC3E}">
        <p14:creationId xmlns:p14="http://schemas.microsoft.com/office/powerpoint/2010/main" val="537920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Adaptive way of managing software development projects</a:t>
            </a:r>
          </a:p>
          <a:p>
            <a:r>
              <a:rPr lang="en-US" dirty="0" smtClean="0"/>
              <a:t>Highly evolutionary and collaborative process</a:t>
            </a:r>
          </a:p>
          <a:p>
            <a:r>
              <a:rPr lang="en-US" dirty="0" smtClean="0"/>
              <a:t>Just-in-time (JIT) basis</a:t>
            </a:r>
          </a:p>
          <a:p>
            <a:r>
              <a:rPr lang="en-US" b="1" dirty="0" smtClean="0"/>
              <a:t>Start with a fully formed solution</a:t>
            </a:r>
          </a:p>
          <a:p>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11</a:t>
            </a:fld>
            <a:endParaRPr lang="en-US"/>
          </a:p>
        </p:txBody>
      </p:sp>
    </p:spTree>
    <p:extLst>
      <p:ext uri="{BB962C8B-B14F-4D97-AF65-F5344CB8AC3E}">
        <p14:creationId xmlns:p14="http://schemas.microsoft.com/office/powerpoint/2010/main" val="206465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3.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effectLst>
                  <a:outerShdw blurRad="50800" dist="25400" dir="2700000">
                    <a:srgbClr val="000000">
                      <a:alpha val="40000"/>
                    </a:srgbClr>
                  </a:outerShdw>
                </a:effectLst>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5"/>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5"/>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0825" y="381000"/>
            <a:ext cx="8642350" cy="7445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0825" y="1341438"/>
            <a:ext cx="8642350" cy="2425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0825" y="3919538"/>
            <a:ext cx="8642350" cy="2425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6675" y="257175"/>
            <a:ext cx="6096000" cy="4111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6406224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5" name="Picture 4"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6" name="Picture 5"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256917"/>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62065583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1023941"/>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6025707"/>
      </p:ext>
    </p:extLst>
  </p:cSld>
  <p:clrMapOvr>
    <a:masterClrMapping/>
  </p:clrMapOvr>
  <p:transition spd="med">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3064917"/>
      </p:ext>
    </p:extLst>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41851"/>
      </p:ext>
    </p:extLst>
  </p:cSld>
  <p:clrMapOvr>
    <a:masterClrMapping/>
  </p:clrMapOvr>
  <p:transition spd="med">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36198"/>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269643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91746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39060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stStyle>
          <a:p>
            <a:r>
              <a:rPr lang="en-US" smtClean="0"/>
              <a:t>Click to edit Master title style</a:t>
            </a:r>
            <a:endParaRPr lang="en-US"/>
          </a:p>
        </p:txBody>
      </p:sp>
      <p:sp>
        <p:nvSpPr>
          <p:cNvPr id="6" name="Text Placeholder 5"/>
          <p:cNvSpPr>
            <a:spLocks noGrp="1"/>
          </p:cNvSpPr>
          <p:nvPr>
            <p:ph type="body" sz="quarter" idx="11"/>
          </p:nvPr>
        </p:nvSpPr>
        <p:spPr>
          <a:xfrm>
            <a:off x="228600" y="1143000"/>
            <a:ext cx="8686800" cy="5029200"/>
          </a:xfrm>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9" name="Picture 8"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spd="med">
    <p:fade/>
  </p:transition>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348066980"/>
      </p:ext>
    </p:extLst>
  </p:cSld>
  <p:clrMapOvr>
    <a:masterClrMapping/>
  </p:clrMapOvr>
  <p:transition/>
  <p:timing>
    <p:tnLst>
      <p:par>
        <p:cTn id="1" dur="indefinite" restart="never" nodeType="tmRoot"/>
      </p:par>
    </p:tnLst>
  </p:timing>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5" name="Picture 4"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6" name="Picture 5"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769871522"/>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67599194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423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2" name="Straight Connector 11"/>
          <p:cNvCxnSpPr/>
          <p:nvPr/>
        </p:nvCxnSpPr>
        <p:spPr>
          <a:xfrm>
            <a:off x="457200" y="5843398"/>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71167" y="1342393"/>
            <a:ext cx="8215633" cy="0"/>
          </a:xfrm>
          <a:prstGeom prst="line">
            <a:avLst/>
          </a:prstGeom>
          <a:ln w="12700" cmpd="sng">
            <a:solidFill>
              <a:srgbClr val="CCCCC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866436"/>
      </p:ext>
    </p:extLst>
  </p:cSld>
  <p:clrMapOvr>
    <a:masterClrMapping/>
  </p:clrMapOvr>
  <p:transition spd="med">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68344613"/>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0902703"/>
      </p:ext>
    </p:extLst>
  </p:cSld>
  <p:clrMapOvr>
    <a:masterClrMapping/>
  </p:clrMapOvr>
  <p:transition spd="med">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7518446"/>
      </p:ext>
    </p:extLst>
  </p:cSld>
  <p:clrMapOvr>
    <a:masterClrMapping/>
  </p:clrMapOvr>
  <p:transition spd="med">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373977"/>
      </p:ext>
    </p:extLst>
  </p:cSld>
  <p:clrMapOvr>
    <a:masterClrMapping/>
  </p:clrMapOvr>
  <p:transition spd="med">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694625"/>
      </p:ext>
    </p:extLst>
  </p:cSld>
  <p:clrMapOvr>
    <a:masterClrMapping/>
  </p:clrMapOvr>
  <p:transition spd="med">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477022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sz="4800">
                <a:effectLst>
                  <a:glow rad="139700">
                    <a:schemeClr val="accent4">
                      <a:alpha val="75000"/>
                    </a:schemeClr>
                  </a:glow>
                  <a:outerShdw blurRad="50800" dist="25400" dir="2700000">
                    <a:srgbClr val="000000">
                      <a:alpha val="40000"/>
                    </a:srgbClr>
                  </a:outerShdw>
                </a:effectLst>
              </a:defRPr>
            </a:lvl1pPr>
          </a:lstStyle>
          <a:p>
            <a:r>
              <a:rPr lang="en-US" smtClean="0"/>
              <a:t>Click to edit Master title style</a:t>
            </a:r>
            <a:endParaRPr lang="en-US" dirty="0"/>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pic>
        <p:nvPicPr>
          <p:cNvPr id="8" name="Picture 7"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10" name="Picture 9"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9291168"/>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8173146"/>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411276"/>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spTree>
    <p:extLst>
      <p:ext uri="{BB962C8B-B14F-4D97-AF65-F5344CB8AC3E}">
        <p14:creationId xmlns:p14="http://schemas.microsoft.com/office/powerpoint/2010/main" val="1884266426"/>
      </p:ext>
    </p:extLst>
  </p:cSld>
  <p:clrMapOvr>
    <a:masterClrMapping/>
  </p:clrMapOvr>
  <p:transition/>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pic>
        <p:nvPicPr>
          <p:cNvPr id="5" name="Picture 4" descr="CC license button - smal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6" name="Picture 5" descr="TW logo.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82795361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1" y="228600"/>
            <a:ext cx="6000222" cy="762000"/>
          </a:xfrm>
        </p:spPr>
        <p:txBody>
          <a:bodyPr/>
          <a:lstStyle/>
          <a:p>
            <a:r>
              <a:rPr lang="en-US" smtClean="0"/>
              <a:t>Click to edit Master title style</a:t>
            </a:r>
            <a:endParaRPr lang="en-IN"/>
          </a:p>
        </p:txBody>
      </p:sp>
      <p:sp>
        <p:nvSpPr>
          <p:cNvPr id="3" name="Content Placeholder 2"/>
          <p:cNvSpPr>
            <a:spLocks noGrp="1"/>
          </p:cNvSpPr>
          <p:nvPr>
            <p:ph idx="1"/>
          </p:nvPr>
        </p:nvSpPr>
        <p:spPr>
          <a:xfrm>
            <a:off x="381000" y="1295400"/>
            <a:ext cx="8229600" cy="5157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21" Type="http://schemas.openxmlformats.org/officeDocument/2006/relationships/image" Target="../media/image2.png"/><Relationship Id="rId22" Type="http://schemas.openxmlformats.org/officeDocument/2006/relationships/image" Target="../media/image3.png"/><Relationship Id="rId23"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theme" Target="../theme/theme2.xml"/><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theme" Target="../theme/theme3.xml"/><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20"/>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32" name="Picture 8" descr="logo_1.png"/>
          <p:cNvPicPr>
            <a:picLocks noChangeAspect="1"/>
          </p:cNvPicPr>
          <p:nvPr/>
        </p:nvPicPr>
        <p:blipFill>
          <a:blip r:embed="rId21"/>
          <a:srcRect/>
          <a:stretch>
            <a:fillRect/>
          </a:stretch>
        </p:blipFill>
        <p:spPr bwMode="auto">
          <a:xfrm>
            <a:off x="242888" y="361950"/>
            <a:ext cx="1614487" cy="341313"/>
          </a:xfrm>
          <a:prstGeom prst="rect">
            <a:avLst/>
          </a:prstGeom>
          <a:noFill/>
          <a:ln w="9525">
            <a:noFill/>
            <a:miter lim="800000"/>
            <a:headEnd/>
            <a:tailEnd/>
          </a:ln>
        </p:spPr>
      </p:pic>
      <p:pic>
        <p:nvPicPr>
          <p:cNvPr id="9" name="Picture 8" descr="CC license button - small.png"/>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10" name="Picture 9" descr="TW logo.png"/>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6" r:id="rId16"/>
    <p:sldLayoutId id="2147483689" r:id="rId17"/>
    <p:sldLayoutId id="2147483690" r:id="rId18"/>
  </p:sldLayoutIdLst>
  <p:transition spd="med">
    <p:fade/>
  </p:transition>
  <p:timing>
    <p:tnLst>
      <p:par>
        <p:cT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9" name="Picture 8"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7797317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1739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CC license button - small.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0800" y="6512814"/>
            <a:ext cx="1016000" cy="190500"/>
          </a:xfrm>
          <a:prstGeom prst="rect">
            <a:avLst/>
          </a:prstGeom>
        </p:spPr>
      </p:pic>
      <p:pic>
        <p:nvPicPr>
          <p:cNvPr id="9" name="Picture 8" descr="TW logo.png"/>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57200" y="6477000"/>
            <a:ext cx="1682496" cy="262128"/>
          </a:xfrm>
          <a:prstGeom prst="rect">
            <a:avLst/>
          </a:prstGeom>
        </p:spPr>
      </p:pic>
    </p:spTree>
    <p:extLst>
      <p:ext uri="{BB962C8B-B14F-4D97-AF65-F5344CB8AC3E}">
        <p14:creationId xmlns:p14="http://schemas.microsoft.com/office/powerpoint/2010/main" val="234685231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transition spd="med">
    <p:fade/>
  </p:transition>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arydale"/>
          <a:ea typeface="+mj-ea"/>
          <a:cs typeface="+mj-cs"/>
        </a:defRPr>
      </a:lvl1pPr>
    </p:titleStyle>
    <p:bodyStyle>
      <a:lvl1pPr marL="342900" indent="-342900" algn="l" defTabSz="457200" rtl="0" eaLnBrk="1" latinLnBrk="0" hangingPunct="1">
        <a:spcBef>
          <a:spcPct val="20000"/>
        </a:spcBef>
        <a:buFont typeface="Lucida Grande"/>
        <a:buChar char="–"/>
        <a:defRPr sz="3200" kern="1200">
          <a:solidFill>
            <a:srgbClr val="333333"/>
          </a:solidFill>
          <a:latin typeface="CamingoDos Pro Cd"/>
          <a:ea typeface="+mn-ea"/>
          <a:cs typeface="+mn-cs"/>
        </a:defRPr>
      </a:lvl1pPr>
      <a:lvl2pPr marL="742950" indent="-285750" algn="l" defTabSz="457200" rtl="0" eaLnBrk="1" latinLnBrk="0" hangingPunct="1">
        <a:spcBef>
          <a:spcPct val="20000"/>
        </a:spcBef>
        <a:buFont typeface="Arial"/>
        <a:buChar char="–"/>
        <a:defRPr sz="2800" kern="1200">
          <a:solidFill>
            <a:srgbClr val="333333"/>
          </a:solidFill>
          <a:latin typeface="CamingoDos Pro Cd"/>
          <a:ea typeface="+mn-ea"/>
          <a:cs typeface="+mn-cs"/>
        </a:defRPr>
      </a:lvl2pPr>
      <a:lvl3pPr marL="1143000" indent="-228600" algn="l" defTabSz="457200" rtl="0" eaLnBrk="1" latinLnBrk="0" hangingPunct="1">
        <a:spcBef>
          <a:spcPct val="20000"/>
        </a:spcBef>
        <a:buFont typeface="Arial"/>
        <a:buChar char="•"/>
        <a:defRPr sz="2400" kern="1200">
          <a:solidFill>
            <a:srgbClr val="333333"/>
          </a:solidFill>
          <a:latin typeface="CamingoDos Pro Cd"/>
          <a:ea typeface="+mn-ea"/>
          <a:cs typeface="+mn-cs"/>
        </a:defRPr>
      </a:lvl3pPr>
      <a:lvl4pPr marL="16002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4pPr>
      <a:lvl5pPr marL="2057400" indent="-228600" algn="l" defTabSz="457200" rtl="0" eaLnBrk="1" latinLnBrk="0" hangingPunct="1">
        <a:spcBef>
          <a:spcPct val="20000"/>
        </a:spcBef>
        <a:buFont typeface="Arial"/>
        <a:buChar char="»"/>
        <a:defRPr sz="2000" kern="1200">
          <a:solidFill>
            <a:srgbClr val="333333"/>
          </a:solidFill>
          <a:latin typeface="CamingoDos Pro Cd"/>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hyperlink" Target="mailto: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a:t>
            </a:r>
            <a:r>
              <a:rPr lang="en-US" dirty="0" smtClean="0"/>
              <a:t>Business Analysis</a:t>
            </a:r>
            <a:endParaRPr lang="en-US" dirty="0"/>
          </a:p>
        </p:txBody>
      </p:sp>
      <p:sp>
        <p:nvSpPr>
          <p:cNvPr id="3" name="Subtitle 2"/>
          <p:cNvSpPr>
            <a:spLocks noGrp="1"/>
          </p:cNvSpPr>
          <p:nvPr>
            <p:ph type="subTitle" idx="1"/>
          </p:nvPr>
        </p:nvSpPr>
        <p:spPr/>
        <p:txBody>
          <a:bodyPr/>
          <a:lstStyle/>
          <a:p>
            <a:r>
              <a:rPr lang="en-US" dirty="0" smtClean="0"/>
              <a:t>A Course from </a:t>
            </a:r>
            <a:r>
              <a:rPr lang="en-US" dirty="0" err="1" smtClean="0"/>
              <a:t>ThoughtWorks</a:t>
            </a:r>
            <a:endParaRPr lang="en-US" dirty="0"/>
          </a:p>
        </p:txBody>
      </p:sp>
      <p:sp>
        <p:nvSpPr>
          <p:cNvPr id="4" name="Rectangle 12"/>
          <p:cNvSpPr>
            <a:spLocks noChangeArrowheads="1"/>
          </p:cNvSpPr>
          <p:nvPr/>
        </p:nvSpPr>
        <p:spPr bwMode="auto">
          <a:xfrm>
            <a:off x="1828800" y="5833003"/>
            <a:ext cx="5791200" cy="720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buNone/>
            </a:pPr>
            <a:r>
              <a:rPr lang="en-US" sz="1200" dirty="0">
                <a:latin typeface="Calibri" pitchFamily="34" charset="0"/>
                <a:cs typeface="Calibri" pitchFamily="34" charset="0"/>
              </a:rPr>
              <a:t>This work is licensed under </a:t>
            </a:r>
            <a:r>
              <a:rPr lang="en-US" sz="1200" dirty="0" smtClean="0">
                <a:latin typeface="Calibri" pitchFamily="34" charset="0"/>
                <a:cs typeface="Calibri" pitchFamily="34" charset="0"/>
              </a:rPr>
              <a:t>the</a:t>
            </a:r>
          </a:p>
          <a:p>
            <a:pPr algn="ctr">
              <a:buNone/>
            </a:pPr>
            <a:r>
              <a:rPr lang="en-US" sz="1200" dirty="0" smtClean="0">
                <a:latin typeface="Calibri" pitchFamily="34" charset="0"/>
                <a:cs typeface="Calibri" pitchFamily="34" charset="0"/>
              </a:rPr>
              <a:t> </a:t>
            </a:r>
            <a:r>
              <a:rPr lang="en-US" sz="1200" dirty="0">
                <a:latin typeface="Calibri" pitchFamily="34" charset="0"/>
                <a:cs typeface="Calibri" pitchFamily="34" charset="0"/>
              </a:rPr>
              <a:t>Creative Commons Attribution-</a:t>
            </a:r>
            <a:r>
              <a:rPr lang="en-US" sz="1200" dirty="0" err="1">
                <a:latin typeface="Calibri" pitchFamily="34" charset="0"/>
                <a:cs typeface="Calibri" pitchFamily="34" charset="0"/>
              </a:rPr>
              <a:t>ShareAlike</a:t>
            </a:r>
            <a:r>
              <a:rPr lang="en-US" sz="1200" dirty="0">
                <a:latin typeface="Calibri" pitchFamily="34" charset="0"/>
                <a:cs typeface="Calibri" pitchFamily="34" charset="0"/>
              </a:rPr>
              <a:t> 4.0 International License. </a:t>
            </a:r>
            <a:endParaRPr lang="en-US" sz="1200" dirty="0" smtClean="0">
              <a:latin typeface="Calibri" pitchFamily="34" charset="0"/>
              <a:cs typeface="Calibri" pitchFamily="34" charset="0"/>
            </a:endParaRPr>
          </a:p>
          <a:p>
            <a:pPr algn="ctr">
              <a:buNone/>
            </a:pPr>
            <a:r>
              <a:rPr lang="en-US" sz="1200" dirty="0" smtClean="0">
                <a:latin typeface="Calibri" pitchFamily="34" charset="0"/>
                <a:cs typeface="Calibri" pitchFamily="34" charset="0"/>
              </a:rPr>
              <a:t>To </a:t>
            </a:r>
            <a:r>
              <a:rPr lang="en-US" sz="1200" dirty="0">
                <a:latin typeface="Calibri" pitchFamily="34" charset="0"/>
                <a:cs typeface="Calibri" pitchFamily="34" charset="0"/>
              </a:rPr>
              <a:t>view a copy of this license, visit </a:t>
            </a:r>
            <a:r>
              <a:rPr lang="en-US" sz="1200" dirty="0">
                <a:latin typeface="Calibri" pitchFamily="34" charset="0"/>
                <a:cs typeface="Calibri" pitchFamily="34" charset="0"/>
                <a:hlinkClick r:id="rId3"/>
              </a:rPr>
              <a:t>http://creativecommons.org/licenses/by-sa/4.0/</a:t>
            </a:r>
            <a:r>
              <a:rPr lang="en-US" sz="1200" dirty="0" smtClean="0">
                <a:latin typeface="Calibri" pitchFamily="34" charset="0"/>
                <a:cs typeface="Calibri" pitchFamily="34" charset="0"/>
              </a:rPr>
              <a:t>.</a:t>
            </a:r>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96345979"/>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is not…</a:t>
            </a:r>
            <a:endParaRPr lang="en-US" dirty="0"/>
          </a:p>
        </p:txBody>
      </p:sp>
      <p:sp>
        <p:nvSpPr>
          <p:cNvPr id="3" name="Content Placeholder 2"/>
          <p:cNvSpPr>
            <a:spLocks noGrp="1"/>
          </p:cNvSpPr>
          <p:nvPr>
            <p:ph type="body" sz="quarter" idx="4294967295"/>
          </p:nvPr>
        </p:nvSpPr>
        <p:spPr>
          <a:xfrm>
            <a:off x="1981200" y="1828800"/>
            <a:ext cx="5105400" cy="3581400"/>
          </a:xfrm>
        </p:spPr>
        <p:txBody>
          <a:bodyPr/>
          <a:lstStyle/>
          <a:p>
            <a:pPr marL="0" indent="0" algn="ctr">
              <a:lnSpc>
                <a:spcPct val="200000"/>
              </a:lnSpc>
              <a:buNone/>
            </a:pPr>
            <a:r>
              <a:rPr lang="en-US" sz="3600" dirty="0" smtClean="0"/>
              <a:t>…building dependent pieces of an application independently</a:t>
            </a:r>
          </a:p>
          <a:p>
            <a:pPr algn="ctr">
              <a:lnSpc>
                <a:spcPct val="200000"/>
              </a:lnSpc>
            </a:pPr>
            <a:endParaRPr lang="en-US" sz="3600"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is…</a:t>
            </a:r>
            <a:endParaRPr lang="en-US" dirty="0"/>
          </a:p>
        </p:txBody>
      </p:sp>
      <p:sp>
        <p:nvSpPr>
          <p:cNvPr id="3" name="Content Placeholder 2"/>
          <p:cNvSpPr>
            <a:spLocks noGrp="1"/>
          </p:cNvSpPr>
          <p:nvPr>
            <p:ph idx="1"/>
          </p:nvPr>
        </p:nvSpPr>
        <p:spPr/>
        <p:txBody>
          <a:bodyPr/>
          <a:lstStyle/>
          <a:p>
            <a:r>
              <a:rPr lang="en-US" dirty="0" smtClean="0"/>
              <a:t>Adaptive</a:t>
            </a:r>
          </a:p>
          <a:p>
            <a:r>
              <a:rPr lang="en-US" dirty="0" smtClean="0"/>
              <a:t>Evolutionary</a:t>
            </a:r>
          </a:p>
          <a:p>
            <a:r>
              <a:rPr lang="en-US" dirty="0" smtClean="0"/>
              <a:t>Collaborative</a:t>
            </a:r>
          </a:p>
          <a:p>
            <a:r>
              <a:rPr lang="en-US" dirty="0" smtClean="0"/>
              <a:t>Just-in-time</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
          <p:cNvPicPr>
            <a:picLocks noChangeAspect="1" noChangeArrowheads="1"/>
          </p:cNvPicPr>
          <p:nvPr/>
        </p:nvPicPr>
        <p:blipFill>
          <a:blip r:embed="rId3" cstate="print"/>
          <a:srcRect/>
          <a:stretch>
            <a:fillRect/>
          </a:stretch>
        </p:blipFill>
        <p:spPr bwMode="auto">
          <a:xfrm>
            <a:off x="1098709" y="990600"/>
            <a:ext cx="6946583" cy="4803458"/>
          </a:xfrm>
          <a:prstGeom prst="rect">
            <a:avLst/>
          </a:prstGeom>
          <a:noFill/>
          <a:ln w="12700">
            <a:noFill/>
            <a:miter lim="800000"/>
            <a:headEnd/>
            <a:tailEnd/>
          </a:ln>
        </p:spPr>
      </p:pic>
    </p:spTree>
    <p:extLst>
      <p:ext uri="{BB962C8B-B14F-4D97-AF65-F5344CB8AC3E}">
        <p14:creationId xmlns:p14="http://schemas.microsoft.com/office/powerpoint/2010/main" val="239153383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p:cNvPicPr>
            <a:picLocks noChangeAspect="1" noChangeArrowheads="1"/>
          </p:cNvPicPr>
          <p:nvPr/>
        </p:nvPicPr>
        <p:blipFill>
          <a:blip r:embed="rId3" cstate="print"/>
          <a:srcRect/>
          <a:stretch>
            <a:fillRect/>
          </a:stretch>
        </p:blipFill>
        <p:spPr bwMode="auto">
          <a:xfrm>
            <a:off x="1097280" y="1027272"/>
            <a:ext cx="6948012" cy="4803458"/>
          </a:xfrm>
          <a:prstGeom prst="rect">
            <a:avLst/>
          </a:prstGeom>
          <a:noFill/>
          <a:ln w="12700">
            <a:noFill/>
            <a:miter lim="800000"/>
            <a:headEnd/>
            <a:tailEnd/>
          </a:ln>
        </p:spPr>
      </p:pic>
    </p:spTree>
    <p:extLst>
      <p:ext uri="{BB962C8B-B14F-4D97-AF65-F5344CB8AC3E}">
        <p14:creationId xmlns:p14="http://schemas.microsoft.com/office/powerpoint/2010/main" val="3476280623"/>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p:cNvPicPr>
            <a:picLocks noChangeAspect="1" noChangeArrowheads="1"/>
          </p:cNvPicPr>
          <p:nvPr/>
        </p:nvPicPr>
        <p:blipFill>
          <a:blip r:embed="rId3" cstate="print"/>
          <a:srcRect/>
          <a:stretch>
            <a:fillRect/>
          </a:stretch>
        </p:blipFill>
        <p:spPr bwMode="auto">
          <a:xfrm>
            <a:off x="1098709" y="1027272"/>
            <a:ext cx="6946583" cy="4803458"/>
          </a:xfrm>
          <a:prstGeom prst="rect">
            <a:avLst/>
          </a:prstGeom>
          <a:noFill/>
          <a:ln w="12700">
            <a:noFill/>
            <a:miter lim="800000"/>
            <a:headEnd/>
            <a:tailEnd/>
          </a:ln>
        </p:spPr>
      </p:pic>
    </p:spTree>
    <p:extLst>
      <p:ext uri="{BB962C8B-B14F-4D97-AF65-F5344CB8AC3E}">
        <p14:creationId xmlns:p14="http://schemas.microsoft.com/office/powerpoint/2010/main" val="264639522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
          <p:cNvPicPr>
            <a:picLocks noChangeAspect="1" noChangeArrowheads="1"/>
          </p:cNvPicPr>
          <p:nvPr/>
        </p:nvPicPr>
        <p:blipFill>
          <a:blip r:embed="rId3" cstate="print"/>
          <a:srcRect/>
          <a:stretch>
            <a:fillRect/>
          </a:stretch>
        </p:blipFill>
        <p:spPr bwMode="auto">
          <a:xfrm>
            <a:off x="1098709" y="1027272"/>
            <a:ext cx="6946583" cy="4803458"/>
          </a:xfrm>
          <a:prstGeom prst="rect">
            <a:avLst/>
          </a:prstGeom>
          <a:noFill/>
          <a:ln w="12700">
            <a:noFill/>
            <a:miter lim="800000"/>
            <a:headEnd/>
            <a:tailEnd/>
          </a:ln>
        </p:spPr>
      </p:pic>
    </p:spTree>
    <p:extLst>
      <p:ext uri="{BB962C8B-B14F-4D97-AF65-F5344CB8AC3E}">
        <p14:creationId xmlns:p14="http://schemas.microsoft.com/office/powerpoint/2010/main" val="89282295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Agile analysis:  features prioritized for ROI</a:t>
            </a:r>
            <a:endParaRPr lang="en-US" sz="3600" dirty="0"/>
          </a:p>
        </p:txBody>
      </p:sp>
      <p:pic>
        <p:nvPicPr>
          <p:cNvPr id="4" name="Picture 3" descr="Value chart.jpg"/>
          <p:cNvPicPr>
            <a:picLocks noChangeAspect="1"/>
          </p:cNvPicPr>
          <p:nvPr/>
        </p:nvPicPr>
        <p:blipFill>
          <a:blip r:embed="rId3"/>
          <a:srcRect/>
          <a:stretch>
            <a:fillRect/>
          </a:stretch>
        </p:blipFill>
        <p:spPr>
          <a:xfrm>
            <a:off x="1143000" y="1524000"/>
            <a:ext cx="7170057" cy="4000798"/>
          </a:xfrm>
          <a:prstGeom prst="rect">
            <a:avLst/>
          </a:prstGeom>
        </p:spPr>
      </p:pic>
    </p:spTree>
    <p:extLst>
      <p:ext uri="{BB962C8B-B14F-4D97-AF65-F5344CB8AC3E}">
        <p14:creationId xmlns:p14="http://schemas.microsoft.com/office/powerpoint/2010/main" val="61112536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9661556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Who are you?</a:t>
            </a:r>
          </a:p>
          <a:p>
            <a:r>
              <a:rPr lang="en-US" dirty="0" smtClean="0"/>
              <a:t>What do you do?</a:t>
            </a:r>
          </a:p>
          <a:p>
            <a:r>
              <a:rPr lang="en-US" dirty="0" smtClean="0"/>
              <a:t>Your agile experience?</a:t>
            </a:r>
            <a:endParaRPr lang="en-US" dirty="0"/>
          </a:p>
        </p:txBody>
      </p:sp>
    </p:spTree>
    <p:extLst>
      <p:ext uri="{BB962C8B-B14F-4D97-AF65-F5344CB8AC3E}">
        <p14:creationId xmlns:p14="http://schemas.microsoft.com/office/powerpoint/2010/main" val="331328899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ThoughtWorks</a:t>
            </a:r>
            <a:endParaRPr lang="en-US" dirty="0"/>
          </a:p>
        </p:txBody>
      </p:sp>
      <p:pic>
        <p:nvPicPr>
          <p:cNvPr id="5" name="Picture 4" descr="truck loads of value.eps"/>
          <p:cNvPicPr>
            <a:picLocks noChangeAspect="1"/>
          </p:cNvPicPr>
          <p:nvPr/>
        </p:nvPicPr>
        <p:blipFill>
          <a:blip r:embed="rId3"/>
          <a:srcRect l="3472" t="31660" r="2917" b="31433"/>
          <a:stretch>
            <a:fillRect/>
          </a:stretch>
        </p:blipFill>
        <p:spPr>
          <a:xfrm>
            <a:off x="317500" y="2117162"/>
            <a:ext cx="8826500" cy="2561519"/>
          </a:xfrm>
          <a:prstGeom prst="rect">
            <a:avLst/>
          </a:prstGeom>
        </p:spPr>
      </p:pic>
      <p:sp>
        <p:nvSpPr>
          <p:cNvPr id="6" name="Rectangle 2"/>
          <p:cNvSpPr txBox="1">
            <a:spLocks noChangeArrowheads="1"/>
          </p:cNvSpPr>
          <p:nvPr/>
        </p:nvSpPr>
        <p:spPr bwMode="auto">
          <a:xfrm>
            <a:off x="381000" y="4724400"/>
            <a:ext cx="2607733" cy="51974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eaLnBrk="1" hangingPunct="1"/>
            <a:r>
              <a:rPr lang="en-US" sz="1400" kern="0" dirty="0" smtClean="0">
                <a:solidFill>
                  <a:srgbClr val="BAB891"/>
                </a:solidFill>
                <a:latin typeface="Swiss 721 BT"/>
                <a:ea typeface="ＭＳ Ｐゴシック"/>
                <a:cs typeface="Swiss 721 BT"/>
              </a:rPr>
              <a:t>Source: Forrester</a:t>
            </a:r>
            <a:endParaRPr kumimoji="0" lang="en-US" sz="1400" b="0" i="0" u="none" strike="noStrike" kern="0" cap="none" spc="0" normalizeH="0" baseline="0" noProof="0" dirty="0">
              <a:ln>
                <a:noFill/>
              </a:ln>
              <a:solidFill>
                <a:srgbClr val="BAB891"/>
              </a:solidFill>
              <a:effectLst/>
              <a:uLnTx/>
              <a:uFillTx/>
              <a:latin typeface="Swiss 721 BT"/>
              <a:ea typeface="+mj-ea"/>
              <a:cs typeface="Swiss 721 BT"/>
            </a:endParaRPr>
          </a:p>
        </p:txBody>
      </p:sp>
    </p:spTree>
    <p:extLst>
      <p:ext uri="{BB962C8B-B14F-4D97-AF65-F5344CB8AC3E}">
        <p14:creationId xmlns:p14="http://schemas.microsoft.com/office/powerpoint/2010/main" val="146173766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Housekeeping</a:t>
            </a:r>
            <a:endParaRPr lang="en-US" dirty="0"/>
          </a:p>
        </p:txBody>
      </p:sp>
      <p:sp>
        <p:nvSpPr>
          <p:cNvPr id="9" name="Content Placeholder 8"/>
          <p:cNvSpPr>
            <a:spLocks noGrp="1"/>
          </p:cNvSpPr>
          <p:nvPr>
            <p:ph idx="1"/>
          </p:nvPr>
        </p:nvSpPr>
        <p:spPr/>
        <p:txBody>
          <a:bodyPr/>
          <a:lstStyle/>
          <a:p>
            <a:r>
              <a:rPr lang="en-US" dirty="0" smtClean="0"/>
              <a:t>Mobile phones </a:t>
            </a:r>
          </a:p>
          <a:p>
            <a:r>
              <a:rPr lang="en-US" dirty="0" smtClean="0"/>
              <a:t>Laptops</a:t>
            </a:r>
          </a:p>
          <a:p>
            <a:r>
              <a:rPr lang="en-US" dirty="0" smtClean="0"/>
              <a:t>Break times</a:t>
            </a:r>
          </a:p>
          <a:p>
            <a:r>
              <a:rPr lang="en-US" dirty="0" smtClean="0"/>
              <a:t>Restrooms</a:t>
            </a:r>
          </a:p>
          <a:p>
            <a:r>
              <a:rPr lang="en-US" dirty="0" smtClean="0"/>
              <a:t>Emergencies</a:t>
            </a:r>
          </a:p>
          <a:p>
            <a:endParaRPr lang="en-US" dirty="0"/>
          </a:p>
        </p:txBody>
      </p:sp>
      <p:pic>
        <p:nvPicPr>
          <p:cNvPr id="6" name="Picture 5" descr="meeting.jpg"/>
          <p:cNvPicPr>
            <a:picLocks noChangeAspect="1"/>
          </p:cNvPicPr>
          <p:nvPr/>
        </p:nvPicPr>
        <p:blipFill>
          <a:blip r:embed="rId3"/>
          <a:stretch>
            <a:fillRect/>
          </a:stretch>
        </p:blipFill>
        <p:spPr>
          <a:xfrm>
            <a:off x="3505200" y="2687144"/>
            <a:ext cx="5334000" cy="3087053"/>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Intended Audience</a:t>
            </a:r>
            <a:endParaRPr lang="en-US" dirty="0"/>
          </a:p>
        </p:txBody>
      </p:sp>
      <p:sp>
        <p:nvSpPr>
          <p:cNvPr id="5" name="Content Placeholder 4"/>
          <p:cNvSpPr>
            <a:spLocks noGrp="1"/>
          </p:cNvSpPr>
          <p:nvPr>
            <p:ph idx="1"/>
          </p:nvPr>
        </p:nvSpPr>
        <p:spPr/>
        <p:txBody>
          <a:bodyPr/>
          <a:lstStyle/>
          <a:p>
            <a:pPr>
              <a:spcAft>
                <a:spcPts val="1200"/>
              </a:spcAft>
            </a:pPr>
            <a:r>
              <a:rPr lang="en-US" dirty="0" smtClean="0"/>
              <a:t>Previous BA experience</a:t>
            </a:r>
          </a:p>
          <a:p>
            <a:pPr>
              <a:spcAft>
                <a:spcPts val="1200"/>
              </a:spcAft>
            </a:pPr>
            <a:r>
              <a:rPr lang="en-US" dirty="0" smtClean="0"/>
              <a:t>Little or no practical agile experience</a:t>
            </a:r>
          </a:p>
          <a:p>
            <a:pPr>
              <a:spcAft>
                <a:spcPts val="1200"/>
              </a:spcAft>
            </a:pPr>
            <a:r>
              <a:rPr lang="en-US" dirty="0" smtClean="0"/>
              <a:t>Good at receiving feedback</a:t>
            </a:r>
          </a:p>
          <a:p>
            <a:pPr>
              <a:spcAft>
                <a:spcPts val="1200"/>
              </a:spcAft>
            </a:pPr>
            <a:r>
              <a:rPr lang="en-US" dirty="0" smtClean="0"/>
              <a:t>Learns quickly </a:t>
            </a:r>
          </a:p>
          <a:p>
            <a:pPr>
              <a:spcAft>
                <a:spcPts val="1200"/>
              </a:spcAft>
            </a:pPr>
            <a:r>
              <a:rPr lang="en-US" dirty="0" smtClean="0"/>
              <a:t>Adaptable to change</a:t>
            </a:r>
          </a:p>
        </p:txBody>
      </p:sp>
      <p:pic>
        <p:nvPicPr>
          <p:cNvPr id="7" name="Picture 6" descr="what-.jpg"/>
          <p:cNvPicPr>
            <a:picLocks noChangeAspect="1"/>
          </p:cNvPicPr>
          <p:nvPr/>
        </p:nvPicPr>
        <p:blipFill>
          <a:blip r:embed="rId3"/>
          <a:stretch>
            <a:fillRect/>
          </a:stretch>
        </p:blipFill>
        <p:spPr>
          <a:xfrm>
            <a:off x="7010400" y="2421397"/>
            <a:ext cx="1825089" cy="33528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Overview</a:t>
            </a:r>
            <a:endParaRPr lang="en-US" dirty="0"/>
          </a:p>
        </p:txBody>
      </p:sp>
      <p:sp>
        <p:nvSpPr>
          <p:cNvPr id="5" name="Text Placeholder 4"/>
          <p:cNvSpPr>
            <a:spLocks noGrp="1"/>
          </p:cNvSpPr>
          <p:nvPr>
            <p:ph idx="1"/>
          </p:nvPr>
        </p:nvSpPr>
        <p:spPr/>
        <p:txBody>
          <a:bodyPr/>
          <a:lstStyle/>
          <a:p>
            <a:r>
              <a:rPr lang="en-US" sz="2400" dirty="0" smtClean="0"/>
              <a:t>Opening</a:t>
            </a:r>
          </a:p>
          <a:p>
            <a:r>
              <a:rPr lang="en-US" sz="2400" dirty="0" smtClean="0"/>
              <a:t>Introduction to Agile Analysis</a:t>
            </a:r>
          </a:p>
          <a:p>
            <a:r>
              <a:rPr lang="en-US" sz="2400" dirty="0" smtClean="0"/>
              <a:t>Project Vision &amp; Business Objectives</a:t>
            </a:r>
          </a:p>
          <a:p>
            <a:r>
              <a:rPr lang="en-US" sz="2400" dirty="0" smtClean="0"/>
              <a:t>Understanding the Business Domain</a:t>
            </a:r>
          </a:p>
          <a:p>
            <a:r>
              <a:rPr lang="en-US" sz="2400" dirty="0" smtClean="0"/>
              <a:t>Requirements aka Stories</a:t>
            </a:r>
          </a:p>
          <a:p>
            <a:r>
              <a:rPr lang="en-US" sz="2400" dirty="0" smtClean="0"/>
              <a:t>Estimation &amp; Release Planning</a:t>
            </a:r>
          </a:p>
          <a:p>
            <a:r>
              <a:rPr lang="en-US" sz="2400" dirty="0" smtClean="0"/>
              <a:t>Iteration Level Analysis</a:t>
            </a:r>
          </a:p>
          <a:p>
            <a:r>
              <a:rPr lang="en-US" sz="2400" dirty="0" smtClean="0"/>
              <a:t>Analysis Challenges</a:t>
            </a:r>
          </a:p>
          <a:p>
            <a:r>
              <a:rPr lang="en-US" sz="2400" dirty="0" smtClean="0"/>
              <a:t>Advanced Topics</a:t>
            </a:r>
          </a:p>
          <a:p>
            <a:endParaRPr lang="en-US" dirty="0" smtClean="0"/>
          </a:p>
          <a:p>
            <a:endParaRPr lang="en-US" dirty="0"/>
          </a:p>
        </p:txBody>
      </p:sp>
    </p:spTree>
    <p:extLst>
      <p:ext uri="{BB962C8B-B14F-4D97-AF65-F5344CB8AC3E}">
        <p14:creationId xmlns:p14="http://schemas.microsoft.com/office/powerpoint/2010/main" val="130668502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Empathy mapping</a:t>
            </a:r>
            <a:endParaRPr lang="en-US" dirty="0"/>
          </a:p>
        </p:txBody>
      </p:sp>
      <p:pic>
        <p:nvPicPr>
          <p:cNvPr id="3" name="Picture 2" descr="Screen shot 2012-04-24 at 10.52.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199" y="950125"/>
            <a:ext cx="4962022" cy="5526875"/>
          </a:xfrm>
          <a:prstGeom prst="rect">
            <a:avLst/>
          </a:prstGeom>
        </p:spPr>
      </p:pic>
    </p:spTree>
    <p:extLst>
      <p:ext uri="{BB962C8B-B14F-4D97-AF65-F5344CB8AC3E}">
        <p14:creationId xmlns:p14="http://schemas.microsoft.com/office/powerpoint/2010/main" val="283180243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5" name="Content Placeholder 4"/>
          <p:cNvSpPr>
            <a:spLocks noGrp="1"/>
          </p:cNvSpPr>
          <p:nvPr>
            <p:ph sz="half" idx="4294967295"/>
          </p:nvPr>
        </p:nvSpPr>
        <p:spPr>
          <a:xfrm>
            <a:off x="0" y="1371600"/>
            <a:ext cx="4038600" cy="5081588"/>
          </a:xfrm>
        </p:spPr>
        <p:txBody>
          <a:bodyPr/>
          <a:lstStyle/>
          <a:p>
            <a:pPr algn="ctr">
              <a:buNone/>
            </a:pPr>
            <a:r>
              <a:rPr lang="en-US" dirty="0" smtClean="0"/>
              <a:t>Hopes</a:t>
            </a:r>
            <a:endParaRPr lang="en-US" dirty="0"/>
          </a:p>
        </p:txBody>
      </p:sp>
      <p:sp>
        <p:nvSpPr>
          <p:cNvPr id="6" name="Content Placeholder 5"/>
          <p:cNvSpPr>
            <a:spLocks noGrp="1"/>
          </p:cNvSpPr>
          <p:nvPr>
            <p:ph sz="half" idx="4294967295"/>
          </p:nvPr>
        </p:nvSpPr>
        <p:spPr>
          <a:xfrm>
            <a:off x="5105400" y="1371600"/>
            <a:ext cx="4038600" cy="5081588"/>
          </a:xfrm>
        </p:spPr>
        <p:txBody>
          <a:bodyPr/>
          <a:lstStyle/>
          <a:p>
            <a:pPr algn="ctr">
              <a:buNone/>
            </a:pPr>
            <a:r>
              <a:rPr lang="en-US" dirty="0" smtClean="0"/>
              <a:t>Concerns</a:t>
            </a:r>
            <a:endParaRPr lang="en-US" dirty="0"/>
          </a:p>
        </p:txBody>
      </p:sp>
      <p:pic>
        <p:nvPicPr>
          <p:cNvPr id="7" name="Picture 6" descr="brother-in-law2_happy.jpg"/>
          <p:cNvPicPr>
            <a:picLocks noChangeAspect="1"/>
          </p:cNvPicPr>
          <p:nvPr/>
        </p:nvPicPr>
        <p:blipFill>
          <a:blip r:embed="rId3">
            <a:clrChange>
              <a:clrFrom>
                <a:srgbClr val="FFFFFF"/>
              </a:clrFrom>
              <a:clrTo>
                <a:srgbClr val="FFFFFF">
                  <a:alpha val="0"/>
                </a:srgbClr>
              </a:clrTo>
            </a:clrChange>
          </a:blip>
          <a:stretch>
            <a:fillRect/>
          </a:stretch>
        </p:blipFill>
        <p:spPr>
          <a:xfrm>
            <a:off x="1757298" y="2262188"/>
            <a:ext cx="2124206" cy="4191000"/>
          </a:xfrm>
          <a:prstGeom prst="rect">
            <a:avLst/>
          </a:prstGeom>
          <a:effectLst>
            <a:outerShdw blurRad="50800" dist="38100" dir="2700000">
              <a:srgbClr val="000000">
                <a:alpha val="43000"/>
              </a:srgbClr>
            </a:outerShdw>
          </a:effectLst>
        </p:spPr>
      </p:pic>
      <p:pic>
        <p:nvPicPr>
          <p:cNvPr id="8" name="Picture 7" descr="brother-in-law1_concerned_trimmed.jpg"/>
          <p:cNvPicPr>
            <a:picLocks noChangeAspect="1"/>
          </p:cNvPicPr>
          <p:nvPr/>
        </p:nvPicPr>
        <p:blipFill>
          <a:blip r:embed="rId4">
            <a:clrChange>
              <a:clrFrom>
                <a:srgbClr val="FFFFFF"/>
              </a:clrFrom>
              <a:clrTo>
                <a:srgbClr val="FFFFFF">
                  <a:alpha val="0"/>
                </a:srgbClr>
              </a:clrTo>
            </a:clrChange>
          </a:blip>
          <a:stretch>
            <a:fillRect/>
          </a:stretch>
        </p:blipFill>
        <p:spPr>
          <a:xfrm>
            <a:off x="6467286" y="2262188"/>
            <a:ext cx="1305114" cy="4191000"/>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30581962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Techniques</a:t>
            </a:r>
            <a:endParaRPr lang="en-US" dirty="0"/>
          </a:p>
        </p:txBody>
      </p:sp>
      <p:sp>
        <p:nvSpPr>
          <p:cNvPr id="4" name="Content Placeholder 3"/>
          <p:cNvSpPr>
            <a:spLocks noGrp="1"/>
          </p:cNvSpPr>
          <p:nvPr>
            <p:ph idx="1"/>
          </p:nvPr>
        </p:nvSpPr>
        <p:spPr/>
        <p:txBody>
          <a:bodyPr/>
          <a:lstStyle/>
          <a:p>
            <a:endParaRPr lang="en-US" dirty="0" smtClean="0"/>
          </a:p>
          <a:p>
            <a:r>
              <a:rPr lang="en-US" dirty="0" smtClean="0"/>
              <a:t>Six Thinking Hats</a:t>
            </a:r>
          </a:p>
          <a:p>
            <a:r>
              <a:rPr lang="en-US" dirty="0" smtClean="0"/>
              <a:t>Speed boat</a:t>
            </a:r>
          </a:p>
          <a:p>
            <a:r>
              <a:rPr lang="en-US" dirty="0" smtClean="0"/>
              <a:t>Hot air balloon</a:t>
            </a:r>
            <a:endParaRPr lang="en-US" dirty="0"/>
          </a:p>
        </p:txBody>
      </p:sp>
    </p:spTree>
    <p:extLst>
      <p:ext uri="{BB962C8B-B14F-4D97-AF65-F5344CB8AC3E}">
        <p14:creationId xmlns:p14="http://schemas.microsoft.com/office/powerpoint/2010/main" val="302333915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2012 Studios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a:solidFill>
            <a:srgbClr val="CCCCCC"/>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DOC</Template>
  <TotalTime>47960</TotalTime>
  <Words>987</Words>
  <Application>Microsoft Macintosh PowerPoint</Application>
  <PresentationFormat>On-screen Show (4:3)</PresentationFormat>
  <Paragraphs>137</Paragraphs>
  <Slides>17</Slides>
  <Notes>14</Notes>
  <HiddenSlides>1</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17</vt:i4>
      </vt:variant>
    </vt:vector>
  </HeadingPairs>
  <TitlesOfParts>
    <vt:vector size="33" baseType="lpstr">
      <vt:lpstr>Arial Rounded MT Bold</vt:lpstr>
      <vt:lpstr>CamingoDos Pro Cd</vt:lpstr>
      <vt:lpstr>Courier New</vt:lpstr>
      <vt:lpstr>Georgia</vt:lpstr>
      <vt:lpstr>Gill Sans</vt:lpstr>
      <vt:lpstr>Lucida Grande</vt:lpstr>
      <vt:lpstr>Marydale</vt:lpstr>
      <vt:lpstr>Swiss 721 BT</vt:lpstr>
      <vt:lpstr>Arial</vt:lpstr>
      <vt:lpstr>Calibri</vt:lpstr>
      <vt:lpstr>ＭＳ Ｐゴシック</vt:lpstr>
      <vt:lpstr>Wingdings</vt:lpstr>
      <vt:lpstr>ヒラギノ角ゴ ProN W3</vt:lpstr>
      <vt:lpstr>TWS Doc white marble</vt:lpstr>
      <vt:lpstr>2012 Studios </vt:lpstr>
      <vt:lpstr>1_2012 Studios </vt:lpstr>
      <vt:lpstr>Agile Business Analysis</vt:lpstr>
      <vt:lpstr>Introductions</vt:lpstr>
      <vt:lpstr>About ThoughtWorks</vt:lpstr>
      <vt:lpstr>Housekeeping</vt:lpstr>
      <vt:lpstr>Intended Audience</vt:lpstr>
      <vt:lpstr>Course Overview</vt:lpstr>
      <vt:lpstr>Empathy mapping</vt:lpstr>
      <vt:lpstr>Why are we here?</vt:lpstr>
      <vt:lpstr>Other Techniques</vt:lpstr>
      <vt:lpstr>Agile is not…</vt:lpstr>
      <vt:lpstr>Agile is…</vt:lpstr>
      <vt:lpstr>PowerPoint Presentation</vt:lpstr>
      <vt:lpstr>PowerPoint Presentation</vt:lpstr>
      <vt:lpstr>PowerPoint Presentation</vt:lpstr>
      <vt:lpstr>PowerPoint Presentation</vt:lpstr>
      <vt:lpstr>Agile analysis:  features prioritized for ROI</vt:lpstr>
      <vt:lpstr>Questions?</vt:lpstr>
    </vt:vector>
  </TitlesOfParts>
  <Company>ThoughtWorks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pmandari</dc:creator>
  <cp:lastModifiedBy>Microsoft Office User</cp:lastModifiedBy>
  <cp:revision>769</cp:revision>
  <dcterms:created xsi:type="dcterms:W3CDTF">2012-01-10T20:11:49Z</dcterms:created>
  <dcterms:modified xsi:type="dcterms:W3CDTF">2015-10-05T23:19:02Z</dcterms:modified>
</cp:coreProperties>
</file>