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8" r:id="rId1"/>
    <p:sldMasterId id="2147483746" r:id="rId2"/>
  </p:sldMasterIdLst>
  <p:notesMasterIdLst>
    <p:notesMasterId r:id="rId50"/>
  </p:notesMasterIdLst>
  <p:handoutMasterIdLst>
    <p:handoutMasterId r:id="rId51"/>
  </p:handoutMasterIdLst>
  <p:sldIdLst>
    <p:sldId id="728" r:id="rId3"/>
    <p:sldId id="737" r:id="rId4"/>
    <p:sldId id="735" r:id="rId5"/>
    <p:sldId id="640" r:id="rId6"/>
    <p:sldId id="641" r:id="rId7"/>
    <p:sldId id="642" r:id="rId8"/>
    <p:sldId id="645" r:id="rId9"/>
    <p:sldId id="629" r:id="rId10"/>
    <p:sldId id="623" r:id="rId11"/>
    <p:sldId id="724" r:id="rId12"/>
    <p:sldId id="723" r:id="rId13"/>
    <p:sldId id="630" r:id="rId14"/>
    <p:sldId id="646" r:id="rId15"/>
    <p:sldId id="650" r:id="rId16"/>
    <p:sldId id="409" r:id="rId17"/>
    <p:sldId id="625" r:id="rId18"/>
    <p:sldId id="627" r:id="rId19"/>
    <p:sldId id="679" r:id="rId20"/>
    <p:sldId id="740" r:id="rId21"/>
    <p:sldId id="631" r:id="rId22"/>
    <p:sldId id="396" r:id="rId23"/>
    <p:sldId id="730" r:id="rId24"/>
    <p:sldId id="731" r:id="rId25"/>
    <p:sldId id="397" r:id="rId26"/>
    <p:sldId id="717" r:id="rId27"/>
    <p:sldId id="718" r:id="rId28"/>
    <p:sldId id="716" r:id="rId29"/>
    <p:sldId id="719" r:id="rId30"/>
    <p:sldId id="459" r:id="rId31"/>
    <p:sldId id="725" r:id="rId32"/>
    <p:sldId id="721" r:id="rId33"/>
    <p:sldId id="655" r:id="rId34"/>
    <p:sldId id="651" r:id="rId35"/>
    <p:sldId id="732" r:id="rId36"/>
    <p:sldId id="733" r:id="rId37"/>
    <p:sldId id="542" r:id="rId38"/>
    <p:sldId id="741" r:id="rId39"/>
    <p:sldId id="656" r:id="rId40"/>
    <p:sldId id="509" r:id="rId41"/>
    <p:sldId id="448" r:id="rId42"/>
    <p:sldId id="480" r:id="rId43"/>
    <p:sldId id="654" r:id="rId44"/>
    <p:sldId id="742" r:id="rId45"/>
    <p:sldId id="722" r:id="rId46"/>
    <p:sldId id="738" r:id="rId47"/>
    <p:sldId id="739" r:id="rId48"/>
    <p:sldId id="729" r:id="rId49"/>
  </p:sldIdLst>
  <p:sldSz cx="9144000" cy="6858000" type="screen4x3"/>
  <p:notesSz cx="7010400" cy="9296400"/>
  <p:defaultTextStyle>
    <a:defPPr>
      <a:defRPr lang="en-US"/>
    </a:defPPr>
    <a:lvl1pPr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1pPr>
    <a:lvl2pPr marL="4572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2pPr>
    <a:lvl3pPr marL="9144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3pPr>
    <a:lvl4pPr marL="13716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4pPr>
    <a:lvl5pPr marL="18288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5pPr>
    <a:lvl6pPr marL="2286000" algn="l" defTabSz="457200" rtl="0" eaLnBrk="1" latinLnBrk="0" hangingPunct="1">
      <a:defRPr sz="2000" kern="1200">
        <a:solidFill>
          <a:srgbClr val="292929"/>
        </a:solidFill>
        <a:latin typeface="Arial" pitchFamily="21" charset="0"/>
        <a:ea typeface="Arial" pitchFamily="21" charset="0"/>
        <a:cs typeface="Arial" pitchFamily="21" charset="0"/>
      </a:defRPr>
    </a:lvl6pPr>
    <a:lvl7pPr marL="2743200" algn="l" defTabSz="457200" rtl="0" eaLnBrk="1" latinLnBrk="0" hangingPunct="1">
      <a:defRPr sz="2000" kern="1200">
        <a:solidFill>
          <a:srgbClr val="292929"/>
        </a:solidFill>
        <a:latin typeface="Arial" pitchFamily="21" charset="0"/>
        <a:ea typeface="Arial" pitchFamily="21" charset="0"/>
        <a:cs typeface="Arial" pitchFamily="21" charset="0"/>
      </a:defRPr>
    </a:lvl7pPr>
    <a:lvl8pPr marL="3200400" algn="l" defTabSz="457200" rtl="0" eaLnBrk="1" latinLnBrk="0" hangingPunct="1">
      <a:defRPr sz="2000" kern="1200">
        <a:solidFill>
          <a:srgbClr val="292929"/>
        </a:solidFill>
        <a:latin typeface="Arial" pitchFamily="21" charset="0"/>
        <a:ea typeface="Arial" pitchFamily="21" charset="0"/>
        <a:cs typeface="Arial" pitchFamily="21" charset="0"/>
      </a:defRPr>
    </a:lvl8pPr>
    <a:lvl9pPr marL="3657600" algn="l" defTabSz="457200" rtl="0" eaLnBrk="1" latinLnBrk="0" hangingPunct="1">
      <a:defRPr sz="2000" kern="1200">
        <a:solidFill>
          <a:srgbClr val="292929"/>
        </a:solidFill>
        <a:latin typeface="Arial" pitchFamily="21" charset="0"/>
        <a:ea typeface="Arial" pitchFamily="21" charset="0"/>
        <a:cs typeface="Arial" pitchFamily="21" charset="0"/>
      </a:defRPr>
    </a:lvl9pPr>
  </p:defaultTextStyle>
  <p:extLst>
    <p:ext uri="{521415D9-36F7-43E2-AB2F-B90AF26B5E84}">
      <p14:sectionLst xmlns:p14="http://schemas.microsoft.com/office/powerpoint/2010/main">
        <p14:section name="Opening" id="{04DD1B07-B802-1D40-A663-D8F0885BF583}">
          <p14:sldIdLst>
            <p14:sldId id="728"/>
            <p14:sldId id="737"/>
            <p14:sldId id="735"/>
          </p14:sldIdLst>
        </p14:section>
        <p14:section name="Analysis Approach" id="{AFD616CD-2374-3141-A665-03907359CCEC}">
          <p14:sldIdLst>
            <p14:sldId id="640"/>
            <p14:sldId id="641"/>
            <p14:sldId id="642"/>
            <p14:sldId id="645"/>
          </p14:sldIdLst>
        </p14:section>
        <p14:section name="Roles &amp; Goals" id="{0D186DB1-CBB1-4944-B087-205533057A67}">
          <p14:sldIdLst>
            <p14:sldId id="629"/>
            <p14:sldId id="623"/>
            <p14:sldId id="724"/>
            <p14:sldId id="723"/>
          </p14:sldIdLst>
        </p14:section>
        <p14:section name="Business Process" id="{D2293A44-5365-554F-A63B-AA3595A8BBAA}">
          <p14:sldIdLst>
            <p14:sldId id="630"/>
            <p14:sldId id="646"/>
            <p14:sldId id="650"/>
            <p14:sldId id="409"/>
            <p14:sldId id="625"/>
            <p14:sldId id="627"/>
            <p14:sldId id="679"/>
            <p14:sldId id="740"/>
          </p14:sldIdLst>
        </p14:section>
        <p14:section name="Personas" id="{F7E70E41-7DFB-2341-B0FA-F28525DAD99A}">
          <p14:sldIdLst>
            <p14:sldId id="631"/>
            <p14:sldId id="396"/>
            <p14:sldId id="730"/>
            <p14:sldId id="731"/>
            <p14:sldId id="397"/>
            <p14:sldId id="717"/>
            <p14:sldId id="718"/>
            <p14:sldId id="716"/>
            <p14:sldId id="719"/>
            <p14:sldId id="459"/>
          </p14:sldIdLst>
        </p14:section>
        <p14:section name="Debt Chasers Personae" id="{F51CB348-337C-D746-BB4E-E380AC1FD9C5}">
          <p14:sldIdLst>
            <p14:sldId id="725"/>
            <p14:sldId id="721"/>
          </p14:sldIdLst>
        </p14:section>
        <p14:section name="Scenarios" id="{E3AE22C1-082C-1C40-A63A-5BF8791DF1F0}">
          <p14:sldIdLst>
            <p14:sldId id="655"/>
            <p14:sldId id="651"/>
            <p14:sldId id="732"/>
            <p14:sldId id="733"/>
            <p14:sldId id="542"/>
            <p14:sldId id="741"/>
          </p14:sldIdLst>
        </p14:section>
        <p14:section name="Prototypes" id="{15D411A7-AF0C-C441-A187-F1576922E16B}">
          <p14:sldIdLst>
            <p14:sldId id="656"/>
            <p14:sldId id="509"/>
            <p14:sldId id="448"/>
            <p14:sldId id="480"/>
            <p14:sldId id="654"/>
            <p14:sldId id="742"/>
            <p14:sldId id="722"/>
          </p14:sldIdLst>
        </p14:section>
        <p14:section name="Wrap Up" id="{FA6BB4D3-7732-9647-AC72-DFAC797D4AA1}">
          <p14:sldIdLst>
            <p14:sldId id="738"/>
            <p14:sldId id="739"/>
            <p14:sldId id="72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ven List" initials="SML" lastIdx="3" clrIdx="0"/>
  <p:cmAuthor id="1" name="Andy Marks" initials="ajm"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A9106"/>
    <a:srgbClr val="F15A22"/>
    <a:srgbClr val="F1FAFD"/>
    <a:srgbClr val="E9F7FB"/>
    <a:srgbClr val="E55725"/>
    <a:srgbClr val="BDE6F2"/>
    <a:srgbClr val="292929"/>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14" autoAdjust="0"/>
    <p:restoredTop sz="95306" autoAdjust="0"/>
  </p:normalViewPr>
  <p:slideViewPr>
    <p:cSldViewPr>
      <p:cViewPr varScale="1">
        <p:scale>
          <a:sx n="116" d="100"/>
          <a:sy n="116" d="100"/>
        </p:scale>
        <p:origin x="1248"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6"/>
    </p:cViewPr>
  </p:sorterViewPr>
  <p:notesViewPr>
    <p:cSldViewPr>
      <p:cViewPr varScale="1">
        <p:scale>
          <a:sx n="70" d="100"/>
          <a:sy n="70" d="100"/>
        </p:scale>
        <p:origin x="-2592" y="-102"/>
      </p:cViewPr>
      <p:guideLst>
        <p:guide orient="horz" pos="2929"/>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commentAuthors" Target="commentAuthors.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2959" tIns="46479" rIns="92959" bIns="46479" numCol="1" anchor="t"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39" name="Rectangle 3"/>
          <p:cNvSpPr>
            <a:spLocks noGrp="1" noChangeArrowheads="1"/>
          </p:cNvSpPr>
          <p:nvPr>
            <p:ph type="dt" sz="quarter" idx="1"/>
          </p:nvPr>
        </p:nvSpPr>
        <p:spPr bwMode="auto">
          <a:xfrm>
            <a:off x="3970938" y="0"/>
            <a:ext cx="3037840" cy="464820"/>
          </a:xfrm>
          <a:prstGeom prst="rect">
            <a:avLst/>
          </a:prstGeom>
          <a:noFill/>
          <a:ln w="9525">
            <a:noFill/>
            <a:miter lim="800000"/>
            <a:headEnd/>
            <a:tailEnd/>
          </a:ln>
          <a:effectLst/>
        </p:spPr>
        <p:txBody>
          <a:bodyPr vert="horz" wrap="square" lIns="92959" tIns="46479" rIns="92959" bIns="46479" numCol="1" anchor="t" anchorCtr="0" compatLnSpc="1">
            <a:prstTxWarp prst="textNoShape">
              <a:avLst/>
            </a:prstTxWarp>
          </a:bodyPr>
          <a:lstStyle>
            <a:lvl1pPr algn="r">
              <a:spcBef>
                <a:spcPct val="0"/>
              </a:spcBef>
              <a:buFontTx/>
              <a:buNone/>
              <a:defRPr sz="1200">
                <a:solidFill>
                  <a:schemeClr val="tx1"/>
                </a:solidFill>
              </a:defRPr>
            </a:lvl1pPr>
          </a:lstStyle>
          <a:p>
            <a:fld id="{3645A85B-5EE2-224D-892B-EBDEE738041D}" type="datetime1">
              <a:rPr lang="en-US"/>
              <a:pPr/>
              <a:t>10/5/15</a:t>
            </a:fld>
            <a:endParaRPr lang="en-US"/>
          </a:p>
        </p:txBody>
      </p:sp>
      <p:sp>
        <p:nvSpPr>
          <p:cNvPr id="167940" name="Rectangle 4"/>
          <p:cNvSpPr>
            <a:spLocks noGrp="1" noChangeArrowheads="1"/>
          </p:cNvSpPr>
          <p:nvPr>
            <p:ph type="ftr" sz="quarter" idx="2"/>
          </p:nvPr>
        </p:nvSpPr>
        <p:spPr bwMode="auto">
          <a:xfrm>
            <a:off x="0" y="8829967"/>
            <a:ext cx="3037840" cy="464820"/>
          </a:xfrm>
          <a:prstGeom prst="rect">
            <a:avLst/>
          </a:prstGeom>
          <a:noFill/>
          <a:ln w="9525">
            <a:noFill/>
            <a:miter lim="800000"/>
            <a:headEnd/>
            <a:tailEnd/>
          </a:ln>
          <a:effectLst/>
        </p:spPr>
        <p:txBody>
          <a:bodyPr vert="horz" wrap="square" lIns="92959" tIns="46479" rIns="92959" bIns="46479" numCol="1" anchor="b"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41" name="Rectangle 5"/>
          <p:cNvSpPr>
            <a:spLocks noGrp="1" noChangeArrowheads="1"/>
          </p:cNvSpPr>
          <p:nvPr>
            <p:ph type="sldNum" sz="quarter" idx="3"/>
          </p:nvPr>
        </p:nvSpPr>
        <p:spPr bwMode="auto">
          <a:xfrm>
            <a:off x="3970938" y="8829967"/>
            <a:ext cx="3037840" cy="464820"/>
          </a:xfrm>
          <a:prstGeom prst="rect">
            <a:avLst/>
          </a:prstGeom>
          <a:noFill/>
          <a:ln w="9525">
            <a:noFill/>
            <a:miter lim="800000"/>
            <a:headEnd/>
            <a:tailEnd/>
          </a:ln>
          <a:effectLst/>
        </p:spPr>
        <p:txBody>
          <a:bodyPr vert="horz" wrap="square" lIns="92959" tIns="46479" rIns="92959" bIns="46479" numCol="1" anchor="b" anchorCtr="0" compatLnSpc="1">
            <a:prstTxWarp prst="textNoShape">
              <a:avLst/>
            </a:prstTxWarp>
          </a:bodyPr>
          <a:lstStyle>
            <a:lvl1pPr algn="r">
              <a:spcBef>
                <a:spcPct val="0"/>
              </a:spcBef>
              <a:buFontTx/>
              <a:buNone/>
              <a:defRPr sz="1200">
                <a:solidFill>
                  <a:schemeClr val="tx1"/>
                </a:solidFill>
              </a:defRPr>
            </a:lvl1pPr>
          </a:lstStyle>
          <a:p>
            <a:fld id="{60FD0B95-DBA3-234F-B321-9A64082D11C4}" type="slidenum">
              <a:rPr lang="en-US"/>
              <a:pPr/>
              <a:t>‹#›</a:t>
            </a:fld>
            <a:endParaRPr lang="en-US"/>
          </a:p>
        </p:txBody>
      </p:sp>
    </p:spTree>
    <p:extLst>
      <p:ext uri="{BB962C8B-B14F-4D97-AF65-F5344CB8AC3E}">
        <p14:creationId xmlns:p14="http://schemas.microsoft.com/office/powerpoint/2010/main" val="945351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2959" tIns="46479" rIns="92959" bIns="46479" rtlCol="0"/>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2959" tIns="46479" rIns="92959" bIns="46479" numCol="1" anchor="t" anchorCtr="0" compatLnSpc="1">
            <a:prstTxWarp prst="textNoShape">
              <a:avLst/>
            </a:prstTxWarp>
          </a:bodyPr>
          <a:lstStyle>
            <a:lvl1pPr algn="r">
              <a:spcBef>
                <a:spcPct val="0"/>
              </a:spcBef>
              <a:buFontTx/>
              <a:buNone/>
              <a:defRPr sz="1200">
                <a:solidFill>
                  <a:schemeClr val="tx1"/>
                </a:solidFill>
              </a:defRPr>
            </a:lvl1pPr>
          </a:lstStyle>
          <a:p>
            <a:fld id="{357A0049-9727-1C49-9F90-B954D42273FA}" type="datetime1">
              <a:rPr lang="en-US"/>
              <a:pPr/>
              <a:t>10/5/15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2959" tIns="46479" rIns="92959" bIns="46479" rtlCol="0" anchor="ctr"/>
          <a:lstStyle/>
          <a:p>
            <a:pPr lvl="0"/>
            <a:endParaRPr lang="en-US" noProof="0" smtClean="0"/>
          </a:p>
        </p:txBody>
      </p:sp>
      <p:sp>
        <p:nvSpPr>
          <p:cNvPr id="5" name="Notes Placeholder 4"/>
          <p:cNvSpPr>
            <a:spLocks noGrp="1"/>
          </p:cNvSpPr>
          <p:nvPr>
            <p:ph type="body" sz="quarter" idx="3"/>
          </p:nvPr>
        </p:nvSpPr>
        <p:spPr>
          <a:xfrm>
            <a:off x="701040" y="4415792"/>
            <a:ext cx="5608320" cy="4183380"/>
          </a:xfrm>
          <a:prstGeom prst="rect">
            <a:avLst/>
          </a:prstGeom>
        </p:spPr>
        <p:txBody>
          <a:bodyPr vert="horz" wrap="square" lIns="92959" tIns="46479" rIns="92959" bIns="46479"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2959" tIns="46479" rIns="92959" bIns="46479" rtlCol="0" anchor="b"/>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2959" tIns="46479" rIns="92959" bIns="46479" numCol="1" anchor="b" anchorCtr="0" compatLnSpc="1">
            <a:prstTxWarp prst="textNoShape">
              <a:avLst/>
            </a:prstTxWarp>
          </a:bodyPr>
          <a:lstStyle>
            <a:lvl1pPr algn="r">
              <a:spcBef>
                <a:spcPct val="0"/>
              </a:spcBef>
              <a:buFontTx/>
              <a:buNone/>
              <a:defRPr sz="1200">
                <a:solidFill>
                  <a:schemeClr val="tx1"/>
                </a:solidFill>
              </a:defRPr>
            </a:lvl1pPr>
          </a:lstStyle>
          <a:p>
            <a:fld id="{C91E950B-F458-354F-BE3A-215FB82C404C}" type="slidenum">
              <a:rPr lang="en-US"/>
              <a:pPr/>
              <a:t>‹#›</a:t>
            </a:fld>
            <a:endParaRPr lang="en-US"/>
          </a:p>
        </p:txBody>
      </p:sp>
    </p:spTree>
    <p:extLst>
      <p:ext uri="{BB962C8B-B14F-4D97-AF65-F5344CB8AC3E}">
        <p14:creationId xmlns:p14="http://schemas.microsoft.com/office/powerpoint/2010/main" val="363326712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buFont typeface="Arial" pitchFamily="34" charset="0"/>
              <a:buChar char="•"/>
            </a:pPr>
            <a:r>
              <a:rPr lang="en-US" dirty="0" smtClean="0">
                <a:latin typeface="Arial" pitchFamily="34" charset="0"/>
              </a:rPr>
              <a:t>A number of artifacts</a:t>
            </a:r>
            <a:r>
              <a:rPr lang="en-US" baseline="0" dirty="0" smtClean="0">
                <a:latin typeface="Arial" pitchFamily="34" charset="0"/>
              </a:rPr>
              <a:t> are created during inception.  Typically only 1 during Iterations.</a:t>
            </a:r>
          </a:p>
          <a:p>
            <a:pPr eaLnBrk="1" hangingPunct="1">
              <a:buFont typeface="Arial" pitchFamily="34" charset="0"/>
              <a:buChar char="•"/>
            </a:pPr>
            <a:r>
              <a:rPr lang="en-US" baseline="0" dirty="0" smtClean="0">
                <a:latin typeface="Arial" pitchFamily="34" charset="0"/>
              </a:rPr>
              <a:t>To help get to an initial estimate, release plan</a:t>
            </a:r>
          </a:p>
          <a:p>
            <a:pPr eaLnBrk="1" hangingPunct="1">
              <a:buFont typeface="Arial" pitchFamily="34" charset="0"/>
              <a:buChar char="•"/>
            </a:pPr>
            <a:r>
              <a:rPr lang="en-US" baseline="0" dirty="0" smtClean="0">
                <a:latin typeface="Arial" pitchFamily="34" charset="0"/>
              </a:rPr>
              <a:t>The analyst is key to understanding what needs to be built functionally</a:t>
            </a:r>
          </a:p>
          <a:p>
            <a:pPr eaLnBrk="1" hangingPunct="1">
              <a:buFont typeface="Arial" pitchFamily="34" charset="0"/>
              <a:buChar char="•"/>
            </a:pPr>
            <a:r>
              <a:rPr lang="en-US" baseline="0" dirty="0" smtClean="0">
                <a:latin typeface="Arial" pitchFamily="34" charset="0"/>
              </a:rPr>
              <a:t>There are a number of techniques used to obtain that understanding.</a:t>
            </a:r>
          </a:p>
          <a:p>
            <a:pPr eaLnBrk="1" hangingPunct="1">
              <a:buFont typeface="Arial" pitchFamily="34" charset="0"/>
              <a:buChar char="•"/>
            </a:pPr>
            <a:r>
              <a:rPr lang="en-US" dirty="0" smtClean="0">
                <a:latin typeface="Arial" pitchFamily="34" charset="0"/>
              </a:rPr>
              <a:t>Are all these documents</a:t>
            </a:r>
            <a:r>
              <a:rPr lang="en-US" baseline="0" dirty="0" smtClean="0">
                <a:latin typeface="Arial" pitchFamily="34" charset="0"/>
              </a:rPr>
              <a:t> kept up to date?  Not unless you discover a large piece missing.  A whole scenario missing from the process flow.  A role missing or completely off the mark definition.  </a:t>
            </a:r>
          </a:p>
          <a:p>
            <a:pPr eaLnBrk="1" hangingPunct="1">
              <a:buFont typeface="Arial" pitchFamily="34" charset="0"/>
              <a:buChar char="•"/>
            </a:pPr>
            <a:r>
              <a:rPr lang="en-US" baseline="0" dirty="0" smtClean="0">
                <a:latin typeface="Arial" pitchFamily="34" charset="0"/>
              </a:rPr>
              <a:t>The level of detail of the inception artifacts are at a much higher level than traditional methodologies.</a:t>
            </a:r>
          </a:p>
          <a:p>
            <a:pPr eaLnBrk="1" hangingPunct="1"/>
            <a:endParaRPr lang="en-US" baseline="0" dirty="0" smtClean="0">
              <a:latin typeface="Arial" pitchFamily="34" charset="0"/>
            </a:endParaRPr>
          </a:p>
          <a:p>
            <a:pPr eaLnBrk="1" hangingPunct="1"/>
            <a:endParaRPr lang="en-US" dirty="0" smtClean="0">
              <a:latin typeface="Arial" pitchFamily="34" charset="0"/>
            </a:endParaRPr>
          </a:p>
        </p:txBody>
      </p:sp>
      <p:sp>
        <p:nvSpPr>
          <p:cNvPr id="58372" name="Slide Number Placeholder 3"/>
          <p:cNvSpPr>
            <a:spLocks noGrp="1"/>
          </p:cNvSpPr>
          <p:nvPr>
            <p:ph type="sldNum" sz="quarter" idx="5"/>
          </p:nvPr>
        </p:nvSpPr>
        <p:spPr>
          <a:noFill/>
        </p:spPr>
        <p:txBody>
          <a:bodyPr/>
          <a:lstStyle/>
          <a:p>
            <a:fld id="{62299368-A2A9-420C-83A2-A283366A50AF}" type="slidenum">
              <a:rPr lang="en-US" smtClean="0">
                <a:latin typeface="Arial" pitchFamily="34" charset="0"/>
              </a:rPr>
              <a:pPr/>
              <a:t>3</a:t>
            </a:fld>
            <a:endParaRPr lang="en-US" smtClean="0">
              <a:latin typeface="Arial" pitchFamily="34" charset="0"/>
            </a:endParaRPr>
          </a:p>
        </p:txBody>
      </p:sp>
    </p:spTree>
    <p:extLst>
      <p:ext uri="{BB962C8B-B14F-4D97-AF65-F5344CB8AC3E}">
        <p14:creationId xmlns:p14="http://schemas.microsoft.com/office/powerpoint/2010/main" val="327595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techniques discussed here are similar</a:t>
            </a:r>
            <a:r>
              <a:rPr lang="en-US" baseline="0" dirty="0" smtClean="0"/>
              <a:t> to traditional analysis techniques.  Agile does them at a higher level.</a:t>
            </a:r>
          </a:p>
          <a:p>
            <a:r>
              <a:rPr lang="en-US" baseline="0" dirty="0" smtClean="0"/>
              <a:t>Understand just enough to make an estimate.  </a:t>
            </a:r>
          </a:p>
          <a:p>
            <a:r>
              <a:rPr lang="en-US" baseline="0" dirty="0" smtClean="0"/>
              <a:t>Understand just enough to get a fully formed picture of the solution, but not every detail.</a:t>
            </a:r>
          </a:p>
          <a:p>
            <a:endParaRPr lang="en-US" dirty="0" smtClean="0"/>
          </a:p>
          <a:p>
            <a:r>
              <a:rPr lang="en-US" dirty="0" smtClean="0"/>
              <a:t>Low: 1min</a:t>
            </a:r>
          </a:p>
          <a:p>
            <a:r>
              <a:rPr lang="en-US" dirty="0" smtClean="0"/>
              <a:t>High: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12</a:t>
            </a:fld>
            <a:endParaRPr lang="en-US"/>
          </a:p>
        </p:txBody>
      </p:sp>
    </p:spTree>
    <p:extLst>
      <p:ext uri="{BB962C8B-B14F-4D97-AF65-F5344CB8AC3E}">
        <p14:creationId xmlns:p14="http://schemas.microsoft.com/office/powerpoint/2010/main" val="1640818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1" dirty="0" smtClean="0"/>
              <a:t>[Doc says: like the last one, I’m not sure if you’re going to talk here.]</a:t>
            </a:r>
          </a:p>
          <a:p>
            <a:endParaRPr lang="en-US" b="1" i="1" dirty="0" smtClean="0"/>
          </a:p>
          <a:p>
            <a:r>
              <a:rPr lang="en-US" b="0" i="0" u="none" dirty="0" smtClean="0"/>
              <a:t>Low: 1min</a:t>
            </a:r>
          </a:p>
          <a:p>
            <a:r>
              <a:rPr lang="en-US" b="0" i="0" u="none" dirty="0" smtClean="0"/>
              <a:t>High: ??</a:t>
            </a:r>
            <a:endParaRPr lang="en-US" b="0" i="0" u="none"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13</a:t>
            </a:fld>
            <a:endParaRPr lang="en-US"/>
          </a:p>
        </p:txBody>
      </p:sp>
    </p:spTree>
    <p:extLst>
      <p:ext uri="{BB962C8B-B14F-4D97-AF65-F5344CB8AC3E}">
        <p14:creationId xmlns:p14="http://schemas.microsoft.com/office/powerpoint/2010/main" val="1392362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 3min</a:t>
            </a:r>
          </a:p>
          <a:p>
            <a:r>
              <a:rPr lang="en-US" dirty="0" smtClean="0"/>
              <a:t>High: 10min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14</a:t>
            </a:fld>
            <a:endParaRPr lang="en-US"/>
          </a:p>
        </p:txBody>
      </p:sp>
    </p:spTree>
    <p:extLst>
      <p:ext uri="{BB962C8B-B14F-4D97-AF65-F5344CB8AC3E}">
        <p14:creationId xmlns:p14="http://schemas.microsoft.com/office/powerpoint/2010/main" val="312295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Process</a:t>
            </a:r>
            <a:r>
              <a:rPr lang="en-US" baseline="0" dirty="0" smtClean="0"/>
              <a:t> modeling is not new to analysis.  Agile just uses cards and different types of stickers to reflect </a:t>
            </a:r>
          </a:p>
          <a:p>
            <a:pPr lvl="1">
              <a:buFont typeface="Arial" pitchFamily="34" charset="0"/>
              <a:buChar char="•"/>
            </a:pPr>
            <a:r>
              <a:rPr lang="en-US" baseline="0" dirty="0" smtClean="0"/>
              <a:t>Tasks – manual, automated</a:t>
            </a:r>
          </a:p>
          <a:p>
            <a:pPr lvl="1">
              <a:buFont typeface="Arial" pitchFamily="34" charset="0"/>
              <a:buChar char="•"/>
            </a:pPr>
            <a:r>
              <a:rPr lang="en-US" baseline="0" dirty="0" smtClean="0"/>
              <a:t>Roles</a:t>
            </a:r>
          </a:p>
          <a:p>
            <a:pPr lvl="1">
              <a:buFont typeface="Arial" pitchFamily="34" charset="0"/>
              <a:buChar char="•"/>
            </a:pPr>
            <a:r>
              <a:rPr lang="en-US" baseline="0" dirty="0" smtClean="0"/>
              <a:t>Significant details</a:t>
            </a:r>
          </a:p>
          <a:p>
            <a:pPr lvl="1">
              <a:buFont typeface="Arial" pitchFamily="34" charset="0"/>
              <a:buChar char="•"/>
            </a:pPr>
            <a:r>
              <a:rPr lang="en-US" baseline="0" dirty="0" smtClean="0"/>
              <a:t>Pain points</a:t>
            </a:r>
          </a:p>
          <a:p>
            <a:pPr lvl="1">
              <a:buFont typeface="Arial" pitchFamily="34" charset="0"/>
              <a:buChar char="•"/>
            </a:pPr>
            <a:endParaRPr lang="en-US" dirty="0" smtClean="0"/>
          </a:p>
          <a:p>
            <a:r>
              <a:rPr lang="en-US" dirty="0" smtClean="0"/>
              <a:t>Other techniques – Action</a:t>
            </a:r>
            <a:r>
              <a:rPr lang="en-US" baseline="0" dirty="0" smtClean="0"/>
              <a:t> mapping, value stream mapping</a:t>
            </a:r>
          </a:p>
          <a:p>
            <a:r>
              <a:rPr lang="en-US" baseline="0" dirty="0" smtClean="0"/>
              <a:t>Observation is a great way to understand really what the users do now.  They can tell you what they do, but showing you always brings out the pain points and details they forget to share.  Those could be ‘</a:t>
            </a:r>
            <a:r>
              <a:rPr lang="en-US" baseline="0" dirty="0" err="1" smtClean="0"/>
              <a:t>gotchas</a:t>
            </a:r>
            <a:r>
              <a:rPr lang="en-US" baseline="0" dirty="0" smtClean="0"/>
              <a:t>’ later.  In the form of missed requirements.</a:t>
            </a:r>
          </a:p>
          <a:p>
            <a:endParaRPr lang="en-US" baseline="0" dirty="0" smtClean="0"/>
          </a:p>
          <a:p>
            <a:r>
              <a:rPr lang="en-US" baseline="0" dirty="0" smtClean="0"/>
              <a:t>Low: 2min</a:t>
            </a:r>
          </a:p>
          <a:p>
            <a:r>
              <a:rPr lang="en-US" baseline="0" dirty="0" smtClean="0"/>
              <a:t>High: 4min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15</a:t>
            </a:fld>
            <a:endParaRPr lang="en-US"/>
          </a:p>
        </p:txBody>
      </p:sp>
    </p:spTree>
    <p:extLst>
      <p:ext uri="{BB962C8B-B14F-4D97-AF65-F5344CB8AC3E}">
        <p14:creationId xmlns:p14="http://schemas.microsoft.com/office/powerpoint/2010/main" val="292838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Should/can convert the cards and stickers to an electronic format for distribution,</a:t>
            </a:r>
            <a:r>
              <a:rPr lang="en-US" baseline="0" dirty="0" smtClean="0"/>
              <a:t> reference.</a:t>
            </a:r>
          </a:p>
          <a:p>
            <a:endParaRPr lang="en-US" baseline="0" dirty="0" smtClean="0"/>
          </a:p>
          <a:p>
            <a:r>
              <a:rPr lang="en-US" baseline="0" dirty="0" smtClean="0"/>
              <a:t>Traditional swim lanes presentation.</a:t>
            </a:r>
          </a:p>
          <a:p>
            <a:r>
              <a:rPr lang="en-US" baseline="0" dirty="0" smtClean="0"/>
              <a:t>Identify pain points.  If they haven’t already told you about them.  </a:t>
            </a:r>
            <a:r>
              <a:rPr lang="en-US" baseline="0" dirty="0" smtClean="0">
                <a:sym typeface="Wingdings" pitchFamily="2" charset="2"/>
              </a:rPr>
              <a:t></a:t>
            </a:r>
            <a:endParaRPr lang="en-US" baseline="0" dirty="0" smtClean="0"/>
          </a:p>
          <a:p>
            <a:endParaRPr lang="en-US" baseline="0" dirty="0" smtClean="0"/>
          </a:p>
          <a:p>
            <a:pPr>
              <a:buFont typeface="Wingdings" pitchFamily="2" charset="2"/>
              <a:buChar char="§"/>
            </a:pPr>
            <a:r>
              <a:rPr lang="en-US" dirty="0" smtClean="0"/>
              <a:t>Which are the areas causing the most pain?</a:t>
            </a:r>
          </a:p>
          <a:p>
            <a:pPr>
              <a:buFont typeface="Wingdings" pitchFamily="2" charset="2"/>
              <a:buChar char="§"/>
            </a:pPr>
            <a:r>
              <a:rPr lang="en-US" dirty="0" smtClean="0"/>
              <a:t>Where would you stream line the process?</a:t>
            </a:r>
          </a:p>
          <a:p>
            <a:pPr>
              <a:buFont typeface="Wingdings" pitchFamily="2" charset="2"/>
              <a:buChar char="§"/>
            </a:pPr>
            <a:r>
              <a:rPr lang="en-US" dirty="0" smtClean="0"/>
              <a:t>What does your client/customer feel?</a:t>
            </a:r>
          </a:p>
          <a:p>
            <a:pPr>
              <a:buFont typeface="Wingdings" pitchFamily="2" charset="2"/>
              <a:buChar char="§"/>
            </a:pPr>
            <a:r>
              <a:rPr lang="en-US" dirty="0" smtClean="0"/>
              <a:t>How do you reach a consensus?</a:t>
            </a:r>
          </a:p>
          <a:p>
            <a:endParaRPr lang="en-US" dirty="0" smtClean="0"/>
          </a:p>
          <a:p>
            <a:r>
              <a:rPr lang="en-US" dirty="0" smtClean="0"/>
              <a:t>Low: 3min</a:t>
            </a:r>
          </a:p>
          <a:p>
            <a:r>
              <a:rPr lang="en-US" dirty="0" smtClean="0"/>
              <a:t>High: 6min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16</a:t>
            </a:fld>
            <a:endParaRPr lang="en-US"/>
          </a:p>
        </p:txBody>
      </p:sp>
    </p:spTree>
    <p:extLst>
      <p:ext uri="{BB962C8B-B14F-4D97-AF65-F5344CB8AC3E}">
        <p14:creationId xmlns:p14="http://schemas.microsoft.com/office/powerpoint/2010/main" val="1851096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Pain points highlight opportunities</a:t>
            </a:r>
            <a:r>
              <a:rPr lang="en-US" baseline="0" dirty="0" smtClean="0"/>
              <a:t> for change.</a:t>
            </a:r>
          </a:p>
          <a:p>
            <a:r>
              <a:rPr lang="en-US" baseline="0" dirty="0" smtClean="0"/>
              <a:t>A ‘to be’ process is generally created to reflect the elimination of the pain points.</a:t>
            </a:r>
          </a:p>
          <a:p>
            <a:endParaRPr lang="en-US" baseline="0" dirty="0" smtClean="0"/>
          </a:p>
          <a:p>
            <a:r>
              <a:rPr lang="en-US" baseline="0" dirty="0" smtClean="0"/>
              <a:t>Low: 3min</a:t>
            </a:r>
          </a:p>
          <a:p>
            <a:r>
              <a:rPr lang="en-US" baseline="0" dirty="0" smtClean="0"/>
              <a:t>High: 8min</a:t>
            </a:r>
          </a:p>
        </p:txBody>
      </p:sp>
      <p:sp>
        <p:nvSpPr>
          <p:cNvPr id="4" name="Slide Number Placeholder 3"/>
          <p:cNvSpPr>
            <a:spLocks noGrp="1"/>
          </p:cNvSpPr>
          <p:nvPr>
            <p:ph type="sldNum" sz="quarter" idx="10"/>
          </p:nvPr>
        </p:nvSpPr>
        <p:spPr/>
        <p:txBody>
          <a:bodyPr/>
          <a:lstStyle/>
          <a:p>
            <a:fld id="{C91E950B-F458-354F-BE3A-215FB82C404C}" type="slidenum">
              <a:rPr lang="en-US" smtClean="0"/>
              <a:pPr/>
              <a:t>17</a:t>
            </a:fld>
            <a:endParaRPr lang="en-US"/>
          </a:p>
        </p:txBody>
      </p:sp>
    </p:spTree>
    <p:extLst>
      <p:ext uri="{BB962C8B-B14F-4D97-AF65-F5344CB8AC3E}">
        <p14:creationId xmlns:p14="http://schemas.microsoft.com/office/powerpoint/2010/main" val="7815839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can we improve?</a:t>
            </a:r>
          </a:p>
          <a:p>
            <a:r>
              <a:rPr lang="en-US" dirty="0" smtClean="0"/>
              <a:t>How can we make Abigail’s life easier?</a:t>
            </a:r>
          </a:p>
          <a:p>
            <a:r>
              <a:rPr lang="en-US" dirty="0" smtClean="0"/>
              <a:t>What processes can we streamline?</a:t>
            </a:r>
          </a:p>
          <a:p>
            <a:r>
              <a:rPr lang="en-US" dirty="0" smtClean="0"/>
              <a:t>Where can we improve business value? </a:t>
            </a:r>
            <a:endParaRPr lang="en-US" i="0" dirty="0" smtClean="0"/>
          </a:p>
          <a:p>
            <a:r>
              <a:rPr lang="en-US" i="0" dirty="0" smtClean="0"/>
              <a:t>Ask what value each step brings to the process</a:t>
            </a:r>
            <a:r>
              <a:rPr lang="en-US" i="0" baseline="0" dirty="0" smtClean="0"/>
              <a:t> – are they stuck in this flow because it has it always been done this way?</a:t>
            </a:r>
            <a:endParaRPr lang="en-US" dirty="0" smtClean="0"/>
          </a:p>
          <a:p>
            <a:r>
              <a:rPr lang="en-US" dirty="0" smtClean="0"/>
              <a:t>If you were to change the way you do things, which would be your top 3 issues?</a:t>
            </a:r>
          </a:p>
          <a:p>
            <a:r>
              <a:rPr lang="en-US" dirty="0" smtClean="0"/>
              <a:t>Can you explain to us, the limitations of your process?</a:t>
            </a:r>
          </a:p>
          <a:p>
            <a:r>
              <a:rPr lang="en-US" dirty="0" smtClean="0"/>
              <a:t>If you were to change the way this process is performed, which would be your top 3 issues?</a:t>
            </a:r>
          </a:p>
          <a:p>
            <a:r>
              <a:rPr lang="en-AU" dirty="0" smtClean="0"/>
              <a:t>If you were to change the way this system behaves, which would be your top 3 issues?</a:t>
            </a:r>
            <a:endParaRPr lang="en-US" i="0" baseline="0" dirty="0" smtClean="0"/>
          </a:p>
          <a:p>
            <a:endParaRPr lang="en-US" dirty="0" smtClean="0"/>
          </a:p>
          <a:p>
            <a:r>
              <a:rPr lang="en-US" dirty="0" smtClean="0"/>
              <a:t>Low: 5min</a:t>
            </a:r>
          </a:p>
          <a:p>
            <a:r>
              <a:rPr lang="en-US" dirty="0" smtClean="0"/>
              <a:t>High: 15min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18</a:t>
            </a:fld>
            <a:endParaRPr lang="en-US"/>
          </a:p>
        </p:txBody>
      </p:sp>
    </p:spTree>
    <p:extLst>
      <p:ext uri="{BB962C8B-B14F-4D97-AF65-F5344CB8AC3E}">
        <p14:creationId xmlns:p14="http://schemas.microsoft.com/office/powerpoint/2010/main" val="2070689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Highlighting waste as well as pain points.</a:t>
            </a:r>
          </a:p>
          <a:p>
            <a:r>
              <a:rPr lang="en-US" dirty="0" smtClean="0"/>
              <a:t>Add</a:t>
            </a:r>
            <a:r>
              <a:rPr lang="en-US" baseline="0" dirty="0" smtClean="0"/>
              <a:t> waste into your process map?</a:t>
            </a:r>
          </a:p>
          <a:p>
            <a:r>
              <a:rPr lang="en-US" baseline="0" smtClean="0"/>
              <a:t>Cycle times.</a:t>
            </a:r>
          </a:p>
          <a:p>
            <a:endParaRPr lang="en-US"/>
          </a:p>
        </p:txBody>
      </p:sp>
      <p:sp>
        <p:nvSpPr>
          <p:cNvPr id="4" name="Slide Number Placeholder 3"/>
          <p:cNvSpPr>
            <a:spLocks noGrp="1"/>
          </p:cNvSpPr>
          <p:nvPr>
            <p:ph type="sldNum" sz="quarter" idx="10"/>
          </p:nvPr>
        </p:nvSpPr>
        <p:spPr/>
        <p:txBody>
          <a:bodyPr/>
          <a:lstStyle/>
          <a:p>
            <a:fld id="{C91E950B-F458-354F-BE3A-215FB82C404C}" type="slidenum">
              <a:rPr lang="en-US" smtClean="0"/>
              <a:pPr/>
              <a:t>19</a:t>
            </a:fld>
            <a:endParaRPr lang="en-US"/>
          </a:p>
        </p:txBody>
      </p:sp>
    </p:spTree>
    <p:extLst>
      <p:ext uri="{BB962C8B-B14F-4D97-AF65-F5344CB8AC3E}">
        <p14:creationId xmlns:p14="http://schemas.microsoft.com/office/powerpoint/2010/main" val="3556550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 1min</a:t>
            </a:r>
          </a:p>
          <a:p>
            <a:r>
              <a:rPr lang="en-US" dirty="0" smtClean="0"/>
              <a:t>High: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20</a:t>
            </a:fld>
            <a:endParaRPr lang="en-US"/>
          </a:p>
        </p:txBody>
      </p:sp>
    </p:spTree>
    <p:extLst>
      <p:ext uri="{BB962C8B-B14F-4D97-AF65-F5344CB8AC3E}">
        <p14:creationId xmlns:p14="http://schemas.microsoft.com/office/powerpoint/2010/main" val="12978788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pPr>
              <a:buFont typeface="Arial" pitchFamily="34" charset="0"/>
              <a:buChar char="•"/>
            </a:pPr>
            <a:r>
              <a:rPr lang="en-US" dirty="0" smtClean="0"/>
              <a:t>We know what Roles</a:t>
            </a:r>
            <a:r>
              <a:rPr lang="en-US" baseline="0" dirty="0" smtClean="0"/>
              <a:t> need to use our software, </a:t>
            </a:r>
          </a:p>
          <a:p>
            <a:pPr>
              <a:buFont typeface="Arial" pitchFamily="34" charset="0"/>
              <a:buChar char="•"/>
            </a:pPr>
            <a:r>
              <a:rPr lang="en-US" baseline="0" dirty="0" smtClean="0"/>
              <a:t>but do we know the differences in the way different people of same role will use the system?</a:t>
            </a:r>
          </a:p>
          <a:p>
            <a:pPr>
              <a:buFont typeface="Arial" pitchFamily="34" charset="0"/>
              <a:buChar char="•"/>
            </a:pPr>
            <a:endParaRPr lang="en-US" baseline="0" dirty="0" smtClean="0"/>
          </a:p>
          <a:p>
            <a:pPr>
              <a:buFont typeface="Arial" pitchFamily="34" charset="0"/>
              <a:buChar char="•"/>
            </a:pPr>
            <a:r>
              <a:rPr lang="en-US" baseline="0" dirty="0" smtClean="0"/>
              <a:t>Low: 2min</a:t>
            </a:r>
          </a:p>
          <a:p>
            <a:pPr>
              <a:buFont typeface="Arial" pitchFamily="34" charset="0"/>
              <a:buChar char="•"/>
            </a:pPr>
            <a:r>
              <a:rPr lang="en-US" baseline="0" dirty="0" smtClean="0"/>
              <a:t>High: 5min</a:t>
            </a:r>
            <a:endParaRPr lang="en-US" dirty="0" smtClean="0"/>
          </a:p>
        </p:txBody>
      </p:sp>
      <p:sp>
        <p:nvSpPr>
          <p:cNvPr id="72708" name="Slide Number Placeholder 3"/>
          <p:cNvSpPr>
            <a:spLocks noGrp="1"/>
          </p:cNvSpPr>
          <p:nvPr>
            <p:ph type="sldNum" sz="quarter" idx="5"/>
          </p:nvPr>
        </p:nvSpPr>
        <p:spPr>
          <a:noFill/>
        </p:spPr>
        <p:txBody>
          <a:bodyPr/>
          <a:lstStyle/>
          <a:p>
            <a:fld id="{834931DE-0FAD-4E12-A9B2-80D800695786}" type="slidenum">
              <a:rPr lang="en-GB" smtClean="0"/>
              <a:pPr/>
              <a:t>21</a:t>
            </a:fld>
            <a:endParaRPr lang="en-GB" smtClean="0"/>
          </a:p>
        </p:txBody>
      </p:sp>
    </p:spTree>
    <p:extLst>
      <p:ext uri="{BB962C8B-B14F-4D97-AF65-F5344CB8AC3E}">
        <p14:creationId xmlns:p14="http://schemas.microsoft.com/office/powerpoint/2010/main" val="1457807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This is typically done prior to the start</a:t>
            </a:r>
            <a:r>
              <a:rPr lang="en-US" baseline="0" dirty="0" smtClean="0"/>
              <a:t> of the inception, but continually modified as necessary.  This should really read “update the analysis approach for the inception, plan the analysis approach for development”.</a:t>
            </a:r>
          </a:p>
          <a:p>
            <a:pPr>
              <a:buFont typeface="Arial" pitchFamily="34" charset="0"/>
              <a:buChar char="•"/>
            </a:pPr>
            <a:r>
              <a:rPr lang="en-US" baseline="0" dirty="0" smtClean="0"/>
              <a:t>Includes items for Inception and Development.</a:t>
            </a:r>
          </a:p>
          <a:p>
            <a:pPr>
              <a:buFont typeface="Arial" pitchFamily="34" charset="0"/>
              <a:buChar char="•"/>
            </a:pPr>
            <a:r>
              <a:rPr lang="en-US" baseline="0" dirty="0" smtClean="0"/>
              <a:t>Inception – what models, who needs to participate, scheduling.</a:t>
            </a:r>
          </a:p>
          <a:p>
            <a:pPr>
              <a:buFont typeface="Arial" pitchFamily="34" charset="0"/>
              <a:buChar char="•"/>
            </a:pPr>
            <a:r>
              <a:rPr lang="en-US" baseline="0" dirty="0" smtClean="0"/>
              <a:t>Development - Narrative review process to be followed during development.</a:t>
            </a:r>
          </a:p>
          <a:p>
            <a:pPr>
              <a:buFont typeface="Arial" pitchFamily="34" charset="0"/>
              <a:buChar char="•"/>
            </a:pPr>
            <a:endParaRPr lang="en-US" dirty="0" smtClean="0"/>
          </a:p>
          <a:p>
            <a:r>
              <a:rPr lang="en-US" baseline="0" dirty="0" smtClean="0"/>
              <a:t>Low: 1min</a:t>
            </a:r>
          </a:p>
          <a:p>
            <a:r>
              <a:rPr lang="en-US" baseline="0" dirty="0" smtClean="0"/>
              <a:t>High: 2min</a:t>
            </a:r>
          </a:p>
        </p:txBody>
      </p:sp>
      <p:sp>
        <p:nvSpPr>
          <p:cNvPr id="4" name="Slide Number Placeholder 3"/>
          <p:cNvSpPr>
            <a:spLocks noGrp="1"/>
          </p:cNvSpPr>
          <p:nvPr>
            <p:ph type="sldNum" sz="quarter" idx="10"/>
          </p:nvPr>
        </p:nvSpPr>
        <p:spPr/>
        <p:txBody>
          <a:bodyPr/>
          <a:lstStyle/>
          <a:p>
            <a:fld id="{C91E950B-F458-354F-BE3A-215FB82C404C}" type="slidenum">
              <a:rPr lang="en-US" smtClean="0"/>
              <a:pPr/>
              <a:t>4</a:t>
            </a:fld>
            <a:endParaRPr lang="en-US"/>
          </a:p>
        </p:txBody>
      </p:sp>
    </p:spTree>
    <p:extLst>
      <p:ext uri="{BB962C8B-B14F-4D97-AF65-F5344CB8AC3E}">
        <p14:creationId xmlns:p14="http://schemas.microsoft.com/office/powerpoint/2010/main" val="18892164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pPr>
              <a:buFont typeface="Arial" pitchFamily="34" charset="0"/>
              <a:buChar char="•"/>
            </a:pPr>
            <a:r>
              <a:rPr lang="en-US" dirty="0" smtClean="0"/>
              <a:t>We know what Roles</a:t>
            </a:r>
            <a:r>
              <a:rPr lang="en-US" baseline="0" dirty="0" smtClean="0"/>
              <a:t> need to use our software, </a:t>
            </a:r>
          </a:p>
          <a:p>
            <a:pPr>
              <a:buFont typeface="Arial" pitchFamily="34" charset="0"/>
              <a:buChar char="•"/>
            </a:pPr>
            <a:r>
              <a:rPr lang="en-US" baseline="0" dirty="0" smtClean="0"/>
              <a:t>but do we know the differences in the way different people of same role will use the system?</a:t>
            </a:r>
          </a:p>
          <a:p>
            <a:pPr>
              <a:buFont typeface="Arial" pitchFamily="34" charset="0"/>
              <a:buChar char="•"/>
            </a:pPr>
            <a:endParaRPr lang="en-US" baseline="0" dirty="0" smtClean="0"/>
          </a:p>
          <a:p>
            <a:pPr>
              <a:buFont typeface="Arial" pitchFamily="34" charset="0"/>
              <a:buChar char="•"/>
            </a:pPr>
            <a:r>
              <a:rPr lang="en-US" baseline="0" dirty="0" smtClean="0"/>
              <a:t>Low: 2min</a:t>
            </a:r>
          </a:p>
          <a:p>
            <a:pPr>
              <a:buFont typeface="Arial" pitchFamily="34" charset="0"/>
              <a:buChar char="•"/>
            </a:pPr>
            <a:r>
              <a:rPr lang="en-US" baseline="0" dirty="0" smtClean="0"/>
              <a:t>High: 5min</a:t>
            </a:r>
            <a:endParaRPr lang="en-US" dirty="0" smtClean="0"/>
          </a:p>
        </p:txBody>
      </p:sp>
      <p:sp>
        <p:nvSpPr>
          <p:cNvPr id="72708" name="Slide Number Placeholder 3"/>
          <p:cNvSpPr>
            <a:spLocks noGrp="1"/>
          </p:cNvSpPr>
          <p:nvPr>
            <p:ph type="sldNum" sz="quarter" idx="5"/>
          </p:nvPr>
        </p:nvSpPr>
        <p:spPr>
          <a:noFill/>
        </p:spPr>
        <p:txBody>
          <a:bodyPr/>
          <a:lstStyle/>
          <a:p>
            <a:fld id="{834931DE-0FAD-4E12-A9B2-80D800695786}" type="slidenum">
              <a:rPr lang="en-GB" smtClean="0"/>
              <a:pPr/>
              <a:t>22</a:t>
            </a:fld>
            <a:endParaRPr lang="en-GB" smtClean="0"/>
          </a:p>
        </p:txBody>
      </p:sp>
    </p:spTree>
    <p:extLst>
      <p:ext uri="{BB962C8B-B14F-4D97-AF65-F5344CB8AC3E}">
        <p14:creationId xmlns:p14="http://schemas.microsoft.com/office/powerpoint/2010/main" val="729925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pPr>
              <a:buFont typeface="Arial" pitchFamily="34" charset="0"/>
              <a:buChar char="•"/>
            </a:pPr>
            <a:r>
              <a:rPr lang="en-US" dirty="0" smtClean="0"/>
              <a:t>We know what Roles</a:t>
            </a:r>
            <a:r>
              <a:rPr lang="en-US" baseline="0" dirty="0" smtClean="0"/>
              <a:t> need to use our software, </a:t>
            </a:r>
          </a:p>
          <a:p>
            <a:pPr>
              <a:buFont typeface="Arial" pitchFamily="34" charset="0"/>
              <a:buChar char="•"/>
            </a:pPr>
            <a:r>
              <a:rPr lang="en-US" baseline="0" dirty="0" smtClean="0"/>
              <a:t>but do we know the differences in the way different people of same role will use the system?</a:t>
            </a:r>
          </a:p>
          <a:p>
            <a:pPr>
              <a:buFont typeface="Arial" pitchFamily="34" charset="0"/>
              <a:buChar char="•"/>
            </a:pPr>
            <a:endParaRPr lang="en-US" baseline="0" dirty="0" smtClean="0"/>
          </a:p>
          <a:p>
            <a:pPr>
              <a:buFont typeface="Arial" pitchFamily="34" charset="0"/>
              <a:buChar char="•"/>
            </a:pPr>
            <a:r>
              <a:rPr lang="en-US" baseline="0" dirty="0" smtClean="0"/>
              <a:t>Low: 2min</a:t>
            </a:r>
          </a:p>
          <a:p>
            <a:pPr>
              <a:buFont typeface="Arial" pitchFamily="34" charset="0"/>
              <a:buChar char="•"/>
            </a:pPr>
            <a:r>
              <a:rPr lang="en-US" baseline="0" dirty="0" smtClean="0"/>
              <a:t>High: 5min</a:t>
            </a:r>
            <a:endParaRPr lang="en-US" dirty="0" smtClean="0"/>
          </a:p>
        </p:txBody>
      </p:sp>
      <p:sp>
        <p:nvSpPr>
          <p:cNvPr id="72708" name="Slide Number Placeholder 3"/>
          <p:cNvSpPr>
            <a:spLocks noGrp="1"/>
          </p:cNvSpPr>
          <p:nvPr>
            <p:ph type="sldNum" sz="quarter" idx="5"/>
          </p:nvPr>
        </p:nvSpPr>
        <p:spPr>
          <a:noFill/>
        </p:spPr>
        <p:txBody>
          <a:bodyPr/>
          <a:lstStyle/>
          <a:p>
            <a:fld id="{834931DE-0FAD-4E12-A9B2-80D800695786}" type="slidenum">
              <a:rPr lang="en-GB" smtClean="0"/>
              <a:pPr/>
              <a:t>23</a:t>
            </a:fld>
            <a:endParaRPr lang="en-GB" smtClean="0"/>
          </a:p>
        </p:txBody>
      </p:sp>
    </p:spTree>
    <p:extLst>
      <p:ext uri="{BB962C8B-B14F-4D97-AF65-F5344CB8AC3E}">
        <p14:creationId xmlns:p14="http://schemas.microsoft.com/office/powerpoint/2010/main" val="1432312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marL="348598" indent="-348598">
              <a:lnSpc>
                <a:spcPct val="80000"/>
              </a:lnSpc>
              <a:spcBef>
                <a:spcPct val="20000"/>
              </a:spcBef>
              <a:buClr>
                <a:schemeClr val="bg1"/>
              </a:buClr>
              <a:buFont typeface="Wingdings" pitchFamily="2" charset="2"/>
              <a:buChar char="§"/>
            </a:pPr>
            <a:r>
              <a:rPr lang="en-US" dirty="0" smtClean="0">
                <a:solidFill>
                  <a:schemeClr val="bg1"/>
                </a:solidFill>
              </a:rPr>
              <a:t>How many of you have heard of, worked with,</a:t>
            </a:r>
            <a:r>
              <a:rPr lang="en-US" baseline="0" dirty="0" smtClean="0">
                <a:solidFill>
                  <a:schemeClr val="bg1"/>
                </a:solidFill>
              </a:rPr>
              <a:t> created personae before?</a:t>
            </a:r>
            <a:endParaRPr lang="en-US" dirty="0" smtClean="0">
              <a:solidFill>
                <a:schemeClr val="bg1"/>
              </a:solidFill>
            </a:endParaRPr>
          </a:p>
          <a:p>
            <a:pPr marL="348598" indent="-348598">
              <a:lnSpc>
                <a:spcPct val="80000"/>
              </a:lnSpc>
              <a:spcBef>
                <a:spcPct val="20000"/>
              </a:spcBef>
              <a:buClr>
                <a:schemeClr val="bg1"/>
              </a:buClr>
              <a:buFont typeface="Wingdings" pitchFamily="2" charset="2"/>
              <a:buChar char="§"/>
            </a:pPr>
            <a:r>
              <a:rPr lang="en-US" dirty="0" smtClean="0">
                <a:solidFill>
                  <a:schemeClr val="bg1"/>
                </a:solidFill>
              </a:rPr>
              <a:t>You are not a user! </a:t>
            </a:r>
          </a:p>
          <a:p>
            <a:pPr marL="348598" indent="-348598">
              <a:lnSpc>
                <a:spcPct val="80000"/>
              </a:lnSpc>
              <a:spcBef>
                <a:spcPct val="20000"/>
              </a:spcBef>
              <a:buClr>
                <a:schemeClr val="bg1"/>
              </a:buClr>
              <a:buFont typeface="Wingdings" pitchFamily="2" charset="2"/>
              <a:buChar char="§"/>
            </a:pPr>
            <a:r>
              <a:rPr lang="en-US" dirty="0" smtClean="0">
                <a:solidFill>
                  <a:schemeClr val="bg1"/>
                </a:solidFill>
              </a:rPr>
              <a:t>Create personas to bring the users to life</a:t>
            </a:r>
          </a:p>
          <a:p>
            <a:pPr marL="348598" indent="-348598">
              <a:lnSpc>
                <a:spcPct val="80000"/>
              </a:lnSpc>
              <a:spcBef>
                <a:spcPct val="20000"/>
              </a:spcBef>
              <a:buClr>
                <a:schemeClr val="bg1"/>
              </a:buClr>
              <a:buFont typeface="Wingdings" pitchFamily="2" charset="2"/>
              <a:buChar char="§"/>
            </a:pPr>
            <a:r>
              <a:rPr lang="en-US" dirty="0" smtClean="0">
                <a:solidFill>
                  <a:srgbClr val="FFFFFF"/>
                </a:solidFill>
              </a:rPr>
              <a:t>Fictional name, not Customer 1, but Ryan Green</a:t>
            </a:r>
            <a:endParaRPr lang="en-US" dirty="0" smtClean="0">
              <a:solidFill>
                <a:schemeClr val="bg1"/>
              </a:solidFill>
            </a:endParaRPr>
          </a:p>
          <a:p>
            <a:pPr marL="348598" indent="-348598">
              <a:lnSpc>
                <a:spcPct val="80000"/>
              </a:lnSpc>
              <a:spcBef>
                <a:spcPct val="20000"/>
              </a:spcBef>
              <a:buClr>
                <a:schemeClr val="bg1"/>
              </a:buClr>
              <a:buFont typeface="Wingdings" pitchFamily="2" charset="2"/>
              <a:buChar char="§"/>
            </a:pPr>
            <a:r>
              <a:rPr lang="en-US" b="1" dirty="0" smtClean="0">
                <a:solidFill>
                  <a:schemeClr val="bg1"/>
                </a:solidFill>
              </a:rPr>
              <a:t>Personas are about behavior patterns </a:t>
            </a:r>
            <a:r>
              <a:rPr lang="en-US" dirty="0" smtClean="0">
                <a:solidFill>
                  <a:schemeClr val="bg1"/>
                </a:solidFill>
              </a:rPr>
              <a:t>– they are not job descriptions</a:t>
            </a:r>
          </a:p>
          <a:p>
            <a:pPr marL="348598" indent="-348598">
              <a:lnSpc>
                <a:spcPct val="80000"/>
              </a:lnSpc>
              <a:spcBef>
                <a:spcPct val="20000"/>
              </a:spcBef>
              <a:buClr>
                <a:schemeClr val="bg1"/>
              </a:buClr>
              <a:buFont typeface="Wingdings" pitchFamily="2" charset="2"/>
              <a:buChar char="§"/>
            </a:pPr>
            <a:r>
              <a:rPr lang="en-US" dirty="0" smtClean="0">
                <a:solidFill>
                  <a:schemeClr val="bg1"/>
                </a:solidFill>
              </a:rPr>
              <a:t>They act as a frame of reference throughout the Inception and development.  </a:t>
            </a:r>
            <a:r>
              <a:rPr lang="en-US" b="1" dirty="0" smtClean="0">
                <a:solidFill>
                  <a:schemeClr val="bg1"/>
                </a:solidFill>
              </a:rPr>
              <a:t>“How would Ron feel about this?”</a:t>
            </a:r>
          </a:p>
          <a:p>
            <a:pPr marL="348598" indent="-348598">
              <a:lnSpc>
                <a:spcPct val="80000"/>
              </a:lnSpc>
              <a:spcBef>
                <a:spcPct val="20000"/>
              </a:spcBef>
              <a:buClr>
                <a:schemeClr val="bg1"/>
              </a:buClr>
              <a:buFont typeface="Wingdings" pitchFamily="2" charset="2"/>
              <a:buChar char="§"/>
            </a:pPr>
            <a:r>
              <a:rPr lang="en-US" dirty="0" smtClean="0">
                <a:solidFill>
                  <a:schemeClr val="bg1"/>
                </a:solidFill>
              </a:rPr>
              <a:t>Use pictures to help the team see the personas as real people</a:t>
            </a:r>
          </a:p>
          <a:p>
            <a:endParaRPr lang="en-US" dirty="0" smtClean="0"/>
          </a:p>
          <a:p>
            <a:r>
              <a:rPr lang="en-US" dirty="0" smtClean="0"/>
              <a:t>Original bullets:</a:t>
            </a:r>
          </a:p>
          <a:p>
            <a:endParaRPr lang="en-US" dirty="0" smtClean="0"/>
          </a:p>
          <a:p>
            <a:pPr eaLnBrk="1" hangingPunct="1"/>
            <a:r>
              <a:rPr lang="en-US" dirty="0" smtClean="0"/>
              <a:t>An archetype, representation or profile of our end-users</a:t>
            </a:r>
          </a:p>
          <a:p>
            <a:pPr eaLnBrk="1" hangingPunct="1"/>
            <a:r>
              <a:rPr lang="en-US" dirty="0" smtClean="0"/>
              <a:t>A description of our end-users that includes:</a:t>
            </a:r>
          </a:p>
          <a:p>
            <a:pPr lvl="1" eaLnBrk="1" hangingPunct="1"/>
            <a:r>
              <a:rPr lang="en-US" dirty="0" smtClean="0"/>
              <a:t>An overview of their role and their goals</a:t>
            </a:r>
          </a:p>
          <a:p>
            <a:pPr lvl="1" eaLnBrk="1" hangingPunct="1"/>
            <a:r>
              <a:rPr lang="en-US" dirty="0" smtClean="0"/>
              <a:t>Details of key characteristics</a:t>
            </a:r>
          </a:p>
          <a:p>
            <a:pPr lvl="1" eaLnBrk="1" hangingPunct="1"/>
            <a:r>
              <a:rPr lang="en-US" dirty="0" smtClean="0"/>
              <a:t>A name and a photo that give a human touch</a:t>
            </a:r>
          </a:p>
          <a:p>
            <a:pPr eaLnBrk="1" hangingPunct="1"/>
            <a:r>
              <a:rPr lang="en-US" dirty="0" smtClean="0"/>
              <a:t>A reference document to focus future discussion and debate </a:t>
            </a:r>
          </a:p>
          <a:p>
            <a:endParaRPr lang="en-US" dirty="0" smtClean="0"/>
          </a:p>
          <a:p>
            <a:r>
              <a:rPr lang="en-US" dirty="0" smtClean="0"/>
              <a:t>Low: 2min</a:t>
            </a:r>
          </a:p>
          <a:p>
            <a:r>
              <a:rPr lang="en-US" dirty="0" smtClean="0"/>
              <a:t>High: 5min</a:t>
            </a:r>
          </a:p>
        </p:txBody>
      </p:sp>
      <p:sp>
        <p:nvSpPr>
          <p:cNvPr id="73732" name="Slide Number Placeholder 3"/>
          <p:cNvSpPr>
            <a:spLocks noGrp="1"/>
          </p:cNvSpPr>
          <p:nvPr>
            <p:ph type="sldNum" sz="quarter" idx="5"/>
          </p:nvPr>
        </p:nvSpPr>
        <p:spPr>
          <a:noFill/>
        </p:spPr>
        <p:txBody>
          <a:bodyPr/>
          <a:lstStyle/>
          <a:p>
            <a:fld id="{0C13748D-B3E9-4E8D-863B-818FDEA14427}" type="slidenum">
              <a:rPr lang="en-GB" smtClean="0"/>
              <a:pPr/>
              <a:t>24</a:t>
            </a:fld>
            <a:endParaRPr lang="en-GB" smtClean="0"/>
          </a:p>
        </p:txBody>
      </p:sp>
    </p:spTree>
    <p:extLst>
      <p:ext uri="{BB962C8B-B14F-4D97-AF65-F5344CB8AC3E}">
        <p14:creationId xmlns:p14="http://schemas.microsoft.com/office/powerpoint/2010/main" val="14985041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GB" b="1" dirty="0" smtClean="0"/>
              <a:t>Biographic</a:t>
            </a:r>
          </a:p>
          <a:p>
            <a:pPr>
              <a:buNone/>
            </a:pPr>
            <a:r>
              <a:rPr lang="en-GB" dirty="0" smtClean="0"/>
              <a:t>The personal story of their life.  Where they grew up, where they went to school, marital status</a:t>
            </a:r>
            <a:endParaRPr lang="en-US" dirty="0" smtClean="0"/>
          </a:p>
          <a:p>
            <a:endParaRPr lang="en-US" dirty="0" smtClean="0"/>
          </a:p>
          <a:p>
            <a:pPr>
              <a:buNone/>
            </a:pPr>
            <a:r>
              <a:rPr lang="en-GB" b="1" dirty="0" smtClean="0"/>
              <a:t>Demographic</a:t>
            </a:r>
          </a:p>
          <a:p>
            <a:pPr>
              <a:buNone/>
            </a:pPr>
            <a:r>
              <a:rPr lang="en-GB" dirty="0" smtClean="0"/>
              <a:t>Vital statistics.  Age? How long have they worked there?  # of people in that role?</a:t>
            </a:r>
            <a:endParaRPr lang="en-US" dirty="0" smtClean="0"/>
          </a:p>
          <a:p>
            <a:endParaRPr lang="en-US" dirty="0" smtClean="0"/>
          </a:p>
          <a:p>
            <a:r>
              <a:rPr lang="en-US" dirty="0" smtClean="0"/>
              <a:t>Low: 1min</a:t>
            </a:r>
          </a:p>
          <a:p>
            <a:r>
              <a:rPr lang="en-US" dirty="0" smtClean="0"/>
              <a:t>High:</a:t>
            </a:r>
            <a:r>
              <a:rPr lang="en-US" baseline="0" dirty="0" smtClean="0"/>
              <a:t>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25</a:t>
            </a:fld>
            <a:endParaRPr lang="en-US"/>
          </a:p>
        </p:txBody>
      </p:sp>
    </p:spTree>
    <p:extLst>
      <p:ext uri="{BB962C8B-B14F-4D97-AF65-F5344CB8AC3E}">
        <p14:creationId xmlns:p14="http://schemas.microsoft.com/office/powerpoint/2010/main" val="18188064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GB" b="1" dirty="0" smtClean="0"/>
              <a:t>Psychographic</a:t>
            </a:r>
          </a:p>
          <a:p>
            <a:pPr>
              <a:buNone/>
            </a:pPr>
            <a:r>
              <a:rPr lang="en-GB" dirty="0" smtClean="0"/>
              <a:t>How do they feel about the company, their job, this project?</a:t>
            </a:r>
            <a:endParaRPr lang="en-US" dirty="0" smtClean="0"/>
          </a:p>
          <a:p>
            <a:endParaRPr lang="en-US" dirty="0" smtClean="0"/>
          </a:p>
          <a:p>
            <a:pPr>
              <a:buNone/>
            </a:pPr>
            <a:r>
              <a:rPr lang="en-GB" b="1" dirty="0" err="1" smtClean="0"/>
              <a:t>Technographic</a:t>
            </a:r>
            <a:endParaRPr lang="en-GB" b="1" dirty="0" smtClean="0"/>
          </a:p>
          <a:p>
            <a:pPr>
              <a:buNone/>
            </a:pPr>
            <a:r>
              <a:rPr lang="en-GB" dirty="0" smtClean="0"/>
              <a:t>How technical are they?  What types of programs do they use at work?  At home?</a:t>
            </a:r>
            <a:endParaRPr lang="en-US" dirty="0" smtClean="0"/>
          </a:p>
          <a:p>
            <a:endParaRPr lang="en-US" dirty="0" smtClean="0"/>
          </a:p>
          <a:p>
            <a:r>
              <a:rPr lang="en-US" dirty="0" smtClean="0"/>
              <a:t>Low: 1min</a:t>
            </a:r>
          </a:p>
          <a:p>
            <a:r>
              <a:rPr lang="en-US" dirty="0" smtClean="0"/>
              <a:t>High: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26</a:t>
            </a:fld>
            <a:endParaRPr lang="en-US"/>
          </a:p>
        </p:txBody>
      </p:sp>
    </p:spTree>
    <p:extLst>
      <p:ext uri="{BB962C8B-B14F-4D97-AF65-F5344CB8AC3E}">
        <p14:creationId xmlns:p14="http://schemas.microsoft.com/office/powerpoint/2010/main" val="13969334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GB" b="1" dirty="0" smtClean="0"/>
              <a:t>Relationship to the business</a:t>
            </a:r>
            <a:r>
              <a:rPr lang="en-GB" dirty="0" smtClean="0"/>
              <a:t>  </a:t>
            </a:r>
          </a:p>
          <a:p>
            <a:pPr>
              <a:buNone/>
            </a:pPr>
            <a:r>
              <a:rPr lang="en-GB" dirty="0" smtClean="0"/>
              <a:t>Role, status, perception</a:t>
            </a:r>
            <a:endParaRPr lang="en-US" dirty="0" smtClean="0"/>
          </a:p>
          <a:p>
            <a:pPr>
              <a:buNone/>
            </a:pPr>
            <a:r>
              <a:rPr lang="en-GB" b="1" dirty="0" smtClean="0"/>
              <a:t> Business relationship to person</a:t>
            </a:r>
            <a:endParaRPr lang="en-GB" dirty="0" smtClean="0"/>
          </a:p>
          <a:p>
            <a:pPr>
              <a:buNone/>
            </a:pPr>
            <a:r>
              <a:rPr lang="en-GB" dirty="0" smtClean="0"/>
              <a:t>Brand, attitude</a:t>
            </a:r>
            <a:endParaRPr lang="en-US" dirty="0" smtClean="0"/>
          </a:p>
          <a:p>
            <a:endParaRPr lang="en-US" dirty="0" smtClean="0"/>
          </a:p>
          <a:p>
            <a:pPr>
              <a:buNone/>
            </a:pPr>
            <a:r>
              <a:rPr lang="en-GB" b="1" dirty="0" smtClean="0"/>
              <a:t>Knowledge and experience </a:t>
            </a:r>
          </a:p>
          <a:p>
            <a:pPr>
              <a:buNone/>
            </a:pPr>
            <a:r>
              <a:rPr lang="en-GB" dirty="0" smtClean="0"/>
              <a:t>Subject matter, computer proficiency, employment history</a:t>
            </a:r>
            <a:r>
              <a:rPr lang="en-GB" b="1" dirty="0" smtClean="0"/>
              <a:t>, </a:t>
            </a:r>
            <a:r>
              <a:rPr lang="en-GB" dirty="0" smtClean="0"/>
              <a:t>Novice, beginner, intermediary, expert</a:t>
            </a:r>
            <a:endParaRPr lang="en-US" dirty="0" smtClean="0"/>
          </a:p>
          <a:p>
            <a:endParaRPr lang="en-US" dirty="0" smtClean="0"/>
          </a:p>
          <a:p>
            <a:r>
              <a:rPr lang="en-US" dirty="0" smtClean="0"/>
              <a:t>Low: 1min</a:t>
            </a:r>
          </a:p>
          <a:p>
            <a:r>
              <a:rPr lang="en-US" dirty="0" smtClean="0"/>
              <a:t>High: 3min</a:t>
            </a: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27</a:t>
            </a:fld>
            <a:endParaRPr lang="en-US"/>
          </a:p>
        </p:txBody>
      </p:sp>
    </p:spTree>
    <p:extLst>
      <p:ext uri="{BB962C8B-B14F-4D97-AF65-F5344CB8AC3E}">
        <p14:creationId xmlns:p14="http://schemas.microsoft.com/office/powerpoint/2010/main" val="19684584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GB" b="1" dirty="0" smtClean="0"/>
              <a:t>Goals, needs, desires, attitudes, motivations</a:t>
            </a:r>
            <a:endParaRPr lang="en-US" dirty="0" smtClean="0"/>
          </a:p>
          <a:p>
            <a:pPr>
              <a:buNone/>
            </a:pPr>
            <a:r>
              <a:rPr lang="en-GB" dirty="0" smtClean="0"/>
              <a:t>Emotional, motivational, big picture, needs, frustrations, attitude to jobs</a:t>
            </a:r>
            <a:endParaRPr lang="en-US" dirty="0" smtClean="0"/>
          </a:p>
          <a:p>
            <a:endParaRPr lang="en-US" dirty="0" smtClean="0"/>
          </a:p>
          <a:p>
            <a:pPr>
              <a:buNone/>
            </a:pPr>
            <a:r>
              <a:rPr lang="en-GB" b="1" dirty="0" smtClean="0"/>
              <a:t>Environment</a:t>
            </a:r>
            <a:endParaRPr lang="en-US" dirty="0" smtClean="0"/>
          </a:p>
          <a:p>
            <a:pPr>
              <a:buNone/>
            </a:pPr>
            <a:r>
              <a:rPr lang="en-GB" dirty="0" smtClean="0"/>
              <a:t>Physical, technical, space, location, lighting</a:t>
            </a:r>
            <a:endParaRPr lang="en-US" dirty="0" smtClean="0"/>
          </a:p>
          <a:p>
            <a:endParaRPr lang="en-US" dirty="0" smtClean="0"/>
          </a:p>
          <a:p>
            <a:pPr>
              <a:buNone/>
            </a:pPr>
            <a:r>
              <a:rPr lang="en-GB" b="1" dirty="0" smtClean="0"/>
              <a:t>Context of usage</a:t>
            </a:r>
            <a:endParaRPr lang="en-US" dirty="0" smtClean="0"/>
          </a:p>
          <a:p>
            <a:pPr>
              <a:buNone/>
            </a:pPr>
            <a:r>
              <a:rPr lang="en-GB" dirty="0" smtClean="0"/>
              <a:t>Task content, role, responsibilities, device constraints, error tolerance</a:t>
            </a:r>
            <a:endParaRPr lang="en-US" dirty="0" smtClean="0"/>
          </a:p>
          <a:p>
            <a:endParaRPr lang="en-US" dirty="0" smtClean="0"/>
          </a:p>
          <a:p>
            <a:r>
              <a:rPr lang="en-US" dirty="0" smtClean="0"/>
              <a:t>Low: 1min</a:t>
            </a:r>
          </a:p>
          <a:p>
            <a:r>
              <a:rPr lang="en-US" dirty="0" smtClean="0"/>
              <a:t>High: 3min</a:t>
            </a: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28</a:t>
            </a:fld>
            <a:endParaRPr lang="en-US"/>
          </a:p>
        </p:txBody>
      </p:sp>
    </p:spTree>
    <p:extLst>
      <p:ext uri="{BB962C8B-B14F-4D97-AF65-F5344CB8AC3E}">
        <p14:creationId xmlns:p14="http://schemas.microsoft.com/office/powerpoint/2010/main" val="18949148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8243"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dirty="0" smtClean="0">
                <a:latin typeface="Arial" pitchFamily="34" charset="0"/>
              </a:rPr>
              <a:t>For</a:t>
            </a:r>
            <a:r>
              <a:rPr lang="en-US" baseline="0" dirty="0" smtClean="0">
                <a:latin typeface="Arial" pitchFamily="34" charset="0"/>
              </a:rPr>
              <a:t> the administrative staff, how many different behaviors do you think we have with 20 folks?</a:t>
            </a:r>
          </a:p>
          <a:p>
            <a:endParaRPr lang="en-US" dirty="0" smtClean="0">
              <a:latin typeface="Arial" pitchFamily="34" charset="0"/>
            </a:endParaRPr>
          </a:p>
          <a:p>
            <a:r>
              <a:rPr lang="en-US" dirty="0" smtClean="0">
                <a:latin typeface="Arial" pitchFamily="34" charset="0"/>
              </a:rPr>
              <a:t>Low: 2min</a:t>
            </a:r>
          </a:p>
          <a:p>
            <a:r>
              <a:rPr lang="en-US" dirty="0" smtClean="0">
                <a:latin typeface="Arial" pitchFamily="34" charset="0"/>
              </a:rPr>
              <a:t>High: 5min</a:t>
            </a:r>
          </a:p>
        </p:txBody>
      </p:sp>
    </p:spTree>
    <p:extLst>
      <p:ext uri="{BB962C8B-B14F-4D97-AF65-F5344CB8AC3E}">
        <p14:creationId xmlns:p14="http://schemas.microsoft.com/office/powerpoint/2010/main" val="6511468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211138"/>
            <a:ext cx="4645025" cy="3482975"/>
          </a:xfrm>
        </p:spPr>
      </p:sp>
      <p:sp>
        <p:nvSpPr>
          <p:cNvPr id="3" name="Notes Placeholder 2"/>
          <p:cNvSpPr>
            <a:spLocks noGrp="1"/>
          </p:cNvSpPr>
          <p:nvPr>
            <p:ph type="body" idx="1"/>
          </p:nvPr>
        </p:nvSpPr>
        <p:spPr/>
        <p:txBody>
          <a:bodyPr>
            <a:normAutofit fontScale="70000" lnSpcReduction="20000"/>
          </a:bodyPr>
          <a:lstStyle/>
          <a:p>
            <a:r>
              <a:rPr lang="en-US" dirty="0" smtClean="0"/>
              <a:t>Requires a handout of the attributes of a persona.</a:t>
            </a:r>
          </a:p>
          <a:p>
            <a:r>
              <a:rPr lang="en-US" dirty="0" smtClean="0"/>
              <a:t>Post it flip chart paper</a:t>
            </a:r>
          </a:p>
          <a:p>
            <a:r>
              <a:rPr lang="en-US" dirty="0" smtClean="0"/>
              <a:t>Some pictures to attach</a:t>
            </a:r>
            <a:r>
              <a:rPr lang="en-US" baseline="0" dirty="0" smtClean="0"/>
              <a:t> to the personae.</a:t>
            </a:r>
          </a:p>
          <a:p>
            <a:endParaRPr lang="en-US" dirty="0" smtClean="0"/>
          </a:p>
          <a:p>
            <a:pPr eaLnBrk="1" hangingPunct="1"/>
            <a:endParaRPr lang="en-US" dirty="0" smtClean="0"/>
          </a:p>
          <a:p>
            <a:endParaRPr lang="en-US" b="0" i="0" u="none"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30</a:t>
            </a:fld>
            <a:endParaRPr lang="en-AU"/>
          </a:p>
        </p:txBody>
      </p:sp>
    </p:spTree>
    <p:extLst>
      <p:ext uri="{BB962C8B-B14F-4D97-AF65-F5344CB8AC3E}">
        <p14:creationId xmlns:p14="http://schemas.microsoft.com/office/powerpoint/2010/main" val="2481907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normAutofit/>
          </a:bodyPr>
          <a:lstStyle/>
          <a:p>
            <a:r>
              <a:rPr lang="en-US" dirty="0" smtClean="0"/>
              <a:t>Debrief:</a:t>
            </a:r>
          </a:p>
          <a:p>
            <a:r>
              <a:rPr lang="en-US" baseline="0" dirty="0" smtClean="0"/>
              <a:t>What went well?  </a:t>
            </a:r>
          </a:p>
          <a:p>
            <a:r>
              <a:rPr lang="en-US" baseline="0" dirty="0" smtClean="0"/>
              <a:t>What key learning's did you take from that exercise?</a:t>
            </a:r>
          </a:p>
          <a:p>
            <a:r>
              <a:rPr lang="en-US" baseline="0" dirty="0" smtClean="0"/>
              <a:t>What still puzzles you?</a:t>
            </a:r>
          </a:p>
          <a:p>
            <a:endParaRPr lang="en-AU" dirty="0" smtClean="0"/>
          </a:p>
          <a:p>
            <a:r>
              <a:rPr lang="en-AU" dirty="0" smtClean="0"/>
              <a:t>Low: 5min</a:t>
            </a:r>
          </a:p>
          <a:p>
            <a:r>
              <a:rPr lang="en-AU" dirty="0" smtClean="0"/>
              <a:t>High: 15min</a:t>
            </a:r>
          </a:p>
          <a:p>
            <a:endParaRPr lang="en-US"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31</a:t>
            </a:fld>
            <a:endParaRPr lang="en-AU"/>
          </a:p>
        </p:txBody>
      </p:sp>
    </p:spTree>
    <p:extLst>
      <p:ext uri="{BB962C8B-B14F-4D97-AF65-F5344CB8AC3E}">
        <p14:creationId xmlns:p14="http://schemas.microsoft.com/office/powerpoint/2010/main" val="928407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1697EBE5-34BA-4F47-982B-5B3B791A1763}" type="slidenum">
              <a:rPr lang="en-GB"/>
              <a:pPr/>
              <a:t>5</a:t>
            </a:fld>
            <a:endParaRPr lang="en-GB"/>
          </a:p>
        </p:txBody>
      </p:sp>
      <p:sp>
        <p:nvSpPr>
          <p:cNvPr id="115715" name="Rectangle 2"/>
          <p:cNvSpPr>
            <a:spLocks noGrp="1" noRot="1" noChangeAspect="1" noChangeArrowheads="1" noTextEdit="1"/>
          </p:cNvSpPr>
          <p:nvPr>
            <p:ph type="sldImg"/>
          </p:nvPr>
        </p:nvSpPr>
        <p:spPr>
          <a:xfrm>
            <a:off x="1812925" y="2022475"/>
            <a:ext cx="4648200" cy="3486150"/>
          </a:xfrm>
          <a:ln/>
        </p:spPr>
      </p:sp>
      <p:sp>
        <p:nvSpPr>
          <p:cNvPr id="115716" name="Rectangle 3"/>
          <p:cNvSpPr>
            <a:spLocks noGrp="1" noChangeArrowheads="1"/>
          </p:cNvSpPr>
          <p:nvPr>
            <p:ph type="body" idx="1"/>
          </p:nvPr>
        </p:nvSpPr>
        <p:spPr>
          <a:xfrm>
            <a:off x="934286" y="4415976"/>
            <a:ext cx="5141831" cy="4183009"/>
          </a:xfrm>
          <a:noFill/>
          <a:ln/>
        </p:spPr>
        <p:txBody>
          <a:bodyPr/>
          <a:lstStyle/>
          <a:p>
            <a:r>
              <a:rPr lang="en-US" dirty="0" smtClean="0"/>
              <a:t>Remember this slide.</a:t>
            </a:r>
          </a:p>
          <a:p>
            <a:pPr>
              <a:buFont typeface="Arial" pitchFamily="34" charset="0"/>
              <a:buChar char="•"/>
            </a:pPr>
            <a:r>
              <a:rPr lang="en-US" dirty="0" smtClean="0"/>
              <a:t>Is this an complex</a:t>
            </a:r>
            <a:r>
              <a:rPr lang="en-US" baseline="0" dirty="0" smtClean="0"/>
              <a:t> environment with volatile requirements.  </a:t>
            </a:r>
          </a:p>
          <a:p>
            <a:pPr lvl="1">
              <a:buFont typeface="Arial" pitchFamily="34" charset="0"/>
              <a:buChar char="•"/>
            </a:pPr>
            <a:r>
              <a:rPr lang="en-US" baseline="0" dirty="0" smtClean="0"/>
              <a:t>May have gotten this queue from the “Remember the Future” (</a:t>
            </a:r>
            <a:r>
              <a:rPr lang="en-US" baseline="0" dirty="0" err="1" smtClean="0"/>
              <a:t>futurespective</a:t>
            </a:r>
            <a:r>
              <a:rPr lang="en-US" baseline="0" dirty="0" smtClean="0"/>
              <a:t>).</a:t>
            </a:r>
          </a:p>
          <a:p>
            <a:pPr lvl="1">
              <a:buFont typeface="Arial" pitchFamily="34" charset="0"/>
              <a:buChar char="•"/>
            </a:pPr>
            <a:r>
              <a:rPr lang="en-US" baseline="0" dirty="0" smtClean="0"/>
              <a:t>Less detail and more analysis risk</a:t>
            </a:r>
          </a:p>
          <a:p>
            <a:pPr lvl="0">
              <a:buFont typeface="Arial" pitchFamily="34" charset="0"/>
              <a:buChar char="•"/>
            </a:pPr>
            <a:r>
              <a:rPr lang="en-US" baseline="0" dirty="0" smtClean="0"/>
              <a:t>What tools will you be required to use?  Requirements tracking, artifact management</a:t>
            </a:r>
          </a:p>
          <a:p>
            <a:pPr lvl="0">
              <a:buFont typeface="Arial" pitchFamily="34" charset="0"/>
              <a:buChar char="•"/>
            </a:pPr>
            <a:r>
              <a:rPr lang="en-US" baseline="0" dirty="0" smtClean="0"/>
              <a:t>Where are your customers?  Co-located, readily available?  </a:t>
            </a:r>
          </a:p>
          <a:p>
            <a:pPr lvl="0">
              <a:buFont typeface="Arial" pitchFamily="34" charset="0"/>
              <a:buChar char="•"/>
            </a:pPr>
            <a:r>
              <a:rPr lang="en-US" baseline="0" dirty="0" smtClean="0"/>
              <a:t>How will you communicate?  How often?</a:t>
            </a:r>
          </a:p>
          <a:p>
            <a:pPr lvl="0">
              <a:buFont typeface="Arial" pitchFamily="34" charset="0"/>
              <a:buChar char="•"/>
            </a:pPr>
            <a:r>
              <a:rPr lang="en-US" baseline="0" dirty="0" smtClean="0"/>
              <a:t>Is there a proxy?</a:t>
            </a:r>
          </a:p>
          <a:p>
            <a:pPr lvl="0">
              <a:buFont typeface="Arial" pitchFamily="34" charset="0"/>
              <a:buChar char="•"/>
            </a:pPr>
            <a:r>
              <a:rPr lang="en-US" baseline="0" dirty="0" smtClean="0"/>
              <a:t>Risk with not having the customer in the Inception phase.</a:t>
            </a:r>
          </a:p>
          <a:p>
            <a:pPr lvl="0">
              <a:buFont typeface="Arial" pitchFamily="34" charset="0"/>
              <a:buChar char="•"/>
            </a:pPr>
            <a:r>
              <a:rPr lang="en-US" dirty="0" smtClean="0"/>
              <a:t>Can you get to other</a:t>
            </a:r>
            <a:r>
              <a:rPr lang="en-US" baseline="0" dirty="0" smtClean="0"/>
              <a:t> team members for reference, clarification?  </a:t>
            </a:r>
          </a:p>
          <a:p>
            <a:pPr lvl="0">
              <a:buFont typeface="Arial" pitchFamily="34" charset="0"/>
              <a:buChar char="•"/>
            </a:pPr>
            <a:r>
              <a:rPr lang="en-US" baseline="0" dirty="0" smtClean="0"/>
              <a:t>Time to market means speed and managing scope.</a:t>
            </a:r>
            <a:endParaRPr lang="en-US" dirty="0" smtClean="0"/>
          </a:p>
          <a:p>
            <a:endParaRPr lang="en-US" dirty="0" smtClean="0"/>
          </a:p>
          <a:p>
            <a:r>
              <a:rPr lang="en-US" dirty="0" smtClean="0"/>
              <a:t>Low:</a:t>
            </a:r>
            <a:r>
              <a:rPr lang="en-US" baseline="0" dirty="0" smtClean="0"/>
              <a:t> 3min</a:t>
            </a:r>
          </a:p>
          <a:p>
            <a:r>
              <a:rPr lang="en-US" baseline="0" dirty="0" smtClean="0"/>
              <a:t>High: 6min</a:t>
            </a:r>
            <a:endParaRPr lang="en-US" dirty="0" smtClean="0"/>
          </a:p>
        </p:txBody>
      </p:sp>
    </p:spTree>
    <p:extLst>
      <p:ext uri="{BB962C8B-B14F-4D97-AF65-F5344CB8AC3E}">
        <p14:creationId xmlns:p14="http://schemas.microsoft.com/office/powerpoint/2010/main" val="15143979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 1min</a:t>
            </a:r>
          </a:p>
          <a:p>
            <a:r>
              <a:rPr lang="en-US" dirty="0" smtClean="0"/>
              <a:t>High: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32</a:t>
            </a:fld>
            <a:endParaRPr lang="en-US"/>
          </a:p>
        </p:txBody>
      </p:sp>
    </p:spTree>
    <p:extLst>
      <p:ext uri="{BB962C8B-B14F-4D97-AF65-F5344CB8AC3E}">
        <p14:creationId xmlns:p14="http://schemas.microsoft.com/office/powerpoint/2010/main" val="121227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F8588E-7496-47E4-90C9-B5A9AA0B2CE5}" type="slidenum">
              <a:rPr lang="en-GB"/>
              <a:pPr/>
              <a:t>33</a:t>
            </a:fld>
            <a:endParaRPr lang="en-GB"/>
          </a:p>
        </p:txBody>
      </p:sp>
      <p:sp>
        <p:nvSpPr>
          <p:cNvPr id="751618" name="Rectangle 2"/>
          <p:cNvSpPr>
            <a:spLocks noGrp="1" noRot="1" noChangeAspect="1" noChangeArrowheads="1" noTextEdit="1"/>
          </p:cNvSpPr>
          <p:nvPr>
            <p:ph type="sldImg"/>
          </p:nvPr>
        </p:nvSpPr>
        <p:spPr>
          <a:xfrm>
            <a:off x="1814513" y="2024063"/>
            <a:ext cx="4645025" cy="3482975"/>
          </a:xfrm>
          <a:ln/>
        </p:spPr>
      </p:sp>
      <p:sp>
        <p:nvSpPr>
          <p:cNvPr id="751619" name="Rectangle 3"/>
          <p:cNvSpPr>
            <a:spLocks noGrp="1" noChangeArrowheads="1"/>
          </p:cNvSpPr>
          <p:nvPr>
            <p:ph type="body" idx="1"/>
          </p:nvPr>
        </p:nvSpPr>
        <p:spPr>
          <a:xfrm>
            <a:off x="934286" y="4415975"/>
            <a:ext cx="5141831" cy="4183009"/>
          </a:xfrm>
        </p:spPr>
        <p:txBody>
          <a:bodyPr/>
          <a:lstStyle/>
          <a:p>
            <a:r>
              <a:rPr lang="en-US" dirty="0" smtClean="0"/>
              <a:t>User / business scenarios help with ….</a:t>
            </a:r>
          </a:p>
          <a:p>
            <a:pPr lvl="1" eaLnBrk="1" hangingPunct="1">
              <a:buFont typeface="Arial" pitchFamily="34" charset="0"/>
              <a:buChar char="•"/>
            </a:pPr>
            <a:r>
              <a:rPr lang="en-US" dirty="0" smtClean="0"/>
              <a:t>Real business deliverable</a:t>
            </a:r>
          </a:p>
          <a:p>
            <a:pPr lvl="1" eaLnBrk="1" hangingPunct="1">
              <a:buFont typeface="Arial" pitchFamily="34" charset="0"/>
              <a:buChar char="•"/>
            </a:pPr>
            <a:r>
              <a:rPr lang="en-US" dirty="0" smtClean="0"/>
              <a:t>Interdependent processes</a:t>
            </a:r>
          </a:p>
          <a:p>
            <a:pPr lvl="1" eaLnBrk="1" hangingPunct="1">
              <a:buFont typeface="Arial" pitchFamily="34" charset="0"/>
              <a:buChar char="•"/>
            </a:pPr>
            <a:r>
              <a:rPr lang="en-US" dirty="0" smtClean="0"/>
              <a:t>Domain dependencies</a:t>
            </a:r>
          </a:p>
          <a:p>
            <a:pPr lvl="1" eaLnBrk="1" hangingPunct="1">
              <a:buFont typeface="Arial" pitchFamily="34" charset="0"/>
              <a:buChar char="•"/>
            </a:pPr>
            <a:r>
              <a:rPr lang="en-US" dirty="0" smtClean="0"/>
              <a:t>User experience variances</a:t>
            </a:r>
          </a:p>
          <a:p>
            <a:pPr lvl="1" eaLnBrk="1" hangingPunct="1">
              <a:buFont typeface="Arial" pitchFamily="34" charset="0"/>
              <a:buChar char="•"/>
            </a:pPr>
            <a:r>
              <a:rPr lang="en-US" dirty="0" smtClean="0"/>
              <a:t>Interface opportunities/requirements</a:t>
            </a:r>
          </a:p>
          <a:p>
            <a:pPr lvl="1" eaLnBrk="1" hangingPunct="1">
              <a:buFont typeface="Arial" pitchFamily="34" charset="0"/>
              <a:buChar char="•"/>
            </a:pPr>
            <a:r>
              <a:rPr lang="en-US" dirty="0" err="1" smtClean="0"/>
              <a:t>Onboarding</a:t>
            </a:r>
            <a:endParaRPr lang="en-US" dirty="0" smtClean="0"/>
          </a:p>
          <a:p>
            <a:pPr lvl="1" eaLnBrk="1" hangingPunct="1">
              <a:buFont typeface="Arial" pitchFamily="34" charset="0"/>
              <a:buChar char="•"/>
            </a:pPr>
            <a:r>
              <a:rPr lang="en-US" dirty="0" smtClean="0"/>
              <a:t>UAT</a:t>
            </a:r>
          </a:p>
          <a:p>
            <a:pPr lvl="1" eaLnBrk="1" hangingPunct="1">
              <a:buFont typeface="Arial" pitchFamily="34" charset="0"/>
              <a:buChar char="•"/>
            </a:pPr>
            <a:r>
              <a:rPr lang="en-US" dirty="0" smtClean="0"/>
              <a:t>QA</a:t>
            </a:r>
          </a:p>
          <a:p>
            <a:endParaRPr lang="en-US" dirty="0" smtClean="0"/>
          </a:p>
          <a:p>
            <a:r>
              <a:rPr lang="en-US" dirty="0" smtClean="0"/>
              <a:t>Original slide content:</a:t>
            </a:r>
          </a:p>
          <a:p>
            <a:endParaRPr lang="en-US" dirty="0" smtClean="0"/>
          </a:p>
          <a:p>
            <a:pPr marL="342900" indent="-342900">
              <a:spcBef>
                <a:spcPct val="20000"/>
              </a:spcBef>
              <a:buClr>
                <a:schemeClr val="bg1"/>
              </a:buClr>
              <a:buNone/>
            </a:pPr>
            <a:r>
              <a:rPr lang="en-US" sz="1200" dirty="0" smtClean="0">
                <a:solidFill>
                  <a:schemeClr val="tx1"/>
                </a:solidFill>
                <a:sym typeface="Verdana" pitchFamily="34" charset="0"/>
              </a:rPr>
              <a:t>Use </a:t>
            </a:r>
            <a:r>
              <a:rPr lang="en-US" sz="1200" b="1" dirty="0" smtClean="0">
                <a:solidFill>
                  <a:schemeClr val="tx1"/>
                </a:solidFill>
                <a:sym typeface="Verdana" pitchFamily="34" charset="0"/>
              </a:rPr>
              <a:t>scenarios</a:t>
            </a:r>
            <a:r>
              <a:rPr lang="en-US" sz="1200" dirty="0" smtClean="0">
                <a:solidFill>
                  <a:schemeClr val="tx1"/>
                </a:solidFill>
                <a:sym typeface="Verdana" pitchFamily="34" charset="0"/>
              </a:rPr>
              <a:t> to inform your thinking and create an end-to-end journey</a:t>
            </a:r>
          </a:p>
          <a:p>
            <a:pPr marL="342900" indent="-342900">
              <a:spcBef>
                <a:spcPct val="20000"/>
              </a:spcBef>
              <a:buClr>
                <a:schemeClr val="bg1"/>
              </a:buClr>
              <a:buNone/>
            </a:pPr>
            <a:r>
              <a:rPr lang="en-US" sz="1200" dirty="0" smtClean="0">
                <a:solidFill>
                  <a:schemeClr val="tx1"/>
                </a:solidFill>
                <a:sym typeface="Verdana" pitchFamily="34" charset="0"/>
              </a:rPr>
              <a:t>Consider a </a:t>
            </a:r>
            <a:r>
              <a:rPr lang="en-US" sz="1200" b="1" dirty="0" smtClean="0">
                <a:solidFill>
                  <a:schemeClr val="tx1"/>
                </a:solidFill>
                <a:sym typeface="Verdana" pitchFamily="34" charset="0"/>
              </a:rPr>
              <a:t>persona</a:t>
            </a:r>
            <a:r>
              <a:rPr lang="en-US" sz="1200" dirty="0" smtClean="0">
                <a:solidFill>
                  <a:schemeClr val="tx1"/>
                </a:solidFill>
                <a:sym typeface="Verdana" pitchFamily="34" charset="0"/>
              </a:rPr>
              <a:t> + a </a:t>
            </a:r>
            <a:r>
              <a:rPr lang="en-US" sz="1200" b="1" dirty="0" smtClean="0">
                <a:solidFill>
                  <a:schemeClr val="tx1"/>
                </a:solidFill>
                <a:sym typeface="Verdana" pitchFamily="34" charset="0"/>
              </a:rPr>
              <a:t>task</a:t>
            </a:r>
            <a:r>
              <a:rPr lang="en-US" sz="1200" dirty="0" smtClean="0">
                <a:solidFill>
                  <a:schemeClr val="tx1"/>
                </a:solidFill>
                <a:sym typeface="Verdana" pitchFamily="34" charset="0"/>
              </a:rPr>
              <a:t> + an </a:t>
            </a:r>
            <a:r>
              <a:rPr lang="en-US" sz="1200" b="1" dirty="0" smtClean="0">
                <a:solidFill>
                  <a:schemeClr val="tx1"/>
                </a:solidFill>
                <a:sym typeface="Verdana" pitchFamily="34" charset="0"/>
              </a:rPr>
              <a:t>environment</a:t>
            </a:r>
          </a:p>
          <a:p>
            <a:pPr marL="342900" indent="-342900">
              <a:spcBef>
                <a:spcPct val="20000"/>
              </a:spcBef>
              <a:buClr>
                <a:schemeClr val="bg1"/>
              </a:buClr>
              <a:buNone/>
            </a:pPr>
            <a:r>
              <a:rPr lang="en-US" sz="1200" dirty="0" smtClean="0">
                <a:solidFill>
                  <a:schemeClr val="tx1"/>
                </a:solidFill>
                <a:sym typeface="Verdana" pitchFamily="34" charset="0"/>
              </a:rPr>
              <a:t>Use </a:t>
            </a:r>
            <a:r>
              <a:rPr lang="en-US" sz="1200" b="1" dirty="0" smtClean="0">
                <a:solidFill>
                  <a:schemeClr val="tx1"/>
                </a:solidFill>
                <a:sym typeface="Verdana" pitchFamily="34" charset="0"/>
              </a:rPr>
              <a:t>scenarios</a:t>
            </a:r>
            <a:r>
              <a:rPr lang="en-US" sz="1200" dirty="0" smtClean="0">
                <a:solidFill>
                  <a:schemeClr val="tx1"/>
                </a:solidFill>
                <a:sym typeface="Verdana" pitchFamily="34" charset="0"/>
              </a:rPr>
              <a:t> to drive out requirements and to validate that solutions can solve the tasks identified in all possible environments.</a:t>
            </a:r>
          </a:p>
          <a:p>
            <a:endParaRPr lang="en-US" dirty="0" smtClean="0"/>
          </a:p>
          <a:p>
            <a:pPr>
              <a:buFontTx/>
              <a:buNone/>
            </a:pPr>
            <a:r>
              <a:rPr lang="en-US" b="1" dirty="0" smtClean="0"/>
              <a:t>Low: 3min</a:t>
            </a:r>
          </a:p>
          <a:p>
            <a:pPr>
              <a:buFontTx/>
              <a:buNone/>
            </a:pPr>
            <a:r>
              <a:rPr lang="en-US" b="1" dirty="0" smtClean="0"/>
              <a:t>High: 6min</a:t>
            </a:r>
            <a:endParaRPr lang="en-US" b="1" dirty="0"/>
          </a:p>
        </p:txBody>
      </p:sp>
    </p:spTree>
    <p:extLst>
      <p:ext uri="{BB962C8B-B14F-4D97-AF65-F5344CB8AC3E}">
        <p14:creationId xmlns:p14="http://schemas.microsoft.com/office/powerpoint/2010/main" val="16627675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F8588E-7496-47E4-90C9-B5A9AA0B2CE5}" type="slidenum">
              <a:rPr lang="en-GB"/>
              <a:pPr/>
              <a:t>34</a:t>
            </a:fld>
            <a:endParaRPr lang="en-GB"/>
          </a:p>
        </p:txBody>
      </p:sp>
      <p:sp>
        <p:nvSpPr>
          <p:cNvPr id="751618" name="Rectangle 2"/>
          <p:cNvSpPr>
            <a:spLocks noGrp="1" noRot="1" noChangeAspect="1" noChangeArrowheads="1" noTextEdit="1"/>
          </p:cNvSpPr>
          <p:nvPr>
            <p:ph type="sldImg"/>
          </p:nvPr>
        </p:nvSpPr>
        <p:spPr>
          <a:xfrm>
            <a:off x="1814513" y="2024063"/>
            <a:ext cx="4645025" cy="3482975"/>
          </a:xfrm>
          <a:ln/>
        </p:spPr>
      </p:sp>
      <p:sp>
        <p:nvSpPr>
          <p:cNvPr id="751619" name="Rectangle 3"/>
          <p:cNvSpPr>
            <a:spLocks noGrp="1" noChangeArrowheads="1"/>
          </p:cNvSpPr>
          <p:nvPr>
            <p:ph type="body" idx="1"/>
          </p:nvPr>
        </p:nvSpPr>
        <p:spPr>
          <a:xfrm>
            <a:off x="934286" y="4415975"/>
            <a:ext cx="5141831" cy="4183009"/>
          </a:xfrm>
        </p:spPr>
        <p:txBody>
          <a:bodyPr/>
          <a:lstStyle/>
          <a:p>
            <a:r>
              <a:rPr lang="en-US" dirty="0" smtClean="0"/>
              <a:t>User / business scenarios help with ….</a:t>
            </a:r>
          </a:p>
          <a:p>
            <a:pPr lvl="1" eaLnBrk="1" hangingPunct="1">
              <a:buFont typeface="Arial" pitchFamily="34" charset="0"/>
              <a:buChar char="•"/>
            </a:pPr>
            <a:r>
              <a:rPr lang="en-US" dirty="0" smtClean="0"/>
              <a:t>Real business deliverable</a:t>
            </a:r>
          </a:p>
          <a:p>
            <a:pPr lvl="1" eaLnBrk="1" hangingPunct="1">
              <a:buFont typeface="Arial" pitchFamily="34" charset="0"/>
              <a:buChar char="•"/>
            </a:pPr>
            <a:r>
              <a:rPr lang="en-US" dirty="0" smtClean="0"/>
              <a:t>Interdependent processes</a:t>
            </a:r>
          </a:p>
          <a:p>
            <a:pPr lvl="1" eaLnBrk="1" hangingPunct="1">
              <a:buFont typeface="Arial" pitchFamily="34" charset="0"/>
              <a:buChar char="•"/>
            </a:pPr>
            <a:r>
              <a:rPr lang="en-US" dirty="0" smtClean="0"/>
              <a:t>Domain dependencies</a:t>
            </a:r>
          </a:p>
          <a:p>
            <a:pPr lvl="1" eaLnBrk="1" hangingPunct="1">
              <a:buFont typeface="Arial" pitchFamily="34" charset="0"/>
              <a:buChar char="•"/>
            </a:pPr>
            <a:r>
              <a:rPr lang="en-US" dirty="0" smtClean="0"/>
              <a:t>User experience variances</a:t>
            </a:r>
          </a:p>
          <a:p>
            <a:pPr lvl="1" eaLnBrk="1" hangingPunct="1">
              <a:buFont typeface="Arial" pitchFamily="34" charset="0"/>
              <a:buChar char="•"/>
            </a:pPr>
            <a:r>
              <a:rPr lang="en-US" dirty="0" smtClean="0"/>
              <a:t>Interface opportunities/requirements</a:t>
            </a:r>
          </a:p>
          <a:p>
            <a:pPr lvl="1" eaLnBrk="1" hangingPunct="1">
              <a:buFont typeface="Arial" pitchFamily="34" charset="0"/>
              <a:buChar char="•"/>
            </a:pPr>
            <a:r>
              <a:rPr lang="en-US" dirty="0" err="1" smtClean="0"/>
              <a:t>Onboarding</a:t>
            </a:r>
            <a:endParaRPr lang="en-US" dirty="0" smtClean="0"/>
          </a:p>
          <a:p>
            <a:pPr lvl="1" eaLnBrk="1" hangingPunct="1">
              <a:buFont typeface="Arial" pitchFamily="34" charset="0"/>
              <a:buChar char="•"/>
            </a:pPr>
            <a:r>
              <a:rPr lang="en-US" dirty="0" smtClean="0"/>
              <a:t>UAT</a:t>
            </a:r>
          </a:p>
          <a:p>
            <a:pPr lvl="1" eaLnBrk="1" hangingPunct="1">
              <a:buFont typeface="Arial" pitchFamily="34" charset="0"/>
              <a:buChar char="•"/>
            </a:pPr>
            <a:r>
              <a:rPr lang="en-US" dirty="0" smtClean="0"/>
              <a:t>QA</a:t>
            </a:r>
          </a:p>
          <a:p>
            <a:endParaRPr lang="en-US" dirty="0" smtClean="0"/>
          </a:p>
          <a:p>
            <a:pPr>
              <a:buFontTx/>
              <a:buNone/>
            </a:pPr>
            <a:r>
              <a:rPr lang="en-US" b="1" dirty="0" smtClean="0"/>
              <a:t>Low: 3min</a:t>
            </a:r>
          </a:p>
          <a:p>
            <a:pPr>
              <a:buFontTx/>
              <a:buNone/>
            </a:pPr>
            <a:r>
              <a:rPr lang="en-US" b="1" dirty="0" smtClean="0"/>
              <a:t>High: 6min</a:t>
            </a:r>
            <a:endParaRPr lang="en-US" b="1" dirty="0"/>
          </a:p>
        </p:txBody>
      </p:sp>
    </p:spTree>
    <p:extLst>
      <p:ext uri="{BB962C8B-B14F-4D97-AF65-F5344CB8AC3E}">
        <p14:creationId xmlns:p14="http://schemas.microsoft.com/office/powerpoint/2010/main" val="9290606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F8588E-7496-47E4-90C9-B5A9AA0B2CE5}" type="slidenum">
              <a:rPr lang="en-GB"/>
              <a:pPr/>
              <a:t>35</a:t>
            </a:fld>
            <a:endParaRPr lang="en-GB"/>
          </a:p>
        </p:txBody>
      </p:sp>
      <p:sp>
        <p:nvSpPr>
          <p:cNvPr id="751618" name="Rectangle 2"/>
          <p:cNvSpPr>
            <a:spLocks noGrp="1" noRot="1" noChangeAspect="1" noChangeArrowheads="1" noTextEdit="1"/>
          </p:cNvSpPr>
          <p:nvPr>
            <p:ph type="sldImg"/>
          </p:nvPr>
        </p:nvSpPr>
        <p:spPr>
          <a:xfrm>
            <a:off x="1814513" y="2024063"/>
            <a:ext cx="4645025" cy="3482975"/>
          </a:xfrm>
          <a:ln/>
        </p:spPr>
      </p:sp>
      <p:sp>
        <p:nvSpPr>
          <p:cNvPr id="751619" name="Rectangle 3"/>
          <p:cNvSpPr>
            <a:spLocks noGrp="1" noChangeArrowheads="1"/>
          </p:cNvSpPr>
          <p:nvPr>
            <p:ph type="body" idx="1"/>
          </p:nvPr>
        </p:nvSpPr>
        <p:spPr>
          <a:xfrm>
            <a:off x="934286" y="4415975"/>
            <a:ext cx="5141831" cy="4183009"/>
          </a:xfrm>
        </p:spPr>
        <p:txBody>
          <a:bodyPr/>
          <a:lstStyle/>
          <a:p>
            <a:r>
              <a:rPr lang="en-US" dirty="0" smtClean="0"/>
              <a:t>User / business scenarios help with ….</a:t>
            </a:r>
          </a:p>
          <a:p>
            <a:pPr lvl="1" eaLnBrk="1" hangingPunct="1">
              <a:buFont typeface="Arial" pitchFamily="34" charset="0"/>
              <a:buChar char="•"/>
            </a:pPr>
            <a:r>
              <a:rPr lang="en-US" dirty="0" smtClean="0"/>
              <a:t>Real business deliverable</a:t>
            </a:r>
          </a:p>
          <a:p>
            <a:pPr lvl="1" eaLnBrk="1" hangingPunct="1">
              <a:buFont typeface="Arial" pitchFamily="34" charset="0"/>
              <a:buChar char="•"/>
            </a:pPr>
            <a:r>
              <a:rPr lang="en-US" dirty="0" smtClean="0"/>
              <a:t>Interdependent processes</a:t>
            </a:r>
          </a:p>
          <a:p>
            <a:pPr lvl="1" eaLnBrk="1" hangingPunct="1">
              <a:buFont typeface="Arial" pitchFamily="34" charset="0"/>
              <a:buChar char="•"/>
            </a:pPr>
            <a:r>
              <a:rPr lang="en-US" dirty="0" smtClean="0"/>
              <a:t>Domain dependencies</a:t>
            </a:r>
          </a:p>
          <a:p>
            <a:pPr lvl="1" eaLnBrk="1" hangingPunct="1">
              <a:buFont typeface="Arial" pitchFamily="34" charset="0"/>
              <a:buChar char="•"/>
            </a:pPr>
            <a:r>
              <a:rPr lang="en-US" dirty="0" smtClean="0"/>
              <a:t>User experience variances</a:t>
            </a:r>
          </a:p>
          <a:p>
            <a:pPr lvl="1" eaLnBrk="1" hangingPunct="1">
              <a:buFont typeface="Arial" pitchFamily="34" charset="0"/>
              <a:buChar char="•"/>
            </a:pPr>
            <a:r>
              <a:rPr lang="en-US" dirty="0" smtClean="0"/>
              <a:t>Interface opportunities/requirements</a:t>
            </a:r>
          </a:p>
          <a:p>
            <a:pPr lvl="1" eaLnBrk="1" hangingPunct="1">
              <a:buFont typeface="Arial" pitchFamily="34" charset="0"/>
              <a:buChar char="•"/>
            </a:pPr>
            <a:r>
              <a:rPr lang="en-US" dirty="0" err="1" smtClean="0"/>
              <a:t>Onboarding</a:t>
            </a:r>
            <a:endParaRPr lang="en-US" dirty="0" smtClean="0"/>
          </a:p>
          <a:p>
            <a:pPr lvl="1" eaLnBrk="1" hangingPunct="1">
              <a:buFont typeface="Arial" pitchFamily="34" charset="0"/>
              <a:buChar char="•"/>
            </a:pPr>
            <a:r>
              <a:rPr lang="en-US" dirty="0" smtClean="0"/>
              <a:t>UAT</a:t>
            </a:r>
          </a:p>
          <a:p>
            <a:pPr lvl="1" eaLnBrk="1" hangingPunct="1">
              <a:buFont typeface="Arial" pitchFamily="34" charset="0"/>
              <a:buChar char="•"/>
            </a:pPr>
            <a:r>
              <a:rPr lang="en-US" dirty="0" smtClean="0"/>
              <a:t>QA</a:t>
            </a:r>
          </a:p>
          <a:p>
            <a:endParaRPr lang="en-US" dirty="0" smtClean="0"/>
          </a:p>
          <a:p>
            <a:pPr>
              <a:buFontTx/>
              <a:buNone/>
            </a:pPr>
            <a:r>
              <a:rPr lang="en-US" b="1" dirty="0" smtClean="0"/>
              <a:t>Low: 3min</a:t>
            </a:r>
          </a:p>
          <a:p>
            <a:pPr>
              <a:buFontTx/>
              <a:buNone/>
            </a:pPr>
            <a:r>
              <a:rPr lang="en-US" b="1" dirty="0" smtClean="0"/>
              <a:t>High: 6min</a:t>
            </a:r>
            <a:endParaRPr lang="en-US" b="1" dirty="0"/>
          </a:p>
        </p:txBody>
      </p:sp>
    </p:spTree>
    <p:extLst>
      <p:ext uri="{BB962C8B-B14F-4D97-AF65-F5344CB8AC3E}">
        <p14:creationId xmlns:p14="http://schemas.microsoft.com/office/powerpoint/2010/main" val="3687472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Business scenarios represent a </a:t>
            </a:r>
            <a:r>
              <a:rPr lang="en-US" b="1" dirty="0" smtClean="0"/>
              <a:t>combination</a:t>
            </a:r>
            <a:r>
              <a:rPr lang="en-US" b="1" baseline="0" dirty="0" smtClean="0"/>
              <a:t> of stories </a:t>
            </a:r>
            <a:r>
              <a:rPr lang="en-US" baseline="0" dirty="0" smtClean="0"/>
              <a:t>to </a:t>
            </a:r>
            <a:r>
              <a:rPr lang="en-US" dirty="0" smtClean="0"/>
              <a:t>represent a </a:t>
            </a:r>
            <a:r>
              <a:rPr lang="en-US" b="1" dirty="0" smtClean="0"/>
              <a:t>complete functional process</a:t>
            </a:r>
            <a:r>
              <a:rPr lang="en-US" dirty="0" smtClean="0"/>
              <a:t>.</a:t>
            </a:r>
          </a:p>
          <a:p>
            <a:r>
              <a:rPr lang="en-US" dirty="0" smtClean="0"/>
              <a:t>Completed</a:t>
            </a:r>
            <a:r>
              <a:rPr lang="en-US" baseline="0" dirty="0" smtClean="0"/>
              <a:t> during inception and during development if needed to support new functionality/features/requirements.</a:t>
            </a:r>
            <a:endParaRPr lang="en-US" dirty="0" smtClean="0"/>
          </a:p>
          <a:p>
            <a:endParaRPr lang="en-US" dirty="0" smtClean="0"/>
          </a:p>
          <a:p>
            <a:r>
              <a:rPr lang="en-US" dirty="0" smtClean="0"/>
              <a:t>Test scenarios are</a:t>
            </a:r>
            <a:r>
              <a:rPr lang="en-US" baseline="0" dirty="0" smtClean="0"/>
              <a:t> detailed steps to complete a test for a story card.  Developed during development/iterations.</a:t>
            </a:r>
          </a:p>
          <a:p>
            <a:endParaRPr lang="en-US" dirty="0" smtClean="0"/>
          </a:p>
          <a:p>
            <a:r>
              <a:rPr lang="en-US" dirty="0" smtClean="0"/>
              <a:t>Low: 2min</a:t>
            </a:r>
          </a:p>
          <a:p>
            <a:r>
              <a:rPr lang="en-US" dirty="0" smtClean="0"/>
              <a:t>High: 5min</a:t>
            </a:r>
          </a:p>
        </p:txBody>
      </p:sp>
      <p:sp>
        <p:nvSpPr>
          <p:cNvPr id="4" name="Slide Number Placeholder 3"/>
          <p:cNvSpPr>
            <a:spLocks noGrp="1"/>
          </p:cNvSpPr>
          <p:nvPr>
            <p:ph type="sldNum" sz="quarter" idx="10"/>
          </p:nvPr>
        </p:nvSpPr>
        <p:spPr/>
        <p:txBody>
          <a:bodyPr/>
          <a:lstStyle/>
          <a:p>
            <a:pPr>
              <a:defRPr/>
            </a:pPr>
            <a:fld id="{4F300E4E-9672-4D9D-94C1-FC66BDB4CD50}" type="slidenum">
              <a:rPr lang="en-US" smtClean="0"/>
              <a:pPr>
                <a:defRPr/>
              </a:pPr>
              <a:t>36</a:t>
            </a:fld>
            <a:endParaRPr lang="en-US"/>
          </a:p>
        </p:txBody>
      </p:sp>
    </p:spTree>
    <p:extLst>
      <p:ext uri="{BB962C8B-B14F-4D97-AF65-F5344CB8AC3E}">
        <p14:creationId xmlns:p14="http://schemas.microsoft.com/office/powerpoint/2010/main" val="20440872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211138"/>
            <a:ext cx="4645025" cy="3482975"/>
          </a:xfrm>
        </p:spPr>
      </p:sp>
      <p:sp>
        <p:nvSpPr>
          <p:cNvPr id="3" name="Notes Placeholder 2"/>
          <p:cNvSpPr>
            <a:spLocks noGrp="1"/>
          </p:cNvSpPr>
          <p:nvPr>
            <p:ph type="body" idx="1"/>
          </p:nvPr>
        </p:nvSpPr>
        <p:spPr/>
        <p:txBody>
          <a:bodyPr>
            <a:normAutofit fontScale="70000" lnSpcReduction="20000"/>
          </a:bodyPr>
          <a:lstStyle/>
          <a:p>
            <a:endParaRPr lang="en-US" dirty="0" smtClean="0"/>
          </a:p>
          <a:p>
            <a:pPr eaLnBrk="1" hangingPunct="1"/>
            <a:endParaRPr lang="en-US" dirty="0" smtClean="0"/>
          </a:p>
          <a:p>
            <a:endParaRPr lang="en-US" b="0" i="0" u="none"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37</a:t>
            </a:fld>
            <a:endParaRPr lang="en-AU"/>
          </a:p>
        </p:txBody>
      </p:sp>
    </p:spTree>
    <p:extLst>
      <p:ext uri="{BB962C8B-B14F-4D97-AF65-F5344CB8AC3E}">
        <p14:creationId xmlns:p14="http://schemas.microsoft.com/office/powerpoint/2010/main" val="16792828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 1min</a:t>
            </a:r>
          </a:p>
          <a:p>
            <a:r>
              <a:rPr lang="en-US" dirty="0" smtClean="0"/>
              <a:t>High: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38</a:t>
            </a:fld>
            <a:endParaRPr lang="en-US"/>
          </a:p>
        </p:txBody>
      </p:sp>
    </p:spTree>
    <p:extLst>
      <p:ext uri="{BB962C8B-B14F-4D97-AF65-F5344CB8AC3E}">
        <p14:creationId xmlns:p14="http://schemas.microsoft.com/office/powerpoint/2010/main" val="14761492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Also</a:t>
            </a:r>
            <a:r>
              <a:rPr lang="en-US" baseline="0" dirty="0" smtClean="0"/>
              <a:t> referred to as wireframes.</a:t>
            </a:r>
          </a:p>
          <a:p>
            <a:r>
              <a:rPr lang="en-US" baseline="0" dirty="0" smtClean="0"/>
              <a:t>Once you have process flows defined, you can begin to draw screens to accommodate those flows.</a:t>
            </a:r>
          </a:p>
          <a:p>
            <a:r>
              <a:rPr lang="en-US" baseline="0" dirty="0" smtClean="0"/>
              <a:t>Try running the scenarios through the screens.</a:t>
            </a:r>
          </a:p>
          <a:p>
            <a:r>
              <a:rPr lang="en-US" baseline="0" dirty="0" smtClean="0"/>
              <a:t>Lo </a:t>
            </a:r>
            <a:r>
              <a:rPr lang="en-US" baseline="0" dirty="0" err="1" smtClean="0"/>
              <a:t>fi</a:t>
            </a:r>
            <a:r>
              <a:rPr lang="en-US" baseline="0" dirty="0" smtClean="0"/>
              <a:t> – paper, post its</a:t>
            </a:r>
          </a:p>
          <a:p>
            <a:r>
              <a:rPr lang="en-US" baseline="0" dirty="0" smtClean="0"/>
              <a:t>Mid </a:t>
            </a:r>
            <a:r>
              <a:rPr lang="en-US" baseline="0" dirty="0" err="1" smtClean="0"/>
              <a:t>fi</a:t>
            </a:r>
            <a:r>
              <a:rPr lang="en-US" baseline="0" dirty="0" smtClean="0"/>
              <a:t> – </a:t>
            </a:r>
            <a:r>
              <a:rPr lang="en-US" baseline="0" dirty="0" err="1" smtClean="0"/>
              <a:t>Balsamiq</a:t>
            </a:r>
            <a:r>
              <a:rPr lang="en-US" baseline="0" dirty="0" smtClean="0"/>
              <a:t>, Visio or other tool.  Incorporates color schemes, allows for distributed sharing, etc</a:t>
            </a:r>
          </a:p>
          <a:p>
            <a:r>
              <a:rPr lang="en-US" baseline="0" dirty="0" smtClean="0"/>
              <a:t>Neither should look finished, therefore setting the correct expectation that these are ideas, not the final design.</a:t>
            </a:r>
          </a:p>
          <a:p>
            <a:r>
              <a:rPr lang="en-US" baseline="0" dirty="0" smtClean="0"/>
              <a:t>Fields, buttons, tabs, lists, check boxes, etc – all can be translated to stories.</a:t>
            </a:r>
          </a:p>
          <a:p>
            <a:endParaRPr lang="en-US" baseline="0" dirty="0" smtClean="0"/>
          </a:p>
          <a:p>
            <a:r>
              <a:rPr lang="en-US" baseline="0" dirty="0" smtClean="0"/>
              <a:t>Low: 1min</a:t>
            </a:r>
          </a:p>
          <a:p>
            <a:r>
              <a:rPr lang="en-US" baseline="0" dirty="0" smtClean="0"/>
              <a:t>High: 3min</a:t>
            </a: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39</a:t>
            </a:fld>
            <a:endParaRPr lang="en-US"/>
          </a:p>
        </p:txBody>
      </p:sp>
    </p:spTree>
    <p:extLst>
      <p:ext uri="{BB962C8B-B14F-4D97-AF65-F5344CB8AC3E}">
        <p14:creationId xmlns:p14="http://schemas.microsoft.com/office/powerpoint/2010/main" val="19087999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AU" dirty="0" smtClean="0"/>
              <a:t>The sort of questions you might want to ask based</a:t>
            </a:r>
            <a:r>
              <a:rPr lang="en-AU" baseline="0" dirty="0" smtClean="0"/>
              <a:t> on the prototype are:</a:t>
            </a:r>
            <a:endParaRPr lang="en-AU" dirty="0" smtClean="0"/>
          </a:p>
          <a:p>
            <a:pPr lvl="1"/>
            <a:r>
              <a:rPr lang="en-AU" dirty="0" smtClean="0"/>
              <a:t>- What will the user want to do next?</a:t>
            </a:r>
          </a:p>
          <a:p>
            <a:pPr lvl="1"/>
            <a:r>
              <a:rPr lang="en-AU" dirty="0" smtClean="0"/>
              <a:t>- What mistakes could the user make here?</a:t>
            </a:r>
          </a:p>
          <a:p>
            <a:pPr lvl="1"/>
            <a:r>
              <a:rPr lang="en-AU" dirty="0" smtClean="0"/>
              <a:t>- What could confuse the user here?</a:t>
            </a:r>
          </a:p>
          <a:p>
            <a:pPr lvl="1"/>
            <a:r>
              <a:rPr lang="en-AU" dirty="0" smtClean="0"/>
              <a:t>- What additional information could the user need?</a:t>
            </a:r>
          </a:p>
          <a:p>
            <a:endParaRPr lang="en-US" dirty="0" smtClean="0"/>
          </a:p>
          <a:p>
            <a:r>
              <a:rPr lang="en-US" dirty="0" smtClean="0"/>
              <a:t>Low:</a:t>
            </a:r>
            <a:r>
              <a:rPr lang="en-US" baseline="0" dirty="0" smtClean="0"/>
              <a:t> 1min</a:t>
            </a:r>
          </a:p>
          <a:p>
            <a:r>
              <a:rPr lang="en-US" baseline="0" dirty="0" smtClean="0"/>
              <a:t>High: 2min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40</a:t>
            </a:fld>
            <a:endParaRPr lang="en-US"/>
          </a:p>
        </p:txBody>
      </p:sp>
    </p:spTree>
    <p:extLst>
      <p:ext uri="{BB962C8B-B14F-4D97-AF65-F5344CB8AC3E}">
        <p14:creationId xmlns:p14="http://schemas.microsoft.com/office/powerpoint/2010/main" val="20904609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 1min</a:t>
            </a:r>
          </a:p>
          <a:p>
            <a:r>
              <a:rPr lang="en-US" dirty="0" smtClean="0"/>
              <a:t>High: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41</a:t>
            </a:fld>
            <a:endParaRPr lang="en-US"/>
          </a:p>
        </p:txBody>
      </p:sp>
    </p:spTree>
    <p:extLst>
      <p:ext uri="{BB962C8B-B14F-4D97-AF65-F5344CB8AC3E}">
        <p14:creationId xmlns:p14="http://schemas.microsoft.com/office/powerpoint/2010/main" val="1544536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D59D18F7-F859-4184-858F-843F98E8EF43}" type="slidenum">
              <a:rPr lang="en-GB" smtClean="0"/>
              <a:pPr/>
              <a:t>6</a:t>
            </a:fld>
            <a:endParaRPr lang="en-GB"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normAutofit fontScale="92500" lnSpcReduction="20000"/>
          </a:bodyPr>
          <a:lstStyle/>
          <a:p>
            <a:pPr eaLnBrk="1" hangingPunct="1"/>
            <a:r>
              <a:rPr lang="en-US" dirty="0" smtClean="0"/>
              <a:t>Define how</a:t>
            </a:r>
            <a:r>
              <a:rPr lang="en-US" baseline="0" dirty="0" smtClean="0"/>
              <a:t> you will capture the information that you plan to obtain from various sources.</a:t>
            </a:r>
          </a:p>
          <a:p>
            <a:pPr eaLnBrk="1" hangingPunct="1"/>
            <a:r>
              <a:rPr lang="en-US" baseline="0" dirty="0" smtClean="0"/>
              <a:t>Will it be </a:t>
            </a:r>
            <a:r>
              <a:rPr lang="en-US" baseline="0" dirty="0" err="1" smtClean="0"/>
              <a:t>lite</a:t>
            </a:r>
            <a:r>
              <a:rPr lang="en-US" baseline="0" dirty="0" smtClean="0"/>
              <a:t> weight, cards, paper </a:t>
            </a:r>
          </a:p>
          <a:p>
            <a:pPr eaLnBrk="1" hangingPunct="1"/>
            <a:r>
              <a:rPr lang="en-US" baseline="0" dirty="0" smtClean="0"/>
              <a:t>Will it be more sophisticated, software.</a:t>
            </a:r>
            <a:endParaRPr lang="en-US" dirty="0" smtClean="0"/>
          </a:p>
          <a:p>
            <a:pPr eaLnBrk="1" hangingPunct="1"/>
            <a:r>
              <a:rPr lang="en-US" dirty="0" smtClean="0"/>
              <a:t>What technique will you</a:t>
            </a:r>
            <a:r>
              <a:rPr lang="en-US" baseline="0" dirty="0" smtClean="0"/>
              <a:t> use for business process modeling?</a:t>
            </a:r>
          </a:p>
          <a:p>
            <a:pPr marL="697196" lvl="1" indent="-232398" eaLnBrk="1" hangingPunct="1">
              <a:buFont typeface="Arial" pitchFamily="34" charset="0"/>
              <a:buChar char="•"/>
            </a:pPr>
            <a:r>
              <a:rPr lang="en-US" baseline="0" dirty="0" smtClean="0"/>
              <a:t>Start with index cards and </a:t>
            </a:r>
            <a:r>
              <a:rPr lang="en-US" baseline="0" dirty="0" err="1" smtClean="0"/>
              <a:t>stickies</a:t>
            </a:r>
            <a:endParaRPr lang="en-US" baseline="0" dirty="0" smtClean="0"/>
          </a:p>
          <a:p>
            <a:pPr marL="697196" lvl="1" indent="-232398" eaLnBrk="1" hangingPunct="1">
              <a:buFont typeface="Arial" pitchFamily="34" charset="0"/>
              <a:buChar char="•"/>
            </a:pPr>
            <a:r>
              <a:rPr lang="en-US" baseline="0" dirty="0" smtClean="0"/>
              <a:t>Visio or another tool</a:t>
            </a:r>
          </a:p>
          <a:p>
            <a:pPr marL="232398" indent="-232398" eaLnBrk="1" hangingPunct="1"/>
            <a:r>
              <a:rPr lang="en-US" baseline="0" dirty="0" smtClean="0"/>
              <a:t>How will you capture stories?</a:t>
            </a:r>
          </a:p>
          <a:p>
            <a:pPr marL="697196" lvl="1" indent="-232398" eaLnBrk="1" hangingPunct="1">
              <a:buFont typeface="Arial" pitchFamily="34" charset="0"/>
              <a:buChar char="•"/>
            </a:pPr>
            <a:r>
              <a:rPr lang="en-US" baseline="0" dirty="0" smtClean="0"/>
              <a:t>Index cards, </a:t>
            </a:r>
          </a:p>
          <a:p>
            <a:pPr marL="697196" lvl="1" indent="-232398" eaLnBrk="1" hangingPunct="1">
              <a:buFont typeface="Arial" pitchFamily="34" charset="0"/>
              <a:buChar char="•"/>
            </a:pPr>
            <a:r>
              <a:rPr lang="en-US" baseline="0" dirty="0" smtClean="0"/>
              <a:t>Transferred to excel or another tool at some point</a:t>
            </a:r>
          </a:p>
          <a:p>
            <a:pPr marL="232398" indent="-232398" eaLnBrk="1" hangingPunct="1"/>
            <a:r>
              <a:rPr lang="en-US" dirty="0" smtClean="0"/>
              <a:t>What approach, tools will you use for prototyping?</a:t>
            </a:r>
          </a:p>
          <a:p>
            <a:pPr marL="232398" indent="-232398" eaLnBrk="1" hangingPunct="1"/>
            <a:r>
              <a:rPr lang="en-US" dirty="0" smtClean="0"/>
              <a:t>Is there a UX person and</a:t>
            </a:r>
            <a:r>
              <a:rPr lang="en-US" baseline="0" dirty="0" smtClean="0"/>
              <a:t> will they need to be scheduled?</a:t>
            </a:r>
          </a:p>
          <a:p>
            <a:pPr>
              <a:buFont typeface="Arial" pitchFamily="34" charset="0"/>
              <a:buChar char="•"/>
            </a:pPr>
            <a:r>
              <a:rPr lang="en-US" dirty="0" smtClean="0"/>
              <a:t>A context model (often a data flow diagram)  showing how your system fits into its overall environment</a:t>
            </a:r>
          </a:p>
          <a:p>
            <a:pPr>
              <a:buFont typeface="Arial" pitchFamily="34" charset="0"/>
              <a:buChar char="•"/>
            </a:pPr>
            <a:r>
              <a:rPr lang="en-US" dirty="0" smtClean="0"/>
              <a:t>A high-level business requirements model (often an essential use case model) </a:t>
            </a:r>
          </a:p>
          <a:p>
            <a:pPr>
              <a:buFont typeface="Arial" pitchFamily="34" charset="0"/>
              <a:buChar char="•"/>
            </a:pPr>
            <a:r>
              <a:rPr lang="en-US" dirty="0" smtClean="0"/>
              <a:t>A glossary defining critical business terms </a:t>
            </a:r>
          </a:p>
          <a:p>
            <a:pPr>
              <a:buFont typeface="Arial" pitchFamily="34" charset="0"/>
              <a:buChar char="•"/>
            </a:pPr>
            <a:r>
              <a:rPr lang="en-US" dirty="0" smtClean="0"/>
              <a:t>A domain model (often a class diagram or data diagram) depicting major business classes or entities </a:t>
            </a:r>
          </a:p>
          <a:p>
            <a:pPr>
              <a:buFont typeface="Arial" pitchFamily="34" charset="0"/>
              <a:buChar char="•"/>
            </a:pPr>
            <a:r>
              <a:rPr lang="en-US" dirty="0" smtClean="0"/>
              <a:t>A business process model (often a data flow diagram or activity diagram) depicting a high-level overview of the business process to be supported by your system.  This diagram is one level of detail greater than your context diagram </a:t>
            </a:r>
          </a:p>
          <a:p>
            <a:pPr marL="232398" indent="-232398" eaLnBrk="1" hangingPunct="1"/>
            <a:endParaRPr lang="en-US" dirty="0" smtClean="0"/>
          </a:p>
          <a:p>
            <a:pPr eaLnBrk="1" hangingPunct="1"/>
            <a:r>
              <a:rPr lang="en-US" dirty="0" smtClean="0"/>
              <a:t>Low: 4min</a:t>
            </a:r>
          </a:p>
          <a:p>
            <a:pPr eaLnBrk="1" hangingPunct="1"/>
            <a:r>
              <a:rPr lang="en-US" dirty="0" smtClean="0"/>
              <a:t>High:</a:t>
            </a:r>
            <a:r>
              <a:rPr lang="en-US" baseline="0" dirty="0" smtClean="0"/>
              <a:t> 10min</a:t>
            </a:r>
            <a:endParaRPr lang="en-US" dirty="0" smtClean="0"/>
          </a:p>
        </p:txBody>
      </p:sp>
    </p:spTree>
    <p:extLst>
      <p:ext uri="{BB962C8B-B14F-4D97-AF65-F5344CB8AC3E}">
        <p14:creationId xmlns:p14="http://schemas.microsoft.com/office/powerpoint/2010/main" val="5099933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Main point—don’t do this!  If you’re doing a remote</a:t>
            </a:r>
            <a:r>
              <a:rPr lang="en-US" baseline="0" dirty="0" smtClean="0"/>
              <a:t> inception, and you need to use a drawing tool, then save in “pencil mode” to emphasize that this is a sketch.</a:t>
            </a:r>
            <a:endParaRPr lang="en-US" dirty="0" smtClean="0"/>
          </a:p>
          <a:p>
            <a:endParaRPr lang="en-US" dirty="0" smtClean="0"/>
          </a:p>
          <a:p>
            <a:r>
              <a:rPr lang="en-US" dirty="0" smtClean="0"/>
              <a:t>Low: 1min</a:t>
            </a:r>
          </a:p>
          <a:p>
            <a:r>
              <a:rPr lang="en-US" dirty="0" smtClean="0"/>
              <a:t>High: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42</a:t>
            </a:fld>
            <a:endParaRPr lang="en-US"/>
          </a:p>
        </p:txBody>
      </p:sp>
    </p:spTree>
    <p:extLst>
      <p:ext uri="{BB962C8B-B14F-4D97-AF65-F5344CB8AC3E}">
        <p14:creationId xmlns:p14="http://schemas.microsoft.com/office/powerpoint/2010/main" val="2485634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211138"/>
            <a:ext cx="4645025" cy="3482975"/>
          </a:xfrm>
        </p:spPr>
      </p:sp>
      <p:sp>
        <p:nvSpPr>
          <p:cNvPr id="3" name="Notes Placeholder 2"/>
          <p:cNvSpPr>
            <a:spLocks noGrp="1"/>
          </p:cNvSpPr>
          <p:nvPr>
            <p:ph type="body" idx="1"/>
          </p:nvPr>
        </p:nvSpPr>
        <p:spPr/>
        <p:txBody>
          <a:bodyPr>
            <a:normAutofit fontScale="70000" lnSpcReduction="20000"/>
          </a:bodyPr>
          <a:lstStyle/>
          <a:p>
            <a:endParaRPr lang="en-US" dirty="0" smtClean="0"/>
          </a:p>
          <a:p>
            <a:pPr eaLnBrk="1" hangingPunct="1"/>
            <a:endParaRPr lang="en-US" dirty="0" smtClean="0"/>
          </a:p>
          <a:p>
            <a:endParaRPr lang="en-US" b="0" i="0" u="none"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43</a:t>
            </a:fld>
            <a:endParaRPr lang="en-AU"/>
          </a:p>
        </p:txBody>
      </p:sp>
    </p:spTree>
    <p:extLst>
      <p:ext uri="{BB962C8B-B14F-4D97-AF65-F5344CB8AC3E}">
        <p14:creationId xmlns:p14="http://schemas.microsoft.com/office/powerpoint/2010/main" val="7499586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normAutofit/>
          </a:bodyPr>
          <a:lstStyle/>
          <a:p>
            <a:r>
              <a:rPr lang="en-US" dirty="0" smtClean="0"/>
              <a:t>Debrief:</a:t>
            </a:r>
          </a:p>
          <a:p>
            <a:r>
              <a:rPr lang="en-US" baseline="0" dirty="0" smtClean="0"/>
              <a:t>What went well?  </a:t>
            </a:r>
          </a:p>
          <a:p>
            <a:r>
              <a:rPr lang="en-US" baseline="0" dirty="0" smtClean="0"/>
              <a:t>What key learning's did you take from that exercise?</a:t>
            </a:r>
          </a:p>
          <a:p>
            <a:r>
              <a:rPr lang="en-US" baseline="0" dirty="0" smtClean="0"/>
              <a:t>What still puzzles you?</a:t>
            </a:r>
          </a:p>
          <a:p>
            <a:endParaRPr lang="en-AU" dirty="0" smtClean="0"/>
          </a:p>
          <a:p>
            <a:r>
              <a:rPr lang="en-US" dirty="0" smtClean="0"/>
              <a:t>Low: 5min</a:t>
            </a:r>
          </a:p>
          <a:p>
            <a:r>
              <a:rPr lang="en-US" dirty="0" smtClean="0"/>
              <a:t>High: 15min</a:t>
            </a:r>
            <a:endParaRPr lang="en-US"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44</a:t>
            </a:fld>
            <a:endParaRPr lang="en-AU"/>
          </a:p>
        </p:txBody>
      </p:sp>
    </p:spTree>
    <p:extLst>
      <p:ext uri="{BB962C8B-B14F-4D97-AF65-F5344CB8AC3E}">
        <p14:creationId xmlns:p14="http://schemas.microsoft.com/office/powerpoint/2010/main" val="9731701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buFont typeface="Arial" pitchFamily="34" charset="0"/>
              <a:buChar char="•"/>
            </a:pPr>
            <a:r>
              <a:rPr lang="en-US" dirty="0" smtClean="0">
                <a:latin typeface="Arial" pitchFamily="34" charset="0"/>
              </a:rPr>
              <a:t>A number of artifacts</a:t>
            </a:r>
            <a:r>
              <a:rPr lang="en-US" baseline="0" dirty="0" smtClean="0">
                <a:latin typeface="Arial" pitchFamily="34" charset="0"/>
              </a:rPr>
              <a:t> are created during inception.  Typically only 1 during Iterations.</a:t>
            </a:r>
          </a:p>
          <a:p>
            <a:pPr eaLnBrk="1" hangingPunct="1">
              <a:buFont typeface="Arial" pitchFamily="34" charset="0"/>
              <a:buChar char="•"/>
            </a:pPr>
            <a:r>
              <a:rPr lang="en-US" baseline="0" dirty="0" smtClean="0">
                <a:latin typeface="Arial" pitchFamily="34" charset="0"/>
              </a:rPr>
              <a:t>To help get to an initial estimate, release plan</a:t>
            </a:r>
          </a:p>
          <a:p>
            <a:pPr eaLnBrk="1" hangingPunct="1">
              <a:buFont typeface="Arial" pitchFamily="34" charset="0"/>
              <a:buChar char="•"/>
            </a:pPr>
            <a:r>
              <a:rPr lang="en-US" baseline="0" dirty="0" smtClean="0">
                <a:latin typeface="Arial" pitchFamily="34" charset="0"/>
              </a:rPr>
              <a:t>The analyst is key to understanding what needs to be built functionally</a:t>
            </a:r>
          </a:p>
          <a:p>
            <a:pPr eaLnBrk="1" hangingPunct="1">
              <a:buFont typeface="Arial" pitchFamily="34" charset="0"/>
              <a:buChar char="•"/>
            </a:pPr>
            <a:r>
              <a:rPr lang="en-US" baseline="0" dirty="0" smtClean="0">
                <a:latin typeface="Arial" pitchFamily="34" charset="0"/>
              </a:rPr>
              <a:t>There are a number of techniques used to obtain that understanding.</a:t>
            </a:r>
          </a:p>
          <a:p>
            <a:pPr eaLnBrk="1" hangingPunct="1">
              <a:buFont typeface="Arial" pitchFamily="34" charset="0"/>
              <a:buChar char="•"/>
            </a:pPr>
            <a:r>
              <a:rPr lang="en-US" dirty="0" smtClean="0">
                <a:latin typeface="Arial" pitchFamily="34" charset="0"/>
              </a:rPr>
              <a:t>Are all these documents</a:t>
            </a:r>
            <a:r>
              <a:rPr lang="en-US" baseline="0" dirty="0" smtClean="0">
                <a:latin typeface="Arial" pitchFamily="34" charset="0"/>
              </a:rPr>
              <a:t> kept up to date?  Not unless you discover a large piece missing.  A whole scenario missing from the process flow.  A role missing or completely off the mark definition.  </a:t>
            </a:r>
          </a:p>
          <a:p>
            <a:pPr eaLnBrk="1" hangingPunct="1">
              <a:buFont typeface="Arial" pitchFamily="34" charset="0"/>
              <a:buChar char="•"/>
            </a:pPr>
            <a:r>
              <a:rPr lang="en-US" baseline="0" dirty="0" smtClean="0">
                <a:latin typeface="Arial" pitchFamily="34" charset="0"/>
              </a:rPr>
              <a:t>The level of detail of the inception artifacts are at a much higher level than traditional methodologies.</a:t>
            </a:r>
          </a:p>
          <a:p>
            <a:pPr eaLnBrk="1" hangingPunct="1"/>
            <a:endParaRPr lang="en-US" baseline="0" dirty="0" smtClean="0">
              <a:latin typeface="Arial" pitchFamily="34" charset="0"/>
            </a:endParaRPr>
          </a:p>
          <a:p>
            <a:pPr eaLnBrk="1" hangingPunct="1"/>
            <a:endParaRPr lang="en-US" dirty="0" smtClean="0">
              <a:latin typeface="Arial" pitchFamily="34" charset="0"/>
            </a:endParaRPr>
          </a:p>
        </p:txBody>
      </p:sp>
      <p:sp>
        <p:nvSpPr>
          <p:cNvPr id="58372" name="Slide Number Placeholder 3"/>
          <p:cNvSpPr>
            <a:spLocks noGrp="1"/>
          </p:cNvSpPr>
          <p:nvPr>
            <p:ph type="sldNum" sz="quarter" idx="5"/>
          </p:nvPr>
        </p:nvSpPr>
        <p:spPr>
          <a:noFill/>
        </p:spPr>
        <p:txBody>
          <a:bodyPr/>
          <a:lstStyle/>
          <a:p>
            <a:fld id="{62299368-A2A9-420C-83A2-A283366A50AF}" type="slidenum">
              <a:rPr lang="en-US" smtClean="0">
                <a:latin typeface="Arial" pitchFamily="34" charset="0"/>
              </a:rPr>
              <a:pPr/>
              <a:t>46</a:t>
            </a:fld>
            <a:endParaRPr lang="en-US" smtClean="0">
              <a:latin typeface="Arial" pitchFamily="34" charset="0"/>
            </a:endParaRPr>
          </a:p>
        </p:txBody>
      </p:sp>
    </p:spTree>
    <p:extLst>
      <p:ext uri="{BB962C8B-B14F-4D97-AF65-F5344CB8AC3E}">
        <p14:creationId xmlns:p14="http://schemas.microsoft.com/office/powerpoint/2010/main" val="835541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Low: 1min</a:t>
            </a:r>
          </a:p>
          <a:p>
            <a:r>
              <a:rPr lang="en-US" baseline="0" dirty="0" smtClean="0"/>
              <a:t>High: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7</a:t>
            </a:fld>
            <a:endParaRPr lang="en-US"/>
          </a:p>
        </p:txBody>
      </p:sp>
    </p:spTree>
    <p:extLst>
      <p:ext uri="{BB962C8B-B14F-4D97-AF65-F5344CB8AC3E}">
        <p14:creationId xmlns:p14="http://schemas.microsoft.com/office/powerpoint/2010/main" val="827199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techniques discussed here are similar</a:t>
            </a:r>
            <a:r>
              <a:rPr lang="en-US" baseline="0" dirty="0" smtClean="0"/>
              <a:t> to traditional analysis techniques.  </a:t>
            </a:r>
          </a:p>
          <a:p>
            <a:r>
              <a:rPr lang="en-US" baseline="0" dirty="0" smtClean="0"/>
              <a:t>Agile does them quicker and at a higher level.</a:t>
            </a:r>
          </a:p>
          <a:p>
            <a:r>
              <a:rPr lang="en-US" baseline="0" dirty="0" smtClean="0"/>
              <a:t>Agile uses index cards and post its and other fun office supplies to elicit and temporarily capture the data.</a:t>
            </a:r>
          </a:p>
          <a:p>
            <a:r>
              <a:rPr lang="en-US" baseline="0" dirty="0" smtClean="0"/>
              <a:t>Understand just enough to make an estimate.  </a:t>
            </a:r>
          </a:p>
          <a:p>
            <a:r>
              <a:rPr lang="en-US" baseline="0" dirty="0" smtClean="0"/>
              <a:t>Understand just enough to get a fully formed picture of the solution, but not every detail.</a:t>
            </a:r>
          </a:p>
          <a:p>
            <a:endParaRPr lang="en-US" dirty="0" smtClean="0"/>
          </a:p>
          <a:p>
            <a:r>
              <a:rPr lang="en-US" dirty="0" smtClean="0"/>
              <a:t>Low: 1min</a:t>
            </a:r>
          </a:p>
          <a:p>
            <a:r>
              <a:rPr lang="en-US" dirty="0" smtClean="0"/>
              <a:t>High: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8</a:t>
            </a:fld>
            <a:endParaRPr lang="en-US"/>
          </a:p>
        </p:txBody>
      </p:sp>
    </p:spTree>
    <p:extLst>
      <p:ext uri="{BB962C8B-B14F-4D97-AF65-F5344CB8AC3E}">
        <p14:creationId xmlns:p14="http://schemas.microsoft.com/office/powerpoint/2010/main" val="2073609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Understand the differences between users of the same role.</a:t>
            </a:r>
            <a:r>
              <a:rPr lang="en-US" baseline="0" dirty="0" smtClean="0"/>
              <a:t>  </a:t>
            </a:r>
          </a:p>
          <a:p>
            <a:r>
              <a:rPr lang="en-US" baseline="0" dirty="0" smtClean="0"/>
              <a:t>Admin asst.</a:t>
            </a:r>
          </a:p>
          <a:p>
            <a:r>
              <a:rPr lang="en-US" baseline="0" dirty="0" smtClean="0"/>
              <a:t>Sales.  Manager, Sales folks.</a:t>
            </a:r>
          </a:p>
          <a:p>
            <a:r>
              <a:rPr lang="en-US" baseline="0" dirty="0" smtClean="0"/>
              <a:t>Is Customer a role we should track?</a:t>
            </a:r>
          </a:p>
          <a:p>
            <a:endParaRPr lang="en-US" baseline="0" dirty="0" smtClean="0"/>
          </a:p>
          <a:p>
            <a:r>
              <a:rPr lang="en-US" baseline="0" dirty="0" smtClean="0"/>
              <a:t>Low: 3min</a:t>
            </a:r>
          </a:p>
          <a:p>
            <a:r>
              <a:rPr lang="en-US" baseline="0" dirty="0" smtClean="0"/>
              <a:t>High: 6min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9</a:t>
            </a:fld>
            <a:endParaRPr lang="en-US"/>
          </a:p>
        </p:txBody>
      </p:sp>
    </p:spTree>
    <p:extLst>
      <p:ext uri="{BB962C8B-B14F-4D97-AF65-F5344CB8AC3E}">
        <p14:creationId xmlns:p14="http://schemas.microsoft.com/office/powerpoint/2010/main" val="1796327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211138"/>
            <a:ext cx="4645025" cy="3482975"/>
          </a:xfrm>
        </p:spPr>
      </p:sp>
      <p:sp>
        <p:nvSpPr>
          <p:cNvPr id="3" name="Notes Placeholder 2"/>
          <p:cNvSpPr>
            <a:spLocks noGrp="1"/>
          </p:cNvSpPr>
          <p:nvPr>
            <p:ph type="body" idx="1"/>
          </p:nvPr>
        </p:nvSpPr>
        <p:spPr/>
        <p:txBody>
          <a:bodyPr>
            <a:normAutofit fontScale="70000" lnSpcReduction="20000"/>
          </a:bodyPr>
          <a:lstStyle/>
          <a:p>
            <a:pPr eaLnBrk="1" hangingPunct="1"/>
            <a:r>
              <a:rPr lang="en-US" dirty="0" smtClean="0"/>
              <a:t>Using a flip chart and whatever other materials, please provide the following</a:t>
            </a:r>
            <a:r>
              <a:rPr lang="en-US" baseline="0" dirty="0" smtClean="0"/>
              <a:t> information for your role.</a:t>
            </a:r>
          </a:p>
          <a:p>
            <a:pPr eaLnBrk="1" hangingPunct="1"/>
            <a:endParaRPr lang="en-US" baseline="0" dirty="0" smtClean="0"/>
          </a:p>
          <a:p>
            <a:pPr eaLnBrk="1" hangingPunct="1"/>
            <a:r>
              <a:rPr lang="en-US" baseline="0" dirty="0" smtClean="0"/>
              <a:t>Roles:</a:t>
            </a:r>
          </a:p>
          <a:p>
            <a:pPr eaLnBrk="1" hangingPunct="1"/>
            <a:r>
              <a:rPr lang="en-US" baseline="0" dirty="0" smtClean="0"/>
              <a:t>Managing Director</a:t>
            </a:r>
          </a:p>
          <a:p>
            <a:pPr eaLnBrk="1" hangingPunct="1"/>
            <a:r>
              <a:rPr lang="en-US" baseline="0" dirty="0" smtClean="0"/>
              <a:t>Administrative Assistant</a:t>
            </a:r>
          </a:p>
          <a:p>
            <a:pPr eaLnBrk="1" hangingPunct="1"/>
            <a:r>
              <a:rPr lang="en-US" baseline="0" dirty="0" smtClean="0"/>
              <a:t>Technology Manager</a:t>
            </a:r>
          </a:p>
          <a:p>
            <a:pPr eaLnBrk="1" hangingPunct="1"/>
            <a:r>
              <a:rPr lang="en-US" baseline="0" dirty="0" smtClean="0"/>
              <a:t>Sales Person</a:t>
            </a:r>
          </a:p>
          <a:p>
            <a:pPr eaLnBrk="1" hangingPunct="1"/>
            <a:r>
              <a:rPr lang="en-US" baseline="0" dirty="0" smtClean="0"/>
              <a:t>Sales Manager</a:t>
            </a:r>
          </a:p>
          <a:p>
            <a:pPr eaLnBrk="1" hangingPunct="1"/>
            <a:r>
              <a:rPr lang="en-US" baseline="0" dirty="0" smtClean="0"/>
              <a:t>Customer</a:t>
            </a:r>
          </a:p>
          <a:p>
            <a:pPr eaLnBrk="1" hangingPunct="1"/>
            <a:endParaRPr lang="en-US" dirty="0" smtClean="0"/>
          </a:p>
          <a:p>
            <a:r>
              <a:rPr lang="en-US" b="0" i="0" u="none" dirty="0" smtClean="0"/>
              <a:t>Low: 15min</a:t>
            </a:r>
          </a:p>
          <a:p>
            <a:r>
              <a:rPr lang="en-US" b="0" i="0" u="none" dirty="0" smtClean="0"/>
              <a:t>High: 30min</a:t>
            </a:r>
            <a:endParaRPr lang="en-US" b="0" i="0" u="none"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10</a:t>
            </a:fld>
            <a:endParaRPr lang="en-AU"/>
          </a:p>
        </p:txBody>
      </p:sp>
    </p:spTree>
    <p:extLst>
      <p:ext uri="{BB962C8B-B14F-4D97-AF65-F5344CB8AC3E}">
        <p14:creationId xmlns:p14="http://schemas.microsoft.com/office/powerpoint/2010/main" val="1544762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normAutofit/>
          </a:bodyPr>
          <a:lstStyle/>
          <a:p>
            <a:r>
              <a:rPr lang="en-US" dirty="0" smtClean="0"/>
              <a:t>Debrief:</a:t>
            </a:r>
          </a:p>
          <a:p>
            <a:r>
              <a:rPr lang="en-US" baseline="0" dirty="0" smtClean="0"/>
              <a:t>What went well?  </a:t>
            </a:r>
          </a:p>
          <a:p>
            <a:r>
              <a:rPr lang="en-US" baseline="0" dirty="0" smtClean="0"/>
              <a:t>What key learning's did you take from that exercise?</a:t>
            </a:r>
          </a:p>
          <a:p>
            <a:r>
              <a:rPr lang="en-US" baseline="0" dirty="0" smtClean="0"/>
              <a:t>What still puzzles you?</a:t>
            </a:r>
          </a:p>
          <a:p>
            <a:endParaRPr lang="en-AU" dirty="0" smtClean="0"/>
          </a:p>
          <a:p>
            <a:r>
              <a:rPr lang="en-US" dirty="0" smtClean="0"/>
              <a:t>Low: 5min</a:t>
            </a:r>
          </a:p>
          <a:p>
            <a:r>
              <a:rPr lang="en-US" dirty="0" smtClean="0"/>
              <a:t>High: 15min</a:t>
            </a:r>
            <a:endParaRPr lang="en-US"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11</a:t>
            </a:fld>
            <a:endParaRPr lang="en-AU"/>
          </a:p>
        </p:txBody>
      </p:sp>
    </p:spTree>
    <p:extLst>
      <p:ext uri="{BB962C8B-B14F-4D97-AF65-F5344CB8AC3E}">
        <p14:creationId xmlns:p14="http://schemas.microsoft.com/office/powerpoint/2010/main" val="1896890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000">
                <a:effectLst>
                  <a:outerShdw blurRad="50800" dist="25400" dir="2700000">
                    <a:srgbClr val="000000">
                      <a:alpha val="40000"/>
                    </a:srgbClr>
                  </a:outerShdw>
                </a:effectLst>
              </a:defRPr>
            </a:lvl1pPr>
          </a:lstStyle>
          <a:p>
            <a:r>
              <a:rPr lang="en-US"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Rectangle 10"/>
          <p:cNvSpPr>
            <a:spLocks noGrp="1" noChangeArrowheads="1"/>
          </p:cNvSpPr>
          <p:nvPr>
            <p:ph type="sldNum" sz="quarter" idx="10"/>
          </p:nvPr>
        </p:nvSpPr>
        <p:spPr>
          <a:ln/>
        </p:spPr>
        <p:txBody>
          <a:bodyPr/>
          <a:lstStyle>
            <a:lvl1pPr>
              <a:defRPr/>
            </a:lvl1pPr>
          </a:lstStyle>
          <a:p>
            <a:fld id="{A18D9577-37EB-C14F-891E-FB19693D7429}" type="slidenum">
              <a:rPr lang="en-US" smtClean="0"/>
              <a:pPr/>
              <a:t>‹#›</a:t>
            </a:fld>
            <a:endParaRPr lang="en-US" sz="1000"/>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782652CB-F8DA-C34A-AA91-2C10369BFC37}" type="slidenum">
              <a:rPr lang="en-US" smtClean="0"/>
              <a:pPr/>
              <a:t>‹#›</a:t>
            </a:fld>
            <a:endParaRPr lang="en-US" sz="1000"/>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11398A76-159F-AA49-A19C-A43F96D1C3E7}" type="slidenum">
              <a:rPr lang="en-US" smtClean="0"/>
              <a:pPr/>
              <a:t>‹#›</a:t>
            </a:fld>
            <a:endParaRPr lang="en-US" sz="1000"/>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BB204B5B-F190-A445-A5C6-8F960E918BD9}" type="slidenum">
              <a:rPr lang="en-US" smtClean="0"/>
              <a:pPr/>
              <a:t>‹#›</a:t>
            </a:fld>
            <a:endParaRPr lang="en-US" sz="1000"/>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0"/>
          <p:cNvSpPr>
            <a:spLocks noGrp="1" noChangeArrowheads="1"/>
          </p:cNvSpPr>
          <p:nvPr>
            <p:ph type="sldNum" sz="quarter" idx="10"/>
          </p:nvPr>
        </p:nvSpPr>
        <p:spPr>
          <a:ln/>
        </p:spPr>
        <p:txBody>
          <a:bodyPr/>
          <a:lstStyle>
            <a:lvl1pPr>
              <a:defRPr/>
            </a:lvl1pPr>
          </a:lstStyle>
          <a:p>
            <a:fld id="{93EDC6EE-78D2-8848-8EA6-5252F70E70F1}" type="slidenum">
              <a:rPr lang="en-US" smtClean="0"/>
              <a:pPr/>
              <a:t>‹#›</a:t>
            </a:fld>
            <a:endParaRPr lang="en-US" sz="1000"/>
          </a:p>
        </p:txBody>
      </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6888" y="981075"/>
            <a:ext cx="2057400" cy="5472113"/>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74688" y="981075"/>
            <a:ext cx="6019800" cy="5472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0"/>
          <p:cNvSpPr>
            <a:spLocks noGrp="1" noChangeArrowheads="1"/>
          </p:cNvSpPr>
          <p:nvPr>
            <p:ph type="sldNum" sz="quarter" idx="10"/>
          </p:nvPr>
        </p:nvSpPr>
        <p:spPr>
          <a:ln/>
        </p:spPr>
        <p:txBody>
          <a:bodyPr/>
          <a:lstStyle>
            <a:lvl1pPr>
              <a:defRPr/>
            </a:lvl1pPr>
          </a:lstStyle>
          <a:p>
            <a:fld id="{D4CC7D53-FD51-B041-A944-050BEF6164FF}" type="slidenum">
              <a:rPr lang="en-US" smtClean="0"/>
              <a:pPr/>
              <a:t>‹#›</a:t>
            </a:fld>
            <a:endParaRPr lang="en-US" sz="1000"/>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4688" y="981075"/>
            <a:ext cx="8229600" cy="1143000"/>
          </a:xfrm>
        </p:spPr>
        <p:txBody>
          <a:bodyPr/>
          <a:lstStyle/>
          <a:p>
            <a:r>
              <a:rPr lang="en-US" smtClean="0"/>
              <a:t>Click to edit Master title style</a:t>
            </a:r>
            <a:endParaRPr lang="en-IN" dirty="0"/>
          </a:p>
        </p:txBody>
      </p:sp>
      <p:sp>
        <p:nvSpPr>
          <p:cNvPr id="3" name="Text Placeholder 2"/>
          <p:cNvSpPr>
            <a:spLocks noGrp="1"/>
          </p:cNvSpPr>
          <p:nvPr>
            <p:ph type="body" sz="half" idx="1"/>
          </p:nvPr>
        </p:nvSpPr>
        <p:spPr>
          <a:xfrm>
            <a:off x="674688" y="2216150"/>
            <a:ext cx="4038600" cy="42370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865688" y="2216150"/>
            <a:ext cx="4038600" cy="42370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10"/>
          <p:cNvSpPr>
            <a:spLocks noGrp="1" noChangeArrowheads="1"/>
          </p:cNvSpPr>
          <p:nvPr>
            <p:ph type="sldNum" sz="quarter" idx="10"/>
          </p:nvPr>
        </p:nvSpPr>
        <p:spPr>
          <a:ln/>
        </p:spPr>
        <p:txBody>
          <a:bodyPr/>
          <a:lstStyle>
            <a:lvl1pPr>
              <a:defRPr/>
            </a:lvl1pPr>
          </a:lstStyle>
          <a:p>
            <a:fld id="{36D03574-EC87-E24B-A101-321072E079B5}" type="slidenum">
              <a:rPr lang="en-US" smtClean="0"/>
              <a:pPr/>
              <a:t>‹#›</a:t>
            </a:fld>
            <a:endParaRPr lang="en-US" sz="1000"/>
          </a:p>
        </p:txBody>
      </p:sp>
    </p:spTree>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50825" y="381000"/>
            <a:ext cx="8642350" cy="7445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50825" y="1341438"/>
            <a:ext cx="8642350" cy="2425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0825" y="3919538"/>
            <a:ext cx="8642350" cy="2425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250825" y="6621463"/>
            <a:ext cx="1905000" cy="228600"/>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1"/>
          </p:nvPr>
        </p:nvSpPr>
        <p:spPr>
          <a:xfrm>
            <a:off x="6988175" y="6621463"/>
            <a:ext cx="1905000" cy="228600"/>
          </a:xfrm>
          <a:prstGeom prst="rect">
            <a:avLst/>
          </a:prstGeom>
        </p:spPr>
        <p:txBody>
          <a:bodyPr/>
          <a:lstStyle>
            <a:lvl1pPr>
              <a:defRPr/>
            </a:lvl1pPr>
          </a:lstStyle>
          <a:p>
            <a:pPr>
              <a:defRPr/>
            </a:pPr>
            <a:fld id="{ECB70263-3F5F-41A8-8925-B96879C2C28A}"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6675" y="257175"/>
            <a:ext cx="6096000" cy="4111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Exerci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10"/>
          <p:cNvSpPr>
            <a:spLocks noGrp="1" noChangeArrowheads="1"/>
          </p:cNvSpPr>
          <p:nvPr>
            <p:ph type="sldNum" sz="quarter" idx="10"/>
          </p:nvPr>
        </p:nvSpPr>
        <p:spPr>
          <a:ln/>
        </p:spPr>
        <p:txBody>
          <a:bodyPr/>
          <a:lstStyle>
            <a:lvl1pPr>
              <a:defRPr/>
            </a:lvl1pPr>
          </a:lstStyle>
          <a:p>
            <a:fld id="{0AD1E11C-233D-D641-8486-E64956BA342C}" type="slidenum">
              <a:rPr lang="en-US" smtClean="0"/>
              <a:pPr/>
              <a:t>‹#›</a:t>
            </a:fld>
            <a:endParaRPr lang="en-US"/>
          </a:p>
        </p:txBody>
      </p:sp>
      <p:sp>
        <p:nvSpPr>
          <p:cNvPr id="5" name="Vertical Text Placeholder 4"/>
          <p:cNvSpPr>
            <a:spLocks noGrp="1"/>
          </p:cNvSpPr>
          <p:nvPr>
            <p:ph type="body" orient="vert" sz="quarter" idx="11" hasCustomPrompt="1"/>
          </p:nvPr>
        </p:nvSpPr>
        <p:spPr>
          <a:xfrm rot="10800000">
            <a:off x="228600" y="1066800"/>
            <a:ext cx="1219200" cy="5329238"/>
          </a:xfrm>
          <a:solidFill>
            <a:schemeClr val="tx1"/>
          </a:solidFill>
          <a:ln w="31750" cap="flat" cmpd="sng" algn="ctr">
            <a:solidFill>
              <a:srgbClr val="FF9900"/>
            </a:solidFill>
            <a:prstDash val="solid"/>
            <a:miter lim="800000"/>
            <a:headEnd type="none" w="med" len="med"/>
            <a:tailEnd type="none" w="med" len="med"/>
          </a:ln>
          <a:effectLst>
            <a:outerShdw blurRad="50800" dist="38100" dir="12900000">
              <a:srgbClr val="000000">
                <a:alpha val="43000"/>
              </a:srgbClr>
            </a:outerShdw>
          </a:effectLst>
        </p:spPr>
        <p:txBody>
          <a:bodyPr vert="eaVert" anchor="ctr"/>
          <a:lstStyle>
            <a:lvl1pPr algn="ctr">
              <a:buNone/>
              <a:defRPr sz="4800" spc="600">
                <a:solidFill>
                  <a:srgbClr val="FF6600"/>
                </a:solidFill>
                <a:effectLst>
                  <a:outerShdw blurRad="50800" dist="38100" dir="3600000">
                    <a:schemeClr val="bg2">
                      <a:lumMod val="60000"/>
                      <a:lumOff val="40000"/>
                      <a:alpha val="43000"/>
                    </a:schemeClr>
                  </a:outerShdw>
                </a:effectLst>
                <a:latin typeface="Arial Rounded MT Bold"/>
                <a:cs typeface="Arial Rounded MT Bold"/>
              </a:defRPr>
            </a:lvl1pPr>
            <a:lvl2pPr>
              <a:buNone/>
              <a:defRPr/>
            </a:lvl2pPr>
            <a:lvl3pPr>
              <a:buNone/>
              <a:defRPr/>
            </a:lvl3pPr>
            <a:lvl4pPr>
              <a:buNone/>
              <a:defRPr/>
            </a:lvl4pPr>
            <a:lvl5pPr>
              <a:buNone/>
              <a:defRPr/>
            </a:lvl5pPr>
          </a:lstStyle>
          <a:p>
            <a:pPr lvl="0"/>
            <a:r>
              <a:rPr lang="en-US" dirty="0" smtClean="0"/>
              <a:t>exercise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36406224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No Background, 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lIns="182880" tIns="91440" rIns="182880" bIns="91440"/>
          <a:lstStyle>
            <a:lvl1pPr algn="ctr">
              <a:defRPr b="1">
                <a:effectLst>
                  <a:glow rad="139700">
                    <a:schemeClr val="accent4">
                      <a:alpha val="75000"/>
                    </a:schemeClr>
                  </a:glow>
                </a:effectLst>
              </a:defRPr>
            </a:lvl1pPr>
          </a:lstStyle>
          <a:p>
            <a:r>
              <a:rPr lang="en-US" smtClean="0"/>
              <a:t>Click to edit Master title style</a:t>
            </a:r>
            <a:endParaRPr lang="en-US" dirty="0"/>
          </a:p>
        </p:txBody>
      </p:sp>
      <p:sp>
        <p:nvSpPr>
          <p:cNvPr id="4" name="TextBox 3"/>
          <p:cNvSpPr txBox="1"/>
          <p:nvPr/>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
        <p:nvSpPr>
          <p:cNvPr id="3" name="Slide Number Placeholder 2"/>
          <p:cNvSpPr>
            <a:spLocks noGrp="1"/>
          </p:cNvSpPr>
          <p:nvPr>
            <p:ph type="sldNum" sz="quarter" idx="10"/>
          </p:nvPr>
        </p:nvSpPr>
        <p:spPr>
          <a:xfrm>
            <a:off x="6781800" y="6472238"/>
            <a:ext cx="2133600" cy="188912"/>
          </a:xfrm>
        </p:spPr>
        <p:txBody>
          <a:bodyPr/>
          <a:lstStyle/>
          <a:p>
            <a:fld id="{DBF93456-1E22-C641-A4C5-062692281B3E}" type="slidenum">
              <a:rPr lang="en-US" smtClean="0"/>
              <a:pPr/>
              <a:t>‹#›</a:t>
            </a:fld>
            <a:endParaRPr lang="en-US" sz="1000"/>
          </a:p>
        </p:txBody>
      </p:sp>
      <p:sp>
        <p:nvSpPr>
          <p:cNvPr id="5" name="TextBox 4"/>
          <p:cNvSpPr txBox="1"/>
          <p:nvPr userDrawn="1"/>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Tree>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423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2" name="Straight Connector 11"/>
          <p:cNvCxnSpPr/>
          <p:nvPr/>
        </p:nvCxnSpPr>
        <p:spPr>
          <a:xfrm>
            <a:off x="457200" y="5843398"/>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71167" y="1342393"/>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0256917"/>
      </p:ext>
    </p:extLst>
  </p:cSld>
  <p:clrMapOvr>
    <a:masterClrMapping/>
  </p:clrMapOvr>
  <p:transition spd="med">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620655832"/>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21023941"/>
      </p:ext>
    </p:extLst>
  </p:cSld>
  <p:clrMapOvr>
    <a:masterClrMapping/>
  </p:clrMapOvr>
  <p:transition spd="med">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6025707"/>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13064917"/>
      </p:ext>
    </p:extLst>
  </p:cSld>
  <p:clrMapOvr>
    <a:masterClrMapping/>
  </p:clrMapOvr>
  <p:transition spd="med">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841851"/>
      </p:ext>
    </p:extLst>
  </p:cSld>
  <p:clrMapOvr>
    <a:masterClrMapping/>
  </p:clrMapOvr>
  <p:transition spd="med">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19836198"/>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12696431"/>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917465"/>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5390608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Blank back, text slid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vert="horz" wrap="square" lIns="182880" tIns="91440" rIns="182880" bIns="91440" numCol="1" anchor="ctr" anchorCtr="0" compatLnSpc="1">
            <a:prstTxWarp prst="textNoShape">
              <a:avLst/>
            </a:prstTxWarp>
          </a:bodyPr>
          <a:lstStyle>
            <a:lvl1pPr algn="ctr" rtl="0" eaLnBrk="1" fontAlgn="base" hangingPunct="1">
              <a:spcBef>
                <a:spcPct val="0"/>
              </a:spcBef>
              <a:spcAft>
                <a:spcPct val="0"/>
              </a:spcAft>
              <a:defRPr lang="en-US" sz="3200" b="1">
                <a:solidFill>
                  <a:srgbClr val="F15A22"/>
                </a:solidFill>
                <a:effectLst>
                  <a:glow rad="139700">
                    <a:schemeClr val="accent4">
                      <a:alpha val="75000"/>
                    </a:schemeClr>
                  </a:glow>
                </a:effectLst>
                <a:latin typeface="+mj-lt"/>
                <a:ea typeface="Arial" pitchFamily="21" charset="0"/>
                <a:cs typeface="+mj-cs"/>
              </a:defRPr>
            </a:lvl1pPr>
          </a:lstStyle>
          <a:p>
            <a:r>
              <a:rPr lang="en-US" smtClean="0"/>
              <a:t>Click to edit Master title style</a:t>
            </a:r>
            <a:endParaRPr lang="en-US"/>
          </a:p>
        </p:txBody>
      </p:sp>
      <p:sp>
        <p:nvSpPr>
          <p:cNvPr id="4" name="TextBox 3"/>
          <p:cNvSpPr txBox="1"/>
          <p:nvPr/>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
        <p:nvSpPr>
          <p:cNvPr id="3" name="Slide Number Placeholder 2"/>
          <p:cNvSpPr>
            <a:spLocks noGrp="1"/>
          </p:cNvSpPr>
          <p:nvPr>
            <p:ph type="sldNum" sz="quarter" idx="10"/>
          </p:nvPr>
        </p:nvSpPr>
        <p:spPr>
          <a:xfrm>
            <a:off x="6781800" y="6472238"/>
            <a:ext cx="2133600" cy="188912"/>
          </a:xfrm>
        </p:spPr>
        <p:txBody>
          <a:bodyPr/>
          <a:lstStyle/>
          <a:p>
            <a:fld id="{DBF93456-1E22-C641-A4C5-062692281B3E}" type="slidenum">
              <a:rPr lang="en-US" smtClean="0"/>
              <a:pPr/>
              <a:t>‹#›</a:t>
            </a:fld>
            <a:endParaRPr lang="en-US" sz="1000"/>
          </a:p>
        </p:txBody>
      </p:sp>
      <p:sp>
        <p:nvSpPr>
          <p:cNvPr id="6" name="Text Placeholder 5"/>
          <p:cNvSpPr>
            <a:spLocks noGrp="1"/>
          </p:cNvSpPr>
          <p:nvPr>
            <p:ph type="body" sz="quarter" idx="11"/>
          </p:nvPr>
        </p:nvSpPr>
        <p:spPr>
          <a:xfrm>
            <a:off x="228600" y="1143000"/>
            <a:ext cx="8686800" cy="5029200"/>
          </a:xfr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med">
    <p:fade/>
  </p:transition>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cSld name="No Background, 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lIns="182880" tIns="91440" rIns="182880" bIns="91440"/>
          <a:lstStyle>
            <a:lvl1pPr algn="ctr">
              <a:defRPr b="1">
                <a:effectLst>
                  <a:glow rad="139700">
                    <a:schemeClr val="accent4">
                      <a:alpha val="75000"/>
                    </a:schemeClr>
                  </a:glow>
                </a:effectLst>
              </a:defRPr>
            </a:lvl1pPr>
          </a:lstStyle>
          <a:p>
            <a:r>
              <a:rPr lang="en-US" smtClean="0"/>
              <a:t>Click to edit Master title style</a:t>
            </a:r>
            <a:endParaRPr lang="en-US" dirty="0"/>
          </a:p>
        </p:txBody>
      </p:sp>
      <p:pic>
        <p:nvPicPr>
          <p:cNvPr id="6" name="Picture 5" descr="TW logo smal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 y="6553200"/>
            <a:ext cx="1682496" cy="262128"/>
          </a:xfrm>
          <a:prstGeom prst="rect">
            <a:avLst/>
          </a:prstGeom>
        </p:spPr>
      </p:pic>
      <p:pic>
        <p:nvPicPr>
          <p:cNvPr id="7" name="Picture 6" descr="CC license button - small.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620000" y="6589014"/>
            <a:ext cx="1016000" cy="190500"/>
          </a:xfrm>
          <a:prstGeom prst="rect">
            <a:avLst/>
          </a:prstGeom>
        </p:spPr>
      </p:pic>
    </p:spTree>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ransi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1828801"/>
            <a:ext cx="8412480" cy="2820590"/>
          </a:xfrm>
          <a:solidFill>
            <a:schemeClr val="bg1"/>
          </a:solidFill>
        </p:spPr>
        <p:txBody>
          <a:bodyPr/>
          <a:lstStyle>
            <a:lvl1pPr>
              <a:defRPr sz="7200"/>
            </a:lvl1pPr>
          </a:lstStyle>
          <a:p>
            <a:r>
              <a:rPr lang="en-US" smtClean="0"/>
              <a:t>Click to edit Master title style</a:t>
            </a:r>
            <a:endParaRPr lang="en-US" dirty="0"/>
          </a:p>
        </p:txBody>
      </p:sp>
    </p:spTree>
    <p:extLst>
      <p:ext uri="{BB962C8B-B14F-4D97-AF65-F5344CB8AC3E}">
        <p14:creationId xmlns:p14="http://schemas.microsoft.com/office/powerpoint/2010/main" val="1348066980"/>
      </p:ext>
    </p:extLst>
  </p:cSld>
  <p:clrMapOvr>
    <a:masterClrMapping/>
  </p:clrMapOvr>
  <p:transition/>
  <p:timing>
    <p:tnLst>
      <p:par>
        <p:cTn id="1" dur="indefinite" restart="never" nodeType="tmRoot"/>
      </p:par>
    </p:tnLst>
  </p:timing>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Exerci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5" name="Vertical Text Placeholder 4"/>
          <p:cNvSpPr>
            <a:spLocks noGrp="1"/>
          </p:cNvSpPr>
          <p:nvPr>
            <p:ph type="body" orient="vert" sz="quarter" idx="11" hasCustomPrompt="1"/>
          </p:nvPr>
        </p:nvSpPr>
        <p:spPr>
          <a:xfrm rot="10800000">
            <a:off x="228600" y="1066800"/>
            <a:ext cx="1219200" cy="5329238"/>
          </a:xfrm>
          <a:solidFill>
            <a:schemeClr val="tx1"/>
          </a:solidFill>
          <a:ln w="31750" cap="flat" cmpd="sng" algn="ctr">
            <a:solidFill>
              <a:srgbClr val="FF9900"/>
            </a:solidFill>
            <a:prstDash val="solid"/>
            <a:miter lim="800000"/>
            <a:headEnd type="none" w="med" len="med"/>
            <a:tailEnd type="none" w="med" len="med"/>
          </a:ln>
          <a:effectLst>
            <a:outerShdw blurRad="50800" dist="38100" dir="12900000">
              <a:srgbClr val="000000">
                <a:alpha val="43000"/>
              </a:srgbClr>
            </a:outerShdw>
          </a:effectLst>
        </p:spPr>
        <p:txBody>
          <a:bodyPr vert="eaVert" anchor="ctr"/>
          <a:lstStyle>
            <a:lvl1pPr algn="ctr">
              <a:buNone/>
              <a:defRPr sz="4800" spc="600">
                <a:solidFill>
                  <a:srgbClr val="FF6600"/>
                </a:solidFill>
                <a:effectLst>
                  <a:outerShdw blurRad="50800" dist="38100" dir="3600000">
                    <a:schemeClr val="bg2">
                      <a:lumMod val="60000"/>
                      <a:lumOff val="40000"/>
                      <a:alpha val="43000"/>
                    </a:schemeClr>
                  </a:outerShdw>
                </a:effectLst>
                <a:latin typeface="Arial Rounded MT Bold"/>
                <a:cs typeface="Arial Rounded MT Bold"/>
              </a:defRPr>
            </a:lvl1pPr>
            <a:lvl2pPr>
              <a:buNone/>
              <a:defRPr/>
            </a:lvl2pPr>
            <a:lvl3pPr>
              <a:buNone/>
              <a:defRPr/>
            </a:lvl3pPr>
            <a:lvl4pPr>
              <a:buNone/>
              <a:defRPr/>
            </a:lvl4pPr>
            <a:lvl5pPr>
              <a:buNone/>
              <a:defRPr/>
            </a:lvl5pPr>
          </a:lstStyle>
          <a:p>
            <a:pPr lvl="0"/>
            <a:r>
              <a:rPr lang="en-US" dirty="0" smtClean="0"/>
              <a:t>exercise</a:t>
            </a:r>
            <a:endParaRPr lang="en-US" dirty="0"/>
          </a:p>
        </p:txBody>
      </p:sp>
    </p:spTree>
    <p:extLst>
      <p:ext uri="{BB962C8B-B14F-4D97-AF65-F5344CB8AC3E}">
        <p14:creationId xmlns:p14="http://schemas.microsoft.com/office/powerpoint/2010/main" val="130363762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ransition Slide">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20574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lIns="182880" tIns="91440" rIns="182880" bIns="91440"/>
          <a:lstStyle>
            <a:lvl1pPr algn="ctr">
              <a:defRPr sz="4800">
                <a:effectLst>
                  <a:glow rad="139700">
                    <a:schemeClr val="accent4">
                      <a:alpha val="75000"/>
                    </a:schemeClr>
                  </a:glow>
                  <a:outerShdw blurRad="50800" dist="25400" dir="2700000">
                    <a:srgbClr val="000000">
                      <a:alpha val="40000"/>
                    </a:srgbClr>
                  </a:outerShdw>
                </a:effectLst>
              </a:defRPr>
            </a:lvl1pPr>
          </a:lstStyle>
          <a:p>
            <a:r>
              <a:rPr lang="en-US" smtClean="0"/>
              <a:t>Click to edit Master title style</a:t>
            </a:r>
            <a:endParaRPr lang="en-US" dirty="0"/>
          </a:p>
        </p:txBody>
      </p:sp>
      <p:sp>
        <p:nvSpPr>
          <p:cNvPr id="4" name="TextBox 3"/>
          <p:cNvSpPr txBox="1"/>
          <p:nvPr/>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
        <p:nvSpPr>
          <p:cNvPr id="3" name="Slide Number Placeholder 2"/>
          <p:cNvSpPr>
            <a:spLocks noGrp="1"/>
          </p:cNvSpPr>
          <p:nvPr>
            <p:ph type="sldNum" sz="quarter" idx="10"/>
          </p:nvPr>
        </p:nvSpPr>
        <p:spPr>
          <a:xfrm>
            <a:off x="6781800" y="6472238"/>
            <a:ext cx="2133600" cy="188912"/>
          </a:xfrm>
        </p:spPr>
        <p:txBody>
          <a:bodyPr/>
          <a:lstStyle/>
          <a:p>
            <a:fld id="{DBF93456-1E22-C641-A4C5-062692281B3E}" type="slidenum">
              <a:rPr lang="en-US" smtClean="0"/>
              <a:pPr/>
              <a:t>‹#›</a:t>
            </a:fld>
            <a:endParaRPr lang="en-US" sz="1000"/>
          </a:p>
        </p:txBody>
      </p:sp>
      <p:sp>
        <p:nvSpPr>
          <p:cNvPr id="5" name="TextBox 4"/>
          <p:cNvSpPr txBox="1"/>
          <p:nvPr userDrawn="1"/>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cxnSp>
        <p:nvCxnSpPr>
          <p:cNvPr id="6" name="Straight Connector 5"/>
          <p:cNvCxnSpPr/>
          <p:nvPr userDrawn="1"/>
        </p:nvCxnSpPr>
        <p:spPr bwMode="auto">
          <a:xfrm>
            <a:off x="0" y="2362200"/>
            <a:ext cx="9144000" cy="1588"/>
          </a:xfrm>
          <a:prstGeom prst="line">
            <a:avLst/>
          </a:prstGeom>
          <a:noFill/>
          <a:ln w="38100" cap="flat" cmpd="sng" algn="ctr">
            <a:solidFill>
              <a:srgbClr val="800000"/>
            </a:solidFill>
            <a:prstDash val="solid"/>
            <a:round/>
            <a:headEnd type="none" w="med" len="med"/>
            <a:tailEnd type="none" w="med" len="med"/>
          </a:ln>
          <a:effectLst/>
        </p:spPr>
      </p:cxnSp>
      <p:cxnSp>
        <p:nvCxnSpPr>
          <p:cNvPr id="7" name="Straight Connector 6"/>
          <p:cNvCxnSpPr/>
          <p:nvPr userDrawn="1"/>
        </p:nvCxnSpPr>
        <p:spPr bwMode="auto">
          <a:xfrm>
            <a:off x="0" y="4418012"/>
            <a:ext cx="9144000" cy="1588"/>
          </a:xfrm>
          <a:prstGeom prst="line">
            <a:avLst/>
          </a:prstGeom>
          <a:noFill/>
          <a:ln w="38100" cap="flat" cmpd="sng" algn="ctr">
            <a:solidFill>
              <a:srgbClr val="800000"/>
            </a:solidFill>
            <a:prstDash val="solid"/>
            <a:round/>
            <a:headEnd type="none" w="med" len="med"/>
            <a:tailEnd type="none" w="med" len="med"/>
          </a:ln>
          <a:effectLst/>
        </p:spPr>
      </p:cxn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1" y="228600"/>
            <a:ext cx="6000222" cy="762000"/>
          </a:xfrm>
        </p:spPr>
        <p:txBody>
          <a:bodyPr/>
          <a:lstStyle/>
          <a:p>
            <a:r>
              <a:rPr lang="en-US" smtClean="0"/>
              <a:t>Click to edit Master title style</a:t>
            </a:r>
            <a:endParaRPr lang="en-IN"/>
          </a:p>
        </p:txBody>
      </p:sp>
      <p:sp>
        <p:nvSpPr>
          <p:cNvPr id="3" name="Content Placeholder 2"/>
          <p:cNvSpPr>
            <a:spLocks noGrp="1"/>
          </p:cNvSpPr>
          <p:nvPr>
            <p:ph idx="1"/>
          </p:nvPr>
        </p:nvSpPr>
        <p:spPr>
          <a:xfrm>
            <a:off x="381000" y="1295400"/>
            <a:ext cx="8229600" cy="51577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0"/>
          <p:cNvSpPr>
            <a:spLocks noGrp="1" noChangeArrowheads="1"/>
          </p:cNvSpPr>
          <p:nvPr>
            <p:ph type="sldNum" sz="quarter" idx="10"/>
          </p:nvPr>
        </p:nvSpPr>
        <p:spPr>
          <a:ln/>
        </p:spPr>
        <p:txBody>
          <a:bodyPr/>
          <a:lstStyle>
            <a:lvl1pPr>
              <a:defRPr/>
            </a:lvl1pPr>
          </a:lstStyle>
          <a:p>
            <a:fld id="{9F379AED-0546-544E-9D19-D1214CAEAC35}" type="slidenum">
              <a:rPr lang="en-US" smtClean="0"/>
              <a:pPr/>
              <a:t>‹#›</a:t>
            </a:fld>
            <a:endParaRPr lang="en-US" sz="1000"/>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fld id="{B117DE84-7A92-954B-BDB8-CCAD0FEF7872}" type="slidenum">
              <a:rPr lang="en-US" smtClean="0"/>
              <a:pPr/>
              <a:t>‹#›</a:t>
            </a:fld>
            <a:endParaRPr lang="en-US" sz="1000"/>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74688" y="2216150"/>
            <a:ext cx="4038600" cy="4237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865688" y="2216150"/>
            <a:ext cx="4038600" cy="4237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10"/>
          <p:cNvSpPr>
            <a:spLocks noGrp="1" noChangeArrowheads="1"/>
          </p:cNvSpPr>
          <p:nvPr>
            <p:ph type="sldNum" sz="quarter" idx="10"/>
          </p:nvPr>
        </p:nvSpPr>
        <p:spPr>
          <a:ln/>
        </p:spPr>
        <p:txBody>
          <a:bodyPr/>
          <a:lstStyle>
            <a:lvl1pPr>
              <a:defRPr/>
            </a:lvl1pPr>
          </a:lstStyle>
          <a:p>
            <a:fld id="{5F30C998-85F0-B046-8085-5ED1D1343CBF}" type="slidenum">
              <a:rPr lang="en-US" smtClean="0"/>
              <a:pPr/>
              <a:t>‹#›</a:t>
            </a:fld>
            <a:endParaRPr lang="en-US" sz="1000"/>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10"/>
          <p:cNvSpPr>
            <a:spLocks noGrp="1" noChangeArrowheads="1"/>
          </p:cNvSpPr>
          <p:nvPr>
            <p:ph type="sldNum" sz="quarter" idx="10"/>
          </p:nvPr>
        </p:nvSpPr>
        <p:spPr>
          <a:ln/>
        </p:spPr>
        <p:txBody>
          <a:bodyPr/>
          <a:lstStyle>
            <a:lvl1pPr>
              <a:defRPr/>
            </a:lvl1pPr>
          </a:lstStyle>
          <a:p>
            <a:fld id="{A3F1D222-DB85-FF46-88AB-15DC26B9F77C}" type="slidenum">
              <a:rPr lang="en-US" smtClean="0"/>
              <a:pPr/>
              <a:t>‹#›</a:t>
            </a:fld>
            <a:endParaRPr lang="en-US" sz="1000"/>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10"/>
          <p:cNvSpPr>
            <a:spLocks noGrp="1" noChangeArrowheads="1"/>
          </p:cNvSpPr>
          <p:nvPr>
            <p:ph type="sldNum" sz="quarter" idx="10"/>
          </p:nvPr>
        </p:nvSpPr>
        <p:spPr>
          <a:ln/>
        </p:spPr>
        <p:txBody>
          <a:bodyPr/>
          <a:lstStyle>
            <a:lvl1pPr>
              <a:defRPr/>
            </a:lvl1pPr>
          </a:lstStyle>
          <a:p>
            <a:fld id="{9CAE3C4C-ADCF-C046-B38E-C811EC3D5BD4}" type="slidenum">
              <a:rPr lang="en-US" smtClean="0"/>
              <a:pPr/>
              <a:t>‹#›</a:t>
            </a:fld>
            <a:endParaRPr lang="en-US" sz="1000"/>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jpe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9.xml"/><Relationship Id="rId12" Type="http://schemas.openxmlformats.org/officeDocument/2006/relationships/slideLayout" Target="../slideLayouts/slideLayout30.xml"/><Relationship Id="rId13" Type="http://schemas.openxmlformats.org/officeDocument/2006/relationships/slideLayout" Target="../slideLayouts/slideLayout31.xml"/><Relationship Id="rId14" Type="http://schemas.openxmlformats.org/officeDocument/2006/relationships/slideLayout" Target="../slideLayouts/slideLayout32.xml"/><Relationship Id="rId15" Type="http://schemas.openxmlformats.org/officeDocument/2006/relationships/theme" Target="../theme/theme2.xml"/><Relationship Id="rId16" Type="http://schemas.openxmlformats.org/officeDocument/2006/relationships/image" Target="../media/image4.png"/><Relationship Id="rId17" Type="http://schemas.openxmlformats.org/officeDocument/2006/relationships/image" Target="../media/image5.png"/><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 Id="rId9" Type="http://schemas.openxmlformats.org/officeDocument/2006/relationships/slideLayout" Target="../slideLayouts/slideLayout27.xml"/><Relationship Id="rId10"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ackground copy.jpg"/>
          <p:cNvPicPr>
            <a:picLocks noChangeAspect="1"/>
          </p:cNvPicPr>
          <p:nvPr/>
        </p:nvPicPr>
        <p:blipFill>
          <a:blip r:embed="rId20"/>
          <a:srcRect/>
          <a:stretch>
            <a:fillRect/>
          </a:stretch>
        </p:blipFill>
        <p:spPr bwMode="auto">
          <a:xfrm>
            <a:off x="0" y="0"/>
            <a:ext cx="9144000" cy="6854825"/>
          </a:xfrm>
          <a:prstGeom prst="rect">
            <a:avLst/>
          </a:prstGeom>
          <a:noFill/>
          <a:ln w="9525">
            <a:noFill/>
            <a:miter lim="800000"/>
            <a:headEnd/>
            <a:tailEnd/>
          </a:ln>
        </p:spPr>
      </p:pic>
      <p:sp>
        <p:nvSpPr>
          <p:cNvPr id="1027" name="Rectangle 2"/>
          <p:cNvSpPr>
            <a:spLocks noGrp="1" noChangeArrowheads="1"/>
          </p:cNvSpPr>
          <p:nvPr>
            <p:ph type="title"/>
          </p:nvPr>
        </p:nvSpPr>
        <p:spPr bwMode="auto">
          <a:xfrm>
            <a:off x="2819401" y="228600"/>
            <a:ext cx="6000222" cy="762000"/>
          </a:xfrm>
          <a:prstGeom prst="rect">
            <a:avLst/>
          </a:prstGeom>
          <a:noFill/>
          <a:ln w="9525">
            <a:noFill/>
            <a:miter lim="800000"/>
            <a:headEnd/>
            <a:tailEnd/>
          </a:ln>
          <a:effectLst>
            <a:outerShdw blurRad="50800" dist="25400" dir="2700000">
              <a:srgbClr val="000000">
                <a:alpha val="40000"/>
              </a:srgbClr>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457200" y="1295400"/>
            <a:ext cx="8229600" cy="5157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1991" name="Text Box 7"/>
          <p:cNvSpPr txBox="1">
            <a:spLocks noChangeArrowheads="1"/>
          </p:cNvSpPr>
          <p:nvPr/>
        </p:nvSpPr>
        <p:spPr bwMode="auto">
          <a:xfrm>
            <a:off x="314325" y="6453188"/>
            <a:ext cx="1981200" cy="246062"/>
          </a:xfrm>
          <a:prstGeom prst="rect">
            <a:avLst/>
          </a:prstGeom>
          <a:noFill/>
          <a:ln w="9525">
            <a:noFill/>
            <a:miter lim="800000"/>
            <a:headEnd/>
            <a:tailEnd/>
          </a:ln>
          <a:effectLst/>
        </p:spPr>
        <p:txBody>
          <a:bodyPr wrap="none">
            <a:prstTxWarp prst="textNoShape">
              <a:avLst/>
            </a:prstTxWarp>
            <a:spAutoFit/>
          </a:bodyPr>
          <a:lstStyle/>
          <a:p>
            <a:pPr>
              <a:spcBef>
                <a:spcPct val="0"/>
              </a:spcBef>
              <a:buFontTx/>
              <a:buNone/>
            </a:pPr>
            <a:r>
              <a:rPr lang="en-US" sz="1000" dirty="0" err="1">
                <a:solidFill>
                  <a:schemeClr val="bg2"/>
                </a:solidFill>
              </a:rPr>
              <a:t>www.thoughtworks-studios.com</a:t>
            </a:r>
            <a:endParaRPr lang="en-US" sz="1000" dirty="0">
              <a:solidFill>
                <a:schemeClr val="bg2"/>
              </a:solidFill>
            </a:endParaRPr>
          </a:p>
        </p:txBody>
      </p:sp>
      <p:sp>
        <p:nvSpPr>
          <p:cNvPr id="41994" name="Rectangle 10"/>
          <p:cNvSpPr>
            <a:spLocks noGrp="1" noChangeArrowheads="1"/>
          </p:cNvSpPr>
          <p:nvPr>
            <p:ph type="sldNum" sz="quarter" idx="4"/>
          </p:nvPr>
        </p:nvSpPr>
        <p:spPr bwMode="auto">
          <a:xfrm>
            <a:off x="6440488" y="6472238"/>
            <a:ext cx="2133600" cy="1889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900">
                <a:solidFill>
                  <a:schemeClr val="bg2"/>
                </a:solidFill>
              </a:defRPr>
            </a:lvl1pPr>
          </a:lstStyle>
          <a:p>
            <a:fld id="{DBF93456-1E22-C641-A4C5-062692281B3E}" type="slidenum">
              <a:rPr lang="en-US" smtClean="0"/>
              <a:pPr/>
              <a:t>‹#›</a:t>
            </a:fld>
            <a:endParaRPr lang="en-US" sz="1000"/>
          </a:p>
        </p:txBody>
      </p:sp>
      <p:pic>
        <p:nvPicPr>
          <p:cNvPr id="1032" name="Picture 8" descr="logo_1.png"/>
          <p:cNvPicPr>
            <a:picLocks noChangeAspect="1"/>
          </p:cNvPicPr>
          <p:nvPr/>
        </p:nvPicPr>
        <p:blipFill>
          <a:blip r:embed="rId21"/>
          <a:srcRect/>
          <a:stretch>
            <a:fillRect/>
          </a:stretch>
        </p:blipFill>
        <p:spPr bwMode="auto">
          <a:xfrm>
            <a:off x="242888" y="361950"/>
            <a:ext cx="1614487" cy="341313"/>
          </a:xfrm>
          <a:prstGeom prst="rect">
            <a:avLst/>
          </a:prstGeom>
          <a:noFill/>
          <a:ln w="9525">
            <a:noFill/>
            <a:miter lim="800000"/>
            <a:headEnd/>
            <a:tailEnd/>
          </a:ln>
        </p:spPr>
      </p:pic>
      <p:sp>
        <p:nvSpPr>
          <p:cNvPr id="9" name="TextBox 8"/>
          <p:cNvSpPr txBox="1"/>
          <p:nvPr/>
        </p:nvSpPr>
        <p:spPr>
          <a:xfrm>
            <a:off x="37338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6" r:id="rId16"/>
    <p:sldLayoutId id="2147483689" r:id="rId17"/>
    <p:sldLayoutId id="2147483690" r:id="rId18"/>
  </p:sldLayoutIdLst>
  <p:transition spd="med">
    <p:fade/>
  </p:transition>
  <p:timing>
    <p:tnLst>
      <p:par>
        <p:cTn id="1" dur="indefinite" restart="never" nodeType="tmRoot"/>
      </p:par>
    </p:tnLst>
  </p:timing>
  <p:hf hdr="0" ftr="0" dt="0"/>
  <p:txStyles>
    <p:titleStyle>
      <a:lvl1pPr algn="r" rtl="0" eaLnBrk="1" fontAlgn="base" hangingPunct="1">
        <a:spcBef>
          <a:spcPct val="0"/>
        </a:spcBef>
        <a:spcAft>
          <a:spcPct val="0"/>
        </a:spcAft>
        <a:defRPr sz="3200" b="1">
          <a:solidFill>
            <a:srgbClr val="F15A22"/>
          </a:solidFill>
          <a:latin typeface="+mj-lt"/>
          <a:ea typeface="Arial" pitchFamily="21" charset="0"/>
          <a:cs typeface="+mj-cs"/>
        </a:defRPr>
      </a:lvl1pPr>
      <a:lvl2pPr algn="l" rtl="0" eaLnBrk="1" fontAlgn="base" hangingPunct="1">
        <a:spcBef>
          <a:spcPct val="0"/>
        </a:spcBef>
        <a:spcAft>
          <a:spcPct val="0"/>
        </a:spcAft>
        <a:defRPr sz="2400" b="1">
          <a:solidFill>
            <a:srgbClr val="F15A22"/>
          </a:solidFill>
          <a:latin typeface="Arial" charset="0"/>
          <a:ea typeface="Arial" pitchFamily="21" charset="0"/>
          <a:cs typeface="Arial" charset="0"/>
        </a:defRPr>
      </a:lvl2pPr>
      <a:lvl3pPr algn="l" rtl="0" eaLnBrk="1" fontAlgn="base" hangingPunct="1">
        <a:spcBef>
          <a:spcPct val="0"/>
        </a:spcBef>
        <a:spcAft>
          <a:spcPct val="0"/>
        </a:spcAft>
        <a:defRPr sz="2400" b="1">
          <a:solidFill>
            <a:srgbClr val="F15A22"/>
          </a:solidFill>
          <a:latin typeface="Arial" charset="0"/>
          <a:ea typeface="Arial" pitchFamily="21" charset="0"/>
          <a:cs typeface="Arial" charset="0"/>
        </a:defRPr>
      </a:lvl3pPr>
      <a:lvl4pPr algn="l" rtl="0" eaLnBrk="1" fontAlgn="base" hangingPunct="1">
        <a:spcBef>
          <a:spcPct val="0"/>
        </a:spcBef>
        <a:spcAft>
          <a:spcPct val="0"/>
        </a:spcAft>
        <a:defRPr sz="2400" b="1">
          <a:solidFill>
            <a:srgbClr val="F15A22"/>
          </a:solidFill>
          <a:latin typeface="Arial" charset="0"/>
          <a:ea typeface="Arial" pitchFamily="21" charset="0"/>
          <a:cs typeface="Arial" charset="0"/>
        </a:defRPr>
      </a:lvl4pPr>
      <a:lvl5pPr algn="l" rtl="0" eaLnBrk="1" fontAlgn="base" hangingPunct="1">
        <a:spcBef>
          <a:spcPct val="0"/>
        </a:spcBef>
        <a:spcAft>
          <a:spcPct val="0"/>
        </a:spcAft>
        <a:defRPr sz="2400" b="1">
          <a:solidFill>
            <a:srgbClr val="F15A22"/>
          </a:solidFill>
          <a:latin typeface="Arial" charset="0"/>
          <a:ea typeface="Arial" pitchFamily="21" charset="0"/>
          <a:cs typeface="Arial" charset="0"/>
        </a:defRPr>
      </a:lvl5pPr>
      <a:lvl6pPr marL="457200" algn="l" rtl="0" eaLnBrk="1" fontAlgn="base" hangingPunct="1">
        <a:spcBef>
          <a:spcPct val="0"/>
        </a:spcBef>
        <a:spcAft>
          <a:spcPct val="0"/>
        </a:spcAft>
        <a:defRPr sz="2400" b="1">
          <a:solidFill>
            <a:srgbClr val="FA9106"/>
          </a:solidFill>
          <a:latin typeface="Arial" charset="0"/>
          <a:cs typeface="Arial" charset="0"/>
        </a:defRPr>
      </a:lvl6pPr>
      <a:lvl7pPr marL="914400" algn="l" rtl="0" eaLnBrk="1" fontAlgn="base" hangingPunct="1">
        <a:spcBef>
          <a:spcPct val="0"/>
        </a:spcBef>
        <a:spcAft>
          <a:spcPct val="0"/>
        </a:spcAft>
        <a:defRPr sz="2400" b="1">
          <a:solidFill>
            <a:srgbClr val="FA9106"/>
          </a:solidFill>
          <a:latin typeface="Arial" charset="0"/>
          <a:cs typeface="Arial" charset="0"/>
        </a:defRPr>
      </a:lvl7pPr>
      <a:lvl8pPr marL="1371600" algn="l" rtl="0" eaLnBrk="1" fontAlgn="base" hangingPunct="1">
        <a:spcBef>
          <a:spcPct val="0"/>
        </a:spcBef>
        <a:spcAft>
          <a:spcPct val="0"/>
        </a:spcAft>
        <a:defRPr sz="2400" b="1">
          <a:solidFill>
            <a:srgbClr val="FA9106"/>
          </a:solidFill>
          <a:latin typeface="Arial" charset="0"/>
          <a:cs typeface="Arial" charset="0"/>
        </a:defRPr>
      </a:lvl8pPr>
      <a:lvl9pPr marL="1828800" algn="l" rtl="0" eaLnBrk="1" fontAlgn="base" hangingPunct="1">
        <a:spcBef>
          <a:spcPct val="0"/>
        </a:spcBef>
        <a:spcAft>
          <a:spcPct val="0"/>
        </a:spcAft>
        <a:defRPr sz="2400" b="1">
          <a:solidFill>
            <a:srgbClr val="FA9106"/>
          </a:solidFill>
          <a:latin typeface="Arial" charset="0"/>
          <a:cs typeface="Arial" charset="0"/>
        </a:defRPr>
      </a:lvl9pPr>
    </p:titleStyle>
    <p:bodyStyle>
      <a:lvl1pPr marL="342900" indent="-342900" algn="l" rtl="0" eaLnBrk="1" fontAlgn="base" hangingPunct="1">
        <a:spcBef>
          <a:spcPct val="20000"/>
        </a:spcBef>
        <a:spcAft>
          <a:spcPct val="0"/>
        </a:spcAft>
        <a:buChar char="•"/>
        <a:defRPr sz="2800">
          <a:solidFill>
            <a:srgbClr val="292929"/>
          </a:solidFill>
          <a:latin typeface="+mn-lt"/>
          <a:ea typeface="Arial" pitchFamily="21" charset="0"/>
          <a:cs typeface="+mn-cs"/>
        </a:defRPr>
      </a:lvl1pPr>
      <a:lvl2pPr marL="742950" indent="-285750" algn="l" rtl="0" eaLnBrk="1" fontAlgn="base" hangingPunct="1">
        <a:spcBef>
          <a:spcPct val="20000"/>
        </a:spcBef>
        <a:spcAft>
          <a:spcPct val="0"/>
        </a:spcAft>
        <a:buClr>
          <a:schemeClr val="accent6">
            <a:lumMod val="60000"/>
            <a:lumOff val="40000"/>
          </a:schemeClr>
        </a:buClr>
        <a:buFont typeface="Wingdings" charset="2"/>
        <a:buChar char="§"/>
        <a:defRPr sz="2400">
          <a:solidFill>
            <a:srgbClr val="292929"/>
          </a:solidFill>
          <a:latin typeface="+mn-lt"/>
          <a:ea typeface="Arial" pitchFamily="21" charset="0"/>
          <a:cs typeface="+mn-cs"/>
        </a:defRPr>
      </a:lvl2pPr>
      <a:lvl3pPr marL="1143000" indent="-228600" algn="l" rtl="0" eaLnBrk="1" fontAlgn="base" hangingPunct="1">
        <a:spcBef>
          <a:spcPct val="20000"/>
        </a:spcBef>
        <a:spcAft>
          <a:spcPct val="0"/>
        </a:spcAft>
        <a:buClr>
          <a:schemeClr val="accent6">
            <a:lumMod val="60000"/>
            <a:lumOff val="40000"/>
          </a:schemeClr>
        </a:buClr>
        <a:buFont typeface="Courier New"/>
        <a:buChar char="o"/>
        <a:defRPr sz="2000">
          <a:solidFill>
            <a:srgbClr val="292929"/>
          </a:solidFill>
          <a:latin typeface="+mn-lt"/>
          <a:ea typeface="Arial" pitchFamily="21" charset="0"/>
          <a:cs typeface="+mn-cs"/>
        </a:defRPr>
      </a:lvl3pPr>
      <a:lvl4pPr marL="1600200" indent="-228600" algn="l" rtl="0" eaLnBrk="1" fontAlgn="base" hangingPunct="1">
        <a:spcBef>
          <a:spcPct val="20000"/>
        </a:spcBef>
        <a:spcAft>
          <a:spcPct val="0"/>
        </a:spcAft>
        <a:buClr>
          <a:schemeClr val="accent6">
            <a:lumMod val="40000"/>
            <a:lumOff val="60000"/>
          </a:schemeClr>
        </a:buClr>
        <a:buFont typeface="Arial"/>
        <a:buChar char="•"/>
        <a:defRPr sz="1600">
          <a:solidFill>
            <a:srgbClr val="292929"/>
          </a:solidFill>
          <a:latin typeface="+mn-lt"/>
          <a:ea typeface="Arial" pitchFamily="21" charset="0"/>
          <a:cs typeface="+mn-cs"/>
        </a:defRPr>
      </a:lvl4pPr>
      <a:lvl5pPr marL="2057400" indent="-228600" algn="l" rtl="0" eaLnBrk="1" fontAlgn="base" hangingPunct="1">
        <a:spcBef>
          <a:spcPct val="20000"/>
        </a:spcBef>
        <a:spcAft>
          <a:spcPct val="0"/>
        </a:spcAft>
        <a:buClr>
          <a:schemeClr val="accent6">
            <a:lumMod val="40000"/>
            <a:lumOff val="60000"/>
          </a:schemeClr>
        </a:buClr>
        <a:buFont typeface="Wingdings" charset="2"/>
        <a:buChar char="§"/>
        <a:defRPr sz="1600">
          <a:solidFill>
            <a:srgbClr val="292929"/>
          </a:solidFill>
          <a:latin typeface="+mn-lt"/>
          <a:ea typeface="Arial" pitchFamily="21" charset="0"/>
          <a:cs typeface="+mn-cs"/>
        </a:defRPr>
      </a:lvl5pPr>
      <a:lvl6pPr marL="2514600" indent="-228600" algn="l" rtl="0" eaLnBrk="1" fontAlgn="base" hangingPunct="1">
        <a:spcBef>
          <a:spcPct val="20000"/>
        </a:spcBef>
        <a:spcAft>
          <a:spcPct val="0"/>
        </a:spcAft>
        <a:buChar char="»"/>
        <a:defRPr sz="1600">
          <a:solidFill>
            <a:srgbClr val="292929"/>
          </a:solidFill>
          <a:latin typeface="+mn-lt"/>
          <a:cs typeface="+mn-cs"/>
        </a:defRPr>
      </a:lvl6pPr>
      <a:lvl7pPr marL="2971800" indent="-228600" algn="l" rtl="0" eaLnBrk="1" fontAlgn="base" hangingPunct="1">
        <a:spcBef>
          <a:spcPct val="20000"/>
        </a:spcBef>
        <a:spcAft>
          <a:spcPct val="0"/>
        </a:spcAft>
        <a:buChar char="»"/>
        <a:defRPr sz="1600">
          <a:solidFill>
            <a:srgbClr val="292929"/>
          </a:solidFill>
          <a:latin typeface="+mn-lt"/>
          <a:cs typeface="+mn-cs"/>
        </a:defRPr>
      </a:lvl7pPr>
      <a:lvl8pPr marL="3429000" indent="-228600" algn="l" rtl="0" eaLnBrk="1" fontAlgn="base" hangingPunct="1">
        <a:spcBef>
          <a:spcPct val="20000"/>
        </a:spcBef>
        <a:spcAft>
          <a:spcPct val="0"/>
        </a:spcAft>
        <a:buChar char="»"/>
        <a:defRPr sz="1600">
          <a:solidFill>
            <a:srgbClr val="292929"/>
          </a:solidFill>
          <a:latin typeface="+mn-lt"/>
          <a:cs typeface="+mn-cs"/>
        </a:defRPr>
      </a:lvl8pPr>
      <a:lvl9pPr marL="3886200" indent="-228600" algn="l" rtl="0" eaLnBrk="1" fontAlgn="base" hangingPunct="1">
        <a:spcBef>
          <a:spcPct val="20000"/>
        </a:spcBef>
        <a:spcAft>
          <a:spcPct val="0"/>
        </a:spcAft>
        <a:buChar char="»"/>
        <a:defRPr sz="1600">
          <a:solidFill>
            <a:srgbClr val="292929"/>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1739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TW logo small.png"/>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57200" y="6553200"/>
            <a:ext cx="1682496" cy="262128"/>
          </a:xfrm>
          <a:prstGeom prst="rect">
            <a:avLst/>
          </a:prstGeom>
        </p:spPr>
      </p:pic>
      <p:pic>
        <p:nvPicPr>
          <p:cNvPr id="5" name="Picture 4" descr="CC license button - small.png"/>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620000" y="6589014"/>
            <a:ext cx="1016000" cy="190500"/>
          </a:xfrm>
          <a:prstGeom prst="rect">
            <a:avLst/>
          </a:prstGeom>
        </p:spPr>
      </p:pic>
    </p:spTree>
    <p:extLst>
      <p:ext uri="{BB962C8B-B14F-4D97-AF65-F5344CB8AC3E}">
        <p14:creationId xmlns:p14="http://schemas.microsoft.com/office/powerpoint/2010/main" val="2779731766"/>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Lst>
  <p:transition spd="med">
    <p:fade/>
  </p:transition>
  <p:timing>
    <p:tnLst>
      <p:par>
        <p:cT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arydale"/>
          <a:ea typeface="+mj-ea"/>
          <a:cs typeface="+mj-cs"/>
        </a:defRPr>
      </a:lvl1pPr>
    </p:titleStyle>
    <p:bodyStyle>
      <a:lvl1pPr marL="342900" indent="-342900" algn="l" defTabSz="457200" rtl="0" eaLnBrk="1" latinLnBrk="0" hangingPunct="1">
        <a:spcBef>
          <a:spcPct val="20000"/>
        </a:spcBef>
        <a:buFont typeface="Lucida Grande"/>
        <a:buChar char="–"/>
        <a:defRPr sz="3200" kern="1200">
          <a:solidFill>
            <a:srgbClr val="333333"/>
          </a:solidFill>
          <a:latin typeface="CamingoDos Pro Cd"/>
          <a:ea typeface="+mn-ea"/>
          <a:cs typeface="+mn-cs"/>
        </a:defRPr>
      </a:lvl1pPr>
      <a:lvl2pPr marL="742950" indent="-285750" algn="l" defTabSz="457200" rtl="0" eaLnBrk="1" latinLnBrk="0" hangingPunct="1">
        <a:spcBef>
          <a:spcPct val="20000"/>
        </a:spcBef>
        <a:buFont typeface="Arial"/>
        <a:buChar char="–"/>
        <a:defRPr sz="2800" kern="1200">
          <a:solidFill>
            <a:srgbClr val="333333"/>
          </a:solidFill>
          <a:latin typeface="CamingoDos Pro Cd"/>
          <a:ea typeface="+mn-ea"/>
          <a:cs typeface="+mn-cs"/>
        </a:defRPr>
      </a:lvl2pPr>
      <a:lvl3pPr marL="1143000" indent="-228600" algn="l" defTabSz="457200" rtl="0" eaLnBrk="1" latinLnBrk="0" hangingPunct="1">
        <a:spcBef>
          <a:spcPct val="20000"/>
        </a:spcBef>
        <a:buFont typeface="Arial"/>
        <a:buChar char="•"/>
        <a:defRPr sz="2400" kern="1200">
          <a:solidFill>
            <a:srgbClr val="333333"/>
          </a:solidFill>
          <a:latin typeface="CamingoDos Pro Cd"/>
          <a:ea typeface="+mn-ea"/>
          <a:cs typeface="+mn-cs"/>
        </a:defRPr>
      </a:lvl3pPr>
      <a:lvl4pPr marL="16002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4pPr>
      <a:lvl5pPr marL="20574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hyperlink" Target="mailto:http://creativecommons.org/licenses/by-sa/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1.bin"/><Relationship Id="rId5" Type="http://schemas.openxmlformats.org/officeDocument/2006/relationships/image" Target="../media/image10.emf"/><Relationship Id="rId1" Type="http://schemas.openxmlformats.org/officeDocument/2006/relationships/vmlDrawing" Target="../drawings/vmlDrawing1.vml"/><Relationship Id="rId2"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2.bin"/><Relationship Id="rId5" Type="http://schemas.openxmlformats.org/officeDocument/2006/relationships/image" Target="../media/image11.emf"/><Relationship Id="rId1" Type="http://schemas.openxmlformats.org/officeDocument/2006/relationships/vmlDrawing" Target="../drawings/vmlDrawing2.vml"/><Relationship Id="rId2"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14.wmf"/><Relationship Id="rId1" Type="http://schemas.openxmlformats.org/officeDocument/2006/relationships/slideLayout" Target="../slideLayouts/slideLayout24.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3" Type="http://schemas.openxmlformats.org/officeDocument/2006/relationships/image" Target="../media/image15.wmf"/><Relationship Id="rId4" Type="http://schemas.openxmlformats.org/officeDocument/2006/relationships/image" Target="../media/image16.wmf"/><Relationship Id="rId1" Type="http://schemas.openxmlformats.org/officeDocument/2006/relationships/slideLayout" Target="../slideLayouts/slideLayout24.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3" Type="http://schemas.openxmlformats.org/officeDocument/2006/relationships/image" Target="../media/image17.wmf"/><Relationship Id="rId4" Type="http://schemas.openxmlformats.org/officeDocument/2006/relationships/image" Target="../media/image18.jpeg"/><Relationship Id="rId1" Type="http://schemas.openxmlformats.org/officeDocument/2006/relationships/slideLayout" Target="../slideLayouts/slideLayout24.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3" Type="http://schemas.openxmlformats.org/officeDocument/2006/relationships/image" Target="../media/image19.wmf"/><Relationship Id="rId4" Type="http://schemas.openxmlformats.org/officeDocument/2006/relationships/image" Target="../media/image20.jpeg"/><Relationship Id="rId5" Type="http://schemas.openxmlformats.org/officeDocument/2006/relationships/image" Target="../media/image21.wmf"/><Relationship Id="rId1" Type="http://schemas.openxmlformats.org/officeDocument/2006/relationships/slideLayout" Target="../slideLayouts/slideLayout24.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9.xml"/><Relationship Id="rId3" Type="http://schemas.openxmlformats.org/officeDocument/2006/relationships/image" Target="../media/image7.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hyperlink" Target="http://zakiwarfel.com/archives/category/paper-prototyping/" TargetMode="External"/><Relationship Id="rId1" Type="http://schemas.openxmlformats.org/officeDocument/2006/relationships/slideLayout" Target="../slideLayouts/slideLayout24.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9.xml"/><Relationship Id="rId3"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0.xml"/><Relationship Id="rId3" Type="http://schemas.openxmlformats.org/officeDocument/2006/relationships/image" Target="../media/image25.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2.xml"/><Relationship Id="rId3" Type="http://schemas.openxmlformats.org/officeDocument/2006/relationships/image" Target="../media/image7.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Understanding the Business Domain</a:t>
            </a:r>
            <a:endParaRPr lang="en-US" dirty="0"/>
          </a:p>
        </p:txBody>
      </p:sp>
      <p:sp>
        <p:nvSpPr>
          <p:cNvPr id="3" name="Subtitle 2"/>
          <p:cNvSpPr>
            <a:spLocks noGrp="1"/>
          </p:cNvSpPr>
          <p:nvPr>
            <p:ph type="subTitle" idx="1"/>
          </p:nvPr>
        </p:nvSpPr>
        <p:spPr/>
        <p:txBody>
          <a:bodyPr/>
          <a:lstStyle/>
          <a:p>
            <a:r>
              <a:rPr lang="en-US" dirty="0" smtClean="0"/>
              <a:t>A module in the </a:t>
            </a:r>
          </a:p>
          <a:p>
            <a:r>
              <a:rPr lang="en-US" dirty="0" smtClean="0"/>
              <a:t>Agile Business Analysis</a:t>
            </a:r>
          </a:p>
          <a:p>
            <a:r>
              <a:rPr lang="en-US" dirty="0" smtClean="0"/>
              <a:t>workshop</a:t>
            </a:r>
            <a:endParaRPr lang="en-US" dirty="0"/>
          </a:p>
        </p:txBody>
      </p:sp>
      <p:sp>
        <p:nvSpPr>
          <p:cNvPr id="5" name="Rectangle 12"/>
          <p:cNvSpPr>
            <a:spLocks noChangeArrowheads="1"/>
          </p:cNvSpPr>
          <p:nvPr/>
        </p:nvSpPr>
        <p:spPr bwMode="auto">
          <a:xfrm>
            <a:off x="1828800" y="5756803"/>
            <a:ext cx="5791200" cy="7201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buNone/>
            </a:pPr>
            <a:r>
              <a:rPr lang="en-US" sz="1200" dirty="0">
                <a:latin typeface="Calibri" pitchFamily="34" charset="0"/>
                <a:cs typeface="Calibri" pitchFamily="34" charset="0"/>
              </a:rPr>
              <a:t>This work is licensed under </a:t>
            </a:r>
            <a:r>
              <a:rPr lang="en-US" sz="1200" dirty="0" smtClean="0">
                <a:latin typeface="Calibri" pitchFamily="34" charset="0"/>
                <a:cs typeface="Calibri" pitchFamily="34" charset="0"/>
              </a:rPr>
              <a:t>the</a:t>
            </a:r>
          </a:p>
          <a:p>
            <a:pPr algn="ctr">
              <a:buNone/>
            </a:pPr>
            <a:r>
              <a:rPr lang="en-US" sz="1200" dirty="0" smtClean="0">
                <a:latin typeface="Calibri" pitchFamily="34" charset="0"/>
                <a:cs typeface="Calibri" pitchFamily="34" charset="0"/>
              </a:rPr>
              <a:t> </a:t>
            </a:r>
            <a:r>
              <a:rPr lang="en-US" sz="1200" dirty="0">
                <a:latin typeface="Calibri" pitchFamily="34" charset="0"/>
                <a:cs typeface="Calibri" pitchFamily="34" charset="0"/>
              </a:rPr>
              <a:t>Creative Commons Attribution-</a:t>
            </a:r>
            <a:r>
              <a:rPr lang="en-US" sz="1200" dirty="0" err="1">
                <a:latin typeface="Calibri" pitchFamily="34" charset="0"/>
                <a:cs typeface="Calibri" pitchFamily="34" charset="0"/>
              </a:rPr>
              <a:t>ShareAlike</a:t>
            </a:r>
            <a:r>
              <a:rPr lang="en-US" sz="1200" dirty="0">
                <a:latin typeface="Calibri" pitchFamily="34" charset="0"/>
                <a:cs typeface="Calibri" pitchFamily="34" charset="0"/>
              </a:rPr>
              <a:t> 4.0 International License. </a:t>
            </a:r>
            <a:endParaRPr lang="en-US" sz="1200" dirty="0" smtClean="0">
              <a:latin typeface="Calibri" pitchFamily="34" charset="0"/>
              <a:cs typeface="Calibri" pitchFamily="34" charset="0"/>
            </a:endParaRPr>
          </a:p>
          <a:p>
            <a:pPr algn="ctr">
              <a:buNone/>
            </a:pPr>
            <a:r>
              <a:rPr lang="en-US" sz="1200" dirty="0" smtClean="0">
                <a:latin typeface="Calibri" pitchFamily="34" charset="0"/>
                <a:cs typeface="Calibri" pitchFamily="34" charset="0"/>
              </a:rPr>
              <a:t>To </a:t>
            </a:r>
            <a:r>
              <a:rPr lang="en-US" sz="1200" dirty="0">
                <a:latin typeface="Calibri" pitchFamily="34" charset="0"/>
                <a:cs typeface="Calibri" pitchFamily="34" charset="0"/>
              </a:rPr>
              <a:t>view a copy of this license, visit </a:t>
            </a:r>
            <a:r>
              <a:rPr lang="en-US" sz="1200" dirty="0">
                <a:latin typeface="Calibri" pitchFamily="34" charset="0"/>
                <a:cs typeface="Calibri" pitchFamily="34" charset="0"/>
                <a:hlinkClick r:id="rId2"/>
              </a:rPr>
              <a:t>http://creativecommons.org/licenses/by-sa/4.0/</a:t>
            </a:r>
            <a:r>
              <a:rPr lang="en-US" sz="1200" dirty="0" smtClean="0">
                <a:latin typeface="Calibri" pitchFamily="34" charset="0"/>
                <a:cs typeface="Calibri" pitchFamily="34" charset="0"/>
              </a:rPr>
              <a:t>.</a:t>
            </a:r>
            <a:endParaRPr lang="en-US" sz="1200" dirty="0">
              <a:latin typeface="Calibri" pitchFamily="34" charset="0"/>
              <a:cs typeface="Calibri" pitchFamily="34" charset="0"/>
            </a:endParaRPr>
          </a:p>
        </p:txBody>
      </p:sp>
    </p:spTree>
    <p:extLst>
      <p:ext uri="{BB962C8B-B14F-4D97-AF65-F5344CB8AC3E}">
        <p14:creationId xmlns:p14="http://schemas.microsoft.com/office/powerpoint/2010/main" val="2994645268"/>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Debt Chasers Roles</a:t>
            </a:r>
            <a:endParaRPr lang="en-US" dirty="0"/>
          </a:p>
        </p:txBody>
      </p:sp>
      <p:sp>
        <p:nvSpPr>
          <p:cNvPr id="2" name="Vertical Text Placeholder 1"/>
          <p:cNvSpPr>
            <a:spLocks noGrp="1"/>
          </p:cNvSpPr>
          <p:nvPr>
            <p:ph type="body" orient="vert" sz="quarter" idx="11"/>
          </p:nvPr>
        </p:nvSpPr>
        <p:spPr/>
        <p:txBody>
          <a:bodyPr/>
          <a:lstStyle/>
          <a:p>
            <a:endParaRPr lang="en-US"/>
          </a:p>
        </p:txBody>
      </p:sp>
      <p:sp>
        <p:nvSpPr>
          <p:cNvPr id="14" name="Rectangle 3"/>
          <p:cNvSpPr>
            <a:spLocks noChangeArrowheads="1"/>
          </p:cNvSpPr>
          <p:nvPr/>
        </p:nvSpPr>
        <p:spPr bwMode="gray">
          <a:xfrm>
            <a:off x="3276600" y="1224756"/>
            <a:ext cx="1727200" cy="381000"/>
          </a:xfrm>
          <a:prstGeom prst="rect">
            <a:avLst/>
          </a:prstGeom>
          <a:noFill/>
          <a:ln w="12700">
            <a:noFill/>
            <a:miter lim="800000"/>
            <a:headEnd/>
            <a:tailEnd/>
          </a:ln>
        </p:spPr>
        <p:txBody>
          <a:bodyPr lIns="90488" tIns="44450" rIns="90488" bIns="44450"/>
          <a:lstStyle/>
          <a:p>
            <a:pPr marL="342900" indent="-342900" eaLnBrk="0" hangingPunct="0">
              <a:spcBef>
                <a:spcPct val="20000"/>
              </a:spcBef>
              <a:buClr>
                <a:schemeClr val="bg1"/>
              </a:buClr>
              <a:buFont typeface="Wingdings" pitchFamily="2" charset="2"/>
              <a:buNone/>
            </a:pPr>
            <a:r>
              <a:rPr lang="en-GB" sz="1400" b="1" i="1" dirty="0">
                <a:latin typeface="Tahoma" pitchFamily="34" charset="0"/>
              </a:rPr>
              <a:t>What do I want to do?</a:t>
            </a:r>
          </a:p>
        </p:txBody>
      </p:sp>
      <p:sp>
        <p:nvSpPr>
          <p:cNvPr id="15" name="Rectangle 4"/>
          <p:cNvSpPr>
            <a:spLocks noChangeArrowheads="1"/>
          </p:cNvSpPr>
          <p:nvPr/>
        </p:nvSpPr>
        <p:spPr bwMode="gray">
          <a:xfrm>
            <a:off x="5029200" y="1224756"/>
            <a:ext cx="2159000" cy="381000"/>
          </a:xfrm>
          <a:prstGeom prst="rect">
            <a:avLst/>
          </a:prstGeom>
          <a:noFill/>
          <a:ln w="12700">
            <a:noFill/>
            <a:miter lim="800000"/>
            <a:headEnd/>
            <a:tailEnd/>
          </a:ln>
        </p:spPr>
        <p:txBody>
          <a:bodyPr lIns="90488" tIns="44450" rIns="0" bIns="44450"/>
          <a:lstStyle/>
          <a:p>
            <a:pPr algn="ctr" eaLnBrk="0" hangingPunct="0">
              <a:spcBef>
                <a:spcPct val="20000"/>
              </a:spcBef>
              <a:buClr>
                <a:schemeClr val="bg1"/>
              </a:buClr>
              <a:buFont typeface="Wingdings" pitchFamily="2" charset="2"/>
              <a:buNone/>
            </a:pPr>
            <a:r>
              <a:rPr lang="en-GB" sz="1400" b="1" i="1" dirty="0">
                <a:latin typeface="Tahoma" pitchFamily="34" charset="0"/>
              </a:rPr>
              <a:t>How will you support my goals?</a:t>
            </a:r>
          </a:p>
        </p:txBody>
      </p:sp>
      <p:sp>
        <p:nvSpPr>
          <p:cNvPr id="19" name="Rectangle 8"/>
          <p:cNvSpPr>
            <a:spLocks noChangeArrowheads="1"/>
          </p:cNvSpPr>
          <p:nvPr/>
        </p:nvSpPr>
        <p:spPr bwMode="gray">
          <a:xfrm>
            <a:off x="1870075" y="1224756"/>
            <a:ext cx="3376613" cy="381000"/>
          </a:xfrm>
          <a:prstGeom prst="rect">
            <a:avLst/>
          </a:prstGeom>
          <a:noFill/>
          <a:ln w="12700">
            <a:noFill/>
            <a:miter lim="800000"/>
            <a:headEnd/>
            <a:tailEnd/>
          </a:ln>
        </p:spPr>
        <p:txBody>
          <a:bodyPr lIns="90488" tIns="44450" rIns="90488" bIns="44450"/>
          <a:lstStyle/>
          <a:p>
            <a:pPr marL="342900" indent="-342900" eaLnBrk="0" hangingPunct="0">
              <a:spcBef>
                <a:spcPct val="20000"/>
              </a:spcBef>
              <a:buClr>
                <a:schemeClr val="bg1"/>
              </a:buClr>
              <a:buFont typeface="Wingdings" pitchFamily="2" charset="2"/>
              <a:buNone/>
            </a:pPr>
            <a:r>
              <a:rPr lang="en-GB" sz="1400" b="1" i="1" dirty="0">
                <a:latin typeface="Tahoma" pitchFamily="34" charset="0"/>
              </a:rPr>
              <a:t>Who am I?</a:t>
            </a:r>
          </a:p>
        </p:txBody>
      </p:sp>
      <p:sp>
        <p:nvSpPr>
          <p:cNvPr id="21" name="TextBox 20"/>
          <p:cNvSpPr txBox="1"/>
          <p:nvPr/>
        </p:nvSpPr>
        <p:spPr>
          <a:xfrm>
            <a:off x="1641475" y="2057400"/>
            <a:ext cx="7315200" cy="1508105"/>
          </a:xfrm>
          <a:prstGeom prst="rect">
            <a:avLst/>
          </a:prstGeom>
          <a:noFill/>
        </p:spPr>
        <p:txBody>
          <a:bodyPr wrap="square" rtlCol="0">
            <a:spAutoFit/>
          </a:bodyPr>
          <a:lstStyle/>
          <a:p>
            <a:r>
              <a:rPr lang="en-US" dirty="0" smtClean="0"/>
              <a:t>Break into groups of 4-5 people.  Select a Role.</a:t>
            </a:r>
          </a:p>
          <a:p>
            <a:r>
              <a:rPr lang="en-US" dirty="0" smtClean="0"/>
              <a:t>Refer to the introduction to </a:t>
            </a:r>
            <a:r>
              <a:rPr lang="en-US" dirty="0" err="1" smtClean="0"/>
              <a:t>DebtChasers</a:t>
            </a:r>
            <a:endParaRPr lang="en-US" dirty="0" smtClean="0"/>
          </a:p>
          <a:p>
            <a:r>
              <a:rPr lang="en-US" dirty="0" smtClean="0"/>
              <a:t>Answer the above questions for your Role</a:t>
            </a:r>
          </a:p>
          <a:p>
            <a:r>
              <a:rPr lang="en-US" dirty="0" smtClean="0"/>
              <a:t>Consider the following questions</a:t>
            </a:r>
          </a:p>
        </p:txBody>
      </p:sp>
      <p:sp>
        <p:nvSpPr>
          <p:cNvPr id="22" name="Rectangle 21"/>
          <p:cNvSpPr/>
          <p:nvPr/>
        </p:nvSpPr>
        <p:spPr>
          <a:xfrm>
            <a:off x="1793875" y="3810000"/>
            <a:ext cx="6511925" cy="2542234"/>
          </a:xfrm>
          <a:prstGeom prst="rect">
            <a:avLst/>
          </a:prstGeom>
          <a:ln>
            <a:solidFill>
              <a:schemeClr val="accent1">
                <a:lumMod val="75000"/>
              </a:schemeClr>
            </a:solidFill>
          </a:ln>
        </p:spPr>
        <p:txBody>
          <a:bodyPr wrap="square">
            <a:spAutoFit/>
          </a:bodyPr>
          <a:lstStyle/>
          <a:p>
            <a:pPr>
              <a:buNone/>
            </a:pPr>
            <a:r>
              <a:rPr lang="en-US" b="1" dirty="0" smtClean="0"/>
              <a:t>Goals &amp; Roadblocks</a:t>
            </a:r>
            <a:r>
              <a:rPr lang="en-US" dirty="0" smtClean="0"/>
              <a:t> </a:t>
            </a:r>
          </a:p>
          <a:p>
            <a:pPr lvl="1"/>
            <a:r>
              <a:rPr lang="en-US" sz="1600" dirty="0" smtClean="0"/>
              <a:t>What are their goals in their job?</a:t>
            </a:r>
          </a:p>
          <a:p>
            <a:pPr lvl="1"/>
            <a:r>
              <a:rPr lang="en-US" sz="1600" dirty="0" smtClean="0"/>
              <a:t>What are their personal / career goals?</a:t>
            </a:r>
          </a:p>
          <a:p>
            <a:pPr lvl="1"/>
            <a:r>
              <a:rPr lang="en-US" sz="1600" dirty="0" smtClean="0"/>
              <a:t>What are common frustrations in their job?</a:t>
            </a:r>
          </a:p>
          <a:p>
            <a:pPr lvl="1"/>
            <a:r>
              <a:rPr lang="en-US" sz="1600" dirty="0" smtClean="0"/>
              <a:t>What are daily roadblocks? </a:t>
            </a:r>
          </a:p>
          <a:p>
            <a:pPr>
              <a:buNone/>
            </a:pPr>
            <a:r>
              <a:rPr lang="en-US" b="1" dirty="0" smtClean="0"/>
              <a:t>Context of use</a:t>
            </a:r>
          </a:p>
          <a:p>
            <a:pPr lvl="1"/>
            <a:r>
              <a:rPr lang="en-US" sz="1600" dirty="0" smtClean="0"/>
              <a:t>What are their 3 most common tasks?</a:t>
            </a:r>
          </a:p>
          <a:p>
            <a:pPr lvl="1"/>
            <a:r>
              <a:rPr lang="en-US" sz="1600" dirty="0" smtClean="0"/>
              <a:t>What are their 3 important performance metrics?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Debrief</a:t>
            </a:r>
            <a:endParaRPr lang="en-US" dirty="0"/>
          </a:p>
        </p:txBody>
      </p:sp>
      <p:sp>
        <p:nvSpPr>
          <p:cNvPr id="5" name="Content Placeholder 4"/>
          <p:cNvSpPr>
            <a:spLocks noGrp="1"/>
          </p:cNvSpPr>
          <p:nvPr>
            <p:ph type="body" sz="quarter" idx="4294967295"/>
          </p:nvPr>
        </p:nvSpPr>
        <p:spPr>
          <a:xfrm>
            <a:off x="0" y="1143000"/>
            <a:ext cx="8686800" cy="5029200"/>
          </a:xfrm>
        </p:spPr>
        <p:txBody>
          <a:bodyPr/>
          <a:lstStyle/>
          <a:p>
            <a:r>
              <a:rPr lang="en-US" dirty="0" smtClean="0"/>
              <a:t>What </a:t>
            </a:r>
            <a:r>
              <a:rPr lang="en-US" b="1" dirty="0" smtClean="0"/>
              <a:t>went well</a:t>
            </a:r>
            <a:r>
              <a:rPr lang="en-US" dirty="0" smtClean="0"/>
              <a:t>?  </a:t>
            </a:r>
          </a:p>
          <a:p>
            <a:r>
              <a:rPr lang="en-US" dirty="0" smtClean="0"/>
              <a:t>What </a:t>
            </a:r>
            <a:r>
              <a:rPr lang="en-US" b="1" dirty="0" smtClean="0"/>
              <a:t>key </a:t>
            </a:r>
            <a:r>
              <a:rPr lang="en-US" b="1" dirty="0" err="1" smtClean="0"/>
              <a:t>learnings</a:t>
            </a:r>
            <a:r>
              <a:rPr lang="en-US" b="1" dirty="0" smtClean="0"/>
              <a:t> </a:t>
            </a:r>
            <a:r>
              <a:rPr lang="en-US" dirty="0" smtClean="0"/>
              <a:t>did you take from that exercise?</a:t>
            </a:r>
          </a:p>
          <a:p>
            <a:r>
              <a:rPr lang="en-US" dirty="0" smtClean="0"/>
              <a:t>What </a:t>
            </a:r>
            <a:r>
              <a:rPr lang="en-US" b="1" dirty="0" smtClean="0"/>
              <a:t>still puzzles you</a:t>
            </a:r>
            <a:r>
              <a:rPr lang="en-US" dirty="0" smtClean="0"/>
              <a:t>?</a:t>
            </a:r>
          </a:p>
          <a:p>
            <a:endParaRPr lang="en-US" dirty="0"/>
          </a:p>
        </p:txBody>
      </p:sp>
      <p:pic>
        <p:nvPicPr>
          <p:cNvPr id="6" name="Picture 5" descr="confused-flipped.jpg"/>
          <p:cNvPicPr>
            <a:picLocks noChangeAspect="1"/>
          </p:cNvPicPr>
          <p:nvPr/>
        </p:nvPicPr>
        <p:blipFill>
          <a:blip r:embed="rId3">
            <a:clrChange>
              <a:clrFrom>
                <a:srgbClr val="FFFFFF"/>
              </a:clrFrom>
              <a:clrTo>
                <a:srgbClr val="FFFFFF">
                  <a:alpha val="0"/>
                </a:srgbClr>
              </a:clrTo>
            </a:clrChange>
          </a:blip>
          <a:stretch>
            <a:fillRect/>
          </a:stretch>
        </p:blipFill>
        <p:spPr>
          <a:xfrm>
            <a:off x="7315200" y="1981200"/>
            <a:ext cx="1262380" cy="4533900"/>
          </a:xfrm>
          <a:prstGeom prst="rect">
            <a:avLst/>
          </a:prstGeom>
        </p:spPr>
      </p:pic>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Business Process</a:t>
            </a:r>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0050" name="Picture 2"/>
          <p:cNvPicPr>
            <a:picLocks noChangeAspect="1" noChangeArrowheads="1"/>
          </p:cNvPicPr>
          <p:nvPr/>
        </p:nvPicPr>
        <p:blipFill>
          <a:blip r:embed="rId3"/>
          <a:srcRect/>
          <a:stretch>
            <a:fillRect/>
          </a:stretch>
        </p:blipFill>
        <p:spPr bwMode="auto">
          <a:xfrm>
            <a:off x="2376488" y="324150"/>
            <a:ext cx="5548312" cy="615285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GB" smtClean="0"/>
              <a:t>What Techniques?</a:t>
            </a:r>
          </a:p>
        </p:txBody>
      </p:sp>
      <p:sp>
        <p:nvSpPr>
          <p:cNvPr id="28675" name="Rectangle 3"/>
          <p:cNvSpPr>
            <a:spLocks noGrp="1" noChangeArrowheads="1"/>
          </p:cNvSpPr>
          <p:nvPr>
            <p:ph idx="1"/>
          </p:nvPr>
        </p:nvSpPr>
        <p:spPr/>
        <p:txBody>
          <a:bodyPr/>
          <a:lstStyle/>
          <a:p>
            <a:pPr eaLnBrk="1" hangingPunct="1"/>
            <a:r>
              <a:rPr lang="en-GB" dirty="0" smtClean="0"/>
              <a:t>There are many techniques that help drive out a Business Process</a:t>
            </a:r>
          </a:p>
          <a:p>
            <a:pPr eaLnBrk="1" hangingPunct="1"/>
            <a:endParaRPr lang="en-GB" dirty="0" smtClean="0"/>
          </a:p>
          <a:p>
            <a:pPr eaLnBrk="1" hangingPunct="1"/>
            <a:r>
              <a:rPr lang="en-GB" dirty="0" smtClean="0"/>
              <a:t>What techniques have proved useful for you?</a:t>
            </a:r>
          </a:p>
          <a:p>
            <a:pPr eaLnBrk="1" hangingPunct="1"/>
            <a:endParaRPr lang="en-GB" dirty="0" smtClean="0"/>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Process modeling</a:t>
            </a:r>
            <a:endParaRPr lang="en-US" dirty="0"/>
          </a:p>
        </p:txBody>
      </p:sp>
      <p:pic>
        <p:nvPicPr>
          <p:cNvPr id="5" name="Picture 4"/>
          <p:cNvPicPr>
            <a:picLocks noChangeAspect="1"/>
          </p:cNvPicPr>
          <p:nvPr/>
        </p:nvPicPr>
        <p:blipFill>
          <a:blip r:embed="rId3"/>
          <a:stretch>
            <a:fillRect/>
          </a:stretch>
        </p:blipFill>
        <p:spPr>
          <a:xfrm>
            <a:off x="127000" y="1117600"/>
            <a:ext cx="8890000" cy="4610100"/>
          </a:xfrm>
          <a:prstGeom prst="rect">
            <a:avLst/>
          </a:prstGeom>
        </p:spPr>
      </p:pic>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p:cNvSpPr>
            <a:spLocks noGrp="1" noChangeArrowheads="1"/>
          </p:cNvSpPr>
          <p:nvPr>
            <p:ph type="title"/>
          </p:nvPr>
        </p:nvSpPr>
        <p:spPr>
          <a:xfrm>
            <a:off x="457200" y="0"/>
            <a:ext cx="8229600" cy="1143000"/>
          </a:xfrm>
        </p:spPr>
        <p:txBody>
          <a:bodyPr>
            <a:normAutofit fontScale="90000"/>
          </a:bodyPr>
          <a:lstStyle/>
          <a:p>
            <a:r>
              <a:rPr lang="en-US" sz="4400" dirty="0"/>
              <a:t>BPM for Debt Chasers – As Is World</a:t>
            </a:r>
          </a:p>
        </p:txBody>
      </p:sp>
      <p:graphicFrame>
        <p:nvGraphicFramePr>
          <p:cNvPr id="4" name="Object 3"/>
          <p:cNvGraphicFramePr>
            <a:graphicFrameLocks noChangeAspect="1"/>
          </p:cNvGraphicFramePr>
          <p:nvPr>
            <p:extLst>
              <p:ext uri="{D42A27DB-BD31-4B8C-83A1-F6EECF244321}">
                <p14:modId xmlns:p14="http://schemas.microsoft.com/office/powerpoint/2010/main" val="3312621181"/>
              </p:ext>
            </p:extLst>
          </p:nvPr>
        </p:nvGraphicFramePr>
        <p:xfrm>
          <a:off x="228600" y="838200"/>
          <a:ext cx="8831262" cy="6636120"/>
        </p:xfrm>
        <a:graphic>
          <a:graphicData uri="http://schemas.openxmlformats.org/presentationml/2006/ole">
            <mc:AlternateContent xmlns:mc="http://schemas.openxmlformats.org/markup-compatibility/2006">
              <mc:Choice xmlns:v="urn:schemas-microsoft-com:vml" Requires="v">
                <p:oleObj spid="_x0000_s1070" name="Visio" r:id="rId4" imgW="9849993" imgH="7402830" progId="Visio.Drawing.11">
                  <p:embed/>
                </p:oleObj>
              </mc:Choice>
              <mc:Fallback>
                <p:oleObj name="Visio" r:id="rId4" imgW="9849993" imgH="7402830"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838200"/>
                        <a:ext cx="8831262" cy="663612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400"/>
            <a:ext cx="8229600" cy="1143000"/>
          </a:xfrm>
        </p:spPr>
        <p:txBody>
          <a:bodyPr/>
          <a:lstStyle/>
          <a:p>
            <a:r>
              <a:rPr lang="en-US" dirty="0" smtClean="0"/>
              <a:t>Adding Pain Points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972898136"/>
              </p:ext>
            </p:extLst>
          </p:nvPr>
        </p:nvGraphicFramePr>
        <p:xfrm>
          <a:off x="282575" y="762000"/>
          <a:ext cx="8861425" cy="6858000"/>
        </p:xfrm>
        <a:graphic>
          <a:graphicData uri="http://schemas.openxmlformats.org/presentationml/2006/ole">
            <mc:AlternateContent xmlns:mc="http://schemas.openxmlformats.org/markup-compatibility/2006">
              <mc:Choice xmlns:v="urn:schemas-microsoft-com:vml" Requires="v">
                <p:oleObj spid="_x0000_s2094" name="Visio" r:id="rId4" imgW="10151364" imgH="7855839" progId="Visio.Drawing.11">
                  <p:embed/>
                </p:oleObj>
              </mc:Choice>
              <mc:Fallback>
                <p:oleObj name="Visio" r:id="rId4" imgW="10151364" imgH="7855839"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575" y="762000"/>
                        <a:ext cx="8861425" cy="68580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Pain Point Analysis</a:t>
            </a:r>
            <a:endParaRPr lang="en-US" dirty="0"/>
          </a:p>
        </p:txBody>
      </p:sp>
      <p:sp>
        <p:nvSpPr>
          <p:cNvPr id="4" name="TextBox 3"/>
          <p:cNvSpPr txBox="1"/>
          <p:nvPr/>
        </p:nvSpPr>
        <p:spPr>
          <a:xfrm>
            <a:off x="1447800" y="3008293"/>
            <a:ext cx="6553200" cy="954107"/>
          </a:xfrm>
          <a:prstGeom prst="rect">
            <a:avLst/>
          </a:prstGeom>
          <a:noFill/>
        </p:spPr>
        <p:txBody>
          <a:bodyPr wrap="square" rtlCol="0">
            <a:spAutoFit/>
          </a:bodyPr>
          <a:lstStyle/>
          <a:p>
            <a:pPr>
              <a:buNone/>
            </a:pPr>
            <a:r>
              <a:rPr lang="en-US" sz="2800" b="1" dirty="0" smtClean="0"/>
              <a:t>What questions could you ask to identify process improvements?</a:t>
            </a:r>
            <a:endParaRPr lang="en-US" sz="2800" b="1" dirty="0"/>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Stream Mapping</a:t>
            </a:r>
            <a:endParaRPr lang="en-US" dirty="0"/>
          </a:p>
        </p:txBody>
      </p:sp>
      <p:pic>
        <p:nvPicPr>
          <p:cNvPr id="10" name="Picture 9"/>
          <p:cNvPicPr>
            <a:picLocks noChangeAspect="1"/>
          </p:cNvPicPr>
          <p:nvPr/>
        </p:nvPicPr>
        <p:blipFill>
          <a:blip r:embed="rId3"/>
          <a:stretch>
            <a:fillRect/>
          </a:stretch>
        </p:blipFill>
        <p:spPr>
          <a:xfrm>
            <a:off x="381000" y="1295400"/>
            <a:ext cx="8458200" cy="3416778"/>
          </a:xfrm>
          <a:prstGeom prst="rect">
            <a:avLst/>
          </a:prstGeom>
        </p:spPr>
      </p:pic>
    </p:spTree>
    <p:extLst>
      <p:ext uri="{BB962C8B-B14F-4D97-AF65-F5344CB8AC3E}">
        <p14:creationId xmlns:p14="http://schemas.microsoft.com/office/powerpoint/2010/main" val="1106809500"/>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normAutofit lnSpcReduction="10000"/>
          </a:bodyPr>
          <a:lstStyle/>
          <a:p>
            <a:pPr marL="457200" indent="-457200">
              <a:spcAft>
                <a:spcPts val="1200"/>
              </a:spcAft>
            </a:pPr>
            <a:r>
              <a:rPr lang="en-US" dirty="0" smtClean="0"/>
              <a:t>Define the analysis approach</a:t>
            </a:r>
            <a:endParaRPr lang="en-US" dirty="0"/>
          </a:p>
          <a:p>
            <a:pPr marL="457200" indent="-457200">
              <a:spcAft>
                <a:spcPts val="1200"/>
              </a:spcAft>
            </a:pPr>
            <a:r>
              <a:rPr lang="en-US" dirty="0" smtClean="0"/>
              <a:t>Roles and goals</a:t>
            </a:r>
          </a:p>
          <a:p>
            <a:pPr marL="457200" indent="-457200">
              <a:spcAft>
                <a:spcPts val="1200"/>
              </a:spcAft>
            </a:pPr>
            <a:r>
              <a:rPr lang="en-US" dirty="0" smtClean="0"/>
              <a:t>Business process</a:t>
            </a:r>
          </a:p>
          <a:p>
            <a:pPr marL="457200" indent="-457200">
              <a:spcAft>
                <a:spcPts val="1200"/>
              </a:spcAft>
            </a:pPr>
            <a:r>
              <a:rPr lang="en-US" dirty="0" smtClean="0"/>
              <a:t>Personas</a:t>
            </a:r>
          </a:p>
          <a:p>
            <a:pPr marL="457200" indent="-457200">
              <a:spcAft>
                <a:spcPts val="1200"/>
              </a:spcAft>
            </a:pPr>
            <a:r>
              <a:rPr lang="en-US" dirty="0" smtClean="0"/>
              <a:t>Scenarios</a:t>
            </a:r>
          </a:p>
          <a:p>
            <a:pPr marL="457200" indent="-457200">
              <a:spcAft>
                <a:spcPts val="1200"/>
              </a:spcAft>
            </a:pPr>
            <a:r>
              <a:rPr lang="en-US" dirty="0" smtClean="0"/>
              <a:t>Prototypes</a:t>
            </a:r>
            <a:endParaRPr lang="en-US" dirty="0"/>
          </a:p>
        </p:txBody>
      </p:sp>
    </p:spTree>
    <p:extLst>
      <p:ext uri="{BB962C8B-B14F-4D97-AF65-F5344CB8AC3E}">
        <p14:creationId xmlns:p14="http://schemas.microsoft.com/office/powerpoint/2010/main" val="3790573255"/>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Personas</a:t>
            </a:r>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6"/>
          <p:cNvSpPr>
            <a:spLocks noGrp="1"/>
          </p:cNvSpPr>
          <p:nvPr>
            <p:ph type="title"/>
          </p:nvPr>
        </p:nvSpPr>
        <p:spPr/>
        <p:txBody>
          <a:bodyPr/>
          <a:lstStyle/>
          <a:p>
            <a:r>
              <a:rPr lang="en-US" dirty="0" smtClean="0"/>
              <a:t>Understanding Users</a:t>
            </a:r>
          </a:p>
        </p:txBody>
      </p:sp>
      <p:sp>
        <p:nvSpPr>
          <p:cNvPr id="16387" name="Content Placeholder 17"/>
          <p:cNvSpPr>
            <a:spLocks noGrp="1"/>
          </p:cNvSpPr>
          <p:nvPr>
            <p:ph idx="1"/>
          </p:nvPr>
        </p:nvSpPr>
        <p:spPr/>
        <p:txBody>
          <a:bodyPr/>
          <a:lstStyle/>
          <a:p>
            <a:r>
              <a:rPr lang="en-US" dirty="0" smtClean="0"/>
              <a:t>First, we need to answer some questions:</a:t>
            </a:r>
          </a:p>
          <a:p>
            <a:pPr lvl="1"/>
            <a:r>
              <a:rPr lang="en-US" dirty="0" smtClean="0"/>
              <a:t>Who will be using our software?   Roles.</a:t>
            </a:r>
          </a:p>
          <a:p>
            <a:pPr lvl="1"/>
            <a:r>
              <a:rPr lang="en-US" dirty="0" smtClean="0"/>
              <a:t>Why will they be using our software? </a:t>
            </a:r>
          </a:p>
          <a:p>
            <a:pPr lvl="1"/>
            <a:r>
              <a:rPr lang="en-US" dirty="0" smtClean="0"/>
              <a:t>What important characteristics do these people possess?</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fade">
                                      <p:cBhvr>
                                        <p:cTn id="12" dur="500"/>
                                        <p:tgtEl>
                                          <p:spTgt spid="16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fade">
                                      <p:cBhvr>
                                        <p:cTn id="17" dur="500"/>
                                        <p:tgtEl>
                                          <p:spTgt spid="163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387">
                                            <p:txEl>
                                              <p:pRg st="3" end="3"/>
                                            </p:txEl>
                                          </p:spTgt>
                                        </p:tgtEl>
                                        <p:attrNameLst>
                                          <p:attrName>style.visibility</p:attrName>
                                        </p:attrNameLst>
                                      </p:cBhvr>
                                      <p:to>
                                        <p:strVal val="visible"/>
                                      </p:to>
                                    </p:set>
                                    <p:animEffect transition="in" filter="fade">
                                      <p:cBhvr>
                                        <p:cTn id="22" dur="500"/>
                                        <p:tgtEl>
                                          <p:spTgt spid="163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6"/>
          <p:cNvSpPr>
            <a:spLocks noGrp="1"/>
          </p:cNvSpPr>
          <p:nvPr>
            <p:ph type="title"/>
          </p:nvPr>
        </p:nvSpPr>
        <p:spPr/>
        <p:txBody>
          <a:bodyPr/>
          <a:lstStyle/>
          <a:p>
            <a:r>
              <a:rPr lang="en-US" dirty="0" smtClean="0"/>
              <a:t>Understanding Users</a:t>
            </a:r>
          </a:p>
        </p:txBody>
      </p:sp>
      <p:sp>
        <p:nvSpPr>
          <p:cNvPr id="16387" name="Content Placeholder 17"/>
          <p:cNvSpPr>
            <a:spLocks noGrp="1"/>
          </p:cNvSpPr>
          <p:nvPr>
            <p:ph idx="1"/>
          </p:nvPr>
        </p:nvSpPr>
        <p:spPr/>
        <p:txBody>
          <a:bodyPr/>
          <a:lstStyle/>
          <a:p>
            <a:r>
              <a:rPr lang="en-US" dirty="0" smtClean="0"/>
              <a:t>Next, we need to:</a:t>
            </a:r>
          </a:p>
          <a:p>
            <a:pPr lvl="1"/>
            <a:r>
              <a:rPr lang="en-US" dirty="0" smtClean="0"/>
              <a:t>Document what we know in personas for each role</a:t>
            </a:r>
          </a:p>
          <a:p>
            <a:pPr lvl="1"/>
            <a:r>
              <a:rPr lang="en-US" dirty="0" smtClean="0"/>
              <a:t>Arrive at consensus around our personas</a:t>
            </a:r>
          </a:p>
        </p:txBody>
      </p:sp>
    </p:spTree>
    <p:extLst>
      <p:ext uri="{BB962C8B-B14F-4D97-AF65-F5344CB8AC3E}">
        <p14:creationId xmlns:p14="http://schemas.microsoft.com/office/powerpoint/2010/main" val="58929119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6"/>
          <p:cNvSpPr>
            <a:spLocks noGrp="1"/>
          </p:cNvSpPr>
          <p:nvPr>
            <p:ph type="title"/>
          </p:nvPr>
        </p:nvSpPr>
        <p:spPr/>
        <p:txBody>
          <a:bodyPr/>
          <a:lstStyle/>
          <a:p>
            <a:r>
              <a:rPr lang="en-US" dirty="0" smtClean="0"/>
              <a:t>Understanding Users</a:t>
            </a:r>
          </a:p>
        </p:txBody>
      </p:sp>
      <p:sp>
        <p:nvSpPr>
          <p:cNvPr id="16387" name="Content Placeholder 17"/>
          <p:cNvSpPr>
            <a:spLocks noGrp="1"/>
          </p:cNvSpPr>
          <p:nvPr>
            <p:ph idx="1"/>
          </p:nvPr>
        </p:nvSpPr>
        <p:spPr/>
        <p:txBody>
          <a:bodyPr/>
          <a:lstStyle/>
          <a:p>
            <a:pPr marL="0" indent="0" algn="ctr">
              <a:buNone/>
            </a:pPr>
            <a:r>
              <a:rPr lang="en-US" dirty="0" smtClean="0"/>
              <a:t>Finally, we need to reference our personas as we design the interface.</a:t>
            </a:r>
          </a:p>
        </p:txBody>
      </p:sp>
    </p:spTree>
    <p:extLst>
      <p:ext uri="{BB962C8B-B14F-4D97-AF65-F5344CB8AC3E}">
        <p14:creationId xmlns:p14="http://schemas.microsoft.com/office/powerpoint/2010/main" val="125175556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mtClean="0"/>
              <a:t>What is a Persona?</a:t>
            </a:r>
          </a:p>
        </p:txBody>
      </p:sp>
      <p:sp>
        <p:nvSpPr>
          <p:cNvPr id="27651" name="Content Placeholder 2"/>
          <p:cNvSpPr>
            <a:spLocks noGrp="1"/>
          </p:cNvSpPr>
          <p:nvPr>
            <p:ph idx="1"/>
          </p:nvPr>
        </p:nvSpPr>
        <p:spPr/>
        <p:txBody>
          <a:bodyPr/>
          <a:lstStyle/>
          <a:p>
            <a:pPr eaLnBrk="1" hangingPunct="1"/>
            <a:r>
              <a:rPr lang="en-US" dirty="0" smtClean="0"/>
              <a:t>Archetype / representation / profile</a:t>
            </a:r>
          </a:p>
          <a:p>
            <a:pPr eaLnBrk="1" hangingPunct="1"/>
            <a:r>
              <a:rPr lang="en-US" dirty="0" smtClean="0"/>
              <a:t>Description of end users</a:t>
            </a:r>
          </a:p>
          <a:p>
            <a:pPr eaLnBrk="1" hangingPunct="1"/>
            <a:r>
              <a:rPr lang="en-US" dirty="0" smtClean="0"/>
              <a:t>Reference document</a:t>
            </a:r>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of a Persona</a:t>
            </a:r>
            <a:endParaRPr lang="en-US" dirty="0"/>
          </a:p>
        </p:txBody>
      </p:sp>
      <p:pic>
        <p:nvPicPr>
          <p:cNvPr id="3074" name="Picture 2" descr="C:\Documents and Settings\pmandari\Local Settings\Temporary Internet Files\Content.IE5\FLC9DO3F\MPj04437180000[1].jpg"/>
          <p:cNvPicPr>
            <a:picLocks noChangeAspect="1" noChangeArrowheads="1"/>
          </p:cNvPicPr>
          <p:nvPr/>
        </p:nvPicPr>
        <p:blipFill>
          <a:blip r:embed="rId3"/>
          <a:srcRect/>
          <a:stretch>
            <a:fillRect/>
          </a:stretch>
        </p:blipFill>
        <p:spPr bwMode="auto">
          <a:xfrm>
            <a:off x="533400" y="1669702"/>
            <a:ext cx="2019462" cy="1371600"/>
          </a:xfrm>
          <a:prstGeom prst="rect">
            <a:avLst/>
          </a:prstGeom>
          <a:noFill/>
        </p:spPr>
      </p:pic>
      <p:sp>
        <p:nvSpPr>
          <p:cNvPr id="5" name="Rectangle 4"/>
          <p:cNvSpPr/>
          <p:nvPr/>
        </p:nvSpPr>
        <p:spPr>
          <a:xfrm>
            <a:off x="3581400" y="3870847"/>
            <a:ext cx="4572000" cy="400110"/>
          </a:xfrm>
          <a:prstGeom prst="rect">
            <a:avLst/>
          </a:prstGeom>
        </p:spPr>
        <p:txBody>
          <a:bodyPr>
            <a:spAutoFit/>
          </a:bodyPr>
          <a:lstStyle/>
          <a:p>
            <a:pPr>
              <a:buNone/>
            </a:pPr>
            <a:r>
              <a:rPr lang="en-GB" b="1" dirty="0" smtClean="0"/>
              <a:t>Demographic</a:t>
            </a:r>
          </a:p>
        </p:txBody>
      </p:sp>
      <p:sp>
        <p:nvSpPr>
          <p:cNvPr id="6" name="Rectangle 5"/>
          <p:cNvSpPr/>
          <p:nvPr/>
        </p:nvSpPr>
        <p:spPr>
          <a:xfrm>
            <a:off x="3581400" y="1663005"/>
            <a:ext cx="4572000" cy="400110"/>
          </a:xfrm>
          <a:prstGeom prst="rect">
            <a:avLst/>
          </a:prstGeom>
        </p:spPr>
        <p:txBody>
          <a:bodyPr>
            <a:spAutoFit/>
          </a:bodyPr>
          <a:lstStyle/>
          <a:p>
            <a:pPr>
              <a:buNone/>
            </a:pPr>
            <a:r>
              <a:rPr lang="en-GB" b="1" dirty="0" smtClean="0"/>
              <a:t>Biographic</a:t>
            </a:r>
          </a:p>
        </p:txBody>
      </p:sp>
      <p:pic>
        <p:nvPicPr>
          <p:cNvPr id="3076" name="Picture 4" descr="C:\Documents and Settings\pmandari\Local Settings\Temporary Internet Files\Content.IE5\6X8TJ1FO\MCj01569790000[1].wmf"/>
          <p:cNvPicPr>
            <a:picLocks noChangeAspect="1" noChangeArrowheads="1"/>
          </p:cNvPicPr>
          <p:nvPr/>
        </p:nvPicPr>
        <p:blipFill>
          <a:blip r:embed="rId4"/>
          <a:srcRect/>
          <a:stretch>
            <a:fillRect/>
          </a:stretch>
        </p:blipFill>
        <p:spPr bwMode="auto">
          <a:xfrm>
            <a:off x="661275" y="3716488"/>
            <a:ext cx="1763712" cy="1693712"/>
          </a:xfrm>
          <a:prstGeom prst="rect">
            <a:avLst/>
          </a:prstGeom>
          <a:noFill/>
        </p:spPr>
      </p:pic>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of a Persona</a:t>
            </a:r>
            <a:endParaRPr lang="en-US" dirty="0"/>
          </a:p>
        </p:txBody>
      </p:sp>
      <p:sp>
        <p:nvSpPr>
          <p:cNvPr id="4" name="Rectangle 3"/>
          <p:cNvSpPr/>
          <p:nvPr/>
        </p:nvSpPr>
        <p:spPr>
          <a:xfrm>
            <a:off x="3657600" y="1814066"/>
            <a:ext cx="4572000" cy="400110"/>
          </a:xfrm>
          <a:prstGeom prst="rect">
            <a:avLst/>
          </a:prstGeom>
        </p:spPr>
        <p:txBody>
          <a:bodyPr>
            <a:spAutoFit/>
          </a:bodyPr>
          <a:lstStyle/>
          <a:p>
            <a:pPr>
              <a:buNone/>
            </a:pPr>
            <a:r>
              <a:rPr lang="en-GB" b="1" dirty="0" smtClean="0"/>
              <a:t>Psychographic</a:t>
            </a:r>
          </a:p>
        </p:txBody>
      </p:sp>
      <p:pic>
        <p:nvPicPr>
          <p:cNvPr id="5" name="Picture 6" descr="C:\Documents and Settings\pmandari\Local Settings\Temporary Internet Files\Content.IE5\10WEZUF0\MCj02949350000[1].wmf"/>
          <p:cNvPicPr>
            <a:picLocks noChangeAspect="1" noChangeArrowheads="1"/>
          </p:cNvPicPr>
          <p:nvPr/>
        </p:nvPicPr>
        <p:blipFill>
          <a:blip r:embed="rId3"/>
          <a:srcRect/>
          <a:stretch>
            <a:fillRect/>
          </a:stretch>
        </p:blipFill>
        <p:spPr bwMode="auto">
          <a:xfrm>
            <a:off x="689769" y="1447800"/>
            <a:ext cx="1809750" cy="1809750"/>
          </a:xfrm>
          <a:prstGeom prst="rect">
            <a:avLst/>
          </a:prstGeom>
          <a:noFill/>
        </p:spPr>
      </p:pic>
      <p:sp>
        <p:nvSpPr>
          <p:cNvPr id="6" name="Rectangle 5"/>
          <p:cNvSpPr/>
          <p:nvPr/>
        </p:nvSpPr>
        <p:spPr>
          <a:xfrm>
            <a:off x="3657600" y="3972372"/>
            <a:ext cx="4572000" cy="400110"/>
          </a:xfrm>
          <a:prstGeom prst="rect">
            <a:avLst/>
          </a:prstGeom>
        </p:spPr>
        <p:txBody>
          <a:bodyPr>
            <a:spAutoFit/>
          </a:bodyPr>
          <a:lstStyle/>
          <a:p>
            <a:pPr>
              <a:buNone/>
            </a:pPr>
            <a:r>
              <a:rPr lang="en-GB" b="1" dirty="0" err="1" smtClean="0"/>
              <a:t>Technographic</a:t>
            </a:r>
            <a:endParaRPr lang="en-GB" b="1" dirty="0" smtClean="0"/>
          </a:p>
        </p:txBody>
      </p:sp>
      <p:pic>
        <p:nvPicPr>
          <p:cNvPr id="4098" name="Picture 2" descr="C:\Program Files\Microsoft Office\MEDIA\CAGCAT10\j0195384.wmf"/>
          <p:cNvPicPr>
            <a:picLocks noChangeAspect="1" noChangeArrowheads="1"/>
          </p:cNvPicPr>
          <p:nvPr/>
        </p:nvPicPr>
        <p:blipFill>
          <a:blip r:embed="rId4"/>
          <a:srcRect/>
          <a:stretch>
            <a:fillRect/>
          </a:stretch>
        </p:blipFill>
        <p:spPr bwMode="auto">
          <a:xfrm>
            <a:off x="696913" y="3748088"/>
            <a:ext cx="1795463" cy="1833562"/>
          </a:xfrm>
          <a:prstGeom prst="rect">
            <a:avLst/>
          </a:prstGeom>
          <a:noFill/>
        </p:spPr>
      </p:pic>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of a Persona</a:t>
            </a:r>
            <a:endParaRPr lang="en-US" dirty="0"/>
          </a:p>
        </p:txBody>
      </p:sp>
      <p:pic>
        <p:nvPicPr>
          <p:cNvPr id="2050" name="Picture 2" descr="C:\Program Files\Microsoft Office\MEDIA\CAGCAT10\j0299125.wmf"/>
          <p:cNvPicPr>
            <a:picLocks noChangeAspect="1" noChangeArrowheads="1"/>
          </p:cNvPicPr>
          <p:nvPr/>
        </p:nvPicPr>
        <p:blipFill>
          <a:blip r:embed="rId3"/>
          <a:srcRect/>
          <a:stretch>
            <a:fillRect/>
          </a:stretch>
        </p:blipFill>
        <p:spPr bwMode="auto">
          <a:xfrm>
            <a:off x="990600" y="4191000"/>
            <a:ext cx="1100138" cy="1804987"/>
          </a:xfrm>
          <a:prstGeom prst="rect">
            <a:avLst/>
          </a:prstGeom>
          <a:noFill/>
        </p:spPr>
      </p:pic>
      <p:pic>
        <p:nvPicPr>
          <p:cNvPr id="2051" name="Picture 3" descr="C:\Documents and Settings\pmandari\Local Settings\Temporary Internet Files\Content.IE5\GWXRIN89\MPj04015660000[1].jpg"/>
          <p:cNvPicPr>
            <a:picLocks noChangeAspect="1" noChangeArrowheads="1"/>
          </p:cNvPicPr>
          <p:nvPr/>
        </p:nvPicPr>
        <p:blipFill>
          <a:blip r:embed="rId4"/>
          <a:srcRect/>
          <a:stretch>
            <a:fillRect/>
          </a:stretch>
        </p:blipFill>
        <p:spPr bwMode="auto">
          <a:xfrm>
            <a:off x="577850" y="1524000"/>
            <a:ext cx="1936750" cy="1936750"/>
          </a:xfrm>
          <a:prstGeom prst="rect">
            <a:avLst/>
          </a:prstGeom>
          <a:noFill/>
        </p:spPr>
      </p:pic>
      <p:sp>
        <p:nvSpPr>
          <p:cNvPr id="6" name="Rectangle 5"/>
          <p:cNvSpPr/>
          <p:nvPr/>
        </p:nvSpPr>
        <p:spPr>
          <a:xfrm>
            <a:off x="3200400" y="4495800"/>
            <a:ext cx="4572000" cy="400110"/>
          </a:xfrm>
          <a:prstGeom prst="rect">
            <a:avLst/>
          </a:prstGeom>
        </p:spPr>
        <p:txBody>
          <a:bodyPr>
            <a:spAutoFit/>
          </a:bodyPr>
          <a:lstStyle/>
          <a:p>
            <a:pPr>
              <a:buNone/>
            </a:pPr>
            <a:r>
              <a:rPr lang="en-GB" b="1" dirty="0" smtClean="0"/>
              <a:t>Knowledge and experience </a:t>
            </a:r>
          </a:p>
        </p:txBody>
      </p:sp>
      <p:sp>
        <p:nvSpPr>
          <p:cNvPr id="7" name="Rectangle 6"/>
          <p:cNvSpPr/>
          <p:nvPr/>
        </p:nvSpPr>
        <p:spPr>
          <a:xfrm>
            <a:off x="3352800" y="1753850"/>
            <a:ext cx="4572000" cy="1333698"/>
          </a:xfrm>
          <a:prstGeom prst="rect">
            <a:avLst/>
          </a:prstGeom>
        </p:spPr>
        <p:txBody>
          <a:bodyPr>
            <a:spAutoFit/>
          </a:bodyPr>
          <a:lstStyle/>
          <a:p>
            <a:pPr>
              <a:lnSpc>
                <a:spcPct val="200000"/>
              </a:lnSpc>
              <a:buNone/>
            </a:pPr>
            <a:r>
              <a:rPr lang="en-GB" b="1" dirty="0" smtClean="0"/>
              <a:t>Relationship to the business</a:t>
            </a:r>
            <a:r>
              <a:rPr lang="en-GB" dirty="0" smtClean="0"/>
              <a:t>  </a:t>
            </a:r>
          </a:p>
          <a:p>
            <a:pPr>
              <a:lnSpc>
                <a:spcPct val="200000"/>
              </a:lnSpc>
              <a:buNone/>
            </a:pPr>
            <a:r>
              <a:rPr lang="en-GB" b="1" dirty="0" smtClean="0"/>
              <a:t>Business relationship to person</a:t>
            </a:r>
            <a:endParaRPr lang="en-US" dirty="0" smtClean="0"/>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Documents and Settings\pmandari\Local Settings\Temporary Internet Files\Content.IE5\GWXRIN89\MCj02997070000[1].wmf"/>
          <p:cNvPicPr>
            <a:picLocks noChangeAspect="1" noChangeArrowheads="1"/>
          </p:cNvPicPr>
          <p:nvPr/>
        </p:nvPicPr>
        <p:blipFill>
          <a:blip r:embed="rId3"/>
          <a:srcRect/>
          <a:stretch>
            <a:fillRect/>
          </a:stretch>
        </p:blipFill>
        <p:spPr bwMode="auto">
          <a:xfrm>
            <a:off x="723900" y="990600"/>
            <a:ext cx="1786738" cy="1820570"/>
          </a:xfrm>
          <a:prstGeom prst="rect">
            <a:avLst/>
          </a:prstGeom>
          <a:noFill/>
        </p:spPr>
      </p:pic>
      <p:sp>
        <p:nvSpPr>
          <p:cNvPr id="5" name="Rectangle 4"/>
          <p:cNvSpPr/>
          <p:nvPr/>
        </p:nvSpPr>
        <p:spPr>
          <a:xfrm>
            <a:off x="3467100" y="1208388"/>
            <a:ext cx="4572000" cy="707886"/>
          </a:xfrm>
          <a:prstGeom prst="rect">
            <a:avLst/>
          </a:prstGeom>
        </p:spPr>
        <p:txBody>
          <a:bodyPr>
            <a:spAutoFit/>
          </a:bodyPr>
          <a:lstStyle/>
          <a:p>
            <a:pPr>
              <a:buNone/>
            </a:pPr>
            <a:r>
              <a:rPr lang="en-GB" b="1" dirty="0" smtClean="0"/>
              <a:t>Goals, needs, desires, attitudes, motivations</a:t>
            </a:r>
            <a:endParaRPr lang="en-US" dirty="0" smtClean="0"/>
          </a:p>
        </p:txBody>
      </p:sp>
      <p:pic>
        <p:nvPicPr>
          <p:cNvPr id="5124" name="Picture 4" descr="C:\Documents and Settings\pmandari\Local Settings\Temporary Internet Files\Content.IE5\GWXRIN89\MPj04371850000[1].jpg"/>
          <p:cNvPicPr>
            <a:picLocks noChangeAspect="1" noChangeArrowheads="1"/>
          </p:cNvPicPr>
          <p:nvPr/>
        </p:nvPicPr>
        <p:blipFill>
          <a:blip r:embed="rId4"/>
          <a:srcRect/>
          <a:stretch>
            <a:fillRect/>
          </a:stretch>
        </p:blipFill>
        <p:spPr bwMode="auto">
          <a:xfrm>
            <a:off x="815645" y="2895600"/>
            <a:ext cx="1603248" cy="1601723"/>
          </a:xfrm>
          <a:prstGeom prst="rect">
            <a:avLst/>
          </a:prstGeom>
          <a:noFill/>
        </p:spPr>
      </p:pic>
      <p:sp>
        <p:nvSpPr>
          <p:cNvPr id="9" name="Rectangle 8"/>
          <p:cNvSpPr/>
          <p:nvPr/>
        </p:nvSpPr>
        <p:spPr>
          <a:xfrm>
            <a:off x="3467100" y="3311741"/>
            <a:ext cx="4572000" cy="400110"/>
          </a:xfrm>
          <a:prstGeom prst="rect">
            <a:avLst/>
          </a:prstGeom>
        </p:spPr>
        <p:txBody>
          <a:bodyPr>
            <a:spAutoFit/>
          </a:bodyPr>
          <a:lstStyle/>
          <a:p>
            <a:pPr>
              <a:buNone/>
            </a:pPr>
            <a:r>
              <a:rPr lang="en-GB" b="1" dirty="0" smtClean="0"/>
              <a:t>Environment</a:t>
            </a:r>
            <a:endParaRPr lang="en-US" dirty="0" smtClean="0"/>
          </a:p>
        </p:txBody>
      </p:sp>
      <p:sp>
        <p:nvSpPr>
          <p:cNvPr id="10" name="Rectangle 9"/>
          <p:cNvSpPr/>
          <p:nvPr/>
        </p:nvSpPr>
        <p:spPr>
          <a:xfrm>
            <a:off x="3467100" y="4953347"/>
            <a:ext cx="4572000" cy="400110"/>
          </a:xfrm>
          <a:prstGeom prst="rect">
            <a:avLst/>
          </a:prstGeom>
        </p:spPr>
        <p:txBody>
          <a:bodyPr>
            <a:spAutoFit/>
          </a:bodyPr>
          <a:lstStyle/>
          <a:p>
            <a:pPr>
              <a:buNone/>
            </a:pPr>
            <a:r>
              <a:rPr lang="en-GB" b="1" dirty="0" smtClean="0"/>
              <a:t>Context of usage</a:t>
            </a:r>
            <a:endParaRPr lang="en-US" dirty="0" smtClean="0"/>
          </a:p>
        </p:txBody>
      </p:sp>
      <p:pic>
        <p:nvPicPr>
          <p:cNvPr id="5125" name="Picture 5" descr="C:\Documents and Settings\pmandari\Local Settings\Temporary Internet Files\Content.IE5\GWXRIN89\MCj03355590000[1].wmf"/>
          <p:cNvPicPr>
            <a:picLocks noChangeAspect="1" noChangeArrowheads="1"/>
          </p:cNvPicPr>
          <p:nvPr/>
        </p:nvPicPr>
        <p:blipFill>
          <a:blip r:embed="rId5"/>
          <a:srcRect/>
          <a:stretch>
            <a:fillRect/>
          </a:stretch>
        </p:blipFill>
        <p:spPr bwMode="auto">
          <a:xfrm>
            <a:off x="869703" y="4572000"/>
            <a:ext cx="1495132" cy="1839913"/>
          </a:xfrm>
          <a:prstGeom prst="rect">
            <a:avLst/>
          </a:prstGeom>
          <a:noFill/>
        </p:spPr>
      </p:pic>
      <p:sp>
        <p:nvSpPr>
          <p:cNvPr id="2" name="Title 1"/>
          <p:cNvSpPr>
            <a:spLocks noGrp="1"/>
          </p:cNvSpPr>
          <p:nvPr>
            <p:ph type="title"/>
          </p:nvPr>
        </p:nvSpPr>
        <p:spPr>
          <a:xfrm>
            <a:off x="457200" y="-76200"/>
            <a:ext cx="8229600" cy="1143000"/>
          </a:xfrm>
        </p:spPr>
        <p:txBody>
          <a:bodyPr/>
          <a:lstStyle/>
          <a:p>
            <a:r>
              <a:rPr lang="en-US" dirty="0" smtClean="0"/>
              <a:t>Attributes of a Persona</a:t>
            </a:r>
            <a:endParaRPr lang="en-US" dirty="0"/>
          </a:p>
        </p:txBody>
      </p:sp>
    </p:spTree>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3"/>
          <p:cNvGrpSpPr>
            <a:grpSpLocks/>
          </p:cNvGrpSpPr>
          <p:nvPr/>
        </p:nvGrpSpPr>
        <p:grpSpPr bwMode="auto">
          <a:xfrm>
            <a:off x="4924902" y="2514600"/>
            <a:ext cx="761523" cy="228600"/>
            <a:chOff x="1699130" y="2971800"/>
            <a:chExt cx="891670" cy="329114"/>
          </a:xfrm>
        </p:grpSpPr>
        <p:cxnSp>
          <p:nvCxnSpPr>
            <p:cNvPr id="70801" name="Straight Connector 54"/>
            <p:cNvCxnSpPr>
              <a:cxnSpLocks noChangeShapeType="1"/>
            </p:cNvCxnSpPr>
            <p:nvPr/>
          </p:nvCxnSpPr>
          <p:spPr bwMode="auto">
            <a:xfrm>
              <a:off x="1828800" y="2971800"/>
              <a:ext cx="762000" cy="1588"/>
            </a:xfrm>
            <a:prstGeom prst="line">
              <a:avLst/>
            </a:prstGeom>
            <a:noFill/>
            <a:ln w="57150" algn="ctr">
              <a:solidFill>
                <a:schemeClr val="tx2"/>
              </a:solidFill>
              <a:round/>
              <a:headEnd/>
              <a:tailEnd/>
            </a:ln>
          </p:spPr>
        </p:cxnSp>
        <p:cxnSp>
          <p:nvCxnSpPr>
            <p:cNvPr id="70802" name="Straight Connector 56"/>
            <p:cNvCxnSpPr>
              <a:cxnSpLocks noChangeShapeType="1"/>
            </p:cNvCxnSpPr>
            <p:nvPr/>
          </p:nvCxnSpPr>
          <p:spPr bwMode="auto">
            <a:xfrm>
              <a:off x="1843790" y="3140440"/>
              <a:ext cx="533400" cy="1588"/>
            </a:xfrm>
            <a:prstGeom prst="line">
              <a:avLst/>
            </a:prstGeom>
            <a:noFill/>
            <a:ln w="57150" algn="ctr">
              <a:solidFill>
                <a:schemeClr val="tx2"/>
              </a:solidFill>
              <a:round/>
              <a:headEnd/>
              <a:tailEnd/>
            </a:ln>
          </p:spPr>
        </p:cxnSp>
        <p:cxnSp>
          <p:nvCxnSpPr>
            <p:cNvPr id="70803" name="Straight Connector 58"/>
            <p:cNvCxnSpPr>
              <a:cxnSpLocks noChangeShapeType="1"/>
            </p:cNvCxnSpPr>
            <p:nvPr/>
          </p:nvCxnSpPr>
          <p:spPr bwMode="auto">
            <a:xfrm>
              <a:off x="1839495" y="3299326"/>
              <a:ext cx="700505" cy="1588"/>
            </a:xfrm>
            <a:prstGeom prst="line">
              <a:avLst/>
            </a:prstGeom>
            <a:noFill/>
            <a:ln w="57150" algn="ctr">
              <a:solidFill>
                <a:schemeClr val="tx2"/>
              </a:solidFill>
              <a:round/>
              <a:headEnd/>
              <a:tailEnd/>
            </a:ln>
          </p:spPr>
        </p:cxnSp>
        <p:cxnSp>
          <p:nvCxnSpPr>
            <p:cNvPr id="70804" name="Straight Connector 79"/>
            <p:cNvCxnSpPr>
              <a:cxnSpLocks noChangeShapeType="1"/>
            </p:cNvCxnSpPr>
            <p:nvPr/>
          </p:nvCxnSpPr>
          <p:spPr bwMode="auto">
            <a:xfrm>
              <a:off x="1699130" y="2971800"/>
              <a:ext cx="76200" cy="1588"/>
            </a:xfrm>
            <a:prstGeom prst="line">
              <a:avLst/>
            </a:prstGeom>
            <a:noFill/>
            <a:ln w="57150" algn="ctr">
              <a:solidFill>
                <a:schemeClr val="tx2"/>
              </a:solidFill>
              <a:round/>
              <a:headEnd/>
              <a:tailEnd/>
            </a:ln>
          </p:spPr>
        </p:cxnSp>
        <p:cxnSp>
          <p:nvCxnSpPr>
            <p:cNvPr id="70805" name="Straight Connector 81"/>
            <p:cNvCxnSpPr>
              <a:cxnSpLocks noChangeShapeType="1"/>
            </p:cNvCxnSpPr>
            <p:nvPr/>
          </p:nvCxnSpPr>
          <p:spPr bwMode="auto">
            <a:xfrm>
              <a:off x="1704477" y="3145588"/>
              <a:ext cx="76200" cy="1588"/>
            </a:xfrm>
            <a:prstGeom prst="line">
              <a:avLst/>
            </a:prstGeom>
            <a:noFill/>
            <a:ln w="57150" algn="ctr">
              <a:solidFill>
                <a:schemeClr val="tx2"/>
              </a:solidFill>
              <a:round/>
              <a:headEnd/>
              <a:tailEnd/>
            </a:ln>
          </p:spPr>
        </p:cxnSp>
        <p:cxnSp>
          <p:nvCxnSpPr>
            <p:cNvPr id="70806" name="Straight Connector 82"/>
            <p:cNvCxnSpPr>
              <a:cxnSpLocks noChangeShapeType="1"/>
            </p:cNvCxnSpPr>
            <p:nvPr/>
          </p:nvCxnSpPr>
          <p:spPr bwMode="auto">
            <a:xfrm>
              <a:off x="1709824" y="3297742"/>
              <a:ext cx="76200" cy="1588"/>
            </a:xfrm>
            <a:prstGeom prst="line">
              <a:avLst/>
            </a:prstGeom>
            <a:noFill/>
            <a:ln w="57150" algn="ctr">
              <a:solidFill>
                <a:schemeClr val="tx2"/>
              </a:solidFill>
              <a:round/>
              <a:headEnd/>
              <a:tailEnd/>
            </a:ln>
          </p:spPr>
        </p:cxnSp>
      </p:grpSp>
      <p:grpSp>
        <p:nvGrpSpPr>
          <p:cNvPr id="3" name="Group 119"/>
          <p:cNvGrpSpPr>
            <a:grpSpLocks/>
          </p:cNvGrpSpPr>
          <p:nvPr/>
        </p:nvGrpSpPr>
        <p:grpSpPr bwMode="auto">
          <a:xfrm>
            <a:off x="3400425" y="3124677"/>
            <a:ext cx="218599" cy="538638"/>
            <a:chOff x="1914798" y="1676400"/>
            <a:chExt cx="218802" cy="539932"/>
          </a:xfrm>
          <a:solidFill>
            <a:schemeClr val="bg1">
              <a:lumMod val="50000"/>
            </a:schemeClr>
          </a:solidFill>
        </p:grpSpPr>
        <p:sp>
          <p:nvSpPr>
            <p:cNvPr id="70795" name="Oval 120"/>
            <p:cNvSpPr>
              <a:spLocks noChangeArrowheads="1"/>
            </p:cNvSpPr>
            <p:nvPr/>
          </p:nvSpPr>
          <p:spPr bwMode="auto">
            <a:xfrm>
              <a:off x="1944706" y="1676400"/>
              <a:ext cx="152400" cy="152400"/>
            </a:xfrm>
            <a:prstGeom prst="ellipse">
              <a:avLst/>
            </a:prstGeom>
            <a:grpFill/>
            <a:ln w="9525" algn="ctr">
              <a:solidFill>
                <a:schemeClr val="bg1">
                  <a:lumMod val="50000"/>
                </a:schemeClr>
              </a:solidFill>
              <a:round/>
              <a:headEnd/>
              <a:tailEnd/>
            </a:ln>
          </p:spPr>
          <p:txBody>
            <a:bodyPr wrap="none" anchor="ctr"/>
            <a:lstStyle/>
            <a:p>
              <a:endParaRPr lang="en-US"/>
            </a:p>
          </p:txBody>
        </p:sp>
        <p:cxnSp>
          <p:nvCxnSpPr>
            <p:cNvPr id="70796" name="Straight Connector 121"/>
            <p:cNvCxnSpPr>
              <a:cxnSpLocks noChangeShapeType="1"/>
            </p:cNvCxnSpPr>
            <p:nvPr/>
          </p:nvCxnSpPr>
          <p:spPr bwMode="auto">
            <a:xfrm rot="5400000">
              <a:off x="1945500" y="1980406"/>
              <a:ext cx="152400" cy="1588"/>
            </a:xfrm>
            <a:prstGeom prst="line">
              <a:avLst/>
            </a:prstGeom>
            <a:grpFill/>
            <a:ln w="117475" cap="rnd" algn="ctr">
              <a:solidFill>
                <a:schemeClr val="bg1">
                  <a:lumMod val="50000"/>
                </a:schemeClr>
              </a:solidFill>
              <a:round/>
              <a:headEnd/>
              <a:tailEnd/>
            </a:ln>
          </p:spPr>
        </p:cxnSp>
        <p:cxnSp>
          <p:nvCxnSpPr>
            <p:cNvPr id="70797" name="Straight Connector 122"/>
            <p:cNvCxnSpPr>
              <a:cxnSpLocks noChangeShapeType="1"/>
            </p:cNvCxnSpPr>
            <p:nvPr/>
          </p:nvCxnSpPr>
          <p:spPr bwMode="auto">
            <a:xfrm rot="16200000" flipH="1">
              <a:off x="1984201" y="2121876"/>
              <a:ext cx="161131" cy="27781"/>
            </a:xfrm>
            <a:prstGeom prst="line">
              <a:avLst/>
            </a:prstGeom>
            <a:grpFill/>
            <a:ln w="57150" cap="rnd" algn="ctr">
              <a:solidFill>
                <a:schemeClr val="bg1">
                  <a:lumMod val="50000"/>
                </a:schemeClr>
              </a:solidFill>
              <a:round/>
              <a:headEnd/>
              <a:tailEnd/>
            </a:ln>
          </p:spPr>
        </p:cxnSp>
        <p:cxnSp>
          <p:nvCxnSpPr>
            <p:cNvPr id="70798" name="Straight Connector 123"/>
            <p:cNvCxnSpPr>
              <a:cxnSpLocks noChangeShapeType="1"/>
            </p:cNvCxnSpPr>
            <p:nvPr/>
          </p:nvCxnSpPr>
          <p:spPr bwMode="auto">
            <a:xfrm rot="5400000">
              <a:off x="1894447" y="2119009"/>
              <a:ext cx="170236" cy="24322"/>
            </a:xfrm>
            <a:prstGeom prst="line">
              <a:avLst/>
            </a:prstGeom>
            <a:grpFill/>
            <a:ln w="57150" cap="rnd" algn="ctr">
              <a:solidFill>
                <a:schemeClr val="bg1">
                  <a:lumMod val="50000"/>
                </a:schemeClr>
              </a:solidFill>
              <a:round/>
              <a:headEnd/>
              <a:tailEnd/>
            </a:ln>
          </p:spPr>
        </p:cxnSp>
        <p:cxnSp>
          <p:nvCxnSpPr>
            <p:cNvPr id="70799" name="Straight Connector 124"/>
            <p:cNvCxnSpPr>
              <a:cxnSpLocks noChangeShapeType="1"/>
            </p:cNvCxnSpPr>
            <p:nvPr/>
          </p:nvCxnSpPr>
          <p:spPr bwMode="auto">
            <a:xfrm rot="16200000" flipH="1">
              <a:off x="2058194" y="1890408"/>
              <a:ext cx="75406" cy="75406"/>
            </a:xfrm>
            <a:prstGeom prst="line">
              <a:avLst/>
            </a:prstGeom>
            <a:grpFill/>
            <a:ln w="57150" cap="rnd" algn="ctr">
              <a:solidFill>
                <a:schemeClr val="bg1">
                  <a:lumMod val="50000"/>
                </a:schemeClr>
              </a:solidFill>
              <a:round/>
              <a:headEnd/>
              <a:tailEnd/>
            </a:ln>
          </p:spPr>
        </p:cxnSp>
        <p:cxnSp>
          <p:nvCxnSpPr>
            <p:cNvPr id="70800" name="Straight Connector 125"/>
            <p:cNvCxnSpPr>
              <a:cxnSpLocks noChangeShapeType="1"/>
            </p:cNvCxnSpPr>
            <p:nvPr/>
          </p:nvCxnSpPr>
          <p:spPr bwMode="auto">
            <a:xfrm rot="10800000" flipV="1">
              <a:off x="1914798" y="1887935"/>
              <a:ext cx="76994" cy="75406"/>
            </a:xfrm>
            <a:prstGeom prst="line">
              <a:avLst/>
            </a:prstGeom>
            <a:grpFill/>
            <a:ln w="57150" cap="rnd" algn="ctr">
              <a:solidFill>
                <a:schemeClr val="bg1">
                  <a:lumMod val="50000"/>
                </a:schemeClr>
              </a:solidFill>
              <a:round/>
              <a:headEnd/>
              <a:tailEnd/>
            </a:ln>
          </p:spPr>
        </p:cxnSp>
      </p:grpSp>
      <p:grpSp>
        <p:nvGrpSpPr>
          <p:cNvPr id="5" name="Group 126"/>
          <p:cNvGrpSpPr>
            <a:grpSpLocks/>
          </p:cNvGrpSpPr>
          <p:nvPr/>
        </p:nvGrpSpPr>
        <p:grpSpPr bwMode="auto">
          <a:xfrm>
            <a:off x="5229225" y="3124677"/>
            <a:ext cx="218599" cy="538638"/>
            <a:chOff x="1914798" y="1676400"/>
            <a:chExt cx="218802" cy="539932"/>
          </a:xfrm>
          <a:solidFill>
            <a:schemeClr val="bg1">
              <a:lumMod val="50000"/>
            </a:schemeClr>
          </a:solidFill>
        </p:grpSpPr>
        <p:sp>
          <p:nvSpPr>
            <p:cNvPr id="70789" name="Oval 127"/>
            <p:cNvSpPr>
              <a:spLocks noChangeArrowheads="1"/>
            </p:cNvSpPr>
            <p:nvPr/>
          </p:nvSpPr>
          <p:spPr bwMode="auto">
            <a:xfrm>
              <a:off x="1944706" y="1676400"/>
              <a:ext cx="152400" cy="152400"/>
            </a:xfrm>
            <a:prstGeom prst="ellipse">
              <a:avLst/>
            </a:prstGeom>
            <a:grpFill/>
            <a:ln w="9525" algn="ctr">
              <a:solidFill>
                <a:schemeClr val="bg1">
                  <a:lumMod val="50000"/>
                </a:schemeClr>
              </a:solidFill>
              <a:round/>
              <a:headEnd/>
              <a:tailEnd/>
            </a:ln>
          </p:spPr>
          <p:txBody>
            <a:bodyPr wrap="none" anchor="ctr"/>
            <a:lstStyle/>
            <a:p>
              <a:endParaRPr lang="en-US"/>
            </a:p>
          </p:txBody>
        </p:sp>
        <p:cxnSp>
          <p:nvCxnSpPr>
            <p:cNvPr id="70790" name="Straight Connector 128"/>
            <p:cNvCxnSpPr>
              <a:cxnSpLocks noChangeShapeType="1"/>
            </p:cNvCxnSpPr>
            <p:nvPr/>
          </p:nvCxnSpPr>
          <p:spPr bwMode="auto">
            <a:xfrm rot="5400000">
              <a:off x="1945500" y="1980406"/>
              <a:ext cx="152400" cy="1588"/>
            </a:xfrm>
            <a:prstGeom prst="line">
              <a:avLst/>
            </a:prstGeom>
            <a:grpFill/>
            <a:ln w="117475" cap="rnd" algn="ctr">
              <a:solidFill>
                <a:schemeClr val="bg1">
                  <a:lumMod val="50000"/>
                </a:schemeClr>
              </a:solidFill>
              <a:round/>
              <a:headEnd/>
              <a:tailEnd/>
            </a:ln>
          </p:spPr>
        </p:cxnSp>
        <p:cxnSp>
          <p:nvCxnSpPr>
            <p:cNvPr id="70791" name="Straight Connector 129"/>
            <p:cNvCxnSpPr>
              <a:cxnSpLocks noChangeShapeType="1"/>
            </p:cNvCxnSpPr>
            <p:nvPr/>
          </p:nvCxnSpPr>
          <p:spPr bwMode="auto">
            <a:xfrm rot="16200000" flipH="1">
              <a:off x="1984201" y="2121876"/>
              <a:ext cx="161131" cy="27781"/>
            </a:xfrm>
            <a:prstGeom prst="line">
              <a:avLst/>
            </a:prstGeom>
            <a:grpFill/>
            <a:ln w="57150" cap="rnd" algn="ctr">
              <a:solidFill>
                <a:schemeClr val="bg1">
                  <a:lumMod val="50000"/>
                </a:schemeClr>
              </a:solidFill>
              <a:round/>
              <a:headEnd/>
              <a:tailEnd/>
            </a:ln>
          </p:spPr>
        </p:cxnSp>
        <p:cxnSp>
          <p:nvCxnSpPr>
            <p:cNvPr id="70792" name="Straight Connector 130"/>
            <p:cNvCxnSpPr>
              <a:cxnSpLocks noChangeShapeType="1"/>
            </p:cNvCxnSpPr>
            <p:nvPr/>
          </p:nvCxnSpPr>
          <p:spPr bwMode="auto">
            <a:xfrm rot="5400000">
              <a:off x="1894447" y="2119009"/>
              <a:ext cx="170236" cy="24322"/>
            </a:xfrm>
            <a:prstGeom prst="line">
              <a:avLst/>
            </a:prstGeom>
            <a:grpFill/>
            <a:ln w="57150" cap="rnd" algn="ctr">
              <a:solidFill>
                <a:schemeClr val="bg1">
                  <a:lumMod val="50000"/>
                </a:schemeClr>
              </a:solidFill>
              <a:round/>
              <a:headEnd/>
              <a:tailEnd/>
            </a:ln>
          </p:spPr>
        </p:cxnSp>
        <p:cxnSp>
          <p:nvCxnSpPr>
            <p:cNvPr id="70793" name="Straight Connector 131"/>
            <p:cNvCxnSpPr>
              <a:cxnSpLocks noChangeShapeType="1"/>
            </p:cNvCxnSpPr>
            <p:nvPr/>
          </p:nvCxnSpPr>
          <p:spPr bwMode="auto">
            <a:xfrm rot="16200000" flipH="1">
              <a:off x="2058194" y="1890408"/>
              <a:ext cx="75406" cy="75406"/>
            </a:xfrm>
            <a:prstGeom prst="line">
              <a:avLst/>
            </a:prstGeom>
            <a:grpFill/>
            <a:ln w="57150" cap="rnd" algn="ctr">
              <a:solidFill>
                <a:schemeClr val="bg1">
                  <a:lumMod val="50000"/>
                </a:schemeClr>
              </a:solidFill>
              <a:round/>
              <a:headEnd/>
              <a:tailEnd/>
            </a:ln>
          </p:spPr>
        </p:cxnSp>
        <p:cxnSp>
          <p:nvCxnSpPr>
            <p:cNvPr id="70794" name="Straight Connector 132"/>
            <p:cNvCxnSpPr>
              <a:cxnSpLocks noChangeShapeType="1"/>
            </p:cNvCxnSpPr>
            <p:nvPr/>
          </p:nvCxnSpPr>
          <p:spPr bwMode="auto">
            <a:xfrm rot="10800000" flipV="1">
              <a:off x="1914798" y="1887935"/>
              <a:ext cx="76994" cy="75406"/>
            </a:xfrm>
            <a:prstGeom prst="line">
              <a:avLst/>
            </a:prstGeom>
            <a:grpFill/>
            <a:ln w="57150" cap="rnd" algn="ctr">
              <a:solidFill>
                <a:schemeClr val="bg1">
                  <a:lumMod val="50000"/>
                </a:schemeClr>
              </a:solidFill>
              <a:round/>
              <a:headEnd/>
              <a:tailEnd/>
            </a:ln>
          </p:spPr>
        </p:cxnSp>
      </p:grpSp>
      <p:grpSp>
        <p:nvGrpSpPr>
          <p:cNvPr id="6" name="Group 133"/>
          <p:cNvGrpSpPr>
            <a:grpSpLocks/>
          </p:cNvGrpSpPr>
          <p:nvPr/>
        </p:nvGrpSpPr>
        <p:grpSpPr bwMode="auto">
          <a:xfrm>
            <a:off x="6982302" y="3124677"/>
            <a:ext cx="218598" cy="538638"/>
            <a:chOff x="1914798" y="1676400"/>
            <a:chExt cx="218802" cy="539932"/>
          </a:xfrm>
          <a:solidFill>
            <a:schemeClr val="bg1">
              <a:lumMod val="50000"/>
            </a:schemeClr>
          </a:solidFill>
        </p:grpSpPr>
        <p:sp>
          <p:nvSpPr>
            <p:cNvPr id="70783" name="Oval 134"/>
            <p:cNvSpPr>
              <a:spLocks noChangeArrowheads="1"/>
            </p:cNvSpPr>
            <p:nvPr/>
          </p:nvSpPr>
          <p:spPr bwMode="auto">
            <a:xfrm>
              <a:off x="1944706" y="1676400"/>
              <a:ext cx="152400" cy="152400"/>
            </a:xfrm>
            <a:prstGeom prst="ellipse">
              <a:avLst/>
            </a:prstGeom>
            <a:grpFill/>
            <a:ln w="9525" algn="ctr">
              <a:solidFill>
                <a:schemeClr val="bg1">
                  <a:lumMod val="50000"/>
                </a:schemeClr>
              </a:solidFill>
              <a:round/>
              <a:headEnd/>
              <a:tailEnd/>
            </a:ln>
          </p:spPr>
          <p:txBody>
            <a:bodyPr wrap="none" anchor="ctr"/>
            <a:lstStyle/>
            <a:p>
              <a:endParaRPr lang="en-US"/>
            </a:p>
          </p:txBody>
        </p:sp>
        <p:cxnSp>
          <p:nvCxnSpPr>
            <p:cNvPr id="70784" name="Straight Connector 135"/>
            <p:cNvCxnSpPr>
              <a:cxnSpLocks noChangeShapeType="1"/>
            </p:cNvCxnSpPr>
            <p:nvPr/>
          </p:nvCxnSpPr>
          <p:spPr bwMode="auto">
            <a:xfrm rot="5400000">
              <a:off x="1945500" y="1980406"/>
              <a:ext cx="152400" cy="1588"/>
            </a:xfrm>
            <a:prstGeom prst="line">
              <a:avLst/>
            </a:prstGeom>
            <a:grpFill/>
            <a:ln w="117475" cap="rnd" algn="ctr">
              <a:solidFill>
                <a:schemeClr val="bg1">
                  <a:lumMod val="50000"/>
                </a:schemeClr>
              </a:solidFill>
              <a:round/>
              <a:headEnd/>
              <a:tailEnd/>
            </a:ln>
          </p:spPr>
        </p:cxnSp>
        <p:cxnSp>
          <p:nvCxnSpPr>
            <p:cNvPr id="70785" name="Straight Connector 136"/>
            <p:cNvCxnSpPr>
              <a:cxnSpLocks noChangeShapeType="1"/>
            </p:cNvCxnSpPr>
            <p:nvPr/>
          </p:nvCxnSpPr>
          <p:spPr bwMode="auto">
            <a:xfrm rot="16200000" flipH="1">
              <a:off x="1984201" y="2121876"/>
              <a:ext cx="161131" cy="27781"/>
            </a:xfrm>
            <a:prstGeom prst="line">
              <a:avLst/>
            </a:prstGeom>
            <a:grpFill/>
            <a:ln w="57150" cap="rnd" algn="ctr">
              <a:solidFill>
                <a:schemeClr val="bg1">
                  <a:lumMod val="50000"/>
                </a:schemeClr>
              </a:solidFill>
              <a:round/>
              <a:headEnd/>
              <a:tailEnd/>
            </a:ln>
          </p:spPr>
        </p:cxnSp>
        <p:cxnSp>
          <p:nvCxnSpPr>
            <p:cNvPr id="70786" name="Straight Connector 137"/>
            <p:cNvCxnSpPr>
              <a:cxnSpLocks noChangeShapeType="1"/>
            </p:cNvCxnSpPr>
            <p:nvPr/>
          </p:nvCxnSpPr>
          <p:spPr bwMode="auto">
            <a:xfrm rot="5400000">
              <a:off x="1894447" y="2119009"/>
              <a:ext cx="170236" cy="24322"/>
            </a:xfrm>
            <a:prstGeom prst="line">
              <a:avLst/>
            </a:prstGeom>
            <a:grpFill/>
            <a:ln w="57150" cap="rnd" algn="ctr">
              <a:solidFill>
                <a:schemeClr val="bg1">
                  <a:lumMod val="50000"/>
                </a:schemeClr>
              </a:solidFill>
              <a:round/>
              <a:headEnd/>
              <a:tailEnd/>
            </a:ln>
          </p:spPr>
        </p:cxnSp>
        <p:cxnSp>
          <p:nvCxnSpPr>
            <p:cNvPr id="70787" name="Straight Connector 138"/>
            <p:cNvCxnSpPr>
              <a:cxnSpLocks noChangeShapeType="1"/>
            </p:cNvCxnSpPr>
            <p:nvPr/>
          </p:nvCxnSpPr>
          <p:spPr bwMode="auto">
            <a:xfrm rot="16200000" flipH="1">
              <a:off x="2058194" y="1890408"/>
              <a:ext cx="75406" cy="75406"/>
            </a:xfrm>
            <a:prstGeom prst="line">
              <a:avLst/>
            </a:prstGeom>
            <a:grpFill/>
            <a:ln w="57150" cap="rnd" algn="ctr">
              <a:solidFill>
                <a:schemeClr val="bg1">
                  <a:lumMod val="50000"/>
                </a:schemeClr>
              </a:solidFill>
              <a:round/>
              <a:headEnd/>
              <a:tailEnd/>
            </a:ln>
          </p:spPr>
        </p:cxnSp>
        <p:cxnSp>
          <p:nvCxnSpPr>
            <p:cNvPr id="70788" name="Straight Connector 139"/>
            <p:cNvCxnSpPr>
              <a:cxnSpLocks noChangeShapeType="1"/>
            </p:cNvCxnSpPr>
            <p:nvPr/>
          </p:nvCxnSpPr>
          <p:spPr bwMode="auto">
            <a:xfrm rot="10800000" flipV="1">
              <a:off x="1914798" y="1887935"/>
              <a:ext cx="76994" cy="75406"/>
            </a:xfrm>
            <a:prstGeom prst="line">
              <a:avLst/>
            </a:prstGeom>
            <a:grpFill/>
            <a:ln w="57150" cap="rnd" algn="ctr">
              <a:solidFill>
                <a:schemeClr val="bg1">
                  <a:lumMod val="50000"/>
                </a:schemeClr>
              </a:solidFill>
              <a:round/>
              <a:headEnd/>
              <a:tailEnd/>
            </a:ln>
          </p:spPr>
        </p:cxnSp>
      </p:grpSp>
      <p:sp>
        <p:nvSpPr>
          <p:cNvPr id="70663" name="Freeform 161"/>
          <p:cNvSpPr>
            <a:spLocks noChangeArrowheads="1"/>
          </p:cNvSpPr>
          <p:nvPr/>
        </p:nvSpPr>
        <p:spPr bwMode="auto">
          <a:xfrm>
            <a:off x="2971800" y="5052060"/>
            <a:ext cx="0" cy="0"/>
          </a:xfrm>
          <a:custGeom>
            <a:avLst/>
            <a:gdLst>
              <a:gd name="T0" fmla="*/ 0 60000 65536"/>
              <a:gd name="T1" fmla="*/ 0 60000 65536"/>
            </a:gdLst>
            <a:ahLst/>
            <a:cxnLst>
              <a:cxn ang="T0">
                <a:pos x="0" y="0"/>
              </a:cxn>
              <a:cxn ang="T1">
                <a:pos x="0" y="0"/>
              </a:cxn>
            </a:cxnLst>
            <a:rect l="0" t="0" r="0" b="0"/>
            <a:pathLst>
              <a:path>
                <a:moveTo>
                  <a:pt x="0" y="0"/>
                </a:moveTo>
                <a:lnTo>
                  <a:pt x="0" y="0"/>
                </a:lnTo>
              </a:path>
            </a:pathLst>
          </a:custGeom>
          <a:solidFill>
            <a:schemeClr val="accent1"/>
          </a:solidFill>
          <a:ln w="9525" algn="ctr">
            <a:solidFill>
              <a:schemeClr val="tx1"/>
            </a:solidFill>
            <a:round/>
            <a:headEnd/>
            <a:tailEnd/>
          </a:ln>
        </p:spPr>
        <p:txBody>
          <a:bodyPr wrap="none" lIns="91439" tIns="45719" rIns="91439" bIns="45719" anchor="ctr"/>
          <a:lstStyle/>
          <a:p>
            <a:endParaRPr lang="en-US"/>
          </a:p>
        </p:txBody>
      </p:sp>
      <p:grpSp>
        <p:nvGrpSpPr>
          <p:cNvPr id="7" name="Group 164"/>
          <p:cNvGrpSpPr>
            <a:grpSpLocks/>
          </p:cNvGrpSpPr>
          <p:nvPr/>
        </p:nvGrpSpPr>
        <p:grpSpPr bwMode="auto">
          <a:xfrm>
            <a:off x="3171825" y="4572000"/>
            <a:ext cx="761524" cy="228600"/>
            <a:chOff x="1699130" y="2971800"/>
            <a:chExt cx="891670" cy="329114"/>
          </a:xfrm>
        </p:grpSpPr>
        <p:cxnSp>
          <p:nvCxnSpPr>
            <p:cNvPr id="70777" name="Straight Connector 165"/>
            <p:cNvCxnSpPr>
              <a:cxnSpLocks noChangeShapeType="1"/>
            </p:cNvCxnSpPr>
            <p:nvPr/>
          </p:nvCxnSpPr>
          <p:spPr bwMode="auto">
            <a:xfrm>
              <a:off x="1828800" y="2971800"/>
              <a:ext cx="762000" cy="1588"/>
            </a:xfrm>
            <a:prstGeom prst="line">
              <a:avLst/>
            </a:prstGeom>
            <a:noFill/>
            <a:ln w="57150" algn="ctr">
              <a:solidFill>
                <a:schemeClr val="tx2"/>
              </a:solidFill>
              <a:round/>
              <a:headEnd/>
              <a:tailEnd/>
            </a:ln>
          </p:spPr>
        </p:cxnSp>
        <p:cxnSp>
          <p:nvCxnSpPr>
            <p:cNvPr id="70778" name="Straight Connector 166"/>
            <p:cNvCxnSpPr>
              <a:cxnSpLocks noChangeShapeType="1"/>
            </p:cNvCxnSpPr>
            <p:nvPr/>
          </p:nvCxnSpPr>
          <p:spPr bwMode="auto">
            <a:xfrm>
              <a:off x="1843790" y="3140440"/>
              <a:ext cx="533400" cy="1588"/>
            </a:xfrm>
            <a:prstGeom prst="line">
              <a:avLst/>
            </a:prstGeom>
            <a:noFill/>
            <a:ln w="57150" algn="ctr">
              <a:solidFill>
                <a:schemeClr val="tx2"/>
              </a:solidFill>
              <a:round/>
              <a:headEnd/>
              <a:tailEnd/>
            </a:ln>
          </p:spPr>
        </p:cxnSp>
        <p:cxnSp>
          <p:nvCxnSpPr>
            <p:cNvPr id="70779" name="Straight Connector 167"/>
            <p:cNvCxnSpPr>
              <a:cxnSpLocks noChangeShapeType="1"/>
            </p:cNvCxnSpPr>
            <p:nvPr/>
          </p:nvCxnSpPr>
          <p:spPr bwMode="auto">
            <a:xfrm>
              <a:off x="1839495" y="3299326"/>
              <a:ext cx="700505" cy="1588"/>
            </a:xfrm>
            <a:prstGeom prst="line">
              <a:avLst/>
            </a:prstGeom>
            <a:noFill/>
            <a:ln w="57150" algn="ctr">
              <a:solidFill>
                <a:schemeClr val="tx2"/>
              </a:solidFill>
              <a:round/>
              <a:headEnd/>
              <a:tailEnd/>
            </a:ln>
          </p:spPr>
        </p:cxnSp>
        <p:cxnSp>
          <p:nvCxnSpPr>
            <p:cNvPr id="70780" name="Straight Connector 168"/>
            <p:cNvCxnSpPr>
              <a:cxnSpLocks noChangeShapeType="1"/>
            </p:cNvCxnSpPr>
            <p:nvPr/>
          </p:nvCxnSpPr>
          <p:spPr bwMode="auto">
            <a:xfrm>
              <a:off x="1699130" y="2971800"/>
              <a:ext cx="76200" cy="1588"/>
            </a:xfrm>
            <a:prstGeom prst="line">
              <a:avLst/>
            </a:prstGeom>
            <a:noFill/>
            <a:ln w="57150" algn="ctr">
              <a:solidFill>
                <a:schemeClr val="tx2"/>
              </a:solidFill>
              <a:round/>
              <a:headEnd/>
              <a:tailEnd/>
            </a:ln>
          </p:spPr>
        </p:cxnSp>
        <p:cxnSp>
          <p:nvCxnSpPr>
            <p:cNvPr id="70781" name="Straight Connector 169"/>
            <p:cNvCxnSpPr>
              <a:cxnSpLocks noChangeShapeType="1"/>
            </p:cNvCxnSpPr>
            <p:nvPr/>
          </p:nvCxnSpPr>
          <p:spPr bwMode="auto">
            <a:xfrm>
              <a:off x="1704477" y="3145588"/>
              <a:ext cx="76200" cy="1588"/>
            </a:xfrm>
            <a:prstGeom prst="line">
              <a:avLst/>
            </a:prstGeom>
            <a:noFill/>
            <a:ln w="57150" algn="ctr">
              <a:solidFill>
                <a:schemeClr val="tx2"/>
              </a:solidFill>
              <a:round/>
              <a:headEnd/>
              <a:tailEnd/>
            </a:ln>
          </p:spPr>
        </p:cxnSp>
        <p:cxnSp>
          <p:nvCxnSpPr>
            <p:cNvPr id="70782" name="Straight Connector 170"/>
            <p:cNvCxnSpPr>
              <a:cxnSpLocks noChangeShapeType="1"/>
            </p:cNvCxnSpPr>
            <p:nvPr/>
          </p:nvCxnSpPr>
          <p:spPr bwMode="auto">
            <a:xfrm>
              <a:off x="1709824" y="3297742"/>
              <a:ext cx="76200" cy="1588"/>
            </a:xfrm>
            <a:prstGeom prst="line">
              <a:avLst/>
            </a:prstGeom>
            <a:noFill/>
            <a:ln w="57150" algn="ctr">
              <a:solidFill>
                <a:schemeClr val="tx2"/>
              </a:solidFill>
              <a:round/>
              <a:headEnd/>
              <a:tailEnd/>
            </a:ln>
          </p:spPr>
        </p:cxnSp>
      </p:grpSp>
      <p:grpSp>
        <p:nvGrpSpPr>
          <p:cNvPr id="8" name="Group 171"/>
          <p:cNvGrpSpPr>
            <a:grpSpLocks/>
          </p:cNvGrpSpPr>
          <p:nvPr/>
        </p:nvGrpSpPr>
        <p:grpSpPr bwMode="auto">
          <a:xfrm>
            <a:off x="5000625" y="4572000"/>
            <a:ext cx="761524" cy="228600"/>
            <a:chOff x="1699130" y="2971800"/>
            <a:chExt cx="891670" cy="329114"/>
          </a:xfrm>
        </p:grpSpPr>
        <p:cxnSp>
          <p:nvCxnSpPr>
            <p:cNvPr id="70771" name="Straight Connector 172"/>
            <p:cNvCxnSpPr>
              <a:cxnSpLocks noChangeShapeType="1"/>
            </p:cNvCxnSpPr>
            <p:nvPr/>
          </p:nvCxnSpPr>
          <p:spPr bwMode="auto">
            <a:xfrm>
              <a:off x="1828800" y="2971800"/>
              <a:ext cx="762000" cy="1588"/>
            </a:xfrm>
            <a:prstGeom prst="line">
              <a:avLst/>
            </a:prstGeom>
            <a:noFill/>
            <a:ln w="57150" algn="ctr">
              <a:solidFill>
                <a:schemeClr val="tx2"/>
              </a:solidFill>
              <a:round/>
              <a:headEnd/>
              <a:tailEnd/>
            </a:ln>
          </p:spPr>
        </p:cxnSp>
        <p:cxnSp>
          <p:nvCxnSpPr>
            <p:cNvPr id="70772" name="Straight Connector 173"/>
            <p:cNvCxnSpPr>
              <a:cxnSpLocks noChangeShapeType="1"/>
            </p:cNvCxnSpPr>
            <p:nvPr/>
          </p:nvCxnSpPr>
          <p:spPr bwMode="auto">
            <a:xfrm>
              <a:off x="1843790" y="3140440"/>
              <a:ext cx="533400" cy="1588"/>
            </a:xfrm>
            <a:prstGeom prst="line">
              <a:avLst/>
            </a:prstGeom>
            <a:noFill/>
            <a:ln w="57150" algn="ctr">
              <a:solidFill>
                <a:schemeClr val="tx2"/>
              </a:solidFill>
              <a:round/>
              <a:headEnd/>
              <a:tailEnd/>
            </a:ln>
          </p:spPr>
        </p:cxnSp>
        <p:cxnSp>
          <p:nvCxnSpPr>
            <p:cNvPr id="70773" name="Straight Connector 174"/>
            <p:cNvCxnSpPr>
              <a:cxnSpLocks noChangeShapeType="1"/>
            </p:cNvCxnSpPr>
            <p:nvPr/>
          </p:nvCxnSpPr>
          <p:spPr bwMode="auto">
            <a:xfrm>
              <a:off x="1839495" y="3299326"/>
              <a:ext cx="700505" cy="1588"/>
            </a:xfrm>
            <a:prstGeom prst="line">
              <a:avLst/>
            </a:prstGeom>
            <a:noFill/>
            <a:ln w="57150" algn="ctr">
              <a:solidFill>
                <a:schemeClr val="tx2"/>
              </a:solidFill>
              <a:round/>
              <a:headEnd/>
              <a:tailEnd/>
            </a:ln>
          </p:spPr>
        </p:cxnSp>
        <p:cxnSp>
          <p:nvCxnSpPr>
            <p:cNvPr id="70774" name="Straight Connector 175"/>
            <p:cNvCxnSpPr>
              <a:cxnSpLocks noChangeShapeType="1"/>
            </p:cNvCxnSpPr>
            <p:nvPr/>
          </p:nvCxnSpPr>
          <p:spPr bwMode="auto">
            <a:xfrm>
              <a:off x="1699130" y="2971800"/>
              <a:ext cx="76200" cy="1588"/>
            </a:xfrm>
            <a:prstGeom prst="line">
              <a:avLst/>
            </a:prstGeom>
            <a:noFill/>
            <a:ln w="57150" algn="ctr">
              <a:solidFill>
                <a:schemeClr val="tx2"/>
              </a:solidFill>
              <a:round/>
              <a:headEnd/>
              <a:tailEnd/>
            </a:ln>
          </p:spPr>
        </p:cxnSp>
        <p:cxnSp>
          <p:nvCxnSpPr>
            <p:cNvPr id="70775" name="Straight Connector 176"/>
            <p:cNvCxnSpPr>
              <a:cxnSpLocks noChangeShapeType="1"/>
            </p:cNvCxnSpPr>
            <p:nvPr/>
          </p:nvCxnSpPr>
          <p:spPr bwMode="auto">
            <a:xfrm>
              <a:off x="1704477" y="3145588"/>
              <a:ext cx="76200" cy="1588"/>
            </a:xfrm>
            <a:prstGeom prst="line">
              <a:avLst/>
            </a:prstGeom>
            <a:noFill/>
            <a:ln w="57150" algn="ctr">
              <a:solidFill>
                <a:schemeClr val="tx2"/>
              </a:solidFill>
              <a:round/>
              <a:headEnd/>
              <a:tailEnd/>
            </a:ln>
          </p:spPr>
        </p:cxnSp>
        <p:cxnSp>
          <p:nvCxnSpPr>
            <p:cNvPr id="70776" name="Straight Connector 177"/>
            <p:cNvCxnSpPr>
              <a:cxnSpLocks noChangeShapeType="1"/>
            </p:cNvCxnSpPr>
            <p:nvPr/>
          </p:nvCxnSpPr>
          <p:spPr bwMode="auto">
            <a:xfrm>
              <a:off x="1709824" y="3297742"/>
              <a:ext cx="76200" cy="1588"/>
            </a:xfrm>
            <a:prstGeom prst="line">
              <a:avLst/>
            </a:prstGeom>
            <a:noFill/>
            <a:ln w="57150" algn="ctr">
              <a:solidFill>
                <a:schemeClr val="tx2"/>
              </a:solidFill>
              <a:round/>
              <a:headEnd/>
              <a:tailEnd/>
            </a:ln>
          </p:spPr>
        </p:cxnSp>
      </p:grpSp>
      <p:grpSp>
        <p:nvGrpSpPr>
          <p:cNvPr id="9" name="Group 178"/>
          <p:cNvGrpSpPr>
            <a:grpSpLocks/>
          </p:cNvGrpSpPr>
          <p:nvPr/>
        </p:nvGrpSpPr>
        <p:grpSpPr bwMode="auto">
          <a:xfrm>
            <a:off x="6753702" y="4572000"/>
            <a:ext cx="761523" cy="228600"/>
            <a:chOff x="1699130" y="2971800"/>
            <a:chExt cx="891670" cy="329114"/>
          </a:xfrm>
        </p:grpSpPr>
        <p:cxnSp>
          <p:nvCxnSpPr>
            <p:cNvPr id="70765" name="Straight Connector 179"/>
            <p:cNvCxnSpPr>
              <a:cxnSpLocks noChangeShapeType="1"/>
            </p:cNvCxnSpPr>
            <p:nvPr/>
          </p:nvCxnSpPr>
          <p:spPr bwMode="auto">
            <a:xfrm>
              <a:off x="1828800" y="2971800"/>
              <a:ext cx="762000" cy="1588"/>
            </a:xfrm>
            <a:prstGeom prst="line">
              <a:avLst/>
            </a:prstGeom>
            <a:noFill/>
            <a:ln w="57150" algn="ctr">
              <a:solidFill>
                <a:schemeClr val="tx2"/>
              </a:solidFill>
              <a:round/>
              <a:headEnd/>
              <a:tailEnd/>
            </a:ln>
          </p:spPr>
        </p:cxnSp>
        <p:cxnSp>
          <p:nvCxnSpPr>
            <p:cNvPr id="70766" name="Straight Connector 180"/>
            <p:cNvCxnSpPr>
              <a:cxnSpLocks noChangeShapeType="1"/>
            </p:cNvCxnSpPr>
            <p:nvPr/>
          </p:nvCxnSpPr>
          <p:spPr bwMode="auto">
            <a:xfrm>
              <a:off x="1843790" y="3140440"/>
              <a:ext cx="533400" cy="1588"/>
            </a:xfrm>
            <a:prstGeom prst="line">
              <a:avLst/>
            </a:prstGeom>
            <a:noFill/>
            <a:ln w="57150" algn="ctr">
              <a:solidFill>
                <a:schemeClr val="tx2"/>
              </a:solidFill>
              <a:round/>
              <a:headEnd/>
              <a:tailEnd/>
            </a:ln>
          </p:spPr>
        </p:cxnSp>
        <p:cxnSp>
          <p:nvCxnSpPr>
            <p:cNvPr id="70767" name="Straight Connector 181"/>
            <p:cNvCxnSpPr>
              <a:cxnSpLocks noChangeShapeType="1"/>
            </p:cNvCxnSpPr>
            <p:nvPr/>
          </p:nvCxnSpPr>
          <p:spPr bwMode="auto">
            <a:xfrm>
              <a:off x="1839495" y="3299326"/>
              <a:ext cx="700505" cy="1588"/>
            </a:xfrm>
            <a:prstGeom prst="line">
              <a:avLst/>
            </a:prstGeom>
            <a:noFill/>
            <a:ln w="57150" algn="ctr">
              <a:solidFill>
                <a:schemeClr val="tx2"/>
              </a:solidFill>
              <a:round/>
              <a:headEnd/>
              <a:tailEnd/>
            </a:ln>
          </p:spPr>
        </p:cxnSp>
        <p:cxnSp>
          <p:nvCxnSpPr>
            <p:cNvPr id="70768" name="Straight Connector 182"/>
            <p:cNvCxnSpPr>
              <a:cxnSpLocks noChangeShapeType="1"/>
            </p:cNvCxnSpPr>
            <p:nvPr/>
          </p:nvCxnSpPr>
          <p:spPr bwMode="auto">
            <a:xfrm>
              <a:off x="1699130" y="2971800"/>
              <a:ext cx="76200" cy="1588"/>
            </a:xfrm>
            <a:prstGeom prst="line">
              <a:avLst/>
            </a:prstGeom>
            <a:noFill/>
            <a:ln w="57150" algn="ctr">
              <a:solidFill>
                <a:schemeClr val="tx2"/>
              </a:solidFill>
              <a:round/>
              <a:headEnd/>
              <a:tailEnd/>
            </a:ln>
          </p:spPr>
        </p:cxnSp>
        <p:cxnSp>
          <p:nvCxnSpPr>
            <p:cNvPr id="70769" name="Straight Connector 183"/>
            <p:cNvCxnSpPr>
              <a:cxnSpLocks noChangeShapeType="1"/>
            </p:cNvCxnSpPr>
            <p:nvPr/>
          </p:nvCxnSpPr>
          <p:spPr bwMode="auto">
            <a:xfrm>
              <a:off x="1704477" y="3145588"/>
              <a:ext cx="76200" cy="1588"/>
            </a:xfrm>
            <a:prstGeom prst="line">
              <a:avLst/>
            </a:prstGeom>
            <a:noFill/>
            <a:ln w="57150" algn="ctr">
              <a:solidFill>
                <a:schemeClr val="tx2"/>
              </a:solidFill>
              <a:round/>
              <a:headEnd/>
              <a:tailEnd/>
            </a:ln>
          </p:spPr>
        </p:cxnSp>
        <p:cxnSp>
          <p:nvCxnSpPr>
            <p:cNvPr id="70770" name="Straight Connector 184"/>
            <p:cNvCxnSpPr>
              <a:cxnSpLocks noChangeShapeType="1"/>
            </p:cNvCxnSpPr>
            <p:nvPr/>
          </p:nvCxnSpPr>
          <p:spPr bwMode="auto">
            <a:xfrm>
              <a:off x="1709824" y="3297742"/>
              <a:ext cx="76200" cy="1588"/>
            </a:xfrm>
            <a:prstGeom prst="line">
              <a:avLst/>
            </a:prstGeom>
            <a:noFill/>
            <a:ln w="57150" algn="ctr">
              <a:solidFill>
                <a:schemeClr val="tx2"/>
              </a:solidFill>
              <a:round/>
              <a:headEnd/>
              <a:tailEnd/>
            </a:ln>
          </p:spPr>
        </p:cxnSp>
      </p:grpSp>
      <p:grpSp>
        <p:nvGrpSpPr>
          <p:cNvPr id="10" name="Group 201"/>
          <p:cNvGrpSpPr>
            <a:grpSpLocks/>
          </p:cNvGrpSpPr>
          <p:nvPr/>
        </p:nvGrpSpPr>
        <p:grpSpPr bwMode="auto">
          <a:xfrm>
            <a:off x="3324702" y="5410677"/>
            <a:ext cx="457200" cy="837248"/>
            <a:chOff x="1676400" y="5257800"/>
            <a:chExt cx="457200" cy="838200"/>
          </a:xfrm>
        </p:grpSpPr>
        <p:sp>
          <p:nvSpPr>
            <p:cNvPr id="70753" name="Rectangle 193"/>
            <p:cNvSpPr>
              <a:spLocks noChangeArrowheads="1"/>
            </p:cNvSpPr>
            <p:nvPr/>
          </p:nvSpPr>
          <p:spPr bwMode="auto">
            <a:xfrm>
              <a:off x="1676400" y="5257800"/>
              <a:ext cx="381000" cy="498894"/>
            </a:xfrm>
            <a:prstGeom prst="rect">
              <a:avLst/>
            </a:prstGeom>
            <a:solidFill>
              <a:schemeClr val="accent1"/>
            </a:solidFill>
            <a:ln w="9525" algn="ctr">
              <a:solidFill>
                <a:schemeClr val="tx2"/>
              </a:solidFill>
              <a:round/>
              <a:headEnd/>
              <a:tailEnd/>
            </a:ln>
          </p:spPr>
          <p:txBody>
            <a:bodyPr wrap="none" anchor="ctr"/>
            <a:lstStyle/>
            <a:p>
              <a:endParaRPr lang="en-US"/>
            </a:p>
          </p:txBody>
        </p:sp>
        <p:sp>
          <p:nvSpPr>
            <p:cNvPr id="70754" name="Oval 186"/>
            <p:cNvSpPr>
              <a:spLocks noChangeArrowheads="1"/>
            </p:cNvSpPr>
            <p:nvPr/>
          </p:nvSpPr>
          <p:spPr bwMode="auto">
            <a:xfrm>
              <a:off x="1782508" y="5334000"/>
              <a:ext cx="152400" cy="152400"/>
            </a:xfrm>
            <a:prstGeom prst="ellipse">
              <a:avLst/>
            </a:prstGeom>
            <a:solidFill>
              <a:schemeClr val="tx2"/>
            </a:solidFill>
            <a:ln w="9525" algn="ctr">
              <a:solidFill>
                <a:schemeClr val="tx2"/>
              </a:solidFill>
              <a:round/>
              <a:headEnd/>
              <a:tailEnd/>
            </a:ln>
          </p:spPr>
          <p:txBody>
            <a:bodyPr wrap="none" anchor="ctr"/>
            <a:lstStyle/>
            <a:p>
              <a:endParaRPr lang="en-US"/>
            </a:p>
          </p:txBody>
        </p:sp>
        <p:cxnSp>
          <p:nvCxnSpPr>
            <p:cNvPr id="70755" name="Straight Connector 187"/>
            <p:cNvCxnSpPr>
              <a:cxnSpLocks noChangeShapeType="1"/>
            </p:cNvCxnSpPr>
            <p:nvPr/>
          </p:nvCxnSpPr>
          <p:spPr bwMode="auto">
            <a:xfrm rot="5400000">
              <a:off x="1783302" y="5638006"/>
              <a:ext cx="152400" cy="1588"/>
            </a:xfrm>
            <a:prstGeom prst="line">
              <a:avLst/>
            </a:prstGeom>
            <a:noFill/>
            <a:ln w="117475" cap="rnd" algn="ctr">
              <a:solidFill>
                <a:schemeClr val="tx2"/>
              </a:solidFill>
              <a:round/>
              <a:headEnd/>
              <a:tailEnd/>
            </a:ln>
          </p:spPr>
        </p:cxnSp>
        <p:cxnSp>
          <p:nvCxnSpPr>
            <p:cNvPr id="70756" name="Straight Connector 190"/>
            <p:cNvCxnSpPr>
              <a:cxnSpLocks noChangeShapeType="1"/>
            </p:cNvCxnSpPr>
            <p:nvPr/>
          </p:nvCxnSpPr>
          <p:spPr bwMode="auto">
            <a:xfrm rot="16200000" flipH="1">
              <a:off x="1895996" y="5548008"/>
              <a:ext cx="75406" cy="75406"/>
            </a:xfrm>
            <a:prstGeom prst="line">
              <a:avLst/>
            </a:prstGeom>
            <a:noFill/>
            <a:ln w="57150" cap="rnd" algn="ctr">
              <a:solidFill>
                <a:schemeClr val="tx2"/>
              </a:solidFill>
              <a:round/>
              <a:headEnd/>
              <a:tailEnd/>
            </a:ln>
          </p:spPr>
        </p:cxnSp>
        <p:cxnSp>
          <p:nvCxnSpPr>
            <p:cNvPr id="70757" name="Straight Connector 191"/>
            <p:cNvCxnSpPr>
              <a:cxnSpLocks noChangeShapeType="1"/>
            </p:cNvCxnSpPr>
            <p:nvPr/>
          </p:nvCxnSpPr>
          <p:spPr bwMode="auto">
            <a:xfrm rot="10800000">
              <a:off x="1752600" y="5486401"/>
              <a:ext cx="76994" cy="59135"/>
            </a:xfrm>
            <a:prstGeom prst="line">
              <a:avLst/>
            </a:prstGeom>
            <a:noFill/>
            <a:ln w="57150" cap="rnd" algn="ctr">
              <a:solidFill>
                <a:schemeClr val="tx2"/>
              </a:solidFill>
              <a:round/>
              <a:headEnd/>
              <a:tailEnd/>
            </a:ln>
          </p:spPr>
        </p:cxnSp>
        <p:grpSp>
          <p:nvGrpSpPr>
            <p:cNvPr id="11" name="Group 194"/>
            <p:cNvGrpSpPr>
              <a:grpSpLocks/>
            </p:cNvGrpSpPr>
            <p:nvPr/>
          </p:nvGrpSpPr>
          <p:grpSpPr bwMode="auto">
            <a:xfrm>
              <a:off x="1676400" y="5867400"/>
              <a:ext cx="457200" cy="228600"/>
              <a:chOff x="1699130" y="2971800"/>
              <a:chExt cx="891670" cy="329114"/>
            </a:xfrm>
          </p:grpSpPr>
          <p:cxnSp>
            <p:nvCxnSpPr>
              <p:cNvPr id="70759" name="Straight Connector 195"/>
              <p:cNvCxnSpPr>
                <a:cxnSpLocks noChangeShapeType="1"/>
              </p:cNvCxnSpPr>
              <p:nvPr/>
            </p:nvCxnSpPr>
            <p:spPr bwMode="auto">
              <a:xfrm>
                <a:off x="1828800" y="2971800"/>
                <a:ext cx="762000" cy="1588"/>
              </a:xfrm>
              <a:prstGeom prst="line">
                <a:avLst/>
              </a:prstGeom>
              <a:noFill/>
              <a:ln w="57150" algn="ctr">
                <a:solidFill>
                  <a:schemeClr val="tx2"/>
                </a:solidFill>
                <a:round/>
                <a:headEnd/>
                <a:tailEnd/>
              </a:ln>
            </p:spPr>
          </p:cxnSp>
          <p:cxnSp>
            <p:nvCxnSpPr>
              <p:cNvPr id="70760" name="Straight Connector 196"/>
              <p:cNvCxnSpPr>
                <a:cxnSpLocks noChangeShapeType="1"/>
              </p:cNvCxnSpPr>
              <p:nvPr/>
            </p:nvCxnSpPr>
            <p:spPr bwMode="auto">
              <a:xfrm>
                <a:off x="1843790" y="3140440"/>
                <a:ext cx="533400" cy="1588"/>
              </a:xfrm>
              <a:prstGeom prst="line">
                <a:avLst/>
              </a:prstGeom>
              <a:noFill/>
              <a:ln w="57150" algn="ctr">
                <a:solidFill>
                  <a:schemeClr val="tx2"/>
                </a:solidFill>
                <a:round/>
                <a:headEnd/>
                <a:tailEnd/>
              </a:ln>
            </p:spPr>
          </p:cxnSp>
          <p:cxnSp>
            <p:nvCxnSpPr>
              <p:cNvPr id="70761" name="Straight Connector 197"/>
              <p:cNvCxnSpPr>
                <a:cxnSpLocks noChangeShapeType="1"/>
              </p:cNvCxnSpPr>
              <p:nvPr/>
            </p:nvCxnSpPr>
            <p:spPr bwMode="auto">
              <a:xfrm>
                <a:off x="1839495" y="3299326"/>
                <a:ext cx="700505" cy="1588"/>
              </a:xfrm>
              <a:prstGeom prst="line">
                <a:avLst/>
              </a:prstGeom>
              <a:noFill/>
              <a:ln w="57150" algn="ctr">
                <a:solidFill>
                  <a:schemeClr val="tx2"/>
                </a:solidFill>
                <a:round/>
                <a:headEnd/>
                <a:tailEnd/>
              </a:ln>
            </p:spPr>
          </p:cxnSp>
          <p:cxnSp>
            <p:nvCxnSpPr>
              <p:cNvPr id="70762" name="Straight Connector 198"/>
              <p:cNvCxnSpPr>
                <a:cxnSpLocks noChangeShapeType="1"/>
              </p:cNvCxnSpPr>
              <p:nvPr/>
            </p:nvCxnSpPr>
            <p:spPr bwMode="auto">
              <a:xfrm>
                <a:off x="1699130" y="2971800"/>
                <a:ext cx="76200" cy="1588"/>
              </a:xfrm>
              <a:prstGeom prst="line">
                <a:avLst/>
              </a:prstGeom>
              <a:noFill/>
              <a:ln w="57150" algn="ctr">
                <a:solidFill>
                  <a:schemeClr val="tx2"/>
                </a:solidFill>
                <a:round/>
                <a:headEnd/>
                <a:tailEnd/>
              </a:ln>
            </p:spPr>
          </p:cxnSp>
          <p:cxnSp>
            <p:nvCxnSpPr>
              <p:cNvPr id="70763" name="Straight Connector 199"/>
              <p:cNvCxnSpPr>
                <a:cxnSpLocks noChangeShapeType="1"/>
              </p:cNvCxnSpPr>
              <p:nvPr/>
            </p:nvCxnSpPr>
            <p:spPr bwMode="auto">
              <a:xfrm>
                <a:off x="1704477" y="3145588"/>
                <a:ext cx="76200" cy="1588"/>
              </a:xfrm>
              <a:prstGeom prst="line">
                <a:avLst/>
              </a:prstGeom>
              <a:noFill/>
              <a:ln w="57150" algn="ctr">
                <a:solidFill>
                  <a:schemeClr val="tx2"/>
                </a:solidFill>
                <a:round/>
                <a:headEnd/>
                <a:tailEnd/>
              </a:ln>
            </p:spPr>
          </p:cxnSp>
          <p:cxnSp>
            <p:nvCxnSpPr>
              <p:cNvPr id="70764" name="Straight Connector 200"/>
              <p:cNvCxnSpPr>
                <a:cxnSpLocks noChangeShapeType="1"/>
              </p:cNvCxnSpPr>
              <p:nvPr/>
            </p:nvCxnSpPr>
            <p:spPr bwMode="auto">
              <a:xfrm>
                <a:off x="1709824" y="3297742"/>
                <a:ext cx="76200" cy="1588"/>
              </a:xfrm>
              <a:prstGeom prst="line">
                <a:avLst/>
              </a:prstGeom>
              <a:noFill/>
              <a:ln w="57150" algn="ctr">
                <a:solidFill>
                  <a:schemeClr val="tx2"/>
                </a:solidFill>
                <a:round/>
                <a:headEnd/>
                <a:tailEnd/>
              </a:ln>
            </p:spPr>
          </p:cxnSp>
        </p:grpSp>
      </p:grpSp>
      <p:cxnSp>
        <p:nvCxnSpPr>
          <p:cNvPr id="70670" name="Shape 229"/>
          <p:cNvCxnSpPr>
            <a:cxnSpLocks noChangeShapeType="1"/>
          </p:cNvCxnSpPr>
          <p:nvPr/>
        </p:nvCxnSpPr>
        <p:spPr bwMode="auto">
          <a:xfrm rot="10800000" flipV="1">
            <a:off x="3506153" y="2667477"/>
            <a:ext cx="1265873" cy="457200"/>
          </a:xfrm>
          <a:prstGeom prst="curvedConnector2">
            <a:avLst/>
          </a:prstGeom>
          <a:noFill/>
          <a:ln w="9525" algn="ctr">
            <a:solidFill>
              <a:schemeClr val="tx1"/>
            </a:solidFill>
            <a:round/>
            <a:headEnd/>
            <a:tailEnd type="arrow" w="med" len="med"/>
          </a:ln>
        </p:spPr>
      </p:cxnSp>
      <p:cxnSp>
        <p:nvCxnSpPr>
          <p:cNvPr id="70671" name="Shape 230"/>
          <p:cNvCxnSpPr>
            <a:cxnSpLocks noChangeShapeType="1"/>
          </p:cNvCxnSpPr>
          <p:nvPr/>
        </p:nvCxnSpPr>
        <p:spPr bwMode="auto">
          <a:xfrm>
            <a:off x="5915025" y="2667477"/>
            <a:ext cx="1173004" cy="457200"/>
          </a:xfrm>
          <a:prstGeom prst="curvedConnector2">
            <a:avLst/>
          </a:prstGeom>
          <a:noFill/>
          <a:ln w="9525" algn="ctr">
            <a:solidFill>
              <a:schemeClr val="tx1"/>
            </a:solidFill>
            <a:round/>
            <a:headEnd/>
            <a:tailEnd type="arrow" w="med" len="med"/>
          </a:ln>
        </p:spPr>
      </p:cxnSp>
      <p:cxnSp>
        <p:nvCxnSpPr>
          <p:cNvPr id="70672" name="Straight Arrow Connector 234"/>
          <p:cNvCxnSpPr>
            <a:cxnSpLocks noChangeShapeType="1"/>
          </p:cNvCxnSpPr>
          <p:nvPr/>
        </p:nvCxnSpPr>
        <p:spPr bwMode="auto">
          <a:xfrm rot="5400000">
            <a:off x="5189935" y="2933938"/>
            <a:ext cx="228600" cy="1429"/>
          </a:xfrm>
          <a:prstGeom prst="straightConnector1">
            <a:avLst/>
          </a:prstGeom>
          <a:noFill/>
          <a:ln w="9525" algn="ctr">
            <a:solidFill>
              <a:schemeClr val="tx1"/>
            </a:solidFill>
            <a:round/>
            <a:headEnd/>
            <a:tailEnd type="arrow" w="med" len="med"/>
          </a:ln>
        </p:spPr>
      </p:cxnSp>
      <p:cxnSp>
        <p:nvCxnSpPr>
          <p:cNvPr id="70673" name="Straight Arrow Connector 235"/>
          <p:cNvCxnSpPr>
            <a:cxnSpLocks noChangeShapeType="1"/>
          </p:cNvCxnSpPr>
          <p:nvPr/>
        </p:nvCxnSpPr>
        <p:spPr bwMode="auto">
          <a:xfrm rot="5400000">
            <a:off x="3286840" y="4228387"/>
            <a:ext cx="380048" cy="1428"/>
          </a:xfrm>
          <a:prstGeom prst="straightConnector1">
            <a:avLst/>
          </a:prstGeom>
          <a:noFill/>
          <a:ln w="9525" algn="ctr">
            <a:solidFill>
              <a:schemeClr val="tx1"/>
            </a:solidFill>
            <a:round/>
            <a:headEnd/>
            <a:tailEnd type="arrow" w="med" len="med"/>
          </a:ln>
        </p:spPr>
      </p:cxnSp>
      <p:cxnSp>
        <p:nvCxnSpPr>
          <p:cNvPr id="70674" name="Straight Arrow Connector 236"/>
          <p:cNvCxnSpPr>
            <a:cxnSpLocks noChangeShapeType="1"/>
          </p:cNvCxnSpPr>
          <p:nvPr/>
        </p:nvCxnSpPr>
        <p:spPr bwMode="auto">
          <a:xfrm rot="5400000">
            <a:off x="5135642" y="4199812"/>
            <a:ext cx="380048" cy="1428"/>
          </a:xfrm>
          <a:prstGeom prst="straightConnector1">
            <a:avLst/>
          </a:prstGeom>
          <a:noFill/>
          <a:ln w="9525" algn="ctr">
            <a:solidFill>
              <a:schemeClr val="tx1"/>
            </a:solidFill>
            <a:round/>
            <a:headEnd/>
            <a:tailEnd type="arrow" w="med" len="med"/>
          </a:ln>
        </p:spPr>
      </p:cxnSp>
      <p:cxnSp>
        <p:nvCxnSpPr>
          <p:cNvPr id="70675" name="Straight Arrow Connector 237"/>
          <p:cNvCxnSpPr>
            <a:cxnSpLocks noChangeShapeType="1"/>
          </p:cNvCxnSpPr>
          <p:nvPr/>
        </p:nvCxnSpPr>
        <p:spPr bwMode="auto">
          <a:xfrm rot="5400000">
            <a:off x="6892290" y="4167665"/>
            <a:ext cx="381477" cy="1428"/>
          </a:xfrm>
          <a:prstGeom prst="straightConnector1">
            <a:avLst/>
          </a:prstGeom>
          <a:noFill/>
          <a:ln w="9525" algn="ctr">
            <a:solidFill>
              <a:schemeClr val="tx1"/>
            </a:solidFill>
            <a:round/>
            <a:headEnd/>
            <a:tailEnd type="arrow" w="med" len="med"/>
          </a:ln>
        </p:spPr>
      </p:cxnSp>
      <p:cxnSp>
        <p:nvCxnSpPr>
          <p:cNvPr id="70676" name="Straight Arrow Connector 238"/>
          <p:cNvCxnSpPr>
            <a:cxnSpLocks noChangeShapeType="1"/>
          </p:cNvCxnSpPr>
          <p:nvPr/>
        </p:nvCxnSpPr>
        <p:spPr bwMode="auto">
          <a:xfrm rot="5400000">
            <a:off x="3286840" y="5142787"/>
            <a:ext cx="380048" cy="1428"/>
          </a:xfrm>
          <a:prstGeom prst="straightConnector1">
            <a:avLst/>
          </a:prstGeom>
          <a:noFill/>
          <a:ln w="9525" algn="ctr">
            <a:solidFill>
              <a:schemeClr val="tx1"/>
            </a:solidFill>
            <a:round/>
            <a:headEnd/>
            <a:tailEnd type="arrow" w="med" len="med"/>
          </a:ln>
        </p:spPr>
      </p:cxnSp>
      <p:cxnSp>
        <p:nvCxnSpPr>
          <p:cNvPr id="70677" name="Straight Arrow Connector 239"/>
          <p:cNvCxnSpPr>
            <a:cxnSpLocks noChangeShapeType="1"/>
          </p:cNvCxnSpPr>
          <p:nvPr/>
        </p:nvCxnSpPr>
        <p:spPr bwMode="auto">
          <a:xfrm rot="5400000">
            <a:off x="5135642" y="5114212"/>
            <a:ext cx="380048" cy="1428"/>
          </a:xfrm>
          <a:prstGeom prst="straightConnector1">
            <a:avLst/>
          </a:prstGeom>
          <a:noFill/>
          <a:ln w="9525" algn="ctr">
            <a:solidFill>
              <a:schemeClr val="tx1"/>
            </a:solidFill>
            <a:round/>
            <a:headEnd/>
            <a:tailEnd type="arrow" w="med" len="med"/>
          </a:ln>
        </p:spPr>
      </p:cxnSp>
      <p:cxnSp>
        <p:nvCxnSpPr>
          <p:cNvPr id="70678" name="Straight Arrow Connector 240"/>
          <p:cNvCxnSpPr>
            <a:cxnSpLocks noChangeShapeType="1"/>
          </p:cNvCxnSpPr>
          <p:nvPr/>
        </p:nvCxnSpPr>
        <p:spPr bwMode="auto">
          <a:xfrm rot="5400000">
            <a:off x="6892290" y="5082065"/>
            <a:ext cx="381477" cy="1428"/>
          </a:xfrm>
          <a:prstGeom prst="straightConnector1">
            <a:avLst/>
          </a:prstGeom>
          <a:noFill/>
          <a:ln w="9525" algn="ctr">
            <a:solidFill>
              <a:schemeClr val="tx1"/>
            </a:solidFill>
            <a:round/>
            <a:headEnd/>
            <a:tailEnd type="arrow" w="med" len="med"/>
          </a:ln>
        </p:spPr>
      </p:cxnSp>
      <p:sp>
        <p:nvSpPr>
          <p:cNvPr id="70679" name="TextBox 241"/>
          <p:cNvSpPr txBox="1">
            <a:spLocks noChangeArrowheads="1"/>
          </p:cNvSpPr>
          <p:nvPr/>
        </p:nvSpPr>
        <p:spPr bwMode="auto">
          <a:xfrm>
            <a:off x="228600" y="1447800"/>
            <a:ext cx="3810000" cy="400108"/>
          </a:xfrm>
          <a:prstGeom prst="rect">
            <a:avLst/>
          </a:prstGeom>
          <a:noFill/>
          <a:ln w="9525">
            <a:noFill/>
            <a:miter lim="800000"/>
            <a:headEnd/>
            <a:tailEnd/>
          </a:ln>
        </p:spPr>
        <p:txBody>
          <a:bodyPr wrap="square" lIns="91439" tIns="45719" rIns="91439" bIns="45719">
            <a:spAutoFit/>
          </a:bodyPr>
          <a:lstStyle/>
          <a:p>
            <a:pPr>
              <a:buNone/>
            </a:pPr>
            <a:r>
              <a:rPr lang="en-US" b="1" dirty="0" smtClean="0"/>
              <a:t>Identify roles and goals</a:t>
            </a:r>
            <a:endParaRPr lang="en-US" b="1" dirty="0"/>
          </a:p>
        </p:txBody>
      </p:sp>
      <p:sp>
        <p:nvSpPr>
          <p:cNvPr id="70680" name="TextBox 242"/>
          <p:cNvSpPr txBox="1">
            <a:spLocks noChangeArrowheads="1"/>
          </p:cNvSpPr>
          <p:nvPr/>
        </p:nvSpPr>
        <p:spPr bwMode="auto">
          <a:xfrm>
            <a:off x="228600" y="3124677"/>
            <a:ext cx="2946638" cy="769439"/>
          </a:xfrm>
          <a:prstGeom prst="rect">
            <a:avLst/>
          </a:prstGeom>
          <a:noFill/>
          <a:ln w="9525">
            <a:noFill/>
            <a:miter lim="800000"/>
            <a:headEnd/>
            <a:tailEnd/>
          </a:ln>
        </p:spPr>
        <p:txBody>
          <a:bodyPr wrap="none" lIns="91439" tIns="45719" rIns="91439" bIns="45719">
            <a:spAutoFit/>
          </a:bodyPr>
          <a:lstStyle/>
          <a:p>
            <a:pPr>
              <a:buNone/>
            </a:pPr>
            <a:r>
              <a:rPr lang="en-US" b="1" dirty="0"/>
              <a:t>Distribute </a:t>
            </a:r>
            <a:r>
              <a:rPr lang="en-US" b="1" dirty="0" smtClean="0"/>
              <a:t>behaviorally</a:t>
            </a:r>
          </a:p>
          <a:p>
            <a:pPr>
              <a:buNone/>
            </a:pPr>
            <a:r>
              <a:rPr lang="en-US" b="1" dirty="0" smtClean="0"/>
              <a:t>distinct traits</a:t>
            </a:r>
            <a:endParaRPr lang="en-US" b="1" dirty="0"/>
          </a:p>
        </p:txBody>
      </p:sp>
      <p:sp>
        <p:nvSpPr>
          <p:cNvPr id="70681" name="TextBox 248"/>
          <p:cNvSpPr txBox="1">
            <a:spLocks noChangeArrowheads="1"/>
          </p:cNvSpPr>
          <p:nvPr/>
        </p:nvSpPr>
        <p:spPr bwMode="auto">
          <a:xfrm>
            <a:off x="304324" y="4343400"/>
            <a:ext cx="2348718" cy="400108"/>
          </a:xfrm>
          <a:prstGeom prst="rect">
            <a:avLst/>
          </a:prstGeom>
          <a:noFill/>
          <a:ln w="9525">
            <a:noFill/>
            <a:miter lim="800000"/>
            <a:headEnd/>
            <a:tailEnd/>
          </a:ln>
        </p:spPr>
        <p:txBody>
          <a:bodyPr wrap="none" lIns="91439" tIns="45719" rIns="91439" bIns="45719">
            <a:spAutoFit/>
          </a:bodyPr>
          <a:lstStyle/>
          <a:p>
            <a:pPr>
              <a:buNone/>
            </a:pPr>
            <a:r>
              <a:rPr lang="en-US" b="1" dirty="0" smtClean="0"/>
              <a:t>Assign attributes</a:t>
            </a:r>
            <a:endParaRPr lang="en-US" b="1" dirty="0"/>
          </a:p>
        </p:txBody>
      </p:sp>
      <p:sp>
        <p:nvSpPr>
          <p:cNvPr id="70682" name="TextBox 249"/>
          <p:cNvSpPr txBox="1">
            <a:spLocks noChangeArrowheads="1"/>
          </p:cNvSpPr>
          <p:nvPr/>
        </p:nvSpPr>
        <p:spPr bwMode="auto">
          <a:xfrm>
            <a:off x="329457" y="5639277"/>
            <a:ext cx="1340430" cy="400108"/>
          </a:xfrm>
          <a:prstGeom prst="rect">
            <a:avLst/>
          </a:prstGeom>
          <a:noFill/>
          <a:ln w="9525">
            <a:noFill/>
            <a:miter lim="800000"/>
            <a:headEnd/>
            <a:tailEnd/>
          </a:ln>
        </p:spPr>
        <p:txBody>
          <a:bodyPr wrap="none" lIns="91439" tIns="45719" rIns="91439" bIns="45719">
            <a:spAutoFit/>
          </a:bodyPr>
          <a:lstStyle/>
          <a:p>
            <a:pPr>
              <a:buNone/>
            </a:pPr>
            <a:r>
              <a:rPr lang="en-US" b="1" dirty="0"/>
              <a:t>Personas</a:t>
            </a:r>
          </a:p>
        </p:txBody>
      </p:sp>
      <p:grpSp>
        <p:nvGrpSpPr>
          <p:cNvPr id="12" name="Group 251"/>
          <p:cNvGrpSpPr/>
          <p:nvPr/>
        </p:nvGrpSpPr>
        <p:grpSpPr>
          <a:xfrm>
            <a:off x="3857264" y="1371600"/>
            <a:ext cx="152400" cy="381000"/>
            <a:chOff x="2819400" y="1447800"/>
            <a:chExt cx="218802" cy="539932"/>
          </a:xfrm>
          <a:solidFill>
            <a:schemeClr val="tx1">
              <a:lumMod val="75000"/>
              <a:lumOff val="25000"/>
            </a:schemeClr>
          </a:solidFill>
        </p:grpSpPr>
        <p:sp>
          <p:nvSpPr>
            <p:cNvPr id="253" name="Oval 252"/>
            <p:cNvSpPr/>
            <p:nvPr/>
          </p:nvSpPr>
          <p:spPr bwMode="auto">
            <a:xfrm>
              <a:off x="2849308" y="1447800"/>
              <a:ext cx="152400" cy="152400"/>
            </a:xfrm>
            <a:prstGeom prst="ellipse">
              <a:avLst/>
            </a:prstGeom>
            <a:grpFill/>
            <a:ln w="9525" cap="flat" cmpd="sng" algn="ctr">
              <a:solidFill>
                <a:schemeClr val="tx1">
                  <a:lumMod val="75000"/>
                  <a:lumOff val="25000"/>
                </a:schemeClr>
              </a:solidFill>
              <a:prstDash val="solid"/>
              <a:round/>
              <a:headEnd type="none" w="med" len="med"/>
              <a:tailEnd type="none" w="med" len="med"/>
            </a:ln>
            <a:effectLst/>
          </p:spPr>
          <p:txBody>
            <a:bodyPr wrap="none" anchor="ctr"/>
            <a:lstStyle/>
            <a:p>
              <a:pPr>
                <a:defRPr/>
              </a:pPr>
              <a:endParaRPr lang="en-US">
                <a:latin typeface="Arial" charset="0"/>
              </a:endParaRPr>
            </a:p>
          </p:txBody>
        </p:sp>
        <p:cxnSp>
          <p:nvCxnSpPr>
            <p:cNvPr id="254" name="Straight Connector 253"/>
            <p:cNvCxnSpPr/>
            <p:nvPr/>
          </p:nvCxnSpPr>
          <p:spPr bwMode="auto">
            <a:xfrm rot="5400000">
              <a:off x="2850102" y="1751806"/>
              <a:ext cx="152400" cy="1588"/>
            </a:xfrm>
            <a:prstGeom prst="line">
              <a:avLst/>
            </a:prstGeom>
            <a:grpFill/>
            <a:ln w="117475" cap="rnd" cmpd="sng" algn="ctr">
              <a:solidFill>
                <a:schemeClr val="tx1">
                  <a:lumMod val="75000"/>
                  <a:lumOff val="25000"/>
                </a:schemeClr>
              </a:solidFill>
              <a:prstDash val="solid"/>
              <a:round/>
              <a:headEnd type="none" w="med" len="med"/>
              <a:tailEnd type="none" w="med" len="med"/>
            </a:ln>
            <a:effectLst/>
          </p:spPr>
        </p:cxnSp>
        <p:cxnSp>
          <p:nvCxnSpPr>
            <p:cNvPr id="255" name="Straight Connector 254"/>
            <p:cNvCxnSpPr/>
            <p:nvPr/>
          </p:nvCxnSpPr>
          <p:spPr bwMode="auto">
            <a:xfrm rot="16200000" flipH="1">
              <a:off x="2888803" y="1893276"/>
              <a:ext cx="161131" cy="27781"/>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256" name="Straight Connector 255"/>
            <p:cNvCxnSpPr/>
            <p:nvPr/>
          </p:nvCxnSpPr>
          <p:spPr bwMode="auto">
            <a:xfrm rot="5400000">
              <a:off x="2799049" y="1890409"/>
              <a:ext cx="170236" cy="24322"/>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257" name="Straight Connector 256"/>
            <p:cNvCxnSpPr/>
            <p:nvPr/>
          </p:nvCxnSpPr>
          <p:spPr bwMode="auto">
            <a:xfrm rot="16200000" flipH="1">
              <a:off x="2962796" y="1661808"/>
              <a:ext cx="75406"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258" name="Straight Connector 257"/>
            <p:cNvCxnSpPr/>
            <p:nvPr/>
          </p:nvCxnSpPr>
          <p:spPr bwMode="auto">
            <a:xfrm rot="10800000" flipV="1">
              <a:off x="2819400" y="1659335"/>
              <a:ext cx="76994"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grpSp>
      <p:grpSp>
        <p:nvGrpSpPr>
          <p:cNvPr id="13" name="Group 258"/>
          <p:cNvGrpSpPr/>
          <p:nvPr/>
        </p:nvGrpSpPr>
        <p:grpSpPr>
          <a:xfrm>
            <a:off x="3628664" y="1447801"/>
            <a:ext cx="152400" cy="381000"/>
            <a:chOff x="2819400" y="1447800"/>
            <a:chExt cx="218802" cy="539932"/>
          </a:xfrm>
          <a:solidFill>
            <a:schemeClr val="tx1">
              <a:lumMod val="75000"/>
              <a:lumOff val="25000"/>
            </a:schemeClr>
          </a:solidFill>
        </p:grpSpPr>
        <p:sp>
          <p:nvSpPr>
            <p:cNvPr id="260" name="Oval 259"/>
            <p:cNvSpPr/>
            <p:nvPr/>
          </p:nvSpPr>
          <p:spPr bwMode="auto">
            <a:xfrm>
              <a:off x="2849308" y="1447800"/>
              <a:ext cx="152400" cy="152400"/>
            </a:xfrm>
            <a:prstGeom prst="ellipse">
              <a:avLst/>
            </a:prstGeom>
            <a:grpFill/>
            <a:ln w="9525" cap="flat" cmpd="sng" algn="ctr">
              <a:solidFill>
                <a:schemeClr val="tx1">
                  <a:lumMod val="75000"/>
                  <a:lumOff val="25000"/>
                </a:schemeClr>
              </a:solidFill>
              <a:prstDash val="solid"/>
              <a:round/>
              <a:headEnd type="none" w="med" len="med"/>
              <a:tailEnd type="none" w="med" len="med"/>
            </a:ln>
            <a:effectLst/>
          </p:spPr>
          <p:txBody>
            <a:bodyPr wrap="none" anchor="ctr"/>
            <a:lstStyle/>
            <a:p>
              <a:pPr>
                <a:defRPr/>
              </a:pPr>
              <a:endParaRPr lang="en-US">
                <a:latin typeface="Arial" charset="0"/>
              </a:endParaRPr>
            </a:p>
          </p:txBody>
        </p:sp>
        <p:cxnSp>
          <p:nvCxnSpPr>
            <p:cNvPr id="261" name="Straight Connector 260"/>
            <p:cNvCxnSpPr/>
            <p:nvPr/>
          </p:nvCxnSpPr>
          <p:spPr bwMode="auto">
            <a:xfrm rot="5400000">
              <a:off x="2850102" y="1751806"/>
              <a:ext cx="152400" cy="1588"/>
            </a:xfrm>
            <a:prstGeom prst="line">
              <a:avLst/>
            </a:prstGeom>
            <a:grpFill/>
            <a:ln w="117475" cap="rnd" cmpd="sng" algn="ctr">
              <a:solidFill>
                <a:schemeClr val="tx1">
                  <a:lumMod val="75000"/>
                  <a:lumOff val="25000"/>
                </a:schemeClr>
              </a:solidFill>
              <a:prstDash val="solid"/>
              <a:round/>
              <a:headEnd type="none" w="med" len="med"/>
              <a:tailEnd type="none" w="med" len="med"/>
            </a:ln>
            <a:effectLst/>
          </p:spPr>
        </p:cxnSp>
        <p:cxnSp>
          <p:nvCxnSpPr>
            <p:cNvPr id="262" name="Straight Connector 261"/>
            <p:cNvCxnSpPr/>
            <p:nvPr/>
          </p:nvCxnSpPr>
          <p:spPr bwMode="auto">
            <a:xfrm rot="16200000" flipH="1">
              <a:off x="2888803" y="1893276"/>
              <a:ext cx="161131" cy="27781"/>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263" name="Straight Connector 262"/>
            <p:cNvCxnSpPr/>
            <p:nvPr/>
          </p:nvCxnSpPr>
          <p:spPr bwMode="auto">
            <a:xfrm rot="5400000">
              <a:off x="2799049" y="1890409"/>
              <a:ext cx="170236" cy="24322"/>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264" name="Straight Connector 263"/>
            <p:cNvCxnSpPr/>
            <p:nvPr/>
          </p:nvCxnSpPr>
          <p:spPr bwMode="auto">
            <a:xfrm rot="16200000" flipH="1">
              <a:off x="2962796" y="1661808"/>
              <a:ext cx="75406"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265" name="Straight Connector 264"/>
            <p:cNvCxnSpPr/>
            <p:nvPr/>
          </p:nvCxnSpPr>
          <p:spPr bwMode="auto">
            <a:xfrm rot="10800000" flipV="1">
              <a:off x="2819400" y="1659335"/>
              <a:ext cx="76994"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grpSp>
      <p:grpSp>
        <p:nvGrpSpPr>
          <p:cNvPr id="14" name="Group 250"/>
          <p:cNvGrpSpPr>
            <a:grpSpLocks/>
          </p:cNvGrpSpPr>
          <p:nvPr/>
        </p:nvGrpSpPr>
        <p:grpSpPr bwMode="auto">
          <a:xfrm>
            <a:off x="3704749" y="1447324"/>
            <a:ext cx="220028" cy="540068"/>
            <a:chOff x="2819400" y="1447800"/>
            <a:chExt cx="218802" cy="539932"/>
          </a:xfrm>
          <a:solidFill>
            <a:schemeClr val="bg1">
              <a:lumMod val="50000"/>
            </a:schemeClr>
          </a:solidFill>
        </p:grpSpPr>
        <p:sp>
          <p:nvSpPr>
            <p:cNvPr id="70723" name="Oval 10"/>
            <p:cNvSpPr>
              <a:spLocks noChangeArrowheads="1"/>
            </p:cNvSpPr>
            <p:nvPr/>
          </p:nvSpPr>
          <p:spPr bwMode="auto">
            <a:xfrm>
              <a:off x="2849308" y="1447800"/>
              <a:ext cx="152400" cy="152400"/>
            </a:xfrm>
            <a:prstGeom prst="ellipse">
              <a:avLst/>
            </a:prstGeom>
            <a:grpFill/>
            <a:ln w="9525" algn="ctr">
              <a:solidFill>
                <a:schemeClr val="bg1">
                  <a:lumMod val="50000"/>
                </a:schemeClr>
              </a:solidFill>
              <a:round/>
              <a:headEnd/>
              <a:tailEnd/>
            </a:ln>
          </p:spPr>
          <p:txBody>
            <a:bodyPr wrap="none" anchor="ctr"/>
            <a:lstStyle/>
            <a:p>
              <a:endParaRPr lang="en-US"/>
            </a:p>
          </p:txBody>
        </p:sp>
        <p:cxnSp>
          <p:nvCxnSpPr>
            <p:cNvPr id="70724" name="Straight Connector 15"/>
            <p:cNvCxnSpPr>
              <a:cxnSpLocks noChangeShapeType="1"/>
            </p:cNvCxnSpPr>
            <p:nvPr/>
          </p:nvCxnSpPr>
          <p:spPr bwMode="auto">
            <a:xfrm rot="5400000">
              <a:off x="2850102" y="1751806"/>
              <a:ext cx="152400" cy="1588"/>
            </a:xfrm>
            <a:prstGeom prst="line">
              <a:avLst/>
            </a:prstGeom>
            <a:grpFill/>
            <a:ln w="117475" cap="rnd" algn="ctr">
              <a:solidFill>
                <a:schemeClr val="bg1">
                  <a:lumMod val="50000"/>
                </a:schemeClr>
              </a:solidFill>
              <a:round/>
              <a:headEnd/>
              <a:tailEnd/>
            </a:ln>
          </p:spPr>
        </p:cxnSp>
        <p:cxnSp>
          <p:nvCxnSpPr>
            <p:cNvPr id="70725" name="Straight Connector 19"/>
            <p:cNvCxnSpPr>
              <a:cxnSpLocks noChangeShapeType="1"/>
            </p:cNvCxnSpPr>
            <p:nvPr/>
          </p:nvCxnSpPr>
          <p:spPr bwMode="auto">
            <a:xfrm rot="16200000" flipH="1">
              <a:off x="2888803" y="1893276"/>
              <a:ext cx="161131" cy="27781"/>
            </a:xfrm>
            <a:prstGeom prst="line">
              <a:avLst/>
            </a:prstGeom>
            <a:grpFill/>
            <a:ln w="57150" cap="rnd" algn="ctr">
              <a:solidFill>
                <a:schemeClr val="bg1">
                  <a:lumMod val="50000"/>
                </a:schemeClr>
              </a:solidFill>
              <a:round/>
              <a:headEnd/>
              <a:tailEnd/>
            </a:ln>
          </p:spPr>
        </p:cxnSp>
        <p:cxnSp>
          <p:nvCxnSpPr>
            <p:cNvPr id="70726" name="Straight Connector 23"/>
            <p:cNvCxnSpPr>
              <a:cxnSpLocks noChangeShapeType="1"/>
            </p:cNvCxnSpPr>
            <p:nvPr/>
          </p:nvCxnSpPr>
          <p:spPr bwMode="auto">
            <a:xfrm rot="5400000">
              <a:off x="2799049" y="1890409"/>
              <a:ext cx="170236" cy="24322"/>
            </a:xfrm>
            <a:prstGeom prst="line">
              <a:avLst/>
            </a:prstGeom>
            <a:grpFill/>
            <a:ln w="57150" cap="rnd" algn="ctr">
              <a:solidFill>
                <a:schemeClr val="bg1">
                  <a:lumMod val="50000"/>
                </a:schemeClr>
              </a:solidFill>
              <a:round/>
              <a:headEnd/>
              <a:tailEnd/>
            </a:ln>
          </p:spPr>
        </p:cxnSp>
        <p:cxnSp>
          <p:nvCxnSpPr>
            <p:cNvPr id="70727" name="Straight Connector 30"/>
            <p:cNvCxnSpPr>
              <a:cxnSpLocks noChangeShapeType="1"/>
            </p:cNvCxnSpPr>
            <p:nvPr/>
          </p:nvCxnSpPr>
          <p:spPr bwMode="auto">
            <a:xfrm rot="16200000" flipH="1">
              <a:off x="2962796" y="1661808"/>
              <a:ext cx="75406" cy="75406"/>
            </a:xfrm>
            <a:prstGeom prst="line">
              <a:avLst/>
            </a:prstGeom>
            <a:grpFill/>
            <a:ln w="57150" cap="rnd" algn="ctr">
              <a:solidFill>
                <a:schemeClr val="bg1">
                  <a:lumMod val="50000"/>
                </a:schemeClr>
              </a:solidFill>
              <a:round/>
              <a:headEnd/>
              <a:tailEnd/>
            </a:ln>
          </p:spPr>
        </p:cxnSp>
        <p:cxnSp>
          <p:nvCxnSpPr>
            <p:cNvPr id="70728" name="Straight Connector 35"/>
            <p:cNvCxnSpPr>
              <a:cxnSpLocks noChangeShapeType="1"/>
            </p:cNvCxnSpPr>
            <p:nvPr/>
          </p:nvCxnSpPr>
          <p:spPr bwMode="auto">
            <a:xfrm rot="10800000" flipV="1">
              <a:off x="2819400" y="1659335"/>
              <a:ext cx="76994" cy="75406"/>
            </a:xfrm>
            <a:prstGeom prst="line">
              <a:avLst/>
            </a:prstGeom>
            <a:grpFill/>
            <a:ln w="57150" cap="rnd" algn="ctr">
              <a:solidFill>
                <a:schemeClr val="bg1">
                  <a:lumMod val="50000"/>
                </a:schemeClr>
              </a:solidFill>
              <a:round/>
              <a:headEnd/>
              <a:tailEnd/>
            </a:ln>
          </p:spPr>
        </p:cxnSp>
      </p:grpSp>
      <p:grpSp>
        <p:nvGrpSpPr>
          <p:cNvPr id="15" name="Group 272"/>
          <p:cNvGrpSpPr/>
          <p:nvPr/>
        </p:nvGrpSpPr>
        <p:grpSpPr>
          <a:xfrm>
            <a:off x="4466863" y="1371600"/>
            <a:ext cx="152400" cy="381000"/>
            <a:chOff x="2819400" y="1447800"/>
            <a:chExt cx="218802" cy="539932"/>
          </a:xfrm>
          <a:solidFill>
            <a:schemeClr val="tx1">
              <a:lumMod val="75000"/>
              <a:lumOff val="25000"/>
            </a:schemeClr>
          </a:solidFill>
        </p:grpSpPr>
        <p:sp>
          <p:nvSpPr>
            <p:cNvPr id="274" name="Oval 273"/>
            <p:cNvSpPr/>
            <p:nvPr/>
          </p:nvSpPr>
          <p:spPr bwMode="auto">
            <a:xfrm>
              <a:off x="2849308" y="1447800"/>
              <a:ext cx="152400" cy="152400"/>
            </a:xfrm>
            <a:prstGeom prst="ellipse">
              <a:avLst/>
            </a:prstGeom>
            <a:grpFill/>
            <a:ln w="9525" cap="flat" cmpd="sng" algn="ctr">
              <a:solidFill>
                <a:schemeClr val="tx1">
                  <a:lumMod val="75000"/>
                  <a:lumOff val="25000"/>
                </a:schemeClr>
              </a:solidFill>
              <a:prstDash val="solid"/>
              <a:round/>
              <a:headEnd type="none" w="med" len="med"/>
              <a:tailEnd type="none" w="med" len="med"/>
            </a:ln>
            <a:effectLst/>
          </p:spPr>
          <p:txBody>
            <a:bodyPr wrap="none" anchor="ctr"/>
            <a:lstStyle/>
            <a:p>
              <a:pPr>
                <a:defRPr/>
              </a:pPr>
              <a:endParaRPr lang="en-US">
                <a:latin typeface="Arial" charset="0"/>
              </a:endParaRPr>
            </a:p>
          </p:txBody>
        </p:sp>
        <p:cxnSp>
          <p:nvCxnSpPr>
            <p:cNvPr id="275" name="Straight Connector 274"/>
            <p:cNvCxnSpPr/>
            <p:nvPr/>
          </p:nvCxnSpPr>
          <p:spPr bwMode="auto">
            <a:xfrm rot="5400000">
              <a:off x="2850102" y="1751806"/>
              <a:ext cx="152400" cy="1588"/>
            </a:xfrm>
            <a:prstGeom prst="line">
              <a:avLst/>
            </a:prstGeom>
            <a:grpFill/>
            <a:ln w="117475" cap="rnd" cmpd="sng" algn="ctr">
              <a:solidFill>
                <a:schemeClr val="tx1">
                  <a:lumMod val="75000"/>
                  <a:lumOff val="25000"/>
                </a:schemeClr>
              </a:solidFill>
              <a:prstDash val="solid"/>
              <a:round/>
              <a:headEnd type="none" w="med" len="med"/>
              <a:tailEnd type="none" w="med" len="med"/>
            </a:ln>
            <a:effectLst/>
          </p:spPr>
        </p:cxnSp>
        <p:cxnSp>
          <p:nvCxnSpPr>
            <p:cNvPr id="276" name="Straight Connector 275"/>
            <p:cNvCxnSpPr/>
            <p:nvPr/>
          </p:nvCxnSpPr>
          <p:spPr bwMode="auto">
            <a:xfrm rot="16200000" flipH="1">
              <a:off x="2888803" y="1893276"/>
              <a:ext cx="161131" cy="27781"/>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277" name="Straight Connector 276"/>
            <p:cNvCxnSpPr/>
            <p:nvPr/>
          </p:nvCxnSpPr>
          <p:spPr bwMode="auto">
            <a:xfrm rot="5400000">
              <a:off x="2799049" y="1890409"/>
              <a:ext cx="170236" cy="24322"/>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278" name="Straight Connector 277"/>
            <p:cNvCxnSpPr/>
            <p:nvPr/>
          </p:nvCxnSpPr>
          <p:spPr bwMode="auto">
            <a:xfrm rot="16200000" flipH="1">
              <a:off x="2962796" y="1661808"/>
              <a:ext cx="75406"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279" name="Straight Connector 278"/>
            <p:cNvCxnSpPr/>
            <p:nvPr/>
          </p:nvCxnSpPr>
          <p:spPr bwMode="auto">
            <a:xfrm rot="10800000" flipV="1">
              <a:off x="2819400" y="1659335"/>
              <a:ext cx="76994"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grpSp>
      <p:grpSp>
        <p:nvGrpSpPr>
          <p:cNvPr id="16" name="Group 279"/>
          <p:cNvGrpSpPr/>
          <p:nvPr/>
        </p:nvGrpSpPr>
        <p:grpSpPr>
          <a:xfrm>
            <a:off x="4238263" y="1447801"/>
            <a:ext cx="152400" cy="381000"/>
            <a:chOff x="2819400" y="1447800"/>
            <a:chExt cx="218802" cy="539932"/>
          </a:xfrm>
          <a:solidFill>
            <a:schemeClr val="tx1">
              <a:lumMod val="75000"/>
              <a:lumOff val="25000"/>
            </a:schemeClr>
          </a:solidFill>
        </p:grpSpPr>
        <p:sp>
          <p:nvSpPr>
            <p:cNvPr id="281" name="Oval 280"/>
            <p:cNvSpPr/>
            <p:nvPr/>
          </p:nvSpPr>
          <p:spPr bwMode="auto">
            <a:xfrm>
              <a:off x="2849308" y="1447800"/>
              <a:ext cx="152400" cy="152400"/>
            </a:xfrm>
            <a:prstGeom prst="ellipse">
              <a:avLst/>
            </a:prstGeom>
            <a:grpFill/>
            <a:ln w="9525" cap="flat" cmpd="sng" algn="ctr">
              <a:solidFill>
                <a:schemeClr val="tx1">
                  <a:lumMod val="75000"/>
                  <a:lumOff val="25000"/>
                </a:schemeClr>
              </a:solidFill>
              <a:prstDash val="solid"/>
              <a:round/>
              <a:headEnd type="none" w="med" len="med"/>
              <a:tailEnd type="none" w="med" len="med"/>
            </a:ln>
            <a:effectLst/>
          </p:spPr>
          <p:txBody>
            <a:bodyPr wrap="none" anchor="ctr"/>
            <a:lstStyle/>
            <a:p>
              <a:pPr>
                <a:defRPr/>
              </a:pPr>
              <a:endParaRPr lang="en-US">
                <a:latin typeface="Arial" charset="0"/>
              </a:endParaRPr>
            </a:p>
          </p:txBody>
        </p:sp>
        <p:cxnSp>
          <p:nvCxnSpPr>
            <p:cNvPr id="282" name="Straight Connector 281"/>
            <p:cNvCxnSpPr/>
            <p:nvPr/>
          </p:nvCxnSpPr>
          <p:spPr bwMode="auto">
            <a:xfrm rot="5400000">
              <a:off x="2850102" y="1751806"/>
              <a:ext cx="152400" cy="1588"/>
            </a:xfrm>
            <a:prstGeom prst="line">
              <a:avLst/>
            </a:prstGeom>
            <a:grpFill/>
            <a:ln w="117475" cap="rnd" cmpd="sng" algn="ctr">
              <a:solidFill>
                <a:schemeClr val="tx1">
                  <a:lumMod val="75000"/>
                  <a:lumOff val="25000"/>
                </a:schemeClr>
              </a:solidFill>
              <a:prstDash val="solid"/>
              <a:round/>
              <a:headEnd type="none" w="med" len="med"/>
              <a:tailEnd type="none" w="med" len="med"/>
            </a:ln>
            <a:effectLst/>
          </p:spPr>
        </p:cxnSp>
        <p:cxnSp>
          <p:nvCxnSpPr>
            <p:cNvPr id="283" name="Straight Connector 282"/>
            <p:cNvCxnSpPr/>
            <p:nvPr/>
          </p:nvCxnSpPr>
          <p:spPr bwMode="auto">
            <a:xfrm rot="16200000" flipH="1">
              <a:off x="2888803" y="1893276"/>
              <a:ext cx="161131" cy="27781"/>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284" name="Straight Connector 283"/>
            <p:cNvCxnSpPr/>
            <p:nvPr/>
          </p:nvCxnSpPr>
          <p:spPr bwMode="auto">
            <a:xfrm rot="5400000">
              <a:off x="2799049" y="1890409"/>
              <a:ext cx="170236" cy="24322"/>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285" name="Straight Connector 284"/>
            <p:cNvCxnSpPr/>
            <p:nvPr/>
          </p:nvCxnSpPr>
          <p:spPr bwMode="auto">
            <a:xfrm rot="16200000" flipH="1">
              <a:off x="2962796" y="1661808"/>
              <a:ext cx="75406"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286" name="Straight Connector 285"/>
            <p:cNvCxnSpPr/>
            <p:nvPr/>
          </p:nvCxnSpPr>
          <p:spPr bwMode="auto">
            <a:xfrm rot="10800000" flipV="1">
              <a:off x="2819400" y="1659335"/>
              <a:ext cx="76994"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grpSp>
      <p:grpSp>
        <p:nvGrpSpPr>
          <p:cNvPr id="17" name="Group 286"/>
          <p:cNvGrpSpPr>
            <a:grpSpLocks/>
          </p:cNvGrpSpPr>
          <p:nvPr/>
        </p:nvGrpSpPr>
        <p:grpSpPr bwMode="auto">
          <a:xfrm>
            <a:off x="4314825" y="1447324"/>
            <a:ext cx="218599" cy="540068"/>
            <a:chOff x="2819400" y="1447800"/>
            <a:chExt cx="218802" cy="539932"/>
          </a:xfrm>
          <a:solidFill>
            <a:schemeClr val="bg1">
              <a:lumMod val="50000"/>
            </a:schemeClr>
          </a:solidFill>
        </p:grpSpPr>
        <p:sp>
          <p:nvSpPr>
            <p:cNvPr id="70717" name="Oval 287"/>
            <p:cNvSpPr>
              <a:spLocks noChangeArrowheads="1"/>
            </p:cNvSpPr>
            <p:nvPr/>
          </p:nvSpPr>
          <p:spPr bwMode="auto">
            <a:xfrm>
              <a:off x="2849308" y="1447800"/>
              <a:ext cx="152400" cy="152400"/>
            </a:xfrm>
            <a:prstGeom prst="ellipse">
              <a:avLst/>
            </a:prstGeom>
            <a:grpFill/>
            <a:ln w="9525" algn="ctr">
              <a:solidFill>
                <a:schemeClr val="bg1">
                  <a:lumMod val="50000"/>
                </a:schemeClr>
              </a:solidFill>
              <a:round/>
              <a:headEnd/>
              <a:tailEnd/>
            </a:ln>
          </p:spPr>
          <p:txBody>
            <a:bodyPr wrap="none" anchor="ctr"/>
            <a:lstStyle/>
            <a:p>
              <a:endParaRPr lang="en-US"/>
            </a:p>
          </p:txBody>
        </p:sp>
        <p:cxnSp>
          <p:nvCxnSpPr>
            <p:cNvPr id="70718" name="Straight Connector 288"/>
            <p:cNvCxnSpPr>
              <a:cxnSpLocks noChangeShapeType="1"/>
            </p:cNvCxnSpPr>
            <p:nvPr/>
          </p:nvCxnSpPr>
          <p:spPr bwMode="auto">
            <a:xfrm rot="5400000">
              <a:off x="2850102" y="1751806"/>
              <a:ext cx="152400" cy="1588"/>
            </a:xfrm>
            <a:prstGeom prst="line">
              <a:avLst/>
            </a:prstGeom>
            <a:grpFill/>
            <a:ln w="117475" cap="rnd" algn="ctr">
              <a:solidFill>
                <a:schemeClr val="bg1">
                  <a:lumMod val="50000"/>
                </a:schemeClr>
              </a:solidFill>
              <a:round/>
              <a:headEnd/>
              <a:tailEnd/>
            </a:ln>
          </p:spPr>
        </p:cxnSp>
        <p:cxnSp>
          <p:nvCxnSpPr>
            <p:cNvPr id="70719" name="Straight Connector 289"/>
            <p:cNvCxnSpPr>
              <a:cxnSpLocks noChangeShapeType="1"/>
            </p:cNvCxnSpPr>
            <p:nvPr/>
          </p:nvCxnSpPr>
          <p:spPr bwMode="auto">
            <a:xfrm rot="16200000" flipH="1">
              <a:off x="2888803" y="1893276"/>
              <a:ext cx="161131" cy="27781"/>
            </a:xfrm>
            <a:prstGeom prst="line">
              <a:avLst/>
            </a:prstGeom>
            <a:grpFill/>
            <a:ln w="57150" cap="rnd" algn="ctr">
              <a:solidFill>
                <a:schemeClr val="bg1">
                  <a:lumMod val="50000"/>
                </a:schemeClr>
              </a:solidFill>
              <a:round/>
              <a:headEnd/>
              <a:tailEnd/>
            </a:ln>
          </p:spPr>
        </p:cxnSp>
        <p:cxnSp>
          <p:nvCxnSpPr>
            <p:cNvPr id="70720" name="Straight Connector 290"/>
            <p:cNvCxnSpPr>
              <a:cxnSpLocks noChangeShapeType="1"/>
            </p:cNvCxnSpPr>
            <p:nvPr/>
          </p:nvCxnSpPr>
          <p:spPr bwMode="auto">
            <a:xfrm rot="5400000">
              <a:off x="2799049" y="1890409"/>
              <a:ext cx="170236" cy="24322"/>
            </a:xfrm>
            <a:prstGeom prst="line">
              <a:avLst/>
            </a:prstGeom>
            <a:grpFill/>
            <a:ln w="57150" cap="rnd" algn="ctr">
              <a:solidFill>
                <a:schemeClr val="bg1">
                  <a:lumMod val="50000"/>
                </a:schemeClr>
              </a:solidFill>
              <a:round/>
              <a:headEnd/>
              <a:tailEnd/>
            </a:ln>
          </p:spPr>
        </p:cxnSp>
        <p:cxnSp>
          <p:nvCxnSpPr>
            <p:cNvPr id="70721" name="Straight Connector 291"/>
            <p:cNvCxnSpPr>
              <a:cxnSpLocks noChangeShapeType="1"/>
            </p:cNvCxnSpPr>
            <p:nvPr/>
          </p:nvCxnSpPr>
          <p:spPr bwMode="auto">
            <a:xfrm rot="16200000" flipH="1">
              <a:off x="2962796" y="1661808"/>
              <a:ext cx="75406" cy="75406"/>
            </a:xfrm>
            <a:prstGeom prst="line">
              <a:avLst/>
            </a:prstGeom>
            <a:grpFill/>
            <a:ln w="57150" cap="rnd" algn="ctr">
              <a:solidFill>
                <a:schemeClr val="bg1">
                  <a:lumMod val="50000"/>
                </a:schemeClr>
              </a:solidFill>
              <a:round/>
              <a:headEnd/>
              <a:tailEnd/>
            </a:ln>
          </p:spPr>
        </p:cxnSp>
        <p:cxnSp>
          <p:nvCxnSpPr>
            <p:cNvPr id="70722" name="Straight Connector 292"/>
            <p:cNvCxnSpPr>
              <a:cxnSpLocks noChangeShapeType="1"/>
            </p:cNvCxnSpPr>
            <p:nvPr/>
          </p:nvCxnSpPr>
          <p:spPr bwMode="auto">
            <a:xfrm rot="10800000" flipV="1">
              <a:off x="2819400" y="1659335"/>
              <a:ext cx="76994" cy="75406"/>
            </a:xfrm>
            <a:prstGeom prst="line">
              <a:avLst/>
            </a:prstGeom>
            <a:grpFill/>
            <a:ln w="57150" cap="rnd" algn="ctr">
              <a:solidFill>
                <a:schemeClr val="bg1">
                  <a:lumMod val="50000"/>
                </a:schemeClr>
              </a:solidFill>
              <a:round/>
              <a:headEnd/>
              <a:tailEnd/>
            </a:ln>
          </p:spPr>
        </p:cxnSp>
      </p:grpSp>
      <p:grpSp>
        <p:nvGrpSpPr>
          <p:cNvPr id="18" name="Group 293"/>
          <p:cNvGrpSpPr/>
          <p:nvPr/>
        </p:nvGrpSpPr>
        <p:grpSpPr>
          <a:xfrm>
            <a:off x="5228864" y="1371600"/>
            <a:ext cx="152400" cy="381000"/>
            <a:chOff x="2819400" y="1447800"/>
            <a:chExt cx="218802" cy="539932"/>
          </a:xfrm>
          <a:solidFill>
            <a:schemeClr val="tx1">
              <a:lumMod val="75000"/>
              <a:lumOff val="25000"/>
            </a:schemeClr>
          </a:solidFill>
        </p:grpSpPr>
        <p:sp>
          <p:nvSpPr>
            <p:cNvPr id="295" name="Oval 294"/>
            <p:cNvSpPr/>
            <p:nvPr/>
          </p:nvSpPr>
          <p:spPr bwMode="auto">
            <a:xfrm>
              <a:off x="2849308" y="1447800"/>
              <a:ext cx="152400" cy="152400"/>
            </a:xfrm>
            <a:prstGeom prst="ellipse">
              <a:avLst/>
            </a:prstGeom>
            <a:grpFill/>
            <a:ln w="9525" cap="flat" cmpd="sng" algn="ctr">
              <a:solidFill>
                <a:schemeClr val="tx1">
                  <a:lumMod val="75000"/>
                  <a:lumOff val="25000"/>
                </a:schemeClr>
              </a:solidFill>
              <a:prstDash val="solid"/>
              <a:round/>
              <a:headEnd type="none" w="med" len="med"/>
              <a:tailEnd type="none" w="med" len="med"/>
            </a:ln>
            <a:effectLst/>
          </p:spPr>
          <p:txBody>
            <a:bodyPr wrap="none" anchor="ctr"/>
            <a:lstStyle/>
            <a:p>
              <a:pPr>
                <a:defRPr/>
              </a:pPr>
              <a:endParaRPr lang="en-US">
                <a:latin typeface="Arial" charset="0"/>
              </a:endParaRPr>
            </a:p>
          </p:txBody>
        </p:sp>
        <p:cxnSp>
          <p:nvCxnSpPr>
            <p:cNvPr id="296" name="Straight Connector 295"/>
            <p:cNvCxnSpPr/>
            <p:nvPr/>
          </p:nvCxnSpPr>
          <p:spPr bwMode="auto">
            <a:xfrm rot="5400000">
              <a:off x="2850102" y="1751806"/>
              <a:ext cx="152400" cy="1588"/>
            </a:xfrm>
            <a:prstGeom prst="line">
              <a:avLst/>
            </a:prstGeom>
            <a:grpFill/>
            <a:ln w="117475" cap="rnd" cmpd="sng" algn="ctr">
              <a:solidFill>
                <a:schemeClr val="tx1">
                  <a:lumMod val="75000"/>
                  <a:lumOff val="25000"/>
                </a:schemeClr>
              </a:solidFill>
              <a:prstDash val="solid"/>
              <a:round/>
              <a:headEnd type="none" w="med" len="med"/>
              <a:tailEnd type="none" w="med" len="med"/>
            </a:ln>
            <a:effectLst/>
          </p:spPr>
        </p:cxnSp>
        <p:cxnSp>
          <p:nvCxnSpPr>
            <p:cNvPr id="297" name="Straight Connector 296"/>
            <p:cNvCxnSpPr/>
            <p:nvPr/>
          </p:nvCxnSpPr>
          <p:spPr bwMode="auto">
            <a:xfrm rot="16200000" flipH="1">
              <a:off x="2888803" y="1893276"/>
              <a:ext cx="161131" cy="27781"/>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298" name="Straight Connector 297"/>
            <p:cNvCxnSpPr/>
            <p:nvPr/>
          </p:nvCxnSpPr>
          <p:spPr bwMode="auto">
            <a:xfrm rot="5400000">
              <a:off x="2799049" y="1890409"/>
              <a:ext cx="170236" cy="24322"/>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299" name="Straight Connector 298"/>
            <p:cNvCxnSpPr/>
            <p:nvPr/>
          </p:nvCxnSpPr>
          <p:spPr bwMode="auto">
            <a:xfrm rot="16200000" flipH="1">
              <a:off x="2962796" y="1661808"/>
              <a:ext cx="75406"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00" name="Straight Connector 299"/>
            <p:cNvCxnSpPr/>
            <p:nvPr/>
          </p:nvCxnSpPr>
          <p:spPr bwMode="auto">
            <a:xfrm rot="10800000" flipV="1">
              <a:off x="2819400" y="1659335"/>
              <a:ext cx="76994"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grpSp>
      <p:grpSp>
        <p:nvGrpSpPr>
          <p:cNvPr id="19" name="Group 300"/>
          <p:cNvGrpSpPr/>
          <p:nvPr/>
        </p:nvGrpSpPr>
        <p:grpSpPr>
          <a:xfrm>
            <a:off x="5000264" y="1447801"/>
            <a:ext cx="152400" cy="381000"/>
            <a:chOff x="2819400" y="1447800"/>
            <a:chExt cx="218802" cy="539932"/>
          </a:xfrm>
          <a:solidFill>
            <a:schemeClr val="tx1">
              <a:lumMod val="75000"/>
              <a:lumOff val="25000"/>
            </a:schemeClr>
          </a:solidFill>
        </p:grpSpPr>
        <p:sp>
          <p:nvSpPr>
            <p:cNvPr id="302" name="Oval 301"/>
            <p:cNvSpPr/>
            <p:nvPr/>
          </p:nvSpPr>
          <p:spPr bwMode="auto">
            <a:xfrm>
              <a:off x="2849308" y="1447800"/>
              <a:ext cx="152400" cy="152400"/>
            </a:xfrm>
            <a:prstGeom prst="ellipse">
              <a:avLst/>
            </a:prstGeom>
            <a:grpFill/>
            <a:ln w="9525" cap="flat" cmpd="sng" algn="ctr">
              <a:solidFill>
                <a:schemeClr val="tx1">
                  <a:lumMod val="75000"/>
                  <a:lumOff val="25000"/>
                </a:schemeClr>
              </a:solidFill>
              <a:prstDash val="solid"/>
              <a:round/>
              <a:headEnd type="none" w="med" len="med"/>
              <a:tailEnd type="none" w="med" len="med"/>
            </a:ln>
            <a:effectLst/>
          </p:spPr>
          <p:txBody>
            <a:bodyPr wrap="none" anchor="ctr"/>
            <a:lstStyle/>
            <a:p>
              <a:pPr>
                <a:defRPr/>
              </a:pPr>
              <a:endParaRPr lang="en-US">
                <a:latin typeface="Arial" charset="0"/>
              </a:endParaRPr>
            </a:p>
          </p:txBody>
        </p:sp>
        <p:cxnSp>
          <p:nvCxnSpPr>
            <p:cNvPr id="303" name="Straight Connector 302"/>
            <p:cNvCxnSpPr/>
            <p:nvPr/>
          </p:nvCxnSpPr>
          <p:spPr bwMode="auto">
            <a:xfrm rot="5400000">
              <a:off x="2850102" y="1751806"/>
              <a:ext cx="152400" cy="1588"/>
            </a:xfrm>
            <a:prstGeom prst="line">
              <a:avLst/>
            </a:prstGeom>
            <a:grpFill/>
            <a:ln w="117475" cap="rnd" cmpd="sng" algn="ctr">
              <a:solidFill>
                <a:schemeClr val="tx1">
                  <a:lumMod val="75000"/>
                  <a:lumOff val="25000"/>
                </a:schemeClr>
              </a:solidFill>
              <a:prstDash val="solid"/>
              <a:round/>
              <a:headEnd type="none" w="med" len="med"/>
              <a:tailEnd type="none" w="med" len="med"/>
            </a:ln>
            <a:effectLst/>
          </p:spPr>
        </p:cxnSp>
        <p:cxnSp>
          <p:nvCxnSpPr>
            <p:cNvPr id="304" name="Straight Connector 303"/>
            <p:cNvCxnSpPr/>
            <p:nvPr/>
          </p:nvCxnSpPr>
          <p:spPr bwMode="auto">
            <a:xfrm rot="16200000" flipH="1">
              <a:off x="2888803" y="1893276"/>
              <a:ext cx="161131" cy="27781"/>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05" name="Straight Connector 304"/>
            <p:cNvCxnSpPr/>
            <p:nvPr/>
          </p:nvCxnSpPr>
          <p:spPr bwMode="auto">
            <a:xfrm rot="5400000">
              <a:off x="2799049" y="1890409"/>
              <a:ext cx="170236" cy="24322"/>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06" name="Straight Connector 305"/>
            <p:cNvCxnSpPr/>
            <p:nvPr/>
          </p:nvCxnSpPr>
          <p:spPr bwMode="auto">
            <a:xfrm rot="16200000" flipH="1">
              <a:off x="2962796" y="1661808"/>
              <a:ext cx="75406"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07" name="Straight Connector 306"/>
            <p:cNvCxnSpPr/>
            <p:nvPr/>
          </p:nvCxnSpPr>
          <p:spPr bwMode="auto">
            <a:xfrm rot="10800000" flipV="1">
              <a:off x="2819400" y="1659335"/>
              <a:ext cx="76994"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grpSp>
      <p:grpSp>
        <p:nvGrpSpPr>
          <p:cNvPr id="20" name="Group 307"/>
          <p:cNvGrpSpPr>
            <a:grpSpLocks/>
          </p:cNvGrpSpPr>
          <p:nvPr/>
        </p:nvGrpSpPr>
        <p:grpSpPr bwMode="auto">
          <a:xfrm>
            <a:off x="5076349" y="1447324"/>
            <a:ext cx="220028" cy="540068"/>
            <a:chOff x="2819400" y="1447800"/>
            <a:chExt cx="218802" cy="539932"/>
          </a:xfrm>
          <a:solidFill>
            <a:schemeClr val="bg1">
              <a:lumMod val="50000"/>
            </a:schemeClr>
          </a:solidFill>
        </p:grpSpPr>
        <p:sp>
          <p:nvSpPr>
            <p:cNvPr id="70711" name="Oval 308"/>
            <p:cNvSpPr>
              <a:spLocks noChangeArrowheads="1"/>
            </p:cNvSpPr>
            <p:nvPr/>
          </p:nvSpPr>
          <p:spPr bwMode="auto">
            <a:xfrm>
              <a:off x="2849308" y="1447800"/>
              <a:ext cx="152400" cy="152400"/>
            </a:xfrm>
            <a:prstGeom prst="ellipse">
              <a:avLst/>
            </a:prstGeom>
            <a:grpFill/>
            <a:ln w="9525" algn="ctr">
              <a:solidFill>
                <a:schemeClr val="bg1">
                  <a:lumMod val="50000"/>
                </a:schemeClr>
              </a:solidFill>
              <a:round/>
              <a:headEnd/>
              <a:tailEnd/>
            </a:ln>
          </p:spPr>
          <p:txBody>
            <a:bodyPr wrap="none" anchor="ctr"/>
            <a:lstStyle/>
            <a:p>
              <a:endParaRPr lang="en-US"/>
            </a:p>
          </p:txBody>
        </p:sp>
        <p:cxnSp>
          <p:nvCxnSpPr>
            <p:cNvPr id="70712" name="Straight Connector 309"/>
            <p:cNvCxnSpPr>
              <a:cxnSpLocks noChangeShapeType="1"/>
            </p:cNvCxnSpPr>
            <p:nvPr/>
          </p:nvCxnSpPr>
          <p:spPr bwMode="auto">
            <a:xfrm rot="5400000">
              <a:off x="2850102" y="1751806"/>
              <a:ext cx="152400" cy="1588"/>
            </a:xfrm>
            <a:prstGeom prst="line">
              <a:avLst/>
            </a:prstGeom>
            <a:grpFill/>
            <a:ln w="117475" cap="rnd" algn="ctr">
              <a:solidFill>
                <a:schemeClr val="bg1">
                  <a:lumMod val="50000"/>
                </a:schemeClr>
              </a:solidFill>
              <a:round/>
              <a:headEnd/>
              <a:tailEnd/>
            </a:ln>
          </p:spPr>
        </p:cxnSp>
        <p:cxnSp>
          <p:nvCxnSpPr>
            <p:cNvPr id="70713" name="Straight Connector 310"/>
            <p:cNvCxnSpPr>
              <a:cxnSpLocks noChangeShapeType="1"/>
            </p:cNvCxnSpPr>
            <p:nvPr/>
          </p:nvCxnSpPr>
          <p:spPr bwMode="auto">
            <a:xfrm rot="16200000" flipH="1">
              <a:off x="2888803" y="1893276"/>
              <a:ext cx="161131" cy="27781"/>
            </a:xfrm>
            <a:prstGeom prst="line">
              <a:avLst/>
            </a:prstGeom>
            <a:grpFill/>
            <a:ln w="57150" cap="rnd" algn="ctr">
              <a:solidFill>
                <a:schemeClr val="bg1">
                  <a:lumMod val="50000"/>
                </a:schemeClr>
              </a:solidFill>
              <a:round/>
              <a:headEnd/>
              <a:tailEnd/>
            </a:ln>
          </p:spPr>
        </p:cxnSp>
        <p:cxnSp>
          <p:nvCxnSpPr>
            <p:cNvPr id="70714" name="Straight Connector 311"/>
            <p:cNvCxnSpPr>
              <a:cxnSpLocks noChangeShapeType="1"/>
            </p:cNvCxnSpPr>
            <p:nvPr/>
          </p:nvCxnSpPr>
          <p:spPr bwMode="auto">
            <a:xfrm rot="5400000">
              <a:off x="2799049" y="1890409"/>
              <a:ext cx="170236" cy="24322"/>
            </a:xfrm>
            <a:prstGeom prst="line">
              <a:avLst/>
            </a:prstGeom>
            <a:grpFill/>
            <a:ln w="57150" cap="rnd" algn="ctr">
              <a:solidFill>
                <a:schemeClr val="bg1">
                  <a:lumMod val="50000"/>
                </a:schemeClr>
              </a:solidFill>
              <a:round/>
              <a:headEnd/>
              <a:tailEnd/>
            </a:ln>
          </p:spPr>
        </p:cxnSp>
        <p:cxnSp>
          <p:nvCxnSpPr>
            <p:cNvPr id="70715" name="Straight Connector 312"/>
            <p:cNvCxnSpPr>
              <a:cxnSpLocks noChangeShapeType="1"/>
            </p:cNvCxnSpPr>
            <p:nvPr/>
          </p:nvCxnSpPr>
          <p:spPr bwMode="auto">
            <a:xfrm rot="16200000" flipH="1">
              <a:off x="2962796" y="1661808"/>
              <a:ext cx="75406" cy="75406"/>
            </a:xfrm>
            <a:prstGeom prst="line">
              <a:avLst/>
            </a:prstGeom>
            <a:grpFill/>
            <a:ln w="57150" cap="rnd" algn="ctr">
              <a:solidFill>
                <a:schemeClr val="bg1">
                  <a:lumMod val="50000"/>
                </a:schemeClr>
              </a:solidFill>
              <a:round/>
              <a:headEnd/>
              <a:tailEnd/>
            </a:ln>
          </p:spPr>
        </p:cxnSp>
        <p:cxnSp>
          <p:nvCxnSpPr>
            <p:cNvPr id="70716" name="Straight Connector 313"/>
            <p:cNvCxnSpPr>
              <a:cxnSpLocks noChangeShapeType="1"/>
            </p:cNvCxnSpPr>
            <p:nvPr/>
          </p:nvCxnSpPr>
          <p:spPr bwMode="auto">
            <a:xfrm rot="10800000" flipV="1">
              <a:off x="2819400" y="1659335"/>
              <a:ext cx="76994" cy="75406"/>
            </a:xfrm>
            <a:prstGeom prst="line">
              <a:avLst/>
            </a:prstGeom>
            <a:grpFill/>
            <a:ln w="57150" cap="rnd" algn="ctr">
              <a:solidFill>
                <a:schemeClr val="bg1">
                  <a:lumMod val="50000"/>
                </a:schemeClr>
              </a:solidFill>
              <a:round/>
              <a:headEnd/>
              <a:tailEnd/>
            </a:ln>
          </p:spPr>
        </p:cxnSp>
      </p:grpSp>
      <p:grpSp>
        <p:nvGrpSpPr>
          <p:cNvPr id="21" name="Group 314"/>
          <p:cNvGrpSpPr/>
          <p:nvPr/>
        </p:nvGrpSpPr>
        <p:grpSpPr>
          <a:xfrm>
            <a:off x="5990864" y="1371600"/>
            <a:ext cx="152400" cy="381000"/>
            <a:chOff x="2819400" y="1447800"/>
            <a:chExt cx="218802" cy="539932"/>
          </a:xfrm>
          <a:solidFill>
            <a:schemeClr val="tx1">
              <a:lumMod val="75000"/>
              <a:lumOff val="25000"/>
            </a:schemeClr>
          </a:solidFill>
        </p:grpSpPr>
        <p:sp>
          <p:nvSpPr>
            <p:cNvPr id="316" name="Oval 315"/>
            <p:cNvSpPr/>
            <p:nvPr/>
          </p:nvSpPr>
          <p:spPr bwMode="auto">
            <a:xfrm>
              <a:off x="2849308" y="1447800"/>
              <a:ext cx="152400" cy="152400"/>
            </a:xfrm>
            <a:prstGeom prst="ellipse">
              <a:avLst/>
            </a:prstGeom>
            <a:grpFill/>
            <a:ln w="9525" cap="flat" cmpd="sng" algn="ctr">
              <a:solidFill>
                <a:schemeClr val="tx1">
                  <a:lumMod val="75000"/>
                  <a:lumOff val="25000"/>
                </a:schemeClr>
              </a:solidFill>
              <a:prstDash val="solid"/>
              <a:round/>
              <a:headEnd type="none" w="med" len="med"/>
              <a:tailEnd type="none" w="med" len="med"/>
            </a:ln>
            <a:effectLst/>
          </p:spPr>
          <p:txBody>
            <a:bodyPr wrap="none" anchor="ctr"/>
            <a:lstStyle/>
            <a:p>
              <a:pPr>
                <a:defRPr/>
              </a:pPr>
              <a:endParaRPr lang="en-US">
                <a:latin typeface="Arial" charset="0"/>
              </a:endParaRPr>
            </a:p>
          </p:txBody>
        </p:sp>
        <p:cxnSp>
          <p:nvCxnSpPr>
            <p:cNvPr id="317" name="Straight Connector 316"/>
            <p:cNvCxnSpPr/>
            <p:nvPr/>
          </p:nvCxnSpPr>
          <p:spPr bwMode="auto">
            <a:xfrm rot="5400000">
              <a:off x="2850102" y="1751806"/>
              <a:ext cx="152400" cy="1588"/>
            </a:xfrm>
            <a:prstGeom prst="line">
              <a:avLst/>
            </a:prstGeom>
            <a:grpFill/>
            <a:ln w="117475" cap="rnd" cmpd="sng" algn="ctr">
              <a:solidFill>
                <a:schemeClr val="tx1">
                  <a:lumMod val="75000"/>
                  <a:lumOff val="25000"/>
                </a:schemeClr>
              </a:solidFill>
              <a:prstDash val="solid"/>
              <a:round/>
              <a:headEnd type="none" w="med" len="med"/>
              <a:tailEnd type="none" w="med" len="med"/>
            </a:ln>
            <a:effectLst/>
          </p:spPr>
        </p:cxnSp>
        <p:cxnSp>
          <p:nvCxnSpPr>
            <p:cNvPr id="318" name="Straight Connector 317"/>
            <p:cNvCxnSpPr/>
            <p:nvPr/>
          </p:nvCxnSpPr>
          <p:spPr bwMode="auto">
            <a:xfrm rot="16200000" flipH="1">
              <a:off x="2888803" y="1893276"/>
              <a:ext cx="161131" cy="27781"/>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19" name="Straight Connector 318"/>
            <p:cNvCxnSpPr/>
            <p:nvPr/>
          </p:nvCxnSpPr>
          <p:spPr bwMode="auto">
            <a:xfrm rot="5400000">
              <a:off x="2799049" y="1890409"/>
              <a:ext cx="170236" cy="24322"/>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20" name="Straight Connector 319"/>
            <p:cNvCxnSpPr/>
            <p:nvPr/>
          </p:nvCxnSpPr>
          <p:spPr bwMode="auto">
            <a:xfrm rot="16200000" flipH="1">
              <a:off x="2962796" y="1661808"/>
              <a:ext cx="75406"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21" name="Straight Connector 320"/>
            <p:cNvCxnSpPr/>
            <p:nvPr/>
          </p:nvCxnSpPr>
          <p:spPr bwMode="auto">
            <a:xfrm rot="10800000" flipV="1">
              <a:off x="2819400" y="1659335"/>
              <a:ext cx="76994"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grpSp>
      <p:grpSp>
        <p:nvGrpSpPr>
          <p:cNvPr id="22" name="Group 321"/>
          <p:cNvGrpSpPr/>
          <p:nvPr/>
        </p:nvGrpSpPr>
        <p:grpSpPr>
          <a:xfrm>
            <a:off x="5762264" y="1447801"/>
            <a:ext cx="152400" cy="381000"/>
            <a:chOff x="2819400" y="1447800"/>
            <a:chExt cx="218802" cy="539932"/>
          </a:xfrm>
          <a:solidFill>
            <a:schemeClr val="tx1">
              <a:lumMod val="75000"/>
              <a:lumOff val="25000"/>
            </a:schemeClr>
          </a:solidFill>
        </p:grpSpPr>
        <p:sp>
          <p:nvSpPr>
            <p:cNvPr id="323" name="Oval 322"/>
            <p:cNvSpPr/>
            <p:nvPr/>
          </p:nvSpPr>
          <p:spPr bwMode="auto">
            <a:xfrm>
              <a:off x="2849308" y="1447800"/>
              <a:ext cx="152400" cy="152400"/>
            </a:xfrm>
            <a:prstGeom prst="ellipse">
              <a:avLst/>
            </a:prstGeom>
            <a:grpFill/>
            <a:ln w="9525" cap="flat" cmpd="sng" algn="ctr">
              <a:solidFill>
                <a:schemeClr val="tx1">
                  <a:lumMod val="75000"/>
                  <a:lumOff val="25000"/>
                </a:schemeClr>
              </a:solidFill>
              <a:prstDash val="solid"/>
              <a:round/>
              <a:headEnd type="none" w="med" len="med"/>
              <a:tailEnd type="none" w="med" len="med"/>
            </a:ln>
            <a:effectLst/>
          </p:spPr>
          <p:txBody>
            <a:bodyPr wrap="none" anchor="ctr"/>
            <a:lstStyle/>
            <a:p>
              <a:pPr>
                <a:defRPr/>
              </a:pPr>
              <a:endParaRPr lang="en-US">
                <a:latin typeface="Arial" charset="0"/>
              </a:endParaRPr>
            </a:p>
          </p:txBody>
        </p:sp>
        <p:cxnSp>
          <p:nvCxnSpPr>
            <p:cNvPr id="324" name="Straight Connector 323"/>
            <p:cNvCxnSpPr/>
            <p:nvPr/>
          </p:nvCxnSpPr>
          <p:spPr bwMode="auto">
            <a:xfrm rot="5400000">
              <a:off x="2850102" y="1751806"/>
              <a:ext cx="152400" cy="1588"/>
            </a:xfrm>
            <a:prstGeom prst="line">
              <a:avLst/>
            </a:prstGeom>
            <a:grpFill/>
            <a:ln w="117475" cap="rnd" cmpd="sng" algn="ctr">
              <a:solidFill>
                <a:schemeClr val="tx1">
                  <a:lumMod val="75000"/>
                  <a:lumOff val="25000"/>
                </a:schemeClr>
              </a:solidFill>
              <a:prstDash val="solid"/>
              <a:round/>
              <a:headEnd type="none" w="med" len="med"/>
              <a:tailEnd type="none" w="med" len="med"/>
            </a:ln>
            <a:effectLst/>
          </p:spPr>
        </p:cxnSp>
        <p:cxnSp>
          <p:nvCxnSpPr>
            <p:cNvPr id="325" name="Straight Connector 324"/>
            <p:cNvCxnSpPr/>
            <p:nvPr/>
          </p:nvCxnSpPr>
          <p:spPr bwMode="auto">
            <a:xfrm rot="16200000" flipH="1">
              <a:off x="2888803" y="1893276"/>
              <a:ext cx="161131" cy="27781"/>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26" name="Straight Connector 325"/>
            <p:cNvCxnSpPr/>
            <p:nvPr/>
          </p:nvCxnSpPr>
          <p:spPr bwMode="auto">
            <a:xfrm rot="5400000">
              <a:off x="2799049" y="1890409"/>
              <a:ext cx="170236" cy="24322"/>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27" name="Straight Connector 326"/>
            <p:cNvCxnSpPr/>
            <p:nvPr/>
          </p:nvCxnSpPr>
          <p:spPr bwMode="auto">
            <a:xfrm rot="16200000" flipH="1">
              <a:off x="2962796" y="1661808"/>
              <a:ext cx="75406"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28" name="Straight Connector 327"/>
            <p:cNvCxnSpPr/>
            <p:nvPr/>
          </p:nvCxnSpPr>
          <p:spPr bwMode="auto">
            <a:xfrm rot="10800000" flipV="1">
              <a:off x="2819400" y="1659335"/>
              <a:ext cx="76994"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grpSp>
      <p:grpSp>
        <p:nvGrpSpPr>
          <p:cNvPr id="23" name="Group 328"/>
          <p:cNvGrpSpPr>
            <a:grpSpLocks/>
          </p:cNvGrpSpPr>
          <p:nvPr/>
        </p:nvGrpSpPr>
        <p:grpSpPr bwMode="auto">
          <a:xfrm>
            <a:off x="5839302" y="1447324"/>
            <a:ext cx="218598" cy="540068"/>
            <a:chOff x="2819400" y="1447800"/>
            <a:chExt cx="218802" cy="539932"/>
          </a:xfrm>
          <a:solidFill>
            <a:schemeClr val="bg1">
              <a:lumMod val="50000"/>
            </a:schemeClr>
          </a:solidFill>
        </p:grpSpPr>
        <p:sp>
          <p:nvSpPr>
            <p:cNvPr id="70705" name="Oval 329"/>
            <p:cNvSpPr>
              <a:spLocks noChangeArrowheads="1"/>
            </p:cNvSpPr>
            <p:nvPr/>
          </p:nvSpPr>
          <p:spPr bwMode="auto">
            <a:xfrm>
              <a:off x="2849308" y="1447800"/>
              <a:ext cx="152400" cy="152400"/>
            </a:xfrm>
            <a:prstGeom prst="ellipse">
              <a:avLst/>
            </a:prstGeom>
            <a:grpFill/>
            <a:ln w="9525" algn="ctr">
              <a:solidFill>
                <a:schemeClr val="bg1">
                  <a:lumMod val="50000"/>
                </a:schemeClr>
              </a:solidFill>
              <a:round/>
              <a:headEnd/>
              <a:tailEnd/>
            </a:ln>
          </p:spPr>
          <p:txBody>
            <a:bodyPr wrap="none" anchor="ctr"/>
            <a:lstStyle/>
            <a:p>
              <a:endParaRPr lang="en-US"/>
            </a:p>
          </p:txBody>
        </p:sp>
        <p:cxnSp>
          <p:nvCxnSpPr>
            <p:cNvPr id="70706" name="Straight Connector 330"/>
            <p:cNvCxnSpPr>
              <a:cxnSpLocks noChangeShapeType="1"/>
            </p:cNvCxnSpPr>
            <p:nvPr/>
          </p:nvCxnSpPr>
          <p:spPr bwMode="auto">
            <a:xfrm rot="5400000">
              <a:off x="2850102" y="1751806"/>
              <a:ext cx="152400" cy="1588"/>
            </a:xfrm>
            <a:prstGeom prst="line">
              <a:avLst/>
            </a:prstGeom>
            <a:grpFill/>
            <a:ln w="117475" cap="rnd" algn="ctr">
              <a:solidFill>
                <a:schemeClr val="bg1">
                  <a:lumMod val="50000"/>
                </a:schemeClr>
              </a:solidFill>
              <a:round/>
              <a:headEnd/>
              <a:tailEnd/>
            </a:ln>
          </p:spPr>
        </p:cxnSp>
        <p:cxnSp>
          <p:nvCxnSpPr>
            <p:cNvPr id="70707" name="Straight Connector 331"/>
            <p:cNvCxnSpPr>
              <a:cxnSpLocks noChangeShapeType="1"/>
            </p:cNvCxnSpPr>
            <p:nvPr/>
          </p:nvCxnSpPr>
          <p:spPr bwMode="auto">
            <a:xfrm rot="16200000" flipH="1">
              <a:off x="2888803" y="1893276"/>
              <a:ext cx="161131" cy="27781"/>
            </a:xfrm>
            <a:prstGeom prst="line">
              <a:avLst/>
            </a:prstGeom>
            <a:grpFill/>
            <a:ln w="57150" cap="rnd" algn="ctr">
              <a:solidFill>
                <a:schemeClr val="bg1">
                  <a:lumMod val="50000"/>
                </a:schemeClr>
              </a:solidFill>
              <a:round/>
              <a:headEnd/>
              <a:tailEnd/>
            </a:ln>
          </p:spPr>
        </p:cxnSp>
        <p:cxnSp>
          <p:nvCxnSpPr>
            <p:cNvPr id="70708" name="Straight Connector 332"/>
            <p:cNvCxnSpPr>
              <a:cxnSpLocks noChangeShapeType="1"/>
            </p:cNvCxnSpPr>
            <p:nvPr/>
          </p:nvCxnSpPr>
          <p:spPr bwMode="auto">
            <a:xfrm rot="5400000">
              <a:off x="2799049" y="1890409"/>
              <a:ext cx="170236" cy="24322"/>
            </a:xfrm>
            <a:prstGeom prst="line">
              <a:avLst/>
            </a:prstGeom>
            <a:grpFill/>
            <a:ln w="57150" cap="rnd" algn="ctr">
              <a:solidFill>
                <a:schemeClr val="bg1">
                  <a:lumMod val="50000"/>
                </a:schemeClr>
              </a:solidFill>
              <a:round/>
              <a:headEnd/>
              <a:tailEnd/>
            </a:ln>
          </p:spPr>
        </p:cxnSp>
        <p:cxnSp>
          <p:nvCxnSpPr>
            <p:cNvPr id="70709" name="Straight Connector 333"/>
            <p:cNvCxnSpPr>
              <a:cxnSpLocks noChangeShapeType="1"/>
            </p:cNvCxnSpPr>
            <p:nvPr/>
          </p:nvCxnSpPr>
          <p:spPr bwMode="auto">
            <a:xfrm rot="16200000" flipH="1">
              <a:off x="2962796" y="1661808"/>
              <a:ext cx="75406" cy="75406"/>
            </a:xfrm>
            <a:prstGeom prst="line">
              <a:avLst/>
            </a:prstGeom>
            <a:grpFill/>
            <a:ln w="57150" cap="rnd" algn="ctr">
              <a:solidFill>
                <a:schemeClr val="bg1">
                  <a:lumMod val="50000"/>
                </a:schemeClr>
              </a:solidFill>
              <a:round/>
              <a:headEnd/>
              <a:tailEnd/>
            </a:ln>
          </p:spPr>
        </p:cxnSp>
        <p:cxnSp>
          <p:nvCxnSpPr>
            <p:cNvPr id="70710" name="Straight Connector 334"/>
            <p:cNvCxnSpPr>
              <a:cxnSpLocks noChangeShapeType="1"/>
            </p:cNvCxnSpPr>
            <p:nvPr/>
          </p:nvCxnSpPr>
          <p:spPr bwMode="auto">
            <a:xfrm rot="10800000" flipV="1">
              <a:off x="2819400" y="1659335"/>
              <a:ext cx="76994" cy="75406"/>
            </a:xfrm>
            <a:prstGeom prst="line">
              <a:avLst/>
            </a:prstGeom>
            <a:grpFill/>
            <a:ln w="57150" cap="rnd" algn="ctr">
              <a:solidFill>
                <a:schemeClr val="bg1">
                  <a:lumMod val="50000"/>
                </a:schemeClr>
              </a:solidFill>
              <a:round/>
              <a:headEnd/>
              <a:tailEnd/>
            </a:ln>
          </p:spPr>
        </p:cxnSp>
      </p:grpSp>
      <p:grpSp>
        <p:nvGrpSpPr>
          <p:cNvPr id="24" name="Group 335"/>
          <p:cNvGrpSpPr/>
          <p:nvPr/>
        </p:nvGrpSpPr>
        <p:grpSpPr>
          <a:xfrm>
            <a:off x="6676664" y="1371600"/>
            <a:ext cx="152400" cy="381000"/>
            <a:chOff x="2819400" y="1447800"/>
            <a:chExt cx="218802" cy="539932"/>
          </a:xfrm>
          <a:solidFill>
            <a:schemeClr val="tx1">
              <a:lumMod val="75000"/>
              <a:lumOff val="25000"/>
            </a:schemeClr>
          </a:solidFill>
        </p:grpSpPr>
        <p:sp>
          <p:nvSpPr>
            <p:cNvPr id="337" name="Oval 336"/>
            <p:cNvSpPr/>
            <p:nvPr/>
          </p:nvSpPr>
          <p:spPr bwMode="auto">
            <a:xfrm>
              <a:off x="2849308" y="1447800"/>
              <a:ext cx="152400" cy="152400"/>
            </a:xfrm>
            <a:prstGeom prst="ellipse">
              <a:avLst/>
            </a:prstGeom>
            <a:grpFill/>
            <a:ln w="9525" cap="flat" cmpd="sng" algn="ctr">
              <a:solidFill>
                <a:schemeClr val="tx1">
                  <a:lumMod val="75000"/>
                  <a:lumOff val="25000"/>
                </a:schemeClr>
              </a:solidFill>
              <a:prstDash val="solid"/>
              <a:round/>
              <a:headEnd type="none" w="med" len="med"/>
              <a:tailEnd type="none" w="med" len="med"/>
            </a:ln>
            <a:effectLst/>
          </p:spPr>
          <p:txBody>
            <a:bodyPr wrap="none" anchor="ctr"/>
            <a:lstStyle/>
            <a:p>
              <a:pPr>
                <a:defRPr/>
              </a:pPr>
              <a:endParaRPr lang="en-US">
                <a:latin typeface="Arial" charset="0"/>
              </a:endParaRPr>
            </a:p>
          </p:txBody>
        </p:sp>
        <p:cxnSp>
          <p:nvCxnSpPr>
            <p:cNvPr id="338" name="Straight Connector 337"/>
            <p:cNvCxnSpPr/>
            <p:nvPr/>
          </p:nvCxnSpPr>
          <p:spPr bwMode="auto">
            <a:xfrm rot="5400000">
              <a:off x="2850102" y="1751806"/>
              <a:ext cx="152400" cy="1588"/>
            </a:xfrm>
            <a:prstGeom prst="line">
              <a:avLst/>
            </a:prstGeom>
            <a:grpFill/>
            <a:ln w="117475" cap="rnd" cmpd="sng" algn="ctr">
              <a:solidFill>
                <a:schemeClr val="tx1">
                  <a:lumMod val="75000"/>
                  <a:lumOff val="25000"/>
                </a:schemeClr>
              </a:solidFill>
              <a:prstDash val="solid"/>
              <a:round/>
              <a:headEnd type="none" w="med" len="med"/>
              <a:tailEnd type="none" w="med" len="med"/>
            </a:ln>
            <a:effectLst/>
          </p:spPr>
        </p:cxnSp>
        <p:cxnSp>
          <p:nvCxnSpPr>
            <p:cNvPr id="339" name="Straight Connector 338"/>
            <p:cNvCxnSpPr/>
            <p:nvPr/>
          </p:nvCxnSpPr>
          <p:spPr bwMode="auto">
            <a:xfrm rot="16200000" flipH="1">
              <a:off x="2888803" y="1893276"/>
              <a:ext cx="161131" cy="27781"/>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40" name="Straight Connector 339"/>
            <p:cNvCxnSpPr/>
            <p:nvPr/>
          </p:nvCxnSpPr>
          <p:spPr bwMode="auto">
            <a:xfrm rot="5400000">
              <a:off x="2799049" y="1890409"/>
              <a:ext cx="170236" cy="24322"/>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41" name="Straight Connector 340"/>
            <p:cNvCxnSpPr/>
            <p:nvPr/>
          </p:nvCxnSpPr>
          <p:spPr bwMode="auto">
            <a:xfrm rot="16200000" flipH="1">
              <a:off x="2962796" y="1661808"/>
              <a:ext cx="75406"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42" name="Straight Connector 341"/>
            <p:cNvCxnSpPr/>
            <p:nvPr/>
          </p:nvCxnSpPr>
          <p:spPr bwMode="auto">
            <a:xfrm rot="10800000" flipV="1">
              <a:off x="2819400" y="1659335"/>
              <a:ext cx="76994"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grpSp>
      <p:grpSp>
        <p:nvGrpSpPr>
          <p:cNvPr id="25" name="Group 342"/>
          <p:cNvGrpSpPr/>
          <p:nvPr/>
        </p:nvGrpSpPr>
        <p:grpSpPr>
          <a:xfrm>
            <a:off x="6448064" y="1447801"/>
            <a:ext cx="152400" cy="381000"/>
            <a:chOff x="2819400" y="1447800"/>
            <a:chExt cx="218802" cy="539932"/>
          </a:xfrm>
          <a:solidFill>
            <a:schemeClr val="tx1">
              <a:lumMod val="75000"/>
              <a:lumOff val="25000"/>
            </a:schemeClr>
          </a:solidFill>
        </p:grpSpPr>
        <p:sp>
          <p:nvSpPr>
            <p:cNvPr id="344" name="Oval 343"/>
            <p:cNvSpPr/>
            <p:nvPr/>
          </p:nvSpPr>
          <p:spPr bwMode="auto">
            <a:xfrm>
              <a:off x="2849308" y="1447800"/>
              <a:ext cx="152400" cy="152400"/>
            </a:xfrm>
            <a:prstGeom prst="ellipse">
              <a:avLst/>
            </a:prstGeom>
            <a:grpFill/>
            <a:ln w="9525" cap="flat" cmpd="sng" algn="ctr">
              <a:solidFill>
                <a:schemeClr val="tx1">
                  <a:lumMod val="75000"/>
                  <a:lumOff val="25000"/>
                </a:schemeClr>
              </a:solidFill>
              <a:prstDash val="solid"/>
              <a:round/>
              <a:headEnd type="none" w="med" len="med"/>
              <a:tailEnd type="none" w="med" len="med"/>
            </a:ln>
            <a:effectLst/>
          </p:spPr>
          <p:txBody>
            <a:bodyPr wrap="none" anchor="ctr"/>
            <a:lstStyle/>
            <a:p>
              <a:pPr>
                <a:defRPr/>
              </a:pPr>
              <a:endParaRPr lang="en-US">
                <a:latin typeface="Arial" charset="0"/>
              </a:endParaRPr>
            </a:p>
          </p:txBody>
        </p:sp>
        <p:cxnSp>
          <p:nvCxnSpPr>
            <p:cNvPr id="345" name="Straight Connector 344"/>
            <p:cNvCxnSpPr/>
            <p:nvPr/>
          </p:nvCxnSpPr>
          <p:spPr bwMode="auto">
            <a:xfrm rot="5400000">
              <a:off x="2850102" y="1751806"/>
              <a:ext cx="152400" cy="1588"/>
            </a:xfrm>
            <a:prstGeom prst="line">
              <a:avLst/>
            </a:prstGeom>
            <a:grpFill/>
            <a:ln w="117475" cap="rnd" cmpd="sng" algn="ctr">
              <a:solidFill>
                <a:schemeClr val="tx1">
                  <a:lumMod val="75000"/>
                  <a:lumOff val="25000"/>
                </a:schemeClr>
              </a:solidFill>
              <a:prstDash val="solid"/>
              <a:round/>
              <a:headEnd type="none" w="med" len="med"/>
              <a:tailEnd type="none" w="med" len="med"/>
            </a:ln>
            <a:effectLst/>
          </p:spPr>
        </p:cxnSp>
        <p:cxnSp>
          <p:nvCxnSpPr>
            <p:cNvPr id="346" name="Straight Connector 345"/>
            <p:cNvCxnSpPr/>
            <p:nvPr/>
          </p:nvCxnSpPr>
          <p:spPr bwMode="auto">
            <a:xfrm rot="16200000" flipH="1">
              <a:off x="2888803" y="1893276"/>
              <a:ext cx="161131" cy="27781"/>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47" name="Straight Connector 346"/>
            <p:cNvCxnSpPr/>
            <p:nvPr/>
          </p:nvCxnSpPr>
          <p:spPr bwMode="auto">
            <a:xfrm rot="5400000">
              <a:off x="2799049" y="1890409"/>
              <a:ext cx="170236" cy="24322"/>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48" name="Straight Connector 347"/>
            <p:cNvCxnSpPr/>
            <p:nvPr/>
          </p:nvCxnSpPr>
          <p:spPr bwMode="auto">
            <a:xfrm rot="16200000" flipH="1">
              <a:off x="2962796" y="1661808"/>
              <a:ext cx="75406"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49" name="Straight Connector 348"/>
            <p:cNvCxnSpPr/>
            <p:nvPr/>
          </p:nvCxnSpPr>
          <p:spPr bwMode="auto">
            <a:xfrm rot="10800000" flipV="1">
              <a:off x="2819400" y="1659335"/>
              <a:ext cx="76994"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grpSp>
      <p:grpSp>
        <p:nvGrpSpPr>
          <p:cNvPr id="26" name="Group 349"/>
          <p:cNvGrpSpPr>
            <a:grpSpLocks/>
          </p:cNvGrpSpPr>
          <p:nvPr/>
        </p:nvGrpSpPr>
        <p:grpSpPr bwMode="auto">
          <a:xfrm>
            <a:off x="6525102" y="1447324"/>
            <a:ext cx="218598" cy="540068"/>
            <a:chOff x="2819400" y="1447800"/>
            <a:chExt cx="218802" cy="539932"/>
          </a:xfrm>
          <a:solidFill>
            <a:schemeClr val="bg1">
              <a:lumMod val="50000"/>
            </a:schemeClr>
          </a:solidFill>
        </p:grpSpPr>
        <p:sp>
          <p:nvSpPr>
            <p:cNvPr id="70699" name="Oval 350"/>
            <p:cNvSpPr>
              <a:spLocks noChangeArrowheads="1"/>
            </p:cNvSpPr>
            <p:nvPr/>
          </p:nvSpPr>
          <p:spPr bwMode="auto">
            <a:xfrm>
              <a:off x="2849308" y="1447800"/>
              <a:ext cx="152400" cy="152400"/>
            </a:xfrm>
            <a:prstGeom prst="ellipse">
              <a:avLst/>
            </a:prstGeom>
            <a:grpFill/>
            <a:ln w="9525" algn="ctr">
              <a:solidFill>
                <a:schemeClr val="bg1">
                  <a:lumMod val="50000"/>
                </a:schemeClr>
              </a:solidFill>
              <a:round/>
              <a:headEnd/>
              <a:tailEnd/>
            </a:ln>
          </p:spPr>
          <p:txBody>
            <a:bodyPr wrap="none" anchor="ctr"/>
            <a:lstStyle/>
            <a:p>
              <a:endParaRPr lang="en-US"/>
            </a:p>
          </p:txBody>
        </p:sp>
        <p:cxnSp>
          <p:nvCxnSpPr>
            <p:cNvPr id="70700" name="Straight Connector 351"/>
            <p:cNvCxnSpPr>
              <a:cxnSpLocks noChangeShapeType="1"/>
            </p:cNvCxnSpPr>
            <p:nvPr/>
          </p:nvCxnSpPr>
          <p:spPr bwMode="auto">
            <a:xfrm rot="5400000">
              <a:off x="2850102" y="1751806"/>
              <a:ext cx="152400" cy="1588"/>
            </a:xfrm>
            <a:prstGeom prst="line">
              <a:avLst/>
            </a:prstGeom>
            <a:grpFill/>
            <a:ln w="117475" cap="rnd" algn="ctr">
              <a:solidFill>
                <a:schemeClr val="bg1">
                  <a:lumMod val="50000"/>
                </a:schemeClr>
              </a:solidFill>
              <a:round/>
              <a:headEnd/>
              <a:tailEnd/>
            </a:ln>
          </p:spPr>
        </p:cxnSp>
        <p:cxnSp>
          <p:nvCxnSpPr>
            <p:cNvPr id="70701" name="Straight Connector 352"/>
            <p:cNvCxnSpPr>
              <a:cxnSpLocks noChangeShapeType="1"/>
            </p:cNvCxnSpPr>
            <p:nvPr/>
          </p:nvCxnSpPr>
          <p:spPr bwMode="auto">
            <a:xfrm rot="16200000" flipH="1">
              <a:off x="2888803" y="1893276"/>
              <a:ext cx="161131" cy="27781"/>
            </a:xfrm>
            <a:prstGeom prst="line">
              <a:avLst/>
            </a:prstGeom>
            <a:grpFill/>
            <a:ln w="57150" cap="rnd" algn="ctr">
              <a:solidFill>
                <a:schemeClr val="bg1">
                  <a:lumMod val="50000"/>
                </a:schemeClr>
              </a:solidFill>
              <a:round/>
              <a:headEnd/>
              <a:tailEnd/>
            </a:ln>
          </p:spPr>
        </p:cxnSp>
        <p:cxnSp>
          <p:nvCxnSpPr>
            <p:cNvPr id="70702" name="Straight Connector 353"/>
            <p:cNvCxnSpPr>
              <a:cxnSpLocks noChangeShapeType="1"/>
            </p:cNvCxnSpPr>
            <p:nvPr/>
          </p:nvCxnSpPr>
          <p:spPr bwMode="auto">
            <a:xfrm rot="5400000">
              <a:off x="2799049" y="1890409"/>
              <a:ext cx="170236" cy="24322"/>
            </a:xfrm>
            <a:prstGeom prst="line">
              <a:avLst/>
            </a:prstGeom>
            <a:grpFill/>
            <a:ln w="57150" cap="rnd" algn="ctr">
              <a:solidFill>
                <a:schemeClr val="bg1">
                  <a:lumMod val="50000"/>
                </a:schemeClr>
              </a:solidFill>
              <a:round/>
              <a:headEnd/>
              <a:tailEnd/>
            </a:ln>
          </p:spPr>
        </p:cxnSp>
        <p:cxnSp>
          <p:nvCxnSpPr>
            <p:cNvPr id="70703" name="Straight Connector 354"/>
            <p:cNvCxnSpPr>
              <a:cxnSpLocks noChangeShapeType="1"/>
            </p:cNvCxnSpPr>
            <p:nvPr/>
          </p:nvCxnSpPr>
          <p:spPr bwMode="auto">
            <a:xfrm rot="16200000" flipH="1">
              <a:off x="2962796" y="1661808"/>
              <a:ext cx="75406" cy="75406"/>
            </a:xfrm>
            <a:prstGeom prst="line">
              <a:avLst/>
            </a:prstGeom>
            <a:grpFill/>
            <a:ln w="57150" cap="rnd" algn="ctr">
              <a:solidFill>
                <a:schemeClr val="bg1">
                  <a:lumMod val="50000"/>
                </a:schemeClr>
              </a:solidFill>
              <a:round/>
              <a:headEnd/>
              <a:tailEnd/>
            </a:ln>
          </p:spPr>
        </p:cxnSp>
        <p:cxnSp>
          <p:nvCxnSpPr>
            <p:cNvPr id="70704" name="Straight Connector 355"/>
            <p:cNvCxnSpPr>
              <a:cxnSpLocks noChangeShapeType="1"/>
            </p:cNvCxnSpPr>
            <p:nvPr/>
          </p:nvCxnSpPr>
          <p:spPr bwMode="auto">
            <a:xfrm rot="10800000" flipV="1">
              <a:off x="2819400" y="1659335"/>
              <a:ext cx="76994" cy="75406"/>
            </a:xfrm>
            <a:prstGeom prst="line">
              <a:avLst/>
            </a:prstGeom>
            <a:grpFill/>
            <a:ln w="57150" cap="rnd" algn="ctr">
              <a:solidFill>
                <a:schemeClr val="bg1">
                  <a:lumMod val="50000"/>
                </a:schemeClr>
              </a:solidFill>
              <a:round/>
              <a:headEnd/>
              <a:tailEnd/>
            </a:ln>
          </p:spPr>
        </p:cxnSp>
      </p:grpSp>
      <p:cxnSp>
        <p:nvCxnSpPr>
          <p:cNvPr id="70698" name="Straight Arrow Connector 356"/>
          <p:cNvCxnSpPr>
            <a:cxnSpLocks noChangeShapeType="1"/>
          </p:cNvCxnSpPr>
          <p:nvPr/>
        </p:nvCxnSpPr>
        <p:spPr bwMode="auto">
          <a:xfrm rot="5400000">
            <a:off x="5164932" y="2245995"/>
            <a:ext cx="228600" cy="2858"/>
          </a:xfrm>
          <a:prstGeom prst="straightConnector1">
            <a:avLst/>
          </a:prstGeom>
          <a:noFill/>
          <a:ln w="9525" algn="ctr">
            <a:solidFill>
              <a:schemeClr val="tx1"/>
            </a:solidFill>
            <a:round/>
            <a:headEnd/>
            <a:tailEnd type="arrow" w="med" len="med"/>
          </a:ln>
        </p:spPr>
      </p:cxnSp>
      <p:grpSp>
        <p:nvGrpSpPr>
          <p:cNvPr id="27" name="Group 201"/>
          <p:cNvGrpSpPr>
            <a:grpSpLocks/>
          </p:cNvGrpSpPr>
          <p:nvPr/>
        </p:nvGrpSpPr>
        <p:grpSpPr bwMode="auto">
          <a:xfrm>
            <a:off x="5132294" y="5410200"/>
            <a:ext cx="457200" cy="837248"/>
            <a:chOff x="1676400" y="5257800"/>
            <a:chExt cx="457200" cy="838200"/>
          </a:xfrm>
        </p:grpSpPr>
        <p:sp>
          <p:nvSpPr>
            <p:cNvPr id="212" name="Rectangle 193"/>
            <p:cNvSpPr>
              <a:spLocks noChangeArrowheads="1"/>
            </p:cNvSpPr>
            <p:nvPr/>
          </p:nvSpPr>
          <p:spPr bwMode="auto">
            <a:xfrm>
              <a:off x="1676400" y="5257800"/>
              <a:ext cx="381000" cy="498894"/>
            </a:xfrm>
            <a:prstGeom prst="rect">
              <a:avLst/>
            </a:prstGeom>
            <a:solidFill>
              <a:schemeClr val="accent1"/>
            </a:solidFill>
            <a:ln w="9525" algn="ctr">
              <a:solidFill>
                <a:schemeClr val="tx2"/>
              </a:solidFill>
              <a:round/>
              <a:headEnd/>
              <a:tailEnd/>
            </a:ln>
          </p:spPr>
          <p:txBody>
            <a:bodyPr wrap="none" anchor="ctr"/>
            <a:lstStyle/>
            <a:p>
              <a:endParaRPr lang="en-US"/>
            </a:p>
          </p:txBody>
        </p:sp>
        <p:sp>
          <p:nvSpPr>
            <p:cNvPr id="213" name="Oval 186"/>
            <p:cNvSpPr>
              <a:spLocks noChangeArrowheads="1"/>
            </p:cNvSpPr>
            <p:nvPr/>
          </p:nvSpPr>
          <p:spPr bwMode="auto">
            <a:xfrm>
              <a:off x="1782508" y="5334000"/>
              <a:ext cx="152400" cy="152400"/>
            </a:xfrm>
            <a:prstGeom prst="ellipse">
              <a:avLst/>
            </a:prstGeom>
            <a:solidFill>
              <a:schemeClr val="tx2"/>
            </a:solidFill>
            <a:ln w="9525" algn="ctr">
              <a:solidFill>
                <a:schemeClr val="tx2"/>
              </a:solidFill>
              <a:round/>
              <a:headEnd/>
              <a:tailEnd/>
            </a:ln>
          </p:spPr>
          <p:txBody>
            <a:bodyPr wrap="none" anchor="ctr"/>
            <a:lstStyle/>
            <a:p>
              <a:endParaRPr lang="en-US"/>
            </a:p>
          </p:txBody>
        </p:sp>
        <p:cxnSp>
          <p:nvCxnSpPr>
            <p:cNvPr id="214" name="Straight Connector 187"/>
            <p:cNvCxnSpPr>
              <a:cxnSpLocks noChangeShapeType="1"/>
            </p:cNvCxnSpPr>
            <p:nvPr/>
          </p:nvCxnSpPr>
          <p:spPr bwMode="auto">
            <a:xfrm rot="5400000">
              <a:off x="1783302" y="5638006"/>
              <a:ext cx="152400" cy="1588"/>
            </a:xfrm>
            <a:prstGeom prst="line">
              <a:avLst/>
            </a:prstGeom>
            <a:noFill/>
            <a:ln w="117475" cap="rnd" algn="ctr">
              <a:solidFill>
                <a:schemeClr val="tx2"/>
              </a:solidFill>
              <a:round/>
              <a:headEnd/>
              <a:tailEnd/>
            </a:ln>
          </p:spPr>
        </p:cxnSp>
        <p:cxnSp>
          <p:nvCxnSpPr>
            <p:cNvPr id="215" name="Straight Connector 190"/>
            <p:cNvCxnSpPr>
              <a:cxnSpLocks noChangeShapeType="1"/>
            </p:cNvCxnSpPr>
            <p:nvPr/>
          </p:nvCxnSpPr>
          <p:spPr bwMode="auto">
            <a:xfrm rot="16200000" flipH="1">
              <a:off x="1895996" y="5548008"/>
              <a:ext cx="75406" cy="75406"/>
            </a:xfrm>
            <a:prstGeom prst="line">
              <a:avLst/>
            </a:prstGeom>
            <a:noFill/>
            <a:ln w="57150" cap="rnd" algn="ctr">
              <a:solidFill>
                <a:schemeClr val="tx2"/>
              </a:solidFill>
              <a:round/>
              <a:headEnd/>
              <a:tailEnd/>
            </a:ln>
          </p:spPr>
        </p:cxnSp>
        <p:cxnSp>
          <p:nvCxnSpPr>
            <p:cNvPr id="216" name="Straight Connector 191"/>
            <p:cNvCxnSpPr>
              <a:cxnSpLocks noChangeShapeType="1"/>
            </p:cNvCxnSpPr>
            <p:nvPr/>
          </p:nvCxnSpPr>
          <p:spPr bwMode="auto">
            <a:xfrm rot="10800000">
              <a:off x="1752600" y="5486401"/>
              <a:ext cx="76994" cy="59135"/>
            </a:xfrm>
            <a:prstGeom prst="line">
              <a:avLst/>
            </a:prstGeom>
            <a:noFill/>
            <a:ln w="57150" cap="rnd" algn="ctr">
              <a:solidFill>
                <a:schemeClr val="tx2"/>
              </a:solidFill>
              <a:round/>
              <a:headEnd/>
              <a:tailEnd/>
            </a:ln>
          </p:spPr>
        </p:cxnSp>
        <p:grpSp>
          <p:nvGrpSpPr>
            <p:cNvPr id="28" name="Group 194"/>
            <p:cNvGrpSpPr>
              <a:grpSpLocks/>
            </p:cNvGrpSpPr>
            <p:nvPr/>
          </p:nvGrpSpPr>
          <p:grpSpPr bwMode="auto">
            <a:xfrm>
              <a:off x="1676400" y="5867382"/>
              <a:ext cx="457200" cy="228598"/>
              <a:chOff x="1699130" y="2971800"/>
              <a:chExt cx="891670" cy="329114"/>
            </a:xfrm>
          </p:grpSpPr>
          <p:cxnSp>
            <p:nvCxnSpPr>
              <p:cNvPr id="218" name="Straight Connector 195"/>
              <p:cNvCxnSpPr>
                <a:cxnSpLocks noChangeShapeType="1"/>
              </p:cNvCxnSpPr>
              <p:nvPr/>
            </p:nvCxnSpPr>
            <p:spPr bwMode="auto">
              <a:xfrm>
                <a:off x="1828800" y="2971800"/>
                <a:ext cx="762000" cy="1588"/>
              </a:xfrm>
              <a:prstGeom prst="line">
                <a:avLst/>
              </a:prstGeom>
              <a:noFill/>
              <a:ln w="57150" algn="ctr">
                <a:solidFill>
                  <a:schemeClr val="tx2"/>
                </a:solidFill>
                <a:round/>
                <a:headEnd/>
                <a:tailEnd/>
              </a:ln>
            </p:spPr>
          </p:cxnSp>
          <p:cxnSp>
            <p:nvCxnSpPr>
              <p:cNvPr id="219" name="Straight Connector 196"/>
              <p:cNvCxnSpPr>
                <a:cxnSpLocks noChangeShapeType="1"/>
              </p:cNvCxnSpPr>
              <p:nvPr/>
            </p:nvCxnSpPr>
            <p:spPr bwMode="auto">
              <a:xfrm>
                <a:off x="1843790" y="3140440"/>
                <a:ext cx="533400" cy="1588"/>
              </a:xfrm>
              <a:prstGeom prst="line">
                <a:avLst/>
              </a:prstGeom>
              <a:noFill/>
              <a:ln w="57150" algn="ctr">
                <a:solidFill>
                  <a:schemeClr val="tx2"/>
                </a:solidFill>
                <a:round/>
                <a:headEnd/>
                <a:tailEnd/>
              </a:ln>
            </p:spPr>
          </p:cxnSp>
          <p:cxnSp>
            <p:nvCxnSpPr>
              <p:cNvPr id="220" name="Straight Connector 197"/>
              <p:cNvCxnSpPr>
                <a:cxnSpLocks noChangeShapeType="1"/>
              </p:cNvCxnSpPr>
              <p:nvPr/>
            </p:nvCxnSpPr>
            <p:spPr bwMode="auto">
              <a:xfrm>
                <a:off x="1839495" y="3299326"/>
                <a:ext cx="700505" cy="1588"/>
              </a:xfrm>
              <a:prstGeom prst="line">
                <a:avLst/>
              </a:prstGeom>
              <a:noFill/>
              <a:ln w="57150" algn="ctr">
                <a:solidFill>
                  <a:schemeClr val="tx2"/>
                </a:solidFill>
                <a:round/>
                <a:headEnd/>
                <a:tailEnd/>
              </a:ln>
            </p:spPr>
          </p:cxnSp>
          <p:cxnSp>
            <p:nvCxnSpPr>
              <p:cNvPr id="221" name="Straight Connector 198"/>
              <p:cNvCxnSpPr>
                <a:cxnSpLocks noChangeShapeType="1"/>
              </p:cNvCxnSpPr>
              <p:nvPr/>
            </p:nvCxnSpPr>
            <p:spPr bwMode="auto">
              <a:xfrm>
                <a:off x="1699130" y="2971800"/>
                <a:ext cx="76200" cy="1588"/>
              </a:xfrm>
              <a:prstGeom prst="line">
                <a:avLst/>
              </a:prstGeom>
              <a:noFill/>
              <a:ln w="57150" algn="ctr">
                <a:solidFill>
                  <a:schemeClr val="tx2"/>
                </a:solidFill>
                <a:round/>
                <a:headEnd/>
                <a:tailEnd/>
              </a:ln>
            </p:spPr>
          </p:cxnSp>
          <p:cxnSp>
            <p:nvCxnSpPr>
              <p:cNvPr id="222" name="Straight Connector 199"/>
              <p:cNvCxnSpPr>
                <a:cxnSpLocks noChangeShapeType="1"/>
              </p:cNvCxnSpPr>
              <p:nvPr/>
            </p:nvCxnSpPr>
            <p:spPr bwMode="auto">
              <a:xfrm>
                <a:off x="1704477" y="3145588"/>
                <a:ext cx="76200" cy="1588"/>
              </a:xfrm>
              <a:prstGeom prst="line">
                <a:avLst/>
              </a:prstGeom>
              <a:noFill/>
              <a:ln w="57150" algn="ctr">
                <a:solidFill>
                  <a:schemeClr val="tx2"/>
                </a:solidFill>
                <a:round/>
                <a:headEnd/>
                <a:tailEnd/>
              </a:ln>
            </p:spPr>
          </p:cxnSp>
          <p:cxnSp>
            <p:nvCxnSpPr>
              <p:cNvPr id="223" name="Straight Connector 200"/>
              <p:cNvCxnSpPr>
                <a:cxnSpLocks noChangeShapeType="1"/>
              </p:cNvCxnSpPr>
              <p:nvPr/>
            </p:nvCxnSpPr>
            <p:spPr bwMode="auto">
              <a:xfrm>
                <a:off x="1709824" y="3297742"/>
                <a:ext cx="76200" cy="1588"/>
              </a:xfrm>
              <a:prstGeom prst="line">
                <a:avLst/>
              </a:prstGeom>
              <a:noFill/>
              <a:ln w="57150" algn="ctr">
                <a:solidFill>
                  <a:schemeClr val="tx2"/>
                </a:solidFill>
                <a:round/>
                <a:headEnd/>
                <a:tailEnd/>
              </a:ln>
            </p:spPr>
          </p:cxnSp>
        </p:grpSp>
      </p:grpSp>
      <p:grpSp>
        <p:nvGrpSpPr>
          <p:cNvPr id="29" name="Group 201"/>
          <p:cNvGrpSpPr>
            <a:grpSpLocks/>
          </p:cNvGrpSpPr>
          <p:nvPr/>
        </p:nvGrpSpPr>
        <p:grpSpPr bwMode="auto">
          <a:xfrm>
            <a:off x="6893859" y="5410200"/>
            <a:ext cx="457200" cy="837248"/>
            <a:chOff x="1676400" y="5257800"/>
            <a:chExt cx="457200" cy="838200"/>
          </a:xfrm>
        </p:grpSpPr>
        <p:sp>
          <p:nvSpPr>
            <p:cNvPr id="225" name="Rectangle 193"/>
            <p:cNvSpPr>
              <a:spLocks noChangeArrowheads="1"/>
            </p:cNvSpPr>
            <p:nvPr/>
          </p:nvSpPr>
          <p:spPr bwMode="auto">
            <a:xfrm>
              <a:off x="1676400" y="5257800"/>
              <a:ext cx="381000" cy="498894"/>
            </a:xfrm>
            <a:prstGeom prst="rect">
              <a:avLst/>
            </a:prstGeom>
            <a:solidFill>
              <a:schemeClr val="accent1"/>
            </a:solidFill>
            <a:ln w="9525" algn="ctr">
              <a:solidFill>
                <a:schemeClr val="tx2"/>
              </a:solidFill>
              <a:round/>
              <a:headEnd/>
              <a:tailEnd/>
            </a:ln>
          </p:spPr>
          <p:txBody>
            <a:bodyPr wrap="none" anchor="ctr"/>
            <a:lstStyle/>
            <a:p>
              <a:endParaRPr lang="en-US"/>
            </a:p>
          </p:txBody>
        </p:sp>
        <p:sp>
          <p:nvSpPr>
            <p:cNvPr id="226" name="Oval 186"/>
            <p:cNvSpPr>
              <a:spLocks noChangeArrowheads="1"/>
            </p:cNvSpPr>
            <p:nvPr/>
          </p:nvSpPr>
          <p:spPr bwMode="auto">
            <a:xfrm>
              <a:off x="1782508" y="5334000"/>
              <a:ext cx="152400" cy="152400"/>
            </a:xfrm>
            <a:prstGeom prst="ellipse">
              <a:avLst/>
            </a:prstGeom>
            <a:solidFill>
              <a:schemeClr val="tx2"/>
            </a:solidFill>
            <a:ln w="9525" algn="ctr">
              <a:solidFill>
                <a:schemeClr val="tx2"/>
              </a:solidFill>
              <a:round/>
              <a:headEnd/>
              <a:tailEnd/>
            </a:ln>
          </p:spPr>
          <p:txBody>
            <a:bodyPr wrap="none" anchor="ctr"/>
            <a:lstStyle/>
            <a:p>
              <a:endParaRPr lang="en-US"/>
            </a:p>
          </p:txBody>
        </p:sp>
        <p:cxnSp>
          <p:nvCxnSpPr>
            <p:cNvPr id="227" name="Straight Connector 187"/>
            <p:cNvCxnSpPr>
              <a:cxnSpLocks noChangeShapeType="1"/>
            </p:cNvCxnSpPr>
            <p:nvPr/>
          </p:nvCxnSpPr>
          <p:spPr bwMode="auto">
            <a:xfrm rot="5400000">
              <a:off x="1783302" y="5638006"/>
              <a:ext cx="152400" cy="1588"/>
            </a:xfrm>
            <a:prstGeom prst="line">
              <a:avLst/>
            </a:prstGeom>
            <a:noFill/>
            <a:ln w="117475" cap="rnd" algn="ctr">
              <a:solidFill>
                <a:schemeClr val="tx2"/>
              </a:solidFill>
              <a:round/>
              <a:headEnd/>
              <a:tailEnd/>
            </a:ln>
          </p:spPr>
        </p:cxnSp>
        <p:cxnSp>
          <p:nvCxnSpPr>
            <p:cNvPr id="228" name="Straight Connector 190"/>
            <p:cNvCxnSpPr>
              <a:cxnSpLocks noChangeShapeType="1"/>
            </p:cNvCxnSpPr>
            <p:nvPr/>
          </p:nvCxnSpPr>
          <p:spPr bwMode="auto">
            <a:xfrm rot="16200000" flipH="1">
              <a:off x="1895996" y="5548008"/>
              <a:ext cx="75406" cy="75406"/>
            </a:xfrm>
            <a:prstGeom prst="line">
              <a:avLst/>
            </a:prstGeom>
            <a:noFill/>
            <a:ln w="57150" cap="rnd" algn="ctr">
              <a:solidFill>
                <a:schemeClr val="tx2"/>
              </a:solidFill>
              <a:round/>
              <a:headEnd/>
              <a:tailEnd/>
            </a:ln>
          </p:spPr>
        </p:cxnSp>
        <p:cxnSp>
          <p:nvCxnSpPr>
            <p:cNvPr id="229" name="Straight Connector 191"/>
            <p:cNvCxnSpPr>
              <a:cxnSpLocks noChangeShapeType="1"/>
            </p:cNvCxnSpPr>
            <p:nvPr/>
          </p:nvCxnSpPr>
          <p:spPr bwMode="auto">
            <a:xfrm rot="10800000">
              <a:off x="1752600" y="5486401"/>
              <a:ext cx="76994" cy="59135"/>
            </a:xfrm>
            <a:prstGeom prst="line">
              <a:avLst/>
            </a:prstGeom>
            <a:noFill/>
            <a:ln w="57150" cap="rnd" algn="ctr">
              <a:solidFill>
                <a:schemeClr val="tx2"/>
              </a:solidFill>
              <a:round/>
              <a:headEnd/>
              <a:tailEnd/>
            </a:ln>
          </p:spPr>
        </p:cxnSp>
        <p:grpSp>
          <p:nvGrpSpPr>
            <p:cNvPr id="30" name="Group 194"/>
            <p:cNvGrpSpPr>
              <a:grpSpLocks/>
            </p:cNvGrpSpPr>
            <p:nvPr/>
          </p:nvGrpSpPr>
          <p:grpSpPr bwMode="auto">
            <a:xfrm>
              <a:off x="1676400" y="5867382"/>
              <a:ext cx="457200" cy="228598"/>
              <a:chOff x="1699130" y="2971800"/>
              <a:chExt cx="891670" cy="329114"/>
            </a:xfrm>
          </p:grpSpPr>
          <p:cxnSp>
            <p:nvCxnSpPr>
              <p:cNvPr id="231" name="Straight Connector 195"/>
              <p:cNvCxnSpPr>
                <a:cxnSpLocks noChangeShapeType="1"/>
              </p:cNvCxnSpPr>
              <p:nvPr/>
            </p:nvCxnSpPr>
            <p:spPr bwMode="auto">
              <a:xfrm>
                <a:off x="1828800" y="2971800"/>
                <a:ext cx="762000" cy="1588"/>
              </a:xfrm>
              <a:prstGeom prst="line">
                <a:avLst/>
              </a:prstGeom>
              <a:noFill/>
              <a:ln w="57150" algn="ctr">
                <a:solidFill>
                  <a:schemeClr val="tx2"/>
                </a:solidFill>
                <a:round/>
                <a:headEnd/>
                <a:tailEnd/>
              </a:ln>
            </p:spPr>
          </p:cxnSp>
          <p:cxnSp>
            <p:nvCxnSpPr>
              <p:cNvPr id="232" name="Straight Connector 196"/>
              <p:cNvCxnSpPr>
                <a:cxnSpLocks noChangeShapeType="1"/>
              </p:cNvCxnSpPr>
              <p:nvPr/>
            </p:nvCxnSpPr>
            <p:spPr bwMode="auto">
              <a:xfrm>
                <a:off x="1843790" y="3140440"/>
                <a:ext cx="533400" cy="1588"/>
              </a:xfrm>
              <a:prstGeom prst="line">
                <a:avLst/>
              </a:prstGeom>
              <a:noFill/>
              <a:ln w="57150" algn="ctr">
                <a:solidFill>
                  <a:schemeClr val="tx2"/>
                </a:solidFill>
                <a:round/>
                <a:headEnd/>
                <a:tailEnd/>
              </a:ln>
            </p:spPr>
          </p:cxnSp>
          <p:cxnSp>
            <p:nvCxnSpPr>
              <p:cNvPr id="233" name="Straight Connector 197"/>
              <p:cNvCxnSpPr>
                <a:cxnSpLocks noChangeShapeType="1"/>
              </p:cNvCxnSpPr>
              <p:nvPr/>
            </p:nvCxnSpPr>
            <p:spPr bwMode="auto">
              <a:xfrm>
                <a:off x="1839495" y="3299326"/>
                <a:ext cx="700505" cy="1588"/>
              </a:xfrm>
              <a:prstGeom prst="line">
                <a:avLst/>
              </a:prstGeom>
              <a:noFill/>
              <a:ln w="57150" algn="ctr">
                <a:solidFill>
                  <a:schemeClr val="tx2"/>
                </a:solidFill>
                <a:round/>
                <a:headEnd/>
                <a:tailEnd/>
              </a:ln>
            </p:spPr>
          </p:cxnSp>
          <p:cxnSp>
            <p:nvCxnSpPr>
              <p:cNvPr id="234" name="Straight Connector 198"/>
              <p:cNvCxnSpPr>
                <a:cxnSpLocks noChangeShapeType="1"/>
              </p:cNvCxnSpPr>
              <p:nvPr/>
            </p:nvCxnSpPr>
            <p:spPr bwMode="auto">
              <a:xfrm>
                <a:off x="1699130" y="2971800"/>
                <a:ext cx="76200" cy="1588"/>
              </a:xfrm>
              <a:prstGeom prst="line">
                <a:avLst/>
              </a:prstGeom>
              <a:noFill/>
              <a:ln w="57150" algn="ctr">
                <a:solidFill>
                  <a:schemeClr val="tx2"/>
                </a:solidFill>
                <a:round/>
                <a:headEnd/>
                <a:tailEnd/>
              </a:ln>
            </p:spPr>
          </p:cxnSp>
          <p:cxnSp>
            <p:nvCxnSpPr>
              <p:cNvPr id="235" name="Straight Connector 199"/>
              <p:cNvCxnSpPr>
                <a:cxnSpLocks noChangeShapeType="1"/>
              </p:cNvCxnSpPr>
              <p:nvPr/>
            </p:nvCxnSpPr>
            <p:spPr bwMode="auto">
              <a:xfrm>
                <a:off x="1704477" y="3145588"/>
                <a:ext cx="76200" cy="1588"/>
              </a:xfrm>
              <a:prstGeom prst="line">
                <a:avLst/>
              </a:prstGeom>
              <a:noFill/>
              <a:ln w="57150" algn="ctr">
                <a:solidFill>
                  <a:schemeClr val="tx2"/>
                </a:solidFill>
                <a:round/>
                <a:headEnd/>
                <a:tailEnd/>
              </a:ln>
            </p:spPr>
          </p:cxnSp>
          <p:cxnSp>
            <p:nvCxnSpPr>
              <p:cNvPr id="236" name="Straight Connector 200"/>
              <p:cNvCxnSpPr>
                <a:cxnSpLocks noChangeShapeType="1"/>
              </p:cNvCxnSpPr>
              <p:nvPr/>
            </p:nvCxnSpPr>
            <p:spPr bwMode="auto">
              <a:xfrm>
                <a:off x="1709824" y="3297742"/>
                <a:ext cx="76200" cy="1588"/>
              </a:xfrm>
              <a:prstGeom prst="line">
                <a:avLst/>
              </a:prstGeom>
              <a:noFill/>
              <a:ln w="57150" algn="ctr">
                <a:solidFill>
                  <a:schemeClr val="tx2"/>
                </a:solidFill>
                <a:round/>
                <a:headEnd/>
                <a:tailEnd/>
              </a:ln>
            </p:spPr>
          </p:cxnSp>
        </p:grpSp>
      </p:grpSp>
      <p:sp>
        <p:nvSpPr>
          <p:cNvPr id="211" name="Title 210"/>
          <p:cNvSpPr>
            <a:spLocks noGrp="1"/>
          </p:cNvSpPr>
          <p:nvPr>
            <p:ph type="title"/>
          </p:nvPr>
        </p:nvSpPr>
        <p:spPr>
          <a:xfrm>
            <a:off x="457200" y="0"/>
            <a:ext cx="8229600" cy="1143000"/>
          </a:xfrm>
        </p:spPr>
        <p:txBody>
          <a:bodyPr/>
          <a:lstStyle/>
          <a:p>
            <a:r>
              <a:rPr lang="en-US" dirty="0" smtClean="0"/>
              <a:t>How to develop personas</a:t>
            </a:r>
            <a:endParaRPr lang="en-US" dirty="0"/>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BA Artifacts</a:t>
            </a:r>
          </a:p>
        </p:txBody>
      </p:sp>
      <p:sp>
        <p:nvSpPr>
          <p:cNvPr id="40" name="AutoShape 37"/>
          <p:cNvSpPr>
            <a:spLocks noChangeArrowheads="1"/>
          </p:cNvSpPr>
          <p:nvPr/>
        </p:nvSpPr>
        <p:spPr bwMode="auto">
          <a:xfrm>
            <a:off x="457200" y="1447800"/>
            <a:ext cx="55626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Inception</a:t>
            </a:r>
            <a:endParaRPr lang="en-GB" sz="1600" b="1" dirty="0">
              <a:solidFill>
                <a:schemeClr val="tx1"/>
              </a:solidFill>
              <a:latin typeface="Calibri"/>
              <a:cs typeface="Calibri"/>
            </a:endParaRPr>
          </a:p>
        </p:txBody>
      </p:sp>
      <p:grpSp>
        <p:nvGrpSpPr>
          <p:cNvPr id="41" name="Group 40"/>
          <p:cNvGrpSpPr/>
          <p:nvPr/>
        </p:nvGrpSpPr>
        <p:grpSpPr>
          <a:xfrm>
            <a:off x="609600" y="2133600"/>
            <a:ext cx="3886200" cy="900000"/>
            <a:chOff x="457200" y="2895600"/>
            <a:chExt cx="3895200" cy="900000"/>
          </a:xfrm>
        </p:grpSpPr>
        <p:sp>
          <p:nvSpPr>
            <p:cNvPr id="42" name="AutoShape 38"/>
            <p:cNvSpPr>
              <a:spLocks noChangeArrowheads="1"/>
            </p:cNvSpPr>
            <p:nvPr/>
          </p:nvSpPr>
          <p:spPr bwMode="auto">
            <a:xfrm>
              <a:off x="457200" y="2895600"/>
              <a:ext cx="1152000" cy="900000"/>
            </a:xfrm>
            <a:prstGeom prst="roundRect">
              <a:avLst>
                <a:gd name="adj" fmla="val 9000"/>
              </a:avLst>
            </a:prstGeom>
            <a:no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Vision</a:t>
              </a:r>
              <a:endParaRPr lang="en-GB" sz="1600" dirty="0">
                <a:solidFill>
                  <a:srgbClr val="003399"/>
                </a:solidFill>
                <a:latin typeface="Calibri"/>
                <a:cs typeface="Calibri"/>
              </a:endParaRPr>
            </a:p>
          </p:txBody>
        </p:sp>
        <p:sp>
          <p:nvSpPr>
            <p:cNvPr id="43" name="AutoShape 39"/>
            <p:cNvSpPr>
              <a:spLocks noChangeArrowheads="1"/>
            </p:cNvSpPr>
            <p:nvPr/>
          </p:nvSpPr>
          <p:spPr bwMode="auto">
            <a:xfrm>
              <a:off x="1828800" y="2895600"/>
              <a:ext cx="1152000" cy="900000"/>
            </a:xfrm>
            <a:prstGeom prst="roundRect">
              <a:avLst>
                <a:gd name="adj" fmla="val 9000"/>
              </a:avLst>
            </a:prstGeom>
            <a:no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Prioritized business objectives</a:t>
              </a:r>
              <a:endParaRPr lang="en-GB" sz="1600" dirty="0">
                <a:solidFill>
                  <a:srgbClr val="003399"/>
                </a:solidFill>
                <a:latin typeface="Calibri"/>
                <a:cs typeface="Calibri"/>
              </a:endParaRPr>
            </a:p>
          </p:txBody>
        </p:sp>
        <p:sp>
          <p:nvSpPr>
            <p:cNvPr id="44" name="AutoShape 41"/>
            <p:cNvSpPr>
              <a:spLocks noChangeArrowheads="1"/>
            </p:cNvSpPr>
            <p:nvPr/>
          </p:nvSpPr>
          <p:spPr bwMode="auto">
            <a:xfrm>
              <a:off x="3200400" y="2895600"/>
              <a:ext cx="1152000" cy="9000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Roles &amp; personas</a:t>
              </a:r>
              <a:endParaRPr lang="en-GB" sz="1600" dirty="0">
                <a:solidFill>
                  <a:srgbClr val="003399"/>
                </a:solidFill>
                <a:latin typeface="Calibri"/>
                <a:cs typeface="Calibri"/>
              </a:endParaRPr>
            </a:p>
          </p:txBody>
        </p:sp>
      </p:grpSp>
      <p:sp>
        <p:nvSpPr>
          <p:cNvPr id="46" name="AutoShape 37"/>
          <p:cNvSpPr>
            <a:spLocks noChangeArrowheads="1"/>
          </p:cNvSpPr>
          <p:nvPr/>
        </p:nvSpPr>
        <p:spPr bwMode="auto">
          <a:xfrm>
            <a:off x="6400800" y="1447800"/>
            <a:ext cx="20574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Iterations</a:t>
            </a:r>
            <a:endParaRPr lang="en-GB" sz="1600" b="1" dirty="0">
              <a:solidFill>
                <a:schemeClr val="tx1"/>
              </a:solidFill>
              <a:latin typeface="Calibri"/>
              <a:cs typeface="Calibri"/>
            </a:endParaRPr>
          </a:p>
        </p:txBody>
      </p:sp>
      <p:sp>
        <p:nvSpPr>
          <p:cNvPr id="47" name="AutoShape 39"/>
          <p:cNvSpPr>
            <a:spLocks noChangeArrowheads="1"/>
          </p:cNvSpPr>
          <p:nvPr/>
        </p:nvSpPr>
        <p:spPr bwMode="auto">
          <a:xfrm>
            <a:off x="6858000" y="2133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Narratives</a:t>
            </a:r>
            <a:endParaRPr lang="en-GB" sz="1600" dirty="0">
              <a:solidFill>
                <a:srgbClr val="003399"/>
              </a:solidFill>
              <a:latin typeface="Calibri"/>
              <a:cs typeface="Calibri"/>
            </a:endParaRPr>
          </a:p>
        </p:txBody>
      </p:sp>
      <p:grpSp>
        <p:nvGrpSpPr>
          <p:cNvPr id="11" name="Group 10"/>
          <p:cNvGrpSpPr/>
          <p:nvPr/>
        </p:nvGrpSpPr>
        <p:grpSpPr>
          <a:xfrm>
            <a:off x="609600" y="3429000"/>
            <a:ext cx="3895200" cy="914400"/>
            <a:chOff x="1752600" y="2895600"/>
            <a:chExt cx="3895200" cy="914400"/>
          </a:xfrm>
        </p:grpSpPr>
        <p:sp>
          <p:nvSpPr>
            <p:cNvPr id="13" name="AutoShape 39"/>
            <p:cNvSpPr>
              <a:spLocks noChangeArrowheads="1"/>
            </p:cNvSpPr>
            <p:nvPr/>
          </p:nvSpPr>
          <p:spPr bwMode="auto">
            <a:xfrm>
              <a:off x="1752600" y="2895600"/>
              <a:ext cx="1152000" cy="900000"/>
            </a:xfrm>
            <a:prstGeom prst="roundRect">
              <a:avLst>
                <a:gd name="adj" fmla="val 9000"/>
              </a:avLst>
            </a:prstGeom>
            <a:no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Story maps</a:t>
              </a:r>
              <a:endParaRPr lang="en-GB" sz="1600" dirty="0">
                <a:solidFill>
                  <a:srgbClr val="003399"/>
                </a:solidFill>
                <a:latin typeface="Calibri"/>
                <a:cs typeface="Calibri"/>
              </a:endParaRPr>
            </a:p>
          </p:txBody>
        </p:sp>
        <p:sp>
          <p:nvSpPr>
            <p:cNvPr id="14" name="AutoShape 41"/>
            <p:cNvSpPr>
              <a:spLocks noChangeArrowheads="1"/>
            </p:cNvSpPr>
            <p:nvPr/>
          </p:nvSpPr>
          <p:spPr bwMode="auto">
            <a:xfrm>
              <a:off x="31242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Right sized stories</a:t>
              </a:r>
              <a:endParaRPr lang="en-GB" sz="1600" dirty="0">
                <a:solidFill>
                  <a:srgbClr val="003399"/>
                </a:solidFill>
                <a:latin typeface="Calibri"/>
                <a:cs typeface="Calibri"/>
              </a:endParaRPr>
            </a:p>
          </p:txBody>
        </p:sp>
        <p:sp>
          <p:nvSpPr>
            <p:cNvPr id="15" name="AutoShape 39"/>
            <p:cNvSpPr>
              <a:spLocks noChangeArrowheads="1"/>
            </p:cNvSpPr>
            <p:nvPr/>
          </p:nvSpPr>
          <p:spPr bwMode="auto">
            <a:xfrm>
              <a:off x="4495800" y="2895600"/>
              <a:ext cx="1152000" cy="9144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Initial story </a:t>
              </a:r>
              <a:r>
                <a:rPr lang="en-GB" sz="1600" dirty="0">
                  <a:solidFill>
                    <a:srgbClr val="003399"/>
                  </a:solidFill>
                  <a:latin typeface="Calibri"/>
                  <a:cs typeface="Calibri"/>
                </a:rPr>
                <a:t>l</a:t>
              </a:r>
              <a:r>
                <a:rPr lang="en-GB" sz="1600" dirty="0" smtClean="0">
                  <a:solidFill>
                    <a:srgbClr val="003399"/>
                  </a:solidFill>
                  <a:latin typeface="Calibri"/>
                  <a:cs typeface="Calibri"/>
                </a:rPr>
                <a:t>ist (Backlog)</a:t>
              </a:r>
              <a:endParaRPr lang="en-GB" sz="1600" dirty="0">
                <a:solidFill>
                  <a:srgbClr val="003399"/>
                </a:solidFill>
                <a:latin typeface="Calibri"/>
                <a:cs typeface="Calibri"/>
              </a:endParaRPr>
            </a:p>
          </p:txBody>
        </p:sp>
      </p:grpSp>
      <p:sp>
        <p:nvSpPr>
          <p:cNvPr id="16" name="AutoShape 39"/>
          <p:cNvSpPr>
            <a:spLocks noChangeArrowheads="1"/>
          </p:cNvSpPr>
          <p:nvPr/>
        </p:nvSpPr>
        <p:spPr bwMode="auto">
          <a:xfrm>
            <a:off x="6858000" y="34290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Functional test matrix</a:t>
            </a:r>
            <a:endParaRPr lang="en-GB" sz="1600" dirty="0">
              <a:solidFill>
                <a:srgbClr val="003399"/>
              </a:solidFill>
              <a:latin typeface="Calibri"/>
              <a:cs typeface="Calibri"/>
            </a:endParaRPr>
          </a:p>
        </p:txBody>
      </p:sp>
      <p:sp>
        <p:nvSpPr>
          <p:cNvPr id="18" name="AutoShape 41"/>
          <p:cNvSpPr>
            <a:spLocks noChangeArrowheads="1"/>
          </p:cNvSpPr>
          <p:nvPr/>
        </p:nvSpPr>
        <p:spPr bwMode="auto">
          <a:xfrm>
            <a:off x="4724400" y="2133600"/>
            <a:ext cx="1149338" cy="9000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Scenarios</a:t>
            </a:r>
            <a:endParaRPr lang="en-GB" sz="1600" dirty="0">
              <a:solidFill>
                <a:srgbClr val="003399"/>
              </a:solidFill>
              <a:latin typeface="Calibri"/>
              <a:cs typeface="Calibri"/>
            </a:endParaRPr>
          </a:p>
        </p:txBody>
      </p:sp>
      <p:sp>
        <p:nvSpPr>
          <p:cNvPr id="19" name="AutoShape 41"/>
          <p:cNvSpPr>
            <a:spLocks noChangeArrowheads="1"/>
          </p:cNvSpPr>
          <p:nvPr/>
        </p:nvSpPr>
        <p:spPr bwMode="auto">
          <a:xfrm>
            <a:off x="4724400" y="34290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Release plan with estimate</a:t>
            </a:r>
            <a:endParaRPr lang="en-GB" sz="1600" dirty="0">
              <a:solidFill>
                <a:srgbClr val="003399"/>
              </a:solidFill>
              <a:latin typeface="Calibri"/>
              <a:cs typeface="Calibri"/>
            </a:endParaRPr>
          </a:p>
        </p:txBody>
      </p:sp>
    </p:spTree>
    <p:extLst>
      <p:ext uri="{BB962C8B-B14F-4D97-AF65-F5344CB8AC3E}">
        <p14:creationId xmlns:p14="http://schemas.microsoft.com/office/powerpoint/2010/main" val="1065562775"/>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Debt Chasers Personas</a:t>
            </a:r>
            <a:endParaRPr lang="en-US" dirty="0"/>
          </a:p>
        </p:txBody>
      </p:sp>
      <p:sp>
        <p:nvSpPr>
          <p:cNvPr id="2" name="Vertical Text Placeholder 1"/>
          <p:cNvSpPr>
            <a:spLocks noGrp="1"/>
          </p:cNvSpPr>
          <p:nvPr>
            <p:ph type="body" orient="vert" sz="quarter" idx="11"/>
          </p:nvPr>
        </p:nvSpPr>
        <p:spPr/>
        <p:txBody>
          <a:bodyPr/>
          <a:lstStyle/>
          <a:p>
            <a:endParaRPr lang="en-US"/>
          </a:p>
        </p:txBody>
      </p:sp>
      <p:sp>
        <p:nvSpPr>
          <p:cNvPr id="21" name="TextBox 20"/>
          <p:cNvSpPr txBox="1"/>
          <p:nvPr/>
        </p:nvSpPr>
        <p:spPr>
          <a:xfrm>
            <a:off x="1641475" y="1371600"/>
            <a:ext cx="7315200" cy="4401205"/>
          </a:xfrm>
          <a:prstGeom prst="rect">
            <a:avLst/>
          </a:prstGeom>
          <a:noFill/>
        </p:spPr>
        <p:txBody>
          <a:bodyPr wrap="square" rtlCol="0">
            <a:spAutoFit/>
          </a:bodyPr>
          <a:lstStyle/>
          <a:p>
            <a:r>
              <a:rPr lang="en-US" sz="2800" dirty="0" smtClean="0"/>
              <a:t>Stay in the same groups as the Roles &amp; Goals exercise.</a:t>
            </a:r>
          </a:p>
          <a:p>
            <a:r>
              <a:rPr lang="en-US" sz="2800" dirty="0"/>
              <a:t>Describe a day in the </a:t>
            </a:r>
            <a:r>
              <a:rPr lang="en-US" sz="2800" dirty="0" smtClean="0"/>
              <a:t>life</a:t>
            </a:r>
          </a:p>
          <a:p>
            <a:r>
              <a:rPr lang="en-US" sz="2800" dirty="0" smtClean="0"/>
              <a:t>Identify the applicable characteristics.</a:t>
            </a:r>
          </a:p>
          <a:p>
            <a:r>
              <a:rPr lang="en-US" sz="2800" dirty="0" smtClean="0"/>
              <a:t>Create </a:t>
            </a:r>
            <a:r>
              <a:rPr lang="en-US" sz="2800" dirty="0"/>
              <a:t>at least 2 different personas for each of your </a:t>
            </a:r>
            <a:r>
              <a:rPr lang="en-US" sz="2800" dirty="0" smtClean="0"/>
              <a:t>roles</a:t>
            </a:r>
          </a:p>
          <a:p>
            <a:r>
              <a:rPr lang="en-US" sz="2800" dirty="0" smtClean="0"/>
              <a:t>Be prepared to discuss how the personas will help design the solution</a:t>
            </a:r>
            <a:endParaRPr lang="en-US" sz="2800" dirty="0"/>
          </a:p>
          <a:p>
            <a:endParaRPr lang="en-US" sz="28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Debrief</a:t>
            </a:r>
            <a:endParaRPr lang="en-US" dirty="0"/>
          </a:p>
        </p:txBody>
      </p:sp>
      <p:sp>
        <p:nvSpPr>
          <p:cNvPr id="5" name="Content Placeholder 4"/>
          <p:cNvSpPr>
            <a:spLocks noGrp="1"/>
          </p:cNvSpPr>
          <p:nvPr>
            <p:ph idx="1"/>
          </p:nvPr>
        </p:nvSpPr>
        <p:spPr/>
        <p:txBody>
          <a:bodyPr/>
          <a:lstStyle/>
          <a:p>
            <a:r>
              <a:rPr lang="en-US" dirty="0" smtClean="0"/>
              <a:t>What </a:t>
            </a:r>
            <a:r>
              <a:rPr lang="en-US" b="1" dirty="0" smtClean="0"/>
              <a:t>went well</a:t>
            </a:r>
            <a:r>
              <a:rPr lang="en-US" dirty="0" smtClean="0"/>
              <a:t>?  </a:t>
            </a:r>
          </a:p>
          <a:p>
            <a:r>
              <a:rPr lang="en-US" dirty="0" smtClean="0"/>
              <a:t>What </a:t>
            </a:r>
            <a:r>
              <a:rPr lang="en-US" b="1" dirty="0" smtClean="0"/>
              <a:t>key </a:t>
            </a:r>
            <a:r>
              <a:rPr lang="en-US" b="1" dirty="0" err="1" smtClean="0"/>
              <a:t>learnings</a:t>
            </a:r>
            <a:r>
              <a:rPr lang="en-US" b="1" dirty="0" smtClean="0"/>
              <a:t> </a:t>
            </a:r>
            <a:r>
              <a:rPr lang="en-US" dirty="0" smtClean="0"/>
              <a:t>did you take from that exercise?</a:t>
            </a:r>
          </a:p>
          <a:p>
            <a:r>
              <a:rPr lang="en-US" dirty="0" smtClean="0"/>
              <a:t>What </a:t>
            </a:r>
            <a:r>
              <a:rPr lang="en-US" b="1" dirty="0" smtClean="0"/>
              <a:t>still puzzles you</a:t>
            </a:r>
            <a:r>
              <a:rPr lang="en-US" dirty="0" smtClean="0"/>
              <a:t>?</a:t>
            </a:r>
          </a:p>
          <a:p>
            <a:endParaRPr lang="en-US" dirty="0"/>
          </a:p>
        </p:txBody>
      </p:sp>
      <p:pic>
        <p:nvPicPr>
          <p:cNvPr id="6" name="Picture 5" descr="confused-flipped.jpg"/>
          <p:cNvPicPr>
            <a:picLocks noChangeAspect="1"/>
          </p:cNvPicPr>
          <p:nvPr/>
        </p:nvPicPr>
        <p:blipFill>
          <a:blip r:embed="rId3">
            <a:clrChange>
              <a:clrFrom>
                <a:srgbClr val="FFFFFF"/>
              </a:clrFrom>
              <a:clrTo>
                <a:srgbClr val="FFFFFF">
                  <a:alpha val="0"/>
                </a:srgbClr>
              </a:clrTo>
            </a:clrChange>
          </a:blip>
          <a:stretch>
            <a:fillRect/>
          </a:stretch>
        </p:blipFill>
        <p:spPr>
          <a:xfrm>
            <a:off x="7315200" y="1981200"/>
            <a:ext cx="1262380" cy="4533900"/>
          </a:xfrm>
          <a:prstGeom prst="rect">
            <a:avLst/>
          </a:prstGeom>
        </p:spPr>
      </p:pic>
    </p:spTree>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Scenarios</a:t>
            </a:r>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User Scenarios</a:t>
            </a:r>
            <a:endParaRPr lang="en-US" dirty="0"/>
          </a:p>
        </p:txBody>
      </p:sp>
      <p:sp>
        <p:nvSpPr>
          <p:cNvPr id="4" name="Content Placeholder 3"/>
          <p:cNvSpPr>
            <a:spLocks noGrp="1"/>
          </p:cNvSpPr>
          <p:nvPr>
            <p:ph idx="1"/>
          </p:nvPr>
        </p:nvSpPr>
        <p:spPr/>
        <p:txBody>
          <a:bodyPr/>
          <a:lstStyle/>
          <a:p>
            <a:r>
              <a:rPr lang="en-US" dirty="0" smtClean="0">
                <a:sym typeface="Verdana" pitchFamily="34" charset="0"/>
              </a:rPr>
              <a:t>Inform thinking</a:t>
            </a:r>
          </a:p>
          <a:p>
            <a:r>
              <a:rPr lang="en-US" dirty="0" smtClean="0">
                <a:sym typeface="Verdana" pitchFamily="34" charset="0"/>
              </a:rPr>
              <a:t>End-to-end journey</a:t>
            </a:r>
          </a:p>
          <a:p>
            <a:r>
              <a:rPr lang="en-US" dirty="0" smtClean="0">
                <a:sym typeface="Verdana" pitchFamily="34" charset="0"/>
              </a:rPr>
              <a:t>Formula: scenario = persona + task + environment</a:t>
            </a:r>
          </a:p>
          <a:p>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User Scenarios</a:t>
            </a:r>
            <a:endParaRPr lang="en-US" dirty="0"/>
          </a:p>
        </p:txBody>
      </p:sp>
      <p:sp>
        <p:nvSpPr>
          <p:cNvPr id="3" name="Content Placeholder 2"/>
          <p:cNvSpPr>
            <a:spLocks noGrp="1"/>
          </p:cNvSpPr>
          <p:nvPr>
            <p:ph idx="1"/>
          </p:nvPr>
        </p:nvSpPr>
        <p:spPr/>
        <p:txBody>
          <a:bodyPr/>
          <a:lstStyle/>
          <a:p>
            <a:pPr marL="0" indent="0">
              <a:buNone/>
            </a:pPr>
            <a:r>
              <a:rPr lang="en-US" dirty="0">
                <a:solidFill>
                  <a:schemeClr val="tx1"/>
                </a:solidFill>
                <a:sym typeface="Verdana" pitchFamily="34" charset="0"/>
              </a:rPr>
              <a:t>Use </a:t>
            </a:r>
            <a:r>
              <a:rPr lang="en-US" b="1" dirty="0">
                <a:solidFill>
                  <a:schemeClr val="tx1"/>
                </a:solidFill>
                <a:sym typeface="Verdana" pitchFamily="34" charset="0"/>
              </a:rPr>
              <a:t>scenarios</a:t>
            </a:r>
            <a:r>
              <a:rPr lang="en-US" dirty="0">
                <a:solidFill>
                  <a:schemeClr val="tx1"/>
                </a:solidFill>
                <a:sym typeface="Verdana" pitchFamily="34" charset="0"/>
              </a:rPr>
              <a:t> to drive out requirements and to validate that solutions can solve the tasks identified in all possible environments.</a:t>
            </a:r>
          </a:p>
          <a:p>
            <a:endParaRPr lang="en-US" dirty="0"/>
          </a:p>
        </p:txBody>
      </p:sp>
    </p:spTree>
    <p:extLst>
      <p:ext uri="{BB962C8B-B14F-4D97-AF65-F5344CB8AC3E}">
        <p14:creationId xmlns:p14="http://schemas.microsoft.com/office/powerpoint/2010/main" val="3014317831"/>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604" name="Rectangle 12"/>
          <p:cNvSpPr>
            <a:spLocks/>
          </p:cNvSpPr>
          <p:nvPr/>
        </p:nvSpPr>
        <p:spPr bwMode="auto">
          <a:xfrm>
            <a:off x="3117850" y="1139825"/>
            <a:ext cx="5689600" cy="5337176"/>
          </a:xfrm>
          <a:prstGeom prst="rect">
            <a:avLst/>
          </a:prstGeom>
          <a:noFill/>
          <a:ln w="12700">
            <a:noFill/>
            <a:miter lim="800000"/>
            <a:headEnd/>
            <a:tailEnd/>
          </a:ln>
        </p:spPr>
        <p:txBody>
          <a:bodyPr lIns="0" tIns="0" rIns="39688" bIns="0"/>
          <a:lstStyle/>
          <a:p>
            <a:pPr marL="39688">
              <a:buNone/>
            </a:pPr>
            <a:r>
              <a:rPr lang="en-GB" sz="2800" dirty="0">
                <a:solidFill>
                  <a:schemeClr val="tx1"/>
                </a:solidFill>
                <a:sym typeface="Verdana" pitchFamily="34" charset="0"/>
              </a:rPr>
              <a:t>“I have </a:t>
            </a:r>
            <a:r>
              <a:rPr lang="en-GB" sz="2800" b="1" dirty="0">
                <a:solidFill>
                  <a:schemeClr val="tx1"/>
                </a:solidFill>
                <a:sym typeface="Verdana" pitchFamily="34" charset="0"/>
              </a:rPr>
              <a:t>165 invoices to process</a:t>
            </a:r>
            <a:r>
              <a:rPr lang="en-GB" sz="2800" dirty="0">
                <a:solidFill>
                  <a:schemeClr val="tx1"/>
                </a:solidFill>
                <a:sym typeface="Verdana" pitchFamily="34" charset="0"/>
              </a:rPr>
              <a:t> today, I’d really like to get it done quickly so that I know that I’ll have time to deal with any customer &amp; debtor requests, so that I can deal with them </a:t>
            </a:r>
            <a:r>
              <a:rPr lang="en-GB" sz="2800" b="1" dirty="0">
                <a:solidFill>
                  <a:schemeClr val="tx1"/>
                </a:solidFill>
                <a:sym typeface="Verdana" pitchFamily="34" charset="0"/>
              </a:rPr>
              <a:t>more effectively</a:t>
            </a:r>
            <a:r>
              <a:rPr lang="en-GB" sz="2800" dirty="0">
                <a:solidFill>
                  <a:schemeClr val="tx1"/>
                </a:solidFill>
                <a:sym typeface="Verdana" pitchFamily="34" charset="0"/>
              </a:rPr>
              <a:t> in a less stressed way.</a:t>
            </a:r>
          </a:p>
          <a:p>
            <a:pPr marL="39688">
              <a:buNone/>
            </a:pPr>
            <a:r>
              <a:rPr lang="en-GB" sz="2800" dirty="0">
                <a:solidFill>
                  <a:schemeClr val="tx1"/>
                </a:solidFill>
                <a:sym typeface="Verdana" pitchFamily="34" charset="0"/>
              </a:rPr>
              <a:t>For each new invoice I need to </a:t>
            </a:r>
            <a:r>
              <a:rPr lang="en-GB" sz="2800" b="1" dirty="0">
                <a:solidFill>
                  <a:schemeClr val="tx1"/>
                </a:solidFill>
                <a:sym typeface="Verdana" pitchFamily="34" charset="0"/>
              </a:rPr>
              <a:t>record the customer details, the debtor details</a:t>
            </a:r>
            <a:r>
              <a:rPr lang="en-GB" sz="2800" dirty="0">
                <a:solidFill>
                  <a:schemeClr val="tx1"/>
                </a:solidFill>
                <a:sym typeface="Verdana" pitchFamily="34" charset="0"/>
              </a:rPr>
              <a:t> and then I need to </a:t>
            </a:r>
            <a:r>
              <a:rPr lang="en-GB" sz="2800" b="1" dirty="0">
                <a:solidFill>
                  <a:schemeClr val="tx1"/>
                </a:solidFill>
                <a:sym typeface="Verdana" pitchFamily="34" charset="0"/>
              </a:rPr>
              <a:t>type and send</a:t>
            </a:r>
            <a:r>
              <a:rPr lang="en-GB" sz="2800" dirty="0">
                <a:solidFill>
                  <a:schemeClr val="tx1"/>
                </a:solidFill>
                <a:sym typeface="Verdana" pitchFamily="34" charset="0"/>
              </a:rPr>
              <a:t> the first letter to the debtor.”</a:t>
            </a:r>
            <a:r>
              <a:rPr lang="en-US" sz="2800" dirty="0">
                <a:solidFill>
                  <a:schemeClr val="tx1"/>
                </a:solidFill>
                <a:sym typeface="Verdana" pitchFamily="34" charset="0"/>
              </a:rPr>
              <a:t> </a:t>
            </a:r>
          </a:p>
        </p:txBody>
      </p:sp>
      <p:pic>
        <p:nvPicPr>
          <p:cNvPr id="750606" name="Picture 5"/>
          <p:cNvPicPr>
            <a:picLocks noChangeAspect="1" noChangeArrowheads="1"/>
          </p:cNvPicPr>
          <p:nvPr/>
        </p:nvPicPr>
        <p:blipFill>
          <a:blip r:embed="rId3"/>
          <a:srcRect/>
          <a:stretch>
            <a:fillRect/>
          </a:stretch>
        </p:blipFill>
        <p:spPr bwMode="auto">
          <a:xfrm>
            <a:off x="381000" y="1687512"/>
            <a:ext cx="2447925" cy="1893888"/>
          </a:xfrm>
          <a:prstGeom prst="rect">
            <a:avLst/>
          </a:prstGeom>
          <a:noFill/>
          <a:ln w="9525">
            <a:noFill/>
            <a:miter lim="800000"/>
            <a:headEnd/>
            <a:tailEnd/>
          </a:ln>
        </p:spPr>
      </p:pic>
      <p:sp>
        <p:nvSpPr>
          <p:cNvPr id="8" name="Title 7"/>
          <p:cNvSpPr>
            <a:spLocks noGrp="1"/>
          </p:cNvSpPr>
          <p:nvPr>
            <p:ph type="title"/>
          </p:nvPr>
        </p:nvSpPr>
        <p:spPr>
          <a:xfrm>
            <a:off x="457200" y="76200"/>
            <a:ext cx="8229600" cy="1143000"/>
          </a:xfrm>
        </p:spPr>
        <p:txBody>
          <a:bodyPr/>
          <a:lstStyle/>
          <a:p>
            <a:r>
              <a:rPr lang="en-US" dirty="0" smtClean="0"/>
              <a:t>User Scenarios</a:t>
            </a:r>
            <a:endParaRPr lang="en-US" dirty="0"/>
          </a:p>
        </p:txBody>
      </p:sp>
    </p:spTree>
    <p:extLst>
      <p:ext uri="{BB962C8B-B14F-4D97-AF65-F5344CB8AC3E}">
        <p14:creationId xmlns:p14="http://schemas.microsoft.com/office/powerpoint/2010/main" val="291398625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50606"/>
                                        </p:tgtEl>
                                        <p:attrNameLst>
                                          <p:attrName>style.visibility</p:attrName>
                                        </p:attrNameLst>
                                      </p:cBhvr>
                                      <p:to>
                                        <p:strVal val="visible"/>
                                      </p:to>
                                    </p:set>
                                    <p:animEffect transition="in" filter="fade">
                                      <p:cBhvr>
                                        <p:cTn id="7" dur="500"/>
                                        <p:tgtEl>
                                          <p:spTgt spid="75060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50604">
                                            <p:txEl>
                                              <p:pRg st="0" end="0"/>
                                            </p:txEl>
                                          </p:spTgt>
                                        </p:tgtEl>
                                        <p:attrNameLst>
                                          <p:attrName>style.visibility</p:attrName>
                                        </p:attrNameLst>
                                      </p:cBhvr>
                                      <p:to>
                                        <p:strVal val="visible"/>
                                      </p:to>
                                    </p:set>
                                    <p:animEffect transition="in" filter="fade">
                                      <p:cBhvr>
                                        <p:cTn id="10" dur="500"/>
                                        <p:tgtEl>
                                          <p:spTgt spid="750604">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50604">
                                            <p:txEl>
                                              <p:pRg st="1" end="1"/>
                                            </p:txEl>
                                          </p:spTgt>
                                        </p:tgtEl>
                                        <p:attrNameLst>
                                          <p:attrName>style.visibility</p:attrName>
                                        </p:attrNameLst>
                                      </p:cBhvr>
                                      <p:to>
                                        <p:strVal val="visible"/>
                                      </p:to>
                                    </p:set>
                                    <p:animEffect transition="in" filter="fade">
                                      <p:cBhvr>
                                        <p:cTn id="14" dur="500"/>
                                        <p:tgtEl>
                                          <p:spTgt spid="75060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60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76200" y="1752600"/>
            <a:ext cx="8991600" cy="1600200"/>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a:p>
        </p:txBody>
      </p:sp>
      <p:sp>
        <p:nvSpPr>
          <p:cNvPr id="6" name="Rounded Rectangle 5"/>
          <p:cNvSpPr/>
          <p:nvPr/>
        </p:nvSpPr>
        <p:spPr>
          <a:xfrm>
            <a:off x="304800" y="2286000"/>
            <a:ext cx="1219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1400" dirty="0" smtClean="0">
                <a:solidFill>
                  <a:schemeClr val="tx1"/>
                </a:solidFill>
              </a:rPr>
              <a:t>Search for </a:t>
            </a:r>
            <a:r>
              <a:rPr lang="en-US" sz="1200" dirty="0" smtClean="0">
                <a:solidFill>
                  <a:schemeClr val="tx1"/>
                </a:solidFill>
              </a:rPr>
              <a:t>invoice</a:t>
            </a:r>
            <a:r>
              <a:rPr lang="en-US" sz="1400" dirty="0" smtClean="0">
                <a:solidFill>
                  <a:schemeClr val="tx1"/>
                </a:solidFill>
              </a:rPr>
              <a:t> by customer</a:t>
            </a:r>
            <a:endParaRPr lang="en-US" sz="1400" dirty="0">
              <a:solidFill>
                <a:schemeClr val="tx1"/>
              </a:solidFill>
            </a:endParaRPr>
          </a:p>
        </p:txBody>
      </p:sp>
      <p:sp>
        <p:nvSpPr>
          <p:cNvPr id="7" name="Rounded Rectangle 6"/>
          <p:cNvSpPr/>
          <p:nvPr/>
        </p:nvSpPr>
        <p:spPr>
          <a:xfrm>
            <a:off x="2133600" y="2286000"/>
            <a:ext cx="1219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1400" dirty="0" smtClean="0">
                <a:solidFill>
                  <a:schemeClr val="tx1"/>
                </a:solidFill>
              </a:rPr>
              <a:t>Select invoice from results</a:t>
            </a:r>
            <a:endParaRPr lang="en-US" sz="1400" dirty="0">
              <a:solidFill>
                <a:schemeClr val="tx1"/>
              </a:solidFill>
            </a:endParaRPr>
          </a:p>
        </p:txBody>
      </p:sp>
      <p:sp>
        <p:nvSpPr>
          <p:cNvPr id="8" name="Rounded Rectangle 7"/>
          <p:cNvSpPr/>
          <p:nvPr/>
        </p:nvSpPr>
        <p:spPr>
          <a:xfrm>
            <a:off x="3886200" y="2286000"/>
            <a:ext cx="1219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1400" dirty="0" smtClean="0">
                <a:solidFill>
                  <a:schemeClr val="tx1"/>
                </a:solidFill>
              </a:rPr>
              <a:t>Update invoice status</a:t>
            </a:r>
            <a:endParaRPr lang="en-US" sz="1600" dirty="0">
              <a:solidFill>
                <a:schemeClr val="tx1"/>
              </a:solidFill>
            </a:endParaRPr>
          </a:p>
        </p:txBody>
      </p:sp>
      <p:sp>
        <p:nvSpPr>
          <p:cNvPr id="9" name="Rounded Rectangle 8"/>
          <p:cNvSpPr/>
          <p:nvPr/>
        </p:nvSpPr>
        <p:spPr>
          <a:xfrm>
            <a:off x="5715000" y="2286000"/>
            <a:ext cx="1219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1400" dirty="0" smtClean="0">
                <a:solidFill>
                  <a:schemeClr val="tx1"/>
                </a:solidFill>
              </a:rPr>
              <a:t>Close invoice</a:t>
            </a:r>
            <a:endParaRPr lang="en-US" sz="1400" dirty="0">
              <a:solidFill>
                <a:schemeClr val="tx1"/>
              </a:solidFill>
            </a:endParaRPr>
          </a:p>
        </p:txBody>
      </p:sp>
      <p:sp>
        <p:nvSpPr>
          <p:cNvPr id="10" name="Rounded Rectangle 9"/>
          <p:cNvSpPr/>
          <p:nvPr/>
        </p:nvSpPr>
        <p:spPr>
          <a:xfrm>
            <a:off x="7543800" y="2286000"/>
            <a:ext cx="1219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1400" dirty="0" smtClean="0">
                <a:solidFill>
                  <a:schemeClr val="tx1"/>
                </a:solidFill>
              </a:rPr>
              <a:t>Save Invoice</a:t>
            </a:r>
            <a:endParaRPr lang="en-US" sz="1400" dirty="0">
              <a:solidFill>
                <a:schemeClr val="tx1"/>
              </a:solidFill>
            </a:endParaRPr>
          </a:p>
        </p:txBody>
      </p:sp>
      <p:sp>
        <p:nvSpPr>
          <p:cNvPr id="13" name="Right Arrow 12"/>
          <p:cNvSpPr/>
          <p:nvPr/>
        </p:nvSpPr>
        <p:spPr>
          <a:xfrm>
            <a:off x="1600200" y="2590800"/>
            <a:ext cx="457200" cy="304800"/>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3429000" y="2590800"/>
            <a:ext cx="457200" cy="304800"/>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5181600" y="2590800"/>
            <a:ext cx="457200" cy="304800"/>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7010400" y="2590800"/>
            <a:ext cx="457200" cy="304800"/>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85800" y="1295400"/>
            <a:ext cx="7772400" cy="400110"/>
          </a:xfrm>
          <a:prstGeom prst="rect">
            <a:avLst/>
          </a:prstGeom>
          <a:noFill/>
        </p:spPr>
        <p:txBody>
          <a:bodyPr wrap="square" rtlCol="0">
            <a:spAutoFit/>
          </a:bodyPr>
          <a:lstStyle/>
          <a:p>
            <a:pPr>
              <a:buNone/>
            </a:pPr>
            <a:r>
              <a:rPr lang="en-US" dirty="0" smtClean="0"/>
              <a:t>Business Scenario – “</a:t>
            </a:r>
            <a:r>
              <a:rPr lang="en-US" sz="2000" dirty="0" smtClean="0"/>
              <a:t>Modify an invoice status”</a:t>
            </a:r>
            <a:endParaRPr lang="en-US" sz="2000" dirty="0"/>
          </a:p>
        </p:txBody>
      </p:sp>
      <p:grpSp>
        <p:nvGrpSpPr>
          <p:cNvPr id="2" name="Group 36"/>
          <p:cNvGrpSpPr/>
          <p:nvPr/>
        </p:nvGrpSpPr>
        <p:grpSpPr>
          <a:xfrm>
            <a:off x="228600" y="3703022"/>
            <a:ext cx="8610600" cy="1219200"/>
            <a:chOff x="228600" y="3429000"/>
            <a:chExt cx="8610600" cy="1219200"/>
          </a:xfrm>
        </p:grpSpPr>
        <p:sp>
          <p:nvSpPr>
            <p:cNvPr id="11" name="Rounded Rectangle 10"/>
            <p:cNvSpPr/>
            <p:nvPr/>
          </p:nvSpPr>
          <p:spPr>
            <a:xfrm>
              <a:off x="228600" y="3429000"/>
              <a:ext cx="1371600" cy="1219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600" dirty="0" smtClean="0">
                  <a:solidFill>
                    <a:schemeClr val="tx1"/>
                  </a:solidFill>
                </a:rPr>
                <a:t>Test 1</a:t>
              </a:r>
            </a:p>
            <a:p>
              <a:pPr>
                <a:buNone/>
              </a:pPr>
              <a:r>
                <a:rPr lang="en-US" sz="1600" dirty="0" smtClean="0">
                  <a:solidFill>
                    <a:schemeClr val="tx1"/>
                  </a:solidFill>
                </a:rPr>
                <a:t>Test 2</a:t>
              </a:r>
            </a:p>
            <a:p>
              <a:pPr>
                <a:buNone/>
              </a:pPr>
              <a:r>
                <a:rPr lang="en-US" sz="1600" dirty="0" smtClean="0">
                  <a:solidFill>
                    <a:schemeClr val="tx1"/>
                  </a:solidFill>
                </a:rPr>
                <a:t>Test 3</a:t>
              </a:r>
              <a:endParaRPr lang="en-US" sz="1600" dirty="0">
                <a:solidFill>
                  <a:schemeClr val="tx1"/>
                </a:solidFill>
              </a:endParaRPr>
            </a:p>
          </p:txBody>
        </p:sp>
        <p:sp>
          <p:nvSpPr>
            <p:cNvPr id="17" name="Rounded Rectangle 16"/>
            <p:cNvSpPr/>
            <p:nvPr/>
          </p:nvSpPr>
          <p:spPr>
            <a:xfrm>
              <a:off x="2057400" y="3429000"/>
              <a:ext cx="1371600" cy="1219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600" dirty="0" smtClean="0">
                  <a:solidFill>
                    <a:schemeClr val="tx1"/>
                  </a:solidFill>
                </a:rPr>
                <a:t>Test 1</a:t>
              </a:r>
            </a:p>
            <a:p>
              <a:pPr>
                <a:buNone/>
              </a:pPr>
              <a:r>
                <a:rPr lang="en-US" sz="1600" dirty="0" smtClean="0">
                  <a:solidFill>
                    <a:schemeClr val="tx1"/>
                  </a:solidFill>
                </a:rPr>
                <a:t>Test 2</a:t>
              </a:r>
            </a:p>
          </p:txBody>
        </p:sp>
        <p:sp>
          <p:nvSpPr>
            <p:cNvPr id="18" name="Rounded Rectangle 17"/>
            <p:cNvSpPr/>
            <p:nvPr/>
          </p:nvSpPr>
          <p:spPr>
            <a:xfrm>
              <a:off x="3810000" y="3429000"/>
              <a:ext cx="1371600" cy="1219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600" dirty="0" smtClean="0">
                  <a:solidFill>
                    <a:schemeClr val="tx1"/>
                  </a:solidFill>
                </a:rPr>
                <a:t>Test 1</a:t>
              </a:r>
            </a:p>
            <a:p>
              <a:pPr>
                <a:buNone/>
              </a:pPr>
              <a:r>
                <a:rPr lang="en-US" sz="1600" dirty="0" smtClean="0">
                  <a:solidFill>
                    <a:schemeClr val="tx1"/>
                  </a:solidFill>
                </a:rPr>
                <a:t>Test 2</a:t>
              </a:r>
            </a:p>
            <a:p>
              <a:pPr>
                <a:buNone/>
              </a:pPr>
              <a:r>
                <a:rPr lang="en-US" sz="1600" dirty="0" smtClean="0">
                  <a:solidFill>
                    <a:schemeClr val="tx1"/>
                  </a:solidFill>
                </a:rPr>
                <a:t>Test 3</a:t>
              </a:r>
              <a:endParaRPr lang="en-US" sz="1600" dirty="0">
                <a:solidFill>
                  <a:schemeClr val="tx1"/>
                </a:solidFill>
              </a:endParaRPr>
            </a:p>
          </p:txBody>
        </p:sp>
        <p:sp>
          <p:nvSpPr>
            <p:cNvPr id="19" name="Rounded Rectangle 18"/>
            <p:cNvSpPr/>
            <p:nvPr/>
          </p:nvSpPr>
          <p:spPr>
            <a:xfrm>
              <a:off x="5638800" y="3429000"/>
              <a:ext cx="1371600" cy="1219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600" dirty="0" smtClean="0">
                  <a:solidFill>
                    <a:schemeClr val="tx1"/>
                  </a:solidFill>
                </a:rPr>
                <a:t>Test 1</a:t>
              </a:r>
            </a:p>
            <a:p>
              <a:pPr>
                <a:buNone/>
              </a:pPr>
              <a:r>
                <a:rPr lang="en-US" sz="1600" dirty="0" smtClean="0">
                  <a:solidFill>
                    <a:schemeClr val="tx1"/>
                  </a:solidFill>
                </a:rPr>
                <a:t>Test 2</a:t>
              </a:r>
            </a:p>
            <a:p>
              <a:pPr>
                <a:buNone/>
              </a:pPr>
              <a:r>
                <a:rPr lang="en-US" sz="1600" dirty="0" smtClean="0">
                  <a:solidFill>
                    <a:schemeClr val="tx1"/>
                  </a:solidFill>
                </a:rPr>
                <a:t>Test 3</a:t>
              </a:r>
            </a:p>
            <a:p>
              <a:pPr>
                <a:buNone/>
              </a:pPr>
              <a:r>
                <a:rPr lang="en-US" sz="1600" dirty="0" smtClean="0">
                  <a:solidFill>
                    <a:schemeClr val="tx1"/>
                  </a:solidFill>
                </a:rPr>
                <a:t>Test 4</a:t>
              </a:r>
              <a:endParaRPr lang="en-US" sz="1600" dirty="0">
                <a:solidFill>
                  <a:schemeClr val="tx1"/>
                </a:solidFill>
              </a:endParaRPr>
            </a:p>
          </p:txBody>
        </p:sp>
        <p:sp>
          <p:nvSpPr>
            <p:cNvPr id="20" name="Rounded Rectangle 19"/>
            <p:cNvSpPr/>
            <p:nvPr/>
          </p:nvSpPr>
          <p:spPr>
            <a:xfrm>
              <a:off x="7467600" y="3429000"/>
              <a:ext cx="1371600" cy="1219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600" dirty="0" smtClean="0">
                  <a:solidFill>
                    <a:schemeClr val="tx1"/>
                  </a:solidFill>
                </a:rPr>
                <a:t>Test 1</a:t>
              </a:r>
            </a:p>
            <a:p>
              <a:pPr>
                <a:buNone/>
              </a:pPr>
              <a:r>
                <a:rPr lang="en-US" sz="1600" dirty="0" smtClean="0">
                  <a:solidFill>
                    <a:schemeClr val="tx1"/>
                  </a:solidFill>
                </a:rPr>
                <a:t>Test 2</a:t>
              </a:r>
            </a:p>
          </p:txBody>
        </p:sp>
      </p:grpSp>
      <p:grpSp>
        <p:nvGrpSpPr>
          <p:cNvPr id="3" name="Group 38"/>
          <p:cNvGrpSpPr/>
          <p:nvPr/>
        </p:nvGrpSpPr>
        <p:grpSpPr>
          <a:xfrm>
            <a:off x="1219200" y="4846022"/>
            <a:ext cx="6248400" cy="1249978"/>
            <a:chOff x="1219200" y="4572000"/>
            <a:chExt cx="6248400" cy="1249978"/>
          </a:xfrm>
        </p:grpSpPr>
        <p:sp>
          <p:nvSpPr>
            <p:cNvPr id="25" name="TextBox 24"/>
            <p:cNvSpPr txBox="1"/>
            <p:nvPr/>
          </p:nvSpPr>
          <p:spPr>
            <a:xfrm>
              <a:off x="2971800" y="5421868"/>
              <a:ext cx="2438400" cy="400110"/>
            </a:xfrm>
            <a:prstGeom prst="rect">
              <a:avLst/>
            </a:prstGeom>
            <a:noFill/>
          </p:spPr>
          <p:txBody>
            <a:bodyPr wrap="square" rtlCol="0">
              <a:spAutoFit/>
            </a:bodyPr>
            <a:lstStyle/>
            <a:p>
              <a:pPr>
                <a:buNone/>
              </a:pPr>
              <a:r>
                <a:rPr lang="en-US" dirty="0" smtClean="0"/>
                <a:t>Test Scenarios</a:t>
              </a:r>
              <a:endParaRPr lang="en-US" dirty="0"/>
            </a:p>
          </p:txBody>
        </p:sp>
        <p:cxnSp>
          <p:nvCxnSpPr>
            <p:cNvPr id="30" name="Straight Arrow Connector 29"/>
            <p:cNvCxnSpPr/>
            <p:nvPr/>
          </p:nvCxnSpPr>
          <p:spPr>
            <a:xfrm flipV="1">
              <a:off x="4495800" y="4648200"/>
              <a:ext cx="1600200" cy="8382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flipH="1" flipV="1">
              <a:off x="3848100" y="4991100"/>
              <a:ext cx="685800" cy="1524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16200000" flipV="1">
              <a:off x="2857500" y="4914900"/>
              <a:ext cx="609600" cy="2286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0800000">
              <a:off x="1219200" y="4648200"/>
              <a:ext cx="1828800" cy="958334"/>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4724400" y="4572000"/>
              <a:ext cx="2743200" cy="10668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304800" y="1905000"/>
            <a:ext cx="3505200" cy="400110"/>
          </a:xfrm>
          <a:prstGeom prst="rect">
            <a:avLst/>
          </a:prstGeom>
          <a:noFill/>
        </p:spPr>
        <p:txBody>
          <a:bodyPr wrap="square" rtlCol="0">
            <a:spAutoFit/>
          </a:bodyPr>
          <a:lstStyle/>
          <a:p>
            <a:pPr>
              <a:buNone/>
            </a:pPr>
            <a:r>
              <a:rPr lang="en-US" dirty="0" smtClean="0"/>
              <a:t>Individual Stories</a:t>
            </a:r>
            <a:endParaRPr lang="en-US" dirty="0"/>
          </a:p>
        </p:txBody>
      </p:sp>
      <p:sp>
        <p:nvSpPr>
          <p:cNvPr id="29" name="Title 28"/>
          <p:cNvSpPr>
            <a:spLocks noGrp="1"/>
          </p:cNvSpPr>
          <p:nvPr>
            <p:ph type="title"/>
          </p:nvPr>
        </p:nvSpPr>
        <p:spPr/>
        <p:txBody>
          <a:bodyPr/>
          <a:lstStyle/>
          <a:p>
            <a:r>
              <a:rPr lang="en-US" dirty="0" smtClean="0"/>
              <a:t>Scenarios</a:t>
            </a:r>
            <a:endParaRPr lang="en-US" dirty="0"/>
          </a:p>
        </p:txBody>
      </p:sp>
    </p:spTree>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Debt Chasers Scenarios</a:t>
            </a:r>
            <a:endParaRPr lang="en-US" dirty="0"/>
          </a:p>
        </p:txBody>
      </p:sp>
      <p:sp>
        <p:nvSpPr>
          <p:cNvPr id="2" name="Vertical Text Placeholder 1"/>
          <p:cNvSpPr>
            <a:spLocks noGrp="1"/>
          </p:cNvSpPr>
          <p:nvPr>
            <p:ph type="body" orient="vert" sz="quarter" idx="11"/>
          </p:nvPr>
        </p:nvSpPr>
        <p:spPr/>
        <p:txBody>
          <a:bodyPr/>
          <a:lstStyle/>
          <a:p>
            <a:endParaRPr lang="en-US"/>
          </a:p>
        </p:txBody>
      </p:sp>
      <p:sp>
        <p:nvSpPr>
          <p:cNvPr id="21" name="TextBox 20"/>
          <p:cNvSpPr txBox="1"/>
          <p:nvPr/>
        </p:nvSpPr>
        <p:spPr>
          <a:xfrm>
            <a:off x="1641475" y="1371600"/>
            <a:ext cx="7315200" cy="3970318"/>
          </a:xfrm>
          <a:prstGeom prst="rect">
            <a:avLst/>
          </a:prstGeom>
          <a:noFill/>
        </p:spPr>
        <p:txBody>
          <a:bodyPr wrap="square" rtlCol="0">
            <a:spAutoFit/>
          </a:bodyPr>
          <a:lstStyle/>
          <a:p>
            <a:pPr>
              <a:buNone/>
            </a:pPr>
            <a:r>
              <a:rPr lang="en-US" sz="2800" dirty="0" smtClean="0"/>
              <a:t>Stay in the same groups as the Personas exercise.</a:t>
            </a:r>
          </a:p>
          <a:p>
            <a:r>
              <a:rPr lang="en-US" sz="2800" dirty="0" smtClean="0"/>
              <a:t>Pick a scenario that your role will likely go through</a:t>
            </a:r>
          </a:p>
          <a:p>
            <a:r>
              <a:rPr lang="en-US" sz="2800" dirty="0" smtClean="0"/>
              <a:t>Define the steps for that scenario </a:t>
            </a:r>
          </a:p>
          <a:p>
            <a:r>
              <a:rPr lang="en-US" sz="2800" dirty="0" smtClean="0"/>
              <a:t>Write the steps on index cards</a:t>
            </a:r>
          </a:p>
          <a:p>
            <a:r>
              <a:rPr lang="en-US" sz="2800" dirty="0" smtClean="0"/>
              <a:t>Use color if appropriate</a:t>
            </a:r>
            <a:endParaRPr lang="en-US" sz="2800" dirty="0"/>
          </a:p>
          <a:p>
            <a:endParaRPr lang="en-US" sz="2800" dirty="0" smtClean="0"/>
          </a:p>
        </p:txBody>
      </p:sp>
    </p:spTree>
    <p:extLst>
      <p:ext uri="{BB962C8B-B14F-4D97-AF65-F5344CB8AC3E}">
        <p14:creationId xmlns:p14="http://schemas.microsoft.com/office/powerpoint/2010/main" val="4462214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Prototypes</a:t>
            </a:r>
            <a:endParaRPr 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Prototypes</a:t>
            </a:r>
            <a:endParaRPr lang="en-US" dirty="0"/>
          </a:p>
        </p:txBody>
      </p:sp>
      <p:sp>
        <p:nvSpPr>
          <p:cNvPr id="4" name="Text Placeholder 3"/>
          <p:cNvSpPr>
            <a:spLocks noGrp="1"/>
          </p:cNvSpPr>
          <p:nvPr>
            <p:ph idx="1"/>
          </p:nvPr>
        </p:nvSpPr>
        <p:spPr/>
        <p:txBody>
          <a:bodyPr/>
          <a:lstStyle/>
          <a:p>
            <a:r>
              <a:rPr lang="en-US" dirty="0" smtClean="0"/>
              <a:t>Models </a:t>
            </a:r>
          </a:p>
          <a:p>
            <a:r>
              <a:rPr lang="en-US" dirty="0" smtClean="0"/>
              <a:t>Represent screens and flow</a:t>
            </a:r>
          </a:p>
          <a:p>
            <a:r>
              <a:rPr lang="en-US" dirty="0" smtClean="0"/>
              <a:t>Lo-</a:t>
            </a:r>
            <a:r>
              <a:rPr lang="en-US" dirty="0" err="1" smtClean="0"/>
              <a:t>fi</a:t>
            </a:r>
            <a:r>
              <a:rPr lang="en-US" dirty="0" smtClean="0"/>
              <a:t>, Mid-</a:t>
            </a:r>
            <a:r>
              <a:rPr lang="en-US" dirty="0" err="1" smtClean="0"/>
              <a:t>fi</a:t>
            </a:r>
            <a:endParaRPr lang="en-US" dirty="0" smtClean="0"/>
          </a:p>
          <a:p>
            <a:r>
              <a:rPr lang="en-US" dirty="0" smtClean="0"/>
              <a:t>Low cost, easy to change</a:t>
            </a:r>
          </a:p>
          <a:p>
            <a:r>
              <a:rPr lang="en-US" dirty="0" smtClean="0"/>
              <a:t>Helps test usability</a:t>
            </a:r>
          </a:p>
          <a:p>
            <a:r>
              <a:rPr lang="en-US" dirty="0" smtClean="0"/>
              <a:t>Components become stories</a:t>
            </a:r>
          </a:p>
          <a:p>
            <a:endParaRPr lang="en-US" dirty="0" smtClean="0"/>
          </a:p>
          <a:p>
            <a:endParaRPr lang="en-US" dirty="0"/>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Approach</a:t>
            </a:r>
            <a:endParaRPr lang="en-US" dirty="0"/>
          </a:p>
        </p:txBody>
      </p:sp>
      <p:sp>
        <p:nvSpPr>
          <p:cNvPr id="4" name="Text Placeholder 3"/>
          <p:cNvSpPr>
            <a:spLocks noGrp="1"/>
          </p:cNvSpPr>
          <p:nvPr>
            <p:ph idx="1"/>
          </p:nvPr>
        </p:nvSpPr>
        <p:spPr/>
        <p:txBody>
          <a:bodyPr/>
          <a:lstStyle/>
          <a:p>
            <a:r>
              <a:rPr lang="en-US" dirty="0" smtClean="0"/>
              <a:t>Identify goals</a:t>
            </a:r>
          </a:p>
          <a:p>
            <a:r>
              <a:rPr lang="en-US" dirty="0" smtClean="0"/>
              <a:t>Define techniques and artifacts</a:t>
            </a:r>
          </a:p>
          <a:p>
            <a:r>
              <a:rPr lang="en-US" dirty="0" smtClean="0"/>
              <a:t>Define participants</a:t>
            </a:r>
          </a:p>
          <a:p>
            <a:r>
              <a:rPr lang="en-US" dirty="0" smtClean="0"/>
              <a:t>Determine participant time commitments</a:t>
            </a:r>
          </a:p>
          <a:p>
            <a:endParaRPr lang="en-US" dirty="0"/>
          </a:p>
        </p:txBody>
      </p:sp>
    </p:spTree>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Lo </a:t>
            </a:r>
            <a:r>
              <a:rPr lang="en-US" dirty="0" err="1" smtClean="0"/>
              <a:t>Fi</a:t>
            </a:r>
            <a:endParaRPr lang="en-US" dirty="0"/>
          </a:p>
        </p:txBody>
      </p:sp>
      <p:pic>
        <p:nvPicPr>
          <p:cNvPr id="1026" name="Picture 2"/>
          <p:cNvPicPr>
            <a:picLocks noChangeAspect="1" noChangeArrowheads="1"/>
          </p:cNvPicPr>
          <p:nvPr/>
        </p:nvPicPr>
        <p:blipFill>
          <a:blip r:embed="rId3"/>
          <a:srcRect/>
          <a:stretch>
            <a:fillRect/>
          </a:stretch>
        </p:blipFill>
        <p:spPr bwMode="auto">
          <a:xfrm>
            <a:off x="1371600" y="977900"/>
            <a:ext cx="6781800" cy="5194300"/>
          </a:xfrm>
          <a:prstGeom prst="rect">
            <a:avLst/>
          </a:prstGeom>
          <a:noFill/>
          <a:ln w="9525">
            <a:noFill/>
            <a:miter lim="800000"/>
            <a:headEnd/>
            <a:tailEnd/>
          </a:ln>
        </p:spPr>
      </p:pic>
      <p:sp>
        <p:nvSpPr>
          <p:cNvPr id="1027" name="Rectangle 3"/>
          <p:cNvSpPr>
            <a:spLocks noChangeArrowheads="1"/>
          </p:cNvSpPr>
          <p:nvPr/>
        </p:nvSpPr>
        <p:spPr bwMode="auto">
          <a:xfrm>
            <a:off x="2438400" y="6172200"/>
            <a:ext cx="62484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hlinkClick r:id="rId4"/>
              </a:rPr>
              <a:t>http://zakiwarfel.com/archives/category/paper-prototyping/</a:t>
            </a:r>
            <a:endParaRPr kumimoji="0" lang="en-US" sz="1800" b="0" i="0" u="none" strike="noStrike" cap="none" normalizeH="0" baseline="0" dirty="0" smtClean="0">
              <a:ln>
                <a:noFill/>
              </a:ln>
              <a:solidFill>
                <a:schemeClr val="tx1"/>
              </a:solidFill>
              <a:effectLst/>
              <a:latin typeface="Arial" charset="0"/>
            </a:endParaRPr>
          </a:p>
        </p:txBody>
      </p:sp>
    </p:spTree>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Mid </a:t>
            </a:r>
            <a:r>
              <a:rPr lang="en-US" dirty="0" err="1" smtClean="0"/>
              <a:t>Fi</a:t>
            </a:r>
            <a:endParaRPr lang="en-US" dirty="0"/>
          </a:p>
        </p:txBody>
      </p:sp>
      <p:pic>
        <p:nvPicPr>
          <p:cNvPr id="6" name="Picture 5" descr="card-view-mockup1.png"/>
          <p:cNvPicPr>
            <a:picLocks noChangeAspect="1"/>
          </p:cNvPicPr>
          <p:nvPr/>
        </p:nvPicPr>
        <p:blipFill>
          <a:blip r:embed="rId3"/>
          <a:stretch>
            <a:fillRect/>
          </a:stretch>
        </p:blipFill>
        <p:spPr>
          <a:xfrm>
            <a:off x="1295400" y="838200"/>
            <a:ext cx="6553200" cy="5701284"/>
          </a:xfrm>
          <a:prstGeom prst="rect">
            <a:avLst/>
          </a:prstGeom>
        </p:spPr>
      </p:pic>
    </p:spTree>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 </a:t>
            </a:r>
            <a:r>
              <a:rPr lang="en-US" dirty="0" err="1" smtClean="0"/>
              <a:t>Fi</a:t>
            </a:r>
            <a:endParaRPr lang="en-US" dirty="0"/>
          </a:p>
        </p:txBody>
      </p:sp>
      <p:sp>
        <p:nvSpPr>
          <p:cNvPr id="772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772097" name="Picture 1"/>
          <p:cNvPicPr>
            <a:picLocks noChangeAspect="1" noChangeArrowheads="1"/>
          </p:cNvPicPr>
          <p:nvPr/>
        </p:nvPicPr>
        <p:blipFill>
          <a:blip r:embed="rId3"/>
          <a:srcRect/>
          <a:stretch>
            <a:fillRect/>
          </a:stretch>
        </p:blipFill>
        <p:spPr bwMode="auto">
          <a:xfrm>
            <a:off x="1419225" y="1266825"/>
            <a:ext cx="6734175" cy="5057775"/>
          </a:xfrm>
          <a:prstGeom prst="rect">
            <a:avLst/>
          </a:prstGeom>
          <a:noFill/>
        </p:spPr>
      </p:pic>
    </p:spTree>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Debt Chasers Prototyping</a:t>
            </a:r>
            <a:endParaRPr lang="en-US" dirty="0"/>
          </a:p>
        </p:txBody>
      </p:sp>
      <p:sp>
        <p:nvSpPr>
          <p:cNvPr id="2" name="Vertical Text Placeholder 1"/>
          <p:cNvSpPr>
            <a:spLocks noGrp="1"/>
          </p:cNvSpPr>
          <p:nvPr>
            <p:ph type="body" orient="vert" sz="quarter" idx="11"/>
          </p:nvPr>
        </p:nvSpPr>
        <p:spPr/>
        <p:txBody>
          <a:bodyPr/>
          <a:lstStyle/>
          <a:p>
            <a:endParaRPr lang="en-US"/>
          </a:p>
        </p:txBody>
      </p:sp>
      <p:sp>
        <p:nvSpPr>
          <p:cNvPr id="21" name="TextBox 20"/>
          <p:cNvSpPr txBox="1"/>
          <p:nvPr/>
        </p:nvSpPr>
        <p:spPr>
          <a:xfrm>
            <a:off x="1641475" y="1371600"/>
            <a:ext cx="7315200" cy="3367076"/>
          </a:xfrm>
          <a:prstGeom prst="rect">
            <a:avLst/>
          </a:prstGeom>
          <a:noFill/>
        </p:spPr>
        <p:txBody>
          <a:bodyPr wrap="square" rtlCol="0">
            <a:spAutoFit/>
          </a:bodyPr>
          <a:lstStyle/>
          <a:p>
            <a:pPr>
              <a:buNone/>
            </a:pPr>
            <a:r>
              <a:rPr lang="en-US" sz="2800" dirty="0" smtClean="0"/>
              <a:t>Stay in the same groups as the Scenarios exercise</a:t>
            </a:r>
          </a:p>
          <a:p>
            <a:pPr>
              <a:buNone/>
            </a:pPr>
            <a:endParaRPr lang="en-US" sz="2800" dirty="0" smtClean="0"/>
          </a:p>
          <a:p>
            <a:r>
              <a:rPr lang="en-US" sz="2800" dirty="0" smtClean="0"/>
              <a:t>Using the scenario you created in the last exercise</a:t>
            </a:r>
          </a:p>
          <a:p>
            <a:r>
              <a:rPr lang="en-US" sz="2800" dirty="0" smtClean="0"/>
              <a:t>Draw one of the pages that will support the scenario</a:t>
            </a:r>
          </a:p>
        </p:txBody>
      </p:sp>
    </p:spTree>
    <p:extLst>
      <p:ext uri="{BB962C8B-B14F-4D97-AF65-F5344CB8AC3E}">
        <p14:creationId xmlns:p14="http://schemas.microsoft.com/office/powerpoint/2010/main" val="36414563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Debrief</a:t>
            </a:r>
            <a:endParaRPr lang="en-US" dirty="0"/>
          </a:p>
        </p:txBody>
      </p:sp>
      <p:sp>
        <p:nvSpPr>
          <p:cNvPr id="5" name="Content Placeholder 4"/>
          <p:cNvSpPr>
            <a:spLocks noGrp="1"/>
          </p:cNvSpPr>
          <p:nvPr>
            <p:ph idx="1"/>
          </p:nvPr>
        </p:nvSpPr>
        <p:spPr/>
        <p:txBody>
          <a:bodyPr/>
          <a:lstStyle/>
          <a:p>
            <a:r>
              <a:rPr lang="en-US" dirty="0" smtClean="0"/>
              <a:t>What </a:t>
            </a:r>
            <a:r>
              <a:rPr lang="en-US" b="1" dirty="0" smtClean="0"/>
              <a:t>went well</a:t>
            </a:r>
            <a:r>
              <a:rPr lang="en-US" dirty="0" smtClean="0"/>
              <a:t>?  </a:t>
            </a:r>
          </a:p>
          <a:p>
            <a:r>
              <a:rPr lang="en-US" dirty="0" smtClean="0"/>
              <a:t>What </a:t>
            </a:r>
            <a:r>
              <a:rPr lang="en-US" b="1" dirty="0" smtClean="0"/>
              <a:t>key </a:t>
            </a:r>
            <a:r>
              <a:rPr lang="en-US" b="1" dirty="0" err="1" smtClean="0"/>
              <a:t>learnings</a:t>
            </a:r>
            <a:r>
              <a:rPr lang="en-US" b="1" dirty="0" smtClean="0"/>
              <a:t> </a:t>
            </a:r>
            <a:r>
              <a:rPr lang="en-US" dirty="0" smtClean="0"/>
              <a:t>did you take from that exercise?</a:t>
            </a:r>
          </a:p>
          <a:p>
            <a:r>
              <a:rPr lang="en-US" dirty="0" smtClean="0"/>
              <a:t>What </a:t>
            </a:r>
            <a:r>
              <a:rPr lang="en-US" b="1" dirty="0" smtClean="0"/>
              <a:t>still puzzles you</a:t>
            </a:r>
            <a:r>
              <a:rPr lang="en-US" dirty="0" smtClean="0"/>
              <a:t>?</a:t>
            </a:r>
          </a:p>
          <a:p>
            <a:endParaRPr lang="en-US" dirty="0"/>
          </a:p>
        </p:txBody>
      </p:sp>
      <p:pic>
        <p:nvPicPr>
          <p:cNvPr id="6" name="Picture 5" descr="confused-flipped.jpg"/>
          <p:cNvPicPr>
            <a:picLocks noChangeAspect="1"/>
          </p:cNvPicPr>
          <p:nvPr/>
        </p:nvPicPr>
        <p:blipFill>
          <a:blip r:embed="rId3">
            <a:clrChange>
              <a:clrFrom>
                <a:srgbClr val="FFFFFF"/>
              </a:clrFrom>
              <a:clrTo>
                <a:srgbClr val="FFFFFF">
                  <a:alpha val="0"/>
                </a:srgbClr>
              </a:clrTo>
            </a:clrChange>
          </a:blip>
          <a:stretch>
            <a:fillRect/>
          </a:stretch>
        </p:blipFill>
        <p:spPr>
          <a:xfrm>
            <a:off x="7315200" y="1981200"/>
            <a:ext cx="1262380" cy="4533900"/>
          </a:xfrm>
          <a:prstGeom prst="rect">
            <a:avLst/>
          </a:prstGeom>
        </p:spPr>
      </p:pic>
    </p:spTree>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normAutofit lnSpcReduction="10000"/>
          </a:bodyPr>
          <a:lstStyle/>
          <a:p>
            <a:pPr marL="457200" indent="-457200">
              <a:spcAft>
                <a:spcPts val="1200"/>
              </a:spcAft>
            </a:pPr>
            <a:r>
              <a:rPr lang="en-US" dirty="0" smtClean="0"/>
              <a:t>Define the analysis approach</a:t>
            </a:r>
            <a:endParaRPr lang="en-US" dirty="0"/>
          </a:p>
          <a:p>
            <a:pPr marL="457200" indent="-457200">
              <a:spcAft>
                <a:spcPts val="1200"/>
              </a:spcAft>
            </a:pPr>
            <a:r>
              <a:rPr lang="en-US" dirty="0" smtClean="0"/>
              <a:t>Roles and goals</a:t>
            </a:r>
          </a:p>
          <a:p>
            <a:pPr marL="457200" indent="-457200">
              <a:spcAft>
                <a:spcPts val="1200"/>
              </a:spcAft>
            </a:pPr>
            <a:r>
              <a:rPr lang="en-US" dirty="0" smtClean="0"/>
              <a:t>Business process</a:t>
            </a:r>
          </a:p>
          <a:p>
            <a:pPr marL="457200" indent="-457200">
              <a:spcAft>
                <a:spcPts val="1200"/>
              </a:spcAft>
            </a:pPr>
            <a:r>
              <a:rPr lang="en-US" dirty="0" smtClean="0"/>
              <a:t>Personas</a:t>
            </a:r>
          </a:p>
          <a:p>
            <a:pPr marL="457200" indent="-457200">
              <a:spcAft>
                <a:spcPts val="1200"/>
              </a:spcAft>
            </a:pPr>
            <a:r>
              <a:rPr lang="en-US" dirty="0" smtClean="0"/>
              <a:t>Scenarios</a:t>
            </a:r>
          </a:p>
          <a:p>
            <a:pPr marL="457200" indent="-457200">
              <a:spcAft>
                <a:spcPts val="1200"/>
              </a:spcAft>
            </a:pPr>
            <a:r>
              <a:rPr lang="en-US" dirty="0" smtClean="0"/>
              <a:t>Prototypes</a:t>
            </a:r>
            <a:endParaRPr lang="en-US" dirty="0"/>
          </a:p>
        </p:txBody>
      </p:sp>
    </p:spTree>
    <p:extLst>
      <p:ext uri="{BB962C8B-B14F-4D97-AF65-F5344CB8AC3E}">
        <p14:creationId xmlns:p14="http://schemas.microsoft.com/office/powerpoint/2010/main" val="3251270396"/>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BA Artifacts</a:t>
            </a:r>
          </a:p>
        </p:txBody>
      </p:sp>
      <p:sp>
        <p:nvSpPr>
          <p:cNvPr id="40" name="AutoShape 37"/>
          <p:cNvSpPr>
            <a:spLocks noChangeArrowheads="1"/>
          </p:cNvSpPr>
          <p:nvPr/>
        </p:nvSpPr>
        <p:spPr bwMode="auto">
          <a:xfrm>
            <a:off x="457200" y="1447800"/>
            <a:ext cx="55626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Inception</a:t>
            </a:r>
            <a:endParaRPr lang="en-GB" sz="1600" b="1" dirty="0">
              <a:solidFill>
                <a:schemeClr val="tx1"/>
              </a:solidFill>
              <a:latin typeface="Calibri"/>
              <a:cs typeface="Calibri"/>
            </a:endParaRPr>
          </a:p>
        </p:txBody>
      </p:sp>
      <p:grpSp>
        <p:nvGrpSpPr>
          <p:cNvPr id="41" name="Group 40"/>
          <p:cNvGrpSpPr/>
          <p:nvPr/>
        </p:nvGrpSpPr>
        <p:grpSpPr>
          <a:xfrm>
            <a:off x="609600" y="2133600"/>
            <a:ext cx="3886200" cy="900000"/>
            <a:chOff x="457200" y="2895600"/>
            <a:chExt cx="3895200" cy="900000"/>
          </a:xfrm>
        </p:grpSpPr>
        <p:sp>
          <p:nvSpPr>
            <p:cNvPr id="42" name="AutoShape 38"/>
            <p:cNvSpPr>
              <a:spLocks noChangeArrowheads="1"/>
            </p:cNvSpPr>
            <p:nvPr/>
          </p:nvSpPr>
          <p:spPr bwMode="auto">
            <a:xfrm>
              <a:off x="457200" y="2895600"/>
              <a:ext cx="1152000" cy="900000"/>
            </a:xfrm>
            <a:prstGeom prst="roundRect">
              <a:avLst>
                <a:gd name="adj" fmla="val 9000"/>
              </a:avLst>
            </a:prstGeom>
            <a:no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Vision</a:t>
              </a:r>
              <a:endParaRPr lang="en-GB" sz="1600" dirty="0">
                <a:solidFill>
                  <a:srgbClr val="003399"/>
                </a:solidFill>
                <a:latin typeface="Calibri"/>
                <a:cs typeface="Calibri"/>
              </a:endParaRPr>
            </a:p>
          </p:txBody>
        </p:sp>
        <p:sp>
          <p:nvSpPr>
            <p:cNvPr id="43" name="AutoShape 39"/>
            <p:cNvSpPr>
              <a:spLocks noChangeArrowheads="1"/>
            </p:cNvSpPr>
            <p:nvPr/>
          </p:nvSpPr>
          <p:spPr bwMode="auto">
            <a:xfrm>
              <a:off x="1828800" y="2895600"/>
              <a:ext cx="1152000" cy="900000"/>
            </a:xfrm>
            <a:prstGeom prst="roundRect">
              <a:avLst>
                <a:gd name="adj" fmla="val 9000"/>
              </a:avLst>
            </a:prstGeom>
            <a:no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Prioritized business objectives</a:t>
              </a:r>
              <a:endParaRPr lang="en-GB" sz="1600" dirty="0">
                <a:solidFill>
                  <a:srgbClr val="003399"/>
                </a:solidFill>
                <a:latin typeface="Calibri"/>
                <a:cs typeface="Calibri"/>
              </a:endParaRPr>
            </a:p>
          </p:txBody>
        </p:sp>
        <p:sp>
          <p:nvSpPr>
            <p:cNvPr id="44" name="AutoShape 41"/>
            <p:cNvSpPr>
              <a:spLocks noChangeArrowheads="1"/>
            </p:cNvSpPr>
            <p:nvPr/>
          </p:nvSpPr>
          <p:spPr bwMode="auto">
            <a:xfrm>
              <a:off x="3200400" y="2895600"/>
              <a:ext cx="1152000" cy="9000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Roles &amp; personas</a:t>
              </a:r>
              <a:endParaRPr lang="en-GB" sz="1600" dirty="0">
                <a:solidFill>
                  <a:srgbClr val="003399"/>
                </a:solidFill>
                <a:latin typeface="Calibri"/>
                <a:cs typeface="Calibri"/>
              </a:endParaRPr>
            </a:p>
          </p:txBody>
        </p:sp>
      </p:grpSp>
      <p:sp>
        <p:nvSpPr>
          <p:cNvPr id="46" name="AutoShape 37"/>
          <p:cNvSpPr>
            <a:spLocks noChangeArrowheads="1"/>
          </p:cNvSpPr>
          <p:nvPr/>
        </p:nvSpPr>
        <p:spPr bwMode="auto">
          <a:xfrm>
            <a:off x="6400800" y="1447800"/>
            <a:ext cx="20574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Iterations</a:t>
            </a:r>
            <a:endParaRPr lang="en-GB" sz="1600" b="1" dirty="0">
              <a:solidFill>
                <a:schemeClr val="tx1"/>
              </a:solidFill>
              <a:latin typeface="Calibri"/>
              <a:cs typeface="Calibri"/>
            </a:endParaRPr>
          </a:p>
        </p:txBody>
      </p:sp>
      <p:sp>
        <p:nvSpPr>
          <p:cNvPr id="47" name="AutoShape 39"/>
          <p:cNvSpPr>
            <a:spLocks noChangeArrowheads="1"/>
          </p:cNvSpPr>
          <p:nvPr/>
        </p:nvSpPr>
        <p:spPr bwMode="auto">
          <a:xfrm>
            <a:off x="6858000" y="2133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Narratives</a:t>
            </a:r>
            <a:endParaRPr lang="en-GB" sz="1600" dirty="0">
              <a:solidFill>
                <a:srgbClr val="003399"/>
              </a:solidFill>
              <a:latin typeface="Calibri"/>
              <a:cs typeface="Calibri"/>
            </a:endParaRPr>
          </a:p>
        </p:txBody>
      </p:sp>
      <p:grpSp>
        <p:nvGrpSpPr>
          <p:cNvPr id="11" name="Group 10"/>
          <p:cNvGrpSpPr/>
          <p:nvPr/>
        </p:nvGrpSpPr>
        <p:grpSpPr>
          <a:xfrm>
            <a:off x="609600" y="3429000"/>
            <a:ext cx="3895200" cy="914400"/>
            <a:chOff x="1752600" y="2895600"/>
            <a:chExt cx="3895200" cy="914400"/>
          </a:xfrm>
        </p:grpSpPr>
        <p:sp>
          <p:nvSpPr>
            <p:cNvPr id="13" name="AutoShape 39"/>
            <p:cNvSpPr>
              <a:spLocks noChangeArrowheads="1"/>
            </p:cNvSpPr>
            <p:nvPr/>
          </p:nvSpPr>
          <p:spPr bwMode="auto">
            <a:xfrm>
              <a:off x="1752600" y="2895600"/>
              <a:ext cx="1152000" cy="900000"/>
            </a:xfrm>
            <a:prstGeom prst="roundRect">
              <a:avLst>
                <a:gd name="adj" fmla="val 9000"/>
              </a:avLst>
            </a:prstGeom>
            <a:no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Story maps</a:t>
              </a:r>
              <a:endParaRPr lang="en-GB" sz="1600" dirty="0">
                <a:solidFill>
                  <a:srgbClr val="003399"/>
                </a:solidFill>
                <a:latin typeface="Calibri"/>
                <a:cs typeface="Calibri"/>
              </a:endParaRPr>
            </a:p>
          </p:txBody>
        </p:sp>
        <p:sp>
          <p:nvSpPr>
            <p:cNvPr id="14" name="AutoShape 41"/>
            <p:cNvSpPr>
              <a:spLocks noChangeArrowheads="1"/>
            </p:cNvSpPr>
            <p:nvPr/>
          </p:nvSpPr>
          <p:spPr bwMode="auto">
            <a:xfrm>
              <a:off x="31242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Right sized stories</a:t>
              </a:r>
              <a:endParaRPr lang="en-GB" sz="1600" dirty="0">
                <a:solidFill>
                  <a:srgbClr val="003399"/>
                </a:solidFill>
                <a:latin typeface="Calibri"/>
                <a:cs typeface="Calibri"/>
              </a:endParaRPr>
            </a:p>
          </p:txBody>
        </p:sp>
        <p:sp>
          <p:nvSpPr>
            <p:cNvPr id="15" name="AutoShape 39"/>
            <p:cNvSpPr>
              <a:spLocks noChangeArrowheads="1"/>
            </p:cNvSpPr>
            <p:nvPr/>
          </p:nvSpPr>
          <p:spPr bwMode="auto">
            <a:xfrm>
              <a:off x="4495800" y="2895600"/>
              <a:ext cx="1152000" cy="9144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Initial story </a:t>
              </a:r>
              <a:r>
                <a:rPr lang="en-GB" sz="1600" dirty="0">
                  <a:solidFill>
                    <a:srgbClr val="003399"/>
                  </a:solidFill>
                  <a:latin typeface="Calibri"/>
                  <a:cs typeface="Calibri"/>
                </a:rPr>
                <a:t>l</a:t>
              </a:r>
              <a:r>
                <a:rPr lang="en-GB" sz="1600" dirty="0" smtClean="0">
                  <a:solidFill>
                    <a:srgbClr val="003399"/>
                  </a:solidFill>
                  <a:latin typeface="Calibri"/>
                  <a:cs typeface="Calibri"/>
                </a:rPr>
                <a:t>ist (Backlog)</a:t>
              </a:r>
              <a:endParaRPr lang="en-GB" sz="1600" dirty="0">
                <a:solidFill>
                  <a:srgbClr val="003399"/>
                </a:solidFill>
                <a:latin typeface="Calibri"/>
                <a:cs typeface="Calibri"/>
              </a:endParaRPr>
            </a:p>
          </p:txBody>
        </p:sp>
      </p:grpSp>
      <p:sp>
        <p:nvSpPr>
          <p:cNvPr id="16" name="AutoShape 39"/>
          <p:cNvSpPr>
            <a:spLocks noChangeArrowheads="1"/>
          </p:cNvSpPr>
          <p:nvPr/>
        </p:nvSpPr>
        <p:spPr bwMode="auto">
          <a:xfrm>
            <a:off x="6858000" y="34290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Functional test matrix</a:t>
            </a:r>
            <a:endParaRPr lang="en-GB" sz="1600" dirty="0">
              <a:solidFill>
                <a:srgbClr val="003399"/>
              </a:solidFill>
              <a:latin typeface="Calibri"/>
              <a:cs typeface="Calibri"/>
            </a:endParaRPr>
          </a:p>
        </p:txBody>
      </p:sp>
      <p:sp>
        <p:nvSpPr>
          <p:cNvPr id="18" name="AutoShape 41"/>
          <p:cNvSpPr>
            <a:spLocks noChangeArrowheads="1"/>
          </p:cNvSpPr>
          <p:nvPr/>
        </p:nvSpPr>
        <p:spPr bwMode="auto">
          <a:xfrm>
            <a:off x="4724400" y="2133600"/>
            <a:ext cx="1149338" cy="9000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Scenarios</a:t>
            </a:r>
            <a:endParaRPr lang="en-GB" sz="1600" dirty="0">
              <a:solidFill>
                <a:srgbClr val="003399"/>
              </a:solidFill>
              <a:latin typeface="Calibri"/>
              <a:cs typeface="Calibri"/>
            </a:endParaRPr>
          </a:p>
        </p:txBody>
      </p:sp>
      <p:sp>
        <p:nvSpPr>
          <p:cNvPr id="19" name="AutoShape 41"/>
          <p:cNvSpPr>
            <a:spLocks noChangeArrowheads="1"/>
          </p:cNvSpPr>
          <p:nvPr/>
        </p:nvSpPr>
        <p:spPr bwMode="auto">
          <a:xfrm>
            <a:off x="4724400" y="34290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Release plan with estimate</a:t>
            </a:r>
            <a:endParaRPr lang="en-GB" sz="1600" dirty="0">
              <a:solidFill>
                <a:srgbClr val="003399"/>
              </a:solidFill>
              <a:latin typeface="Calibri"/>
              <a:cs typeface="Calibri"/>
            </a:endParaRPr>
          </a:p>
        </p:txBody>
      </p:sp>
    </p:spTree>
    <p:extLst>
      <p:ext uri="{BB962C8B-B14F-4D97-AF65-F5344CB8AC3E}">
        <p14:creationId xmlns:p14="http://schemas.microsoft.com/office/powerpoint/2010/main" val="2125292687"/>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01499366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Clr>
                <a:schemeClr val="bg1"/>
              </a:buClr>
            </a:pPr>
            <a:r>
              <a:rPr lang="en-AU" smtClean="0"/>
              <a:t>Making the right choice</a:t>
            </a:r>
            <a:endParaRPr lang="en-US" smtClean="0"/>
          </a:p>
        </p:txBody>
      </p:sp>
      <p:sp>
        <p:nvSpPr>
          <p:cNvPr id="18435" name="Text Box 3"/>
          <p:cNvSpPr txBox="1">
            <a:spLocks noChangeArrowheads="1"/>
          </p:cNvSpPr>
          <p:nvPr/>
        </p:nvSpPr>
        <p:spPr bwMode="auto">
          <a:xfrm>
            <a:off x="1095375" y="1339850"/>
            <a:ext cx="949325" cy="457200"/>
          </a:xfrm>
          <a:prstGeom prst="rect">
            <a:avLst/>
          </a:prstGeom>
          <a:noFill/>
          <a:ln w="9525">
            <a:noFill/>
            <a:miter lim="800000"/>
            <a:headEnd/>
            <a:tailEnd/>
          </a:ln>
        </p:spPr>
        <p:txBody>
          <a:bodyPr wrap="none">
            <a:spAutoFit/>
          </a:bodyPr>
          <a:lstStyle/>
          <a:p>
            <a:pPr>
              <a:buNone/>
            </a:pPr>
            <a:r>
              <a:rPr lang="en-AU" sz="2400" b="1" dirty="0">
                <a:solidFill>
                  <a:schemeClr val="tx1"/>
                </a:solidFill>
                <a:latin typeface="Tahoma" pitchFamily="34" charset="0"/>
                <a:ea typeface="MS PGothic" pitchFamily="34" charset="-128"/>
                <a:cs typeface="Arial" charset="0"/>
              </a:rPr>
              <a:t>Agile</a:t>
            </a:r>
          </a:p>
        </p:txBody>
      </p:sp>
      <p:sp>
        <p:nvSpPr>
          <p:cNvPr id="18436" name="Text Box 4"/>
          <p:cNvSpPr txBox="1">
            <a:spLocks noChangeArrowheads="1"/>
          </p:cNvSpPr>
          <p:nvPr/>
        </p:nvSpPr>
        <p:spPr bwMode="auto">
          <a:xfrm>
            <a:off x="6400800" y="1295400"/>
            <a:ext cx="1657350" cy="457200"/>
          </a:xfrm>
          <a:prstGeom prst="rect">
            <a:avLst/>
          </a:prstGeom>
          <a:noFill/>
          <a:ln w="9525">
            <a:noFill/>
            <a:miter lim="800000"/>
            <a:headEnd/>
            <a:tailEnd/>
          </a:ln>
        </p:spPr>
        <p:txBody>
          <a:bodyPr wrap="none">
            <a:spAutoFit/>
          </a:bodyPr>
          <a:lstStyle/>
          <a:p>
            <a:pPr>
              <a:buNone/>
            </a:pPr>
            <a:r>
              <a:rPr lang="en-AU" sz="2400" b="1">
                <a:solidFill>
                  <a:schemeClr val="tx1"/>
                </a:solidFill>
                <a:latin typeface="Tahoma" pitchFamily="34" charset="0"/>
                <a:ea typeface="MS PGothic" pitchFamily="34" charset="-128"/>
                <a:cs typeface="Arial" charset="0"/>
              </a:rPr>
              <a:t>Non Agile</a:t>
            </a:r>
          </a:p>
        </p:txBody>
      </p:sp>
      <p:sp>
        <p:nvSpPr>
          <p:cNvPr id="424965" name="Text Box 5"/>
          <p:cNvSpPr txBox="1">
            <a:spLocks noChangeArrowheads="1"/>
          </p:cNvSpPr>
          <p:nvPr/>
        </p:nvSpPr>
        <p:spPr bwMode="auto">
          <a:xfrm>
            <a:off x="663982" y="2043113"/>
            <a:ext cx="3970172" cy="400110"/>
          </a:xfrm>
          <a:prstGeom prst="rect">
            <a:avLst/>
          </a:prstGeom>
          <a:noFill/>
          <a:ln w="9525" algn="ctr">
            <a:noFill/>
            <a:miter lim="800000"/>
            <a:headEnd/>
            <a:tailEnd/>
          </a:ln>
        </p:spPr>
        <p:txBody>
          <a:bodyPr wrap="square">
            <a:spAutoFit/>
          </a:bodyPr>
          <a:lstStyle/>
          <a:p>
            <a:pPr>
              <a:buNone/>
            </a:pPr>
            <a:r>
              <a:rPr lang="en-AU" dirty="0" smtClean="0">
                <a:solidFill>
                  <a:schemeClr val="tx1"/>
                </a:solidFill>
                <a:latin typeface="Tahoma" pitchFamily="34" charset="0"/>
                <a:ea typeface="MS PGothic" pitchFamily="34" charset="-128"/>
                <a:cs typeface="Arial" charset="0"/>
              </a:rPr>
              <a:t>Volatile requirements</a:t>
            </a:r>
            <a:endParaRPr lang="en-AU" dirty="0">
              <a:solidFill>
                <a:schemeClr val="tx1"/>
              </a:solidFill>
              <a:latin typeface="Tahoma" pitchFamily="34" charset="0"/>
              <a:ea typeface="MS PGothic" pitchFamily="34" charset="-128"/>
              <a:cs typeface="Arial" charset="0"/>
            </a:endParaRPr>
          </a:p>
        </p:txBody>
      </p:sp>
      <p:sp>
        <p:nvSpPr>
          <p:cNvPr id="424966" name="Text Box 6"/>
          <p:cNvSpPr txBox="1">
            <a:spLocks noChangeArrowheads="1"/>
          </p:cNvSpPr>
          <p:nvPr/>
        </p:nvSpPr>
        <p:spPr bwMode="auto">
          <a:xfrm>
            <a:off x="5701447" y="2043113"/>
            <a:ext cx="2451953" cy="400110"/>
          </a:xfrm>
          <a:prstGeom prst="rect">
            <a:avLst/>
          </a:prstGeom>
          <a:noFill/>
          <a:ln w="9525">
            <a:noFill/>
            <a:miter lim="800000"/>
            <a:headEnd/>
            <a:tailEnd/>
          </a:ln>
        </p:spPr>
        <p:txBody>
          <a:bodyPr wrap="none">
            <a:spAutoFit/>
          </a:bodyPr>
          <a:lstStyle/>
          <a:p>
            <a:pPr algn="r">
              <a:buNone/>
            </a:pPr>
            <a:r>
              <a:rPr lang="en-AU" dirty="0" smtClean="0">
                <a:solidFill>
                  <a:schemeClr val="tx1"/>
                </a:solidFill>
                <a:latin typeface="Tahoma" pitchFamily="34" charset="0"/>
                <a:ea typeface="MS PGothic" pitchFamily="34" charset="-128"/>
                <a:cs typeface="Arial" charset="0"/>
              </a:rPr>
              <a:t>Stable requirements</a:t>
            </a:r>
            <a:endParaRPr lang="en-AU" dirty="0">
              <a:solidFill>
                <a:schemeClr val="tx1"/>
              </a:solidFill>
              <a:latin typeface="Tahoma" pitchFamily="34" charset="0"/>
              <a:ea typeface="MS PGothic" pitchFamily="34" charset="-128"/>
              <a:cs typeface="Arial" charset="0"/>
            </a:endParaRPr>
          </a:p>
        </p:txBody>
      </p:sp>
      <p:sp>
        <p:nvSpPr>
          <p:cNvPr id="424967" name="Text Box 7"/>
          <p:cNvSpPr txBox="1">
            <a:spLocks noChangeArrowheads="1"/>
          </p:cNvSpPr>
          <p:nvPr/>
        </p:nvSpPr>
        <p:spPr bwMode="auto">
          <a:xfrm>
            <a:off x="663982" y="5029200"/>
            <a:ext cx="3603218" cy="400110"/>
          </a:xfrm>
          <a:prstGeom prst="rect">
            <a:avLst/>
          </a:prstGeom>
          <a:noFill/>
          <a:ln w="9525">
            <a:noFill/>
            <a:miter lim="800000"/>
            <a:headEnd/>
            <a:tailEnd/>
          </a:ln>
        </p:spPr>
        <p:txBody>
          <a:bodyPr wrap="square">
            <a:spAutoFit/>
          </a:bodyPr>
          <a:lstStyle/>
          <a:p>
            <a:pPr>
              <a:buNone/>
            </a:pPr>
            <a:r>
              <a:rPr lang="en-AU" dirty="0">
                <a:solidFill>
                  <a:schemeClr val="tx1"/>
                </a:solidFill>
                <a:latin typeface="Tahoma" pitchFamily="34" charset="0"/>
                <a:ea typeface="MS PGothic" pitchFamily="34" charset="-128"/>
                <a:cs typeface="Arial" charset="0"/>
              </a:rPr>
              <a:t>Time to </a:t>
            </a:r>
            <a:r>
              <a:rPr lang="en-AU" dirty="0" smtClean="0">
                <a:solidFill>
                  <a:schemeClr val="tx1"/>
                </a:solidFill>
                <a:latin typeface="Tahoma" pitchFamily="34" charset="0"/>
                <a:ea typeface="MS PGothic" pitchFamily="34" charset="-128"/>
                <a:cs typeface="Arial" charset="0"/>
              </a:rPr>
              <a:t>market matters</a:t>
            </a:r>
            <a:endParaRPr lang="en-AU" dirty="0">
              <a:solidFill>
                <a:schemeClr val="tx1"/>
              </a:solidFill>
              <a:latin typeface="Tahoma" pitchFamily="34" charset="0"/>
              <a:ea typeface="MS PGothic" pitchFamily="34" charset="-128"/>
              <a:cs typeface="Arial" charset="0"/>
            </a:endParaRPr>
          </a:p>
        </p:txBody>
      </p:sp>
      <p:sp>
        <p:nvSpPr>
          <p:cNvPr id="424968" name="Text Box 8"/>
          <p:cNvSpPr txBox="1">
            <a:spLocks noChangeArrowheads="1"/>
          </p:cNvSpPr>
          <p:nvPr/>
        </p:nvSpPr>
        <p:spPr bwMode="auto">
          <a:xfrm>
            <a:off x="663982" y="4282679"/>
            <a:ext cx="2895600" cy="400110"/>
          </a:xfrm>
          <a:prstGeom prst="rect">
            <a:avLst/>
          </a:prstGeom>
          <a:noFill/>
          <a:ln w="9525">
            <a:noFill/>
            <a:miter lim="800000"/>
            <a:headEnd/>
            <a:tailEnd/>
          </a:ln>
        </p:spPr>
        <p:txBody>
          <a:bodyPr wrap="square">
            <a:spAutoFit/>
          </a:bodyPr>
          <a:lstStyle/>
          <a:p>
            <a:pPr>
              <a:buNone/>
            </a:pPr>
            <a:r>
              <a:rPr lang="en-AU" dirty="0" smtClean="0">
                <a:solidFill>
                  <a:schemeClr val="tx1"/>
                </a:solidFill>
                <a:latin typeface="Tahoma" pitchFamily="34" charset="0"/>
                <a:ea typeface="MS PGothic" pitchFamily="34" charset="-128"/>
                <a:cs typeface="Arial" charset="0"/>
              </a:rPr>
              <a:t>Co-located  team</a:t>
            </a:r>
            <a:endParaRPr lang="en-AU" dirty="0">
              <a:solidFill>
                <a:schemeClr val="tx1"/>
              </a:solidFill>
              <a:latin typeface="Tahoma" pitchFamily="34" charset="0"/>
              <a:ea typeface="MS PGothic" pitchFamily="34" charset="-128"/>
              <a:cs typeface="Arial" charset="0"/>
            </a:endParaRPr>
          </a:p>
        </p:txBody>
      </p:sp>
      <p:sp>
        <p:nvSpPr>
          <p:cNvPr id="424969" name="Text Box 9"/>
          <p:cNvSpPr txBox="1">
            <a:spLocks noChangeArrowheads="1"/>
          </p:cNvSpPr>
          <p:nvPr/>
        </p:nvSpPr>
        <p:spPr bwMode="auto">
          <a:xfrm>
            <a:off x="663982" y="2789635"/>
            <a:ext cx="1483419" cy="400110"/>
          </a:xfrm>
          <a:prstGeom prst="rect">
            <a:avLst/>
          </a:prstGeom>
          <a:noFill/>
          <a:ln w="9525">
            <a:noFill/>
            <a:miter lim="800000"/>
            <a:headEnd/>
            <a:tailEnd/>
          </a:ln>
        </p:spPr>
        <p:txBody>
          <a:bodyPr wrap="none">
            <a:spAutoFit/>
          </a:bodyPr>
          <a:lstStyle/>
          <a:p>
            <a:pPr>
              <a:buNone/>
            </a:pPr>
            <a:r>
              <a:rPr lang="en-AU">
                <a:solidFill>
                  <a:schemeClr val="tx1"/>
                </a:solidFill>
                <a:latin typeface="Tahoma" pitchFamily="34" charset="0"/>
                <a:ea typeface="MS PGothic" pitchFamily="34" charset="-128"/>
                <a:cs typeface="Arial" charset="0"/>
              </a:rPr>
              <a:t>Automation</a:t>
            </a:r>
          </a:p>
        </p:txBody>
      </p:sp>
      <p:sp>
        <p:nvSpPr>
          <p:cNvPr id="424970" name="Text Box 10"/>
          <p:cNvSpPr txBox="1">
            <a:spLocks noChangeArrowheads="1"/>
          </p:cNvSpPr>
          <p:nvPr/>
        </p:nvSpPr>
        <p:spPr bwMode="auto">
          <a:xfrm>
            <a:off x="5486400" y="4282679"/>
            <a:ext cx="2667000" cy="400110"/>
          </a:xfrm>
          <a:prstGeom prst="rect">
            <a:avLst/>
          </a:prstGeom>
          <a:noFill/>
          <a:ln w="9525">
            <a:noFill/>
            <a:miter lim="800000"/>
            <a:headEnd/>
            <a:tailEnd/>
          </a:ln>
        </p:spPr>
        <p:txBody>
          <a:bodyPr wrap="square">
            <a:spAutoFit/>
          </a:bodyPr>
          <a:lstStyle/>
          <a:p>
            <a:pPr algn="r">
              <a:buNone/>
            </a:pPr>
            <a:r>
              <a:rPr lang="en-AU" dirty="0" smtClean="0">
                <a:solidFill>
                  <a:schemeClr val="tx1"/>
                </a:solidFill>
                <a:latin typeface="Tahoma" pitchFamily="34" charset="0"/>
                <a:ea typeface="MS PGothic" pitchFamily="34" charset="-128"/>
                <a:cs typeface="Arial" charset="0"/>
              </a:rPr>
              <a:t>Segregated team</a:t>
            </a:r>
            <a:endParaRPr lang="en-AU" dirty="0">
              <a:solidFill>
                <a:schemeClr val="tx1"/>
              </a:solidFill>
              <a:latin typeface="Tahoma" pitchFamily="34" charset="0"/>
              <a:ea typeface="MS PGothic" pitchFamily="34" charset="-128"/>
              <a:cs typeface="Arial" charset="0"/>
            </a:endParaRPr>
          </a:p>
        </p:txBody>
      </p:sp>
      <p:sp>
        <p:nvSpPr>
          <p:cNvPr id="424971" name="Text Box 11"/>
          <p:cNvSpPr txBox="1">
            <a:spLocks noChangeArrowheads="1"/>
          </p:cNvSpPr>
          <p:nvPr/>
        </p:nvSpPr>
        <p:spPr bwMode="auto">
          <a:xfrm>
            <a:off x="5105400" y="3536157"/>
            <a:ext cx="3048000" cy="400110"/>
          </a:xfrm>
          <a:prstGeom prst="rect">
            <a:avLst/>
          </a:prstGeom>
          <a:noFill/>
          <a:ln w="9525">
            <a:noFill/>
            <a:miter lim="800000"/>
            <a:headEnd/>
            <a:tailEnd/>
          </a:ln>
        </p:spPr>
        <p:txBody>
          <a:bodyPr wrap="square">
            <a:spAutoFit/>
          </a:bodyPr>
          <a:lstStyle/>
          <a:p>
            <a:pPr algn="r">
              <a:buNone/>
            </a:pPr>
            <a:r>
              <a:rPr lang="en-AU" dirty="0">
                <a:solidFill>
                  <a:schemeClr val="tx1"/>
                </a:solidFill>
                <a:latin typeface="Tahoma" pitchFamily="34" charset="0"/>
                <a:ea typeface="MS PGothic" pitchFamily="34" charset="-128"/>
                <a:cs typeface="Arial" charset="0"/>
              </a:rPr>
              <a:t>Customer </a:t>
            </a:r>
            <a:r>
              <a:rPr lang="en-AU" dirty="0" smtClean="0">
                <a:solidFill>
                  <a:schemeClr val="tx1"/>
                </a:solidFill>
                <a:latin typeface="Tahoma" pitchFamily="34" charset="0"/>
                <a:ea typeface="MS PGothic" pitchFamily="34" charset="-128"/>
                <a:cs typeface="Arial" charset="0"/>
              </a:rPr>
              <a:t>not accessible</a:t>
            </a:r>
            <a:endParaRPr lang="en-AU" dirty="0">
              <a:solidFill>
                <a:schemeClr val="tx1"/>
              </a:solidFill>
              <a:latin typeface="Tahoma" pitchFamily="34" charset="0"/>
              <a:ea typeface="MS PGothic" pitchFamily="34" charset="-128"/>
              <a:cs typeface="Arial" charset="0"/>
            </a:endParaRPr>
          </a:p>
        </p:txBody>
      </p:sp>
      <p:sp>
        <p:nvSpPr>
          <p:cNvPr id="18444" name="Line 12"/>
          <p:cNvSpPr>
            <a:spLocks noChangeShapeType="1"/>
          </p:cNvSpPr>
          <p:nvPr/>
        </p:nvSpPr>
        <p:spPr bwMode="auto">
          <a:xfrm>
            <a:off x="684213" y="1903413"/>
            <a:ext cx="7488237" cy="0"/>
          </a:xfrm>
          <a:prstGeom prst="line">
            <a:avLst/>
          </a:prstGeom>
          <a:noFill/>
          <a:ln w="76200">
            <a:solidFill>
              <a:srgbClr val="FF3300"/>
            </a:solidFill>
            <a:round/>
            <a:headEnd type="triangle" w="med" len="med"/>
            <a:tailEnd type="triangle" w="med" len="med"/>
          </a:ln>
        </p:spPr>
        <p:txBody>
          <a:bodyPr/>
          <a:lstStyle/>
          <a:p>
            <a:endParaRPr lang="en-US"/>
          </a:p>
        </p:txBody>
      </p:sp>
      <p:sp>
        <p:nvSpPr>
          <p:cNvPr id="424973" name="Text Box 13"/>
          <p:cNvSpPr txBox="1">
            <a:spLocks noChangeArrowheads="1"/>
          </p:cNvSpPr>
          <p:nvPr/>
        </p:nvSpPr>
        <p:spPr bwMode="auto">
          <a:xfrm>
            <a:off x="6036667" y="2789635"/>
            <a:ext cx="2116733" cy="400110"/>
          </a:xfrm>
          <a:prstGeom prst="rect">
            <a:avLst/>
          </a:prstGeom>
          <a:noFill/>
          <a:ln w="9525">
            <a:noFill/>
            <a:miter lim="800000"/>
            <a:headEnd/>
            <a:tailEnd/>
          </a:ln>
        </p:spPr>
        <p:txBody>
          <a:bodyPr wrap="none">
            <a:spAutoFit/>
          </a:bodyPr>
          <a:lstStyle/>
          <a:p>
            <a:pPr algn="r">
              <a:buNone/>
            </a:pPr>
            <a:r>
              <a:rPr lang="en-AU">
                <a:solidFill>
                  <a:schemeClr val="tx1"/>
                </a:solidFill>
                <a:latin typeface="Tahoma" pitchFamily="34" charset="0"/>
                <a:ea typeface="MS PGothic" pitchFamily="34" charset="-128"/>
                <a:cs typeface="Arial" charset="0"/>
              </a:rPr>
              <a:t>Little Automation</a:t>
            </a:r>
          </a:p>
        </p:txBody>
      </p:sp>
      <p:sp>
        <p:nvSpPr>
          <p:cNvPr id="424974" name="Rectangle 14"/>
          <p:cNvSpPr>
            <a:spLocks noChangeArrowheads="1"/>
          </p:cNvSpPr>
          <p:nvPr/>
        </p:nvSpPr>
        <p:spPr bwMode="auto">
          <a:xfrm>
            <a:off x="663982" y="3536157"/>
            <a:ext cx="3825714" cy="400110"/>
          </a:xfrm>
          <a:prstGeom prst="rect">
            <a:avLst/>
          </a:prstGeom>
          <a:noFill/>
          <a:ln w="9525">
            <a:noFill/>
            <a:miter lim="800000"/>
            <a:headEnd/>
            <a:tailEnd/>
          </a:ln>
        </p:spPr>
        <p:txBody>
          <a:bodyPr wrap="square">
            <a:spAutoFit/>
          </a:bodyPr>
          <a:lstStyle/>
          <a:p>
            <a:pPr eaLnBrk="0" hangingPunct="0">
              <a:buNone/>
            </a:pPr>
            <a:r>
              <a:rPr lang="en-US" dirty="0">
                <a:solidFill>
                  <a:schemeClr val="tx1"/>
                </a:solidFill>
                <a:latin typeface="Tahoma" pitchFamily="34" charset="0"/>
                <a:ea typeface="MS PGothic" pitchFamily="34" charset="-128"/>
              </a:rPr>
              <a:t>Customer </a:t>
            </a:r>
            <a:r>
              <a:rPr lang="en-US" dirty="0" smtClean="0">
                <a:solidFill>
                  <a:schemeClr val="tx1"/>
                </a:solidFill>
                <a:latin typeface="Tahoma" pitchFamily="34" charset="0"/>
                <a:ea typeface="MS PGothic" pitchFamily="34" charset="-128"/>
              </a:rPr>
              <a:t>readily available</a:t>
            </a:r>
            <a:endParaRPr lang="en-US" sz="2400" dirty="0">
              <a:solidFill>
                <a:schemeClr val="tx1"/>
              </a:solidFill>
              <a:latin typeface="Tahoma" pitchFamily="34" charset="0"/>
              <a:ea typeface="MS PGothic" pitchFamily="34" charset="-128"/>
            </a:endParaRPr>
          </a:p>
        </p:txBody>
      </p:sp>
      <p:sp>
        <p:nvSpPr>
          <p:cNvPr id="424975" name="Text Box 15"/>
          <p:cNvSpPr txBox="1">
            <a:spLocks noChangeArrowheads="1"/>
          </p:cNvSpPr>
          <p:nvPr/>
        </p:nvSpPr>
        <p:spPr bwMode="auto">
          <a:xfrm>
            <a:off x="5334000" y="5029200"/>
            <a:ext cx="2819400" cy="400110"/>
          </a:xfrm>
          <a:prstGeom prst="rect">
            <a:avLst/>
          </a:prstGeom>
          <a:noFill/>
          <a:ln w="9525">
            <a:noFill/>
            <a:miter lim="800000"/>
            <a:headEnd/>
            <a:tailEnd/>
          </a:ln>
        </p:spPr>
        <p:txBody>
          <a:bodyPr wrap="square">
            <a:spAutoFit/>
          </a:bodyPr>
          <a:lstStyle/>
          <a:p>
            <a:pPr algn="r">
              <a:buNone/>
            </a:pPr>
            <a:r>
              <a:rPr lang="en-AU" dirty="0">
                <a:solidFill>
                  <a:schemeClr val="tx1"/>
                </a:solidFill>
                <a:latin typeface="Tahoma" pitchFamily="34" charset="0"/>
                <a:ea typeface="MS PGothic" pitchFamily="34" charset="-128"/>
                <a:cs typeface="Arial" charset="0"/>
              </a:rPr>
              <a:t>Fixed </a:t>
            </a:r>
            <a:r>
              <a:rPr lang="en-AU" dirty="0" smtClean="0">
                <a:solidFill>
                  <a:schemeClr val="tx1"/>
                </a:solidFill>
                <a:latin typeface="Tahoma" pitchFamily="34" charset="0"/>
                <a:ea typeface="MS PGothic" pitchFamily="34" charset="-128"/>
                <a:cs typeface="Arial" charset="0"/>
              </a:rPr>
              <a:t>scope matters</a:t>
            </a:r>
            <a:endParaRPr lang="en-AU" dirty="0">
              <a:solidFill>
                <a:schemeClr val="tx1"/>
              </a:solidFill>
              <a:latin typeface="Tahoma" pitchFamily="34" charset="0"/>
              <a:ea typeface="MS PGothic" pitchFamily="34" charset="-128"/>
              <a:cs typeface="Arial"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4965"/>
                                        </p:tgtEl>
                                        <p:attrNameLst>
                                          <p:attrName>style.visibility</p:attrName>
                                        </p:attrNameLst>
                                      </p:cBhvr>
                                      <p:to>
                                        <p:strVal val="visible"/>
                                      </p:to>
                                    </p:set>
                                    <p:animEffect transition="in" filter="fade">
                                      <p:cBhvr>
                                        <p:cTn id="7" dur="500"/>
                                        <p:tgtEl>
                                          <p:spTgt spid="42496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4966"/>
                                        </p:tgtEl>
                                        <p:attrNameLst>
                                          <p:attrName>style.visibility</p:attrName>
                                        </p:attrNameLst>
                                      </p:cBhvr>
                                      <p:to>
                                        <p:strVal val="visible"/>
                                      </p:to>
                                    </p:set>
                                    <p:animEffect transition="in" filter="fade">
                                      <p:cBhvr>
                                        <p:cTn id="10" dur="500"/>
                                        <p:tgtEl>
                                          <p:spTgt spid="42496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24969"/>
                                        </p:tgtEl>
                                        <p:attrNameLst>
                                          <p:attrName>style.visibility</p:attrName>
                                        </p:attrNameLst>
                                      </p:cBhvr>
                                      <p:to>
                                        <p:strVal val="visible"/>
                                      </p:to>
                                    </p:set>
                                    <p:animEffect transition="in" filter="fade">
                                      <p:cBhvr>
                                        <p:cTn id="15" dur="500"/>
                                        <p:tgtEl>
                                          <p:spTgt spid="42496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24973"/>
                                        </p:tgtEl>
                                        <p:attrNameLst>
                                          <p:attrName>style.visibility</p:attrName>
                                        </p:attrNameLst>
                                      </p:cBhvr>
                                      <p:to>
                                        <p:strVal val="visible"/>
                                      </p:to>
                                    </p:set>
                                    <p:animEffect transition="in" filter="fade">
                                      <p:cBhvr>
                                        <p:cTn id="18" dur="500"/>
                                        <p:tgtEl>
                                          <p:spTgt spid="42497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24974"/>
                                        </p:tgtEl>
                                        <p:attrNameLst>
                                          <p:attrName>style.visibility</p:attrName>
                                        </p:attrNameLst>
                                      </p:cBhvr>
                                      <p:to>
                                        <p:strVal val="visible"/>
                                      </p:to>
                                    </p:set>
                                    <p:animEffect transition="in" filter="fade">
                                      <p:cBhvr>
                                        <p:cTn id="23" dur="500"/>
                                        <p:tgtEl>
                                          <p:spTgt spid="42497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4971"/>
                                        </p:tgtEl>
                                        <p:attrNameLst>
                                          <p:attrName>style.visibility</p:attrName>
                                        </p:attrNameLst>
                                      </p:cBhvr>
                                      <p:to>
                                        <p:strVal val="visible"/>
                                      </p:to>
                                    </p:set>
                                    <p:animEffect transition="in" filter="fade">
                                      <p:cBhvr>
                                        <p:cTn id="26" dur="500"/>
                                        <p:tgtEl>
                                          <p:spTgt spid="42497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24968"/>
                                        </p:tgtEl>
                                        <p:attrNameLst>
                                          <p:attrName>style.visibility</p:attrName>
                                        </p:attrNameLst>
                                      </p:cBhvr>
                                      <p:to>
                                        <p:strVal val="visible"/>
                                      </p:to>
                                    </p:set>
                                    <p:animEffect transition="in" filter="fade">
                                      <p:cBhvr>
                                        <p:cTn id="31" dur="500"/>
                                        <p:tgtEl>
                                          <p:spTgt spid="42496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24970"/>
                                        </p:tgtEl>
                                        <p:attrNameLst>
                                          <p:attrName>style.visibility</p:attrName>
                                        </p:attrNameLst>
                                      </p:cBhvr>
                                      <p:to>
                                        <p:strVal val="visible"/>
                                      </p:to>
                                    </p:set>
                                    <p:animEffect transition="in" filter="fade">
                                      <p:cBhvr>
                                        <p:cTn id="34" dur="500"/>
                                        <p:tgtEl>
                                          <p:spTgt spid="42497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24967"/>
                                        </p:tgtEl>
                                        <p:attrNameLst>
                                          <p:attrName>style.visibility</p:attrName>
                                        </p:attrNameLst>
                                      </p:cBhvr>
                                      <p:to>
                                        <p:strVal val="visible"/>
                                      </p:to>
                                    </p:set>
                                    <p:animEffect transition="in" filter="fade">
                                      <p:cBhvr>
                                        <p:cTn id="39" dur="500"/>
                                        <p:tgtEl>
                                          <p:spTgt spid="42496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24975"/>
                                        </p:tgtEl>
                                        <p:attrNameLst>
                                          <p:attrName>style.visibility</p:attrName>
                                        </p:attrNameLst>
                                      </p:cBhvr>
                                      <p:to>
                                        <p:strVal val="visible"/>
                                      </p:to>
                                    </p:set>
                                    <p:animEffect transition="in" filter="fade">
                                      <p:cBhvr>
                                        <p:cTn id="42" dur="500"/>
                                        <p:tgtEl>
                                          <p:spTgt spid="424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5" grpId="0"/>
      <p:bldP spid="424966" grpId="0"/>
      <p:bldP spid="424967" grpId="0"/>
      <p:bldP spid="424968" grpId="0"/>
      <p:bldP spid="424969" grpId="0"/>
      <p:bldP spid="424970" grpId="0"/>
      <p:bldP spid="424971" grpId="0"/>
      <p:bldP spid="424973" grpId="0"/>
      <p:bldP spid="424974" grpId="0"/>
      <p:bldP spid="42497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GB" dirty="0" smtClean="0"/>
              <a:t>Models</a:t>
            </a:r>
          </a:p>
        </p:txBody>
      </p:sp>
      <p:sp>
        <p:nvSpPr>
          <p:cNvPr id="32771" name="Oval 3"/>
          <p:cNvSpPr>
            <a:spLocks noChangeArrowheads="1"/>
          </p:cNvSpPr>
          <p:nvPr/>
        </p:nvSpPr>
        <p:spPr bwMode="auto">
          <a:xfrm>
            <a:off x="2000251" y="2141666"/>
            <a:ext cx="5238749" cy="3136900"/>
          </a:xfrm>
          <a:prstGeom prst="ellipse">
            <a:avLst/>
          </a:prstGeom>
          <a:noFill/>
          <a:ln w="481013" cap="rnd">
            <a:solidFill>
              <a:srgbClr val="669900"/>
            </a:solidFill>
            <a:round/>
            <a:headEnd/>
            <a:tailEnd/>
          </a:ln>
        </p:spPr>
        <p:txBody>
          <a:bodyPr/>
          <a:lstStyle/>
          <a:p>
            <a:endParaRPr lang="en-US"/>
          </a:p>
        </p:txBody>
      </p:sp>
      <p:sp>
        <p:nvSpPr>
          <p:cNvPr id="32772" name="Freeform 4"/>
          <p:cNvSpPr>
            <a:spLocks/>
          </p:cNvSpPr>
          <p:nvPr/>
        </p:nvSpPr>
        <p:spPr bwMode="auto">
          <a:xfrm>
            <a:off x="4114800" y="1571755"/>
            <a:ext cx="722749" cy="222113"/>
          </a:xfrm>
          <a:custGeom>
            <a:avLst/>
            <a:gdLst>
              <a:gd name="T0" fmla="*/ 2147483647 w 514"/>
              <a:gd name="T1" fmla="*/ 0 h 429"/>
              <a:gd name="T2" fmla="*/ 0 w 514"/>
              <a:gd name="T3" fmla="*/ 0 h 429"/>
              <a:gd name="T4" fmla="*/ 2147483647 w 514"/>
              <a:gd name="T5" fmla="*/ 2147483647 h 429"/>
              <a:gd name="T6" fmla="*/ 0 w 514"/>
              <a:gd name="T7" fmla="*/ 2147483647 h 429"/>
              <a:gd name="T8" fmla="*/ 2147483647 w 514"/>
              <a:gd name="T9" fmla="*/ 2147483647 h 429"/>
              <a:gd name="T10" fmla="*/ 2147483647 w 514"/>
              <a:gd name="T11" fmla="*/ 2147483647 h 429"/>
              <a:gd name="T12" fmla="*/ 2147483647 w 514"/>
              <a:gd name="T13" fmla="*/ 0 h 429"/>
              <a:gd name="T14" fmla="*/ 0 60000 65536"/>
              <a:gd name="T15" fmla="*/ 0 60000 65536"/>
              <a:gd name="T16" fmla="*/ 0 60000 65536"/>
              <a:gd name="T17" fmla="*/ 0 60000 65536"/>
              <a:gd name="T18" fmla="*/ 0 60000 65536"/>
              <a:gd name="T19" fmla="*/ 0 60000 65536"/>
              <a:gd name="T20" fmla="*/ 0 60000 65536"/>
              <a:gd name="T21" fmla="*/ 0 w 514"/>
              <a:gd name="T22" fmla="*/ 0 h 429"/>
              <a:gd name="T23" fmla="*/ 514 w 514"/>
              <a:gd name="T24" fmla="*/ 429 h 4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4" h="429">
                <a:moveTo>
                  <a:pt x="385" y="0"/>
                </a:moveTo>
                <a:lnTo>
                  <a:pt x="0" y="0"/>
                </a:lnTo>
                <a:lnTo>
                  <a:pt x="128" y="215"/>
                </a:lnTo>
                <a:lnTo>
                  <a:pt x="0" y="429"/>
                </a:lnTo>
                <a:lnTo>
                  <a:pt x="385" y="429"/>
                </a:lnTo>
                <a:lnTo>
                  <a:pt x="514" y="215"/>
                </a:lnTo>
                <a:lnTo>
                  <a:pt x="385" y="0"/>
                </a:lnTo>
                <a:close/>
              </a:path>
            </a:pathLst>
          </a:custGeom>
          <a:solidFill>
            <a:srgbClr val="FFFFFF"/>
          </a:solidFill>
          <a:ln w="9525">
            <a:noFill/>
            <a:round/>
            <a:headEnd/>
            <a:tailEnd/>
          </a:ln>
        </p:spPr>
        <p:txBody>
          <a:bodyPr/>
          <a:lstStyle/>
          <a:p>
            <a:endParaRPr lang="en-US"/>
          </a:p>
        </p:txBody>
      </p:sp>
      <p:sp>
        <p:nvSpPr>
          <p:cNvPr id="32773" name="Freeform 5"/>
          <p:cNvSpPr>
            <a:spLocks/>
          </p:cNvSpPr>
          <p:nvPr/>
        </p:nvSpPr>
        <p:spPr bwMode="auto">
          <a:xfrm>
            <a:off x="4114800" y="1571755"/>
            <a:ext cx="722749" cy="222113"/>
          </a:xfrm>
          <a:custGeom>
            <a:avLst/>
            <a:gdLst>
              <a:gd name="T0" fmla="*/ 2147483647 w 514"/>
              <a:gd name="T1" fmla="*/ 0 h 429"/>
              <a:gd name="T2" fmla="*/ 0 w 514"/>
              <a:gd name="T3" fmla="*/ 0 h 429"/>
              <a:gd name="T4" fmla="*/ 2147483647 w 514"/>
              <a:gd name="T5" fmla="*/ 2147483647 h 429"/>
              <a:gd name="T6" fmla="*/ 0 w 514"/>
              <a:gd name="T7" fmla="*/ 2147483647 h 429"/>
              <a:gd name="T8" fmla="*/ 2147483647 w 514"/>
              <a:gd name="T9" fmla="*/ 2147483647 h 429"/>
              <a:gd name="T10" fmla="*/ 2147483647 w 514"/>
              <a:gd name="T11" fmla="*/ 2147483647 h 429"/>
              <a:gd name="T12" fmla="*/ 2147483647 w 514"/>
              <a:gd name="T13" fmla="*/ 0 h 429"/>
              <a:gd name="T14" fmla="*/ 0 60000 65536"/>
              <a:gd name="T15" fmla="*/ 0 60000 65536"/>
              <a:gd name="T16" fmla="*/ 0 60000 65536"/>
              <a:gd name="T17" fmla="*/ 0 60000 65536"/>
              <a:gd name="T18" fmla="*/ 0 60000 65536"/>
              <a:gd name="T19" fmla="*/ 0 60000 65536"/>
              <a:gd name="T20" fmla="*/ 0 60000 65536"/>
              <a:gd name="T21" fmla="*/ 0 w 514"/>
              <a:gd name="T22" fmla="*/ 0 h 429"/>
              <a:gd name="T23" fmla="*/ 514 w 514"/>
              <a:gd name="T24" fmla="*/ 429 h 4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4" h="429">
                <a:moveTo>
                  <a:pt x="385" y="0"/>
                </a:moveTo>
                <a:lnTo>
                  <a:pt x="0" y="0"/>
                </a:lnTo>
                <a:lnTo>
                  <a:pt x="128" y="215"/>
                </a:lnTo>
                <a:lnTo>
                  <a:pt x="0" y="429"/>
                </a:lnTo>
                <a:lnTo>
                  <a:pt x="385" y="429"/>
                </a:lnTo>
                <a:lnTo>
                  <a:pt x="514" y="215"/>
                </a:lnTo>
                <a:lnTo>
                  <a:pt x="385" y="0"/>
                </a:lnTo>
                <a:close/>
              </a:path>
            </a:pathLst>
          </a:custGeom>
          <a:solidFill>
            <a:srgbClr val="FFFFFF"/>
          </a:solidFill>
          <a:ln w="9525">
            <a:noFill/>
            <a:round/>
            <a:headEnd/>
            <a:tailEnd/>
          </a:ln>
        </p:spPr>
        <p:txBody>
          <a:bodyPr/>
          <a:lstStyle/>
          <a:p>
            <a:endParaRPr lang="en-US"/>
          </a:p>
        </p:txBody>
      </p:sp>
      <p:grpSp>
        <p:nvGrpSpPr>
          <p:cNvPr id="2" name="Group 6"/>
          <p:cNvGrpSpPr>
            <a:grpSpLocks/>
          </p:cNvGrpSpPr>
          <p:nvPr/>
        </p:nvGrpSpPr>
        <p:grpSpPr bwMode="auto">
          <a:xfrm>
            <a:off x="1447800" y="2154366"/>
            <a:ext cx="1296448" cy="552436"/>
            <a:chOff x="2302" y="2184"/>
            <a:chExt cx="922" cy="1067"/>
          </a:xfrm>
        </p:grpSpPr>
        <p:sp>
          <p:nvSpPr>
            <p:cNvPr id="32842" name="Freeform 8"/>
            <p:cNvSpPr>
              <a:spLocks/>
            </p:cNvSpPr>
            <p:nvPr/>
          </p:nvSpPr>
          <p:spPr bwMode="auto">
            <a:xfrm>
              <a:off x="2453" y="2184"/>
              <a:ext cx="514" cy="428"/>
            </a:xfrm>
            <a:custGeom>
              <a:avLst/>
              <a:gdLst>
                <a:gd name="T0" fmla="*/ 129 w 514"/>
                <a:gd name="T1" fmla="*/ 428 h 428"/>
                <a:gd name="T2" fmla="*/ 514 w 514"/>
                <a:gd name="T3" fmla="*/ 428 h 428"/>
                <a:gd name="T4" fmla="*/ 386 w 514"/>
                <a:gd name="T5" fmla="*/ 213 h 428"/>
                <a:gd name="T6" fmla="*/ 514 w 514"/>
                <a:gd name="T7" fmla="*/ 0 h 428"/>
                <a:gd name="T8" fmla="*/ 129 w 514"/>
                <a:gd name="T9" fmla="*/ 0 h 428"/>
                <a:gd name="T10" fmla="*/ 0 w 514"/>
                <a:gd name="T11" fmla="*/ 213 h 428"/>
                <a:gd name="T12" fmla="*/ 129 w 514"/>
                <a:gd name="T13" fmla="*/ 428 h 428"/>
                <a:gd name="T14" fmla="*/ 0 60000 65536"/>
                <a:gd name="T15" fmla="*/ 0 60000 65536"/>
                <a:gd name="T16" fmla="*/ 0 60000 65536"/>
                <a:gd name="T17" fmla="*/ 0 60000 65536"/>
                <a:gd name="T18" fmla="*/ 0 60000 65536"/>
                <a:gd name="T19" fmla="*/ 0 60000 65536"/>
                <a:gd name="T20" fmla="*/ 0 60000 65536"/>
                <a:gd name="T21" fmla="*/ 0 w 514"/>
                <a:gd name="T22" fmla="*/ 0 h 428"/>
                <a:gd name="T23" fmla="*/ 514 w 514"/>
                <a:gd name="T24" fmla="*/ 428 h 4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4" h="428">
                  <a:moveTo>
                    <a:pt x="129" y="428"/>
                  </a:moveTo>
                  <a:lnTo>
                    <a:pt x="514" y="428"/>
                  </a:lnTo>
                  <a:lnTo>
                    <a:pt x="386" y="213"/>
                  </a:lnTo>
                  <a:lnTo>
                    <a:pt x="514" y="0"/>
                  </a:lnTo>
                  <a:lnTo>
                    <a:pt x="129" y="0"/>
                  </a:lnTo>
                  <a:lnTo>
                    <a:pt x="0" y="213"/>
                  </a:lnTo>
                  <a:lnTo>
                    <a:pt x="129" y="428"/>
                  </a:lnTo>
                  <a:close/>
                </a:path>
              </a:pathLst>
            </a:custGeom>
            <a:solidFill>
              <a:srgbClr val="FFFFFF"/>
            </a:solidFill>
            <a:ln w="9525">
              <a:noFill/>
              <a:round/>
              <a:headEnd/>
              <a:tailEnd/>
            </a:ln>
          </p:spPr>
          <p:txBody>
            <a:bodyPr/>
            <a:lstStyle/>
            <a:p>
              <a:endParaRPr lang="en-US" sz="1000"/>
            </a:p>
          </p:txBody>
        </p:sp>
        <p:sp>
          <p:nvSpPr>
            <p:cNvPr id="32843" name="Freeform 9"/>
            <p:cNvSpPr>
              <a:spLocks/>
            </p:cNvSpPr>
            <p:nvPr/>
          </p:nvSpPr>
          <p:spPr bwMode="auto">
            <a:xfrm>
              <a:off x="2453" y="2184"/>
              <a:ext cx="514" cy="428"/>
            </a:xfrm>
            <a:custGeom>
              <a:avLst/>
              <a:gdLst>
                <a:gd name="T0" fmla="*/ 129 w 514"/>
                <a:gd name="T1" fmla="*/ 428 h 428"/>
                <a:gd name="T2" fmla="*/ 514 w 514"/>
                <a:gd name="T3" fmla="*/ 428 h 428"/>
                <a:gd name="T4" fmla="*/ 386 w 514"/>
                <a:gd name="T5" fmla="*/ 213 h 428"/>
                <a:gd name="T6" fmla="*/ 514 w 514"/>
                <a:gd name="T7" fmla="*/ 0 h 428"/>
                <a:gd name="T8" fmla="*/ 129 w 514"/>
                <a:gd name="T9" fmla="*/ 0 h 428"/>
                <a:gd name="T10" fmla="*/ 0 w 514"/>
                <a:gd name="T11" fmla="*/ 213 h 428"/>
                <a:gd name="T12" fmla="*/ 129 w 514"/>
                <a:gd name="T13" fmla="*/ 428 h 428"/>
                <a:gd name="T14" fmla="*/ 0 60000 65536"/>
                <a:gd name="T15" fmla="*/ 0 60000 65536"/>
                <a:gd name="T16" fmla="*/ 0 60000 65536"/>
                <a:gd name="T17" fmla="*/ 0 60000 65536"/>
                <a:gd name="T18" fmla="*/ 0 60000 65536"/>
                <a:gd name="T19" fmla="*/ 0 60000 65536"/>
                <a:gd name="T20" fmla="*/ 0 60000 65536"/>
                <a:gd name="T21" fmla="*/ 0 w 514"/>
                <a:gd name="T22" fmla="*/ 0 h 428"/>
                <a:gd name="T23" fmla="*/ 514 w 514"/>
                <a:gd name="T24" fmla="*/ 428 h 4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4" h="428">
                  <a:moveTo>
                    <a:pt x="129" y="428"/>
                  </a:moveTo>
                  <a:lnTo>
                    <a:pt x="514" y="428"/>
                  </a:lnTo>
                  <a:lnTo>
                    <a:pt x="386" y="213"/>
                  </a:lnTo>
                  <a:lnTo>
                    <a:pt x="514" y="0"/>
                  </a:lnTo>
                  <a:lnTo>
                    <a:pt x="129" y="0"/>
                  </a:lnTo>
                  <a:lnTo>
                    <a:pt x="0" y="213"/>
                  </a:lnTo>
                  <a:lnTo>
                    <a:pt x="129" y="428"/>
                  </a:lnTo>
                  <a:close/>
                </a:path>
              </a:pathLst>
            </a:custGeom>
            <a:solidFill>
              <a:srgbClr val="FFFFFF"/>
            </a:solidFill>
            <a:ln w="9525">
              <a:noFill/>
              <a:round/>
              <a:headEnd/>
              <a:tailEnd/>
            </a:ln>
          </p:spPr>
          <p:txBody>
            <a:bodyPr/>
            <a:lstStyle/>
            <a:p>
              <a:endParaRPr lang="en-US" sz="1000"/>
            </a:p>
          </p:txBody>
        </p:sp>
        <p:sp>
          <p:nvSpPr>
            <p:cNvPr id="32845" name="Text Box 11"/>
            <p:cNvSpPr txBox="1">
              <a:spLocks noChangeArrowheads="1"/>
            </p:cNvSpPr>
            <p:nvPr/>
          </p:nvSpPr>
          <p:spPr bwMode="auto">
            <a:xfrm>
              <a:off x="2302" y="2478"/>
              <a:ext cx="922" cy="773"/>
            </a:xfrm>
            <a:prstGeom prst="rect">
              <a:avLst/>
            </a:prstGeom>
            <a:noFill/>
            <a:ln w="9525">
              <a:noFill/>
              <a:miter lim="800000"/>
              <a:headEnd/>
              <a:tailEnd/>
            </a:ln>
          </p:spPr>
          <p:txBody>
            <a:bodyPr wrap="none">
              <a:spAutoFit/>
            </a:bodyPr>
            <a:lstStyle/>
            <a:p>
              <a:pPr algn="ctr">
                <a:buNone/>
              </a:pPr>
              <a:r>
                <a:rPr lang="en-GB" b="1" dirty="0" smtClean="0">
                  <a:solidFill>
                    <a:srgbClr val="003300"/>
                  </a:solidFill>
                  <a:latin typeface="Tahoma" pitchFamily="34" charset="0"/>
                </a:rPr>
                <a:t>Scenario</a:t>
              </a:r>
              <a:endParaRPr lang="en-GB" sz="1000" b="1" dirty="0">
                <a:solidFill>
                  <a:srgbClr val="003300"/>
                </a:solidFill>
                <a:latin typeface="Tahoma" pitchFamily="34" charset="0"/>
              </a:endParaRPr>
            </a:p>
          </p:txBody>
        </p:sp>
      </p:grpSp>
      <p:grpSp>
        <p:nvGrpSpPr>
          <p:cNvPr id="3" name="Group 12"/>
          <p:cNvGrpSpPr>
            <a:grpSpLocks/>
          </p:cNvGrpSpPr>
          <p:nvPr/>
        </p:nvGrpSpPr>
        <p:grpSpPr bwMode="auto">
          <a:xfrm>
            <a:off x="3581400" y="1620966"/>
            <a:ext cx="1953108" cy="609600"/>
            <a:chOff x="1996" y="1568"/>
            <a:chExt cx="1389" cy="1205"/>
          </a:xfrm>
        </p:grpSpPr>
        <p:sp>
          <p:nvSpPr>
            <p:cNvPr id="268301" name="AutoShape 13"/>
            <p:cNvSpPr>
              <a:spLocks noChangeArrowheads="1"/>
            </p:cNvSpPr>
            <p:nvPr/>
          </p:nvSpPr>
          <p:spPr bwMode="auto">
            <a:xfrm>
              <a:off x="2245" y="1568"/>
              <a:ext cx="884" cy="930"/>
            </a:xfrm>
            <a:prstGeom prst="roundRect">
              <a:avLst>
                <a:gd name="adj" fmla="val 16667"/>
              </a:avLst>
            </a:prstGeom>
            <a:solidFill>
              <a:schemeClr val="bg1"/>
            </a:solidFill>
            <a:ln w="28575">
              <a:solidFill>
                <a:schemeClr val="bg2"/>
              </a:solid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32837" name="Freeform 14"/>
            <p:cNvSpPr>
              <a:spLocks/>
            </p:cNvSpPr>
            <p:nvPr/>
          </p:nvSpPr>
          <p:spPr bwMode="auto">
            <a:xfrm>
              <a:off x="2430" y="1819"/>
              <a:ext cx="514" cy="428"/>
            </a:xfrm>
            <a:custGeom>
              <a:avLst/>
              <a:gdLst>
                <a:gd name="T0" fmla="*/ 129 w 514"/>
                <a:gd name="T1" fmla="*/ 428 h 428"/>
                <a:gd name="T2" fmla="*/ 514 w 514"/>
                <a:gd name="T3" fmla="*/ 428 h 428"/>
                <a:gd name="T4" fmla="*/ 386 w 514"/>
                <a:gd name="T5" fmla="*/ 213 h 428"/>
                <a:gd name="T6" fmla="*/ 514 w 514"/>
                <a:gd name="T7" fmla="*/ 0 h 428"/>
                <a:gd name="T8" fmla="*/ 129 w 514"/>
                <a:gd name="T9" fmla="*/ 0 h 428"/>
                <a:gd name="T10" fmla="*/ 0 w 514"/>
                <a:gd name="T11" fmla="*/ 213 h 428"/>
                <a:gd name="T12" fmla="*/ 129 w 514"/>
                <a:gd name="T13" fmla="*/ 428 h 428"/>
                <a:gd name="T14" fmla="*/ 0 60000 65536"/>
                <a:gd name="T15" fmla="*/ 0 60000 65536"/>
                <a:gd name="T16" fmla="*/ 0 60000 65536"/>
                <a:gd name="T17" fmla="*/ 0 60000 65536"/>
                <a:gd name="T18" fmla="*/ 0 60000 65536"/>
                <a:gd name="T19" fmla="*/ 0 60000 65536"/>
                <a:gd name="T20" fmla="*/ 0 60000 65536"/>
                <a:gd name="T21" fmla="*/ 0 w 514"/>
                <a:gd name="T22" fmla="*/ 0 h 428"/>
                <a:gd name="T23" fmla="*/ 514 w 514"/>
                <a:gd name="T24" fmla="*/ 428 h 4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4" h="428">
                  <a:moveTo>
                    <a:pt x="129" y="428"/>
                  </a:moveTo>
                  <a:lnTo>
                    <a:pt x="514" y="428"/>
                  </a:lnTo>
                  <a:lnTo>
                    <a:pt x="386" y="213"/>
                  </a:lnTo>
                  <a:lnTo>
                    <a:pt x="514" y="0"/>
                  </a:lnTo>
                  <a:lnTo>
                    <a:pt x="129" y="0"/>
                  </a:lnTo>
                  <a:lnTo>
                    <a:pt x="0" y="213"/>
                  </a:lnTo>
                  <a:lnTo>
                    <a:pt x="129" y="428"/>
                  </a:lnTo>
                  <a:close/>
                </a:path>
              </a:pathLst>
            </a:custGeom>
            <a:solidFill>
              <a:srgbClr val="FFFFFF"/>
            </a:solidFill>
            <a:ln w="9525">
              <a:noFill/>
              <a:round/>
              <a:headEnd/>
              <a:tailEnd/>
            </a:ln>
          </p:spPr>
          <p:txBody>
            <a:bodyPr/>
            <a:lstStyle/>
            <a:p>
              <a:endParaRPr lang="en-US"/>
            </a:p>
          </p:txBody>
        </p:sp>
        <p:sp>
          <p:nvSpPr>
            <p:cNvPr id="32838" name="Freeform 15"/>
            <p:cNvSpPr>
              <a:spLocks/>
            </p:cNvSpPr>
            <p:nvPr/>
          </p:nvSpPr>
          <p:spPr bwMode="auto">
            <a:xfrm>
              <a:off x="2430" y="1819"/>
              <a:ext cx="514" cy="428"/>
            </a:xfrm>
            <a:custGeom>
              <a:avLst/>
              <a:gdLst>
                <a:gd name="T0" fmla="*/ 129 w 514"/>
                <a:gd name="T1" fmla="*/ 428 h 428"/>
                <a:gd name="T2" fmla="*/ 514 w 514"/>
                <a:gd name="T3" fmla="*/ 428 h 428"/>
                <a:gd name="T4" fmla="*/ 386 w 514"/>
                <a:gd name="T5" fmla="*/ 213 h 428"/>
                <a:gd name="T6" fmla="*/ 514 w 514"/>
                <a:gd name="T7" fmla="*/ 0 h 428"/>
                <a:gd name="T8" fmla="*/ 129 w 514"/>
                <a:gd name="T9" fmla="*/ 0 h 428"/>
                <a:gd name="T10" fmla="*/ 0 w 514"/>
                <a:gd name="T11" fmla="*/ 213 h 428"/>
                <a:gd name="T12" fmla="*/ 129 w 514"/>
                <a:gd name="T13" fmla="*/ 428 h 428"/>
                <a:gd name="T14" fmla="*/ 0 60000 65536"/>
                <a:gd name="T15" fmla="*/ 0 60000 65536"/>
                <a:gd name="T16" fmla="*/ 0 60000 65536"/>
                <a:gd name="T17" fmla="*/ 0 60000 65536"/>
                <a:gd name="T18" fmla="*/ 0 60000 65536"/>
                <a:gd name="T19" fmla="*/ 0 60000 65536"/>
                <a:gd name="T20" fmla="*/ 0 60000 65536"/>
                <a:gd name="T21" fmla="*/ 0 w 514"/>
                <a:gd name="T22" fmla="*/ 0 h 428"/>
                <a:gd name="T23" fmla="*/ 514 w 514"/>
                <a:gd name="T24" fmla="*/ 428 h 4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4" h="428">
                  <a:moveTo>
                    <a:pt x="129" y="428"/>
                  </a:moveTo>
                  <a:lnTo>
                    <a:pt x="514" y="428"/>
                  </a:lnTo>
                  <a:lnTo>
                    <a:pt x="386" y="213"/>
                  </a:lnTo>
                  <a:lnTo>
                    <a:pt x="514" y="0"/>
                  </a:lnTo>
                  <a:lnTo>
                    <a:pt x="129" y="0"/>
                  </a:lnTo>
                  <a:lnTo>
                    <a:pt x="0" y="213"/>
                  </a:lnTo>
                  <a:lnTo>
                    <a:pt x="129" y="428"/>
                  </a:lnTo>
                  <a:close/>
                </a:path>
              </a:pathLst>
            </a:custGeom>
            <a:solidFill>
              <a:srgbClr val="FFFFFF"/>
            </a:solidFill>
            <a:ln w="9525">
              <a:noFill/>
              <a:round/>
              <a:headEnd/>
              <a:tailEnd/>
            </a:ln>
          </p:spPr>
          <p:txBody>
            <a:bodyPr/>
            <a:lstStyle/>
            <a:p>
              <a:endParaRPr lang="en-US"/>
            </a:p>
          </p:txBody>
        </p:sp>
        <p:sp>
          <p:nvSpPr>
            <p:cNvPr id="32839" name="Text Box 16"/>
            <p:cNvSpPr txBox="1">
              <a:spLocks noChangeArrowheads="1"/>
            </p:cNvSpPr>
            <p:nvPr/>
          </p:nvSpPr>
          <p:spPr bwMode="auto">
            <a:xfrm>
              <a:off x="2386" y="1774"/>
              <a:ext cx="602" cy="404"/>
            </a:xfrm>
            <a:prstGeom prst="rect">
              <a:avLst/>
            </a:prstGeom>
            <a:noFill/>
            <a:ln w="76200" algn="ctr">
              <a:noFill/>
              <a:miter lim="800000"/>
              <a:headEnd/>
              <a:tailEnd/>
            </a:ln>
          </p:spPr>
          <p:txBody>
            <a:bodyPr wrap="none" anchor="ctr"/>
            <a:lstStyle/>
            <a:p>
              <a:pPr algn="ctr">
                <a:buNone/>
              </a:pPr>
              <a:r>
                <a:rPr lang="en-GB" sz="7200" b="1" dirty="0">
                  <a:solidFill>
                    <a:srgbClr val="003300"/>
                  </a:solidFill>
                  <a:latin typeface="Tahoma" pitchFamily="34" charset="0"/>
                </a:rPr>
                <a:t>$</a:t>
              </a:r>
            </a:p>
          </p:txBody>
        </p:sp>
        <p:sp>
          <p:nvSpPr>
            <p:cNvPr id="32840" name="Text Box 17"/>
            <p:cNvSpPr txBox="1">
              <a:spLocks noChangeArrowheads="1"/>
            </p:cNvSpPr>
            <p:nvPr/>
          </p:nvSpPr>
          <p:spPr bwMode="auto">
            <a:xfrm>
              <a:off x="1996" y="2521"/>
              <a:ext cx="1389" cy="252"/>
            </a:xfrm>
            <a:prstGeom prst="rect">
              <a:avLst/>
            </a:prstGeom>
            <a:noFill/>
            <a:ln w="9525">
              <a:noFill/>
              <a:miter lim="800000"/>
              <a:headEnd/>
              <a:tailEnd/>
            </a:ln>
          </p:spPr>
          <p:txBody>
            <a:bodyPr wrap="none">
              <a:spAutoFit/>
            </a:bodyPr>
            <a:lstStyle/>
            <a:p>
              <a:pPr algn="ctr">
                <a:buNone/>
              </a:pPr>
              <a:r>
                <a:rPr lang="en-GB" b="1" dirty="0">
                  <a:solidFill>
                    <a:srgbClr val="003300"/>
                  </a:solidFill>
                  <a:latin typeface="Tahoma" pitchFamily="34" charset="0"/>
                </a:rPr>
                <a:t>Financial model</a:t>
              </a:r>
            </a:p>
          </p:txBody>
        </p:sp>
      </p:grpSp>
      <p:grpSp>
        <p:nvGrpSpPr>
          <p:cNvPr id="4" name="Group 18"/>
          <p:cNvGrpSpPr>
            <a:grpSpLocks/>
          </p:cNvGrpSpPr>
          <p:nvPr/>
        </p:nvGrpSpPr>
        <p:grpSpPr bwMode="auto">
          <a:xfrm>
            <a:off x="5597526" y="2430591"/>
            <a:ext cx="2871308" cy="623886"/>
            <a:chOff x="2734" y="976"/>
            <a:chExt cx="2042" cy="1205"/>
          </a:xfrm>
        </p:grpSpPr>
        <p:sp>
          <p:nvSpPr>
            <p:cNvPr id="268307" name="AutoShape 19"/>
            <p:cNvSpPr>
              <a:spLocks noChangeArrowheads="1"/>
            </p:cNvSpPr>
            <p:nvPr/>
          </p:nvSpPr>
          <p:spPr bwMode="auto">
            <a:xfrm>
              <a:off x="3308" y="976"/>
              <a:ext cx="884" cy="930"/>
            </a:xfrm>
            <a:prstGeom prst="roundRect">
              <a:avLst>
                <a:gd name="adj" fmla="val 16667"/>
              </a:avLst>
            </a:prstGeom>
            <a:solidFill>
              <a:schemeClr val="bg1"/>
            </a:solidFill>
            <a:ln w="28575">
              <a:solidFill>
                <a:schemeClr val="bg2"/>
              </a:solid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32822" name="Text Box 20"/>
            <p:cNvSpPr txBox="1">
              <a:spLocks noChangeArrowheads="1"/>
            </p:cNvSpPr>
            <p:nvPr/>
          </p:nvSpPr>
          <p:spPr bwMode="auto">
            <a:xfrm>
              <a:off x="2734" y="1929"/>
              <a:ext cx="2042" cy="252"/>
            </a:xfrm>
            <a:prstGeom prst="rect">
              <a:avLst/>
            </a:prstGeom>
            <a:noFill/>
            <a:ln w="9525">
              <a:noFill/>
              <a:miter lim="800000"/>
              <a:headEnd/>
              <a:tailEnd/>
            </a:ln>
          </p:spPr>
          <p:txBody>
            <a:bodyPr wrap="none">
              <a:spAutoFit/>
            </a:bodyPr>
            <a:lstStyle/>
            <a:p>
              <a:pPr algn="ctr">
                <a:buNone/>
              </a:pPr>
              <a:r>
                <a:rPr lang="en-GB" b="1" dirty="0">
                  <a:solidFill>
                    <a:srgbClr val="003300"/>
                  </a:solidFill>
                  <a:latin typeface="Tahoma" pitchFamily="34" charset="0"/>
                </a:rPr>
                <a:t>Business process model</a:t>
              </a:r>
            </a:p>
          </p:txBody>
        </p:sp>
        <p:grpSp>
          <p:nvGrpSpPr>
            <p:cNvPr id="5" name="Group 21"/>
            <p:cNvGrpSpPr>
              <a:grpSpLocks/>
            </p:cNvGrpSpPr>
            <p:nvPr/>
          </p:nvGrpSpPr>
          <p:grpSpPr bwMode="auto">
            <a:xfrm>
              <a:off x="3409" y="1101"/>
              <a:ext cx="681" cy="680"/>
              <a:chOff x="3402" y="1117"/>
              <a:chExt cx="681" cy="680"/>
            </a:xfrm>
          </p:grpSpPr>
          <p:sp>
            <p:nvSpPr>
              <p:cNvPr id="32824" name="Freeform 22"/>
              <p:cNvSpPr>
                <a:spLocks/>
              </p:cNvSpPr>
              <p:nvPr/>
            </p:nvSpPr>
            <p:spPr bwMode="auto">
              <a:xfrm>
                <a:off x="3493" y="1227"/>
                <a:ext cx="514" cy="428"/>
              </a:xfrm>
              <a:custGeom>
                <a:avLst/>
                <a:gdLst>
                  <a:gd name="T0" fmla="*/ 129 w 514"/>
                  <a:gd name="T1" fmla="*/ 428 h 428"/>
                  <a:gd name="T2" fmla="*/ 514 w 514"/>
                  <a:gd name="T3" fmla="*/ 428 h 428"/>
                  <a:gd name="T4" fmla="*/ 386 w 514"/>
                  <a:gd name="T5" fmla="*/ 213 h 428"/>
                  <a:gd name="T6" fmla="*/ 514 w 514"/>
                  <a:gd name="T7" fmla="*/ 0 h 428"/>
                  <a:gd name="T8" fmla="*/ 129 w 514"/>
                  <a:gd name="T9" fmla="*/ 0 h 428"/>
                  <a:gd name="T10" fmla="*/ 0 w 514"/>
                  <a:gd name="T11" fmla="*/ 213 h 428"/>
                  <a:gd name="T12" fmla="*/ 129 w 514"/>
                  <a:gd name="T13" fmla="*/ 428 h 428"/>
                  <a:gd name="T14" fmla="*/ 0 60000 65536"/>
                  <a:gd name="T15" fmla="*/ 0 60000 65536"/>
                  <a:gd name="T16" fmla="*/ 0 60000 65536"/>
                  <a:gd name="T17" fmla="*/ 0 60000 65536"/>
                  <a:gd name="T18" fmla="*/ 0 60000 65536"/>
                  <a:gd name="T19" fmla="*/ 0 60000 65536"/>
                  <a:gd name="T20" fmla="*/ 0 60000 65536"/>
                  <a:gd name="T21" fmla="*/ 0 w 514"/>
                  <a:gd name="T22" fmla="*/ 0 h 428"/>
                  <a:gd name="T23" fmla="*/ 514 w 514"/>
                  <a:gd name="T24" fmla="*/ 428 h 4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4" h="428">
                    <a:moveTo>
                      <a:pt x="129" y="428"/>
                    </a:moveTo>
                    <a:lnTo>
                      <a:pt x="514" y="428"/>
                    </a:lnTo>
                    <a:lnTo>
                      <a:pt x="386" y="213"/>
                    </a:lnTo>
                    <a:lnTo>
                      <a:pt x="514" y="0"/>
                    </a:lnTo>
                    <a:lnTo>
                      <a:pt x="129" y="0"/>
                    </a:lnTo>
                    <a:lnTo>
                      <a:pt x="0" y="213"/>
                    </a:lnTo>
                    <a:lnTo>
                      <a:pt x="129" y="428"/>
                    </a:lnTo>
                    <a:close/>
                  </a:path>
                </a:pathLst>
              </a:custGeom>
              <a:solidFill>
                <a:srgbClr val="FFFFFF"/>
              </a:solidFill>
              <a:ln w="9525">
                <a:noFill/>
                <a:round/>
                <a:headEnd/>
                <a:tailEnd/>
              </a:ln>
            </p:spPr>
            <p:txBody>
              <a:bodyPr/>
              <a:lstStyle/>
              <a:p>
                <a:endParaRPr lang="en-US"/>
              </a:p>
            </p:txBody>
          </p:sp>
          <p:sp>
            <p:nvSpPr>
              <p:cNvPr id="32825" name="AutoShape 23"/>
              <p:cNvSpPr>
                <a:spLocks noChangeArrowheads="1"/>
              </p:cNvSpPr>
              <p:nvPr/>
            </p:nvSpPr>
            <p:spPr bwMode="auto">
              <a:xfrm>
                <a:off x="3402" y="1117"/>
                <a:ext cx="182" cy="127"/>
              </a:xfrm>
              <a:prstGeom prst="roundRect">
                <a:avLst>
                  <a:gd name="adj" fmla="val 16667"/>
                </a:avLst>
              </a:prstGeom>
              <a:solidFill>
                <a:schemeClr val="bg1"/>
              </a:solidFill>
              <a:ln w="28575">
                <a:solidFill>
                  <a:srgbClr val="003300"/>
                </a:solidFill>
                <a:round/>
                <a:headEnd/>
                <a:tailEnd/>
              </a:ln>
            </p:spPr>
            <p:txBody>
              <a:bodyPr wrap="none" anchor="ctr"/>
              <a:lstStyle/>
              <a:p>
                <a:endParaRPr lang="en-US"/>
              </a:p>
            </p:txBody>
          </p:sp>
          <p:sp>
            <p:nvSpPr>
              <p:cNvPr id="32826" name="AutoShape 24"/>
              <p:cNvSpPr>
                <a:spLocks noChangeArrowheads="1"/>
              </p:cNvSpPr>
              <p:nvPr/>
            </p:nvSpPr>
            <p:spPr bwMode="auto">
              <a:xfrm>
                <a:off x="3651" y="1117"/>
                <a:ext cx="182" cy="127"/>
              </a:xfrm>
              <a:prstGeom prst="roundRect">
                <a:avLst>
                  <a:gd name="adj" fmla="val 16667"/>
                </a:avLst>
              </a:prstGeom>
              <a:solidFill>
                <a:schemeClr val="bg1"/>
              </a:solidFill>
              <a:ln w="28575">
                <a:solidFill>
                  <a:srgbClr val="003300"/>
                </a:solidFill>
                <a:round/>
                <a:headEnd/>
                <a:tailEnd/>
              </a:ln>
            </p:spPr>
            <p:txBody>
              <a:bodyPr wrap="none" anchor="ctr"/>
              <a:lstStyle/>
              <a:p>
                <a:endParaRPr lang="en-US"/>
              </a:p>
            </p:txBody>
          </p:sp>
          <p:sp>
            <p:nvSpPr>
              <p:cNvPr id="32827" name="AutoShape 25"/>
              <p:cNvSpPr>
                <a:spLocks noChangeArrowheads="1"/>
              </p:cNvSpPr>
              <p:nvPr/>
            </p:nvSpPr>
            <p:spPr bwMode="auto">
              <a:xfrm>
                <a:off x="3651" y="1307"/>
                <a:ext cx="182" cy="127"/>
              </a:xfrm>
              <a:prstGeom prst="roundRect">
                <a:avLst>
                  <a:gd name="adj" fmla="val 16667"/>
                </a:avLst>
              </a:prstGeom>
              <a:solidFill>
                <a:schemeClr val="bg1"/>
              </a:solidFill>
              <a:ln w="28575">
                <a:solidFill>
                  <a:srgbClr val="003300"/>
                </a:solidFill>
                <a:round/>
                <a:headEnd/>
                <a:tailEnd/>
              </a:ln>
            </p:spPr>
            <p:txBody>
              <a:bodyPr wrap="none" anchor="ctr"/>
              <a:lstStyle/>
              <a:p>
                <a:endParaRPr lang="en-US"/>
              </a:p>
            </p:txBody>
          </p:sp>
          <p:sp>
            <p:nvSpPr>
              <p:cNvPr id="32828" name="AutoShape 26"/>
              <p:cNvSpPr>
                <a:spLocks noChangeArrowheads="1"/>
              </p:cNvSpPr>
              <p:nvPr/>
            </p:nvSpPr>
            <p:spPr bwMode="auto">
              <a:xfrm>
                <a:off x="3651" y="1489"/>
                <a:ext cx="182" cy="127"/>
              </a:xfrm>
              <a:prstGeom prst="roundRect">
                <a:avLst>
                  <a:gd name="adj" fmla="val 16667"/>
                </a:avLst>
              </a:prstGeom>
              <a:solidFill>
                <a:schemeClr val="bg1"/>
              </a:solidFill>
              <a:ln w="28575">
                <a:solidFill>
                  <a:srgbClr val="003300"/>
                </a:solidFill>
                <a:round/>
                <a:headEnd/>
                <a:tailEnd/>
              </a:ln>
            </p:spPr>
            <p:txBody>
              <a:bodyPr wrap="none" anchor="ctr"/>
              <a:lstStyle/>
              <a:p>
                <a:endParaRPr lang="en-US"/>
              </a:p>
            </p:txBody>
          </p:sp>
          <p:sp>
            <p:nvSpPr>
              <p:cNvPr id="32829" name="AutoShape 27"/>
              <p:cNvSpPr>
                <a:spLocks noChangeArrowheads="1"/>
              </p:cNvSpPr>
              <p:nvPr/>
            </p:nvSpPr>
            <p:spPr bwMode="auto">
              <a:xfrm>
                <a:off x="3901" y="1308"/>
                <a:ext cx="182" cy="127"/>
              </a:xfrm>
              <a:prstGeom prst="roundRect">
                <a:avLst>
                  <a:gd name="adj" fmla="val 16667"/>
                </a:avLst>
              </a:prstGeom>
              <a:solidFill>
                <a:schemeClr val="bg1"/>
              </a:solidFill>
              <a:ln w="28575">
                <a:solidFill>
                  <a:srgbClr val="003300"/>
                </a:solidFill>
                <a:round/>
                <a:headEnd/>
                <a:tailEnd/>
              </a:ln>
            </p:spPr>
            <p:txBody>
              <a:bodyPr wrap="none" anchor="ctr"/>
              <a:lstStyle/>
              <a:p>
                <a:endParaRPr lang="en-US"/>
              </a:p>
            </p:txBody>
          </p:sp>
          <p:cxnSp>
            <p:nvCxnSpPr>
              <p:cNvPr id="32830" name="AutoShape 28"/>
              <p:cNvCxnSpPr>
                <a:cxnSpLocks noChangeShapeType="1"/>
                <a:stCxn id="32825" idx="3"/>
                <a:endCxn id="32826" idx="1"/>
              </p:cNvCxnSpPr>
              <p:nvPr/>
            </p:nvCxnSpPr>
            <p:spPr bwMode="auto">
              <a:xfrm>
                <a:off x="3593" y="1181"/>
                <a:ext cx="49" cy="0"/>
              </a:xfrm>
              <a:prstGeom prst="straightConnector1">
                <a:avLst/>
              </a:prstGeom>
              <a:noFill/>
              <a:ln w="28575">
                <a:solidFill>
                  <a:srgbClr val="003300"/>
                </a:solidFill>
                <a:round/>
                <a:headEnd/>
                <a:tailEnd/>
              </a:ln>
            </p:spPr>
          </p:cxnSp>
          <p:cxnSp>
            <p:nvCxnSpPr>
              <p:cNvPr id="32831" name="AutoShape 29"/>
              <p:cNvCxnSpPr>
                <a:cxnSpLocks noChangeShapeType="1"/>
                <a:stCxn id="32827" idx="0"/>
                <a:endCxn id="32826" idx="2"/>
              </p:cNvCxnSpPr>
              <p:nvPr/>
            </p:nvCxnSpPr>
            <p:spPr bwMode="auto">
              <a:xfrm flipV="1">
                <a:off x="3742" y="1253"/>
                <a:ext cx="0" cy="45"/>
              </a:xfrm>
              <a:prstGeom prst="straightConnector1">
                <a:avLst/>
              </a:prstGeom>
              <a:noFill/>
              <a:ln w="28575">
                <a:solidFill>
                  <a:srgbClr val="003300"/>
                </a:solidFill>
                <a:round/>
                <a:headEnd/>
                <a:tailEnd/>
              </a:ln>
            </p:spPr>
          </p:cxnSp>
          <p:cxnSp>
            <p:nvCxnSpPr>
              <p:cNvPr id="32832" name="AutoShape 30"/>
              <p:cNvCxnSpPr>
                <a:cxnSpLocks noChangeShapeType="1"/>
                <a:stCxn id="32828" idx="0"/>
                <a:endCxn id="32827" idx="2"/>
              </p:cNvCxnSpPr>
              <p:nvPr/>
            </p:nvCxnSpPr>
            <p:spPr bwMode="auto">
              <a:xfrm flipV="1">
                <a:off x="3742" y="1443"/>
                <a:ext cx="0" cy="37"/>
              </a:xfrm>
              <a:prstGeom prst="straightConnector1">
                <a:avLst/>
              </a:prstGeom>
              <a:noFill/>
              <a:ln w="28575">
                <a:solidFill>
                  <a:srgbClr val="003300"/>
                </a:solidFill>
                <a:round/>
                <a:headEnd/>
                <a:tailEnd/>
              </a:ln>
            </p:spPr>
          </p:cxnSp>
          <p:cxnSp>
            <p:nvCxnSpPr>
              <p:cNvPr id="32833" name="AutoShape 31"/>
              <p:cNvCxnSpPr>
                <a:cxnSpLocks noChangeShapeType="1"/>
                <a:stCxn id="32829" idx="1"/>
                <a:endCxn id="32827" idx="3"/>
              </p:cNvCxnSpPr>
              <p:nvPr/>
            </p:nvCxnSpPr>
            <p:spPr bwMode="auto">
              <a:xfrm flipH="1" flipV="1">
                <a:off x="3842" y="1371"/>
                <a:ext cx="50" cy="1"/>
              </a:xfrm>
              <a:prstGeom prst="straightConnector1">
                <a:avLst/>
              </a:prstGeom>
              <a:noFill/>
              <a:ln w="28575">
                <a:solidFill>
                  <a:srgbClr val="003300"/>
                </a:solidFill>
                <a:round/>
                <a:headEnd/>
                <a:tailEnd/>
              </a:ln>
            </p:spPr>
          </p:cxnSp>
          <p:sp>
            <p:nvSpPr>
              <p:cNvPr id="32834" name="AutoShape 32"/>
              <p:cNvSpPr>
                <a:spLocks noChangeArrowheads="1"/>
              </p:cNvSpPr>
              <p:nvPr/>
            </p:nvSpPr>
            <p:spPr bwMode="auto">
              <a:xfrm>
                <a:off x="3651" y="1670"/>
                <a:ext cx="182" cy="127"/>
              </a:xfrm>
              <a:prstGeom prst="roundRect">
                <a:avLst>
                  <a:gd name="adj" fmla="val 16667"/>
                </a:avLst>
              </a:prstGeom>
              <a:solidFill>
                <a:schemeClr val="bg1"/>
              </a:solidFill>
              <a:ln w="28575">
                <a:solidFill>
                  <a:srgbClr val="003300"/>
                </a:solidFill>
                <a:round/>
                <a:headEnd/>
                <a:tailEnd/>
              </a:ln>
            </p:spPr>
            <p:txBody>
              <a:bodyPr wrap="none" anchor="ctr"/>
              <a:lstStyle/>
              <a:p>
                <a:endParaRPr lang="en-US"/>
              </a:p>
            </p:txBody>
          </p:sp>
          <p:cxnSp>
            <p:nvCxnSpPr>
              <p:cNvPr id="32835" name="AutoShape 33"/>
              <p:cNvCxnSpPr>
                <a:cxnSpLocks noChangeShapeType="1"/>
                <a:stCxn id="32834" idx="0"/>
                <a:endCxn id="32828" idx="2"/>
              </p:cNvCxnSpPr>
              <p:nvPr/>
            </p:nvCxnSpPr>
            <p:spPr bwMode="auto">
              <a:xfrm flipV="1">
                <a:off x="3742" y="1625"/>
                <a:ext cx="0" cy="36"/>
              </a:xfrm>
              <a:prstGeom prst="straightConnector1">
                <a:avLst/>
              </a:prstGeom>
              <a:noFill/>
              <a:ln w="28575">
                <a:solidFill>
                  <a:srgbClr val="003300"/>
                </a:solidFill>
                <a:round/>
                <a:headEnd/>
                <a:tailEnd/>
              </a:ln>
            </p:spPr>
          </p:cxnSp>
        </p:grpSp>
      </p:grpSp>
      <p:grpSp>
        <p:nvGrpSpPr>
          <p:cNvPr id="8" name="Group 44"/>
          <p:cNvGrpSpPr>
            <a:grpSpLocks/>
          </p:cNvGrpSpPr>
          <p:nvPr/>
        </p:nvGrpSpPr>
        <p:grpSpPr bwMode="auto">
          <a:xfrm>
            <a:off x="4834017" y="4516567"/>
            <a:ext cx="2881151" cy="893633"/>
            <a:chOff x="2881" y="3063"/>
            <a:chExt cx="2049" cy="1726"/>
          </a:xfrm>
        </p:grpSpPr>
        <p:sp>
          <p:nvSpPr>
            <p:cNvPr id="268333" name="AutoShape 45"/>
            <p:cNvSpPr>
              <a:spLocks noChangeArrowheads="1"/>
            </p:cNvSpPr>
            <p:nvPr/>
          </p:nvSpPr>
          <p:spPr bwMode="auto">
            <a:xfrm>
              <a:off x="3450" y="3063"/>
              <a:ext cx="884" cy="930"/>
            </a:xfrm>
            <a:prstGeom prst="roundRect">
              <a:avLst>
                <a:gd name="adj" fmla="val 16667"/>
              </a:avLst>
            </a:prstGeom>
            <a:solidFill>
              <a:schemeClr val="bg1"/>
            </a:solidFill>
            <a:ln w="28575">
              <a:solidFill>
                <a:schemeClr val="bg2"/>
              </a:solid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32799" name="Text Box 46"/>
            <p:cNvSpPr txBox="1">
              <a:spLocks noChangeArrowheads="1"/>
            </p:cNvSpPr>
            <p:nvPr/>
          </p:nvSpPr>
          <p:spPr bwMode="auto">
            <a:xfrm>
              <a:off x="2881" y="4016"/>
              <a:ext cx="2049" cy="773"/>
            </a:xfrm>
            <a:prstGeom prst="rect">
              <a:avLst/>
            </a:prstGeom>
            <a:noFill/>
            <a:ln w="9525">
              <a:noFill/>
              <a:miter lim="800000"/>
              <a:headEnd/>
              <a:tailEnd/>
            </a:ln>
          </p:spPr>
          <p:txBody>
            <a:bodyPr wrap="none">
              <a:spAutoFit/>
            </a:bodyPr>
            <a:lstStyle/>
            <a:p>
              <a:pPr algn="ctr">
                <a:buNone/>
              </a:pPr>
              <a:r>
                <a:rPr lang="en-GB" b="1" dirty="0">
                  <a:solidFill>
                    <a:srgbClr val="003300"/>
                  </a:solidFill>
                  <a:latin typeface="Tahoma" pitchFamily="34" charset="0"/>
                </a:rPr>
                <a:t>Prototype (</a:t>
              </a:r>
              <a:r>
                <a:rPr lang="en-GB" b="1" dirty="0" smtClean="0">
                  <a:solidFill>
                    <a:srgbClr val="003300"/>
                  </a:solidFill>
                  <a:latin typeface="Tahoma" pitchFamily="34" charset="0"/>
                </a:rPr>
                <a:t>lo/mid </a:t>
              </a:r>
              <a:r>
                <a:rPr lang="en-GB" b="1" dirty="0" err="1">
                  <a:solidFill>
                    <a:srgbClr val="003300"/>
                  </a:solidFill>
                  <a:latin typeface="Tahoma" pitchFamily="34" charset="0"/>
                </a:rPr>
                <a:t>fi</a:t>
              </a:r>
              <a:r>
                <a:rPr lang="en-GB" b="1" dirty="0">
                  <a:solidFill>
                    <a:srgbClr val="003300"/>
                  </a:solidFill>
                  <a:latin typeface="Tahoma" pitchFamily="34" charset="0"/>
                </a:rPr>
                <a:t>)</a:t>
              </a:r>
            </a:p>
          </p:txBody>
        </p:sp>
        <p:grpSp>
          <p:nvGrpSpPr>
            <p:cNvPr id="9" name="Group 47"/>
            <p:cNvGrpSpPr>
              <a:grpSpLocks/>
            </p:cNvGrpSpPr>
            <p:nvPr/>
          </p:nvGrpSpPr>
          <p:grpSpPr bwMode="auto">
            <a:xfrm>
              <a:off x="3560" y="3226"/>
              <a:ext cx="681" cy="590"/>
              <a:chOff x="4876" y="3158"/>
              <a:chExt cx="681" cy="590"/>
            </a:xfrm>
          </p:grpSpPr>
          <p:sp>
            <p:nvSpPr>
              <p:cNvPr id="32801" name="AutoShape 48"/>
              <p:cNvSpPr>
                <a:spLocks noChangeArrowheads="1"/>
              </p:cNvSpPr>
              <p:nvPr/>
            </p:nvSpPr>
            <p:spPr bwMode="auto">
              <a:xfrm>
                <a:off x="4876" y="3158"/>
                <a:ext cx="681" cy="590"/>
              </a:xfrm>
              <a:prstGeom prst="roundRect">
                <a:avLst>
                  <a:gd name="adj" fmla="val 8792"/>
                </a:avLst>
              </a:prstGeom>
              <a:solidFill>
                <a:schemeClr val="bg1"/>
              </a:solidFill>
              <a:ln w="28575">
                <a:solidFill>
                  <a:srgbClr val="003300"/>
                </a:solidFill>
                <a:round/>
                <a:headEnd/>
                <a:tailEnd/>
              </a:ln>
            </p:spPr>
            <p:txBody>
              <a:bodyPr wrap="none" anchor="ctr"/>
              <a:lstStyle/>
              <a:p>
                <a:endParaRPr lang="en-US"/>
              </a:p>
            </p:txBody>
          </p:sp>
          <p:sp>
            <p:nvSpPr>
              <p:cNvPr id="32802" name="AutoShape 49"/>
              <p:cNvSpPr>
                <a:spLocks noChangeArrowheads="1"/>
              </p:cNvSpPr>
              <p:nvPr/>
            </p:nvSpPr>
            <p:spPr bwMode="auto">
              <a:xfrm>
                <a:off x="5375" y="3634"/>
                <a:ext cx="136" cy="59"/>
              </a:xfrm>
              <a:prstGeom prst="roundRect">
                <a:avLst>
                  <a:gd name="adj" fmla="val 16667"/>
                </a:avLst>
              </a:prstGeom>
              <a:solidFill>
                <a:schemeClr val="bg1"/>
              </a:solidFill>
              <a:ln w="28575">
                <a:solidFill>
                  <a:srgbClr val="003300"/>
                </a:solidFill>
                <a:round/>
                <a:headEnd/>
                <a:tailEnd/>
              </a:ln>
            </p:spPr>
            <p:txBody>
              <a:bodyPr wrap="none" anchor="ctr"/>
              <a:lstStyle/>
              <a:p>
                <a:endParaRPr lang="en-US"/>
              </a:p>
            </p:txBody>
          </p:sp>
          <p:sp>
            <p:nvSpPr>
              <p:cNvPr id="32803" name="Line 50"/>
              <p:cNvSpPr>
                <a:spLocks noChangeShapeType="1"/>
              </p:cNvSpPr>
              <p:nvPr/>
            </p:nvSpPr>
            <p:spPr bwMode="auto">
              <a:xfrm>
                <a:off x="4876" y="3271"/>
                <a:ext cx="680" cy="0"/>
              </a:xfrm>
              <a:prstGeom prst="line">
                <a:avLst/>
              </a:prstGeom>
              <a:noFill/>
              <a:ln w="28575">
                <a:solidFill>
                  <a:srgbClr val="003300"/>
                </a:solidFill>
                <a:round/>
                <a:headEnd/>
                <a:tailEnd/>
              </a:ln>
            </p:spPr>
            <p:txBody>
              <a:bodyPr wrap="none" anchor="ctr"/>
              <a:lstStyle/>
              <a:p>
                <a:endParaRPr lang="en-US"/>
              </a:p>
            </p:txBody>
          </p:sp>
          <p:sp>
            <p:nvSpPr>
              <p:cNvPr id="32804" name="Line 51"/>
              <p:cNvSpPr>
                <a:spLocks noChangeShapeType="1"/>
              </p:cNvSpPr>
              <p:nvPr/>
            </p:nvSpPr>
            <p:spPr bwMode="auto">
              <a:xfrm flipV="1">
                <a:off x="5012" y="3271"/>
                <a:ext cx="0" cy="477"/>
              </a:xfrm>
              <a:prstGeom prst="line">
                <a:avLst/>
              </a:prstGeom>
              <a:noFill/>
              <a:ln w="28575">
                <a:solidFill>
                  <a:srgbClr val="003300"/>
                </a:solidFill>
                <a:round/>
                <a:headEnd/>
                <a:tailEnd/>
              </a:ln>
            </p:spPr>
            <p:txBody>
              <a:bodyPr wrap="none" anchor="ctr"/>
              <a:lstStyle/>
              <a:p>
                <a:endParaRPr lang="en-US"/>
              </a:p>
            </p:txBody>
          </p:sp>
          <p:sp>
            <p:nvSpPr>
              <p:cNvPr id="32805" name="AutoShape 52"/>
              <p:cNvSpPr>
                <a:spLocks noChangeArrowheads="1"/>
              </p:cNvSpPr>
              <p:nvPr/>
            </p:nvSpPr>
            <p:spPr bwMode="auto">
              <a:xfrm>
                <a:off x="5193" y="3634"/>
                <a:ext cx="136" cy="59"/>
              </a:xfrm>
              <a:prstGeom prst="roundRect">
                <a:avLst>
                  <a:gd name="adj" fmla="val 16667"/>
                </a:avLst>
              </a:prstGeom>
              <a:solidFill>
                <a:schemeClr val="bg1"/>
              </a:solidFill>
              <a:ln w="28575">
                <a:solidFill>
                  <a:srgbClr val="003300"/>
                </a:solidFill>
                <a:round/>
                <a:headEnd/>
                <a:tailEnd/>
              </a:ln>
            </p:spPr>
            <p:txBody>
              <a:bodyPr wrap="none" anchor="ctr"/>
              <a:lstStyle/>
              <a:p>
                <a:endParaRPr lang="en-US"/>
              </a:p>
            </p:txBody>
          </p:sp>
          <p:sp>
            <p:nvSpPr>
              <p:cNvPr id="32806" name="Oval 53"/>
              <p:cNvSpPr>
                <a:spLocks noChangeArrowheads="1"/>
              </p:cNvSpPr>
              <p:nvPr/>
            </p:nvSpPr>
            <p:spPr bwMode="auto">
              <a:xfrm>
                <a:off x="5080" y="3339"/>
                <a:ext cx="46" cy="46"/>
              </a:xfrm>
              <a:prstGeom prst="ellipse">
                <a:avLst/>
              </a:prstGeom>
              <a:solidFill>
                <a:schemeClr val="bg1"/>
              </a:solidFill>
              <a:ln w="28575">
                <a:solidFill>
                  <a:srgbClr val="003300"/>
                </a:solidFill>
                <a:round/>
                <a:headEnd/>
                <a:tailEnd/>
              </a:ln>
            </p:spPr>
            <p:txBody>
              <a:bodyPr wrap="none" anchor="ctr"/>
              <a:lstStyle/>
              <a:p>
                <a:endParaRPr lang="en-US"/>
              </a:p>
            </p:txBody>
          </p:sp>
          <p:sp>
            <p:nvSpPr>
              <p:cNvPr id="32807" name="Oval 54"/>
              <p:cNvSpPr>
                <a:spLocks noChangeArrowheads="1"/>
              </p:cNvSpPr>
              <p:nvPr/>
            </p:nvSpPr>
            <p:spPr bwMode="auto">
              <a:xfrm>
                <a:off x="5080" y="3430"/>
                <a:ext cx="46" cy="46"/>
              </a:xfrm>
              <a:prstGeom prst="ellipse">
                <a:avLst/>
              </a:prstGeom>
              <a:solidFill>
                <a:schemeClr val="bg1"/>
              </a:solidFill>
              <a:ln w="28575">
                <a:solidFill>
                  <a:srgbClr val="003300"/>
                </a:solidFill>
                <a:round/>
                <a:headEnd/>
                <a:tailEnd/>
              </a:ln>
            </p:spPr>
            <p:txBody>
              <a:bodyPr wrap="none" anchor="ctr"/>
              <a:lstStyle/>
              <a:p>
                <a:endParaRPr lang="en-US"/>
              </a:p>
            </p:txBody>
          </p:sp>
          <p:sp>
            <p:nvSpPr>
              <p:cNvPr id="32808" name="Line 55"/>
              <p:cNvSpPr>
                <a:spLocks noChangeShapeType="1"/>
              </p:cNvSpPr>
              <p:nvPr/>
            </p:nvSpPr>
            <p:spPr bwMode="auto">
              <a:xfrm flipH="1" flipV="1">
                <a:off x="5171" y="3362"/>
                <a:ext cx="340" cy="0"/>
              </a:xfrm>
              <a:prstGeom prst="line">
                <a:avLst/>
              </a:prstGeom>
              <a:noFill/>
              <a:ln w="28575">
                <a:solidFill>
                  <a:srgbClr val="003300"/>
                </a:solidFill>
                <a:round/>
                <a:headEnd/>
                <a:tailEnd/>
              </a:ln>
            </p:spPr>
            <p:txBody>
              <a:bodyPr wrap="none" anchor="ctr"/>
              <a:lstStyle/>
              <a:p>
                <a:endParaRPr lang="en-US"/>
              </a:p>
            </p:txBody>
          </p:sp>
          <p:sp>
            <p:nvSpPr>
              <p:cNvPr id="32809" name="Line 56"/>
              <p:cNvSpPr>
                <a:spLocks noChangeShapeType="1"/>
              </p:cNvSpPr>
              <p:nvPr/>
            </p:nvSpPr>
            <p:spPr bwMode="auto">
              <a:xfrm flipH="1" flipV="1">
                <a:off x="5171" y="3453"/>
                <a:ext cx="340" cy="0"/>
              </a:xfrm>
              <a:prstGeom prst="line">
                <a:avLst/>
              </a:prstGeom>
              <a:noFill/>
              <a:ln w="28575">
                <a:solidFill>
                  <a:srgbClr val="003300"/>
                </a:solidFill>
                <a:round/>
                <a:headEnd/>
                <a:tailEnd/>
              </a:ln>
            </p:spPr>
            <p:txBody>
              <a:bodyPr wrap="none" anchor="ctr"/>
              <a:lstStyle/>
              <a:p>
                <a:endParaRPr lang="en-US"/>
              </a:p>
            </p:txBody>
          </p:sp>
          <p:sp>
            <p:nvSpPr>
              <p:cNvPr id="32810" name="Oval 57"/>
              <p:cNvSpPr>
                <a:spLocks noChangeArrowheads="1"/>
              </p:cNvSpPr>
              <p:nvPr/>
            </p:nvSpPr>
            <p:spPr bwMode="auto">
              <a:xfrm>
                <a:off x="5080" y="3520"/>
                <a:ext cx="46" cy="46"/>
              </a:xfrm>
              <a:prstGeom prst="ellipse">
                <a:avLst/>
              </a:prstGeom>
              <a:solidFill>
                <a:schemeClr val="bg1"/>
              </a:solidFill>
              <a:ln w="28575">
                <a:solidFill>
                  <a:srgbClr val="003300"/>
                </a:solidFill>
                <a:round/>
                <a:headEnd/>
                <a:tailEnd/>
              </a:ln>
            </p:spPr>
            <p:txBody>
              <a:bodyPr wrap="none" anchor="ctr"/>
              <a:lstStyle/>
              <a:p>
                <a:endParaRPr lang="en-US"/>
              </a:p>
            </p:txBody>
          </p:sp>
          <p:sp>
            <p:nvSpPr>
              <p:cNvPr id="32811" name="Line 58"/>
              <p:cNvSpPr>
                <a:spLocks noChangeShapeType="1"/>
              </p:cNvSpPr>
              <p:nvPr/>
            </p:nvSpPr>
            <p:spPr bwMode="auto">
              <a:xfrm flipH="1" flipV="1">
                <a:off x="5171" y="3543"/>
                <a:ext cx="340" cy="0"/>
              </a:xfrm>
              <a:prstGeom prst="line">
                <a:avLst/>
              </a:prstGeom>
              <a:noFill/>
              <a:ln w="28575">
                <a:solidFill>
                  <a:srgbClr val="003300"/>
                </a:solidFill>
                <a:round/>
                <a:headEnd/>
                <a:tailEnd/>
              </a:ln>
            </p:spPr>
            <p:txBody>
              <a:bodyPr wrap="none" anchor="ctr"/>
              <a:lstStyle/>
              <a:p>
                <a:endParaRPr lang="en-US"/>
              </a:p>
            </p:txBody>
          </p:sp>
        </p:grpSp>
      </p:grpSp>
      <p:grpSp>
        <p:nvGrpSpPr>
          <p:cNvPr id="10" name="Group 59"/>
          <p:cNvGrpSpPr>
            <a:grpSpLocks/>
          </p:cNvGrpSpPr>
          <p:nvPr/>
        </p:nvGrpSpPr>
        <p:grpSpPr bwMode="auto">
          <a:xfrm>
            <a:off x="3384841" y="3276600"/>
            <a:ext cx="1985449" cy="933500"/>
            <a:chOff x="611" y="976"/>
            <a:chExt cx="1412" cy="1803"/>
          </a:xfrm>
        </p:grpSpPr>
        <p:sp>
          <p:nvSpPr>
            <p:cNvPr id="268348" name="AutoShape 60"/>
            <p:cNvSpPr>
              <a:spLocks noChangeArrowheads="1"/>
            </p:cNvSpPr>
            <p:nvPr/>
          </p:nvSpPr>
          <p:spPr bwMode="auto">
            <a:xfrm>
              <a:off x="858" y="976"/>
              <a:ext cx="884" cy="930"/>
            </a:xfrm>
            <a:prstGeom prst="roundRect">
              <a:avLst>
                <a:gd name="adj" fmla="val 16667"/>
              </a:avLst>
            </a:prstGeom>
            <a:solidFill>
              <a:schemeClr val="bg1"/>
            </a:solidFill>
            <a:ln w="28575">
              <a:solidFill>
                <a:schemeClr val="bg2"/>
              </a:solid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32784" name="Text Box 61"/>
            <p:cNvSpPr txBox="1">
              <a:spLocks noChangeArrowheads="1"/>
            </p:cNvSpPr>
            <p:nvPr/>
          </p:nvSpPr>
          <p:spPr bwMode="auto">
            <a:xfrm>
              <a:off x="611" y="2006"/>
              <a:ext cx="1412" cy="773"/>
            </a:xfrm>
            <a:prstGeom prst="rect">
              <a:avLst/>
            </a:prstGeom>
            <a:noFill/>
            <a:ln w="9525">
              <a:noFill/>
              <a:miter lim="800000"/>
              <a:headEnd/>
              <a:tailEnd/>
            </a:ln>
          </p:spPr>
          <p:txBody>
            <a:bodyPr wrap="none">
              <a:spAutoFit/>
            </a:bodyPr>
            <a:lstStyle/>
            <a:p>
              <a:pPr algn="ctr">
                <a:buNone/>
              </a:pPr>
              <a:r>
                <a:rPr lang="en-GB" b="1" dirty="0" smtClean="0">
                  <a:solidFill>
                    <a:srgbClr val="003300"/>
                  </a:solidFill>
                  <a:latin typeface="Tahoma" pitchFamily="34" charset="0"/>
                </a:rPr>
                <a:t>Prioritized </a:t>
              </a:r>
              <a:r>
                <a:rPr lang="en-GB" b="1" dirty="0">
                  <a:solidFill>
                    <a:srgbClr val="003300"/>
                  </a:solidFill>
                  <a:latin typeface="Tahoma" pitchFamily="34" charset="0"/>
                </a:rPr>
                <a:t>list</a:t>
              </a:r>
            </a:p>
          </p:txBody>
        </p:sp>
        <p:grpSp>
          <p:nvGrpSpPr>
            <p:cNvPr id="11" name="Group 62"/>
            <p:cNvGrpSpPr>
              <a:grpSpLocks/>
            </p:cNvGrpSpPr>
            <p:nvPr/>
          </p:nvGrpSpPr>
          <p:grpSpPr bwMode="auto">
            <a:xfrm>
              <a:off x="1016" y="1135"/>
              <a:ext cx="567" cy="613"/>
              <a:chOff x="975" y="1139"/>
              <a:chExt cx="567" cy="613"/>
            </a:xfrm>
          </p:grpSpPr>
          <p:sp>
            <p:nvSpPr>
              <p:cNvPr id="32786" name="Oval 63"/>
              <p:cNvSpPr>
                <a:spLocks noChangeArrowheads="1"/>
              </p:cNvSpPr>
              <p:nvPr/>
            </p:nvSpPr>
            <p:spPr bwMode="auto">
              <a:xfrm>
                <a:off x="975" y="1139"/>
                <a:ext cx="46" cy="46"/>
              </a:xfrm>
              <a:prstGeom prst="ellipse">
                <a:avLst/>
              </a:prstGeom>
              <a:solidFill>
                <a:schemeClr val="bg1"/>
              </a:solidFill>
              <a:ln w="28575">
                <a:solidFill>
                  <a:srgbClr val="003300"/>
                </a:solidFill>
                <a:round/>
                <a:headEnd/>
                <a:tailEnd/>
              </a:ln>
            </p:spPr>
            <p:txBody>
              <a:bodyPr wrap="none" anchor="ctr"/>
              <a:lstStyle/>
              <a:p>
                <a:pPr algn="ctr"/>
                <a:endParaRPr lang="en-US"/>
              </a:p>
            </p:txBody>
          </p:sp>
          <p:sp>
            <p:nvSpPr>
              <p:cNvPr id="32787" name="Line 64"/>
              <p:cNvSpPr>
                <a:spLocks noChangeShapeType="1"/>
              </p:cNvSpPr>
              <p:nvPr/>
            </p:nvSpPr>
            <p:spPr bwMode="auto">
              <a:xfrm flipH="1" flipV="1">
                <a:off x="1066" y="1162"/>
                <a:ext cx="476" cy="0"/>
              </a:xfrm>
              <a:prstGeom prst="line">
                <a:avLst/>
              </a:prstGeom>
              <a:noFill/>
              <a:ln w="28575">
                <a:solidFill>
                  <a:srgbClr val="003300"/>
                </a:solidFill>
                <a:round/>
                <a:headEnd/>
                <a:tailEnd/>
              </a:ln>
            </p:spPr>
            <p:txBody>
              <a:bodyPr wrap="none" anchor="ctr"/>
              <a:lstStyle/>
              <a:p>
                <a:endParaRPr lang="en-US"/>
              </a:p>
            </p:txBody>
          </p:sp>
          <p:sp>
            <p:nvSpPr>
              <p:cNvPr id="32788" name="Oval 65"/>
              <p:cNvSpPr>
                <a:spLocks noChangeArrowheads="1"/>
              </p:cNvSpPr>
              <p:nvPr/>
            </p:nvSpPr>
            <p:spPr bwMode="auto">
              <a:xfrm>
                <a:off x="975" y="1252"/>
                <a:ext cx="46" cy="46"/>
              </a:xfrm>
              <a:prstGeom prst="ellipse">
                <a:avLst/>
              </a:prstGeom>
              <a:solidFill>
                <a:schemeClr val="bg1"/>
              </a:solidFill>
              <a:ln w="28575">
                <a:solidFill>
                  <a:srgbClr val="003300"/>
                </a:solidFill>
                <a:round/>
                <a:headEnd/>
                <a:tailEnd/>
              </a:ln>
            </p:spPr>
            <p:txBody>
              <a:bodyPr wrap="none" anchor="ctr"/>
              <a:lstStyle/>
              <a:p>
                <a:pPr algn="ctr"/>
                <a:endParaRPr lang="en-US"/>
              </a:p>
            </p:txBody>
          </p:sp>
          <p:sp>
            <p:nvSpPr>
              <p:cNvPr id="32789" name="Line 66"/>
              <p:cNvSpPr>
                <a:spLocks noChangeShapeType="1"/>
              </p:cNvSpPr>
              <p:nvPr/>
            </p:nvSpPr>
            <p:spPr bwMode="auto">
              <a:xfrm flipH="1" flipV="1">
                <a:off x="1066" y="1275"/>
                <a:ext cx="476" cy="0"/>
              </a:xfrm>
              <a:prstGeom prst="line">
                <a:avLst/>
              </a:prstGeom>
              <a:noFill/>
              <a:ln w="28575">
                <a:solidFill>
                  <a:srgbClr val="003300"/>
                </a:solidFill>
                <a:round/>
                <a:headEnd/>
                <a:tailEnd/>
              </a:ln>
            </p:spPr>
            <p:txBody>
              <a:bodyPr wrap="none" anchor="ctr"/>
              <a:lstStyle/>
              <a:p>
                <a:endParaRPr lang="en-US"/>
              </a:p>
            </p:txBody>
          </p:sp>
          <p:sp>
            <p:nvSpPr>
              <p:cNvPr id="32790" name="Oval 67"/>
              <p:cNvSpPr>
                <a:spLocks noChangeArrowheads="1"/>
              </p:cNvSpPr>
              <p:nvPr/>
            </p:nvSpPr>
            <p:spPr bwMode="auto">
              <a:xfrm>
                <a:off x="975" y="1366"/>
                <a:ext cx="46" cy="46"/>
              </a:xfrm>
              <a:prstGeom prst="ellipse">
                <a:avLst/>
              </a:prstGeom>
              <a:solidFill>
                <a:schemeClr val="bg1"/>
              </a:solidFill>
              <a:ln w="28575">
                <a:solidFill>
                  <a:srgbClr val="003300"/>
                </a:solidFill>
                <a:round/>
                <a:headEnd/>
                <a:tailEnd/>
              </a:ln>
            </p:spPr>
            <p:txBody>
              <a:bodyPr wrap="none" anchor="ctr"/>
              <a:lstStyle/>
              <a:p>
                <a:pPr algn="ctr"/>
                <a:endParaRPr lang="en-US"/>
              </a:p>
            </p:txBody>
          </p:sp>
          <p:sp>
            <p:nvSpPr>
              <p:cNvPr id="32791" name="Line 68"/>
              <p:cNvSpPr>
                <a:spLocks noChangeShapeType="1"/>
              </p:cNvSpPr>
              <p:nvPr/>
            </p:nvSpPr>
            <p:spPr bwMode="auto">
              <a:xfrm flipH="1" flipV="1">
                <a:off x="1066" y="1389"/>
                <a:ext cx="476" cy="0"/>
              </a:xfrm>
              <a:prstGeom prst="line">
                <a:avLst/>
              </a:prstGeom>
              <a:noFill/>
              <a:ln w="28575">
                <a:solidFill>
                  <a:srgbClr val="003300"/>
                </a:solidFill>
                <a:round/>
                <a:headEnd/>
                <a:tailEnd/>
              </a:ln>
            </p:spPr>
            <p:txBody>
              <a:bodyPr wrap="none" anchor="ctr"/>
              <a:lstStyle/>
              <a:p>
                <a:endParaRPr lang="en-US"/>
              </a:p>
            </p:txBody>
          </p:sp>
          <p:sp>
            <p:nvSpPr>
              <p:cNvPr id="32792" name="Oval 69"/>
              <p:cNvSpPr>
                <a:spLocks noChangeArrowheads="1"/>
              </p:cNvSpPr>
              <p:nvPr/>
            </p:nvSpPr>
            <p:spPr bwMode="auto">
              <a:xfrm>
                <a:off x="975" y="1479"/>
                <a:ext cx="46" cy="46"/>
              </a:xfrm>
              <a:prstGeom prst="ellipse">
                <a:avLst/>
              </a:prstGeom>
              <a:solidFill>
                <a:schemeClr val="bg1"/>
              </a:solidFill>
              <a:ln w="28575">
                <a:solidFill>
                  <a:srgbClr val="003300"/>
                </a:solidFill>
                <a:round/>
                <a:headEnd/>
                <a:tailEnd/>
              </a:ln>
            </p:spPr>
            <p:txBody>
              <a:bodyPr wrap="none" anchor="ctr"/>
              <a:lstStyle/>
              <a:p>
                <a:pPr algn="ctr"/>
                <a:endParaRPr lang="en-US"/>
              </a:p>
            </p:txBody>
          </p:sp>
          <p:sp>
            <p:nvSpPr>
              <p:cNvPr id="32793" name="Line 70"/>
              <p:cNvSpPr>
                <a:spLocks noChangeShapeType="1"/>
              </p:cNvSpPr>
              <p:nvPr/>
            </p:nvSpPr>
            <p:spPr bwMode="auto">
              <a:xfrm flipH="1" flipV="1">
                <a:off x="1066" y="1502"/>
                <a:ext cx="476" cy="0"/>
              </a:xfrm>
              <a:prstGeom prst="line">
                <a:avLst/>
              </a:prstGeom>
              <a:noFill/>
              <a:ln w="28575">
                <a:solidFill>
                  <a:srgbClr val="003300"/>
                </a:solidFill>
                <a:round/>
                <a:headEnd/>
                <a:tailEnd/>
              </a:ln>
            </p:spPr>
            <p:txBody>
              <a:bodyPr wrap="none" anchor="ctr"/>
              <a:lstStyle/>
              <a:p>
                <a:endParaRPr lang="en-US"/>
              </a:p>
            </p:txBody>
          </p:sp>
          <p:sp>
            <p:nvSpPr>
              <p:cNvPr id="32794" name="Oval 71"/>
              <p:cNvSpPr>
                <a:spLocks noChangeArrowheads="1"/>
              </p:cNvSpPr>
              <p:nvPr/>
            </p:nvSpPr>
            <p:spPr bwMode="auto">
              <a:xfrm>
                <a:off x="975" y="1592"/>
                <a:ext cx="46" cy="46"/>
              </a:xfrm>
              <a:prstGeom prst="ellipse">
                <a:avLst/>
              </a:prstGeom>
              <a:solidFill>
                <a:schemeClr val="bg1"/>
              </a:solidFill>
              <a:ln w="28575">
                <a:solidFill>
                  <a:srgbClr val="003300"/>
                </a:solidFill>
                <a:round/>
                <a:headEnd/>
                <a:tailEnd/>
              </a:ln>
            </p:spPr>
            <p:txBody>
              <a:bodyPr wrap="none" anchor="ctr"/>
              <a:lstStyle/>
              <a:p>
                <a:pPr algn="ctr"/>
                <a:endParaRPr lang="en-US"/>
              </a:p>
            </p:txBody>
          </p:sp>
          <p:sp>
            <p:nvSpPr>
              <p:cNvPr id="32795" name="Line 72"/>
              <p:cNvSpPr>
                <a:spLocks noChangeShapeType="1"/>
              </p:cNvSpPr>
              <p:nvPr/>
            </p:nvSpPr>
            <p:spPr bwMode="auto">
              <a:xfrm flipH="1" flipV="1">
                <a:off x="1066" y="1615"/>
                <a:ext cx="476" cy="0"/>
              </a:xfrm>
              <a:prstGeom prst="line">
                <a:avLst/>
              </a:prstGeom>
              <a:noFill/>
              <a:ln w="28575">
                <a:solidFill>
                  <a:srgbClr val="003300"/>
                </a:solidFill>
                <a:round/>
                <a:headEnd/>
                <a:tailEnd/>
              </a:ln>
            </p:spPr>
            <p:txBody>
              <a:bodyPr wrap="none" anchor="ctr"/>
              <a:lstStyle/>
              <a:p>
                <a:endParaRPr lang="en-US"/>
              </a:p>
            </p:txBody>
          </p:sp>
          <p:sp>
            <p:nvSpPr>
              <p:cNvPr id="32796" name="Oval 73"/>
              <p:cNvSpPr>
                <a:spLocks noChangeArrowheads="1"/>
              </p:cNvSpPr>
              <p:nvPr/>
            </p:nvSpPr>
            <p:spPr bwMode="auto">
              <a:xfrm>
                <a:off x="975" y="1706"/>
                <a:ext cx="46" cy="46"/>
              </a:xfrm>
              <a:prstGeom prst="ellipse">
                <a:avLst/>
              </a:prstGeom>
              <a:solidFill>
                <a:schemeClr val="bg1"/>
              </a:solidFill>
              <a:ln w="28575">
                <a:solidFill>
                  <a:srgbClr val="003300"/>
                </a:solidFill>
                <a:round/>
                <a:headEnd/>
                <a:tailEnd/>
              </a:ln>
            </p:spPr>
            <p:txBody>
              <a:bodyPr wrap="none" anchor="ctr"/>
              <a:lstStyle/>
              <a:p>
                <a:pPr algn="ctr"/>
                <a:endParaRPr lang="en-US"/>
              </a:p>
            </p:txBody>
          </p:sp>
          <p:sp>
            <p:nvSpPr>
              <p:cNvPr id="32797" name="Line 74"/>
              <p:cNvSpPr>
                <a:spLocks noChangeShapeType="1"/>
              </p:cNvSpPr>
              <p:nvPr/>
            </p:nvSpPr>
            <p:spPr bwMode="auto">
              <a:xfrm flipH="1" flipV="1">
                <a:off x="1066" y="1729"/>
                <a:ext cx="476" cy="0"/>
              </a:xfrm>
              <a:prstGeom prst="line">
                <a:avLst/>
              </a:prstGeom>
              <a:noFill/>
              <a:ln w="28575">
                <a:solidFill>
                  <a:srgbClr val="003300"/>
                </a:solidFill>
                <a:round/>
                <a:headEnd/>
                <a:tailEnd/>
              </a:ln>
            </p:spPr>
            <p:txBody>
              <a:bodyPr wrap="none" anchor="ctr"/>
              <a:lstStyle/>
              <a:p>
                <a:endParaRPr lang="en-US"/>
              </a:p>
            </p:txBody>
          </p:sp>
        </p:grpSp>
      </p:grpSp>
      <p:sp>
        <p:nvSpPr>
          <p:cNvPr id="86" name="Text Box 61"/>
          <p:cNvSpPr txBox="1">
            <a:spLocks noChangeArrowheads="1"/>
          </p:cNvSpPr>
          <p:nvPr/>
        </p:nvSpPr>
        <p:spPr bwMode="auto">
          <a:xfrm>
            <a:off x="1752600" y="4705180"/>
            <a:ext cx="1542519" cy="400219"/>
          </a:xfrm>
          <a:prstGeom prst="rect">
            <a:avLst/>
          </a:prstGeom>
          <a:noFill/>
          <a:ln w="9525">
            <a:noFill/>
            <a:miter lim="800000"/>
            <a:headEnd/>
            <a:tailEnd/>
          </a:ln>
        </p:spPr>
        <p:txBody>
          <a:bodyPr wrap="none">
            <a:spAutoFit/>
          </a:bodyPr>
          <a:lstStyle/>
          <a:p>
            <a:pPr algn="ctr">
              <a:buNone/>
            </a:pPr>
            <a:r>
              <a:rPr lang="en-GB" b="1" dirty="0" smtClean="0">
                <a:solidFill>
                  <a:srgbClr val="003300"/>
                </a:solidFill>
                <a:latin typeface="Tahoma" pitchFamily="34" charset="0"/>
              </a:rPr>
              <a:t>Story Card</a:t>
            </a:r>
            <a:endParaRPr lang="en-GB" b="1" dirty="0">
              <a:solidFill>
                <a:srgbClr val="003300"/>
              </a:solidFill>
              <a:latin typeface="Tahoma" pitchFamily="34" charset="0"/>
            </a:endParaRPr>
          </a:p>
        </p:txBody>
      </p:sp>
      <p:sp>
        <p:nvSpPr>
          <p:cNvPr id="101" name="AutoShape 60"/>
          <p:cNvSpPr>
            <a:spLocks noChangeArrowheads="1"/>
          </p:cNvSpPr>
          <p:nvPr/>
        </p:nvSpPr>
        <p:spPr bwMode="auto">
          <a:xfrm>
            <a:off x="1652585" y="4111261"/>
            <a:ext cx="1243015" cy="481505"/>
          </a:xfrm>
          <a:prstGeom prst="roundRect">
            <a:avLst>
              <a:gd name="adj" fmla="val 16667"/>
            </a:avLst>
          </a:prstGeom>
          <a:solidFill>
            <a:schemeClr val="bg1"/>
          </a:solidFill>
          <a:ln w="28575">
            <a:solidFill>
              <a:schemeClr val="bg2"/>
            </a:solid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102" name="TextBox 101"/>
          <p:cNvSpPr txBox="1"/>
          <p:nvPr/>
        </p:nvSpPr>
        <p:spPr>
          <a:xfrm>
            <a:off x="1676400" y="4135566"/>
            <a:ext cx="1219200" cy="430887"/>
          </a:xfrm>
          <a:prstGeom prst="rect">
            <a:avLst/>
          </a:prstGeom>
          <a:noFill/>
        </p:spPr>
        <p:txBody>
          <a:bodyPr wrap="square" rtlCol="0">
            <a:spAutoFit/>
          </a:bodyPr>
          <a:lstStyle/>
          <a:p>
            <a:pPr>
              <a:buNone/>
            </a:pPr>
            <a:r>
              <a:rPr lang="en-US" sz="1000" b="1" dirty="0" smtClean="0"/>
              <a:t>Title:      Priority:</a:t>
            </a:r>
          </a:p>
          <a:p>
            <a:pPr>
              <a:buNone/>
            </a:pPr>
            <a:r>
              <a:rPr lang="en-US" sz="1000" b="1" dirty="0" smtClean="0"/>
              <a:t>As a ……</a:t>
            </a:r>
            <a:endParaRPr lang="en-US" sz="1000" b="1" dirty="0"/>
          </a:p>
        </p:txBody>
      </p:sp>
      <p:sp>
        <p:nvSpPr>
          <p:cNvPr id="84" name="AutoShape 60"/>
          <p:cNvSpPr>
            <a:spLocks noChangeArrowheads="1"/>
          </p:cNvSpPr>
          <p:nvPr/>
        </p:nvSpPr>
        <p:spPr bwMode="auto">
          <a:xfrm>
            <a:off x="1551254" y="2763966"/>
            <a:ext cx="1243015" cy="481505"/>
          </a:xfrm>
          <a:prstGeom prst="roundRect">
            <a:avLst>
              <a:gd name="adj" fmla="val 16667"/>
            </a:avLst>
          </a:prstGeom>
          <a:solidFill>
            <a:schemeClr val="bg1"/>
          </a:solidFill>
          <a:ln w="28575">
            <a:solidFill>
              <a:schemeClr val="bg2"/>
            </a:solidFill>
            <a:round/>
            <a:headEnd/>
            <a:tailEnd/>
          </a:ln>
          <a:effectLst>
            <a:outerShdw dist="107763" dir="2700000" algn="ctr" rotWithShape="0">
              <a:schemeClr val="bg2">
                <a:alpha val="50000"/>
              </a:schemeClr>
            </a:outerShdw>
          </a:effectLst>
        </p:spPr>
        <p:txBody>
          <a:bodyPr wrap="none" anchor="ctr"/>
          <a:lstStyle/>
          <a:p>
            <a:pPr>
              <a:buNone/>
              <a:defRPr/>
            </a:pPr>
            <a:endParaRPr lang="en-US" sz="1100" dirty="0"/>
          </a:p>
        </p:txBody>
      </p:sp>
      <p:sp>
        <p:nvSpPr>
          <p:cNvPr id="85" name="Line 70"/>
          <p:cNvSpPr>
            <a:spLocks noChangeShapeType="1"/>
          </p:cNvSpPr>
          <p:nvPr/>
        </p:nvSpPr>
        <p:spPr bwMode="auto">
          <a:xfrm flipH="1" flipV="1">
            <a:off x="2057400" y="2840166"/>
            <a:ext cx="669316" cy="0"/>
          </a:xfrm>
          <a:prstGeom prst="line">
            <a:avLst/>
          </a:prstGeom>
          <a:noFill/>
          <a:ln w="28575">
            <a:solidFill>
              <a:srgbClr val="003300"/>
            </a:solidFill>
            <a:round/>
            <a:headEnd/>
            <a:tailEnd/>
          </a:ln>
        </p:spPr>
        <p:txBody>
          <a:bodyPr wrap="none" anchor="ctr"/>
          <a:lstStyle/>
          <a:p>
            <a:endParaRPr lang="en-US"/>
          </a:p>
        </p:txBody>
      </p:sp>
      <p:sp>
        <p:nvSpPr>
          <p:cNvPr id="87" name="TextBox 86"/>
          <p:cNvSpPr txBox="1"/>
          <p:nvPr/>
        </p:nvSpPr>
        <p:spPr>
          <a:xfrm>
            <a:off x="1524000" y="2687766"/>
            <a:ext cx="762000" cy="253916"/>
          </a:xfrm>
          <a:prstGeom prst="rect">
            <a:avLst/>
          </a:prstGeom>
          <a:noFill/>
        </p:spPr>
        <p:txBody>
          <a:bodyPr wrap="square" rtlCol="0">
            <a:spAutoFit/>
          </a:bodyPr>
          <a:lstStyle/>
          <a:p>
            <a:pPr>
              <a:buNone/>
            </a:pPr>
            <a:r>
              <a:rPr lang="en-US" sz="1050" dirty="0" smtClean="0"/>
              <a:t>Step 1</a:t>
            </a:r>
            <a:endParaRPr lang="en-US" sz="1050" dirty="0"/>
          </a:p>
        </p:txBody>
      </p:sp>
      <p:sp>
        <p:nvSpPr>
          <p:cNvPr id="88" name="Line 70"/>
          <p:cNvSpPr>
            <a:spLocks noChangeShapeType="1"/>
          </p:cNvSpPr>
          <p:nvPr/>
        </p:nvSpPr>
        <p:spPr bwMode="auto">
          <a:xfrm flipH="1" flipV="1">
            <a:off x="2057400" y="2992566"/>
            <a:ext cx="669316" cy="0"/>
          </a:xfrm>
          <a:prstGeom prst="line">
            <a:avLst/>
          </a:prstGeom>
          <a:noFill/>
          <a:ln w="28575">
            <a:solidFill>
              <a:srgbClr val="003300"/>
            </a:solidFill>
            <a:round/>
            <a:headEnd/>
            <a:tailEnd/>
          </a:ln>
        </p:spPr>
        <p:txBody>
          <a:bodyPr wrap="none" anchor="ctr"/>
          <a:lstStyle/>
          <a:p>
            <a:endParaRPr lang="en-US"/>
          </a:p>
        </p:txBody>
      </p:sp>
      <p:sp>
        <p:nvSpPr>
          <p:cNvPr id="89" name="TextBox 88"/>
          <p:cNvSpPr txBox="1"/>
          <p:nvPr/>
        </p:nvSpPr>
        <p:spPr>
          <a:xfrm>
            <a:off x="1524000" y="2840166"/>
            <a:ext cx="762000" cy="253916"/>
          </a:xfrm>
          <a:prstGeom prst="rect">
            <a:avLst/>
          </a:prstGeom>
          <a:noFill/>
        </p:spPr>
        <p:txBody>
          <a:bodyPr wrap="square" rtlCol="0">
            <a:spAutoFit/>
          </a:bodyPr>
          <a:lstStyle/>
          <a:p>
            <a:pPr>
              <a:buNone/>
            </a:pPr>
            <a:r>
              <a:rPr lang="en-US" sz="1050" dirty="0" smtClean="0"/>
              <a:t>Step 2</a:t>
            </a:r>
            <a:endParaRPr lang="en-US" sz="1050" dirty="0"/>
          </a:p>
        </p:txBody>
      </p:sp>
      <p:sp>
        <p:nvSpPr>
          <p:cNvPr id="90" name="Line 70"/>
          <p:cNvSpPr>
            <a:spLocks noChangeShapeType="1"/>
          </p:cNvSpPr>
          <p:nvPr/>
        </p:nvSpPr>
        <p:spPr bwMode="auto">
          <a:xfrm flipH="1" flipV="1">
            <a:off x="2057400" y="3144966"/>
            <a:ext cx="669316" cy="0"/>
          </a:xfrm>
          <a:prstGeom prst="line">
            <a:avLst/>
          </a:prstGeom>
          <a:noFill/>
          <a:ln w="28575">
            <a:solidFill>
              <a:srgbClr val="003300"/>
            </a:solidFill>
            <a:round/>
            <a:headEnd/>
            <a:tailEnd/>
          </a:ln>
        </p:spPr>
        <p:txBody>
          <a:bodyPr wrap="none" anchor="ctr"/>
          <a:lstStyle/>
          <a:p>
            <a:endParaRPr lang="en-US"/>
          </a:p>
        </p:txBody>
      </p:sp>
      <p:sp>
        <p:nvSpPr>
          <p:cNvPr id="91" name="TextBox 90"/>
          <p:cNvSpPr txBox="1"/>
          <p:nvPr/>
        </p:nvSpPr>
        <p:spPr>
          <a:xfrm>
            <a:off x="1524000" y="2992566"/>
            <a:ext cx="762000" cy="253916"/>
          </a:xfrm>
          <a:prstGeom prst="rect">
            <a:avLst/>
          </a:prstGeom>
          <a:noFill/>
        </p:spPr>
        <p:txBody>
          <a:bodyPr wrap="square" rtlCol="0">
            <a:spAutoFit/>
          </a:bodyPr>
          <a:lstStyle/>
          <a:p>
            <a:pPr>
              <a:buNone/>
            </a:pPr>
            <a:r>
              <a:rPr lang="en-US" sz="1050" dirty="0" smtClean="0"/>
              <a:t>Step 3</a:t>
            </a:r>
            <a:endParaRPr lang="en-US" sz="105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101" grpId="0" animBg="1"/>
      <p:bldP spid="102" grpId="0"/>
      <p:bldP spid="84" grpId="0" animBg="1"/>
      <p:bldP spid="85" grpId="0" animBg="1"/>
      <p:bldP spid="87" grpId="0"/>
      <p:bldP spid="88" grpId="0" animBg="1"/>
      <p:bldP spid="89" grpId="0"/>
      <p:bldP spid="90" grpId="0" animBg="1"/>
      <p:bldP spid="9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1074" name="Picture 2"/>
          <p:cNvPicPr>
            <a:picLocks noChangeAspect="1" noChangeArrowheads="1"/>
          </p:cNvPicPr>
          <p:nvPr/>
        </p:nvPicPr>
        <p:blipFill>
          <a:blip r:embed="rId3"/>
          <a:srcRect/>
          <a:stretch>
            <a:fillRect/>
          </a:stretch>
        </p:blipFill>
        <p:spPr bwMode="auto">
          <a:xfrm>
            <a:off x="2181225" y="203794"/>
            <a:ext cx="5895975" cy="6273206"/>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Roles &amp; Goals</a:t>
            </a:r>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and Goals</a:t>
            </a:r>
            <a:endParaRPr lang="en-US" dirty="0"/>
          </a:p>
        </p:txBody>
      </p:sp>
      <p:sp>
        <p:nvSpPr>
          <p:cNvPr id="5" name="Rectangle 3"/>
          <p:cNvSpPr>
            <a:spLocks noChangeArrowheads="1"/>
          </p:cNvSpPr>
          <p:nvPr/>
        </p:nvSpPr>
        <p:spPr bwMode="gray">
          <a:xfrm>
            <a:off x="2971800" y="1219200"/>
            <a:ext cx="1727200" cy="381000"/>
          </a:xfrm>
          <a:prstGeom prst="rect">
            <a:avLst/>
          </a:prstGeom>
          <a:noFill/>
          <a:ln w="12700">
            <a:noFill/>
            <a:miter lim="800000"/>
            <a:headEnd/>
            <a:tailEnd/>
          </a:ln>
        </p:spPr>
        <p:txBody>
          <a:bodyPr lIns="90488" tIns="44450" rIns="90488" bIns="44450"/>
          <a:lstStyle/>
          <a:p>
            <a:pPr marL="342900" indent="-342900" eaLnBrk="0" hangingPunct="0">
              <a:spcBef>
                <a:spcPct val="20000"/>
              </a:spcBef>
              <a:buClr>
                <a:schemeClr val="bg1"/>
              </a:buClr>
              <a:buFont typeface="Wingdings" pitchFamily="2" charset="2"/>
              <a:buNone/>
            </a:pPr>
            <a:r>
              <a:rPr lang="en-GB" sz="1200" b="1" i="1" dirty="0">
                <a:latin typeface="Tahoma" pitchFamily="34" charset="0"/>
              </a:rPr>
              <a:t>What do I want to do?</a:t>
            </a:r>
          </a:p>
        </p:txBody>
      </p:sp>
      <p:sp>
        <p:nvSpPr>
          <p:cNvPr id="6" name="Rectangle 4"/>
          <p:cNvSpPr>
            <a:spLocks noChangeArrowheads="1"/>
          </p:cNvSpPr>
          <p:nvPr/>
        </p:nvSpPr>
        <p:spPr bwMode="gray">
          <a:xfrm>
            <a:off x="5308600" y="1219200"/>
            <a:ext cx="2159000" cy="381000"/>
          </a:xfrm>
          <a:prstGeom prst="rect">
            <a:avLst/>
          </a:prstGeom>
          <a:noFill/>
          <a:ln w="12700">
            <a:noFill/>
            <a:miter lim="800000"/>
            <a:headEnd/>
            <a:tailEnd/>
          </a:ln>
        </p:spPr>
        <p:txBody>
          <a:bodyPr lIns="90488" tIns="44450" rIns="0" bIns="44450"/>
          <a:lstStyle/>
          <a:p>
            <a:pPr algn="ctr" eaLnBrk="0" hangingPunct="0">
              <a:spcBef>
                <a:spcPct val="20000"/>
              </a:spcBef>
              <a:buClr>
                <a:schemeClr val="bg1"/>
              </a:buClr>
              <a:buFont typeface="Wingdings" pitchFamily="2" charset="2"/>
              <a:buNone/>
            </a:pPr>
            <a:r>
              <a:rPr lang="en-GB" sz="1200" b="1" i="1" dirty="0">
                <a:latin typeface="Tahoma" pitchFamily="34" charset="0"/>
              </a:rPr>
              <a:t>How will you support my goals?</a:t>
            </a:r>
          </a:p>
        </p:txBody>
      </p:sp>
      <p:sp>
        <p:nvSpPr>
          <p:cNvPr id="7" name="Rectangle 8"/>
          <p:cNvSpPr>
            <a:spLocks noChangeArrowheads="1"/>
          </p:cNvSpPr>
          <p:nvPr/>
        </p:nvSpPr>
        <p:spPr bwMode="gray">
          <a:xfrm>
            <a:off x="533400" y="1295400"/>
            <a:ext cx="1408113" cy="381000"/>
          </a:xfrm>
          <a:prstGeom prst="rect">
            <a:avLst/>
          </a:prstGeom>
          <a:noFill/>
          <a:ln w="12700">
            <a:noFill/>
            <a:miter lim="800000"/>
            <a:headEnd/>
            <a:tailEnd/>
          </a:ln>
        </p:spPr>
        <p:txBody>
          <a:bodyPr lIns="90488" tIns="44450" rIns="90488" bIns="44450"/>
          <a:lstStyle/>
          <a:p>
            <a:pPr marL="342900" indent="-342900" eaLnBrk="0" hangingPunct="0">
              <a:spcBef>
                <a:spcPct val="20000"/>
              </a:spcBef>
              <a:buClr>
                <a:schemeClr val="bg1"/>
              </a:buClr>
              <a:buFont typeface="Wingdings" pitchFamily="2" charset="2"/>
              <a:buNone/>
            </a:pPr>
            <a:r>
              <a:rPr lang="en-GB" sz="1200" b="1" i="1" dirty="0">
                <a:latin typeface="Tahoma" pitchFamily="34" charset="0"/>
              </a:rPr>
              <a:t>Who am I?</a:t>
            </a:r>
          </a:p>
        </p:txBody>
      </p:sp>
      <p:sp>
        <p:nvSpPr>
          <p:cNvPr id="9" name="Text Box 9"/>
          <p:cNvSpPr txBox="1">
            <a:spLocks noChangeArrowheads="1"/>
          </p:cNvSpPr>
          <p:nvPr/>
        </p:nvSpPr>
        <p:spPr bwMode="auto">
          <a:xfrm>
            <a:off x="228600" y="1828800"/>
            <a:ext cx="2135188" cy="271910"/>
          </a:xfrm>
          <a:prstGeom prst="rect">
            <a:avLst/>
          </a:prstGeom>
          <a:noFill/>
          <a:ln w="12700">
            <a:noFill/>
            <a:miter lim="800000"/>
            <a:headEnd/>
            <a:tailEnd/>
          </a:ln>
        </p:spPr>
        <p:txBody>
          <a:bodyPr lIns="90000" tIns="43200" rIns="90000" bIns="43200">
            <a:spAutoFit/>
          </a:bodyPr>
          <a:lstStyle/>
          <a:p>
            <a:pPr eaLnBrk="0" hangingPunct="0">
              <a:buNone/>
            </a:pPr>
            <a:r>
              <a:rPr lang="en-GB" sz="1200" dirty="0" smtClean="0"/>
              <a:t>Managing Director </a:t>
            </a:r>
            <a:endParaRPr lang="en-GB" sz="1200" dirty="0">
              <a:latin typeface="Tahoma" pitchFamily="34" charset="0"/>
            </a:endParaRPr>
          </a:p>
        </p:txBody>
      </p:sp>
      <p:sp>
        <p:nvSpPr>
          <p:cNvPr id="10" name="Rectangle 10"/>
          <p:cNvSpPr>
            <a:spLocks noChangeArrowheads="1"/>
          </p:cNvSpPr>
          <p:nvPr/>
        </p:nvSpPr>
        <p:spPr bwMode="auto">
          <a:xfrm>
            <a:off x="2819400" y="1828800"/>
            <a:ext cx="2005013" cy="585842"/>
          </a:xfrm>
          <a:prstGeom prst="rect">
            <a:avLst/>
          </a:prstGeom>
          <a:noFill/>
          <a:ln w="12700">
            <a:noFill/>
            <a:miter lim="800000"/>
            <a:headEnd/>
            <a:tailEnd/>
          </a:ln>
        </p:spPr>
        <p:txBody>
          <a:bodyPr lIns="90000" tIns="43200" rIns="90000" bIns="43200">
            <a:spAutoFit/>
          </a:bodyPr>
          <a:lstStyle/>
          <a:p>
            <a:pPr eaLnBrk="0" hangingPunct="0">
              <a:lnSpc>
                <a:spcPct val="90000"/>
              </a:lnSpc>
              <a:spcBef>
                <a:spcPct val="20000"/>
              </a:spcBef>
              <a:buClr>
                <a:schemeClr val="bg1"/>
              </a:buClr>
            </a:pPr>
            <a:r>
              <a:rPr lang="en-GB" sz="1200" dirty="0" smtClean="0">
                <a:latin typeface="Tahoma" pitchFamily="34" charset="0"/>
              </a:rPr>
              <a:t>“I’d like to easily see the status of Customers’ invoices”</a:t>
            </a:r>
            <a:endParaRPr lang="en-GB" sz="1200" dirty="0">
              <a:latin typeface="Tahoma" pitchFamily="34" charset="0"/>
            </a:endParaRPr>
          </a:p>
        </p:txBody>
      </p:sp>
      <p:sp>
        <p:nvSpPr>
          <p:cNvPr id="11" name="Rectangle 11"/>
          <p:cNvSpPr>
            <a:spLocks noChangeArrowheads="1"/>
          </p:cNvSpPr>
          <p:nvPr/>
        </p:nvSpPr>
        <p:spPr bwMode="gray">
          <a:xfrm>
            <a:off x="5410200" y="1828800"/>
            <a:ext cx="2006600" cy="609600"/>
          </a:xfrm>
          <a:prstGeom prst="rect">
            <a:avLst/>
          </a:prstGeom>
          <a:noFill/>
          <a:ln w="12700">
            <a:noFill/>
            <a:miter lim="800000"/>
            <a:headEnd/>
            <a:tailEnd/>
          </a:ln>
        </p:spPr>
        <p:txBody>
          <a:bodyPr lIns="90488" tIns="44450" rIns="90488" bIns="44450"/>
          <a:lstStyle/>
          <a:p>
            <a:pPr eaLnBrk="0" hangingPunct="0">
              <a:lnSpc>
                <a:spcPct val="90000"/>
              </a:lnSpc>
              <a:spcBef>
                <a:spcPct val="20000"/>
              </a:spcBef>
              <a:buClr>
                <a:schemeClr val="bg1"/>
              </a:buClr>
              <a:buFont typeface="Wingdings" pitchFamily="2" charset="2"/>
              <a:buNone/>
            </a:pPr>
            <a:r>
              <a:rPr lang="en-GB" sz="1200" dirty="0" smtClean="0">
                <a:latin typeface="Tahoma" pitchFamily="34" charset="0"/>
              </a:rPr>
              <a:t>Provide  online information regarding Customers’ accounts.</a:t>
            </a:r>
            <a:endParaRPr lang="en-GB" sz="1200" dirty="0">
              <a:latin typeface="Tahoma" pitchFamily="34" charset="0"/>
            </a:endParaRPr>
          </a:p>
        </p:txBody>
      </p:sp>
      <p:sp>
        <p:nvSpPr>
          <p:cNvPr id="20" name="Text Box 9"/>
          <p:cNvSpPr txBox="1">
            <a:spLocks noChangeArrowheads="1"/>
          </p:cNvSpPr>
          <p:nvPr/>
        </p:nvSpPr>
        <p:spPr bwMode="auto">
          <a:xfrm>
            <a:off x="228600" y="2667000"/>
            <a:ext cx="2135188" cy="271910"/>
          </a:xfrm>
          <a:prstGeom prst="rect">
            <a:avLst/>
          </a:prstGeom>
          <a:noFill/>
          <a:ln w="12700">
            <a:noFill/>
            <a:miter lim="800000"/>
            <a:headEnd/>
            <a:tailEnd/>
          </a:ln>
        </p:spPr>
        <p:txBody>
          <a:bodyPr lIns="90000" tIns="43200" rIns="90000" bIns="43200">
            <a:spAutoFit/>
          </a:bodyPr>
          <a:lstStyle/>
          <a:p>
            <a:pPr eaLnBrk="0" hangingPunct="0">
              <a:buNone/>
            </a:pPr>
            <a:r>
              <a:rPr lang="en-GB" sz="1200" dirty="0" smtClean="0"/>
              <a:t>Administrative Assistant</a:t>
            </a:r>
            <a:endParaRPr lang="en-GB" sz="1200" dirty="0">
              <a:latin typeface="Tahoma" pitchFamily="34" charset="0"/>
            </a:endParaRPr>
          </a:p>
        </p:txBody>
      </p:sp>
      <p:sp>
        <p:nvSpPr>
          <p:cNvPr id="21" name="Rectangle 10"/>
          <p:cNvSpPr>
            <a:spLocks noChangeArrowheads="1"/>
          </p:cNvSpPr>
          <p:nvPr/>
        </p:nvSpPr>
        <p:spPr bwMode="auto">
          <a:xfrm>
            <a:off x="2819400" y="2667000"/>
            <a:ext cx="2005013" cy="585842"/>
          </a:xfrm>
          <a:prstGeom prst="rect">
            <a:avLst/>
          </a:prstGeom>
          <a:noFill/>
          <a:ln w="12700">
            <a:noFill/>
            <a:miter lim="800000"/>
            <a:headEnd/>
            <a:tailEnd/>
          </a:ln>
        </p:spPr>
        <p:txBody>
          <a:bodyPr lIns="90000" tIns="43200" rIns="90000" bIns="43200">
            <a:spAutoFit/>
          </a:bodyPr>
          <a:lstStyle/>
          <a:p>
            <a:pPr eaLnBrk="0" hangingPunct="0">
              <a:lnSpc>
                <a:spcPct val="90000"/>
              </a:lnSpc>
              <a:spcBef>
                <a:spcPct val="20000"/>
              </a:spcBef>
              <a:buClr>
                <a:schemeClr val="bg1"/>
              </a:buClr>
            </a:pPr>
            <a:r>
              <a:rPr lang="en-GB" sz="1200" dirty="0" smtClean="0">
                <a:latin typeface="Tahoma" pitchFamily="34" charset="0"/>
              </a:rPr>
              <a:t>“ I need to generate a lot more letters than I do today”</a:t>
            </a:r>
            <a:endParaRPr lang="en-GB" sz="1200" dirty="0">
              <a:latin typeface="Tahoma" pitchFamily="34" charset="0"/>
            </a:endParaRPr>
          </a:p>
        </p:txBody>
      </p:sp>
      <p:sp>
        <p:nvSpPr>
          <p:cNvPr id="22" name="Rectangle 11"/>
          <p:cNvSpPr>
            <a:spLocks noChangeArrowheads="1"/>
          </p:cNvSpPr>
          <p:nvPr/>
        </p:nvSpPr>
        <p:spPr bwMode="gray">
          <a:xfrm>
            <a:off x="5410200" y="2667000"/>
            <a:ext cx="2006600" cy="609600"/>
          </a:xfrm>
          <a:prstGeom prst="rect">
            <a:avLst/>
          </a:prstGeom>
          <a:noFill/>
          <a:ln w="12700">
            <a:noFill/>
            <a:miter lim="800000"/>
            <a:headEnd/>
            <a:tailEnd/>
          </a:ln>
        </p:spPr>
        <p:txBody>
          <a:bodyPr lIns="90488" tIns="44450" rIns="90488" bIns="44450"/>
          <a:lstStyle/>
          <a:p>
            <a:pPr eaLnBrk="0" hangingPunct="0">
              <a:lnSpc>
                <a:spcPct val="90000"/>
              </a:lnSpc>
              <a:spcBef>
                <a:spcPct val="20000"/>
              </a:spcBef>
              <a:buClr>
                <a:schemeClr val="bg1"/>
              </a:buClr>
              <a:buFont typeface="Wingdings" pitchFamily="2" charset="2"/>
              <a:buNone/>
            </a:pPr>
            <a:r>
              <a:rPr lang="en-GB" sz="1200" dirty="0" smtClean="0">
                <a:latin typeface="Tahoma" pitchFamily="34" charset="0"/>
              </a:rPr>
              <a:t>Provide  an automated approach to letter generation.</a:t>
            </a:r>
            <a:endParaRPr lang="en-GB" sz="1200" dirty="0">
              <a:latin typeface="Tahoma" pitchFamily="34" charset="0"/>
            </a:endParaRPr>
          </a:p>
        </p:txBody>
      </p:sp>
      <p:sp>
        <p:nvSpPr>
          <p:cNvPr id="27" name="Text Box 9"/>
          <p:cNvSpPr txBox="1">
            <a:spLocks noChangeArrowheads="1"/>
          </p:cNvSpPr>
          <p:nvPr/>
        </p:nvSpPr>
        <p:spPr bwMode="auto">
          <a:xfrm>
            <a:off x="228600" y="3505200"/>
            <a:ext cx="2135188" cy="271910"/>
          </a:xfrm>
          <a:prstGeom prst="rect">
            <a:avLst/>
          </a:prstGeom>
          <a:noFill/>
          <a:ln w="12700">
            <a:noFill/>
            <a:miter lim="800000"/>
            <a:headEnd/>
            <a:tailEnd/>
          </a:ln>
        </p:spPr>
        <p:txBody>
          <a:bodyPr lIns="90000" tIns="43200" rIns="90000" bIns="43200">
            <a:spAutoFit/>
          </a:bodyPr>
          <a:lstStyle/>
          <a:p>
            <a:pPr eaLnBrk="0" hangingPunct="0">
              <a:buNone/>
            </a:pPr>
            <a:r>
              <a:rPr lang="en-GB" sz="1200" dirty="0" smtClean="0"/>
              <a:t>Technology Manager</a:t>
            </a:r>
            <a:endParaRPr lang="en-GB" sz="1200" dirty="0">
              <a:latin typeface="Tahoma" pitchFamily="34" charset="0"/>
            </a:endParaRPr>
          </a:p>
        </p:txBody>
      </p:sp>
      <p:sp>
        <p:nvSpPr>
          <p:cNvPr id="28" name="Text Box 9"/>
          <p:cNvSpPr txBox="1">
            <a:spLocks noChangeArrowheads="1"/>
          </p:cNvSpPr>
          <p:nvPr/>
        </p:nvSpPr>
        <p:spPr bwMode="auto">
          <a:xfrm>
            <a:off x="228600" y="4343400"/>
            <a:ext cx="2135188" cy="271910"/>
          </a:xfrm>
          <a:prstGeom prst="rect">
            <a:avLst/>
          </a:prstGeom>
          <a:noFill/>
          <a:ln w="12700">
            <a:noFill/>
            <a:miter lim="800000"/>
            <a:headEnd/>
            <a:tailEnd/>
          </a:ln>
        </p:spPr>
        <p:txBody>
          <a:bodyPr lIns="90000" tIns="43200" rIns="90000" bIns="43200">
            <a:spAutoFit/>
          </a:bodyPr>
          <a:lstStyle/>
          <a:p>
            <a:pPr eaLnBrk="0" hangingPunct="0">
              <a:buNone/>
            </a:pPr>
            <a:r>
              <a:rPr lang="en-GB" sz="1200" dirty="0" smtClean="0"/>
              <a:t>Sales</a:t>
            </a:r>
            <a:endParaRPr lang="en-GB" sz="1200" dirty="0">
              <a:latin typeface="Tahoma" pitchFamily="34" charset="0"/>
            </a:endParaRPr>
          </a:p>
        </p:txBody>
      </p:sp>
      <p:sp>
        <p:nvSpPr>
          <p:cNvPr id="32" name="Rectangle 10"/>
          <p:cNvSpPr>
            <a:spLocks noChangeArrowheads="1"/>
          </p:cNvSpPr>
          <p:nvPr/>
        </p:nvSpPr>
        <p:spPr bwMode="auto">
          <a:xfrm>
            <a:off x="2819400" y="3505200"/>
            <a:ext cx="2005013" cy="419642"/>
          </a:xfrm>
          <a:prstGeom prst="rect">
            <a:avLst/>
          </a:prstGeom>
          <a:noFill/>
          <a:ln w="12700">
            <a:noFill/>
            <a:miter lim="800000"/>
            <a:headEnd/>
            <a:tailEnd/>
          </a:ln>
        </p:spPr>
        <p:txBody>
          <a:bodyPr lIns="90000" tIns="43200" rIns="90000" bIns="43200">
            <a:spAutoFit/>
          </a:bodyPr>
          <a:lstStyle/>
          <a:p>
            <a:pPr eaLnBrk="0" hangingPunct="0">
              <a:lnSpc>
                <a:spcPct val="90000"/>
              </a:lnSpc>
              <a:spcBef>
                <a:spcPct val="20000"/>
              </a:spcBef>
              <a:buClr>
                <a:schemeClr val="bg1"/>
              </a:buClr>
            </a:pPr>
            <a:r>
              <a:rPr lang="en-GB" sz="1200" dirty="0" smtClean="0">
                <a:latin typeface="Tahoma" pitchFamily="34" charset="0"/>
              </a:rPr>
              <a:t>“ I want to easily support all users”</a:t>
            </a:r>
            <a:endParaRPr lang="en-GB" sz="1200" dirty="0">
              <a:latin typeface="Tahoma" pitchFamily="34" charset="0"/>
            </a:endParaRPr>
          </a:p>
        </p:txBody>
      </p:sp>
      <p:sp>
        <p:nvSpPr>
          <p:cNvPr id="33" name="Rectangle 11"/>
          <p:cNvSpPr>
            <a:spLocks noChangeArrowheads="1"/>
          </p:cNvSpPr>
          <p:nvPr/>
        </p:nvSpPr>
        <p:spPr bwMode="gray">
          <a:xfrm>
            <a:off x="5410200" y="3505200"/>
            <a:ext cx="2006600" cy="609600"/>
          </a:xfrm>
          <a:prstGeom prst="rect">
            <a:avLst/>
          </a:prstGeom>
          <a:noFill/>
          <a:ln w="12700">
            <a:noFill/>
            <a:miter lim="800000"/>
            <a:headEnd/>
            <a:tailEnd/>
          </a:ln>
        </p:spPr>
        <p:txBody>
          <a:bodyPr lIns="90488" tIns="44450" rIns="90488" bIns="44450"/>
          <a:lstStyle/>
          <a:p>
            <a:pPr eaLnBrk="0" hangingPunct="0">
              <a:lnSpc>
                <a:spcPct val="90000"/>
              </a:lnSpc>
              <a:spcBef>
                <a:spcPct val="20000"/>
              </a:spcBef>
              <a:buClr>
                <a:schemeClr val="bg1"/>
              </a:buClr>
              <a:buFont typeface="Wingdings" pitchFamily="2" charset="2"/>
              <a:buNone/>
            </a:pPr>
            <a:r>
              <a:rPr lang="en-GB" sz="1200" dirty="0" smtClean="0">
                <a:latin typeface="Tahoma" pitchFamily="34" charset="0"/>
              </a:rPr>
              <a:t>Provide  a solution in a language I can support.</a:t>
            </a:r>
            <a:endParaRPr lang="en-GB" sz="1200" dirty="0">
              <a:latin typeface="Tahoma" pitchFamily="34" charset="0"/>
            </a:endParaRPr>
          </a:p>
        </p:txBody>
      </p:sp>
      <p:sp>
        <p:nvSpPr>
          <p:cNvPr id="34" name="Rectangle 10"/>
          <p:cNvSpPr>
            <a:spLocks noChangeArrowheads="1"/>
          </p:cNvSpPr>
          <p:nvPr/>
        </p:nvSpPr>
        <p:spPr bwMode="auto">
          <a:xfrm>
            <a:off x="2819400" y="4343400"/>
            <a:ext cx="2005013" cy="585842"/>
          </a:xfrm>
          <a:prstGeom prst="rect">
            <a:avLst/>
          </a:prstGeom>
          <a:noFill/>
          <a:ln w="12700">
            <a:noFill/>
            <a:miter lim="800000"/>
            <a:headEnd/>
            <a:tailEnd/>
          </a:ln>
        </p:spPr>
        <p:txBody>
          <a:bodyPr lIns="90000" tIns="43200" rIns="90000" bIns="43200">
            <a:spAutoFit/>
          </a:bodyPr>
          <a:lstStyle/>
          <a:p>
            <a:pPr eaLnBrk="0" hangingPunct="0">
              <a:lnSpc>
                <a:spcPct val="90000"/>
              </a:lnSpc>
              <a:spcBef>
                <a:spcPct val="20000"/>
              </a:spcBef>
              <a:buClr>
                <a:schemeClr val="bg1"/>
              </a:buClr>
            </a:pPr>
            <a:r>
              <a:rPr lang="en-GB" sz="1200" dirty="0" smtClean="0">
                <a:latin typeface="Tahoma" pitchFamily="34" charset="0"/>
              </a:rPr>
              <a:t>“ I want to be able to sign on more customers with confidence.</a:t>
            </a:r>
            <a:endParaRPr lang="en-GB" sz="1200" dirty="0">
              <a:latin typeface="Tahoma" pitchFamily="34" charset="0"/>
            </a:endParaRPr>
          </a:p>
        </p:txBody>
      </p:sp>
      <p:sp>
        <p:nvSpPr>
          <p:cNvPr id="35" name="Rectangle 11"/>
          <p:cNvSpPr>
            <a:spLocks noChangeArrowheads="1"/>
          </p:cNvSpPr>
          <p:nvPr/>
        </p:nvSpPr>
        <p:spPr bwMode="gray">
          <a:xfrm>
            <a:off x="5410200" y="4343400"/>
            <a:ext cx="2006600" cy="914400"/>
          </a:xfrm>
          <a:prstGeom prst="rect">
            <a:avLst/>
          </a:prstGeom>
          <a:noFill/>
          <a:ln w="12700">
            <a:noFill/>
            <a:miter lim="800000"/>
            <a:headEnd/>
            <a:tailEnd/>
          </a:ln>
        </p:spPr>
        <p:txBody>
          <a:bodyPr lIns="90488" tIns="44450" rIns="90488" bIns="44450"/>
          <a:lstStyle/>
          <a:p>
            <a:pPr eaLnBrk="0" hangingPunct="0">
              <a:lnSpc>
                <a:spcPct val="90000"/>
              </a:lnSpc>
              <a:spcBef>
                <a:spcPct val="20000"/>
              </a:spcBef>
              <a:buClr>
                <a:schemeClr val="bg1"/>
              </a:buClr>
              <a:buFont typeface="Wingdings" pitchFamily="2" charset="2"/>
              <a:buNone/>
            </a:pPr>
            <a:r>
              <a:rPr lang="en-GB" sz="1200" dirty="0" smtClean="0">
                <a:latin typeface="Tahoma" pitchFamily="34" charset="0"/>
              </a:rPr>
              <a:t>Provide  a  system that can accommodate additional customers with the quality service.</a:t>
            </a:r>
            <a:endParaRPr lang="en-GB" sz="1200" dirty="0">
              <a:latin typeface="Tahoma" pitchFamily="34" charset="0"/>
            </a:endParaRPr>
          </a:p>
        </p:txBody>
      </p:sp>
      <p:sp>
        <p:nvSpPr>
          <p:cNvPr id="39" name="Text Box 9"/>
          <p:cNvSpPr txBox="1">
            <a:spLocks noChangeArrowheads="1"/>
          </p:cNvSpPr>
          <p:nvPr/>
        </p:nvSpPr>
        <p:spPr bwMode="auto">
          <a:xfrm>
            <a:off x="228600" y="5181600"/>
            <a:ext cx="2135188" cy="271910"/>
          </a:xfrm>
          <a:prstGeom prst="rect">
            <a:avLst/>
          </a:prstGeom>
          <a:noFill/>
          <a:ln w="12700">
            <a:noFill/>
            <a:miter lim="800000"/>
            <a:headEnd/>
            <a:tailEnd/>
          </a:ln>
        </p:spPr>
        <p:txBody>
          <a:bodyPr lIns="90000" tIns="43200" rIns="90000" bIns="43200">
            <a:spAutoFit/>
          </a:bodyPr>
          <a:lstStyle/>
          <a:p>
            <a:pPr eaLnBrk="0" hangingPunct="0">
              <a:buNone/>
            </a:pPr>
            <a:r>
              <a:rPr lang="en-GB" sz="1200" dirty="0" smtClean="0"/>
              <a:t>Customer</a:t>
            </a:r>
            <a:endParaRPr lang="en-GB" sz="1200" dirty="0">
              <a:latin typeface="Tahoma" pitchFamily="34" charset="0"/>
            </a:endParaRPr>
          </a:p>
        </p:txBody>
      </p:sp>
      <p:sp>
        <p:nvSpPr>
          <p:cNvPr id="40" name="Rectangle 10"/>
          <p:cNvSpPr>
            <a:spLocks noChangeArrowheads="1"/>
          </p:cNvSpPr>
          <p:nvPr/>
        </p:nvSpPr>
        <p:spPr bwMode="auto">
          <a:xfrm>
            <a:off x="2819400" y="5181600"/>
            <a:ext cx="2005013" cy="752041"/>
          </a:xfrm>
          <a:prstGeom prst="rect">
            <a:avLst/>
          </a:prstGeom>
          <a:noFill/>
          <a:ln w="12700">
            <a:noFill/>
            <a:miter lim="800000"/>
            <a:headEnd/>
            <a:tailEnd/>
          </a:ln>
        </p:spPr>
        <p:txBody>
          <a:bodyPr lIns="90000" tIns="43200" rIns="90000" bIns="43200">
            <a:spAutoFit/>
          </a:bodyPr>
          <a:lstStyle/>
          <a:p>
            <a:pPr eaLnBrk="0" hangingPunct="0">
              <a:lnSpc>
                <a:spcPct val="90000"/>
              </a:lnSpc>
              <a:spcBef>
                <a:spcPct val="20000"/>
              </a:spcBef>
              <a:buClr>
                <a:schemeClr val="bg1"/>
              </a:buClr>
            </a:pPr>
            <a:r>
              <a:rPr lang="en-GB" sz="1200" dirty="0" smtClean="0">
                <a:latin typeface="Tahoma" pitchFamily="34" charset="0"/>
              </a:rPr>
              <a:t>“ I need to be confident that DC knows the status of each of my debtors’ invoices”</a:t>
            </a:r>
            <a:endParaRPr lang="en-GB" sz="1200" dirty="0">
              <a:latin typeface="Tahoma" pitchFamily="34" charset="0"/>
            </a:endParaRPr>
          </a:p>
        </p:txBody>
      </p:sp>
      <p:sp>
        <p:nvSpPr>
          <p:cNvPr id="41" name="Rectangle 11"/>
          <p:cNvSpPr>
            <a:spLocks noChangeArrowheads="1"/>
          </p:cNvSpPr>
          <p:nvPr/>
        </p:nvSpPr>
        <p:spPr bwMode="gray">
          <a:xfrm>
            <a:off x="5410200" y="5181600"/>
            <a:ext cx="2006600" cy="609600"/>
          </a:xfrm>
          <a:prstGeom prst="rect">
            <a:avLst/>
          </a:prstGeom>
          <a:noFill/>
          <a:ln w="12700">
            <a:noFill/>
            <a:miter lim="800000"/>
            <a:headEnd/>
            <a:tailEnd/>
          </a:ln>
        </p:spPr>
        <p:txBody>
          <a:bodyPr lIns="90488" tIns="44450" rIns="90488" bIns="44450"/>
          <a:lstStyle/>
          <a:p>
            <a:pPr eaLnBrk="0" hangingPunct="0">
              <a:lnSpc>
                <a:spcPct val="90000"/>
              </a:lnSpc>
              <a:spcBef>
                <a:spcPct val="20000"/>
              </a:spcBef>
              <a:buClr>
                <a:schemeClr val="bg1"/>
              </a:buClr>
              <a:buFont typeface="Wingdings" pitchFamily="2" charset="2"/>
              <a:buNone/>
            </a:pPr>
            <a:r>
              <a:rPr lang="en-GB" sz="1200" dirty="0" smtClean="0">
                <a:latin typeface="Tahoma" pitchFamily="34" charset="0"/>
              </a:rPr>
              <a:t>Provide  a way to reflect invoice status by Debtor.</a:t>
            </a:r>
            <a:endParaRPr lang="en-GB" sz="1200" dirty="0">
              <a:latin typeface="Tahoma" pitchFamily="34" charset="0"/>
            </a:endParaRPr>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WS Doc white marble">
  <a:themeElements>
    <a:clrScheme name="Default w/ 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w/ Lin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2000" b="0" i="0" u="none" strike="noStrike" cap="none" normalizeH="0" baseline="0" smtClean="0">
            <a:ln>
              <a:noFill/>
            </a:ln>
            <a:solidFill>
              <a:srgbClr val="292929"/>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2000" b="0" i="0" u="none" strike="noStrike" cap="none" normalizeH="0" baseline="0" smtClean="0">
            <a:ln>
              <a:noFill/>
            </a:ln>
            <a:solidFill>
              <a:srgbClr val="292929"/>
            </a:solidFill>
            <a:effectLst/>
            <a:latin typeface="Arial" charset="0"/>
            <a:cs typeface="Arial" charset="0"/>
          </a:defRPr>
        </a:defPPr>
      </a:lstStyle>
    </a:lnDef>
  </a:objectDefaults>
  <a:extraClrSchemeLst>
    <a:extraClrScheme>
      <a:clrScheme name="Default w/ 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w/ Lin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w/ Lin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w/ Lin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w/ Lin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w/ Lin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w/ Lin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w/ Lin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w/ Lin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w/ Lin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w/ Lin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w/ Lin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012 Studios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rgbClr val="CCCCCC"/>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TW Studios DOC</Template>
  <TotalTime>51261</TotalTime>
  <Words>3091</Words>
  <Application>Microsoft Macintosh PowerPoint</Application>
  <PresentationFormat>On-screen Show (4:3)</PresentationFormat>
  <Paragraphs>596</Paragraphs>
  <Slides>47</Slides>
  <Notes>43</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47</vt:i4>
      </vt:variant>
    </vt:vector>
  </HeadingPairs>
  <TitlesOfParts>
    <vt:vector size="63" baseType="lpstr">
      <vt:lpstr>Arial Rounded MT Bold</vt:lpstr>
      <vt:lpstr>CamingoDos Pro Cd</vt:lpstr>
      <vt:lpstr>Courier New</vt:lpstr>
      <vt:lpstr>Helvetica</vt:lpstr>
      <vt:lpstr>Lucida Grande</vt:lpstr>
      <vt:lpstr>Marydale</vt:lpstr>
      <vt:lpstr>Verdana</vt:lpstr>
      <vt:lpstr>Arial</vt:lpstr>
      <vt:lpstr>Calibri</vt:lpstr>
      <vt:lpstr>MS PGothic</vt:lpstr>
      <vt:lpstr>ＭＳ Ｐゴシック</vt:lpstr>
      <vt:lpstr>Tahoma</vt:lpstr>
      <vt:lpstr>Wingdings</vt:lpstr>
      <vt:lpstr>TWS Doc white marble</vt:lpstr>
      <vt:lpstr>2012 Studios </vt:lpstr>
      <vt:lpstr>Visio</vt:lpstr>
      <vt:lpstr>Understanding the Business Domain</vt:lpstr>
      <vt:lpstr>Topics</vt:lpstr>
      <vt:lpstr>BA Artifacts</vt:lpstr>
      <vt:lpstr>Analysis Approach</vt:lpstr>
      <vt:lpstr>Making the right choice</vt:lpstr>
      <vt:lpstr>Models</vt:lpstr>
      <vt:lpstr>PowerPoint Presentation</vt:lpstr>
      <vt:lpstr>Roles &amp; Goals</vt:lpstr>
      <vt:lpstr>Roles and Goals</vt:lpstr>
      <vt:lpstr>Debt Chasers Roles</vt:lpstr>
      <vt:lpstr>Debrief</vt:lpstr>
      <vt:lpstr>Business Process</vt:lpstr>
      <vt:lpstr>PowerPoint Presentation</vt:lpstr>
      <vt:lpstr>What Techniques?</vt:lpstr>
      <vt:lpstr>Process modeling</vt:lpstr>
      <vt:lpstr>BPM for Debt Chasers – As Is World</vt:lpstr>
      <vt:lpstr>Adding Pain Points</vt:lpstr>
      <vt:lpstr>Pain Point Analysis</vt:lpstr>
      <vt:lpstr>Value Stream Mapping</vt:lpstr>
      <vt:lpstr>Personas</vt:lpstr>
      <vt:lpstr>Understanding Users</vt:lpstr>
      <vt:lpstr>Understanding Users</vt:lpstr>
      <vt:lpstr>Understanding Users</vt:lpstr>
      <vt:lpstr>What is a Persona?</vt:lpstr>
      <vt:lpstr>Attributes of a Persona</vt:lpstr>
      <vt:lpstr>Attributes of a Persona</vt:lpstr>
      <vt:lpstr>Attributes of a Persona</vt:lpstr>
      <vt:lpstr>Attributes of a Persona</vt:lpstr>
      <vt:lpstr>How to develop personas</vt:lpstr>
      <vt:lpstr>Debt Chasers Personas</vt:lpstr>
      <vt:lpstr>Debrief</vt:lpstr>
      <vt:lpstr>Scenarios</vt:lpstr>
      <vt:lpstr>User Scenarios</vt:lpstr>
      <vt:lpstr>User Scenarios</vt:lpstr>
      <vt:lpstr>User Scenarios</vt:lpstr>
      <vt:lpstr>Scenarios</vt:lpstr>
      <vt:lpstr>Debt Chasers Scenarios</vt:lpstr>
      <vt:lpstr>Prototypes</vt:lpstr>
      <vt:lpstr>Prototypes</vt:lpstr>
      <vt:lpstr>Lo Fi</vt:lpstr>
      <vt:lpstr>Mid Fi</vt:lpstr>
      <vt:lpstr>Hi Fi</vt:lpstr>
      <vt:lpstr>Debt Chasers Prototyping</vt:lpstr>
      <vt:lpstr>Debrief</vt:lpstr>
      <vt:lpstr>Review</vt:lpstr>
      <vt:lpstr>BA Artifacts</vt:lpstr>
      <vt:lpstr>Questions?</vt:lpstr>
    </vt:vector>
  </TitlesOfParts>
  <Company>ThoughtWorks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pmandari</dc:creator>
  <cp:lastModifiedBy>Microsoft Office User</cp:lastModifiedBy>
  <cp:revision>773</cp:revision>
  <dcterms:created xsi:type="dcterms:W3CDTF">2010-03-24T21:02:14Z</dcterms:created>
  <dcterms:modified xsi:type="dcterms:W3CDTF">2015-10-05T23:23:41Z</dcterms:modified>
</cp:coreProperties>
</file>