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05" r:id="rId2"/>
  </p:sldMasterIdLst>
  <p:notesMasterIdLst>
    <p:notesMasterId r:id="rId53"/>
  </p:notesMasterIdLst>
  <p:handoutMasterIdLst>
    <p:handoutMasterId r:id="rId54"/>
  </p:handoutMasterIdLst>
  <p:sldIdLst>
    <p:sldId id="700" r:id="rId3"/>
    <p:sldId id="722" r:id="rId4"/>
    <p:sldId id="710" r:id="rId5"/>
    <p:sldId id="649" r:id="rId6"/>
    <p:sldId id="681" r:id="rId7"/>
    <p:sldId id="684" r:id="rId8"/>
    <p:sldId id="685" r:id="rId9"/>
    <p:sldId id="570" r:id="rId10"/>
    <p:sldId id="714" r:id="rId11"/>
    <p:sldId id="569" r:id="rId12"/>
    <p:sldId id="725" r:id="rId13"/>
    <p:sldId id="721" r:id="rId14"/>
    <p:sldId id="675" r:id="rId15"/>
    <p:sldId id="680" r:id="rId16"/>
    <p:sldId id="572" r:id="rId17"/>
    <p:sldId id="573" r:id="rId18"/>
    <p:sldId id="703" r:id="rId19"/>
    <p:sldId id="704" r:id="rId20"/>
    <p:sldId id="705" r:id="rId21"/>
    <p:sldId id="706" r:id="rId22"/>
    <p:sldId id="707" r:id="rId23"/>
    <p:sldId id="574" r:id="rId24"/>
    <p:sldId id="548" r:id="rId25"/>
    <p:sldId id="547" r:id="rId26"/>
    <p:sldId id="431" r:id="rId27"/>
    <p:sldId id="453" r:id="rId28"/>
    <p:sldId id="546" r:id="rId29"/>
    <p:sldId id="716" r:id="rId30"/>
    <p:sldId id="717" r:id="rId31"/>
    <p:sldId id="666" r:id="rId32"/>
    <p:sldId id="667" r:id="rId33"/>
    <p:sldId id="695" r:id="rId34"/>
    <p:sldId id="696" r:id="rId35"/>
    <p:sldId id="659" r:id="rId36"/>
    <p:sldId id="683" r:id="rId37"/>
    <p:sldId id="581" r:id="rId38"/>
    <p:sldId id="660" r:id="rId39"/>
    <p:sldId id="719" r:id="rId40"/>
    <p:sldId id="699" r:id="rId41"/>
    <p:sldId id="698" r:id="rId42"/>
    <p:sldId id="720" r:id="rId43"/>
    <p:sldId id="582" r:id="rId44"/>
    <p:sldId id="648" r:id="rId45"/>
    <p:sldId id="583" r:id="rId46"/>
    <p:sldId id="676" r:id="rId47"/>
    <p:sldId id="677" r:id="rId48"/>
    <p:sldId id="678" r:id="rId49"/>
    <p:sldId id="723" r:id="rId50"/>
    <p:sldId id="724" r:id="rId51"/>
    <p:sldId id="709" r:id="rId52"/>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1B26E37F-98EA-8A44-AB59-4BDACFC33E1E}">
          <p14:sldIdLst>
            <p14:sldId id="700"/>
            <p14:sldId id="722"/>
            <p14:sldId id="710"/>
            <p14:sldId id="649"/>
          </p14:sldIdLst>
        </p14:section>
        <p14:section name="Iteration Review" id="{95DD048E-CD38-CD46-A8BA-F645BC5F92CC}">
          <p14:sldIdLst>
            <p14:sldId id="681"/>
            <p14:sldId id="684"/>
            <p14:sldId id="685"/>
            <p14:sldId id="570"/>
            <p14:sldId id="714"/>
            <p14:sldId id="569"/>
            <p14:sldId id="725"/>
            <p14:sldId id="721"/>
            <p14:sldId id="675"/>
          </p14:sldIdLst>
        </p14:section>
        <p14:section name="Narratives" id="{56B6F4F6-781F-6C43-B574-2ADE6F70D6CD}">
          <p14:sldIdLst>
            <p14:sldId id="680"/>
            <p14:sldId id="572"/>
            <p14:sldId id="573"/>
            <p14:sldId id="703"/>
            <p14:sldId id="704"/>
            <p14:sldId id="705"/>
            <p14:sldId id="706"/>
            <p14:sldId id="707"/>
            <p14:sldId id="574"/>
            <p14:sldId id="548"/>
            <p14:sldId id="547"/>
            <p14:sldId id="431"/>
            <p14:sldId id="453"/>
            <p14:sldId id="546"/>
            <p14:sldId id="716"/>
            <p14:sldId id="717"/>
            <p14:sldId id="666"/>
            <p14:sldId id="667"/>
            <p14:sldId id="695"/>
            <p14:sldId id="696"/>
          </p14:sldIdLst>
        </p14:section>
        <p14:section name="Showing Progress" id="{29787F71-E288-D747-9F45-950D5CE192AA}">
          <p14:sldIdLst>
            <p14:sldId id="659"/>
            <p14:sldId id="683"/>
            <p14:sldId id="581"/>
            <p14:sldId id="660"/>
            <p14:sldId id="719"/>
            <p14:sldId id="699"/>
            <p14:sldId id="698"/>
            <p14:sldId id="720"/>
            <p14:sldId id="582"/>
            <p14:sldId id="648"/>
            <p14:sldId id="583"/>
          </p14:sldIdLst>
        </p14:section>
        <p14:section name="Managing change" id="{8635701C-B8CE-5D43-B335-F09F2BE73132}">
          <p14:sldIdLst>
            <p14:sldId id="676"/>
            <p14:sldId id="677"/>
            <p14:sldId id="678"/>
          </p14:sldIdLst>
        </p14:section>
        <p14:section name="Closing" id="{781EB1D8-E2E1-AC49-A907-9D056C76B0C8}">
          <p14:sldIdLst>
            <p14:sldId id="723"/>
            <p14:sldId id="724"/>
            <p14:sldId id="7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88193" autoAdjust="0"/>
  </p:normalViewPr>
  <p:slideViewPr>
    <p:cSldViewPr>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sorterViewPr>
    <p:cViewPr>
      <p:scale>
        <a:sx n="102" d="100"/>
        <a:sy n="102" d="100"/>
      </p:scale>
      <p:origin x="0" y="512"/>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Business flow coverage by status</a:t>
            </a:r>
          </a:p>
        </c:rich>
      </c:tx>
      <c:layout>
        <c:manualLayout>
          <c:xMode val="edge"/>
          <c:yMode val="edge"/>
          <c:x val="0.116367627708437"/>
          <c:y val="0.0642587299688562"/>
        </c:manualLayout>
      </c:layout>
      <c:overlay val="0"/>
    </c:title>
    <c:autoTitleDeleted val="0"/>
    <c:plotArea>
      <c:layout/>
      <c:barChart>
        <c:barDir val="col"/>
        <c:grouping val="clustered"/>
        <c:varyColors val="0"/>
        <c:ser>
          <c:idx val="0"/>
          <c:order val="0"/>
          <c:tx>
            <c:strRef>
              <c:f>Sheet1!$B$1</c:f>
              <c:strCache>
                <c:ptCount val="1"/>
                <c:pt idx="0">
                  <c:v>Open</c:v>
                </c:pt>
              </c:strCache>
            </c:strRef>
          </c:tx>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Sheet1!$B$2:$B$10</c:f>
              <c:numCache>
                <c:formatCode>General</c:formatCode>
                <c:ptCount val="9"/>
                <c:pt idx="0">
                  <c:v>2.0</c:v>
                </c:pt>
                <c:pt idx="1">
                  <c:v>1.0</c:v>
                </c:pt>
                <c:pt idx="2">
                  <c:v>2.0</c:v>
                </c:pt>
                <c:pt idx="3">
                  <c:v>0.0</c:v>
                </c:pt>
                <c:pt idx="4">
                  <c:v>1.0</c:v>
                </c:pt>
                <c:pt idx="5">
                  <c:v>0.0</c:v>
                </c:pt>
                <c:pt idx="6">
                  <c:v>1.0</c:v>
                </c:pt>
                <c:pt idx="7">
                  <c:v>0.0</c:v>
                </c:pt>
                <c:pt idx="8">
                  <c:v>3.0</c:v>
                </c:pt>
              </c:numCache>
            </c:numRef>
          </c:val>
        </c:ser>
        <c:ser>
          <c:idx val="1"/>
          <c:order val="1"/>
          <c:tx>
            <c:strRef>
              <c:f>Sheet1!$C$1</c:f>
              <c:strCache>
                <c:ptCount val="1"/>
                <c:pt idx="0">
                  <c:v>Fixed</c:v>
                </c:pt>
              </c:strCache>
            </c:strRef>
          </c:tx>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Sheet1!$C$2:$C$10</c:f>
              <c:numCache>
                <c:formatCode>General</c:formatCode>
                <c:ptCount val="9"/>
                <c:pt idx="0">
                  <c:v>1.0</c:v>
                </c:pt>
                <c:pt idx="1">
                  <c:v>3.0</c:v>
                </c:pt>
                <c:pt idx="2">
                  <c:v>0.0</c:v>
                </c:pt>
                <c:pt idx="3">
                  <c:v>0.0</c:v>
                </c:pt>
                <c:pt idx="4">
                  <c:v>1.0</c:v>
                </c:pt>
                <c:pt idx="5">
                  <c:v>1.0</c:v>
                </c:pt>
                <c:pt idx="6">
                  <c:v>2.0</c:v>
                </c:pt>
                <c:pt idx="7">
                  <c:v>1.0</c:v>
                </c:pt>
                <c:pt idx="8">
                  <c:v>4.0</c:v>
                </c:pt>
              </c:numCache>
            </c:numRef>
          </c:val>
        </c:ser>
        <c:ser>
          <c:idx val="2"/>
          <c:order val="2"/>
          <c:tx>
            <c:strRef>
              <c:f>Sheet1!$D$1</c:f>
              <c:strCache>
                <c:ptCount val="1"/>
                <c:pt idx="0">
                  <c:v>Unreproducible</c:v>
                </c:pt>
              </c:strCache>
            </c:strRef>
          </c:tx>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Sheet1!$D$2:$D$10</c:f>
              <c:numCache>
                <c:formatCode>General</c:formatCode>
                <c:ptCount val="9"/>
                <c:pt idx="0">
                  <c:v>0.0</c:v>
                </c:pt>
                <c:pt idx="1">
                  <c:v>1.0</c:v>
                </c:pt>
                <c:pt idx="2">
                  <c:v>0.0</c:v>
                </c:pt>
                <c:pt idx="3">
                  <c:v>0.0</c:v>
                </c:pt>
                <c:pt idx="4">
                  <c:v>0.0</c:v>
                </c:pt>
                <c:pt idx="5">
                  <c:v>0.0</c:v>
                </c:pt>
                <c:pt idx="6">
                  <c:v>1.0</c:v>
                </c:pt>
                <c:pt idx="7">
                  <c:v>0.0</c:v>
                </c:pt>
                <c:pt idx="8">
                  <c:v>0.0</c:v>
                </c:pt>
              </c:numCache>
            </c:numRef>
          </c:val>
        </c:ser>
        <c:ser>
          <c:idx val="3"/>
          <c:order val="3"/>
          <c:tx>
            <c:strRef>
              <c:f>Sheet1!$E$1</c:f>
              <c:strCache>
                <c:ptCount val="1"/>
                <c:pt idx="0">
                  <c:v>Not a defect</c:v>
                </c:pt>
              </c:strCache>
            </c:strRef>
          </c:tx>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Sheet1!$E$2:$E$10</c:f>
              <c:numCache>
                <c:formatCode>General</c:formatCode>
                <c:ptCount val="9"/>
                <c:pt idx="0">
                  <c:v>0.0</c:v>
                </c:pt>
                <c:pt idx="1">
                  <c:v>0.0</c:v>
                </c:pt>
                <c:pt idx="2">
                  <c:v>0.0</c:v>
                </c:pt>
                <c:pt idx="3">
                  <c:v>0.0</c:v>
                </c:pt>
                <c:pt idx="4">
                  <c:v>1.0</c:v>
                </c:pt>
                <c:pt idx="5">
                  <c:v>0.0</c:v>
                </c:pt>
                <c:pt idx="6">
                  <c:v>1.0</c:v>
                </c:pt>
                <c:pt idx="7">
                  <c:v>0.0</c:v>
                </c:pt>
                <c:pt idx="8">
                  <c:v>0.0</c:v>
                </c:pt>
              </c:numCache>
            </c:numRef>
          </c:val>
        </c:ser>
        <c:dLbls>
          <c:showLegendKey val="0"/>
          <c:showVal val="0"/>
          <c:showCatName val="0"/>
          <c:showSerName val="0"/>
          <c:showPercent val="0"/>
          <c:showBubbleSize val="0"/>
        </c:dLbls>
        <c:gapWidth val="150"/>
        <c:axId val="-2130848288"/>
        <c:axId val="-2130845152"/>
      </c:barChart>
      <c:catAx>
        <c:axId val="-2130848288"/>
        <c:scaling>
          <c:orientation val="minMax"/>
        </c:scaling>
        <c:delete val="0"/>
        <c:axPos val="b"/>
        <c:numFmt formatCode="General" sourceLinked="0"/>
        <c:majorTickMark val="none"/>
        <c:minorTickMark val="none"/>
        <c:tickLblPos val="nextTo"/>
        <c:crossAx val="-2130845152"/>
        <c:crosses val="autoZero"/>
        <c:auto val="1"/>
        <c:lblAlgn val="ctr"/>
        <c:lblOffset val="100"/>
        <c:noMultiLvlLbl val="0"/>
      </c:catAx>
      <c:valAx>
        <c:axId val="-2130845152"/>
        <c:scaling>
          <c:orientation val="minMax"/>
        </c:scaling>
        <c:delete val="0"/>
        <c:axPos val="l"/>
        <c:majorGridlines/>
        <c:numFmt formatCode="General" sourceLinked="1"/>
        <c:majorTickMark val="none"/>
        <c:minorTickMark val="none"/>
        <c:tickLblPos val="nextTo"/>
        <c:crossAx val="-213084828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557D3-28DF-461C-9228-A7F60668DFA4}" type="doc">
      <dgm:prSet loTypeId="urn:microsoft.com/office/officeart/2005/8/layout/arrow6" loCatId="process" qsTypeId="urn:microsoft.com/office/officeart/2005/8/quickstyle/3d4" qsCatId="3D" csTypeId="urn:microsoft.com/office/officeart/2005/8/colors/accent1_2" csCatId="accent1" phldr="1"/>
      <dgm:spPr>
        <a:scene3d>
          <a:camera prst="perspectiveHeroicExtremeLeftFacing"/>
          <a:lightRig rig="threePt" dir="t"/>
        </a:scene3d>
      </dgm:spPr>
      <dgm:t>
        <a:bodyPr/>
        <a:lstStyle/>
        <a:p>
          <a:endParaRPr lang="en-US"/>
        </a:p>
      </dgm:t>
    </dgm:pt>
    <dgm:pt modelId="{4318EB60-B498-4882-8100-E02E14E5CF2D}">
      <dgm:prSet phldrT="[Text]"/>
      <dgm:spPr/>
      <dgm:t>
        <a:bodyPr/>
        <a:lstStyle/>
        <a:p>
          <a:r>
            <a:rPr lang="en-US" dirty="0" smtClean="0">
              <a:solidFill>
                <a:srgbClr val="5A007D"/>
              </a:solidFill>
            </a:rPr>
            <a:t>Process</a:t>
          </a:r>
          <a:endParaRPr lang="en-US" dirty="0">
            <a:solidFill>
              <a:srgbClr val="5A007D"/>
            </a:solidFill>
          </a:endParaRPr>
        </a:p>
      </dgm:t>
    </dgm:pt>
    <dgm:pt modelId="{1265A049-1FAA-4C9F-9A26-0C59217B0160}" type="parTrans" cxnId="{3A5F7356-6690-4C2E-975D-FC40D550607A}">
      <dgm:prSet/>
      <dgm:spPr/>
      <dgm:t>
        <a:bodyPr/>
        <a:lstStyle/>
        <a:p>
          <a:endParaRPr lang="en-US"/>
        </a:p>
      </dgm:t>
    </dgm:pt>
    <dgm:pt modelId="{97A9C92E-8FBC-4BD7-8588-EEB9DE739950}" type="sibTrans" cxnId="{3A5F7356-6690-4C2E-975D-FC40D550607A}">
      <dgm:prSet/>
      <dgm:spPr/>
      <dgm:t>
        <a:bodyPr/>
        <a:lstStyle/>
        <a:p>
          <a:endParaRPr lang="en-US"/>
        </a:p>
      </dgm:t>
    </dgm:pt>
    <dgm:pt modelId="{41D5F5A4-43D3-4B6D-87C8-0EF1B01F830E}">
      <dgm:prSet phldrT="[Text]"/>
      <dgm:spPr/>
      <dgm:t>
        <a:bodyPr/>
        <a:lstStyle/>
        <a:p>
          <a:r>
            <a:rPr lang="en-US" dirty="0" smtClean="0">
              <a:solidFill>
                <a:srgbClr val="5A007D"/>
              </a:solidFill>
            </a:rPr>
            <a:t>Flows</a:t>
          </a:r>
          <a:endParaRPr lang="en-US" dirty="0">
            <a:solidFill>
              <a:srgbClr val="5A007D"/>
            </a:solidFill>
          </a:endParaRPr>
        </a:p>
      </dgm:t>
    </dgm:pt>
    <dgm:pt modelId="{EF5BB6B2-B27A-4CC1-A801-15432EF90430}" type="parTrans" cxnId="{1D3E69F5-8587-4A7E-A555-DAE48126FD3D}">
      <dgm:prSet/>
      <dgm:spPr/>
      <dgm:t>
        <a:bodyPr/>
        <a:lstStyle/>
        <a:p>
          <a:endParaRPr lang="en-US"/>
        </a:p>
      </dgm:t>
    </dgm:pt>
    <dgm:pt modelId="{B8FBB690-9AF2-41DF-A3A4-83125D8410B8}" type="sibTrans" cxnId="{1D3E69F5-8587-4A7E-A555-DAE48126FD3D}">
      <dgm:prSet/>
      <dgm:spPr/>
      <dgm:t>
        <a:bodyPr/>
        <a:lstStyle/>
        <a:p>
          <a:endParaRPr lang="en-US"/>
        </a:p>
      </dgm:t>
    </dgm:pt>
    <dgm:pt modelId="{62B67E6F-F595-46FA-8B1F-5585804336FC}" type="pres">
      <dgm:prSet presAssocID="{EA8557D3-28DF-461C-9228-A7F60668DFA4}" presName="compositeShape" presStyleCnt="0">
        <dgm:presLayoutVars>
          <dgm:chMax val="2"/>
          <dgm:dir/>
          <dgm:resizeHandles val="exact"/>
        </dgm:presLayoutVars>
      </dgm:prSet>
      <dgm:spPr/>
      <dgm:t>
        <a:bodyPr/>
        <a:lstStyle/>
        <a:p>
          <a:endParaRPr lang="en-US"/>
        </a:p>
      </dgm:t>
    </dgm:pt>
    <dgm:pt modelId="{03819500-3C3D-4CE3-AB39-E37EAC38E2C8}" type="pres">
      <dgm:prSet presAssocID="{EA8557D3-28DF-461C-9228-A7F60668DFA4}" presName="ribbon" presStyleLbl="node1" presStyleIdx="0" presStyleCnt="1"/>
      <dgm:spPr/>
      <dgm:t>
        <a:bodyPr/>
        <a:lstStyle/>
        <a:p>
          <a:endParaRPr lang="en-US"/>
        </a:p>
      </dgm:t>
    </dgm:pt>
    <dgm:pt modelId="{BFAE8FF8-11DB-4888-967D-D06A31AAF28F}" type="pres">
      <dgm:prSet presAssocID="{EA8557D3-28DF-461C-9228-A7F60668DFA4}" presName="leftArrowText" presStyleLbl="node1" presStyleIdx="0" presStyleCnt="1">
        <dgm:presLayoutVars>
          <dgm:chMax val="0"/>
          <dgm:bulletEnabled val="1"/>
        </dgm:presLayoutVars>
      </dgm:prSet>
      <dgm:spPr/>
      <dgm:t>
        <a:bodyPr/>
        <a:lstStyle/>
        <a:p>
          <a:endParaRPr lang="en-US"/>
        </a:p>
      </dgm:t>
    </dgm:pt>
    <dgm:pt modelId="{87808105-031A-49DD-BFD7-22822448593E}" type="pres">
      <dgm:prSet presAssocID="{EA8557D3-28DF-461C-9228-A7F60668DFA4}" presName="rightArrowText" presStyleLbl="node1" presStyleIdx="0" presStyleCnt="1">
        <dgm:presLayoutVars>
          <dgm:chMax val="0"/>
          <dgm:bulletEnabled val="1"/>
        </dgm:presLayoutVars>
      </dgm:prSet>
      <dgm:spPr/>
      <dgm:t>
        <a:bodyPr/>
        <a:lstStyle/>
        <a:p>
          <a:endParaRPr lang="en-US"/>
        </a:p>
      </dgm:t>
    </dgm:pt>
  </dgm:ptLst>
  <dgm:cxnLst>
    <dgm:cxn modelId="{3C12A092-C30D-469B-B93F-6653AF2BA9A2}" type="presOf" srcId="{4318EB60-B498-4882-8100-E02E14E5CF2D}" destId="{BFAE8FF8-11DB-4888-967D-D06A31AAF28F}" srcOrd="0" destOrd="0" presId="urn:microsoft.com/office/officeart/2005/8/layout/arrow6"/>
    <dgm:cxn modelId="{5E54575B-E6AB-46D7-8615-CAFBC66FEA92}" type="presOf" srcId="{41D5F5A4-43D3-4B6D-87C8-0EF1B01F830E}" destId="{87808105-031A-49DD-BFD7-22822448593E}" srcOrd="0" destOrd="0" presId="urn:microsoft.com/office/officeart/2005/8/layout/arrow6"/>
    <dgm:cxn modelId="{3A5F7356-6690-4C2E-975D-FC40D550607A}" srcId="{EA8557D3-28DF-461C-9228-A7F60668DFA4}" destId="{4318EB60-B498-4882-8100-E02E14E5CF2D}" srcOrd="0" destOrd="0" parTransId="{1265A049-1FAA-4C9F-9A26-0C59217B0160}" sibTransId="{97A9C92E-8FBC-4BD7-8588-EEB9DE739950}"/>
    <dgm:cxn modelId="{AD729562-7D65-42B1-A707-AC2478009DCA}" type="presOf" srcId="{EA8557D3-28DF-461C-9228-A7F60668DFA4}" destId="{62B67E6F-F595-46FA-8B1F-5585804336FC}" srcOrd="0" destOrd="0" presId="urn:microsoft.com/office/officeart/2005/8/layout/arrow6"/>
    <dgm:cxn modelId="{1D3E69F5-8587-4A7E-A555-DAE48126FD3D}" srcId="{EA8557D3-28DF-461C-9228-A7F60668DFA4}" destId="{41D5F5A4-43D3-4B6D-87C8-0EF1B01F830E}" srcOrd="1" destOrd="0" parTransId="{EF5BB6B2-B27A-4CC1-A801-15432EF90430}" sibTransId="{B8FBB690-9AF2-41DF-A3A4-83125D8410B8}"/>
    <dgm:cxn modelId="{10C2DE35-8ED0-442C-9AC7-3F0A1402000D}" type="presParOf" srcId="{62B67E6F-F595-46FA-8B1F-5585804336FC}" destId="{03819500-3C3D-4CE3-AB39-E37EAC38E2C8}" srcOrd="0" destOrd="0" presId="urn:microsoft.com/office/officeart/2005/8/layout/arrow6"/>
    <dgm:cxn modelId="{A695983C-52F0-498B-A69F-CD432ED5A8FF}" type="presParOf" srcId="{62B67E6F-F595-46FA-8B1F-5585804336FC}" destId="{BFAE8FF8-11DB-4888-967D-D06A31AAF28F}" srcOrd="1" destOrd="0" presId="urn:microsoft.com/office/officeart/2005/8/layout/arrow6"/>
    <dgm:cxn modelId="{40670486-E2A5-4992-96CA-C474D67BA051}" type="presParOf" srcId="{62B67E6F-F595-46FA-8B1F-5585804336FC}" destId="{87808105-031A-49DD-BFD7-22822448593E}" srcOrd="2" destOrd="0" presId="urn:microsoft.com/office/officeart/2005/8/layout/arrow6"/>
  </dgm:cxnLst>
  <dgm:bg>
    <a:solidFill>
      <a:srgbClr val="0070C0"/>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365947-A51B-48A5-B5FB-487CF778FD57}"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23A2AE0-61CC-440F-B079-2D080CCA43C6}">
      <dgm:prSet phldrT="[Text]"/>
      <dgm:spPr>
        <a:solidFill>
          <a:srgbClr val="E55725"/>
        </a:solidFill>
      </dgm:spPr>
      <dgm:t>
        <a:bodyPr/>
        <a:lstStyle/>
        <a:p>
          <a:pPr algn="l"/>
          <a:r>
            <a:rPr lang="en-US" b="0" u="sng" dirty="0" smtClean="0"/>
            <a:t>S</a:t>
          </a:r>
          <a:r>
            <a:rPr lang="en-US" dirty="0" smtClean="0"/>
            <a:t>pecific</a:t>
          </a:r>
          <a:endParaRPr lang="en-US" dirty="0"/>
        </a:p>
      </dgm:t>
    </dgm:pt>
    <dgm:pt modelId="{9243682C-8508-4B6C-BCB8-6D023AF196A9}" type="parTrans" cxnId="{1009858D-78CE-41EB-909B-CFA7DDE7FC0C}">
      <dgm:prSet/>
      <dgm:spPr/>
      <dgm:t>
        <a:bodyPr/>
        <a:lstStyle/>
        <a:p>
          <a:endParaRPr lang="en-US"/>
        </a:p>
      </dgm:t>
    </dgm:pt>
    <dgm:pt modelId="{6251F504-DA89-4547-A13C-326B7DEABCA8}" type="sibTrans" cxnId="{1009858D-78CE-41EB-909B-CFA7DDE7FC0C}">
      <dgm:prSet/>
      <dgm:spPr/>
      <dgm:t>
        <a:bodyPr/>
        <a:lstStyle/>
        <a:p>
          <a:endParaRPr lang="en-US"/>
        </a:p>
      </dgm:t>
    </dgm:pt>
    <dgm:pt modelId="{580C1A1A-AF67-46B1-84E0-6C737F8A9809}">
      <dgm:prSet phldrT="[Text]"/>
      <dgm:spPr/>
      <dgm:t>
        <a:bodyPr/>
        <a:lstStyle/>
        <a:p>
          <a:r>
            <a:rPr lang="en-US" dirty="0" smtClean="0"/>
            <a:t>Explicitly defined and definite</a:t>
          </a:r>
          <a:endParaRPr lang="en-US" dirty="0"/>
        </a:p>
      </dgm:t>
    </dgm:pt>
    <dgm:pt modelId="{C67E5573-91C6-462D-B2A4-43EBFCB186B5}" type="parTrans" cxnId="{EFB6A351-3645-43FB-8014-23FF7D82934B}">
      <dgm:prSet/>
      <dgm:spPr/>
      <dgm:t>
        <a:bodyPr/>
        <a:lstStyle/>
        <a:p>
          <a:endParaRPr lang="en-US"/>
        </a:p>
      </dgm:t>
    </dgm:pt>
    <dgm:pt modelId="{F203CD25-9D94-44B9-8591-FCFCE1DB94F9}" type="sibTrans" cxnId="{EFB6A351-3645-43FB-8014-23FF7D82934B}">
      <dgm:prSet/>
      <dgm:spPr/>
      <dgm:t>
        <a:bodyPr/>
        <a:lstStyle/>
        <a:p>
          <a:endParaRPr lang="en-US"/>
        </a:p>
      </dgm:t>
    </dgm:pt>
    <dgm:pt modelId="{1119B488-9CC2-499C-ADB4-D227AD63C52F}">
      <dgm:prSet phldrT="[Text]"/>
      <dgm:spPr>
        <a:solidFill>
          <a:srgbClr val="E55725"/>
        </a:solidFill>
      </dgm:spPr>
      <dgm:t>
        <a:bodyPr/>
        <a:lstStyle/>
        <a:p>
          <a:pPr algn="l"/>
          <a:r>
            <a:rPr lang="en-US" u="sng" dirty="0" smtClean="0"/>
            <a:t>M</a:t>
          </a:r>
          <a:r>
            <a:rPr lang="en-US" dirty="0" smtClean="0"/>
            <a:t>easurable</a:t>
          </a:r>
          <a:endParaRPr lang="en-US" dirty="0"/>
        </a:p>
      </dgm:t>
    </dgm:pt>
    <dgm:pt modelId="{20C45258-F5CA-445F-83F3-32A4778CE750}" type="parTrans" cxnId="{2B7AF234-970E-4337-8EB8-4306A1123394}">
      <dgm:prSet/>
      <dgm:spPr/>
      <dgm:t>
        <a:bodyPr/>
        <a:lstStyle/>
        <a:p>
          <a:endParaRPr lang="en-US"/>
        </a:p>
      </dgm:t>
    </dgm:pt>
    <dgm:pt modelId="{CD4E9F4D-B837-4AB7-8F3F-55033B6B30E4}" type="sibTrans" cxnId="{2B7AF234-970E-4337-8EB8-4306A1123394}">
      <dgm:prSet/>
      <dgm:spPr/>
      <dgm:t>
        <a:bodyPr/>
        <a:lstStyle/>
        <a:p>
          <a:endParaRPr lang="en-US"/>
        </a:p>
      </dgm:t>
    </dgm:pt>
    <dgm:pt modelId="{96717079-969C-480D-9B01-7FF4CE12361D}">
      <dgm:prSet phldrT="[Text]"/>
      <dgm:spPr/>
      <dgm:t>
        <a:bodyPr/>
        <a:lstStyle/>
        <a:p>
          <a:r>
            <a:rPr lang="en-US" dirty="0" smtClean="0"/>
            <a:t>Possible to observe and quantify</a:t>
          </a:r>
          <a:endParaRPr lang="en-US" dirty="0"/>
        </a:p>
      </dgm:t>
    </dgm:pt>
    <dgm:pt modelId="{9A4585B9-1BFA-4E70-B271-0DA77CF28DB9}" type="parTrans" cxnId="{6DD6CE9C-BD8A-45B5-A5D9-EEE05611472D}">
      <dgm:prSet/>
      <dgm:spPr/>
      <dgm:t>
        <a:bodyPr/>
        <a:lstStyle/>
        <a:p>
          <a:endParaRPr lang="en-US"/>
        </a:p>
      </dgm:t>
    </dgm:pt>
    <dgm:pt modelId="{41E472F5-68C8-446D-9197-82FBCC22258F}" type="sibTrans" cxnId="{6DD6CE9C-BD8A-45B5-A5D9-EEE05611472D}">
      <dgm:prSet/>
      <dgm:spPr/>
      <dgm:t>
        <a:bodyPr/>
        <a:lstStyle/>
        <a:p>
          <a:endParaRPr lang="en-US"/>
        </a:p>
      </dgm:t>
    </dgm:pt>
    <dgm:pt modelId="{BC9AF717-DA15-4E70-8DE3-3CB82C99BA19}">
      <dgm:prSet phldrT="[Text]"/>
      <dgm:spPr>
        <a:solidFill>
          <a:srgbClr val="E55725"/>
        </a:solidFill>
      </dgm:spPr>
      <dgm:t>
        <a:bodyPr/>
        <a:lstStyle/>
        <a:p>
          <a:pPr algn="l"/>
          <a:r>
            <a:rPr lang="en-US" u="sng" dirty="0" smtClean="0"/>
            <a:t>A</a:t>
          </a:r>
          <a:r>
            <a:rPr lang="en-US" dirty="0" smtClean="0"/>
            <a:t>chievable</a:t>
          </a:r>
          <a:endParaRPr lang="en-US" dirty="0"/>
        </a:p>
      </dgm:t>
    </dgm:pt>
    <dgm:pt modelId="{A84FC004-D0E1-4DA5-860C-F072C2D7523E}" type="parTrans" cxnId="{70A2AB44-225F-49BF-8228-7FA9649D4A74}">
      <dgm:prSet/>
      <dgm:spPr/>
      <dgm:t>
        <a:bodyPr/>
        <a:lstStyle/>
        <a:p>
          <a:endParaRPr lang="en-US"/>
        </a:p>
      </dgm:t>
    </dgm:pt>
    <dgm:pt modelId="{496B6A66-C5A7-45BB-B2C0-40B98F3F9C7C}" type="sibTrans" cxnId="{70A2AB44-225F-49BF-8228-7FA9649D4A74}">
      <dgm:prSet/>
      <dgm:spPr/>
      <dgm:t>
        <a:bodyPr/>
        <a:lstStyle/>
        <a:p>
          <a:endParaRPr lang="en-US"/>
        </a:p>
      </dgm:t>
    </dgm:pt>
    <dgm:pt modelId="{B8A98A04-30F8-49ED-B49F-CCCF66D5D33D}">
      <dgm:prSet phldrT="[Text]"/>
      <dgm:spPr/>
      <dgm:t>
        <a:bodyPr/>
        <a:lstStyle/>
        <a:p>
          <a:r>
            <a:rPr lang="en-US" dirty="0" smtClean="0"/>
            <a:t>Capable of existing or taking place</a:t>
          </a:r>
          <a:endParaRPr lang="en-US" dirty="0"/>
        </a:p>
      </dgm:t>
    </dgm:pt>
    <dgm:pt modelId="{9C762051-AF0C-45C3-8225-715834F88201}" type="parTrans" cxnId="{5D55C972-4DBA-4C81-90E3-AA938FBCA8B8}">
      <dgm:prSet/>
      <dgm:spPr/>
      <dgm:t>
        <a:bodyPr/>
        <a:lstStyle/>
        <a:p>
          <a:endParaRPr lang="en-US"/>
        </a:p>
      </dgm:t>
    </dgm:pt>
    <dgm:pt modelId="{A2B54401-2C0D-4472-83B7-A49A759A7695}" type="sibTrans" cxnId="{5D55C972-4DBA-4C81-90E3-AA938FBCA8B8}">
      <dgm:prSet/>
      <dgm:spPr/>
      <dgm:t>
        <a:bodyPr/>
        <a:lstStyle/>
        <a:p>
          <a:endParaRPr lang="en-US"/>
        </a:p>
      </dgm:t>
    </dgm:pt>
    <dgm:pt modelId="{C6973376-A625-444B-AF88-2385994B7036}">
      <dgm:prSet phldrT="[Text]"/>
      <dgm:spPr>
        <a:solidFill>
          <a:srgbClr val="E55725"/>
        </a:solidFill>
      </dgm:spPr>
      <dgm:t>
        <a:bodyPr/>
        <a:lstStyle/>
        <a:p>
          <a:pPr algn="l"/>
          <a:r>
            <a:rPr lang="en-US" u="sng" dirty="0" smtClean="0"/>
            <a:t>R</a:t>
          </a:r>
          <a:r>
            <a:rPr lang="en-US" dirty="0" smtClean="0"/>
            <a:t>elevant</a:t>
          </a:r>
          <a:endParaRPr lang="en-US" dirty="0"/>
        </a:p>
      </dgm:t>
    </dgm:pt>
    <dgm:pt modelId="{E3ED9BEE-5FB4-4B79-8BF3-34D70D6A58D9}" type="parTrans" cxnId="{AACC95D5-79BB-4C0E-8322-B9F12D18BF5E}">
      <dgm:prSet/>
      <dgm:spPr/>
      <dgm:t>
        <a:bodyPr/>
        <a:lstStyle/>
        <a:p>
          <a:endParaRPr lang="en-US"/>
        </a:p>
      </dgm:t>
    </dgm:pt>
    <dgm:pt modelId="{AEC572AC-CD73-4953-8947-DDCFA020CFAC}" type="sibTrans" cxnId="{AACC95D5-79BB-4C0E-8322-B9F12D18BF5E}">
      <dgm:prSet/>
      <dgm:spPr/>
      <dgm:t>
        <a:bodyPr/>
        <a:lstStyle/>
        <a:p>
          <a:endParaRPr lang="en-US"/>
        </a:p>
      </dgm:t>
    </dgm:pt>
    <dgm:pt modelId="{F8FE30D5-D8E6-4E57-B1CC-C7A84402E679}">
      <dgm:prSet phldrT="[Text]"/>
      <dgm:spPr/>
      <dgm:t>
        <a:bodyPr/>
        <a:lstStyle/>
        <a:p>
          <a:r>
            <a:rPr lang="en-US" dirty="0" smtClean="0"/>
            <a:t>Having a connection with the story</a:t>
          </a:r>
          <a:endParaRPr lang="en-US" dirty="0"/>
        </a:p>
      </dgm:t>
    </dgm:pt>
    <dgm:pt modelId="{8C185695-F1DB-4F4D-BBCE-DDA3226F41A7}" type="parTrans" cxnId="{25969DD8-27C8-479A-9542-901602C30809}">
      <dgm:prSet/>
      <dgm:spPr/>
      <dgm:t>
        <a:bodyPr/>
        <a:lstStyle/>
        <a:p>
          <a:endParaRPr lang="en-US"/>
        </a:p>
      </dgm:t>
    </dgm:pt>
    <dgm:pt modelId="{C019FF8E-136F-40B0-B279-7D8821F03BD6}" type="sibTrans" cxnId="{25969DD8-27C8-479A-9542-901602C30809}">
      <dgm:prSet/>
      <dgm:spPr/>
      <dgm:t>
        <a:bodyPr/>
        <a:lstStyle/>
        <a:p>
          <a:endParaRPr lang="en-US"/>
        </a:p>
      </dgm:t>
    </dgm:pt>
    <dgm:pt modelId="{3918E81A-4BF1-4057-96AC-B4C6ABB44244}">
      <dgm:prSet phldrT="[Text]"/>
      <dgm:spPr>
        <a:solidFill>
          <a:srgbClr val="E55725"/>
        </a:solidFill>
      </dgm:spPr>
      <dgm:t>
        <a:bodyPr/>
        <a:lstStyle/>
        <a:p>
          <a:pPr algn="l"/>
          <a:r>
            <a:rPr lang="en-US" u="sng" dirty="0" smtClean="0">
              <a:solidFill>
                <a:schemeClr val="bg1"/>
              </a:solidFill>
            </a:rPr>
            <a:t>T</a:t>
          </a:r>
          <a:r>
            <a:rPr lang="en-US" dirty="0" smtClean="0">
              <a:solidFill>
                <a:schemeClr val="bg1"/>
              </a:solidFill>
            </a:rPr>
            <a:t>imely</a:t>
          </a:r>
          <a:endParaRPr lang="en-US" dirty="0">
            <a:solidFill>
              <a:schemeClr val="bg1"/>
            </a:solidFill>
          </a:endParaRPr>
        </a:p>
      </dgm:t>
    </dgm:pt>
    <dgm:pt modelId="{28C6E46F-EFAE-44A0-A0E8-A2D3BEC9E96F}" type="parTrans" cxnId="{397382ED-AF58-494C-8B7C-07EB03540B78}">
      <dgm:prSet/>
      <dgm:spPr/>
      <dgm:t>
        <a:bodyPr/>
        <a:lstStyle/>
        <a:p>
          <a:endParaRPr lang="en-US"/>
        </a:p>
      </dgm:t>
    </dgm:pt>
    <dgm:pt modelId="{5F139613-A086-4893-864F-2EAB23177BDC}" type="sibTrans" cxnId="{397382ED-AF58-494C-8B7C-07EB03540B78}">
      <dgm:prSet/>
      <dgm:spPr/>
      <dgm:t>
        <a:bodyPr/>
        <a:lstStyle/>
        <a:p>
          <a:endParaRPr lang="en-US"/>
        </a:p>
      </dgm:t>
    </dgm:pt>
    <dgm:pt modelId="{921E83EE-0DBC-49EE-912B-35845CAB09F6}">
      <dgm:prSet phldrT="[Text]"/>
      <dgm:spPr/>
      <dgm:t>
        <a:bodyPr/>
        <a:lstStyle/>
        <a:p>
          <a:r>
            <a:rPr lang="en-US" dirty="0" smtClean="0"/>
            <a:t>When will the outcome be observed?</a:t>
          </a:r>
          <a:endParaRPr lang="en-US" dirty="0"/>
        </a:p>
      </dgm:t>
    </dgm:pt>
    <dgm:pt modelId="{E2C59F12-927C-48D9-8BC8-CFCE3295DBF8}" type="parTrans" cxnId="{DFA56A70-562A-4278-8179-4A31F04053EE}">
      <dgm:prSet/>
      <dgm:spPr/>
      <dgm:t>
        <a:bodyPr/>
        <a:lstStyle/>
        <a:p>
          <a:endParaRPr lang="en-US"/>
        </a:p>
      </dgm:t>
    </dgm:pt>
    <dgm:pt modelId="{A74CC4C8-7B47-4BB2-B84F-1709FD83DB4D}" type="sibTrans" cxnId="{DFA56A70-562A-4278-8179-4A31F04053EE}">
      <dgm:prSet/>
      <dgm:spPr/>
      <dgm:t>
        <a:bodyPr/>
        <a:lstStyle/>
        <a:p>
          <a:endParaRPr lang="en-US"/>
        </a:p>
      </dgm:t>
    </dgm:pt>
    <dgm:pt modelId="{4F4FBEA2-1A62-4A18-AFC3-CDBC14DB31C6}" type="pres">
      <dgm:prSet presAssocID="{A4365947-A51B-48A5-B5FB-487CF778FD57}" presName="Name0" presStyleCnt="0">
        <dgm:presLayoutVars>
          <dgm:dir/>
          <dgm:animLvl val="lvl"/>
          <dgm:resizeHandles val="exact"/>
        </dgm:presLayoutVars>
      </dgm:prSet>
      <dgm:spPr/>
      <dgm:t>
        <a:bodyPr/>
        <a:lstStyle/>
        <a:p>
          <a:endParaRPr lang="en-US"/>
        </a:p>
      </dgm:t>
    </dgm:pt>
    <dgm:pt modelId="{8B52C799-3D85-41A5-92B6-C89D93871D77}" type="pres">
      <dgm:prSet presAssocID="{223A2AE0-61CC-440F-B079-2D080CCA43C6}" presName="linNode" presStyleCnt="0"/>
      <dgm:spPr/>
    </dgm:pt>
    <dgm:pt modelId="{05C54E8B-86CB-44E9-9F88-6B578E2747CF}" type="pres">
      <dgm:prSet presAssocID="{223A2AE0-61CC-440F-B079-2D080CCA43C6}" presName="parentText" presStyleLbl="node1" presStyleIdx="0" presStyleCnt="5">
        <dgm:presLayoutVars>
          <dgm:chMax val="1"/>
          <dgm:bulletEnabled val="1"/>
        </dgm:presLayoutVars>
      </dgm:prSet>
      <dgm:spPr/>
      <dgm:t>
        <a:bodyPr/>
        <a:lstStyle/>
        <a:p>
          <a:endParaRPr lang="en-US"/>
        </a:p>
      </dgm:t>
    </dgm:pt>
    <dgm:pt modelId="{DEE61DC8-D252-43B7-99A0-AD6E3E1F94F0}" type="pres">
      <dgm:prSet presAssocID="{223A2AE0-61CC-440F-B079-2D080CCA43C6}" presName="descendantText" presStyleLbl="alignAccFollowNode1" presStyleIdx="0" presStyleCnt="5">
        <dgm:presLayoutVars>
          <dgm:bulletEnabled val="1"/>
        </dgm:presLayoutVars>
      </dgm:prSet>
      <dgm:spPr/>
      <dgm:t>
        <a:bodyPr/>
        <a:lstStyle/>
        <a:p>
          <a:endParaRPr lang="en-US"/>
        </a:p>
      </dgm:t>
    </dgm:pt>
    <dgm:pt modelId="{CD2CDB6E-C287-4412-834E-7FDA50AF2E0A}" type="pres">
      <dgm:prSet presAssocID="{6251F504-DA89-4547-A13C-326B7DEABCA8}" presName="sp" presStyleCnt="0"/>
      <dgm:spPr/>
    </dgm:pt>
    <dgm:pt modelId="{0FD93D96-5A29-4D1B-83ED-64C73112361A}" type="pres">
      <dgm:prSet presAssocID="{1119B488-9CC2-499C-ADB4-D227AD63C52F}" presName="linNode" presStyleCnt="0"/>
      <dgm:spPr/>
    </dgm:pt>
    <dgm:pt modelId="{C389BC09-5396-4375-A5F6-A13FC3913025}" type="pres">
      <dgm:prSet presAssocID="{1119B488-9CC2-499C-ADB4-D227AD63C52F}" presName="parentText" presStyleLbl="node1" presStyleIdx="1" presStyleCnt="5">
        <dgm:presLayoutVars>
          <dgm:chMax val="1"/>
          <dgm:bulletEnabled val="1"/>
        </dgm:presLayoutVars>
      </dgm:prSet>
      <dgm:spPr/>
      <dgm:t>
        <a:bodyPr/>
        <a:lstStyle/>
        <a:p>
          <a:endParaRPr lang="en-US"/>
        </a:p>
      </dgm:t>
    </dgm:pt>
    <dgm:pt modelId="{1DD6D520-1C48-4BE2-88CF-DB0511D35AC7}" type="pres">
      <dgm:prSet presAssocID="{1119B488-9CC2-499C-ADB4-D227AD63C52F}" presName="descendantText" presStyleLbl="alignAccFollowNode1" presStyleIdx="1" presStyleCnt="5">
        <dgm:presLayoutVars>
          <dgm:bulletEnabled val="1"/>
        </dgm:presLayoutVars>
      </dgm:prSet>
      <dgm:spPr/>
      <dgm:t>
        <a:bodyPr/>
        <a:lstStyle/>
        <a:p>
          <a:endParaRPr lang="en-US"/>
        </a:p>
      </dgm:t>
    </dgm:pt>
    <dgm:pt modelId="{CF9750C5-69CF-49A7-A512-43D0658D8798}" type="pres">
      <dgm:prSet presAssocID="{CD4E9F4D-B837-4AB7-8F3F-55033B6B30E4}" presName="sp" presStyleCnt="0"/>
      <dgm:spPr/>
    </dgm:pt>
    <dgm:pt modelId="{5B247A95-C909-4693-9DA6-0BEF1224C519}" type="pres">
      <dgm:prSet presAssocID="{BC9AF717-DA15-4E70-8DE3-3CB82C99BA19}" presName="linNode" presStyleCnt="0"/>
      <dgm:spPr/>
    </dgm:pt>
    <dgm:pt modelId="{224A6C2A-CCA9-4DA9-AD34-586CEF86BCC9}" type="pres">
      <dgm:prSet presAssocID="{BC9AF717-DA15-4E70-8DE3-3CB82C99BA19}" presName="parentText" presStyleLbl="node1" presStyleIdx="2" presStyleCnt="5">
        <dgm:presLayoutVars>
          <dgm:chMax val="1"/>
          <dgm:bulletEnabled val="1"/>
        </dgm:presLayoutVars>
      </dgm:prSet>
      <dgm:spPr/>
      <dgm:t>
        <a:bodyPr/>
        <a:lstStyle/>
        <a:p>
          <a:endParaRPr lang="en-US"/>
        </a:p>
      </dgm:t>
    </dgm:pt>
    <dgm:pt modelId="{105C5901-54C1-4361-84C4-43883BF0AB24}" type="pres">
      <dgm:prSet presAssocID="{BC9AF717-DA15-4E70-8DE3-3CB82C99BA19}" presName="descendantText" presStyleLbl="alignAccFollowNode1" presStyleIdx="2" presStyleCnt="5">
        <dgm:presLayoutVars>
          <dgm:bulletEnabled val="1"/>
        </dgm:presLayoutVars>
      </dgm:prSet>
      <dgm:spPr/>
      <dgm:t>
        <a:bodyPr/>
        <a:lstStyle/>
        <a:p>
          <a:endParaRPr lang="en-US"/>
        </a:p>
      </dgm:t>
    </dgm:pt>
    <dgm:pt modelId="{A08EE6DF-6D61-4A26-AA5C-947411EAFE7B}" type="pres">
      <dgm:prSet presAssocID="{496B6A66-C5A7-45BB-B2C0-40B98F3F9C7C}" presName="sp" presStyleCnt="0"/>
      <dgm:spPr/>
    </dgm:pt>
    <dgm:pt modelId="{4B48C7CB-8A47-4859-AFD2-946E4A1B9E35}" type="pres">
      <dgm:prSet presAssocID="{C6973376-A625-444B-AF88-2385994B7036}" presName="linNode" presStyleCnt="0"/>
      <dgm:spPr/>
    </dgm:pt>
    <dgm:pt modelId="{55DC67B4-21F3-4373-84A0-7BAA5B96DAC2}" type="pres">
      <dgm:prSet presAssocID="{C6973376-A625-444B-AF88-2385994B7036}" presName="parentText" presStyleLbl="node1" presStyleIdx="3" presStyleCnt="5">
        <dgm:presLayoutVars>
          <dgm:chMax val="1"/>
          <dgm:bulletEnabled val="1"/>
        </dgm:presLayoutVars>
      </dgm:prSet>
      <dgm:spPr/>
      <dgm:t>
        <a:bodyPr/>
        <a:lstStyle/>
        <a:p>
          <a:endParaRPr lang="en-US"/>
        </a:p>
      </dgm:t>
    </dgm:pt>
    <dgm:pt modelId="{063E717A-B557-47D2-A03E-5591D259A815}" type="pres">
      <dgm:prSet presAssocID="{C6973376-A625-444B-AF88-2385994B7036}" presName="descendantText" presStyleLbl="alignAccFollowNode1" presStyleIdx="3" presStyleCnt="5">
        <dgm:presLayoutVars>
          <dgm:bulletEnabled val="1"/>
        </dgm:presLayoutVars>
      </dgm:prSet>
      <dgm:spPr/>
      <dgm:t>
        <a:bodyPr/>
        <a:lstStyle/>
        <a:p>
          <a:endParaRPr lang="en-US"/>
        </a:p>
      </dgm:t>
    </dgm:pt>
    <dgm:pt modelId="{08366772-42D0-4BBD-A6FD-FF526A4D7175}" type="pres">
      <dgm:prSet presAssocID="{AEC572AC-CD73-4953-8947-DDCFA020CFAC}" presName="sp" presStyleCnt="0"/>
      <dgm:spPr/>
    </dgm:pt>
    <dgm:pt modelId="{88625BFA-3CA3-423C-98AB-F5FA32E7724C}" type="pres">
      <dgm:prSet presAssocID="{3918E81A-4BF1-4057-96AC-B4C6ABB44244}" presName="linNode" presStyleCnt="0"/>
      <dgm:spPr/>
    </dgm:pt>
    <dgm:pt modelId="{CAF3EB1D-7606-466A-B29B-C4D4D14A5BD2}" type="pres">
      <dgm:prSet presAssocID="{3918E81A-4BF1-4057-96AC-B4C6ABB44244}" presName="parentText" presStyleLbl="node1" presStyleIdx="4" presStyleCnt="5">
        <dgm:presLayoutVars>
          <dgm:chMax val="1"/>
          <dgm:bulletEnabled val="1"/>
        </dgm:presLayoutVars>
      </dgm:prSet>
      <dgm:spPr/>
      <dgm:t>
        <a:bodyPr/>
        <a:lstStyle/>
        <a:p>
          <a:endParaRPr lang="en-US"/>
        </a:p>
      </dgm:t>
    </dgm:pt>
    <dgm:pt modelId="{1B7E3FC6-C4A6-4BA9-82CD-B6873AAF66BD}" type="pres">
      <dgm:prSet presAssocID="{3918E81A-4BF1-4057-96AC-B4C6ABB44244}" presName="descendantText" presStyleLbl="alignAccFollowNode1" presStyleIdx="4" presStyleCnt="5">
        <dgm:presLayoutVars>
          <dgm:bulletEnabled val="1"/>
        </dgm:presLayoutVars>
      </dgm:prSet>
      <dgm:spPr/>
      <dgm:t>
        <a:bodyPr/>
        <a:lstStyle/>
        <a:p>
          <a:endParaRPr lang="en-US"/>
        </a:p>
      </dgm:t>
    </dgm:pt>
  </dgm:ptLst>
  <dgm:cxnLst>
    <dgm:cxn modelId="{CDCFD24A-49E1-444A-8C41-3CE0F5BD1BEA}" type="presOf" srcId="{C6973376-A625-444B-AF88-2385994B7036}" destId="{55DC67B4-21F3-4373-84A0-7BAA5B96DAC2}" srcOrd="0" destOrd="0" presId="urn:microsoft.com/office/officeart/2005/8/layout/vList5"/>
    <dgm:cxn modelId="{CD9FD1B3-88BA-4E04-9C7D-075E7CB66557}" type="presOf" srcId="{223A2AE0-61CC-440F-B079-2D080CCA43C6}" destId="{05C54E8B-86CB-44E9-9F88-6B578E2747CF}" srcOrd="0" destOrd="0" presId="urn:microsoft.com/office/officeart/2005/8/layout/vList5"/>
    <dgm:cxn modelId="{AD272FD1-D1E8-4EA5-BBD1-DD328FA72E07}" type="presOf" srcId="{921E83EE-0DBC-49EE-912B-35845CAB09F6}" destId="{1B7E3FC6-C4A6-4BA9-82CD-B6873AAF66BD}" srcOrd="0" destOrd="0" presId="urn:microsoft.com/office/officeart/2005/8/layout/vList5"/>
    <dgm:cxn modelId="{AB94B51A-F3B9-4405-973E-C2CE7FC0765B}" type="presOf" srcId="{3918E81A-4BF1-4057-96AC-B4C6ABB44244}" destId="{CAF3EB1D-7606-466A-B29B-C4D4D14A5BD2}" srcOrd="0" destOrd="0" presId="urn:microsoft.com/office/officeart/2005/8/layout/vList5"/>
    <dgm:cxn modelId="{2EC82EB8-85CA-4FC9-8160-02C6846E8F63}" type="presOf" srcId="{F8FE30D5-D8E6-4E57-B1CC-C7A84402E679}" destId="{063E717A-B557-47D2-A03E-5591D259A815}" srcOrd="0" destOrd="0" presId="urn:microsoft.com/office/officeart/2005/8/layout/vList5"/>
    <dgm:cxn modelId="{3FE34FC4-FEE8-4C28-BFAC-DE272BFAC1E6}" type="presOf" srcId="{BC9AF717-DA15-4E70-8DE3-3CB82C99BA19}" destId="{224A6C2A-CCA9-4DA9-AD34-586CEF86BCC9}" srcOrd="0" destOrd="0" presId="urn:microsoft.com/office/officeart/2005/8/layout/vList5"/>
    <dgm:cxn modelId="{A8E0F0A7-878A-4D2F-A661-8B69C01DA2F6}" type="presOf" srcId="{96717079-969C-480D-9B01-7FF4CE12361D}" destId="{1DD6D520-1C48-4BE2-88CF-DB0511D35AC7}" srcOrd="0" destOrd="0" presId="urn:microsoft.com/office/officeart/2005/8/layout/vList5"/>
    <dgm:cxn modelId="{2B7AF234-970E-4337-8EB8-4306A1123394}" srcId="{A4365947-A51B-48A5-B5FB-487CF778FD57}" destId="{1119B488-9CC2-499C-ADB4-D227AD63C52F}" srcOrd="1" destOrd="0" parTransId="{20C45258-F5CA-445F-83F3-32A4778CE750}" sibTransId="{CD4E9F4D-B837-4AB7-8F3F-55033B6B30E4}"/>
    <dgm:cxn modelId="{AACC95D5-79BB-4C0E-8322-B9F12D18BF5E}" srcId="{A4365947-A51B-48A5-B5FB-487CF778FD57}" destId="{C6973376-A625-444B-AF88-2385994B7036}" srcOrd="3" destOrd="0" parTransId="{E3ED9BEE-5FB4-4B79-8BF3-34D70D6A58D9}" sibTransId="{AEC572AC-CD73-4953-8947-DDCFA020CFAC}"/>
    <dgm:cxn modelId="{52236483-258C-4FF4-A632-6AAE3AEAAB7D}" type="presOf" srcId="{580C1A1A-AF67-46B1-84E0-6C737F8A9809}" destId="{DEE61DC8-D252-43B7-99A0-AD6E3E1F94F0}" srcOrd="0" destOrd="0" presId="urn:microsoft.com/office/officeart/2005/8/layout/vList5"/>
    <dgm:cxn modelId="{F069E9DF-46D4-4051-897A-C4DF78B2F71B}" type="presOf" srcId="{A4365947-A51B-48A5-B5FB-487CF778FD57}" destId="{4F4FBEA2-1A62-4A18-AFC3-CDBC14DB31C6}" srcOrd="0" destOrd="0" presId="urn:microsoft.com/office/officeart/2005/8/layout/vList5"/>
    <dgm:cxn modelId="{DFA56A70-562A-4278-8179-4A31F04053EE}" srcId="{3918E81A-4BF1-4057-96AC-B4C6ABB44244}" destId="{921E83EE-0DBC-49EE-912B-35845CAB09F6}" srcOrd="0" destOrd="0" parTransId="{E2C59F12-927C-48D9-8BC8-CFCE3295DBF8}" sibTransId="{A74CC4C8-7B47-4BB2-B84F-1709FD83DB4D}"/>
    <dgm:cxn modelId="{397382ED-AF58-494C-8B7C-07EB03540B78}" srcId="{A4365947-A51B-48A5-B5FB-487CF778FD57}" destId="{3918E81A-4BF1-4057-96AC-B4C6ABB44244}" srcOrd="4" destOrd="0" parTransId="{28C6E46F-EFAE-44A0-A0E8-A2D3BEC9E96F}" sibTransId="{5F139613-A086-4893-864F-2EAB23177BDC}"/>
    <dgm:cxn modelId="{6DD6CE9C-BD8A-45B5-A5D9-EEE05611472D}" srcId="{1119B488-9CC2-499C-ADB4-D227AD63C52F}" destId="{96717079-969C-480D-9B01-7FF4CE12361D}" srcOrd="0" destOrd="0" parTransId="{9A4585B9-1BFA-4E70-B271-0DA77CF28DB9}" sibTransId="{41E472F5-68C8-446D-9197-82FBCC22258F}"/>
    <dgm:cxn modelId="{EFB6A351-3645-43FB-8014-23FF7D82934B}" srcId="{223A2AE0-61CC-440F-B079-2D080CCA43C6}" destId="{580C1A1A-AF67-46B1-84E0-6C737F8A9809}" srcOrd="0" destOrd="0" parTransId="{C67E5573-91C6-462D-B2A4-43EBFCB186B5}" sibTransId="{F203CD25-9D94-44B9-8591-FCFCE1DB94F9}"/>
    <dgm:cxn modelId="{1C46920B-F494-4112-946F-C4304330AF34}" type="presOf" srcId="{1119B488-9CC2-499C-ADB4-D227AD63C52F}" destId="{C389BC09-5396-4375-A5F6-A13FC3913025}" srcOrd="0" destOrd="0" presId="urn:microsoft.com/office/officeart/2005/8/layout/vList5"/>
    <dgm:cxn modelId="{25969DD8-27C8-479A-9542-901602C30809}" srcId="{C6973376-A625-444B-AF88-2385994B7036}" destId="{F8FE30D5-D8E6-4E57-B1CC-C7A84402E679}" srcOrd="0" destOrd="0" parTransId="{8C185695-F1DB-4F4D-BBCE-DDA3226F41A7}" sibTransId="{C019FF8E-136F-40B0-B279-7D8821F03BD6}"/>
    <dgm:cxn modelId="{70A2AB44-225F-49BF-8228-7FA9649D4A74}" srcId="{A4365947-A51B-48A5-B5FB-487CF778FD57}" destId="{BC9AF717-DA15-4E70-8DE3-3CB82C99BA19}" srcOrd="2" destOrd="0" parTransId="{A84FC004-D0E1-4DA5-860C-F072C2D7523E}" sibTransId="{496B6A66-C5A7-45BB-B2C0-40B98F3F9C7C}"/>
    <dgm:cxn modelId="{5D55C972-4DBA-4C81-90E3-AA938FBCA8B8}" srcId="{BC9AF717-DA15-4E70-8DE3-3CB82C99BA19}" destId="{B8A98A04-30F8-49ED-B49F-CCCF66D5D33D}" srcOrd="0" destOrd="0" parTransId="{9C762051-AF0C-45C3-8225-715834F88201}" sibTransId="{A2B54401-2C0D-4472-83B7-A49A759A7695}"/>
    <dgm:cxn modelId="{2E20A258-31CE-454C-8E26-941FEC748EE6}" type="presOf" srcId="{B8A98A04-30F8-49ED-B49F-CCCF66D5D33D}" destId="{105C5901-54C1-4361-84C4-43883BF0AB24}" srcOrd="0" destOrd="0" presId="urn:microsoft.com/office/officeart/2005/8/layout/vList5"/>
    <dgm:cxn modelId="{1009858D-78CE-41EB-909B-CFA7DDE7FC0C}" srcId="{A4365947-A51B-48A5-B5FB-487CF778FD57}" destId="{223A2AE0-61CC-440F-B079-2D080CCA43C6}" srcOrd="0" destOrd="0" parTransId="{9243682C-8508-4B6C-BCB8-6D023AF196A9}" sibTransId="{6251F504-DA89-4547-A13C-326B7DEABCA8}"/>
    <dgm:cxn modelId="{FB99F2F4-69C1-4326-9245-1F8163005BDC}" type="presParOf" srcId="{4F4FBEA2-1A62-4A18-AFC3-CDBC14DB31C6}" destId="{8B52C799-3D85-41A5-92B6-C89D93871D77}" srcOrd="0" destOrd="0" presId="urn:microsoft.com/office/officeart/2005/8/layout/vList5"/>
    <dgm:cxn modelId="{6CA7F942-5CF4-4AB8-BE3A-4BF22231E0C9}" type="presParOf" srcId="{8B52C799-3D85-41A5-92B6-C89D93871D77}" destId="{05C54E8B-86CB-44E9-9F88-6B578E2747CF}" srcOrd="0" destOrd="0" presId="urn:microsoft.com/office/officeart/2005/8/layout/vList5"/>
    <dgm:cxn modelId="{BA7032BB-3660-4BAF-B61C-DA85D8F6ADA8}" type="presParOf" srcId="{8B52C799-3D85-41A5-92B6-C89D93871D77}" destId="{DEE61DC8-D252-43B7-99A0-AD6E3E1F94F0}" srcOrd="1" destOrd="0" presId="urn:microsoft.com/office/officeart/2005/8/layout/vList5"/>
    <dgm:cxn modelId="{F7A05B53-30CB-4606-A787-A7243824CB8A}" type="presParOf" srcId="{4F4FBEA2-1A62-4A18-AFC3-CDBC14DB31C6}" destId="{CD2CDB6E-C287-4412-834E-7FDA50AF2E0A}" srcOrd="1" destOrd="0" presId="urn:microsoft.com/office/officeart/2005/8/layout/vList5"/>
    <dgm:cxn modelId="{3D9D93DA-45B3-457D-8067-3C1BDE6884F2}" type="presParOf" srcId="{4F4FBEA2-1A62-4A18-AFC3-CDBC14DB31C6}" destId="{0FD93D96-5A29-4D1B-83ED-64C73112361A}" srcOrd="2" destOrd="0" presId="urn:microsoft.com/office/officeart/2005/8/layout/vList5"/>
    <dgm:cxn modelId="{89D13FAA-A821-4C67-AF4C-39BA676C239B}" type="presParOf" srcId="{0FD93D96-5A29-4D1B-83ED-64C73112361A}" destId="{C389BC09-5396-4375-A5F6-A13FC3913025}" srcOrd="0" destOrd="0" presId="urn:microsoft.com/office/officeart/2005/8/layout/vList5"/>
    <dgm:cxn modelId="{69F28255-8E87-4DDA-B1C8-81C9A3A2ABD1}" type="presParOf" srcId="{0FD93D96-5A29-4D1B-83ED-64C73112361A}" destId="{1DD6D520-1C48-4BE2-88CF-DB0511D35AC7}" srcOrd="1" destOrd="0" presId="urn:microsoft.com/office/officeart/2005/8/layout/vList5"/>
    <dgm:cxn modelId="{95985C42-4CD4-4A29-B984-455CDEDFCF75}" type="presParOf" srcId="{4F4FBEA2-1A62-4A18-AFC3-CDBC14DB31C6}" destId="{CF9750C5-69CF-49A7-A512-43D0658D8798}" srcOrd="3" destOrd="0" presId="urn:microsoft.com/office/officeart/2005/8/layout/vList5"/>
    <dgm:cxn modelId="{DA091D84-DBA2-4E40-93B4-60DEF412D6A2}" type="presParOf" srcId="{4F4FBEA2-1A62-4A18-AFC3-CDBC14DB31C6}" destId="{5B247A95-C909-4693-9DA6-0BEF1224C519}" srcOrd="4" destOrd="0" presId="urn:microsoft.com/office/officeart/2005/8/layout/vList5"/>
    <dgm:cxn modelId="{C8A1F448-6816-4AA4-88BF-1EAE9F5BCEB9}" type="presParOf" srcId="{5B247A95-C909-4693-9DA6-0BEF1224C519}" destId="{224A6C2A-CCA9-4DA9-AD34-586CEF86BCC9}" srcOrd="0" destOrd="0" presId="urn:microsoft.com/office/officeart/2005/8/layout/vList5"/>
    <dgm:cxn modelId="{DEE721CC-C6AF-4B22-AB83-013186434F1F}" type="presParOf" srcId="{5B247A95-C909-4693-9DA6-0BEF1224C519}" destId="{105C5901-54C1-4361-84C4-43883BF0AB24}" srcOrd="1" destOrd="0" presId="urn:microsoft.com/office/officeart/2005/8/layout/vList5"/>
    <dgm:cxn modelId="{D153F467-205E-44D7-8FAF-BC3FC263DF56}" type="presParOf" srcId="{4F4FBEA2-1A62-4A18-AFC3-CDBC14DB31C6}" destId="{A08EE6DF-6D61-4A26-AA5C-947411EAFE7B}" srcOrd="5" destOrd="0" presId="urn:microsoft.com/office/officeart/2005/8/layout/vList5"/>
    <dgm:cxn modelId="{67F44558-410B-408D-A6A1-D43BBF720002}" type="presParOf" srcId="{4F4FBEA2-1A62-4A18-AFC3-CDBC14DB31C6}" destId="{4B48C7CB-8A47-4859-AFD2-946E4A1B9E35}" srcOrd="6" destOrd="0" presId="urn:microsoft.com/office/officeart/2005/8/layout/vList5"/>
    <dgm:cxn modelId="{D4CAE60C-B5C2-4E1C-BB14-46A4F9B4B766}" type="presParOf" srcId="{4B48C7CB-8A47-4859-AFD2-946E4A1B9E35}" destId="{55DC67B4-21F3-4373-84A0-7BAA5B96DAC2}" srcOrd="0" destOrd="0" presId="urn:microsoft.com/office/officeart/2005/8/layout/vList5"/>
    <dgm:cxn modelId="{28E89A13-3BC5-4943-85E3-4FF3DAB9F20A}" type="presParOf" srcId="{4B48C7CB-8A47-4859-AFD2-946E4A1B9E35}" destId="{063E717A-B557-47D2-A03E-5591D259A815}" srcOrd="1" destOrd="0" presId="urn:microsoft.com/office/officeart/2005/8/layout/vList5"/>
    <dgm:cxn modelId="{BEBC2213-1AE9-4903-BED2-52026A129900}" type="presParOf" srcId="{4F4FBEA2-1A62-4A18-AFC3-CDBC14DB31C6}" destId="{08366772-42D0-4BBD-A6FD-FF526A4D7175}" srcOrd="7" destOrd="0" presId="urn:microsoft.com/office/officeart/2005/8/layout/vList5"/>
    <dgm:cxn modelId="{B4D2B02B-6B49-4CFF-8F9E-26656F0950B8}" type="presParOf" srcId="{4F4FBEA2-1A62-4A18-AFC3-CDBC14DB31C6}" destId="{88625BFA-3CA3-423C-98AB-F5FA32E7724C}" srcOrd="8" destOrd="0" presId="urn:microsoft.com/office/officeart/2005/8/layout/vList5"/>
    <dgm:cxn modelId="{5EA0F6F4-E2E1-4776-B2FA-C325556D6496}" type="presParOf" srcId="{88625BFA-3CA3-423C-98AB-F5FA32E7724C}" destId="{CAF3EB1D-7606-466A-B29B-C4D4D14A5BD2}" srcOrd="0" destOrd="0" presId="urn:microsoft.com/office/officeart/2005/8/layout/vList5"/>
    <dgm:cxn modelId="{B62E8AA3-0AD6-42B3-AF32-4F08A89677BE}" type="presParOf" srcId="{88625BFA-3CA3-423C-98AB-F5FA32E7724C}" destId="{1B7E3FC6-C4A6-4BA9-82CD-B6873AAF66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120960-1D43-4633-A02E-1231AAD1EC16}" type="doc">
      <dgm:prSet loTypeId="urn:microsoft.com/office/officeart/2005/8/layout/equation1" loCatId="relationship" qsTypeId="urn:microsoft.com/office/officeart/2005/8/quickstyle/simple1" qsCatId="simple" csTypeId="urn:microsoft.com/office/officeart/2005/8/colors/accent2_2" csCatId="accent2" phldr="1"/>
      <dgm:spPr/>
    </dgm:pt>
    <dgm:pt modelId="{357BB1F7-66B0-42DE-9AEC-A8D5FA58675F}">
      <dgm:prSet phldrT="[Text]"/>
      <dgm:spPr/>
      <dgm:t>
        <a:bodyPr/>
        <a:lstStyle/>
        <a:p>
          <a:r>
            <a:rPr lang="en-US" dirty="0" smtClean="0"/>
            <a:t>Developer Complete</a:t>
          </a:r>
          <a:endParaRPr lang="en-US" dirty="0"/>
        </a:p>
      </dgm:t>
    </dgm:pt>
    <dgm:pt modelId="{2CE6EBD1-34EF-452A-B6EA-0C155F702160}" type="parTrans" cxnId="{F90C0500-9467-4525-A752-C84A864B36DB}">
      <dgm:prSet/>
      <dgm:spPr/>
      <dgm:t>
        <a:bodyPr/>
        <a:lstStyle/>
        <a:p>
          <a:endParaRPr lang="en-US"/>
        </a:p>
      </dgm:t>
    </dgm:pt>
    <dgm:pt modelId="{715E75DE-211B-4DD6-89E9-BCA5D1104E16}" type="sibTrans" cxnId="{F90C0500-9467-4525-A752-C84A864B36DB}">
      <dgm:prSet/>
      <dgm:spPr/>
      <dgm:t>
        <a:bodyPr/>
        <a:lstStyle/>
        <a:p>
          <a:endParaRPr lang="en-US"/>
        </a:p>
      </dgm:t>
    </dgm:pt>
    <dgm:pt modelId="{54DDA745-930B-46EA-A2B9-4819C8A71054}">
      <dgm:prSet phldrT="[Text]"/>
      <dgm:spPr/>
      <dgm:t>
        <a:bodyPr/>
        <a:lstStyle/>
        <a:p>
          <a:r>
            <a:rPr lang="en-US" dirty="0" smtClean="0"/>
            <a:t>Customer Acceptance</a:t>
          </a:r>
          <a:endParaRPr lang="en-US" dirty="0"/>
        </a:p>
      </dgm:t>
    </dgm:pt>
    <dgm:pt modelId="{AD3C7E49-D593-4256-8490-761F9CC9B350}" type="parTrans" cxnId="{0E5AA715-38A7-4446-B36B-38828522F95C}">
      <dgm:prSet/>
      <dgm:spPr/>
      <dgm:t>
        <a:bodyPr/>
        <a:lstStyle/>
        <a:p>
          <a:endParaRPr lang="en-US"/>
        </a:p>
      </dgm:t>
    </dgm:pt>
    <dgm:pt modelId="{0551E71B-7FCE-4237-9D3F-928F2698BADE}" type="sibTrans" cxnId="{0E5AA715-38A7-4446-B36B-38828522F95C}">
      <dgm:prSet/>
      <dgm:spPr/>
      <dgm:t>
        <a:bodyPr/>
        <a:lstStyle/>
        <a:p>
          <a:endParaRPr lang="en-US"/>
        </a:p>
      </dgm:t>
    </dgm:pt>
    <dgm:pt modelId="{6FF39DCA-5C4A-4324-A9D1-14BACB8EE398}">
      <dgm:prSet phldrT="[Text]"/>
      <dgm:spPr/>
      <dgm:t>
        <a:bodyPr/>
        <a:lstStyle/>
        <a:p>
          <a:r>
            <a:rPr lang="en-US" dirty="0" smtClean="0"/>
            <a:t>Testing Verification</a:t>
          </a:r>
          <a:endParaRPr lang="en-US" dirty="0"/>
        </a:p>
      </dgm:t>
    </dgm:pt>
    <dgm:pt modelId="{A7436751-D210-49D0-804E-AB3CB52ABED6}" type="parTrans" cxnId="{625B3E92-62EC-40F7-B827-F097440E38B0}">
      <dgm:prSet/>
      <dgm:spPr/>
      <dgm:t>
        <a:bodyPr/>
        <a:lstStyle/>
        <a:p>
          <a:endParaRPr lang="en-US"/>
        </a:p>
      </dgm:t>
    </dgm:pt>
    <dgm:pt modelId="{BEA7DABE-17A0-455A-81E2-7C1A0D31BF96}" type="sibTrans" cxnId="{625B3E92-62EC-40F7-B827-F097440E38B0}">
      <dgm:prSet/>
      <dgm:spPr/>
      <dgm:t>
        <a:bodyPr/>
        <a:lstStyle/>
        <a:p>
          <a:endParaRPr lang="en-US"/>
        </a:p>
      </dgm:t>
    </dgm:pt>
    <dgm:pt modelId="{C15F9EA6-10DE-4792-A84E-83FE6FE6C5C5}">
      <dgm:prSet phldrT="[Text]"/>
      <dgm:spPr/>
      <dgm:t>
        <a:bodyPr/>
        <a:lstStyle/>
        <a:p>
          <a:r>
            <a:rPr lang="en-US" dirty="0" smtClean="0"/>
            <a:t>Done!</a:t>
          </a:r>
          <a:endParaRPr lang="en-US" dirty="0"/>
        </a:p>
      </dgm:t>
    </dgm:pt>
    <dgm:pt modelId="{D5107D73-8C07-45D1-9EFC-997F39E75DF8}" type="parTrans" cxnId="{7EDE4B6F-8A68-42BA-92B1-09AF6DBA6549}">
      <dgm:prSet/>
      <dgm:spPr/>
      <dgm:t>
        <a:bodyPr/>
        <a:lstStyle/>
        <a:p>
          <a:endParaRPr lang="en-US"/>
        </a:p>
      </dgm:t>
    </dgm:pt>
    <dgm:pt modelId="{F9C8DC39-A700-4CA9-BDB8-6AF6D8E8A84C}" type="sibTrans" cxnId="{7EDE4B6F-8A68-42BA-92B1-09AF6DBA6549}">
      <dgm:prSet/>
      <dgm:spPr/>
      <dgm:t>
        <a:bodyPr/>
        <a:lstStyle/>
        <a:p>
          <a:endParaRPr lang="en-US"/>
        </a:p>
      </dgm:t>
    </dgm:pt>
    <dgm:pt modelId="{E68461A8-E54B-4FC7-BC56-24F3BB879D57}" type="pres">
      <dgm:prSet presAssocID="{96120960-1D43-4633-A02E-1231AAD1EC16}" presName="linearFlow" presStyleCnt="0">
        <dgm:presLayoutVars>
          <dgm:dir/>
          <dgm:resizeHandles val="exact"/>
        </dgm:presLayoutVars>
      </dgm:prSet>
      <dgm:spPr/>
    </dgm:pt>
    <dgm:pt modelId="{4DA6791A-BFC6-401A-B852-CE3E77D3CB5F}" type="pres">
      <dgm:prSet presAssocID="{357BB1F7-66B0-42DE-9AEC-A8D5FA58675F}" presName="node" presStyleLbl="node1" presStyleIdx="0" presStyleCnt="4">
        <dgm:presLayoutVars>
          <dgm:bulletEnabled val="1"/>
        </dgm:presLayoutVars>
      </dgm:prSet>
      <dgm:spPr/>
      <dgm:t>
        <a:bodyPr/>
        <a:lstStyle/>
        <a:p>
          <a:endParaRPr lang="en-US"/>
        </a:p>
      </dgm:t>
    </dgm:pt>
    <dgm:pt modelId="{BA9166E7-FDFD-49D2-A380-1DFB241278FE}" type="pres">
      <dgm:prSet presAssocID="{715E75DE-211B-4DD6-89E9-BCA5D1104E16}" presName="spacerL" presStyleCnt="0"/>
      <dgm:spPr/>
    </dgm:pt>
    <dgm:pt modelId="{E4097646-2791-4D81-8067-872E251AAF22}" type="pres">
      <dgm:prSet presAssocID="{715E75DE-211B-4DD6-89E9-BCA5D1104E16}" presName="sibTrans" presStyleLbl="sibTrans2D1" presStyleIdx="0" presStyleCnt="3"/>
      <dgm:spPr/>
      <dgm:t>
        <a:bodyPr/>
        <a:lstStyle/>
        <a:p>
          <a:endParaRPr lang="en-US"/>
        </a:p>
      </dgm:t>
    </dgm:pt>
    <dgm:pt modelId="{726DD450-5DE4-4B1A-8EBD-B3F8C52A41E9}" type="pres">
      <dgm:prSet presAssocID="{715E75DE-211B-4DD6-89E9-BCA5D1104E16}" presName="spacerR" presStyleCnt="0"/>
      <dgm:spPr/>
    </dgm:pt>
    <dgm:pt modelId="{A7D95931-F760-4B7C-B738-70BE48F79262}" type="pres">
      <dgm:prSet presAssocID="{54DDA745-930B-46EA-A2B9-4819C8A71054}" presName="node" presStyleLbl="node1" presStyleIdx="1" presStyleCnt="4">
        <dgm:presLayoutVars>
          <dgm:bulletEnabled val="1"/>
        </dgm:presLayoutVars>
      </dgm:prSet>
      <dgm:spPr/>
      <dgm:t>
        <a:bodyPr/>
        <a:lstStyle/>
        <a:p>
          <a:endParaRPr lang="en-US"/>
        </a:p>
      </dgm:t>
    </dgm:pt>
    <dgm:pt modelId="{530EF16A-ABC4-4299-BD9D-0D29BD8D6E40}" type="pres">
      <dgm:prSet presAssocID="{0551E71B-7FCE-4237-9D3F-928F2698BADE}" presName="spacerL" presStyleCnt="0"/>
      <dgm:spPr/>
    </dgm:pt>
    <dgm:pt modelId="{59AE21E1-EC27-4C25-87CF-3CD77A61433B}" type="pres">
      <dgm:prSet presAssocID="{0551E71B-7FCE-4237-9D3F-928F2698BADE}" presName="sibTrans" presStyleLbl="sibTrans2D1" presStyleIdx="1" presStyleCnt="3"/>
      <dgm:spPr/>
      <dgm:t>
        <a:bodyPr/>
        <a:lstStyle/>
        <a:p>
          <a:endParaRPr lang="en-US"/>
        </a:p>
      </dgm:t>
    </dgm:pt>
    <dgm:pt modelId="{C4405C87-C8AD-49E7-A281-7912601B243D}" type="pres">
      <dgm:prSet presAssocID="{0551E71B-7FCE-4237-9D3F-928F2698BADE}" presName="spacerR" presStyleCnt="0"/>
      <dgm:spPr/>
    </dgm:pt>
    <dgm:pt modelId="{D5BC4560-08A2-4A03-BD75-3A5C6B03E6BD}" type="pres">
      <dgm:prSet presAssocID="{6FF39DCA-5C4A-4324-A9D1-14BACB8EE398}" presName="node" presStyleLbl="node1" presStyleIdx="2" presStyleCnt="4">
        <dgm:presLayoutVars>
          <dgm:bulletEnabled val="1"/>
        </dgm:presLayoutVars>
      </dgm:prSet>
      <dgm:spPr/>
      <dgm:t>
        <a:bodyPr/>
        <a:lstStyle/>
        <a:p>
          <a:endParaRPr lang="en-US"/>
        </a:p>
      </dgm:t>
    </dgm:pt>
    <dgm:pt modelId="{F38952E0-BFA9-43CA-B587-7339010F665A}" type="pres">
      <dgm:prSet presAssocID="{BEA7DABE-17A0-455A-81E2-7C1A0D31BF96}" presName="spacerL" presStyleCnt="0"/>
      <dgm:spPr/>
    </dgm:pt>
    <dgm:pt modelId="{213113B8-26F3-4E6D-9593-3BDF2819A1DA}" type="pres">
      <dgm:prSet presAssocID="{BEA7DABE-17A0-455A-81E2-7C1A0D31BF96}" presName="sibTrans" presStyleLbl="sibTrans2D1" presStyleIdx="2" presStyleCnt="3"/>
      <dgm:spPr/>
      <dgm:t>
        <a:bodyPr/>
        <a:lstStyle/>
        <a:p>
          <a:endParaRPr lang="en-US"/>
        </a:p>
      </dgm:t>
    </dgm:pt>
    <dgm:pt modelId="{4CD1BC70-0BFC-426D-A627-2762532767C7}" type="pres">
      <dgm:prSet presAssocID="{BEA7DABE-17A0-455A-81E2-7C1A0D31BF96}" presName="spacerR" presStyleCnt="0"/>
      <dgm:spPr/>
    </dgm:pt>
    <dgm:pt modelId="{0EFCC1C2-FED3-4C7D-BF92-70DB340DB35A}" type="pres">
      <dgm:prSet presAssocID="{C15F9EA6-10DE-4792-A84E-83FE6FE6C5C5}" presName="node" presStyleLbl="node1" presStyleIdx="3" presStyleCnt="4">
        <dgm:presLayoutVars>
          <dgm:bulletEnabled val="1"/>
        </dgm:presLayoutVars>
      </dgm:prSet>
      <dgm:spPr/>
      <dgm:t>
        <a:bodyPr/>
        <a:lstStyle/>
        <a:p>
          <a:endParaRPr lang="en-US"/>
        </a:p>
      </dgm:t>
    </dgm:pt>
  </dgm:ptLst>
  <dgm:cxnLst>
    <dgm:cxn modelId="{38C3F4F8-1E8C-4FF5-803C-1F35E2B041D0}" type="presOf" srcId="{96120960-1D43-4633-A02E-1231AAD1EC16}" destId="{E68461A8-E54B-4FC7-BC56-24F3BB879D57}" srcOrd="0" destOrd="0" presId="urn:microsoft.com/office/officeart/2005/8/layout/equation1"/>
    <dgm:cxn modelId="{0E5AA715-38A7-4446-B36B-38828522F95C}" srcId="{96120960-1D43-4633-A02E-1231AAD1EC16}" destId="{54DDA745-930B-46EA-A2B9-4819C8A71054}" srcOrd="1" destOrd="0" parTransId="{AD3C7E49-D593-4256-8490-761F9CC9B350}" sibTransId="{0551E71B-7FCE-4237-9D3F-928F2698BADE}"/>
    <dgm:cxn modelId="{FD5025A4-4233-49FF-AF92-4205499F2238}" type="presOf" srcId="{C15F9EA6-10DE-4792-A84E-83FE6FE6C5C5}" destId="{0EFCC1C2-FED3-4C7D-BF92-70DB340DB35A}" srcOrd="0" destOrd="0" presId="urn:microsoft.com/office/officeart/2005/8/layout/equation1"/>
    <dgm:cxn modelId="{1FDE00B6-78EB-4123-9D9E-D17851BA8491}" type="presOf" srcId="{6FF39DCA-5C4A-4324-A9D1-14BACB8EE398}" destId="{D5BC4560-08A2-4A03-BD75-3A5C6B03E6BD}" srcOrd="0" destOrd="0" presId="urn:microsoft.com/office/officeart/2005/8/layout/equation1"/>
    <dgm:cxn modelId="{F6339B7E-EDD1-410D-8AC6-2B3DB53E175C}" type="presOf" srcId="{0551E71B-7FCE-4237-9D3F-928F2698BADE}" destId="{59AE21E1-EC27-4C25-87CF-3CD77A61433B}" srcOrd="0" destOrd="0" presId="urn:microsoft.com/office/officeart/2005/8/layout/equation1"/>
    <dgm:cxn modelId="{625B3E92-62EC-40F7-B827-F097440E38B0}" srcId="{96120960-1D43-4633-A02E-1231AAD1EC16}" destId="{6FF39DCA-5C4A-4324-A9D1-14BACB8EE398}" srcOrd="2" destOrd="0" parTransId="{A7436751-D210-49D0-804E-AB3CB52ABED6}" sibTransId="{BEA7DABE-17A0-455A-81E2-7C1A0D31BF96}"/>
    <dgm:cxn modelId="{E4AC22B8-62AC-4D17-9A3F-0796C9E79B4C}" type="presOf" srcId="{715E75DE-211B-4DD6-89E9-BCA5D1104E16}" destId="{E4097646-2791-4D81-8067-872E251AAF22}" srcOrd="0" destOrd="0" presId="urn:microsoft.com/office/officeart/2005/8/layout/equation1"/>
    <dgm:cxn modelId="{3D67BD77-FE9D-4FA2-B673-97F0B3293EB5}" type="presOf" srcId="{54DDA745-930B-46EA-A2B9-4819C8A71054}" destId="{A7D95931-F760-4B7C-B738-70BE48F79262}" srcOrd="0" destOrd="0" presId="urn:microsoft.com/office/officeart/2005/8/layout/equation1"/>
    <dgm:cxn modelId="{7EDE4B6F-8A68-42BA-92B1-09AF6DBA6549}" srcId="{96120960-1D43-4633-A02E-1231AAD1EC16}" destId="{C15F9EA6-10DE-4792-A84E-83FE6FE6C5C5}" srcOrd="3" destOrd="0" parTransId="{D5107D73-8C07-45D1-9EFC-997F39E75DF8}" sibTransId="{F9C8DC39-A700-4CA9-BDB8-6AF6D8E8A84C}"/>
    <dgm:cxn modelId="{F90C0500-9467-4525-A752-C84A864B36DB}" srcId="{96120960-1D43-4633-A02E-1231AAD1EC16}" destId="{357BB1F7-66B0-42DE-9AEC-A8D5FA58675F}" srcOrd="0" destOrd="0" parTransId="{2CE6EBD1-34EF-452A-B6EA-0C155F702160}" sibTransId="{715E75DE-211B-4DD6-89E9-BCA5D1104E16}"/>
    <dgm:cxn modelId="{8447C367-2B70-4EC0-927A-0A9D4094CD74}" type="presOf" srcId="{357BB1F7-66B0-42DE-9AEC-A8D5FA58675F}" destId="{4DA6791A-BFC6-401A-B852-CE3E77D3CB5F}" srcOrd="0" destOrd="0" presId="urn:microsoft.com/office/officeart/2005/8/layout/equation1"/>
    <dgm:cxn modelId="{B791F1E0-460F-4C78-83ED-48310C6B957A}" type="presOf" srcId="{BEA7DABE-17A0-455A-81E2-7C1A0D31BF96}" destId="{213113B8-26F3-4E6D-9593-3BDF2819A1DA}" srcOrd="0" destOrd="0" presId="urn:microsoft.com/office/officeart/2005/8/layout/equation1"/>
    <dgm:cxn modelId="{42D8247D-DF53-428A-93D3-755E336EF629}" type="presParOf" srcId="{E68461A8-E54B-4FC7-BC56-24F3BB879D57}" destId="{4DA6791A-BFC6-401A-B852-CE3E77D3CB5F}" srcOrd="0" destOrd="0" presId="urn:microsoft.com/office/officeart/2005/8/layout/equation1"/>
    <dgm:cxn modelId="{0D167227-32E6-47DA-8A62-6DFDE83781F1}" type="presParOf" srcId="{E68461A8-E54B-4FC7-BC56-24F3BB879D57}" destId="{BA9166E7-FDFD-49D2-A380-1DFB241278FE}" srcOrd="1" destOrd="0" presId="urn:microsoft.com/office/officeart/2005/8/layout/equation1"/>
    <dgm:cxn modelId="{A24CBC05-0010-4354-BE53-9B303CAD0E1F}" type="presParOf" srcId="{E68461A8-E54B-4FC7-BC56-24F3BB879D57}" destId="{E4097646-2791-4D81-8067-872E251AAF22}" srcOrd="2" destOrd="0" presId="urn:microsoft.com/office/officeart/2005/8/layout/equation1"/>
    <dgm:cxn modelId="{1581FA83-37E0-45D6-A0C9-379F6D32FC25}" type="presParOf" srcId="{E68461A8-E54B-4FC7-BC56-24F3BB879D57}" destId="{726DD450-5DE4-4B1A-8EBD-B3F8C52A41E9}" srcOrd="3" destOrd="0" presId="urn:microsoft.com/office/officeart/2005/8/layout/equation1"/>
    <dgm:cxn modelId="{56D47595-1D8D-4216-A75D-A3203B9144C7}" type="presParOf" srcId="{E68461A8-E54B-4FC7-BC56-24F3BB879D57}" destId="{A7D95931-F760-4B7C-B738-70BE48F79262}" srcOrd="4" destOrd="0" presId="urn:microsoft.com/office/officeart/2005/8/layout/equation1"/>
    <dgm:cxn modelId="{4287AA68-EC2D-44A1-AAF3-614CCDE2B4F5}" type="presParOf" srcId="{E68461A8-E54B-4FC7-BC56-24F3BB879D57}" destId="{530EF16A-ABC4-4299-BD9D-0D29BD8D6E40}" srcOrd="5" destOrd="0" presId="urn:microsoft.com/office/officeart/2005/8/layout/equation1"/>
    <dgm:cxn modelId="{FFEDB23E-2E4B-4431-A8D5-23EB61792C2E}" type="presParOf" srcId="{E68461A8-E54B-4FC7-BC56-24F3BB879D57}" destId="{59AE21E1-EC27-4C25-87CF-3CD77A61433B}" srcOrd="6" destOrd="0" presId="urn:microsoft.com/office/officeart/2005/8/layout/equation1"/>
    <dgm:cxn modelId="{AFD3B0C8-9F2F-4AC5-BAFF-3D4FBB2202B0}" type="presParOf" srcId="{E68461A8-E54B-4FC7-BC56-24F3BB879D57}" destId="{C4405C87-C8AD-49E7-A281-7912601B243D}" srcOrd="7" destOrd="0" presId="urn:microsoft.com/office/officeart/2005/8/layout/equation1"/>
    <dgm:cxn modelId="{BAC7C007-8C83-4BCA-B48C-089931BB8EE5}" type="presParOf" srcId="{E68461A8-E54B-4FC7-BC56-24F3BB879D57}" destId="{D5BC4560-08A2-4A03-BD75-3A5C6B03E6BD}" srcOrd="8" destOrd="0" presId="urn:microsoft.com/office/officeart/2005/8/layout/equation1"/>
    <dgm:cxn modelId="{1E647FE6-6790-4EA3-BC89-3FD67772791A}" type="presParOf" srcId="{E68461A8-E54B-4FC7-BC56-24F3BB879D57}" destId="{F38952E0-BFA9-43CA-B587-7339010F665A}" srcOrd="9" destOrd="0" presId="urn:microsoft.com/office/officeart/2005/8/layout/equation1"/>
    <dgm:cxn modelId="{3C7A9962-1E82-41F9-BC3F-3EDCF857D0AE}" type="presParOf" srcId="{E68461A8-E54B-4FC7-BC56-24F3BB879D57}" destId="{213113B8-26F3-4E6D-9593-3BDF2819A1DA}" srcOrd="10" destOrd="0" presId="urn:microsoft.com/office/officeart/2005/8/layout/equation1"/>
    <dgm:cxn modelId="{72C6577F-83F6-4170-9C45-721889513774}" type="presParOf" srcId="{E68461A8-E54B-4FC7-BC56-24F3BB879D57}" destId="{4CD1BC70-0BFC-426D-A627-2762532767C7}" srcOrd="11" destOrd="0" presId="urn:microsoft.com/office/officeart/2005/8/layout/equation1"/>
    <dgm:cxn modelId="{D6D0159D-825F-4958-A940-8D1179738FCE}" type="presParOf" srcId="{E68461A8-E54B-4FC7-BC56-24F3BB879D57}" destId="{0EFCC1C2-FED3-4C7D-BF92-70DB340DB35A}"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19500-3C3D-4CE3-AB39-E37EAC38E2C8}">
      <dsp:nvSpPr>
        <dsp:cNvPr id="0" name=""/>
        <dsp:cNvSpPr/>
      </dsp:nvSpPr>
      <dsp:spPr>
        <a:xfrm>
          <a:off x="0" y="320040"/>
          <a:ext cx="1828800" cy="731520"/>
        </a:xfrm>
        <a:prstGeom prst="leftRightRibb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FAE8FF8-11DB-4888-967D-D06A31AAF28F}">
      <dsp:nvSpPr>
        <dsp:cNvPr id="0" name=""/>
        <dsp:cNvSpPr/>
      </dsp:nvSpPr>
      <dsp:spPr>
        <a:xfrm>
          <a:off x="219456" y="448056"/>
          <a:ext cx="603504" cy="358444"/>
        </a:xfrm>
        <a:prstGeom prst="rect">
          <a:avLst/>
        </a:prstGeom>
        <a:noFill/>
        <a:ln>
          <a:noFill/>
        </a:ln>
        <a:effectLst/>
        <a:scene3d>
          <a:camera prst="perspectiveHeroicExtremeLeftFacing"/>
          <a:lightRig rig="threePt"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lvl="0" algn="ctr" defTabSz="666750">
            <a:lnSpc>
              <a:spcPct val="90000"/>
            </a:lnSpc>
            <a:spcBef>
              <a:spcPct val="0"/>
            </a:spcBef>
            <a:spcAft>
              <a:spcPct val="35000"/>
            </a:spcAft>
          </a:pPr>
          <a:r>
            <a:rPr lang="en-US" sz="1500" kern="1200" dirty="0" smtClean="0">
              <a:solidFill>
                <a:srgbClr val="5A007D"/>
              </a:solidFill>
            </a:rPr>
            <a:t>Process</a:t>
          </a:r>
          <a:endParaRPr lang="en-US" sz="1500" kern="1200" dirty="0">
            <a:solidFill>
              <a:srgbClr val="5A007D"/>
            </a:solidFill>
          </a:endParaRPr>
        </a:p>
      </dsp:txBody>
      <dsp:txXfrm>
        <a:off x="219456" y="448056"/>
        <a:ext cx="603504" cy="358444"/>
      </dsp:txXfrm>
    </dsp:sp>
    <dsp:sp modelId="{87808105-031A-49DD-BFD7-22822448593E}">
      <dsp:nvSpPr>
        <dsp:cNvPr id="0" name=""/>
        <dsp:cNvSpPr/>
      </dsp:nvSpPr>
      <dsp:spPr>
        <a:xfrm>
          <a:off x="914400" y="565099"/>
          <a:ext cx="713232" cy="358444"/>
        </a:xfrm>
        <a:prstGeom prst="rect">
          <a:avLst/>
        </a:prstGeom>
        <a:noFill/>
        <a:ln>
          <a:noFill/>
        </a:ln>
        <a:effectLst/>
        <a:scene3d>
          <a:camera prst="perspectiveHeroicExtremeLeftFacing"/>
          <a:lightRig rig="threePt"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lvl="0" algn="ctr" defTabSz="666750">
            <a:lnSpc>
              <a:spcPct val="90000"/>
            </a:lnSpc>
            <a:spcBef>
              <a:spcPct val="0"/>
            </a:spcBef>
            <a:spcAft>
              <a:spcPct val="35000"/>
            </a:spcAft>
          </a:pPr>
          <a:r>
            <a:rPr lang="en-US" sz="1500" kern="1200" dirty="0" smtClean="0">
              <a:solidFill>
                <a:srgbClr val="5A007D"/>
              </a:solidFill>
            </a:rPr>
            <a:t>Flows</a:t>
          </a:r>
          <a:endParaRPr lang="en-US" sz="1500" kern="1200" dirty="0">
            <a:solidFill>
              <a:srgbClr val="5A007D"/>
            </a:solidFill>
          </a:endParaRPr>
        </a:p>
      </dsp:txBody>
      <dsp:txXfrm>
        <a:off x="914400" y="565099"/>
        <a:ext cx="713232" cy="358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1DC8-D252-43B7-99A0-AD6E3E1F94F0}">
      <dsp:nvSpPr>
        <dsp:cNvPr id="0" name=""/>
        <dsp:cNvSpPr/>
      </dsp:nvSpPr>
      <dsp:spPr>
        <a:xfrm rot="5400000">
          <a:off x="5135288" y="-2120895"/>
          <a:ext cx="753277" cy="518769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Explicitly defined and definite</a:t>
          </a:r>
          <a:endParaRPr lang="en-US" sz="2400" kern="1200" dirty="0"/>
        </a:p>
      </dsp:txBody>
      <dsp:txXfrm rot="-5400000">
        <a:off x="2918079" y="133086"/>
        <a:ext cx="5150924" cy="679733"/>
      </dsp:txXfrm>
    </dsp:sp>
    <dsp:sp modelId="{05C54E8B-86CB-44E9-9F88-6B578E2747CF}">
      <dsp:nvSpPr>
        <dsp:cNvPr id="0" name=""/>
        <dsp:cNvSpPr/>
      </dsp:nvSpPr>
      <dsp:spPr>
        <a:xfrm>
          <a:off x="0" y="2153"/>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b="0" u="sng" kern="1200" dirty="0" smtClean="0"/>
            <a:t>S</a:t>
          </a:r>
          <a:r>
            <a:rPr lang="en-US" sz="3800" kern="1200" dirty="0" smtClean="0"/>
            <a:t>pecific</a:t>
          </a:r>
          <a:endParaRPr lang="en-US" sz="3800" kern="1200" dirty="0"/>
        </a:p>
      </dsp:txBody>
      <dsp:txXfrm>
        <a:off x="45965" y="48118"/>
        <a:ext cx="2826149" cy="849667"/>
      </dsp:txXfrm>
    </dsp:sp>
    <dsp:sp modelId="{1DD6D520-1C48-4BE2-88CF-DB0511D35AC7}">
      <dsp:nvSpPr>
        <dsp:cNvPr id="0" name=""/>
        <dsp:cNvSpPr/>
      </dsp:nvSpPr>
      <dsp:spPr>
        <a:xfrm rot="5400000">
          <a:off x="5135288" y="-1132218"/>
          <a:ext cx="753277" cy="5187696"/>
        </a:xfrm>
        <a:prstGeom prst="round2Same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Possible to observe and quantify</a:t>
          </a:r>
          <a:endParaRPr lang="en-US" sz="2400" kern="1200" dirty="0"/>
        </a:p>
      </dsp:txBody>
      <dsp:txXfrm rot="-5400000">
        <a:off x="2918079" y="1121763"/>
        <a:ext cx="5150924" cy="679733"/>
      </dsp:txXfrm>
    </dsp:sp>
    <dsp:sp modelId="{C389BC09-5396-4375-A5F6-A13FC3913025}">
      <dsp:nvSpPr>
        <dsp:cNvPr id="0" name=""/>
        <dsp:cNvSpPr/>
      </dsp:nvSpPr>
      <dsp:spPr>
        <a:xfrm>
          <a:off x="0" y="990830"/>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u="sng" kern="1200" dirty="0" smtClean="0"/>
            <a:t>M</a:t>
          </a:r>
          <a:r>
            <a:rPr lang="en-US" sz="3800" kern="1200" dirty="0" smtClean="0"/>
            <a:t>easurable</a:t>
          </a:r>
          <a:endParaRPr lang="en-US" sz="3800" kern="1200" dirty="0"/>
        </a:p>
      </dsp:txBody>
      <dsp:txXfrm>
        <a:off x="45965" y="1036795"/>
        <a:ext cx="2826149" cy="849667"/>
      </dsp:txXfrm>
    </dsp:sp>
    <dsp:sp modelId="{105C5901-54C1-4361-84C4-43883BF0AB24}">
      <dsp:nvSpPr>
        <dsp:cNvPr id="0" name=""/>
        <dsp:cNvSpPr/>
      </dsp:nvSpPr>
      <dsp:spPr>
        <a:xfrm rot="5400000">
          <a:off x="5135288" y="-143541"/>
          <a:ext cx="753277" cy="5187696"/>
        </a:xfrm>
        <a:prstGeom prst="round2SameRect">
          <a:avLst/>
        </a:prstGeom>
        <a:solidFill>
          <a:schemeClr val="accent2">
            <a:tint val="40000"/>
            <a:alpha val="90000"/>
            <a:hueOff val="2512909"/>
            <a:satOff val="-2189"/>
            <a:lumOff val="-3"/>
            <a:alphaOff val="0"/>
          </a:schemeClr>
        </a:solidFill>
        <a:ln w="25400" cap="flat" cmpd="sng" algn="ctr">
          <a:solidFill>
            <a:schemeClr val="accent2">
              <a:tint val="40000"/>
              <a:alpha val="90000"/>
              <a:hueOff val="2512909"/>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Capable of existing or taking place</a:t>
          </a:r>
          <a:endParaRPr lang="en-US" sz="2400" kern="1200" dirty="0"/>
        </a:p>
      </dsp:txBody>
      <dsp:txXfrm rot="-5400000">
        <a:off x="2918079" y="2110440"/>
        <a:ext cx="5150924" cy="679733"/>
      </dsp:txXfrm>
    </dsp:sp>
    <dsp:sp modelId="{224A6C2A-CCA9-4DA9-AD34-586CEF86BCC9}">
      <dsp:nvSpPr>
        <dsp:cNvPr id="0" name=""/>
        <dsp:cNvSpPr/>
      </dsp:nvSpPr>
      <dsp:spPr>
        <a:xfrm>
          <a:off x="0" y="1979507"/>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u="sng" kern="1200" dirty="0" smtClean="0"/>
            <a:t>A</a:t>
          </a:r>
          <a:r>
            <a:rPr lang="en-US" sz="3800" kern="1200" dirty="0" smtClean="0"/>
            <a:t>chievable</a:t>
          </a:r>
          <a:endParaRPr lang="en-US" sz="3800" kern="1200" dirty="0"/>
        </a:p>
      </dsp:txBody>
      <dsp:txXfrm>
        <a:off x="45965" y="2025472"/>
        <a:ext cx="2826149" cy="849667"/>
      </dsp:txXfrm>
    </dsp:sp>
    <dsp:sp modelId="{063E717A-B557-47D2-A03E-5591D259A815}">
      <dsp:nvSpPr>
        <dsp:cNvPr id="0" name=""/>
        <dsp:cNvSpPr/>
      </dsp:nvSpPr>
      <dsp:spPr>
        <a:xfrm rot="5400000">
          <a:off x="5135288" y="845135"/>
          <a:ext cx="753277" cy="5187696"/>
        </a:xfrm>
        <a:prstGeom prst="round2SameRect">
          <a:avLst/>
        </a:prstGeom>
        <a:solidFill>
          <a:schemeClr val="accent2">
            <a:tint val="40000"/>
            <a:alpha val="90000"/>
            <a:hueOff val="3769364"/>
            <a:satOff val="-3283"/>
            <a:lumOff val="-4"/>
            <a:alphaOff val="0"/>
          </a:schemeClr>
        </a:solidFill>
        <a:ln w="25400" cap="flat" cmpd="sng" algn="ctr">
          <a:solidFill>
            <a:schemeClr val="accent2">
              <a:tint val="40000"/>
              <a:alpha val="90000"/>
              <a:hueOff val="3769364"/>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Having a connection with the story</a:t>
          </a:r>
          <a:endParaRPr lang="en-US" sz="2400" kern="1200" dirty="0"/>
        </a:p>
      </dsp:txBody>
      <dsp:txXfrm rot="-5400000">
        <a:off x="2918079" y="3099116"/>
        <a:ext cx="5150924" cy="679733"/>
      </dsp:txXfrm>
    </dsp:sp>
    <dsp:sp modelId="{55DC67B4-21F3-4373-84A0-7BAA5B96DAC2}">
      <dsp:nvSpPr>
        <dsp:cNvPr id="0" name=""/>
        <dsp:cNvSpPr/>
      </dsp:nvSpPr>
      <dsp:spPr>
        <a:xfrm>
          <a:off x="0" y="2968185"/>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u="sng" kern="1200" dirty="0" smtClean="0"/>
            <a:t>R</a:t>
          </a:r>
          <a:r>
            <a:rPr lang="en-US" sz="3800" kern="1200" dirty="0" smtClean="0"/>
            <a:t>elevant</a:t>
          </a:r>
          <a:endParaRPr lang="en-US" sz="3800" kern="1200" dirty="0"/>
        </a:p>
      </dsp:txBody>
      <dsp:txXfrm>
        <a:off x="45965" y="3014150"/>
        <a:ext cx="2826149" cy="849667"/>
      </dsp:txXfrm>
    </dsp:sp>
    <dsp:sp modelId="{1B7E3FC6-C4A6-4BA9-82CD-B6873AAF66BD}">
      <dsp:nvSpPr>
        <dsp:cNvPr id="0" name=""/>
        <dsp:cNvSpPr/>
      </dsp:nvSpPr>
      <dsp:spPr>
        <a:xfrm rot="5400000">
          <a:off x="5135288" y="1833812"/>
          <a:ext cx="753277" cy="5187696"/>
        </a:xfrm>
        <a:prstGeom prst="round2SameRect">
          <a:avLst/>
        </a:prstGeom>
        <a:solidFill>
          <a:schemeClr val="accent2">
            <a:tint val="40000"/>
            <a:alpha val="90000"/>
            <a:hueOff val="5025819"/>
            <a:satOff val="-4378"/>
            <a:lumOff val="-6"/>
            <a:alphaOff val="0"/>
          </a:schemeClr>
        </a:solidFill>
        <a:ln w="25400" cap="flat" cmpd="sng" algn="ctr">
          <a:solidFill>
            <a:schemeClr val="accent2">
              <a:tint val="40000"/>
              <a:alpha val="90000"/>
              <a:hueOff val="5025819"/>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When will the outcome be observed?</a:t>
          </a:r>
          <a:endParaRPr lang="en-US" sz="2400" kern="1200" dirty="0"/>
        </a:p>
      </dsp:txBody>
      <dsp:txXfrm rot="-5400000">
        <a:off x="2918079" y="4087793"/>
        <a:ext cx="5150924" cy="679733"/>
      </dsp:txXfrm>
    </dsp:sp>
    <dsp:sp modelId="{CAF3EB1D-7606-466A-B29B-C4D4D14A5BD2}">
      <dsp:nvSpPr>
        <dsp:cNvPr id="0" name=""/>
        <dsp:cNvSpPr/>
      </dsp:nvSpPr>
      <dsp:spPr>
        <a:xfrm>
          <a:off x="0" y="3956862"/>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u="sng" kern="1200" dirty="0" smtClean="0">
              <a:solidFill>
                <a:schemeClr val="bg1"/>
              </a:solidFill>
            </a:rPr>
            <a:t>T</a:t>
          </a:r>
          <a:r>
            <a:rPr lang="en-US" sz="3800" kern="1200" dirty="0" smtClean="0">
              <a:solidFill>
                <a:schemeClr val="bg1"/>
              </a:solidFill>
            </a:rPr>
            <a:t>imely</a:t>
          </a:r>
          <a:endParaRPr lang="en-US" sz="3800" kern="1200" dirty="0">
            <a:solidFill>
              <a:schemeClr val="bg1"/>
            </a:solidFill>
          </a:endParaRPr>
        </a:p>
      </dsp:txBody>
      <dsp:txXfrm>
        <a:off x="45965" y="4002827"/>
        <a:ext cx="2826149" cy="849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6791A-BFC6-401A-B852-CE3E77D3CB5F}">
      <dsp:nvSpPr>
        <dsp:cNvPr id="0" name=""/>
        <dsp:cNvSpPr/>
      </dsp:nvSpPr>
      <dsp:spPr>
        <a:xfrm>
          <a:off x="5057" y="1591398"/>
          <a:ext cx="1405079" cy="14050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Developer Complete</a:t>
          </a:r>
          <a:endParaRPr lang="en-US" sz="1500" kern="1200" dirty="0"/>
        </a:p>
      </dsp:txBody>
      <dsp:txXfrm>
        <a:off x="210826" y="1797167"/>
        <a:ext cx="993541" cy="993541"/>
      </dsp:txXfrm>
    </dsp:sp>
    <dsp:sp modelId="{E4097646-2791-4D81-8067-872E251AAF22}">
      <dsp:nvSpPr>
        <dsp:cNvPr id="0" name=""/>
        <dsp:cNvSpPr/>
      </dsp:nvSpPr>
      <dsp:spPr>
        <a:xfrm>
          <a:off x="1524229" y="1886464"/>
          <a:ext cx="814946" cy="814946"/>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32250" y="2198099"/>
        <a:ext cx="598904" cy="191676"/>
      </dsp:txXfrm>
    </dsp:sp>
    <dsp:sp modelId="{A7D95931-F760-4B7C-B738-70BE48F79262}">
      <dsp:nvSpPr>
        <dsp:cNvPr id="0" name=""/>
        <dsp:cNvSpPr/>
      </dsp:nvSpPr>
      <dsp:spPr>
        <a:xfrm>
          <a:off x="2453267" y="1591398"/>
          <a:ext cx="1405079" cy="14050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Customer Acceptance</a:t>
          </a:r>
          <a:endParaRPr lang="en-US" sz="1500" kern="1200" dirty="0"/>
        </a:p>
      </dsp:txBody>
      <dsp:txXfrm>
        <a:off x="2659036" y="1797167"/>
        <a:ext cx="993541" cy="993541"/>
      </dsp:txXfrm>
    </dsp:sp>
    <dsp:sp modelId="{59AE21E1-EC27-4C25-87CF-3CD77A61433B}">
      <dsp:nvSpPr>
        <dsp:cNvPr id="0" name=""/>
        <dsp:cNvSpPr/>
      </dsp:nvSpPr>
      <dsp:spPr>
        <a:xfrm>
          <a:off x="3972439" y="1886464"/>
          <a:ext cx="814946" cy="814946"/>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080460" y="2198099"/>
        <a:ext cx="598904" cy="191676"/>
      </dsp:txXfrm>
    </dsp:sp>
    <dsp:sp modelId="{D5BC4560-08A2-4A03-BD75-3A5C6B03E6BD}">
      <dsp:nvSpPr>
        <dsp:cNvPr id="0" name=""/>
        <dsp:cNvSpPr/>
      </dsp:nvSpPr>
      <dsp:spPr>
        <a:xfrm>
          <a:off x="4901477" y="1591398"/>
          <a:ext cx="1405079" cy="14050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Testing Verification</a:t>
          </a:r>
          <a:endParaRPr lang="en-US" sz="1500" kern="1200" dirty="0"/>
        </a:p>
      </dsp:txBody>
      <dsp:txXfrm>
        <a:off x="5107246" y="1797167"/>
        <a:ext cx="993541" cy="993541"/>
      </dsp:txXfrm>
    </dsp:sp>
    <dsp:sp modelId="{213113B8-26F3-4E6D-9593-3BDF2819A1DA}">
      <dsp:nvSpPr>
        <dsp:cNvPr id="0" name=""/>
        <dsp:cNvSpPr/>
      </dsp:nvSpPr>
      <dsp:spPr>
        <a:xfrm>
          <a:off x="6420649" y="1886464"/>
          <a:ext cx="814946" cy="814946"/>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6528670" y="2054343"/>
        <a:ext cx="598904" cy="479188"/>
      </dsp:txXfrm>
    </dsp:sp>
    <dsp:sp modelId="{0EFCC1C2-FED3-4C7D-BF92-70DB340DB35A}">
      <dsp:nvSpPr>
        <dsp:cNvPr id="0" name=""/>
        <dsp:cNvSpPr/>
      </dsp:nvSpPr>
      <dsp:spPr>
        <a:xfrm>
          <a:off x="7349688" y="1591398"/>
          <a:ext cx="1405079" cy="14050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Done!</a:t>
          </a:r>
          <a:endParaRPr lang="en-US" sz="1500" kern="1200" dirty="0"/>
        </a:p>
      </dsp:txBody>
      <dsp:txXfrm>
        <a:off x="7555457" y="1797167"/>
        <a:ext cx="993541" cy="993541"/>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10/5/15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970227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10/5/15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9404515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wikipedia.org/wiki/Collective_wisdom" TargetMode="External"/><Relationship Id="rId4" Type="http://schemas.openxmlformats.org/officeDocument/2006/relationships/hyperlink" Target="http://en.wikipedia.org/wiki/The_Wisdom_of_Crowds" TargetMode="External"/><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kw-agiledevelopment.blogspot.com/2007/10/how-to-implement-scrum-in-10-easy-steps_16.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919815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For many people accustomed to single activity workflows, understanding the dynamics of an iterative</a:t>
            </a:r>
            <a:r>
              <a:rPr lang="en-US" baseline="0" dirty="0" smtClean="0"/>
              <a:t> project can be challenging.  This diagram attempts to make a clear statement about the timing and nature of activities being conducted at any one time.  The items of the same color are all activities required for a single </a:t>
            </a:r>
            <a:r>
              <a:rPr lang="en-US" i="1" baseline="0" dirty="0" smtClean="0"/>
              <a:t>development</a:t>
            </a:r>
            <a:r>
              <a:rPr lang="en-US" baseline="0" dirty="0" smtClean="0"/>
              <a:t> iteration, which requires planning and story elaboration (in the previous iteration), development and UAT (in the current iteration) and then regression testing (starting in the subsequent iteration.  </a:t>
            </a:r>
          </a:p>
          <a:p>
            <a:endParaRPr lang="en-US" baseline="0" dirty="0" smtClean="0"/>
          </a:p>
          <a:p>
            <a:r>
              <a:rPr lang="en-US" baseline="0" dirty="0" smtClean="0"/>
              <a:t>And this set of tasks overlap for each iteration, so that at any point in time (looking down a vertical slice of the diagram), planning will be being done for the next development iteration, development and UAT will be in progress for the current development iteration and regression testing will be conducted for the previous development iteration.</a:t>
            </a:r>
          </a:p>
          <a:p>
            <a:endParaRPr lang="en-US" b="1" dirty="0" smtClean="0"/>
          </a:p>
          <a:p>
            <a:r>
              <a:rPr lang="en-US" b="1" dirty="0" smtClean="0"/>
              <a:t>Low: 1 min</a:t>
            </a:r>
          </a:p>
          <a:p>
            <a:r>
              <a:rPr lang="en-US" b="1" dirty="0" smtClean="0"/>
              <a:t>High: 3 min</a:t>
            </a:r>
          </a:p>
          <a:p>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12</a:t>
            </a:fld>
            <a:endParaRPr lang="en-AU"/>
          </a:p>
        </p:txBody>
      </p:sp>
    </p:spTree>
    <p:extLst>
      <p:ext uri="{BB962C8B-B14F-4D97-AF65-F5344CB8AC3E}">
        <p14:creationId xmlns:p14="http://schemas.microsoft.com/office/powerpoint/2010/main" val="178396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i="0" dirty="0" smtClean="0"/>
              <a:t>Story narrative lifecycle process hopefully has been done</a:t>
            </a:r>
            <a:r>
              <a:rPr lang="en-US" i="0" baseline="0" dirty="0" smtClean="0"/>
              <a:t> prior to iteration zero.  This could have been done during initiation.</a:t>
            </a:r>
          </a:p>
          <a:p>
            <a:pPr>
              <a:buFont typeface="Arial" pitchFamily="34" charset="0"/>
              <a:buChar char="•"/>
            </a:pPr>
            <a:r>
              <a:rPr lang="en-US" i="0" baseline="0" dirty="0" smtClean="0"/>
              <a:t>Narrative content varies from customer to customer – have yet to use the same narrative format twice.  Help the customer define how heavy/light the narrative needs to be for their purposes</a:t>
            </a:r>
            <a:endParaRPr lang="en-US" i="0" dirty="0" smtClean="0"/>
          </a:p>
          <a:p>
            <a:pPr>
              <a:buFont typeface="Arial" pitchFamily="34" charset="0"/>
              <a:buChar char="•"/>
            </a:pPr>
            <a:r>
              <a:rPr lang="en-US" i="0" dirty="0" smtClean="0"/>
              <a:t>Prep</a:t>
            </a:r>
            <a:r>
              <a:rPr lang="en-US" i="0" baseline="0" dirty="0" smtClean="0"/>
              <a:t> analyst environment – get access to the existing application’s test environment and databases, in addition to dev environments. </a:t>
            </a:r>
            <a:endParaRPr lang="en-US" i="0" dirty="0" smtClean="0"/>
          </a:p>
          <a:p>
            <a:endParaRPr lang="en-US" dirty="0" smtClean="0"/>
          </a:p>
          <a:p>
            <a:r>
              <a:rPr lang="en-US" dirty="0" smtClean="0"/>
              <a:t>Low: 2min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Tree>
    <p:extLst>
      <p:ext uri="{BB962C8B-B14F-4D97-AF65-F5344CB8AC3E}">
        <p14:creationId xmlns:p14="http://schemas.microsoft.com/office/powerpoint/2010/main" val="2093937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extLst>
      <p:ext uri="{BB962C8B-B14F-4D97-AF65-F5344CB8AC3E}">
        <p14:creationId xmlns:p14="http://schemas.microsoft.com/office/powerpoint/2010/main" val="1994803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BA and customer discuss the requirements for the story.  Start defining acceptance criteria.</a:t>
            </a:r>
          </a:p>
          <a:p>
            <a:pPr>
              <a:buFont typeface="Arial" pitchFamily="34" charset="0"/>
              <a:buChar char="•"/>
            </a:pPr>
            <a:r>
              <a:rPr lang="en-US" dirty="0" smtClean="0"/>
              <a:t>BA prepares the first draft of the narrative</a:t>
            </a:r>
          </a:p>
          <a:p>
            <a:pPr>
              <a:buFont typeface="Arial" pitchFamily="34" charset="0"/>
              <a:buChar char="•"/>
            </a:pPr>
            <a:r>
              <a:rPr lang="en-US" dirty="0" smtClean="0"/>
              <a:t>BA,</a:t>
            </a:r>
            <a:r>
              <a:rPr lang="en-US" baseline="0" dirty="0" smtClean="0"/>
              <a:t> </a:t>
            </a:r>
            <a:r>
              <a:rPr lang="en-US" baseline="0" dirty="0" err="1" smtClean="0"/>
              <a:t>Cust</a:t>
            </a:r>
            <a:r>
              <a:rPr lang="en-US" baseline="0" dirty="0" smtClean="0"/>
              <a:t>, Tech group and QA gather for a design session.  Discuss implementation.  Add acceptance criteria.</a:t>
            </a:r>
          </a:p>
          <a:p>
            <a:pPr>
              <a:buFont typeface="Arial" pitchFamily="34" charset="0"/>
              <a:buChar char="•"/>
            </a:pPr>
            <a:r>
              <a:rPr lang="en-US" baseline="0" dirty="0" smtClean="0"/>
              <a:t>BA updates the narrative with design decisions and implementation details.</a:t>
            </a:r>
          </a:p>
          <a:p>
            <a:pPr>
              <a:buFont typeface="Arial" pitchFamily="34" charset="0"/>
              <a:buChar char="•"/>
            </a:pPr>
            <a:r>
              <a:rPr lang="en-US" baseline="0" dirty="0" smtClean="0"/>
              <a:t>Customer may require final signoff before development begins.</a:t>
            </a:r>
          </a:p>
          <a:p>
            <a:pPr>
              <a:buFont typeface="Arial" pitchFamily="34" charset="0"/>
              <a:buNone/>
            </a:pPr>
            <a:endParaRPr lang="en-US" baseline="0" dirty="0" smtClean="0"/>
          </a:p>
          <a:p>
            <a:pPr>
              <a:buFont typeface="Arial" pitchFamily="34" charset="0"/>
              <a:buNone/>
            </a:pPr>
            <a:r>
              <a:rPr lang="en-US" baseline="0" dirty="0" smtClean="0"/>
              <a:t>Low: 2min</a:t>
            </a:r>
          </a:p>
          <a:p>
            <a:pPr>
              <a:buFont typeface="Arial" pitchFamily="34" charset="0"/>
              <a:buNone/>
            </a:pPr>
            <a:r>
              <a:rPr lang="en-US" baseline="0"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Tree>
    <p:extLst>
      <p:ext uri="{BB962C8B-B14F-4D97-AF65-F5344CB8AC3E}">
        <p14:creationId xmlns:p14="http://schemas.microsoft.com/office/powerpoint/2010/main" val="153542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000" dirty="0" smtClean="0"/>
              <a:t>They are an expansion of the Story.  </a:t>
            </a:r>
          </a:p>
          <a:p>
            <a:r>
              <a:rPr lang="en-US" sz="2000" dirty="0" smtClean="0"/>
              <a:t>Narratives can be compared to Use Cases, but lighter weight.</a:t>
            </a:r>
          </a:p>
          <a:p>
            <a:pPr lvl="1"/>
            <a:r>
              <a:rPr lang="en-US" sz="1600" dirty="0" smtClean="0"/>
              <a:t>Scope  of a Narrative is one story.  </a:t>
            </a:r>
          </a:p>
          <a:p>
            <a:pPr lvl="1"/>
            <a:r>
              <a:rPr lang="en-US" sz="1600" dirty="0" smtClean="0"/>
              <a:t>The scope of a Use Case is usually a scenario or group of stories.</a:t>
            </a:r>
          </a:p>
          <a:p>
            <a:r>
              <a:rPr lang="en-US" sz="2000" dirty="0" smtClean="0"/>
              <a:t>Narratives are created ‘just in time’ , Iteration -1.  </a:t>
            </a:r>
          </a:p>
          <a:p>
            <a:r>
              <a:rPr lang="en-US" sz="2000" dirty="0" smtClean="0"/>
              <a:t>They go into details where the story card just cannot. They include detail necessary for successful implementation, testing and maintenance of the story.</a:t>
            </a:r>
          </a:p>
          <a:p>
            <a:r>
              <a:rPr lang="en-US" sz="2000" dirty="0" smtClean="0"/>
              <a:t>Includes details, like screen mock up, data requirements, interface considerations, etc.</a:t>
            </a:r>
          </a:p>
          <a:p>
            <a:r>
              <a:rPr lang="en-US" sz="2000" dirty="0" smtClean="0"/>
              <a:t>Includes detailed acceptance criteria.</a:t>
            </a:r>
            <a:endParaRPr lang="en-US" dirty="0" smtClean="0"/>
          </a:p>
          <a:p>
            <a:endParaRPr lang="en-US" dirty="0" smtClean="0"/>
          </a:p>
          <a:p>
            <a:r>
              <a:rPr lang="en-US" dirty="0" smtClean="0"/>
              <a:t>Low: 2min</a:t>
            </a:r>
          </a:p>
          <a:p>
            <a:r>
              <a:rPr lang="en-US" dirty="0" smtClean="0"/>
              <a:t>High: 5min</a:t>
            </a:r>
            <a:endParaRPr lang="en-US"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16</a:t>
            </a:fld>
            <a:endParaRPr lang="en-US"/>
          </a:p>
        </p:txBody>
      </p:sp>
    </p:spTree>
    <p:extLst>
      <p:ext uri="{BB962C8B-B14F-4D97-AF65-F5344CB8AC3E}">
        <p14:creationId xmlns:p14="http://schemas.microsoft.com/office/powerpoint/2010/main" val="146527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745279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926744" eaLnBrk="1" fontAlgn="auto" hangingPunct="1">
              <a:lnSpc>
                <a:spcPct val="80000"/>
              </a:lnSpc>
              <a:spcBef>
                <a:spcPts val="0"/>
              </a:spcBef>
              <a:spcAft>
                <a:spcPts val="0"/>
              </a:spcAft>
              <a:defRPr/>
            </a:pPr>
            <a:r>
              <a:rPr lang="en-US" sz="1600" dirty="0" smtClean="0"/>
              <a:t>Create a template to define the sections that are necessary for your project.</a:t>
            </a:r>
          </a:p>
          <a:p>
            <a:pPr eaLnBrk="1" hangingPunct="1">
              <a:lnSpc>
                <a:spcPct val="80000"/>
              </a:lnSpc>
            </a:pPr>
            <a:r>
              <a:rPr lang="en-US" sz="1600" b="1" dirty="0" smtClean="0"/>
              <a:t>Header</a:t>
            </a:r>
          </a:p>
          <a:p>
            <a:pPr lvl="1">
              <a:lnSpc>
                <a:spcPct val="80000"/>
              </a:lnSpc>
            </a:pPr>
            <a:r>
              <a:rPr lang="en-US" sz="1600" dirty="0" smtClean="0"/>
              <a:t>Card #, Name, Iteration, Functional Area, Functional Lead, SMEs</a:t>
            </a:r>
          </a:p>
          <a:p>
            <a:pPr eaLnBrk="1" hangingPunct="1">
              <a:lnSpc>
                <a:spcPct val="80000"/>
              </a:lnSpc>
            </a:pPr>
            <a:r>
              <a:rPr lang="en-US" sz="1600" b="1" dirty="0" smtClean="0"/>
              <a:t>Purpose /Background / Context </a:t>
            </a:r>
          </a:p>
          <a:p>
            <a:pPr lvl="1" eaLnBrk="1" hangingPunct="1">
              <a:lnSpc>
                <a:spcPct val="80000"/>
              </a:lnSpc>
            </a:pPr>
            <a:r>
              <a:rPr lang="en-US" sz="1600" dirty="0" smtClean="0"/>
              <a:t>In a short </a:t>
            </a:r>
            <a:r>
              <a:rPr lang="en-US" sz="1600" b="1" dirty="0" smtClean="0"/>
              <a:t>paragraph</a:t>
            </a:r>
            <a:r>
              <a:rPr lang="en-US" sz="1600" dirty="0" smtClean="0"/>
              <a:t> or two the overview or summary section should introduce the reader what this narrative is about (story), why is this being done, and the business value it will generate. </a:t>
            </a:r>
          </a:p>
          <a:p>
            <a:pPr lvl="1" eaLnBrk="1" hangingPunct="1">
              <a:lnSpc>
                <a:spcPct val="80000"/>
              </a:lnSpc>
            </a:pPr>
            <a:r>
              <a:rPr lang="en-US" sz="1600" dirty="0" smtClean="0"/>
              <a:t>Should tell the reader of where and how the functionality will fit in the overall picture and how it will change/enhance the existing system or add/expand the functionality of the proposed system.</a:t>
            </a:r>
          </a:p>
          <a:p>
            <a:pPr eaLnBrk="1" hangingPunct="1">
              <a:lnSpc>
                <a:spcPct val="80000"/>
              </a:lnSpc>
            </a:pPr>
            <a:r>
              <a:rPr lang="en-US" sz="1800" b="1" dirty="0" smtClean="0"/>
              <a:t>Dependencies</a:t>
            </a:r>
          </a:p>
          <a:p>
            <a:pPr lvl="1" eaLnBrk="1" hangingPunct="1">
              <a:lnSpc>
                <a:spcPct val="80000"/>
              </a:lnSpc>
            </a:pPr>
            <a:r>
              <a:rPr lang="en-US" sz="1600" dirty="0" smtClean="0"/>
              <a:t>It should also highlight the dependencies this feature has and what other features/functionality is related to this. The intention of dependencies and related features is to give the developer some clues upfront to prioritize their tasks and to direct them in the direction of existing functionality that is similar and may already be out there.</a:t>
            </a:r>
          </a:p>
          <a:p>
            <a:pPr>
              <a:lnSpc>
                <a:spcPct val="80000"/>
              </a:lnSpc>
            </a:pPr>
            <a:r>
              <a:rPr lang="en-US" sz="1600" b="1" dirty="0" smtClean="0"/>
              <a:t>Scope Exclusions</a:t>
            </a:r>
          </a:p>
          <a:p>
            <a:pPr lvl="1">
              <a:lnSpc>
                <a:spcPct val="80000"/>
              </a:lnSpc>
            </a:pPr>
            <a:r>
              <a:rPr lang="en-US" sz="1400" dirty="0" smtClean="0"/>
              <a:t>This section should note any known scope areas that are not included in the story card.</a:t>
            </a:r>
          </a:p>
          <a:p>
            <a:pPr>
              <a:lnSpc>
                <a:spcPct val="80000"/>
              </a:lnSpc>
            </a:pPr>
            <a:r>
              <a:rPr lang="en-US" sz="1600" b="1" dirty="0" smtClean="0"/>
              <a:t>Business Rules</a:t>
            </a:r>
          </a:p>
          <a:p>
            <a:pPr lvl="1">
              <a:lnSpc>
                <a:spcPct val="80000"/>
              </a:lnSpc>
            </a:pPr>
            <a:r>
              <a:rPr lang="en-US" sz="1400" dirty="0" smtClean="0"/>
              <a:t>Define any validations or exceptions handling that should occur</a:t>
            </a:r>
          </a:p>
          <a:p>
            <a:pPr eaLnBrk="1" hangingPunct="1">
              <a:lnSpc>
                <a:spcPct val="80000"/>
              </a:lnSpc>
            </a:pPr>
            <a:r>
              <a:rPr lang="en-US" sz="1600" b="1" dirty="0" smtClean="0"/>
              <a:t>Screen Shots</a:t>
            </a:r>
          </a:p>
          <a:p>
            <a:pPr lvl="1" eaLnBrk="1" hangingPunct="1">
              <a:lnSpc>
                <a:spcPct val="80000"/>
              </a:lnSpc>
            </a:pPr>
            <a:r>
              <a:rPr lang="en-US" sz="1600" dirty="0" smtClean="0"/>
              <a:t>Put screen shots here if editing or adding screens / fields</a:t>
            </a:r>
          </a:p>
          <a:p>
            <a:pPr eaLnBrk="1" hangingPunct="1">
              <a:lnSpc>
                <a:spcPct val="80000"/>
              </a:lnSpc>
            </a:pPr>
            <a:r>
              <a:rPr lang="en-US" sz="1600" b="1" dirty="0" smtClean="0"/>
              <a:t>Risks, Assumptions, Issues, Dependencies</a:t>
            </a:r>
            <a:endParaRPr lang="en-US" sz="1600" dirty="0" smtClean="0"/>
          </a:p>
          <a:p>
            <a:pPr lvl="1" eaLnBrk="1" hangingPunct="1">
              <a:lnSpc>
                <a:spcPct val="80000"/>
              </a:lnSpc>
            </a:pPr>
            <a:r>
              <a:rPr lang="en-US" sz="1600" dirty="0" smtClean="0"/>
              <a:t>Used to set context of decisions made, approach taken or scope</a:t>
            </a:r>
            <a:endParaRPr lang="en-US" sz="1600" b="1" dirty="0" smtClean="0"/>
          </a:p>
          <a:p>
            <a:pPr eaLnBrk="1" hangingPunct="1">
              <a:lnSpc>
                <a:spcPct val="80000"/>
              </a:lnSpc>
            </a:pPr>
            <a:r>
              <a:rPr lang="en-US" sz="1600" b="1" dirty="0" smtClean="0"/>
              <a:t>Other details</a:t>
            </a:r>
          </a:p>
          <a:p>
            <a:pPr lvl="1" eaLnBrk="1" hangingPunct="1">
              <a:lnSpc>
                <a:spcPct val="80000"/>
              </a:lnSpc>
            </a:pPr>
            <a:r>
              <a:rPr lang="en-US" sz="1400" dirty="0" smtClean="0"/>
              <a:t>Interface considerations</a:t>
            </a:r>
          </a:p>
          <a:p>
            <a:pPr lvl="1" eaLnBrk="1" hangingPunct="1">
              <a:lnSpc>
                <a:spcPct val="80000"/>
              </a:lnSpc>
            </a:pPr>
            <a:r>
              <a:rPr lang="en-US" sz="1400" dirty="0" smtClean="0"/>
              <a:t>Security</a:t>
            </a:r>
          </a:p>
          <a:p>
            <a:pPr lvl="1" eaLnBrk="1" hangingPunct="1">
              <a:lnSpc>
                <a:spcPct val="80000"/>
              </a:lnSpc>
            </a:pPr>
            <a:r>
              <a:rPr lang="en-US" sz="1400" dirty="0" smtClean="0"/>
              <a:t>Performance and other non functional considerations</a:t>
            </a:r>
          </a:p>
          <a:p>
            <a:pPr eaLnBrk="1" hangingPunct="1">
              <a:lnSpc>
                <a:spcPct val="80000"/>
              </a:lnSpc>
            </a:pPr>
            <a:r>
              <a:rPr lang="en-US" sz="1600" b="1" dirty="0" smtClean="0"/>
              <a:t>Acceptance Criteria</a:t>
            </a:r>
          </a:p>
          <a:p>
            <a:pPr lvl="1">
              <a:lnSpc>
                <a:spcPct val="80000"/>
              </a:lnSpc>
            </a:pPr>
            <a:r>
              <a:rPr lang="en-US" sz="1400" dirty="0" smtClean="0"/>
              <a:t>End to end tests of the functionality.  Should be how the customer would actually use the system in real life.</a:t>
            </a:r>
            <a:endParaRPr lang="en-US" sz="1400" b="1" dirty="0" smtClean="0"/>
          </a:p>
          <a:p>
            <a:pPr lvl="1" eaLnBrk="1" hangingPunct="1">
              <a:lnSpc>
                <a:spcPct val="80000"/>
              </a:lnSpc>
            </a:pPr>
            <a:r>
              <a:rPr lang="en-US" sz="1600" dirty="0" smtClean="0"/>
              <a:t>List the customer name(s) related to the story here. For questions / clarifications</a:t>
            </a:r>
          </a:p>
          <a:p>
            <a:pPr lvl="0" eaLnBrk="1" hangingPunct="1">
              <a:lnSpc>
                <a:spcPct val="80000"/>
              </a:lnSpc>
            </a:pPr>
            <a:endParaRPr lang="en-US" sz="1600" dirty="0" smtClean="0"/>
          </a:p>
          <a:p>
            <a:pPr lvl="0" eaLnBrk="1" hangingPunct="1">
              <a:lnSpc>
                <a:spcPct val="80000"/>
              </a:lnSpc>
            </a:pPr>
            <a:r>
              <a:rPr lang="en-US" sz="1600" dirty="0" smtClean="0"/>
              <a:t>Low: 5min</a:t>
            </a:r>
          </a:p>
          <a:p>
            <a:pPr lvl="0" eaLnBrk="1" hangingPunct="1">
              <a:lnSpc>
                <a:spcPct val="80000"/>
              </a:lnSpc>
            </a:pPr>
            <a:r>
              <a:rPr lang="en-US" sz="1600" dirty="0" smtClean="0"/>
              <a:t>High: 10min</a:t>
            </a:r>
          </a:p>
        </p:txBody>
      </p:sp>
      <p:sp>
        <p:nvSpPr>
          <p:cNvPr id="4" name="Slide Number Placeholder 3"/>
          <p:cNvSpPr>
            <a:spLocks noGrp="1"/>
          </p:cNvSpPr>
          <p:nvPr>
            <p:ph type="sldNum" sz="quarter" idx="10"/>
          </p:nvPr>
        </p:nvSpPr>
        <p:spPr/>
        <p:txBody>
          <a:bodyPr/>
          <a:lstStyle/>
          <a:p>
            <a:fld id="{2C79A19B-F5AC-43CB-8112-566F6CE04F7A}" type="slidenum">
              <a:rPr lang="en-US" smtClean="0"/>
              <a:pPr/>
              <a:t>22</a:t>
            </a:fld>
            <a:endParaRPr lang="en-US"/>
          </a:p>
        </p:txBody>
      </p:sp>
    </p:spTree>
    <p:extLst>
      <p:ext uri="{BB962C8B-B14F-4D97-AF65-F5344CB8AC3E}">
        <p14:creationId xmlns:p14="http://schemas.microsoft.com/office/powerpoint/2010/main" val="26333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a:ln/>
        </p:spPr>
      </p:sp>
      <p:sp>
        <p:nvSpPr>
          <p:cNvPr id="272387" name="Notes Placeholder 2"/>
          <p:cNvSpPr>
            <a:spLocks noGrp="1"/>
          </p:cNvSpPr>
          <p:nvPr>
            <p:ph type="body" idx="1"/>
          </p:nvPr>
        </p:nvSpPr>
        <p:spPr>
          <a:noFill/>
          <a:ln/>
        </p:spPr>
        <p:txBody>
          <a:bodyPr>
            <a:normAutofit fontScale="77500" lnSpcReduction="20000"/>
          </a:bodyPr>
          <a:lstStyle/>
          <a:p>
            <a:pPr>
              <a:defRPr/>
            </a:pPr>
            <a:r>
              <a:rPr lang="en-US" sz="1200" dirty="0" smtClean="0"/>
              <a:t>Derived with the customer and someone technical to provide feasibility</a:t>
            </a:r>
          </a:p>
          <a:p>
            <a:pPr>
              <a:defRPr/>
            </a:pPr>
            <a:r>
              <a:rPr lang="en-US" sz="1200" dirty="0" smtClean="0"/>
              <a:t>Ask the customer: </a:t>
            </a:r>
            <a:r>
              <a:rPr lang="en-US" sz="1200" i="1" dirty="0" smtClean="0"/>
              <a:t>What will you observe when the story is successfully complete?</a:t>
            </a:r>
          </a:p>
          <a:p>
            <a:pPr>
              <a:defRPr/>
            </a:pPr>
            <a:r>
              <a:rPr lang="en-US" sz="1200" dirty="0" smtClean="0"/>
              <a:t>Use Wisdom of Crowds</a:t>
            </a:r>
          </a:p>
          <a:p>
            <a:pPr>
              <a:defRPr/>
            </a:pPr>
            <a:r>
              <a:rPr lang="en-US" sz="1200" dirty="0" smtClean="0"/>
              <a:t>Most stories will generate multiple criteria</a:t>
            </a:r>
          </a:p>
          <a:p>
            <a:pPr>
              <a:defRPr/>
            </a:pPr>
            <a:r>
              <a:rPr lang="en-US" sz="1200" dirty="0" smtClean="0"/>
              <a:t>All must be met before the story can be completed</a:t>
            </a:r>
          </a:p>
          <a:p>
            <a:pPr>
              <a:defRPr/>
            </a:pPr>
            <a:r>
              <a:rPr lang="en-US" sz="1200" dirty="0" smtClean="0"/>
              <a:t>Consider using a template</a:t>
            </a:r>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r>
              <a:rPr lang="en-US" dirty="0" smtClean="0">
                <a:latin typeface="Arial" pitchFamily="34" charset="0"/>
              </a:rPr>
              <a:t>Use the Wisdom</a:t>
            </a:r>
            <a:r>
              <a:rPr lang="en-US" baseline="0" dirty="0" smtClean="0">
                <a:latin typeface="Arial" pitchFamily="34" charset="0"/>
              </a:rPr>
              <a:t> of Crowds approach to defining.  </a:t>
            </a:r>
          </a:p>
          <a:p>
            <a:pPr>
              <a:buFont typeface="Arial" pitchFamily="34" charset="0"/>
              <a:buChar char="•"/>
            </a:pPr>
            <a:r>
              <a:rPr lang="en-US" baseline="0" dirty="0" smtClean="0">
                <a:latin typeface="Arial" pitchFamily="34" charset="0"/>
              </a:rPr>
              <a:t>Diverse set of independent individuals </a:t>
            </a:r>
          </a:p>
          <a:p>
            <a:pPr>
              <a:buFont typeface="Arial" pitchFamily="34" charset="0"/>
              <a:buChar char="•"/>
            </a:pPr>
            <a:r>
              <a:rPr lang="en-US" baseline="0" dirty="0" smtClean="0">
                <a:latin typeface="Arial" pitchFamily="34" charset="0"/>
              </a:rPr>
              <a:t>Maximize the effectiveness of decision making process</a:t>
            </a:r>
          </a:p>
          <a:p>
            <a:pPr>
              <a:buFont typeface="Arial" pitchFamily="34" charset="0"/>
              <a:buChar char="•"/>
            </a:pPr>
            <a:r>
              <a:rPr lang="en-US" baseline="0" dirty="0" smtClean="0">
                <a:latin typeface="Arial" pitchFamily="34" charset="0"/>
              </a:rPr>
              <a:t>BA, Biz, </a:t>
            </a:r>
            <a:r>
              <a:rPr lang="en-US" baseline="0" dirty="0" err="1" smtClean="0">
                <a:latin typeface="Arial" pitchFamily="34" charset="0"/>
              </a:rPr>
              <a:t>Devs</a:t>
            </a:r>
            <a:r>
              <a:rPr lang="en-US" baseline="0" dirty="0" smtClean="0">
                <a:latin typeface="Arial" pitchFamily="34" charset="0"/>
              </a:rPr>
              <a:t>, QA all participate in defining the acceptance criteria</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2min</a:t>
            </a:r>
          </a:p>
          <a:p>
            <a:r>
              <a:rPr lang="en-US" dirty="0" smtClean="0">
                <a:latin typeface="Arial" pitchFamily="34" charset="0"/>
              </a:rPr>
              <a:t>High: 5min</a:t>
            </a:r>
          </a:p>
          <a:p>
            <a:r>
              <a:rPr lang="en-US" dirty="0" smtClean="0">
                <a:latin typeface="Arial" pitchFamily="34" charset="0"/>
              </a:rPr>
              <a:t>----------------------------------------------------------------------------------------------------------------------------------------</a:t>
            </a:r>
          </a:p>
          <a:p>
            <a:r>
              <a:rPr lang="en-US" dirty="0" smtClean="0">
                <a:latin typeface="Arial" pitchFamily="34" charset="0"/>
              </a:rPr>
              <a:t>If you have attended the Leadership or</a:t>
            </a:r>
            <a:r>
              <a:rPr lang="en-US" baseline="0" dirty="0" smtClean="0">
                <a:latin typeface="Arial" pitchFamily="34" charset="0"/>
              </a:rPr>
              <a:t> Project Management training, you will recall the concept of Collective Wisdom, or Wisdom of the Crowds.  In short, collective wisdom demands the use of a large, diverse set of independent individuals to maximize the effectiveness of decision making processes.  This same approach should be considered for acceptance criteria in order to obtain the best coverage of criteria across the requirement.  Developers, analysts, architects and testers should all be able to provide useful input to generating acceptance criteria.</a:t>
            </a:r>
          </a:p>
          <a:p>
            <a:endParaRPr lang="en-US" baseline="0" dirty="0" smtClean="0">
              <a:latin typeface="Arial" pitchFamily="34" charset="0"/>
            </a:endParaRPr>
          </a:p>
          <a:p>
            <a:r>
              <a:rPr lang="en-US" baseline="0" dirty="0" smtClean="0">
                <a:latin typeface="Arial" pitchFamily="34" charset="0"/>
              </a:rPr>
              <a:t>If you don’t have any background information on these topics, try </a:t>
            </a:r>
            <a:r>
              <a:rPr lang="en-US" dirty="0" smtClean="0">
                <a:hlinkClick r:id="rId3"/>
              </a:rPr>
              <a:t>http://en.wikipedia.org/wiki/Collective_wisdom</a:t>
            </a:r>
            <a:r>
              <a:rPr lang="en-US" dirty="0" smtClean="0"/>
              <a:t>  or </a:t>
            </a:r>
            <a:r>
              <a:rPr lang="en-US" dirty="0" smtClean="0">
                <a:hlinkClick r:id="rId4"/>
              </a:rPr>
              <a:t>http://en.wikipedia.org/wiki/The_Wisdom_of_Crowds</a:t>
            </a:r>
            <a:r>
              <a:rPr lang="en-US" dirty="0" smtClean="0"/>
              <a:t> .</a:t>
            </a:r>
            <a:endParaRPr lang="en-US" baseline="0" dirty="0" smtClean="0">
              <a:latin typeface="Arial" pitchFamily="34" charset="0"/>
            </a:endParaRPr>
          </a:p>
          <a:p>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4F6D54CB-4D1A-4595-92A4-EFDCEB3343F4}" type="slidenum">
              <a:rPr lang="en-US" smtClean="0"/>
              <a:pPr>
                <a:defRPr/>
              </a:pPr>
              <a:t>23</a:t>
            </a:fld>
            <a:endParaRPr lang="en-US"/>
          </a:p>
        </p:txBody>
      </p:sp>
    </p:spTree>
    <p:extLst>
      <p:ext uri="{BB962C8B-B14F-4D97-AF65-F5344CB8AC3E}">
        <p14:creationId xmlns:p14="http://schemas.microsoft.com/office/powerpoint/2010/main" val="2011871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Image Placeholder 1"/>
          <p:cNvSpPr>
            <a:spLocks noGrp="1" noRot="1" noChangeAspect="1" noTextEdit="1"/>
          </p:cNvSpPr>
          <p:nvPr>
            <p:ph type="sldImg"/>
          </p:nvPr>
        </p:nvSpPr>
        <p:spPr>
          <a:ln/>
        </p:spPr>
      </p:sp>
      <p:sp>
        <p:nvSpPr>
          <p:cNvPr id="275459" name="Notes Placeholder 2"/>
          <p:cNvSpPr>
            <a:spLocks noGrp="1"/>
          </p:cNvSpPr>
          <p:nvPr>
            <p:ph type="body" idx="1"/>
          </p:nvPr>
        </p:nvSpPr>
        <p:spPr>
          <a:noFill/>
          <a:ln/>
        </p:spPr>
        <p:txBody>
          <a:bodyPr>
            <a:normAutofit lnSpcReduction="10000"/>
          </a:bodyPr>
          <a:lstStyle/>
          <a:p>
            <a:pPr>
              <a:buFont typeface="Arial" pitchFamily="34" charset="0"/>
              <a:buChar char="•"/>
            </a:pPr>
            <a:r>
              <a:rPr lang="en-US" dirty="0" smtClean="0">
                <a:latin typeface="Arial" pitchFamily="34" charset="0"/>
              </a:rPr>
              <a:t>SMART acronym</a:t>
            </a:r>
            <a:r>
              <a:rPr lang="en-US" baseline="0" dirty="0" smtClean="0">
                <a:latin typeface="Arial" pitchFamily="34" charset="0"/>
              </a:rPr>
              <a:t> is widely applicable to many situations</a:t>
            </a:r>
          </a:p>
          <a:p>
            <a:pPr>
              <a:buFont typeface="Arial" pitchFamily="34" charset="0"/>
              <a:buChar char="•"/>
            </a:pPr>
            <a:r>
              <a:rPr lang="en-US" baseline="0" dirty="0" smtClean="0">
                <a:latin typeface="Arial" pitchFamily="34" charset="0"/>
              </a:rPr>
              <a:t>Used to rate suitability</a:t>
            </a:r>
          </a:p>
          <a:p>
            <a:pPr>
              <a:buFont typeface="Arial" pitchFamily="34" charset="0"/>
              <a:buChar char="•"/>
            </a:pPr>
            <a:r>
              <a:rPr lang="en-US" baseline="0" dirty="0" smtClean="0">
                <a:latin typeface="Arial" pitchFamily="34" charset="0"/>
              </a:rPr>
              <a:t>5 criteria are interconnected.  </a:t>
            </a:r>
          </a:p>
          <a:p>
            <a:pPr>
              <a:buFont typeface="Arial" pitchFamily="34" charset="0"/>
              <a:buChar char="•"/>
            </a:pPr>
            <a:r>
              <a:rPr lang="en-US" baseline="0" dirty="0" smtClean="0">
                <a:latin typeface="Arial" pitchFamily="34" charset="0"/>
              </a:rPr>
              <a:t>Measurable will naturally be Achievable and Specific.</a:t>
            </a:r>
          </a:p>
          <a:p>
            <a:pPr>
              <a:buFont typeface="Arial" pitchFamily="34" charset="0"/>
              <a:buChar char="•"/>
            </a:pPr>
            <a:r>
              <a:rPr lang="en-US" baseline="0" dirty="0" smtClean="0">
                <a:latin typeface="Arial" pitchFamily="34" charset="0"/>
              </a:rPr>
              <a:t>Timely – drives home the independent concept of a story.</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1min</a:t>
            </a:r>
          </a:p>
          <a:p>
            <a:r>
              <a:rPr lang="en-US" dirty="0" smtClean="0">
                <a:latin typeface="Arial" pitchFamily="34" charset="0"/>
              </a:rPr>
              <a:t>High: 3min</a:t>
            </a:r>
          </a:p>
          <a:p>
            <a:r>
              <a:rPr lang="en-US" dirty="0" smtClean="0">
                <a:latin typeface="Arial" pitchFamily="34" charset="0"/>
              </a:rPr>
              <a:t>--------------------------------------------------------------------------------------------------------------</a:t>
            </a:r>
          </a:p>
          <a:p>
            <a:r>
              <a:rPr lang="en-US" dirty="0" smtClean="0">
                <a:latin typeface="Arial" pitchFamily="34" charset="0"/>
              </a:rPr>
              <a:t>The SMART acronym is widely applicable to many situations and is also commonly used to rate meeting</a:t>
            </a:r>
            <a:r>
              <a:rPr lang="en-US" baseline="0" dirty="0" smtClean="0">
                <a:latin typeface="Arial" pitchFamily="34" charset="0"/>
              </a:rPr>
              <a:t> actions for suitability.  The five criteria are somewhat interconnected in that Measurable criteria will probably also naturally be Achievable and Specific.  </a:t>
            </a:r>
          </a:p>
          <a:p>
            <a:endParaRPr lang="en-US" baseline="0" dirty="0" smtClean="0">
              <a:latin typeface="Arial" pitchFamily="34" charset="0"/>
            </a:endParaRPr>
          </a:p>
          <a:p>
            <a:r>
              <a:rPr lang="en-US" baseline="0" dirty="0" smtClean="0">
                <a:latin typeface="Arial" pitchFamily="34" charset="0"/>
              </a:rPr>
              <a:t>From a story point of view, the Timely criteria is worthy of separate discussion.  It’s vital that the criteria for a story don’t assume the completion of another story in the same or later iterations.  For obvious reasons you want to keep the criteria as independent as possible from other stories and not be linked to other stories that may or may not be delivered within the same timeframe.</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8CEB0EC1-85AB-4D3A-AB7E-FCD040B0C358}" type="slidenum">
              <a:rPr lang="en-US" smtClean="0"/>
              <a:pPr>
                <a:defRPr/>
              </a:pPr>
              <a:t>24</a:t>
            </a:fld>
            <a:endParaRPr lang="en-US"/>
          </a:p>
        </p:txBody>
      </p:sp>
    </p:spTree>
    <p:extLst>
      <p:ext uri="{BB962C8B-B14F-4D97-AF65-F5344CB8AC3E}">
        <p14:creationId xmlns:p14="http://schemas.microsoft.com/office/powerpoint/2010/main" val="1399387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Elaborate stories</a:t>
            </a:r>
          </a:p>
          <a:p>
            <a:r>
              <a:rPr lang="en-US" dirty="0" smtClean="0"/>
              <a:t>Corroborate stories</a:t>
            </a:r>
          </a:p>
          <a:p>
            <a:r>
              <a:rPr lang="en-US" dirty="0" smtClean="0"/>
              <a:t>Are described by the business</a:t>
            </a:r>
          </a:p>
          <a:p>
            <a:r>
              <a:rPr lang="en-US" dirty="0" smtClean="0"/>
              <a:t>Are a set of conditions that the story must meet for it to be accepted as complete</a:t>
            </a:r>
          </a:p>
          <a:p>
            <a:r>
              <a:rPr lang="en-US" dirty="0" smtClean="0"/>
              <a:t>Do not replace the conversation.  They are one of the results of the conversation</a:t>
            </a:r>
          </a:p>
          <a:p>
            <a:r>
              <a:rPr lang="en-US" dirty="0" smtClean="0"/>
              <a:t>Are abstractions of what business value will be observed</a:t>
            </a:r>
          </a:p>
          <a:p>
            <a:r>
              <a:rPr lang="en-US" dirty="0" smtClean="0"/>
              <a:t>Are not tests - tests are concrete examples of acceptance criteria</a:t>
            </a:r>
          </a:p>
          <a:p>
            <a:r>
              <a:rPr lang="en-US" dirty="0" smtClean="0"/>
              <a:t>Provide the boundary conditions for stories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extLst>
      <p:ext uri="{BB962C8B-B14F-4D97-AF65-F5344CB8AC3E}">
        <p14:creationId xmlns:p14="http://schemas.microsoft.com/office/powerpoint/2010/main" val="270071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a:t>
            </a:r>
            <a:r>
              <a:rPr lang="en-US" baseline="0" dirty="0" smtClean="0"/>
              <a:t>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26</a:t>
            </a:fld>
            <a:endParaRPr lang="en-US"/>
          </a:p>
        </p:txBody>
      </p:sp>
    </p:spTree>
    <p:extLst>
      <p:ext uri="{BB962C8B-B14F-4D97-AF65-F5344CB8AC3E}">
        <p14:creationId xmlns:p14="http://schemas.microsoft.com/office/powerpoint/2010/main" val="1452821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a:ln/>
        </p:spPr>
      </p:sp>
      <p:sp>
        <p:nvSpPr>
          <p:cNvPr id="276483" name="Notes Placeholder 2"/>
          <p:cNvSpPr>
            <a:spLocks noGrp="1"/>
          </p:cNvSpPr>
          <p:nvPr>
            <p:ph type="body" idx="1"/>
          </p:nvPr>
        </p:nvSpPr>
        <p:spPr>
          <a:noFill/>
          <a:ln/>
        </p:spPr>
        <p:txBody>
          <a:bodyPr/>
          <a:lstStyle/>
          <a:p>
            <a:pPr>
              <a:buFont typeface="Arial" pitchFamily="34" charset="0"/>
              <a:buChar char="•"/>
            </a:pPr>
            <a:r>
              <a:rPr lang="en-US" dirty="0" smtClean="0">
                <a:latin typeface="Arial" pitchFamily="34" charset="0"/>
              </a:rPr>
              <a:t>This</a:t>
            </a:r>
            <a:r>
              <a:rPr lang="en-US" baseline="0" dirty="0" smtClean="0">
                <a:latin typeface="Arial" pitchFamily="34" charset="0"/>
              </a:rPr>
              <a:t> format is iteration level acceptance criteria </a:t>
            </a:r>
            <a:r>
              <a:rPr lang="en-US" baseline="0" dirty="0" err="1" smtClean="0">
                <a:latin typeface="Arial" pitchFamily="34" charset="0"/>
              </a:rPr>
              <a:t>vs</a:t>
            </a:r>
            <a:r>
              <a:rPr lang="en-US" baseline="0" dirty="0" smtClean="0">
                <a:latin typeface="Arial" pitchFamily="34" charset="0"/>
              </a:rPr>
              <a:t> Inception level.  </a:t>
            </a:r>
          </a:p>
          <a:p>
            <a:pPr>
              <a:buFont typeface="Arial" pitchFamily="34" charset="0"/>
              <a:buChar char="•"/>
            </a:pPr>
            <a:r>
              <a:rPr lang="en-US" baseline="0" dirty="0" smtClean="0">
                <a:latin typeface="Arial" pitchFamily="34" charset="0"/>
              </a:rPr>
              <a:t>Shows positive, alternate and bad paths.</a:t>
            </a:r>
          </a:p>
          <a:p>
            <a:pPr>
              <a:buFont typeface="Arial" pitchFamily="34" charset="0"/>
              <a:buChar char="•"/>
            </a:pPr>
            <a:r>
              <a:rPr lang="en-US" baseline="0" dirty="0" smtClean="0">
                <a:latin typeface="Arial" pitchFamily="34" charset="0"/>
              </a:rPr>
              <a:t>Talk through each one.</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3min</a:t>
            </a:r>
          </a:p>
          <a:p>
            <a:r>
              <a:rPr lang="en-US" dirty="0" smtClean="0">
                <a:latin typeface="Arial" pitchFamily="34" charset="0"/>
              </a:rPr>
              <a:t>High: 6min</a:t>
            </a:r>
          </a:p>
          <a:p>
            <a:r>
              <a:rPr lang="en-US" dirty="0" smtClean="0">
                <a:latin typeface="Arial" pitchFamily="34" charset="0"/>
              </a:rPr>
              <a:t>-----------------------------------------------------------------------</a:t>
            </a:r>
          </a:p>
          <a:p>
            <a:r>
              <a:rPr lang="en-US" dirty="0" smtClean="0">
                <a:latin typeface="Arial" pitchFamily="34" charset="0"/>
              </a:rPr>
              <a:t>Here</a:t>
            </a:r>
            <a:r>
              <a:rPr lang="en-US" baseline="0" dirty="0" smtClean="0">
                <a:latin typeface="Arial" pitchFamily="34" charset="0"/>
              </a:rPr>
              <a:t> we see a set of criteria for an Internet Banking story covering a range of positive, alternate and bad paths through the requirement.  As is expected, the positive paths map directly to the requirements as stated and assume everything is working as expected.</a:t>
            </a:r>
          </a:p>
          <a:p>
            <a:endParaRPr lang="en-US" dirty="0" smtClean="0">
              <a:latin typeface="Arial" pitchFamily="34" charset="0"/>
            </a:endParaRPr>
          </a:p>
          <a:p>
            <a:r>
              <a:rPr lang="en-US" dirty="0" smtClean="0">
                <a:latin typeface="Arial" pitchFamily="34" charset="0"/>
              </a:rPr>
              <a:t>The alternate path criteria describe non-standard ways to meet the desired outcome, which although may not be considered</a:t>
            </a:r>
            <a:r>
              <a:rPr lang="en-US" baseline="0" dirty="0" smtClean="0">
                <a:latin typeface="Arial" pitchFamily="34" charset="0"/>
              </a:rPr>
              <a:t> within the narrative of the story, are still reasonable to assume as usage patterns for the system.</a:t>
            </a:r>
          </a:p>
          <a:p>
            <a:endParaRPr lang="en-US" dirty="0" smtClean="0">
              <a:latin typeface="Arial" pitchFamily="34" charset="0"/>
            </a:endParaRPr>
          </a:p>
          <a:p>
            <a:r>
              <a:rPr lang="en-US" dirty="0" smtClean="0">
                <a:latin typeface="Arial" pitchFamily="34" charset="0"/>
              </a:rPr>
              <a:t>Bad path criteria describe situations in which the outcome cannot be achieved,</a:t>
            </a:r>
            <a:r>
              <a:rPr lang="en-US" baseline="0" dirty="0" smtClean="0">
                <a:latin typeface="Arial" pitchFamily="34" charset="0"/>
              </a:rPr>
              <a:t> in this case how the system would behave in the case of an internal error.</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5F172B1B-6D09-48E6-B962-BC98C64B9A06}" type="slidenum">
              <a:rPr lang="en-US" smtClean="0"/>
              <a:pPr>
                <a:defRPr/>
              </a:pPr>
              <a:t>27</a:t>
            </a:fld>
            <a:endParaRPr lang="en-US"/>
          </a:p>
        </p:txBody>
      </p:sp>
    </p:spTree>
    <p:extLst>
      <p:ext uri="{BB962C8B-B14F-4D97-AF65-F5344CB8AC3E}">
        <p14:creationId xmlns:p14="http://schemas.microsoft.com/office/powerpoint/2010/main" val="682186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5659A3D9-F623-45CA-96EC-BF79E859E0A4}" type="slidenum">
              <a:rPr lang="en-GB" smtClean="0"/>
              <a:pPr/>
              <a:t>30</a:t>
            </a:fld>
            <a:endParaRPr lang="en-GB" smtClean="0"/>
          </a:p>
        </p:txBody>
      </p:sp>
      <p:sp>
        <p:nvSpPr>
          <p:cNvPr id="136195" name="Rectangle 2"/>
          <p:cNvSpPr>
            <a:spLocks noGrp="1" noRot="1" noChangeAspect="1" noChangeArrowheads="1" noTextEdit="1"/>
          </p:cNvSpPr>
          <p:nvPr>
            <p:ph type="sldImg"/>
          </p:nvPr>
        </p:nvSpPr>
        <p:spPr>
          <a:xfrm>
            <a:off x="1804988" y="2017713"/>
            <a:ext cx="4633912" cy="3475037"/>
          </a:xfrm>
          <a:ln/>
        </p:spPr>
      </p:sp>
      <p:sp>
        <p:nvSpPr>
          <p:cNvPr id="136196" name="Rectangle 3"/>
          <p:cNvSpPr>
            <a:spLocks noGrp="1" noChangeArrowheads="1"/>
          </p:cNvSpPr>
          <p:nvPr>
            <p:ph type="body" idx="1"/>
          </p:nvPr>
        </p:nvSpPr>
        <p:spPr>
          <a:xfrm>
            <a:off x="930900" y="4403910"/>
            <a:ext cx="5123201" cy="4171580"/>
          </a:xfrm>
          <a:noFill/>
          <a:ln/>
        </p:spPr>
        <p:txBody>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Lengthy documentation, writing lengthy requirements specifications all up-front</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In traditional development projects, these stories often aren't captured as they are told, they're captured through a longer analysis process and passed on in a document to the developers; a format that isn't particularly user friendly.</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Stories are written from a user perspective, requirements in traditional analysis are more technical and often solution orientated.</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Stories are written on cards and therefore more visual, not in a lengthy requirement doc which only a few might read</a:t>
            </a:r>
            <a:r>
              <a:rPr lang="en-AU" sz="1200" kern="1200" dirty="0" smtClean="0">
                <a:solidFill>
                  <a:schemeClr val="tx1"/>
                </a:solidFill>
                <a:latin typeface="+mn-lt"/>
                <a:ea typeface="ＭＳ Ｐゴシック" pitchFamily="-65" charset="-128"/>
                <a:cs typeface="Arial" charset="0"/>
              </a:rPr>
              <a:t>.</a:t>
            </a:r>
          </a:p>
          <a:p>
            <a:pPr>
              <a:buFont typeface="Arial" pitchFamily="34" charset="0"/>
              <a:buChar char="•"/>
            </a:pPr>
            <a:endParaRPr lang="en-AU" sz="1200" b="1" kern="1200" dirty="0" smtClean="0">
              <a:solidFill>
                <a:schemeClr val="tx1"/>
              </a:solidFill>
              <a:latin typeface="+mn-lt"/>
              <a:cs typeface="Arial" charset="0"/>
            </a:endParaRPr>
          </a:p>
          <a:p>
            <a:pPr>
              <a:buFont typeface="Arial" pitchFamily="34" charset="0"/>
              <a:buNone/>
            </a:pPr>
            <a:r>
              <a:rPr lang="en-US" b="1" dirty="0" smtClean="0"/>
              <a:t>Low: 2min</a:t>
            </a:r>
          </a:p>
          <a:p>
            <a:pPr>
              <a:buFont typeface="Arial" pitchFamily="34" charset="0"/>
              <a:buNone/>
            </a:pPr>
            <a:r>
              <a:rPr lang="en-US" b="1" dirty="0" smtClean="0"/>
              <a:t>High: 4min</a:t>
            </a:r>
          </a:p>
        </p:txBody>
      </p:sp>
    </p:spTree>
    <p:extLst>
      <p:ext uri="{BB962C8B-B14F-4D97-AF65-F5344CB8AC3E}">
        <p14:creationId xmlns:p14="http://schemas.microsoft.com/office/powerpoint/2010/main" val="9559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Gain a shared understanding and provide a means of collaboration between the development team and the customer or users </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Deliver business value fast through working pieces of software</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Allow fast feedback</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Flexibility to change because easy to move around or rip up if required, </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Keeping User Stories small enough to fit on a card helps to ensure that requirements are broken into small, manageable pieces of functionality, i.e. individual features.</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Cards also work nicely in conjunction with whiteboards, providing clear visibility of progress and enabling </a:t>
            </a:r>
            <a:r>
              <a:rPr lang="en-AU" sz="1200" i="0" u="sng" kern="1200" dirty="0" smtClean="0">
                <a:solidFill>
                  <a:schemeClr val="tx1"/>
                </a:solidFill>
                <a:latin typeface="+mn-lt"/>
                <a:ea typeface="ＭＳ Ｐゴシック" pitchFamily="-65" charset="-128"/>
                <a:cs typeface="Arial" charset="0"/>
                <a:hlinkClick r:id="rId3"/>
              </a:rPr>
              <a:t>team </a:t>
            </a:r>
            <a:r>
              <a:rPr lang="en-AU" sz="1200" i="1" u="sng" kern="1200" dirty="0" smtClean="0">
                <a:solidFill>
                  <a:schemeClr val="tx1"/>
                </a:solidFill>
                <a:latin typeface="+mn-lt"/>
                <a:ea typeface="ＭＳ Ｐゴシック" pitchFamily="-65" charset="-128"/>
                <a:cs typeface="Arial" charset="0"/>
                <a:hlinkClick r:id="rId3"/>
              </a:rPr>
              <a:t>collaboration</a:t>
            </a:r>
            <a:r>
              <a:rPr lang="en-AU" sz="1200" kern="1200" dirty="0" smtClean="0">
                <a:solidFill>
                  <a:schemeClr val="tx1"/>
                </a:solidFill>
                <a:latin typeface="+mn-lt"/>
                <a:ea typeface="ＭＳ Ｐゴシック" pitchFamily="-65" charset="-128"/>
                <a:cs typeface="Arial" charset="0"/>
              </a:rPr>
              <a:t>, moving cards around the board as things progress.</a:t>
            </a:r>
          </a:p>
          <a:p>
            <a:pPr>
              <a:buFont typeface="Arial" pitchFamily="34" charset="0"/>
              <a:buNone/>
            </a:pPr>
            <a:endParaRPr lang="en-AU" sz="1200" kern="1200" dirty="0" smtClean="0">
              <a:solidFill>
                <a:schemeClr val="tx1"/>
              </a:solidFill>
              <a:latin typeface="+mn-lt"/>
              <a:ea typeface="ＭＳ Ｐゴシック" pitchFamily="-65" charset="-128"/>
              <a:cs typeface="Arial" charset="0"/>
            </a:endParaRPr>
          </a:p>
          <a:p>
            <a:pPr>
              <a:buFont typeface="Arial" pitchFamily="34" charset="0"/>
              <a:buNone/>
            </a:pPr>
            <a:r>
              <a:rPr lang="en-AU" sz="1200" kern="1200" dirty="0" smtClean="0">
                <a:solidFill>
                  <a:schemeClr val="tx1"/>
                </a:solidFill>
                <a:latin typeface="+mn-lt"/>
                <a:ea typeface="ＭＳ Ｐゴシック" pitchFamily="-65" charset="-128"/>
                <a:cs typeface="Arial" charset="0"/>
              </a:rPr>
              <a:t>Low: 2min</a:t>
            </a:r>
          </a:p>
          <a:p>
            <a:pPr>
              <a:buFont typeface="Arial" pitchFamily="34" charset="0"/>
              <a:buNone/>
            </a:pPr>
            <a:r>
              <a:rPr lang="en-AU" sz="1200" kern="1200" dirty="0" smtClean="0">
                <a:solidFill>
                  <a:schemeClr val="tx1"/>
                </a:solidFill>
                <a:latin typeface="+mn-lt"/>
                <a:ea typeface="ＭＳ Ｐゴシック" pitchFamily="-65" charset="-128"/>
                <a:cs typeface="Arial" charset="0"/>
              </a:rPr>
              <a:t>High:</a:t>
            </a:r>
            <a:r>
              <a:rPr lang="en-AU" sz="1200" kern="1200" baseline="0" dirty="0" smtClean="0">
                <a:solidFill>
                  <a:schemeClr val="tx1"/>
                </a:solidFill>
                <a:latin typeface="+mn-lt"/>
                <a:ea typeface="ＭＳ Ｐゴシック" pitchFamily="-65" charset="-128"/>
                <a:cs typeface="Arial" charset="0"/>
              </a:rPr>
              <a:t> 5min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31</a:t>
            </a:fld>
            <a:endParaRPr lang="en-US"/>
          </a:p>
        </p:txBody>
      </p:sp>
    </p:spTree>
    <p:extLst>
      <p:ext uri="{BB962C8B-B14F-4D97-AF65-F5344CB8AC3E}">
        <p14:creationId xmlns:p14="http://schemas.microsoft.com/office/powerpoint/2010/main" val="430070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r>
              <a:rPr lang="en-US" b="0" i="0" u="none" dirty="0" smtClean="0"/>
              <a:t>Pick a recent challenge you’ve experienced.</a:t>
            </a:r>
          </a:p>
          <a:p>
            <a:endParaRPr lang="en-US" b="0" i="0" u="none" dirty="0" smtClean="0"/>
          </a:p>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32</a:t>
            </a:fld>
            <a:endParaRPr lang="en-AU"/>
          </a:p>
        </p:txBody>
      </p:sp>
    </p:spTree>
    <p:extLst>
      <p:ext uri="{BB962C8B-B14F-4D97-AF65-F5344CB8AC3E}">
        <p14:creationId xmlns:p14="http://schemas.microsoft.com/office/powerpoint/2010/main" val="1915396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33</a:t>
            </a:fld>
            <a:endParaRPr lang="en-AU"/>
          </a:p>
        </p:txBody>
      </p:sp>
    </p:spTree>
    <p:extLst>
      <p:ext uri="{BB962C8B-B14F-4D97-AF65-F5344CB8AC3E}">
        <p14:creationId xmlns:p14="http://schemas.microsoft.com/office/powerpoint/2010/main" val="1283795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extLst>
      <p:ext uri="{BB962C8B-B14F-4D97-AF65-F5344CB8AC3E}">
        <p14:creationId xmlns:p14="http://schemas.microsoft.com/office/powerpoint/2010/main" val="432934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34</a:t>
            </a:fld>
            <a:endParaRPr lang="en-US"/>
          </a:p>
        </p:txBody>
      </p:sp>
    </p:spTree>
    <p:extLst>
      <p:ext uri="{BB962C8B-B14F-4D97-AF65-F5344CB8AC3E}">
        <p14:creationId xmlns:p14="http://schemas.microsoft.com/office/powerpoint/2010/main" val="990464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fontScale="92500" lnSpcReduction="10000"/>
          </a:bodyPr>
          <a:lstStyle/>
          <a:p>
            <a:r>
              <a:rPr lang="en-AU" dirty="0" smtClean="0"/>
              <a:t>In short, a story can be considered done when its:</a:t>
            </a:r>
          </a:p>
          <a:p>
            <a:pPr lvl="0">
              <a:buFont typeface="Arial" pitchFamily="34" charset="0"/>
              <a:buChar char="•"/>
            </a:pPr>
            <a:r>
              <a:rPr lang="en-AU" dirty="0" smtClean="0"/>
              <a:t>Coded</a:t>
            </a:r>
          </a:p>
          <a:p>
            <a:pPr lvl="0">
              <a:buFont typeface="Arial" pitchFamily="34" charset="0"/>
              <a:buChar char="•"/>
            </a:pPr>
            <a:r>
              <a:rPr lang="en-AU" dirty="0" smtClean="0"/>
              <a:t>Meeting coding standards</a:t>
            </a:r>
          </a:p>
          <a:p>
            <a:pPr lvl="0">
              <a:buFont typeface="Arial" pitchFamily="34" charset="0"/>
              <a:buChar char="•"/>
            </a:pPr>
            <a:r>
              <a:rPr lang="en-AU" dirty="0" smtClean="0"/>
              <a:t>Included in the automated tests</a:t>
            </a:r>
          </a:p>
          <a:p>
            <a:pPr lvl="0">
              <a:buFont typeface="Arial" pitchFamily="34" charset="0"/>
              <a:buChar char="•"/>
            </a:pPr>
            <a:r>
              <a:rPr lang="en-AU" dirty="0" smtClean="0"/>
              <a:t>Passed through the build</a:t>
            </a:r>
          </a:p>
          <a:p>
            <a:pPr lvl="0">
              <a:buFont typeface="Arial" pitchFamily="34" charset="0"/>
              <a:buChar char="•"/>
            </a:pPr>
            <a:r>
              <a:rPr lang="en-AU" dirty="0" smtClean="0"/>
              <a:t>Verified by the BA</a:t>
            </a:r>
          </a:p>
          <a:p>
            <a:pPr lvl="0">
              <a:buFont typeface="Arial" pitchFamily="34" charset="0"/>
              <a:buChar char="•"/>
            </a:pPr>
            <a:r>
              <a:rPr lang="en-AU" dirty="0" smtClean="0"/>
              <a:t>Verified in a trusted environment by the customer… with advice from the tester(s)</a:t>
            </a:r>
          </a:p>
          <a:p>
            <a:pPr lvl="0">
              <a:buFont typeface="Arial" pitchFamily="34" charset="0"/>
              <a:buChar char="•"/>
            </a:pPr>
            <a:endParaRPr lang="en-AU" dirty="0" smtClean="0"/>
          </a:p>
          <a:p>
            <a:r>
              <a:rPr lang="en-AU" dirty="0" smtClean="0"/>
              <a:t>The whole team should work on reducing this cycle time</a:t>
            </a:r>
          </a:p>
          <a:p>
            <a:endParaRPr lang="en-US" baseline="0" dirty="0" smtClean="0"/>
          </a:p>
          <a:p>
            <a:r>
              <a:rPr lang="en-US" baseline="0" dirty="0" smtClean="0"/>
              <a:t>It is vital that neither the PM nor IM bows to pressure (either internal or external) to skimp on any of these steps (usually the latter 2) in order to “fake” completion of stories.  Although they may get away with it in the short term, it increases the risk of poor quality software being considered “done” and will result in significant delays when these processes are commenced again later in the project.  Enforced overtime to complete stories or extending iteration length to include “almost finished” stories is another example of gaming the system to provide a false sense of heightened velocity.  The best thing project management can do is get an accurate picture of the team’s velocity under sustainable working conditions and use that for forward planning.</a:t>
            </a:r>
          </a:p>
          <a:p>
            <a:endParaRPr lang="en-US" baseline="0" dirty="0" smtClean="0"/>
          </a:p>
          <a:p>
            <a:r>
              <a:rPr lang="en-US" baseline="0" dirty="0" smtClean="0"/>
              <a:t>Low: 3min</a:t>
            </a:r>
          </a:p>
          <a:p>
            <a:r>
              <a:rPr lang="en-US" baseline="0" dirty="0" smtClean="0"/>
              <a:t>High: 6min</a:t>
            </a:r>
          </a:p>
        </p:txBody>
      </p:sp>
      <p:sp>
        <p:nvSpPr>
          <p:cNvPr id="4" name="Slide Number Placeholder 3"/>
          <p:cNvSpPr>
            <a:spLocks noGrp="1"/>
          </p:cNvSpPr>
          <p:nvPr>
            <p:ph type="sldNum" sz="quarter" idx="10"/>
          </p:nvPr>
        </p:nvSpPr>
        <p:spPr/>
        <p:txBody>
          <a:bodyPr/>
          <a:lstStyle/>
          <a:p>
            <a:fld id="{1DEBFB40-968A-1045-893C-723D6C95B419}" type="slidenum">
              <a:rPr lang="en-AU" smtClean="0"/>
              <a:pPr/>
              <a:t>35</a:t>
            </a:fld>
            <a:endParaRPr lang="en-AU"/>
          </a:p>
        </p:txBody>
      </p:sp>
    </p:spTree>
    <p:extLst>
      <p:ext uri="{BB962C8B-B14F-4D97-AF65-F5344CB8AC3E}">
        <p14:creationId xmlns:p14="http://schemas.microsoft.com/office/powerpoint/2010/main" val="1594414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BA will assist the IM in tracking ‘doneness’ by providing status daily on stories that being worked on.</a:t>
            </a:r>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36</a:t>
            </a:fld>
            <a:endParaRPr lang="en-US"/>
          </a:p>
        </p:txBody>
      </p:sp>
    </p:spTree>
    <p:extLst>
      <p:ext uri="{BB962C8B-B14F-4D97-AF65-F5344CB8AC3E}">
        <p14:creationId xmlns:p14="http://schemas.microsoft.com/office/powerpoint/2010/main" val="1072648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Shows the progress of stories through the iteration</a:t>
            </a:r>
          </a:p>
          <a:p>
            <a:pPr>
              <a:buFont typeface="Arial" pitchFamily="34" charset="0"/>
              <a:buChar char="•"/>
            </a:pPr>
            <a:r>
              <a:rPr lang="en-US" dirty="0" smtClean="0"/>
              <a:t>Columns defined by the team</a:t>
            </a:r>
          </a:p>
          <a:p>
            <a:pPr>
              <a:buFont typeface="Arial" pitchFamily="34" charset="0"/>
              <a:buChar char="•"/>
            </a:pPr>
            <a:r>
              <a:rPr lang="en-US" dirty="0" smtClean="0"/>
              <a:t>Shows areas of concern</a:t>
            </a:r>
          </a:p>
          <a:p>
            <a:pPr>
              <a:buFont typeface="Arial" pitchFamily="34" charset="0"/>
              <a:buNone/>
            </a:pPr>
            <a:endParaRPr lang="en-US" dirty="0" smtClean="0"/>
          </a:p>
          <a:p>
            <a:pPr>
              <a:buFont typeface="Arial" pitchFamily="34" charset="0"/>
              <a:buNone/>
            </a:pPr>
            <a:r>
              <a:rPr lang="en-US" dirty="0" smtClean="0"/>
              <a:t>2min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37</a:t>
            </a:fld>
            <a:endParaRPr lang="en-AU"/>
          </a:p>
        </p:txBody>
      </p:sp>
    </p:spTree>
    <p:extLst>
      <p:ext uri="{BB962C8B-B14F-4D97-AF65-F5344CB8AC3E}">
        <p14:creationId xmlns:p14="http://schemas.microsoft.com/office/powerpoint/2010/main" val="2028446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Tree>
    <p:extLst>
      <p:ext uri="{BB962C8B-B14F-4D97-AF65-F5344CB8AC3E}">
        <p14:creationId xmlns:p14="http://schemas.microsoft.com/office/powerpoint/2010/main" val="805244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a:t>
            </a:r>
            <a:r>
              <a:rPr lang="en-US" baseline="0" dirty="0" smtClean="0"/>
              <a:t> committed to 23 story points in this iteration.</a:t>
            </a:r>
          </a:p>
          <a:p>
            <a:pPr>
              <a:buFont typeface="Arial" pitchFamily="34" charset="0"/>
              <a:buChar char="•"/>
            </a:pPr>
            <a:r>
              <a:rPr lang="en-US" baseline="0" dirty="0" smtClean="0"/>
              <a:t>About </a:t>
            </a:r>
            <a:r>
              <a:rPr lang="en-US" baseline="0" dirty="0" err="1" smtClean="0"/>
              <a:t>Thur</a:t>
            </a:r>
            <a:r>
              <a:rPr lang="en-US" baseline="0" dirty="0" smtClean="0"/>
              <a:t>, the IM noticed that we were moving faster than expected and called on the analyst and the customer to provide an additional story to pull in.</a:t>
            </a:r>
          </a:p>
          <a:p>
            <a:pPr>
              <a:buFont typeface="Arial" pitchFamily="34" charset="0"/>
              <a:buChar char="•"/>
            </a:pPr>
            <a:r>
              <a:rPr lang="en-US" baseline="0" dirty="0" smtClean="0"/>
              <a:t>On a daily basis, everyone can see how the team is doing.  </a:t>
            </a:r>
          </a:p>
          <a:p>
            <a:pPr>
              <a:buFont typeface="Arial" pitchFamily="34" charset="0"/>
              <a:buChar char="•"/>
            </a:pPr>
            <a:r>
              <a:rPr lang="en-US" baseline="0" dirty="0" smtClean="0"/>
              <a:t>The team should define what ‘done’ means on this particular chart.</a:t>
            </a:r>
          </a:p>
          <a:p>
            <a:pPr>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40</a:t>
            </a:fld>
            <a:endParaRPr lang="en-US"/>
          </a:p>
        </p:txBody>
      </p:sp>
    </p:spTree>
    <p:extLst>
      <p:ext uri="{BB962C8B-B14F-4D97-AF65-F5344CB8AC3E}">
        <p14:creationId xmlns:p14="http://schemas.microsoft.com/office/powerpoint/2010/main" val="304553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 we show progress?</a:t>
            </a:r>
          </a:p>
          <a:p>
            <a:endParaRPr lang="en-US" dirty="0" smtClean="0"/>
          </a:p>
          <a:p>
            <a:r>
              <a:rPr lang="en-US" dirty="0" smtClean="0"/>
              <a:t>Talk about UAT – psychologically, people want to “kick the tires”</a:t>
            </a:r>
          </a:p>
          <a:p>
            <a:endParaRPr lang="en-US" dirty="0" smtClean="0"/>
          </a:p>
          <a:p>
            <a:r>
              <a:rPr lang="en-US" dirty="0" smtClean="0"/>
              <a:t>2min</a:t>
            </a:r>
            <a:endParaRPr lang="en-US"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42</a:t>
            </a:fld>
            <a:endParaRPr lang="en-US"/>
          </a:p>
        </p:txBody>
      </p:sp>
    </p:spTree>
    <p:extLst>
      <p:ext uri="{BB962C8B-B14F-4D97-AF65-F5344CB8AC3E}">
        <p14:creationId xmlns:p14="http://schemas.microsoft.com/office/powerpoint/2010/main" val="1169009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43</a:t>
            </a:fld>
            <a:endParaRPr lang="en-US"/>
          </a:p>
        </p:txBody>
      </p:sp>
    </p:spTree>
    <p:extLst>
      <p:ext uri="{BB962C8B-B14F-4D97-AF65-F5344CB8AC3E}">
        <p14:creationId xmlns:p14="http://schemas.microsoft.com/office/powerpoint/2010/main" val="208242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dirty="0" smtClean="0"/>
              <a:t>Goal - Working</a:t>
            </a:r>
            <a:r>
              <a:rPr lang="en-US" baseline="0" dirty="0" smtClean="0"/>
              <a:t> software at the end of each iteration</a:t>
            </a:r>
          </a:p>
          <a:p>
            <a:pPr>
              <a:buFont typeface="Arial" pitchFamily="34" charset="0"/>
              <a:buChar char="•"/>
            </a:pPr>
            <a:r>
              <a:rPr lang="en-US" baseline="0" dirty="0" smtClean="0"/>
              <a:t>Showcase at the end of each iteration</a:t>
            </a:r>
          </a:p>
          <a:p>
            <a:pPr>
              <a:buFont typeface="Arial" pitchFamily="34" charset="0"/>
              <a:buChar char="•"/>
            </a:pPr>
            <a:r>
              <a:rPr lang="en-US" baseline="0" dirty="0" smtClean="0"/>
              <a:t>Not design session or brainstorming</a:t>
            </a:r>
          </a:p>
          <a:p>
            <a:pPr defTabSz="463372">
              <a:buFont typeface="Arial" pitchFamily="34" charset="0"/>
              <a:buChar char="•"/>
              <a:defRPr/>
            </a:pPr>
            <a:r>
              <a:rPr lang="en-US" baseline="0" dirty="0" smtClean="0"/>
              <a:t>For the chickens who aren’t a part of the day to day</a:t>
            </a:r>
          </a:p>
          <a:p>
            <a:pPr>
              <a:buFont typeface="Arial" pitchFamily="34" charset="0"/>
              <a:buChar char="•"/>
            </a:pPr>
            <a:r>
              <a:rPr lang="en-US" baseline="0" dirty="0" smtClean="0"/>
              <a:t>We do get feedback</a:t>
            </a:r>
          </a:p>
          <a:p>
            <a:pPr>
              <a:buFont typeface="Arial" pitchFamily="34" charset="0"/>
              <a:buChar char="•"/>
            </a:pPr>
            <a:r>
              <a:rPr lang="en-US" baseline="0" dirty="0" smtClean="0"/>
              <a:t>Feedback may turn into new stories</a:t>
            </a:r>
          </a:p>
          <a:p>
            <a:pPr>
              <a:buFont typeface="Arial" pitchFamily="34" charset="0"/>
              <a:buChar char="•"/>
            </a:pPr>
            <a:r>
              <a:rPr lang="en-US" baseline="0" dirty="0" smtClean="0"/>
              <a:t>BA works with PM/IM, Biz to determine priority of the new stories</a:t>
            </a:r>
          </a:p>
          <a:p>
            <a:pPr>
              <a:buFont typeface="Arial" pitchFamily="34" charset="0"/>
              <a:buChar char="•"/>
            </a:pPr>
            <a:r>
              <a:rPr lang="en-US" dirty="0" smtClean="0"/>
              <a:t>Who runs these?</a:t>
            </a:r>
            <a:r>
              <a:rPr lang="en-US" baseline="0" dirty="0" smtClean="0"/>
              <a:t>  Usually the BA.  Ideally the customer.</a:t>
            </a:r>
            <a:endParaRPr lang="en-US" dirty="0" smtClean="0"/>
          </a:p>
          <a:p>
            <a:endParaRPr lang="en-US" dirty="0" smtClean="0"/>
          </a:p>
          <a:p>
            <a:r>
              <a:rPr lang="en-US" dirty="0" smtClean="0"/>
              <a:t>Low: 2min</a:t>
            </a:r>
          </a:p>
          <a:p>
            <a:r>
              <a:rPr lang="en-US" dirty="0" smtClean="0"/>
              <a:t>High: 5min</a:t>
            </a:r>
          </a:p>
          <a:p>
            <a:r>
              <a:rPr lang="en-US" dirty="0" smtClean="0"/>
              <a:t>-------------------------------------------------------------------------------------------------</a:t>
            </a:r>
          </a:p>
          <a:p>
            <a:r>
              <a:rPr lang="en-US" dirty="0" smtClean="0"/>
              <a:t>With</a:t>
            </a:r>
            <a:r>
              <a:rPr lang="en-US" baseline="0" dirty="0" smtClean="0"/>
              <a:t> the goal of ensuring that information and knowledge are spread throughout team and stakeholders, and that the team gets valuable feedback as early as possible, we follow each Iteration with a showcase.</a:t>
            </a:r>
          </a:p>
          <a:p>
            <a:endParaRPr lang="en-US" baseline="0" dirty="0" smtClean="0"/>
          </a:p>
          <a:p>
            <a:r>
              <a:rPr lang="en-US" baseline="0" dirty="0" smtClean="0"/>
              <a:t>During the showcase, we show what has been done during the Iteration just completed.  This is not a design session, nor a brainstorming session.  The purpose of the showcase is to say “here’s what we’ve gotten done” and to solicit input from the participants.  It is not unusual for additional stories to be generated as a result of the showcase, as stakeholders gain a greater understanding of what is actually being delivered and the value that goes with that.</a:t>
            </a:r>
          </a:p>
          <a:p>
            <a:endParaRPr lang="en-US" baseline="0" dirty="0" smtClean="0"/>
          </a:p>
          <a:p>
            <a:r>
              <a:rPr lang="en-US" baseline="0" dirty="0" smtClean="0"/>
              <a:t>This is not to say that we don’t share what we’re doing prior to the showcase.  It’s that the showcase is the time when we say “this is what we’ve gotten done” and actively seek feedback from stakeholders who are not normally involved on a daily basis – the Chickens.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44</a:t>
            </a:fld>
            <a:endParaRPr lang="en-US"/>
          </a:p>
        </p:txBody>
      </p:sp>
    </p:spTree>
    <p:extLst>
      <p:ext uri="{BB962C8B-B14F-4D97-AF65-F5344CB8AC3E}">
        <p14:creationId xmlns:p14="http://schemas.microsoft.com/office/powerpoint/2010/main" val="1675357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65C097D5-4117-49D1-B87E-D380CA2A232F}" type="slidenum">
              <a:rPr lang="en-GB" smtClean="0"/>
              <a:pPr/>
              <a:t>45</a:t>
            </a:fld>
            <a:endParaRPr lang="en-GB" smtClean="0"/>
          </a:p>
        </p:txBody>
      </p:sp>
      <p:sp>
        <p:nvSpPr>
          <p:cNvPr id="149507" name="Rectangle 2"/>
          <p:cNvSpPr>
            <a:spLocks noGrp="1" noRot="1" noChangeAspect="1" noChangeArrowheads="1" noTextEdit="1"/>
          </p:cNvSpPr>
          <p:nvPr>
            <p:ph type="sldImg"/>
          </p:nvPr>
        </p:nvSpPr>
        <p:spPr>
          <a:xfrm>
            <a:off x="1804988" y="2017713"/>
            <a:ext cx="4633912" cy="3475037"/>
          </a:xfrm>
          <a:ln/>
        </p:spPr>
      </p:sp>
      <p:sp>
        <p:nvSpPr>
          <p:cNvPr id="149508" name="Rectangle 3"/>
          <p:cNvSpPr>
            <a:spLocks noGrp="1" noChangeArrowheads="1"/>
          </p:cNvSpPr>
          <p:nvPr>
            <p:ph type="body" idx="1"/>
          </p:nvPr>
        </p:nvSpPr>
        <p:spPr>
          <a:xfrm>
            <a:off x="930900" y="4403910"/>
            <a:ext cx="5123201" cy="4171580"/>
          </a:xfrm>
          <a:noFill/>
          <a:ln/>
        </p:spPr>
        <p:txBody>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What are the client’s motivations for the change?</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Is there a reason they want to deviate from corporate direction?  Has there been a change in branding or is a future change expected?  </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What is the priority of this change? Can it be done in a future release or a different project?</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Is there something else that can be done to achieve the same result?</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Are they happy to have other cards moved and reprioritized to ensure this change is made?</a:t>
            </a:r>
          </a:p>
          <a:p>
            <a:pPr eaLnBrk="1" hangingPunct="1">
              <a:buFontTx/>
              <a:buNone/>
            </a:pPr>
            <a:endParaRPr lang="en-US" b="1" dirty="0" smtClean="0"/>
          </a:p>
          <a:p>
            <a:pPr eaLnBrk="1" hangingPunct="1">
              <a:buFontTx/>
              <a:buNone/>
            </a:pPr>
            <a:r>
              <a:rPr lang="en-US" b="1" dirty="0" smtClean="0"/>
              <a:t>Low: 2min</a:t>
            </a:r>
          </a:p>
          <a:p>
            <a:pPr eaLnBrk="1" hangingPunct="1">
              <a:buFontTx/>
              <a:buNone/>
            </a:pPr>
            <a:r>
              <a:rPr lang="en-US" b="1" dirty="0" smtClean="0"/>
              <a:t>High: 5min</a:t>
            </a:r>
          </a:p>
        </p:txBody>
      </p:sp>
    </p:spTree>
    <p:extLst>
      <p:ext uri="{BB962C8B-B14F-4D97-AF65-F5344CB8AC3E}">
        <p14:creationId xmlns:p14="http://schemas.microsoft.com/office/powerpoint/2010/main" val="207465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at the microscopic</a:t>
            </a:r>
            <a:r>
              <a:rPr lang="en-US" baseline="0" dirty="0" smtClean="0"/>
              <a:t> level of analysis during iterations.</a:t>
            </a:r>
          </a:p>
          <a:p>
            <a:r>
              <a:rPr lang="en-US" baseline="0" dirty="0" smtClean="0"/>
              <a:t>We get to the lowest level of detail here.</a:t>
            </a:r>
          </a:p>
          <a:p>
            <a:r>
              <a:rPr lang="en-US" baseline="0" dirty="0" smtClean="0"/>
              <a:t>Still trying to leave room for conversation.</a:t>
            </a:r>
          </a:p>
          <a:p>
            <a:endParaRPr lang="en-US" baseline="0" dirty="0" smtClean="0"/>
          </a:p>
          <a:p>
            <a:r>
              <a:rPr lang="en-US" baseline="0" dirty="0" smtClean="0"/>
              <a:t>Analyst responsibility - Prepare the artifacts necessary for development.</a:t>
            </a:r>
          </a:p>
          <a:p>
            <a:endParaRPr lang="en-US" baseline="0" dirty="0" smtClean="0"/>
          </a:p>
          <a:p>
            <a:r>
              <a:rPr lang="en-US" baseline="0"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extLst>
      <p:ext uri="{BB962C8B-B14F-4D97-AF65-F5344CB8AC3E}">
        <p14:creationId xmlns:p14="http://schemas.microsoft.com/office/powerpoint/2010/main" val="659310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65C097D5-4117-49D1-B87E-D380CA2A232F}" type="slidenum">
              <a:rPr lang="en-GB" smtClean="0"/>
              <a:pPr/>
              <a:t>46</a:t>
            </a:fld>
            <a:endParaRPr lang="en-GB" smtClean="0"/>
          </a:p>
        </p:txBody>
      </p:sp>
      <p:sp>
        <p:nvSpPr>
          <p:cNvPr id="149507" name="Rectangle 2"/>
          <p:cNvSpPr>
            <a:spLocks noGrp="1" noRot="1" noChangeAspect="1" noChangeArrowheads="1" noTextEdit="1"/>
          </p:cNvSpPr>
          <p:nvPr>
            <p:ph type="sldImg"/>
          </p:nvPr>
        </p:nvSpPr>
        <p:spPr>
          <a:xfrm>
            <a:off x="1804988" y="2017713"/>
            <a:ext cx="4633912" cy="3475037"/>
          </a:xfrm>
          <a:ln/>
        </p:spPr>
      </p:sp>
      <p:sp>
        <p:nvSpPr>
          <p:cNvPr id="149508" name="Rectangle 3"/>
          <p:cNvSpPr>
            <a:spLocks noGrp="1" noChangeArrowheads="1"/>
          </p:cNvSpPr>
          <p:nvPr>
            <p:ph type="body" idx="1"/>
          </p:nvPr>
        </p:nvSpPr>
        <p:spPr>
          <a:xfrm>
            <a:off x="930900" y="4403910"/>
            <a:ext cx="5123201" cy="4171580"/>
          </a:xfrm>
          <a:noFill/>
          <a:ln/>
        </p:spPr>
        <p:txBody>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Take a guess on the cost and time for change to occur and ask client if they are happy for you to continue with the analysis of the change.</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Notify IM/PM</a:t>
            </a:r>
            <a:r>
              <a:rPr lang="en-US" sz="1200" i="0" kern="1200" baseline="0" dirty="0" smtClean="0">
                <a:solidFill>
                  <a:schemeClr val="tx1"/>
                </a:solidFill>
                <a:latin typeface="+mn-lt"/>
                <a:ea typeface="ＭＳ Ｐゴシック" pitchFamily="-65" charset="-128"/>
                <a:cs typeface="Arial" charset="0"/>
              </a:rPr>
              <a:t> of the change.</a:t>
            </a:r>
            <a:endParaRPr lang="en-US" sz="1200" i="0" kern="1200" dirty="0" smtClean="0">
              <a:solidFill>
                <a:schemeClr val="tx1"/>
              </a:solidFill>
              <a:latin typeface="+mn-lt"/>
              <a:ea typeface="ＭＳ Ｐゴシック" pitchFamily="-65" charset="-128"/>
              <a:cs typeface="Arial" charset="0"/>
            </a:endParaRP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Research cost of change, time that will be required, value to business and any rippling effects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Talk to developers and project team to come with new options or requirements.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Provide options to client when analysis is completed.</a:t>
            </a:r>
          </a:p>
          <a:p>
            <a:pPr eaLnBrk="1" hangingPunct="1">
              <a:buFontTx/>
              <a:buNone/>
            </a:pPr>
            <a:endParaRPr lang="en-US" b="1" dirty="0" smtClean="0"/>
          </a:p>
          <a:p>
            <a:pPr eaLnBrk="1" hangingPunct="1">
              <a:buFontTx/>
              <a:buNone/>
            </a:pPr>
            <a:r>
              <a:rPr lang="en-US" b="1" dirty="0" smtClean="0"/>
              <a:t>Low: 2min</a:t>
            </a:r>
          </a:p>
          <a:p>
            <a:pPr eaLnBrk="1" hangingPunct="1">
              <a:buFontTx/>
              <a:buNone/>
            </a:pPr>
            <a:r>
              <a:rPr lang="en-US" b="1" dirty="0" smtClean="0"/>
              <a:t>High: 5min</a:t>
            </a:r>
          </a:p>
        </p:txBody>
      </p:sp>
    </p:spTree>
    <p:extLst>
      <p:ext uri="{BB962C8B-B14F-4D97-AF65-F5344CB8AC3E}">
        <p14:creationId xmlns:p14="http://schemas.microsoft.com/office/powerpoint/2010/main" val="2104242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65C097D5-4117-49D1-B87E-D380CA2A232F}" type="slidenum">
              <a:rPr lang="en-GB" smtClean="0"/>
              <a:pPr/>
              <a:t>47</a:t>
            </a:fld>
            <a:endParaRPr lang="en-GB" smtClean="0"/>
          </a:p>
        </p:txBody>
      </p:sp>
      <p:sp>
        <p:nvSpPr>
          <p:cNvPr id="149507" name="Rectangle 2"/>
          <p:cNvSpPr>
            <a:spLocks noGrp="1" noRot="1" noChangeAspect="1" noChangeArrowheads="1" noTextEdit="1"/>
          </p:cNvSpPr>
          <p:nvPr>
            <p:ph type="sldImg"/>
          </p:nvPr>
        </p:nvSpPr>
        <p:spPr>
          <a:xfrm>
            <a:off x="1804988" y="2017713"/>
            <a:ext cx="4633912" cy="3475037"/>
          </a:xfrm>
          <a:ln/>
        </p:spPr>
      </p:sp>
      <p:sp>
        <p:nvSpPr>
          <p:cNvPr id="149508" name="Rectangle 3"/>
          <p:cNvSpPr>
            <a:spLocks noGrp="1" noChangeArrowheads="1"/>
          </p:cNvSpPr>
          <p:nvPr>
            <p:ph type="body" idx="1"/>
          </p:nvPr>
        </p:nvSpPr>
        <p:spPr>
          <a:xfrm>
            <a:off x="930900" y="4403910"/>
            <a:ext cx="5123201" cy="4171580"/>
          </a:xfrm>
          <a:noFill/>
          <a:ln/>
        </p:spPr>
        <p:txBody>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Advise impact of change – and have client agree on new story card.</a:t>
            </a:r>
          </a:p>
          <a:p>
            <a:pPr>
              <a:buFont typeface="Arial" pitchFamily="34" charset="0"/>
              <a:buChar char="•"/>
            </a:pPr>
            <a:r>
              <a:rPr lang="en-US" sz="1200" i="0" kern="1200" dirty="0" err="1" smtClean="0">
                <a:solidFill>
                  <a:schemeClr val="tx1"/>
                </a:solidFill>
                <a:latin typeface="+mn-lt"/>
                <a:ea typeface="ＭＳ Ｐゴシック" pitchFamily="-65" charset="-128"/>
                <a:cs typeface="Arial" charset="0"/>
              </a:rPr>
              <a:t>Finalise</a:t>
            </a:r>
            <a:r>
              <a:rPr lang="en-US" sz="1200" i="0" kern="1200" dirty="0" smtClean="0">
                <a:solidFill>
                  <a:schemeClr val="tx1"/>
                </a:solidFill>
                <a:latin typeface="+mn-lt"/>
                <a:ea typeface="ＭＳ Ｐゴシック" pitchFamily="-65" charset="-128"/>
                <a:cs typeface="Arial" charset="0"/>
              </a:rPr>
              <a:t> new story card and ensure client and team have it estimated and prioritized</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Advise against change if this is more of a personal preference and not a corporate directive and therefore value to business is minimal. </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Advise any other possibilities the team has come up with during talks.</a:t>
            </a:r>
          </a:p>
          <a:p>
            <a:pPr>
              <a:buFont typeface="Arial" pitchFamily="34" charset="0"/>
              <a:buNone/>
            </a:pPr>
            <a:endParaRPr lang="en-AU" sz="1200" b="1" i="0" kern="1200" dirty="0" smtClean="0">
              <a:solidFill>
                <a:schemeClr val="tx1"/>
              </a:solidFill>
              <a:latin typeface="+mn-lt"/>
              <a:ea typeface="ＭＳ Ｐゴシック" pitchFamily="-65" charset="-128"/>
              <a:cs typeface="Arial" charset="0"/>
            </a:endParaRPr>
          </a:p>
          <a:p>
            <a:pPr>
              <a:buFont typeface="Arial" pitchFamily="34" charset="0"/>
              <a:buNone/>
            </a:pPr>
            <a:r>
              <a:rPr lang="en-AU" sz="1200" b="1" i="0" kern="1200" dirty="0" smtClean="0">
                <a:solidFill>
                  <a:schemeClr val="tx1"/>
                </a:solidFill>
                <a:latin typeface="+mn-lt"/>
                <a:ea typeface="ＭＳ Ｐゴシック" pitchFamily="-65" charset="-128"/>
                <a:cs typeface="Arial" charset="0"/>
              </a:rPr>
              <a:t>Low: 2min</a:t>
            </a:r>
          </a:p>
          <a:p>
            <a:pPr>
              <a:buFont typeface="Arial" pitchFamily="34" charset="0"/>
              <a:buNone/>
            </a:pPr>
            <a:r>
              <a:rPr lang="en-AU" sz="1200" b="1" i="0" kern="1200" smtClean="0">
                <a:solidFill>
                  <a:schemeClr val="tx1"/>
                </a:solidFill>
                <a:latin typeface="+mn-lt"/>
                <a:ea typeface="ＭＳ Ｐゴシック" pitchFamily="-65" charset="-128"/>
                <a:cs typeface="Arial" charset="0"/>
              </a:rPr>
              <a:t>High: 5min</a:t>
            </a:r>
            <a:endParaRPr lang="en-US" b="1" i="0" dirty="0" smtClean="0"/>
          </a:p>
        </p:txBody>
      </p:sp>
    </p:spTree>
    <p:extLst>
      <p:ext uri="{BB962C8B-B14F-4D97-AF65-F5344CB8AC3E}">
        <p14:creationId xmlns:p14="http://schemas.microsoft.com/office/powerpoint/2010/main" val="1239368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49</a:t>
            </a:fld>
            <a:endParaRPr lang="en-US" smtClean="0">
              <a:latin typeface="Arial" pitchFamily="34" charset="0"/>
            </a:endParaRPr>
          </a:p>
        </p:txBody>
      </p:sp>
    </p:spTree>
    <p:extLst>
      <p:ext uri="{BB962C8B-B14F-4D97-AF65-F5344CB8AC3E}">
        <p14:creationId xmlns:p14="http://schemas.microsoft.com/office/powerpoint/2010/main" val="1620672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CE6EB-82C9-4E1D-B92B-A00A8481C58C}" type="slidenum">
              <a:rPr lang="en-GB"/>
              <a:pPr/>
              <a:t>7</a:t>
            </a:fld>
            <a:endParaRPr lang="en-GB"/>
          </a:p>
        </p:txBody>
      </p:sp>
      <p:sp>
        <p:nvSpPr>
          <p:cNvPr id="943106" name="Rectangle 2"/>
          <p:cNvSpPr>
            <a:spLocks noGrp="1" noRot="1" noChangeAspect="1" noChangeArrowheads="1" noTextEdit="1"/>
          </p:cNvSpPr>
          <p:nvPr>
            <p:ph type="sldImg"/>
          </p:nvPr>
        </p:nvSpPr>
        <p:spPr>
          <a:xfrm>
            <a:off x="1804988" y="2017713"/>
            <a:ext cx="4633912" cy="3475037"/>
          </a:xfrm>
          <a:ln/>
        </p:spPr>
      </p:sp>
      <p:sp>
        <p:nvSpPr>
          <p:cNvPr id="943107" name="Rectangle 3"/>
          <p:cNvSpPr>
            <a:spLocks noGrp="1" noChangeArrowheads="1"/>
          </p:cNvSpPr>
          <p:nvPr>
            <p:ph type="body" idx="1"/>
          </p:nvPr>
        </p:nvSpPr>
        <p:spPr>
          <a:xfrm>
            <a:off x="930900" y="4403910"/>
            <a:ext cx="5123201" cy="4171580"/>
          </a:xfrm>
        </p:spPr>
        <p:txBody>
          <a:bodyPr/>
          <a:lstStyle/>
          <a:p>
            <a:pPr>
              <a:buFont typeface="Wingdings" pitchFamily="2" charset="2"/>
              <a:buNone/>
            </a:pPr>
            <a:r>
              <a:rPr lang="en-GB" sz="1200" dirty="0" smtClean="0">
                <a:solidFill>
                  <a:schemeClr val="tx1"/>
                </a:solidFill>
                <a:ea typeface="Times New Roman" pitchFamily="18" charset="0"/>
                <a:cs typeface="Arial" charset="0"/>
              </a:rPr>
              <a:t>Most teams have</a:t>
            </a:r>
            <a:r>
              <a:rPr lang="en-GB" sz="1200" baseline="0" dirty="0" smtClean="0">
                <a:solidFill>
                  <a:schemeClr val="tx1"/>
                </a:solidFill>
                <a:ea typeface="Times New Roman" pitchFamily="18" charset="0"/>
                <a:cs typeface="Arial" charset="0"/>
              </a:rPr>
              <a:t> moved from doing all the Iteration planning in one meeting to doing more of the planning throughout the previous iteration. </a:t>
            </a:r>
          </a:p>
          <a:p>
            <a:pPr>
              <a:buFont typeface="Wingdings" pitchFamily="2" charset="2"/>
              <a:buNone/>
            </a:pPr>
            <a:endParaRPr lang="en-GB" sz="1200" dirty="0" smtClean="0">
              <a:solidFill>
                <a:schemeClr val="tx1"/>
              </a:solidFill>
              <a:ea typeface="Times New Roman" pitchFamily="18" charset="0"/>
              <a:cs typeface="Arial" charset="0"/>
            </a:endParaRPr>
          </a:p>
          <a:p>
            <a:pPr>
              <a:buFont typeface="Wingdings" pitchFamily="2" charset="2"/>
              <a:buNone/>
            </a:pPr>
            <a:r>
              <a:rPr lang="en-GB" sz="1200" dirty="0" smtClean="0">
                <a:solidFill>
                  <a:schemeClr val="tx1"/>
                </a:solidFill>
                <a:ea typeface="Times New Roman" pitchFamily="18" charset="0"/>
                <a:cs typeface="Arial" charset="0"/>
              </a:rPr>
              <a:t>Analyst responsibility</a:t>
            </a:r>
          </a:p>
          <a:p>
            <a:pPr>
              <a:buFont typeface="Wingdings" pitchFamily="2" charset="2"/>
              <a:buChar char=""/>
            </a:pPr>
            <a:r>
              <a:rPr lang="en-GB" sz="1200" dirty="0" smtClean="0">
                <a:solidFill>
                  <a:schemeClr val="tx1"/>
                </a:solidFill>
                <a:ea typeface="Times New Roman" pitchFamily="18" charset="0"/>
                <a:cs typeface="Arial" charset="0"/>
              </a:rPr>
              <a:t>Facilitate – conflict</a:t>
            </a:r>
            <a:r>
              <a:rPr lang="en-GB" sz="1200" baseline="0" dirty="0" smtClean="0">
                <a:solidFill>
                  <a:schemeClr val="tx1"/>
                </a:solidFill>
                <a:ea typeface="Times New Roman" pitchFamily="18" charset="0"/>
                <a:cs typeface="Arial" charset="0"/>
              </a:rPr>
              <a:t> resolution, idea generation</a:t>
            </a:r>
            <a:endParaRPr lang="en-GB" sz="1200" dirty="0" smtClean="0">
              <a:solidFill>
                <a:schemeClr val="tx1"/>
              </a:solidFill>
              <a:ea typeface="Times New Roman" pitchFamily="18" charset="0"/>
              <a:cs typeface="Arial" charset="0"/>
            </a:endParaRPr>
          </a:p>
          <a:p>
            <a:pPr>
              <a:buFont typeface="Wingdings" pitchFamily="2" charset="2"/>
              <a:buChar char=""/>
            </a:pPr>
            <a:r>
              <a:rPr lang="en-GB" sz="1200" dirty="0" smtClean="0">
                <a:solidFill>
                  <a:schemeClr val="tx1"/>
                </a:solidFill>
                <a:ea typeface="Times New Roman" pitchFamily="18" charset="0"/>
                <a:cs typeface="Arial" charset="0"/>
              </a:rPr>
              <a:t>Prepare narratives fully</a:t>
            </a:r>
          </a:p>
          <a:p>
            <a:pPr>
              <a:buFont typeface="Wingdings" pitchFamily="2" charset="2"/>
              <a:buChar char=""/>
            </a:pPr>
            <a:r>
              <a:rPr lang="en-GB" sz="1200" dirty="0" smtClean="0">
                <a:solidFill>
                  <a:schemeClr val="tx1"/>
                </a:solidFill>
                <a:ea typeface="Times New Roman" pitchFamily="18" charset="0"/>
                <a:cs typeface="Arial" charset="0"/>
              </a:rPr>
              <a:t>Explain</a:t>
            </a:r>
            <a:r>
              <a:rPr lang="en-GB" sz="1200" baseline="0" dirty="0" smtClean="0">
                <a:solidFill>
                  <a:schemeClr val="tx1"/>
                </a:solidFill>
                <a:ea typeface="Times New Roman" pitchFamily="18" charset="0"/>
                <a:cs typeface="Arial" charset="0"/>
              </a:rPr>
              <a:t> narrative functionality</a:t>
            </a:r>
          </a:p>
          <a:p>
            <a:pPr>
              <a:buFont typeface="Wingdings" pitchFamily="2" charset="2"/>
              <a:buChar char=""/>
            </a:pPr>
            <a:r>
              <a:rPr lang="en-GB" sz="1200" baseline="0" dirty="0" smtClean="0">
                <a:solidFill>
                  <a:schemeClr val="tx1"/>
                </a:solidFill>
                <a:ea typeface="Times New Roman" pitchFamily="18" charset="0"/>
                <a:cs typeface="Arial" charset="0"/>
              </a:rPr>
              <a:t>Answer questions, clarify functionality</a:t>
            </a:r>
          </a:p>
          <a:p>
            <a:pPr>
              <a:buFont typeface="Wingdings" pitchFamily="2" charset="2"/>
              <a:buChar char=""/>
            </a:pPr>
            <a:r>
              <a:rPr lang="en-GB" sz="1200" baseline="0" dirty="0" smtClean="0">
                <a:solidFill>
                  <a:schemeClr val="tx1"/>
                </a:solidFill>
                <a:ea typeface="Times New Roman" pitchFamily="18" charset="0"/>
                <a:cs typeface="Arial" charset="0"/>
              </a:rPr>
              <a:t>Help prioritize, select/defer stories</a:t>
            </a:r>
          </a:p>
          <a:p>
            <a:pPr>
              <a:buFont typeface="Wingdings" pitchFamily="2" charset="2"/>
              <a:buChar char=""/>
            </a:pPr>
            <a:endParaRPr lang="en-GB" sz="1200" dirty="0" smtClean="0">
              <a:solidFill>
                <a:schemeClr val="tx1"/>
              </a:solidFill>
              <a:ea typeface="Times New Roman" pitchFamily="18" charset="0"/>
              <a:cs typeface="Arial" charset="0"/>
            </a:endParaRPr>
          </a:p>
          <a:p>
            <a:pPr>
              <a:buFont typeface="Wingdings" pitchFamily="2" charset="2"/>
              <a:buNone/>
            </a:pPr>
            <a:r>
              <a:rPr lang="en-GB" sz="1200" dirty="0" smtClean="0">
                <a:solidFill>
                  <a:schemeClr val="tx1"/>
                </a:solidFill>
                <a:ea typeface="Times New Roman" pitchFamily="18" charset="0"/>
                <a:cs typeface="Arial" charset="0"/>
              </a:rPr>
              <a:t>Low: 1min</a:t>
            </a:r>
          </a:p>
          <a:p>
            <a:pPr>
              <a:buFont typeface="Wingdings" pitchFamily="2" charset="2"/>
              <a:buNone/>
            </a:pPr>
            <a:r>
              <a:rPr lang="en-GB" sz="1200" dirty="0" smtClean="0">
                <a:solidFill>
                  <a:schemeClr val="tx1"/>
                </a:solidFill>
                <a:ea typeface="Times New Roman" pitchFamily="18" charset="0"/>
                <a:cs typeface="Arial" charset="0"/>
              </a:rPr>
              <a:t>High: 3min</a:t>
            </a:r>
            <a:endParaRPr lang="en-GB" sz="1200" dirty="0">
              <a:solidFill>
                <a:schemeClr val="tx1"/>
              </a:solidFill>
              <a:ea typeface="Times New Roman" pitchFamily="18" charset="0"/>
              <a:cs typeface="Arial" charset="0"/>
            </a:endParaRPr>
          </a:p>
        </p:txBody>
      </p:sp>
    </p:spTree>
    <p:extLst>
      <p:ext uri="{BB962C8B-B14F-4D97-AF65-F5344CB8AC3E}">
        <p14:creationId xmlns:p14="http://schemas.microsoft.com/office/powerpoint/2010/main" val="132593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Remember</a:t>
            </a:r>
            <a:r>
              <a:rPr lang="en-GB" baseline="0" dirty="0" smtClean="0"/>
              <a:t> the activities in each iteration.</a:t>
            </a:r>
            <a:endParaRPr lang="en-GB" dirty="0" smtClean="0"/>
          </a:p>
          <a:p>
            <a:r>
              <a:rPr lang="en-GB" dirty="0" smtClean="0"/>
              <a:t>The analyst</a:t>
            </a:r>
            <a:r>
              <a:rPr lang="en-GB" baseline="0" dirty="0" smtClean="0"/>
              <a:t> is typically working an iteration ahead of development as far as ‘analysis’ work goes.</a:t>
            </a:r>
          </a:p>
          <a:p>
            <a:endParaRPr lang="en-GB" baseline="0" dirty="0" smtClean="0"/>
          </a:p>
          <a:p>
            <a:r>
              <a:rPr lang="en-GB" dirty="0" smtClean="0"/>
              <a:t>1min</a:t>
            </a:r>
          </a:p>
        </p:txBody>
      </p:sp>
      <p:sp>
        <p:nvSpPr>
          <p:cNvPr id="4" name="Slide Number Placeholder 3"/>
          <p:cNvSpPr>
            <a:spLocks noGrp="1"/>
          </p:cNvSpPr>
          <p:nvPr>
            <p:ph type="sldNum" sz="quarter" idx="10"/>
          </p:nvPr>
        </p:nvSpPr>
        <p:spPr/>
        <p:txBody>
          <a:bodyPr/>
          <a:lstStyle/>
          <a:p>
            <a:fld id="{5DAA5BAC-51FB-844E-AD6B-CB25B17312AE}" type="slidenum">
              <a:rPr lang="en-US" smtClean="0"/>
              <a:pPr/>
              <a:t>8</a:t>
            </a:fld>
            <a:endParaRPr lang="en-US"/>
          </a:p>
        </p:txBody>
      </p:sp>
    </p:spTree>
    <p:extLst>
      <p:ext uri="{BB962C8B-B14F-4D97-AF65-F5344CB8AC3E}">
        <p14:creationId xmlns:p14="http://schemas.microsoft.com/office/powerpoint/2010/main" val="59451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Remember</a:t>
            </a:r>
            <a:r>
              <a:rPr lang="en-GB" baseline="0" dirty="0" smtClean="0"/>
              <a:t> the activities in each iteration.</a:t>
            </a:r>
            <a:endParaRPr lang="en-GB" dirty="0" smtClean="0"/>
          </a:p>
          <a:p>
            <a:r>
              <a:rPr lang="en-GB" dirty="0" smtClean="0"/>
              <a:t>The analyst</a:t>
            </a:r>
            <a:r>
              <a:rPr lang="en-GB" baseline="0" dirty="0" smtClean="0"/>
              <a:t> is typically working an iteration ahead of development as far as ‘analysis’ work goes.</a:t>
            </a:r>
          </a:p>
          <a:p>
            <a:endParaRPr lang="en-GB" baseline="0" dirty="0" smtClean="0"/>
          </a:p>
          <a:p>
            <a:r>
              <a:rPr lang="en-GB" dirty="0" smtClean="0"/>
              <a:t>1min</a:t>
            </a:r>
          </a:p>
        </p:txBody>
      </p:sp>
      <p:sp>
        <p:nvSpPr>
          <p:cNvPr id="4" name="Slide Number Placeholder 3"/>
          <p:cNvSpPr>
            <a:spLocks noGrp="1"/>
          </p:cNvSpPr>
          <p:nvPr>
            <p:ph type="sldNum" sz="quarter" idx="10"/>
          </p:nvPr>
        </p:nvSpPr>
        <p:spPr/>
        <p:txBody>
          <a:bodyPr/>
          <a:lstStyle/>
          <a:p>
            <a:fld id="{5DAA5BAC-51FB-844E-AD6B-CB25B17312AE}" type="slidenum">
              <a:rPr lang="en-US" smtClean="0"/>
              <a:pPr/>
              <a:t>9</a:t>
            </a:fld>
            <a:endParaRPr lang="en-US"/>
          </a:p>
        </p:txBody>
      </p:sp>
    </p:spTree>
    <p:extLst>
      <p:ext uri="{BB962C8B-B14F-4D97-AF65-F5344CB8AC3E}">
        <p14:creationId xmlns:p14="http://schemas.microsoft.com/office/powerpoint/2010/main" val="1901124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dirty="0" smtClean="0">
                <a:latin typeface="Arial" pitchFamily="34" charset="0"/>
              </a:rPr>
              <a:t>Review the artifacts that</a:t>
            </a:r>
            <a:r>
              <a:rPr lang="en-US" baseline="0" dirty="0" smtClean="0">
                <a:latin typeface="Arial" pitchFamily="34" charset="0"/>
              </a:rPr>
              <a:t> were created during Inception.</a:t>
            </a:r>
          </a:p>
          <a:p>
            <a:pPr eaLnBrk="1" hangingPunct="1"/>
            <a:r>
              <a:rPr lang="en-US" baseline="0" dirty="0" smtClean="0">
                <a:latin typeface="Arial" pitchFamily="34" charset="0"/>
              </a:rPr>
              <a:t>Talk about the Narrative.  Really the only artifact created during Iterations.  JIT analysis.</a:t>
            </a:r>
            <a:endParaRPr lang="en-US" dirty="0" smtClean="0">
              <a:latin typeface="Arial" pitchFamily="34" charset="0"/>
            </a:endParaRPr>
          </a:p>
          <a:p>
            <a:pPr eaLnBrk="1" hangingPunct="1"/>
            <a:r>
              <a:rPr lang="en-US" dirty="0" smtClean="0">
                <a:latin typeface="Arial" pitchFamily="34" charset="0"/>
              </a:rPr>
              <a:t>Inception</a:t>
            </a:r>
          </a:p>
          <a:p>
            <a:pPr lvl="1" eaLnBrk="1" hangingPunct="1"/>
            <a:r>
              <a:rPr lang="en-US" dirty="0" smtClean="0">
                <a:latin typeface="Arial" pitchFamily="34" charset="0"/>
              </a:rPr>
              <a:t>Roles</a:t>
            </a:r>
            <a:r>
              <a:rPr lang="en-US" baseline="0" dirty="0" smtClean="0">
                <a:latin typeface="Arial" pitchFamily="34" charset="0"/>
              </a:rPr>
              <a:t> &amp; Goals</a:t>
            </a:r>
          </a:p>
          <a:p>
            <a:pPr lvl="1" eaLnBrk="1" hangingPunct="1"/>
            <a:r>
              <a:rPr lang="en-US" baseline="0" dirty="0" smtClean="0">
                <a:latin typeface="Arial" pitchFamily="34" charset="0"/>
              </a:rPr>
              <a:t>Personas</a:t>
            </a:r>
          </a:p>
          <a:p>
            <a:pPr lvl="1" eaLnBrk="1" hangingPunct="1"/>
            <a:r>
              <a:rPr lang="en-US" baseline="0" dirty="0" smtClean="0">
                <a:latin typeface="Arial" pitchFamily="34" charset="0"/>
              </a:rPr>
              <a:t>Process Flows</a:t>
            </a:r>
          </a:p>
          <a:p>
            <a:pPr lvl="1" eaLnBrk="1" hangingPunct="1"/>
            <a:r>
              <a:rPr lang="en-US" baseline="0" dirty="0" smtClean="0">
                <a:latin typeface="Arial" pitchFamily="34" charset="0"/>
              </a:rPr>
              <a:t>Prototypes</a:t>
            </a:r>
          </a:p>
          <a:p>
            <a:pPr lvl="1" eaLnBrk="1" hangingPunct="1"/>
            <a:r>
              <a:rPr lang="en-US" baseline="0" dirty="0" smtClean="0">
                <a:latin typeface="Arial" pitchFamily="34" charset="0"/>
              </a:rPr>
              <a:t>[CLICK]</a:t>
            </a:r>
          </a:p>
          <a:p>
            <a:pPr lvl="1" eaLnBrk="1" hangingPunct="1"/>
            <a:r>
              <a:rPr lang="en-US" baseline="0" dirty="0" smtClean="0">
                <a:latin typeface="Arial" pitchFamily="34" charset="0"/>
              </a:rPr>
              <a:t>Scenarios</a:t>
            </a:r>
          </a:p>
          <a:p>
            <a:pPr lvl="1" eaLnBrk="1" hangingPunct="1"/>
            <a:r>
              <a:rPr lang="en-US" dirty="0" smtClean="0">
                <a:latin typeface="Arial" pitchFamily="34" charset="0"/>
              </a:rPr>
              <a:t>Stories</a:t>
            </a:r>
          </a:p>
          <a:p>
            <a:pPr lvl="0" eaLnBrk="1" hangingPunct="1"/>
            <a:r>
              <a:rPr lang="en-US" dirty="0" smtClean="0">
                <a:latin typeface="Arial" pitchFamily="34" charset="0"/>
              </a:rPr>
              <a:t>Iterations  [CLICK]</a:t>
            </a:r>
          </a:p>
          <a:p>
            <a:pPr lvl="1" eaLnBrk="1" hangingPunct="1"/>
            <a:r>
              <a:rPr lang="en-US" dirty="0" smtClean="0">
                <a:latin typeface="Arial" pitchFamily="34" charset="0"/>
              </a:rPr>
              <a:t>Narratives</a:t>
            </a:r>
          </a:p>
          <a:p>
            <a:pPr lvl="0" eaLnBrk="1" hangingPunct="1"/>
            <a:endParaRPr lang="en-US" dirty="0" smtClean="0">
              <a:latin typeface="Arial" pitchFamily="34" charset="0"/>
            </a:endParaRPr>
          </a:p>
          <a:p>
            <a:pPr lvl="0" eaLnBrk="1" hangingPunct="1"/>
            <a:r>
              <a:rPr lang="en-US" dirty="0" smtClean="0">
                <a:latin typeface="Arial" pitchFamily="34" charset="0"/>
              </a:rPr>
              <a:t>Low: 2min</a:t>
            </a:r>
          </a:p>
          <a:p>
            <a:pPr lvl="0" eaLnBrk="1" hangingPunct="1"/>
            <a:r>
              <a:rPr lang="en-US" dirty="0" smtClean="0">
                <a:latin typeface="Arial" pitchFamily="34" charset="0"/>
              </a:rPr>
              <a:t>High:</a:t>
            </a:r>
            <a:r>
              <a:rPr lang="en-US" baseline="0" dirty="0" smtClean="0">
                <a:latin typeface="Arial" pitchFamily="34" charset="0"/>
              </a:rPr>
              <a:t> 4min</a:t>
            </a:r>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10</a:t>
            </a:fld>
            <a:endParaRPr lang="en-US" smtClean="0">
              <a:latin typeface="Arial" pitchFamily="34" charset="0"/>
            </a:endParaRPr>
          </a:p>
        </p:txBody>
      </p:sp>
    </p:spTree>
    <p:extLst>
      <p:ext uri="{BB962C8B-B14F-4D97-AF65-F5344CB8AC3E}">
        <p14:creationId xmlns:p14="http://schemas.microsoft.com/office/powerpoint/2010/main" val="193319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fontScale="85000" lnSpcReduction="20000"/>
          </a:bodyPr>
          <a:lstStyle/>
          <a:p>
            <a:pPr marL="174159" indent="-174159">
              <a:buFont typeface="Arial"/>
              <a:buChar char="•"/>
            </a:pPr>
            <a:r>
              <a:rPr lang="en-US" dirty="0" smtClean="0"/>
              <a:t>Rookie error to start iteration on Monday.</a:t>
            </a:r>
            <a:r>
              <a:rPr lang="en-US" baseline="0" dirty="0" smtClean="0"/>
              <a:t>  Too many holidays.</a:t>
            </a:r>
          </a:p>
          <a:p>
            <a:pPr marL="174159" indent="-174159">
              <a:buFont typeface="Arial"/>
              <a:buChar char="•"/>
            </a:pPr>
            <a:r>
              <a:rPr lang="en-US" baseline="0" dirty="0" smtClean="0"/>
              <a:t>No standup on first morning of iteration</a:t>
            </a:r>
          </a:p>
          <a:p>
            <a:pPr marL="174159" indent="-174159">
              <a:buFont typeface="Arial"/>
              <a:buChar char="•"/>
            </a:pPr>
            <a:r>
              <a:rPr lang="en-US" baseline="0" dirty="0" smtClean="0"/>
              <a:t>Glaring omission is ongoing testing</a:t>
            </a:r>
          </a:p>
          <a:p>
            <a:pPr marL="174159" indent="-174159">
              <a:buFont typeface="Arial"/>
              <a:buChar char="•"/>
            </a:pPr>
            <a:r>
              <a:rPr lang="en-US" baseline="0" dirty="0" smtClean="0"/>
              <a:t>2 – 4 weeks is a normal length.  </a:t>
            </a:r>
            <a:endParaRPr lang="en-US" dirty="0" smtClean="0"/>
          </a:p>
          <a:p>
            <a:endParaRPr lang="en-US" dirty="0" smtClean="0"/>
          </a:p>
          <a:p>
            <a:endParaRPr lang="en-US" dirty="0" smtClean="0"/>
          </a:p>
          <a:p>
            <a:r>
              <a:rPr lang="en-US" dirty="0" smtClean="0"/>
              <a:t>It’s a</a:t>
            </a:r>
            <a:r>
              <a:rPr lang="en-US" baseline="0" dirty="0" smtClean="0"/>
              <a:t> rookie error to start an iteration on Monday and finish it on a Friday.  After all, it seems logical given the natural week boundaries.  However, the number of public holidays that eat into Friday and Mondays can cause major headaches when it comes to re-scheduling showcase meetings and the like.</a:t>
            </a:r>
          </a:p>
          <a:p>
            <a:endParaRPr lang="en-US" baseline="0" dirty="0" smtClean="0"/>
          </a:p>
          <a:p>
            <a:r>
              <a:rPr lang="en-US" baseline="0" dirty="0" smtClean="0"/>
              <a:t>This schedule shows a common pattern of no standup on the first morning of a new iteration.  As everyone’s context has switched since the end of the previous iteration, there’s normally very little continuity and makes stand-ups on these mornings of little value, especially once a team is up to speed.</a:t>
            </a:r>
          </a:p>
          <a:p>
            <a:endParaRPr lang="en-US" baseline="0" dirty="0" smtClean="0"/>
          </a:p>
          <a:p>
            <a:r>
              <a:rPr lang="en-US" b="1" baseline="0" dirty="0" smtClean="0"/>
              <a:t>The one glaring omission from this diagram is the ongoing testing effort required by the QA people.  </a:t>
            </a:r>
            <a:r>
              <a:rPr lang="en-US" baseline="0" dirty="0" smtClean="0"/>
              <a:t>They will be doing spot inspections, regression testing and (possibly) automation for the majority of the iteration whilst development and analysis is going on.</a:t>
            </a:r>
          </a:p>
          <a:p>
            <a:endParaRPr lang="en-US" baseline="0" dirty="0" smtClean="0"/>
          </a:p>
          <a:p>
            <a:r>
              <a:rPr lang="en-US" baseline="0" dirty="0" smtClean="0"/>
              <a:t>Two to four weeks is a normal length for an iteration.  It is a nice balance between setting a regular pace for the team and having enough time to deliver something demonstrable.  If you feel the need to consider a longer iteration because the requirements are simply too big to get done properly within 2 weeks, then the size of the requirements is almost definitely the issue, not the size of the iteration.</a:t>
            </a:r>
          </a:p>
          <a:p>
            <a:endParaRPr lang="en-US" b="1" dirty="0" smtClean="0"/>
          </a:p>
          <a:p>
            <a:r>
              <a:rPr lang="en-US" b="1" dirty="0" smtClean="0"/>
              <a:t>Low: 2 min</a:t>
            </a:r>
          </a:p>
          <a:p>
            <a:r>
              <a:rPr lang="en-US" b="1" dirty="0" smtClean="0"/>
              <a:t>High: 4 min</a:t>
            </a:r>
          </a:p>
          <a:p>
            <a:endParaRPr lang="en-US" dirty="0"/>
          </a:p>
        </p:txBody>
      </p:sp>
      <p:sp>
        <p:nvSpPr>
          <p:cNvPr id="4" name="Slide Number Placeholder 3"/>
          <p:cNvSpPr>
            <a:spLocks noGrp="1"/>
          </p:cNvSpPr>
          <p:nvPr>
            <p:ph type="sldNum" sz="quarter" idx="10"/>
          </p:nvPr>
        </p:nvSpPr>
        <p:spPr>
          <a:xfrm>
            <a:off x="3956550" y="8805841"/>
            <a:ext cx="3026833" cy="463550"/>
          </a:xfrm>
          <a:prstGeom prst="rect">
            <a:avLst/>
          </a:prstGeom>
        </p:spPr>
        <p:txBody>
          <a:bodyPr/>
          <a:lstStyle/>
          <a:p>
            <a:pPr>
              <a:defRPr/>
            </a:pPr>
            <a:fld id="{0114CFFD-2714-4700-BD51-B973E2CCD4ED}" type="slidenum">
              <a:rPr lang="en-US" smtClean="0"/>
              <a:pPr>
                <a:defRPr/>
              </a:pPr>
              <a:t>11</a:t>
            </a:fld>
            <a:endParaRPr lang="en-US"/>
          </a:p>
        </p:txBody>
      </p:sp>
    </p:spTree>
    <p:extLst>
      <p:ext uri="{BB962C8B-B14F-4D97-AF65-F5344CB8AC3E}">
        <p14:creationId xmlns:p14="http://schemas.microsoft.com/office/powerpoint/2010/main" val="201112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slideLayout" Target="../slideLayouts/slideLayout14.xml"/><Relationship Id="rId14" Type="http://schemas.openxmlformats.org/officeDocument/2006/relationships/theme" Target="../theme/theme2.xml"/><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3"/>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4"/>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0" r:id="rId1"/>
  </p:sldLayoutIdLst>
  <p:transition spd="med">
    <p:fade/>
  </p:transition>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5" name="Picture 4"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9" r:id="rId13"/>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1" Type="http://schemas.microsoft.com/office/2007/relationships/diagramDrawing" Target="../diagrams/drawing1.xml"/><Relationship Id="rId12"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diagramData" Target="../diagrams/data1.xml"/><Relationship Id="rId8" Type="http://schemas.openxmlformats.org/officeDocument/2006/relationships/diagramLayout" Target="../diagrams/layout1.xml"/><Relationship Id="rId9" Type="http://schemas.openxmlformats.org/officeDocument/2006/relationships/diagramQuickStyle" Target="../diagrams/quickStyle1.xml"/><Relationship Id="rId10"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8.jpeg"/><Relationship Id="rId5" Type="http://schemas.openxmlformats.org/officeDocument/2006/relationships/oleObject" Target="../embeddings/oleObject1.bin"/><Relationship Id="rId6" Type="http://schemas.openxmlformats.org/officeDocument/2006/relationships/image" Target="../media/image7.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Iteration Level Analysis</a:t>
            </a:r>
            <a:endParaRPr lang="en-US" dirty="0"/>
          </a:p>
        </p:txBody>
      </p:sp>
      <p:sp>
        <p:nvSpPr>
          <p:cNvPr id="3" name="Subtitle 2"/>
          <p:cNvSpPr>
            <a:spLocks noGrp="1"/>
          </p:cNvSpPr>
          <p:nvPr>
            <p:ph type="subTitle" idx="1"/>
          </p:nvPr>
        </p:nvSpPr>
        <p:spPr/>
        <p:txBody>
          <a:bodyPr/>
          <a:lstStyle/>
          <a:p>
            <a:r>
              <a:rPr lang="en-US" dirty="0" smtClean="0"/>
              <a:t>A module in </a:t>
            </a:r>
          </a:p>
          <a:p>
            <a:r>
              <a:rPr lang="en-US" dirty="0" smtClean="0"/>
              <a:t>Agile Business Analysis</a:t>
            </a:r>
          </a:p>
          <a:p>
            <a:r>
              <a:rPr lang="en-US" dirty="0" smtClean="0"/>
              <a:t>workshop</a:t>
            </a:r>
            <a:endParaRPr lang="en-US" dirty="0"/>
          </a:p>
        </p:txBody>
      </p:sp>
      <p:sp>
        <p:nvSpPr>
          <p:cNvPr id="4"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157142834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Analysis Artifacts</a:t>
            </a:r>
          </a:p>
        </p:txBody>
      </p:sp>
      <p:sp>
        <p:nvSpPr>
          <p:cNvPr id="12300" name="TextBox 18"/>
          <p:cNvSpPr txBox="1">
            <a:spLocks noChangeArrowheads="1"/>
          </p:cNvSpPr>
          <p:nvPr/>
        </p:nvSpPr>
        <p:spPr bwMode="auto">
          <a:xfrm>
            <a:off x="457200" y="1066800"/>
            <a:ext cx="7772400" cy="1107996"/>
          </a:xfrm>
          <a:prstGeom prst="rect">
            <a:avLst/>
          </a:prstGeom>
          <a:noFill/>
          <a:ln w="9525">
            <a:noFill/>
            <a:miter lim="800000"/>
            <a:headEnd/>
            <a:tailEnd/>
          </a:ln>
        </p:spPr>
        <p:txBody>
          <a:bodyPr wrap="square">
            <a:spAutoFit/>
          </a:bodyPr>
          <a:lstStyle/>
          <a:p>
            <a:pPr algn="ctr">
              <a:buNone/>
            </a:pPr>
            <a:r>
              <a:rPr lang="en-US" sz="2400" dirty="0" smtClean="0"/>
              <a:t>Multiple artifacts are created to support the development of a single story.</a:t>
            </a:r>
            <a:endParaRPr lang="en-US" sz="2400" dirty="0"/>
          </a:p>
          <a:p>
            <a:endParaRPr lang="en-US" dirty="0"/>
          </a:p>
        </p:txBody>
      </p:sp>
      <p:grpSp>
        <p:nvGrpSpPr>
          <p:cNvPr id="2" name="Group 15"/>
          <p:cNvGrpSpPr/>
          <p:nvPr/>
        </p:nvGrpSpPr>
        <p:grpSpPr>
          <a:xfrm>
            <a:off x="6934200" y="2438400"/>
            <a:ext cx="2108200" cy="2281238"/>
            <a:chOff x="4724400" y="2667000"/>
            <a:chExt cx="2108200" cy="2281238"/>
          </a:xfrm>
        </p:grpSpPr>
        <p:pic>
          <p:nvPicPr>
            <p:cNvPr id="20" name="Picture 12"/>
            <p:cNvPicPr>
              <a:picLocks noChangeAspect="1" noChangeArrowheads="1"/>
            </p:cNvPicPr>
            <p:nvPr/>
          </p:nvPicPr>
          <p:blipFill>
            <a:blip r:embed="rId3" cstate="print"/>
            <a:srcRect/>
            <a:stretch>
              <a:fillRect/>
            </a:stretch>
          </p:blipFill>
          <p:spPr bwMode="auto">
            <a:xfrm>
              <a:off x="4724400" y="2667000"/>
              <a:ext cx="2108200" cy="2281238"/>
            </a:xfrm>
            <a:prstGeom prst="rect">
              <a:avLst/>
            </a:prstGeom>
            <a:noFill/>
            <a:ln w="9525">
              <a:solidFill>
                <a:srgbClr val="5A007D"/>
              </a:solidFill>
              <a:prstDash val="dash"/>
              <a:miter lim="800000"/>
              <a:headEnd/>
              <a:tailEnd/>
            </a:ln>
          </p:spPr>
        </p:pic>
        <p:sp>
          <p:nvSpPr>
            <p:cNvPr id="22" name="Rounded Rectangle 21"/>
            <p:cNvSpPr/>
            <p:nvPr/>
          </p:nvSpPr>
          <p:spPr>
            <a:xfrm>
              <a:off x="4724400" y="2667000"/>
              <a:ext cx="457200" cy="152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7" name="Picture 16" descr="Scenario.jpg"/>
          <p:cNvPicPr>
            <a:picLocks noChangeAspect="1"/>
          </p:cNvPicPr>
          <p:nvPr/>
        </p:nvPicPr>
        <p:blipFill>
          <a:blip r:embed="rId4" cstate="print"/>
          <a:stretch>
            <a:fillRect/>
          </a:stretch>
        </p:blipFill>
        <p:spPr>
          <a:xfrm>
            <a:off x="2095500" y="2514600"/>
            <a:ext cx="2400300" cy="2143125"/>
          </a:xfrm>
          <a:prstGeom prst="rect">
            <a:avLst/>
          </a:prstGeom>
        </p:spPr>
      </p:pic>
      <p:sp>
        <p:nvSpPr>
          <p:cNvPr id="18" name="AutoShape 10"/>
          <p:cNvSpPr>
            <a:spLocks noChangeArrowheads="1"/>
          </p:cNvSpPr>
          <p:nvPr/>
        </p:nvSpPr>
        <p:spPr bwMode="auto">
          <a:xfrm>
            <a:off x="6705600" y="3352800"/>
            <a:ext cx="838200" cy="685800"/>
          </a:xfrm>
          <a:prstGeom prst="rightArrow">
            <a:avLst>
              <a:gd name="adj1" fmla="val 50000"/>
              <a:gd name="adj2" fmla="val 60714"/>
            </a:avLst>
          </a:prstGeom>
          <a:solidFill>
            <a:srgbClr val="5A007D">
              <a:alpha val="20000"/>
            </a:srgbClr>
          </a:solidFill>
          <a:ln w="9525">
            <a:solidFill>
              <a:srgbClr val="5A007D"/>
            </a:solidFill>
            <a:prstDash val="dash"/>
            <a:miter lim="800000"/>
            <a:headEnd/>
            <a:tailEnd/>
          </a:ln>
        </p:spPr>
        <p:txBody>
          <a:bodyPr wrap="none" anchor="ctr"/>
          <a:lstStyle/>
          <a:p>
            <a:endParaRPr lang="en-US"/>
          </a:p>
        </p:txBody>
      </p:sp>
      <p:sp>
        <p:nvSpPr>
          <p:cNvPr id="166920" name="AutoShape 8"/>
          <p:cNvSpPr>
            <a:spLocks noChangeArrowheads="1"/>
          </p:cNvSpPr>
          <p:nvPr/>
        </p:nvSpPr>
        <p:spPr bwMode="auto">
          <a:xfrm>
            <a:off x="1447800" y="3200400"/>
            <a:ext cx="1371600" cy="762000"/>
          </a:xfrm>
          <a:prstGeom prst="rightArrow">
            <a:avLst>
              <a:gd name="adj1" fmla="val 50000"/>
              <a:gd name="adj2" fmla="val 60714"/>
            </a:avLst>
          </a:prstGeom>
          <a:solidFill>
            <a:srgbClr val="5A007D">
              <a:alpha val="20000"/>
            </a:srgbClr>
          </a:solidFill>
          <a:ln w="9525">
            <a:solidFill>
              <a:srgbClr val="5A007D"/>
            </a:solidFill>
            <a:prstDash val="dash"/>
            <a:miter lim="800000"/>
            <a:headEnd/>
            <a:tailEnd/>
          </a:ln>
        </p:spPr>
        <p:txBody>
          <a:bodyPr wrap="none" anchor="ctr"/>
          <a:lstStyle/>
          <a:p>
            <a:endParaRPr lang="en-US"/>
          </a:p>
        </p:txBody>
      </p:sp>
      <p:sp>
        <p:nvSpPr>
          <p:cNvPr id="21" name="Rectangle 20"/>
          <p:cNvSpPr/>
          <p:nvPr/>
        </p:nvSpPr>
        <p:spPr bwMode="auto">
          <a:xfrm>
            <a:off x="304800" y="5791200"/>
            <a:ext cx="6324600" cy="304800"/>
          </a:xfrm>
          <a:prstGeom prst="rect">
            <a:avLst/>
          </a:prstGeom>
          <a:solidFill>
            <a:srgbClr val="FFFFCC"/>
          </a:solidFill>
          <a:ln w="19050" cap="flat" cmpd="sng" algn="ctr">
            <a:solidFill>
              <a:srgbClr val="000000"/>
            </a:solidFill>
            <a:prstDash val="solid"/>
            <a:round/>
            <a:headEnd type="none" w="med" len="med"/>
            <a:tailEnd type="none" w="med" len="med"/>
          </a:ln>
          <a:effectLst/>
        </p:spPr>
        <p:txBody>
          <a:bodyPr vert="horz" wrap="square" lIns="91440" tIns="45720" rIns="18000" bIns="45720" numCol="1" rtlCol="0" anchor="t" anchorCtr="0" compatLnSpc="1">
            <a:prstTxWarp prst="textNoShape">
              <a:avLst/>
            </a:prstTxWarp>
          </a:bodyPr>
          <a:lstStyle/>
          <a:p>
            <a:pPr marL="92075" marR="0" indent="-92075" algn="ctr" defTabSz="914400" rtl="0" eaLnBrk="1" fontAlgn="base" latinLnBrk="0" hangingPunct="1">
              <a:lnSpc>
                <a:spcPct val="100000"/>
              </a:lnSpc>
              <a:spcBef>
                <a:spcPct val="20000"/>
              </a:spcBef>
              <a:spcAft>
                <a:spcPct val="20000"/>
              </a:spcAft>
              <a:buClrTx/>
              <a:buSzTx/>
              <a:buNone/>
              <a:tabLst>
                <a:tab pos="715963" algn="ctr"/>
              </a:tabLst>
            </a:pPr>
            <a:r>
              <a:rPr lang="en-US" sz="1400" dirty="0" smtClean="0">
                <a:latin typeface="Tahoma" pitchFamily="34" charset="0"/>
              </a:rPr>
              <a:t>Inception</a:t>
            </a:r>
            <a:endParaRPr kumimoji="0" lang="en-US" sz="1600" b="0" i="0" u="none" strike="noStrike" cap="none" normalizeH="0" baseline="0" dirty="0" smtClean="0">
              <a:ln>
                <a:noFill/>
              </a:ln>
              <a:solidFill>
                <a:schemeClr val="tx1"/>
              </a:solidFill>
              <a:effectLst/>
              <a:latin typeface="Tahoma" pitchFamily="34" charset="0"/>
            </a:endParaRPr>
          </a:p>
        </p:txBody>
      </p:sp>
      <p:sp>
        <p:nvSpPr>
          <p:cNvPr id="24" name="Rectangle 23"/>
          <p:cNvSpPr/>
          <p:nvPr/>
        </p:nvSpPr>
        <p:spPr bwMode="auto">
          <a:xfrm>
            <a:off x="6934200" y="5791200"/>
            <a:ext cx="2057400" cy="304800"/>
          </a:xfrm>
          <a:prstGeom prst="rect">
            <a:avLst/>
          </a:prstGeom>
          <a:solidFill>
            <a:srgbClr val="FFFFCC"/>
          </a:solidFill>
          <a:ln w="19050" cap="flat" cmpd="sng" algn="ctr">
            <a:solidFill>
              <a:srgbClr val="000000"/>
            </a:solidFill>
            <a:prstDash val="solid"/>
            <a:round/>
            <a:headEnd type="none" w="med" len="med"/>
            <a:tailEnd type="none" w="med" len="med"/>
          </a:ln>
          <a:effectLst/>
        </p:spPr>
        <p:txBody>
          <a:bodyPr vert="horz" wrap="square" lIns="91440" tIns="45720" rIns="18000" bIns="45720" numCol="1" rtlCol="0" anchor="t" anchorCtr="0" compatLnSpc="1">
            <a:prstTxWarp prst="textNoShape">
              <a:avLst/>
            </a:prstTxWarp>
          </a:bodyPr>
          <a:lstStyle/>
          <a:p>
            <a:pPr marL="92075" marR="0" indent="-92075" algn="ctr" defTabSz="914400" rtl="0" eaLnBrk="1" fontAlgn="base" latinLnBrk="0" hangingPunct="1">
              <a:lnSpc>
                <a:spcPct val="100000"/>
              </a:lnSpc>
              <a:spcBef>
                <a:spcPct val="20000"/>
              </a:spcBef>
              <a:spcAft>
                <a:spcPct val="20000"/>
              </a:spcAft>
              <a:buClrTx/>
              <a:buSzTx/>
              <a:buNone/>
              <a:tabLst>
                <a:tab pos="715963" algn="ctr"/>
              </a:tabLst>
            </a:pPr>
            <a:r>
              <a:rPr lang="en-US" sz="1400" dirty="0" smtClean="0">
                <a:latin typeface="Tahoma" pitchFamily="34" charset="0"/>
              </a:rPr>
              <a:t>Iterations</a:t>
            </a:r>
            <a:endParaRPr kumimoji="0" lang="en-US" sz="1600" b="0" i="0" u="none" strike="noStrike" cap="none" normalizeH="0" baseline="0" dirty="0" smtClean="0">
              <a:ln>
                <a:noFill/>
              </a:ln>
              <a:solidFill>
                <a:schemeClr val="tx1"/>
              </a:solidFill>
              <a:effectLst/>
              <a:latin typeface="Tahoma" pitchFamily="34" charset="0"/>
            </a:endParaRPr>
          </a:p>
        </p:txBody>
      </p:sp>
      <p:sp>
        <p:nvSpPr>
          <p:cNvPr id="25" name="TextBox 24"/>
          <p:cNvSpPr txBox="1"/>
          <p:nvPr/>
        </p:nvSpPr>
        <p:spPr>
          <a:xfrm>
            <a:off x="2209800" y="5410200"/>
            <a:ext cx="6019800" cy="400110"/>
          </a:xfrm>
          <a:prstGeom prst="rect">
            <a:avLst/>
          </a:prstGeom>
          <a:noFill/>
        </p:spPr>
        <p:txBody>
          <a:bodyPr wrap="square" rtlCol="0">
            <a:spAutoFit/>
          </a:bodyPr>
          <a:lstStyle/>
          <a:p>
            <a:pPr>
              <a:buNone/>
            </a:pPr>
            <a:r>
              <a:rPr lang="en-US" dirty="0" smtClean="0"/>
              <a:t>Created during……..</a:t>
            </a:r>
          </a:p>
        </p:txBody>
      </p:sp>
      <p:grpSp>
        <p:nvGrpSpPr>
          <p:cNvPr id="3" name="Group 25"/>
          <p:cNvGrpSpPr/>
          <p:nvPr/>
        </p:nvGrpSpPr>
        <p:grpSpPr>
          <a:xfrm>
            <a:off x="0" y="2209800"/>
            <a:ext cx="1654620" cy="1297328"/>
            <a:chOff x="554197" y="3429000"/>
            <a:chExt cx="2887236" cy="1453302"/>
          </a:xfrm>
        </p:grpSpPr>
        <p:grpSp>
          <p:nvGrpSpPr>
            <p:cNvPr id="4" name="Group 9"/>
            <p:cNvGrpSpPr/>
            <p:nvPr/>
          </p:nvGrpSpPr>
          <p:grpSpPr>
            <a:xfrm>
              <a:off x="914400" y="3429000"/>
              <a:ext cx="1724025" cy="1257300"/>
              <a:chOff x="990600" y="4024952"/>
              <a:chExt cx="1724025" cy="1257300"/>
            </a:xfrm>
          </p:grpSpPr>
          <p:pic>
            <p:nvPicPr>
              <p:cNvPr id="29" name="Picture 3"/>
              <p:cNvPicPr>
                <a:picLocks noChangeAspect="1" noChangeArrowheads="1"/>
              </p:cNvPicPr>
              <p:nvPr/>
            </p:nvPicPr>
            <p:blipFill>
              <a:blip r:embed="rId5" cstate="print"/>
              <a:srcRect/>
              <a:stretch>
                <a:fillRect/>
              </a:stretch>
            </p:blipFill>
            <p:spPr bwMode="auto">
              <a:xfrm>
                <a:off x="1828800" y="4038600"/>
                <a:ext cx="885825" cy="1200150"/>
              </a:xfrm>
              <a:prstGeom prst="rect">
                <a:avLst/>
              </a:prstGeom>
              <a:noFill/>
              <a:ln w="9525">
                <a:noFill/>
                <a:miter lim="800000"/>
                <a:headEnd/>
                <a:tailEnd/>
              </a:ln>
              <a:effectLst/>
            </p:spPr>
          </p:pic>
          <p:pic>
            <p:nvPicPr>
              <p:cNvPr id="30" name="Picture 2"/>
              <p:cNvPicPr>
                <a:picLocks noChangeAspect="1" noChangeArrowheads="1"/>
              </p:cNvPicPr>
              <p:nvPr/>
            </p:nvPicPr>
            <p:blipFill>
              <a:blip r:embed="rId6" cstate="print"/>
              <a:srcRect/>
              <a:stretch>
                <a:fillRect/>
              </a:stretch>
            </p:blipFill>
            <p:spPr bwMode="auto">
              <a:xfrm>
                <a:off x="990600" y="4024952"/>
                <a:ext cx="847725" cy="1257300"/>
              </a:xfrm>
              <a:prstGeom prst="rect">
                <a:avLst/>
              </a:prstGeom>
              <a:noFill/>
              <a:ln w="9525">
                <a:noFill/>
                <a:miter lim="800000"/>
                <a:headEnd/>
                <a:tailEnd/>
              </a:ln>
              <a:effectLst/>
            </p:spPr>
          </p:pic>
        </p:grpSp>
        <p:sp>
          <p:nvSpPr>
            <p:cNvPr id="28" name="Rectangle 27"/>
            <p:cNvSpPr/>
            <p:nvPr/>
          </p:nvSpPr>
          <p:spPr>
            <a:xfrm>
              <a:off x="554197" y="4572000"/>
              <a:ext cx="2887236" cy="310302"/>
            </a:xfrm>
            <a:prstGeom prst="rect">
              <a:avLst/>
            </a:prstGeom>
            <a:noFill/>
          </p:spPr>
          <p:txBody>
            <a:bodyPr wrap="none" lIns="91440" tIns="45720" rIns="91440" bIns="45720">
              <a:spAutoFit/>
            </a:bodyPr>
            <a:lstStyle/>
            <a:p>
              <a:pPr algn="ctr">
                <a:buNone/>
              </a:pP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Roles and Personas</a:t>
              </a:r>
              <a:endParaRPr lang="en-US"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graphicFrame>
        <p:nvGraphicFramePr>
          <p:cNvPr id="36" name="Diagram 35"/>
          <p:cNvGraphicFramePr/>
          <p:nvPr/>
        </p:nvGraphicFramePr>
        <p:xfrm>
          <a:off x="76200" y="3657600"/>
          <a:ext cx="1828800" cy="1371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5" name="Group 26"/>
          <p:cNvGrpSpPr/>
          <p:nvPr/>
        </p:nvGrpSpPr>
        <p:grpSpPr>
          <a:xfrm>
            <a:off x="4724400" y="2667000"/>
            <a:ext cx="2133600" cy="2209800"/>
            <a:chOff x="4724400" y="2667000"/>
            <a:chExt cx="2133600" cy="2209800"/>
          </a:xfrm>
        </p:grpSpPr>
        <p:pic>
          <p:nvPicPr>
            <p:cNvPr id="12296" name="Picture 17" descr="Story card image.jpg"/>
            <p:cNvPicPr>
              <a:picLocks noChangeAspect="1"/>
            </p:cNvPicPr>
            <p:nvPr/>
          </p:nvPicPr>
          <p:blipFill>
            <a:blip r:embed="rId12" cstate="print"/>
            <a:srcRect/>
            <a:stretch>
              <a:fillRect/>
            </a:stretch>
          </p:blipFill>
          <p:spPr bwMode="auto">
            <a:xfrm>
              <a:off x="4724400" y="2667000"/>
              <a:ext cx="1981200" cy="1676400"/>
            </a:xfrm>
            <a:prstGeom prst="rect">
              <a:avLst/>
            </a:prstGeom>
            <a:noFill/>
            <a:ln w="9525">
              <a:noFill/>
              <a:miter lim="800000"/>
              <a:headEnd/>
              <a:tailEnd/>
            </a:ln>
          </p:spPr>
        </p:pic>
        <p:pic>
          <p:nvPicPr>
            <p:cNvPr id="37" name="Picture 17" descr="Story card image.jpg"/>
            <p:cNvPicPr>
              <a:picLocks noChangeAspect="1"/>
            </p:cNvPicPr>
            <p:nvPr/>
          </p:nvPicPr>
          <p:blipFill>
            <a:blip r:embed="rId12" cstate="print"/>
            <a:srcRect/>
            <a:stretch>
              <a:fillRect/>
            </a:stretch>
          </p:blipFill>
          <p:spPr bwMode="auto">
            <a:xfrm>
              <a:off x="4876800" y="3200400"/>
              <a:ext cx="1981200" cy="1676400"/>
            </a:xfrm>
            <a:prstGeom prst="rect">
              <a:avLst/>
            </a:prstGeom>
            <a:noFill/>
            <a:ln w="9525">
              <a:noFill/>
              <a:miter lim="800000"/>
              <a:headEnd/>
              <a:tailEnd/>
            </a:ln>
          </p:spPr>
        </p:pic>
        <p:sp>
          <p:nvSpPr>
            <p:cNvPr id="23" name="Rectangle 22"/>
            <p:cNvSpPr/>
            <p:nvPr/>
          </p:nvSpPr>
          <p:spPr bwMode="auto">
            <a:xfrm>
              <a:off x="6019800" y="2667000"/>
              <a:ext cx="685800" cy="30480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26" name="Rectangle 25"/>
            <p:cNvSpPr/>
            <p:nvPr/>
          </p:nvSpPr>
          <p:spPr bwMode="auto">
            <a:xfrm>
              <a:off x="6096000" y="3200400"/>
              <a:ext cx="685800" cy="30480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grpSp>
      <p:sp>
        <p:nvSpPr>
          <p:cNvPr id="166922" name="AutoShape 10"/>
          <p:cNvSpPr>
            <a:spLocks noChangeArrowheads="1"/>
          </p:cNvSpPr>
          <p:nvPr/>
        </p:nvSpPr>
        <p:spPr bwMode="auto">
          <a:xfrm>
            <a:off x="4343400" y="3200400"/>
            <a:ext cx="838200" cy="685800"/>
          </a:xfrm>
          <a:prstGeom prst="rightArrow">
            <a:avLst>
              <a:gd name="adj1" fmla="val 50000"/>
              <a:gd name="adj2" fmla="val 60714"/>
            </a:avLst>
          </a:prstGeom>
          <a:solidFill>
            <a:srgbClr val="5A007D">
              <a:alpha val="20000"/>
            </a:srgbClr>
          </a:solidFill>
          <a:ln w="9525">
            <a:solidFill>
              <a:srgbClr val="5A007D"/>
            </a:solidFill>
            <a:prstDash val="dash"/>
            <a:miter lim="800000"/>
            <a:headEnd/>
            <a:tailEnd/>
          </a:ln>
        </p:spPr>
        <p:txBody>
          <a:bodyPr wrap="none" anchor="ctr"/>
          <a:lstStyle/>
          <a:p>
            <a:endParaRPr lang="en-US" dirty="0"/>
          </a:p>
        </p:txBody>
      </p:sp>
      <p:sp>
        <p:nvSpPr>
          <p:cNvPr id="31" name="Oval 30"/>
          <p:cNvSpPr/>
          <p:nvPr/>
        </p:nvSpPr>
        <p:spPr bwMode="auto">
          <a:xfrm>
            <a:off x="6477000" y="1905000"/>
            <a:ext cx="2667000" cy="449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6920"/>
                                        </p:tgtEl>
                                        <p:attrNameLst>
                                          <p:attrName>style.visibility</p:attrName>
                                        </p:attrNameLst>
                                      </p:cBhvr>
                                      <p:to>
                                        <p:strVal val="visible"/>
                                      </p:to>
                                    </p:set>
                                    <p:anim calcmode="lin" valueType="num">
                                      <p:cBhvr additive="base">
                                        <p:cTn id="17" dur="500" fill="hold"/>
                                        <p:tgtEl>
                                          <p:spTgt spid="166920"/>
                                        </p:tgtEl>
                                        <p:attrNameLst>
                                          <p:attrName>ppt_x</p:attrName>
                                        </p:attrNameLst>
                                      </p:cBhvr>
                                      <p:tavLst>
                                        <p:tav tm="0">
                                          <p:val>
                                            <p:strVal val="0-#ppt_w/2"/>
                                          </p:val>
                                        </p:tav>
                                        <p:tav tm="100000">
                                          <p:val>
                                            <p:strVal val="#ppt_x"/>
                                          </p:val>
                                        </p:tav>
                                      </p:tavLst>
                                    </p:anim>
                                    <p:anim calcmode="lin" valueType="num">
                                      <p:cBhvr additive="base">
                                        <p:cTn id="18" dur="500" fill="hold"/>
                                        <p:tgtEl>
                                          <p:spTgt spid="166920"/>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6922"/>
                                        </p:tgtEl>
                                        <p:attrNameLst>
                                          <p:attrName>style.visibility</p:attrName>
                                        </p:attrNameLst>
                                      </p:cBhvr>
                                      <p:to>
                                        <p:strVal val="visible"/>
                                      </p:to>
                                    </p:set>
                                    <p:anim calcmode="lin" valueType="num">
                                      <p:cBhvr additive="base">
                                        <p:cTn id="27" dur="500" fill="hold"/>
                                        <p:tgtEl>
                                          <p:spTgt spid="166922"/>
                                        </p:tgtEl>
                                        <p:attrNameLst>
                                          <p:attrName>ppt_x</p:attrName>
                                        </p:attrNameLst>
                                      </p:cBhvr>
                                      <p:tavLst>
                                        <p:tav tm="0">
                                          <p:val>
                                            <p:strVal val="0-#ppt_w/2"/>
                                          </p:val>
                                        </p:tav>
                                        <p:tav tm="100000">
                                          <p:val>
                                            <p:strVal val="#ppt_x"/>
                                          </p:val>
                                        </p:tav>
                                      </p:tavLst>
                                    </p:anim>
                                    <p:anim calcmode="lin" valueType="num">
                                      <p:cBhvr additive="base">
                                        <p:cTn id="28" dur="500" fill="hold"/>
                                        <p:tgtEl>
                                          <p:spTgt spid="16692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6920" grpId="0" animBg="1"/>
      <p:bldGraphic spid="36" grpId="0">
        <p:bldAsOne/>
      </p:bldGraphic>
      <p:bldP spid="166922"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sample iteration schedule</a:t>
            </a:r>
            <a:endParaRPr lang="en-US" dirty="0"/>
          </a:p>
        </p:txBody>
      </p:sp>
      <p:sp>
        <p:nvSpPr>
          <p:cNvPr id="4" name="Rectangle 63"/>
          <p:cNvSpPr>
            <a:spLocks noChangeArrowheads="1"/>
          </p:cNvSpPr>
          <p:nvPr/>
        </p:nvSpPr>
        <p:spPr bwMode="auto">
          <a:xfrm>
            <a:off x="1462510"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5" name="Rectangle 64"/>
          <p:cNvSpPr>
            <a:spLocks noChangeArrowheads="1"/>
          </p:cNvSpPr>
          <p:nvPr/>
        </p:nvSpPr>
        <p:spPr bwMode="auto">
          <a:xfrm>
            <a:off x="2703935"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6" name="Rectangle 65"/>
          <p:cNvSpPr>
            <a:spLocks noChangeArrowheads="1"/>
          </p:cNvSpPr>
          <p:nvPr/>
        </p:nvSpPr>
        <p:spPr bwMode="auto">
          <a:xfrm>
            <a:off x="3945360"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7" name="Rectangle 66"/>
          <p:cNvSpPr>
            <a:spLocks noChangeArrowheads="1"/>
          </p:cNvSpPr>
          <p:nvPr/>
        </p:nvSpPr>
        <p:spPr bwMode="auto">
          <a:xfrm>
            <a:off x="5186785"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8" name="Rectangle 67"/>
          <p:cNvSpPr>
            <a:spLocks noChangeArrowheads="1"/>
          </p:cNvSpPr>
          <p:nvPr/>
        </p:nvSpPr>
        <p:spPr bwMode="auto">
          <a:xfrm>
            <a:off x="6428210"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9" name="Rectangle 68"/>
          <p:cNvSpPr>
            <a:spLocks noChangeArrowheads="1"/>
          </p:cNvSpPr>
          <p:nvPr/>
        </p:nvSpPr>
        <p:spPr bwMode="auto">
          <a:xfrm>
            <a:off x="7669635"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10" name="Rectangle 62"/>
          <p:cNvSpPr>
            <a:spLocks noChangeArrowheads="1"/>
          </p:cNvSpPr>
          <p:nvPr/>
        </p:nvSpPr>
        <p:spPr bwMode="auto">
          <a:xfrm>
            <a:off x="221085"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11" name="Rounded Rectangle 10"/>
          <p:cNvSpPr/>
          <p:nvPr/>
        </p:nvSpPr>
        <p:spPr bwMode="auto">
          <a:xfrm>
            <a:off x="2192725" y="3036929"/>
            <a:ext cx="365130"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12" name="Rounded Rectangle 11"/>
          <p:cNvSpPr/>
          <p:nvPr/>
        </p:nvSpPr>
        <p:spPr bwMode="auto">
          <a:xfrm>
            <a:off x="1645031" y="3036929"/>
            <a:ext cx="401643"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14" name="Rounded Rectangle 9"/>
          <p:cNvSpPr>
            <a:spLocks noChangeArrowheads="1"/>
          </p:cNvSpPr>
          <p:nvPr/>
        </p:nvSpPr>
        <p:spPr bwMode="auto">
          <a:xfrm>
            <a:off x="2849984" y="2343197"/>
            <a:ext cx="1022350" cy="511175"/>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buNone/>
            </a:pPr>
            <a:r>
              <a:rPr lang="en-AU" sz="1000" baseline="0">
                <a:solidFill>
                  <a:srgbClr val="FFFF00"/>
                </a:solidFill>
                <a:latin typeface="Calibri" pitchFamily="34" charset="0"/>
              </a:rPr>
              <a:t>Analysis meetings</a:t>
            </a:r>
          </a:p>
        </p:txBody>
      </p:sp>
      <p:sp>
        <p:nvSpPr>
          <p:cNvPr id="16" name="Rounded Rectangle 12"/>
          <p:cNvSpPr>
            <a:spLocks noChangeArrowheads="1"/>
          </p:cNvSpPr>
          <p:nvPr/>
        </p:nvSpPr>
        <p:spPr bwMode="auto">
          <a:xfrm>
            <a:off x="1608559" y="2343195"/>
            <a:ext cx="1022350" cy="584200"/>
          </a:xfrm>
          <a:prstGeom prst="roundRect">
            <a:avLst>
              <a:gd name="adj" fmla="val 16667"/>
            </a:avLst>
          </a:prstGeom>
          <a:solidFill>
            <a:schemeClr val="bg1"/>
          </a:solidFill>
          <a:ln w="12700" algn="ctr">
            <a:solidFill>
              <a:srgbClr val="C0C0C0"/>
            </a:solidFill>
            <a:round/>
            <a:headEnd/>
            <a:tailEnd type="arrow" w="sm" len="lg"/>
          </a:ln>
        </p:spPr>
        <p:txBody>
          <a:bodyPr lIns="36000" tIns="36000" rIns="36000" bIns="36000" anchor="ctr"/>
          <a:lstStyle/>
          <a:p>
            <a:pPr>
              <a:buNone/>
            </a:pPr>
            <a:r>
              <a:rPr lang="en-AU" sz="1400" baseline="0">
                <a:solidFill>
                  <a:schemeClr val="tx1"/>
                </a:solidFill>
                <a:latin typeface="Calibri" pitchFamily="34" charset="0"/>
              </a:rPr>
              <a:t>Design</a:t>
            </a:r>
          </a:p>
          <a:p>
            <a:pPr>
              <a:buNone/>
            </a:pPr>
            <a:r>
              <a:rPr lang="en-AU" sz="1400" baseline="0">
                <a:solidFill>
                  <a:schemeClr val="tx1"/>
                </a:solidFill>
                <a:latin typeface="Calibri" pitchFamily="34" charset="0"/>
              </a:rPr>
              <a:t>discussions</a:t>
            </a:r>
          </a:p>
        </p:txBody>
      </p:sp>
      <p:sp>
        <p:nvSpPr>
          <p:cNvPr id="17" name="Rounded Rectangle 14"/>
          <p:cNvSpPr>
            <a:spLocks noChangeArrowheads="1"/>
          </p:cNvSpPr>
          <p:nvPr/>
        </p:nvSpPr>
        <p:spPr bwMode="auto">
          <a:xfrm>
            <a:off x="7779172" y="3402058"/>
            <a:ext cx="1058863" cy="1204912"/>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buNone/>
            </a:pPr>
            <a:r>
              <a:rPr lang="en-AU" sz="1000" baseline="0" dirty="0">
                <a:solidFill>
                  <a:srgbClr val="FFFF00"/>
                </a:solidFill>
                <a:latin typeface="Calibri" pitchFamily="34" charset="0"/>
              </a:rPr>
              <a:t>Showcase</a:t>
            </a:r>
          </a:p>
          <a:p>
            <a:pPr algn="ctr">
              <a:buNone/>
            </a:pPr>
            <a:endParaRPr lang="en-AU" sz="1000" baseline="0" dirty="0">
              <a:solidFill>
                <a:srgbClr val="FFFF00"/>
              </a:solidFill>
              <a:latin typeface="Calibri" pitchFamily="34" charset="0"/>
            </a:endParaRPr>
          </a:p>
          <a:p>
            <a:pPr algn="ctr">
              <a:buNone/>
            </a:pPr>
            <a:r>
              <a:rPr lang="en-AU" sz="1000" baseline="0" dirty="0">
                <a:solidFill>
                  <a:srgbClr val="FFFF00"/>
                </a:solidFill>
                <a:latin typeface="Calibri" pitchFamily="34" charset="0"/>
              </a:rPr>
              <a:t>Retrospective</a:t>
            </a:r>
          </a:p>
        </p:txBody>
      </p:sp>
      <p:sp>
        <p:nvSpPr>
          <p:cNvPr id="18" name="Rounded Rectangle 17"/>
          <p:cNvSpPr>
            <a:spLocks noChangeArrowheads="1"/>
          </p:cNvSpPr>
          <p:nvPr/>
        </p:nvSpPr>
        <p:spPr bwMode="auto">
          <a:xfrm>
            <a:off x="323528" y="2348880"/>
            <a:ext cx="1022350" cy="504056"/>
          </a:xfrm>
          <a:prstGeom prst="roundRect">
            <a:avLst>
              <a:gd name="adj" fmla="val 16667"/>
            </a:avLst>
          </a:prstGeom>
          <a:solidFill>
            <a:schemeClr val="accent5"/>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400" baseline="0" dirty="0">
                <a:latin typeface="Calibri" pitchFamily="34" charset="0"/>
              </a:rPr>
              <a:t>Iteration</a:t>
            </a:r>
          </a:p>
          <a:p>
            <a:pPr algn="ctr">
              <a:spcBef>
                <a:spcPct val="0"/>
              </a:spcBef>
              <a:buNone/>
            </a:pPr>
            <a:r>
              <a:rPr lang="en-AU" sz="1400" dirty="0" err="1" smtClean="0">
                <a:latin typeface="Calibri" pitchFamily="34" charset="0"/>
              </a:rPr>
              <a:t>Kickoff</a:t>
            </a:r>
            <a:endParaRPr lang="en-AU" sz="1400" baseline="0" dirty="0">
              <a:latin typeface="Calibri" pitchFamily="34" charset="0"/>
            </a:endParaRPr>
          </a:p>
          <a:p>
            <a:pPr algn="ctr">
              <a:spcBef>
                <a:spcPct val="0"/>
              </a:spcBef>
              <a:buNone/>
            </a:pPr>
            <a:endParaRPr lang="en-AU" sz="1400" baseline="0" dirty="0">
              <a:latin typeface="Calibri" pitchFamily="34" charset="0"/>
            </a:endParaRPr>
          </a:p>
        </p:txBody>
      </p:sp>
      <p:sp>
        <p:nvSpPr>
          <p:cNvPr id="19" name="Rounded Rectangle 23"/>
          <p:cNvSpPr>
            <a:spLocks noChangeArrowheads="1"/>
          </p:cNvSpPr>
          <p:nvPr/>
        </p:nvSpPr>
        <p:spPr bwMode="auto">
          <a:xfrm>
            <a:off x="1608559"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a:solidFill>
                  <a:srgbClr val="FFFF00"/>
                </a:solidFill>
                <a:latin typeface="Calibri" pitchFamily="34" charset="0"/>
              </a:rPr>
              <a:t>Stand-up</a:t>
            </a:r>
          </a:p>
        </p:txBody>
      </p:sp>
      <p:sp>
        <p:nvSpPr>
          <p:cNvPr id="20" name="Rounded Rectangle 24"/>
          <p:cNvSpPr>
            <a:spLocks noChangeArrowheads="1"/>
          </p:cNvSpPr>
          <p:nvPr/>
        </p:nvSpPr>
        <p:spPr bwMode="auto">
          <a:xfrm>
            <a:off x="2849984"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a:solidFill>
                  <a:srgbClr val="FFFF00"/>
                </a:solidFill>
                <a:latin typeface="Calibri" pitchFamily="34" charset="0"/>
              </a:rPr>
              <a:t>Stand-up</a:t>
            </a:r>
          </a:p>
        </p:txBody>
      </p:sp>
      <p:sp>
        <p:nvSpPr>
          <p:cNvPr id="21" name="Rounded Rectangle 25"/>
          <p:cNvSpPr>
            <a:spLocks noChangeArrowheads="1"/>
          </p:cNvSpPr>
          <p:nvPr/>
        </p:nvSpPr>
        <p:spPr bwMode="auto">
          <a:xfrm>
            <a:off x="4054896"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a:solidFill>
                  <a:srgbClr val="FFFF00"/>
                </a:solidFill>
                <a:latin typeface="Calibri" pitchFamily="34" charset="0"/>
              </a:rPr>
              <a:t>Stand-up</a:t>
            </a:r>
          </a:p>
        </p:txBody>
      </p:sp>
      <p:sp>
        <p:nvSpPr>
          <p:cNvPr id="22" name="Rounded Rectangle 26"/>
          <p:cNvSpPr>
            <a:spLocks noChangeArrowheads="1"/>
          </p:cNvSpPr>
          <p:nvPr/>
        </p:nvSpPr>
        <p:spPr bwMode="auto">
          <a:xfrm>
            <a:off x="5259809"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a:solidFill>
                  <a:srgbClr val="FFFF00"/>
                </a:solidFill>
                <a:latin typeface="Calibri" pitchFamily="34" charset="0"/>
              </a:rPr>
              <a:t>Stand-up</a:t>
            </a:r>
          </a:p>
        </p:txBody>
      </p:sp>
      <p:sp>
        <p:nvSpPr>
          <p:cNvPr id="23" name="Rounded Rectangle 27"/>
          <p:cNvSpPr>
            <a:spLocks noChangeArrowheads="1"/>
          </p:cNvSpPr>
          <p:nvPr/>
        </p:nvSpPr>
        <p:spPr bwMode="auto">
          <a:xfrm>
            <a:off x="6537746"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dirty="0">
                <a:solidFill>
                  <a:srgbClr val="FFFF00"/>
                </a:solidFill>
                <a:latin typeface="Calibri" pitchFamily="34" charset="0"/>
              </a:rPr>
              <a:t>Stand-up</a:t>
            </a:r>
          </a:p>
        </p:txBody>
      </p:sp>
      <p:sp>
        <p:nvSpPr>
          <p:cNvPr id="24" name="Rounded Rectangle 29"/>
          <p:cNvSpPr>
            <a:spLocks noChangeArrowheads="1"/>
          </p:cNvSpPr>
          <p:nvPr/>
        </p:nvSpPr>
        <p:spPr bwMode="auto">
          <a:xfrm>
            <a:off x="7779171"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dirty="0">
                <a:solidFill>
                  <a:srgbClr val="FFFF00"/>
                </a:solidFill>
                <a:latin typeface="Calibri" pitchFamily="34" charset="0"/>
              </a:rPr>
              <a:t>Stand-up</a:t>
            </a:r>
          </a:p>
        </p:txBody>
      </p:sp>
      <p:sp>
        <p:nvSpPr>
          <p:cNvPr id="25" name="Rounded Rectangle 30"/>
          <p:cNvSpPr>
            <a:spLocks noChangeArrowheads="1"/>
          </p:cNvSpPr>
          <p:nvPr/>
        </p:nvSpPr>
        <p:spPr bwMode="auto">
          <a:xfrm>
            <a:off x="323528" y="198884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dirty="0" smtClean="0">
                <a:solidFill>
                  <a:srgbClr val="FFFF00"/>
                </a:solidFill>
                <a:latin typeface="Calibri" pitchFamily="34" charset="0"/>
              </a:rPr>
              <a:t>Stand-up</a:t>
            </a:r>
          </a:p>
        </p:txBody>
      </p:sp>
      <p:sp>
        <p:nvSpPr>
          <p:cNvPr id="27" name="Rounded Rectangle 34"/>
          <p:cNvSpPr>
            <a:spLocks noChangeArrowheads="1"/>
          </p:cNvSpPr>
          <p:nvPr/>
        </p:nvSpPr>
        <p:spPr bwMode="auto">
          <a:xfrm>
            <a:off x="5259810" y="2343182"/>
            <a:ext cx="985837" cy="511175"/>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buNone/>
            </a:pPr>
            <a:r>
              <a:rPr lang="en-AU" sz="1000" baseline="0" dirty="0">
                <a:solidFill>
                  <a:srgbClr val="FFFF00"/>
                </a:solidFill>
                <a:latin typeface="Calibri" pitchFamily="34" charset="0"/>
              </a:rPr>
              <a:t>Analysis meetings</a:t>
            </a:r>
          </a:p>
        </p:txBody>
      </p:sp>
      <p:sp>
        <p:nvSpPr>
          <p:cNvPr id="28" name="Rounded Rectangle 35"/>
          <p:cNvSpPr>
            <a:spLocks noChangeArrowheads="1"/>
          </p:cNvSpPr>
          <p:nvPr/>
        </p:nvSpPr>
        <p:spPr bwMode="auto">
          <a:xfrm>
            <a:off x="6537746" y="2343197"/>
            <a:ext cx="1022350" cy="584200"/>
          </a:xfrm>
          <a:prstGeom prst="roundRect">
            <a:avLst>
              <a:gd name="adj" fmla="val 16667"/>
            </a:avLst>
          </a:prstGeom>
          <a:solidFill>
            <a:schemeClr val="bg1"/>
          </a:solidFill>
          <a:ln w="12700" algn="ctr">
            <a:solidFill>
              <a:srgbClr val="C0C0C0"/>
            </a:solidFill>
            <a:round/>
            <a:headEnd/>
            <a:tailEnd type="arrow" w="sm" len="lg"/>
          </a:ln>
        </p:spPr>
        <p:txBody>
          <a:bodyPr lIns="36000" tIns="36000" rIns="36000" bIns="36000" anchor="ctr"/>
          <a:lstStyle/>
          <a:p>
            <a:pPr>
              <a:buNone/>
            </a:pPr>
            <a:r>
              <a:rPr lang="en-AU" sz="1400" baseline="0" dirty="0">
                <a:solidFill>
                  <a:schemeClr val="tx1"/>
                </a:solidFill>
                <a:latin typeface="Calibri" pitchFamily="34" charset="0"/>
              </a:rPr>
              <a:t>Design</a:t>
            </a:r>
          </a:p>
          <a:p>
            <a:pPr>
              <a:buNone/>
            </a:pPr>
            <a:r>
              <a:rPr lang="en-AU" sz="1400" baseline="0" dirty="0">
                <a:solidFill>
                  <a:schemeClr val="tx1"/>
                </a:solidFill>
                <a:latin typeface="Calibri" pitchFamily="34" charset="0"/>
              </a:rPr>
              <a:t>discussions</a:t>
            </a:r>
          </a:p>
        </p:txBody>
      </p:sp>
      <p:sp>
        <p:nvSpPr>
          <p:cNvPr id="29" name="Rounded Rectangle 28"/>
          <p:cNvSpPr/>
          <p:nvPr/>
        </p:nvSpPr>
        <p:spPr bwMode="auto">
          <a:xfrm>
            <a:off x="3434167" y="3036929"/>
            <a:ext cx="365130"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30" name="Rounded Rectangle 29"/>
          <p:cNvSpPr/>
          <p:nvPr/>
        </p:nvSpPr>
        <p:spPr bwMode="auto">
          <a:xfrm>
            <a:off x="2886473" y="3036929"/>
            <a:ext cx="401643"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31" name="Rounded Rectangle 30"/>
          <p:cNvSpPr/>
          <p:nvPr/>
        </p:nvSpPr>
        <p:spPr bwMode="auto">
          <a:xfrm>
            <a:off x="4675608" y="2343182"/>
            <a:ext cx="328617" cy="226380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32" name="Rounded Rectangle 31"/>
          <p:cNvSpPr/>
          <p:nvPr/>
        </p:nvSpPr>
        <p:spPr bwMode="auto">
          <a:xfrm>
            <a:off x="4131566" y="2343182"/>
            <a:ext cx="361479" cy="226380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33" name="Rounded Rectangle 32"/>
          <p:cNvSpPr/>
          <p:nvPr/>
        </p:nvSpPr>
        <p:spPr bwMode="auto">
          <a:xfrm>
            <a:off x="5844025" y="3036930"/>
            <a:ext cx="365130" cy="1570060"/>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34" name="Rounded Rectangle 33"/>
          <p:cNvSpPr/>
          <p:nvPr/>
        </p:nvSpPr>
        <p:spPr bwMode="auto">
          <a:xfrm>
            <a:off x="5296331" y="3036930"/>
            <a:ext cx="401643" cy="1570060"/>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35" name="Rounded Rectangle 34"/>
          <p:cNvSpPr/>
          <p:nvPr/>
        </p:nvSpPr>
        <p:spPr bwMode="auto">
          <a:xfrm>
            <a:off x="7181045" y="3036930"/>
            <a:ext cx="328617" cy="1570061"/>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36" name="Rounded Rectangle 35"/>
          <p:cNvSpPr/>
          <p:nvPr/>
        </p:nvSpPr>
        <p:spPr bwMode="auto">
          <a:xfrm>
            <a:off x="6574286" y="3036929"/>
            <a:ext cx="361479" cy="1570061"/>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37" name="Rounded Rectangle 46"/>
          <p:cNvSpPr>
            <a:spLocks noChangeArrowheads="1"/>
          </p:cNvSpPr>
          <p:nvPr/>
        </p:nvSpPr>
        <p:spPr bwMode="auto">
          <a:xfrm>
            <a:off x="7779171" y="2379710"/>
            <a:ext cx="1022350" cy="803275"/>
          </a:xfrm>
          <a:prstGeom prst="roundRect">
            <a:avLst>
              <a:gd name="adj" fmla="val 16667"/>
            </a:avLst>
          </a:prstGeom>
          <a:solidFill>
            <a:schemeClr val="bg1"/>
          </a:solidFill>
          <a:ln w="12700" algn="ctr">
            <a:solidFill>
              <a:srgbClr val="C0C0C0"/>
            </a:solidFill>
            <a:round/>
            <a:headEnd/>
            <a:tailEnd type="arrow" w="sm" len="lg"/>
          </a:ln>
        </p:spPr>
        <p:txBody>
          <a:bodyPr lIns="36000" tIns="36000" rIns="36000" bIns="36000" anchor="ctr"/>
          <a:lstStyle/>
          <a:p>
            <a:pPr>
              <a:buNone/>
            </a:pPr>
            <a:r>
              <a:rPr lang="en-AU" sz="1400" baseline="0">
                <a:solidFill>
                  <a:schemeClr val="tx1"/>
                </a:solidFill>
                <a:latin typeface="Calibri" pitchFamily="34" charset="0"/>
              </a:rPr>
              <a:t>Showcase</a:t>
            </a:r>
          </a:p>
          <a:p>
            <a:pPr>
              <a:buNone/>
            </a:pPr>
            <a:r>
              <a:rPr lang="en-AU" sz="1400" baseline="0">
                <a:solidFill>
                  <a:schemeClr val="tx1"/>
                </a:solidFill>
                <a:latin typeface="Calibri" pitchFamily="34" charset="0"/>
              </a:rPr>
              <a:t>Prep</a:t>
            </a:r>
          </a:p>
        </p:txBody>
      </p:sp>
      <p:cxnSp>
        <p:nvCxnSpPr>
          <p:cNvPr id="38" name="Straight Arrow Connector 50"/>
          <p:cNvCxnSpPr>
            <a:cxnSpLocks noChangeShapeType="1"/>
          </p:cNvCxnSpPr>
          <p:nvPr/>
        </p:nvCxnSpPr>
        <p:spPr bwMode="auto">
          <a:xfrm>
            <a:off x="221084" y="1576435"/>
            <a:ext cx="3833812" cy="1587"/>
          </a:xfrm>
          <a:prstGeom prst="straightConnector1">
            <a:avLst/>
          </a:prstGeom>
          <a:noFill/>
          <a:ln w="12700" algn="ctr">
            <a:solidFill>
              <a:srgbClr val="C0C0C0"/>
            </a:solidFill>
            <a:round/>
            <a:headEnd/>
            <a:tailEnd type="arrow" w="med" len="med"/>
          </a:ln>
        </p:spPr>
      </p:cxnSp>
      <p:cxnSp>
        <p:nvCxnSpPr>
          <p:cNvPr id="39" name="Straight Arrow Connector 52"/>
          <p:cNvCxnSpPr>
            <a:cxnSpLocks noChangeShapeType="1"/>
          </p:cNvCxnSpPr>
          <p:nvPr/>
        </p:nvCxnSpPr>
        <p:spPr bwMode="auto">
          <a:xfrm>
            <a:off x="5405860" y="1576435"/>
            <a:ext cx="3468687" cy="1587"/>
          </a:xfrm>
          <a:prstGeom prst="straightConnector1">
            <a:avLst/>
          </a:prstGeom>
          <a:noFill/>
          <a:ln w="12700" algn="ctr">
            <a:solidFill>
              <a:srgbClr val="C0C0C0"/>
            </a:solidFill>
            <a:round/>
            <a:headEnd/>
            <a:tailEnd type="arrow" w="med" len="med"/>
          </a:ln>
        </p:spPr>
      </p:cxnSp>
      <p:sp>
        <p:nvSpPr>
          <p:cNvPr id="40" name="TextBox 54"/>
          <p:cNvSpPr txBox="1">
            <a:spLocks noChangeArrowheads="1"/>
          </p:cNvSpPr>
          <p:nvPr/>
        </p:nvSpPr>
        <p:spPr bwMode="auto">
          <a:xfrm>
            <a:off x="732259" y="1138283"/>
            <a:ext cx="7996237" cy="400050"/>
          </a:xfrm>
          <a:prstGeom prst="rect">
            <a:avLst/>
          </a:prstGeom>
          <a:noFill/>
          <a:ln w="9525">
            <a:noFill/>
            <a:miter lim="800000"/>
            <a:headEnd/>
            <a:tailEnd/>
          </a:ln>
        </p:spPr>
        <p:txBody>
          <a:bodyPr>
            <a:spAutoFit/>
          </a:bodyPr>
          <a:lstStyle/>
          <a:p>
            <a:pPr>
              <a:buNone/>
              <a:tabLst>
                <a:tab pos="3429000" algn="l"/>
                <a:tab pos="5486400" algn="l"/>
              </a:tabLst>
            </a:pPr>
            <a:r>
              <a:rPr lang="en-AU" sz="2000" baseline="0" dirty="0">
                <a:solidFill>
                  <a:schemeClr val="tx1"/>
                </a:solidFill>
                <a:latin typeface="Calibri" pitchFamily="34" charset="0"/>
              </a:rPr>
              <a:t>Week 1</a:t>
            </a:r>
            <a:r>
              <a:rPr lang="en-AU" sz="2000" baseline="0" dirty="0" smtClean="0">
                <a:solidFill>
                  <a:schemeClr val="tx1"/>
                </a:solidFill>
                <a:latin typeface="Calibri" pitchFamily="34" charset="0"/>
              </a:rPr>
              <a:t> 	…	Week </a:t>
            </a:r>
            <a:r>
              <a:rPr lang="en-AU" sz="2000" baseline="0" dirty="0">
                <a:solidFill>
                  <a:schemeClr val="tx1"/>
                </a:solidFill>
                <a:latin typeface="Calibri" pitchFamily="34" charset="0"/>
              </a:rPr>
              <a:t>2</a:t>
            </a:r>
            <a:endParaRPr lang="en-AU" sz="2000" dirty="0">
              <a:solidFill>
                <a:schemeClr val="tx1"/>
              </a:solidFill>
              <a:latin typeface="Calibri" pitchFamily="34" charset="0"/>
            </a:endParaRPr>
          </a:p>
        </p:txBody>
      </p:sp>
      <p:sp>
        <p:nvSpPr>
          <p:cNvPr id="41" name="TextBox 40"/>
          <p:cNvSpPr txBox="1"/>
          <p:nvPr/>
        </p:nvSpPr>
        <p:spPr>
          <a:xfrm>
            <a:off x="257596" y="5510113"/>
            <a:ext cx="1131888"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Wednesday</a:t>
            </a:r>
            <a:endParaRPr lang="en-AU" sz="1800" dirty="0">
              <a:solidFill>
                <a:schemeClr val="accent3">
                  <a:lumMod val="65000"/>
                </a:schemeClr>
              </a:solidFill>
              <a:latin typeface="Calibri" pitchFamily="34" charset="0"/>
            </a:endParaRPr>
          </a:p>
        </p:txBody>
      </p:sp>
      <p:sp>
        <p:nvSpPr>
          <p:cNvPr id="42" name="TextBox 41"/>
          <p:cNvSpPr txBox="1"/>
          <p:nvPr/>
        </p:nvSpPr>
        <p:spPr>
          <a:xfrm>
            <a:off x="1535535" y="5510113"/>
            <a:ext cx="1131887"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Thursday</a:t>
            </a:r>
            <a:endParaRPr lang="en-AU" sz="1800" dirty="0">
              <a:solidFill>
                <a:schemeClr val="accent3">
                  <a:lumMod val="65000"/>
                </a:schemeClr>
              </a:solidFill>
              <a:latin typeface="Calibri" pitchFamily="34" charset="0"/>
            </a:endParaRPr>
          </a:p>
        </p:txBody>
      </p:sp>
      <p:sp>
        <p:nvSpPr>
          <p:cNvPr id="43" name="TextBox 42"/>
          <p:cNvSpPr txBox="1"/>
          <p:nvPr/>
        </p:nvSpPr>
        <p:spPr>
          <a:xfrm>
            <a:off x="2813471" y="5510113"/>
            <a:ext cx="1131888"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Friday</a:t>
            </a:r>
            <a:endParaRPr lang="en-AU" sz="1800" dirty="0">
              <a:solidFill>
                <a:schemeClr val="accent3">
                  <a:lumMod val="65000"/>
                </a:schemeClr>
              </a:solidFill>
              <a:latin typeface="Calibri" pitchFamily="34" charset="0"/>
            </a:endParaRPr>
          </a:p>
        </p:txBody>
      </p:sp>
      <p:sp>
        <p:nvSpPr>
          <p:cNvPr id="44" name="TextBox 43"/>
          <p:cNvSpPr txBox="1"/>
          <p:nvPr/>
        </p:nvSpPr>
        <p:spPr>
          <a:xfrm>
            <a:off x="4018385" y="5510113"/>
            <a:ext cx="1131887" cy="511175"/>
          </a:xfrm>
          <a:prstGeom prst="rect">
            <a:avLst/>
          </a:prstGeom>
          <a:noFill/>
        </p:spPr>
        <p:txBody>
          <a:bodyPr lIns="0" tIns="0" rIns="0" bIns="0"/>
          <a:lstStyle/>
          <a:p>
            <a:pPr>
              <a:spcBef>
                <a:spcPts val="0"/>
              </a:spcBef>
              <a:buNone/>
              <a:defRPr/>
            </a:pPr>
            <a:r>
              <a:rPr lang="en-AU" sz="1800" dirty="0">
                <a:solidFill>
                  <a:schemeClr val="accent3">
                    <a:lumMod val="65000"/>
                  </a:schemeClr>
                </a:solidFill>
                <a:latin typeface="Calibri" pitchFamily="34" charset="0"/>
              </a:rPr>
              <a:t>…</a:t>
            </a:r>
          </a:p>
        </p:txBody>
      </p:sp>
      <p:sp>
        <p:nvSpPr>
          <p:cNvPr id="45" name="TextBox 44"/>
          <p:cNvSpPr txBox="1"/>
          <p:nvPr/>
        </p:nvSpPr>
        <p:spPr>
          <a:xfrm>
            <a:off x="5259810" y="5510113"/>
            <a:ext cx="1131887"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Friday</a:t>
            </a:r>
            <a:endParaRPr lang="en-AU" sz="1800" dirty="0">
              <a:solidFill>
                <a:schemeClr val="accent3">
                  <a:lumMod val="65000"/>
                </a:schemeClr>
              </a:solidFill>
              <a:latin typeface="Calibri" pitchFamily="34" charset="0"/>
            </a:endParaRPr>
          </a:p>
        </p:txBody>
      </p:sp>
      <p:sp>
        <p:nvSpPr>
          <p:cNvPr id="46" name="TextBox 45"/>
          <p:cNvSpPr txBox="1"/>
          <p:nvPr/>
        </p:nvSpPr>
        <p:spPr>
          <a:xfrm>
            <a:off x="6537746" y="5510113"/>
            <a:ext cx="1131888"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Monday</a:t>
            </a:r>
            <a:endParaRPr lang="en-AU" sz="1800" dirty="0">
              <a:solidFill>
                <a:schemeClr val="accent3">
                  <a:lumMod val="65000"/>
                </a:schemeClr>
              </a:solidFill>
              <a:latin typeface="Calibri" pitchFamily="34" charset="0"/>
            </a:endParaRPr>
          </a:p>
        </p:txBody>
      </p:sp>
      <p:sp>
        <p:nvSpPr>
          <p:cNvPr id="47" name="TextBox 46"/>
          <p:cNvSpPr txBox="1"/>
          <p:nvPr/>
        </p:nvSpPr>
        <p:spPr>
          <a:xfrm>
            <a:off x="7742660" y="5510113"/>
            <a:ext cx="1131887"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Tuesday</a:t>
            </a:r>
            <a:endParaRPr lang="en-AU" sz="1800" dirty="0">
              <a:solidFill>
                <a:schemeClr val="accent3">
                  <a:lumMod val="65000"/>
                </a:schemeClr>
              </a:solidFill>
              <a:latin typeface="Calibri" pitchFamily="34" charset="0"/>
            </a:endParaRPr>
          </a:p>
        </p:txBody>
      </p:sp>
      <p:sp>
        <p:nvSpPr>
          <p:cNvPr id="51" name="TextBox 50"/>
          <p:cNvSpPr txBox="1"/>
          <p:nvPr/>
        </p:nvSpPr>
        <p:spPr>
          <a:xfrm>
            <a:off x="3118432" y="6012577"/>
            <a:ext cx="3162019" cy="584775"/>
          </a:xfrm>
          <a:prstGeom prst="rect">
            <a:avLst/>
          </a:prstGeom>
          <a:noFill/>
        </p:spPr>
        <p:txBody>
          <a:bodyPr wrap="none" rtlCol="0">
            <a:spAutoFit/>
          </a:bodyPr>
          <a:lstStyle/>
          <a:p>
            <a:pPr>
              <a:buNone/>
            </a:pPr>
            <a:r>
              <a:rPr lang="en-US" sz="3200" dirty="0" smtClean="0">
                <a:effectLst>
                  <a:glow rad="228600">
                    <a:schemeClr val="accent1">
                      <a:satMod val="175000"/>
                      <a:alpha val="40000"/>
                    </a:schemeClr>
                  </a:glow>
                </a:effectLst>
              </a:rPr>
              <a:t>What’s missing?</a:t>
            </a:r>
            <a:endParaRPr lang="en-US" sz="3200" dirty="0">
              <a:effectLst>
                <a:glow rad="228600">
                  <a:schemeClr val="accent1">
                    <a:satMod val="175000"/>
                    <a:alpha val="40000"/>
                  </a:schemeClr>
                </a:glow>
              </a:effectLst>
            </a:endParaRPr>
          </a:p>
        </p:txBody>
      </p:sp>
      <p:sp>
        <p:nvSpPr>
          <p:cNvPr id="48" name="Rounded Rectangle 47"/>
          <p:cNvSpPr/>
          <p:nvPr/>
        </p:nvSpPr>
        <p:spPr bwMode="auto">
          <a:xfrm>
            <a:off x="943230" y="3212976"/>
            <a:ext cx="365130"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49" name="Rounded Rectangle 48"/>
          <p:cNvSpPr/>
          <p:nvPr/>
        </p:nvSpPr>
        <p:spPr bwMode="auto">
          <a:xfrm>
            <a:off x="395536" y="3212976"/>
            <a:ext cx="401643"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53" name="Rounded Rectangle 52"/>
          <p:cNvSpPr>
            <a:spLocks noChangeArrowheads="1"/>
          </p:cNvSpPr>
          <p:nvPr/>
        </p:nvSpPr>
        <p:spPr bwMode="auto">
          <a:xfrm>
            <a:off x="1619672" y="4797152"/>
            <a:ext cx="5904656" cy="504056"/>
          </a:xfrm>
          <a:prstGeom prst="roundRect">
            <a:avLst>
              <a:gd name="adj" fmla="val 16667"/>
            </a:avLst>
          </a:prstGeom>
          <a:solidFill>
            <a:schemeClr val="accent5"/>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400" baseline="0" dirty="0">
                <a:latin typeface="Calibri" pitchFamily="34" charset="0"/>
              </a:rPr>
              <a:t>Iteration</a:t>
            </a:r>
          </a:p>
          <a:p>
            <a:pPr algn="ctr">
              <a:spcBef>
                <a:spcPct val="0"/>
              </a:spcBef>
              <a:buNone/>
            </a:pPr>
            <a:r>
              <a:rPr lang="en-AU" sz="1400" dirty="0" smtClean="0">
                <a:latin typeface="Calibri" pitchFamily="34" charset="0"/>
              </a:rPr>
              <a:t>Planning</a:t>
            </a:r>
            <a:endParaRPr lang="en-AU" sz="1400" baseline="0" dirty="0">
              <a:latin typeface="Calibri" pitchFamily="34" charset="0"/>
            </a:endParaRPr>
          </a:p>
          <a:p>
            <a:pPr algn="ctr">
              <a:spcBef>
                <a:spcPct val="0"/>
              </a:spcBef>
              <a:buNone/>
            </a:pPr>
            <a:endParaRPr lang="en-AU" sz="1400" baseline="0" dirty="0">
              <a:latin typeface="Calibri" pitchFamily="34" charset="0"/>
            </a:endParaRPr>
          </a:p>
        </p:txBody>
      </p:sp>
    </p:spTree>
    <p:extLst>
      <p:ext uri="{BB962C8B-B14F-4D97-AF65-F5344CB8AC3E}">
        <p14:creationId xmlns:p14="http://schemas.microsoft.com/office/powerpoint/2010/main" val="14261025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227409"/>
            <a:ext cx="8412480" cy="839391"/>
          </a:xfrm>
        </p:spPr>
        <p:txBody>
          <a:bodyPr>
            <a:normAutofit/>
          </a:bodyPr>
          <a:lstStyle/>
          <a:p>
            <a:r>
              <a:rPr lang="en-AU" dirty="0" smtClean="0"/>
              <a:t>The life of a story across iterations</a:t>
            </a:r>
            <a:endParaRPr lang="en-AU" dirty="0"/>
          </a:p>
        </p:txBody>
      </p:sp>
      <p:sp>
        <p:nvSpPr>
          <p:cNvPr id="5" name="Rectangle 4"/>
          <p:cNvSpPr/>
          <p:nvPr/>
        </p:nvSpPr>
        <p:spPr>
          <a:xfrm>
            <a:off x="1000100" y="2109756"/>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Planning</a:t>
            </a:r>
            <a:endParaRPr lang="en-AU" dirty="0"/>
          </a:p>
        </p:txBody>
      </p:sp>
      <p:sp>
        <p:nvSpPr>
          <p:cNvPr id="6" name="Rectangle 5"/>
          <p:cNvSpPr/>
          <p:nvPr/>
        </p:nvSpPr>
        <p:spPr>
          <a:xfrm>
            <a:off x="1000100" y="2824136"/>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Elaboration</a:t>
            </a:r>
            <a:endParaRPr lang="en-AU" dirty="0"/>
          </a:p>
        </p:txBody>
      </p:sp>
      <p:sp>
        <p:nvSpPr>
          <p:cNvPr id="7" name="Rectangle 6"/>
          <p:cNvSpPr/>
          <p:nvPr/>
        </p:nvSpPr>
        <p:spPr>
          <a:xfrm>
            <a:off x="3030246" y="3681392"/>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Build</a:t>
            </a:r>
            <a:endParaRPr lang="en-AU" dirty="0"/>
          </a:p>
        </p:txBody>
      </p:sp>
      <p:sp>
        <p:nvSpPr>
          <p:cNvPr id="8" name="Rectangle 7"/>
          <p:cNvSpPr/>
          <p:nvPr/>
        </p:nvSpPr>
        <p:spPr>
          <a:xfrm>
            <a:off x="3030246" y="4395772"/>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UAT Test</a:t>
            </a:r>
            <a:endParaRPr lang="en-AU" dirty="0"/>
          </a:p>
        </p:txBody>
      </p:sp>
      <p:sp>
        <p:nvSpPr>
          <p:cNvPr id="9" name="Rectangle 8"/>
          <p:cNvSpPr/>
          <p:nvPr/>
        </p:nvSpPr>
        <p:spPr>
          <a:xfrm>
            <a:off x="5000628" y="5181590"/>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Regression Test</a:t>
            </a:r>
            <a:endParaRPr lang="en-AU" dirty="0"/>
          </a:p>
        </p:txBody>
      </p:sp>
      <p:cxnSp>
        <p:nvCxnSpPr>
          <p:cNvPr id="11" name="Straight Connector 10"/>
          <p:cNvCxnSpPr/>
          <p:nvPr/>
        </p:nvCxnSpPr>
        <p:spPr>
          <a:xfrm rot="5400000">
            <a:off x="-1428792" y="3967144"/>
            <a:ext cx="442915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13554" y="3967144"/>
            <a:ext cx="442915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2624904" y="3967144"/>
            <a:ext cx="4429156"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692690" y="1568694"/>
            <a:ext cx="398567" cy="400110"/>
          </a:xfrm>
          <a:prstGeom prst="rect">
            <a:avLst/>
          </a:prstGeom>
          <a:noFill/>
        </p:spPr>
        <p:txBody>
          <a:bodyPr wrap="none" rtlCol="0">
            <a:spAutoFit/>
          </a:bodyPr>
          <a:lstStyle/>
          <a:p>
            <a:pPr algn="ctr">
              <a:buNone/>
            </a:pPr>
            <a:r>
              <a:rPr lang="en-AU" dirty="0" smtClean="0"/>
              <a:t>I0</a:t>
            </a:r>
            <a:endParaRPr lang="en-AU" dirty="0"/>
          </a:p>
        </p:txBody>
      </p:sp>
      <p:sp>
        <p:nvSpPr>
          <p:cNvPr id="15" name="TextBox 14"/>
          <p:cNvSpPr txBox="1"/>
          <p:nvPr/>
        </p:nvSpPr>
        <p:spPr>
          <a:xfrm>
            <a:off x="3722836" y="1568694"/>
            <a:ext cx="398567" cy="400110"/>
          </a:xfrm>
          <a:prstGeom prst="rect">
            <a:avLst/>
          </a:prstGeom>
          <a:noFill/>
        </p:spPr>
        <p:txBody>
          <a:bodyPr wrap="none" rtlCol="0">
            <a:spAutoFit/>
          </a:bodyPr>
          <a:lstStyle/>
          <a:p>
            <a:pPr algn="ctr">
              <a:buNone/>
            </a:pPr>
            <a:r>
              <a:rPr lang="en-AU" dirty="0" smtClean="0"/>
              <a:t>I1</a:t>
            </a:r>
            <a:endParaRPr lang="en-AU" dirty="0"/>
          </a:p>
        </p:txBody>
      </p:sp>
      <p:sp>
        <p:nvSpPr>
          <p:cNvPr id="16" name="TextBox 15"/>
          <p:cNvSpPr txBox="1"/>
          <p:nvPr/>
        </p:nvSpPr>
        <p:spPr>
          <a:xfrm>
            <a:off x="5658601" y="1568694"/>
            <a:ext cx="398567" cy="400110"/>
          </a:xfrm>
          <a:prstGeom prst="rect">
            <a:avLst/>
          </a:prstGeom>
          <a:noFill/>
        </p:spPr>
        <p:txBody>
          <a:bodyPr wrap="none" rtlCol="0">
            <a:spAutoFit/>
          </a:bodyPr>
          <a:lstStyle/>
          <a:p>
            <a:pPr algn="ctr">
              <a:buNone/>
            </a:pPr>
            <a:r>
              <a:rPr lang="en-AU" dirty="0" smtClean="0"/>
              <a:t>I2</a:t>
            </a:r>
            <a:endParaRPr lang="en-AU" dirty="0"/>
          </a:p>
        </p:txBody>
      </p:sp>
      <p:sp>
        <p:nvSpPr>
          <p:cNvPr id="17" name="Rectangle 16"/>
          <p:cNvSpPr/>
          <p:nvPr/>
        </p:nvSpPr>
        <p:spPr>
          <a:xfrm>
            <a:off x="3030246" y="2109756"/>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Planning</a:t>
            </a:r>
            <a:endParaRPr lang="en-AU" dirty="0">
              <a:solidFill>
                <a:schemeClr val="tx1"/>
              </a:solidFill>
            </a:endParaRPr>
          </a:p>
        </p:txBody>
      </p:sp>
      <p:sp>
        <p:nvSpPr>
          <p:cNvPr id="18" name="Rectangle 17"/>
          <p:cNvSpPr/>
          <p:nvPr/>
        </p:nvSpPr>
        <p:spPr>
          <a:xfrm>
            <a:off x="3030246" y="2824136"/>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Elaboration</a:t>
            </a:r>
            <a:endParaRPr lang="en-AU" dirty="0">
              <a:solidFill>
                <a:schemeClr val="tx1"/>
              </a:solidFill>
            </a:endParaRPr>
          </a:p>
        </p:txBody>
      </p:sp>
      <p:cxnSp>
        <p:nvCxnSpPr>
          <p:cNvPr id="19" name="Straight Connector 18"/>
          <p:cNvCxnSpPr/>
          <p:nvPr/>
        </p:nvCxnSpPr>
        <p:spPr>
          <a:xfrm rot="5400000">
            <a:off x="4715670" y="3967144"/>
            <a:ext cx="4429156" cy="158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693482" y="1568694"/>
            <a:ext cx="398567" cy="400110"/>
          </a:xfrm>
          <a:prstGeom prst="rect">
            <a:avLst/>
          </a:prstGeom>
          <a:noFill/>
        </p:spPr>
        <p:txBody>
          <a:bodyPr wrap="none" rtlCol="0">
            <a:spAutoFit/>
          </a:bodyPr>
          <a:lstStyle/>
          <a:p>
            <a:pPr algn="ctr">
              <a:buNone/>
            </a:pPr>
            <a:r>
              <a:rPr lang="en-AU" dirty="0" smtClean="0"/>
              <a:t>I3</a:t>
            </a:r>
            <a:endParaRPr lang="en-AU" dirty="0"/>
          </a:p>
        </p:txBody>
      </p:sp>
      <p:sp>
        <p:nvSpPr>
          <p:cNvPr id="21" name="Rectangle 20"/>
          <p:cNvSpPr/>
          <p:nvPr/>
        </p:nvSpPr>
        <p:spPr>
          <a:xfrm>
            <a:off x="5000628" y="3681392"/>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Build</a:t>
            </a:r>
            <a:endParaRPr lang="en-AU" dirty="0">
              <a:solidFill>
                <a:schemeClr val="tx1"/>
              </a:solidFill>
            </a:endParaRPr>
          </a:p>
        </p:txBody>
      </p:sp>
      <p:sp>
        <p:nvSpPr>
          <p:cNvPr id="22" name="Rectangle 21"/>
          <p:cNvSpPr/>
          <p:nvPr/>
        </p:nvSpPr>
        <p:spPr>
          <a:xfrm>
            <a:off x="5000628" y="4395772"/>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UAT Test</a:t>
            </a:r>
            <a:endParaRPr lang="en-AU" dirty="0">
              <a:solidFill>
                <a:schemeClr val="tx1"/>
              </a:solidFill>
            </a:endParaRPr>
          </a:p>
        </p:txBody>
      </p:sp>
      <p:sp>
        <p:nvSpPr>
          <p:cNvPr id="23" name="Rectangle 22"/>
          <p:cNvSpPr/>
          <p:nvPr/>
        </p:nvSpPr>
        <p:spPr>
          <a:xfrm>
            <a:off x="7003096" y="5181590"/>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Regression Test</a:t>
            </a:r>
            <a:endParaRPr lang="en-AU" dirty="0">
              <a:solidFill>
                <a:schemeClr val="tx1"/>
              </a:solidFill>
            </a:endParaRPr>
          </a:p>
        </p:txBody>
      </p:sp>
      <p:sp>
        <p:nvSpPr>
          <p:cNvPr id="25" name="Rectangle 24"/>
          <p:cNvSpPr/>
          <p:nvPr/>
        </p:nvSpPr>
        <p:spPr>
          <a:xfrm>
            <a:off x="5000628" y="2109756"/>
            <a:ext cx="1714512" cy="5715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Planning</a:t>
            </a:r>
            <a:endParaRPr lang="en-AU" dirty="0"/>
          </a:p>
        </p:txBody>
      </p:sp>
      <p:sp>
        <p:nvSpPr>
          <p:cNvPr id="26" name="Rectangle 25"/>
          <p:cNvSpPr/>
          <p:nvPr/>
        </p:nvSpPr>
        <p:spPr>
          <a:xfrm>
            <a:off x="5000628" y="2824136"/>
            <a:ext cx="1714512" cy="5715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Elaboration</a:t>
            </a:r>
            <a:endParaRPr lang="en-AU" dirty="0"/>
          </a:p>
        </p:txBody>
      </p:sp>
      <p:sp>
        <p:nvSpPr>
          <p:cNvPr id="27" name="Rectangle 26"/>
          <p:cNvSpPr/>
          <p:nvPr/>
        </p:nvSpPr>
        <p:spPr>
          <a:xfrm>
            <a:off x="7003096" y="3681392"/>
            <a:ext cx="1714512" cy="5715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Build</a:t>
            </a:r>
            <a:endParaRPr lang="en-AU" dirty="0"/>
          </a:p>
        </p:txBody>
      </p:sp>
      <p:sp>
        <p:nvSpPr>
          <p:cNvPr id="28" name="Rectangle 27"/>
          <p:cNvSpPr/>
          <p:nvPr/>
        </p:nvSpPr>
        <p:spPr>
          <a:xfrm>
            <a:off x="7003096" y="4395772"/>
            <a:ext cx="1714512" cy="5715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UAT Test</a:t>
            </a:r>
            <a:endParaRPr lang="en-AU" dirty="0"/>
          </a:p>
        </p:txBody>
      </p:sp>
      <p:sp>
        <p:nvSpPr>
          <p:cNvPr id="30" name="Rectangle 29"/>
          <p:cNvSpPr/>
          <p:nvPr/>
        </p:nvSpPr>
        <p:spPr>
          <a:xfrm>
            <a:off x="385460" y="5046712"/>
            <a:ext cx="1329020" cy="56683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I2 Activities</a:t>
            </a:r>
            <a:endParaRPr lang="en-AU" dirty="0">
              <a:solidFill>
                <a:schemeClr val="tx1"/>
              </a:solidFill>
            </a:endParaRPr>
          </a:p>
        </p:txBody>
      </p:sp>
      <p:sp>
        <p:nvSpPr>
          <p:cNvPr id="32" name="Rectangle 31"/>
          <p:cNvSpPr/>
          <p:nvPr/>
        </p:nvSpPr>
        <p:spPr>
          <a:xfrm>
            <a:off x="381000" y="4437112"/>
            <a:ext cx="1329020" cy="609600"/>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I1 Activities</a:t>
            </a:r>
            <a:endParaRPr lang="en-AU" dirty="0"/>
          </a:p>
        </p:txBody>
      </p:sp>
      <p:sp>
        <p:nvSpPr>
          <p:cNvPr id="33" name="Rectangle 32"/>
          <p:cNvSpPr/>
          <p:nvPr/>
        </p:nvSpPr>
        <p:spPr>
          <a:xfrm>
            <a:off x="385460" y="5656312"/>
            <a:ext cx="1329020" cy="6096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I3 Activities</a:t>
            </a:r>
            <a:endParaRPr lang="en-AU" dirty="0"/>
          </a:p>
        </p:txBody>
      </p:sp>
    </p:spTree>
    <p:extLst>
      <p:ext uri="{BB962C8B-B14F-4D97-AF65-F5344CB8AC3E}">
        <p14:creationId xmlns:p14="http://schemas.microsoft.com/office/powerpoint/2010/main" val="34904630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P spid="18" grpId="0" animBg="1"/>
      <p:bldP spid="21" grpId="0" animBg="1"/>
      <p:bldP spid="22" grpId="0" animBg="1"/>
      <p:bldP spid="23" grpId="0" animBg="1"/>
      <p:bldP spid="25"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Iteration Zero Activities</a:t>
            </a:r>
            <a:endParaRPr lang="en-US" dirty="0"/>
          </a:p>
        </p:txBody>
      </p:sp>
      <p:sp>
        <p:nvSpPr>
          <p:cNvPr id="4" name="Text Placeholder 3"/>
          <p:cNvSpPr>
            <a:spLocks noGrp="1"/>
          </p:cNvSpPr>
          <p:nvPr>
            <p:ph idx="1"/>
          </p:nvPr>
        </p:nvSpPr>
        <p:spPr/>
        <p:txBody>
          <a:bodyPr>
            <a:normAutofit lnSpcReduction="10000"/>
          </a:bodyPr>
          <a:lstStyle/>
          <a:p>
            <a:r>
              <a:rPr lang="en-US" dirty="0" smtClean="0">
                <a:solidFill>
                  <a:schemeClr val="tx1"/>
                </a:solidFill>
              </a:rPr>
              <a:t>Detailed just-in-time analysis for Iteration 1 stories</a:t>
            </a:r>
          </a:p>
          <a:p>
            <a:r>
              <a:rPr lang="en-US" dirty="0" smtClean="0">
                <a:solidFill>
                  <a:schemeClr val="tx1"/>
                </a:solidFill>
              </a:rPr>
              <a:t>Write Iteration 1 narratives</a:t>
            </a:r>
          </a:p>
          <a:p>
            <a:r>
              <a:rPr lang="en-US" dirty="0" smtClean="0">
                <a:solidFill>
                  <a:schemeClr val="tx1"/>
                </a:solidFill>
              </a:rPr>
              <a:t>Prep analyst environment</a:t>
            </a:r>
          </a:p>
          <a:p>
            <a:r>
              <a:rPr lang="en-US" dirty="0" smtClean="0">
                <a:solidFill>
                  <a:schemeClr val="tx1"/>
                </a:solidFill>
              </a:rPr>
              <a:t>Story narrative lifecycle process defined</a:t>
            </a:r>
          </a:p>
          <a:p>
            <a:r>
              <a:rPr lang="en-US" dirty="0" smtClean="0">
                <a:solidFill>
                  <a:schemeClr val="tx1"/>
                </a:solidFill>
              </a:rPr>
              <a:t>Define narrative template with customer</a:t>
            </a:r>
          </a:p>
          <a:p>
            <a:r>
              <a:rPr lang="en-US" dirty="0" smtClean="0">
                <a:solidFill>
                  <a:schemeClr val="tx1"/>
                </a:solidFill>
              </a:rPr>
              <a:t>Review Iteration 1 story narratives with customer for sign off</a:t>
            </a:r>
            <a:endParaRPr lang="en-US"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Narratives</a:t>
            </a:r>
            <a:br>
              <a:rPr lang="en-US" dirty="0" smtClean="0"/>
            </a:br>
            <a:r>
              <a:rPr lang="en-US" dirty="0" smtClean="0"/>
              <a:t>(Elaborated Stories)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Lifecycle of a Narrative</a:t>
            </a:r>
            <a:endParaRPr lang="en-US" dirty="0"/>
          </a:p>
        </p:txBody>
      </p:sp>
      <p:cxnSp>
        <p:nvCxnSpPr>
          <p:cNvPr id="7" name="Straight Connector 6"/>
          <p:cNvCxnSpPr/>
          <p:nvPr/>
        </p:nvCxnSpPr>
        <p:spPr bwMode="auto">
          <a:xfrm>
            <a:off x="762000" y="1676400"/>
            <a:ext cx="7543800" cy="0"/>
          </a:xfrm>
          <a:prstGeom prst="line">
            <a:avLst/>
          </a:prstGeom>
          <a:no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762000" y="2819400"/>
            <a:ext cx="7543800" cy="0"/>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62000" y="3962400"/>
            <a:ext cx="75438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685800" y="4800600"/>
            <a:ext cx="7543800" cy="0"/>
          </a:xfrm>
          <a:prstGeom prst="line">
            <a:avLst/>
          </a:prstGeom>
          <a:noFill/>
          <a:ln w="9525" cap="flat" cmpd="sng" algn="ctr">
            <a:solidFill>
              <a:schemeClr val="tx1"/>
            </a:solidFill>
            <a:prstDash val="solid"/>
            <a:round/>
            <a:headEnd type="none" w="med" len="med"/>
            <a:tailEnd type="none" w="med" len="med"/>
          </a:ln>
          <a:effectLst/>
        </p:spPr>
      </p:cxnSp>
      <p:sp>
        <p:nvSpPr>
          <p:cNvPr id="11" name="TextBox 10"/>
          <p:cNvSpPr txBox="1"/>
          <p:nvPr/>
        </p:nvSpPr>
        <p:spPr>
          <a:xfrm rot="16200000">
            <a:off x="66645" y="1834634"/>
            <a:ext cx="685800" cy="369332"/>
          </a:xfrm>
          <a:prstGeom prst="rect">
            <a:avLst/>
          </a:prstGeom>
          <a:noFill/>
        </p:spPr>
        <p:txBody>
          <a:bodyPr wrap="square" rtlCol="0">
            <a:spAutoFit/>
          </a:bodyPr>
          <a:lstStyle/>
          <a:p>
            <a:pPr algn="ctr">
              <a:buNone/>
            </a:pPr>
            <a:r>
              <a:rPr lang="en-US" b="1" dirty="0" smtClean="0"/>
              <a:t>BA</a:t>
            </a:r>
            <a:endParaRPr lang="en-US" b="1" dirty="0"/>
          </a:p>
        </p:txBody>
      </p:sp>
      <p:sp>
        <p:nvSpPr>
          <p:cNvPr id="12" name="TextBox 11"/>
          <p:cNvSpPr txBox="1"/>
          <p:nvPr/>
        </p:nvSpPr>
        <p:spPr>
          <a:xfrm rot="16200000">
            <a:off x="-28545" y="3015734"/>
            <a:ext cx="914400" cy="369332"/>
          </a:xfrm>
          <a:prstGeom prst="rect">
            <a:avLst/>
          </a:prstGeom>
          <a:noFill/>
        </p:spPr>
        <p:txBody>
          <a:bodyPr wrap="square" rtlCol="0">
            <a:spAutoFit/>
          </a:bodyPr>
          <a:lstStyle/>
          <a:p>
            <a:pPr algn="ctr">
              <a:buNone/>
            </a:pPr>
            <a:r>
              <a:rPr lang="en-US" b="1" dirty="0" err="1" smtClean="0"/>
              <a:t>Cust</a:t>
            </a:r>
            <a:endParaRPr lang="en-US" b="1" dirty="0"/>
          </a:p>
        </p:txBody>
      </p:sp>
      <p:sp>
        <p:nvSpPr>
          <p:cNvPr id="13" name="TextBox 12"/>
          <p:cNvSpPr txBox="1"/>
          <p:nvPr/>
        </p:nvSpPr>
        <p:spPr>
          <a:xfrm rot="16200000">
            <a:off x="28545" y="4006334"/>
            <a:ext cx="914400" cy="369332"/>
          </a:xfrm>
          <a:prstGeom prst="rect">
            <a:avLst/>
          </a:prstGeom>
          <a:noFill/>
        </p:spPr>
        <p:txBody>
          <a:bodyPr wrap="square" rtlCol="0">
            <a:spAutoFit/>
          </a:bodyPr>
          <a:lstStyle/>
          <a:p>
            <a:pPr algn="ctr">
              <a:buNone/>
            </a:pPr>
            <a:r>
              <a:rPr lang="en-US" b="1" dirty="0" smtClean="0"/>
              <a:t>Dev</a:t>
            </a:r>
            <a:endParaRPr lang="en-US" b="1" dirty="0"/>
          </a:p>
        </p:txBody>
      </p:sp>
      <p:sp>
        <p:nvSpPr>
          <p:cNvPr id="14" name="TextBox 13"/>
          <p:cNvSpPr txBox="1"/>
          <p:nvPr/>
        </p:nvSpPr>
        <p:spPr>
          <a:xfrm rot="16200000">
            <a:off x="47655" y="5911334"/>
            <a:ext cx="914400" cy="369332"/>
          </a:xfrm>
          <a:prstGeom prst="rect">
            <a:avLst/>
          </a:prstGeom>
          <a:noFill/>
        </p:spPr>
        <p:txBody>
          <a:bodyPr wrap="square" rtlCol="0">
            <a:spAutoFit/>
          </a:bodyPr>
          <a:lstStyle/>
          <a:p>
            <a:pPr algn="ctr">
              <a:buNone/>
            </a:pPr>
            <a:r>
              <a:rPr lang="en-US" b="1" dirty="0" smtClean="0"/>
              <a:t>QA</a:t>
            </a:r>
            <a:endParaRPr lang="en-US" b="1" dirty="0"/>
          </a:p>
        </p:txBody>
      </p:sp>
      <p:sp>
        <p:nvSpPr>
          <p:cNvPr id="15" name="Rounded Rectangle 14"/>
          <p:cNvSpPr/>
          <p:nvPr/>
        </p:nvSpPr>
        <p:spPr bwMode="auto">
          <a:xfrm>
            <a:off x="685800" y="1752600"/>
            <a:ext cx="1752600" cy="21336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600" b="0" i="0" u="none" strike="noStrike" cap="none" normalizeH="0" baseline="0" dirty="0" smtClean="0">
                <a:ln>
                  <a:noFill/>
                </a:ln>
                <a:solidFill>
                  <a:srgbClr val="292929"/>
                </a:solidFill>
                <a:effectLst/>
                <a:latin typeface="Arial" charset="0"/>
                <a:cs typeface="Arial" charset="0"/>
              </a:rPr>
              <a:t>Initial Requirements conversation</a:t>
            </a:r>
          </a:p>
        </p:txBody>
      </p:sp>
      <p:sp>
        <p:nvSpPr>
          <p:cNvPr id="16" name="Rounded Rectangle 15"/>
          <p:cNvSpPr/>
          <p:nvPr/>
        </p:nvSpPr>
        <p:spPr bwMode="auto">
          <a:xfrm>
            <a:off x="2533650" y="1828800"/>
            <a:ext cx="1524000" cy="9144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600" b="0" i="0" u="none" strike="noStrike" cap="none" normalizeH="0" baseline="0" dirty="0" smtClean="0">
                <a:ln>
                  <a:noFill/>
                </a:ln>
                <a:solidFill>
                  <a:srgbClr val="292929"/>
                </a:solidFill>
                <a:effectLst/>
                <a:latin typeface="Arial" charset="0"/>
                <a:cs typeface="Arial" charset="0"/>
              </a:rPr>
              <a:t>Prepare  </a:t>
            </a:r>
            <a:r>
              <a:rPr lang="en-US" sz="1600" dirty="0" smtClean="0">
                <a:latin typeface="Arial" charset="0"/>
                <a:cs typeface="Arial" charset="0"/>
              </a:rPr>
              <a:t>Draft </a:t>
            </a:r>
            <a:r>
              <a:rPr kumimoji="0" lang="en-US" sz="1600" b="0" i="0" u="none" strike="noStrike" cap="none" normalizeH="0" baseline="0" dirty="0" smtClean="0">
                <a:ln>
                  <a:noFill/>
                </a:ln>
                <a:solidFill>
                  <a:srgbClr val="292929"/>
                </a:solidFill>
                <a:effectLst/>
                <a:latin typeface="Arial" charset="0"/>
                <a:cs typeface="Arial" charset="0"/>
              </a:rPr>
              <a:t>Narrative</a:t>
            </a:r>
          </a:p>
        </p:txBody>
      </p:sp>
      <p:sp>
        <p:nvSpPr>
          <p:cNvPr id="17" name="Rounded Rectangle 16"/>
          <p:cNvSpPr/>
          <p:nvPr/>
        </p:nvSpPr>
        <p:spPr bwMode="auto">
          <a:xfrm>
            <a:off x="4152900" y="1752600"/>
            <a:ext cx="1524000" cy="43434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600" b="0" i="0" u="none" strike="noStrike" cap="none" normalizeH="0" baseline="0" dirty="0" smtClean="0">
                <a:ln>
                  <a:noFill/>
                </a:ln>
                <a:solidFill>
                  <a:srgbClr val="292929"/>
                </a:solidFill>
                <a:effectLst/>
                <a:latin typeface="Arial" charset="0"/>
                <a:cs typeface="Arial" charset="0"/>
              </a:rPr>
              <a:t>Design session</a:t>
            </a:r>
          </a:p>
        </p:txBody>
      </p:sp>
      <p:sp>
        <p:nvSpPr>
          <p:cNvPr id="18" name="Rounded Rectangle 17"/>
          <p:cNvSpPr/>
          <p:nvPr/>
        </p:nvSpPr>
        <p:spPr bwMode="auto">
          <a:xfrm>
            <a:off x="5772150" y="1828800"/>
            <a:ext cx="1524000" cy="8382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latin typeface="Arial" charset="0"/>
                <a:cs typeface="Arial" charset="0"/>
              </a:rPr>
              <a:t>Update Narrative</a:t>
            </a:r>
            <a:endParaRPr kumimoji="0" lang="en-US" sz="1600" b="0" i="0" u="none" strike="noStrike" cap="none" normalizeH="0" baseline="0" dirty="0" smtClean="0">
              <a:ln>
                <a:noFill/>
              </a:ln>
              <a:solidFill>
                <a:srgbClr val="292929"/>
              </a:solidFill>
              <a:effectLst/>
              <a:latin typeface="Arial" charset="0"/>
              <a:cs typeface="Arial" charset="0"/>
            </a:endParaRPr>
          </a:p>
        </p:txBody>
      </p:sp>
      <p:sp>
        <p:nvSpPr>
          <p:cNvPr id="19" name="Rounded Rectangle 18"/>
          <p:cNvSpPr/>
          <p:nvPr/>
        </p:nvSpPr>
        <p:spPr bwMode="auto">
          <a:xfrm>
            <a:off x="7391400" y="2971800"/>
            <a:ext cx="1524000" cy="8382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latin typeface="Arial" charset="0"/>
                <a:cs typeface="Arial" charset="0"/>
              </a:rPr>
              <a:t>Sign off Narrative</a:t>
            </a:r>
            <a:endParaRPr kumimoji="0" lang="en-US" sz="1600" b="0" i="0" u="none" strike="noStrike" cap="none" normalizeH="0" baseline="0" dirty="0" smtClean="0">
              <a:ln>
                <a:noFill/>
              </a:ln>
              <a:solidFill>
                <a:srgbClr val="292929"/>
              </a:solidFill>
              <a:effectLst/>
              <a:latin typeface="Arial" charset="0"/>
              <a:cs typeface="Arial" charset="0"/>
            </a:endParaRPr>
          </a:p>
        </p:txBody>
      </p:sp>
      <p:sp>
        <p:nvSpPr>
          <p:cNvPr id="20" name="Curved Left Arrow 19"/>
          <p:cNvSpPr/>
          <p:nvPr/>
        </p:nvSpPr>
        <p:spPr bwMode="auto">
          <a:xfrm rot="5400000">
            <a:off x="5981700" y="4533899"/>
            <a:ext cx="838200" cy="3505200"/>
          </a:xfrm>
          <a:prstGeom prst="curvedLeftArrow">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21" name="Curved Left Arrow 20"/>
          <p:cNvSpPr/>
          <p:nvPr/>
        </p:nvSpPr>
        <p:spPr bwMode="auto">
          <a:xfrm rot="5400000" flipH="1" flipV="1">
            <a:off x="6134100" y="-419100"/>
            <a:ext cx="838200" cy="3657600"/>
          </a:xfrm>
          <a:prstGeom prst="curvedLeftArrow">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cxnSp>
        <p:nvCxnSpPr>
          <p:cNvPr id="22" name="Straight Connector 21"/>
          <p:cNvCxnSpPr/>
          <p:nvPr/>
        </p:nvCxnSpPr>
        <p:spPr bwMode="auto">
          <a:xfrm>
            <a:off x="685800" y="5791200"/>
            <a:ext cx="7543800" cy="0"/>
          </a:xfrm>
          <a:prstGeom prst="line">
            <a:avLst/>
          </a:prstGeom>
          <a:noFill/>
          <a:ln w="9525" cap="flat" cmpd="sng" algn="ctr">
            <a:solidFill>
              <a:schemeClr val="tx1"/>
            </a:solidFill>
            <a:prstDash val="solid"/>
            <a:round/>
            <a:headEnd type="none" w="med" len="med"/>
            <a:tailEnd type="none" w="med" len="med"/>
          </a:ln>
          <a:effectLst/>
        </p:spPr>
      </p:cxnSp>
      <p:sp>
        <p:nvSpPr>
          <p:cNvPr id="23" name="TextBox 22"/>
          <p:cNvSpPr txBox="1"/>
          <p:nvPr/>
        </p:nvSpPr>
        <p:spPr>
          <a:xfrm rot="16200000">
            <a:off x="32266" y="4981545"/>
            <a:ext cx="914400" cy="400110"/>
          </a:xfrm>
          <a:prstGeom prst="rect">
            <a:avLst/>
          </a:prstGeom>
          <a:noFill/>
        </p:spPr>
        <p:txBody>
          <a:bodyPr wrap="square" rtlCol="0">
            <a:spAutoFit/>
          </a:bodyPr>
          <a:lstStyle/>
          <a:p>
            <a:pPr algn="ctr">
              <a:buNone/>
            </a:pPr>
            <a:r>
              <a:rPr lang="en-US" b="1" dirty="0" smtClean="0"/>
              <a:t>UX</a:t>
            </a:r>
            <a:endParaRPr lang="en-US" b="1" dirty="0"/>
          </a:p>
        </p:txBody>
      </p:sp>
      <p:sp>
        <p:nvSpPr>
          <p:cNvPr id="24" name="Rounded Rectangle 23"/>
          <p:cNvSpPr/>
          <p:nvPr/>
        </p:nvSpPr>
        <p:spPr bwMode="auto">
          <a:xfrm>
            <a:off x="5867400" y="4876800"/>
            <a:ext cx="1524000" cy="8382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latin typeface="Arial" charset="0"/>
                <a:cs typeface="Arial" charset="0"/>
              </a:rPr>
              <a:t>Update Design</a:t>
            </a:r>
            <a:endParaRPr kumimoji="0" lang="en-US" sz="1600" b="0" i="0" u="none" strike="noStrike" cap="none" normalizeH="0" baseline="0" dirty="0" smtClean="0">
              <a:ln>
                <a:noFill/>
              </a:ln>
              <a:solidFill>
                <a:srgbClr val="292929"/>
              </a:solidFill>
              <a:effectLst/>
              <a:latin typeface="Arial" charset="0"/>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righ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Why Narratives?</a:t>
            </a:r>
          </a:p>
        </p:txBody>
      </p:sp>
      <p:sp>
        <p:nvSpPr>
          <p:cNvPr id="49155" name="Content Placeholder 2"/>
          <p:cNvSpPr>
            <a:spLocks noGrp="1"/>
          </p:cNvSpPr>
          <p:nvPr>
            <p:ph idx="1"/>
          </p:nvPr>
        </p:nvSpPr>
        <p:spPr/>
        <p:txBody>
          <a:bodyPr/>
          <a:lstStyle/>
          <a:p>
            <a:pPr>
              <a:spcBef>
                <a:spcPts val="0"/>
              </a:spcBef>
              <a:spcAft>
                <a:spcPts val="1200"/>
              </a:spcAft>
            </a:pPr>
            <a:r>
              <a:rPr lang="en-US" dirty="0" smtClean="0"/>
              <a:t>Expansion of the Story.  </a:t>
            </a:r>
          </a:p>
          <a:p>
            <a:pPr>
              <a:spcBef>
                <a:spcPts val="0"/>
              </a:spcBef>
              <a:spcAft>
                <a:spcPts val="1200"/>
              </a:spcAft>
            </a:pPr>
            <a:r>
              <a:rPr lang="en-US" dirty="0" smtClean="0"/>
              <a:t>Lighter weight version of Use Cases</a:t>
            </a:r>
          </a:p>
          <a:p>
            <a:pPr>
              <a:spcBef>
                <a:spcPts val="0"/>
              </a:spcBef>
              <a:spcAft>
                <a:spcPts val="1200"/>
              </a:spcAft>
            </a:pPr>
            <a:r>
              <a:rPr lang="en-US" dirty="0" smtClean="0"/>
              <a:t>Just-in-Time</a:t>
            </a:r>
          </a:p>
          <a:p>
            <a:pPr>
              <a:spcBef>
                <a:spcPts val="0"/>
              </a:spcBef>
              <a:spcAft>
                <a:spcPts val="1200"/>
              </a:spcAft>
            </a:pPr>
            <a:r>
              <a:rPr lang="en-US" dirty="0" smtClean="0"/>
              <a:t>Greater detail</a:t>
            </a:r>
          </a:p>
          <a:p>
            <a:pPr>
              <a:spcBef>
                <a:spcPts val="0"/>
              </a:spcBef>
              <a:spcAft>
                <a:spcPts val="1200"/>
              </a:spcAft>
            </a:pPr>
            <a:r>
              <a:rPr lang="en-US" dirty="0" smtClean="0"/>
              <a:t>Detailed acceptance criteria</a:t>
            </a:r>
            <a:endParaRPr lang="en-US" sz="3600" dirty="0" smtClean="0"/>
          </a:p>
          <a:p>
            <a:endParaRPr lang="en-US" sz="36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500"/>
                                        <p:tgtEl>
                                          <p:spTgt spid="49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fade">
                                      <p:cBhvr>
                                        <p:cTn id="27"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3657600" y="1524000"/>
            <a:ext cx="1682071" cy="830997"/>
          </a:xfrm>
          <a:prstGeom prst="rect">
            <a:avLst/>
          </a:prstGeom>
          <a:noFill/>
        </p:spPr>
        <p:txBody>
          <a:bodyPr wrap="none" rtlCol="0">
            <a:spAutoFit/>
          </a:bodyPr>
          <a:lstStyle/>
          <a:p>
            <a:pPr algn="ctr">
              <a:buNone/>
            </a:pPr>
            <a:r>
              <a:rPr lang="en-US" sz="4800" dirty="0" smtClean="0">
                <a:latin typeface="Calibri"/>
                <a:cs typeface="Calibri"/>
              </a:rPr>
              <a:t>Scope</a:t>
            </a:r>
            <a:endParaRPr lang="en-US" sz="4800" dirty="0">
              <a:latin typeface="Calibri"/>
              <a:cs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454251656"/>
              </p:ext>
            </p:extLst>
          </p:nvPr>
        </p:nvGraphicFramePr>
        <p:xfrm>
          <a:off x="304800" y="3718560"/>
          <a:ext cx="8458200" cy="1005840"/>
        </p:xfrm>
        <a:graphic>
          <a:graphicData uri="http://schemas.openxmlformats.org/drawingml/2006/table">
            <a:tbl>
              <a:tblPr bandRow="1">
                <a:tableStyleId>{073A0DAA-6AF3-43AB-8588-CEC1D06C72B9}</a:tableStyleId>
              </a:tblPr>
              <a:tblGrid>
                <a:gridCol w="2114550"/>
                <a:gridCol w="2114550"/>
                <a:gridCol w="2114550"/>
                <a:gridCol w="2114550"/>
              </a:tblGrid>
              <a:tr h="1005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Scope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needs to be built?</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user goal will this story </a:t>
                      </a:r>
                      <a:r>
                        <a:rPr kumimoji="0" lang="en-GB" altLang="ja-JP" sz="2000" b="0" i="0" u="none" strike="noStrike" cap="none" normalizeH="0" baseline="0" dirty="0" err="1" smtClean="0">
                          <a:ln>
                            <a:noFill/>
                          </a:ln>
                          <a:solidFill>
                            <a:schemeClr val="tx1"/>
                          </a:solidFill>
                          <a:effectLst/>
                          <a:latin typeface="Arial" charset="0"/>
                          <a:ea typeface="MS Mincho" pitchFamily="49" charset="-128"/>
                          <a:cs typeface="Arial" charset="0"/>
                        </a:rPr>
                        <a:t>fulfill</a:t>
                      </a: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When do I know that the story is completed?</a:t>
                      </a:r>
                    </a:p>
                  </a:txBody>
                  <a:tcPr anchor="ctr" horzOverflow="overflow"/>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05528817"/>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22770526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4049083" y="1524000"/>
            <a:ext cx="899104" cy="830997"/>
          </a:xfrm>
          <a:prstGeom prst="rect">
            <a:avLst/>
          </a:prstGeom>
          <a:noFill/>
        </p:spPr>
        <p:txBody>
          <a:bodyPr wrap="none" rtlCol="0">
            <a:spAutoFit/>
          </a:bodyPr>
          <a:lstStyle/>
          <a:p>
            <a:pPr algn="ctr">
              <a:buNone/>
            </a:pPr>
            <a:r>
              <a:rPr lang="en-US" sz="4800" dirty="0" smtClean="0">
                <a:latin typeface="Calibri"/>
                <a:cs typeface="Calibri"/>
              </a:rPr>
              <a:t>UX</a:t>
            </a:r>
            <a:endParaRPr lang="en-US" sz="4800" dirty="0">
              <a:latin typeface="Calibri"/>
              <a:cs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568576161"/>
              </p:ext>
            </p:extLst>
          </p:nvPr>
        </p:nvGraphicFramePr>
        <p:xfrm>
          <a:off x="381000" y="3794760"/>
          <a:ext cx="8382000" cy="1310640"/>
        </p:xfrm>
        <a:graphic>
          <a:graphicData uri="http://schemas.openxmlformats.org/drawingml/2006/table">
            <a:tbl>
              <a:tblPr bandRow="1">
                <a:tableStyleId>{073A0DAA-6AF3-43AB-8588-CEC1D06C72B9}</a:tableStyleId>
              </a:tblPr>
              <a:tblGrid>
                <a:gridCol w="2095500"/>
                <a:gridCol w="2095500"/>
                <a:gridCol w="2095500"/>
                <a:gridCol w="2095500"/>
              </a:tblGrid>
              <a:tr h="370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UX</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does it contain and what does it look like?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user experience will this story deliver?</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Does it conform to the guidelines?</a:t>
                      </a:r>
                    </a:p>
                  </a:txBody>
                  <a:tcPr anchor="ctr" horzOverflow="overflow"/>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3758335"/>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36408748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2623666" y="1524000"/>
            <a:ext cx="3749945" cy="830997"/>
          </a:xfrm>
          <a:prstGeom prst="rect">
            <a:avLst/>
          </a:prstGeom>
          <a:noFill/>
        </p:spPr>
        <p:txBody>
          <a:bodyPr wrap="none" rtlCol="0">
            <a:spAutoFit/>
          </a:bodyPr>
          <a:lstStyle/>
          <a:p>
            <a:pPr algn="ctr">
              <a:buNone/>
            </a:pPr>
            <a:r>
              <a:rPr lang="en-US" sz="4800" dirty="0" smtClean="0">
                <a:latin typeface="Calibri"/>
                <a:cs typeface="Calibri"/>
              </a:rPr>
              <a:t>Business Logic</a:t>
            </a:r>
            <a:endParaRPr lang="en-US" sz="4800" dirty="0">
              <a:latin typeface="Calibri"/>
              <a:cs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3233310354"/>
              </p:ext>
            </p:extLst>
          </p:nvPr>
        </p:nvGraphicFramePr>
        <p:xfrm>
          <a:off x="381000" y="3733800"/>
          <a:ext cx="8458200" cy="1005840"/>
        </p:xfrm>
        <a:graphic>
          <a:graphicData uri="http://schemas.openxmlformats.org/drawingml/2006/table">
            <a:tbl>
              <a:tblPr bandRow="1">
                <a:tableStyleId>{073A0DAA-6AF3-43AB-8588-CEC1D06C72B9}</a:tableStyleId>
              </a:tblPr>
              <a:tblGrid>
                <a:gridCol w="2114550"/>
                <a:gridCol w="2114550"/>
                <a:gridCol w="2114550"/>
                <a:gridCol w="2114550"/>
              </a:tblGrid>
              <a:tr h="370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Business logic</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a:t>
                      </a:r>
                      <a:r>
                        <a:rPr kumimoji="0" lang="en-GB" altLang="ja-JP" sz="2000" b="0" i="0" u="none" strike="noStrike" cap="none" normalizeH="0" baseline="0" dirty="0" err="1" smtClean="0">
                          <a:ln>
                            <a:noFill/>
                          </a:ln>
                          <a:solidFill>
                            <a:schemeClr val="tx1"/>
                          </a:solidFill>
                          <a:effectLst/>
                          <a:latin typeface="Arial" charset="0"/>
                          <a:ea typeface="MS Mincho" pitchFamily="49" charset="-128"/>
                          <a:cs typeface="Arial" charset="0"/>
                        </a:rPr>
                        <a:t>behavior</a:t>
                      </a: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 does it need to exhibit?</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How does it work in actual life?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different permutations should I test?</a:t>
                      </a:r>
                    </a:p>
                  </a:txBody>
                  <a:tcPr anchor="ctr" horzOverflow="overflow"/>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63758335"/>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35436783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Iteration review</a:t>
            </a:r>
          </a:p>
          <a:p>
            <a:r>
              <a:rPr lang="en-US" dirty="0" smtClean="0"/>
              <a:t>Narratives</a:t>
            </a:r>
          </a:p>
          <a:p>
            <a:r>
              <a:rPr lang="en-US" dirty="0" smtClean="0"/>
              <a:t>Showing progress</a:t>
            </a:r>
          </a:p>
          <a:p>
            <a:r>
              <a:rPr lang="en-US" dirty="0" smtClean="0"/>
              <a:t>Managing change</a:t>
            </a:r>
          </a:p>
          <a:p>
            <a:endParaRPr lang="en-US" dirty="0"/>
          </a:p>
        </p:txBody>
      </p:sp>
    </p:spTree>
    <p:extLst>
      <p:ext uri="{BB962C8B-B14F-4D97-AF65-F5344CB8AC3E}">
        <p14:creationId xmlns:p14="http://schemas.microsoft.com/office/powerpoint/2010/main" val="2050910805"/>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2588050" y="1524000"/>
            <a:ext cx="3821178" cy="830997"/>
          </a:xfrm>
          <a:prstGeom prst="rect">
            <a:avLst/>
          </a:prstGeom>
          <a:noFill/>
        </p:spPr>
        <p:txBody>
          <a:bodyPr wrap="none" rtlCol="0">
            <a:spAutoFit/>
          </a:bodyPr>
          <a:lstStyle/>
          <a:p>
            <a:pPr algn="ctr">
              <a:buNone/>
            </a:pPr>
            <a:r>
              <a:rPr lang="en-US" sz="4800" dirty="0" smtClean="0">
                <a:latin typeface="Calibri"/>
                <a:cs typeface="Calibri"/>
              </a:rPr>
              <a:t>Business Rules</a:t>
            </a:r>
            <a:endParaRPr lang="en-US" sz="4800" dirty="0">
              <a:latin typeface="Calibri"/>
              <a:cs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3682934243"/>
              </p:ext>
            </p:extLst>
          </p:nvPr>
        </p:nvGraphicFramePr>
        <p:xfrm>
          <a:off x="381000" y="3657600"/>
          <a:ext cx="8458200" cy="1310640"/>
        </p:xfrm>
        <a:graphic>
          <a:graphicData uri="http://schemas.openxmlformats.org/drawingml/2006/table">
            <a:tbl>
              <a:tblPr bandRow="1">
                <a:tableStyleId>{073A0DAA-6AF3-43AB-8588-CEC1D06C72B9}</a:tableStyleId>
              </a:tblPr>
              <a:tblGrid>
                <a:gridCol w="2114550"/>
                <a:gridCol w="2114550"/>
                <a:gridCol w="2114550"/>
                <a:gridCol w="2114550"/>
              </a:tblGrid>
              <a:tr h="370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Business rules</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design considerations I need to have?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validations does the system need to provide?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are the different boundary values?</a:t>
                      </a:r>
                    </a:p>
                  </a:txBody>
                  <a:tcPr anchor="ctr" horzOverflow="overflow"/>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3758335"/>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5222609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3211870" y="1524000"/>
            <a:ext cx="2573541" cy="830997"/>
          </a:xfrm>
          <a:prstGeom prst="rect">
            <a:avLst/>
          </a:prstGeom>
          <a:noFill/>
        </p:spPr>
        <p:txBody>
          <a:bodyPr wrap="none" rtlCol="0">
            <a:spAutoFit/>
          </a:bodyPr>
          <a:lstStyle/>
          <a:p>
            <a:pPr algn="ctr">
              <a:buNone/>
            </a:pPr>
            <a:r>
              <a:rPr lang="en-US" sz="4800" dirty="0" smtClean="0">
                <a:latin typeface="Calibri"/>
                <a:cs typeface="Calibri"/>
              </a:rPr>
              <a:t>Scenarios</a:t>
            </a:r>
            <a:endParaRPr lang="en-US" sz="4800" dirty="0">
              <a:latin typeface="Calibri"/>
              <a:cs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4069951170"/>
              </p:ext>
            </p:extLst>
          </p:nvPr>
        </p:nvGraphicFramePr>
        <p:xfrm>
          <a:off x="381000" y="3642360"/>
          <a:ext cx="8458200" cy="1310640"/>
        </p:xfrm>
        <a:graphic>
          <a:graphicData uri="http://schemas.openxmlformats.org/drawingml/2006/table">
            <a:tbl>
              <a:tblPr bandRow="1">
                <a:tableStyleId>{073A0DAA-6AF3-43AB-8588-CEC1D06C72B9}</a:tableStyleId>
              </a:tblPr>
              <a:tblGrid>
                <a:gridCol w="2114550"/>
                <a:gridCol w="2114550"/>
                <a:gridCol w="2114550"/>
                <a:gridCol w="2114550"/>
              </a:tblGrid>
              <a:tr h="370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Scenarios</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different paths does the story cover?</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user actions should the system cope with?</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functional tests can I write?</a:t>
                      </a:r>
                    </a:p>
                  </a:txBody>
                  <a:tcPr anchor="ctr" horzOverflow="overflow"/>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63758335"/>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2611387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Narrative Template</a:t>
            </a:r>
            <a:endParaRPr lang="en-US" dirty="0"/>
          </a:p>
        </p:txBody>
      </p:sp>
      <p:sp>
        <p:nvSpPr>
          <p:cNvPr id="8" name="Text Placeholder 7"/>
          <p:cNvSpPr>
            <a:spLocks noGrp="1"/>
          </p:cNvSpPr>
          <p:nvPr>
            <p:ph idx="1"/>
          </p:nvPr>
        </p:nvSpPr>
        <p:spPr/>
        <p:txBody>
          <a:bodyPr/>
          <a:lstStyle/>
          <a:p>
            <a:r>
              <a:rPr lang="en-US" sz="2400" dirty="0" smtClean="0"/>
              <a:t>Header</a:t>
            </a:r>
          </a:p>
          <a:p>
            <a:r>
              <a:rPr lang="en-US" sz="2400" dirty="0" smtClean="0"/>
              <a:t>Purpose / Background / Context</a:t>
            </a:r>
          </a:p>
          <a:p>
            <a:r>
              <a:rPr lang="en-US" sz="2400" dirty="0" smtClean="0"/>
              <a:t>Dependencies</a:t>
            </a:r>
          </a:p>
          <a:p>
            <a:r>
              <a:rPr lang="en-US" sz="2400" dirty="0" smtClean="0"/>
              <a:t>Scope Exclusions</a:t>
            </a:r>
          </a:p>
          <a:p>
            <a:r>
              <a:rPr lang="en-US" sz="2400" dirty="0" smtClean="0"/>
              <a:t>Business Rules</a:t>
            </a:r>
          </a:p>
          <a:p>
            <a:r>
              <a:rPr lang="en-US" sz="2400" dirty="0" smtClean="0"/>
              <a:t>Screen Shots</a:t>
            </a:r>
          </a:p>
          <a:p>
            <a:r>
              <a:rPr lang="en-US" sz="2400" dirty="0" smtClean="0"/>
              <a:t>RAID</a:t>
            </a:r>
          </a:p>
          <a:p>
            <a:r>
              <a:rPr lang="en-US" sz="2400" dirty="0" smtClean="0"/>
              <a:t>Other</a:t>
            </a:r>
          </a:p>
          <a:p>
            <a:r>
              <a:rPr lang="en-US" sz="2400" dirty="0" smtClean="0"/>
              <a:t>Acceptance Criteria</a:t>
            </a:r>
            <a:endParaRPr lang="en-US" sz="2400" dirty="0"/>
          </a:p>
        </p:txBody>
      </p:sp>
      <p:pic>
        <p:nvPicPr>
          <p:cNvPr id="48137" name="Picture 9"/>
          <p:cNvPicPr>
            <a:picLocks noChangeAspect="1" noChangeArrowheads="1"/>
          </p:cNvPicPr>
          <p:nvPr/>
        </p:nvPicPr>
        <p:blipFill>
          <a:blip r:embed="rId3" cstate="print"/>
          <a:srcRect/>
          <a:stretch>
            <a:fillRect/>
          </a:stretch>
        </p:blipFill>
        <p:spPr bwMode="auto">
          <a:xfrm rot="20868022">
            <a:off x="5108651" y="1327130"/>
            <a:ext cx="4459392" cy="511747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otebook-with-checklist.JPG"/>
          <p:cNvPicPr>
            <a:picLocks noChangeAspect="1"/>
          </p:cNvPicPr>
          <p:nvPr/>
        </p:nvPicPr>
        <p:blipFill>
          <a:blip r:embed="rId3"/>
          <a:stretch>
            <a:fillRect/>
          </a:stretch>
        </p:blipFill>
        <p:spPr>
          <a:xfrm>
            <a:off x="389608" y="1326348"/>
            <a:ext cx="3531834" cy="4317230"/>
          </a:xfrm>
          <a:prstGeom prst="rect">
            <a:avLst/>
          </a:prstGeom>
        </p:spPr>
      </p:pic>
      <p:sp>
        <p:nvSpPr>
          <p:cNvPr id="109571" name="Title 2"/>
          <p:cNvSpPr>
            <a:spLocks noGrp="1"/>
          </p:cNvSpPr>
          <p:nvPr>
            <p:ph type="title"/>
          </p:nvPr>
        </p:nvSpPr>
        <p:spPr/>
        <p:txBody>
          <a:bodyPr/>
          <a:lstStyle/>
          <a:p>
            <a:r>
              <a:rPr lang="en-US" dirty="0" smtClean="0"/>
              <a:t>Writing acceptance criteria</a:t>
            </a:r>
          </a:p>
        </p:txBody>
      </p:sp>
      <p:sp>
        <p:nvSpPr>
          <p:cNvPr id="2" name="Content Placeholder 1"/>
          <p:cNvSpPr>
            <a:spLocks noGrp="1"/>
          </p:cNvSpPr>
          <p:nvPr>
            <p:ph idx="4294967295"/>
          </p:nvPr>
        </p:nvSpPr>
        <p:spPr>
          <a:xfrm>
            <a:off x="4572000" y="1295400"/>
            <a:ext cx="4572000" cy="5181600"/>
          </a:xfrm>
        </p:spPr>
        <p:txBody>
          <a:bodyPr>
            <a:noAutofit/>
          </a:bodyPr>
          <a:lstStyle/>
          <a:p>
            <a:pPr>
              <a:defRPr/>
            </a:pPr>
            <a:r>
              <a:rPr lang="en-US" sz="2400" dirty="0" smtClean="0"/>
              <a:t>Collaborative</a:t>
            </a:r>
          </a:p>
          <a:p>
            <a:pPr>
              <a:defRPr/>
            </a:pPr>
            <a:r>
              <a:rPr lang="en-US" sz="2400" dirty="0" smtClean="0"/>
              <a:t>Define “complete”</a:t>
            </a:r>
            <a:endParaRPr lang="en-US" sz="2400" i="1" dirty="0" smtClean="0"/>
          </a:p>
          <a:p>
            <a:pPr>
              <a:defRPr/>
            </a:pPr>
            <a:r>
              <a:rPr lang="en-US" sz="2400" dirty="0" smtClean="0"/>
              <a:t>Use Wisdom of Crowds</a:t>
            </a:r>
          </a:p>
          <a:p>
            <a:pPr>
              <a:defRPr/>
            </a:pPr>
            <a:r>
              <a:rPr lang="en-US" sz="2400" dirty="0" smtClean="0"/>
              <a:t>Multiple criteria</a:t>
            </a:r>
          </a:p>
          <a:p>
            <a:pPr>
              <a:defRPr/>
            </a:pPr>
            <a:r>
              <a:rPr lang="en-US" sz="2400" dirty="0" smtClean="0"/>
              <a:t>All or nothing</a:t>
            </a:r>
          </a:p>
          <a:p>
            <a:pPr>
              <a:defRPr/>
            </a:pPr>
            <a:r>
              <a:rPr lang="en-US" sz="2400" dirty="0" smtClean="0"/>
              <a:t>Use a template?</a:t>
            </a:r>
            <a:endParaRPr lang="en-US" sz="2400"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itle 2"/>
          <p:cNvSpPr>
            <a:spLocks noGrp="1"/>
          </p:cNvSpPr>
          <p:nvPr>
            <p:ph type="title"/>
          </p:nvPr>
        </p:nvSpPr>
        <p:spPr/>
        <p:txBody>
          <a:bodyPr/>
          <a:lstStyle/>
          <a:p>
            <a:r>
              <a:rPr lang="en-US" dirty="0" smtClean="0"/>
              <a:t>SMART Acceptance Criteria</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046876108"/>
              </p:ext>
            </p:extLst>
          </p:nvPr>
        </p:nvGraphicFramePr>
        <p:xfrm>
          <a:off x="609600" y="1295400"/>
          <a:ext cx="8105775" cy="490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Elaborate</a:t>
            </a:r>
          </a:p>
          <a:p>
            <a:r>
              <a:rPr lang="en-US" dirty="0" smtClean="0"/>
              <a:t>Corroborate</a:t>
            </a:r>
          </a:p>
          <a:p>
            <a:r>
              <a:rPr lang="en-US" dirty="0" smtClean="0"/>
              <a:t>Described by the business</a:t>
            </a:r>
          </a:p>
          <a:p>
            <a:r>
              <a:rPr lang="en-US" dirty="0" smtClean="0"/>
              <a:t>Conditions</a:t>
            </a:r>
          </a:p>
          <a:p>
            <a:r>
              <a:rPr lang="en-US" dirty="0" smtClean="0"/>
              <a:t>Conversation result</a:t>
            </a:r>
          </a:p>
          <a:p>
            <a:r>
              <a:rPr lang="en-US" dirty="0" smtClean="0"/>
              <a:t>Business value abstractions</a:t>
            </a:r>
          </a:p>
          <a:p>
            <a:r>
              <a:rPr lang="en-US" dirty="0" smtClean="0"/>
              <a:t>Not tests</a:t>
            </a:r>
          </a:p>
          <a:p>
            <a:r>
              <a:rPr lang="en-US" dirty="0" smtClean="0"/>
              <a:t>Boundary conditions</a:t>
            </a:r>
          </a:p>
          <a:p>
            <a:endParaRPr 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Level</a:t>
            </a:r>
            <a:endParaRPr lang="en-US" dirty="0"/>
          </a:p>
        </p:txBody>
      </p:sp>
      <p:sp>
        <p:nvSpPr>
          <p:cNvPr id="4" name="Text Placeholder 3"/>
          <p:cNvSpPr>
            <a:spLocks noGrp="1"/>
          </p:cNvSpPr>
          <p:nvPr>
            <p:ph idx="1"/>
          </p:nvPr>
        </p:nvSpPr>
        <p:spPr/>
        <p:txBody>
          <a:bodyPr/>
          <a:lstStyle/>
          <a:p>
            <a:r>
              <a:rPr lang="en-US" b="1" dirty="0" smtClean="0"/>
              <a:t>GIVEN</a:t>
            </a:r>
            <a:endParaRPr lang="en-US" dirty="0" smtClean="0"/>
          </a:p>
          <a:p>
            <a:pPr lvl="1"/>
            <a:r>
              <a:rPr lang="en-US" dirty="0" smtClean="0"/>
              <a:t>(State of the system/ Role performing the action)</a:t>
            </a:r>
          </a:p>
          <a:p>
            <a:r>
              <a:rPr lang="en-US" b="1" dirty="0" smtClean="0"/>
              <a:t>WHEN</a:t>
            </a:r>
            <a:endParaRPr lang="en-US" dirty="0" smtClean="0"/>
          </a:p>
          <a:p>
            <a:pPr lvl="1"/>
            <a:r>
              <a:rPr lang="en-US" dirty="0" smtClean="0"/>
              <a:t>(Action that is going to be performed)</a:t>
            </a:r>
          </a:p>
          <a:p>
            <a:r>
              <a:rPr lang="en-US" b="1" dirty="0" smtClean="0"/>
              <a:t>THEN</a:t>
            </a:r>
            <a:endParaRPr lang="en-US" dirty="0" smtClean="0"/>
          </a:p>
          <a:p>
            <a:pPr lvl="1"/>
            <a:r>
              <a:rPr lang="en-US" dirty="0" smtClean="0"/>
              <a:t>(What is expected to happen)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2"/>
          <p:cNvSpPr>
            <a:spLocks noGrp="1"/>
          </p:cNvSpPr>
          <p:nvPr>
            <p:ph type="title"/>
          </p:nvPr>
        </p:nvSpPr>
        <p:spPr>
          <a:xfrm>
            <a:off x="457200" y="-76200"/>
            <a:ext cx="8229600" cy="1143000"/>
          </a:xfrm>
        </p:spPr>
        <p:txBody>
          <a:bodyPr/>
          <a:lstStyle/>
          <a:p>
            <a:r>
              <a:rPr lang="en-US" dirty="0" smtClean="0"/>
              <a:t>Acceptance criteria samples</a:t>
            </a:r>
          </a:p>
        </p:txBody>
      </p:sp>
      <p:pic>
        <p:nvPicPr>
          <p:cNvPr id="113668" name="Picture 4" descr="sample-story-to-elaborate.png"/>
          <p:cNvPicPr>
            <a:picLocks noChangeAspect="1"/>
          </p:cNvPicPr>
          <p:nvPr/>
        </p:nvPicPr>
        <p:blipFill>
          <a:blip r:embed="rId3"/>
          <a:srcRect/>
          <a:stretch>
            <a:fillRect/>
          </a:stretch>
        </p:blipFill>
        <p:spPr bwMode="auto">
          <a:xfrm>
            <a:off x="357158" y="1071546"/>
            <a:ext cx="2292350" cy="1738312"/>
          </a:xfrm>
          <a:prstGeom prst="rect">
            <a:avLst/>
          </a:prstGeom>
          <a:noFill/>
          <a:ln w="9525">
            <a:noFill/>
            <a:miter lim="800000"/>
            <a:headEnd/>
            <a:tailEnd/>
          </a:ln>
        </p:spPr>
      </p:pic>
      <p:sp>
        <p:nvSpPr>
          <p:cNvPr id="113669" name="TextBox 5"/>
          <p:cNvSpPr txBox="1">
            <a:spLocks noChangeArrowheads="1"/>
          </p:cNvSpPr>
          <p:nvPr/>
        </p:nvSpPr>
        <p:spPr bwMode="auto">
          <a:xfrm>
            <a:off x="3319463" y="979467"/>
            <a:ext cx="5410228" cy="1040285"/>
          </a:xfrm>
          <a:prstGeom prst="rect">
            <a:avLst/>
          </a:prstGeom>
          <a:noFill/>
          <a:ln w="9525">
            <a:noFill/>
            <a:miter lim="800000"/>
            <a:headEnd/>
            <a:tailEnd/>
          </a:ln>
        </p:spPr>
        <p:txBody>
          <a:bodyPr wrap="square">
            <a:spAutoFit/>
          </a:bodyPr>
          <a:lstStyle/>
          <a:p>
            <a:pPr>
              <a:buNone/>
            </a:pPr>
            <a:r>
              <a:rPr lang="en-US" sz="1400" b="1" dirty="0">
                <a:latin typeface="Calibri"/>
                <a:cs typeface="Calibri"/>
              </a:rPr>
              <a:t>Given</a:t>
            </a:r>
            <a:r>
              <a:rPr lang="en-US" sz="1400" dirty="0">
                <a:latin typeface="Calibri"/>
                <a:cs typeface="Calibri"/>
              </a:rPr>
              <a:t> the customer has one </a:t>
            </a:r>
            <a:r>
              <a:rPr lang="en-US" sz="1200" dirty="0">
                <a:latin typeface="Calibri"/>
                <a:cs typeface="Calibri"/>
              </a:rPr>
              <a:t>transaction</a:t>
            </a:r>
            <a:r>
              <a:rPr lang="en-US" sz="1400" dirty="0">
                <a:latin typeface="Calibri"/>
                <a:cs typeface="Calibri"/>
              </a:rPr>
              <a:t> account and one credit account</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Then</a:t>
            </a:r>
            <a:r>
              <a:rPr lang="en-US" sz="1400" dirty="0">
                <a:latin typeface="Calibri"/>
                <a:cs typeface="Calibri"/>
              </a:rPr>
              <a:t> the screen should show the names and numbers of the two accounts sorted in account number order</a:t>
            </a:r>
          </a:p>
        </p:txBody>
      </p:sp>
      <p:sp>
        <p:nvSpPr>
          <p:cNvPr id="113670" name="TextBox 6"/>
          <p:cNvSpPr txBox="1">
            <a:spLocks noChangeArrowheads="1"/>
          </p:cNvSpPr>
          <p:nvPr/>
        </p:nvSpPr>
        <p:spPr bwMode="auto">
          <a:xfrm>
            <a:off x="3319463" y="2223135"/>
            <a:ext cx="5595937" cy="824841"/>
          </a:xfrm>
          <a:prstGeom prst="rect">
            <a:avLst/>
          </a:prstGeom>
          <a:noFill/>
          <a:ln w="9525">
            <a:noFill/>
            <a:miter lim="800000"/>
            <a:headEnd/>
            <a:tailEnd/>
          </a:ln>
        </p:spPr>
        <p:txBody>
          <a:bodyPr>
            <a:spAutoFit/>
          </a:bodyPr>
          <a:lstStyle/>
          <a:p>
            <a:pPr>
              <a:buNone/>
            </a:pPr>
            <a:r>
              <a:rPr lang="en-US" sz="1400" b="1" dirty="0">
                <a:latin typeface="Calibri"/>
                <a:cs typeface="Calibri"/>
              </a:rPr>
              <a:t>Given</a:t>
            </a:r>
            <a:r>
              <a:rPr lang="en-US" sz="1400" dirty="0">
                <a:latin typeface="Calibri"/>
                <a:cs typeface="Calibri"/>
              </a:rPr>
              <a:t> the customer has just one transaction account</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Then</a:t>
            </a:r>
            <a:r>
              <a:rPr lang="en-US" sz="1400" dirty="0">
                <a:latin typeface="Calibri"/>
                <a:cs typeface="Calibri"/>
              </a:rPr>
              <a:t> the screen should show the name and number of the account</a:t>
            </a:r>
          </a:p>
        </p:txBody>
      </p:sp>
      <p:sp>
        <p:nvSpPr>
          <p:cNvPr id="113671" name="TextBox 7"/>
          <p:cNvSpPr txBox="1">
            <a:spLocks noChangeArrowheads="1"/>
          </p:cNvSpPr>
          <p:nvPr/>
        </p:nvSpPr>
        <p:spPr bwMode="auto">
          <a:xfrm>
            <a:off x="3319463" y="3079261"/>
            <a:ext cx="3849687" cy="1040285"/>
          </a:xfrm>
          <a:prstGeom prst="rect">
            <a:avLst/>
          </a:prstGeom>
          <a:noFill/>
          <a:ln w="9525">
            <a:noFill/>
            <a:miter lim="800000"/>
            <a:headEnd/>
            <a:tailEnd/>
          </a:ln>
        </p:spPr>
        <p:txBody>
          <a:bodyPr>
            <a:spAutoFit/>
          </a:bodyPr>
          <a:lstStyle/>
          <a:p>
            <a:pPr>
              <a:buNone/>
            </a:pPr>
            <a:r>
              <a:rPr lang="en-US" sz="1400" b="1" dirty="0">
                <a:latin typeface="Calibri"/>
                <a:cs typeface="Calibri"/>
              </a:rPr>
              <a:t>Given</a:t>
            </a:r>
            <a:r>
              <a:rPr lang="en-US" sz="1400" dirty="0">
                <a:latin typeface="Calibri"/>
                <a:cs typeface="Calibri"/>
              </a:rPr>
              <a:t> the customer has no accounts</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Then</a:t>
            </a:r>
            <a:r>
              <a:rPr lang="en-US" sz="1400" dirty="0">
                <a:latin typeface="Calibri"/>
                <a:cs typeface="Calibri"/>
              </a:rPr>
              <a:t> the screen should show a message stating that no accounts are available</a:t>
            </a:r>
          </a:p>
        </p:txBody>
      </p:sp>
      <p:sp>
        <p:nvSpPr>
          <p:cNvPr id="113672" name="TextBox 8"/>
          <p:cNvSpPr txBox="1">
            <a:spLocks noChangeArrowheads="1"/>
          </p:cNvSpPr>
          <p:nvPr/>
        </p:nvSpPr>
        <p:spPr bwMode="auto">
          <a:xfrm>
            <a:off x="3319463" y="4079393"/>
            <a:ext cx="4060825" cy="1040285"/>
          </a:xfrm>
          <a:prstGeom prst="rect">
            <a:avLst/>
          </a:prstGeom>
          <a:noFill/>
          <a:ln w="9525">
            <a:noFill/>
            <a:miter lim="800000"/>
            <a:headEnd/>
            <a:tailEnd/>
          </a:ln>
        </p:spPr>
        <p:txBody>
          <a:bodyPr>
            <a:spAutoFit/>
          </a:bodyPr>
          <a:lstStyle/>
          <a:p>
            <a:pPr>
              <a:buNone/>
            </a:pPr>
            <a:r>
              <a:rPr lang="en-US" sz="1400" b="1" dirty="0">
                <a:latin typeface="Calibri"/>
                <a:cs typeface="Calibri"/>
              </a:rPr>
              <a:t>Given</a:t>
            </a:r>
            <a:r>
              <a:rPr lang="en-US" sz="1400" dirty="0">
                <a:latin typeface="Calibri"/>
                <a:cs typeface="Calibri"/>
              </a:rPr>
              <a:t> the customer has more than 20 accounts</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Then</a:t>
            </a:r>
            <a:r>
              <a:rPr lang="en-US" sz="1400" dirty="0">
                <a:latin typeface="Calibri"/>
                <a:cs typeface="Calibri"/>
              </a:rPr>
              <a:t> the screen should show the first 20 accounts (in account number order) only</a:t>
            </a:r>
          </a:p>
        </p:txBody>
      </p:sp>
      <p:sp>
        <p:nvSpPr>
          <p:cNvPr id="10" name="Right Arrow 9"/>
          <p:cNvSpPr/>
          <p:nvPr/>
        </p:nvSpPr>
        <p:spPr>
          <a:xfrm>
            <a:off x="887413" y="3111500"/>
            <a:ext cx="2360612" cy="504825"/>
          </a:xfrm>
          <a:prstGeom prst="rightArrow">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tIns="0" bIns="0" anchor="ctr"/>
          <a:lstStyle/>
          <a:p>
            <a:pPr algn="ctr">
              <a:buNone/>
              <a:defRPr/>
            </a:pPr>
            <a:r>
              <a:rPr lang="en-US" sz="1800" dirty="0">
                <a:solidFill>
                  <a:schemeClr val="bg2"/>
                </a:solidFill>
                <a:latin typeface="Calibri"/>
                <a:cs typeface="Calibri"/>
              </a:rPr>
              <a:t>Alternate path</a:t>
            </a:r>
          </a:p>
        </p:txBody>
      </p:sp>
      <p:sp>
        <p:nvSpPr>
          <p:cNvPr id="11" name="Right Arrow 10"/>
          <p:cNvSpPr/>
          <p:nvPr/>
        </p:nvSpPr>
        <p:spPr>
          <a:xfrm>
            <a:off x="876300" y="4137025"/>
            <a:ext cx="2360613" cy="504825"/>
          </a:xfrm>
          <a:prstGeom prst="rightArrow">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800" dirty="0">
                <a:solidFill>
                  <a:schemeClr val="bg2"/>
                </a:solidFill>
                <a:latin typeface="Calibri"/>
                <a:cs typeface="Calibri"/>
              </a:rPr>
              <a:t>Alternate path</a:t>
            </a:r>
          </a:p>
        </p:txBody>
      </p:sp>
      <p:sp>
        <p:nvSpPr>
          <p:cNvPr id="113675" name="TextBox 11"/>
          <p:cNvSpPr txBox="1">
            <a:spLocks noChangeArrowheads="1"/>
          </p:cNvSpPr>
          <p:nvPr/>
        </p:nvSpPr>
        <p:spPr bwMode="auto">
          <a:xfrm>
            <a:off x="3319463" y="5178183"/>
            <a:ext cx="4691063" cy="1298817"/>
          </a:xfrm>
          <a:prstGeom prst="rect">
            <a:avLst/>
          </a:prstGeom>
          <a:noFill/>
          <a:ln w="9525">
            <a:noFill/>
            <a:miter lim="800000"/>
            <a:headEnd/>
            <a:tailEnd/>
          </a:ln>
        </p:spPr>
        <p:txBody>
          <a:bodyPr>
            <a:spAutoFit/>
          </a:bodyPr>
          <a:lstStyle/>
          <a:p>
            <a:pPr>
              <a:buNone/>
            </a:pPr>
            <a:r>
              <a:rPr lang="en-US" sz="1400" b="1" dirty="0">
                <a:latin typeface="Calibri"/>
                <a:cs typeface="Calibri"/>
              </a:rPr>
              <a:t>Given</a:t>
            </a:r>
            <a:r>
              <a:rPr lang="en-US" sz="1400" dirty="0">
                <a:latin typeface="Calibri"/>
                <a:cs typeface="Calibri"/>
              </a:rPr>
              <a:t> the customer has some accounts</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And</a:t>
            </a:r>
            <a:r>
              <a:rPr lang="en-US" sz="1400" dirty="0">
                <a:latin typeface="Calibri"/>
                <a:cs typeface="Calibri"/>
              </a:rPr>
              <a:t> the system cannot retrieve the account details</a:t>
            </a:r>
          </a:p>
          <a:p>
            <a:pPr>
              <a:buNone/>
            </a:pPr>
            <a:r>
              <a:rPr lang="en-US" sz="1400" b="1" dirty="0">
                <a:latin typeface="Calibri"/>
                <a:cs typeface="Calibri"/>
              </a:rPr>
              <a:t>Then</a:t>
            </a:r>
            <a:r>
              <a:rPr lang="en-US" sz="1400" dirty="0">
                <a:latin typeface="Calibri"/>
                <a:cs typeface="Calibri"/>
              </a:rPr>
              <a:t> the screen should show an error message with associated code and details to contact for support</a:t>
            </a:r>
          </a:p>
        </p:txBody>
      </p:sp>
      <p:sp>
        <p:nvSpPr>
          <p:cNvPr id="13" name="Right Arrow 12"/>
          <p:cNvSpPr/>
          <p:nvPr/>
        </p:nvSpPr>
        <p:spPr>
          <a:xfrm>
            <a:off x="892175" y="5108575"/>
            <a:ext cx="2360613" cy="504825"/>
          </a:xfrm>
          <a:prstGeom prst="rightArrow">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800" dirty="0">
                <a:solidFill>
                  <a:schemeClr val="bg2"/>
                </a:solidFill>
                <a:latin typeface="Calibri"/>
                <a:cs typeface="Calibri"/>
              </a:rPr>
              <a:t>Bad path</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fade">
                                      <p:cBhvr>
                                        <p:cTn id="7" dur="5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transition="in" filter="fade">
                                      <p:cBhvr>
                                        <p:cTn id="12" dur="500"/>
                                        <p:tgtEl>
                                          <p:spTgt spid="113670"/>
                                        </p:tgtEl>
                                      </p:cBhvr>
                                    </p:animEffect>
                                  </p:childTnLst>
                                </p:cTn>
                              </p:par>
                              <p:par>
                                <p:cTn id="13" presetID="9" presetClass="emph" presetSubtype="0" grpId="1" nodeType="withEffect">
                                  <p:stCondLst>
                                    <p:cond delay="0"/>
                                  </p:stCondLst>
                                  <p:childTnLst>
                                    <p:set>
                                      <p:cBhvr rctx="PPT">
                                        <p:cTn id="14" dur="indefinite"/>
                                        <p:tgtEl>
                                          <p:spTgt spid="113669"/>
                                        </p:tgtEl>
                                        <p:attrNameLst>
                                          <p:attrName>style.opacity</p:attrName>
                                        </p:attrNameLst>
                                      </p:cBhvr>
                                      <p:to>
                                        <p:strVal val="0.5"/>
                                      </p:to>
                                    </p:set>
                                    <p:animEffect filter="image" prLst="opacity: 0.5">
                                      <p:cBhvr rctx="IE">
                                        <p:cTn id="15" dur="indefinite"/>
                                        <p:tgtEl>
                                          <p:spTgt spid="11366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13671"/>
                                        </p:tgtEl>
                                        <p:attrNameLst>
                                          <p:attrName>style.visibility</p:attrName>
                                        </p:attrNameLst>
                                      </p:cBhvr>
                                      <p:to>
                                        <p:strVal val="visible"/>
                                      </p:to>
                                    </p:set>
                                    <p:animEffect transition="in" filter="fade">
                                      <p:cBhvr>
                                        <p:cTn id="24" dur="500"/>
                                        <p:tgtEl>
                                          <p:spTgt spid="113671"/>
                                        </p:tgtEl>
                                      </p:cBhvr>
                                    </p:animEffect>
                                  </p:childTnLst>
                                </p:cTn>
                              </p:par>
                              <p:par>
                                <p:cTn id="25" presetID="9" presetClass="emph" presetSubtype="0" grpId="1" nodeType="withEffect">
                                  <p:stCondLst>
                                    <p:cond delay="0"/>
                                  </p:stCondLst>
                                  <p:childTnLst>
                                    <p:set>
                                      <p:cBhvr rctx="PPT">
                                        <p:cTn id="26" dur="indefinite"/>
                                        <p:tgtEl>
                                          <p:spTgt spid="113670"/>
                                        </p:tgtEl>
                                        <p:attrNameLst>
                                          <p:attrName>style.opacity</p:attrName>
                                        </p:attrNameLst>
                                      </p:cBhvr>
                                      <p:to>
                                        <p:strVal val="0.5"/>
                                      </p:to>
                                    </p:set>
                                    <p:animEffect filter="image" prLst="opacity: 0.5">
                                      <p:cBhvr rctx="IE">
                                        <p:cTn id="27" dur="indefinite"/>
                                        <p:tgtEl>
                                          <p:spTgt spid="11367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113672"/>
                                        </p:tgtEl>
                                        <p:attrNameLst>
                                          <p:attrName>style.visibility</p:attrName>
                                        </p:attrNameLst>
                                      </p:cBhvr>
                                      <p:to>
                                        <p:strVal val="visible"/>
                                      </p:to>
                                    </p:set>
                                    <p:animEffect transition="in" filter="fade">
                                      <p:cBhvr>
                                        <p:cTn id="36" dur="500"/>
                                        <p:tgtEl>
                                          <p:spTgt spid="113672"/>
                                        </p:tgtEl>
                                      </p:cBhvr>
                                    </p:animEffect>
                                  </p:childTnLst>
                                </p:cTn>
                              </p:par>
                              <p:par>
                                <p:cTn id="37" presetID="9" presetClass="emph" presetSubtype="0" grpId="1" nodeType="withEffect">
                                  <p:stCondLst>
                                    <p:cond delay="0"/>
                                  </p:stCondLst>
                                  <p:childTnLst>
                                    <p:set>
                                      <p:cBhvr rctx="PPT">
                                        <p:cTn id="38" dur="indefinite"/>
                                        <p:tgtEl>
                                          <p:spTgt spid="113671"/>
                                        </p:tgtEl>
                                        <p:attrNameLst>
                                          <p:attrName>style.opacity</p:attrName>
                                        </p:attrNameLst>
                                      </p:cBhvr>
                                      <p:to>
                                        <p:strVal val="0.5"/>
                                      </p:to>
                                    </p:set>
                                    <p:animEffect filter="image" prLst="opacity: 0.5">
                                      <p:cBhvr rctx="IE">
                                        <p:cTn id="39" dur="indefinite"/>
                                        <p:tgtEl>
                                          <p:spTgt spid="11367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0-#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113675"/>
                                        </p:tgtEl>
                                        <p:attrNameLst>
                                          <p:attrName>style.visibility</p:attrName>
                                        </p:attrNameLst>
                                      </p:cBhvr>
                                      <p:to>
                                        <p:strVal val="visible"/>
                                      </p:to>
                                    </p:set>
                                    <p:animEffect transition="in" filter="fade">
                                      <p:cBhvr>
                                        <p:cTn id="48" dur="500"/>
                                        <p:tgtEl>
                                          <p:spTgt spid="11367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mph" presetSubtype="0" grpId="1" nodeType="clickEffect">
                                  <p:stCondLst>
                                    <p:cond delay="0"/>
                                  </p:stCondLst>
                                  <p:childTnLst>
                                    <p:set>
                                      <p:cBhvr rctx="PPT">
                                        <p:cTn id="52" dur="indefinite"/>
                                        <p:tgtEl>
                                          <p:spTgt spid="113672"/>
                                        </p:tgtEl>
                                        <p:attrNameLst>
                                          <p:attrName>style.opacity</p:attrName>
                                        </p:attrNameLst>
                                      </p:cBhvr>
                                      <p:to>
                                        <p:strVal val="0.5"/>
                                      </p:to>
                                    </p:set>
                                    <p:animEffect filter="image" prLst="opacity: 0.5">
                                      <p:cBhvr rctx="IE">
                                        <p:cTn id="53" dur="indefinite"/>
                                        <p:tgtEl>
                                          <p:spTgt spid="11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P spid="113669" grpId="1"/>
      <p:bldP spid="113670" grpId="0"/>
      <p:bldP spid="113670" grpId="1"/>
      <p:bldP spid="113671" grpId="0"/>
      <p:bldP spid="113671" grpId="1"/>
      <p:bldP spid="113672" grpId="0"/>
      <p:bldP spid="113672" grpId="1"/>
      <p:bldP spid="10" grpId="0" animBg="1"/>
      <p:bldP spid="11" grpId="0" animBg="1"/>
      <p:bldP spid="113675"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Automated Functional Tests</a:t>
            </a:r>
            <a:endParaRPr lang="en-US" dirty="0"/>
          </a:p>
        </p:txBody>
      </p:sp>
      <p:pic>
        <p:nvPicPr>
          <p:cNvPr id="4" name="Picture 3" descr="Screen shot 2011-06-06 at 12.40.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66800"/>
            <a:ext cx="8001000" cy="5295488"/>
          </a:xfrm>
          <a:prstGeom prst="rect">
            <a:avLst/>
          </a:prstGeom>
        </p:spPr>
      </p:pic>
    </p:spTree>
    <p:extLst>
      <p:ext uri="{BB962C8B-B14F-4D97-AF65-F5344CB8AC3E}">
        <p14:creationId xmlns:p14="http://schemas.microsoft.com/office/powerpoint/2010/main" val="378652004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Link Requirements to Code</a:t>
            </a:r>
            <a:endParaRPr lang="en-US" dirty="0"/>
          </a:p>
        </p:txBody>
      </p:sp>
      <p:pic>
        <p:nvPicPr>
          <p:cNvPr id="3" name="Picture 2" descr="Screen shot 2011-06-06 at 12.4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8780"/>
            <a:ext cx="8763000" cy="4541020"/>
          </a:xfrm>
          <a:prstGeom prst="rect">
            <a:avLst/>
          </a:prstGeom>
        </p:spPr>
      </p:pic>
    </p:spTree>
    <p:extLst>
      <p:ext uri="{BB962C8B-B14F-4D97-AF65-F5344CB8AC3E}">
        <p14:creationId xmlns:p14="http://schemas.microsoft.com/office/powerpoint/2010/main" val="8821996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207433833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3224213"/>
            <a:ext cx="9144000" cy="904863"/>
          </a:xfrm>
          <a:prstGeom prst="rect">
            <a:avLst/>
          </a:prstGeom>
          <a:noFill/>
          <a:ln w="9525">
            <a:noFill/>
            <a:miter lim="800000"/>
            <a:headEnd/>
            <a:tailEnd/>
          </a:ln>
        </p:spPr>
        <p:txBody>
          <a:bodyPr>
            <a:spAutoFit/>
          </a:bodyPr>
          <a:lstStyle/>
          <a:p>
            <a:pPr eaLnBrk="0" hangingPunct="0">
              <a:buNone/>
            </a:pPr>
            <a:r>
              <a:rPr lang="en-US" sz="2400" b="1" dirty="0">
                <a:solidFill>
                  <a:schemeClr val="tx1"/>
                </a:solidFill>
                <a:ea typeface="ＭＳ Ｐゴシック" pitchFamily="84" charset="-128"/>
              </a:rPr>
              <a:t> </a:t>
            </a:r>
            <a:endParaRPr lang="en-US" sz="2000" b="1" dirty="0">
              <a:solidFill>
                <a:schemeClr val="tx1"/>
              </a:solidFill>
              <a:ea typeface="ＭＳ Ｐゴシック" pitchFamily="84" charset="-128"/>
            </a:endParaRPr>
          </a:p>
          <a:p>
            <a:pPr eaLnBrk="0" hangingPunct="0"/>
            <a:endParaRPr lang="en-US" sz="2400" dirty="0">
              <a:solidFill>
                <a:schemeClr val="tx1"/>
              </a:solidFill>
              <a:ea typeface="ＭＳ Ｐゴシック" pitchFamily="84" charset="-128"/>
            </a:endParaRPr>
          </a:p>
        </p:txBody>
      </p:sp>
      <p:sp>
        <p:nvSpPr>
          <p:cNvPr id="53253" name="Rectangle 5"/>
          <p:cNvSpPr>
            <a:spLocks noGrp="1" noChangeArrowheads="1"/>
          </p:cNvSpPr>
          <p:nvPr>
            <p:ph type="title"/>
          </p:nvPr>
        </p:nvSpPr>
        <p:spPr bwMode="gray"/>
        <p:txBody>
          <a:bodyPr anchor="b"/>
          <a:lstStyle/>
          <a:p>
            <a:pPr eaLnBrk="1" hangingPunct="1">
              <a:buClr>
                <a:schemeClr val="bg1"/>
              </a:buClr>
            </a:pPr>
            <a:r>
              <a:rPr lang="en-AU" smtClean="0"/>
              <a:t>What Makes Stories Different?</a:t>
            </a:r>
            <a:r>
              <a:rPr lang="en-US" smtClean="0"/>
              <a:t> </a:t>
            </a:r>
          </a:p>
        </p:txBody>
      </p:sp>
      <p:sp>
        <p:nvSpPr>
          <p:cNvPr id="53254" name="Rectangle 7"/>
          <p:cNvSpPr>
            <a:spLocks noChangeArrowheads="1"/>
          </p:cNvSpPr>
          <p:nvPr/>
        </p:nvSpPr>
        <p:spPr bwMode="auto">
          <a:xfrm>
            <a:off x="381000" y="2369533"/>
            <a:ext cx="8382000" cy="1569660"/>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latin typeface="Calibri"/>
                <a:cs typeface="Calibri"/>
              </a:rPr>
              <a:t>What is the difference between how you represent requirements today and representing requirements via a story?</a:t>
            </a: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makes stories different?</a:t>
            </a:r>
            <a:endParaRPr lang="en-US" dirty="0"/>
          </a:p>
        </p:txBody>
      </p:sp>
      <p:sp>
        <p:nvSpPr>
          <p:cNvPr id="4" name="Rectangle 10"/>
          <p:cNvSpPr>
            <a:spLocks noChangeArrowheads="1"/>
          </p:cNvSpPr>
          <p:nvPr/>
        </p:nvSpPr>
        <p:spPr bwMode="auto">
          <a:xfrm>
            <a:off x="533400" y="2743200"/>
            <a:ext cx="8153399" cy="1569660"/>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rPr>
              <a:t>How do you think representing</a:t>
            </a:r>
            <a:r>
              <a:rPr lang="en-US" sz="3200" dirty="0" smtClean="0">
                <a:solidFill>
                  <a:schemeClr val="tx1"/>
                </a:solidFill>
              </a:rPr>
              <a:t> requirements </a:t>
            </a:r>
            <a:r>
              <a:rPr lang="en-US" sz="3200" dirty="0">
                <a:solidFill>
                  <a:schemeClr val="tx1"/>
                </a:solidFill>
              </a:rPr>
              <a:t>via stories will be valuable to you during analysis?</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a Narrative Template</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1"/>
            <a:ext cx="6821488" cy="2529923"/>
          </a:xfrm>
          <a:prstGeom prst="rect">
            <a:avLst/>
          </a:prstGeom>
          <a:noFill/>
        </p:spPr>
        <p:txBody>
          <a:bodyPr wrap="square" rtlCol="0">
            <a:spAutoFit/>
          </a:bodyPr>
          <a:lstStyle/>
          <a:p>
            <a:pPr marL="227013" indent="-227013">
              <a:buFont typeface="Arial" pitchFamily="34" charset="0"/>
              <a:buChar char="•"/>
            </a:pPr>
            <a:r>
              <a:rPr lang="en-US" sz="2400" dirty="0" smtClean="0">
                <a:latin typeface="Calibri"/>
                <a:cs typeface="Calibri"/>
              </a:rPr>
              <a:t>Break into groups</a:t>
            </a:r>
          </a:p>
          <a:p>
            <a:pPr marL="227013" indent="-227013">
              <a:buFont typeface="Arial" pitchFamily="34" charset="0"/>
              <a:buChar char="•"/>
            </a:pPr>
            <a:r>
              <a:rPr lang="en-US" sz="2400" dirty="0" smtClean="0">
                <a:latin typeface="Calibri"/>
                <a:cs typeface="Calibri"/>
              </a:rPr>
              <a:t>Review the Narrative Template provided</a:t>
            </a:r>
          </a:p>
          <a:p>
            <a:pPr marL="227013" indent="-227013">
              <a:buFont typeface="Arial" pitchFamily="34" charset="0"/>
              <a:buChar char="•"/>
            </a:pPr>
            <a:r>
              <a:rPr lang="en-US" sz="2400" dirty="0" smtClean="0">
                <a:latin typeface="Calibri"/>
                <a:cs typeface="Calibri"/>
              </a:rPr>
              <a:t>Design the Narrative template to be used by your organization</a:t>
            </a:r>
          </a:p>
          <a:p>
            <a:pPr marL="227013" indent="-227013">
              <a:buFont typeface="Arial" pitchFamily="34" charset="0"/>
              <a:buChar char="•"/>
            </a:pPr>
            <a:r>
              <a:rPr lang="en-US" sz="2400" dirty="0" smtClean="0">
                <a:latin typeface="Calibri"/>
                <a:cs typeface="Calibri"/>
              </a:rPr>
              <a:t>Present your proposed template discussing each section you included and/or deleted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Showing Progress</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is a story done?</a:t>
            </a:r>
            <a:endParaRPr lang="en-AU" dirty="0"/>
          </a:p>
        </p:txBody>
      </p:sp>
      <p:graphicFrame>
        <p:nvGraphicFramePr>
          <p:cNvPr id="6" name="Content Placeholder 5"/>
          <p:cNvGraphicFramePr>
            <a:graphicFrameLocks noGrp="1"/>
          </p:cNvGraphicFramePr>
          <p:nvPr>
            <p:ph idx="4294967295"/>
          </p:nvPr>
        </p:nvGraphicFramePr>
        <p:xfrm>
          <a:off x="384175" y="-128588"/>
          <a:ext cx="8759825" cy="4587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80985" y="3516684"/>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8" name="TextBox 7"/>
          <p:cNvSpPr txBox="1"/>
          <p:nvPr/>
        </p:nvSpPr>
        <p:spPr>
          <a:xfrm>
            <a:off x="2638439" y="3516684"/>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9" name="TextBox 8"/>
          <p:cNvSpPr txBox="1"/>
          <p:nvPr/>
        </p:nvSpPr>
        <p:spPr>
          <a:xfrm>
            <a:off x="5130806" y="3516684"/>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10" name="TextBox 9"/>
          <p:cNvSpPr txBox="1"/>
          <p:nvPr/>
        </p:nvSpPr>
        <p:spPr>
          <a:xfrm>
            <a:off x="7639099" y="2800328"/>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11" name="TextBox 10"/>
          <p:cNvSpPr txBox="1"/>
          <p:nvPr/>
        </p:nvSpPr>
        <p:spPr>
          <a:xfrm>
            <a:off x="7631136" y="3588122"/>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12" name="TextBox 11"/>
          <p:cNvSpPr txBox="1"/>
          <p:nvPr/>
        </p:nvSpPr>
        <p:spPr>
          <a:xfrm>
            <a:off x="7631136" y="4373940"/>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4" name="Text Placeholder 3"/>
          <p:cNvSpPr>
            <a:spLocks noGrp="1"/>
          </p:cNvSpPr>
          <p:nvPr>
            <p:ph idx="1"/>
          </p:nvPr>
        </p:nvSpPr>
        <p:spPr/>
        <p:txBody>
          <a:bodyPr/>
          <a:lstStyle/>
          <a:p>
            <a:r>
              <a:rPr lang="en-US" dirty="0" smtClean="0"/>
              <a:t>Story wall</a:t>
            </a:r>
          </a:p>
          <a:p>
            <a:r>
              <a:rPr lang="en-US" dirty="0" smtClean="0"/>
              <a:t>Progress by feature</a:t>
            </a:r>
          </a:p>
          <a:p>
            <a:r>
              <a:rPr lang="en-US" dirty="0" err="1" smtClean="0"/>
              <a:t>Burnup</a:t>
            </a:r>
            <a:r>
              <a:rPr lang="en-US" dirty="0" smtClean="0"/>
              <a:t> charts</a:t>
            </a:r>
          </a:p>
          <a:p>
            <a:r>
              <a:rPr lang="en-US" dirty="0" smtClean="0"/>
              <a:t>Finger charts</a:t>
            </a:r>
          </a:p>
          <a:p>
            <a:endParaRPr lang="en-US" dirty="0" smtClean="0"/>
          </a:p>
          <a:p>
            <a:pPr>
              <a:buNone/>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Wall</a:t>
            </a:r>
            <a:endParaRPr lang="en-US" dirty="0"/>
          </a:p>
        </p:txBody>
      </p:sp>
      <p:grpSp>
        <p:nvGrpSpPr>
          <p:cNvPr id="28" name="Group 27"/>
          <p:cNvGrpSpPr/>
          <p:nvPr/>
        </p:nvGrpSpPr>
        <p:grpSpPr>
          <a:xfrm>
            <a:off x="308995" y="1202126"/>
            <a:ext cx="8738673" cy="3270389"/>
            <a:chOff x="308995" y="1202126"/>
            <a:chExt cx="8738673" cy="3270389"/>
          </a:xfrm>
        </p:grpSpPr>
        <p:grpSp>
          <p:nvGrpSpPr>
            <p:cNvPr id="3" name="Group 6"/>
            <p:cNvGrpSpPr/>
            <p:nvPr/>
          </p:nvGrpSpPr>
          <p:grpSpPr>
            <a:xfrm rot="180000">
              <a:off x="308995"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4" name="Rectangle 3"/>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Ready</a:t>
                </a:r>
                <a:endParaRPr lang="en-US" b="1" dirty="0">
                  <a:solidFill>
                    <a:schemeClr val="tx1"/>
                  </a:solidFill>
                  <a:latin typeface="Comic Sans MS" pitchFamily="66" charset="0"/>
                </a:endParaRPr>
              </a:p>
            </p:txBody>
          </p:sp>
          <p:cxnSp>
            <p:nvCxnSpPr>
              <p:cNvPr id="6" name="Straight Connector 5"/>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7"/>
            <p:cNvGrpSpPr/>
            <p:nvPr/>
          </p:nvGrpSpPr>
          <p:grpSpPr>
            <a:xfrm rot="180000">
              <a:off x="7477683"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9" name="Rectangle 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Done</a:t>
                </a:r>
                <a:endParaRPr lang="en-US" b="1" dirty="0">
                  <a:solidFill>
                    <a:schemeClr val="tx1"/>
                  </a:solidFill>
                  <a:latin typeface="Comic Sans MS" pitchFamily="66" charset="0"/>
                </a:endParaRPr>
              </a:p>
            </p:txBody>
          </p:sp>
          <p:cxnSp>
            <p:nvCxnSpPr>
              <p:cNvPr id="10" name="Straight Connector 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Group 11"/>
            <p:cNvGrpSpPr/>
            <p:nvPr/>
          </p:nvGrpSpPr>
          <p:grpSpPr>
            <a:xfrm rot="180000">
              <a:off x="2176040"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13" name="Rectangle 12"/>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Planned</a:t>
                </a:r>
                <a:endParaRPr lang="en-US" b="1" dirty="0">
                  <a:solidFill>
                    <a:schemeClr val="tx1"/>
                  </a:solidFill>
                  <a:latin typeface="Comic Sans MS" pitchFamily="66" charset="0"/>
                </a:endParaRPr>
              </a:p>
            </p:txBody>
          </p:sp>
          <p:cxnSp>
            <p:nvCxnSpPr>
              <p:cNvPr id="14" name="Straight Connector 1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14"/>
            <p:cNvGrpSpPr/>
            <p:nvPr/>
          </p:nvGrpSpPr>
          <p:grpSpPr>
            <a:xfrm rot="-120000">
              <a:off x="3890552"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16" name="Rectangle 15"/>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In Progress</a:t>
                </a:r>
                <a:endParaRPr lang="en-US" b="1" dirty="0">
                  <a:solidFill>
                    <a:schemeClr val="tx1"/>
                  </a:solidFill>
                  <a:latin typeface="Comic Sans MS" pitchFamily="66" charset="0"/>
                </a:endParaRPr>
              </a:p>
            </p:txBody>
          </p:sp>
          <p:cxnSp>
            <p:nvCxnSpPr>
              <p:cNvPr id="17" name="Straight Connector 1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7"/>
            <p:cNvGrpSpPr/>
            <p:nvPr/>
          </p:nvGrpSpPr>
          <p:grpSpPr>
            <a:xfrm rot="-120000">
              <a:off x="5605064"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19" name="Rectangle 1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In Testing</a:t>
                </a:r>
                <a:endParaRPr lang="en-US" b="1" dirty="0">
                  <a:solidFill>
                    <a:schemeClr val="tx1"/>
                  </a:solidFill>
                  <a:latin typeface="Comic Sans MS" pitchFamily="66" charset="0"/>
                </a:endParaRPr>
              </a:p>
            </p:txBody>
          </p:sp>
          <p:cxnSp>
            <p:nvCxnSpPr>
              <p:cNvPr id="20" name="Straight Connector 1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 name="Group 20"/>
            <p:cNvGrpSpPr/>
            <p:nvPr/>
          </p:nvGrpSpPr>
          <p:grpSpPr>
            <a:xfrm rot="180000">
              <a:off x="335249" y="2365372"/>
              <a:ext cx="1500198" cy="928694"/>
              <a:chOff x="1643042" y="2571744"/>
              <a:chExt cx="1500198" cy="928694"/>
            </a:xfrm>
            <a:effectLst>
              <a:outerShdw blurRad="279400" dist="50800" dir="5400000" sx="1000" sy="1000" algn="ctr" rotWithShape="0">
                <a:srgbClr val="000000">
                  <a:alpha val="43137"/>
                </a:srgbClr>
              </a:outerShdw>
            </a:effectLst>
          </p:grpSpPr>
          <p:sp>
            <p:nvSpPr>
              <p:cNvPr id="22" name="Rectangle 21"/>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A</a:t>
                </a:r>
                <a:endParaRPr lang="en-US" b="1" dirty="0">
                  <a:solidFill>
                    <a:schemeClr val="tx1"/>
                  </a:solidFill>
                  <a:latin typeface="Comic Sans MS" pitchFamily="66" charset="0"/>
                </a:endParaRPr>
              </a:p>
            </p:txBody>
          </p:sp>
          <p:cxnSp>
            <p:nvCxnSpPr>
              <p:cNvPr id="23" name="Straight Connector 2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29"/>
            <p:cNvGrpSpPr/>
            <p:nvPr/>
          </p:nvGrpSpPr>
          <p:grpSpPr>
            <a:xfrm rot="-60000">
              <a:off x="2160755" y="2390971"/>
              <a:ext cx="1500198" cy="928694"/>
              <a:chOff x="1643042" y="2571744"/>
              <a:chExt cx="1500198" cy="928694"/>
            </a:xfrm>
            <a:effectLst>
              <a:outerShdw blurRad="279400" dist="50800" dir="5400000" sx="1000" sy="1000" algn="ctr" rotWithShape="0">
                <a:srgbClr val="000000">
                  <a:alpha val="43137"/>
                </a:srgbClr>
              </a:outerShdw>
            </a:effectLst>
          </p:grpSpPr>
          <p:sp>
            <p:nvSpPr>
              <p:cNvPr id="31" name="Rectangle 30"/>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B</a:t>
                </a:r>
                <a:endParaRPr lang="en-US" b="1" dirty="0">
                  <a:solidFill>
                    <a:schemeClr val="tx1"/>
                  </a:solidFill>
                  <a:latin typeface="Comic Sans MS" pitchFamily="66" charset="0"/>
                </a:endParaRPr>
              </a:p>
            </p:txBody>
          </p:sp>
          <p:cxnSp>
            <p:nvCxnSpPr>
              <p:cNvPr id="32" name="Straight Connector 31"/>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32"/>
            <p:cNvGrpSpPr/>
            <p:nvPr/>
          </p:nvGrpSpPr>
          <p:grpSpPr>
            <a:xfrm rot="-60000">
              <a:off x="5730812" y="3533980"/>
              <a:ext cx="1500198" cy="928694"/>
              <a:chOff x="1643042" y="2571744"/>
              <a:chExt cx="1500198" cy="928694"/>
            </a:xfrm>
            <a:effectLst>
              <a:outerShdw blurRad="279400" dist="50800" dir="5400000" sx="1000" sy="1000" algn="ctr" rotWithShape="0">
                <a:srgbClr val="000000">
                  <a:alpha val="43137"/>
                </a:srgbClr>
              </a:outerShdw>
            </a:effectLst>
          </p:grpSpPr>
          <p:sp>
            <p:nvSpPr>
              <p:cNvPr id="34" name="Rectangle 33"/>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H</a:t>
                </a:r>
                <a:endParaRPr lang="en-US" b="1" dirty="0">
                  <a:solidFill>
                    <a:schemeClr val="tx1"/>
                  </a:solidFill>
                  <a:latin typeface="Comic Sans MS" pitchFamily="66" charset="0"/>
                </a:endParaRPr>
              </a:p>
            </p:txBody>
          </p:sp>
          <p:cxnSp>
            <p:nvCxnSpPr>
              <p:cNvPr id="35" name="Straight Connector 34"/>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 name="Group 35"/>
            <p:cNvGrpSpPr/>
            <p:nvPr/>
          </p:nvGrpSpPr>
          <p:grpSpPr>
            <a:xfrm rot="180000">
              <a:off x="3833275" y="3543821"/>
              <a:ext cx="1500198" cy="928694"/>
              <a:chOff x="1643042" y="2571744"/>
              <a:chExt cx="1500198" cy="928694"/>
            </a:xfrm>
            <a:effectLst>
              <a:outerShdw blurRad="279400" dist="50800" dir="5400000" sx="1000" sy="1000" algn="ctr" rotWithShape="0">
                <a:srgbClr val="000000">
                  <a:alpha val="43137"/>
                </a:srgbClr>
              </a:outerShdw>
            </a:effectLst>
          </p:grpSpPr>
          <p:sp>
            <p:nvSpPr>
              <p:cNvPr id="37" name="Rectangle 36"/>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G</a:t>
                </a:r>
                <a:endParaRPr lang="en-US" b="1" dirty="0">
                  <a:solidFill>
                    <a:schemeClr val="tx1"/>
                  </a:solidFill>
                  <a:latin typeface="Comic Sans MS" pitchFamily="66" charset="0"/>
                </a:endParaRPr>
              </a:p>
            </p:txBody>
          </p:sp>
          <p:cxnSp>
            <p:nvCxnSpPr>
              <p:cNvPr id="38" name="Straight Connector 37"/>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4" name="Group 38"/>
            <p:cNvGrpSpPr/>
            <p:nvPr/>
          </p:nvGrpSpPr>
          <p:grpSpPr>
            <a:xfrm rot="180000">
              <a:off x="7547470" y="2400821"/>
              <a:ext cx="1500198" cy="928694"/>
              <a:chOff x="1643042" y="2571744"/>
              <a:chExt cx="1500198" cy="928694"/>
            </a:xfrm>
            <a:effectLst>
              <a:outerShdw blurRad="279400" dist="50800" dir="5400000" sx="1000" sy="1000" algn="ctr" rotWithShape="0">
                <a:srgbClr val="000000">
                  <a:alpha val="43137"/>
                </a:srgbClr>
              </a:outerShdw>
            </a:effectLst>
          </p:grpSpPr>
          <p:sp>
            <p:nvSpPr>
              <p:cNvPr id="40" name="Rectangle 39"/>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F</a:t>
                </a:r>
                <a:endParaRPr lang="en-US" b="1" dirty="0">
                  <a:solidFill>
                    <a:schemeClr val="tx1"/>
                  </a:solidFill>
                  <a:latin typeface="Comic Sans MS" pitchFamily="66" charset="0"/>
                </a:endParaRPr>
              </a:p>
            </p:txBody>
          </p:sp>
          <p:cxnSp>
            <p:nvCxnSpPr>
              <p:cNvPr id="41" name="Straight Connector 40"/>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Group 41"/>
            <p:cNvGrpSpPr/>
            <p:nvPr/>
          </p:nvGrpSpPr>
          <p:grpSpPr>
            <a:xfrm rot="180000">
              <a:off x="5715526" y="2416572"/>
              <a:ext cx="1500198" cy="928694"/>
              <a:chOff x="1643042" y="2571744"/>
              <a:chExt cx="1500198" cy="928694"/>
            </a:xfrm>
            <a:effectLst>
              <a:outerShdw blurRad="279400" dist="50800" dir="5400000" sx="1000" sy="1000" algn="ctr" rotWithShape="0">
                <a:srgbClr val="000000">
                  <a:alpha val="43137"/>
                </a:srgbClr>
              </a:outerShdw>
            </a:effectLst>
          </p:grpSpPr>
          <p:sp>
            <p:nvSpPr>
              <p:cNvPr id="43" name="Rectangle 42"/>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E</a:t>
                </a:r>
                <a:endParaRPr lang="en-US" b="1" dirty="0">
                  <a:solidFill>
                    <a:schemeClr val="tx1"/>
                  </a:solidFill>
                  <a:latin typeface="Comic Sans MS" pitchFamily="66" charset="0"/>
                </a:endParaRPr>
              </a:p>
            </p:txBody>
          </p:sp>
          <p:cxnSp>
            <p:nvCxnSpPr>
              <p:cNvPr id="44" name="Straight Connector 4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6" name="Group 44"/>
            <p:cNvGrpSpPr/>
            <p:nvPr/>
          </p:nvGrpSpPr>
          <p:grpSpPr>
            <a:xfrm rot="180000">
              <a:off x="3858095" y="2416572"/>
              <a:ext cx="1500198" cy="928694"/>
              <a:chOff x="1643042" y="2571744"/>
              <a:chExt cx="1500198" cy="928694"/>
            </a:xfrm>
            <a:effectLst>
              <a:outerShdw blurRad="279400" dist="50800" dir="5400000" sx="1000" sy="1000" algn="ctr" rotWithShape="0">
                <a:srgbClr val="000000">
                  <a:alpha val="43137"/>
                </a:srgbClr>
              </a:outerShdw>
            </a:effectLst>
          </p:grpSpPr>
          <p:sp>
            <p:nvSpPr>
              <p:cNvPr id="46" name="Rectangle 45"/>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D</a:t>
                </a:r>
                <a:endParaRPr lang="en-US" b="1" dirty="0">
                  <a:solidFill>
                    <a:schemeClr val="tx1"/>
                  </a:solidFill>
                  <a:latin typeface="Comic Sans MS" pitchFamily="66" charset="0"/>
                </a:endParaRPr>
              </a:p>
            </p:txBody>
          </p:sp>
          <p:cxnSp>
            <p:nvCxnSpPr>
              <p:cNvPr id="47" name="Straight Connector 4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7" name="Group 47"/>
            <p:cNvGrpSpPr/>
            <p:nvPr/>
          </p:nvGrpSpPr>
          <p:grpSpPr>
            <a:xfrm rot="-60000">
              <a:off x="7475590" y="3381156"/>
              <a:ext cx="1500198" cy="928694"/>
              <a:chOff x="1643042" y="2571744"/>
              <a:chExt cx="1500198" cy="928694"/>
            </a:xfrm>
            <a:effectLst>
              <a:outerShdw blurRad="279400" dist="50800" dir="5400000" sx="1000" sy="1000" algn="ctr" rotWithShape="0">
                <a:srgbClr val="000000">
                  <a:alpha val="43137"/>
                </a:srgbClr>
              </a:outerShdw>
            </a:effectLst>
          </p:grpSpPr>
          <p:sp>
            <p:nvSpPr>
              <p:cNvPr id="49" name="Rectangle 48"/>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C</a:t>
                </a:r>
                <a:endParaRPr lang="en-US" b="1" dirty="0">
                  <a:solidFill>
                    <a:schemeClr val="tx1"/>
                  </a:solidFill>
                  <a:latin typeface="Comic Sans MS" pitchFamily="66" charset="0"/>
                </a:endParaRPr>
              </a:p>
            </p:txBody>
          </p:sp>
          <p:cxnSp>
            <p:nvCxnSpPr>
              <p:cNvPr id="50" name="Straight Connector 4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Electronic Story Wall</a:t>
            </a:r>
            <a:endParaRPr lang="en-US" dirty="0"/>
          </a:p>
        </p:txBody>
      </p:sp>
      <p:pic>
        <p:nvPicPr>
          <p:cNvPr id="4" name="Picture 3" descr="Screen shot 2011-06-06 at 1.06.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66800"/>
            <a:ext cx="8288891" cy="4775200"/>
          </a:xfrm>
          <a:prstGeom prst="rect">
            <a:avLst/>
          </a:prstGeom>
        </p:spPr>
      </p:pic>
    </p:spTree>
    <p:extLst>
      <p:ext uri="{BB962C8B-B14F-4D97-AF65-F5344CB8AC3E}">
        <p14:creationId xmlns:p14="http://schemas.microsoft.com/office/powerpoint/2010/main" val="131646090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by feature or theme </a:t>
            </a:r>
            <a:endParaRPr lang="en-US" dirty="0"/>
          </a:p>
        </p:txBody>
      </p:sp>
      <p:graphicFrame>
        <p:nvGraphicFramePr>
          <p:cNvPr id="4" name="Chart 3"/>
          <p:cNvGraphicFramePr/>
          <p:nvPr>
            <p:extLst>
              <p:ext uri="{D42A27DB-BD31-4B8C-83A1-F6EECF244321}">
                <p14:modId xmlns:p14="http://schemas.microsoft.com/office/powerpoint/2010/main" val="3547045674"/>
              </p:ext>
            </p:extLst>
          </p:nvPr>
        </p:nvGraphicFramePr>
        <p:xfrm>
          <a:off x="1295400" y="1447800"/>
          <a:ext cx="662940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4146" name="Picture 2"/>
          <p:cNvPicPr>
            <a:picLocks noChangeAspect="1" noChangeArrowheads="1"/>
          </p:cNvPicPr>
          <p:nvPr/>
        </p:nvPicPr>
        <p:blipFill>
          <a:blip r:embed="rId3"/>
          <a:srcRect/>
          <a:stretch>
            <a:fillRect/>
          </a:stretch>
        </p:blipFill>
        <p:spPr bwMode="auto">
          <a:xfrm>
            <a:off x="2209800" y="304800"/>
            <a:ext cx="5775318" cy="6172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Burn up</a:t>
            </a:r>
            <a:endParaRPr lang="en-US" dirty="0"/>
          </a:p>
        </p:txBody>
      </p:sp>
      <p:cxnSp>
        <p:nvCxnSpPr>
          <p:cNvPr id="8" name="Straight Connector 7"/>
          <p:cNvCxnSpPr/>
          <p:nvPr/>
        </p:nvCxnSpPr>
        <p:spPr bwMode="auto">
          <a:xfrm rot="5400000">
            <a:off x="-1028700" y="3543300"/>
            <a:ext cx="4343400" cy="0"/>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10800000">
            <a:off x="1143000" y="57150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rot="10800000">
            <a:off x="1143001" y="5029199"/>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10800000">
            <a:off x="1143001" y="43434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10800000">
            <a:off x="1143001" y="36576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rot="10800000">
            <a:off x="1143001" y="28956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10800000">
            <a:off x="1143001" y="21336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rot="10800000">
            <a:off x="1143001" y="1447801"/>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1143000" y="2438400"/>
            <a:ext cx="2133600" cy="0"/>
          </a:xfrm>
          <a:prstGeom prst="line">
            <a:avLst/>
          </a:prstGeom>
          <a:noFill/>
          <a:ln w="50800" cap="flat" cmpd="sng" algn="ctr">
            <a:solidFill>
              <a:schemeClr val="tx1"/>
            </a:solidFill>
            <a:prstDash val="solid"/>
            <a:round/>
            <a:headEnd type="none" w="med" len="med"/>
            <a:tailEnd type="none" w="med" len="med"/>
          </a:ln>
          <a:effectLst/>
        </p:spPr>
      </p:cxnSp>
      <p:sp>
        <p:nvSpPr>
          <p:cNvPr id="23" name="TextBox 22"/>
          <p:cNvSpPr txBox="1"/>
          <p:nvPr/>
        </p:nvSpPr>
        <p:spPr>
          <a:xfrm>
            <a:off x="685800" y="5467290"/>
            <a:ext cx="457200" cy="400110"/>
          </a:xfrm>
          <a:prstGeom prst="rect">
            <a:avLst/>
          </a:prstGeom>
          <a:noFill/>
        </p:spPr>
        <p:txBody>
          <a:bodyPr wrap="square" rtlCol="0">
            <a:spAutoFit/>
          </a:bodyPr>
          <a:lstStyle/>
          <a:p>
            <a:pPr>
              <a:buNone/>
            </a:pPr>
            <a:r>
              <a:rPr lang="en-US" dirty="0" smtClean="0"/>
              <a:t>0</a:t>
            </a:r>
            <a:endParaRPr lang="en-US" dirty="0"/>
          </a:p>
        </p:txBody>
      </p:sp>
      <p:sp>
        <p:nvSpPr>
          <p:cNvPr id="24" name="TextBox 23"/>
          <p:cNvSpPr txBox="1"/>
          <p:nvPr/>
        </p:nvSpPr>
        <p:spPr>
          <a:xfrm>
            <a:off x="685800" y="4800600"/>
            <a:ext cx="457200" cy="400110"/>
          </a:xfrm>
          <a:prstGeom prst="rect">
            <a:avLst/>
          </a:prstGeom>
          <a:noFill/>
        </p:spPr>
        <p:txBody>
          <a:bodyPr wrap="square" rtlCol="0">
            <a:spAutoFit/>
          </a:bodyPr>
          <a:lstStyle/>
          <a:p>
            <a:pPr>
              <a:buNone/>
            </a:pPr>
            <a:r>
              <a:rPr lang="en-US" dirty="0" smtClean="0"/>
              <a:t>5</a:t>
            </a:r>
            <a:endParaRPr lang="en-US" dirty="0"/>
          </a:p>
        </p:txBody>
      </p:sp>
      <p:sp>
        <p:nvSpPr>
          <p:cNvPr id="25" name="TextBox 24"/>
          <p:cNvSpPr txBox="1"/>
          <p:nvPr/>
        </p:nvSpPr>
        <p:spPr>
          <a:xfrm>
            <a:off x="609600" y="4191000"/>
            <a:ext cx="609600" cy="400110"/>
          </a:xfrm>
          <a:prstGeom prst="rect">
            <a:avLst/>
          </a:prstGeom>
          <a:noFill/>
        </p:spPr>
        <p:txBody>
          <a:bodyPr wrap="square" rtlCol="0">
            <a:spAutoFit/>
          </a:bodyPr>
          <a:lstStyle/>
          <a:p>
            <a:pPr>
              <a:buNone/>
            </a:pPr>
            <a:r>
              <a:rPr lang="en-US" dirty="0" smtClean="0"/>
              <a:t>10</a:t>
            </a:r>
            <a:endParaRPr lang="en-US" dirty="0"/>
          </a:p>
        </p:txBody>
      </p:sp>
      <p:sp>
        <p:nvSpPr>
          <p:cNvPr id="26" name="TextBox 25"/>
          <p:cNvSpPr txBox="1"/>
          <p:nvPr/>
        </p:nvSpPr>
        <p:spPr>
          <a:xfrm>
            <a:off x="609600" y="3429000"/>
            <a:ext cx="609600" cy="400110"/>
          </a:xfrm>
          <a:prstGeom prst="rect">
            <a:avLst/>
          </a:prstGeom>
          <a:noFill/>
        </p:spPr>
        <p:txBody>
          <a:bodyPr wrap="square" rtlCol="0">
            <a:spAutoFit/>
          </a:bodyPr>
          <a:lstStyle/>
          <a:p>
            <a:pPr>
              <a:buNone/>
            </a:pPr>
            <a:r>
              <a:rPr lang="en-US" dirty="0" smtClean="0"/>
              <a:t>15</a:t>
            </a:r>
            <a:endParaRPr lang="en-US" dirty="0"/>
          </a:p>
        </p:txBody>
      </p:sp>
      <p:sp>
        <p:nvSpPr>
          <p:cNvPr id="27" name="TextBox 26"/>
          <p:cNvSpPr txBox="1"/>
          <p:nvPr/>
        </p:nvSpPr>
        <p:spPr>
          <a:xfrm>
            <a:off x="609600" y="2743200"/>
            <a:ext cx="609600" cy="400110"/>
          </a:xfrm>
          <a:prstGeom prst="rect">
            <a:avLst/>
          </a:prstGeom>
          <a:noFill/>
        </p:spPr>
        <p:txBody>
          <a:bodyPr wrap="square" rtlCol="0">
            <a:spAutoFit/>
          </a:bodyPr>
          <a:lstStyle/>
          <a:p>
            <a:pPr>
              <a:buNone/>
            </a:pPr>
            <a:r>
              <a:rPr lang="en-US" dirty="0" smtClean="0"/>
              <a:t>20</a:t>
            </a:r>
            <a:endParaRPr lang="en-US" dirty="0"/>
          </a:p>
        </p:txBody>
      </p:sp>
      <p:sp>
        <p:nvSpPr>
          <p:cNvPr id="28" name="TextBox 27"/>
          <p:cNvSpPr txBox="1"/>
          <p:nvPr/>
        </p:nvSpPr>
        <p:spPr>
          <a:xfrm>
            <a:off x="609600" y="1905000"/>
            <a:ext cx="609600" cy="400110"/>
          </a:xfrm>
          <a:prstGeom prst="rect">
            <a:avLst/>
          </a:prstGeom>
          <a:noFill/>
        </p:spPr>
        <p:txBody>
          <a:bodyPr wrap="square" rtlCol="0">
            <a:spAutoFit/>
          </a:bodyPr>
          <a:lstStyle/>
          <a:p>
            <a:pPr>
              <a:buNone/>
            </a:pPr>
            <a:r>
              <a:rPr lang="en-US" dirty="0" smtClean="0"/>
              <a:t>25</a:t>
            </a:r>
            <a:endParaRPr lang="en-US" dirty="0"/>
          </a:p>
        </p:txBody>
      </p:sp>
      <p:sp>
        <p:nvSpPr>
          <p:cNvPr id="29" name="TextBox 28"/>
          <p:cNvSpPr txBox="1"/>
          <p:nvPr/>
        </p:nvSpPr>
        <p:spPr>
          <a:xfrm>
            <a:off x="1371600" y="5781645"/>
            <a:ext cx="457200" cy="400110"/>
          </a:xfrm>
          <a:prstGeom prst="rect">
            <a:avLst/>
          </a:prstGeom>
          <a:noFill/>
        </p:spPr>
        <p:txBody>
          <a:bodyPr wrap="square" rtlCol="0">
            <a:spAutoFit/>
          </a:bodyPr>
          <a:lstStyle/>
          <a:p>
            <a:pPr>
              <a:buNone/>
            </a:pPr>
            <a:r>
              <a:rPr lang="en-US" dirty="0" smtClean="0"/>
              <a:t>W</a:t>
            </a:r>
            <a:endParaRPr lang="en-US" dirty="0"/>
          </a:p>
        </p:txBody>
      </p:sp>
      <p:sp>
        <p:nvSpPr>
          <p:cNvPr id="30" name="TextBox 29"/>
          <p:cNvSpPr txBox="1"/>
          <p:nvPr/>
        </p:nvSpPr>
        <p:spPr>
          <a:xfrm>
            <a:off x="1905000" y="5781645"/>
            <a:ext cx="609600" cy="400110"/>
          </a:xfrm>
          <a:prstGeom prst="rect">
            <a:avLst/>
          </a:prstGeom>
          <a:noFill/>
        </p:spPr>
        <p:txBody>
          <a:bodyPr wrap="square" rtlCol="0">
            <a:spAutoFit/>
          </a:bodyPr>
          <a:lstStyle/>
          <a:p>
            <a:pPr>
              <a:buNone/>
            </a:pPr>
            <a:r>
              <a:rPr lang="en-US" dirty="0" err="1" smtClean="0"/>
              <a:t>Th</a:t>
            </a:r>
            <a:endParaRPr lang="en-US" dirty="0"/>
          </a:p>
        </p:txBody>
      </p:sp>
      <p:sp>
        <p:nvSpPr>
          <p:cNvPr id="31" name="TextBox 30"/>
          <p:cNvSpPr txBox="1"/>
          <p:nvPr/>
        </p:nvSpPr>
        <p:spPr>
          <a:xfrm>
            <a:off x="2438400" y="5781645"/>
            <a:ext cx="609600" cy="400110"/>
          </a:xfrm>
          <a:prstGeom prst="rect">
            <a:avLst/>
          </a:prstGeom>
          <a:noFill/>
        </p:spPr>
        <p:txBody>
          <a:bodyPr wrap="square" rtlCol="0">
            <a:spAutoFit/>
          </a:bodyPr>
          <a:lstStyle/>
          <a:p>
            <a:pPr>
              <a:buNone/>
            </a:pPr>
            <a:r>
              <a:rPr lang="en-US" dirty="0" smtClean="0"/>
              <a:t>F</a:t>
            </a:r>
            <a:endParaRPr lang="en-US" dirty="0"/>
          </a:p>
        </p:txBody>
      </p:sp>
      <p:sp>
        <p:nvSpPr>
          <p:cNvPr id="32" name="TextBox 31"/>
          <p:cNvSpPr txBox="1"/>
          <p:nvPr/>
        </p:nvSpPr>
        <p:spPr>
          <a:xfrm>
            <a:off x="2971800" y="5781645"/>
            <a:ext cx="609600" cy="400110"/>
          </a:xfrm>
          <a:prstGeom prst="rect">
            <a:avLst/>
          </a:prstGeom>
          <a:noFill/>
        </p:spPr>
        <p:txBody>
          <a:bodyPr wrap="square" rtlCol="0">
            <a:spAutoFit/>
          </a:bodyPr>
          <a:lstStyle/>
          <a:p>
            <a:pPr>
              <a:buNone/>
            </a:pPr>
            <a:r>
              <a:rPr lang="en-US" dirty="0" smtClean="0"/>
              <a:t>M</a:t>
            </a:r>
            <a:endParaRPr lang="en-US" dirty="0"/>
          </a:p>
        </p:txBody>
      </p:sp>
      <p:sp>
        <p:nvSpPr>
          <p:cNvPr id="33" name="TextBox 32"/>
          <p:cNvSpPr txBox="1"/>
          <p:nvPr/>
        </p:nvSpPr>
        <p:spPr>
          <a:xfrm>
            <a:off x="3429000" y="5781645"/>
            <a:ext cx="609600" cy="400110"/>
          </a:xfrm>
          <a:prstGeom prst="rect">
            <a:avLst/>
          </a:prstGeom>
          <a:noFill/>
        </p:spPr>
        <p:txBody>
          <a:bodyPr wrap="square" rtlCol="0">
            <a:spAutoFit/>
          </a:bodyPr>
          <a:lstStyle/>
          <a:p>
            <a:pPr>
              <a:buNone/>
            </a:pPr>
            <a:r>
              <a:rPr lang="en-US" dirty="0" smtClean="0"/>
              <a:t>T</a:t>
            </a:r>
            <a:endParaRPr lang="en-US" dirty="0"/>
          </a:p>
        </p:txBody>
      </p:sp>
      <p:sp>
        <p:nvSpPr>
          <p:cNvPr id="34" name="TextBox 33"/>
          <p:cNvSpPr txBox="1"/>
          <p:nvPr/>
        </p:nvSpPr>
        <p:spPr>
          <a:xfrm>
            <a:off x="3962400" y="5781645"/>
            <a:ext cx="609600" cy="400110"/>
          </a:xfrm>
          <a:prstGeom prst="rect">
            <a:avLst/>
          </a:prstGeom>
          <a:noFill/>
        </p:spPr>
        <p:txBody>
          <a:bodyPr wrap="square" rtlCol="0">
            <a:spAutoFit/>
          </a:bodyPr>
          <a:lstStyle/>
          <a:p>
            <a:pPr>
              <a:buNone/>
            </a:pPr>
            <a:r>
              <a:rPr lang="en-US" dirty="0" smtClean="0"/>
              <a:t>W</a:t>
            </a:r>
            <a:endParaRPr lang="en-US" dirty="0"/>
          </a:p>
        </p:txBody>
      </p:sp>
      <p:sp>
        <p:nvSpPr>
          <p:cNvPr id="35" name="TextBox 34"/>
          <p:cNvSpPr txBox="1"/>
          <p:nvPr/>
        </p:nvSpPr>
        <p:spPr>
          <a:xfrm>
            <a:off x="4572000" y="5781645"/>
            <a:ext cx="609600" cy="400110"/>
          </a:xfrm>
          <a:prstGeom prst="rect">
            <a:avLst/>
          </a:prstGeom>
          <a:noFill/>
        </p:spPr>
        <p:txBody>
          <a:bodyPr wrap="square" rtlCol="0">
            <a:spAutoFit/>
          </a:bodyPr>
          <a:lstStyle/>
          <a:p>
            <a:pPr>
              <a:buNone/>
            </a:pPr>
            <a:r>
              <a:rPr lang="en-US" dirty="0" err="1" smtClean="0"/>
              <a:t>Th</a:t>
            </a:r>
            <a:endParaRPr lang="en-US" dirty="0"/>
          </a:p>
        </p:txBody>
      </p:sp>
      <p:sp>
        <p:nvSpPr>
          <p:cNvPr id="36" name="TextBox 35"/>
          <p:cNvSpPr txBox="1"/>
          <p:nvPr/>
        </p:nvSpPr>
        <p:spPr>
          <a:xfrm>
            <a:off x="5181600" y="5781645"/>
            <a:ext cx="609600" cy="400110"/>
          </a:xfrm>
          <a:prstGeom prst="rect">
            <a:avLst/>
          </a:prstGeom>
          <a:noFill/>
        </p:spPr>
        <p:txBody>
          <a:bodyPr wrap="square" rtlCol="0">
            <a:spAutoFit/>
          </a:bodyPr>
          <a:lstStyle/>
          <a:p>
            <a:pPr>
              <a:buNone/>
            </a:pPr>
            <a:r>
              <a:rPr lang="en-US" dirty="0" smtClean="0"/>
              <a:t>F</a:t>
            </a:r>
            <a:endParaRPr lang="en-US" dirty="0"/>
          </a:p>
        </p:txBody>
      </p:sp>
      <p:sp>
        <p:nvSpPr>
          <p:cNvPr id="37" name="TextBox 36"/>
          <p:cNvSpPr txBox="1"/>
          <p:nvPr/>
        </p:nvSpPr>
        <p:spPr>
          <a:xfrm>
            <a:off x="5715000" y="5781645"/>
            <a:ext cx="609600" cy="400110"/>
          </a:xfrm>
          <a:prstGeom prst="rect">
            <a:avLst/>
          </a:prstGeom>
          <a:noFill/>
        </p:spPr>
        <p:txBody>
          <a:bodyPr wrap="square" rtlCol="0">
            <a:spAutoFit/>
          </a:bodyPr>
          <a:lstStyle/>
          <a:p>
            <a:pPr>
              <a:buNone/>
            </a:pPr>
            <a:r>
              <a:rPr lang="en-US" dirty="0" smtClean="0"/>
              <a:t>M</a:t>
            </a:r>
            <a:endParaRPr lang="en-US" dirty="0"/>
          </a:p>
        </p:txBody>
      </p:sp>
      <p:sp>
        <p:nvSpPr>
          <p:cNvPr id="38" name="TextBox 37"/>
          <p:cNvSpPr txBox="1"/>
          <p:nvPr/>
        </p:nvSpPr>
        <p:spPr>
          <a:xfrm>
            <a:off x="6400800" y="5781645"/>
            <a:ext cx="609600" cy="400110"/>
          </a:xfrm>
          <a:prstGeom prst="rect">
            <a:avLst/>
          </a:prstGeom>
          <a:noFill/>
        </p:spPr>
        <p:txBody>
          <a:bodyPr wrap="square" rtlCol="0">
            <a:spAutoFit/>
          </a:bodyPr>
          <a:lstStyle/>
          <a:p>
            <a:pPr>
              <a:buNone/>
            </a:pPr>
            <a:r>
              <a:rPr lang="en-US" dirty="0" smtClean="0"/>
              <a:t>T</a:t>
            </a:r>
            <a:endParaRPr lang="en-US" dirty="0"/>
          </a:p>
        </p:txBody>
      </p:sp>
      <p:cxnSp>
        <p:nvCxnSpPr>
          <p:cNvPr id="39" name="Straight Connector 38"/>
          <p:cNvCxnSpPr/>
          <p:nvPr/>
        </p:nvCxnSpPr>
        <p:spPr bwMode="auto">
          <a:xfrm>
            <a:off x="3276600" y="2438400"/>
            <a:ext cx="1066800" cy="0"/>
          </a:xfrm>
          <a:prstGeom prst="line">
            <a:avLst/>
          </a:prstGeom>
          <a:noFill/>
          <a:ln w="50800" cap="flat" cmpd="sng" algn="ctr">
            <a:solidFill>
              <a:schemeClr val="tx1"/>
            </a:solidFill>
            <a:prstDash val="solid"/>
            <a:round/>
            <a:headEnd type="none" w="med" len="med"/>
            <a:tailEnd type="none" w="med" len="med"/>
          </a:ln>
          <a:effectLst/>
        </p:spPr>
      </p:cxnSp>
      <p:sp>
        <p:nvSpPr>
          <p:cNvPr id="50" name="Oval 49"/>
          <p:cNvSpPr/>
          <p:nvPr/>
        </p:nvSpPr>
        <p:spPr bwMode="auto">
          <a:xfrm flipH="1">
            <a:off x="1447800" y="51054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51" name="Oval 50"/>
          <p:cNvSpPr/>
          <p:nvPr/>
        </p:nvSpPr>
        <p:spPr bwMode="auto">
          <a:xfrm flipH="1">
            <a:off x="1981200" y="45720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52" name="Oval 51"/>
          <p:cNvSpPr/>
          <p:nvPr/>
        </p:nvSpPr>
        <p:spPr bwMode="auto">
          <a:xfrm flipH="1">
            <a:off x="2514600" y="41910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cxnSp>
        <p:nvCxnSpPr>
          <p:cNvPr id="54" name="Straight Connector 53"/>
          <p:cNvCxnSpPr/>
          <p:nvPr/>
        </p:nvCxnSpPr>
        <p:spPr bwMode="auto">
          <a:xfrm flipV="1">
            <a:off x="4343400" y="2133600"/>
            <a:ext cx="457200" cy="304800"/>
          </a:xfrm>
          <a:prstGeom prst="line">
            <a:avLst/>
          </a:prstGeom>
          <a:noFill/>
          <a:ln w="508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4800600" y="2133600"/>
            <a:ext cx="457200" cy="0"/>
          </a:xfrm>
          <a:prstGeom prst="line">
            <a:avLst/>
          </a:prstGeom>
          <a:noFill/>
          <a:ln w="50800" cap="flat" cmpd="sng" algn="ctr">
            <a:solidFill>
              <a:schemeClr val="tx1"/>
            </a:solidFill>
            <a:prstDash val="solid"/>
            <a:round/>
            <a:headEnd type="none" w="med" len="med"/>
            <a:tailEnd type="none" w="med" len="med"/>
          </a:ln>
          <a:effectLst/>
        </p:spPr>
      </p:cxnSp>
      <p:cxnSp>
        <p:nvCxnSpPr>
          <p:cNvPr id="58" name="Straight Connector 57"/>
          <p:cNvCxnSpPr>
            <a:endCxn id="60" idx="6"/>
          </p:cNvCxnSpPr>
          <p:nvPr/>
        </p:nvCxnSpPr>
        <p:spPr bwMode="auto">
          <a:xfrm flipV="1">
            <a:off x="5181600" y="1447800"/>
            <a:ext cx="1295400" cy="685800"/>
          </a:xfrm>
          <a:prstGeom prst="line">
            <a:avLst/>
          </a:prstGeom>
          <a:noFill/>
          <a:ln w="50800" cap="flat" cmpd="sng" algn="ctr">
            <a:solidFill>
              <a:schemeClr val="tx1"/>
            </a:solidFill>
            <a:prstDash val="solid"/>
            <a:round/>
            <a:headEnd type="none" w="med" len="med"/>
            <a:tailEnd type="none" w="med" len="med"/>
          </a:ln>
          <a:effectLst/>
        </p:spPr>
      </p:cxnSp>
      <p:sp>
        <p:nvSpPr>
          <p:cNvPr id="60" name="Oval 59"/>
          <p:cNvSpPr/>
          <p:nvPr/>
        </p:nvSpPr>
        <p:spPr bwMode="auto">
          <a:xfrm flipH="1">
            <a:off x="6477000" y="12954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2" name="Oval 61"/>
          <p:cNvSpPr/>
          <p:nvPr/>
        </p:nvSpPr>
        <p:spPr bwMode="auto">
          <a:xfrm flipH="1">
            <a:off x="3048000" y="36576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3" name="Oval 62"/>
          <p:cNvSpPr/>
          <p:nvPr/>
        </p:nvSpPr>
        <p:spPr bwMode="auto">
          <a:xfrm flipH="1">
            <a:off x="3429000" y="32766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4" name="Oval 63"/>
          <p:cNvSpPr/>
          <p:nvPr/>
        </p:nvSpPr>
        <p:spPr bwMode="auto">
          <a:xfrm flipH="1">
            <a:off x="4038600" y="28194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5" name="Oval 64"/>
          <p:cNvSpPr/>
          <p:nvPr/>
        </p:nvSpPr>
        <p:spPr bwMode="auto">
          <a:xfrm flipH="1">
            <a:off x="4572000" y="25908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6" name="Oval 65"/>
          <p:cNvSpPr/>
          <p:nvPr/>
        </p:nvSpPr>
        <p:spPr bwMode="auto">
          <a:xfrm flipH="1">
            <a:off x="5181600" y="22860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7" name="TextBox 66"/>
          <p:cNvSpPr txBox="1"/>
          <p:nvPr/>
        </p:nvSpPr>
        <p:spPr>
          <a:xfrm>
            <a:off x="609600" y="1295400"/>
            <a:ext cx="609600" cy="400110"/>
          </a:xfrm>
          <a:prstGeom prst="rect">
            <a:avLst/>
          </a:prstGeom>
          <a:noFill/>
        </p:spPr>
        <p:txBody>
          <a:bodyPr wrap="square" rtlCol="0">
            <a:spAutoFit/>
          </a:bodyPr>
          <a:lstStyle/>
          <a:p>
            <a:pPr>
              <a:buNone/>
            </a:pPr>
            <a:r>
              <a:rPr lang="en-US" dirty="0" smtClean="0"/>
              <a:t>30</a:t>
            </a:r>
            <a:endParaRPr lang="en-US" dirty="0"/>
          </a:p>
        </p:txBody>
      </p:sp>
      <p:sp>
        <p:nvSpPr>
          <p:cNvPr id="69" name="Oval 68"/>
          <p:cNvSpPr/>
          <p:nvPr/>
        </p:nvSpPr>
        <p:spPr bwMode="auto">
          <a:xfrm flipH="1">
            <a:off x="5791200" y="19812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cxnSp>
        <p:nvCxnSpPr>
          <p:cNvPr id="70" name="Straight Connector 69"/>
          <p:cNvCxnSpPr>
            <a:stCxn id="50" idx="6"/>
            <a:endCxn id="51" idx="5"/>
          </p:cNvCxnSpPr>
          <p:nvPr/>
        </p:nvCxnSpPr>
        <p:spPr bwMode="auto">
          <a:xfrm rot="10800000" flipH="1">
            <a:off x="1447800" y="4832164"/>
            <a:ext cx="566878" cy="425637"/>
          </a:xfrm>
          <a:prstGeom prst="line">
            <a:avLst/>
          </a:prstGeom>
          <a:noFill/>
          <a:ln w="508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rot="10800000" flipH="1">
            <a:off x="2100122" y="4298763"/>
            <a:ext cx="566878" cy="425637"/>
          </a:xfrm>
          <a:prstGeom prst="line">
            <a:avLst/>
          </a:prstGeom>
          <a:noFill/>
          <a:ln w="50800" cap="flat" cmpd="sng" algn="ctr">
            <a:solidFill>
              <a:schemeClr val="tx1"/>
            </a:solidFill>
            <a:prstDash val="solid"/>
            <a:round/>
            <a:headEnd type="none" w="med" len="med"/>
            <a:tailEnd type="none" w="med" len="med"/>
          </a:ln>
          <a:effectLst/>
        </p:spPr>
      </p:cxnSp>
      <p:cxnSp>
        <p:nvCxnSpPr>
          <p:cNvPr id="74" name="Straight Connector 73"/>
          <p:cNvCxnSpPr>
            <a:endCxn id="62" idx="5"/>
          </p:cNvCxnSpPr>
          <p:nvPr/>
        </p:nvCxnSpPr>
        <p:spPr bwMode="auto">
          <a:xfrm flipV="1">
            <a:off x="2590800" y="3917763"/>
            <a:ext cx="490678" cy="394075"/>
          </a:xfrm>
          <a:prstGeom prst="line">
            <a:avLst/>
          </a:prstGeom>
          <a:noFill/>
          <a:ln w="50800" cap="flat" cmpd="sng" algn="ctr">
            <a:solidFill>
              <a:schemeClr val="tx1"/>
            </a:solidFill>
            <a:prstDash val="solid"/>
            <a:round/>
            <a:headEnd type="none" w="med" len="med"/>
            <a:tailEnd type="none" w="med" len="med"/>
          </a:ln>
          <a:effectLst/>
        </p:spPr>
      </p:cxnSp>
      <p:cxnSp>
        <p:nvCxnSpPr>
          <p:cNvPr id="76" name="Straight Connector 75"/>
          <p:cNvCxnSpPr>
            <a:endCxn id="63" idx="5"/>
          </p:cNvCxnSpPr>
          <p:nvPr/>
        </p:nvCxnSpPr>
        <p:spPr bwMode="auto">
          <a:xfrm flipV="1">
            <a:off x="3124200" y="3536763"/>
            <a:ext cx="338278" cy="286314"/>
          </a:xfrm>
          <a:prstGeom prst="line">
            <a:avLst/>
          </a:prstGeom>
          <a:noFill/>
          <a:ln w="508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flipV="1">
            <a:off x="3657600" y="3048000"/>
            <a:ext cx="414478" cy="330951"/>
          </a:xfrm>
          <a:prstGeom prst="line">
            <a:avLst/>
          </a:prstGeom>
          <a:noFill/>
          <a:ln w="50800" cap="flat" cmpd="sng" algn="ctr">
            <a:solidFill>
              <a:schemeClr val="tx1"/>
            </a:solidFill>
            <a:prstDash val="solid"/>
            <a:round/>
            <a:headEnd type="none" w="med" len="med"/>
            <a:tailEnd type="none" w="med" len="med"/>
          </a:ln>
          <a:effectLst/>
        </p:spPr>
      </p:cxnSp>
      <p:cxnSp>
        <p:nvCxnSpPr>
          <p:cNvPr id="81" name="Straight Connector 80"/>
          <p:cNvCxnSpPr>
            <a:stCxn id="64" idx="2"/>
          </p:cNvCxnSpPr>
          <p:nvPr/>
        </p:nvCxnSpPr>
        <p:spPr bwMode="auto">
          <a:xfrm flipV="1">
            <a:off x="4267200" y="2743201"/>
            <a:ext cx="490678" cy="228599"/>
          </a:xfrm>
          <a:prstGeom prst="line">
            <a:avLst/>
          </a:prstGeom>
          <a:noFill/>
          <a:ln w="50800" cap="flat" cmpd="sng" algn="ctr">
            <a:solidFill>
              <a:schemeClr val="tx1"/>
            </a:solidFill>
            <a:prstDash val="solid"/>
            <a:round/>
            <a:headEnd type="none" w="med" len="med"/>
            <a:tailEnd type="none" w="med" len="med"/>
          </a:ln>
          <a:effectLst/>
        </p:spPr>
      </p:cxnSp>
      <p:cxnSp>
        <p:nvCxnSpPr>
          <p:cNvPr id="83" name="Straight Connector 82"/>
          <p:cNvCxnSpPr>
            <a:endCxn id="66" idx="2"/>
          </p:cNvCxnSpPr>
          <p:nvPr/>
        </p:nvCxnSpPr>
        <p:spPr bwMode="auto">
          <a:xfrm flipV="1">
            <a:off x="4724400" y="2438400"/>
            <a:ext cx="685800" cy="304800"/>
          </a:xfrm>
          <a:prstGeom prst="line">
            <a:avLst/>
          </a:prstGeom>
          <a:noFill/>
          <a:ln w="50800" cap="flat" cmpd="sng" algn="ctr">
            <a:solidFill>
              <a:schemeClr val="tx1"/>
            </a:solidFill>
            <a:prstDash val="solid"/>
            <a:round/>
            <a:headEnd type="none" w="med" len="med"/>
            <a:tailEnd type="none" w="med" len="med"/>
          </a:ln>
          <a:effectLst/>
        </p:spPr>
      </p:cxnSp>
      <p:cxnSp>
        <p:nvCxnSpPr>
          <p:cNvPr id="85" name="Straight Connector 84"/>
          <p:cNvCxnSpPr>
            <a:endCxn id="69" idx="2"/>
          </p:cNvCxnSpPr>
          <p:nvPr/>
        </p:nvCxnSpPr>
        <p:spPr bwMode="auto">
          <a:xfrm flipV="1">
            <a:off x="5257800" y="2133600"/>
            <a:ext cx="762000" cy="304800"/>
          </a:xfrm>
          <a:prstGeom prst="line">
            <a:avLst/>
          </a:prstGeom>
          <a:noFill/>
          <a:ln w="50800" cap="flat" cmpd="sng" algn="ctr">
            <a:solidFill>
              <a:schemeClr val="tx1"/>
            </a:solidFill>
            <a:prstDash val="solid"/>
            <a:round/>
            <a:headEnd type="none" w="med" len="med"/>
            <a:tailEnd type="none" w="med" len="med"/>
          </a:ln>
          <a:effectLst/>
        </p:spPr>
      </p:cxnSp>
      <p:cxnSp>
        <p:nvCxnSpPr>
          <p:cNvPr id="87" name="Straight Connector 86"/>
          <p:cNvCxnSpPr>
            <a:endCxn id="60" idx="5"/>
          </p:cNvCxnSpPr>
          <p:nvPr/>
        </p:nvCxnSpPr>
        <p:spPr bwMode="auto">
          <a:xfrm flipV="1">
            <a:off x="5791200" y="1555563"/>
            <a:ext cx="719278" cy="578037"/>
          </a:xfrm>
          <a:prstGeom prst="line">
            <a:avLst/>
          </a:prstGeom>
          <a:noFill/>
          <a:ln w="50800" cap="flat" cmpd="sng" algn="ctr">
            <a:solidFill>
              <a:schemeClr val="tx1"/>
            </a:solidFill>
            <a:prstDash val="solid"/>
            <a:round/>
            <a:headEnd type="none" w="med" len="med"/>
            <a:tailEnd type="none" w="med" len="med"/>
          </a:ln>
          <a:effectLst/>
        </p:spPr>
      </p:cxnSp>
      <p:cxnSp>
        <p:nvCxnSpPr>
          <p:cNvPr id="89" name="Straight Connector 88"/>
          <p:cNvCxnSpPr/>
          <p:nvPr/>
        </p:nvCxnSpPr>
        <p:spPr bwMode="auto">
          <a:xfrm>
            <a:off x="6934200" y="3962400"/>
            <a:ext cx="838200" cy="0"/>
          </a:xfrm>
          <a:prstGeom prst="line">
            <a:avLst/>
          </a:prstGeom>
          <a:noFill/>
          <a:ln w="50800" cap="flat" cmpd="sng" algn="ctr">
            <a:solidFill>
              <a:schemeClr val="tx1"/>
            </a:solidFill>
            <a:prstDash val="solid"/>
            <a:round/>
            <a:headEnd type="none" w="med" len="med"/>
            <a:tailEnd type="none" w="med" len="med"/>
          </a:ln>
          <a:effectLst/>
        </p:spPr>
      </p:cxnSp>
      <p:sp>
        <p:nvSpPr>
          <p:cNvPr id="91" name="Oval 90"/>
          <p:cNvSpPr/>
          <p:nvPr/>
        </p:nvSpPr>
        <p:spPr bwMode="auto">
          <a:xfrm flipH="1">
            <a:off x="7239000" y="38100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93" name="TextBox 92"/>
          <p:cNvSpPr txBox="1"/>
          <p:nvPr/>
        </p:nvSpPr>
        <p:spPr>
          <a:xfrm>
            <a:off x="7848600" y="3733800"/>
            <a:ext cx="1219200" cy="400110"/>
          </a:xfrm>
          <a:prstGeom prst="rect">
            <a:avLst/>
          </a:prstGeom>
          <a:noFill/>
        </p:spPr>
        <p:txBody>
          <a:bodyPr wrap="square" rtlCol="0">
            <a:spAutoFit/>
          </a:bodyPr>
          <a:lstStyle/>
          <a:p>
            <a:pPr>
              <a:buNone/>
            </a:pPr>
            <a:r>
              <a:rPr lang="en-US" dirty="0" smtClean="0"/>
              <a:t>Progress</a:t>
            </a:r>
            <a:endParaRPr lang="en-US" dirty="0"/>
          </a:p>
        </p:txBody>
      </p:sp>
      <p:cxnSp>
        <p:nvCxnSpPr>
          <p:cNvPr id="94" name="Straight Connector 93"/>
          <p:cNvCxnSpPr/>
          <p:nvPr/>
        </p:nvCxnSpPr>
        <p:spPr bwMode="auto">
          <a:xfrm>
            <a:off x="7010400" y="3429000"/>
            <a:ext cx="762000" cy="0"/>
          </a:xfrm>
          <a:prstGeom prst="line">
            <a:avLst/>
          </a:prstGeom>
          <a:noFill/>
          <a:ln w="50800" cap="flat" cmpd="sng" algn="ctr">
            <a:solidFill>
              <a:schemeClr val="tx1"/>
            </a:solidFill>
            <a:prstDash val="solid"/>
            <a:round/>
            <a:headEnd type="none" w="med" len="med"/>
            <a:tailEnd type="none" w="med" len="med"/>
          </a:ln>
          <a:effectLst/>
        </p:spPr>
      </p:cxnSp>
      <p:sp>
        <p:nvSpPr>
          <p:cNvPr id="97" name="TextBox 96"/>
          <p:cNvSpPr txBox="1"/>
          <p:nvPr/>
        </p:nvSpPr>
        <p:spPr>
          <a:xfrm>
            <a:off x="7924800" y="3276600"/>
            <a:ext cx="1219200" cy="400110"/>
          </a:xfrm>
          <a:prstGeom prst="rect">
            <a:avLst/>
          </a:prstGeom>
          <a:noFill/>
        </p:spPr>
        <p:txBody>
          <a:bodyPr wrap="square" rtlCol="0">
            <a:spAutoFit/>
          </a:bodyPr>
          <a:lstStyle/>
          <a:p>
            <a:pPr>
              <a:buNone/>
            </a:pPr>
            <a:r>
              <a:rPr lang="en-US" dirty="0" smtClean="0"/>
              <a:t>Scope</a:t>
            </a:r>
            <a:endParaRPr lang="en-US" dirty="0"/>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Electronic Reporting</a:t>
            </a:r>
            <a:endParaRPr lang="en-US" dirty="0"/>
          </a:p>
        </p:txBody>
      </p:sp>
      <p:pic>
        <p:nvPicPr>
          <p:cNvPr id="4" name="Picture 3" descr="Screen shot 2011-06-06 at 1.0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3000"/>
            <a:ext cx="7239000" cy="5258437"/>
          </a:xfrm>
          <a:prstGeom prst="rect">
            <a:avLst/>
          </a:prstGeom>
        </p:spPr>
      </p:pic>
    </p:spTree>
    <p:extLst>
      <p:ext uri="{BB962C8B-B14F-4D97-AF65-F5344CB8AC3E}">
        <p14:creationId xmlns:p14="http://schemas.microsoft.com/office/powerpoint/2010/main" val="1401975064"/>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500826" y="3429000"/>
            <a:ext cx="2414574"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3" name="Title 2"/>
          <p:cNvSpPr>
            <a:spLocks noGrp="1"/>
          </p:cNvSpPr>
          <p:nvPr>
            <p:ph type="title"/>
          </p:nvPr>
        </p:nvSpPr>
        <p:spPr/>
        <p:txBody>
          <a:bodyPr/>
          <a:lstStyle/>
          <a:p>
            <a:r>
              <a:rPr lang="en-US" dirty="0" smtClean="0"/>
              <a:t>Agile project lifecycle</a:t>
            </a:r>
            <a:endParaRPr lang="en-GB" dirty="0"/>
          </a:p>
        </p:txBody>
      </p:sp>
      <p:sp>
        <p:nvSpPr>
          <p:cNvPr id="5" name="Rounded Rectangle 4"/>
          <p:cNvSpPr/>
          <p:nvPr/>
        </p:nvSpPr>
        <p:spPr>
          <a:xfrm>
            <a:off x="357158" y="3429000"/>
            <a:ext cx="1000132"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1357290" y="3429000"/>
            <a:ext cx="500066"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Rounded Rectangle 9"/>
          <p:cNvSpPr/>
          <p:nvPr/>
        </p:nvSpPr>
        <p:spPr>
          <a:xfrm>
            <a:off x="1857356" y="3429000"/>
            <a:ext cx="4643470"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2" name="Freeform 11"/>
          <p:cNvSpPr/>
          <p:nvPr/>
        </p:nvSpPr>
        <p:spPr>
          <a:xfrm>
            <a:off x="8571123" y="3230242"/>
            <a:ext cx="5728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30"/>
          <p:cNvGrpSpPr/>
          <p:nvPr/>
        </p:nvGrpSpPr>
        <p:grpSpPr>
          <a:xfrm>
            <a:off x="2071670" y="3500438"/>
            <a:ext cx="4214842" cy="500066"/>
            <a:chOff x="1928794" y="3500438"/>
            <a:chExt cx="4214842" cy="500066"/>
          </a:xfrm>
        </p:grpSpPr>
        <p:sp>
          <p:nvSpPr>
            <p:cNvPr id="20" name="Rounded Rectangle 19"/>
            <p:cNvSpPr/>
            <p:nvPr/>
          </p:nvSpPr>
          <p:spPr>
            <a:xfrm>
              <a:off x="1928794"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2" name="Rounded Rectangle 21"/>
            <p:cNvSpPr/>
            <p:nvPr/>
          </p:nvSpPr>
          <p:spPr>
            <a:xfrm>
              <a:off x="2357422"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3" name="Rounded Rectangle 22"/>
            <p:cNvSpPr/>
            <p:nvPr/>
          </p:nvSpPr>
          <p:spPr>
            <a:xfrm>
              <a:off x="2786050"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4" name="Rounded Rectangle 23"/>
            <p:cNvSpPr/>
            <p:nvPr/>
          </p:nvSpPr>
          <p:spPr>
            <a:xfrm>
              <a:off x="3214678"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5" name="Rounded Rectangle 24"/>
            <p:cNvSpPr/>
            <p:nvPr/>
          </p:nvSpPr>
          <p:spPr>
            <a:xfrm>
              <a:off x="3643306"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6" name="Rounded Rectangle 25"/>
            <p:cNvSpPr/>
            <p:nvPr/>
          </p:nvSpPr>
          <p:spPr>
            <a:xfrm>
              <a:off x="4071934"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7" name="Rounded Rectangle 26"/>
            <p:cNvSpPr/>
            <p:nvPr/>
          </p:nvSpPr>
          <p:spPr>
            <a:xfrm>
              <a:off x="4500562"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8" name="Rounded Rectangle 27"/>
            <p:cNvSpPr/>
            <p:nvPr/>
          </p:nvSpPr>
          <p:spPr>
            <a:xfrm>
              <a:off x="4929190"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9" name="Rounded Rectangle 28"/>
            <p:cNvSpPr/>
            <p:nvPr/>
          </p:nvSpPr>
          <p:spPr>
            <a:xfrm>
              <a:off x="5357818"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30" name="Rounded Rectangle 29"/>
            <p:cNvSpPr/>
            <p:nvPr/>
          </p:nvSpPr>
          <p:spPr>
            <a:xfrm>
              <a:off x="5786446"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pSp>
      <p:sp>
        <p:nvSpPr>
          <p:cNvPr id="32" name="TextBox 31"/>
          <p:cNvSpPr txBox="1"/>
          <p:nvPr/>
        </p:nvSpPr>
        <p:spPr>
          <a:xfrm>
            <a:off x="3111882" y="4429132"/>
            <a:ext cx="2223686" cy="627864"/>
          </a:xfrm>
          <a:prstGeom prst="rect">
            <a:avLst/>
          </a:prstGeom>
          <a:noFill/>
        </p:spPr>
        <p:txBody>
          <a:bodyPr wrap="none" rtlCol="0">
            <a:spAutoFit/>
          </a:bodyPr>
          <a:lstStyle/>
          <a:p>
            <a:pPr algn="ctr">
              <a:buNone/>
            </a:pPr>
            <a:r>
              <a:rPr lang="en-US" sz="1800" b="1" dirty="0" smtClean="0">
                <a:solidFill>
                  <a:schemeClr val="accent2">
                    <a:lumMod val="50000"/>
                  </a:schemeClr>
                </a:solidFill>
                <a:latin typeface="+mj-lt"/>
              </a:rPr>
              <a:t>Develop &amp; deploy</a:t>
            </a:r>
          </a:p>
          <a:p>
            <a:pPr algn="ctr">
              <a:buNone/>
            </a:pPr>
            <a:r>
              <a:rPr lang="en-US" sz="1400" dirty="0" smtClean="0">
                <a:solidFill>
                  <a:schemeClr val="accent2">
                    <a:lumMod val="50000"/>
                  </a:schemeClr>
                </a:solidFill>
                <a:latin typeface="+mj-lt"/>
              </a:rPr>
              <a:t>(12+ weeks)</a:t>
            </a:r>
            <a:endParaRPr lang="en-GB" sz="1400" dirty="0">
              <a:solidFill>
                <a:schemeClr val="accent2">
                  <a:lumMod val="50000"/>
                </a:schemeClr>
              </a:solidFill>
              <a:latin typeface="+mj-lt"/>
            </a:endParaRPr>
          </a:p>
        </p:txBody>
      </p:sp>
      <p:cxnSp>
        <p:nvCxnSpPr>
          <p:cNvPr id="33" name="Straight Arrow Connector 32"/>
          <p:cNvCxnSpPr/>
          <p:nvPr/>
        </p:nvCxnSpPr>
        <p:spPr>
          <a:xfrm rot="5400000" flipH="1" flipV="1">
            <a:off x="4023140" y="4233942"/>
            <a:ext cx="324000" cy="0"/>
          </a:xfrm>
          <a:prstGeom prst="straightConnector1">
            <a:avLst/>
          </a:prstGeom>
          <a:ln w="28575">
            <a:solidFill>
              <a:schemeClr val="accent5">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1" name="5-Point Star 30"/>
          <p:cNvSpPr/>
          <p:nvPr/>
        </p:nvSpPr>
        <p:spPr>
          <a:xfrm>
            <a:off x="2336200"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5-Point Star 35"/>
          <p:cNvSpPr/>
          <p:nvPr/>
        </p:nvSpPr>
        <p:spPr>
          <a:xfrm>
            <a:off x="2762197"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5-Point Star 36"/>
          <p:cNvSpPr/>
          <p:nvPr/>
        </p:nvSpPr>
        <p:spPr>
          <a:xfrm>
            <a:off x="3193456"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5-Point Star 37"/>
          <p:cNvSpPr/>
          <p:nvPr/>
        </p:nvSpPr>
        <p:spPr>
          <a:xfrm>
            <a:off x="3622084"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5-Point Star 38"/>
          <p:cNvSpPr/>
          <p:nvPr/>
        </p:nvSpPr>
        <p:spPr>
          <a:xfrm>
            <a:off x="4048081"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0" name="5-Point Star 39"/>
          <p:cNvSpPr/>
          <p:nvPr/>
        </p:nvSpPr>
        <p:spPr>
          <a:xfrm>
            <a:off x="4474078"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1" name="5-Point Star 40"/>
          <p:cNvSpPr/>
          <p:nvPr/>
        </p:nvSpPr>
        <p:spPr>
          <a:xfrm>
            <a:off x="4905337"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3" name="5-Point Star 42"/>
          <p:cNvSpPr/>
          <p:nvPr/>
        </p:nvSpPr>
        <p:spPr>
          <a:xfrm>
            <a:off x="5765224"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5-Point Star 43"/>
          <p:cNvSpPr/>
          <p:nvPr/>
        </p:nvSpPr>
        <p:spPr>
          <a:xfrm>
            <a:off x="6193852"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6" name="Straight Connector 45"/>
          <p:cNvCxnSpPr/>
          <p:nvPr/>
        </p:nvCxnSpPr>
        <p:spPr>
          <a:xfrm rot="5400000">
            <a:off x="5004543" y="3750471"/>
            <a:ext cx="928694" cy="1588"/>
          </a:xfrm>
          <a:prstGeom prst="line">
            <a:avLst/>
          </a:prstGeom>
        </p:spPr>
        <p:style>
          <a:lnRef idx="2">
            <a:schemeClr val="accent1"/>
          </a:lnRef>
          <a:fillRef idx="0">
            <a:schemeClr val="accent1"/>
          </a:fillRef>
          <a:effectRef idx="1">
            <a:schemeClr val="accent1"/>
          </a:effectRef>
          <a:fontRef idx="minor">
            <a:schemeClr val="tx1"/>
          </a:fontRef>
        </p:style>
      </p:cxnSp>
      <p:sp>
        <p:nvSpPr>
          <p:cNvPr id="42" name="5-Point Star 41"/>
          <p:cNvSpPr/>
          <p:nvPr/>
        </p:nvSpPr>
        <p:spPr>
          <a:xfrm>
            <a:off x="5333965"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7" name="TextBox 46"/>
          <p:cNvSpPr txBox="1"/>
          <p:nvPr/>
        </p:nvSpPr>
        <p:spPr>
          <a:xfrm>
            <a:off x="1899541" y="2643182"/>
            <a:ext cx="4627489" cy="338554"/>
          </a:xfrm>
          <a:prstGeom prst="rect">
            <a:avLst/>
          </a:prstGeom>
          <a:noFill/>
        </p:spPr>
        <p:txBody>
          <a:bodyPr wrap="none" rtlCol="0">
            <a:spAutoFit/>
          </a:bodyPr>
          <a:lstStyle/>
          <a:p>
            <a:pPr algn="ctr">
              <a:buNone/>
            </a:pPr>
            <a:r>
              <a:rPr lang="en-US" sz="1600" b="1" dirty="0" smtClean="0">
                <a:solidFill>
                  <a:schemeClr val="accent2">
                    <a:lumMod val="50000"/>
                  </a:schemeClr>
                </a:solidFill>
                <a:latin typeface="+mj-lt"/>
              </a:rPr>
              <a:t>Working software showcased to the business</a:t>
            </a:r>
            <a:endParaRPr lang="en-GB" sz="1600" b="1" dirty="0">
              <a:solidFill>
                <a:schemeClr val="accent2">
                  <a:lumMod val="50000"/>
                </a:schemeClr>
              </a:solidFill>
              <a:latin typeface="+mj-lt"/>
            </a:endParaRPr>
          </a:p>
        </p:txBody>
      </p:sp>
      <p:pic>
        <p:nvPicPr>
          <p:cNvPr id="34" name="Picture 33" descr="20a.jpg"/>
          <p:cNvPicPr>
            <a:picLocks noChangeAspect="1"/>
          </p:cNvPicPr>
          <p:nvPr/>
        </p:nvPicPr>
        <p:blipFill>
          <a:blip r:embed="rId3" cstate="print">
            <a:clrChange>
              <a:clrFrom>
                <a:srgbClr val="FFFFFF"/>
              </a:clrFrom>
              <a:clrTo>
                <a:srgbClr val="FFFFFF">
                  <a:alpha val="0"/>
                </a:srgbClr>
              </a:clrTo>
            </a:clrChange>
          </a:blip>
          <a:stretch>
            <a:fillRect/>
          </a:stretch>
        </p:blipFill>
        <p:spPr>
          <a:xfrm>
            <a:off x="5992906" y="4191000"/>
            <a:ext cx="2761129" cy="2133600"/>
          </a:xfrm>
          <a:prstGeom prst="rect">
            <a:avLst/>
          </a:prstGeom>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3122" name="Picture 2"/>
          <p:cNvPicPr>
            <a:picLocks noChangeAspect="1" noChangeArrowheads="1"/>
          </p:cNvPicPr>
          <p:nvPr/>
        </p:nvPicPr>
        <p:blipFill>
          <a:blip r:embed="rId3"/>
          <a:srcRect/>
          <a:stretch>
            <a:fillRect/>
          </a:stretch>
        </p:blipFill>
        <p:spPr bwMode="auto">
          <a:xfrm>
            <a:off x="2286000" y="228600"/>
            <a:ext cx="5829300" cy="628299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Showcases</a:t>
            </a:r>
            <a:endParaRPr lang="en-US" dirty="0"/>
          </a:p>
        </p:txBody>
      </p:sp>
      <p:pic>
        <p:nvPicPr>
          <p:cNvPr id="5" name="Picture 4" descr="20a.jpg"/>
          <p:cNvPicPr>
            <a:picLocks noChangeAspect="1"/>
          </p:cNvPicPr>
          <p:nvPr/>
        </p:nvPicPr>
        <p:blipFill>
          <a:blip r:embed="rId3" cstate="print">
            <a:clrChange>
              <a:clrFrom>
                <a:srgbClr val="FFFFFF"/>
              </a:clrFrom>
              <a:clrTo>
                <a:srgbClr val="FFFFFF">
                  <a:alpha val="0"/>
                </a:srgbClr>
              </a:clrTo>
            </a:clrChange>
          </a:blip>
          <a:stretch>
            <a:fillRect/>
          </a:stretch>
        </p:blipFill>
        <p:spPr>
          <a:xfrm>
            <a:off x="152400" y="818356"/>
            <a:ext cx="8763000" cy="6115844"/>
          </a:xfrm>
          <a:prstGeom prst="rect">
            <a:avLst/>
          </a:prstGeom>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6"/>
          <p:cNvSpPr>
            <a:spLocks noChangeArrowheads="1"/>
          </p:cNvSpPr>
          <p:nvPr/>
        </p:nvSpPr>
        <p:spPr bwMode="auto">
          <a:xfrm>
            <a:off x="457200" y="1268413"/>
            <a:ext cx="8229600" cy="4525962"/>
          </a:xfrm>
          <a:prstGeom prst="rect">
            <a:avLst/>
          </a:prstGeom>
          <a:noFill/>
          <a:ln w="9525">
            <a:noFill/>
            <a:miter lim="800000"/>
            <a:headEnd/>
            <a:tailEnd/>
          </a:ln>
        </p:spPr>
        <p:txBody>
          <a:bodyPr/>
          <a:lstStyle/>
          <a:p>
            <a:pPr marL="342900" indent="-342900">
              <a:spcBef>
                <a:spcPct val="20000"/>
              </a:spcBef>
            </a:pPr>
            <a:endParaRPr lang="en-US" sz="2200">
              <a:solidFill>
                <a:schemeClr val="tx1"/>
              </a:solidFill>
            </a:endParaRPr>
          </a:p>
        </p:txBody>
      </p:sp>
      <p:sp>
        <p:nvSpPr>
          <p:cNvPr id="95239" name="Rectangle 11"/>
          <p:cNvSpPr>
            <a:spLocks noGrp="1" noChangeArrowheads="1"/>
          </p:cNvSpPr>
          <p:nvPr>
            <p:ph type="title"/>
          </p:nvPr>
        </p:nvSpPr>
        <p:spPr/>
        <p:txBody>
          <a:bodyPr/>
          <a:lstStyle/>
          <a:p>
            <a:pPr eaLnBrk="1" hangingPunct="1"/>
            <a:r>
              <a:rPr lang="en-US" smtClean="0"/>
              <a:t>Managing Change</a:t>
            </a:r>
          </a:p>
        </p:txBody>
      </p:sp>
      <p:sp>
        <p:nvSpPr>
          <p:cNvPr id="95240" name="Rectangle 12"/>
          <p:cNvSpPr>
            <a:spLocks noChangeArrowheads="1"/>
          </p:cNvSpPr>
          <p:nvPr/>
        </p:nvSpPr>
        <p:spPr bwMode="auto">
          <a:xfrm>
            <a:off x="381000" y="2961823"/>
            <a:ext cx="8229600" cy="1077218"/>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latin typeface="Calibri"/>
                <a:cs typeface="Calibri"/>
              </a:rPr>
              <a:t>What questions will you ask the client</a:t>
            </a:r>
            <a:r>
              <a:rPr lang="en-US" sz="3200" dirty="0" smtClean="0">
                <a:solidFill>
                  <a:schemeClr val="tx1"/>
                </a:solidFill>
                <a:latin typeface="Calibri"/>
                <a:cs typeface="Calibri"/>
              </a:rPr>
              <a:t> to </a:t>
            </a:r>
            <a:r>
              <a:rPr lang="en-US" sz="3200" dirty="0">
                <a:solidFill>
                  <a:schemeClr val="tx1"/>
                </a:solidFill>
                <a:latin typeface="Calibri"/>
                <a:cs typeface="Calibri"/>
              </a:rPr>
              <a:t>determine how to handle the change?</a:t>
            </a:r>
            <a:endParaRPr lang="en-US" sz="2800" dirty="0">
              <a:solidFill>
                <a:schemeClr val="tx1"/>
              </a:solidFill>
              <a:latin typeface="Calibri"/>
              <a:cs typeface="Calibri"/>
            </a:endParaRP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6"/>
          <p:cNvSpPr>
            <a:spLocks noChangeArrowheads="1"/>
          </p:cNvSpPr>
          <p:nvPr/>
        </p:nvSpPr>
        <p:spPr bwMode="auto">
          <a:xfrm>
            <a:off x="457200" y="1268413"/>
            <a:ext cx="8229600" cy="4525962"/>
          </a:xfrm>
          <a:prstGeom prst="rect">
            <a:avLst/>
          </a:prstGeom>
          <a:noFill/>
          <a:ln w="9525">
            <a:noFill/>
            <a:miter lim="800000"/>
            <a:headEnd/>
            <a:tailEnd/>
          </a:ln>
        </p:spPr>
        <p:txBody>
          <a:bodyPr/>
          <a:lstStyle/>
          <a:p>
            <a:pPr marL="342900" indent="-342900">
              <a:spcBef>
                <a:spcPct val="20000"/>
              </a:spcBef>
            </a:pPr>
            <a:endParaRPr lang="en-US" sz="2200">
              <a:solidFill>
                <a:schemeClr val="tx1"/>
              </a:solidFill>
            </a:endParaRPr>
          </a:p>
        </p:txBody>
      </p:sp>
      <p:sp>
        <p:nvSpPr>
          <p:cNvPr id="95239" name="Rectangle 11"/>
          <p:cNvSpPr>
            <a:spLocks noGrp="1" noChangeArrowheads="1"/>
          </p:cNvSpPr>
          <p:nvPr>
            <p:ph type="title"/>
          </p:nvPr>
        </p:nvSpPr>
        <p:spPr/>
        <p:txBody>
          <a:bodyPr/>
          <a:lstStyle/>
          <a:p>
            <a:pPr eaLnBrk="1" hangingPunct="1"/>
            <a:r>
              <a:rPr lang="en-US" smtClean="0"/>
              <a:t>Managing Change</a:t>
            </a:r>
          </a:p>
        </p:txBody>
      </p:sp>
      <p:sp>
        <p:nvSpPr>
          <p:cNvPr id="95242" name="Rectangle 14"/>
          <p:cNvSpPr>
            <a:spLocks noChangeArrowheads="1"/>
          </p:cNvSpPr>
          <p:nvPr/>
        </p:nvSpPr>
        <p:spPr bwMode="auto">
          <a:xfrm>
            <a:off x="381000" y="2547492"/>
            <a:ext cx="8229600" cy="1077218"/>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rPr>
              <a:t>What actions will you </a:t>
            </a:r>
            <a:r>
              <a:rPr lang="en-US" sz="3200" dirty="0" smtClean="0">
                <a:solidFill>
                  <a:schemeClr val="tx1"/>
                </a:solidFill>
              </a:rPr>
              <a:t>need to </a:t>
            </a:r>
            <a:r>
              <a:rPr lang="en-US" sz="3200" dirty="0">
                <a:solidFill>
                  <a:schemeClr val="tx1"/>
                </a:solidFill>
              </a:rPr>
              <a:t>take to ensure the change is made</a:t>
            </a:r>
            <a:r>
              <a:rPr lang="en-US" sz="3200" dirty="0" smtClean="0">
                <a:solidFill>
                  <a:schemeClr val="tx1"/>
                </a:solidFill>
              </a:rPr>
              <a:t> effectively</a:t>
            </a:r>
            <a:r>
              <a:rPr lang="en-US" sz="3200" dirty="0">
                <a:solidFill>
                  <a:schemeClr val="tx1"/>
                </a:solidFill>
              </a:rPr>
              <a:t>?</a:t>
            </a:r>
            <a:endParaRPr lang="en-US" sz="2800"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6"/>
          <p:cNvSpPr>
            <a:spLocks noChangeArrowheads="1"/>
          </p:cNvSpPr>
          <p:nvPr/>
        </p:nvSpPr>
        <p:spPr bwMode="auto">
          <a:xfrm>
            <a:off x="457200" y="1268413"/>
            <a:ext cx="8229600" cy="4525962"/>
          </a:xfrm>
          <a:prstGeom prst="rect">
            <a:avLst/>
          </a:prstGeom>
          <a:noFill/>
          <a:ln w="9525">
            <a:noFill/>
            <a:miter lim="800000"/>
            <a:headEnd/>
            <a:tailEnd/>
          </a:ln>
        </p:spPr>
        <p:txBody>
          <a:bodyPr/>
          <a:lstStyle/>
          <a:p>
            <a:pPr marL="342900" indent="-342900">
              <a:spcBef>
                <a:spcPct val="20000"/>
              </a:spcBef>
            </a:pPr>
            <a:endParaRPr lang="en-US" sz="2200">
              <a:solidFill>
                <a:schemeClr val="tx1"/>
              </a:solidFill>
            </a:endParaRPr>
          </a:p>
        </p:txBody>
      </p:sp>
      <p:sp>
        <p:nvSpPr>
          <p:cNvPr id="95239" name="Rectangle 11"/>
          <p:cNvSpPr>
            <a:spLocks noGrp="1" noChangeArrowheads="1"/>
          </p:cNvSpPr>
          <p:nvPr>
            <p:ph type="title"/>
          </p:nvPr>
        </p:nvSpPr>
        <p:spPr/>
        <p:txBody>
          <a:bodyPr/>
          <a:lstStyle/>
          <a:p>
            <a:pPr eaLnBrk="1" hangingPunct="1"/>
            <a:r>
              <a:rPr lang="en-US" smtClean="0"/>
              <a:t>Managing Change</a:t>
            </a:r>
          </a:p>
        </p:txBody>
      </p:sp>
      <p:sp>
        <p:nvSpPr>
          <p:cNvPr id="95241" name="Rectangle 13"/>
          <p:cNvSpPr>
            <a:spLocks noChangeArrowheads="1"/>
          </p:cNvSpPr>
          <p:nvPr/>
        </p:nvSpPr>
        <p:spPr bwMode="auto">
          <a:xfrm>
            <a:off x="381000" y="3131844"/>
            <a:ext cx="8382000" cy="584776"/>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rPr>
              <a:t>What options could you provide </a:t>
            </a:r>
            <a:r>
              <a:rPr lang="en-US" sz="3200" dirty="0" smtClean="0">
                <a:solidFill>
                  <a:schemeClr val="tx1"/>
                </a:solidFill>
              </a:rPr>
              <a:t>the client</a:t>
            </a:r>
            <a:r>
              <a:rPr lang="en-US" sz="3200" dirty="0">
                <a:solidFill>
                  <a:schemeClr val="tx1"/>
                </a:solidFill>
              </a:rPr>
              <a:t>?</a:t>
            </a:r>
            <a:endParaRPr lang="en-US" sz="2800"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Iteration review</a:t>
            </a:r>
          </a:p>
          <a:p>
            <a:r>
              <a:rPr lang="en-US" dirty="0" smtClean="0"/>
              <a:t>Narratives</a:t>
            </a:r>
          </a:p>
          <a:p>
            <a:r>
              <a:rPr lang="en-US" dirty="0" smtClean="0"/>
              <a:t>Showing progress</a:t>
            </a:r>
          </a:p>
          <a:p>
            <a:r>
              <a:rPr lang="en-US" dirty="0" smtClean="0"/>
              <a:t>Managing change</a:t>
            </a:r>
          </a:p>
          <a:p>
            <a:endParaRPr lang="en-US" dirty="0"/>
          </a:p>
        </p:txBody>
      </p:sp>
    </p:spTree>
    <p:extLst>
      <p:ext uri="{BB962C8B-B14F-4D97-AF65-F5344CB8AC3E}">
        <p14:creationId xmlns:p14="http://schemas.microsoft.com/office/powerpoint/2010/main" val="3266618795"/>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74586519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Iteration Review</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330654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Goals of an Iteration</a:t>
            </a:r>
            <a:endParaRPr lang="en-US" dirty="0"/>
          </a:p>
        </p:txBody>
      </p:sp>
      <p:sp>
        <p:nvSpPr>
          <p:cNvPr id="5" name="Text Placeholder 4"/>
          <p:cNvSpPr>
            <a:spLocks noGrp="1"/>
          </p:cNvSpPr>
          <p:nvPr>
            <p:ph type="body" sz="quarter" idx="4294967295"/>
          </p:nvPr>
        </p:nvSpPr>
        <p:spPr>
          <a:xfrm>
            <a:off x="990600" y="1143000"/>
            <a:ext cx="8153400" cy="5029200"/>
          </a:xfrm>
        </p:spPr>
        <p:txBody>
          <a:bodyPr/>
          <a:lstStyle/>
          <a:p>
            <a:pPr marL="0" indent="0">
              <a:buNone/>
            </a:pPr>
            <a:r>
              <a:rPr lang="en-AU" dirty="0" smtClean="0"/>
              <a:t>To focus on developing the requirements that will provide working valuable software, which meets the business and project objectives.</a:t>
            </a:r>
            <a:r>
              <a:rPr lang="en-US" dirty="0" smtClean="0"/>
              <a:t> </a:t>
            </a:r>
          </a:p>
          <a:p>
            <a:pPr>
              <a:buNone/>
            </a:pPr>
            <a:endParaRPr lang="en-US" dirty="0"/>
          </a:p>
        </p:txBody>
      </p:sp>
      <p:pic>
        <p:nvPicPr>
          <p:cNvPr id="6" name="Picture 8"/>
          <p:cNvPicPr>
            <a:picLocks noChangeAspect="1" noChangeArrowheads="1"/>
          </p:cNvPicPr>
          <p:nvPr/>
        </p:nvPicPr>
        <p:blipFill>
          <a:blip r:embed="rId3"/>
          <a:srcRect/>
          <a:stretch>
            <a:fillRect/>
          </a:stretch>
        </p:blipFill>
        <p:spPr bwMode="auto">
          <a:xfrm>
            <a:off x="3246437" y="3581400"/>
            <a:ext cx="2163763" cy="216693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85" name="Rectangle 305156"/>
          <p:cNvPicPr>
            <a:picLocks noChangeAspect="1" noChangeArrowheads="1"/>
          </p:cNvPicPr>
          <p:nvPr/>
        </p:nvPicPr>
        <p:blipFill>
          <a:blip r:embed="rId4"/>
          <a:srcRect/>
          <a:stretch>
            <a:fillRect/>
          </a:stretch>
        </p:blipFill>
        <p:spPr bwMode="auto">
          <a:xfrm>
            <a:off x="4716463" y="1196975"/>
            <a:ext cx="3657600" cy="2743200"/>
          </a:xfrm>
          <a:prstGeom prst="rect">
            <a:avLst/>
          </a:prstGeom>
          <a:noFill/>
          <a:ln w="12700" algn="ctr">
            <a:solidFill>
              <a:srgbClr val="000000"/>
            </a:solidFill>
            <a:miter lim="800000"/>
            <a:headEnd/>
            <a:tailEnd/>
          </a:ln>
        </p:spPr>
      </p:pic>
      <p:graphicFrame>
        <p:nvGraphicFramePr>
          <p:cNvPr id="942086" name="Object 1"/>
          <p:cNvGraphicFramePr>
            <a:graphicFrameLocks noChangeAspect="1"/>
          </p:cNvGraphicFramePr>
          <p:nvPr>
            <p:extLst>
              <p:ext uri="{D42A27DB-BD31-4B8C-83A1-F6EECF244321}">
                <p14:modId xmlns:p14="http://schemas.microsoft.com/office/powerpoint/2010/main" val="3174042887"/>
              </p:ext>
            </p:extLst>
          </p:nvPr>
        </p:nvGraphicFramePr>
        <p:xfrm>
          <a:off x="5562600" y="3316287"/>
          <a:ext cx="3732212" cy="3084513"/>
        </p:xfrm>
        <a:graphic>
          <a:graphicData uri="http://schemas.openxmlformats.org/presentationml/2006/ole">
            <mc:AlternateContent xmlns:mc="http://schemas.openxmlformats.org/markup-compatibility/2006">
              <mc:Choice xmlns:v="urn:schemas-microsoft-com:vml" Requires="v">
                <p:oleObj spid="_x0000_s1063" name="Photo Editor Photo" r:id="rId5" imgW="4590476" imgH="3438095" progId="">
                  <p:embed/>
                </p:oleObj>
              </mc:Choice>
              <mc:Fallback>
                <p:oleObj name="Photo Editor Photo" r:id="rId5" imgW="4590476" imgH="3438095"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562600" y="3316287"/>
                        <a:ext cx="3732212" cy="30845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42088" name="Rectangle 8"/>
          <p:cNvSpPr>
            <a:spLocks noGrp="1" noChangeArrowheads="1"/>
          </p:cNvSpPr>
          <p:nvPr>
            <p:ph type="title"/>
          </p:nvPr>
        </p:nvSpPr>
        <p:spPr/>
        <p:txBody>
          <a:bodyPr/>
          <a:lstStyle/>
          <a:p>
            <a:r>
              <a:rPr lang="en-US" dirty="0"/>
              <a:t>Iteration Planning </a:t>
            </a:r>
          </a:p>
        </p:txBody>
      </p:sp>
      <p:sp>
        <p:nvSpPr>
          <p:cNvPr id="2" name="Content Placeholder 1"/>
          <p:cNvSpPr>
            <a:spLocks noGrp="1"/>
          </p:cNvSpPr>
          <p:nvPr>
            <p:ph idx="1"/>
          </p:nvPr>
        </p:nvSpPr>
        <p:spPr/>
        <p:txBody>
          <a:bodyPr/>
          <a:lstStyle/>
          <a:p>
            <a:pPr marL="228600" indent="-228600"/>
            <a:r>
              <a:rPr lang="en-US" sz="2400" dirty="0" smtClean="0"/>
              <a:t>Done throughout</a:t>
            </a:r>
          </a:p>
          <a:p>
            <a:pPr marL="228600" indent="-228600"/>
            <a:r>
              <a:rPr lang="en-US" sz="2400" dirty="0" smtClean="0"/>
              <a:t>Using </a:t>
            </a:r>
            <a:r>
              <a:rPr lang="en-US" sz="2400" dirty="0"/>
              <a:t>the backlog</a:t>
            </a:r>
          </a:p>
          <a:p>
            <a:pPr marL="228600" indent="-228600"/>
            <a:r>
              <a:rPr lang="en-US" sz="2400" dirty="0"/>
              <a:t>Customer prioritizes</a:t>
            </a:r>
          </a:p>
          <a:p>
            <a:pPr marL="228600" indent="-228600"/>
            <a:r>
              <a:rPr lang="en-US" sz="2400" dirty="0"/>
              <a:t>BAs clarify stories</a:t>
            </a:r>
          </a:p>
          <a:p>
            <a:pPr marL="228600" indent="-228600"/>
            <a:r>
              <a:rPr lang="en-US" sz="2400" dirty="0"/>
              <a:t>Developers </a:t>
            </a:r>
            <a:r>
              <a:rPr lang="en-US" sz="2400" dirty="0" smtClean="0"/>
              <a:t>re-estimate</a:t>
            </a:r>
            <a:endParaRPr lang="en-US" sz="2400" dirty="0"/>
          </a:p>
          <a:p>
            <a:pPr marL="228600" indent="-228600"/>
            <a:r>
              <a:rPr lang="en-US" sz="2400" dirty="0" smtClean="0"/>
              <a:t>Stories selected</a:t>
            </a:r>
          </a:p>
          <a:p>
            <a:pPr marL="228600" indent="-228600"/>
            <a:r>
              <a:rPr lang="en-US" sz="2400" dirty="0" smtClean="0"/>
              <a:t>Other work considered</a:t>
            </a:r>
          </a:p>
          <a:p>
            <a:pPr marL="228600" indent="-228600"/>
            <a:r>
              <a:rPr lang="en-US" sz="2400" dirty="0" smtClean="0"/>
              <a:t>Committed to in a kick-off meeting</a:t>
            </a:r>
            <a:endParaRPr lang="en-US" sz="2400" dirty="0"/>
          </a:p>
          <a:p>
            <a:pPr marL="228600" indent="-228600"/>
            <a:r>
              <a:rPr lang="en-US" sz="2400" dirty="0"/>
              <a:t>Plan adapted</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500826" y="3429000"/>
            <a:ext cx="2338374"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3" name="Title 2"/>
          <p:cNvSpPr>
            <a:spLocks noGrp="1"/>
          </p:cNvSpPr>
          <p:nvPr>
            <p:ph type="title" idx="4294967295"/>
          </p:nvPr>
        </p:nvSpPr>
        <p:spPr>
          <a:xfrm>
            <a:off x="0" y="0"/>
            <a:ext cx="8763000" cy="1143000"/>
          </a:xfrm>
        </p:spPr>
        <p:txBody>
          <a:bodyPr/>
          <a:lstStyle/>
          <a:p>
            <a:r>
              <a:rPr lang="en-US" dirty="0" smtClean="0"/>
              <a:t>The basics still apply</a:t>
            </a:r>
            <a:endParaRPr lang="en-GB" dirty="0"/>
          </a:p>
        </p:txBody>
      </p:sp>
      <p:sp>
        <p:nvSpPr>
          <p:cNvPr id="5" name="Rounded Rectangle 4"/>
          <p:cNvSpPr/>
          <p:nvPr/>
        </p:nvSpPr>
        <p:spPr>
          <a:xfrm>
            <a:off x="357158" y="3429000"/>
            <a:ext cx="1000132"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1357290" y="3429000"/>
            <a:ext cx="500066"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Rounded Rectangle 9"/>
          <p:cNvSpPr/>
          <p:nvPr/>
        </p:nvSpPr>
        <p:spPr>
          <a:xfrm>
            <a:off x="1857356" y="3429000"/>
            <a:ext cx="4643470" cy="642942"/>
          </a:xfrm>
          <a:prstGeom prst="roundRect">
            <a:avLst/>
          </a:prstGeom>
          <a:solidFill>
            <a:srgbClr val="F1AC5E">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2" name="Freeform 11"/>
          <p:cNvSpPr/>
          <p:nvPr/>
        </p:nvSpPr>
        <p:spPr>
          <a:xfrm>
            <a:off x="8571123" y="3230242"/>
            <a:ext cx="5728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4"/>
          <p:cNvGrpSpPr/>
          <p:nvPr/>
        </p:nvGrpSpPr>
        <p:grpSpPr>
          <a:xfrm>
            <a:off x="2071670" y="3500438"/>
            <a:ext cx="4214842" cy="500066"/>
            <a:chOff x="1928794" y="3500438"/>
            <a:chExt cx="4214842" cy="500066"/>
          </a:xfrm>
        </p:grpSpPr>
        <p:sp>
          <p:nvSpPr>
            <p:cNvPr id="48" name="Rounded Rectangle 47"/>
            <p:cNvSpPr/>
            <p:nvPr/>
          </p:nvSpPr>
          <p:spPr>
            <a:xfrm>
              <a:off x="1928794"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49" name="Rounded Rectangle 48"/>
            <p:cNvSpPr/>
            <p:nvPr/>
          </p:nvSpPr>
          <p:spPr>
            <a:xfrm>
              <a:off x="2357422"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0" name="Rounded Rectangle 49"/>
            <p:cNvSpPr/>
            <p:nvPr/>
          </p:nvSpPr>
          <p:spPr>
            <a:xfrm>
              <a:off x="2786050"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1" name="Rounded Rectangle 50"/>
            <p:cNvSpPr/>
            <p:nvPr/>
          </p:nvSpPr>
          <p:spPr>
            <a:xfrm>
              <a:off x="3214678"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2" name="Rounded Rectangle 51"/>
            <p:cNvSpPr/>
            <p:nvPr/>
          </p:nvSpPr>
          <p:spPr>
            <a:xfrm>
              <a:off x="3643306"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3" name="Rounded Rectangle 52"/>
            <p:cNvSpPr/>
            <p:nvPr/>
          </p:nvSpPr>
          <p:spPr>
            <a:xfrm>
              <a:off x="4071934"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4" name="Rounded Rectangle 53"/>
            <p:cNvSpPr/>
            <p:nvPr/>
          </p:nvSpPr>
          <p:spPr>
            <a:xfrm>
              <a:off x="4500562"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5" name="Rounded Rectangle 54"/>
            <p:cNvSpPr/>
            <p:nvPr/>
          </p:nvSpPr>
          <p:spPr>
            <a:xfrm>
              <a:off x="4929190"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6" name="Rounded Rectangle 55"/>
            <p:cNvSpPr/>
            <p:nvPr/>
          </p:nvSpPr>
          <p:spPr>
            <a:xfrm>
              <a:off x="5357818"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7" name="Rounded Rectangle 56"/>
            <p:cNvSpPr/>
            <p:nvPr/>
          </p:nvSpPr>
          <p:spPr>
            <a:xfrm>
              <a:off x="5786446"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pSp>
      <p:cxnSp>
        <p:nvCxnSpPr>
          <p:cNvPr id="59" name="Straight Connector 58"/>
          <p:cNvCxnSpPr/>
          <p:nvPr/>
        </p:nvCxnSpPr>
        <p:spPr>
          <a:xfrm rot="5400000" flipH="1" flipV="1">
            <a:off x="1750199" y="2821777"/>
            <a:ext cx="1071570" cy="428628"/>
          </a:xfrm>
          <a:prstGeom prst="line">
            <a:avLst/>
          </a:prstGeom>
          <a:ln w="3175">
            <a:prstDash val="sysDash"/>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16200000" flipH="1">
            <a:off x="1357290" y="4714884"/>
            <a:ext cx="1928826" cy="500066"/>
          </a:xfrm>
          <a:prstGeom prst="line">
            <a:avLst/>
          </a:prstGeom>
          <a:ln w="3175">
            <a:prstDash val="sysDash"/>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2500298" y="2214554"/>
            <a:ext cx="2714644" cy="3800502"/>
          </a:xfrm>
          <a:prstGeom prst="roundRect">
            <a:avLst>
              <a:gd name="adj" fmla="val 10351"/>
            </a:avLst>
          </a:prstGeom>
          <a:solidFill>
            <a:srgbClr val="FF6600"/>
          </a:solidFill>
          <a:ln>
            <a:prstDash val="sysDash"/>
          </a:ln>
          <a:effectLst>
            <a:outerShdw blurRad="50800" dist="381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aphicFrame>
        <p:nvGraphicFramePr>
          <p:cNvPr id="35" name="Table 34"/>
          <p:cNvGraphicFramePr>
            <a:graphicFrameLocks noGrp="1"/>
          </p:cNvGraphicFramePr>
          <p:nvPr/>
        </p:nvGraphicFramePr>
        <p:xfrm>
          <a:off x="2786050" y="2500306"/>
          <a:ext cx="2143140" cy="3286150"/>
        </p:xfrm>
        <a:graphic>
          <a:graphicData uri="http://schemas.openxmlformats.org/drawingml/2006/table">
            <a:tbl>
              <a:tblPr firstRow="1" bandRow="1">
                <a:effectLst/>
                <a:tableStyleId>{2D5ABB26-0587-4C30-8999-92F81FD0307C}</a:tableStyleId>
              </a:tblPr>
              <a:tblGrid>
                <a:gridCol w="2143140"/>
              </a:tblGrid>
              <a:tr h="657230">
                <a:tc>
                  <a:txBody>
                    <a:bodyPr/>
                    <a:lstStyle/>
                    <a:p>
                      <a:pPr algn="ctr"/>
                      <a:r>
                        <a:rPr lang="en-US" dirty="0" smtClean="0">
                          <a:solidFill>
                            <a:schemeClr val="accent2">
                              <a:lumMod val="50000"/>
                            </a:schemeClr>
                          </a:solidFill>
                        </a:rPr>
                        <a:t>Analyze</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Design</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Code</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Test</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Deploy</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500826" y="3429000"/>
            <a:ext cx="2338374"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3" name="Title 2"/>
          <p:cNvSpPr>
            <a:spLocks noGrp="1"/>
          </p:cNvSpPr>
          <p:nvPr>
            <p:ph type="title" idx="4294967295"/>
          </p:nvPr>
        </p:nvSpPr>
        <p:spPr>
          <a:xfrm>
            <a:off x="0" y="0"/>
            <a:ext cx="8763000" cy="1143000"/>
          </a:xfrm>
        </p:spPr>
        <p:txBody>
          <a:bodyPr/>
          <a:lstStyle/>
          <a:p>
            <a:r>
              <a:rPr lang="en-US" dirty="0" smtClean="0"/>
              <a:t>Some timings differ</a:t>
            </a:r>
            <a:endParaRPr lang="en-GB" dirty="0"/>
          </a:p>
        </p:txBody>
      </p:sp>
      <p:sp>
        <p:nvSpPr>
          <p:cNvPr id="5" name="Rounded Rectangle 4"/>
          <p:cNvSpPr/>
          <p:nvPr/>
        </p:nvSpPr>
        <p:spPr>
          <a:xfrm>
            <a:off x="357158" y="3429000"/>
            <a:ext cx="1000132"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1357290" y="3429000"/>
            <a:ext cx="500066"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Rounded Rectangle 9"/>
          <p:cNvSpPr/>
          <p:nvPr/>
        </p:nvSpPr>
        <p:spPr>
          <a:xfrm>
            <a:off x="1857356" y="3429000"/>
            <a:ext cx="4643470" cy="642942"/>
          </a:xfrm>
          <a:prstGeom prst="roundRect">
            <a:avLst/>
          </a:prstGeom>
          <a:solidFill>
            <a:srgbClr val="F1AC5E">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2" name="Freeform 11"/>
          <p:cNvSpPr/>
          <p:nvPr/>
        </p:nvSpPr>
        <p:spPr>
          <a:xfrm>
            <a:off x="8571123" y="3230242"/>
            <a:ext cx="5728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4"/>
          <p:cNvGrpSpPr/>
          <p:nvPr/>
        </p:nvGrpSpPr>
        <p:grpSpPr>
          <a:xfrm>
            <a:off x="2071670" y="3500438"/>
            <a:ext cx="4214842" cy="500066"/>
            <a:chOff x="1928794" y="3500438"/>
            <a:chExt cx="4214842" cy="500066"/>
          </a:xfrm>
        </p:grpSpPr>
        <p:sp>
          <p:nvSpPr>
            <p:cNvPr id="48" name="Rounded Rectangle 47"/>
            <p:cNvSpPr/>
            <p:nvPr/>
          </p:nvSpPr>
          <p:spPr>
            <a:xfrm>
              <a:off x="1928794"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49" name="Rounded Rectangle 48"/>
            <p:cNvSpPr/>
            <p:nvPr/>
          </p:nvSpPr>
          <p:spPr>
            <a:xfrm>
              <a:off x="2357422"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0" name="Rounded Rectangle 49"/>
            <p:cNvSpPr/>
            <p:nvPr/>
          </p:nvSpPr>
          <p:spPr>
            <a:xfrm>
              <a:off x="2786050"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1" name="Rounded Rectangle 50"/>
            <p:cNvSpPr/>
            <p:nvPr/>
          </p:nvSpPr>
          <p:spPr>
            <a:xfrm>
              <a:off x="3214678"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2" name="Rounded Rectangle 51"/>
            <p:cNvSpPr/>
            <p:nvPr/>
          </p:nvSpPr>
          <p:spPr>
            <a:xfrm>
              <a:off x="3643306"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3" name="Rounded Rectangle 52"/>
            <p:cNvSpPr/>
            <p:nvPr/>
          </p:nvSpPr>
          <p:spPr>
            <a:xfrm>
              <a:off x="4071934"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4" name="Rounded Rectangle 53"/>
            <p:cNvSpPr/>
            <p:nvPr/>
          </p:nvSpPr>
          <p:spPr>
            <a:xfrm>
              <a:off x="4500562"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5" name="Rounded Rectangle 54"/>
            <p:cNvSpPr/>
            <p:nvPr/>
          </p:nvSpPr>
          <p:spPr>
            <a:xfrm>
              <a:off x="4929190"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6" name="Rounded Rectangle 55"/>
            <p:cNvSpPr/>
            <p:nvPr/>
          </p:nvSpPr>
          <p:spPr>
            <a:xfrm>
              <a:off x="5357818"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7" name="Rounded Rectangle 56"/>
            <p:cNvSpPr/>
            <p:nvPr/>
          </p:nvSpPr>
          <p:spPr>
            <a:xfrm>
              <a:off x="5786446"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pSp>
      <p:cxnSp>
        <p:nvCxnSpPr>
          <p:cNvPr id="59" name="Straight Connector 58"/>
          <p:cNvCxnSpPr/>
          <p:nvPr/>
        </p:nvCxnSpPr>
        <p:spPr>
          <a:xfrm rot="5400000" flipH="1" flipV="1">
            <a:off x="1750199" y="2821777"/>
            <a:ext cx="1071570" cy="428628"/>
          </a:xfrm>
          <a:prstGeom prst="line">
            <a:avLst/>
          </a:prstGeom>
          <a:ln w="3175">
            <a:prstDash val="sysDash"/>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16200000" flipH="1">
            <a:off x="1357290" y="4714884"/>
            <a:ext cx="1928826" cy="500066"/>
          </a:xfrm>
          <a:prstGeom prst="line">
            <a:avLst/>
          </a:prstGeom>
          <a:ln w="3175">
            <a:prstDash val="sysDash"/>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2500298" y="2214554"/>
            <a:ext cx="2714644" cy="3800502"/>
          </a:xfrm>
          <a:prstGeom prst="roundRect">
            <a:avLst>
              <a:gd name="adj" fmla="val 10351"/>
            </a:avLst>
          </a:prstGeom>
          <a:solidFill>
            <a:srgbClr val="FF6600"/>
          </a:solidFill>
          <a:ln>
            <a:prstDash val="sysDash"/>
          </a:ln>
          <a:effectLst>
            <a:outerShdw blurRad="50800" dist="381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aphicFrame>
        <p:nvGraphicFramePr>
          <p:cNvPr id="35" name="Table 34"/>
          <p:cNvGraphicFramePr>
            <a:graphicFrameLocks noGrp="1"/>
          </p:cNvGraphicFramePr>
          <p:nvPr>
            <p:extLst>
              <p:ext uri="{D42A27DB-BD31-4B8C-83A1-F6EECF244321}">
                <p14:modId xmlns:p14="http://schemas.microsoft.com/office/powerpoint/2010/main" val="3715769935"/>
              </p:ext>
            </p:extLst>
          </p:nvPr>
        </p:nvGraphicFramePr>
        <p:xfrm>
          <a:off x="2786050" y="2500306"/>
          <a:ext cx="2143140" cy="3543320"/>
        </p:xfrm>
        <a:graphic>
          <a:graphicData uri="http://schemas.openxmlformats.org/drawingml/2006/table">
            <a:tbl>
              <a:tblPr firstRow="1" bandRow="1">
                <a:effectLst/>
                <a:tableStyleId>{2D5ABB26-0587-4C30-8999-92F81FD0307C}</a:tableStyleId>
              </a:tblPr>
              <a:tblGrid>
                <a:gridCol w="2143140"/>
              </a:tblGrid>
              <a:tr h="657230">
                <a:tc>
                  <a:txBody>
                    <a:bodyPr/>
                    <a:lstStyle/>
                    <a:p>
                      <a:pPr algn="ctr"/>
                      <a:r>
                        <a:rPr lang="en-US" dirty="0" smtClean="0">
                          <a:solidFill>
                            <a:schemeClr val="accent2">
                              <a:lumMod val="50000"/>
                            </a:schemeClr>
                          </a:solidFill>
                        </a:rPr>
                        <a:t>Analyze</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Update design</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Write unit tests/Code</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Apply modified test matrix (test new and regress)</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Deploy</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932976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48896</TotalTime>
  <Words>4192</Words>
  <Application>Microsoft Macintosh PowerPoint</Application>
  <PresentationFormat>On-screen Show (4:3)</PresentationFormat>
  <Paragraphs>689</Paragraphs>
  <Slides>50</Slides>
  <Notes>42</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68" baseType="lpstr">
      <vt:lpstr>Arial Rounded MT Bold</vt:lpstr>
      <vt:lpstr>CamingoDos Pro Cd</vt:lpstr>
      <vt:lpstr>Comic Sans MS</vt:lpstr>
      <vt:lpstr>Courier New</vt:lpstr>
      <vt:lpstr>Helvetica</vt:lpstr>
      <vt:lpstr>Lucida Grande</vt:lpstr>
      <vt:lpstr>Marydale</vt:lpstr>
      <vt:lpstr>MS Mincho</vt:lpstr>
      <vt:lpstr>Wingdings 2</vt:lpstr>
      <vt:lpstr>Arial</vt:lpstr>
      <vt:lpstr>Calibri</vt:lpstr>
      <vt:lpstr>ＭＳ Ｐゴシック</vt:lpstr>
      <vt:lpstr>Tahoma</vt:lpstr>
      <vt:lpstr>Times New Roman</vt:lpstr>
      <vt:lpstr>Wingdings</vt:lpstr>
      <vt:lpstr>TWS Doc white marble</vt:lpstr>
      <vt:lpstr>2012 Studios </vt:lpstr>
      <vt:lpstr>Photo Editor Photo</vt:lpstr>
      <vt:lpstr>Iteration Level Analysis</vt:lpstr>
      <vt:lpstr>Topics</vt:lpstr>
      <vt:lpstr>BA Artifacts</vt:lpstr>
      <vt:lpstr>PowerPoint Presentation</vt:lpstr>
      <vt:lpstr>Iteration Review</vt:lpstr>
      <vt:lpstr>Goals of an Iteration</vt:lpstr>
      <vt:lpstr>Iteration Planning </vt:lpstr>
      <vt:lpstr>The basics still apply</vt:lpstr>
      <vt:lpstr>Some timings differ</vt:lpstr>
      <vt:lpstr>Analysis Artifacts</vt:lpstr>
      <vt:lpstr>A sample iteration schedule</vt:lpstr>
      <vt:lpstr>The life of a story across iterations</vt:lpstr>
      <vt:lpstr>Iteration Zero Activities</vt:lpstr>
      <vt:lpstr>Narratives (Elaborated Stories)</vt:lpstr>
      <vt:lpstr>Lifecycle of a Narrative</vt:lpstr>
      <vt:lpstr>Why Narratives?</vt:lpstr>
      <vt:lpstr>Narrative Elements</vt:lpstr>
      <vt:lpstr>Narrative Elements</vt:lpstr>
      <vt:lpstr>Narrative Elements</vt:lpstr>
      <vt:lpstr>Narrative Elements</vt:lpstr>
      <vt:lpstr>Narrative Elements</vt:lpstr>
      <vt:lpstr>Narrative Template</vt:lpstr>
      <vt:lpstr>Writing acceptance criteria</vt:lpstr>
      <vt:lpstr>SMART Acceptance Criteria</vt:lpstr>
      <vt:lpstr>Why?</vt:lpstr>
      <vt:lpstr>Iteration Level</vt:lpstr>
      <vt:lpstr>Acceptance criteria samples</vt:lpstr>
      <vt:lpstr>Automated Functional Tests</vt:lpstr>
      <vt:lpstr>Link Requirements to Code</vt:lpstr>
      <vt:lpstr>What Makes Stories Different? </vt:lpstr>
      <vt:lpstr>What makes stories different?</vt:lpstr>
      <vt:lpstr>Create a Narrative Template</vt:lpstr>
      <vt:lpstr>Debrief</vt:lpstr>
      <vt:lpstr>Showing Progress</vt:lpstr>
      <vt:lpstr>When is a story done?</vt:lpstr>
      <vt:lpstr>Visibility</vt:lpstr>
      <vt:lpstr>Story Wall</vt:lpstr>
      <vt:lpstr>Electronic Story Wall</vt:lpstr>
      <vt:lpstr>Progress by feature or theme </vt:lpstr>
      <vt:lpstr>Iteration Burn up</vt:lpstr>
      <vt:lpstr>Electronic Reporting</vt:lpstr>
      <vt:lpstr>Agile project lifecycle</vt:lpstr>
      <vt:lpstr>PowerPoint Presentation</vt:lpstr>
      <vt:lpstr>Showcases</vt:lpstr>
      <vt:lpstr>Managing Change</vt:lpstr>
      <vt:lpstr>Managing Change</vt:lpstr>
      <vt:lpstr>Managing Change</vt:lpstr>
      <vt:lpstr>Review</vt:lpstr>
      <vt:lpstr>BA Artifacts</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769</cp:revision>
  <dcterms:created xsi:type="dcterms:W3CDTF">2010-03-24T22:38:02Z</dcterms:created>
  <dcterms:modified xsi:type="dcterms:W3CDTF">2015-10-05T23:27:16Z</dcterms:modified>
</cp:coreProperties>
</file>