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16" r:id="rId2"/>
  </p:sldMasterIdLst>
  <p:notesMasterIdLst>
    <p:notesMasterId r:id="rId29"/>
  </p:notesMasterIdLst>
  <p:handoutMasterIdLst>
    <p:handoutMasterId r:id="rId30"/>
  </p:handoutMasterIdLst>
  <p:sldIdLst>
    <p:sldId id="680" r:id="rId3"/>
    <p:sldId id="666" r:id="rId4"/>
    <p:sldId id="668" r:id="rId5"/>
    <p:sldId id="576" r:id="rId6"/>
    <p:sldId id="604" r:id="rId7"/>
    <p:sldId id="605" r:id="rId8"/>
    <p:sldId id="606" r:id="rId9"/>
    <p:sldId id="607" r:id="rId10"/>
    <p:sldId id="669" r:id="rId11"/>
    <p:sldId id="577" r:id="rId12"/>
    <p:sldId id="578" r:id="rId13"/>
    <p:sldId id="670" r:id="rId14"/>
    <p:sldId id="579" r:id="rId15"/>
    <p:sldId id="681" r:id="rId16"/>
    <p:sldId id="575" r:id="rId17"/>
    <p:sldId id="683" r:id="rId18"/>
    <p:sldId id="672" r:id="rId19"/>
    <p:sldId id="673" r:id="rId20"/>
    <p:sldId id="674" r:id="rId21"/>
    <p:sldId id="675" r:id="rId22"/>
    <p:sldId id="676" r:id="rId23"/>
    <p:sldId id="677" r:id="rId24"/>
    <p:sldId id="678" r:id="rId25"/>
    <p:sldId id="679" r:id="rId26"/>
    <p:sldId id="685" r:id="rId27"/>
    <p:sldId id="684" r:id="rId28"/>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EA627CD8-2AE8-0A40-95B3-47AD7C2FF05B}">
          <p14:sldIdLst>
            <p14:sldId id="680"/>
            <p14:sldId id="666"/>
          </p14:sldIdLst>
        </p14:section>
        <p14:section name="Splitting Stories" id="{977A1F06-ABF7-D144-9EA1-6525335249EE}">
          <p14:sldIdLst>
            <p14:sldId id="668"/>
            <p14:sldId id="576"/>
            <p14:sldId id="604"/>
            <p14:sldId id="605"/>
            <p14:sldId id="606"/>
            <p14:sldId id="607"/>
          </p14:sldIdLst>
        </p14:section>
        <p14:section name="Story Explosion" id="{BB7FEA20-44BD-6341-A97E-AA7976F4EC01}">
          <p14:sldIdLst>
            <p14:sldId id="669"/>
            <p14:sldId id="577"/>
            <p14:sldId id="578"/>
          </p14:sldIdLst>
        </p14:section>
        <p14:section name="Last Responsible Moment" id="{9ACCC22F-5713-8A4F-853F-02C5F5BBA2E6}">
          <p14:sldIdLst>
            <p14:sldId id="670"/>
            <p14:sldId id="579"/>
            <p14:sldId id="681"/>
            <p14:sldId id="575"/>
          </p14:sldIdLst>
        </p14:section>
        <p14:section name="Other Challenges" id="{E6C1EF04-6B58-D94C-9071-67A3BE3552F1}">
          <p14:sldIdLst>
            <p14:sldId id="683"/>
            <p14:sldId id="672"/>
            <p14:sldId id="673"/>
            <p14:sldId id="674"/>
            <p14:sldId id="675"/>
            <p14:sldId id="676"/>
            <p14:sldId id="677"/>
          </p14:sldIdLst>
        </p14:section>
        <p14:section name="Getting to the Problem" id="{2C2A7E56-50E4-9742-83AD-3B4793004CE8}">
          <p14:sldIdLst>
            <p14:sldId id="678"/>
            <p14:sldId id="679"/>
          </p14:sldIdLst>
        </p14:section>
        <p14:section name="Closing" id="{21E2D0F5-205E-B740-BF60-49531FB2F0F6}">
          <p14:sldIdLst>
            <p14:sldId id="685"/>
            <p14:sldId id="6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4" autoAdjust="0"/>
    <p:restoredTop sz="87411" autoAdjust="0"/>
  </p:normalViewPr>
  <p:slideViewPr>
    <p:cSldViewPr>
      <p:cViewPr varScale="1">
        <p:scale>
          <a:sx n="106" d="100"/>
          <a:sy n="106" d="100"/>
        </p:scale>
        <p:origin x="148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handoutMaster" Target="handoutMasters/handout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D2E028-4726-4223-809E-DB51DF127A9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35F94A02-E76B-4E99-93FA-9729E301B1D2}">
      <dgm:prSet phldrT="[Text]" custT="1"/>
      <dgm:spPr/>
      <dgm:t>
        <a:bodyPr/>
        <a:lstStyle/>
        <a:p>
          <a:r>
            <a:rPr lang="en-US" sz="1400" dirty="0" smtClean="0"/>
            <a:t>Should I split this story?</a:t>
          </a:r>
          <a:endParaRPr lang="en-US" sz="1400" dirty="0"/>
        </a:p>
      </dgm:t>
    </dgm:pt>
    <dgm:pt modelId="{5AAC24C9-C403-4E50-81EA-87B0676CD7E3}" type="parTrans" cxnId="{D97E0C1E-ACE7-4915-A6AF-60B3C944A828}">
      <dgm:prSet/>
      <dgm:spPr/>
      <dgm:t>
        <a:bodyPr/>
        <a:lstStyle/>
        <a:p>
          <a:endParaRPr lang="en-US" sz="3200"/>
        </a:p>
      </dgm:t>
    </dgm:pt>
    <dgm:pt modelId="{DBDEE24B-3DC8-49A1-AFBC-CC8343F29F1F}" type="sibTrans" cxnId="{D97E0C1E-ACE7-4915-A6AF-60B3C944A828}">
      <dgm:prSet/>
      <dgm:spPr/>
      <dgm:t>
        <a:bodyPr/>
        <a:lstStyle/>
        <a:p>
          <a:endParaRPr lang="en-US" sz="3200"/>
        </a:p>
      </dgm:t>
    </dgm:pt>
    <dgm:pt modelId="{7ED761B5-ECC8-4EF6-A242-EFDB3712AC7E}">
      <dgm:prSet phldrT="[Text]" custT="1"/>
      <dgm:spPr>
        <a:solidFill>
          <a:schemeClr val="accent6"/>
        </a:solidFill>
      </dgm:spPr>
      <dgm:t>
        <a:bodyPr/>
        <a:lstStyle/>
        <a:p>
          <a:r>
            <a:rPr lang="en-US" sz="1400" dirty="0" smtClean="0">
              <a:solidFill>
                <a:srgbClr val="FFFFFF"/>
              </a:solidFill>
            </a:rPr>
            <a:t>Too big?</a:t>
          </a:r>
          <a:endParaRPr lang="en-US" sz="1400" dirty="0">
            <a:solidFill>
              <a:srgbClr val="FFFFFF"/>
            </a:solidFill>
          </a:endParaRPr>
        </a:p>
      </dgm:t>
    </dgm:pt>
    <dgm:pt modelId="{1C209F2A-9415-4B99-B097-72D9AF5D837F}" type="parTrans" cxnId="{2834026D-B13C-4CBE-B899-E531822A504F}">
      <dgm:prSet/>
      <dgm:spPr/>
      <dgm:t>
        <a:bodyPr/>
        <a:lstStyle/>
        <a:p>
          <a:endParaRPr lang="en-US" sz="3200"/>
        </a:p>
      </dgm:t>
    </dgm:pt>
    <dgm:pt modelId="{F4FAAF73-31E3-46EB-B14B-5E7D1E926674}" type="sibTrans" cxnId="{2834026D-B13C-4CBE-B899-E531822A504F}">
      <dgm:prSet/>
      <dgm:spPr/>
      <dgm:t>
        <a:bodyPr/>
        <a:lstStyle/>
        <a:p>
          <a:endParaRPr lang="en-US" sz="3200"/>
        </a:p>
      </dgm:t>
    </dgm:pt>
    <dgm:pt modelId="{01963998-2C4E-4EBE-90F7-B37468E0D934}">
      <dgm:prSet phldrT="[Text]" custT="1"/>
      <dgm:spPr/>
      <dgm:t>
        <a:bodyPr/>
        <a:lstStyle/>
        <a:p>
          <a:r>
            <a:rPr lang="en-US" sz="900" dirty="0" smtClean="0"/>
            <a:t>Multiple levels of business value?</a:t>
          </a:r>
          <a:endParaRPr lang="en-US" sz="900" dirty="0"/>
        </a:p>
      </dgm:t>
    </dgm:pt>
    <dgm:pt modelId="{A8AB216D-5D50-47A0-A538-644D524D5D12}" type="parTrans" cxnId="{3DD29C68-ACC1-489E-878F-1307CD47FDBE}">
      <dgm:prSet/>
      <dgm:spPr/>
      <dgm:t>
        <a:bodyPr/>
        <a:lstStyle/>
        <a:p>
          <a:endParaRPr lang="en-US" sz="3200"/>
        </a:p>
      </dgm:t>
    </dgm:pt>
    <dgm:pt modelId="{A39B8FB3-EB15-4F8B-9F1F-4F3224EF1A39}" type="sibTrans" cxnId="{3DD29C68-ACC1-489E-878F-1307CD47FDBE}">
      <dgm:prSet/>
      <dgm:spPr/>
      <dgm:t>
        <a:bodyPr/>
        <a:lstStyle/>
        <a:p>
          <a:endParaRPr lang="en-US" sz="3200"/>
        </a:p>
      </dgm:t>
    </dgm:pt>
    <dgm:pt modelId="{EC5095F2-C3D6-4D43-AC8D-1F3099530048}">
      <dgm:prSet phldrT="[Text]" custT="1"/>
      <dgm:spPr/>
      <dgm:t>
        <a:bodyPr/>
        <a:lstStyle/>
        <a:p>
          <a:r>
            <a:rPr lang="en-US" sz="900" dirty="0" smtClean="0"/>
            <a:t>Multiple levels of risk?</a:t>
          </a:r>
          <a:endParaRPr lang="en-US" sz="900" dirty="0"/>
        </a:p>
      </dgm:t>
    </dgm:pt>
    <dgm:pt modelId="{D246EF34-C6DF-4E67-BB39-56DD8851C75A}" type="parTrans" cxnId="{74E3E9DE-FE4B-4009-8D27-5DA243A95DCF}">
      <dgm:prSet/>
      <dgm:spPr/>
      <dgm:t>
        <a:bodyPr/>
        <a:lstStyle/>
        <a:p>
          <a:endParaRPr lang="en-US" sz="3200"/>
        </a:p>
      </dgm:t>
    </dgm:pt>
    <dgm:pt modelId="{704A2DEF-8FCB-45AA-8776-2B8984579A97}" type="sibTrans" cxnId="{74E3E9DE-FE4B-4009-8D27-5DA243A95DCF}">
      <dgm:prSet/>
      <dgm:spPr/>
      <dgm:t>
        <a:bodyPr/>
        <a:lstStyle/>
        <a:p>
          <a:endParaRPr lang="en-US" sz="3200"/>
        </a:p>
      </dgm:t>
    </dgm:pt>
    <dgm:pt modelId="{CC156797-01FA-43F5-A0BD-50E957175050}">
      <dgm:prSet phldrT="[Text]" custT="1"/>
      <dgm:spPr/>
      <dgm:t>
        <a:bodyPr/>
        <a:lstStyle/>
        <a:p>
          <a:r>
            <a:rPr lang="en-US" sz="900" dirty="0" smtClean="0"/>
            <a:t>Dependency</a:t>
          </a:r>
          <a:endParaRPr lang="en-US" sz="900" dirty="0"/>
        </a:p>
      </dgm:t>
    </dgm:pt>
    <dgm:pt modelId="{CE1858AC-ED9C-42B1-BC39-EFDC11E374D8}" type="parTrans" cxnId="{E9998F46-9C89-41CC-BA12-91E3400C7978}">
      <dgm:prSet/>
      <dgm:spPr/>
      <dgm:t>
        <a:bodyPr/>
        <a:lstStyle/>
        <a:p>
          <a:endParaRPr lang="en-US" sz="3200"/>
        </a:p>
      </dgm:t>
    </dgm:pt>
    <dgm:pt modelId="{C2EFF26A-C450-4C9A-823D-EA199EF72DAC}" type="sibTrans" cxnId="{E9998F46-9C89-41CC-BA12-91E3400C7978}">
      <dgm:prSet/>
      <dgm:spPr/>
      <dgm:t>
        <a:bodyPr/>
        <a:lstStyle/>
        <a:p>
          <a:endParaRPr lang="en-US" sz="3200"/>
        </a:p>
      </dgm:t>
    </dgm:pt>
    <dgm:pt modelId="{35F177A5-025F-46CD-8EE6-D062A38D41A2}" type="pres">
      <dgm:prSet presAssocID="{DCD2E028-4726-4223-809E-DB51DF127A95}" presName="composite" presStyleCnt="0">
        <dgm:presLayoutVars>
          <dgm:chMax val="1"/>
          <dgm:dir/>
          <dgm:resizeHandles val="exact"/>
        </dgm:presLayoutVars>
      </dgm:prSet>
      <dgm:spPr/>
      <dgm:t>
        <a:bodyPr/>
        <a:lstStyle/>
        <a:p>
          <a:endParaRPr lang="en-US"/>
        </a:p>
      </dgm:t>
    </dgm:pt>
    <dgm:pt modelId="{87045BF1-E0FB-4E41-8D1C-82D3800C9248}" type="pres">
      <dgm:prSet presAssocID="{DCD2E028-4726-4223-809E-DB51DF127A95}" presName="radial" presStyleCnt="0">
        <dgm:presLayoutVars>
          <dgm:animLvl val="ctr"/>
        </dgm:presLayoutVars>
      </dgm:prSet>
      <dgm:spPr/>
    </dgm:pt>
    <dgm:pt modelId="{1DEA813E-8BA9-4CF7-9A07-E832626D1E9E}" type="pres">
      <dgm:prSet presAssocID="{35F94A02-E76B-4E99-93FA-9729E301B1D2}" presName="centerShape" presStyleLbl="vennNode1" presStyleIdx="0" presStyleCnt="5" custLinFactNeighborX="2391" custLinFactNeighborY="-7544"/>
      <dgm:spPr/>
      <dgm:t>
        <a:bodyPr/>
        <a:lstStyle/>
        <a:p>
          <a:endParaRPr lang="en-US"/>
        </a:p>
      </dgm:t>
    </dgm:pt>
    <dgm:pt modelId="{F0775E06-F777-4940-939D-8F8AB1FB03CF}" type="pres">
      <dgm:prSet presAssocID="{7ED761B5-ECC8-4EF6-A242-EFDB3712AC7E}" presName="node" presStyleLbl="vennNode1" presStyleIdx="1" presStyleCnt="5">
        <dgm:presLayoutVars>
          <dgm:bulletEnabled val="1"/>
        </dgm:presLayoutVars>
      </dgm:prSet>
      <dgm:spPr/>
      <dgm:t>
        <a:bodyPr/>
        <a:lstStyle/>
        <a:p>
          <a:endParaRPr lang="en-US"/>
        </a:p>
      </dgm:t>
    </dgm:pt>
    <dgm:pt modelId="{AA479A12-A2E4-4B8F-9AE3-6579AB530570}" type="pres">
      <dgm:prSet presAssocID="{01963998-2C4E-4EBE-90F7-B37468E0D934}" presName="node" presStyleLbl="vennNode1" presStyleIdx="2" presStyleCnt="5" custScaleX="125369">
        <dgm:presLayoutVars>
          <dgm:bulletEnabled val="1"/>
        </dgm:presLayoutVars>
      </dgm:prSet>
      <dgm:spPr/>
      <dgm:t>
        <a:bodyPr/>
        <a:lstStyle/>
        <a:p>
          <a:endParaRPr lang="en-US"/>
        </a:p>
      </dgm:t>
    </dgm:pt>
    <dgm:pt modelId="{9EF27EE3-9712-4251-A0AF-547FB03D403E}" type="pres">
      <dgm:prSet presAssocID="{EC5095F2-C3D6-4D43-AC8D-1F3099530048}" presName="node" presStyleLbl="vennNode1" presStyleIdx="3" presStyleCnt="5" custScaleX="156025" custRadScaleRad="70791" custRadScaleInc="3907">
        <dgm:presLayoutVars>
          <dgm:bulletEnabled val="1"/>
        </dgm:presLayoutVars>
      </dgm:prSet>
      <dgm:spPr/>
      <dgm:t>
        <a:bodyPr/>
        <a:lstStyle/>
        <a:p>
          <a:endParaRPr lang="en-US"/>
        </a:p>
      </dgm:t>
    </dgm:pt>
    <dgm:pt modelId="{C39A540A-1454-466A-A4A7-E4B1AD1296FE}" type="pres">
      <dgm:prSet presAssocID="{CC156797-01FA-43F5-A0BD-50E957175050}" presName="node" presStyleLbl="vennNode1" presStyleIdx="4" presStyleCnt="5" custScaleX="135170">
        <dgm:presLayoutVars>
          <dgm:bulletEnabled val="1"/>
        </dgm:presLayoutVars>
      </dgm:prSet>
      <dgm:spPr/>
      <dgm:t>
        <a:bodyPr/>
        <a:lstStyle/>
        <a:p>
          <a:endParaRPr lang="en-US"/>
        </a:p>
      </dgm:t>
    </dgm:pt>
  </dgm:ptLst>
  <dgm:cxnLst>
    <dgm:cxn modelId="{30C14162-BAD3-4907-8A16-91F1327D2B16}" type="presOf" srcId="{01963998-2C4E-4EBE-90F7-B37468E0D934}" destId="{AA479A12-A2E4-4B8F-9AE3-6579AB530570}" srcOrd="0" destOrd="0" presId="urn:microsoft.com/office/officeart/2005/8/layout/radial3"/>
    <dgm:cxn modelId="{3DD29C68-ACC1-489E-878F-1307CD47FDBE}" srcId="{35F94A02-E76B-4E99-93FA-9729E301B1D2}" destId="{01963998-2C4E-4EBE-90F7-B37468E0D934}" srcOrd="1" destOrd="0" parTransId="{A8AB216D-5D50-47A0-A538-644D524D5D12}" sibTransId="{A39B8FB3-EB15-4F8B-9F1F-4F3224EF1A39}"/>
    <dgm:cxn modelId="{FF655E79-B9C9-4E2C-8150-7842EE95E4AE}" type="presOf" srcId="{35F94A02-E76B-4E99-93FA-9729E301B1D2}" destId="{1DEA813E-8BA9-4CF7-9A07-E832626D1E9E}" srcOrd="0" destOrd="0" presId="urn:microsoft.com/office/officeart/2005/8/layout/radial3"/>
    <dgm:cxn modelId="{C31DF491-F1DB-4A83-8076-1A858D3428CE}" type="presOf" srcId="{7ED761B5-ECC8-4EF6-A242-EFDB3712AC7E}" destId="{F0775E06-F777-4940-939D-8F8AB1FB03CF}" srcOrd="0" destOrd="0" presId="urn:microsoft.com/office/officeart/2005/8/layout/radial3"/>
    <dgm:cxn modelId="{9B8139AA-076D-46BA-A871-B60D95301B80}" type="presOf" srcId="{EC5095F2-C3D6-4D43-AC8D-1F3099530048}" destId="{9EF27EE3-9712-4251-A0AF-547FB03D403E}" srcOrd="0" destOrd="0" presId="urn:microsoft.com/office/officeart/2005/8/layout/radial3"/>
    <dgm:cxn modelId="{693A7960-D3D0-4F4B-8352-63305837EF4B}" type="presOf" srcId="{CC156797-01FA-43F5-A0BD-50E957175050}" destId="{C39A540A-1454-466A-A4A7-E4B1AD1296FE}" srcOrd="0" destOrd="0" presId="urn:microsoft.com/office/officeart/2005/8/layout/radial3"/>
    <dgm:cxn modelId="{D97E0C1E-ACE7-4915-A6AF-60B3C944A828}" srcId="{DCD2E028-4726-4223-809E-DB51DF127A95}" destId="{35F94A02-E76B-4E99-93FA-9729E301B1D2}" srcOrd="0" destOrd="0" parTransId="{5AAC24C9-C403-4E50-81EA-87B0676CD7E3}" sibTransId="{DBDEE24B-3DC8-49A1-AFBC-CC8343F29F1F}"/>
    <dgm:cxn modelId="{2834026D-B13C-4CBE-B899-E531822A504F}" srcId="{35F94A02-E76B-4E99-93FA-9729E301B1D2}" destId="{7ED761B5-ECC8-4EF6-A242-EFDB3712AC7E}" srcOrd="0" destOrd="0" parTransId="{1C209F2A-9415-4B99-B097-72D9AF5D837F}" sibTransId="{F4FAAF73-31E3-46EB-B14B-5E7D1E926674}"/>
    <dgm:cxn modelId="{74E3E9DE-FE4B-4009-8D27-5DA243A95DCF}" srcId="{35F94A02-E76B-4E99-93FA-9729E301B1D2}" destId="{EC5095F2-C3D6-4D43-AC8D-1F3099530048}" srcOrd="2" destOrd="0" parTransId="{D246EF34-C6DF-4E67-BB39-56DD8851C75A}" sibTransId="{704A2DEF-8FCB-45AA-8776-2B8984579A97}"/>
    <dgm:cxn modelId="{FB394AF5-2219-442A-AED0-ED76B8A9D473}" type="presOf" srcId="{DCD2E028-4726-4223-809E-DB51DF127A95}" destId="{35F177A5-025F-46CD-8EE6-D062A38D41A2}" srcOrd="0" destOrd="0" presId="urn:microsoft.com/office/officeart/2005/8/layout/radial3"/>
    <dgm:cxn modelId="{E9998F46-9C89-41CC-BA12-91E3400C7978}" srcId="{35F94A02-E76B-4E99-93FA-9729E301B1D2}" destId="{CC156797-01FA-43F5-A0BD-50E957175050}" srcOrd="3" destOrd="0" parTransId="{CE1858AC-ED9C-42B1-BC39-EFDC11E374D8}" sibTransId="{C2EFF26A-C450-4C9A-823D-EA199EF72DAC}"/>
    <dgm:cxn modelId="{EE6B8E7F-E088-4E52-AFAB-1C947228CB97}" type="presParOf" srcId="{35F177A5-025F-46CD-8EE6-D062A38D41A2}" destId="{87045BF1-E0FB-4E41-8D1C-82D3800C9248}" srcOrd="0" destOrd="0" presId="urn:microsoft.com/office/officeart/2005/8/layout/radial3"/>
    <dgm:cxn modelId="{CCE98F1A-D5C7-47D9-A7CB-ACD74FFCEEEE}" type="presParOf" srcId="{87045BF1-E0FB-4E41-8D1C-82D3800C9248}" destId="{1DEA813E-8BA9-4CF7-9A07-E832626D1E9E}" srcOrd="0" destOrd="0" presId="urn:microsoft.com/office/officeart/2005/8/layout/radial3"/>
    <dgm:cxn modelId="{48AECACE-03AE-43DE-B53A-0D93340A08FA}" type="presParOf" srcId="{87045BF1-E0FB-4E41-8D1C-82D3800C9248}" destId="{F0775E06-F777-4940-939D-8F8AB1FB03CF}" srcOrd="1" destOrd="0" presId="urn:microsoft.com/office/officeart/2005/8/layout/radial3"/>
    <dgm:cxn modelId="{7C4AD96D-EBD0-4100-A894-AFB2EF6193CC}" type="presParOf" srcId="{87045BF1-E0FB-4E41-8D1C-82D3800C9248}" destId="{AA479A12-A2E4-4B8F-9AE3-6579AB530570}" srcOrd="2" destOrd="0" presId="urn:microsoft.com/office/officeart/2005/8/layout/radial3"/>
    <dgm:cxn modelId="{BD921E6C-78EF-4069-A764-03BB905564E2}" type="presParOf" srcId="{87045BF1-E0FB-4E41-8D1C-82D3800C9248}" destId="{9EF27EE3-9712-4251-A0AF-547FB03D403E}" srcOrd="3" destOrd="0" presId="urn:microsoft.com/office/officeart/2005/8/layout/radial3"/>
    <dgm:cxn modelId="{F240E541-1655-4E29-AA8B-A00D94BDCA74}" type="presParOf" srcId="{87045BF1-E0FB-4E41-8D1C-82D3800C9248}" destId="{C39A540A-1454-466A-A4A7-E4B1AD1296F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D2E028-4726-4223-809E-DB51DF127A9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35F94A02-E76B-4E99-93FA-9729E301B1D2}">
      <dgm:prSet phldrT="[Text]"/>
      <dgm:spPr/>
      <dgm:t>
        <a:bodyPr/>
        <a:lstStyle/>
        <a:p>
          <a:r>
            <a:rPr lang="en-US" dirty="0" smtClean="0"/>
            <a:t>Should I split this story?</a:t>
          </a:r>
          <a:endParaRPr lang="en-US" dirty="0"/>
        </a:p>
      </dgm:t>
    </dgm:pt>
    <dgm:pt modelId="{5AAC24C9-C403-4E50-81EA-87B0676CD7E3}" type="parTrans" cxnId="{D97E0C1E-ACE7-4915-A6AF-60B3C944A828}">
      <dgm:prSet/>
      <dgm:spPr/>
      <dgm:t>
        <a:bodyPr/>
        <a:lstStyle/>
        <a:p>
          <a:endParaRPr lang="en-US"/>
        </a:p>
      </dgm:t>
    </dgm:pt>
    <dgm:pt modelId="{DBDEE24B-3DC8-49A1-AFBC-CC8343F29F1F}" type="sibTrans" cxnId="{D97E0C1E-ACE7-4915-A6AF-60B3C944A828}">
      <dgm:prSet/>
      <dgm:spPr/>
      <dgm:t>
        <a:bodyPr/>
        <a:lstStyle/>
        <a:p>
          <a:endParaRPr lang="en-US"/>
        </a:p>
      </dgm:t>
    </dgm:pt>
    <dgm:pt modelId="{7ED761B5-ECC8-4EF6-A242-EFDB3712AC7E}">
      <dgm:prSet phldrT="[Text]" custT="1"/>
      <dgm:spPr>
        <a:solidFill>
          <a:schemeClr val="accent6">
            <a:lumMod val="60000"/>
            <a:lumOff val="40000"/>
          </a:schemeClr>
        </a:solidFill>
      </dgm:spPr>
      <dgm:t>
        <a:bodyPr/>
        <a:lstStyle/>
        <a:p>
          <a:r>
            <a:rPr lang="en-US" sz="1800" dirty="0" smtClean="0">
              <a:solidFill>
                <a:srgbClr val="FFFFFF"/>
              </a:solidFill>
            </a:rPr>
            <a:t>Too big?</a:t>
          </a:r>
          <a:endParaRPr lang="en-US" sz="1800" dirty="0">
            <a:solidFill>
              <a:srgbClr val="FFFFFF"/>
            </a:solidFill>
          </a:endParaRPr>
        </a:p>
      </dgm:t>
    </dgm:pt>
    <dgm:pt modelId="{1C209F2A-9415-4B99-B097-72D9AF5D837F}" type="parTrans" cxnId="{2834026D-B13C-4CBE-B899-E531822A504F}">
      <dgm:prSet/>
      <dgm:spPr/>
      <dgm:t>
        <a:bodyPr/>
        <a:lstStyle/>
        <a:p>
          <a:endParaRPr lang="en-US"/>
        </a:p>
      </dgm:t>
    </dgm:pt>
    <dgm:pt modelId="{F4FAAF73-31E3-46EB-B14B-5E7D1E926674}" type="sibTrans" cxnId="{2834026D-B13C-4CBE-B899-E531822A504F}">
      <dgm:prSet/>
      <dgm:spPr/>
      <dgm:t>
        <a:bodyPr/>
        <a:lstStyle/>
        <a:p>
          <a:endParaRPr lang="en-US"/>
        </a:p>
      </dgm:t>
    </dgm:pt>
    <dgm:pt modelId="{01963998-2C4E-4EBE-90F7-B37468E0D934}">
      <dgm:prSet phldrT="[Text]" custT="1"/>
      <dgm:spPr>
        <a:solidFill>
          <a:schemeClr val="accent6"/>
        </a:solidFill>
      </dgm:spPr>
      <dgm:t>
        <a:bodyPr/>
        <a:lstStyle/>
        <a:p>
          <a:r>
            <a:rPr lang="en-US" sz="1200" dirty="0" smtClean="0">
              <a:solidFill>
                <a:schemeClr val="bg1"/>
              </a:solidFill>
            </a:rPr>
            <a:t>Multiple levels of business value?</a:t>
          </a:r>
          <a:endParaRPr lang="en-US" sz="1200" dirty="0">
            <a:solidFill>
              <a:schemeClr val="bg1"/>
            </a:solidFill>
          </a:endParaRPr>
        </a:p>
      </dgm:t>
    </dgm:pt>
    <dgm:pt modelId="{A8AB216D-5D50-47A0-A538-644D524D5D12}" type="parTrans" cxnId="{3DD29C68-ACC1-489E-878F-1307CD47FDBE}">
      <dgm:prSet/>
      <dgm:spPr/>
      <dgm:t>
        <a:bodyPr/>
        <a:lstStyle/>
        <a:p>
          <a:endParaRPr lang="en-US"/>
        </a:p>
      </dgm:t>
    </dgm:pt>
    <dgm:pt modelId="{A39B8FB3-EB15-4F8B-9F1F-4F3224EF1A39}" type="sibTrans" cxnId="{3DD29C68-ACC1-489E-878F-1307CD47FDBE}">
      <dgm:prSet/>
      <dgm:spPr/>
      <dgm:t>
        <a:bodyPr/>
        <a:lstStyle/>
        <a:p>
          <a:endParaRPr lang="en-US"/>
        </a:p>
      </dgm:t>
    </dgm:pt>
    <dgm:pt modelId="{EC5095F2-C3D6-4D43-AC8D-1F3099530048}">
      <dgm:prSet phldrT="[Text]" custT="1"/>
      <dgm:spPr/>
      <dgm:t>
        <a:bodyPr/>
        <a:lstStyle/>
        <a:p>
          <a:r>
            <a:rPr lang="en-US" sz="1050" dirty="0" smtClean="0"/>
            <a:t>Multiple levels of risk?</a:t>
          </a:r>
          <a:endParaRPr lang="en-US" sz="1050" dirty="0"/>
        </a:p>
      </dgm:t>
    </dgm:pt>
    <dgm:pt modelId="{D246EF34-C6DF-4E67-BB39-56DD8851C75A}" type="parTrans" cxnId="{74E3E9DE-FE4B-4009-8D27-5DA243A95DCF}">
      <dgm:prSet/>
      <dgm:spPr/>
      <dgm:t>
        <a:bodyPr/>
        <a:lstStyle/>
        <a:p>
          <a:endParaRPr lang="en-US"/>
        </a:p>
      </dgm:t>
    </dgm:pt>
    <dgm:pt modelId="{704A2DEF-8FCB-45AA-8776-2B8984579A97}" type="sibTrans" cxnId="{74E3E9DE-FE4B-4009-8D27-5DA243A95DCF}">
      <dgm:prSet/>
      <dgm:spPr/>
      <dgm:t>
        <a:bodyPr/>
        <a:lstStyle/>
        <a:p>
          <a:endParaRPr lang="en-US"/>
        </a:p>
      </dgm:t>
    </dgm:pt>
    <dgm:pt modelId="{CC156797-01FA-43F5-A0BD-50E957175050}">
      <dgm:prSet phldrT="[Text]" custT="1"/>
      <dgm:spPr/>
      <dgm:t>
        <a:bodyPr/>
        <a:lstStyle/>
        <a:p>
          <a:r>
            <a:rPr lang="en-US" sz="1000" dirty="0" smtClean="0"/>
            <a:t>Dependency</a:t>
          </a:r>
          <a:endParaRPr lang="en-US" sz="1000" dirty="0"/>
        </a:p>
      </dgm:t>
    </dgm:pt>
    <dgm:pt modelId="{CE1858AC-ED9C-42B1-BC39-EFDC11E374D8}" type="parTrans" cxnId="{E9998F46-9C89-41CC-BA12-91E3400C7978}">
      <dgm:prSet/>
      <dgm:spPr/>
      <dgm:t>
        <a:bodyPr/>
        <a:lstStyle/>
        <a:p>
          <a:endParaRPr lang="en-US"/>
        </a:p>
      </dgm:t>
    </dgm:pt>
    <dgm:pt modelId="{C2EFF26A-C450-4C9A-823D-EA199EF72DAC}" type="sibTrans" cxnId="{E9998F46-9C89-41CC-BA12-91E3400C7978}">
      <dgm:prSet/>
      <dgm:spPr/>
      <dgm:t>
        <a:bodyPr/>
        <a:lstStyle/>
        <a:p>
          <a:endParaRPr lang="en-US"/>
        </a:p>
      </dgm:t>
    </dgm:pt>
    <dgm:pt modelId="{35F177A5-025F-46CD-8EE6-D062A38D41A2}" type="pres">
      <dgm:prSet presAssocID="{DCD2E028-4726-4223-809E-DB51DF127A95}" presName="composite" presStyleCnt="0">
        <dgm:presLayoutVars>
          <dgm:chMax val="1"/>
          <dgm:dir/>
          <dgm:resizeHandles val="exact"/>
        </dgm:presLayoutVars>
      </dgm:prSet>
      <dgm:spPr/>
      <dgm:t>
        <a:bodyPr/>
        <a:lstStyle/>
        <a:p>
          <a:endParaRPr lang="en-US"/>
        </a:p>
      </dgm:t>
    </dgm:pt>
    <dgm:pt modelId="{87045BF1-E0FB-4E41-8D1C-82D3800C9248}" type="pres">
      <dgm:prSet presAssocID="{DCD2E028-4726-4223-809E-DB51DF127A95}" presName="radial" presStyleCnt="0">
        <dgm:presLayoutVars>
          <dgm:animLvl val="ctr"/>
        </dgm:presLayoutVars>
      </dgm:prSet>
      <dgm:spPr/>
    </dgm:pt>
    <dgm:pt modelId="{1DEA813E-8BA9-4CF7-9A07-E832626D1E9E}" type="pres">
      <dgm:prSet presAssocID="{35F94A02-E76B-4E99-93FA-9729E301B1D2}" presName="centerShape" presStyleLbl="vennNode1" presStyleIdx="0" presStyleCnt="5"/>
      <dgm:spPr/>
      <dgm:t>
        <a:bodyPr/>
        <a:lstStyle/>
        <a:p>
          <a:endParaRPr lang="en-US"/>
        </a:p>
      </dgm:t>
    </dgm:pt>
    <dgm:pt modelId="{F0775E06-F777-4940-939D-8F8AB1FB03CF}" type="pres">
      <dgm:prSet presAssocID="{7ED761B5-ECC8-4EF6-A242-EFDB3712AC7E}" presName="node" presStyleLbl="vennNode1" presStyleIdx="1" presStyleCnt="5">
        <dgm:presLayoutVars>
          <dgm:bulletEnabled val="1"/>
        </dgm:presLayoutVars>
      </dgm:prSet>
      <dgm:spPr/>
      <dgm:t>
        <a:bodyPr/>
        <a:lstStyle/>
        <a:p>
          <a:endParaRPr lang="en-US"/>
        </a:p>
      </dgm:t>
    </dgm:pt>
    <dgm:pt modelId="{AA479A12-A2E4-4B8F-9AE3-6579AB530570}" type="pres">
      <dgm:prSet presAssocID="{01963998-2C4E-4EBE-90F7-B37468E0D934}" presName="node" presStyleLbl="vennNode1" presStyleIdx="2" presStyleCnt="5" custScaleX="140820" custScaleY="140820" custRadScaleRad="123588" custRadScaleInc="389">
        <dgm:presLayoutVars>
          <dgm:bulletEnabled val="1"/>
        </dgm:presLayoutVars>
      </dgm:prSet>
      <dgm:spPr/>
      <dgm:t>
        <a:bodyPr/>
        <a:lstStyle/>
        <a:p>
          <a:endParaRPr lang="en-US"/>
        </a:p>
      </dgm:t>
    </dgm:pt>
    <dgm:pt modelId="{9EF27EE3-9712-4251-A0AF-547FB03D403E}" type="pres">
      <dgm:prSet presAssocID="{EC5095F2-C3D6-4D43-AC8D-1F3099530048}" presName="node" presStyleLbl="vennNode1" presStyleIdx="3" presStyleCnt="5" custScaleX="200655" custRadScaleRad="92451" custRadScaleInc="-469">
        <dgm:presLayoutVars>
          <dgm:bulletEnabled val="1"/>
        </dgm:presLayoutVars>
      </dgm:prSet>
      <dgm:spPr/>
      <dgm:t>
        <a:bodyPr/>
        <a:lstStyle/>
        <a:p>
          <a:endParaRPr lang="en-US"/>
        </a:p>
      </dgm:t>
    </dgm:pt>
    <dgm:pt modelId="{C39A540A-1454-466A-A4A7-E4B1AD1296FE}" type="pres">
      <dgm:prSet presAssocID="{CC156797-01FA-43F5-A0BD-50E957175050}" presName="node" presStyleLbl="vennNode1" presStyleIdx="4" presStyleCnt="5" custScaleX="149485" custRadScaleRad="110989" custRadScaleInc="-242">
        <dgm:presLayoutVars>
          <dgm:bulletEnabled val="1"/>
        </dgm:presLayoutVars>
      </dgm:prSet>
      <dgm:spPr/>
      <dgm:t>
        <a:bodyPr/>
        <a:lstStyle/>
        <a:p>
          <a:endParaRPr lang="en-US"/>
        </a:p>
      </dgm:t>
    </dgm:pt>
  </dgm:ptLst>
  <dgm:cxnLst>
    <dgm:cxn modelId="{74E3E9DE-FE4B-4009-8D27-5DA243A95DCF}" srcId="{35F94A02-E76B-4E99-93FA-9729E301B1D2}" destId="{EC5095F2-C3D6-4D43-AC8D-1F3099530048}" srcOrd="2" destOrd="0" parTransId="{D246EF34-C6DF-4E67-BB39-56DD8851C75A}" sibTransId="{704A2DEF-8FCB-45AA-8776-2B8984579A97}"/>
    <dgm:cxn modelId="{D97E0C1E-ACE7-4915-A6AF-60B3C944A828}" srcId="{DCD2E028-4726-4223-809E-DB51DF127A95}" destId="{35F94A02-E76B-4E99-93FA-9729E301B1D2}" srcOrd="0" destOrd="0" parTransId="{5AAC24C9-C403-4E50-81EA-87B0676CD7E3}" sibTransId="{DBDEE24B-3DC8-49A1-AFBC-CC8343F29F1F}"/>
    <dgm:cxn modelId="{921A8211-BC47-486C-92B2-092A951D09EE}" type="presOf" srcId="{7ED761B5-ECC8-4EF6-A242-EFDB3712AC7E}" destId="{F0775E06-F777-4940-939D-8F8AB1FB03CF}" srcOrd="0" destOrd="0" presId="urn:microsoft.com/office/officeart/2005/8/layout/radial3"/>
    <dgm:cxn modelId="{05003501-8E1F-4E49-B345-2D80F0F2CD6F}" type="presOf" srcId="{CC156797-01FA-43F5-A0BD-50E957175050}" destId="{C39A540A-1454-466A-A4A7-E4B1AD1296FE}" srcOrd="0" destOrd="0" presId="urn:microsoft.com/office/officeart/2005/8/layout/radial3"/>
    <dgm:cxn modelId="{E9998F46-9C89-41CC-BA12-91E3400C7978}" srcId="{35F94A02-E76B-4E99-93FA-9729E301B1D2}" destId="{CC156797-01FA-43F5-A0BD-50E957175050}" srcOrd="3" destOrd="0" parTransId="{CE1858AC-ED9C-42B1-BC39-EFDC11E374D8}" sibTransId="{C2EFF26A-C450-4C9A-823D-EA199EF72DAC}"/>
    <dgm:cxn modelId="{5D4128A0-E886-49B9-AA31-B6ABA637B360}" type="presOf" srcId="{35F94A02-E76B-4E99-93FA-9729E301B1D2}" destId="{1DEA813E-8BA9-4CF7-9A07-E832626D1E9E}" srcOrd="0" destOrd="0" presId="urn:microsoft.com/office/officeart/2005/8/layout/radial3"/>
    <dgm:cxn modelId="{0FCD6286-CD1C-428B-9060-FADCCCA44B5A}" type="presOf" srcId="{EC5095F2-C3D6-4D43-AC8D-1F3099530048}" destId="{9EF27EE3-9712-4251-A0AF-547FB03D403E}" srcOrd="0" destOrd="0" presId="urn:microsoft.com/office/officeart/2005/8/layout/radial3"/>
    <dgm:cxn modelId="{3DD29C68-ACC1-489E-878F-1307CD47FDBE}" srcId="{35F94A02-E76B-4E99-93FA-9729E301B1D2}" destId="{01963998-2C4E-4EBE-90F7-B37468E0D934}" srcOrd="1" destOrd="0" parTransId="{A8AB216D-5D50-47A0-A538-644D524D5D12}" sibTransId="{A39B8FB3-EB15-4F8B-9F1F-4F3224EF1A39}"/>
    <dgm:cxn modelId="{2834026D-B13C-4CBE-B899-E531822A504F}" srcId="{35F94A02-E76B-4E99-93FA-9729E301B1D2}" destId="{7ED761B5-ECC8-4EF6-A242-EFDB3712AC7E}" srcOrd="0" destOrd="0" parTransId="{1C209F2A-9415-4B99-B097-72D9AF5D837F}" sibTransId="{F4FAAF73-31E3-46EB-B14B-5E7D1E926674}"/>
    <dgm:cxn modelId="{ECD9DC39-A7D4-4B01-A87E-4A84370F5A0A}" type="presOf" srcId="{DCD2E028-4726-4223-809E-DB51DF127A95}" destId="{35F177A5-025F-46CD-8EE6-D062A38D41A2}" srcOrd="0" destOrd="0" presId="urn:microsoft.com/office/officeart/2005/8/layout/radial3"/>
    <dgm:cxn modelId="{CEE40043-2947-4390-9461-41D0AFCAF58C}" type="presOf" srcId="{01963998-2C4E-4EBE-90F7-B37468E0D934}" destId="{AA479A12-A2E4-4B8F-9AE3-6579AB530570}" srcOrd="0" destOrd="0" presId="urn:microsoft.com/office/officeart/2005/8/layout/radial3"/>
    <dgm:cxn modelId="{6F208B47-192A-477C-9680-C63B67AC351F}" type="presParOf" srcId="{35F177A5-025F-46CD-8EE6-D062A38D41A2}" destId="{87045BF1-E0FB-4E41-8D1C-82D3800C9248}" srcOrd="0" destOrd="0" presId="urn:microsoft.com/office/officeart/2005/8/layout/radial3"/>
    <dgm:cxn modelId="{2D151565-4B12-43C5-9C11-844A606D56A1}" type="presParOf" srcId="{87045BF1-E0FB-4E41-8D1C-82D3800C9248}" destId="{1DEA813E-8BA9-4CF7-9A07-E832626D1E9E}" srcOrd="0" destOrd="0" presId="urn:microsoft.com/office/officeart/2005/8/layout/radial3"/>
    <dgm:cxn modelId="{9D06F19D-853E-41B8-9CFE-3298C42FD608}" type="presParOf" srcId="{87045BF1-E0FB-4E41-8D1C-82D3800C9248}" destId="{F0775E06-F777-4940-939D-8F8AB1FB03CF}" srcOrd="1" destOrd="0" presId="urn:microsoft.com/office/officeart/2005/8/layout/radial3"/>
    <dgm:cxn modelId="{25D4C968-B59B-45C0-B4E4-3F722C1DD870}" type="presParOf" srcId="{87045BF1-E0FB-4E41-8D1C-82D3800C9248}" destId="{AA479A12-A2E4-4B8F-9AE3-6579AB530570}" srcOrd="2" destOrd="0" presId="urn:microsoft.com/office/officeart/2005/8/layout/radial3"/>
    <dgm:cxn modelId="{63A3DA77-807D-4FFE-B634-1FFECC8CD4B8}" type="presParOf" srcId="{87045BF1-E0FB-4E41-8D1C-82D3800C9248}" destId="{9EF27EE3-9712-4251-A0AF-547FB03D403E}" srcOrd="3" destOrd="0" presId="urn:microsoft.com/office/officeart/2005/8/layout/radial3"/>
    <dgm:cxn modelId="{297959CC-2A52-499C-AF38-B73B0E15B8F5}" type="presParOf" srcId="{87045BF1-E0FB-4E41-8D1C-82D3800C9248}" destId="{C39A540A-1454-466A-A4A7-E4B1AD1296F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D2E028-4726-4223-809E-DB51DF127A9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35F94A02-E76B-4E99-93FA-9729E301B1D2}">
      <dgm:prSet phldrT="[Text]"/>
      <dgm:spPr/>
      <dgm:t>
        <a:bodyPr/>
        <a:lstStyle/>
        <a:p>
          <a:r>
            <a:rPr lang="en-US" dirty="0" smtClean="0"/>
            <a:t>Should I split this story?</a:t>
          </a:r>
          <a:endParaRPr lang="en-US" dirty="0"/>
        </a:p>
      </dgm:t>
    </dgm:pt>
    <dgm:pt modelId="{5AAC24C9-C403-4E50-81EA-87B0676CD7E3}" type="parTrans" cxnId="{D97E0C1E-ACE7-4915-A6AF-60B3C944A828}">
      <dgm:prSet/>
      <dgm:spPr/>
      <dgm:t>
        <a:bodyPr/>
        <a:lstStyle/>
        <a:p>
          <a:endParaRPr lang="en-US"/>
        </a:p>
      </dgm:t>
    </dgm:pt>
    <dgm:pt modelId="{DBDEE24B-3DC8-49A1-AFBC-CC8343F29F1F}" type="sibTrans" cxnId="{D97E0C1E-ACE7-4915-A6AF-60B3C944A828}">
      <dgm:prSet/>
      <dgm:spPr/>
      <dgm:t>
        <a:bodyPr/>
        <a:lstStyle/>
        <a:p>
          <a:endParaRPr lang="en-US"/>
        </a:p>
      </dgm:t>
    </dgm:pt>
    <dgm:pt modelId="{7ED761B5-ECC8-4EF6-A242-EFDB3712AC7E}">
      <dgm:prSet phldrT="[Text]" custT="1"/>
      <dgm:spPr>
        <a:solidFill>
          <a:schemeClr val="accent6">
            <a:lumMod val="60000"/>
            <a:lumOff val="40000"/>
          </a:schemeClr>
        </a:solidFill>
      </dgm:spPr>
      <dgm:t>
        <a:bodyPr/>
        <a:lstStyle/>
        <a:p>
          <a:r>
            <a:rPr lang="en-US" sz="900" dirty="0" smtClean="0">
              <a:solidFill>
                <a:srgbClr val="FFFFFF"/>
              </a:solidFill>
            </a:rPr>
            <a:t>Too big?</a:t>
          </a:r>
          <a:endParaRPr lang="en-US" sz="900" dirty="0">
            <a:solidFill>
              <a:srgbClr val="FFFFFF"/>
            </a:solidFill>
          </a:endParaRPr>
        </a:p>
      </dgm:t>
    </dgm:pt>
    <dgm:pt modelId="{1C209F2A-9415-4B99-B097-72D9AF5D837F}" type="parTrans" cxnId="{2834026D-B13C-4CBE-B899-E531822A504F}">
      <dgm:prSet/>
      <dgm:spPr/>
      <dgm:t>
        <a:bodyPr/>
        <a:lstStyle/>
        <a:p>
          <a:endParaRPr lang="en-US"/>
        </a:p>
      </dgm:t>
    </dgm:pt>
    <dgm:pt modelId="{F4FAAF73-31E3-46EB-B14B-5E7D1E926674}" type="sibTrans" cxnId="{2834026D-B13C-4CBE-B899-E531822A504F}">
      <dgm:prSet/>
      <dgm:spPr/>
      <dgm:t>
        <a:bodyPr/>
        <a:lstStyle/>
        <a:p>
          <a:endParaRPr lang="en-US"/>
        </a:p>
      </dgm:t>
    </dgm:pt>
    <dgm:pt modelId="{01963998-2C4E-4EBE-90F7-B37468E0D934}">
      <dgm:prSet phldrT="[Text]" custT="1"/>
      <dgm:spPr>
        <a:solidFill>
          <a:schemeClr val="accent6">
            <a:lumMod val="60000"/>
            <a:lumOff val="40000"/>
          </a:schemeClr>
        </a:solidFill>
      </dgm:spPr>
      <dgm:t>
        <a:bodyPr/>
        <a:lstStyle/>
        <a:p>
          <a:r>
            <a:rPr lang="en-US" sz="900" dirty="0" smtClean="0">
              <a:solidFill>
                <a:srgbClr val="FFFFFF"/>
              </a:solidFill>
            </a:rPr>
            <a:t>Multiple levels of business value?</a:t>
          </a:r>
          <a:endParaRPr lang="en-US" sz="900" dirty="0">
            <a:solidFill>
              <a:srgbClr val="FFFFFF"/>
            </a:solidFill>
          </a:endParaRPr>
        </a:p>
      </dgm:t>
    </dgm:pt>
    <dgm:pt modelId="{A8AB216D-5D50-47A0-A538-644D524D5D12}" type="parTrans" cxnId="{3DD29C68-ACC1-489E-878F-1307CD47FDBE}">
      <dgm:prSet/>
      <dgm:spPr/>
      <dgm:t>
        <a:bodyPr/>
        <a:lstStyle/>
        <a:p>
          <a:endParaRPr lang="en-US"/>
        </a:p>
      </dgm:t>
    </dgm:pt>
    <dgm:pt modelId="{A39B8FB3-EB15-4F8B-9F1F-4F3224EF1A39}" type="sibTrans" cxnId="{3DD29C68-ACC1-489E-878F-1307CD47FDBE}">
      <dgm:prSet/>
      <dgm:spPr/>
      <dgm:t>
        <a:bodyPr/>
        <a:lstStyle/>
        <a:p>
          <a:endParaRPr lang="en-US"/>
        </a:p>
      </dgm:t>
    </dgm:pt>
    <dgm:pt modelId="{EC5095F2-C3D6-4D43-AC8D-1F3099530048}">
      <dgm:prSet phldrT="[Text]" custT="1"/>
      <dgm:spPr>
        <a:solidFill>
          <a:schemeClr val="accent6"/>
        </a:solidFill>
      </dgm:spPr>
      <dgm:t>
        <a:bodyPr/>
        <a:lstStyle/>
        <a:p>
          <a:r>
            <a:rPr lang="en-US" sz="900" dirty="0" smtClean="0">
              <a:solidFill>
                <a:srgbClr val="FFFFFF"/>
              </a:solidFill>
            </a:rPr>
            <a:t>Multiple levels of risk?</a:t>
          </a:r>
          <a:endParaRPr lang="en-US" sz="900" dirty="0">
            <a:solidFill>
              <a:srgbClr val="FFFFFF"/>
            </a:solidFill>
          </a:endParaRPr>
        </a:p>
      </dgm:t>
    </dgm:pt>
    <dgm:pt modelId="{D246EF34-C6DF-4E67-BB39-56DD8851C75A}" type="parTrans" cxnId="{74E3E9DE-FE4B-4009-8D27-5DA243A95DCF}">
      <dgm:prSet/>
      <dgm:spPr/>
      <dgm:t>
        <a:bodyPr/>
        <a:lstStyle/>
        <a:p>
          <a:endParaRPr lang="en-US"/>
        </a:p>
      </dgm:t>
    </dgm:pt>
    <dgm:pt modelId="{704A2DEF-8FCB-45AA-8776-2B8984579A97}" type="sibTrans" cxnId="{74E3E9DE-FE4B-4009-8D27-5DA243A95DCF}">
      <dgm:prSet/>
      <dgm:spPr/>
      <dgm:t>
        <a:bodyPr/>
        <a:lstStyle/>
        <a:p>
          <a:endParaRPr lang="en-US"/>
        </a:p>
      </dgm:t>
    </dgm:pt>
    <dgm:pt modelId="{CC156797-01FA-43F5-A0BD-50E957175050}">
      <dgm:prSet phldrT="[Text]" custT="1"/>
      <dgm:spPr/>
      <dgm:t>
        <a:bodyPr/>
        <a:lstStyle/>
        <a:p>
          <a:r>
            <a:rPr lang="en-US" sz="1000" dirty="0" smtClean="0"/>
            <a:t>Dependency</a:t>
          </a:r>
          <a:endParaRPr lang="en-US" sz="800" dirty="0"/>
        </a:p>
      </dgm:t>
    </dgm:pt>
    <dgm:pt modelId="{CE1858AC-ED9C-42B1-BC39-EFDC11E374D8}" type="parTrans" cxnId="{E9998F46-9C89-41CC-BA12-91E3400C7978}">
      <dgm:prSet/>
      <dgm:spPr/>
      <dgm:t>
        <a:bodyPr/>
        <a:lstStyle/>
        <a:p>
          <a:endParaRPr lang="en-US"/>
        </a:p>
      </dgm:t>
    </dgm:pt>
    <dgm:pt modelId="{C2EFF26A-C450-4C9A-823D-EA199EF72DAC}" type="sibTrans" cxnId="{E9998F46-9C89-41CC-BA12-91E3400C7978}">
      <dgm:prSet/>
      <dgm:spPr/>
      <dgm:t>
        <a:bodyPr/>
        <a:lstStyle/>
        <a:p>
          <a:endParaRPr lang="en-US"/>
        </a:p>
      </dgm:t>
    </dgm:pt>
    <dgm:pt modelId="{35F177A5-025F-46CD-8EE6-D062A38D41A2}" type="pres">
      <dgm:prSet presAssocID="{DCD2E028-4726-4223-809E-DB51DF127A95}" presName="composite" presStyleCnt="0">
        <dgm:presLayoutVars>
          <dgm:chMax val="1"/>
          <dgm:dir/>
          <dgm:resizeHandles val="exact"/>
        </dgm:presLayoutVars>
      </dgm:prSet>
      <dgm:spPr/>
      <dgm:t>
        <a:bodyPr/>
        <a:lstStyle/>
        <a:p>
          <a:endParaRPr lang="en-US"/>
        </a:p>
      </dgm:t>
    </dgm:pt>
    <dgm:pt modelId="{87045BF1-E0FB-4E41-8D1C-82D3800C9248}" type="pres">
      <dgm:prSet presAssocID="{DCD2E028-4726-4223-809E-DB51DF127A95}" presName="radial" presStyleCnt="0">
        <dgm:presLayoutVars>
          <dgm:animLvl val="ctr"/>
        </dgm:presLayoutVars>
      </dgm:prSet>
      <dgm:spPr/>
    </dgm:pt>
    <dgm:pt modelId="{1DEA813E-8BA9-4CF7-9A07-E832626D1E9E}" type="pres">
      <dgm:prSet presAssocID="{35F94A02-E76B-4E99-93FA-9729E301B1D2}" presName="centerShape" presStyleLbl="vennNode1" presStyleIdx="0" presStyleCnt="5"/>
      <dgm:spPr/>
      <dgm:t>
        <a:bodyPr/>
        <a:lstStyle/>
        <a:p>
          <a:endParaRPr lang="en-US"/>
        </a:p>
      </dgm:t>
    </dgm:pt>
    <dgm:pt modelId="{F0775E06-F777-4940-939D-8F8AB1FB03CF}" type="pres">
      <dgm:prSet presAssocID="{7ED761B5-ECC8-4EF6-A242-EFDB3712AC7E}" presName="node" presStyleLbl="vennNode1" presStyleIdx="1" presStyleCnt="5">
        <dgm:presLayoutVars>
          <dgm:bulletEnabled val="1"/>
        </dgm:presLayoutVars>
      </dgm:prSet>
      <dgm:spPr/>
      <dgm:t>
        <a:bodyPr/>
        <a:lstStyle/>
        <a:p>
          <a:endParaRPr lang="en-US"/>
        </a:p>
      </dgm:t>
    </dgm:pt>
    <dgm:pt modelId="{AA479A12-A2E4-4B8F-9AE3-6579AB530570}" type="pres">
      <dgm:prSet presAssocID="{01963998-2C4E-4EBE-90F7-B37468E0D934}" presName="node" presStyleLbl="vennNode1" presStyleIdx="2" presStyleCnt="5">
        <dgm:presLayoutVars>
          <dgm:bulletEnabled val="1"/>
        </dgm:presLayoutVars>
      </dgm:prSet>
      <dgm:spPr/>
      <dgm:t>
        <a:bodyPr/>
        <a:lstStyle/>
        <a:p>
          <a:endParaRPr lang="en-US"/>
        </a:p>
      </dgm:t>
    </dgm:pt>
    <dgm:pt modelId="{9EF27EE3-9712-4251-A0AF-547FB03D403E}" type="pres">
      <dgm:prSet presAssocID="{EC5095F2-C3D6-4D43-AC8D-1F3099530048}" presName="node" presStyleLbl="vennNode1" presStyleIdx="3" presStyleCnt="5">
        <dgm:presLayoutVars>
          <dgm:bulletEnabled val="1"/>
        </dgm:presLayoutVars>
      </dgm:prSet>
      <dgm:spPr/>
      <dgm:t>
        <a:bodyPr/>
        <a:lstStyle/>
        <a:p>
          <a:endParaRPr lang="en-US"/>
        </a:p>
      </dgm:t>
    </dgm:pt>
    <dgm:pt modelId="{C39A540A-1454-466A-A4A7-E4B1AD1296FE}" type="pres">
      <dgm:prSet presAssocID="{CC156797-01FA-43F5-A0BD-50E957175050}" presName="node" presStyleLbl="vennNode1" presStyleIdx="4" presStyleCnt="5" custScaleX="176554" custRadScaleRad="123085" custRadScaleInc="-331">
        <dgm:presLayoutVars>
          <dgm:bulletEnabled val="1"/>
        </dgm:presLayoutVars>
      </dgm:prSet>
      <dgm:spPr/>
      <dgm:t>
        <a:bodyPr/>
        <a:lstStyle/>
        <a:p>
          <a:endParaRPr lang="en-US"/>
        </a:p>
      </dgm:t>
    </dgm:pt>
  </dgm:ptLst>
  <dgm:cxnLst>
    <dgm:cxn modelId="{42BB0D84-33CA-4643-9DAE-D7905068E9BE}" type="presOf" srcId="{DCD2E028-4726-4223-809E-DB51DF127A95}" destId="{35F177A5-025F-46CD-8EE6-D062A38D41A2}" srcOrd="0" destOrd="0" presId="urn:microsoft.com/office/officeart/2005/8/layout/radial3"/>
    <dgm:cxn modelId="{74E3E9DE-FE4B-4009-8D27-5DA243A95DCF}" srcId="{35F94A02-E76B-4E99-93FA-9729E301B1D2}" destId="{EC5095F2-C3D6-4D43-AC8D-1F3099530048}" srcOrd="2" destOrd="0" parTransId="{D246EF34-C6DF-4E67-BB39-56DD8851C75A}" sibTransId="{704A2DEF-8FCB-45AA-8776-2B8984579A97}"/>
    <dgm:cxn modelId="{D97E0C1E-ACE7-4915-A6AF-60B3C944A828}" srcId="{DCD2E028-4726-4223-809E-DB51DF127A95}" destId="{35F94A02-E76B-4E99-93FA-9729E301B1D2}" srcOrd="0" destOrd="0" parTransId="{5AAC24C9-C403-4E50-81EA-87B0676CD7E3}" sibTransId="{DBDEE24B-3DC8-49A1-AFBC-CC8343F29F1F}"/>
    <dgm:cxn modelId="{A9D699DF-8F17-4839-9FC0-E85DBDC7E8AD}" type="presOf" srcId="{7ED761B5-ECC8-4EF6-A242-EFDB3712AC7E}" destId="{F0775E06-F777-4940-939D-8F8AB1FB03CF}" srcOrd="0" destOrd="0" presId="urn:microsoft.com/office/officeart/2005/8/layout/radial3"/>
    <dgm:cxn modelId="{E9998F46-9C89-41CC-BA12-91E3400C7978}" srcId="{35F94A02-E76B-4E99-93FA-9729E301B1D2}" destId="{CC156797-01FA-43F5-A0BD-50E957175050}" srcOrd="3" destOrd="0" parTransId="{CE1858AC-ED9C-42B1-BC39-EFDC11E374D8}" sibTransId="{C2EFF26A-C450-4C9A-823D-EA199EF72DAC}"/>
    <dgm:cxn modelId="{3CC18019-A9F4-47EF-9E37-85A15CD348FC}" type="presOf" srcId="{EC5095F2-C3D6-4D43-AC8D-1F3099530048}" destId="{9EF27EE3-9712-4251-A0AF-547FB03D403E}" srcOrd="0" destOrd="0" presId="urn:microsoft.com/office/officeart/2005/8/layout/radial3"/>
    <dgm:cxn modelId="{3DD29C68-ACC1-489E-878F-1307CD47FDBE}" srcId="{35F94A02-E76B-4E99-93FA-9729E301B1D2}" destId="{01963998-2C4E-4EBE-90F7-B37468E0D934}" srcOrd="1" destOrd="0" parTransId="{A8AB216D-5D50-47A0-A538-644D524D5D12}" sibTransId="{A39B8FB3-EB15-4F8B-9F1F-4F3224EF1A39}"/>
    <dgm:cxn modelId="{2834026D-B13C-4CBE-B899-E531822A504F}" srcId="{35F94A02-E76B-4E99-93FA-9729E301B1D2}" destId="{7ED761B5-ECC8-4EF6-A242-EFDB3712AC7E}" srcOrd="0" destOrd="0" parTransId="{1C209F2A-9415-4B99-B097-72D9AF5D837F}" sibTransId="{F4FAAF73-31E3-46EB-B14B-5E7D1E926674}"/>
    <dgm:cxn modelId="{07D25034-D4C8-40A9-A3C1-B2CD9FAA94FE}" type="presOf" srcId="{35F94A02-E76B-4E99-93FA-9729E301B1D2}" destId="{1DEA813E-8BA9-4CF7-9A07-E832626D1E9E}" srcOrd="0" destOrd="0" presId="urn:microsoft.com/office/officeart/2005/8/layout/radial3"/>
    <dgm:cxn modelId="{8BC8806C-8EF0-4B2F-84ED-CE01D1269858}" type="presOf" srcId="{CC156797-01FA-43F5-A0BD-50E957175050}" destId="{C39A540A-1454-466A-A4A7-E4B1AD1296FE}" srcOrd="0" destOrd="0" presId="urn:microsoft.com/office/officeart/2005/8/layout/radial3"/>
    <dgm:cxn modelId="{08BA7CF6-58B1-4CBF-ABC9-2B9B20305A86}" type="presOf" srcId="{01963998-2C4E-4EBE-90F7-B37468E0D934}" destId="{AA479A12-A2E4-4B8F-9AE3-6579AB530570}" srcOrd="0" destOrd="0" presId="urn:microsoft.com/office/officeart/2005/8/layout/radial3"/>
    <dgm:cxn modelId="{4191B327-0D81-41F9-89F8-8A1FE80CA511}" type="presParOf" srcId="{35F177A5-025F-46CD-8EE6-D062A38D41A2}" destId="{87045BF1-E0FB-4E41-8D1C-82D3800C9248}" srcOrd="0" destOrd="0" presId="urn:microsoft.com/office/officeart/2005/8/layout/radial3"/>
    <dgm:cxn modelId="{1EE38081-BDF9-4710-9050-B1A47E197B20}" type="presParOf" srcId="{87045BF1-E0FB-4E41-8D1C-82D3800C9248}" destId="{1DEA813E-8BA9-4CF7-9A07-E832626D1E9E}" srcOrd="0" destOrd="0" presId="urn:microsoft.com/office/officeart/2005/8/layout/radial3"/>
    <dgm:cxn modelId="{606E4F33-A55A-4790-80F5-032A7423CF68}" type="presParOf" srcId="{87045BF1-E0FB-4E41-8D1C-82D3800C9248}" destId="{F0775E06-F777-4940-939D-8F8AB1FB03CF}" srcOrd="1" destOrd="0" presId="urn:microsoft.com/office/officeart/2005/8/layout/radial3"/>
    <dgm:cxn modelId="{7F2CA75B-DEF0-4DB2-B4DE-C0D8F97738A4}" type="presParOf" srcId="{87045BF1-E0FB-4E41-8D1C-82D3800C9248}" destId="{AA479A12-A2E4-4B8F-9AE3-6579AB530570}" srcOrd="2" destOrd="0" presId="urn:microsoft.com/office/officeart/2005/8/layout/radial3"/>
    <dgm:cxn modelId="{D57F227A-FA23-4F06-85A5-A1BB5BED8382}" type="presParOf" srcId="{87045BF1-E0FB-4E41-8D1C-82D3800C9248}" destId="{9EF27EE3-9712-4251-A0AF-547FB03D403E}" srcOrd="3" destOrd="0" presId="urn:microsoft.com/office/officeart/2005/8/layout/radial3"/>
    <dgm:cxn modelId="{7809DEE9-EB21-4775-8F2A-0BE044ED9CD2}" type="presParOf" srcId="{87045BF1-E0FB-4E41-8D1C-82D3800C9248}" destId="{C39A540A-1454-466A-A4A7-E4B1AD1296F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D2E028-4726-4223-809E-DB51DF127A9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35F94A02-E76B-4E99-93FA-9729E301B1D2}">
      <dgm:prSet phldrT="[Text]"/>
      <dgm:spPr/>
      <dgm:t>
        <a:bodyPr/>
        <a:lstStyle/>
        <a:p>
          <a:r>
            <a:rPr lang="en-US" dirty="0" smtClean="0"/>
            <a:t>Should I split this story?</a:t>
          </a:r>
          <a:endParaRPr lang="en-US" dirty="0"/>
        </a:p>
      </dgm:t>
    </dgm:pt>
    <dgm:pt modelId="{5AAC24C9-C403-4E50-81EA-87B0676CD7E3}" type="parTrans" cxnId="{D97E0C1E-ACE7-4915-A6AF-60B3C944A828}">
      <dgm:prSet/>
      <dgm:spPr/>
      <dgm:t>
        <a:bodyPr/>
        <a:lstStyle/>
        <a:p>
          <a:endParaRPr lang="en-US"/>
        </a:p>
      </dgm:t>
    </dgm:pt>
    <dgm:pt modelId="{DBDEE24B-3DC8-49A1-AFBC-CC8343F29F1F}" type="sibTrans" cxnId="{D97E0C1E-ACE7-4915-A6AF-60B3C944A828}">
      <dgm:prSet/>
      <dgm:spPr/>
      <dgm:t>
        <a:bodyPr/>
        <a:lstStyle/>
        <a:p>
          <a:endParaRPr lang="en-US"/>
        </a:p>
      </dgm:t>
    </dgm:pt>
    <dgm:pt modelId="{7ED761B5-ECC8-4EF6-A242-EFDB3712AC7E}">
      <dgm:prSet phldrT="[Text]" custT="1"/>
      <dgm:spPr>
        <a:solidFill>
          <a:schemeClr val="accent6">
            <a:lumMod val="60000"/>
            <a:lumOff val="40000"/>
          </a:schemeClr>
        </a:solidFill>
      </dgm:spPr>
      <dgm:t>
        <a:bodyPr/>
        <a:lstStyle/>
        <a:p>
          <a:r>
            <a:rPr lang="en-US" sz="1100" dirty="0" smtClean="0">
              <a:solidFill>
                <a:srgbClr val="FFFFFF"/>
              </a:solidFill>
            </a:rPr>
            <a:t>Too big?</a:t>
          </a:r>
          <a:endParaRPr lang="en-US" sz="1100" dirty="0">
            <a:solidFill>
              <a:srgbClr val="FFFFFF"/>
            </a:solidFill>
          </a:endParaRPr>
        </a:p>
      </dgm:t>
    </dgm:pt>
    <dgm:pt modelId="{1C209F2A-9415-4B99-B097-72D9AF5D837F}" type="parTrans" cxnId="{2834026D-B13C-4CBE-B899-E531822A504F}">
      <dgm:prSet/>
      <dgm:spPr/>
      <dgm:t>
        <a:bodyPr/>
        <a:lstStyle/>
        <a:p>
          <a:endParaRPr lang="en-US"/>
        </a:p>
      </dgm:t>
    </dgm:pt>
    <dgm:pt modelId="{F4FAAF73-31E3-46EB-B14B-5E7D1E926674}" type="sibTrans" cxnId="{2834026D-B13C-4CBE-B899-E531822A504F}">
      <dgm:prSet/>
      <dgm:spPr/>
      <dgm:t>
        <a:bodyPr/>
        <a:lstStyle/>
        <a:p>
          <a:endParaRPr lang="en-US"/>
        </a:p>
      </dgm:t>
    </dgm:pt>
    <dgm:pt modelId="{01963998-2C4E-4EBE-90F7-B37468E0D934}">
      <dgm:prSet phldrT="[Text]" custT="1"/>
      <dgm:spPr>
        <a:solidFill>
          <a:schemeClr val="accent6">
            <a:lumMod val="60000"/>
            <a:lumOff val="40000"/>
          </a:schemeClr>
        </a:solidFill>
      </dgm:spPr>
      <dgm:t>
        <a:bodyPr/>
        <a:lstStyle/>
        <a:p>
          <a:r>
            <a:rPr lang="en-US" sz="1100" dirty="0" smtClean="0">
              <a:solidFill>
                <a:srgbClr val="FFFFFF"/>
              </a:solidFill>
            </a:rPr>
            <a:t>Multiple levels of business value?</a:t>
          </a:r>
          <a:endParaRPr lang="en-US" sz="1100" dirty="0">
            <a:solidFill>
              <a:srgbClr val="FFFFFF"/>
            </a:solidFill>
          </a:endParaRPr>
        </a:p>
      </dgm:t>
    </dgm:pt>
    <dgm:pt modelId="{A8AB216D-5D50-47A0-A538-644D524D5D12}" type="parTrans" cxnId="{3DD29C68-ACC1-489E-878F-1307CD47FDBE}">
      <dgm:prSet/>
      <dgm:spPr/>
      <dgm:t>
        <a:bodyPr/>
        <a:lstStyle/>
        <a:p>
          <a:endParaRPr lang="en-US"/>
        </a:p>
      </dgm:t>
    </dgm:pt>
    <dgm:pt modelId="{A39B8FB3-EB15-4F8B-9F1F-4F3224EF1A39}" type="sibTrans" cxnId="{3DD29C68-ACC1-489E-878F-1307CD47FDBE}">
      <dgm:prSet/>
      <dgm:spPr/>
      <dgm:t>
        <a:bodyPr/>
        <a:lstStyle/>
        <a:p>
          <a:endParaRPr lang="en-US"/>
        </a:p>
      </dgm:t>
    </dgm:pt>
    <dgm:pt modelId="{EC5095F2-C3D6-4D43-AC8D-1F3099530048}">
      <dgm:prSet phldrT="[Text]" custT="1"/>
      <dgm:spPr>
        <a:solidFill>
          <a:schemeClr val="accent6">
            <a:lumMod val="60000"/>
            <a:lumOff val="40000"/>
          </a:schemeClr>
        </a:solidFill>
      </dgm:spPr>
      <dgm:t>
        <a:bodyPr/>
        <a:lstStyle/>
        <a:p>
          <a:r>
            <a:rPr lang="en-US" sz="1100" dirty="0" smtClean="0">
              <a:solidFill>
                <a:srgbClr val="FFFFFF"/>
              </a:solidFill>
            </a:rPr>
            <a:t>Multiple levels of risk?</a:t>
          </a:r>
          <a:endParaRPr lang="en-US" sz="1100" dirty="0">
            <a:solidFill>
              <a:srgbClr val="FFFFFF"/>
            </a:solidFill>
          </a:endParaRPr>
        </a:p>
      </dgm:t>
    </dgm:pt>
    <dgm:pt modelId="{D246EF34-C6DF-4E67-BB39-56DD8851C75A}" type="parTrans" cxnId="{74E3E9DE-FE4B-4009-8D27-5DA243A95DCF}">
      <dgm:prSet/>
      <dgm:spPr/>
      <dgm:t>
        <a:bodyPr/>
        <a:lstStyle/>
        <a:p>
          <a:endParaRPr lang="en-US"/>
        </a:p>
      </dgm:t>
    </dgm:pt>
    <dgm:pt modelId="{704A2DEF-8FCB-45AA-8776-2B8984579A97}" type="sibTrans" cxnId="{74E3E9DE-FE4B-4009-8D27-5DA243A95DCF}">
      <dgm:prSet/>
      <dgm:spPr/>
      <dgm:t>
        <a:bodyPr/>
        <a:lstStyle/>
        <a:p>
          <a:endParaRPr lang="en-US"/>
        </a:p>
      </dgm:t>
    </dgm:pt>
    <dgm:pt modelId="{CC156797-01FA-43F5-A0BD-50E957175050}">
      <dgm:prSet phldrT="[Text]" custT="1"/>
      <dgm:spPr>
        <a:solidFill>
          <a:schemeClr val="accent6"/>
        </a:solidFill>
      </dgm:spPr>
      <dgm:t>
        <a:bodyPr/>
        <a:lstStyle/>
        <a:p>
          <a:r>
            <a:rPr lang="en-US" sz="1100" dirty="0" smtClean="0">
              <a:solidFill>
                <a:srgbClr val="FFFFFF"/>
              </a:solidFill>
            </a:rPr>
            <a:t>Dependency</a:t>
          </a:r>
          <a:endParaRPr lang="en-US" sz="1100" dirty="0">
            <a:solidFill>
              <a:srgbClr val="FFFFFF"/>
            </a:solidFill>
          </a:endParaRPr>
        </a:p>
      </dgm:t>
    </dgm:pt>
    <dgm:pt modelId="{CE1858AC-ED9C-42B1-BC39-EFDC11E374D8}" type="parTrans" cxnId="{E9998F46-9C89-41CC-BA12-91E3400C7978}">
      <dgm:prSet/>
      <dgm:spPr/>
      <dgm:t>
        <a:bodyPr/>
        <a:lstStyle/>
        <a:p>
          <a:endParaRPr lang="en-US"/>
        </a:p>
      </dgm:t>
    </dgm:pt>
    <dgm:pt modelId="{C2EFF26A-C450-4C9A-823D-EA199EF72DAC}" type="sibTrans" cxnId="{E9998F46-9C89-41CC-BA12-91E3400C7978}">
      <dgm:prSet/>
      <dgm:spPr/>
      <dgm:t>
        <a:bodyPr/>
        <a:lstStyle/>
        <a:p>
          <a:endParaRPr lang="en-US"/>
        </a:p>
      </dgm:t>
    </dgm:pt>
    <dgm:pt modelId="{35F177A5-025F-46CD-8EE6-D062A38D41A2}" type="pres">
      <dgm:prSet presAssocID="{DCD2E028-4726-4223-809E-DB51DF127A95}" presName="composite" presStyleCnt="0">
        <dgm:presLayoutVars>
          <dgm:chMax val="1"/>
          <dgm:dir/>
          <dgm:resizeHandles val="exact"/>
        </dgm:presLayoutVars>
      </dgm:prSet>
      <dgm:spPr/>
      <dgm:t>
        <a:bodyPr/>
        <a:lstStyle/>
        <a:p>
          <a:endParaRPr lang="en-US"/>
        </a:p>
      </dgm:t>
    </dgm:pt>
    <dgm:pt modelId="{87045BF1-E0FB-4E41-8D1C-82D3800C9248}" type="pres">
      <dgm:prSet presAssocID="{DCD2E028-4726-4223-809E-DB51DF127A95}" presName="radial" presStyleCnt="0">
        <dgm:presLayoutVars>
          <dgm:animLvl val="ctr"/>
        </dgm:presLayoutVars>
      </dgm:prSet>
      <dgm:spPr/>
    </dgm:pt>
    <dgm:pt modelId="{1DEA813E-8BA9-4CF7-9A07-E832626D1E9E}" type="pres">
      <dgm:prSet presAssocID="{35F94A02-E76B-4E99-93FA-9729E301B1D2}" presName="centerShape" presStyleLbl="vennNode1" presStyleIdx="0" presStyleCnt="5"/>
      <dgm:spPr/>
      <dgm:t>
        <a:bodyPr/>
        <a:lstStyle/>
        <a:p>
          <a:endParaRPr lang="en-US"/>
        </a:p>
      </dgm:t>
    </dgm:pt>
    <dgm:pt modelId="{F0775E06-F777-4940-939D-8F8AB1FB03CF}" type="pres">
      <dgm:prSet presAssocID="{7ED761B5-ECC8-4EF6-A242-EFDB3712AC7E}" presName="node" presStyleLbl="vennNode1" presStyleIdx="1" presStyleCnt="5" custScaleX="137998" custScaleY="140999">
        <dgm:presLayoutVars>
          <dgm:bulletEnabled val="1"/>
        </dgm:presLayoutVars>
      </dgm:prSet>
      <dgm:spPr/>
      <dgm:t>
        <a:bodyPr/>
        <a:lstStyle/>
        <a:p>
          <a:endParaRPr lang="en-US"/>
        </a:p>
      </dgm:t>
    </dgm:pt>
    <dgm:pt modelId="{AA479A12-A2E4-4B8F-9AE3-6579AB530570}" type="pres">
      <dgm:prSet presAssocID="{01963998-2C4E-4EBE-90F7-B37468E0D934}" presName="node" presStyleLbl="vennNode1" presStyleIdx="2" presStyleCnt="5" custScaleX="137998" custScaleY="140999" custRadScaleRad="140681">
        <dgm:presLayoutVars>
          <dgm:bulletEnabled val="1"/>
        </dgm:presLayoutVars>
      </dgm:prSet>
      <dgm:spPr/>
      <dgm:t>
        <a:bodyPr/>
        <a:lstStyle/>
        <a:p>
          <a:endParaRPr lang="en-US"/>
        </a:p>
      </dgm:t>
    </dgm:pt>
    <dgm:pt modelId="{9EF27EE3-9712-4251-A0AF-547FB03D403E}" type="pres">
      <dgm:prSet presAssocID="{EC5095F2-C3D6-4D43-AC8D-1F3099530048}" presName="node" presStyleLbl="vennNode1" presStyleIdx="3" presStyleCnt="5" custScaleX="137998" custScaleY="140999">
        <dgm:presLayoutVars>
          <dgm:bulletEnabled val="1"/>
        </dgm:presLayoutVars>
      </dgm:prSet>
      <dgm:spPr/>
      <dgm:t>
        <a:bodyPr/>
        <a:lstStyle/>
        <a:p>
          <a:endParaRPr lang="en-US"/>
        </a:p>
      </dgm:t>
    </dgm:pt>
    <dgm:pt modelId="{C39A540A-1454-466A-A4A7-E4B1AD1296FE}" type="pres">
      <dgm:prSet presAssocID="{CC156797-01FA-43F5-A0BD-50E957175050}" presName="node" presStyleLbl="vennNode1" presStyleIdx="4" presStyleCnt="5" custScaleX="168807" custScaleY="172478" custRadScaleRad="132091">
        <dgm:presLayoutVars>
          <dgm:bulletEnabled val="1"/>
        </dgm:presLayoutVars>
      </dgm:prSet>
      <dgm:spPr/>
      <dgm:t>
        <a:bodyPr/>
        <a:lstStyle/>
        <a:p>
          <a:endParaRPr lang="en-US"/>
        </a:p>
      </dgm:t>
    </dgm:pt>
  </dgm:ptLst>
  <dgm:cxnLst>
    <dgm:cxn modelId="{C24343CD-BB1F-4845-8A30-3DBB8AA9AD52}" type="presOf" srcId="{CC156797-01FA-43F5-A0BD-50E957175050}" destId="{C39A540A-1454-466A-A4A7-E4B1AD1296FE}" srcOrd="0" destOrd="0" presId="urn:microsoft.com/office/officeart/2005/8/layout/radial3"/>
    <dgm:cxn modelId="{74E3E9DE-FE4B-4009-8D27-5DA243A95DCF}" srcId="{35F94A02-E76B-4E99-93FA-9729E301B1D2}" destId="{EC5095F2-C3D6-4D43-AC8D-1F3099530048}" srcOrd="2" destOrd="0" parTransId="{D246EF34-C6DF-4E67-BB39-56DD8851C75A}" sibTransId="{704A2DEF-8FCB-45AA-8776-2B8984579A97}"/>
    <dgm:cxn modelId="{D97E0C1E-ACE7-4915-A6AF-60B3C944A828}" srcId="{DCD2E028-4726-4223-809E-DB51DF127A95}" destId="{35F94A02-E76B-4E99-93FA-9729E301B1D2}" srcOrd="0" destOrd="0" parTransId="{5AAC24C9-C403-4E50-81EA-87B0676CD7E3}" sibTransId="{DBDEE24B-3DC8-49A1-AFBC-CC8343F29F1F}"/>
    <dgm:cxn modelId="{A227A731-6636-4341-98BE-97EAD5FFBE52}" type="presOf" srcId="{7ED761B5-ECC8-4EF6-A242-EFDB3712AC7E}" destId="{F0775E06-F777-4940-939D-8F8AB1FB03CF}" srcOrd="0" destOrd="0" presId="urn:microsoft.com/office/officeart/2005/8/layout/radial3"/>
    <dgm:cxn modelId="{2CAF2BF8-16D8-40DA-9A67-03B978A179DE}" type="presOf" srcId="{01963998-2C4E-4EBE-90F7-B37468E0D934}" destId="{AA479A12-A2E4-4B8F-9AE3-6579AB530570}" srcOrd="0" destOrd="0" presId="urn:microsoft.com/office/officeart/2005/8/layout/radial3"/>
    <dgm:cxn modelId="{E9998F46-9C89-41CC-BA12-91E3400C7978}" srcId="{35F94A02-E76B-4E99-93FA-9729E301B1D2}" destId="{CC156797-01FA-43F5-A0BD-50E957175050}" srcOrd="3" destOrd="0" parTransId="{CE1858AC-ED9C-42B1-BC39-EFDC11E374D8}" sibTransId="{C2EFF26A-C450-4C9A-823D-EA199EF72DAC}"/>
    <dgm:cxn modelId="{5B839378-C111-4239-9B76-D81B431219DF}" type="presOf" srcId="{EC5095F2-C3D6-4D43-AC8D-1F3099530048}" destId="{9EF27EE3-9712-4251-A0AF-547FB03D403E}" srcOrd="0" destOrd="0" presId="urn:microsoft.com/office/officeart/2005/8/layout/radial3"/>
    <dgm:cxn modelId="{DF250A49-A5C2-44E4-B074-05100650838A}" type="presOf" srcId="{35F94A02-E76B-4E99-93FA-9729E301B1D2}" destId="{1DEA813E-8BA9-4CF7-9A07-E832626D1E9E}" srcOrd="0" destOrd="0" presId="urn:microsoft.com/office/officeart/2005/8/layout/radial3"/>
    <dgm:cxn modelId="{41120353-82B6-4E92-B420-B5C82F6FCF89}" type="presOf" srcId="{DCD2E028-4726-4223-809E-DB51DF127A95}" destId="{35F177A5-025F-46CD-8EE6-D062A38D41A2}" srcOrd="0" destOrd="0" presId="urn:microsoft.com/office/officeart/2005/8/layout/radial3"/>
    <dgm:cxn modelId="{3DD29C68-ACC1-489E-878F-1307CD47FDBE}" srcId="{35F94A02-E76B-4E99-93FA-9729E301B1D2}" destId="{01963998-2C4E-4EBE-90F7-B37468E0D934}" srcOrd="1" destOrd="0" parTransId="{A8AB216D-5D50-47A0-A538-644D524D5D12}" sibTransId="{A39B8FB3-EB15-4F8B-9F1F-4F3224EF1A39}"/>
    <dgm:cxn modelId="{2834026D-B13C-4CBE-B899-E531822A504F}" srcId="{35F94A02-E76B-4E99-93FA-9729E301B1D2}" destId="{7ED761B5-ECC8-4EF6-A242-EFDB3712AC7E}" srcOrd="0" destOrd="0" parTransId="{1C209F2A-9415-4B99-B097-72D9AF5D837F}" sibTransId="{F4FAAF73-31E3-46EB-B14B-5E7D1E926674}"/>
    <dgm:cxn modelId="{B4F0C8DF-9DD6-40F0-B3C9-B885948931B6}" type="presParOf" srcId="{35F177A5-025F-46CD-8EE6-D062A38D41A2}" destId="{87045BF1-E0FB-4E41-8D1C-82D3800C9248}" srcOrd="0" destOrd="0" presId="urn:microsoft.com/office/officeart/2005/8/layout/radial3"/>
    <dgm:cxn modelId="{5A57B5D1-050D-4A76-933A-C37F829D7879}" type="presParOf" srcId="{87045BF1-E0FB-4E41-8D1C-82D3800C9248}" destId="{1DEA813E-8BA9-4CF7-9A07-E832626D1E9E}" srcOrd="0" destOrd="0" presId="urn:microsoft.com/office/officeart/2005/8/layout/radial3"/>
    <dgm:cxn modelId="{629F6EDD-89DB-48FE-A006-A176D485A7F2}" type="presParOf" srcId="{87045BF1-E0FB-4E41-8D1C-82D3800C9248}" destId="{F0775E06-F777-4940-939D-8F8AB1FB03CF}" srcOrd="1" destOrd="0" presId="urn:microsoft.com/office/officeart/2005/8/layout/radial3"/>
    <dgm:cxn modelId="{6ECA188D-0936-4EA1-BD27-F7DEA2670F38}" type="presParOf" srcId="{87045BF1-E0FB-4E41-8D1C-82D3800C9248}" destId="{AA479A12-A2E4-4B8F-9AE3-6579AB530570}" srcOrd="2" destOrd="0" presId="urn:microsoft.com/office/officeart/2005/8/layout/radial3"/>
    <dgm:cxn modelId="{B1F00842-87EF-45D3-BC36-B54CA0344533}" type="presParOf" srcId="{87045BF1-E0FB-4E41-8D1C-82D3800C9248}" destId="{9EF27EE3-9712-4251-A0AF-547FB03D403E}" srcOrd="3" destOrd="0" presId="urn:microsoft.com/office/officeart/2005/8/layout/radial3"/>
    <dgm:cxn modelId="{D9233993-A176-47D9-8553-83FEBCC8942B}" type="presParOf" srcId="{87045BF1-E0FB-4E41-8D1C-82D3800C9248}" destId="{C39A540A-1454-466A-A4A7-E4B1AD1296FE}"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CBDB0E-226D-40E1-922E-433CD592878A}" type="doc">
      <dgm:prSet loTypeId="urn:microsoft.com/office/officeart/2005/8/layout/process4" loCatId="list" qsTypeId="urn:microsoft.com/office/officeart/2005/8/quickstyle/simple1" qsCatId="simple" csTypeId="urn:microsoft.com/office/officeart/2005/8/colors/accent0_3" csCatId="mainScheme" phldr="1"/>
      <dgm:spPr/>
      <dgm:t>
        <a:bodyPr/>
        <a:lstStyle/>
        <a:p>
          <a:endParaRPr lang="en-US"/>
        </a:p>
      </dgm:t>
    </dgm:pt>
    <dgm:pt modelId="{65A0CA0A-52F1-499F-A8E1-39762FBCE58F}">
      <dgm:prSet phldrT="[Text]" custT="1"/>
      <dgm:spPr/>
      <dgm:t>
        <a:bodyPr/>
        <a:lstStyle/>
        <a:p>
          <a:pPr rtl="0"/>
          <a:r>
            <a:rPr lang="en-AU" sz="1600" dirty="0" smtClean="0"/>
            <a:t>We are not getting feedback from key users</a:t>
          </a:r>
          <a:endParaRPr lang="en-US" sz="1600" dirty="0"/>
        </a:p>
      </dgm:t>
    </dgm:pt>
    <dgm:pt modelId="{9D541258-8397-4590-BA7F-DA3226CEE22E}" type="parTrans" cxnId="{E72AD7D1-8EA7-4AD1-990A-8D6286C5AAA4}">
      <dgm:prSet/>
      <dgm:spPr/>
      <dgm:t>
        <a:bodyPr/>
        <a:lstStyle/>
        <a:p>
          <a:endParaRPr lang="en-US"/>
        </a:p>
      </dgm:t>
    </dgm:pt>
    <dgm:pt modelId="{1C1521D8-E154-47C0-A115-2152C875EE14}" type="sibTrans" cxnId="{E72AD7D1-8EA7-4AD1-990A-8D6286C5AAA4}">
      <dgm:prSet/>
      <dgm:spPr/>
      <dgm:t>
        <a:bodyPr/>
        <a:lstStyle/>
        <a:p>
          <a:endParaRPr lang="en-US"/>
        </a:p>
      </dgm:t>
    </dgm:pt>
    <dgm:pt modelId="{A8F29DE4-317E-4E3E-822A-F85A71F9F557}">
      <dgm:prSet phldrT="[Text]"/>
      <dgm:spPr/>
      <dgm:t>
        <a:bodyPr/>
        <a:lstStyle/>
        <a:p>
          <a:r>
            <a:rPr lang="en-AU" dirty="0" smtClean="0"/>
            <a:t>Why? </a:t>
          </a:r>
          <a:endParaRPr lang="en-US" dirty="0"/>
        </a:p>
      </dgm:t>
    </dgm:pt>
    <dgm:pt modelId="{427DEF4F-1675-4C52-95BD-8F90907250DC}" type="parTrans" cxnId="{BC57EB45-6677-45CB-BC66-8D29DAA64743}">
      <dgm:prSet/>
      <dgm:spPr/>
      <dgm:t>
        <a:bodyPr/>
        <a:lstStyle/>
        <a:p>
          <a:endParaRPr lang="en-US"/>
        </a:p>
      </dgm:t>
    </dgm:pt>
    <dgm:pt modelId="{14B03609-EDE9-4A63-9234-A73F089B0757}" type="sibTrans" cxnId="{BC57EB45-6677-45CB-BC66-8D29DAA64743}">
      <dgm:prSet/>
      <dgm:spPr/>
      <dgm:t>
        <a:bodyPr/>
        <a:lstStyle/>
        <a:p>
          <a:endParaRPr lang="en-US"/>
        </a:p>
      </dgm:t>
    </dgm:pt>
    <dgm:pt modelId="{B1EBD6BB-633E-4F93-8B13-01A6C1D00613}">
      <dgm:prSet phldrT="[Text]" custT="1"/>
      <dgm:spPr/>
      <dgm:t>
        <a:bodyPr/>
        <a:lstStyle/>
        <a:p>
          <a:pPr rtl="0"/>
          <a:r>
            <a:rPr lang="en-AU" sz="1600" dirty="0" smtClean="0"/>
            <a:t>Because </a:t>
          </a:r>
          <a:r>
            <a:rPr lang="en-AU" sz="1600" baseline="0" dirty="0" smtClean="0"/>
            <a:t>they haven’t been identified as part of the project</a:t>
          </a:r>
          <a:endParaRPr lang="en-US" sz="1600" dirty="0"/>
        </a:p>
      </dgm:t>
    </dgm:pt>
    <dgm:pt modelId="{D42D8C65-312C-456D-B7CF-C264BD6D8434}" type="parTrans" cxnId="{0F8C5497-50A4-481A-A586-E86EAEEC7333}">
      <dgm:prSet/>
      <dgm:spPr/>
      <dgm:t>
        <a:bodyPr/>
        <a:lstStyle/>
        <a:p>
          <a:endParaRPr lang="en-US"/>
        </a:p>
      </dgm:t>
    </dgm:pt>
    <dgm:pt modelId="{07673641-0D5C-47DF-A99B-5660F0361078}" type="sibTrans" cxnId="{0F8C5497-50A4-481A-A586-E86EAEEC7333}">
      <dgm:prSet/>
      <dgm:spPr/>
      <dgm:t>
        <a:bodyPr/>
        <a:lstStyle/>
        <a:p>
          <a:endParaRPr lang="en-US"/>
        </a:p>
      </dgm:t>
    </dgm:pt>
    <dgm:pt modelId="{2989FA2B-E96F-46EB-B8C9-A13A75501410}">
      <dgm:prSet phldrT="[Text]"/>
      <dgm:spPr/>
      <dgm:t>
        <a:bodyPr/>
        <a:lstStyle/>
        <a:p>
          <a:r>
            <a:rPr lang="en-AU" baseline="0" dirty="0" smtClean="0"/>
            <a:t>Why?</a:t>
          </a:r>
          <a:endParaRPr lang="en-US" dirty="0"/>
        </a:p>
      </dgm:t>
    </dgm:pt>
    <dgm:pt modelId="{789BD8D9-06E5-4C94-BE44-B0343FD3E973}" type="parTrans" cxnId="{98778883-951B-4513-A43F-6CA1FB60CEA3}">
      <dgm:prSet/>
      <dgm:spPr/>
      <dgm:t>
        <a:bodyPr/>
        <a:lstStyle/>
        <a:p>
          <a:endParaRPr lang="en-US"/>
        </a:p>
      </dgm:t>
    </dgm:pt>
    <dgm:pt modelId="{549F03D9-8EA4-46EB-89A4-F2556AC2C1F1}" type="sibTrans" cxnId="{98778883-951B-4513-A43F-6CA1FB60CEA3}">
      <dgm:prSet/>
      <dgm:spPr/>
      <dgm:t>
        <a:bodyPr/>
        <a:lstStyle/>
        <a:p>
          <a:endParaRPr lang="en-US"/>
        </a:p>
      </dgm:t>
    </dgm:pt>
    <dgm:pt modelId="{B5BD0B4A-FA82-4B0D-A625-B7243D5FEEBB}">
      <dgm:prSet phldrT="[Text]" custT="1"/>
      <dgm:spPr/>
      <dgm:t>
        <a:bodyPr/>
        <a:lstStyle/>
        <a:p>
          <a:pPr rtl="0"/>
          <a:r>
            <a:rPr lang="en-AU" sz="1600" baseline="0" dirty="0" smtClean="0"/>
            <a:t>Because the project sponsor represents a different group</a:t>
          </a:r>
          <a:endParaRPr lang="en-US" sz="1600" dirty="0"/>
        </a:p>
      </dgm:t>
    </dgm:pt>
    <dgm:pt modelId="{741D81E2-D9F1-443D-B3E9-E83E0747E870}" type="parTrans" cxnId="{41927D53-BCF6-4F11-A6AC-59A3DB3519A2}">
      <dgm:prSet/>
      <dgm:spPr/>
      <dgm:t>
        <a:bodyPr/>
        <a:lstStyle/>
        <a:p>
          <a:endParaRPr lang="en-US"/>
        </a:p>
      </dgm:t>
    </dgm:pt>
    <dgm:pt modelId="{B77E2625-FC6D-4E13-9A3C-FE4130932731}" type="sibTrans" cxnId="{41927D53-BCF6-4F11-A6AC-59A3DB3519A2}">
      <dgm:prSet/>
      <dgm:spPr/>
      <dgm:t>
        <a:bodyPr/>
        <a:lstStyle/>
        <a:p>
          <a:endParaRPr lang="en-US"/>
        </a:p>
      </dgm:t>
    </dgm:pt>
    <dgm:pt modelId="{4B3C5B35-5D25-4B02-BBAD-43A1E1EBC785}">
      <dgm:prSet phldrT="[Text]"/>
      <dgm:spPr/>
      <dgm:t>
        <a:bodyPr/>
        <a:lstStyle/>
        <a:p>
          <a:pPr rtl="0"/>
          <a:r>
            <a:rPr lang="en-AU" baseline="0" dirty="0" smtClean="0"/>
            <a:t>Can we get sponsorship for that group?</a:t>
          </a:r>
          <a:endParaRPr lang="en-US" dirty="0"/>
        </a:p>
      </dgm:t>
    </dgm:pt>
    <dgm:pt modelId="{2CAB8093-6F03-4A40-A3B5-0E4B96E9FC2B}" type="parTrans" cxnId="{507D0AFB-8003-4D1F-9A64-84377F8F3A75}">
      <dgm:prSet/>
      <dgm:spPr/>
      <dgm:t>
        <a:bodyPr/>
        <a:lstStyle/>
        <a:p>
          <a:endParaRPr lang="en-US"/>
        </a:p>
      </dgm:t>
    </dgm:pt>
    <dgm:pt modelId="{7E11533A-FB56-4692-B254-09E0D5510FCB}" type="sibTrans" cxnId="{507D0AFB-8003-4D1F-9A64-84377F8F3A75}">
      <dgm:prSet/>
      <dgm:spPr/>
      <dgm:t>
        <a:bodyPr/>
        <a:lstStyle/>
        <a:p>
          <a:endParaRPr lang="en-US"/>
        </a:p>
      </dgm:t>
    </dgm:pt>
    <dgm:pt modelId="{45B41AF2-D587-4402-A3D0-0DC60C633ABA}">
      <dgm:prSet phldrT="[Text]" custT="1"/>
      <dgm:spPr/>
      <dgm:t>
        <a:bodyPr/>
        <a:lstStyle/>
        <a:p>
          <a:pPr rtl="0"/>
          <a:r>
            <a:rPr lang="en-AU" sz="1400" baseline="0" dirty="0" smtClean="0"/>
            <a:t>We could, but they can’t commit the time necessary for all the meetings, etc</a:t>
          </a:r>
          <a:endParaRPr lang="en-US" sz="1400" dirty="0"/>
        </a:p>
      </dgm:t>
    </dgm:pt>
    <dgm:pt modelId="{8B7BC399-A5D8-41B4-A106-D9AF4D933F7A}" type="parTrans" cxnId="{2C8F865A-1283-490B-BF04-8946B23D8DEB}">
      <dgm:prSet/>
      <dgm:spPr/>
      <dgm:t>
        <a:bodyPr/>
        <a:lstStyle/>
        <a:p>
          <a:endParaRPr lang="en-US"/>
        </a:p>
      </dgm:t>
    </dgm:pt>
    <dgm:pt modelId="{C34AAD8D-430C-4FFC-9947-0E42229585C5}" type="sibTrans" cxnId="{2C8F865A-1283-490B-BF04-8946B23D8DEB}">
      <dgm:prSet/>
      <dgm:spPr/>
      <dgm:t>
        <a:bodyPr/>
        <a:lstStyle/>
        <a:p>
          <a:endParaRPr lang="en-US"/>
        </a:p>
      </dgm:t>
    </dgm:pt>
    <dgm:pt modelId="{F116FCFE-714D-495E-90AD-FD1BD339BA04}">
      <dgm:prSet phldrT="[Text]"/>
      <dgm:spPr/>
      <dgm:t>
        <a:bodyPr/>
        <a:lstStyle/>
        <a:p>
          <a:pPr rtl="0"/>
          <a:r>
            <a:rPr lang="en-AU" baseline="0" dirty="0" smtClean="0"/>
            <a:t>Why?  </a:t>
          </a:r>
          <a:endParaRPr lang="en-US" dirty="0"/>
        </a:p>
      </dgm:t>
    </dgm:pt>
    <dgm:pt modelId="{E5E1A02C-4FE0-41C8-9938-B8A4FC0D6A4C}" type="parTrans" cxnId="{0F8AB0F2-D1DF-4F64-A1C2-41053DF7344C}">
      <dgm:prSet/>
      <dgm:spPr/>
      <dgm:t>
        <a:bodyPr/>
        <a:lstStyle/>
        <a:p>
          <a:endParaRPr lang="en-US"/>
        </a:p>
      </dgm:t>
    </dgm:pt>
    <dgm:pt modelId="{C539055C-071E-44FE-B25D-1C93110C779B}" type="sibTrans" cxnId="{0F8AB0F2-D1DF-4F64-A1C2-41053DF7344C}">
      <dgm:prSet/>
      <dgm:spPr/>
      <dgm:t>
        <a:bodyPr/>
        <a:lstStyle/>
        <a:p>
          <a:endParaRPr lang="en-US"/>
        </a:p>
      </dgm:t>
    </dgm:pt>
    <dgm:pt modelId="{A898EBF5-4553-4558-850C-24984B205535}">
      <dgm:prSet phldrT="[Text]" custT="1"/>
      <dgm:spPr/>
      <dgm:t>
        <a:bodyPr/>
        <a:lstStyle/>
        <a:p>
          <a:pPr rtl="0"/>
          <a:r>
            <a:rPr lang="en-AU" sz="1600" baseline="0" dirty="0" smtClean="0"/>
            <a:t>Because they weren’t identified as key sponsors</a:t>
          </a:r>
          <a:endParaRPr lang="en-US" sz="1600" dirty="0"/>
        </a:p>
      </dgm:t>
    </dgm:pt>
    <dgm:pt modelId="{5476AB5A-22B6-459D-BB96-21F0877D0717}" type="parTrans" cxnId="{3699739A-D443-4933-A990-BA08A363C687}">
      <dgm:prSet/>
      <dgm:spPr/>
      <dgm:t>
        <a:bodyPr/>
        <a:lstStyle/>
        <a:p>
          <a:endParaRPr lang="en-US"/>
        </a:p>
      </dgm:t>
    </dgm:pt>
    <dgm:pt modelId="{71D3DE6C-C57B-4706-9A46-493319D16D6C}" type="sibTrans" cxnId="{3699739A-D443-4933-A990-BA08A363C687}">
      <dgm:prSet/>
      <dgm:spPr/>
      <dgm:t>
        <a:bodyPr/>
        <a:lstStyle/>
        <a:p>
          <a:endParaRPr lang="en-US"/>
        </a:p>
      </dgm:t>
    </dgm:pt>
    <dgm:pt modelId="{BADB90AC-D7B6-4A70-A3F3-0A6ABF067AE8}">
      <dgm:prSet phldrT="[Text]"/>
      <dgm:spPr/>
      <dgm:t>
        <a:bodyPr/>
        <a:lstStyle/>
        <a:p>
          <a:pPr rtl="0"/>
          <a:r>
            <a:rPr lang="en-AU" baseline="0" dirty="0" smtClean="0"/>
            <a:t>Can we change the sponsorship group so that 50% of the users are represented?  </a:t>
          </a:r>
          <a:endParaRPr lang="en-US" dirty="0"/>
        </a:p>
      </dgm:t>
    </dgm:pt>
    <dgm:pt modelId="{CFB50C66-8AF1-46A8-98B5-355D6173CFCD}" type="parTrans" cxnId="{1D0D6C1F-2511-43B8-96A9-9BB8CF564A73}">
      <dgm:prSet/>
      <dgm:spPr/>
      <dgm:t>
        <a:bodyPr/>
        <a:lstStyle/>
        <a:p>
          <a:endParaRPr lang="en-US"/>
        </a:p>
      </dgm:t>
    </dgm:pt>
    <dgm:pt modelId="{1A0C4A4A-6C79-4704-8DA5-2069BC678E03}" type="sibTrans" cxnId="{1D0D6C1F-2511-43B8-96A9-9BB8CF564A73}">
      <dgm:prSet/>
      <dgm:spPr/>
      <dgm:t>
        <a:bodyPr/>
        <a:lstStyle/>
        <a:p>
          <a:endParaRPr lang="en-US"/>
        </a:p>
      </dgm:t>
    </dgm:pt>
    <dgm:pt modelId="{F287F614-6AB3-4E67-B279-28FCA47E5A9F}">
      <dgm:prSet phldrT="[Text]" custT="1"/>
      <dgm:spPr/>
      <dgm:t>
        <a:bodyPr/>
        <a:lstStyle/>
        <a:p>
          <a:pPr rtl="0"/>
          <a:r>
            <a:rPr lang="en-AU" sz="1600" baseline="0" dirty="0" smtClean="0"/>
            <a:t>Let’s take that to the executive sponsor.</a:t>
          </a:r>
          <a:endParaRPr lang="en-US" sz="1600" dirty="0"/>
        </a:p>
      </dgm:t>
    </dgm:pt>
    <dgm:pt modelId="{8F441F7F-0041-485B-9813-3D65DED83097}" type="parTrans" cxnId="{3D06A84B-5422-4635-A1FF-FF73DC6884E3}">
      <dgm:prSet/>
      <dgm:spPr/>
      <dgm:t>
        <a:bodyPr/>
        <a:lstStyle/>
        <a:p>
          <a:endParaRPr lang="en-US"/>
        </a:p>
      </dgm:t>
    </dgm:pt>
    <dgm:pt modelId="{40FDAE1C-5F85-4642-96B0-9B5C65F11C87}" type="sibTrans" cxnId="{3D06A84B-5422-4635-A1FF-FF73DC6884E3}">
      <dgm:prSet/>
      <dgm:spPr/>
      <dgm:t>
        <a:bodyPr/>
        <a:lstStyle/>
        <a:p>
          <a:endParaRPr lang="en-US"/>
        </a:p>
      </dgm:t>
    </dgm:pt>
    <dgm:pt modelId="{73D731B8-867A-47D1-91C8-4E5E43CEEC8D}" type="pres">
      <dgm:prSet presAssocID="{87CBDB0E-226D-40E1-922E-433CD592878A}" presName="Name0" presStyleCnt="0">
        <dgm:presLayoutVars>
          <dgm:dir/>
          <dgm:animLvl val="lvl"/>
          <dgm:resizeHandles val="exact"/>
        </dgm:presLayoutVars>
      </dgm:prSet>
      <dgm:spPr/>
      <dgm:t>
        <a:bodyPr/>
        <a:lstStyle/>
        <a:p>
          <a:endParaRPr lang="en-US"/>
        </a:p>
      </dgm:t>
    </dgm:pt>
    <dgm:pt modelId="{2A31A63A-C805-482E-8A58-04AB7B3B0C3C}" type="pres">
      <dgm:prSet presAssocID="{F287F614-6AB3-4E67-B279-28FCA47E5A9F}" presName="boxAndChildren" presStyleCnt="0"/>
      <dgm:spPr/>
      <dgm:t>
        <a:bodyPr/>
        <a:lstStyle/>
        <a:p>
          <a:endParaRPr lang="en-AU"/>
        </a:p>
      </dgm:t>
    </dgm:pt>
    <dgm:pt modelId="{F30635A6-2BDB-4870-A8D6-1668AE8B4827}" type="pres">
      <dgm:prSet presAssocID="{F287F614-6AB3-4E67-B279-28FCA47E5A9F}" presName="parentTextBox" presStyleLbl="node1" presStyleIdx="0" presStyleCnt="6"/>
      <dgm:spPr/>
      <dgm:t>
        <a:bodyPr/>
        <a:lstStyle/>
        <a:p>
          <a:endParaRPr lang="en-US"/>
        </a:p>
      </dgm:t>
    </dgm:pt>
    <dgm:pt modelId="{62F26ADA-3634-4433-A19F-60EC9CCEC2E5}" type="pres">
      <dgm:prSet presAssocID="{71D3DE6C-C57B-4706-9A46-493319D16D6C}" presName="sp" presStyleCnt="0"/>
      <dgm:spPr/>
      <dgm:t>
        <a:bodyPr/>
        <a:lstStyle/>
        <a:p>
          <a:endParaRPr lang="en-AU"/>
        </a:p>
      </dgm:t>
    </dgm:pt>
    <dgm:pt modelId="{D8E7DF3E-680A-43F6-B608-4FACE342ECE5}" type="pres">
      <dgm:prSet presAssocID="{A898EBF5-4553-4558-850C-24984B205535}" presName="arrowAndChildren" presStyleCnt="0"/>
      <dgm:spPr/>
      <dgm:t>
        <a:bodyPr/>
        <a:lstStyle/>
        <a:p>
          <a:endParaRPr lang="en-AU"/>
        </a:p>
      </dgm:t>
    </dgm:pt>
    <dgm:pt modelId="{DC72FB58-878E-45A5-8C99-EBAF26BF266D}" type="pres">
      <dgm:prSet presAssocID="{A898EBF5-4553-4558-850C-24984B205535}" presName="parentTextArrow" presStyleLbl="node1" presStyleIdx="0" presStyleCnt="6"/>
      <dgm:spPr/>
      <dgm:t>
        <a:bodyPr/>
        <a:lstStyle/>
        <a:p>
          <a:endParaRPr lang="en-US"/>
        </a:p>
      </dgm:t>
    </dgm:pt>
    <dgm:pt modelId="{70009643-199B-4ABA-8BD5-F321315D49CC}" type="pres">
      <dgm:prSet presAssocID="{A898EBF5-4553-4558-850C-24984B205535}" presName="arrow" presStyleLbl="node1" presStyleIdx="1" presStyleCnt="6"/>
      <dgm:spPr/>
      <dgm:t>
        <a:bodyPr/>
        <a:lstStyle/>
        <a:p>
          <a:endParaRPr lang="en-US"/>
        </a:p>
      </dgm:t>
    </dgm:pt>
    <dgm:pt modelId="{78EB7DB2-72F3-4817-9FAD-7BA8F4832E12}" type="pres">
      <dgm:prSet presAssocID="{A898EBF5-4553-4558-850C-24984B205535}" presName="descendantArrow" presStyleCnt="0"/>
      <dgm:spPr/>
      <dgm:t>
        <a:bodyPr/>
        <a:lstStyle/>
        <a:p>
          <a:endParaRPr lang="en-AU"/>
        </a:p>
      </dgm:t>
    </dgm:pt>
    <dgm:pt modelId="{C18168B5-AAB3-435D-8E3F-52B3C753D668}" type="pres">
      <dgm:prSet presAssocID="{BADB90AC-D7B6-4A70-A3F3-0A6ABF067AE8}" presName="childTextArrow" presStyleLbl="fgAccFollowNode1" presStyleIdx="0" presStyleCnt="5">
        <dgm:presLayoutVars>
          <dgm:bulletEnabled val="1"/>
        </dgm:presLayoutVars>
      </dgm:prSet>
      <dgm:spPr/>
      <dgm:t>
        <a:bodyPr/>
        <a:lstStyle/>
        <a:p>
          <a:endParaRPr lang="en-US"/>
        </a:p>
      </dgm:t>
    </dgm:pt>
    <dgm:pt modelId="{19743FF9-B5E7-457A-9060-51C028E87764}" type="pres">
      <dgm:prSet presAssocID="{C34AAD8D-430C-4FFC-9947-0E42229585C5}" presName="sp" presStyleCnt="0"/>
      <dgm:spPr/>
      <dgm:t>
        <a:bodyPr/>
        <a:lstStyle/>
        <a:p>
          <a:endParaRPr lang="en-AU"/>
        </a:p>
      </dgm:t>
    </dgm:pt>
    <dgm:pt modelId="{A2A9A89C-4623-477C-A491-71ACBF63264A}" type="pres">
      <dgm:prSet presAssocID="{45B41AF2-D587-4402-A3D0-0DC60C633ABA}" presName="arrowAndChildren" presStyleCnt="0"/>
      <dgm:spPr/>
      <dgm:t>
        <a:bodyPr/>
        <a:lstStyle/>
        <a:p>
          <a:endParaRPr lang="en-AU"/>
        </a:p>
      </dgm:t>
    </dgm:pt>
    <dgm:pt modelId="{82670271-68B3-4111-9A70-73FBBE74ACEE}" type="pres">
      <dgm:prSet presAssocID="{45B41AF2-D587-4402-A3D0-0DC60C633ABA}" presName="parentTextArrow" presStyleLbl="node1" presStyleIdx="1" presStyleCnt="6"/>
      <dgm:spPr/>
      <dgm:t>
        <a:bodyPr/>
        <a:lstStyle/>
        <a:p>
          <a:endParaRPr lang="en-US"/>
        </a:p>
      </dgm:t>
    </dgm:pt>
    <dgm:pt modelId="{E3496E11-F476-4B4F-BBB6-B8660AC118D9}" type="pres">
      <dgm:prSet presAssocID="{45B41AF2-D587-4402-A3D0-0DC60C633ABA}" presName="arrow" presStyleLbl="node1" presStyleIdx="2" presStyleCnt="6"/>
      <dgm:spPr/>
      <dgm:t>
        <a:bodyPr/>
        <a:lstStyle/>
        <a:p>
          <a:endParaRPr lang="en-US"/>
        </a:p>
      </dgm:t>
    </dgm:pt>
    <dgm:pt modelId="{64CB5026-B325-4939-818D-4C244F18F381}" type="pres">
      <dgm:prSet presAssocID="{45B41AF2-D587-4402-A3D0-0DC60C633ABA}" presName="descendantArrow" presStyleCnt="0"/>
      <dgm:spPr/>
      <dgm:t>
        <a:bodyPr/>
        <a:lstStyle/>
        <a:p>
          <a:endParaRPr lang="en-AU"/>
        </a:p>
      </dgm:t>
    </dgm:pt>
    <dgm:pt modelId="{83C8D7A6-D7F8-4EBA-BB14-B570A80ABB71}" type="pres">
      <dgm:prSet presAssocID="{F116FCFE-714D-495E-90AD-FD1BD339BA04}" presName="childTextArrow" presStyleLbl="fgAccFollowNode1" presStyleIdx="1" presStyleCnt="5" custLinFactNeighborX="926">
        <dgm:presLayoutVars>
          <dgm:bulletEnabled val="1"/>
        </dgm:presLayoutVars>
      </dgm:prSet>
      <dgm:spPr/>
      <dgm:t>
        <a:bodyPr/>
        <a:lstStyle/>
        <a:p>
          <a:endParaRPr lang="en-US"/>
        </a:p>
      </dgm:t>
    </dgm:pt>
    <dgm:pt modelId="{683A02E5-5EEA-4FE6-ADE2-D73A2C3F1CD6}" type="pres">
      <dgm:prSet presAssocID="{B77E2625-FC6D-4E13-9A3C-FE4130932731}" presName="sp" presStyleCnt="0"/>
      <dgm:spPr/>
      <dgm:t>
        <a:bodyPr/>
        <a:lstStyle/>
        <a:p>
          <a:endParaRPr lang="en-AU"/>
        </a:p>
      </dgm:t>
    </dgm:pt>
    <dgm:pt modelId="{6BB239A5-4FDD-4F51-90FE-92B1353BEBC5}" type="pres">
      <dgm:prSet presAssocID="{B5BD0B4A-FA82-4B0D-A625-B7243D5FEEBB}" presName="arrowAndChildren" presStyleCnt="0"/>
      <dgm:spPr/>
      <dgm:t>
        <a:bodyPr/>
        <a:lstStyle/>
        <a:p>
          <a:endParaRPr lang="en-AU"/>
        </a:p>
      </dgm:t>
    </dgm:pt>
    <dgm:pt modelId="{507A5A28-7BD8-437F-B9BE-BCA2D3190153}" type="pres">
      <dgm:prSet presAssocID="{B5BD0B4A-FA82-4B0D-A625-B7243D5FEEBB}" presName="parentTextArrow" presStyleLbl="node1" presStyleIdx="2" presStyleCnt="6"/>
      <dgm:spPr/>
      <dgm:t>
        <a:bodyPr/>
        <a:lstStyle/>
        <a:p>
          <a:endParaRPr lang="en-US"/>
        </a:p>
      </dgm:t>
    </dgm:pt>
    <dgm:pt modelId="{65E48FD0-B12E-4A46-8570-045A42DE450E}" type="pres">
      <dgm:prSet presAssocID="{B5BD0B4A-FA82-4B0D-A625-B7243D5FEEBB}" presName="arrow" presStyleLbl="node1" presStyleIdx="3" presStyleCnt="6" custLinFactNeighborX="926"/>
      <dgm:spPr/>
      <dgm:t>
        <a:bodyPr/>
        <a:lstStyle/>
        <a:p>
          <a:endParaRPr lang="en-US"/>
        </a:p>
      </dgm:t>
    </dgm:pt>
    <dgm:pt modelId="{D0000922-2BB2-4DA7-9FAF-0FEDAD6025AA}" type="pres">
      <dgm:prSet presAssocID="{B5BD0B4A-FA82-4B0D-A625-B7243D5FEEBB}" presName="descendantArrow" presStyleCnt="0"/>
      <dgm:spPr/>
      <dgm:t>
        <a:bodyPr/>
        <a:lstStyle/>
        <a:p>
          <a:endParaRPr lang="en-AU"/>
        </a:p>
      </dgm:t>
    </dgm:pt>
    <dgm:pt modelId="{3D1EC78A-BC64-48A5-9218-A6D588B35A17}" type="pres">
      <dgm:prSet presAssocID="{4B3C5B35-5D25-4B02-BBAD-43A1E1EBC785}" presName="childTextArrow" presStyleLbl="fgAccFollowNode1" presStyleIdx="2" presStyleCnt="5">
        <dgm:presLayoutVars>
          <dgm:bulletEnabled val="1"/>
        </dgm:presLayoutVars>
      </dgm:prSet>
      <dgm:spPr/>
      <dgm:t>
        <a:bodyPr/>
        <a:lstStyle/>
        <a:p>
          <a:endParaRPr lang="en-US"/>
        </a:p>
      </dgm:t>
    </dgm:pt>
    <dgm:pt modelId="{42D463A1-7162-4213-98F2-526096ADC263}" type="pres">
      <dgm:prSet presAssocID="{07673641-0D5C-47DF-A99B-5660F0361078}" presName="sp" presStyleCnt="0"/>
      <dgm:spPr/>
      <dgm:t>
        <a:bodyPr/>
        <a:lstStyle/>
        <a:p>
          <a:endParaRPr lang="en-AU"/>
        </a:p>
      </dgm:t>
    </dgm:pt>
    <dgm:pt modelId="{D033CE19-C914-4BCA-B959-D421057CD515}" type="pres">
      <dgm:prSet presAssocID="{B1EBD6BB-633E-4F93-8B13-01A6C1D00613}" presName="arrowAndChildren" presStyleCnt="0"/>
      <dgm:spPr/>
      <dgm:t>
        <a:bodyPr/>
        <a:lstStyle/>
        <a:p>
          <a:endParaRPr lang="en-AU"/>
        </a:p>
      </dgm:t>
    </dgm:pt>
    <dgm:pt modelId="{CB9CC3D8-C831-4276-8A82-66059D31529F}" type="pres">
      <dgm:prSet presAssocID="{B1EBD6BB-633E-4F93-8B13-01A6C1D00613}" presName="parentTextArrow" presStyleLbl="node1" presStyleIdx="3" presStyleCnt="6"/>
      <dgm:spPr/>
      <dgm:t>
        <a:bodyPr/>
        <a:lstStyle/>
        <a:p>
          <a:endParaRPr lang="en-US"/>
        </a:p>
      </dgm:t>
    </dgm:pt>
    <dgm:pt modelId="{04DA175A-077A-4ABD-8A6E-7CA0D331D9CE}" type="pres">
      <dgm:prSet presAssocID="{B1EBD6BB-633E-4F93-8B13-01A6C1D00613}" presName="arrow" presStyleLbl="node1" presStyleIdx="4" presStyleCnt="6"/>
      <dgm:spPr/>
      <dgm:t>
        <a:bodyPr/>
        <a:lstStyle/>
        <a:p>
          <a:endParaRPr lang="en-US"/>
        </a:p>
      </dgm:t>
    </dgm:pt>
    <dgm:pt modelId="{8E21A24A-216E-4EEB-8A59-90DB12A93D91}" type="pres">
      <dgm:prSet presAssocID="{B1EBD6BB-633E-4F93-8B13-01A6C1D00613}" presName="descendantArrow" presStyleCnt="0"/>
      <dgm:spPr/>
      <dgm:t>
        <a:bodyPr/>
        <a:lstStyle/>
        <a:p>
          <a:endParaRPr lang="en-AU"/>
        </a:p>
      </dgm:t>
    </dgm:pt>
    <dgm:pt modelId="{2E029D00-AB8D-40DF-AA2D-2239198844EE}" type="pres">
      <dgm:prSet presAssocID="{2989FA2B-E96F-46EB-B8C9-A13A75501410}" presName="childTextArrow" presStyleLbl="fgAccFollowNode1" presStyleIdx="3" presStyleCnt="5">
        <dgm:presLayoutVars>
          <dgm:bulletEnabled val="1"/>
        </dgm:presLayoutVars>
      </dgm:prSet>
      <dgm:spPr/>
      <dgm:t>
        <a:bodyPr/>
        <a:lstStyle/>
        <a:p>
          <a:endParaRPr lang="en-US"/>
        </a:p>
      </dgm:t>
    </dgm:pt>
    <dgm:pt modelId="{465B6998-5088-4C3D-A5C1-77A41345F64A}" type="pres">
      <dgm:prSet presAssocID="{1C1521D8-E154-47C0-A115-2152C875EE14}" presName="sp" presStyleCnt="0"/>
      <dgm:spPr/>
      <dgm:t>
        <a:bodyPr/>
        <a:lstStyle/>
        <a:p>
          <a:endParaRPr lang="en-AU"/>
        </a:p>
      </dgm:t>
    </dgm:pt>
    <dgm:pt modelId="{FFC30118-4A80-435C-A5C6-4D53E7E59F67}" type="pres">
      <dgm:prSet presAssocID="{65A0CA0A-52F1-499F-A8E1-39762FBCE58F}" presName="arrowAndChildren" presStyleCnt="0"/>
      <dgm:spPr/>
      <dgm:t>
        <a:bodyPr/>
        <a:lstStyle/>
        <a:p>
          <a:endParaRPr lang="en-AU"/>
        </a:p>
      </dgm:t>
    </dgm:pt>
    <dgm:pt modelId="{245F78D3-D882-471D-8407-54D97F5C88B6}" type="pres">
      <dgm:prSet presAssocID="{65A0CA0A-52F1-499F-A8E1-39762FBCE58F}" presName="parentTextArrow" presStyleLbl="node1" presStyleIdx="4" presStyleCnt="6"/>
      <dgm:spPr/>
      <dgm:t>
        <a:bodyPr/>
        <a:lstStyle/>
        <a:p>
          <a:endParaRPr lang="en-US"/>
        </a:p>
      </dgm:t>
    </dgm:pt>
    <dgm:pt modelId="{0DCDD08D-6EE0-4A7D-BE20-D140D71E4593}" type="pres">
      <dgm:prSet presAssocID="{65A0CA0A-52F1-499F-A8E1-39762FBCE58F}" presName="arrow" presStyleLbl="node1" presStyleIdx="5" presStyleCnt="6" custLinFactNeighborX="8333" custLinFactNeighborY="-16832"/>
      <dgm:spPr/>
      <dgm:t>
        <a:bodyPr/>
        <a:lstStyle/>
        <a:p>
          <a:endParaRPr lang="en-US"/>
        </a:p>
      </dgm:t>
    </dgm:pt>
    <dgm:pt modelId="{4D67D7A9-261C-441E-A509-0D2FE6DB4B9B}" type="pres">
      <dgm:prSet presAssocID="{65A0CA0A-52F1-499F-A8E1-39762FBCE58F}" presName="descendantArrow" presStyleCnt="0"/>
      <dgm:spPr/>
      <dgm:t>
        <a:bodyPr/>
        <a:lstStyle/>
        <a:p>
          <a:endParaRPr lang="en-AU"/>
        </a:p>
      </dgm:t>
    </dgm:pt>
    <dgm:pt modelId="{F15ED77E-2D9F-40C2-A7C2-11E4F2E24034}" type="pres">
      <dgm:prSet presAssocID="{A8F29DE4-317E-4E3E-822A-F85A71F9F557}" presName="childTextArrow" presStyleLbl="fgAccFollowNode1" presStyleIdx="4" presStyleCnt="5">
        <dgm:presLayoutVars>
          <dgm:bulletEnabled val="1"/>
        </dgm:presLayoutVars>
      </dgm:prSet>
      <dgm:spPr/>
      <dgm:t>
        <a:bodyPr/>
        <a:lstStyle/>
        <a:p>
          <a:endParaRPr lang="en-US"/>
        </a:p>
      </dgm:t>
    </dgm:pt>
  </dgm:ptLst>
  <dgm:cxnLst>
    <dgm:cxn modelId="{205DB754-B8AE-4225-B38C-DEC9D3982D37}" type="presOf" srcId="{2989FA2B-E96F-46EB-B8C9-A13A75501410}" destId="{2E029D00-AB8D-40DF-AA2D-2239198844EE}" srcOrd="0" destOrd="0" presId="urn:microsoft.com/office/officeart/2005/8/layout/process4"/>
    <dgm:cxn modelId="{1D0D6C1F-2511-43B8-96A9-9BB8CF564A73}" srcId="{A898EBF5-4553-4558-850C-24984B205535}" destId="{BADB90AC-D7B6-4A70-A3F3-0A6ABF067AE8}" srcOrd="0" destOrd="0" parTransId="{CFB50C66-8AF1-46A8-98B5-355D6173CFCD}" sibTransId="{1A0C4A4A-6C79-4704-8DA5-2069BC678E03}"/>
    <dgm:cxn modelId="{0F8AB0F2-D1DF-4F64-A1C2-41053DF7344C}" srcId="{45B41AF2-D587-4402-A3D0-0DC60C633ABA}" destId="{F116FCFE-714D-495E-90AD-FD1BD339BA04}" srcOrd="0" destOrd="0" parTransId="{E5E1A02C-4FE0-41C8-9938-B8A4FC0D6A4C}" sibTransId="{C539055C-071E-44FE-B25D-1C93110C779B}"/>
    <dgm:cxn modelId="{6C406166-7366-44E6-9240-C3DB3CFB4170}" type="presOf" srcId="{B1EBD6BB-633E-4F93-8B13-01A6C1D00613}" destId="{04DA175A-077A-4ABD-8A6E-7CA0D331D9CE}" srcOrd="1" destOrd="0" presId="urn:microsoft.com/office/officeart/2005/8/layout/process4"/>
    <dgm:cxn modelId="{41927D53-BCF6-4F11-A6AC-59A3DB3519A2}" srcId="{87CBDB0E-226D-40E1-922E-433CD592878A}" destId="{B5BD0B4A-FA82-4B0D-A625-B7243D5FEEBB}" srcOrd="2" destOrd="0" parTransId="{741D81E2-D9F1-443D-B3E9-E83E0747E870}" sibTransId="{B77E2625-FC6D-4E13-9A3C-FE4130932731}"/>
    <dgm:cxn modelId="{0F8C5497-50A4-481A-A586-E86EAEEC7333}" srcId="{87CBDB0E-226D-40E1-922E-433CD592878A}" destId="{B1EBD6BB-633E-4F93-8B13-01A6C1D00613}" srcOrd="1" destOrd="0" parTransId="{D42D8C65-312C-456D-B7CF-C264BD6D8434}" sibTransId="{07673641-0D5C-47DF-A99B-5660F0361078}"/>
    <dgm:cxn modelId="{F393F73E-9095-46EC-9188-843D20F6C64B}" type="presOf" srcId="{65A0CA0A-52F1-499F-A8E1-39762FBCE58F}" destId="{0DCDD08D-6EE0-4A7D-BE20-D140D71E4593}" srcOrd="1" destOrd="0" presId="urn:microsoft.com/office/officeart/2005/8/layout/process4"/>
    <dgm:cxn modelId="{349A1188-B0F4-4B31-9182-7EE2E6C7B097}" type="presOf" srcId="{BADB90AC-D7B6-4A70-A3F3-0A6ABF067AE8}" destId="{C18168B5-AAB3-435D-8E3F-52B3C753D668}" srcOrd="0" destOrd="0" presId="urn:microsoft.com/office/officeart/2005/8/layout/process4"/>
    <dgm:cxn modelId="{A1DAE7FD-629E-466E-A8CA-0FC440295F5C}" type="presOf" srcId="{B5BD0B4A-FA82-4B0D-A625-B7243D5FEEBB}" destId="{65E48FD0-B12E-4A46-8570-045A42DE450E}" srcOrd="1" destOrd="0" presId="urn:microsoft.com/office/officeart/2005/8/layout/process4"/>
    <dgm:cxn modelId="{507D0AFB-8003-4D1F-9A64-84377F8F3A75}" srcId="{B5BD0B4A-FA82-4B0D-A625-B7243D5FEEBB}" destId="{4B3C5B35-5D25-4B02-BBAD-43A1E1EBC785}" srcOrd="0" destOrd="0" parTransId="{2CAB8093-6F03-4A40-A3B5-0E4B96E9FC2B}" sibTransId="{7E11533A-FB56-4692-B254-09E0D5510FCB}"/>
    <dgm:cxn modelId="{360F19A7-4659-4D04-8BBD-C5F1BCD70A3C}" type="presOf" srcId="{A8F29DE4-317E-4E3E-822A-F85A71F9F557}" destId="{F15ED77E-2D9F-40C2-A7C2-11E4F2E24034}" srcOrd="0" destOrd="0" presId="urn:microsoft.com/office/officeart/2005/8/layout/process4"/>
    <dgm:cxn modelId="{57035262-03F9-4841-ACD3-93E3C80BC258}" type="presOf" srcId="{A898EBF5-4553-4558-850C-24984B205535}" destId="{70009643-199B-4ABA-8BD5-F321315D49CC}" srcOrd="1" destOrd="0" presId="urn:microsoft.com/office/officeart/2005/8/layout/process4"/>
    <dgm:cxn modelId="{1A836D71-4B26-456E-A5B5-4E36040DF0CE}" type="presOf" srcId="{87CBDB0E-226D-40E1-922E-433CD592878A}" destId="{73D731B8-867A-47D1-91C8-4E5E43CEEC8D}" srcOrd="0" destOrd="0" presId="urn:microsoft.com/office/officeart/2005/8/layout/process4"/>
    <dgm:cxn modelId="{3699739A-D443-4933-A990-BA08A363C687}" srcId="{87CBDB0E-226D-40E1-922E-433CD592878A}" destId="{A898EBF5-4553-4558-850C-24984B205535}" srcOrd="4" destOrd="0" parTransId="{5476AB5A-22B6-459D-BB96-21F0877D0717}" sibTransId="{71D3DE6C-C57B-4706-9A46-493319D16D6C}"/>
    <dgm:cxn modelId="{98778883-951B-4513-A43F-6CA1FB60CEA3}" srcId="{B1EBD6BB-633E-4F93-8B13-01A6C1D00613}" destId="{2989FA2B-E96F-46EB-B8C9-A13A75501410}" srcOrd="0" destOrd="0" parTransId="{789BD8D9-06E5-4C94-BE44-B0343FD3E973}" sibTransId="{549F03D9-8EA4-46EB-89A4-F2556AC2C1F1}"/>
    <dgm:cxn modelId="{2C8F865A-1283-490B-BF04-8946B23D8DEB}" srcId="{87CBDB0E-226D-40E1-922E-433CD592878A}" destId="{45B41AF2-D587-4402-A3D0-0DC60C633ABA}" srcOrd="3" destOrd="0" parTransId="{8B7BC399-A5D8-41B4-A106-D9AF4D933F7A}" sibTransId="{C34AAD8D-430C-4FFC-9947-0E42229585C5}"/>
    <dgm:cxn modelId="{BC57EB45-6677-45CB-BC66-8D29DAA64743}" srcId="{65A0CA0A-52F1-499F-A8E1-39762FBCE58F}" destId="{A8F29DE4-317E-4E3E-822A-F85A71F9F557}" srcOrd="0" destOrd="0" parTransId="{427DEF4F-1675-4C52-95BD-8F90907250DC}" sibTransId="{14B03609-EDE9-4A63-9234-A73F089B0757}"/>
    <dgm:cxn modelId="{81B2A72A-5422-4975-8CF8-DEA1A114519D}" type="presOf" srcId="{B1EBD6BB-633E-4F93-8B13-01A6C1D00613}" destId="{CB9CC3D8-C831-4276-8A82-66059D31529F}" srcOrd="0" destOrd="0" presId="urn:microsoft.com/office/officeart/2005/8/layout/process4"/>
    <dgm:cxn modelId="{E72AD7D1-8EA7-4AD1-990A-8D6286C5AAA4}" srcId="{87CBDB0E-226D-40E1-922E-433CD592878A}" destId="{65A0CA0A-52F1-499F-A8E1-39762FBCE58F}" srcOrd="0" destOrd="0" parTransId="{9D541258-8397-4590-BA7F-DA3226CEE22E}" sibTransId="{1C1521D8-E154-47C0-A115-2152C875EE14}"/>
    <dgm:cxn modelId="{E69D8A74-FB8C-412E-A7C5-AC7BD918B24C}" type="presOf" srcId="{F287F614-6AB3-4E67-B279-28FCA47E5A9F}" destId="{F30635A6-2BDB-4870-A8D6-1668AE8B4827}" srcOrd="0" destOrd="0" presId="urn:microsoft.com/office/officeart/2005/8/layout/process4"/>
    <dgm:cxn modelId="{7C0AFE0F-EE8F-40A8-A2EF-4487BE86B570}" type="presOf" srcId="{F116FCFE-714D-495E-90AD-FD1BD339BA04}" destId="{83C8D7A6-D7F8-4EBA-BB14-B570A80ABB71}" srcOrd="0" destOrd="0" presId="urn:microsoft.com/office/officeart/2005/8/layout/process4"/>
    <dgm:cxn modelId="{4DA0AFE1-C98E-41DC-82DD-930370A7D98D}" type="presOf" srcId="{65A0CA0A-52F1-499F-A8E1-39762FBCE58F}" destId="{245F78D3-D882-471D-8407-54D97F5C88B6}" srcOrd="0" destOrd="0" presId="urn:microsoft.com/office/officeart/2005/8/layout/process4"/>
    <dgm:cxn modelId="{94E6BBD3-FAB6-4A0D-AEFE-611B7295DE65}" type="presOf" srcId="{A898EBF5-4553-4558-850C-24984B205535}" destId="{DC72FB58-878E-45A5-8C99-EBAF26BF266D}" srcOrd="0" destOrd="0" presId="urn:microsoft.com/office/officeart/2005/8/layout/process4"/>
    <dgm:cxn modelId="{3D06A84B-5422-4635-A1FF-FF73DC6884E3}" srcId="{87CBDB0E-226D-40E1-922E-433CD592878A}" destId="{F287F614-6AB3-4E67-B279-28FCA47E5A9F}" srcOrd="5" destOrd="0" parTransId="{8F441F7F-0041-485B-9813-3D65DED83097}" sibTransId="{40FDAE1C-5F85-4642-96B0-9B5C65F11C87}"/>
    <dgm:cxn modelId="{F7A90544-1FA8-48F1-889F-737B5A25DBE8}" type="presOf" srcId="{B5BD0B4A-FA82-4B0D-A625-B7243D5FEEBB}" destId="{507A5A28-7BD8-437F-B9BE-BCA2D3190153}" srcOrd="0" destOrd="0" presId="urn:microsoft.com/office/officeart/2005/8/layout/process4"/>
    <dgm:cxn modelId="{D2328D3D-FDA7-4E99-B670-EAA0AFDEE906}" type="presOf" srcId="{45B41AF2-D587-4402-A3D0-0DC60C633ABA}" destId="{E3496E11-F476-4B4F-BBB6-B8660AC118D9}" srcOrd="1" destOrd="0" presId="urn:microsoft.com/office/officeart/2005/8/layout/process4"/>
    <dgm:cxn modelId="{9541063F-5753-44B9-A257-7537D1C60C22}" type="presOf" srcId="{4B3C5B35-5D25-4B02-BBAD-43A1E1EBC785}" destId="{3D1EC78A-BC64-48A5-9218-A6D588B35A17}" srcOrd="0" destOrd="0" presId="urn:microsoft.com/office/officeart/2005/8/layout/process4"/>
    <dgm:cxn modelId="{7B3D027A-B6FF-4707-B588-78CCCAF23898}" type="presOf" srcId="{45B41AF2-D587-4402-A3D0-0DC60C633ABA}" destId="{82670271-68B3-4111-9A70-73FBBE74ACEE}" srcOrd="0" destOrd="0" presId="urn:microsoft.com/office/officeart/2005/8/layout/process4"/>
    <dgm:cxn modelId="{93F6F4C5-736B-493F-AA7C-0ED13790BD93}" type="presParOf" srcId="{73D731B8-867A-47D1-91C8-4E5E43CEEC8D}" destId="{2A31A63A-C805-482E-8A58-04AB7B3B0C3C}" srcOrd="0" destOrd="0" presId="urn:microsoft.com/office/officeart/2005/8/layout/process4"/>
    <dgm:cxn modelId="{A322AAE3-7792-4D77-A08B-BC20BFAD8D4C}" type="presParOf" srcId="{2A31A63A-C805-482E-8A58-04AB7B3B0C3C}" destId="{F30635A6-2BDB-4870-A8D6-1668AE8B4827}" srcOrd="0" destOrd="0" presId="urn:microsoft.com/office/officeart/2005/8/layout/process4"/>
    <dgm:cxn modelId="{5E1C3B33-9A92-4B9F-B249-06571279275A}" type="presParOf" srcId="{73D731B8-867A-47D1-91C8-4E5E43CEEC8D}" destId="{62F26ADA-3634-4433-A19F-60EC9CCEC2E5}" srcOrd="1" destOrd="0" presId="urn:microsoft.com/office/officeart/2005/8/layout/process4"/>
    <dgm:cxn modelId="{88C6DB25-DFB1-4C6E-BAF4-BC8FF8D85ED5}" type="presParOf" srcId="{73D731B8-867A-47D1-91C8-4E5E43CEEC8D}" destId="{D8E7DF3E-680A-43F6-B608-4FACE342ECE5}" srcOrd="2" destOrd="0" presId="urn:microsoft.com/office/officeart/2005/8/layout/process4"/>
    <dgm:cxn modelId="{3B769719-4F69-4395-8BFC-FD39A2AB7FC3}" type="presParOf" srcId="{D8E7DF3E-680A-43F6-B608-4FACE342ECE5}" destId="{DC72FB58-878E-45A5-8C99-EBAF26BF266D}" srcOrd="0" destOrd="0" presId="urn:microsoft.com/office/officeart/2005/8/layout/process4"/>
    <dgm:cxn modelId="{7DCC75ED-2A1C-4F84-8617-F9864D9F2248}" type="presParOf" srcId="{D8E7DF3E-680A-43F6-B608-4FACE342ECE5}" destId="{70009643-199B-4ABA-8BD5-F321315D49CC}" srcOrd="1" destOrd="0" presId="urn:microsoft.com/office/officeart/2005/8/layout/process4"/>
    <dgm:cxn modelId="{A7ADDAE8-96DD-4B4C-ABE0-C7EC2342F61A}" type="presParOf" srcId="{D8E7DF3E-680A-43F6-B608-4FACE342ECE5}" destId="{78EB7DB2-72F3-4817-9FAD-7BA8F4832E12}" srcOrd="2" destOrd="0" presId="urn:microsoft.com/office/officeart/2005/8/layout/process4"/>
    <dgm:cxn modelId="{57414BCC-3C2C-41B9-9836-E862F6130CD5}" type="presParOf" srcId="{78EB7DB2-72F3-4817-9FAD-7BA8F4832E12}" destId="{C18168B5-AAB3-435D-8E3F-52B3C753D668}" srcOrd="0" destOrd="0" presId="urn:microsoft.com/office/officeart/2005/8/layout/process4"/>
    <dgm:cxn modelId="{1BFBAECB-5F4C-4C3A-9EB3-7E25F67BA856}" type="presParOf" srcId="{73D731B8-867A-47D1-91C8-4E5E43CEEC8D}" destId="{19743FF9-B5E7-457A-9060-51C028E87764}" srcOrd="3" destOrd="0" presId="urn:microsoft.com/office/officeart/2005/8/layout/process4"/>
    <dgm:cxn modelId="{92CAF43E-3DFE-4FE3-B0D9-EB7760BAA3DF}" type="presParOf" srcId="{73D731B8-867A-47D1-91C8-4E5E43CEEC8D}" destId="{A2A9A89C-4623-477C-A491-71ACBF63264A}" srcOrd="4" destOrd="0" presId="urn:microsoft.com/office/officeart/2005/8/layout/process4"/>
    <dgm:cxn modelId="{2817A8AF-58A8-4E29-B963-F4C33433A1C3}" type="presParOf" srcId="{A2A9A89C-4623-477C-A491-71ACBF63264A}" destId="{82670271-68B3-4111-9A70-73FBBE74ACEE}" srcOrd="0" destOrd="0" presId="urn:microsoft.com/office/officeart/2005/8/layout/process4"/>
    <dgm:cxn modelId="{D1FD496C-AAC4-4920-93B7-C2940D9BD29B}" type="presParOf" srcId="{A2A9A89C-4623-477C-A491-71ACBF63264A}" destId="{E3496E11-F476-4B4F-BBB6-B8660AC118D9}" srcOrd="1" destOrd="0" presId="urn:microsoft.com/office/officeart/2005/8/layout/process4"/>
    <dgm:cxn modelId="{0A5124B1-92A2-40C7-A1FA-E6778E67E8F1}" type="presParOf" srcId="{A2A9A89C-4623-477C-A491-71ACBF63264A}" destId="{64CB5026-B325-4939-818D-4C244F18F381}" srcOrd="2" destOrd="0" presId="urn:microsoft.com/office/officeart/2005/8/layout/process4"/>
    <dgm:cxn modelId="{43BE65EC-17DA-4DC3-A53F-0AEE24FAF3AD}" type="presParOf" srcId="{64CB5026-B325-4939-818D-4C244F18F381}" destId="{83C8D7A6-D7F8-4EBA-BB14-B570A80ABB71}" srcOrd="0" destOrd="0" presId="urn:microsoft.com/office/officeart/2005/8/layout/process4"/>
    <dgm:cxn modelId="{E76508A6-EA48-43B9-BF5A-2ABE7B6C9A35}" type="presParOf" srcId="{73D731B8-867A-47D1-91C8-4E5E43CEEC8D}" destId="{683A02E5-5EEA-4FE6-ADE2-D73A2C3F1CD6}" srcOrd="5" destOrd="0" presId="urn:microsoft.com/office/officeart/2005/8/layout/process4"/>
    <dgm:cxn modelId="{5AE30AE2-BE67-42E6-991D-1B39F507E6D9}" type="presParOf" srcId="{73D731B8-867A-47D1-91C8-4E5E43CEEC8D}" destId="{6BB239A5-4FDD-4F51-90FE-92B1353BEBC5}" srcOrd="6" destOrd="0" presId="urn:microsoft.com/office/officeart/2005/8/layout/process4"/>
    <dgm:cxn modelId="{2577752D-0962-4588-B7EA-2085C32D848B}" type="presParOf" srcId="{6BB239A5-4FDD-4F51-90FE-92B1353BEBC5}" destId="{507A5A28-7BD8-437F-B9BE-BCA2D3190153}" srcOrd="0" destOrd="0" presId="urn:microsoft.com/office/officeart/2005/8/layout/process4"/>
    <dgm:cxn modelId="{DD6C7B73-2894-4B6C-9D10-C11BAF7F1C62}" type="presParOf" srcId="{6BB239A5-4FDD-4F51-90FE-92B1353BEBC5}" destId="{65E48FD0-B12E-4A46-8570-045A42DE450E}" srcOrd="1" destOrd="0" presId="urn:microsoft.com/office/officeart/2005/8/layout/process4"/>
    <dgm:cxn modelId="{C90E51E7-1ED8-4F82-AEDF-806653CAC880}" type="presParOf" srcId="{6BB239A5-4FDD-4F51-90FE-92B1353BEBC5}" destId="{D0000922-2BB2-4DA7-9FAF-0FEDAD6025AA}" srcOrd="2" destOrd="0" presId="urn:microsoft.com/office/officeart/2005/8/layout/process4"/>
    <dgm:cxn modelId="{83A94A76-DEE3-4E42-9F21-4D008EA00ECB}" type="presParOf" srcId="{D0000922-2BB2-4DA7-9FAF-0FEDAD6025AA}" destId="{3D1EC78A-BC64-48A5-9218-A6D588B35A17}" srcOrd="0" destOrd="0" presId="urn:microsoft.com/office/officeart/2005/8/layout/process4"/>
    <dgm:cxn modelId="{E8AA731F-6C31-449D-A578-F1DE06DA89A3}" type="presParOf" srcId="{73D731B8-867A-47D1-91C8-4E5E43CEEC8D}" destId="{42D463A1-7162-4213-98F2-526096ADC263}" srcOrd="7" destOrd="0" presId="urn:microsoft.com/office/officeart/2005/8/layout/process4"/>
    <dgm:cxn modelId="{7CB6F60A-F43D-4717-B97E-EAE4003A3752}" type="presParOf" srcId="{73D731B8-867A-47D1-91C8-4E5E43CEEC8D}" destId="{D033CE19-C914-4BCA-B959-D421057CD515}" srcOrd="8" destOrd="0" presId="urn:microsoft.com/office/officeart/2005/8/layout/process4"/>
    <dgm:cxn modelId="{9D1D193F-FC61-435D-8495-5C23CD3D1FAE}" type="presParOf" srcId="{D033CE19-C914-4BCA-B959-D421057CD515}" destId="{CB9CC3D8-C831-4276-8A82-66059D31529F}" srcOrd="0" destOrd="0" presId="urn:microsoft.com/office/officeart/2005/8/layout/process4"/>
    <dgm:cxn modelId="{E64A56CC-069B-4179-86B7-343CFE1088A1}" type="presParOf" srcId="{D033CE19-C914-4BCA-B959-D421057CD515}" destId="{04DA175A-077A-4ABD-8A6E-7CA0D331D9CE}" srcOrd="1" destOrd="0" presId="urn:microsoft.com/office/officeart/2005/8/layout/process4"/>
    <dgm:cxn modelId="{3EBCEEFA-A8A8-4D3C-8EF2-E21C64A67A82}" type="presParOf" srcId="{D033CE19-C914-4BCA-B959-D421057CD515}" destId="{8E21A24A-216E-4EEB-8A59-90DB12A93D91}" srcOrd="2" destOrd="0" presId="urn:microsoft.com/office/officeart/2005/8/layout/process4"/>
    <dgm:cxn modelId="{5280597C-BD04-4470-926E-5A0A9E70F50A}" type="presParOf" srcId="{8E21A24A-216E-4EEB-8A59-90DB12A93D91}" destId="{2E029D00-AB8D-40DF-AA2D-2239198844EE}" srcOrd="0" destOrd="0" presId="urn:microsoft.com/office/officeart/2005/8/layout/process4"/>
    <dgm:cxn modelId="{AF08190C-3A82-478B-939C-5A64E8F94BA5}" type="presParOf" srcId="{73D731B8-867A-47D1-91C8-4E5E43CEEC8D}" destId="{465B6998-5088-4C3D-A5C1-77A41345F64A}" srcOrd="9" destOrd="0" presId="urn:microsoft.com/office/officeart/2005/8/layout/process4"/>
    <dgm:cxn modelId="{8141635B-E83A-4FD5-8A5E-CDF17B035A55}" type="presParOf" srcId="{73D731B8-867A-47D1-91C8-4E5E43CEEC8D}" destId="{FFC30118-4A80-435C-A5C6-4D53E7E59F67}" srcOrd="10" destOrd="0" presId="urn:microsoft.com/office/officeart/2005/8/layout/process4"/>
    <dgm:cxn modelId="{043D72F9-16A1-4B71-A2F4-4BAE845329C7}" type="presParOf" srcId="{FFC30118-4A80-435C-A5C6-4D53E7E59F67}" destId="{245F78D3-D882-471D-8407-54D97F5C88B6}" srcOrd="0" destOrd="0" presId="urn:microsoft.com/office/officeart/2005/8/layout/process4"/>
    <dgm:cxn modelId="{5B5E6592-ACF5-46ED-9EA6-6C73879D3AD9}" type="presParOf" srcId="{FFC30118-4A80-435C-A5C6-4D53E7E59F67}" destId="{0DCDD08D-6EE0-4A7D-BE20-D140D71E4593}" srcOrd="1" destOrd="0" presId="urn:microsoft.com/office/officeart/2005/8/layout/process4"/>
    <dgm:cxn modelId="{BA2D47D9-4A74-4A57-AAD2-23C0CB22AB16}" type="presParOf" srcId="{FFC30118-4A80-435C-A5C6-4D53E7E59F67}" destId="{4D67D7A9-261C-441E-A509-0D2FE6DB4B9B}" srcOrd="2" destOrd="0" presId="urn:microsoft.com/office/officeart/2005/8/layout/process4"/>
    <dgm:cxn modelId="{23A157D5-7F4D-4D91-98C5-874D30637426}" type="presParOf" srcId="{4D67D7A9-261C-441E-A509-0D2FE6DB4B9B}" destId="{F15ED77E-2D9F-40C2-A7C2-11E4F2E24034}" srcOrd="0" destOrd="0" presId="urn:microsoft.com/office/officeart/2005/8/layout/process4"/>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813E-8BA9-4CF7-9A07-E832626D1E9E}">
      <dsp:nvSpPr>
        <dsp:cNvPr id="0" name=""/>
        <dsp:cNvSpPr/>
      </dsp:nvSpPr>
      <dsp:spPr>
        <a:xfrm>
          <a:off x="1371606" y="457201"/>
          <a:ext cx="1508164" cy="150816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Should I split this story?</a:t>
          </a:r>
          <a:endParaRPr lang="en-US" sz="1400" kern="1200" dirty="0"/>
        </a:p>
      </dsp:txBody>
      <dsp:txXfrm>
        <a:off x="1592472" y="678067"/>
        <a:ext cx="1066432" cy="1066432"/>
      </dsp:txXfrm>
    </dsp:sp>
    <dsp:sp modelId="{F0775E06-F777-4940-939D-8F8AB1FB03CF}">
      <dsp:nvSpPr>
        <dsp:cNvPr id="0" name=""/>
        <dsp:cNvSpPr/>
      </dsp:nvSpPr>
      <dsp:spPr>
        <a:xfrm>
          <a:off x="1701680" y="269"/>
          <a:ext cx="754082" cy="754082"/>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rgbClr val="FFFFFF"/>
              </a:solidFill>
            </a:rPr>
            <a:t>Too big?</a:t>
          </a:r>
          <a:endParaRPr lang="en-US" sz="1400" kern="1200" dirty="0">
            <a:solidFill>
              <a:srgbClr val="FFFFFF"/>
            </a:solidFill>
          </a:endParaRPr>
        </a:p>
      </dsp:txBody>
      <dsp:txXfrm>
        <a:off x="1812113" y="110702"/>
        <a:ext cx="533216" cy="533216"/>
      </dsp:txXfrm>
    </dsp:sp>
    <dsp:sp modelId="{AA479A12-A2E4-4B8F-9AE3-6579AB530570}">
      <dsp:nvSpPr>
        <dsp:cNvPr id="0" name=""/>
        <dsp:cNvSpPr/>
      </dsp:nvSpPr>
      <dsp:spPr>
        <a:xfrm>
          <a:off x="2588190" y="982430"/>
          <a:ext cx="945385" cy="75408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Multiple levels of business value?</a:t>
          </a:r>
          <a:endParaRPr lang="en-US" sz="900" kern="1200" dirty="0"/>
        </a:p>
      </dsp:txBody>
      <dsp:txXfrm>
        <a:off x="2726638" y="1092863"/>
        <a:ext cx="668489" cy="533216"/>
      </dsp:txXfrm>
    </dsp:sp>
    <dsp:sp modelId="{9EF27EE3-9712-4251-A0AF-547FB03D403E}">
      <dsp:nvSpPr>
        <dsp:cNvPr id="0" name=""/>
        <dsp:cNvSpPr/>
      </dsp:nvSpPr>
      <dsp:spPr>
        <a:xfrm>
          <a:off x="1447799" y="1676404"/>
          <a:ext cx="1176556" cy="75408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Multiple levels of risk?</a:t>
          </a:r>
          <a:endParaRPr lang="en-US" sz="900" kern="1200" dirty="0"/>
        </a:p>
      </dsp:txBody>
      <dsp:txXfrm>
        <a:off x="1620102" y="1786837"/>
        <a:ext cx="831950" cy="533216"/>
      </dsp:txXfrm>
    </dsp:sp>
    <dsp:sp modelId="{C39A540A-1454-466A-A4A7-E4B1AD1296FE}">
      <dsp:nvSpPr>
        <dsp:cNvPr id="0" name=""/>
        <dsp:cNvSpPr/>
      </dsp:nvSpPr>
      <dsp:spPr>
        <a:xfrm>
          <a:off x="586913" y="982430"/>
          <a:ext cx="1019292" cy="75408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t>Dependency</a:t>
          </a:r>
          <a:endParaRPr lang="en-US" sz="900" kern="1200" dirty="0"/>
        </a:p>
      </dsp:txBody>
      <dsp:txXfrm>
        <a:off x="736185" y="1092863"/>
        <a:ext cx="720748" cy="533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813E-8BA9-4CF7-9A07-E832626D1E9E}">
      <dsp:nvSpPr>
        <dsp:cNvPr id="0" name=""/>
        <dsp:cNvSpPr/>
      </dsp:nvSpPr>
      <dsp:spPr>
        <a:xfrm>
          <a:off x="1332598" y="612459"/>
          <a:ext cx="1525775" cy="15257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Should I split this story?</a:t>
          </a:r>
          <a:endParaRPr lang="en-US" sz="2300" kern="1200" dirty="0"/>
        </a:p>
      </dsp:txBody>
      <dsp:txXfrm>
        <a:off x="1556043" y="835904"/>
        <a:ext cx="1078885" cy="1078885"/>
      </dsp:txXfrm>
    </dsp:sp>
    <dsp:sp modelId="{F0775E06-F777-4940-939D-8F8AB1FB03CF}">
      <dsp:nvSpPr>
        <dsp:cNvPr id="0" name=""/>
        <dsp:cNvSpPr/>
      </dsp:nvSpPr>
      <dsp:spPr>
        <a:xfrm>
          <a:off x="1714042" y="272"/>
          <a:ext cx="762887" cy="762887"/>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rgbClr val="FFFFFF"/>
              </a:solidFill>
            </a:rPr>
            <a:t>Too big?</a:t>
          </a:r>
          <a:endParaRPr lang="en-US" sz="1800" kern="1200" dirty="0">
            <a:solidFill>
              <a:srgbClr val="FFFFFF"/>
            </a:solidFill>
          </a:endParaRPr>
        </a:p>
      </dsp:txBody>
      <dsp:txXfrm>
        <a:off x="1825764" y="111994"/>
        <a:ext cx="539443" cy="539443"/>
      </dsp:txXfrm>
    </dsp:sp>
    <dsp:sp modelId="{AA479A12-A2E4-4B8F-9AE3-6579AB530570}">
      <dsp:nvSpPr>
        <dsp:cNvPr id="0" name=""/>
        <dsp:cNvSpPr/>
      </dsp:nvSpPr>
      <dsp:spPr>
        <a:xfrm>
          <a:off x="2786322" y="845701"/>
          <a:ext cx="1074298" cy="1074298"/>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Multiple levels of business value?</a:t>
          </a:r>
          <a:endParaRPr lang="en-US" sz="1200" kern="1200" dirty="0">
            <a:solidFill>
              <a:schemeClr val="bg1"/>
            </a:solidFill>
          </a:endParaRPr>
        </a:p>
      </dsp:txBody>
      <dsp:txXfrm>
        <a:off x="2943649" y="1003028"/>
        <a:ext cx="759644" cy="759644"/>
      </dsp:txXfrm>
    </dsp:sp>
    <dsp:sp modelId="{9EF27EE3-9712-4251-A0AF-547FB03D403E}">
      <dsp:nvSpPr>
        <dsp:cNvPr id="0" name=""/>
        <dsp:cNvSpPr/>
      </dsp:nvSpPr>
      <dsp:spPr>
        <a:xfrm>
          <a:off x="1336867" y="1912499"/>
          <a:ext cx="1530772" cy="7628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Multiple levels of risk?</a:t>
          </a:r>
          <a:endParaRPr lang="en-US" sz="1050" kern="1200" dirty="0"/>
        </a:p>
      </dsp:txBody>
      <dsp:txXfrm>
        <a:off x="1561043" y="2024221"/>
        <a:ext cx="1082420" cy="539443"/>
      </dsp:txXfrm>
    </dsp:sp>
    <dsp:sp modelId="{C39A540A-1454-466A-A4A7-E4B1AD1296FE}">
      <dsp:nvSpPr>
        <dsp:cNvPr id="0" name=""/>
        <dsp:cNvSpPr/>
      </dsp:nvSpPr>
      <dsp:spPr>
        <a:xfrm>
          <a:off x="422472" y="998095"/>
          <a:ext cx="1140402" cy="7628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Dependency</a:t>
          </a:r>
          <a:endParaRPr lang="en-US" sz="1000" kern="1200" dirty="0"/>
        </a:p>
      </dsp:txBody>
      <dsp:txXfrm>
        <a:off x="589480" y="1109817"/>
        <a:ext cx="806386" cy="5394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813E-8BA9-4CF7-9A07-E832626D1E9E}">
      <dsp:nvSpPr>
        <dsp:cNvPr id="0" name=""/>
        <dsp:cNvSpPr/>
      </dsp:nvSpPr>
      <dsp:spPr>
        <a:xfrm>
          <a:off x="1341064" y="559891"/>
          <a:ext cx="1394817" cy="139481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Should I split this story?</a:t>
          </a:r>
          <a:endParaRPr lang="en-US" sz="2100" kern="1200" dirty="0"/>
        </a:p>
      </dsp:txBody>
      <dsp:txXfrm>
        <a:off x="1545330" y="764157"/>
        <a:ext cx="986285" cy="986285"/>
      </dsp:txXfrm>
    </dsp:sp>
    <dsp:sp modelId="{F0775E06-F777-4940-939D-8F8AB1FB03CF}">
      <dsp:nvSpPr>
        <dsp:cNvPr id="0" name=""/>
        <dsp:cNvSpPr/>
      </dsp:nvSpPr>
      <dsp:spPr>
        <a:xfrm>
          <a:off x="1689769" y="248"/>
          <a:ext cx="697408" cy="697408"/>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rgbClr val="FFFFFF"/>
              </a:solidFill>
            </a:rPr>
            <a:t>Too big?</a:t>
          </a:r>
          <a:endParaRPr lang="en-US" sz="900" kern="1200" dirty="0">
            <a:solidFill>
              <a:srgbClr val="FFFFFF"/>
            </a:solidFill>
          </a:endParaRPr>
        </a:p>
      </dsp:txBody>
      <dsp:txXfrm>
        <a:off x="1791902" y="102381"/>
        <a:ext cx="493142" cy="493142"/>
      </dsp:txXfrm>
    </dsp:sp>
    <dsp:sp modelId="{AA479A12-A2E4-4B8F-9AE3-6579AB530570}">
      <dsp:nvSpPr>
        <dsp:cNvPr id="0" name=""/>
        <dsp:cNvSpPr/>
      </dsp:nvSpPr>
      <dsp:spPr>
        <a:xfrm>
          <a:off x="2598115" y="908595"/>
          <a:ext cx="697408" cy="697408"/>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rgbClr val="FFFFFF"/>
              </a:solidFill>
            </a:rPr>
            <a:t>Multiple levels of business value?</a:t>
          </a:r>
          <a:endParaRPr lang="en-US" sz="900" kern="1200" dirty="0">
            <a:solidFill>
              <a:srgbClr val="FFFFFF"/>
            </a:solidFill>
          </a:endParaRPr>
        </a:p>
      </dsp:txBody>
      <dsp:txXfrm>
        <a:off x="2700248" y="1010728"/>
        <a:ext cx="493142" cy="493142"/>
      </dsp:txXfrm>
    </dsp:sp>
    <dsp:sp modelId="{9EF27EE3-9712-4251-A0AF-547FB03D403E}">
      <dsp:nvSpPr>
        <dsp:cNvPr id="0" name=""/>
        <dsp:cNvSpPr/>
      </dsp:nvSpPr>
      <dsp:spPr>
        <a:xfrm>
          <a:off x="1689769" y="1816942"/>
          <a:ext cx="697408" cy="697408"/>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rgbClr val="FFFFFF"/>
              </a:solidFill>
            </a:rPr>
            <a:t>Multiple levels of risk?</a:t>
          </a:r>
          <a:endParaRPr lang="en-US" sz="900" kern="1200" dirty="0">
            <a:solidFill>
              <a:srgbClr val="FFFFFF"/>
            </a:solidFill>
          </a:endParaRPr>
        </a:p>
      </dsp:txBody>
      <dsp:txXfrm>
        <a:off x="1791902" y="1919075"/>
        <a:ext cx="493142" cy="493142"/>
      </dsp:txXfrm>
    </dsp:sp>
    <dsp:sp modelId="{C39A540A-1454-466A-A4A7-E4B1AD1296FE}">
      <dsp:nvSpPr>
        <dsp:cNvPr id="0" name=""/>
        <dsp:cNvSpPr/>
      </dsp:nvSpPr>
      <dsp:spPr>
        <a:xfrm>
          <a:off x="304798" y="914408"/>
          <a:ext cx="1231302" cy="69740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Dependency</a:t>
          </a:r>
          <a:endParaRPr lang="en-US" sz="800" kern="1200" dirty="0"/>
        </a:p>
      </dsp:txBody>
      <dsp:txXfrm>
        <a:off x="485118" y="1016541"/>
        <a:ext cx="870662" cy="493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A813E-8BA9-4CF7-9A07-E832626D1E9E}">
      <dsp:nvSpPr>
        <dsp:cNvPr id="0" name=""/>
        <dsp:cNvSpPr/>
      </dsp:nvSpPr>
      <dsp:spPr>
        <a:xfrm>
          <a:off x="1302950" y="585446"/>
          <a:ext cx="1458481" cy="145848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Should I split this story?</a:t>
          </a:r>
          <a:endParaRPr lang="en-US" sz="2200" kern="1200" dirty="0"/>
        </a:p>
      </dsp:txBody>
      <dsp:txXfrm>
        <a:off x="1516540" y="799036"/>
        <a:ext cx="1031301" cy="1031301"/>
      </dsp:txXfrm>
    </dsp:sp>
    <dsp:sp modelId="{F0775E06-F777-4940-939D-8F8AB1FB03CF}">
      <dsp:nvSpPr>
        <dsp:cNvPr id="0" name=""/>
        <dsp:cNvSpPr/>
      </dsp:nvSpPr>
      <dsp:spPr>
        <a:xfrm>
          <a:off x="1529022" y="-149230"/>
          <a:ext cx="1006337" cy="1028222"/>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rPr>
            <a:t>Too big?</a:t>
          </a:r>
          <a:endParaRPr lang="en-US" sz="1100" kern="1200" dirty="0">
            <a:solidFill>
              <a:srgbClr val="FFFFFF"/>
            </a:solidFill>
          </a:endParaRPr>
        </a:p>
      </dsp:txBody>
      <dsp:txXfrm>
        <a:off x="1676397" y="1350"/>
        <a:ext cx="711587" cy="727062"/>
      </dsp:txXfrm>
    </dsp:sp>
    <dsp:sp modelId="{AA479A12-A2E4-4B8F-9AE3-6579AB530570}">
      <dsp:nvSpPr>
        <dsp:cNvPr id="0" name=""/>
        <dsp:cNvSpPr/>
      </dsp:nvSpPr>
      <dsp:spPr>
        <a:xfrm>
          <a:off x="2865220" y="800576"/>
          <a:ext cx="1006337" cy="1028222"/>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rPr>
            <a:t>Multiple levels of business value?</a:t>
          </a:r>
          <a:endParaRPr lang="en-US" sz="1100" kern="1200" dirty="0">
            <a:solidFill>
              <a:srgbClr val="FFFFFF"/>
            </a:solidFill>
          </a:endParaRPr>
        </a:p>
      </dsp:txBody>
      <dsp:txXfrm>
        <a:off x="3012595" y="951156"/>
        <a:ext cx="711587" cy="727062"/>
      </dsp:txXfrm>
    </dsp:sp>
    <dsp:sp modelId="{9EF27EE3-9712-4251-A0AF-547FB03D403E}">
      <dsp:nvSpPr>
        <dsp:cNvPr id="0" name=""/>
        <dsp:cNvSpPr/>
      </dsp:nvSpPr>
      <dsp:spPr>
        <a:xfrm>
          <a:off x="1529022" y="1750383"/>
          <a:ext cx="1006337" cy="1028222"/>
        </a:xfrm>
        <a:prstGeom prst="ellipse">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rPr>
            <a:t>Multiple levels of risk?</a:t>
          </a:r>
          <a:endParaRPr lang="en-US" sz="1100" kern="1200" dirty="0">
            <a:solidFill>
              <a:srgbClr val="FFFFFF"/>
            </a:solidFill>
          </a:endParaRPr>
        </a:p>
      </dsp:txBody>
      <dsp:txXfrm>
        <a:off x="1676397" y="1900963"/>
        <a:ext cx="711587" cy="727062"/>
      </dsp:txXfrm>
    </dsp:sp>
    <dsp:sp modelId="{C39A540A-1454-466A-A4A7-E4B1AD1296FE}">
      <dsp:nvSpPr>
        <dsp:cNvPr id="0" name=""/>
        <dsp:cNvSpPr/>
      </dsp:nvSpPr>
      <dsp:spPr>
        <a:xfrm>
          <a:off x="162077" y="685797"/>
          <a:ext cx="1231009" cy="1257779"/>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solidFill>
                <a:srgbClr val="FFFFFF"/>
              </a:solidFill>
            </a:rPr>
            <a:t>Dependency</a:t>
          </a:r>
          <a:endParaRPr lang="en-US" sz="1100" kern="1200" dirty="0">
            <a:solidFill>
              <a:srgbClr val="FFFFFF"/>
            </a:solidFill>
          </a:endParaRPr>
        </a:p>
      </dsp:txBody>
      <dsp:txXfrm>
        <a:off x="342354" y="869994"/>
        <a:ext cx="870455" cy="8893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635A6-2BDB-4870-A8D6-1668AE8B4827}">
      <dsp:nvSpPr>
        <dsp:cNvPr id="0" name=""/>
        <dsp:cNvSpPr/>
      </dsp:nvSpPr>
      <dsp:spPr>
        <a:xfrm>
          <a:off x="0" y="4557215"/>
          <a:ext cx="8229600" cy="59813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baseline="0" dirty="0" smtClean="0"/>
            <a:t>Let’s take that to the executive sponsor.</a:t>
          </a:r>
          <a:endParaRPr lang="en-US" sz="1600" kern="1200" dirty="0"/>
        </a:p>
      </dsp:txBody>
      <dsp:txXfrm>
        <a:off x="0" y="4557215"/>
        <a:ext cx="8229600" cy="598132"/>
      </dsp:txXfrm>
    </dsp:sp>
    <dsp:sp modelId="{70009643-199B-4ABA-8BD5-F321315D49CC}">
      <dsp:nvSpPr>
        <dsp:cNvPr id="0" name=""/>
        <dsp:cNvSpPr/>
      </dsp:nvSpPr>
      <dsp:spPr>
        <a:xfrm rot="10800000">
          <a:off x="0" y="3646260"/>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baseline="0" dirty="0" smtClean="0"/>
            <a:t>Because they weren’t identified as key sponsors</a:t>
          </a:r>
          <a:endParaRPr lang="en-US" sz="1600" kern="1200" dirty="0"/>
        </a:p>
      </dsp:txBody>
      <dsp:txXfrm rot="-10800000">
        <a:off x="0" y="3646260"/>
        <a:ext cx="8229600" cy="322894"/>
      </dsp:txXfrm>
    </dsp:sp>
    <dsp:sp modelId="{C18168B5-AAB3-435D-8E3F-52B3C753D668}">
      <dsp:nvSpPr>
        <dsp:cNvPr id="0" name=""/>
        <dsp:cNvSpPr/>
      </dsp:nvSpPr>
      <dsp:spPr>
        <a:xfrm>
          <a:off x="0" y="3969154"/>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AU" sz="1600" kern="1200" baseline="0" dirty="0" smtClean="0"/>
            <a:t>Can we change the sponsorship group so that 50% of the users are represented?  </a:t>
          </a:r>
          <a:endParaRPr lang="en-US" sz="1600" kern="1200" dirty="0"/>
        </a:p>
      </dsp:txBody>
      <dsp:txXfrm>
        <a:off x="0" y="3969154"/>
        <a:ext cx="8229600" cy="275058"/>
      </dsp:txXfrm>
    </dsp:sp>
    <dsp:sp modelId="{E3496E11-F476-4B4F-BBB6-B8660AC118D9}">
      <dsp:nvSpPr>
        <dsp:cNvPr id="0" name=""/>
        <dsp:cNvSpPr/>
      </dsp:nvSpPr>
      <dsp:spPr>
        <a:xfrm rot="10800000">
          <a:off x="0" y="2735305"/>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AU" sz="1400" kern="1200" baseline="0" dirty="0" smtClean="0"/>
            <a:t>We could, but they can’t commit the time necessary for all the meetings, etc</a:t>
          </a:r>
          <a:endParaRPr lang="en-US" sz="1400" kern="1200" dirty="0"/>
        </a:p>
      </dsp:txBody>
      <dsp:txXfrm rot="-10800000">
        <a:off x="0" y="2735305"/>
        <a:ext cx="8229600" cy="322894"/>
      </dsp:txXfrm>
    </dsp:sp>
    <dsp:sp modelId="{83C8D7A6-D7F8-4EBA-BB14-B570A80ABB71}">
      <dsp:nvSpPr>
        <dsp:cNvPr id="0" name=""/>
        <dsp:cNvSpPr/>
      </dsp:nvSpPr>
      <dsp:spPr>
        <a:xfrm>
          <a:off x="0" y="3058199"/>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AU" sz="1600" kern="1200" baseline="0" dirty="0" smtClean="0"/>
            <a:t>Why?  </a:t>
          </a:r>
          <a:endParaRPr lang="en-US" sz="1600" kern="1200" dirty="0"/>
        </a:p>
      </dsp:txBody>
      <dsp:txXfrm>
        <a:off x="0" y="3058199"/>
        <a:ext cx="8229600" cy="275058"/>
      </dsp:txXfrm>
    </dsp:sp>
    <dsp:sp modelId="{65E48FD0-B12E-4A46-8570-045A42DE450E}">
      <dsp:nvSpPr>
        <dsp:cNvPr id="0" name=""/>
        <dsp:cNvSpPr/>
      </dsp:nvSpPr>
      <dsp:spPr>
        <a:xfrm rot="10800000">
          <a:off x="0" y="1824349"/>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baseline="0" dirty="0" smtClean="0"/>
            <a:t>Because the project sponsor represents a different group</a:t>
          </a:r>
          <a:endParaRPr lang="en-US" sz="1600" kern="1200" dirty="0"/>
        </a:p>
      </dsp:txBody>
      <dsp:txXfrm rot="-10800000">
        <a:off x="0" y="1824349"/>
        <a:ext cx="8229600" cy="322894"/>
      </dsp:txXfrm>
    </dsp:sp>
    <dsp:sp modelId="{3D1EC78A-BC64-48A5-9218-A6D588B35A17}">
      <dsp:nvSpPr>
        <dsp:cNvPr id="0" name=""/>
        <dsp:cNvSpPr/>
      </dsp:nvSpPr>
      <dsp:spPr>
        <a:xfrm>
          <a:off x="0" y="2147244"/>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AU" sz="1600" kern="1200" baseline="0" dirty="0" smtClean="0"/>
            <a:t>Can we get sponsorship for that group?</a:t>
          </a:r>
          <a:endParaRPr lang="en-US" sz="1600" kern="1200" dirty="0"/>
        </a:p>
      </dsp:txBody>
      <dsp:txXfrm>
        <a:off x="0" y="2147244"/>
        <a:ext cx="8229600" cy="275058"/>
      </dsp:txXfrm>
    </dsp:sp>
    <dsp:sp modelId="{04DA175A-077A-4ABD-8A6E-7CA0D331D9CE}">
      <dsp:nvSpPr>
        <dsp:cNvPr id="0" name=""/>
        <dsp:cNvSpPr/>
      </dsp:nvSpPr>
      <dsp:spPr>
        <a:xfrm rot="10800000">
          <a:off x="0" y="913394"/>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dirty="0" smtClean="0"/>
            <a:t>Because </a:t>
          </a:r>
          <a:r>
            <a:rPr lang="en-AU" sz="1600" kern="1200" baseline="0" dirty="0" smtClean="0"/>
            <a:t>they haven’t been identified as part of the project</a:t>
          </a:r>
          <a:endParaRPr lang="en-US" sz="1600" kern="1200" dirty="0"/>
        </a:p>
      </dsp:txBody>
      <dsp:txXfrm rot="-10800000">
        <a:off x="0" y="913394"/>
        <a:ext cx="8229600" cy="322894"/>
      </dsp:txXfrm>
    </dsp:sp>
    <dsp:sp modelId="{2E029D00-AB8D-40DF-AA2D-2239198844EE}">
      <dsp:nvSpPr>
        <dsp:cNvPr id="0" name=""/>
        <dsp:cNvSpPr/>
      </dsp:nvSpPr>
      <dsp:spPr>
        <a:xfrm>
          <a:off x="0" y="1236289"/>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AU" sz="1600" kern="1200" baseline="0" dirty="0" smtClean="0"/>
            <a:t>Why?</a:t>
          </a:r>
          <a:endParaRPr lang="en-US" sz="1600" kern="1200" dirty="0"/>
        </a:p>
      </dsp:txBody>
      <dsp:txXfrm>
        <a:off x="0" y="1236289"/>
        <a:ext cx="8229600" cy="275058"/>
      </dsp:txXfrm>
    </dsp:sp>
    <dsp:sp modelId="{0DCDD08D-6EE0-4A7D-BE20-D140D71E4593}">
      <dsp:nvSpPr>
        <dsp:cNvPr id="0" name=""/>
        <dsp:cNvSpPr/>
      </dsp:nvSpPr>
      <dsp:spPr>
        <a:xfrm rot="10800000">
          <a:off x="0" y="0"/>
          <a:ext cx="8229600" cy="919927"/>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AU" sz="1600" kern="1200" dirty="0" smtClean="0"/>
            <a:t>We are not getting feedback from key users</a:t>
          </a:r>
          <a:endParaRPr lang="en-US" sz="1600" kern="1200" dirty="0"/>
        </a:p>
      </dsp:txBody>
      <dsp:txXfrm rot="-10800000">
        <a:off x="0" y="0"/>
        <a:ext cx="8229600" cy="322894"/>
      </dsp:txXfrm>
    </dsp:sp>
    <dsp:sp modelId="{F15ED77E-2D9F-40C2-A7C2-11E4F2E24034}">
      <dsp:nvSpPr>
        <dsp:cNvPr id="0" name=""/>
        <dsp:cNvSpPr/>
      </dsp:nvSpPr>
      <dsp:spPr>
        <a:xfrm>
          <a:off x="0" y="325334"/>
          <a:ext cx="8229600" cy="27505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AU" sz="1600" kern="1200" dirty="0" smtClean="0"/>
            <a:t>Why? </a:t>
          </a:r>
          <a:endParaRPr lang="en-US" sz="1600" kern="1200" dirty="0"/>
        </a:p>
      </dsp:txBody>
      <dsp:txXfrm>
        <a:off x="0" y="325334"/>
        <a:ext cx="8229600" cy="27505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10/5/15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2572606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10/5/15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223667003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a:t>
            </a:fld>
            <a:endParaRPr lang="en-US"/>
          </a:p>
        </p:txBody>
      </p:sp>
    </p:spTree>
    <p:extLst>
      <p:ext uri="{BB962C8B-B14F-4D97-AF65-F5344CB8AC3E}">
        <p14:creationId xmlns:p14="http://schemas.microsoft.com/office/powerpoint/2010/main" val="212354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Notes Placeholder 1"/>
          <p:cNvSpPr>
            <a:spLocks noGrp="1"/>
          </p:cNvSpPr>
          <p:nvPr>
            <p:ph type="body" idx="1"/>
          </p:nvPr>
        </p:nvSpPr>
        <p:spPr>
          <a:noFill/>
          <a:ln/>
        </p:spPr>
        <p:txBody>
          <a:bodyPr/>
          <a:lstStyle/>
          <a:p>
            <a:r>
              <a:rPr lang="en-US" dirty="0" smtClean="0"/>
              <a:t>Low: 5min</a:t>
            </a:r>
          </a:p>
          <a:p>
            <a:r>
              <a:rPr lang="en-US" dirty="0" smtClean="0"/>
              <a:t>High: 10min</a:t>
            </a:r>
          </a:p>
        </p:txBody>
      </p:sp>
    </p:spTree>
    <p:extLst>
      <p:ext uri="{BB962C8B-B14F-4D97-AF65-F5344CB8AC3E}">
        <p14:creationId xmlns:p14="http://schemas.microsoft.com/office/powerpoint/2010/main" val="199127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Notes Placeholder 1"/>
          <p:cNvSpPr>
            <a:spLocks noGrp="1"/>
          </p:cNvSpPr>
          <p:nvPr>
            <p:ph type="body" idx="1"/>
          </p:nvPr>
        </p:nvSpPr>
        <p:spPr>
          <a:noFill/>
          <a:ln/>
        </p:spPr>
        <p:txBody>
          <a:bodyPr/>
          <a:lstStyle/>
          <a:p>
            <a:r>
              <a:rPr lang="en-US" dirty="0" smtClean="0"/>
              <a:t>Balancing the cost of making the decision too early with</a:t>
            </a:r>
            <a:r>
              <a:rPr lang="en-US" baseline="0" dirty="0" smtClean="0"/>
              <a:t> the savings of putting off the decision.</a:t>
            </a:r>
            <a:endParaRPr lang="en-US" dirty="0" smtClean="0"/>
          </a:p>
        </p:txBody>
      </p:sp>
    </p:spTree>
    <p:extLst>
      <p:ext uri="{BB962C8B-B14F-4D97-AF65-F5344CB8AC3E}">
        <p14:creationId xmlns:p14="http://schemas.microsoft.com/office/powerpoint/2010/main" val="928307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Notes Placeholder 1"/>
          <p:cNvSpPr>
            <a:spLocks noGrp="1"/>
          </p:cNvSpPr>
          <p:nvPr>
            <p:ph type="body" idx="1"/>
          </p:nvPr>
        </p:nvSpPr>
        <p:spPr>
          <a:noFill/>
          <a:ln/>
        </p:spPr>
        <p:txBody>
          <a:bodyPr/>
          <a:lstStyle/>
          <a:p>
            <a:r>
              <a:rPr lang="en-US" dirty="0" smtClean="0"/>
              <a:t>Low: 5min</a:t>
            </a:r>
          </a:p>
          <a:p>
            <a:r>
              <a:rPr lang="en-US" dirty="0" smtClean="0"/>
              <a:t>High: 10min</a:t>
            </a:r>
          </a:p>
        </p:txBody>
      </p:sp>
    </p:spTree>
    <p:extLst>
      <p:ext uri="{BB962C8B-B14F-4D97-AF65-F5344CB8AC3E}">
        <p14:creationId xmlns:p14="http://schemas.microsoft.com/office/powerpoint/2010/main" val="59070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normAutofit fontScale="85000" lnSpcReduction="20000"/>
          </a:bodyPr>
          <a:lstStyle/>
          <a:p>
            <a:r>
              <a:rPr lang="en-US" dirty="0" smtClean="0"/>
              <a:t>Business Analyst</a:t>
            </a:r>
          </a:p>
          <a:p>
            <a:pPr lvl="1"/>
            <a:r>
              <a:rPr lang="en-US" sz="2000" dirty="0" smtClean="0"/>
              <a:t>understand and communicate the last responsible moment for each story issue</a:t>
            </a:r>
          </a:p>
          <a:p>
            <a:pPr lvl="1"/>
            <a:r>
              <a:rPr lang="en-US" sz="2000" dirty="0" smtClean="0"/>
              <a:t>get the customer involved </a:t>
            </a:r>
            <a:r>
              <a:rPr lang="en-US" sz="2000" b="1" dirty="0" smtClean="0"/>
              <a:t>well</a:t>
            </a:r>
            <a:r>
              <a:rPr lang="en-US" sz="2000" dirty="0" smtClean="0"/>
              <a:t> before the last responsible moment</a:t>
            </a:r>
          </a:p>
          <a:p>
            <a:pPr lvl="1"/>
            <a:r>
              <a:rPr lang="en-US" sz="2000" dirty="0" smtClean="0"/>
              <a:t>make sure the customer understands the issue/risk for each story</a:t>
            </a:r>
          </a:p>
          <a:p>
            <a:r>
              <a:rPr lang="en-US" dirty="0" smtClean="0"/>
              <a:t>Project Manager</a:t>
            </a:r>
          </a:p>
          <a:p>
            <a:pPr lvl="1"/>
            <a:r>
              <a:rPr lang="en-US" sz="2000" dirty="0" smtClean="0"/>
              <a:t>enforce the last responsible moment</a:t>
            </a:r>
          </a:p>
          <a:p>
            <a:r>
              <a:rPr lang="en-US" dirty="0" smtClean="0"/>
              <a:t>Customer</a:t>
            </a:r>
          </a:p>
          <a:p>
            <a:pPr lvl="1"/>
            <a:r>
              <a:rPr lang="en-US" sz="2000" dirty="0" smtClean="0"/>
              <a:t>own the risk &amp; make decisions</a:t>
            </a:r>
          </a:p>
          <a:p>
            <a:pPr lvl="2"/>
            <a:r>
              <a:rPr lang="en-US" sz="1800" dirty="0" smtClean="0"/>
              <a:t>To defer the story</a:t>
            </a:r>
          </a:p>
          <a:p>
            <a:pPr lvl="2"/>
            <a:r>
              <a:rPr lang="en-US" sz="1800" dirty="0" smtClean="0"/>
              <a:t>Accept the risk of developing with great volatility</a:t>
            </a:r>
          </a:p>
          <a:p>
            <a:pPr lvl="2"/>
            <a:r>
              <a:rPr lang="en-US" sz="1800" dirty="0" smtClean="0"/>
              <a:t>Do an analysis or development spike for more information</a:t>
            </a:r>
          </a:p>
          <a:p>
            <a:endParaRPr lang="en-US" dirty="0" smtClean="0"/>
          </a:p>
          <a:p>
            <a:r>
              <a:rPr lang="en-US" dirty="0" smtClean="0"/>
              <a:t>Low: 3min</a:t>
            </a:r>
          </a:p>
          <a:p>
            <a:r>
              <a:rPr lang="en-US" dirty="0" smtClean="0"/>
              <a:t>High: 5min</a:t>
            </a:r>
          </a:p>
        </p:txBody>
      </p:sp>
    </p:spTree>
    <p:extLst>
      <p:ext uri="{BB962C8B-B14F-4D97-AF65-F5344CB8AC3E}">
        <p14:creationId xmlns:p14="http://schemas.microsoft.com/office/powerpoint/2010/main" val="89159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smtClean="0"/>
              <a:t>Not due to business priorities, but more due to design.</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smtClean="0"/>
              <a:t>Are your stories changing often during design sessions, or during IPMs?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smtClean="0"/>
              <a:t>Causing</a:t>
            </a:r>
            <a:r>
              <a:rPr lang="en-US" sz="1200" baseline="0" dirty="0" smtClean="0"/>
              <a:t> you to re-write narratives, acceptance criteria.</a:t>
            </a:r>
            <a:endParaRPr lang="en-US" sz="120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aseline="0" dirty="0" smtClean="0"/>
              <a:t>They may be too detailed…</a:t>
            </a:r>
            <a:endParaRPr lang="en-US" sz="1200" dirty="0" smtClean="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During inception stories identified are too granular</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Are there implementation</a:t>
            </a:r>
            <a:r>
              <a:rPr lang="en-US" sz="1200" baseline="0" dirty="0" smtClean="0"/>
              <a:t> details?</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baseline="0" dirty="0" smtClean="0"/>
              <a:t>Do you include seemingly final lists of data requirements?</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sz="1200" baseline="0" dirty="0" smtClean="0"/>
          </a:p>
          <a:p>
            <a:r>
              <a:rPr lang="en-US" dirty="0" smtClean="0"/>
              <a:t>Low: 2min</a:t>
            </a:r>
          </a:p>
          <a:p>
            <a:r>
              <a:rPr lang="en-US"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1712102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Is your problem an unavailable customer?</a:t>
            </a:r>
          </a:p>
          <a:p>
            <a:r>
              <a:rPr lang="en-US" dirty="0" smtClean="0"/>
              <a:t>Are you always behind in finishing stories?</a:t>
            </a:r>
          </a:p>
          <a:p>
            <a:r>
              <a:rPr lang="en-US" dirty="0" smtClean="0"/>
              <a:t>Getting enough</a:t>
            </a:r>
            <a:r>
              <a:rPr lang="en-US" baseline="0" dirty="0" smtClean="0"/>
              <a:t> information to create the narrative?</a:t>
            </a:r>
          </a:p>
          <a:p>
            <a:r>
              <a:rPr lang="en-US" baseline="0" dirty="0" smtClean="0"/>
              <a:t>To conduct a design session?</a:t>
            </a:r>
          </a:p>
          <a:p>
            <a:r>
              <a:rPr lang="en-US" baseline="0" dirty="0" smtClean="0"/>
              <a:t>To present in the IPM?</a:t>
            </a:r>
          </a:p>
          <a:p>
            <a:endParaRPr lang="en-US" baseline="0" dirty="0" smtClean="0"/>
          </a:p>
          <a:p>
            <a:r>
              <a:rPr lang="en-US" baseline="0" dirty="0" smtClean="0"/>
              <a:t>Original slide bullets:</a:t>
            </a:r>
          </a:p>
          <a:p>
            <a:endParaRPr lang="en-US" baseline="0" dirty="0" smtClean="0"/>
          </a:p>
          <a:p>
            <a:pPr marL="234950" lvl="1" indent="-168275"/>
            <a:r>
              <a:rPr lang="en-US" sz="2400" dirty="0" smtClean="0"/>
              <a:t>Set team hours with the customer.  This may require early or late hours.</a:t>
            </a:r>
          </a:p>
          <a:p>
            <a:pPr marL="234950" lvl="1" indent="-168275"/>
            <a:endParaRPr lang="en-US" sz="2400" dirty="0" smtClean="0"/>
          </a:p>
          <a:p>
            <a:pPr marL="234950" lvl="1" indent="-168275"/>
            <a:r>
              <a:rPr lang="en-US" sz="2400" dirty="0" smtClean="0"/>
              <a:t>Is there another person who the customer trusts to act as a proxy?</a:t>
            </a:r>
          </a:p>
          <a:p>
            <a:pPr marL="234950" lvl="1" indent="-168275"/>
            <a:endParaRPr lang="en-US" sz="2400" dirty="0" smtClean="0"/>
          </a:p>
          <a:p>
            <a:pPr marL="234950" lvl="1" indent="-168275"/>
            <a:r>
              <a:rPr lang="en-US" sz="2400" dirty="0" smtClean="0"/>
              <a:t>Be clear about the Last Responsible Moment</a:t>
            </a:r>
          </a:p>
          <a:p>
            <a:endParaRPr lang="en-US" sz="4000" dirty="0" smtClean="0"/>
          </a:p>
          <a:p>
            <a:endParaRPr lang="en-US" baseline="0" dirty="0" smtClean="0"/>
          </a:p>
          <a:p>
            <a:endParaRPr lang="en-US" baseline="0" dirty="0" smtClean="0"/>
          </a:p>
          <a:p>
            <a:r>
              <a:rPr lang="en-US" baseline="0" dirty="0" smtClean="0"/>
              <a:t>Low: 2min</a:t>
            </a:r>
          </a:p>
          <a:p>
            <a:r>
              <a:rPr lang="en-US" baseline="0" dirty="0" smtClean="0"/>
              <a:t>High: 3min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extLst>
      <p:ext uri="{BB962C8B-B14F-4D97-AF65-F5344CB8AC3E}">
        <p14:creationId xmlns:p14="http://schemas.microsoft.com/office/powerpoint/2010/main" val="116509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Say we</a:t>
            </a:r>
            <a:r>
              <a:rPr lang="en-US" sz="1200" baseline="0" dirty="0" smtClean="0"/>
              <a:t> are in the middle of the iteration and the wall looks like this.</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baseline="0" dirty="0" smtClean="0"/>
              <a:t>There are no stories to be pulled if the </a:t>
            </a:r>
            <a:r>
              <a:rPr lang="en-US" sz="1200" baseline="0" dirty="0" err="1" smtClean="0"/>
              <a:t>devs</a:t>
            </a:r>
            <a:r>
              <a:rPr lang="en-US" sz="1200" baseline="0" dirty="0" smtClean="0"/>
              <a:t> finish early</a:t>
            </a:r>
            <a:endParaRPr lang="en-US" sz="1200" dirty="0" smtClean="0"/>
          </a:p>
          <a:p>
            <a:pPr>
              <a:buFont typeface="Arial" pitchFamily="34" charset="0"/>
              <a:buChar char="•"/>
            </a:pPr>
            <a:r>
              <a:rPr lang="en-US" baseline="0" dirty="0" smtClean="0"/>
              <a:t>or have to swap stories due to technical issues</a:t>
            </a:r>
            <a:endParaRPr lang="en-US"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Not enough stories are ready for developers to start the next iteration</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sz="120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Original slide bullets:</a:t>
            </a:r>
          </a:p>
          <a:p>
            <a:pPr marL="234950" lvl="1" indent="-227013">
              <a:spcBef>
                <a:spcPts val="0"/>
              </a:spcBef>
              <a:spcAft>
                <a:spcPts val="600"/>
              </a:spcAft>
            </a:pPr>
            <a:r>
              <a:rPr lang="en-US" sz="2400" dirty="0" smtClean="0"/>
              <a:t>Are there enough analysts to support the </a:t>
            </a:r>
            <a:r>
              <a:rPr lang="en-US" sz="2400" dirty="0" err="1" smtClean="0"/>
              <a:t>dev</a:t>
            </a:r>
            <a:r>
              <a:rPr lang="en-US" sz="2400" dirty="0" smtClean="0"/>
              <a:t> team?</a:t>
            </a:r>
          </a:p>
          <a:p>
            <a:pPr marL="234950" lvl="1" indent="-227013">
              <a:spcBef>
                <a:spcPts val="0"/>
              </a:spcBef>
              <a:spcAft>
                <a:spcPts val="600"/>
              </a:spcAft>
            </a:pPr>
            <a:r>
              <a:rPr lang="en-US" sz="2400" dirty="0" smtClean="0"/>
              <a:t>Is customer too busy to review stories?  </a:t>
            </a:r>
          </a:p>
          <a:p>
            <a:pPr marL="234950" lvl="1" indent="-227013">
              <a:spcBef>
                <a:spcPts val="0"/>
              </a:spcBef>
              <a:spcAft>
                <a:spcPts val="600"/>
              </a:spcAft>
            </a:pPr>
            <a:r>
              <a:rPr lang="en-US" sz="2400" dirty="0" err="1" smtClean="0"/>
              <a:t>Devs</a:t>
            </a:r>
            <a:r>
              <a:rPr lang="en-US" sz="2400" dirty="0" smtClean="0"/>
              <a:t> can work on defects while waiting for customer to review stories</a:t>
            </a:r>
          </a:p>
          <a:p>
            <a:pPr marL="234950" lvl="1" indent="-227013">
              <a:spcBef>
                <a:spcPts val="0"/>
              </a:spcBef>
              <a:spcAft>
                <a:spcPts val="600"/>
              </a:spcAft>
            </a:pPr>
            <a:r>
              <a:rPr lang="en-US" sz="2400" dirty="0" smtClean="0"/>
              <a:t>Can QA or </a:t>
            </a:r>
            <a:r>
              <a:rPr lang="en-US" sz="2400" dirty="0" err="1" smtClean="0"/>
              <a:t>Devs</a:t>
            </a:r>
            <a:r>
              <a:rPr lang="en-US" sz="2400" dirty="0" smtClean="0"/>
              <a:t> help write Narratives</a:t>
            </a:r>
            <a:endParaRPr lang="en-US" sz="400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sz="1200" dirty="0" smtClean="0"/>
          </a:p>
          <a:p>
            <a:pPr>
              <a:buFont typeface="Arial" pitchFamily="34" charset="0"/>
              <a:buNone/>
            </a:pPr>
            <a:endParaRPr lang="en-US" dirty="0" smtClean="0"/>
          </a:p>
          <a:p>
            <a:pPr>
              <a:buFont typeface="Arial" pitchFamily="34" charset="0"/>
              <a:buNone/>
            </a:pPr>
            <a:r>
              <a:rPr lang="en-US" dirty="0" smtClean="0"/>
              <a:t>Low: 2min</a:t>
            </a:r>
          </a:p>
          <a:p>
            <a:pPr>
              <a:buFont typeface="Arial" pitchFamily="34" charset="0"/>
              <a:buNone/>
            </a:pPr>
            <a:r>
              <a:rPr lang="en-US" dirty="0" smtClean="0"/>
              <a:t>High: 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19</a:t>
            </a:fld>
            <a:endParaRPr lang="en-AU"/>
          </a:p>
        </p:txBody>
      </p:sp>
    </p:spTree>
    <p:extLst>
      <p:ext uri="{BB962C8B-B14F-4D97-AF65-F5344CB8AC3E}">
        <p14:creationId xmlns:p14="http://schemas.microsoft.com/office/powerpoint/2010/main" val="1011183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sz="1200" dirty="0" smtClean="0"/>
              <a:t>Stories are consistently too big for an iteration</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Estimates</a:t>
            </a:r>
            <a:r>
              <a:rPr lang="en-US" baseline="0" dirty="0" smtClean="0"/>
              <a:t> in IPM are large</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Stories are taking longer than estimated</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Original bullets from slide</a:t>
            </a:r>
          </a:p>
          <a:p>
            <a:pPr marL="0" marR="0" lvl="0" indent="0" algn="l" defTabSz="457200" rtl="0" eaLnBrk="0" fontAlgn="base" latinLnBrk="0" hangingPunct="0">
              <a:lnSpc>
                <a:spcPct val="100000"/>
              </a:lnSpc>
              <a:spcBef>
                <a:spcPct val="30000"/>
              </a:spcBef>
              <a:spcAft>
                <a:spcPct val="0"/>
              </a:spcAft>
              <a:buClrTx/>
              <a:buSzTx/>
              <a:buFont typeface="Arial" pitchFamily="34" charset="0"/>
              <a:buChar char="•"/>
              <a:tabLst/>
              <a:defRPr/>
            </a:pPr>
            <a:endParaRPr lang="en-US" baseline="0" dirty="0" smtClean="0"/>
          </a:p>
          <a:p>
            <a:pPr marL="234950" lvl="1" indent="-227013">
              <a:tabLst>
                <a:tab pos="0" algn="l"/>
              </a:tabLst>
            </a:pPr>
            <a:r>
              <a:rPr lang="en-US" dirty="0" smtClean="0"/>
              <a:t>Are there technical challenges causing the developers to over-run their estimates?</a:t>
            </a:r>
          </a:p>
          <a:p>
            <a:pPr marL="234950" lvl="1" indent="-227013">
              <a:tabLst>
                <a:tab pos="0" algn="l"/>
              </a:tabLst>
            </a:pPr>
            <a:r>
              <a:rPr lang="en-US" dirty="0" smtClean="0"/>
              <a:t>Continue to split stories until you arrive at a consistent size</a:t>
            </a:r>
          </a:p>
          <a:p>
            <a:pPr marL="234950" lvl="1" indent="-227013">
              <a:tabLst>
                <a:tab pos="0" algn="l"/>
              </a:tabLst>
            </a:pPr>
            <a:r>
              <a:rPr lang="en-US" dirty="0" smtClean="0"/>
              <a:t>Start with very small stories then combine stories when velocity has stabilized</a:t>
            </a:r>
            <a:endParaRPr lang="en-US" sz="440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endParaRPr lang="en-US" baseline="0" dirty="0" smtClean="0"/>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baseline="0" dirty="0" smtClean="0"/>
              <a:t>Low: 2min</a:t>
            </a:r>
          </a:p>
          <a:p>
            <a:pPr marL="0" marR="0" lvl="0" indent="0" algn="l" defTabSz="457200" rtl="0" eaLnBrk="0" fontAlgn="base" latinLnBrk="0" hangingPunct="0">
              <a:lnSpc>
                <a:spcPct val="100000"/>
              </a:lnSpc>
              <a:spcBef>
                <a:spcPct val="30000"/>
              </a:spcBef>
              <a:spcAft>
                <a:spcPct val="0"/>
              </a:spcAft>
              <a:buClrTx/>
              <a:buSzTx/>
              <a:buFont typeface="Arial" pitchFamily="34" charset="0"/>
              <a:buNone/>
              <a:tabLst/>
              <a:defRPr/>
            </a:pPr>
            <a:r>
              <a:rPr lang="en-US" baseline="0"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extLst>
      <p:ext uri="{BB962C8B-B14F-4D97-AF65-F5344CB8AC3E}">
        <p14:creationId xmlns:p14="http://schemas.microsoft.com/office/powerpoint/2010/main" val="1925893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During</a:t>
            </a:r>
            <a:r>
              <a:rPr lang="en-US" baseline="0" dirty="0" smtClean="0"/>
              <a:t> Inception, this should be discussed and included in the release plan</a:t>
            </a:r>
          </a:p>
          <a:p>
            <a:r>
              <a:rPr lang="en-US" baseline="0" dirty="0" smtClean="0"/>
              <a:t>If missed, and caught later….</a:t>
            </a:r>
          </a:p>
          <a:p>
            <a:endParaRPr lang="en-US" baseline="0" dirty="0" smtClean="0"/>
          </a:p>
          <a:p>
            <a:r>
              <a:rPr lang="en-US" baseline="0" dirty="0" smtClean="0"/>
              <a:t>Original bullets from slide:</a:t>
            </a:r>
          </a:p>
          <a:p>
            <a:endParaRPr lang="en-US" baseline="0" dirty="0" smtClean="0"/>
          </a:p>
          <a:p>
            <a:pPr marL="234950" lvl="1" indent="-227013"/>
            <a:r>
              <a:rPr lang="en-US" sz="2400" dirty="0" smtClean="0"/>
              <a:t>Create an epic level story to capture this work</a:t>
            </a:r>
          </a:p>
          <a:p>
            <a:pPr marL="234950" lvl="1" indent="-227013"/>
            <a:endParaRPr lang="en-US" sz="2400" dirty="0" smtClean="0"/>
          </a:p>
          <a:p>
            <a:pPr marL="234950" lvl="1" indent="-227013"/>
            <a:r>
              <a:rPr lang="en-US" sz="2400" dirty="0" smtClean="0"/>
              <a:t>Or better yet, note on stories that may be impacted</a:t>
            </a:r>
          </a:p>
          <a:p>
            <a:pPr marL="234950" lvl="1" indent="-227013"/>
            <a:endParaRPr lang="en-US" sz="2400" dirty="0" smtClean="0"/>
          </a:p>
          <a:p>
            <a:pPr marL="234950" lvl="1" indent="-227013"/>
            <a:r>
              <a:rPr lang="en-US" sz="2400" dirty="0" smtClean="0"/>
              <a:t>Call it out to the Project Manager so they can address it with the client.</a:t>
            </a:r>
            <a:endParaRPr lang="en-US" sz="4000" dirty="0" smtClean="0"/>
          </a:p>
          <a:p>
            <a:endParaRPr lang="en-US" baseline="0" dirty="0" smtClean="0"/>
          </a:p>
          <a:p>
            <a:endParaRPr lang="en-US" baseline="0" dirty="0" smtClean="0"/>
          </a:p>
          <a:p>
            <a:r>
              <a:rPr lang="en-US" baseline="0" dirty="0" smtClean="0"/>
              <a:t>Low: 1min</a:t>
            </a:r>
          </a:p>
          <a:p>
            <a:r>
              <a:rPr lang="en-US" baseline="0"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21</a:t>
            </a:fld>
            <a:endParaRPr lang="en-US"/>
          </a:p>
        </p:txBody>
      </p:sp>
    </p:spTree>
    <p:extLst>
      <p:ext uri="{BB962C8B-B14F-4D97-AF65-F5344CB8AC3E}">
        <p14:creationId xmlns:p14="http://schemas.microsoft.com/office/powerpoint/2010/main" val="1616846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600" dirty="0" smtClean="0"/>
              <a:t>Future users are not participating in showcase to provide feedback</a:t>
            </a:r>
          </a:p>
          <a:p>
            <a:pPr lvl="1"/>
            <a:r>
              <a:rPr lang="en-US" sz="1200" dirty="0" smtClean="0"/>
              <a:t>Arrange for separate sessions with users to provide feedback.   Encourage customer to be involved in these sessions.</a:t>
            </a:r>
            <a:r>
              <a:rPr lang="en-US" sz="1600" dirty="0" smtClean="0"/>
              <a:t> </a:t>
            </a:r>
          </a:p>
          <a:p>
            <a:endParaRPr lang="en-US" dirty="0" smtClean="0"/>
          </a:p>
          <a:p>
            <a:endParaRPr lang="en-US" dirty="0" smtClean="0"/>
          </a:p>
          <a:p>
            <a:r>
              <a:rPr lang="en-US" dirty="0" smtClean="0"/>
              <a:t>Original bullets from slide:</a:t>
            </a:r>
          </a:p>
          <a:p>
            <a:endParaRPr lang="en-US" dirty="0" smtClean="0"/>
          </a:p>
          <a:p>
            <a:pPr marL="234950" lvl="1" indent="-234950"/>
            <a:r>
              <a:rPr lang="en-US" sz="2800" dirty="0" smtClean="0"/>
              <a:t>Arrange for separate sessions with users to provide feedback. </a:t>
            </a:r>
          </a:p>
          <a:p>
            <a:pPr marL="234950" lvl="1" indent="-234950"/>
            <a:r>
              <a:rPr lang="en-US" sz="2800" dirty="0" smtClean="0"/>
              <a:t>Vary the schedule of showcases to accommodate schedules</a:t>
            </a:r>
          </a:p>
          <a:p>
            <a:pPr marL="234950" lvl="1" indent="-234950"/>
            <a:r>
              <a:rPr lang="en-US" sz="2800" dirty="0" smtClean="0"/>
              <a:t>Provide </a:t>
            </a:r>
            <a:r>
              <a:rPr lang="en-US" sz="2800" dirty="0" err="1" smtClean="0"/>
              <a:t>webex</a:t>
            </a:r>
            <a:r>
              <a:rPr lang="en-US" sz="2800" dirty="0" smtClean="0"/>
              <a:t> or other options for participation</a:t>
            </a:r>
            <a:endParaRPr lang="en-US" sz="2400" dirty="0" smtClean="0"/>
          </a:p>
          <a:p>
            <a:endParaRPr lang="en-US" dirty="0" smtClean="0"/>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22</a:t>
            </a:fld>
            <a:endParaRPr lang="en-US"/>
          </a:p>
        </p:txBody>
      </p:sp>
    </p:spTree>
    <p:extLst>
      <p:ext uri="{BB962C8B-B14F-4D97-AF65-F5344CB8AC3E}">
        <p14:creationId xmlns:p14="http://schemas.microsoft.com/office/powerpoint/2010/main" val="7628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a:t>
            </a:fld>
            <a:endParaRPr lang="en-US"/>
          </a:p>
        </p:txBody>
      </p:sp>
    </p:spTree>
    <p:extLst>
      <p:ext uri="{BB962C8B-B14F-4D97-AF65-F5344CB8AC3E}">
        <p14:creationId xmlns:p14="http://schemas.microsoft.com/office/powerpoint/2010/main" val="1455397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pPr defTabSz="464424" eaLnBrk="1" fontAlgn="auto" hangingPunct="1">
              <a:spcBef>
                <a:spcPts val="0"/>
              </a:spcBef>
              <a:spcAft>
                <a:spcPts val="0"/>
              </a:spcAft>
              <a:defRPr/>
            </a:pPr>
            <a:r>
              <a:rPr lang="en-AU" dirty="0" smtClean="0"/>
              <a:t>Root cause analysis is the process of finding the fire behind the smoke; the dead fish behind the smell, if you will.  There are many methods for doing root cause analysis. This notation is not a mandate, merely a suggestion as it emphasises the need to try and quantify the cost of smells, once you have gotten to the root cause.</a:t>
            </a:r>
          </a:p>
          <a:p>
            <a:pPr defTabSz="464424" eaLnBrk="1" fontAlgn="auto" hangingPunct="1">
              <a:spcBef>
                <a:spcPts val="0"/>
              </a:spcBef>
              <a:spcAft>
                <a:spcPts val="0"/>
              </a:spcAft>
              <a:defRPr/>
            </a:pPr>
            <a:endParaRPr lang="en-AU" dirty="0" smtClean="0"/>
          </a:p>
          <a:p>
            <a:pPr defTabSz="464424" eaLnBrk="1" fontAlgn="auto" hangingPunct="1">
              <a:spcBef>
                <a:spcPts val="0"/>
              </a:spcBef>
              <a:spcAft>
                <a:spcPts val="0"/>
              </a:spcAft>
              <a:defRPr/>
            </a:pPr>
            <a:r>
              <a:rPr lang="en-AU" dirty="0" smtClean="0"/>
              <a:t>The lean manufacturing school use the “5 Whys” approach for identifying root causes of problems - we’ll see an example of this technique fairly soon. </a:t>
            </a:r>
          </a:p>
          <a:p>
            <a:pPr defTabSz="464424" eaLnBrk="1" fontAlgn="auto" hangingPunct="1">
              <a:spcBef>
                <a:spcPts val="0"/>
              </a:spcBef>
              <a:spcAft>
                <a:spcPts val="0"/>
              </a:spcAft>
              <a:defRPr/>
            </a:pPr>
            <a:endParaRPr lang="en-AU" dirty="0" smtClean="0"/>
          </a:p>
          <a:p>
            <a:pPr defTabSz="464424" eaLnBrk="1" fontAlgn="auto" hangingPunct="1">
              <a:spcBef>
                <a:spcPts val="0"/>
              </a:spcBef>
              <a:spcAft>
                <a:spcPts val="0"/>
              </a:spcAft>
              <a:defRPr/>
            </a:pPr>
            <a:r>
              <a:rPr lang="en-AU" dirty="0" smtClean="0"/>
              <a:t>Low: 1min</a:t>
            </a:r>
          </a:p>
          <a:p>
            <a:pPr defTabSz="464424" eaLnBrk="1" fontAlgn="auto" hangingPunct="1">
              <a:spcBef>
                <a:spcPts val="0"/>
              </a:spcBef>
              <a:spcAft>
                <a:spcPts val="0"/>
              </a:spcAft>
              <a:defRPr/>
            </a:pPr>
            <a:r>
              <a:rPr lang="en-AU" dirty="0" smtClean="0"/>
              <a:t>High: 3min</a:t>
            </a:r>
          </a:p>
        </p:txBody>
      </p:sp>
      <p:sp>
        <p:nvSpPr>
          <p:cNvPr id="4" name="Slide Number Placeholder 3"/>
          <p:cNvSpPr>
            <a:spLocks noGrp="1"/>
          </p:cNvSpPr>
          <p:nvPr>
            <p:ph type="sldNum" sz="quarter" idx="10"/>
          </p:nvPr>
        </p:nvSpPr>
        <p:spPr/>
        <p:txBody>
          <a:bodyPr/>
          <a:lstStyle/>
          <a:p>
            <a:fld id="{1DEBFB40-968A-1045-893C-723D6C95B419}" type="slidenum">
              <a:rPr lang="en-AU" smtClean="0"/>
              <a:pPr/>
              <a:t>23</a:t>
            </a:fld>
            <a:endParaRPr lang="en-AU"/>
          </a:p>
        </p:txBody>
      </p:sp>
    </p:spTree>
    <p:extLst>
      <p:ext uri="{BB962C8B-B14F-4D97-AF65-F5344CB8AC3E}">
        <p14:creationId xmlns:p14="http://schemas.microsoft.com/office/powerpoint/2010/main" val="43568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209550"/>
            <a:ext cx="4632325" cy="3475038"/>
          </a:xfrm>
        </p:spPr>
      </p:sp>
      <p:sp>
        <p:nvSpPr>
          <p:cNvPr id="3" name="Notes Placeholder 2"/>
          <p:cNvSpPr>
            <a:spLocks noGrp="1"/>
          </p:cNvSpPr>
          <p:nvPr>
            <p:ph type="body" idx="1"/>
          </p:nvPr>
        </p:nvSpPr>
        <p:spPr/>
        <p:txBody>
          <a:bodyPr>
            <a:normAutofit/>
          </a:bodyPr>
          <a:lstStyle/>
          <a:p>
            <a:r>
              <a:rPr lang="en-US" dirty="0" smtClean="0"/>
              <a:t>Don’t get too hung up on asking</a:t>
            </a:r>
            <a:r>
              <a:rPr lang="en-US" baseline="0" dirty="0" smtClean="0"/>
              <a:t> “Why?” exactly 5 times.  An experienced applier of this technique will know how deep to question before an actionable root cause is uncovered.  It may take more of less than the magical 5 questions suggests.</a:t>
            </a:r>
          </a:p>
          <a:p>
            <a:endParaRPr lang="en-US" dirty="0" smtClean="0"/>
          </a:p>
          <a:p>
            <a:r>
              <a:rPr lang="en-US" dirty="0" smtClean="0"/>
              <a:t>If you Google “5 whys” and “pigeons” you’ll stumble across a great implementation</a:t>
            </a:r>
            <a:r>
              <a:rPr lang="en-US" baseline="0" dirty="0" smtClean="0"/>
              <a:t> of this technique well outside the IT domain. </a:t>
            </a:r>
          </a:p>
          <a:p>
            <a:endParaRPr lang="en-US" baseline="0" dirty="0" smtClean="0"/>
          </a:p>
          <a:p>
            <a:r>
              <a:rPr lang="en-US" baseline="0" dirty="0" smtClean="0"/>
              <a:t>Low: 2min</a:t>
            </a:r>
          </a:p>
          <a:p>
            <a:r>
              <a:rPr lang="en-US" baseline="0" dirty="0" smtClean="0"/>
              <a:t>High: 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24</a:t>
            </a:fld>
            <a:endParaRPr lang="en-AU"/>
          </a:p>
        </p:txBody>
      </p:sp>
    </p:spTree>
    <p:extLst>
      <p:ext uri="{BB962C8B-B14F-4D97-AF65-F5344CB8AC3E}">
        <p14:creationId xmlns:p14="http://schemas.microsoft.com/office/powerpoint/2010/main" val="2105608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extLst>
      <p:ext uri="{BB962C8B-B14F-4D97-AF65-F5344CB8AC3E}">
        <p14:creationId xmlns:p14="http://schemas.microsoft.com/office/powerpoint/2010/main" val="5762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r>
              <a:rPr lang="en-US" sz="1200" dirty="0" smtClean="0"/>
              <a:t>Split stories vertically like a slice of layered cake</a:t>
            </a:r>
          </a:p>
          <a:p>
            <a:r>
              <a:rPr lang="en-US" sz="1200" dirty="0" smtClean="0"/>
              <a:t>Move error and/or exception handling to a separate story</a:t>
            </a:r>
          </a:p>
          <a:p>
            <a:r>
              <a:rPr lang="en-US" sz="1200" dirty="0" smtClean="0"/>
              <a:t>Remove cross story concerns, such as security, auditing, and performance constraints</a:t>
            </a:r>
          </a:p>
          <a:p>
            <a:r>
              <a:rPr lang="en-US" sz="1200" dirty="0" smtClean="0"/>
              <a:t>Split stories with concepts of mixed priority</a:t>
            </a:r>
          </a:p>
          <a:p>
            <a:r>
              <a:rPr lang="en-US" sz="1200" dirty="0" smtClean="0"/>
              <a:t>Split out user operations, such as create, update, delete</a:t>
            </a:r>
          </a:p>
          <a:p>
            <a:r>
              <a:rPr lang="en-US" sz="1200" dirty="0" smtClean="0"/>
              <a:t>Split out added complexity items such as, searching and filtering</a:t>
            </a:r>
          </a:p>
          <a:p>
            <a:r>
              <a:rPr lang="en-US" sz="1200" dirty="0" smtClean="0"/>
              <a:t>Separate data validation from data entry or editing</a:t>
            </a:r>
            <a:endParaRPr lang="en-US" dirty="0" smtClean="0"/>
          </a:p>
        </p:txBody>
      </p:sp>
    </p:spTree>
    <p:extLst>
      <p:ext uri="{BB962C8B-B14F-4D97-AF65-F5344CB8AC3E}">
        <p14:creationId xmlns:p14="http://schemas.microsoft.com/office/powerpoint/2010/main" val="102719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With all of these examples of story splitting, you need to read between the lines of the stories enough to understand the context, but hopefully the scenarios I’ve outlined aren’t too unreasonable.</a:t>
            </a:r>
            <a:endParaRPr lang="en-US" i="1" dirty="0" smtClean="0"/>
          </a:p>
          <a:p>
            <a:endParaRPr lang="en-US" dirty="0" smtClean="0"/>
          </a:p>
          <a:p>
            <a:r>
              <a:rPr lang="en-US" dirty="0" smtClean="0"/>
              <a:t>Splitting</a:t>
            </a:r>
            <a:r>
              <a:rPr lang="en-US" baseline="0" dirty="0" smtClean="0"/>
              <a:t> a story to distribute the size is by far the most common form of split because the stimulus is so obvious and unambiguous – a story with a large estimate.</a:t>
            </a:r>
          </a:p>
          <a:p>
            <a:endParaRPr lang="en-US" baseline="0" dirty="0" smtClean="0"/>
          </a:p>
          <a:p>
            <a:r>
              <a:rPr lang="en-US" baseline="0" dirty="0" smtClean="0"/>
              <a:t>Note that the sum of the estimates of the split stories is actually larger than the original one (13 versus 12)!  This is also not an uncommon scenario and not all story splits will result in no change to the overall estimate.</a:t>
            </a:r>
          </a:p>
          <a:p>
            <a:endParaRPr lang="en-US" baseline="0" dirty="0" smtClean="0"/>
          </a:p>
          <a:p>
            <a:r>
              <a:rPr lang="en-US" baseline="0" dirty="0" smtClean="0"/>
              <a:t>Most teams will establish an initial high water mark for estimates, beyond which stories are considered “epics” and should automatically be split.  This splitting usually happens (or is at least called out) during the Initiate workshops when estimation is being done.</a:t>
            </a:r>
          </a:p>
          <a:p>
            <a:endParaRPr lang="en-US" baseline="0" dirty="0" smtClean="0"/>
          </a:p>
          <a:p>
            <a:r>
              <a:rPr lang="en-US" baseline="0" dirty="0" smtClean="0"/>
              <a:t>Low: 2min</a:t>
            </a:r>
          </a:p>
          <a:p>
            <a:r>
              <a:rPr lang="en-US" baseline="0" dirty="0" smtClean="0"/>
              <a:t>High: 5min</a:t>
            </a:r>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5</a:t>
            </a:fld>
            <a:endParaRPr lang="en-US"/>
          </a:p>
        </p:txBody>
      </p:sp>
    </p:spTree>
    <p:extLst>
      <p:ext uri="{BB962C8B-B14F-4D97-AF65-F5344CB8AC3E}">
        <p14:creationId xmlns:p14="http://schemas.microsoft.com/office/powerpoint/2010/main" val="43579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assumption</a:t>
            </a:r>
            <a:r>
              <a:rPr lang="en-US" baseline="0" dirty="0" smtClean="0"/>
              <a:t> lurking behind this split is that the Call Centre Manager is more interested in either staffing the call centre adequately or seeing how quickly calls are being completed.  This difference in interest translated into a different in business value and may result in one of the split stories being tagged as Must Have whilst the other is a Should Have.  </a:t>
            </a:r>
          </a:p>
          <a:p>
            <a:endParaRPr lang="en-US" baseline="0" dirty="0" smtClean="0"/>
          </a:p>
          <a:p>
            <a:r>
              <a:rPr lang="en-US" baseline="0" dirty="0" smtClean="0"/>
              <a:t>This type of split is a far more difficult one to spot and conduct because it absolutely requires the input of the Customer or SME to make the call on whether there are in fact different levels of business value contained within the story. </a:t>
            </a:r>
          </a:p>
          <a:p>
            <a:endParaRPr lang="en-US" baseline="0" dirty="0" smtClean="0"/>
          </a:p>
          <a:p>
            <a:r>
              <a:rPr lang="en-US" baseline="0" dirty="0" smtClean="0"/>
              <a:t>Low: 2min</a:t>
            </a:r>
          </a:p>
          <a:p>
            <a:r>
              <a:rPr lang="en-US" baseline="0" dirty="0" smtClean="0"/>
              <a:t>High: 5min</a:t>
            </a:r>
            <a:endParaRPr lang="en-US"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6</a:t>
            </a:fld>
            <a:endParaRPr lang="en-US"/>
          </a:p>
        </p:txBody>
      </p:sp>
    </p:spTree>
    <p:extLst>
      <p:ext uri="{BB962C8B-B14F-4D97-AF65-F5344CB8AC3E}">
        <p14:creationId xmlns:p14="http://schemas.microsoft.com/office/powerpoint/2010/main" val="152427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type</a:t>
            </a:r>
            <a:r>
              <a:rPr lang="en-US" baseline="0" dirty="0" smtClean="0"/>
              <a:t> of split that should be identified during the Initiate workshops are when stories include inherently risky work that should be spiked to validate assumptions around feasibility and/or estimate.  The example here shows a situation where the original story was split into a low risk/high risk pair (note the increase in the overall estimate!) with the resulting high risk story being removed from scope, presumably due to the cost involved in delivering it.  This is another take on the approach of incrementally delivering the value, from a very low tech solution with checkpoints all the way along the path to give the customer the opportunity to take a simpler, easier solution when one becomes available.  The customer won’t always make decisions this way, and it takes some experience to know when and how to apply this skill, but a mature Agile team will always be suggesting cheaper, simpler alternatives to their customer in case one of them will satisfy the core requirement.</a:t>
            </a:r>
          </a:p>
          <a:p>
            <a:endParaRPr lang="en-US" baseline="0" dirty="0" smtClean="0"/>
          </a:p>
          <a:p>
            <a:endParaRPr lang="en-US" baseline="0" dirty="0" smtClean="0"/>
          </a:p>
          <a:p>
            <a:r>
              <a:rPr lang="en-US" baseline="0" dirty="0" smtClean="0"/>
              <a:t>Low: 2min</a:t>
            </a:r>
          </a:p>
          <a:p>
            <a:r>
              <a:rPr lang="en-US" baseline="0" dirty="0" smtClean="0"/>
              <a:t>High: 5min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7</a:t>
            </a:fld>
            <a:endParaRPr lang="en-US"/>
          </a:p>
        </p:txBody>
      </p:sp>
    </p:spTree>
    <p:extLst>
      <p:ext uri="{BB962C8B-B14F-4D97-AF65-F5344CB8AC3E}">
        <p14:creationId xmlns:p14="http://schemas.microsoft.com/office/powerpoint/2010/main" val="44341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Note: “XXX” is the name of</a:t>
            </a:r>
            <a:r>
              <a:rPr lang="en-US" i="1" baseline="0" dirty="0" smtClean="0"/>
              <a:t> the system responsible for collecting descriptions of vehicle damage used by a mythical car insurance company.</a:t>
            </a:r>
          </a:p>
          <a:p>
            <a:endParaRPr lang="en-US" i="1" baseline="0" dirty="0" smtClean="0"/>
          </a:p>
          <a:p>
            <a:r>
              <a:rPr lang="en-US" i="0" baseline="0" dirty="0" smtClean="0"/>
              <a:t>Managing dependencies is the bane of IM and PM alike and having the depending/dependent pieces as small as possible makes this job considerably easier.  Therefore, splitting stories to isolate the dependency from the remainder of the business functionality is good thinking.  In this case, the dependency story is arguably a technical story with little/no inherent business value, which is unfortunate but doesn’t invalidate the reason for the split.  This story can now be spiked in isolation if needed (like the previous example) or played in whatever iteration is appropriate to sync up with work that may be required on the XXX system (possibly by another team) to complete the integration.</a:t>
            </a:r>
          </a:p>
          <a:p>
            <a:endParaRPr lang="en-US" baseline="0" dirty="0" smtClean="0"/>
          </a:p>
          <a:p>
            <a:r>
              <a:rPr lang="en-US" baseline="0" dirty="0" smtClean="0"/>
              <a:t>Low: 2min</a:t>
            </a:r>
          </a:p>
          <a:p>
            <a:r>
              <a:rPr lang="en-US" baseline="0" dirty="0" smtClean="0"/>
              <a:t>High: 5min</a:t>
            </a:r>
            <a:endParaRPr lang="en-US" dirty="0" smtClean="0"/>
          </a:p>
          <a:p>
            <a:endParaRPr lang="en-US" i="0" dirty="0"/>
          </a:p>
        </p:txBody>
      </p:sp>
      <p:sp>
        <p:nvSpPr>
          <p:cNvPr id="4" name="Slide Number Placeholder 3"/>
          <p:cNvSpPr>
            <a:spLocks noGrp="1"/>
          </p:cNvSpPr>
          <p:nvPr>
            <p:ph type="sldNum" sz="quarter" idx="10"/>
          </p:nvPr>
        </p:nvSpPr>
        <p:spPr/>
        <p:txBody>
          <a:bodyPr/>
          <a:lstStyle/>
          <a:p>
            <a:pPr>
              <a:defRPr/>
            </a:pPr>
            <a:fld id="{0114CFFD-2714-4700-BD51-B973E2CCD4ED}" type="slidenum">
              <a:rPr lang="en-US" smtClean="0"/>
              <a:pPr>
                <a:defRPr/>
              </a:pPr>
              <a:t>8</a:t>
            </a:fld>
            <a:endParaRPr lang="en-US"/>
          </a:p>
        </p:txBody>
      </p:sp>
    </p:spTree>
    <p:extLst>
      <p:ext uri="{BB962C8B-B14F-4D97-AF65-F5344CB8AC3E}">
        <p14:creationId xmlns:p14="http://schemas.microsoft.com/office/powerpoint/2010/main" val="761432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Aka scope creep</a:t>
            </a:r>
            <a:r>
              <a:rPr lang="en-US" baseline="0" dirty="0" smtClean="0"/>
              <a:t> or missing requirements.</a:t>
            </a:r>
          </a:p>
          <a:p>
            <a:r>
              <a:rPr lang="en-US" baseline="0" dirty="0" smtClean="0"/>
              <a:t>Your total scope will grow.  </a:t>
            </a:r>
          </a:p>
          <a:p>
            <a:r>
              <a:rPr lang="en-US" baseline="0" dirty="0" smtClean="0"/>
              <a:t>You will miss details.  You do just enough to get started.  </a:t>
            </a:r>
          </a:p>
          <a:p>
            <a:r>
              <a:rPr lang="en-US" baseline="0" dirty="0" smtClean="0"/>
              <a:t>A good contingency number at the beginning is helpful.</a:t>
            </a:r>
          </a:p>
          <a:p>
            <a:r>
              <a:rPr lang="en-US" baseline="0" dirty="0" smtClean="0"/>
              <a:t>Adaptive planning will accommodate this.</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53778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normAutofit fontScale="85000" lnSpcReduction="20000"/>
          </a:bodyPr>
          <a:lstStyle/>
          <a:p>
            <a:r>
              <a:rPr lang="en-US" dirty="0" smtClean="0"/>
              <a:t>Visual</a:t>
            </a:r>
            <a:r>
              <a:rPr lang="en-US" baseline="0" dirty="0" smtClean="0"/>
              <a:t> here of a story exploding into many other stories.  </a:t>
            </a:r>
          </a:p>
          <a:p>
            <a:r>
              <a:rPr lang="en-US" baseline="0" dirty="0" smtClean="0"/>
              <a:t>Scope creep.</a:t>
            </a:r>
          </a:p>
          <a:p>
            <a:endParaRPr lang="en-US" baseline="0" dirty="0" smtClean="0"/>
          </a:p>
          <a:p>
            <a:pPr algn="ctr">
              <a:lnSpc>
                <a:spcPct val="80000"/>
              </a:lnSpc>
              <a:buFont typeface="Wingdings" pitchFamily="2" charset="2"/>
              <a:buNone/>
            </a:pPr>
            <a:r>
              <a:rPr lang="en-US" sz="1200" b="1" dirty="0" smtClean="0">
                <a:solidFill>
                  <a:srgbClr val="000000"/>
                </a:solidFill>
              </a:rPr>
              <a:t>Top reasons stories / scope explodes </a:t>
            </a:r>
          </a:p>
          <a:p>
            <a:pPr algn="ctr">
              <a:lnSpc>
                <a:spcPct val="80000"/>
              </a:lnSpc>
              <a:buFont typeface="Wingdings" pitchFamily="2" charset="2"/>
              <a:buNone/>
            </a:pPr>
            <a:endParaRPr lang="en-US" sz="1200" b="1" dirty="0" smtClean="0">
              <a:solidFill>
                <a:srgbClr val="000000"/>
              </a:solidFill>
            </a:endParaRPr>
          </a:p>
          <a:p>
            <a:pPr>
              <a:lnSpc>
                <a:spcPct val="80000"/>
              </a:lnSpc>
            </a:pPr>
            <a:r>
              <a:rPr lang="en-US" sz="2000" dirty="0" smtClean="0"/>
              <a:t>Individual stories do not clearly show business flow</a:t>
            </a:r>
          </a:p>
          <a:p>
            <a:pPr>
              <a:lnSpc>
                <a:spcPct val="80000"/>
              </a:lnSpc>
            </a:pPr>
            <a:r>
              <a:rPr lang="en-US" sz="2000" dirty="0" smtClean="0"/>
              <a:t>Story is not clear</a:t>
            </a:r>
          </a:p>
          <a:p>
            <a:pPr lvl="1">
              <a:lnSpc>
                <a:spcPct val="80000"/>
              </a:lnSpc>
            </a:pPr>
            <a:r>
              <a:rPr lang="en-US" sz="2000" dirty="0" smtClean="0"/>
              <a:t>Not understandable on its own</a:t>
            </a:r>
          </a:p>
          <a:p>
            <a:pPr lvl="1">
              <a:lnSpc>
                <a:spcPct val="80000"/>
              </a:lnSpc>
            </a:pPr>
            <a:r>
              <a:rPr lang="en-US" sz="2000" dirty="0" smtClean="0"/>
              <a:t>Isn’t written to be testable from the UI – customer can’t vision the story</a:t>
            </a:r>
          </a:p>
          <a:p>
            <a:pPr lvl="1">
              <a:lnSpc>
                <a:spcPct val="80000"/>
              </a:lnSpc>
            </a:pPr>
            <a:r>
              <a:rPr lang="en-US" sz="2000" dirty="0" smtClean="0"/>
              <a:t>Assumptions not clearly defined</a:t>
            </a:r>
          </a:p>
          <a:p>
            <a:pPr lvl="1">
              <a:lnSpc>
                <a:spcPct val="80000"/>
              </a:lnSpc>
            </a:pPr>
            <a:r>
              <a:rPr lang="en-US" sz="2000" dirty="0" smtClean="0"/>
              <a:t>Technical categories are ignored</a:t>
            </a:r>
          </a:p>
          <a:p>
            <a:pPr lvl="1">
              <a:lnSpc>
                <a:spcPct val="80000"/>
              </a:lnSpc>
            </a:pPr>
            <a:r>
              <a:rPr lang="en-US" sz="2000" dirty="0" smtClean="0"/>
              <a:t>Reports, Security</a:t>
            </a:r>
          </a:p>
          <a:p>
            <a:pPr lvl="1">
              <a:lnSpc>
                <a:spcPct val="80000"/>
              </a:lnSpc>
            </a:pPr>
            <a:r>
              <a:rPr lang="en-US" sz="2000" dirty="0" smtClean="0"/>
              <a:t>Integration, data conversions/migrations</a:t>
            </a:r>
          </a:p>
          <a:p>
            <a:pPr lvl="1">
              <a:lnSpc>
                <a:spcPct val="80000"/>
              </a:lnSpc>
            </a:pPr>
            <a:r>
              <a:rPr lang="en-US" sz="2000" dirty="0" smtClean="0"/>
              <a:t>Non-Functional</a:t>
            </a:r>
          </a:p>
          <a:p>
            <a:pPr>
              <a:lnSpc>
                <a:spcPct val="80000"/>
              </a:lnSpc>
            </a:pPr>
            <a:r>
              <a:rPr lang="en-US" sz="2000" dirty="0" smtClean="0"/>
              <a:t>Exclusions are not clear</a:t>
            </a:r>
          </a:p>
          <a:p>
            <a:pPr lvl="1">
              <a:lnSpc>
                <a:spcPct val="80000"/>
              </a:lnSpc>
            </a:pPr>
            <a:r>
              <a:rPr lang="en-US" sz="2000" dirty="0" smtClean="0"/>
              <a:t>Often see new functionality sneaking in</a:t>
            </a:r>
          </a:p>
          <a:p>
            <a:pPr>
              <a:lnSpc>
                <a:spcPct val="80000"/>
              </a:lnSpc>
            </a:pPr>
            <a:r>
              <a:rPr lang="en-US" sz="2000" dirty="0" smtClean="0"/>
              <a:t>Major Objects are not understood</a:t>
            </a:r>
          </a:p>
          <a:p>
            <a:pPr lvl="1">
              <a:lnSpc>
                <a:spcPct val="80000"/>
              </a:lnSpc>
            </a:pPr>
            <a:r>
              <a:rPr lang="en-US" sz="2000" dirty="0" smtClean="0"/>
              <a:t>Complexity is missed</a:t>
            </a:r>
          </a:p>
          <a:p>
            <a:pPr algn="l">
              <a:lnSpc>
                <a:spcPct val="80000"/>
              </a:lnSpc>
              <a:buFont typeface="Wingdings" pitchFamily="2" charset="2"/>
              <a:buNone/>
            </a:pPr>
            <a:endParaRPr lang="en-US" sz="1200" b="1" dirty="0" smtClean="0">
              <a:solidFill>
                <a:srgbClr val="000000"/>
              </a:solidFill>
            </a:endParaRPr>
          </a:p>
        </p:txBody>
      </p:sp>
    </p:spTree>
    <p:extLst>
      <p:ext uri="{BB962C8B-B14F-4D97-AF65-F5344CB8AC3E}">
        <p14:creationId xmlns:p14="http://schemas.microsoft.com/office/powerpoint/2010/main" val="188579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675" y="257175"/>
            <a:ext cx="6096000" cy="411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theme" Target="../theme/theme2.xml"/><Relationship Id="rId14" Type="http://schemas.openxmlformats.org/officeDocument/2006/relationships/image" Target="../media/image3.png"/><Relationship Id="rId1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3"/>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4"/>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89" r:id="rId1"/>
  </p:sldLayoutIdLst>
  <p:transition spd="med">
    <p:fade/>
  </p:transition>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C license button - small.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70800" y="6505066"/>
            <a:ext cx="1016000" cy="190500"/>
          </a:xfrm>
          <a:prstGeom prst="rect">
            <a:avLst/>
          </a:prstGeom>
        </p:spPr>
      </p:pic>
      <p:pic>
        <p:nvPicPr>
          <p:cNvPr id="5" name="Picture 4" descr="TW logo.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wmf"/><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Challenges</a:t>
            </a:r>
            <a:endParaRPr lang="en-US" dirty="0"/>
          </a:p>
        </p:txBody>
      </p:sp>
      <p:sp>
        <p:nvSpPr>
          <p:cNvPr id="4" name="Subtitle 2"/>
          <p:cNvSpPr txBox="1">
            <a:spLocks/>
          </p:cNvSpPr>
          <p:nvPr/>
        </p:nvSpPr>
        <p:spPr bwMode="auto">
          <a:xfrm>
            <a:off x="1448246" y="3886200"/>
            <a:ext cx="6400354" cy="1752451"/>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marL="0" indent="0" algn="ctr" rtl="0" eaLnBrk="1" fontAlgn="base" hangingPunct="1">
              <a:spcBef>
                <a:spcPts val="703"/>
              </a:spcBef>
              <a:spcAft>
                <a:spcPct val="0"/>
              </a:spcAft>
              <a:buClr>
                <a:srgbClr val="7575D1"/>
              </a:buClr>
              <a:buSzPct val="150000"/>
              <a:buFont typeface="Arial" charset="0"/>
              <a:buNone/>
              <a:defRPr sz="3200">
                <a:solidFill>
                  <a:srgbClr val="292929"/>
                </a:solidFill>
                <a:latin typeface="Calibri"/>
                <a:ea typeface="+mn-ea"/>
                <a:cs typeface="Calibri"/>
                <a:sym typeface="Arial" charset="0"/>
              </a:defRPr>
            </a:lvl1pPr>
            <a:lvl2pPr marL="321457" indent="0" algn="ctr" rtl="0" eaLnBrk="1" fontAlgn="base" hangingPunct="1">
              <a:spcBef>
                <a:spcPts val="562"/>
              </a:spcBef>
              <a:spcAft>
                <a:spcPct val="0"/>
              </a:spcAft>
              <a:buClr>
                <a:srgbClr val="6B6BCE"/>
              </a:buClr>
              <a:buSzPct val="100000"/>
              <a:buFont typeface="Wingdings" charset="0"/>
              <a:buNone/>
              <a:defRPr sz="2400">
                <a:solidFill>
                  <a:srgbClr val="292929"/>
                </a:solidFill>
                <a:latin typeface="+mn-lt"/>
                <a:ea typeface="+mn-ea"/>
                <a:cs typeface="+mn-cs"/>
                <a:sym typeface="Arial" charset="0"/>
              </a:defRPr>
            </a:lvl2pPr>
            <a:lvl3pPr marL="642915" indent="0" algn="ctr" rtl="0" eaLnBrk="1" fontAlgn="base" hangingPunct="1">
              <a:spcBef>
                <a:spcPts val="492"/>
              </a:spcBef>
              <a:spcAft>
                <a:spcPct val="0"/>
              </a:spcAft>
              <a:buClr>
                <a:srgbClr val="6B6BCE"/>
              </a:buClr>
              <a:buSzPct val="100000"/>
              <a:buFont typeface="Arial"/>
              <a:buNone/>
              <a:defRPr sz="2000">
                <a:solidFill>
                  <a:srgbClr val="292929"/>
                </a:solidFill>
                <a:latin typeface="+mn-lt"/>
                <a:ea typeface="+mn-ea"/>
                <a:cs typeface="+mn-cs"/>
                <a:sym typeface="Arial" charset="0"/>
              </a:defRPr>
            </a:lvl3pPr>
            <a:lvl4pPr marL="964372" indent="0" algn="ctr" rtl="0" eaLnBrk="1" fontAlgn="base" hangingPunct="1">
              <a:spcBef>
                <a:spcPts val="352"/>
              </a:spcBef>
              <a:spcAft>
                <a:spcPct val="0"/>
              </a:spcAft>
              <a:buClr>
                <a:srgbClr val="9C9CDE"/>
              </a:buClr>
              <a:buSzPct val="100000"/>
              <a:buFont typeface="Wingdings" charset="2"/>
              <a:buNone/>
              <a:defRPr sz="1500">
                <a:solidFill>
                  <a:srgbClr val="292929"/>
                </a:solidFill>
                <a:latin typeface="+mn-lt"/>
                <a:ea typeface="+mn-ea"/>
                <a:cs typeface="+mn-cs"/>
                <a:sym typeface="Arial" charset="0"/>
              </a:defRPr>
            </a:lvl4pPr>
            <a:lvl5pPr marL="1285829" indent="0" algn="ctr" rtl="0" eaLnBrk="1" fontAlgn="base" hangingPunct="1">
              <a:spcBef>
                <a:spcPts val="352"/>
              </a:spcBef>
              <a:spcAft>
                <a:spcPct val="0"/>
              </a:spcAft>
              <a:buClr>
                <a:srgbClr val="9C9CDE"/>
              </a:buClr>
              <a:buSzPct val="100000"/>
              <a:buFont typeface="Arial"/>
              <a:buNone/>
              <a:defRPr sz="1500">
                <a:solidFill>
                  <a:srgbClr val="292929"/>
                </a:solidFill>
                <a:latin typeface="+mn-lt"/>
                <a:ea typeface="+mn-ea"/>
                <a:cs typeface="+mn-cs"/>
                <a:sym typeface="Arial" charset="0"/>
              </a:defRPr>
            </a:lvl5pPr>
            <a:lvl6pPr marL="1607287" indent="0" algn="ctr" rtl="0" eaLnBrk="1" fontAlgn="base" hangingPunct="1">
              <a:spcBef>
                <a:spcPts val="352"/>
              </a:spcBef>
              <a:spcAft>
                <a:spcPct val="0"/>
              </a:spcAft>
              <a:buClr>
                <a:srgbClr val="9C9CDE"/>
              </a:buClr>
              <a:buSzPct val="100000"/>
              <a:buFont typeface="Wingdings" charset="0"/>
              <a:buNone/>
              <a:defRPr sz="1500">
                <a:solidFill>
                  <a:srgbClr val="292929"/>
                </a:solidFill>
                <a:latin typeface="+mn-lt"/>
                <a:ea typeface="+mn-ea"/>
                <a:cs typeface="+mn-cs"/>
                <a:sym typeface="Arial" charset="0"/>
              </a:defRPr>
            </a:lvl6pPr>
            <a:lvl7pPr marL="1928744" indent="0" algn="ctr" rtl="0" eaLnBrk="1" fontAlgn="base" hangingPunct="1">
              <a:spcBef>
                <a:spcPts val="352"/>
              </a:spcBef>
              <a:spcAft>
                <a:spcPct val="0"/>
              </a:spcAft>
              <a:buClr>
                <a:srgbClr val="9C9CDE"/>
              </a:buClr>
              <a:buSzPct val="100000"/>
              <a:buFont typeface="Wingdings" charset="0"/>
              <a:buNone/>
              <a:defRPr sz="1500">
                <a:solidFill>
                  <a:srgbClr val="292929"/>
                </a:solidFill>
                <a:latin typeface="+mn-lt"/>
                <a:ea typeface="+mn-ea"/>
                <a:cs typeface="+mn-cs"/>
                <a:sym typeface="Arial" charset="0"/>
              </a:defRPr>
            </a:lvl7pPr>
            <a:lvl8pPr marL="2250201" indent="0" algn="ctr" rtl="0" eaLnBrk="1" fontAlgn="base" hangingPunct="1">
              <a:spcBef>
                <a:spcPts val="352"/>
              </a:spcBef>
              <a:spcAft>
                <a:spcPct val="0"/>
              </a:spcAft>
              <a:buClr>
                <a:srgbClr val="9C9CDE"/>
              </a:buClr>
              <a:buSzPct val="100000"/>
              <a:buFont typeface="Wingdings" charset="0"/>
              <a:buNone/>
              <a:defRPr sz="1500">
                <a:solidFill>
                  <a:srgbClr val="292929"/>
                </a:solidFill>
                <a:latin typeface="+mn-lt"/>
                <a:ea typeface="+mn-ea"/>
                <a:cs typeface="+mn-cs"/>
                <a:sym typeface="Arial" charset="0"/>
              </a:defRPr>
            </a:lvl8pPr>
            <a:lvl9pPr marL="2571659" indent="0" algn="ctr" rtl="0" eaLnBrk="1" fontAlgn="base" hangingPunct="1">
              <a:spcBef>
                <a:spcPts val="352"/>
              </a:spcBef>
              <a:spcAft>
                <a:spcPct val="0"/>
              </a:spcAft>
              <a:buClr>
                <a:srgbClr val="9C9CDE"/>
              </a:buClr>
              <a:buSzPct val="100000"/>
              <a:buFont typeface="Wingdings" charset="0"/>
              <a:buNone/>
              <a:defRPr sz="1500">
                <a:solidFill>
                  <a:srgbClr val="292929"/>
                </a:solidFill>
                <a:latin typeface="+mn-lt"/>
                <a:ea typeface="+mn-ea"/>
                <a:cs typeface="+mn-cs"/>
                <a:sym typeface="Arial" charset="0"/>
              </a:defRPr>
            </a:lvl9pPr>
          </a:lstStyle>
          <a:p>
            <a:r>
              <a:rPr lang="en-US" dirty="0" smtClean="0"/>
              <a:t>A module in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82655088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Avoiding Story Growth</a:t>
            </a:r>
          </a:p>
        </p:txBody>
      </p:sp>
      <p:sp>
        <p:nvSpPr>
          <p:cNvPr id="29699" name="Rectangle 3"/>
          <p:cNvSpPr>
            <a:spLocks noGrp="1" noChangeArrowheads="1"/>
          </p:cNvSpPr>
          <p:nvPr>
            <p:ph idx="1"/>
          </p:nvPr>
        </p:nvSpPr>
        <p:spPr/>
        <p:txBody>
          <a:bodyPr>
            <a:normAutofit fontScale="92500" lnSpcReduction="20000"/>
          </a:bodyPr>
          <a:lstStyle/>
          <a:p>
            <a:r>
              <a:rPr lang="en-US" sz="2400" dirty="0" smtClean="0"/>
              <a:t>Business flow</a:t>
            </a:r>
          </a:p>
          <a:p>
            <a:r>
              <a:rPr lang="en-US" sz="2400" dirty="0" smtClean="0"/>
              <a:t>Unclear</a:t>
            </a:r>
          </a:p>
          <a:p>
            <a:pPr lvl="1"/>
            <a:r>
              <a:rPr lang="en-US" sz="2000" dirty="0" smtClean="0"/>
              <a:t>Not understandable on its own</a:t>
            </a:r>
          </a:p>
          <a:p>
            <a:pPr lvl="1"/>
            <a:r>
              <a:rPr lang="en-US" sz="2000" dirty="0" smtClean="0"/>
              <a:t>Not testable from the UI</a:t>
            </a:r>
          </a:p>
          <a:p>
            <a:pPr lvl="1"/>
            <a:r>
              <a:rPr lang="en-US" sz="2000" dirty="0" smtClean="0"/>
              <a:t>Assumptions unclear</a:t>
            </a:r>
          </a:p>
          <a:p>
            <a:pPr lvl="1"/>
            <a:r>
              <a:rPr lang="en-US" sz="2000" dirty="0" smtClean="0"/>
              <a:t>Technical categories are ignored</a:t>
            </a:r>
          </a:p>
          <a:p>
            <a:pPr lvl="1"/>
            <a:r>
              <a:rPr lang="en-US" sz="2000" dirty="0" smtClean="0"/>
              <a:t>Reports, Security</a:t>
            </a:r>
          </a:p>
          <a:p>
            <a:pPr lvl="1"/>
            <a:r>
              <a:rPr lang="en-US" sz="2000" dirty="0" smtClean="0"/>
              <a:t>Integration, data conversions/migrations</a:t>
            </a:r>
          </a:p>
          <a:p>
            <a:pPr lvl="1"/>
            <a:r>
              <a:rPr lang="en-US" sz="2000" dirty="0" smtClean="0"/>
              <a:t>Cross-Functional</a:t>
            </a:r>
          </a:p>
          <a:p>
            <a:r>
              <a:rPr lang="en-US" sz="2400" dirty="0" smtClean="0"/>
              <a:t>Exclusions unclear</a:t>
            </a:r>
          </a:p>
          <a:p>
            <a:pPr lvl="1"/>
            <a:r>
              <a:rPr lang="en-US" sz="2000" dirty="0" smtClean="0"/>
              <a:t>Often see new functionality sneaking in</a:t>
            </a:r>
          </a:p>
          <a:p>
            <a:r>
              <a:rPr lang="en-US" sz="2400" dirty="0" smtClean="0"/>
              <a:t>Major Objects are not understood</a:t>
            </a:r>
          </a:p>
          <a:p>
            <a:pPr lvl="1"/>
            <a:r>
              <a:rPr lang="en-US" sz="2000" dirty="0" smtClean="0"/>
              <a:t>Complexity is missed</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9699">
                                            <p:txEl>
                                              <p:pRg st="7" end="7"/>
                                            </p:txEl>
                                          </p:spTgt>
                                        </p:tgtEl>
                                        <p:attrNameLst>
                                          <p:attrName>style.visibility</p:attrName>
                                        </p:attrNameLst>
                                      </p:cBhvr>
                                      <p:to>
                                        <p:strVal val="visible"/>
                                      </p:to>
                                    </p:set>
                                    <p:anim calcmode="lin" valueType="num">
                                      <p:cBhvr additive="base">
                                        <p:cTn id="37"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anim calcmode="lin" valueType="num">
                                      <p:cBhvr additive="base">
                                        <p:cTn id="41"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699">
                                            <p:txEl>
                                              <p:pRg st="9" end="9"/>
                                            </p:txEl>
                                          </p:spTgt>
                                        </p:tgtEl>
                                        <p:attrNameLst>
                                          <p:attrName>style.visibility</p:attrName>
                                        </p:attrNameLst>
                                      </p:cBhvr>
                                      <p:to>
                                        <p:strVal val="visible"/>
                                      </p:to>
                                    </p:set>
                                    <p:anim calcmode="lin" valueType="num">
                                      <p:cBhvr additive="base">
                                        <p:cTn id="47"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699">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699">
                                            <p:txEl>
                                              <p:pRg st="10" end="10"/>
                                            </p:txEl>
                                          </p:spTgt>
                                        </p:tgtEl>
                                        <p:attrNameLst>
                                          <p:attrName>style.visibility</p:attrName>
                                        </p:attrNameLst>
                                      </p:cBhvr>
                                      <p:to>
                                        <p:strVal val="visible"/>
                                      </p:to>
                                    </p:set>
                                    <p:anim calcmode="lin" valueType="num">
                                      <p:cBhvr additive="base">
                                        <p:cTn id="51" dur="500" fill="hold"/>
                                        <p:tgtEl>
                                          <p:spTgt spid="2969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96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9699">
                                            <p:txEl>
                                              <p:pRg st="11" end="11"/>
                                            </p:txEl>
                                          </p:spTgt>
                                        </p:tgtEl>
                                        <p:attrNameLst>
                                          <p:attrName>style.visibility</p:attrName>
                                        </p:attrNameLst>
                                      </p:cBhvr>
                                      <p:to>
                                        <p:strVal val="visible"/>
                                      </p:to>
                                    </p:set>
                                    <p:anim calcmode="lin" valueType="num">
                                      <p:cBhvr additive="base">
                                        <p:cTn id="57" dur="500" fill="hold"/>
                                        <p:tgtEl>
                                          <p:spTgt spid="29699">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9699">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9699">
                                            <p:txEl>
                                              <p:pRg st="12" end="12"/>
                                            </p:txEl>
                                          </p:spTgt>
                                        </p:tgtEl>
                                        <p:attrNameLst>
                                          <p:attrName>style.visibility</p:attrName>
                                        </p:attrNameLst>
                                      </p:cBhvr>
                                      <p:to>
                                        <p:strVal val="visible"/>
                                      </p:to>
                                    </p:set>
                                    <p:anim calcmode="lin" valueType="num">
                                      <p:cBhvr additive="base">
                                        <p:cTn id="61" dur="500" fill="hold"/>
                                        <p:tgtEl>
                                          <p:spTgt spid="29699">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96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t>Managing Story Growth</a:t>
            </a:r>
          </a:p>
        </p:txBody>
      </p:sp>
      <p:sp>
        <p:nvSpPr>
          <p:cNvPr id="61443" name="Content Placeholder 2"/>
          <p:cNvSpPr>
            <a:spLocks noGrp="1"/>
          </p:cNvSpPr>
          <p:nvPr>
            <p:ph idx="1"/>
          </p:nvPr>
        </p:nvSpPr>
        <p:spPr/>
        <p:txBody>
          <a:bodyPr>
            <a:normAutofit fontScale="85000" lnSpcReduction="10000"/>
          </a:bodyPr>
          <a:lstStyle/>
          <a:p>
            <a:pPr algn="ctr">
              <a:buFont typeface="Wingdings" pitchFamily="2" charset="2"/>
              <a:buNone/>
            </a:pPr>
            <a:r>
              <a:rPr lang="en-US" b="1" dirty="0" smtClean="0">
                <a:ln w="3175" cap="flat" cmpd="sng" algn="ctr">
                  <a:solidFill>
                    <a:schemeClr val="tx2">
                      <a:lumMod val="50000"/>
                      <a:lumOff val="50000"/>
                    </a:schemeClr>
                  </a:solidFill>
                  <a:prstDash val="solid"/>
                  <a:round/>
                  <a:headEnd type="none" w="med" len="med"/>
                  <a:tailEnd type="none" w="med" len="med"/>
                </a:ln>
                <a:solidFill>
                  <a:srgbClr val="FF6600"/>
                </a:solidFill>
              </a:rPr>
              <a:t>Discussion:  How to manage story explosion?</a:t>
            </a:r>
          </a:p>
          <a:p>
            <a:pPr>
              <a:buFont typeface="Wingdings" pitchFamily="2" charset="2"/>
              <a:buNone/>
            </a:pPr>
            <a:endParaRPr lang="en-US" dirty="0" smtClean="0"/>
          </a:p>
          <a:p>
            <a:r>
              <a:rPr lang="en-US" dirty="0" smtClean="0"/>
              <a:t>Review the original story assumptions and risks </a:t>
            </a:r>
          </a:p>
          <a:p>
            <a:endParaRPr lang="en-US" dirty="0" smtClean="0"/>
          </a:p>
          <a:p>
            <a:r>
              <a:rPr lang="en-US" dirty="0" smtClean="0"/>
              <a:t>Manage the discussion with the customer</a:t>
            </a:r>
          </a:p>
          <a:p>
            <a:endParaRPr lang="en-US" dirty="0" smtClean="0"/>
          </a:p>
          <a:p>
            <a:r>
              <a:rPr lang="en-US" dirty="0" smtClean="0"/>
              <a:t>Prioritize the explosion</a:t>
            </a:r>
          </a:p>
          <a:p>
            <a:endParaRPr lang="en-US" dirty="0" smtClean="0"/>
          </a:p>
          <a:p>
            <a:r>
              <a:rPr lang="en-US" dirty="0" smtClean="0"/>
              <a:t>Re-plan</a:t>
            </a:r>
          </a:p>
          <a:p>
            <a:endParaRPr lang="en-US" dirty="0" smtClean="0"/>
          </a:p>
          <a:p>
            <a:pPr>
              <a:buFont typeface="Wingdings" pitchFamily="2" charset="2"/>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Last Responsible Moment</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What is it?</a:t>
            </a:r>
            <a:endParaRPr lang="en-US" dirty="0" smtClean="0"/>
          </a:p>
        </p:txBody>
      </p:sp>
      <p:sp>
        <p:nvSpPr>
          <p:cNvPr id="55299" name="Content Placeholder 2"/>
          <p:cNvSpPr>
            <a:spLocks noGrp="1"/>
          </p:cNvSpPr>
          <p:nvPr>
            <p:ph idx="1"/>
          </p:nvPr>
        </p:nvSpPr>
        <p:spPr/>
        <p:txBody>
          <a:bodyPr/>
          <a:lstStyle/>
          <a:p>
            <a:r>
              <a:rPr lang="en-US" dirty="0" smtClean="0"/>
              <a:t>Not the last minute</a:t>
            </a:r>
          </a:p>
          <a:p>
            <a:r>
              <a:rPr lang="en-US" dirty="0" smtClean="0"/>
              <a:t>Sometimes many iterations before the planned iteration</a:t>
            </a:r>
          </a:p>
          <a:p>
            <a:endParaRPr lang="en-US" dirty="0" smtClean="0"/>
          </a:p>
          <a:p>
            <a:endParaRPr lang="en-US" dirty="0" smtClean="0"/>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Options</a:t>
            </a:r>
            <a:endParaRPr lang="en-US" dirty="0" smtClean="0"/>
          </a:p>
        </p:txBody>
      </p:sp>
      <p:sp>
        <p:nvSpPr>
          <p:cNvPr id="55299" name="Content Placeholder 2"/>
          <p:cNvSpPr>
            <a:spLocks noGrp="1"/>
          </p:cNvSpPr>
          <p:nvPr>
            <p:ph idx="1"/>
          </p:nvPr>
        </p:nvSpPr>
        <p:spPr/>
        <p:txBody>
          <a:bodyPr/>
          <a:lstStyle/>
          <a:p>
            <a:r>
              <a:rPr lang="en-US" smtClean="0"/>
              <a:t>Customer accepts the risk</a:t>
            </a:r>
          </a:p>
          <a:p>
            <a:r>
              <a:rPr lang="en-US" smtClean="0"/>
              <a:t>Defer the card</a:t>
            </a:r>
          </a:p>
          <a:p>
            <a:r>
              <a:rPr lang="en-US" smtClean="0"/>
              <a:t>Split the card</a:t>
            </a:r>
          </a:p>
          <a:p>
            <a:endParaRPr lang="en-US" smtClean="0"/>
          </a:p>
          <a:p>
            <a:endParaRPr lang="en-US" smtClean="0"/>
          </a:p>
          <a:p>
            <a:endParaRPr lang="en-US" smtClean="0"/>
          </a:p>
          <a:p>
            <a:endParaRPr lang="en-US" dirty="0" smtClean="0"/>
          </a:p>
        </p:txBody>
      </p:sp>
    </p:spTree>
    <p:extLst>
      <p:ext uri="{BB962C8B-B14F-4D97-AF65-F5344CB8AC3E}">
        <p14:creationId xmlns:p14="http://schemas.microsoft.com/office/powerpoint/2010/main" val="1726266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152400"/>
            <a:ext cx="8229600" cy="1143000"/>
          </a:xfrm>
        </p:spPr>
        <p:txBody>
          <a:bodyPr/>
          <a:lstStyle/>
          <a:p>
            <a:r>
              <a:rPr lang="en-US" dirty="0" smtClean="0"/>
              <a:t>Managing LRM</a:t>
            </a:r>
          </a:p>
        </p:txBody>
      </p:sp>
      <p:pic>
        <p:nvPicPr>
          <p:cNvPr id="5" name="Picture 4" descr="sister2_flipped.jpg"/>
          <p:cNvPicPr>
            <a:picLocks noChangeAspect="1"/>
          </p:cNvPicPr>
          <p:nvPr/>
        </p:nvPicPr>
        <p:blipFill>
          <a:blip r:embed="rId3" cstate="print"/>
          <a:stretch>
            <a:fillRect/>
          </a:stretch>
        </p:blipFill>
        <p:spPr>
          <a:xfrm>
            <a:off x="533400" y="1066800"/>
            <a:ext cx="1561578" cy="5181600"/>
          </a:xfrm>
          <a:prstGeom prst="rect">
            <a:avLst/>
          </a:prstGeom>
        </p:spPr>
      </p:pic>
      <p:pic>
        <p:nvPicPr>
          <p:cNvPr id="6" name="Picture 5" descr="one_angry_man_facing right.jpg"/>
          <p:cNvPicPr>
            <a:picLocks noChangeAspect="1"/>
          </p:cNvPicPr>
          <p:nvPr/>
        </p:nvPicPr>
        <p:blipFill>
          <a:blip r:embed="rId4" cstate="print">
            <a:clrChange>
              <a:clrFrom>
                <a:srgbClr val="FFFFFF"/>
              </a:clrFrom>
              <a:clrTo>
                <a:srgbClr val="FFFFFF">
                  <a:alpha val="0"/>
                </a:srgbClr>
              </a:clrTo>
            </a:clrChange>
          </a:blip>
          <a:stretch>
            <a:fillRect/>
          </a:stretch>
        </p:blipFill>
        <p:spPr>
          <a:xfrm>
            <a:off x="3124200" y="990600"/>
            <a:ext cx="2822713" cy="5410200"/>
          </a:xfrm>
          <a:prstGeom prst="rect">
            <a:avLst/>
          </a:prstGeom>
        </p:spPr>
      </p:pic>
      <p:pic>
        <p:nvPicPr>
          <p:cNvPr id="8" name="Picture 7" descr="brother-in-law1_happy_trimmed.jpg"/>
          <p:cNvPicPr>
            <a:picLocks noChangeAspect="1"/>
          </p:cNvPicPr>
          <p:nvPr/>
        </p:nvPicPr>
        <p:blipFill>
          <a:blip r:embed="rId5" cstate="print"/>
          <a:stretch>
            <a:fillRect/>
          </a:stretch>
        </p:blipFill>
        <p:spPr>
          <a:xfrm>
            <a:off x="6694481" y="1066800"/>
            <a:ext cx="1535119" cy="54102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Challenges</a:t>
            </a:r>
            <a:endParaRPr lang="en-US" dirty="0"/>
          </a:p>
        </p:txBody>
      </p:sp>
    </p:spTree>
    <p:extLst>
      <p:ext uri="{BB962C8B-B14F-4D97-AF65-F5344CB8AC3E}">
        <p14:creationId xmlns:p14="http://schemas.microsoft.com/office/powerpoint/2010/main" val="260572957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Stories too granular</a:t>
            </a:r>
            <a:endParaRPr lang="en-US" dirty="0"/>
          </a:p>
        </p:txBody>
      </p:sp>
      <p:pic>
        <p:nvPicPr>
          <p:cNvPr id="33794" name="Picture 2" descr="C:\Documents and Settings\pmandari\Local Settings\Temporary Internet Files\Content.IE5\10WEZUF0\MPj04331290000[1].jpg"/>
          <p:cNvPicPr>
            <a:picLocks noChangeAspect="1" noChangeArrowheads="1"/>
          </p:cNvPicPr>
          <p:nvPr/>
        </p:nvPicPr>
        <p:blipFill>
          <a:blip r:embed="rId3"/>
          <a:srcRect/>
          <a:stretch>
            <a:fillRect/>
          </a:stretch>
        </p:blipFill>
        <p:spPr bwMode="auto">
          <a:xfrm>
            <a:off x="5410200" y="1981200"/>
            <a:ext cx="2441575" cy="3656921"/>
          </a:xfrm>
          <a:prstGeom prst="rect">
            <a:avLst/>
          </a:prstGeom>
          <a:noFill/>
        </p:spPr>
      </p:pic>
      <p:pic>
        <p:nvPicPr>
          <p:cNvPr id="32770" name="Picture 2" descr="C:\Documents and Settings\pmandari\Local Settings\Temporary Internet Files\Content.IE5\FLC9DO3F\MCj04123120000[1].wmf"/>
          <p:cNvPicPr>
            <a:picLocks noChangeAspect="1" noChangeArrowheads="1"/>
          </p:cNvPicPr>
          <p:nvPr/>
        </p:nvPicPr>
        <p:blipFill>
          <a:blip r:embed="rId4"/>
          <a:srcRect/>
          <a:stretch>
            <a:fillRect/>
          </a:stretch>
        </p:blipFill>
        <p:spPr bwMode="auto">
          <a:xfrm>
            <a:off x="2438400" y="1447800"/>
            <a:ext cx="1447800" cy="301368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Unavailable customer</a:t>
            </a:r>
            <a:endParaRPr lang="en-US" dirty="0"/>
          </a:p>
        </p:txBody>
      </p:sp>
      <p:sp>
        <p:nvSpPr>
          <p:cNvPr id="6" name="TextBox 5"/>
          <p:cNvSpPr txBox="1"/>
          <p:nvPr/>
        </p:nvSpPr>
        <p:spPr>
          <a:xfrm>
            <a:off x="457200" y="1219200"/>
            <a:ext cx="8229600" cy="3243965"/>
          </a:xfrm>
          <a:prstGeom prst="rect">
            <a:avLst/>
          </a:prstGeom>
          <a:noFill/>
        </p:spPr>
        <p:txBody>
          <a:bodyPr wrap="square" rtlCol="0">
            <a:spAutoFit/>
          </a:bodyPr>
          <a:lstStyle/>
          <a:p>
            <a:pPr marL="234950" lvl="1" indent="-168275">
              <a:lnSpc>
                <a:spcPct val="150000"/>
              </a:lnSpc>
            </a:pPr>
            <a:r>
              <a:rPr lang="en-US" sz="3200" dirty="0" smtClean="0"/>
              <a:t>Team hours</a:t>
            </a:r>
          </a:p>
          <a:p>
            <a:pPr marL="234950" lvl="1" indent="-168275">
              <a:lnSpc>
                <a:spcPct val="150000"/>
              </a:lnSpc>
            </a:pPr>
            <a:r>
              <a:rPr lang="en-US" sz="3200" dirty="0" smtClean="0"/>
              <a:t>Proxy?</a:t>
            </a:r>
          </a:p>
          <a:p>
            <a:pPr marL="234950" lvl="1" indent="-168275">
              <a:lnSpc>
                <a:spcPct val="150000"/>
              </a:lnSpc>
            </a:pPr>
            <a:r>
              <a:rPr lang="en-US" sz="3200" dirty="0" smtClean="0"/>
              <a:t>LRM</a:t>
            </a:r>
          </a:p>
          <a:p>
            <a:endParaRPr lang="en-US" sz="4000" dirty="0"/>
          </a:p>
        </p:txBody>
      </p:sp>
      <p:pic>
        <p:nvPicPr>
          <p:cNvPr id="3" name="Picture 2" descr="busy_boss.jpg"/>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322"/>
          <a:stretch/>
        </p:blipFill>
        <p:spPr>
          <a:xfrm>
            <a:off x="2343148" y="1227221"/>
            <a:ext cx="6800852" cy="506128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24235"/>
          </a:xfrm>
        </p:spPr>
        <p:txBody>
          <a:bodyPr/>
          <a:lstStyle/>
          <a:p>
            <a:r>
              <a:rPr lang="en-US" dirty="0" smtClean="0"/>
              <a:t>Not enough stories ready</a:t>
            </a:r>
            <a:endParaRPr lang="en-US" dirty="0"/>
          </a:p>
        </p:txBody>
      </p:sp>
      <p:grpSp>
        <p:nvGrpSpPr>
          <p:cNvPr id="3" name="Group 6"/>
          <p:cNvGrpSpPr/>
          <p:nvPr/>
        </p:nvGrpSpPr>
        <p:grpSpPr>
          <a:xfrm rot="180000">
            <a:off x="2043548" y="1609680"/>
            <a:ext cx="1129295" cy="527006"/>
            <a:chOff x="1643042" y="2571744"/>
            <a:chExt cx="1500198" cy="928694"/>
          </a:xfrm>
          <a:effectLst>
            <a:outerShdw blurRad="279400" dist="50800" dir="5400000" sx="1000" sy="1000" algn="ctr" rotWithShape="0">
              <a:srgbClr val="000000">
                <a:alpha val="43137"/>
              </a:srgbClr>
            </a:outerShdw>
          </a:effectLst>
        </p:grpSpPr>
        <p:sp>
          <p:nvSpPr>
            <p:cNvPr id="4" name="Rectangle 3"/>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800" b="1" dirty="0" smtClean="0">
                  <a:solidFill>
                    <a:schemeClr val="tx1"/>
                  </a:solidFill>
                  <a:latin typeface="Comic Sans MS" pitchFamily="66" charset="0"/>
                </a:rPr>
                <a:t>Ready</a:t>
              </a:r>
              <a:endParaRPr lang="en-US" sz="1800" b="1" dirty="0">
                <a:solidFill>
                  <a:schemeClr val="tx1"/>
                </a:solidFill>
                <a:latin typeface="Comic Sans MS" pitchFamily="66" charset="0"/>
              </a:endParaRPr>
            </a:p>
          </p:txBody>
        </p:sp>
        <p:cxnSp>
          <p:nvCxnSpPr>
            <p:cNvPr id="6" name="Straight Connector 5"/>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7"/>
          <p:cNvGrpSpPr/>
          <p:nvPr/>
        </p:nvGrpSpPr>
        <p:grpSpPr>
          <a:xfrm rot="180000">
            <a:off x="7550901" y="1630186"/>
            <a:ext cx="1129295" cy="527006"/>
            <a:chOff x="1643042" y="2571744"/>
            <a:chExt cx="1500198" cy="928694"/>
          </a:xfrm>
          <a:effectLst>
            <a:outerShdw blurRad="279400" dist="50800" dir="5400000" sx="1000" sy="1000" algn="ctr" rotWithShape="0">
              <a:srgbClr val="000000">
                <a:alpha val="43137"/>
              </a:srgbClr>
            </a:outerShdw>
          </a:effectLst>
        </p:grpSpPr>
        <p:sp>
          <p:nvSpPr>
            <p:cNvPr id="9" name="Rectangle 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800" b="1" dirty="0" smtClean="0">
                  <a:solidFill>
                    <a:schemeClr val="tx1"/>
                  </a:solidFill>
                  <a:latin typeface="Comic Sans MS" pitchFamily="66" charset="0"/>
                </a:rPr>
                <a:t>Done</a:t>
              </a:r>
              <a:endParaRPr lang="en-US" sz="1800" b="1" dirty="0">
                <a:solidFill>
                  <a:schemeClr val="tx1"/>
                </a:solidFill>
                <a:latin typeface="Comic Sans MS" pitchFamily="66" charset="0"/>
              </a:endParaRPr>
            </a:p>
          </p:txBody>
        </p:sp>
        <p:cxnSp>
          <p:nvCxnSpPr>
            <p:cNvPr id="10" name="Straight Connector 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Group 14"/>
          <p:cNvGrpSpPr/>
          <p:nvPr/>
        </p:nvGrpSpPr>
        <p:grpSpPr>
          <a:xfrm rot="-120000">
            <a:off x="3946108" y="1646211"/>
            <a:ext cx="1129295" cy="527006"/>
            <a:chOff x="1643042" y="2571744"/>
            <a:chExt cx="1500198" cy="928694"/>
          </a:xfrm>
          <a:effectLst>
            <a:outerShdw blurRad="279400" dist="50800" dir="5400000" sx="1000" sy="1000" algn="ctr" rotWithShape="0">
              <a:srgbClr val="000000">
                <a:alpha val="43137"/>
              </a:srgbClr>
            </a:outerShdw>
          </a:effectLst>
        </p:grpSpPr>
        <p:sp>
          <p:nvSpPr>
            <p:cNvPr id="16" name="Rectangle 15"/>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800" b="1" dirty="0" smtClean="0">
                  <a:solidFill>
                    <a:schemeClr val="tx1"/>
                  </a:solidFill>
                  <a:latin typeface="Comic Sans MS" pitchFamily="66" charset="0"/>
                </a:rPr>
                <a:t>In Progress</a:t>
              </a:r>
              <a:endParaRPr lang="en-US" sz="1800" b="1" dirty="0">
                <a:solidFill>
                  <a:schemeClr val="tx1"/>
                </a:solidFill>
                <a:latin typeface="Comic Sans MS" pitchFamily="66" charset="0"/>
              </a:endParaRPr>
            </a:p>
          </p:txBody>
        </p:sp>
        <p:cxnSp>
          <p:nvCxnSpPr>
            <p:cNvPr id="17" name="Straight Connector 1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17"/>
          <p:cNvGrpSpPr/>
          <p:nvPr/>
        </p:nvGrpSpPr>
        <p:grpSpPr>
          <a:xfrm rot="-120000">
            <a:off x="5660620" y="1646211"/>
            <a:ext cx="1129295" cy="527006"/>
            <a:chOff x="1643042" y="2571744"/>
            <a:chExt cx="1500198" cy="928694"/>
          </a:xfrm>
          <a:effectLst>
            <a:outerShdw blurRad="279400" dist="50800" dir="5400000" sx="1000" sy="1000" algn="ctr" rotWithShape="0">
              <a:srgbClr val="000000">
                <a:alpha val="43137"/>
              </a:srgbClr>
            </a:outerShdw>
          </a:effectLst>
        </p:grpSpPr>
        <p:sp>
          <p:nvSpPr>
            <p:cNvPr id="19" name="Rectangle 18"/>
            <p:cNvSpPr/>
            <p:nvPr/>
          </p:nvSpPr>
          <p:spPr>
            <a:xfrm>
              <a:off x="1643042" y="2571744"/>
              <a:ext cx="1500198" cy="928694"/>
            </a:xfrm>
            <a:prstGeom prst="rect">
              <a:avLst/>
            </a:prstGeom>
            <a:solidFill>
              <a:srgbClr val="00B0F0">
                <a:alpha val="21000"/>
              </a:srgb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800" b="1" dirty="0" smtClean="0">
                  <a:solidFill>
                    <a:schemeClr val="tx1"/>
                  </a:solidFill>
                  <a:latin typeface="Comic Sans MS" pitchFamily="66" charset="0"/>
                </a:rPr>
                <a:t>In Testing</a:t>
              </a:r>
              <a:endParaRPr lang="en-US" sz="1800" b="1" dirty="0">
                <a:solidFill>
                  <a:schemeClr val="tx1"/>
                </a:solidFill>
                <a:latin typeface="Comic Sans MS" pitchFamily="66" charset="0"/>
              </a:endParaRPr>
            </a:p>
          </p:txBody>
        </p:sp>
        <p:cxnSp>
          <p:nvCxnSpPr>
            <p:cNvPr id="20" name="Straight Connector 1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20"/>
          <p:cNvGrpSpPr/>
          <p:nvPr/>
        </p:nvGrpSpPr>
        <p:grpSpPr>
          <a:xfrm rot="180000">
            <a:off x="4058892" y="2752681"/>
            <a:ext cx="1129295" cy="527006"/>
            <a:chOff x="1643042" y="2571744"/>
            <a:chExt cx="1500198" cy="928694"/>
          </a:xfrm>
          <a:effectLst>
            <a:outerShdw blurRad="279400" dist="50800" dir="5400000" sx="1000" sy="1000" algn="ctr" rotWithShape="0">
              <a:srgbClr val="000000">
                <a:alpha val="43137"/>
              </a:srgbClr>
            </a:outerShdw>
          </a:effectLst>
        </p:grpSpPr>
        <p:sp>
          <p:nvSpPr>
            <p:cNvPr id="22" name="Rectangle 21"/>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A</a:t>
              </a:r>
              <a:endParaRPr lang="en-US" b="1" dirty="0">
                <a:solidFill>
                  <a:schemeClr val="tx1"/>
                </a:solidFill>
                <a:latin typeface="Comic Sans MS" pitchFamily="66" charset="0"/>
              </a:endParaRPr>
            </a:p>
          </p:txBody>
        </p:sp>
        <p:cxnSp>
          <p:nvCxnSpPr>
            <p:cNvPr id="23" name="Straight Connector 22"/>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2" name="Group 29"/>
          <p:cNvGrpSpPr/>
          <p:nvPr/>
        </p:nvGrpSpPr>
        <p:grpSpPr>
          <a:xfrm rot="-60000">
            <a:off x="7542388" y="5178179"/>
            <a:ext cx="1129295" cy="527006"/>
            <a:chOff x="1643042" y="2571744"/>
            <a:chExt cx="1500198" cy="928694"/>
          </a:xfrm>
          <a:effectLst>
            <a:outerShdw blurRad="279400" dist="50800" dir="5400000" sx="1000" sy="1000" algn="ctr" rotWithShape="0">
              <a:srgbClr val="000000">
                <a:alpha val="43137"/>
              </a:srgbClr>
            </a:outerShdw>
          </a:effectLst>
        </p:grpSpPr>
        <p:sp>
          <p:nvSpPr>
            <p:cNvPr id="31" name="Rectangle 30"/>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B</a:t>
              </a:r>
              <a:endParaRPr lang="en-US" b="1" dirty="0">
                <a:solidFill>
                  <a:schemeClr val="tx1"/>
                </a:solidFill>
                <a:latin typeface="Comic Sans MS" pitchFamily="66" charset="0"/>
              </a:endParaRPr>
            </a:p>
          </p:txBody>
        </p:sp>
        <p:cxnSp>
          <p:nvCxnSpPr>
            <p:cNvPr id="32" name="Straight Connector 31"/>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3" name="Group 38"/>
          <p:cNvGrpSpPr/>
          <p:nvPr/>
        </p:nvGrpSpPr>
        <p:grpSpPr>
          <a:xfrm rot="180000">
            <a:off x="7620688" y="2828881"/>
            <a:ext cx="1129295" cy="527006"/>
            <a:chOff x="1643042" y="2571744"/>
            <a:chExt cx="1500198" cy="928694"/>
          </a:xfrm>
          <a:effectLst>
            <a:outerShdw blurRad="279400" dist="50800" dir="5400000" sx="1000" sy="1000" algn="ctr" rotWithShape="0">
              <a:srgbClr val="000000">
                <a:alpha val="43137"/>
              </a:srgbClr>
            </a:outerShdw>
          </a:effectLst>
        </p:grpSpPr>
        <p:sp>
          <p:nvSpPr>
            <p:cNvPr id="40" name="Rectangle 39"/>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F</a:t>
              </a:r>
              <a:endParaRPr lang="en-US" b="1" dirty="0">
                <a:solidFill>
                  <a:schemeClr val="tx1"/>
                </a:solidFill>
                <a:latin typeface="Comic Sans MS" pitchFamily="66" charset="0"/>
              </a:endParaRPr>
            </a:p>
          </p:txBody>
        </p:sp>
        <p:cxnSp>
          <p:nvCxnSpPr>
            <p:cNvPr id="41" name="Straight Connector 40"/>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4" name="Group 41"/>
          <p:cNvGrpSpPr/>
          <p:nvPr/>
        </p:nvGrpSpPr>
        <p:grpSpPr>
          <a:xfrm rot="180000">
            <a:off x="7487893" y="3971880"/>
            <a:ext cx="1129295" cy="527006"/>
            <a:chOff x="1643042" y="2571744"/>
            <a:chExt cx="1500198" cy="928694"/>
          </a:xfrm>
          <a:effectLst>
            <a:outerShdw blurRad="279400" dist="50800" dir="5400000" sx="1000" sy="1000" algn="ctr" rotWithShape="0">
              <a:srgbClr val="000000">
                <a:alpha val="43137"/>
              </a:srgbClr>
            </a:outerShdw>
          </a:effectLst>
        </p:grpSpPr>
        <p:sp>
          <p:nvSpPr>
            <p:cNvPr id="43" name="Rectangle 42"/>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E</a:t>
              </a:r>
              <a:endParaRPr lang="en-US" b="1" dirty="0">
                <a:solidFill>
                  <a:schemeClr val="tx1"/>
                </a:solidFill>
                <a:latin typeface="Comic Sans MS" pitchFamily="66" charset="0"/>
              </a:endParaRPr>
            </a:p>
          </p:txBody>
        </p:sp>
        <p:cxnSp>
          <p:nvCxnSpPr>
            <p:cNvPr id="44" name="Straight Connector 43"/>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5" name="Group 44"/>
          <p:cNvGrpSpPr/>
          <p:nvPr/>
        </p:nvGrpSpPr>
        <p:grpSpPr>
          <a:xfrm rot="180000">
            <a:off x="5811493" y="2828880"/>
            <a:ext cx="1129295" cy="527006"/>
            <a:chOff x="1643042" y="2571744"/>
            <a:chExt cx="1500198" cy="928694"/>
          </a:xfrm>
          <a:effectLst>
            <a:outerShdw blurRad="279400" dist="50800" dir="5400000" sx="1000" sy="1000" algn="ctr" rotWithShape="0">
              <a:srgbClr val="000000">
                <a:alpha val="43137"/>
              </a:srgbClr>
            </a:outerShdw>
          </a:effectLst>
        </p:grpSpPr>
        <p:sp>
          <p:nvSpPr>
            <p:cNvPr id="46" name="Rectangle 45"/>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D</a:t>
              </a:r>
              <a:endParaRPr lang="en-US" b="1" dirty="0">
                <a:solidFill>
                  <a:schemeClr val="tx1"/>
                </a:solidFill>
                <a:latin typeface="Comic Sans MS" pitchFamily="66" charset="0"/>
              </a:endParaRPr>
            </a:p>
          </p:txBody>
        </p:sp>
        <p:cxnSp>
          <p:nvCxnSpPr>
            <p:cNvPr id="47" name="Straight Connector 46"/>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8" name="Group 47"/>
          <p:cNvGrpSpPr/>
          <p:nvPr/>
        </p:nvGrpSpPr>
        <p:grpSpPr>
          <a:xfrm rot="-60000">
            <a:off x="5781966" y="3958978"/>
            <a:ext cx="1129295" cy="527006"/>
            <a:chOff x="1643042" y="2571744"/>
            <a:chExt cx="1500198" cy="928694"/>
          </a:xfrm>
          <a:effectLst>
            <a:outerShdw blurRad="279400" dist="50800" dir="5400000" sx="1000" sy="1000" algn="ctr" rotWithShape="0">
              <a:srgbClr val="000000">
                <a:alpha val="43137"/>
              </a:srgbClr>
            </a:outerShdw>
          </a:effectLst>
        </p:grpSpPr>
        <p:sp>
          <p:nvSpPr>
            <p:cNvPr id="49" name="Rectangle 48"/>
            <p:cNvSpPr/>
            <p:nvPr/>
          </p:nvSpPr>
          <p:spPr>
            <a:xfrm>
              <a:off x="1643042" y="2571744"/>
              <a:ext cx="1500198" cy="928694"/>
            </a:xfrm>
            <a:prstGeom prst="rect">
              <a:avLst/>
            </a:prstGeom>
            <a:solidFill>
              <a:schemeClr val="bg1">
                <a:alpha val="21000"/>
              </a:schemeClr>
            </a:solidFill>
            <a:ln>
              <a:solidFill>
                <a:schemeClr val="tx1">
                  <a:alpha val="59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solidFill>
                  <a:latin typeface="Comic Sans MS" pitchFamily="66" charset="0"/>
                </a:rPr>
                <a:t>C</a:t>
              </a:r>
              <a:endParaRPr lang="en-US" b="1" dirty="0">
                <a:solidFill>
                  <a:schemeClr val="tx1"/>
                </a:solidFill>
                <a:latin typeface="Comic Sans MS" pitchFamily="66" charset="0"/>
              </a:endParaRPr>
            </a:p>
          </p:txBody>
        </p:sp>
        <p:cxnSp>
          <p:nvCxnSpPr>
            <p:cNvPr id="50" name="Straight Connector 49"/>
            <p:cNvCxnSpPr/>
            <p:nvPr/>
          </p:nvCxnSpPr>
          <p:spPr>
            <a:xfrm>
              <a:off x="1643042" y="2784470"/>
              <a:ext cx="1500198" cy="1588"/>
            </a:xfrm>
            <a:prstGeom prst="line">
              <a:avLst/>
            </a:prstGeom>
            <a:ln w="31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28600" y="2438400"/>
            <a:ext cx="3733800" cy="2872581"/>
          </a:xfrm>
          <a:prstGeom prst="rect">
            <a:avLst/>
          </a:prstGeom>
          <a:noFill/>
        </p:spPr>
        <p:txBody>
          <a:bodyPr wrap="square" rtlCol="0">
            <a:spAutoFit/>
          </a:bodyPr>
          <a:lstStyle/>
          <a:p>
            <a:pPr marL="234950" lvl="1" indent="-227013">
              <a:lnSpc>
                <a:spcPct val="150000"/>
              </a:lnSpc>
              <a:spcBef>
                <a:spcPts val="0"/>
              </a:spcBef>
              <a:spcAft>
                <a:spcPts val="600"/>
              </a:spcAft>
            </a:pPr>
            <a:r>
              <a:rPr lang="en-US" sz="2800" dirty="0" smtClean="0"/>
              <a:t>Enough analysts?</a:t>
            </a:r>
          </a:p>
          <a:p>
            <a:pPr marL="234950" lvl="1" indent="-227013">
              <a:lnSpc>
                <a:spcPct val="150000"/>
              </a:lnSpc>
              <a:spcBef>
                <a:spcPts val="0"/>
              </a:spcBef>
              <a:spcAft>
                <a:spcPts val="600"/>
              </a:spcAft>
            </a:pPr>
            <a:r>
              <a:rPr lang="en-US" sz="2800" dirty="0" smtClean="0"/>
              <a:t>Customer too busy?</a:t>
            </a:r>
          </a:p>
          <a:p>
            <a:pPr marL="234950" lvl="1" indent="-227013">
              <a:lnSpc>
                <a:spcPct val="150000"/>
              </a:lnSpc>
              <a:spcBef>
                <a:spcPts val="0"/>
              </a:spcBef>
              <a:spcAft>
                <a:spcPts val="600"/>
              </a:spcAft>
            </a:pPr>
            <a:r>
              <a:rPr lang="en-US" sz="2800" dirty="0" smtClean="0"/>
              <a:t>Work on defects</a:t>
            </a:r>
          </a:p>
          <a:p>
            <a:pPr marL="234950" lvl="1" indent="-227013">
              <a:lnSpc>
                <a:spcPct val="150000"/>
              </a:lnSpc>
              <a:spcBef>
                <a:spcPts val="0"/>
              </a:spcBef>
              <a:spcAft>
                <a:spcPts val="600"/>
              </a:spcAft>
            </a:pPr>
            <a:r>
              <a:rPr lang="en-US" sz="2800" dirty="0" smtClean="0"/>
              <a:t>Others help?</a:t>
            </a:r>
            <a:endParaRPr lang="en-US" sz="44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fade">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xEl>
                                              <p:pRg st="3" end="3"/>
                                            </p:txEl>
                                          </p:spTgt>
                                        </p:tgtEl>
                                        <p:attrNameLst>
                                          <p:attrName>style.visibility</p:attrName>
                                        </p:attrNameLst>
                                      </p:cBhvr>
                                      <p:to>
                                        <p:strVal val="visible"/>
                                      </p:to>
                                    </p:set>
                                    <p:animEffect transition="in" filter="fade">
                                      <p:cBhvr>
                                        <p:cTn id="22" dur="50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Topics</a:t>
            </a:r>
            <a:endParaRPr lang="en-US" dirty="0"/>
          </a:p>
        </p:txBody>
      </p:sp>
      <p:sp>
        <p:nvSpPr>
          <p:cNvPr id="4" name="Text Placeholder 3"/>
          <p:cNvSpPr>
            <a:spLocks noGrp="1"/>
          </p:cNvSpPr>
          <p:nvPr>
            <p:ph idx="1"/>
          </p:nvPr>
        </p:nvSpPr>
        <p:spPr/>
        <p:txBody>
          <a:bodyPr/>
          <a:lstStyle/>
          <a:p>
            <a:r>
              <a:rPr lang="en-US" dirty="0" smtClean="0"/>
              <a:t>Splitting stories</a:t>
            </a:r>
          </a:p>
          <a:p>
            <a:r>
              <a:rPr lang="en-US" dirty="0" smtClean="0"/>
              <a:t>Story explosion</a:t>
            </a:r>
          </a:p>
          <a:p>
            <a:r>
              <a:rPr lang="en-US" dirty="0" smtClean="0"/>
              <a:t>The Last Responsible Moment</a:t>
            </a:r>
          </a:p>
          <a:p>
            <a:r>
              <a:rPr lang="en-US" dirty="0" smtClean="0"/>
              <a:t>Miscellaneous Challenges</a:t>
            </a: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Stories are consistently too large </a:t>
            </a:r>
            <a:endParaRPr lang="en-US" dirty="0"/>
          </a:p>
        </p:txBody>
      </p:sp>
      <p:sp>
        <p:nvSpPr>
          <p:cNvPr id="4" name="Content Placeholder 3"/>
          <p:cNvSpPr>
            <a:spLocks noGrp="1"/>
          </p:cNvSpPr>
          <p:nvPr>
            <p:ph idx="1"/>
          </p:nvPr>
        </p:nvSpPr>
        <p:spPr/>
        <p:txBody>
          <a:bodyPr/>
          <a:lstStyle/>
          <a:p>
            <a:r>
              <a:rPr lang="en-US" dirty="0" smtClean="0"/>
              <a:t>Technical challenges?</a:t>
            </a:r>
          </a:p>
          <a:p>
            <a:r>
              <a:rPr lang="en-US" dirty="0" smtClean="0"/>
              <a:t>Aim for consistent size</a:t>
            </a:r>
          </a:p>
          <a:p>
            <a:r>
              <a:rPr lang="en-US" dirty="0" smtClean="0"/>
              <a:t>Start small, then combine</a:t>
            </a:r>
            <a:endParaRPr lang="en-US" dirty="0"/>
          </a:p>
        </p:txBody>
      </p:sp>
      <p:pic>
        <p:nvPicPr>
          <p:cNvPr id="32770" name="Picture 2" descr="C:\Documents and Settings\pmandari\Local Settings\Temporary Internet Files\Content.IE5\GWXRIN89\MCj02817220000[1].wmf"/>
          <p:cNvPicPr>
            <a:picLocks noChangeAspect="1" noChangeArrowheads="1"/>
          </p:cNvPicPr>
          <p:nvPr/>
        </p:nvPicPr>
        <p:blipFill>
          <a:blip r:embed="rId3"/>
          <a:srcRect/>
          <a:stretch>
            <a:fillRect/>
          </a:stretch>
        </p:blipFill>
        <p:spPr bwMode="auto">
          <a:xfrm>
            <a:off x="5873381" y="3810001"/>
            <a:ext cx="2889620" cy="2133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migration efforts implied</a:t>
            </a:r>
            <a:endParaRPr lang="en-US" dirty="0"/>
          </a:p>
        </p:txBody>
      </p:sp>
      <p:sp>
        <p:nvSpPr>
          <p:cNvPr id="5" name="Content Placeholder 4"/>
          <p:cNvSpPr>
            <a:spLocks noGrp="1"/>
          </p:cNvSpPr>
          <p:nvPr>
            <p:ph idx="1"/>
          </p:nvPr>
        </p:nvSpPr>
        <p:spPr/>
        <p:txBody>
          <a:bodyPr/>
          <a:lstStyle/>
          <a:p>
            <a:r>
              <a:rPr lang="en-US" dirty="0" smtClean="0"/>
              <a:t>Start with epic</a:t>
            </a:r>
          </a:p>
          <a:p>
            <a:r>
              <a:rPr lang="en-US" dirty="0" smtClean="0"/>
              <a:t>Note dependencies/impacts</a:t>
            </a:r>
          </a:p>
          <a:p>
            <a:r>
              <a:rPr lang="en-US" dirty="0" smtClean="0"/>
              <a:t>Identify to PM</a:t>
            </a:r>
          </a:p>
        </p:txBody>
      </p:sp>
      <p:pic>
        <p:nvPicPr>
          <p:cNvPr id="34819" name="Picture 3" descr="C:\Program Files\Microsoft Office\MEDIA\CAGCAT10\j0300520.gif"/>
          <p:cNvPicPr>
            <a:picLocks noChangeAspect="1" noChangeArrowheads="1" noCrop="1"/>
          </p:cNvPicPr>
          <p:nvPr/>
        </p:nvPicPr>
        <p:blipFill>
          <a:blip r:embed="rId3"/>
          <a:srcRect/>
          <a:stretch>
            <a:fillRect/>
          </a:stretch>
        </p:blipFill>
        <p:spPr bwMode="auto">
          <a:xfrm>
            <a:off x="5791200" y="3840163"/>
            <a:ext cx="2800276" cy="240823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users not participating</a:t>
            </a:r>
            <a:endParaRPr lang="en-US" dirty="0"/>
          </a:p>
        </p:txBody>
      </p:sp>
      <p:sp>
        <p:nvSpPr>
          <p:cNvPr id="7" name="Content Placeholder 6"/>
          <p:cNvSpPr>
            <a:spLocks noGrp="1"/>
          </p:cNvSpPr>
          <p:nvPr>
            <p:ph idx="1"/>
          </p:nvPr>
        </p:nvSpPr>
        <p:spPr/>
        <p:txBody>
          <a:bodyPr/>
          <a:lstStyle/>
          <a:p>
            <a:r>
              <a:rPr lang="en-US" dirty="0" smtClean="0"/>
              <a:t>Separate sessions</a:t>
            </a:r>
          </a:p>
          <a:p>
            <a:r>
              <a:rPr lang="en-US" dirty="0" smtClean="0"/>
              <a:t>Vary schedule</a:t>
            </a:r>
          </a:p>
          <a:p>
            <a:r>
              <a:rPr lang="en-US" dirty="0" smtClean="0"/>
              <a:t>Webinar / other options</a:t>
            </a:r>
          </a:p>
          <a:p>
            <a:endParaRPr lang="en-US" dirty="0"/>
          </a:p>
        </p:txBody>
      </p:sp>
      <p:pic>
        <p:nvPicPr>
          <p:cNvPr id="4" name="Picture 3" descr="20a.jpg"/>
          <p:cNvPicPr>
            <a:picLocks noChangeAspect="1"/>
          </p:cNvPicPr>
          <p:nvPr/>
        </p:nvPicPr>
        <p:blipFill>
          <a:blip r:embed="rId3" cstate="print">
            <a:clrChange>
              <a:clrFrom>
                <a:srgbClr val="FFFFFF"/>
              </a:clrFrom>
              <a:clrTo>
                <a:srgbClr val="FFFFFF">
                  <a:alpha val="0"/>
                </a:srgbClr>
              </a:clrTo>
            </a:clrChange>
          </a:blip>
          <a:stretch>
            <a:fillRect/>
          </a:stretch>
        </p:blipFill>
        <p:spPr>
          <a:xfrm>
            <a:off x="3810000" y="2819400"/>
            <a:ext cx="5159991" cy="3601244"/>
          </a:xfrm>
          <a:prstGeom prst="rect">
            <a:avLst/>
          </a:prstGeom>
        </p:spPr>
      </p:pic>
      <p:sp>
        <p:nvSpPr>
          <p:cNvPr id="5" name="Rounded Rectangle 4"/>
          <p:cNvSpPr/>
          <p:nvPr/>
        </p:nvSpPr>
        <p:spPr bwMode="auto">
          <a:xfrm>
            <a:off x="5410200" y="3733800"/>
            <a:ext cx="609600" cy="1447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en-US" sz="2000" b="0" i="0" u="none" strike="noStrike" cap="none" normalizeH="0" baseline="0" smtClean="0">
              <a:ln>
                <a:noFill/>
              </a:ln>
              <a:solidFill>
                <a:srgbClr val="292929"/>
              </a:solidFill>
              <a:effectLst/>
              <a:latin typeface="Arial" charset="0"/>
              <a:cs typeface="Arial" charset="0"/>
            </a:endParaRPr>
          </a:p>
        </p:txBody>
      </p:sp>
      <p:sp>
        <p:nvSpPr>
          <p:cNvPr id="6" name="Rounded Rectangle 5"/>
          <p:cNvSpPr/>
          <p:nvPr/>
        </p:nvSpPr>
        <p:spPr bwMode="auto">
          <a:xfrm>
            <a:off x="5257800" y="3657600"/>
            <a:ext cx="914400" cy="1600200"/>
          </a:xfrm>
          <a:prstGeom prst="roundRect">
            <a:avLst/>
          </a:prstGeom>
          <a:solidFill>
            <a:schemeClr val="bg1"/>
          </a:solidFill>
          <a:ln w="9525" cap="flat" cmpd="sng" algn="ctr">
            <a:solidFill>
              <a:schemeClr val="tx1">
                <a:alpha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endParaRPr lang="en-US" dirty="0" smtClean="0">
              <a:latin typeface="Arial" charset="0"/>
              <a:cs typeface="Arial" charset="0"/>
            </a:endParaRPr>
          </a:p>
          <a:p>
            <a:pPr marL="342900" marR="0" indent="-342900" algn="ctr" defTabSz="914400" rtl="0" eaLnBrk="1" fontAlgn="base" latinLnBrk="0" hangingPunct="1">
              <a:lnSpc>
                <a:spcPct val="100000"/>
              </a:lnSpc>
              <a:spcBef>
                <a:spcPct val="20000"/>
              </a:spcBef>
              <a:spcAft>
                <a:spcPct val="0"/>
              </a:spcAft>
              <a:buClrTx/>
              <a:buSzTx/>
              <a:buNone/>
              <a:tabLst/>
            </a:pPr>
            <a:r>
              <a:rPr lang="en-US" b="1" dirty="0" smtClean="0">
                <a:latin typeface="Arial" charset="0"/>
                <a:cs typeface="Arial" charset="0"/>
              </a:rPr>
              <a:t>MIA</a:t>
            </a:r>
            <a:endParaRPr kumimoji="0" lang="en-US" sz="2000" b="1" i="0" u="none" strike="noStrike" cap="none" normalizeH="0" baseline="0" dirty="0" smtClean="0">
              <a:ln>
                <a:noFill/>
              </a:ln>
              <a:solidFill>
                <a:srgbClr val="292929"/>
              </a:solidFill>
              <a:effectLst/>
              <a:latin typeface="Arial" charset="0"/>
              <a:cs typeface="Arial" charset="0"/>
            </a:endParaRPr>
          </a:p>
        </p:txBody>
      </p:sp>
      <p:sp>
        <p:nvSpPr>
          <p:cNvPr id="10" name="Rounded Rectangle 9"/>
          <p:cNvSpPr/>
          <p:nvPr/>
        </p:nvSpPr>
        <p:spPr bwMode="auto">
          <a:xfrm>
            <a:off x="7924800" y="3048000"/>
            <a:ext cx="762000" cy="1600200"/>
          </a:xfrm>
          <a:prstGeom prst="roundRect">
            <a:avLst/>
          </a:prstGeom>
          <a:solidFill>
            <a:schemeClr val="bg1"/>
          </a:solidFill>
          <a:ln w="9525" cap="flat" cmpd="sng" algn="ctr">
            <a:solidFill>
              <a:schemeClr val="tx1">
                <a:alpha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None/>
              <a:tabLst/>
            </a:pPr>
            <a:endParaRPr lang="en-US" dirty="0" smtClean="0">
              <a:latin typeface="Arial" charset="0"/>
              <a:cs typeface="Arial" charset="0"/>
            </a:endParaRPr>
          </a:p>
          <a:p>
            <a:pPr marL="342900" marR="0" indent="-342900" algn="ctr" defTabSz="914400" rtl="0" eaLnBrk="1" fontAlgn="base" latinLnBrk="0" hangingPunct="1">
              <a:lnSpc>
                <a:spcPct val="100000"/>
              </a:lnSpc>
              <a:spcBef>
                <a:spcPct val="20000"/>
              </a:spcBef>
              <a:spcAft>
                <a:spcPct val="0"/>
              </a:spcAft>
              <a:buClrTx/>
              <a:buSzTx/>
              <a:buNone/>
              <a:tabLst/>
            </a:pPr>
            <a:r>
              <a:rPr lang="en-US" b="1" dirty="0" smtClean="0">
                <a:latin typeface="Arial" charset="0"/>
                <a:cs typeface="Arial" charset="0"/>
              </a:rPr>
              <a:t>MIA</a:t>
            </a:r>
            <a:endParaRPr kumimoji="0" lang="en-US" sz="2000" b="1" i="0" u="none" strike="noStrike" cap="none" normalizeH="0" baseline="0" dirty="0" smtClean="0">
              <a:ln>
                <a:noFill/>
              </a:ln>
              <a:solidFill>
                <a:srgbClr val="292929"/>
              </a:solidFill>
              <a:effectLst/>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Arrow Connector 66"/>
          <p:cNvCxnSpPr>
            <a:endCxn id="49" idx="0"/>
          </p:cNvCxnSpPr>
          <p:nvPr/>
        </p:nvCxnSpPr>
        <p:spPr>
          <a:xfrm>
            <a:off x="6324602" y="3886202"/>
            <a:ext cx="104786" cy="418309"/>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p:cNvCxnSpPr>
            <a:endCxn id="11" idx="4"/>
          </p:cNvCxnSpPr>
          <p:nvPr/>
        </p:nvCxnSpPr>
        <p:spPr>
          <a:xfrm flipH="1" flipV="1">
            <a:off x="2500298" y="2911470"/>
            <a:ext cx="395302" cy="59373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p:cNvCxnSpPr>
            <a:endCxn id="16" idx="4"/>
          </p:cNvCxnSpPr>
          <p:nvPr/>
        </p:nvCxnSpPr>
        <p:spPr>
          <a:xfrm rot="16200000" flipV="1">
            <a:off x="7519217" y="3357559"/>
            <a:ext cx="392909" cy="79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endCxn id="15" idx="4"/>
          </p:cNvCxnSpPr>
          <p:nvPr/>
        </p:nvCxnSpPr>
        <p:spPr>
          <a:xfrm rot="16200000" flipV="1">
            <a:off x="5499889" y="3357559"/>
            <a:ext cx="392909" cy="79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endCxn id="48" idx="0"/>
          </p:cNvCxnSpPr>
          <p:nvPr/>
        </p:nvCxnSpPr>
        <p:spPr>
          <a:xfrm flipH="1">
            <a:off x="5141774" y="3886200"/>
            <a:ext cx="39826" cy="66834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Arrow Connector 54"/>
          <p:cNvCxnSpPr>
            <a:endCxn id="46" idx="0"/>
          </p:cNvCxnSpPr>
          <p:nvPr/>
        </p:nvCxnSpPr>
        <p:spPr>
          <a:xfrm flipH="1">
            <a:off x="2867028" y="3924296"/>
            <a:ext cx="29366" cy="57150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 name="Title 3"/>
          <p:cNvSpPr>
            <a:spLocks noGrp="1"/>
          </p:cNvSpPr>
          <p:nvPr>
            <p:ph type="title"/>
          </p:nvPr>
        </p:nvSpPr>
        <p:spPr>
          <a:xfrm>
            <a:off x="457200" y="0"/>
            <a:ext cx="8229600" cy="1143000"/>
          </a:xfrm>
        </p:spPr>
        <p:txBody>
          <a:bodyPr/>
          <a:lstStyle/>
          <a:p>
            <a:r>
              <a:rPr lang="en-US" dirty="0" smtClean="0"/>
              <a:t>Root cause analysis</a:t>
            </a:r>
            <a:endParaRPr lang="en-US" dirty="0"/>
          </a:p>
        </p:txBody>
      </p:sp>
      <p:sp>
        <p:nvSpPr>
          <p:cNvPr id="6" name="Rounded Rectangle 5"/>
          <p:cNvSpPr/>
          <p:nvPr/>
        </p:nvSpPr>
        <p:spPr>
          <a:xfrm>
            <a:off x="1219200" y="3505200"/>
            <a:ext cx="7435875" cy="42862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uNone/>
            </a:pPr>
            <a:r>
              <a:rPr lang="en-AU" dirty="0" smtClean="0">
                <a:solidFill>
                  <a:srgbClr val="FFFF00"/>
                </a:solidFill>
              </a:rPr>
              <a:t>Key users not providing feedback.</a:t>
            </a:r>
            <a:endParaRPr lang="en-AU" dirty="0">
              <a:solidFill>
                <a:srgbClr val="FFFF00"/>
              </a:solidFill>
            </a:endParaRPr>
          </a:p>
        </p:txBody>
      </p:sp>
      <p:sp>
        <p:nvSpPr>
          <p:cNvPr id="8" name="Down Arrow 7"/>
          <p:cNvSpPr/>
          <p:nvPr/>
        </p:nvSpPr>
        <p:spPr>
          <a:xfrm>
            <a:off x="285720" y="3840164"/>
            <a:ext cx="1143008" cy="2214578"/>
          </a:xfrm>
          <a:prstGeom prst="downArrow">
            <a:avLst/>
          </a:prstGeom>
          <a:ln/>
        </p:spPr>
        <p:style>
          <a:lnRef idx="2">
            <a:schemeClr val="accent4">
              <a:shade val="50000"/>
            </a:schemeClr>
          </a:lnRef>
          <a:fillRef idx="1">
            <a:schemeClr val="accent4"/>
          </a:fillRef>
          <a:effectRef idx="0">
            <a:schemeClr val="accent4"/>
          </a:effectRef>
          <a:fontRef idx="minor">
            <a:schemeClr val="lt1"/>
          </a:fontRef>
        </p:style>
        <p:txBody>
          <a:bodyPr vert="vert270" rtlCol="0" anchor="ctr"/>
          <a:lstStyle/>
          <a:p>
            <a:pPr algn="ctr">
              <a:buNone/>
            </a:pPr>
            <a:r>
              <a:rPr lang="en-AU" dirty="0" smtClean="0">
                <a:solidFill>
                  <a:srgbClr val="FFFF00"/>
                </a:solidFill>
              </a:rPr>
              <a:t>So what?</a:t>
            </a:r>
            <a:endParaRPr lang="en-AU" dirty="0">
              <a:solidFill>
                <a:srgbClr val="FFFF00"/>
              </a:solidFill>
            </a:endParaRPr>
          </a:p>
        </p:txBody>
      </p:sp>
      <p:sp>
        <p:nvSpPr>
          <p:cNvPr id="9" name="Down Arrow 8"/>
          <p:cNvSpPr/>
          <p:nvPr/>
        </p:nvSpPr>
        <p:spPr>
          <a:xfrm flipV="1">
            <a:off x="285720" y="1482710"/>
            <a:ext cx="1143008" cy="2214578"/>
          </a:xfrm>
          <a:prstGeom prst="downArrow">
            <a:avLst/>
          </a:prstGeom>
          <a:ln/>
        </p:spPr>
        <p:style>
          <a:lnRef idx="2">
            <a:schemeClr val="accent4">
              <a:shade val="50000"/>
            </a:schemeClr>
          </a:lnRef>
          <a:fillRef idx="1">
            <a:schemeClr val="accent4"/>
          </a:fillRef>
          <a:effectRef idx="0">
            <a:schemeClr val="accent4"/>
          </a:effectRef>
          <a:fontRef idx="minor">
            <a:schemeClr val="lt1"/>
          </a:fontRef>
        </p:style>
        <p:txBody>
          <a:bodyPr vert="vert" rtlCol="0" anchor="ctr"/>
          <a:lstStyle/>
          <a:p>
            <a:pPr algn="ctr">
              <a:buNone/>
            </a:pPr>
            <a:r>
              <a:rPr lang="en-AU" dirty="0" smtClean="0">
                <a:solidFill>
                  <a:srgbClr val="FFFF00"/>
                </a:solidFill>
              </a:rPr>
              <a:t>How come?</a:t>
            </a:r>
            <a:endParaRPr lang="en-AU" dirty="0">
              <a:solidFill>
                <a:srgbClr val="FFFF00"/>
              </a:solidFill>
            </a:endParaRPr>
          </a:p>
        </p:txBody>
      </p:sp>
      <p:sp>
        <p:nvSpPr>
          <p:cNvPr id="10" name="Oval 9"/>
          <p:cNvSpPr/>
          <p:nvPr/>
        </p:nvSpPr>
        <p:spPr>
          <a:xfrm>
            <a:off x="2928926" y="1911338"/>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1" name="Oval 10"/>
          <p:cNvSpPr/>
          <p:nvPr/>
        </p:nvSpPr>
        <p:spPr>
          <a:xfrm>
            <a:off x="2071670" y="2411404"/>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2" name="Oval 11"/>
          <p:cNvSpPr/>
          <p:nvPr/>
        </p:nvSpPr>
        <p:spPr>
          <a:xfrm>
            <a:off x="5695944" y="148271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3" name="Oval 12"/>
          <p:cNvSpPr/>
          <p:nvPr/>
        </p:nvSpPr>
        <p:spPr>
          <a:xfrm>
            <a:off x="4419600" y="20574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4" name="Oval 13"/>
          <p:cNvSpPr/>
          <p:nvPr/>
        </p:nvSpPr>
        <p:spPr>
          <a:xfrm>
            <a:off x="4143372" y="1107237"/>
            <a:ext cx="1123944" cy="625506"/>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sz="1400" dirty="0" smtClean="0">
                <a:solidFill>
                  <a:srgbClr val="FFFF00"/>
                </a:solidFill>
              </a:rPr>
              <a:t>Root Cause </a:t>
            </a:r>
            <a:endParaRPr lang="en-AU" sz="1400" dirty="0">
              <a:solidFill>
                <a:srgbClr val="FFFF00"/>
              </a:solidFill>
            </a:endParaRPr>
          </a:p>
        </p:txBody>
      </p:sp>
      <p:sp>
        <p:nvSpPr>
          <p:cNvPr id="15" name="Oval 14"/>
          <p:cNvSpPr/>
          <p:nvPr/>
        </p:nvSpPr>
        <p:spPr>
          <a:xfrm>
            <a:off x="5267316" y="2661437"/>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6" name="Oval 15"/>
          <p:cNvSpPr/>
          <p:nvPr/>
        </p:nvSpPr>
        <p:spPr>
          <a:xfrm>
            <a:off x="7286644" y="2661437"/>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7" name="Oval 16"/>
          <p:cNvSpPr/>
          <p:nvPr/>
        </p:nvSpPr>
        <p:spPr>
          <a:xfrm>
            <a:off x="7286644" y="1732743"/>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18" name="Oval 17"/>
          <p:cNvSpPr/>
          <p:nvPr/>
        </p:nvSpPr>
        <p:spPr>
          <a:xfrm>
            <a:off x="6553200" y="982643"/>
            <a:ext cx="1162072" cy="573299"/>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sz="1400" dirty="0" smtClean="0">
                <a:solidFill>
                  <a:srgbClr val="FFFF00"/>
                </a:solidFill>
              </a:rPr>
              <a:t>Root Cause</a:t>
            </a:r>
            <a:endParaRPr lang="en-AU" sz="1400" dirty="0">
              <a:solidFill>
                <a:srgbClr val="FFFF00"/>
              </a:solidFill>
            </a:endParaRPr>
          </a:p>
        </p:txBody>
      </p:sp>
      <p:cxnSp>
        <p:nvCxnSpPr>
          <p:cNvPr id="22" name="Straight Arrow Connector 21"/>
          <p:cNvCxnSpPr>
            <a:stCxn id="11" idx="7"/>
            <a:endCxn id="10" idx="3"/>
          </p:cNvCxnSpPr>
          <p:nvPr/>
        </p:nvCxnSpPr>
        <p:spPr>
          <a:xfrm flipV="1">
            <a:off x="2803384" y="2338171"/>
            <a:ext cx="251084" cy="14646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Arrow Connector 26"/>
          <p:cNvCxnSpPr>
            <a:stCxn id="10" idx="7"/>
            <a:endCxn id="14" idx="2"/>
          </p:cNvCxnSpPr>
          <p:nvPr/>
        </p:nvCxnSpPr>
        <p:spPr>
          <a:xfrm rot="5400000" flipH="1" flipV="1">
            <a:off x="3619716" y="1460915"/>
            <a:ext cx="564581" cy="48273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Arrow Connector 30"/>
          <p:cNvCxnSpPr>
            <a:stCxn id="15" idx="0"/>
            <a:endCxn id="13" idx="6"/>
          </p:cNvCxnSpPr>
          <p:nvPr/>
        </p:nvCxnSpPr>
        <p:spPr>
          <a:xfrm flipH="1" flipV="1">
            <a:off x="5276856" y="2307433"/>
            <a:ext cx="419088" cy="35400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32"/>
          <p:cNvCxnSpPr>
            <a:stCxn id="13" idx="0"/>
            <a:endCxn id="14" idx="5"/>
          </p:cNvCxnSpPr>
          <p:nvPr/>
        </p:nvCxnSpPr>
        <p:spPr>
          <a:xfrm rot="5400000" flipH="1" flipV="1">
            <a:off x="4767343" y="1722025"/>
            <a:ext cx="416260" cy="254490"/>
          </a:xfrm>
          <a:prstGeom prst="bentConnector3">
            <a:avLst>
              <a:gd name="adj1" fmla="val 50000"/>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p:cNvCxnSpPr>
            <a:stCxn id="15" idx="0"/>
            <a:endCxn id="12" idx="4"/>
          </p:cNvCxnSpPr>
          <p:nvPr/>
        </p:nvCxnSpPr>
        <p:spPr>
          <a:xfrm rot="5400000" flipH="1" flipV="1">
            <a:off x="5570928" y="2107793"/>
            <a:ext cx="678661" cy="42862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a:stCxn id="16" idx="0"/>
            <a:endCxn id="17" idx="4"/>
          </p:cNvCxnSpPr>
          <p:nvPr/>
        </p:nvCxnSpPr>
        <p:spPr>
          <a:xfrm rot="5400000" flipH="1" flipV="1">
            <a:off x="7500958" y="2447123"/>
            <a:ext cx="428628"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p:cNvCxnSpPr>
            <a:stCxn id="17" idx="0"/>
            <a:endCxn id="18" idx="5"/>
          </p:cNvCxnSpPr>
          <p:nvPr/>
        </p:nvCxnSpPr>
        <p:spPr>
          <a:xfrm rot="16200000" flipV="1">
            <a:off x="7499802" y="1517273"/>
            <a:ext cx="260759" cy="17018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4"/>
          <p:cNvCxnSpPr>
            <a:stCxn id="12" idx="7"/>
            <a:endCxn id="18" idx="3"/>
          </p:cNvCxnSpPr>
          <p:nvPr/>
        </p:nvCxnSpPr>
        <p:spPr>
          <a:xfrm rot="5400000" flipH="1" flipV="1">
            <a:off x="6533541" y="1366102"/>
            <a:ext cx="83959" cy="29572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6" name="Oval 45"/>
          <p:cNvSpPr/>
          <p:nvPr/>
        </p:nvSpPr>
        <p:spPr>
          <a:xfrm>
            <a:off x="2438400" y="44958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47" name="Oval 46"/>
          <p:cNvSpPr/>
          <p:nvPr/>
        </p:nvSpPr>
        <p:spPr>
          <a:xfrm>
            <a:off x="3505200" y="48006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48" name="Oval 47"/>
          <p:cNvSpPr/>
          <p:nvPr/>
        </p:nvSpPr>
        <p:spPr>
          <a:xfrm>
            <a:off x="4713146" y="4554544"/>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49" name="Oval 48"/>
          <p:cNvSpPr/>
          <p:nvPr/>
        </p:nvSpPr>
        <p:spPr>
          <a:xfrm>
            <a:off x="6000760" y="4304511"/>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50" name="Oval 49"/>
          <p:cNvSpPr/>
          <p:nvPr/>
        </p:nvSpPr>
        <p:spPr>
          <a:xfrm>
            <a:off x="6000760" y="5304643"/>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51" name="Oval 50"/>
          <p:cNvSpPr/>
          <p:nvPr/>
        </p:nvSpPr>
        <p:spPr>
          <a:xfrm>
            <a:off x="4724400" y="5562600"/>
            <a:ext cx="85725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AU"/>
          </a:p>
        </p:txBody>
      </p:sp>
      <p:sp>
        <p:nvSpPr>
          <p:cNvPr id="52" name="Oval 51"/>
          <p:cNvSpPr/>
          <p:nvPr/>
        </p:nvSpPr>
        <p:spPr>
          <a:xfrm>
            <a:off x="3429000" y="5715000"/>
            <a:ext cx="857256" cy="500066"/>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dirty="0" smtClean="0">
                <a:solidFill>
                  <a:srgbClr val="FFFF00"/>
                </a:solidFill>
              </a:rPr>
              <a:t>$$</a:t>
            </a:r>
            <a:endParaRPr lang="en-AU" dirty="0">
              <a:solidFill>
                <a:srgbClr val="FFFF00"/>
              </a:solidFill>
            </a:endParaRPr>
          </a:p>
        </p:txBody>
      </p:sp>
      <p:sp>
        <p:nvSpPr>
          <p:cNvPr id="53" name="Oval 52"/>
          <p:cNvSpPr/>
          <p:nvPr/>
        </p:nvSpPr>
        <p:spPr>
          <a:xfrm>
            <a:off x="7239000" y="5486400"/>
            <a:ext cx="991890" cy="500066"/>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AU" sz="1600" dirty="0" smtClean="0">
                <a:solidFill>
                  <a:srgbClr val="FFFF00"/>
                </a:solidFill>
              </a:rPr>
              <a:t>Time</a:t>
            </a:r>
            <a:endParaRPr lang="en-AU" sz="1600" dirty="0">
              <a:solidFill>
                <a:srgbClr val="FFFF00"/>
              </a:solidFill>
            </a:endParaRPr>
          </a:p>
        </p:txBody>
      </p:sp>
      <p:cxnSp>
        <p:nvCxnSpPr>
          <p:cNvPr id="57" name="Straight Arrow Connector 56"/>
          <p:cNvCxnSpPr>
            <a:stCxn id="46" idx="5"/>
            <a:endCxn id="47" idx="2"/>
          </p:cNvCxnSpPr>
          <p:nvPr/>
        </p:nvCxnSpPr>
        <p:spPr>
          <a:xfrm>
            <a:off x="3170114" y="4922633"/>
            <a:ext cx="335086" cy="12800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p:cNvCxnSpPr>
            <a:stCxn id="47" idx="4"/>
            <a:endCxn id="52" idx="0"/>
          </p:cNvCxnSpPr>
          <p:nvPr/>
        </p:nvCxnSpPr>
        <p:spPr>
          <a:xfrm flipH="1">
            <a:off x="3857628" y="5300666"/>
            <a:ext cx="76200" cy="414334"/>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Arrow Connector 62"/>
          <p:cNvCxnSpPr>
            <a:stCxn id="48" idx="4"/>
            <a:endCxn id="51" idx="0"/>
          </p:cNvCxnSpPr>
          <p:nvPr/>
        </p:nvCxnSpPr>
        <p:spPr>
          <a:xfrm>
            <a:off x="5141774" y="5054610"/>
            <a:ext cx="11254" cy="50799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Arrow Connector 64"/>
          <p:cNvCxnSpPr>
            <a:stCxn id="51" idx="2"/>
            <a:endCxn id="52" idx="6"/>
          </p:cNvCxnSpPr>
          <p:nvPr/>
        </p:nvCxnSpPr>
        <p:spPr>
          <a:xfrm flipH="1">
            <a:off x="4286256" y="5812633"/>
            <a:ext cx="438144" cy="15240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a:stCxn id="49" idx="4"/>
            <a:endCxn id="50" idx="0"/>
          </p:cNvCxnSpPr>
          <p:nvPr/>
        </p:nvCxnSpPr>
        <p:spPr>
          <a:xfrm rot="5400000">
            <a:off x="6179355" y="5054610"/>
            <a:ext cx="500066"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Arrow Connector 70"/>
          <p:cNvCxnSpPr>
            <a:stCxn id="50" idx="6"/>
            <a:endCxn id="53" idx="2"/>
          </p:cNvCxnSpPr>
          <p:nvPr/>
        </p:nvCxnSpPr>
        <p:spPr>
          <a:xfrm>
            <a:off x="6858016" y="5554676"/>
            <a:ext cx="380984" cy="18175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lstStyle/>
          <a:p>
            <a:r>
              <a:rPr lang="en-US" dirty="0" smtClean="0"/>
              <a:t>The 5 Whys</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429378022"/>
              </p:ext>
            </p:extLst>
          </p:nvPr>
        </p:nvGraphicFramePr>
        <p:xfrm>
          <a:off x="381000" y="1166813"/>
          <a:ext cx="8229600" cy="515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withEffect">
                                  <p:stCondLst>
                                    <p:cond delay="0"/>
                                  </p:stCondLst>
                                  <p:childTnLst>
                                    <p:set>
                                      <p:cBhvr>
                                        <p:cTn id="6" dur="1" fill="hold">
                                          <p:stCondLst>
                                            <p:cond delay="0"/>
                                          </p:stCondLst>
                                        </p:cTn>
                                        <p:tgtEl>
                                          <p:spTgt spid="5">
                                            <p:graphicEl>
                                              <a:dgm id="{0DCDD08D-6EE0-4A7D-BE20-D140D71E4593}"/>
                                            </p:graphicEl>
                                          </p:spTgt>
                                        </p:tgtEl>
                                        <p:attrNameLst>
                                          <p:attrName>style.visibility</p:attrName>
                                        </p:attrNameLst>
                                      </p:cBhvr>
                                      <p:to>
                                        <p:strVal val="visible"/>
                                      </p:to>
                                    </p:set>
                                    <p:animEffect transition="in" filter="wipe(up)">
                                      <p:cBhvr>
                                        <p:cTn id="7" dur="500"/>
                                        <p:tgtEl>
                                          <p:spTgt spid="5">
                                            <p:graphicEl>
                                              <a:dgm id="{0DCDD08D-6EE0-4A7D-BE20-D140D71E459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1" nodeType="clickEffect">
                                  <p:stCondLst>
                                    <p:cond delay="0"/>
                                  </p:stCondLst>
                                  <p:childTnLst>
                                    <p:set>
                                      <p:cBhvr>
                                        <p:cTn id="11" dur="1" fill="hold">
                                          <p:stCondLst>
                                            <p:cond delay="0"/>
                                          </p:stCondLst>
                                        </p:cTn>
                                        <p:tgtEl>
                                          <p:spTgt spid="5">
                                            <p:graphicEl>
                                              <a:dgm id="{F15ED77E-2D9F-40C2-A7C2-11E4F2E24034}"/>
                                            </p:graphicEl>
                                          </p:spTgt>
                                        </p:tgtEl>
                                        <p:attrNameLst>
                                          <p:attrName>style.visibility</p:attrName>
                                        </p:attrNameLst>
                                      </p:cBhvr>
                                      <p:to>
                                        <p:strVal val="visible"/>
                                      </p:to>
                                    </p:set>
                                    <p:animEffect transition="in" filter="wipe(up)">
                                      <p:cBhvr>
                                        <p:cTn id="12" dur="500"/>
                                        <p:tgtEl>
                                          <p:spTgt spid="5">
                                            <p:graphicEl>
                                              <a:dgm id="{F15ED77E-2D9F-40C2-A7C2-11E4F2E2403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1" nodeType="clickEffect">
                                  <p:stCondLst>
                                    <p:cond delay="0"/>
                                  </p:stCondLst>
                                  <p:childTnLst>
                                    <p:set>
                                      <p:cBhvr>
                                        <p:cTn id="16" dur="1" fill="hold">
                                          <p:stCondLst>
                                            <p:cond delay="0"/>
                                          </p:stCondLst>
                                        </p:cTn>
                                        <p:tgtEl>
                                          <p:spTgt spid="5">
                                            <p:graphicEl>
                                              <a:dgm id="{04DA175A-077A-4ABD-8A6E-7CA0D331D9CE}"/>
                                            </p:graphicEl>
                                          </p:spTgt>
                                        </p:tgtEl>
                                        <p:attrNameLst>
                                          <p:attrName>style.visibility</p:attrName>
                                        </p:attrNameLst>
                                      </p:cBhvr>
                                      <p:to>
                                        <p:strVal val="visible"/>
                                      </p:to>
                                    </p:set>
                                    <p:animEffect transition="in" filter="wipe(up)">
                                      <p:cBhvr>
                                        <p:cTn id="17" dur="500"/>
                                        <p:tgtEl>
                                          <p:spTgt spid="5">
                                            <p:graphicEl>
                                              <a:dgm id="{04DA175A-077A-4ABD-8A6E-7CA0D331D9C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1" nodeType="clickEffect">
                                  <p:stCondLst>
                                    <p:cond delay="0"/>
                                  </p:stCondLst>
                                  <p:childTnLst>
                                    <p:set>
                                      <p:cBhvr>
                                        <p:cTn id="21" dur="1" fill="hold">
                                          <p:stCondLst>
                                            <p:cond delay="0"/>
                                          </p:stCondLst>
                                        </p:cTn>
                                        <p:tgtEl>
                                          <p:spTgt spid="5">
                                            <p:graphicEl>
                                              <a:dgm id="{2E029D00-AB8D-40DF-AA2D-2239198844EE}"/>
                                            </p:graphicEl>
                                          </p:spTgt>
                                        </p:tgtEl>
                                        <p:attrNameLst>
                                          <p:attrName>style.visibility</p:attrName>
                                        </p:attrNameLst>
                                      </p:cBhvr>
                                      <p:to>
                                        <p:strVal val="visible"/>
                                      </p:to>
                                    </p:set>
                                    <p:animEffect transition="in" filter="wipe(up)">
                                      <p:cBhvr>
                                        <p:cTn id="22" dur="500"/>
                                        <p:tgtEl>
                                          <p:spTgt spid="5">
                                            <p:graphicEl>
                                              <a:dgm id="{2E029D00-AB8D-40DF-AA2D-2239198844E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1" nodeType="clickEffect">
                                  <p:stCondLst>
                                    <p:cond delay="0"/>
                                  </p:stCondLst>
                                  <p:childTnLst>
                                    <p:set>
                                      <p:cBhvr>
                                        <p:cTn id="26" dur="1" fill="hold">
                                          <p:stCondLst>
                                            <p:cond delay="0"/>
                                          </p:stCondLst>
                                        </p:cTn>
                                        <p:tgtEl>
                                          <p:spTgt spid="5">
                                            <p:graphicEl>
                                              <a:dgm id="{65E48FD0-B12E-4A46-8570-045A42DE450E}"/>
                                            </p:graphicEl>
                                          </p:spTgt>
                                        </p:tgtEl>
                                        <p:attrNameLst>
                                          <p:attrName>style.visibility</p:attrName>
                                        </p:attrNameLst>
                                      </p:cBhvr>
                                      <p:to>
                                        <p:strVal val="visible"/>
                                      </p:to>
                                    </p:set>
                                    <p:animEffect transition="in" filter="wipe(up)">
                                      <p:cBhvr>
                                        <p:cTn id="27" dur="500"/>
                                        <p:tgtEl>
                                          <p:spTgt spid="5">
                                            <p:graphicEl>
                                              <a:dgm id="{65E48FD0-B12E-4A46-8570-045A42DE450E}"/>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1" nodeType="clickEffect">
                                  <p:stCondLst>
                                    <p:cond delay="0"/>
                                  </p:stCondLst>
                                  <p:childTnLst>
                                    <p:set>
                                      <p:cBhvr>
                                        <p:cTn id="31" dur="1" fill="hold">
                                          <p:stCondLst>
                                            <p:cond delay="0"/>
                                          </p:stCondLst>
                                        </p:cTn>
                                        <p:tgtEl>
                                          <p:spTgt spid="5">
                                            <p:graphicEl>
                                              <a:dgm id="{3D1EC78A-BC64-48A5-9218-A6D588B35A17}"/>
                                            </p:graphicEl>
                                          </p:spTgt>
                                        </p:tgtEl>
                                        <p:attrNameLst>
                                          <p:attrName>style.visibility</p:attrName>
                                        </p:attrNameLst>
                                      </p:cBhvr>
                                      <p:to>
                                        <p:strVal val="visible"/>
                                      </p:to>
                                    </p:set>
                                    <p:animEffect transition="in" filter="wipe(up)">
                                      <p:cBhvr>
                                        <p:cTn id="32" dur="500"/>
                                        <p:tgtEl>
                                          <p:spTgt spid="5">
                                            <p:graphicEl>
                                              <a:dgm id="{3D1EC78A-BC64-48A5-9218-A6D588B35A1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1" nodeType="clickEffect">
                                  <p:stCondLst>
                                    <p:cond delay="0"/>
                                  </p:stCondLst>
                                  <p:childTnLst>
                                    <p:set>
                                      <p:cBhvr>
                                        <p:cTn id="36" dur="1" fill="hold">
                                          <p:stCondLst>
                                            <p:cond delay="0"/>
                                          </p:stCondLst>
                                        </p:cTn>
                                        <p:tgtEl>
                                          <p:spTgt spid="5">
                                            <p:graphicEl>
                                              <a:dgm id="{E3496E11-F476-4B4F-BBB6-B8660AC118D9}"/>
                                            </p:graphicEl>
                                          </p:spTgt>
                                        </p:tgtEl>
                                        <p:attrNameLst>
                                          <p:attrName>style.visibility</p:attrName>
                                        </p:attrNameLst>
                                      </p:cBhvr>
                                      <p:to>
                                        <p:strVal val="visible"/>
                                      </p:to>
                                    </p:set>
                                    <p:animEffect transition="in" filter="wipe(up)">
                                      <p:cBhvr>
                                        <p:cTn id="37" dur="500"/>
                                        <p:tgtEl>
                                          <p:spTgt spid="5">
                                            <p:graphicEl>
                                              <a:dgm id="{E3496E11-F476-4B4F-BBB6-B8660AC118D9}"/>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1" nodeType="clickEffect">
                                  <p:stCondLst>
                                    <p:cond delay="0"/>
                                  </p:stCondLst>
                                  <p:childTnLst>
                                    <p:set>
                                      <p:cBhvr>
                                        <p:cTn id="41" dur="1" fill="hold">
                                          <p:stCondLst>
                                            <p:cond delay="0"/>
                                          </p:stCondLst>
                                        </p:cTn>
                                        <p:tgtEl>
                                          <p:spTgt spid="5">
                                            <p:graphicEl>
                                              <a:dgm id="{83C8D7A6-D7F8-4EBA-BB14-B570A80ABB71}"/>
                                            </p:graphicEl>
                                          </p:spTgt>
                                        </p:tgtEl>
                                        <p:attrNameLst>
                                          <p:attrName>style.visibility</p:attrName>
                                        </p:attrNameLst>
                                      </p:cBhvr>
                                      <p:to>
                                        <p:strVal val="visible"/>
                                      </p:to>
                                    </p:set>
                                    <p:animEffect transition="in" filter="wipe(up)">
                                      <p:cBhvr>
                                        <p:cTn id="42" dur="500"/>
                                        <p:tgtEl>
                                          <p:spTgt spid="5">
                                            <p:graphicEl>
                                              <a:dgm id="{83C8D7A6-D7F8-4EBA-BB14-B570A80ABB7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1" nodeType="clickEffect">
                                  <p:stCondLst>
                                    <p:cond delay="0"/>
                                  </p:stCondLst>
                                  <p:childTnLst>
                                    <p:set>
                                      <p:cBhvr>
                                        <p:cTn id="46" dur="1" fill="hold">
                                          <p:stCondLst>
                                            <p:cond delay="0"/>
                                          </p:stCondLst>
                                        </p:cTn>
                                        <p:tgtEl>
                                          <p:spTgt spid="5">
                                            <p:graphicEl>
                                              <a:dgm id="{70009643-199B-4ABA-8BD5-F321315D49CC}"/>
                                            </p:graphicEl>
                                          </p:spTgt>
                                        </p:tgtEl>
                                        <p:attrNameLst>
                                          <p:attrName>style.visibility</p:attrName>
                                        </p:attrNameLst>
                                      </p:cBhvr>
                                      <p:to>
                                        <p:strVal val="visible"/>
                                      </p:to>
                                    </p:set>
                                    <p:animEffect transition="in" filter="wipe(up)">
                                      <p:cBhvr>
                                        <p:cTn id="47" dur="500"/>
                                        <p:tgtEl>
                                          <p:spTgt spid="5">
                                            <p:graphicEl>
                                              <a:dgm id="{70009643-199B-4ABA-8BD5-F321315D49C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1" nodeType="clickEffect">
                                  <p:stCondLst>
                                    <p:cond delay="0"/>
                                  </p:stCondLst>
                                  <p:childTnLst>
                                    <p:set>
                                      <p:cBhvr>
                                        <p:cTn id="51" dur="1" fill="hold">
                                          <p:stCondLst>
                                            <p:cond delay="0"/>
                                          </p:stCondLst>
                                        </p:cTn>
                                        <p:tgtEl>
                                          <p:spTgt spid="5">
                                            <p:graphicEl>
                                              <a:dgm id="{C18168B5-AAB3-435D-8E3F-52B3C753D668}"/>
                                            </p:graphicEl>
                                          </p:spTgt>
                                        </p:tgtEl>
                                        <p:attrNameLst>
                                          <p:attrName>style.visibility</p:attrName>
                                        </p:attrNameLst>
                                      </p:cBhvr>
                                      <p:to>
                                        <p:strVal val="visible"/>
                                      </p:to>
                                    </p:set>
                                    <p:animEffect transition="in" filter="wipe(up)">
                                      <p:cBhvr>
                                        <p:cTn id="52" dur="500"/>
                                        <p:tgtEl>
                                          <p:spTgt spid="5">
                                            <p:graphicEl>
                                              <a:dgm id="{C18168B5-AAB3-435D-8E3F-52B3C753D668}"/>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1" nodeType="clickEffect">
                                  <p:stCondLst>
                                    <p:cond delay="0"/>
                                  </p:stCondLst>
                                  <p:childTnLst>
                                    <p:set>
                                      <p:cBhvr>
                                        <p:cTn id="56" dur="1" fill="hold">
                                          <p:stCondLst>
                                            <p:cond delay="0"/>
                                          </p:stCondLst>
                                        </p:cTn>
                                        <p:tgtEl>
                                          <p:spTgt spid="5">
                                            <p:graphicEl>
                                              <a:dgm id="{F30635A6-2BDB-4870-A8D6-1668AE8B4827}"/>
                                            </p:graphicEl>
                                          </p:spTgt>
                                        </p:tgtEl>
                                        <p:attrNameLst>
                                          <p:attrName>style.visibility</p:attrName>
                                        </p:attrNameLst>
                                      </p:cBhvr>
                                      <p:to>
                                        <p:strVal val="visible"/>
                                      </p:to>
                                    </p:set>
                                    <p:animEffect transition="in" filter="wipe(up)">
                                      <p:cBhvr>
                                        <p:cTn id="57" dur="500"/>
                                        <p:tgtEl>
                                          <p:spTgt spid="5">
                                            <p:graphicEl>
                                              <a:dgm id="{F30635A6-2BDB-4870-A8D6-1668AE8B482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Review</a:t>
            </a:r>
            <a:endParaRPr lang="en-US" dirty="0"/>
          </a:p>
        </p:txBody>
      </p:sp>
      <p:sp>
        <p:nvSpPr>
          <p:cNvPr id="4" name="Text Placeholder 3"/>
          <p:cNvSpPr>
            <a:spLocks noGrp="1"/>
          </p:cNvSpPr>
          <p:nvPr>
            <p:ph idx="1"/>
          </p:nvPr>
        </p:nvSpPr>
        <p:spPr/>
        <p:txBody>
          <a:bodyPr/>
          <a:lstStyle/>
          <a:p>
            <a:r>
              <a:rPr lang="en-US" dirty="0" smtClean="0"/>
              <a:t>Splitting stories</a:t>
            </a:r>
          </a:p>
          <a:p>
            <a:r>
              <a:rPr lang="en-US" dirty="0" smtClean="0"/>
              <a:t>Story explosion</a:t>
            </a:r>
          </a:p>
          <a:p>
            <a:r>
              <a:rPr lang="en-US" dirty="0" smtClean="0"/>
              <a:t>The Last Responsible Moment</a:t>
            </a:r>
          </a:p>
          <a:p>
            <a:r>
              <a:rPr lang="en-US" dirty="0" smtClean="0"/>
              <a:t>Miscellaneous Challenges</a:t>
            </a:r>
          </a:p>
          <a:p>
            <a:pPr>
              <a:buNone/>
            </a:pPr>
            <a:endParaRPr lang="en-US" dirty="0"/>
          </a:p>
        </p:txBody>
      </p:sp>
    </p:spTree>
    <p:extLst>
      <p:ext uri="{BB962C8B-B14F-4D97-AF65-F5344CB8AC3E}">
        <p14:creationId xmlns:p14="http://schemas.microsoft.com/office/powerpoint/2010/main" val="273571956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p>
        </p:txBody>
      </p:sp>
    </p:spTree>
    <p:extLst>
      <p:ext uri="{BB962C8B-B14F-4D97-AF65-F5344CB8AC3E}">
        <p14:creationId xmlns:p14="http://schemas.microsoft.com/office/powerpoint/2010/main" val="14302645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Splitting Stories</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Splitting Stories</a:t>
            </a:r>
            <a:endParaRPr lang="en-US" dirty="0" smtClean="0"/>
          </a:p>
        </p:txBody>
      </p:sp>
      <p:sp>
        <p:nvSpPr>
          <p:cNvPr id="76803" name="Content Placeholder 2"/>
          <p:cNvSpPr>
            <a:spLocks noGrp="1"/>
          </p:cNvSpPr>
          <p:nvPr>
            <p:ph idx="1"/>
          </p:nvPr>
        </p:nvSpPr>
        <p:spPr/>
        <p:txBody>
          <a:bodyPr/>
          <a:lstStyle/>
          <a:p>
            <a:r>
              <a:rPr lang="en-US" dirty="0" smtClean="0"/>
              <a:t>Vertically</a:t>
            </a:r>
          </a:p>
          <a:p>
            <a:r>
              <a:rPr lang="en-US" dirty="0" smtClean="0"/>
              <a:t>Separate error/exception handling</a:t>
            </a:r>
          </a:p>
          <a:p>
            <a:r>
              <a:rPr lang="en-US" dirty="0" smtClean="0"/>
              <a:t>Cross-story concerns</a:t>
            </a:r>
          </a:p>
          <a:p>
            <a:r>
              <a:rPr lang="en-US" dirty="0" smtClean="0"/>
              <a:t>Mixed Priority</a:t>
            </a:r>
          </a:p>
          <a:p>
            <a:r>
              <a:rPr lang="en-US" dirty="0" smtClean="0"/>
              <a:t>User Operations</a:t>
            </a:r>
          </a:p>
          <a:p>
            <a:r>
              <a:rPr lang="en-US" dirty="0" smtClean="0"/>
              <a:t>Complexity</a:t>
            </a:r>
          </a:p>
          <a:p>
            <a:r>
              <a:rPr lang="en-US" dirty="0" smtClean="0"/>
              <a:t>Data validation vs. data entry</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fade">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fade">
                                      <p:cBhvr>
                                        <p:cTn id="17" dur="500"/>
                                        <p:tgtEl>
                                          <p:spTgt spid="76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fade">
                                      <p:cBhvr>
                                        <p:cTn id="22" dur="500"/>
                                        <p:tgtEl>
                                          <p:spTgt spid="76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803">
                                            <p:txEl>
                                              <p:pRg st="4" end="4"/>
                                            </p:txEl>
                                          </p:spTgt>
                                        </p:tgtEl>
                                        <p:attrNameLst>
                                          <p:attrName>style.visibility</p:attrName>
                                        </p:attrNameLst>
                                      </p:cBhvr>
                                      <p:to>
                                        <p:strVal val="visible"/>
                                      </p:to>
                                    </p:set>
                                    <p:animEffect transition="in" filter="fade">
                                      <p:cBhvr>
                                        <p:cTn id="27" dur="500"/>
                                        <p:tgtEl>
                                          <p:spTgt spid="76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803">
                                            <p:txEl>
                                              <p:pRg st="5" end="5"/>
                                            </p:txEl>
                                          </p:spTgt>
                                        </p:tgtEl>
                                        <p:attrNameLst>
                                          <p:attrName>style.visibility</p:attrName>
                                        </p:attrNameLst>
                                      </p:cBhvr>
                                      <p:to>
                                        <p:strVal val="visible"/>
                                      </p:to>
                                    </p:set>
                                    <p:animEffect transition="in" filter="fade">
                                      <p:cBhvr>
                                        <p:cTn id="32" dur="500"/>
                                        <p:tgtEl>
                                          <p:spTgt spid="768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6803">
                                            <p:txEl>
                                              <p:pRg st="6" end="6"/>
                                            </p:txEl>
                                          </p:spTgt>
                                        </p:tgtEl>
                                        <p:attrNameLst>
                                          <p:attrName>style.visibility</p:attrName>
                                        </p:attrNameLst>
                                      </p:cBhvr>
                                      <p:to>
                                        <p:strVal val="visible"/>
                                      </p:to>
                                    </p:set>
                                    <p:animEffect transition="in" filter="fade">
                                      <p:cBhvr>
                                        <p:cTn id="37" dur="500"/>
                                        <p:tgtEl>
                                          <p:spTgt spid="76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Reduce size</a:t>
            </a:r>
            <a:endParaRPr lang="en-US" dirty="0"/>
          </a:p>
        </p:txBody>
      </p:sp>
      <p:sp>
        <p:nvSpPr>
          <p:cNvPr id="5" name="Content Placeholder 4"/>
          <p:cNvSpPr>
            <a:spLocks noGrp="1"/>
          </p:cNvSpPr>
          <p:nvPr>
            <p:ph idx="4294967295"/>
          </p:nvPr>
        </p:nvSpPr>
        <p:spPr>
          <a:xfrm>
            <a:off x="6748463" y="3581400"/>
            <a:ext cx="2395537" cy="2459038"/>
          </a:xfrm>
        </p:spPr>
        <p:txBody>
          <a:bodyPr>
            <a:normAutofit fontScale="70000" lnSpcReduction="20000"/>
          </a:bodyPr>
          <a:lstStyle/>
          <a:p>
            <a:pPr marL="0" indent="0">
              <a:buNone/>
            </a:pPr>
            <a:r>
              <a:rPr lang="en-US" dirty="0" smtClean="0">
                <a:effectLst>
                  <a:glow rad="228600">
                    <a:schemeClr val="accent1">
                      <a:satMod val="175000"/>
                      <a:alpha val="40000"/>
                    </a:schemeClr>
                  </a:glow>
                </a:effectLst>
              </a:rPr>
              <a:t>Develop a threshold for large story sizes</a:t>
            </a:r>
            <a:br>
              <a:rPr lang="en-US" dirty="0" smtClean="0">
                <a:effectLst>
                  <a:glow rad="228600">
                    <a:schemeClr val="accent1">
                      <a:satMod val="175000"/>
                      <a:alpha val="40000"/>
                    </a:schemeClr>
                  </a:glow>
                </a:effectLst>
              </a:rPr>
            </a:br>
            <a:endParaRPr lang="en-US" dirty="0" smtClean="0">
              <a:effectLst>
                <a:glow rad="228600">
                  <a:schemeClr val="accent1">
                    <a:satMod val="175000"/>
                    <a:alpha val="40000"/>
                  </a:schemeClr>
                </a:glow>
              </a:effectLst>
            </a:endParaRPr>
          </a:p>
          <a:p>
            <a:pPr marL="0" indent="0">
              <a:buNone/>
            </a:pPr>
            <a:r>
              <a:rPr lang="en-US" dirty="0" smtClean="0">
                <a:effectLst>
                  <a:glow rad="228600">
                    <a:schemeClr val="accent1">
                      <a:satMod val="175000"/>
                      <a:alpha val="40000"/>
                    </a:schemeClr>
                  </a:glow>
                </a:effectLst>
              </a:rPr>
              <a:t>Keep story points within the same order of magnitude</a:t>
            </a:r>
          </a:p>
        </p:txBody>
      </p:sp>
      <p:graphicFrame>
        <p:nvGraphicFramePr>
          <p:cNvPr id="4" name="Diagram 3"/>
          <p:cNvGraphicFramePr/>
          <p:nvPr>
            <p:extLst>
              <p:ext uri="{D42A27DB-BD31-4B8C-83A1-F6EECF244321}">
                <p14:modId xmlns:p14="http://schemas.microsoft.com/office/powerpoint/2010/main" val="3290441811"/>
              </p:ext>
            </p:extLst>
          </p:nvPr>
        </p:nvGraphicFramePr>
        <p:xfrm>
          <a:off x="4876800" y="914400"/>
          <a:ext cx="4120489" cy="2718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2042605" y="1058840"/>
            <a:ext cx="2374710" cy="18253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System Administrator </a:t>
            </a:r>
            <a:r>
              <a:rPr lang="en-US" sz="1400" b="1" dirty="0" smtClean="0"/>
              <a:t>I want to</a:t>
            </a:r>
            <a:r>
              <a:rPr lang="en-US" sz="1400" dirty="0" smtClean="0"/>
              <a:t> receive reports showing system usage </a:t>
            </a:r>
            <a:r>
              <a:rPr lang="en-US" sz="1400" b="1" dirty="0" smtClean="0"/>
              <a:t>so I can</a:t>
            </a:r>
            <a:r>
              <a:rPr lang="en-US" sz="1400" dirty="0" smtClean="0"/>
              <a:t> tune the production environment to maximize performance</a:t>
            </a:r>
          </a:p>
          <a:p>
            <a:pPr algn="r">
              <a:buNone/>
            </a:pPr>
            <a:r>
              <a:rPr lang="en-US" sz="1400" dirty="0" smtClean="0"/>
              <a:t>11</a:t>
            </a:r>
            <a:endParaRPr lang="en-US" sz="1400" dirty="0"/>
          </a:p>
        </p:txBody>
      </p:sp>
      <p:sp>
        <p:nvSpPr>
          <p:cNvPr id="8" name="Rounded Rectangle 7"/>
          <p:cNvSpPr/>
          <p:nvPr/>
        </p:nvSpPr>
        <p:spPr>
          <a:xfrm>
            <a:off x="762000" y="4346814"/>
            <a:ext cx="2374710" cy="1749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System Administrator </a:t>
            </a:r>
            <a:r>
              <a:rPr lang="en-US" sz="1400" b="1" dirty="0" smtClean="0"/>
              <a:t>I want to</a:t>
            </a:r>
            <a:r>
              <a:rPr lang="en-US" sz="1400" dirty="0" smtClean="0"/>
              <a:t> receive a report on web server usage </a:t>
            </a:r>
            <a:r>
              <a:rPr lang="en-US" sz="1400" b="1" dirty="0" smtClean="0"/>
              <a:t>so I can</a:t>
            </a:r>
            <a:r>
              <a:rPr lang="en-US" sz="1400" dirty="0" smtClean="0"/>
              <a:t> tune the web server configuration to maximize performance</a:t>
            </a:r>
          </a:p>
          <a:p>
            <a:pPr algn="r">
              <a:buNone/>
            </a:pPr>
            <a:r>
              <a:rPr lang="en-US" sz="1400" dirty="0" smtClean="0"/>
              <a:t>5</a:t>
            </a:r>
            <a:endParaRPr lang="en-US" sz="1400" dirty="0"/>
          </a:p>
        </p:txBody>
      </p:sp>
      <p:sp>
        <p:nvSpPr>
          <p:cNvPr id="9" name="Rounded Rectangle 8"/>
          <p:cNvSpPr/>
          <p:nvPr/>
        </p:nvSpPr>
        <p:spPr>
          <a:xfrm>
            <a:off x="3302754" y="4335439"/>
            <a:ext cx="2374710" cy="17605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System Administrator </a:t>
            </a:r>
            <a:r>
              <a:rPr lang="en-US" sz="1400" b="1" dirty="0" smtClean="0"/>
              <a:t>I want to</a:t>
            </a:r>
            <a:r>
              <a:rPr lang="en-US" sz="1400" dirty="0" smtClean="0"/>
              <a:t> receive a report on database usage </a:t>
            </a:r>
            <a:r>
              <a:rPr lang="en-US" sz="1400" b="1" dirty="0" smtClean="0"/>
              <a:t>so I can</a:t>
            </a:r>
            <a:r>
              <a:rPr lang="en-US" sz="1400" dirty="0" smtClean="0"/>
              <a:t> tune the database configuration to maximize performance</a:t>
            </a:r>
          </a:p>
          <a:p>
            <a:pPr algn="r">
              <a:buNone/>
            </a:pPr>
            <a:r>
              <a:rPr lang="en-US" sz="1400" dirty="0" smtClean="0"/>
              <a:t>7</a:t>
            </a:r>
            <a:endParaRPr lang="en-US" sz="1400" dirty="0"/>
          </a:p>
        </p:txBody>
      </p:sp>
      <p:sp>
        <p:nvSpPr>
          <p:cNvPr id="10" name="Down Arrow 9"/>
          <p:cNvSpPr/>
          <p:nvPr/>
        </p:nvSpPr>
        <p:spPr>
          <a:xfrm>
            <a:off x="2847827" y="3020706"/>
            <a:ext cx="750627" cy="1392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r>
              <a:rPr lang="en-US" dirty="0" smtClean="0"/>
              <a:t>Separate value</a:t>
            </a:r>
            <a:endParaRPr lang="en-US" dirty="0"/>
          </a:p>
        </p:txBody>
      </p:sp>
      <p:sp>
        <p:nvSpPr>
          <p:cNvPr id="5" name="Content Placeholder 4"/>
          <p:cNvSpPr>
            <a:spLocks noGrp="1"/>
          </p:cNvSpPr>
          <p:nvPr>
            <p:ph idx="4294967295"/>
          </p:nvPr>
        </p:nvSpPr>
        <p:spPr>
          <a:xfrm>
            <a:off x="6810375" y="3886200"/>
            <a:ext cx="2333625" cy="2459038"/>
          </a:xfrm>
        </p:spPr>
        <p:txBody>
          <a:bodyPr>
            <a:noAutofit/>
          </a:bodyPr>
          <a:lstStyle/>
          <a:p>
            <a:pPr marL="0" indent="0">
              <a:buNone/>
            </a:pPr>
            <a:r>
              <a:rPr lang="en-US" sz="1800" dirty="0" smtClean="0">
                <a:effectLst>
                  <a:glow rad="228600">
                    <a:schemeClr val="accent1">
                      <a:satMod val="175000"/>
                      <a:alpha val="40000"/>
                    </a:schemeClr>
                  </a:glow>
                </a:effectLst>
              </a:rPr>
              <a:t>Look in the “so I” phrase of the story” for multiple levels of business value</a:t>
            </a:r>
            <a:br>
              <a:rPr lang="en-US" sz="1800" dirty="0" smtClean="0">
                <a:effectLst>
                  <a:glow rad="228600">
                    <a:schemeClr val="accent1">
                      <a:satMod val="175000"/>
                      <a:alpha val="40000"/>
                    </a:schemeClr>
                  </a:glow>
                </a:effectLst>
              </a:rPr>
            </a:br>
            <a:endParaRPr lang="en-US" sz="1800" dirty="0" smtClean="0">
              <a:effectLst>
                <a:glow rad="228600">
                  <a:schemeClr val="accent1">
                    <a:satMod val="175000"/>
                    <a:alpha val="40000"/>
                  </a:schemeClr>
                </a:glow>
              </a:effectLst>
            </a:endParaRPr>
          </a:p>
          <a:p>
            <a:pPr marL="0" indent="0">
              <a:buNone/>
            </a:pPr>
            <a:r>
              <a:rPr lang="en-US" sz="1800" dirty="0" smtClean="0">
                <a:effectLst>
                  <a:glow rad="228600">
                    <a:schemeClr val="accent1">
                      <a:satMod val="175000"/>
                      <a:alpha val="40000"/>
                    </a:schemeClr>
                  </a:glow>
                </a:effectLst>
              </a:rPr>
              <a:t>Need to be a good listener</a:t>
            </a:r>
          </a:p>
        </p:txBody>
      </p:sp>
      <p:graphicFrame>
        <p:nvGraphicFramePr>
          <p:cNvPr id="4" name="Diagram 3"/>
          <p:cNvGraphicFramePr/>
          <p:nvPr>
            <p:extLst>
              <p:ext uri="{D42A27DB-BD31-4B8C-83A1-F6EECF244321}">
                <p14:modId xmlns:p14="http://schemas.microsoft.com/office/powerpoint/2010/main" val="3940434531"/>
              </p:ext>
            </p:extLst>
          </p:nvPr>
        </p:nvGraphicFramePr>
        <p:xfrm>
          <a:off x="4757478" y="906906"/>
          <a:ext cx="4157921" cy="2750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2042605" y="1128689"/>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Manager </a:t>
            </a:r>
            <a:r>
              <a:rPr lang="en-US" sz="1400" b="1" dirty="0" smtClean="0"/>
              <a:t>I want </a:t>
            </a:r>
            <a:r>
              <a:rPr lang="en-US" sz="1400" dirty="0" smtClean="0"/>
              <a:t>call queue statistics </a:t>
            </a:r>
            <a:r>
              <a:rPr lang="en-US" sz="1400" b="1" dirty="0" smtClean="0"/>
              <a:t>so I can</a:t>
            </a:r>
            <a:r>
              <a:rPr lang="en-US" sz="1400" dirty="0" smtClean="0"/>
              <a:t> report on the efficiency of the call centre team</a:t>
            </a:r>
          </a:p>
          <a:p>
            <a:pPr algn="r">
              <a:buNone/>
            </a:pPr>
            <a:r>
              <a:rPr lang="en-US" sz="1400" dirty="0" smtClean="0"/>
              <a:t>5</a:t>
            </a:r>
            <a:endParaRPr lang="en-US" sz="1400" dirty="0"/>
          </a:p>
        </p:txBody>
      </p:sp>
      <p:sp>
        <p:nvSpPr>
          <p:cNvPr id="8" name="Rounded Rectangle 7"/>
          <p:cNvSpPr/>
          <p:nvPr/>
        </p:nvSpPr>
        <p:spPr>
          <a:xfrm>
            <a:off x="762000" y="4329087"/>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Manager </a:t>
            </a:r>
            <a:r>
              <a:rPr lang="en-US" sz="1400" b="1" dirty="0" smtClean="0"/>
              <a:t>I want </a:t>
            </a:r>
            <a:r>
              <a:rPr lang="en-US" sz="1400" dirty="0" smtClean="0"/>
              <a:t>to see average wait time during peak hours </a:t>
            </a:r>
            <a:r>
              <a:rPr lang="en-US" sz="1400" b="1" dirty="0" smtClean="0"/>
              <a:t>so I can</a:t>
            </a:r>
            <a:r>
              <a:rPr lang="en-US" sz="1400" dirty="0" smtClean="0"/>
              <a:t> staff the call centre adequately</a:t>
            </a:r>
          </a:p>
          <a:p>
            <a:pPr algn="r">
              <a:buNone/>
            </a:pPr>
            <a:r>
              <a:rPr lang="en-US" sz="1400" dirty="0" smtClean="0"/>
              <a:t>3</a:t>
            </a:r>
            <a:endParaRPr lang="en-US" sz="1400" dirty="0"/>
          </a:p>
        </p:txBody>
      </p:sp>
      <p:sp>
        <p:nvSpPr>
          <p:cNvPr id="9" name="Rounded Rectangle 8"/>
          <p:cNvSpPr/>
          <p:nvPr/>
        </p:nvSpPr>
        <p:spPr>
          <a:xfrm>
            <a:off x="3302754" y="4340462"/>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Manager </a:t>
            </a:r>
            <a:r>
              <a:rPr lang="en-US" sz="1400" b="1" dirty="0" smtClean="0"/>
              <a:t>I want </a:t>
            </a:r>
            <a:r>
              <a:rPr lang="en-US" sz="1400" dirty="0" smtClean="0"/>
              <a:t>to see average call duration </a:t>
            </a:r>
            <a:r>
              <a:rPr lang="en-US" sz="1400" b="1" dirty="0" smtClean="0"/>
              <a:t>so I can</a:t>
            </a:r>
            <a:r>
              <a:rPr lang="en-US" sz="1400" dirty="0" smtClean="0"/>
              <a:t> report on the efficiency of the call centre team</a:t>
            </a:r>
          </a:p>
          <a:p>
            <a:pPr algn="r">
              <a:buNone/>
            </a:pPr>
            <a:r>
              <a:rPr lang="en-US" sz="1400" dirty="0" smtClean="0"/>
              <a:t>2</a:t>
            </a:r>
            <a:endParaRPr lang="en-US" sz="1400" dirty="0"/>
          </a:p>
        </p:txBody>
      </p:sp>
      <p:sp>
        <p:nvSpPr>
          <p:cNvPr id="10" name="Down Arrow 9"/>
          <p:cNvSpPr/>
          <p:nvPr/>
        </p:nvSpPr>
        <p:spPr>
          <a:xfrm>
            <a:off x="2847827" y="2793717"/>
            <a:ext cx="750627" cy="1392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r>
              <a:rPr lang="en-US" dirty="0" smtClean="0"/>
              <a:t>Separate high risk</a:t>
            </a:r>
            <a:endParaRPr lang="en-US" dirty="0"/>
          </a:p>
        </p:txBody>
      </p:sp>
      <p:sp>
        <p:nvSpPr>
          <p:cNvPr id="5" name="Content Placeholder 4"/>
          <p:cNvSpPr>
            <a:spLocks noGrp="1"/>
          </p:cNvSpPr>
          <p:nvPr>
            <p:ph idx="4294967295"/>
          </p:nvPr>
        </p:nvSpPr>
        <p:spPr>
          <a:xfrm>
            <a:off x="6684963" y="3810000"/>
            <a:ext cx="2459037" cy="2457450"/>
          </a:xfrm>
        </p:spPr>
        <p:txBody>
          <a:bodyPr>
            <a:noAutofit/>
          </a:bodyPr>
          <a:lstStyle/>
          <a:p>
            <a:pPr marL="0" indent="0">
              <a:buNone/>
            </a:pPr>
            <a:r>
              <a:rPr lang="en-US" sz="1800" dirty="0" smtClean="0">
                <a:effectLst>
                  <a:glow rad="228600">
                    <a:schemeClr val="accent1">
                      <a:satMod val="175000"/>
                      <a:alpha val="40000"/>
                    </a:schemeClr>
                  </a:glow>
                </a:effectLst>
              </a:rPr>
              <a:t>Prove high risk requirements via a technical spike</a:t>
            </a:r>
            <a:br>
              <a:rPr lang="en-US" sz="1800" dirty="0" smtClean="0">
                <a:effectLst>
                  <a:glow rad="228600">
                    <a:schemeClr val="accent1">
                      <a:satMod val="175000"/>
                      <a:alpha val="40000"/>
                    </a:schemeClr>
                  </a:glow>
                </a:effectLst>
              </a:rPr>
            </a:br>
            <a:r>
              <a:rPr lang="en-US" sz="1800" dirty="0" smtClean="0">
                <a:effectLst>
                  <a:glow rad="228600">
                    <a:schemeClr val="accent1">
                      <a:satMod val="175000"/>
                      <a:alpha val="40000"/>
                    </a:schemeClr>
                  </a:glow>
                </a:effectLst>
              </a:rPr>
              <a:t/>
            </a:r>
            <a:br>
              <a:rPr lang="en-US" sz="1800" dirty="0" smtClean="0">
                <a:effectLst>
                  <a:glow rad="228600">
                    <a:schemeClr val="accent1">
                      <a:satMod val="175000"/>
                      <a:alpha val="40000"/>
                    </a:schemeClr>
                  </a:glow>
                </a:effectLst>
              </a:rPr>
            </a:br>
            <a:r>
              <a:rPr lang="en-US" sz="1800" dirty="0" smtClean="0">
                <a:effectLst>
                  <a:glow rad="228600">
                    <a:schemeClr val="accent1">
                      <a:satMod val="175000"/>
                      <a:alpha val="40000"/>
                    </a:schemeClr>
                  </a:glow>
                </a:effectLst>
              </a:rPr>
              <a:t>Apply the 80/20 rule to delivering value: 80% of the value </a:t>
            </a:r>
            <a:r>
              <a:rPr lang="en-US" sz="1800" i="1" dirty="0" smtClean="0">
                <a:effectLst>
                  <a:glow rad="228600">
                    <a:schemeClr val="accent1">
                      <a:satMod val="175000"/>
                      <a:alpha val="40000"/>
                    </a:schemeClr>
                  </a:glow>
                </a:effectLst>
              </a:rPr>
              <a:t>can</a:t>
            </a:r>
            <a:r>
              <a:rPr lang="en-US" sz="1800" dirty="0" smtClean="0">
                <a:effectLst>
                  <a:glow rad="228600">
                    <a:schemeClr val="accent1">
                      <a:satMod val="175000"/>
                      <a:alpha val="40000"/>
                    </a:schemeClr>
                  </a:glow>
                </a:effectLst>
              </a:rPr>
              <a:t> be given with 20% of the effort</a:t>
            </a:r>
          </a:p>
        </p:txBody>
      </p:sp>
      <p:graphicFrame>
        <p:nvGraphicFramePr>
          <p:cNvPr id="4" name="Diagram 3"/>
          <p:cNvGraphicFramePr/>
          <p:nvPr>
            <p:extLst>
              <p:ext uri="{D42A27DB-BD31-4B8C-83A1-F6EECF244321}">
                <p14:modId xmlns:p14="http://schemas.microsoft.com/office/powerpoint/2010/main" val="2177376408"/>
              </p:ext>
            </p:extLst>
          </p:nvPr>
        </p:nvGraphicFramePr>
        <p:xfrm>
          <a:off x="4953000" y="990600"/>
          <a:ext cx="3810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2042605" y="1103289"/>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Insurance Actuary </a:t>
            </a:r>
            <a:r>
              <a:rPr lang="en-US" sz="1400" b="1" dirty="0" smtClean="0"/>
              <a:t>I want </a:t>
            </a:r>
            <a:r>
              <a:rPr lang="en-US" sz="1400" dirty="0" smtClean="0"/>
              <a:t>live metrological data displays </a:t>
            </a:r>
            <a:r>
              <a:rPr lang="en-US" sz="1400" b="1" dirty="0" smtClean="0"/>
              <a:t>so I can</a:t>
            </a:r>
            <a:r>
              <a:rPr lang="en-US" sz="1400" dirty="0" smtClean="0"/>
              <a:t> adjust insurance calculations in real time</a:t>
            </a:r>
          </a:p>
          <a:p>
            <a:pPr algn="r">
              <a:buNone/>
            </a:pPr>
            <a:r>
              <a:rPr lang="en-US" sz="1400" dirty="0" smtClean="0"/>
              <a:t>11</a:t>
            </a:r>
            <a:endParaRPr lang="en-US" sz="1400" dirty="0"/>
          </a:p>
        </p:txBody>
      </p:sp>
      <p:sp>
        <p:nvSpPr>
          <p:cNvPr id="8" name="Rounded Rectangle 7"/>
          <p:cNvSpPr/>
          <p:nvPr/>
        </p:nvSpPr>
        <p:spPr>
          <a:xfrm>
            <a:off x="762000" y="4303687"/>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Insurance Actuary </a:t>
            </a:r>
            <a:r>
              <a:rPr lang="en-US" sz="1400" b="1" dirty="0" smtClean="0"/>
              <a:t>I want </a:t>
            </a:r>
            <a:r>
              <a:rPr lang="en-US" sz="1400" dirty="0" smtClean="0"/>
              <a:t>daily metrological data displays </a:t>
            </a:r>
            <a:r>
              <a:rPr lang="en-US" sz="1400" b="1" dirty="0" smtClean="0"/>
              <a:t>so I can</a:t>
            </a:r>
            <a:r>
              <a:rPr lang="en-US" sz="1400" dirty="0" smtClean="0"/>
              <a:t> adjust insurance calculations in real time</a:t>
            </a:r>
          </a:p>
          <a:p>
            <a:pPr algn="r">
              <a:buNone/>
            </a:pPr>
            <a:r>
              <a:rPr lang="en-US" sz="1400" dirty="0" smtClean="0"/>
              <a:t>5</a:t>
            </a:r>
            <a:endParaRPr lang="en-US" sz="1400" dirty="0"/>
          </a:p>
        </p:txBody>
      </p:sp>
      <p:sp>
        <p:nvSpPr>
          <p:cNvPr id="9" name="Rounded Rectangle 8"/>
          <p:cNvSpPr/>
          <p:nvPr/>
        </p:nvSpPr>
        <p:spPr>
          <a:xfrm>
            <a:off x="3302754" y="4315062"/>
            <a:ext cx="2374710" cy="1528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Insurance Actuary </a:t>
            </a:r>
            <a:r>
              <a:rPr lang="en-US" sz="1400" b="1" dirty="0" smtClean="0"/>
              <a:t>I want </a:t>
            </a:r>
            <a:r>
              <a:rPr lang="en-US" sz="1400" dirty="0" smtClean="0"/>
              <a:t>live metrological data displays </a:t>
            </a:r>
            <a:r>
              <a:rPr lang="en-US" sz="1400" b="1" dirty="0" smtClean="0"/>
              <a:t>so I can</a:t>
            </a:r>
            <a:r>
              <a:rPr lang="en-US" sz="1400" dirty="0" smtClean="0"/>
              <a:t> adjust insurance calculations in real time</a:t>
            </a:r>
          </a:p>
          <a:p>
            <a:pPr algn="r">
              <a:buNone/>
            </a:pPr>
            <a:r>
              <a:rPr lang="en-US" sz="1400" dirty="0" smtClean="0"/>
              <a:t>11</a:t>
            </a:r>
            <a:endParaRPr lang="en-US" sz="1400" dirty="0"/>
          </a:p>
        </p:txBody>
      </p:sp>
      <p:sp>
        <p:nvSpPr>
          <p:cNvPr id="10" name="Down Arrow 9"/>
          <p:cNvSpPr/>
          <p:nvPr/>
        </p:nvSpPr>
        <p:spPr>
          <a:xfrm>
            <a:off x="2847827" y="2768317"/>
            <a:ext cx="750627" cy="1392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62400" y="4419600"/>
            <a:ext cx="1099379" cy="1323439"/>
          </a:xfrm>
          <a:prstGeom prst="rect">
            <a:avLst/>
          </a:prstGeom>
        </p:spPr>
        <p:txBody>
          <a:bodyPr wrap="none">
            <a:spAutoFit/>
          </a:bodyPr>
          <a:lstStyle/>
          <a:p>
            <a:pPr>
              <a:buNone/>
            </a:pPr>
            <a:r>
              <a:rPr lang="en-US" sz="8000" dirty="0">
                <a:solidFill>
                  <a:srgbClr val="FF0000"/>
                </a:solidFill>
                <a:sym typeface="Wingdings 2"/>
              </a:rPr>
              <a:t></a:t>
            </a:r>
            <a:endParaRPr lang="en-US" sz="8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Separate dependencies</a:t>
            </a:r>
            <a:endParaRPr lang="en-US" dirty="0"/>
          </a:p>
        </p:txBody>
      </p:sp>
      <p:sp>
        <p:nvSpPr>
          <p:cNvPr id="5" name="Content Placeholder 4"/>
          <p:cNvSpPr>
            <a:spLocks noGrp="1"/>
          </p:cNvSpPr>
          <p:nvPr>
            <p:ph idx="4294967295"/>
          </p:nvPr>
        </p:nvSpPr>
        <p:spPr>
          <a:xfrm>
            <a:off x="6400800" y="3962400"/>
            <a:ext cx="2743200" cy="2895600"/>
          </a:xfrm>
        </p:spPr>
        <p:txBody>
          <a:bodyPr>
            <a:noAutofit/>
          </a:bodyPr>
          <a:lstStyle/>
          <a:p>
            <a:pPr marL="0" indent="0">
              <a:buNone/>
            </a:pPr>
            <a:r>
              <a:rPr lang="en-US" sz="1800" dirty="0" smtClean="0">
                <a:effectLst>
                  <a:glow rad="228600">
                    <a:schemeClr val="accent1">
                      <a:satMod val="175000"/>
                      <a:alpha val="40000"/>
                    </a:schemeClr>
                  </a:glow>
                </a:effectLst>
              </a:rPr>
              <a:t>The smaller dependent stories are, the easier they will be to schedule</a:t>
            </a:r>
            <a:br>
              <a:rPr lang="en-US" sz="1800" dirty="0" smtClean="0">
                <a:effectLst>
                  <a:glow rad="228600">
                    <a:schemeClr val="accent1">
                      <a:satMod val="175000"/>
                      <a:alpha val="40000"/>
                    </a:schemeClr>
                  </a:glow>
                </a:effectLst>
              </a:rPr>
            </a:br>
            <a:endParaRPr lang="en-US" sz="1800" dirty="0" smtClean="0">
              <a:effectLst>
                <a:glow rad="228600">
                  <a:schemeClr val="accent1">
                    <a:satMod val="175000"/>
                    <a:alpha val="40000"/>
                  </a:schemeClr>
                </a:glow>
              </a:effectLst>
            </a:endParaRPr>
          </a:p>
          <a:p>
            <a:pPr marL="0" indent="0">
              <a:buNone/>
            </a:pPr>
            <a:r>
              <a:rPr lang="en-US" sz="1800" dirty="0" smtClean="0">
                <a:effectLst>
                  <a:glow rad="228600">
                    <a:schemeClr val="accent1">
                      <a:satMod val="175000"/>
                      <a:alpha val="40000"/>
                    </a:schemeClr>
                  </a:glow>
                </a:effectLst>
              </a:rPr>
              <a:t>Highlight dependencies on cards to make the associated risk more visible</a:t>
            </a:r>
          </a:p>
        </p:txBody>
      </p:sp>
      <p:graphicFrame>
        <p:nvGraphicFramePr>
          <p:cNvPr id="4" name="Diagram 3"/>
          <p:cNvGraphicFramePr/>
          <p:nvPr>
            <p:extLst>
              <p:ext uri="{D42A27DB-BD31-4B8C-83A1-F6EECF244321}">
                <p14:modId xmlns:p14="http://schemas.microsoft.com/office/powerpoint/2010/main" val="1583954477"/>
              </p:ext>
            </p:extLst>
          </p:nvPr>
        </p:nvGraphicFramePr>
        <p:xfrm>
          <a:off x="4810952" y="952024"/>
          <a:ext cx="3952047" cy="2629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2042605" y="990600"/>
            <a:ext cx="2433860" cy="22063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Operator </a:t>
            </a:r>
            <a:r>
              <a:rPr lang="en-US" sz="1400" b="1" dirty="0" smtClean="0"/>
              <a:t>I want to</a:t>
            </a:r>
            <a:r>
              <a:rPr lang="en-US" sz="1400" dirty="0" smtClean="0"/>
              <a:t> see a claim history (with damage descriptions) from Insurance company A </a:t>
            </a:r>
            <a:r>
              <a:rPr lang="en-US" sz="1400" b="1" dirty="0" smtClean="0"/>
              <a:t>so I can</a:t>
            </a:r>
            <a:r>
              <a:rPr lang="en-US" sz="1400" dirty="0" smtClean="0"/>
              <a:t> answer queries on previous claims by the same customer</a:t>
            </a:r>
          </a:p>
          <a:p>
            <a:pPr algn="r">
              <a:buNone/>
            </a:pPr>
            <a:r>
              <a:rPr lang="en-US" sz="1400" dirty="0" smtClean="0"/>
              <a:t>11</a:t>
            </a:r>
            <a:endParaRPr lang="en-US" sz="1400" dirty="0"/>
          </a:p>
        </p:txBody>
      </p:sp>
      <p:sp>
        <p:nvSpPr>
          <p:cNvPr id="8" name="Rounded Rectangle 7"/>
          <p:cNvSpPr/>
          <p:nvPr/>
        </p:nvSpPr>
        <p:spPr>
          <a:xfrm>
            <a:off x="762000" y="4114800"/>
            <a:ext cx="2374710" cy="22746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Operator </a:t>
            </a:r>
            <a:r>
              <a:rPr lang="en-US" sz="1400" b="1" dirty="0" smtClean="0"/>
              <a:t>I want to</a:t>
            </a:r>
            <a:r>
              <a:rPr lang="en-US" sz="1400" dirty="0" smtClean="0"/>
              <a:t> see a claim history </a:t>
            </a:r>
            <a:r>
              <a:rPr lang="en-US" sz="1400" b="1" dirty="0" smtClean="0"/>
              <a:t>so I can</a:t>
            </a:r>
            <a:r>
              <a:rPr lang="en-US" sz="1400" dirty="0" smtClean="0"/>
              <a:t> answer queries on previous claims by the same customer</a:t>
            </a:r>
          </a:p>
          <a:p>
            <a:pPr algn="r">
              <a:buNone/>
            </a:pPr>
            <a:r>
              <a:rPr lang="en-US" sz="1400" dirty="0" smtClean="0"/>
              <a:t>3</a:t>
            </a:r>
            <a:endParaRPr lang="en-US" sz="1400" dirty="0"/>
          </a:p>
        </p:txBody>
      </p:sp>
      <p:sp>
        <p:nvSpPr>
          <p:cNvPr id="9" name="Rounded Rectangle 8"/>
          <p:cNvSpPr/>
          <p:nvPr/>
        </p:nvSpPr>
        <p:spPr>
          <a:xfrm>
            <a:off x="3302753" y="4114800"/>
            <a:ext cx="2392911" cy="228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n-US" sz="1400" b="1" dirty="0" smtClean="0"/>
              <a:t>As a</a:t>
            </a:r>
            <a:r>
              <a:rPr lang="en-US" sz="1400" dirty="0" smtClean="0"/>
              <a:t> Call Centre Operator </a:t>
            </a:r>
            <a:r>
              <a:rPr lang="en-US" sz="1400" b="1" dirty="0" smtClean="0"/>
              <a:t>I want to retrieve</a:t>
            </a:r>
            <a:r>
              <a:rPr lang="en-US" sz="1400" dirty="0" smtClean="0"/>
              <a:t> claim history damage descriptions from Insurance company A </a:t>
            </a:r>
            <a:r>
              <a:rPr lang="en-US" sz="1400" b="1" dirty="0" smtClean="0"/>
              <a:t>so I can</a:t>
            </a:r>
            <a:r>
              <a:rPr lang="en-US" sz="1400" dirty="0" smtClean="0"/>
              <a:t> answer queries on previous claims by the same customer</a:t>
            </a:r>
          </a:p>
          <a:p>
            <a:pPr algn="r">
              <a:buNone/>
            </a:pPr>
            <a:r>
              <a:rPr lang="en-US" sz="1400" dirty="0" smtClean="0"/>
              <a:t>8</a:t>
            </a:r>
            <a:endParaRPr lang="en-US" sz="1400" dirty="0"/>
          </a:p>
        </p:txBody>
      </p:sp>
      <p:sp>
        <p:nvSpPr>
          <p:cNvPr id="10" name="Down Arrow 9"/>
          <p:cNvSpPr/>
          <p:nvPr/>
        </p:nvSpPr>
        <p:spPr>
          <a:xfrm>
            <a:off x="2847827" y="3200401"/>
            <a:ext cx="750627"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Story Growth</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54295</TotalTime>
  <Words>2330</Words>
  <Application>Microsoft Macintosh PowerPoint</Application>
  <PresentationFormat>On-screen Show (4:3)</PresentationFormat>
  <Paragraphs>366</Paragraphs>
  <Slides>26</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CamingoDos Pro Cd</vt:lpstr>
      <vt:lpstr>Comic Sans MS</vt:lpstr>
      <vt:lpstr>Courier New</vt:lpstr>
      <vt:lpstr>Helvetica</vt:lpstr>
      <vt:lpstr>Lucida Grande</vt:lpstr>
      <vt:lpstr>Marydale</vt:lpstr>
      <vt:lpstr>Wingdings 2</vt:lpstr>
      <vt:lpstr>Arial</vt:lpstr>
      <vt:lpstr>Calibri</vt:lpstr>
      <vt:lpstr>ＭＳ Ｐゴシック</vt:lpstr>
      <vt:lpstr>Wingdings</vt:lpstr>
      <vt:lpstr>TWS Doc white marble</vt:lpstr>
      <vt:lpstr>2012 Studios </vt:lpstr>
      <vt:lpstr>Analysis Challenges</vt:lpstr>
      <vt:lpstr>Topics</vt:lpstr>
      <vt:lpstr>Splitting Stories</vt:lpstr>
      <vt:lpstr>Splitting Stories</vt:lpstr>
      <vt:lpstr>Reduce size</vt:lpstr>
      <vt:lpstr>Separate value</vt:lpstr>
      <vt:lpstr>Separate high risk</vt:lpstr>
      <vt:lpstr>Separate dependencies</vt:lpstr>
      <vt:lpstr>Story Growth</vt:lpstr>
      <vt:lpstr>Avoiding Story Growth</vt:lpstr>
      <vt:lpstr>Managing Story Growth</vt:lpstr>
      <vt:lpstr>Last Responsible Moment</vt:lpstr>
      <vt:lpstr>What is it?</vt:lpstr>
      <vt:lpstr>Options</vt:lpstr>
      <vt:lpstr>Managing LRM</vt:lpstr>
      <vt:lpstr>Other Challenges</vt:lpstr>
      <vt:lpstr>Stories too granular</vt:lpstr>
      <vt:lpstr>Unavailable customer</vt:lpstr>
      <vt:lpstr>Not enough stories ready</vt:lpstr>
      <vt:lpstr>Stories are consistently too large </vt:lpstr>
      <vt:lpstr>Data migration efforts implied</vt:lpstr>
      <vt:lpstr>Future users not participating</vt:lpstr>
      <vt:lpstr>Root cause analysis</vt:lpstr>
      <vt:lpstr>The 5 Whys</vt:lpstr>
      <vt:lpstr>Review</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752</cp:revision>
  <dcterms:created xsi:type="dcterms:W3CDTF">2010-04-05T15:21:12Z</dcterms:created>
  <dcterms:modified xsi:type="dcterms:W3CDTF">2015-10-05T23:28:22Z</dcterms:modified>
</cp:coreProperties>
</file>