
<file path=[Content_Types].xml><?xml version="1.0" encoding="utf-8"?>
<Types xmlns="http://schemas.openxmlformats.org/package/2006/content-types">
  <Override PartName="/_rels/.rels" ContentType="application/vnd.openxmlformats-package.relationships+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2.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_rels/notesSlide7.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3.xml.rels" ContentType="application/vnd.openxmlformats-package.relationships+xml"/>
  <Override PartName="/ppt/notesSlides/_rels/notesSlide8.xml.rels" ContentType="application/vnd.openxmlformats-package.relationships+xml"/>
  <Override PartName="/ppt/notesSlides/_rels/notesSlide22.xml.rels" ContentType="application/vnd.openxmlformats-package.relationships+xml"/>
  <Override PartName="/ppt/_rels/presentation.xml.rels" ContentType="application/vnd.openxmlformats-package.relationships+xml"/>
  <Override PartName="/ppt/media/image8.png" ContentType="image/png"/>
  <Override PartName="/ppt/media/image10.png" ContentType="image/png"/>
  <Override PartName="/ppt/media/image12.png" ContentType="image/png"/>
  <Override PartName="/ppt/media/image30.png" ContentType="image/png"/>
  <Override PartName="/ppt/media/image22.jpeg" ContentType="image/jpeg"/>
  <Override PartName="/ppt/media/image14.png" ContentType="image/png"/>
  <Override PartName="/ppt/media/image32.png" ContentType="image/png"/>
  <Override PartName="/ppt/media/image16.png" ContentType="image/png"/>
  <Override PartName="/ppt/media/image21.wmf" ContentType="image/x-wmf"/>
  <Override PartName="/ppt/media/image23.wmf" ContentType="image/x-wmf"/>
  <Override PartName="/ppt/media/image25.wmf" ContentType="image/x-wmf"/>
  <Override PartName="/ppt/media/image1.png" ContentType="image/png"/>
  <Override PartName="/ppt/media/image29.png" ContentType="image/png"/>
  <Override PartName="/ppt/media/image18.wmf" ContentType="image/x-wmf"/>
  <Override PartName="/ppt/media/image3.png" ContentType="image/png"/>
  <Override PartName="/ppt/media/image27.wmf" ContentType="image/x-wmf"/>
  <Override PartName="/ppt/media/image5.png" ContentType="image/png"/>
  <Override PartName="/ppt/media/image7.png" ContentType="image/png"/>
  <Override PartName="/ppt/media/image9.png" ContentType="image/png"/>
  <Override PartName="/ppt/media/image11.png" ContentType="image/png"/>
  <Override PartName="/ppt/media/image20.png" ContentType="image/png"/>
  <Override PartName="/ppt/media/image13.png" ContentType="image/png"/>
  <Override PartName="/ppt/media/image31.png" ContentType="image/png"/>
  <Override PartName="/ppt/media/image15.png" ContentType="image/png"/>
  <Override PartName="/ppt/media/image33.png" ContentType="image/png"/>
  <Override PartName="/ppt/media/image24.wmf" ContentType="image/x-wmf"/>
  <Override PartName="/ppt/media/image28.png" ContentType="image/png"/>
  <Override PartName="/ppt/media/image17.wmf" ContentType="image/x-wmf"/>
  <Override PartName="/ppt/media/image2.png" ContentType="image/png"/>
  <Override PartName="/ppt/media/image26.wmf" ContentType="image/x-wmf"/>
  <Override PartName="/ppt/media/image19.wmf" ContentType="image/x-wmf"/>
  <Override PartName="/ppt/media/image4.png" ContentType="image/png"/>
  <Override PartName="/ppt/media/image6.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55"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56"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57"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58" name="PlaceHolder 5"/>
          <p:cNvSpPr>
            <a:spLocks noGrp="1"/>
          </p:cNvSpPr>
          <p:nvPr>
            <p:ph type="sldNum"/>
          </p:nvPr>
        </p:nvSpPr>
        <p:spPr>
          <a:xfrm>
            <a:off x="4399200" y="9555480"/>
            <a:ext cx="3372840" cy="502560"/>
          </a:xfrm>
          <a:prstGeom prst="rect">
            <a:avLst/>
          </a:prstGeom>
        </p:spPr>
        <p:txBody>
          <a:bodyPr anchor="b" bIns="0" lIns="0" rIns="0" tIns="0" wrap="none"/>
          <a:p>
            <a:pPr algn="r"/>
            <a:fld id="{ACCE8006-B217-46AE-ABDD-355C62DF8B6D}"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6" name="PlaceHolder 1"/>
          <p:cNvSpPr>
            <a:spLocks noGrp="1"/>
          </p:cNvSpPr>
          <p:nvPr>
            <p:ph type="body"/>
          </p:nvPr>
        </p:nvSpPr>
        <p:spPr>
          <a:xfrm>
            <a:off x="685800" y="4343400"/>
            <a:ext cx="5485680" cy="4114080"/>
          </a:xfrm>
          <a:prstGeom prst="rect">
            <a:avLst/>
          </a:prstGeom>
        </p:spPr>
        <p:txBody>
          <a:bodyPr bIns="0" lIns="0" rIns="0" tIns="0"/>
          <a:p>
            <a:r>
              <a:rPr lang="en-US"/>
              <a:t>In this module, we will talk about some of the core concepts that make Agile what it is.  Rather than talk about software, </a:t>
            </a:r>
            <a:endParaRPr/>
          </a:p>
          <a:p>
            <a:r>
              <a:rPr lang="en-US"/>
              <a:t>NEXT SLIDE</a:t>
            </a:r>
            <a:endParaRPr/>
          </a:p>
          <a:p>
            <a:endParaRPr/>
          </a:p>
          <a:p>
            <a:r>
              <a:rPr lang="en-US"/>
              <a:t>The Agile Core:  Story Based Development  &amp; Incremental Business Value</a:t>
            </a:r>
            <a:endParaRPr/>
          </a:p>
          <a:p>
            <a:r>
              <a:rPr lang="en-US"/>
              <a:t>User Stories, Use Cases and Scenarios</a:t>
            </a:r>
            <a:endParaRPr/>
          </a:p>
          <a:p>
            <a:r>
              <a:rPr lang="en-US"/>
              <a:t>Looking at the Big Picture – Is up front planning OK?</a:t>
            </a:r>
            <a:endParaRPr/>
          </a:p>
          <a:p>
            <a:r>
              <a:rPr lang="en-US"/>
              <a:t>“</a:t>
            </a:r>
            <a:r>
              <a:rPr lang="en-US"/>
              <a:t>Good Enough” Software</a:t>
            </a:r>
            <a:endParaRPr/>
          </a:p>
          <a:p>
            <a:r>
              <a:rPr lang="en-US"/>
              <a:t>Release Early and Often</a:t>
            </a:r>
            <a:endParaRPr/>
          </a:p>
          <a:p>
            <a:endParaRPr/>
          </a:p>
          <a:p>
            <a:r>
              <a:rPr lang="en-US"/>
              <a:t>The story:</a:t>
            </a:r>
            <a:endParaRPr/>
          </a:p>
          <a:p>
            <a:endParaRPr/>
          </a:p>
          <a:p>
            <a:r>
              <a:rPr lang="en-US"/>
              <a:t> </a:t>
            </a:r>
            <a:r>
              <a:rPr lang="en-US"/>
              <a:t>Actors and use cases – sterile</a:t>
            </a:r>
            <a:endParaRPr/>
          </a:p>
          <a:p>
            <a:r>
              <a:rPr lang="en-US"/>
              <a:t> </a:t>
            </a:r>
            <a:r>
              <a:rPr lang="en-US"/>
              <a:t>Actors are causal, use cases state results of that causality</a:t>
            </a:r>
            <a:endParaRPr/>
          </a:p>
          <a:p>
            <a:r>
              <a:rPr lang="en-US"/>
              <a:t> </a:t>
            </a:r>
            <a:r>
              <a:rPr lang="en-US"/>
              <a:t>Use cases are explanatory, and rarely include business value</a:t>
            </a:r>
            <a:endParaRPr/>
          </a:p>
          <a:p>
            <a:r>
              <a:rPr lang="en-US"/>
              <a:t> </a:t>
            </a:r>
            <a:r>
              <a:rPr lang="en-US"/>
              <a:t>Storytellers, customers, and stories – comes alive</a:t>
            </a:r>
            <a:endParaRPr/>
          </a:p>
          <a:p>
            <a:r>
              <a:rPr lang="en-US"/>
              <a:t> </a:t>
            </a:r>
            <a:r>
              <a:rPr lang="en-US"/>
              <a:t>Roles represent</a:t>
            </a:r>
            <a:endParaRPr/>
          </a:p>
          <a:p>
            <a:r>
              <a:rPr lang="en-US"/>
              <a:t> </a:t>
            </a:r>
            <a:r>
              <a:rPr lang="en-US"/>
              <a:t>Stories are demanding, as well as explanatory</a:t>
            </a:r>
            <a:endParaRPr/>
          </a:p>
          <a:p>
            <a:r>
              <a:rPr lang="en-US"/>
              <a:t> </a:t>
            </a:r>
            <a:r>
              <a:rPr lang="en-US"/>
              <a:t>Stories tell you why, as well as what</a:t>
            </a:r>
            <a:endParaRPr/>
          </a:p>
          <a:p>
            <a:r>
              <a:rPr lang="en-US"/>
              <a:t> </a:t>
            </a:r>
            <a:r>
              <a:rPr lang="en-US"/>
              <a:t>Stories do NOT tell you HOW</a:t>
            </a:r>
            <a:endParaRPr/>
          </a:p>
          <a:p>
            <a:r>
              <a:rPr lang="en-US"/>
              <a:t> </a:t>
            </a:r>
            <a:r>
              <a:rPr lang="en-US"/>
              <a:t>Storytellers share experience and needs</a:t>
            </a:r>
            <a:endParaRPr/>
          </a:p>
          <a:p>
            <a:r>
              <a:rPr lang="en-US"/>
              <a:t> </a:t>
            </a:r>
            <a:r>
              <a:rPr lang="en-US"/>
              <a:t>The Big Picture – is it possible to know everything up front?</a:t>
            </a:r>
            <a:endParaRPr/>
          </a:p>
          <a:p>
            <a:r>
              <a:rPr lang="en-US"/>
              <a:t> </a:t>
            </a:r>
            <a:r>
              <a:rPr lang="en-US"/>
              <a:t>has anyone had a house built? Remodeling done?</a:t>
            </a:r>
            <a:endParaRPr/>
          </a:p>
          <a:p>
            <a:r>
              <a:rPr lang="en-US"/>
              <a:t>Zeno’s Paradox of the Dichotomy</a:t>
            </a:r>
            <a:endParaRPr/>
          </a:p>
          <a:p>
            <a:r>
              <a:rPr lang="en-US"/>
              <a:t> </a:t>
            </a:r>
            <a:r>
              <a:rPr lang="en-US"/>
              <a:t>http://en.wikipedia.org/wiki/Zeno%27s_paradoxes#The_dichotomy_paradox</a:t>
            </a:r>
            <a:endParaRPr/>
          </a:p>
          <a:p>
            <a:r>
              <a:rPr lang="en-US"/>
              <a:t> “</a:t>
            </a:r>
            <a:r>
              <a:rPr lang="en-US"/>
              <a:t>That which is in locomotion must arrive at the half-way stage before it arrives at the goal.” ~Aristotle, Physics VI:9, 239b10</a:t>
            </a:r>
            <a:endParaRPr/>
          </a:p>
          <a:p>
            <a:r>
              <a:rPr lang="en-US"/>
              <a:t> “</a:t>
            </a:r>
            <a:r>
              <a:rPr lang="en-US"/>
              <a:t>The perfect is the enemy of the good.” ~Voltaire</a:t>
            </a:r>
            <a:endParaRPr/>
          </a:p>
          <a:p>
            <a:r>
              <a:rPr lang="en-US"/>
              <a:t> </a:t>
            </a:r>
            <a:r>
              <a:rPr lang="en-US"/>
              <a:t>Incremental, with constant review</a:t>
            </a:r>
            <a:endParaRPr/>
          </a:p>
          <a:p>
            <a:r>
              <a:rPr lang="en-US"/>
              <a:t> </a:t>
            </a:r>
            <a:r>
              <a:rPr lang="en-US"/>
              <a:t>Fail fast, learn quickly, adapt - PDCA</a:t>
            </a:r>
            <a:endParaRPr/>
          </a:p>
          <a:p>
            <a:endParaRPr/>
          </a:p>
        </p:txBody>
      </p:sp>
      <p:sp>
        <p:nvSpPr>
          <p:cNvPr id="487"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23B67F9C-AB9C-47CD-A049-C7504227C354}" type="slidenum">
              <a:rPr lang="en-US" sz="1200">
                <a:solidFill>
                  <a:srgbClr val="000000"/>
                </a:solidFill>
                <a:latin typeface="Arial"/>
                <a:ea typeface="+mn-ea"/>
              </a:rPr>
              <a:t>&lt;number&gt;</a:t>
            </a:fld>
            <a:endParaRPr/>
          </a:p>
        </p:txBody>
      </p:sp>
      <p:sp>
        <p:nvSpPr>
          <p:cNvPr id="488" name="CustomShape 3"/>
          <p:cNvSpPr/>
          <p:nvPr/>
        </p:nvSpPr>
        <p:spPr>
          <a:xfrm>
            <a:off x="3884760" y="0"/>
            <a:ext cx="2971080" cy="456480"/>
          </a:xfrm>
          <a:prstGeom prst="rect">
            <a:avLst/>
          </a:prstGeom>
          <a:noFill/>
          <a:ln>
            <a:noFill/>
          </a:ln>
        </p:spPr>
      </p:sp>
      <p:sp>
        <p:nvSpPr>
          <p:cNvPr id="489"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6" name="PlaceHolder 1"/>
          <p:cNvSpPr>
            <a:spLocks noGrp="1"/>
          </p:cNvSpPr>
          <p:nvPr>
            <p:ph type="body"/>
          </p:nvPr>
        </p:nvSpPr>
        <p:spPr>
          <a:xfrm>
            <a:off x="685800" y="4343400"/>
            <a:ext cx="5485680" cy="4114080"/>
          </a:xfrm>
          <a:prstGeom prst="rect">
            <a:avLst/>
          </a:prstGeom>
        </p:spPr>
        <p:txBody>
          <a:bodyPr bIns="0" lIns="0" rIns="0" tIns="0"/>
          <a:p>
            <a:pPr>
              <a:lnSpc>
                <a:spcPct val="80000"/>
              </a:lnSpc>
              <a:buFont charset="2" typeface="Wingdings"/>
              <a:buChar char=""/>
            </a:pPr>
            <a:r>
              <a:rPr lang="en-US">
                <a:solidFill>
                  <a:srgbClr val="000000"/>
                </a:solidFill>
              </a:rPr>
              <a:t>How many of you have heard of, worked with, created personae before?</a:t>
            </a:r>
            <a:endParaRPr/>
          </a:p>
          <a:p>
            <a:pPr>
              <a:lnSpc>
                <a:spcPct val="80000"/>
              </a:lnSpc>
              <a:buFont charset="2" typeface="Wingdings"/>
              <a:buChar char=""/>
            </a:pPr>
            <a:r>
              <a:rPr lang="en-US">
                <a:solidFill>
                  <a:srgbClr val="000000"/>
                </a:solidFill>
              </a:rPr>
              <a:t>You are not a user! </a:t>
            </a:r>
            <a:endParaRPr/>
          </a:p>
          <a:p>
            <a:pPr>
              <a:lnSpc>
                <a:spcPct val="80000"/>
              </a:lnSpc>
              <a:buFont charset="2" typeface="Wingdings"/>
              <a:buChar char=""/>
            </a:pPr>
            <a:r>
              <a:rPr lang="en-US">
                <a:solidFill>
                  <a:srgbClr val="000000"/>
                </a:solidFill>
              </a:rPr>
              <a:t>Create personas to bring the users to life</a:t>
            </a:r>
            <a:endParaRPr/>
          </a:p>
          <a:p>
            <a:pPr>
              <a:lnSpc>
                <a:spcPct val="80000"/>
              </a:lnSpc>
              <a:buFont charset="2" typeface="Wingdings"/>
              <a:buChar char=""/>
            </a:pPr>
            <a:r>
              <a:rPr lang="en-US">
                <a:solidFill>
                  <a:srgbClr val="ffffff"/>
                </a:solidFill>
              </a:rPr>
              <a:t>Fictional name, not Customer 1, but Ryan Green</a:t>
            </a:r>
            <a:endParaRPr/>
          </a:p>
          <a:p>
            <a:pPr>
              <a:lnSpc>
                <a:spcPct val="80000"/>
              </a:lnSpc>
              <a:buFont charset="2" typeface="Wingdings"/>
              <a:buChar char=""/>
            </a:pPr>
            <a:r>
              <a:rPr b="1" lang="en-US">
                <a:solidFill>
                  <a:srgbClr val="000000"/>
                </a:solidFill>
              </a:rPr>
              <a:t>Personas are about behavior patterns </a:t>
            </a:r>
            <a:r>
              <a:rPr lang="en-US">
                <a:solidFill>
                  <a:srgbClr val="000000"/>
                </a:solidFill>
              </a:rPr>
              <a:t>– they are not job descriptions</a:t>
            </a:r>
            <a:endParaRPr/>
          </a:p>
          <a:p>
            <a:pPr>
              <a:lnSpc>
                <a:spcPct val="80000"/>
              </a:lnSpc>
              <a:buFont charset="2" typeface="Wingdings"/>
              <a:buChar char=""/>
            </a:pPr>
            <a:r>
              <a:rPr lang="en-US">
                <a:solidFill>
                  <a:srgbClr val="000000"/>
                </a:solidFill>
              </a:rPr>
              <a:t>They act as a frame of reference throughout the Inception and development.  </a:t>
            </a:r>
            <a:r>
              <a:rPr b="1" lang="en-US">
                <a:solidFill>
                  <a:srgbClr val="000000"/>
                </a:solidFill>
              </a:rPr>
              <a:t>“How would Ron feel about this?”</a:t>
            </a:r>
            <a:endParaRPr/>
          </a:p>
          <a:p>
            <a:pPr>
              <a:lnSpc>
                <a:spcPct val="80000"/>
              </a:lnSpc>
              <a:buFont charset="2" typeface="Wingdings"/>
              <a:buChar char=""/>
            </a:pPr>
            <a:r>
              <a:rPr lang="en-US">
                <a:solidFill>
                  <a:srgbClr val="000000"/>
                </a:solidFill>
              </a:rPr>
              <a:t>Use pictures to help the team see the personas as real people</a:t>
            </a:r>
            <a:endParaRPr/>
          </a:p>
          <a:p>
            <a:pPr>
              <a:lnSpc>
                <a:spcPct val="80000"/>
              </a:lnSpc>
            </a:pPr>
            <a:endParaRPr/>
          </a:p>
          <a:p>
            <a:pPr>
              <a:lnSpc>
                <a:spcPct val="80000"/>
              </a:lnSpc>
            </a:pPr>
            <a:r>
              <a:rPr lang="en-US">
                <a:solidFill>
                  <a:srgbClr val="000000"/>
                </a:solidFill>
              </a:rPr>
              <a:t>Original bullets:</a:t>
            </a:r>
            <a:endParaRPr/>
          </a:p>
          <a:p>
            <a:pPr>
              <a:lnSpc>
                <a:spcPct val="80000"/>
              </a:lnSpc>
            </a:pPr>
            <a:endParaRPr/>
          </a:p>
          <a:p>
            <a:pPr>
              <a:lnSpc>
                <a:spcPct val="100000"/>
              </a:lnSpc>
            </a:pPr>
            <a:r>
              <a:rPr lang="en-US">
                <a:solidFill>
                  <a:srgbClr val="000000"/>
                </a:solidFill>
              </a:rPr>
              <a:t>An archetype, representation or profile of our end-users</a:t>
            </a:r>
            <a:endParaRPr/>
          </a:p>
          <a:p>
            <a:pPr>
              <a:lnSpc>
                <a:spcPct val="100000"/>
              </a:lnSpc>
            </a:pPr>
            <a:r>
              <a:rPr lang="en-US">
                <a:solidFill>
                  <a:srgbClr val="000000"/>
                </a:solidFill>
              </a:rPr>
              <a:t>A description of our end-users that includes:</a:t>
            </a:r>
            <a:endParaRPr/>
          </a:p>
          <a:p>
            <a:pPr>
              <a:lnSpc>
                <a:spcPct val="100000"/>
              </a:lnSpc>
            </a:pPr>
            <a:r>
              <a:rPr lang="en-US">
                <a:solidFill>
                  <a:srgbClr val="000000"/>
                </a:solidFill>
              </a:rPr>
              <a:t>An overview of their role and their goals</a:t>
            </a:r>
            <a:endParaRPr/>
          </a:p>
          <a:p>
            <a:pPr>
              <a:lnSpc>
                <a:spcPct val="100000"/>
              </a:lnSpc>
            </a:pPr>
            <a:r>
              <a:rPr lang="en-US">
                <a:solidFill>
                  <a:srgbClr val="000000"/>
                </a:solidFill>
              </a:rPr>
              <a:t>Details of key characteristics</a:t>
            </a:r>
            <a:endParaRPr/>
          </a:p>
          <a:p>
            <a:pPr>
              <a:lnSpc>
                <a:spcPct val="100000"/>
              </a:lnSpc>
            </a:pPr>
            <a:r>
              <a:rPr lang="en-US">
                <a:solidFill>
                  <a:srgbClr val="000000"/>
                </a:solidFill>
              </a:rPr>
              <a:t>A name and a photo that give a human touch</a:t>
            </a:r>
            <a:endParaRPr/>
          </a:p>
          <a:p>
            <a:pPr>
              <a:lnSpc>
                <a:spcPct val="100000"/>
              </a:lnSpc>
            </a:pPr>
            <a:r>
              <a:rPr lang="en-US">
                <a:solidFill>
                  <a:srgbClr val="000000"/>
                </a:solidFill>
              </a:rPr>
              <a:t>A reference document to focus future discussion and debate </a:t>
            </a:r>
            <a:endParaRPr/>
          </a:p>
          <a:p>
            <a:pPr>
              <a:lnSpc>
                <a:spcPct val="100000"/>
              </a:lnSpc>
            </a:pPr>
            <a:endParaRPr/>
          </a:p>
          <a:p>
            <a:pPr>
              <a:lnSpc>
                <a:spcPct val="100000"/>
              </a:lnSpc>
            </a:pPr>
            <a:r>
              <a:rPr lang="en-US">
                <a:solidFill>
                  <a:srgbClr val="000000"/>
                </a:solidFill>
              </a:rPr>
              <a:t>Low: 2min</a:t>
            </a:r>
            <a:endParaRPr/>
          </a:p>
          <a:p>
            <a:pPr>
              <a:lnSpc>
                <a:spcPct val="100000"/>
              </a:lnSpc>
            </a:pPr>
            <a:r>
              <a:rPr lang="en-US">
                <a:solidFill>
                  <a:srgbClr val="000000"/>
                </a:solidFill>
              </a:rPr>
              <a:t>High: 5min</a:t>
            </a:r>
            <a:endParaRPr/>
          </a:p>
        </p:txBody>
      </p:sp>
      <p:sp>
        <p:nvSpPr>
          <p:cNvPr id="507"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3D3AB710-DE76-4EF4-A45A-AD6AC209FD98}" type="slidenum">
              <a:rPr lang="en-US" sz="1200"/>
              <a:t>&lt;number&gt;</a:t>
            </a:fld>
            <a:endParaRPr/>
          </a:p>
        </p:txBody>
      </p:sp>
      <p:sp>
        <p:nvSpPr>
          <p:cNvPr id="508" name="CustomShape 3"/>
          <p:cNvSpPr/>
          <p:nvPr/>
        </p:nvSpPr>
        <p:spPr>
          <a:xfrm>
            <a:off x="3884760" y="0"/>
            <a:ext cx="2971080" cy="456480"/>
          </a:xfrm>
          <a:prstGeom prst="rect">
            <a:avLst/>
          </a:prstGeom>
          <a:noFill/>
          <a:ln>
            <a:noFill/>
          </a:ln>
        </p:spPr>
      </p:sp>
      <p:sp>
        <p:nvSpPr>
          <p:cNvPr id="509"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0" name="PlaceHolder 1"/>
          <p:cNvSpPr>
            <a:spLocks noGrp="1"/>
          </p:cNvSpPr>
          <p:nvPr>
            <p:ph type="body"/>
          </p:nvPr>
        </p:nvSpPr>
        <p:spPr>
          <a:xfrm>
            <a:off x="685800" y="4343400"/>
            <a:ext cx="5485680" cy="4114080"/>
          </a:xfrm>
          <a:prstGeom prst="rect">
            <a:avLst/>
          </a:prstGeom>
        </p:spPr>
        <p:txBody>
          <a:bodyPr bIns="0" lIns="0" rIns="0" tIns="0"/>
          <a:p>
            <a:pPr>
              <a:lnSpc>
                <a:spcPct val="100000"/>
              </a:lnSpc>
            </a:pPr>
            <a:r>
              <a:rPr b="1" lang="en-US"/>
              <a:t>Biographic</a:t>
            </a:r>
            <a:endParaRPr/>
          </a:p>
          <a:p>
            <a:pPr>
              <a:lnSpc>
                <a:spcPct val="100000"/>
              </a:lnSpc>
            </a:pPr>
            <a:r>
              <a:rPr lang="en-US"/>
              <a:t>The personal story of their life.  Where they grew up, where they went to school, marital status</a:t>
            </a:r>
            <a:endParaRPr/>
          </a:p>
          <a:p>
            <a:pPr>
              <a:lnSpc>
                <a:spcPct val="100000"/>
              </a:lnSpc>
            </a:pPr>
            <a:endParaRPr/>
          </a:p>
          <a:p>
            <a:pPr>
              <a:lnSpc>
                <a:spcPct val="100000"/>
              </a:lnSpc>
            </a:pPr>
            <a:r>
              <a:rPr b="1" lang="en-US"/>
              <a:t>Demographic</a:t>
            </a:r>
            <a:endParaRPr/>
          </a:p>
          <a:p>
            <a:pPr>
              <a:lnSpc>
                <a:spcPct val="100000"/>
              </a:lnSpc>
            </a:pPr>
            <a:r>
              <a:rPr lang="en-US"/>
              <a:t>Vital statistics.  Age? How long have they worked there?  # of people in that role?</a:t>
            </a:r>
            <a:endParaRPr/>
          </a:p>
          <a:p>
            <a:pPr>
              <a:lnSpc>
                <a:spcPct val="100000"/>
              </a:lnSpc>
            </a:pPr>
            <a:endParaRPr/>
          </a:p>
          <a:p>
            <a:pPr>
              <a:lnSpc>
                <a:spcPct val="100000"/>
              </a:lnSpc>
            </a:pPr>
            <a:r>
              <a:rPr lang="en-US"/>
              <a:t>Low: 1min</a:t>
            </a:r>
            <a:endParaRPr/>
          </a:p>
          <a:p>
            <a:pPr>
              <a:lnSpc>
                <a:spcPct val="100000"/>
              </a:lnSpc>
            </a:pPr>
            <a:r>
              <a:rPr lang="en-US"/>
              <a:t>High: 3min</a:t>
            </a:r>
            <a:endParaRPr/>
          </a:p>
        </p:txBody>
      </p:sp>
      <p:sp>
        <p:nvSpPr>
          <p:cNvPr id="511"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38E89E31-CBFA-4A80-A39A-25AD24B30044}" type="slidenum">
              <a:rPr lang="en-US" sz="1200">
                <a:solidFill>
                  <a:srgbClr val="000000"/>
                </a:solidFill>
                <a:latin typeface="Arial"/>
                <a:ea typeface="+mn-ea"/>
              </a:rPr>
              <a:t>&lt;number&gt;</a:t>
            </a:fld>
            <a:endParaRPr/>
          </a:p>
        </p:txBody>
      </p:sp>
      <p:sp>
        <p:nvSpPr>
          <p:cNvPr id="512" name="CustomShape 3"/>
          <p:cNvSpPr/>
          <p:nvPr/>
        </p:nvSpPr>
        <p:spPr>
          <a:xfrm>
            <a:off x="3884760" y="0"/>
            <a:ext cx="2971080" cy="456480"/>
          </a:xfrm>
          <a:prstGeom prst="rect">
            <a:avLst/>
          </a:prstGeom>
          <a:noFill/>
          <a:ln>
            <a:noFill/>
          </a:ln>
        </p:spPr>
      </p:sp>
      <p:sp>
        <p:nvSpPr>
          <p:cNvPr id="513"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4" name="PlaceHolder 1"/>
          <p:cNvSpPr>
            <a:spLocks noGrp="1"/>
          </p:cNvSpPr>
          <p:nvPr>
            <p:ph type="body"/>
          </p:nvPr>
        </p:nvSpPr>
        <p:spPr>
          <a:xfrm>
            <a:off x="685800" y="4343400"/>
            <a:ext cx="5485680" cy="4114080"/>
          </a:xfrm>
          <a:prstGeom prst="rect">
            <a:avLst/>
          </a:prstGeom>
        </p:spPr>
        <p:txBody>
          <a:bodyPr bIns="0" lIns="0" rIns="0" tIns="0"/>
          <a:p>
            <a:r>
              <a:rPr lang="en-US">
                <a:latin typeface="Arial"/>
              </a:rPr>
              <a:t>For the administrative staff, how many different behaviors do you think we have with 20 folks?</a:t>
            </a:r>
            <a:endParaRPr/>
          </a:p>
          <a:p>
            <a:endParaRPr/>
          </a:p>
          <a:p>
            <a:r>
              <a:rPr lang="en-US">
                <a:latin typeface="Arial"/>
              </a:rPr>
              <a:t>Low: 2min</a:t>
            </a:r>
            <a:endParaRPr/>
          </a:p>
          <a:p>
            <a:r>
              <a:rPr lang="en-US">
                <a:latin typeface="Arial"/>
              </a:rPr>
              <a:t>High: 5min</a:t>
            </a:r>
            <a:endParaRPr/>
          </a:p>
        </p:txBody>
      </p:sp>
      <p:sp>
        <p:nvSpPr>
          <p:cNvPr id="515" name="CustomShape 2"/>
          <p:cNvSpPr/>
          <p:nvPr/>
        </p:nvSpPr>
        <p:spPr>
          <a:xfrm>
            <a:off x="3884760" y="0"/>
            <a:ext cx="2971080" cy="456480"/>
          </a:xfrm>
          <a:prstGeom prst="rect">
            <a:avLst/>
          </a:prstGeom>
          <a:noFill/>
          <a:ln>
            <a:noFill/>
          </a:ln>
        </p:spPr>
      </p:sp>
      <p:sp>
        <p:nvSpPr>
          <p:cNvPr id="516" name="CustomShape 3"/>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sz="1600">
                <a:solidFill>
                  <a:srgbClr val="000000"/>
                </a:solidFill>
                <a:latin typeface="+mn-lt"/>
                <a:ea typeface="ＭＳ Ｐゴシック"/>
              </a:rPr>
              <a:t>Stories are the unit of work that gets measured, tracked, signed off.</a:t>
            </a:r>
            <a:endParaRPr/>
          </a:p>
          <a:p>
            <a:pPr>
              <a:lnSpc>
                <a:spcPct val="100000"/>
              </a:lnSpc>
              <a:buFont typeface="Arial"/>
              <a:buChar char="•"/>
            </a:pPr>
            <a:r>
              <a:rPr lang="en-US" sz="1600">
                <a:solidFill>
                  <a:srgbClr val="000000"/>
                </a:solidFill>
                <a:latin typeface="+mn-lt"/>
                <a:ea typeface="ＭＳ Ｐゴシック"/>
              </a:rPr>
              <a:t>Let’s talk about …………</a:t>
            </a:r>
            <a:endParaRPr/>
          </a:p>
          <a:p>
            <a:pPr lvl="1">
              <a:lnSpc>
                <a:spcPct val="100000"/>
              </a:lnSpc>
              <a:buFont typeface="Arial"/>
              <a:buChar char="•"/>
            </a:pPr>
            <a:r>
              <a:rPr lang="en-US" sz="1600">
                <a:solidFill>
                  <a:srgbClr val="000000"/>
                </a:solidFill>
                <a:latin typeface="+mn-lt"/>
                <a:ea typeface="ＭＳ Ｐゴシック"/>
              </a:rPr>
              <a:t>Techniques for writing stories</a:t>
            </a:r>
            <a:endParaRPr/>
          </a:p>
          <a:p>
            <a:pPr lvl="1">
              <a:lnSpc>
                <a:spcPct val="100000"/>
              </a:lnSpc>
              <a:buFont typeface="Arial"/>
              <a:buChar char="•"/>
            </a:pPr>
            <a:r>
              <a:rPr lang="en-US" sz="1600">
                <a:solidFill>
                  <a:srgbClr val="000000"/>
                </a:solidFill>
                <a:latin typeface="+mn-lt"/>
                <a:ea typeface="ＭＳ Ｐゴシック"/>
              </a:rPr>
              <a:t>Techniques for planning with stories</a:t>
            </a:r>
            <a:endParaRPr/>
          </a:p>
          <a:p>
            <a:pPr>
              <a:lnSpc>
                <a:spcPct val="100000"/>
              </a:lnSpc>
              <a:buFont typeface="Arial"/>
              <a:buChar char="•"/>
            </a:pPr>
            <a:r>
              <a:rPr lang="en-US" sz="1600">
                <a:solidFill>
                  <a:srgbClr val="000000"/>
                </a:solidFill>
                <a:latin typeface="+mn-lt"/>
                <a:ea typeface="ＭＳ Ｐゴシック"/>
              </a:rPr>
              <a:t>First the template </a:t>
            </a:r>
            <a:endParaRPr/>
          </a:p>
          <a:p>
            <a:pPr>
              <a:lnSpc>
                <a:spcPct val="100000"/>
              </a:lnSpc>
            </a:pPr>
            <a:endParaRPr/>
          </a:p>
          <a:p>
            <a:pPr>
              <a:lnSpc>
                <a:spcPct val="100000"/>
              </a:lnSpc>
            </a:pPr>
            <a:r>
              <a:rPr lang="en-US" sz="1600">
                <a:solidFill>
                  <a:srgbClr val="000000"/>
                </a:solidFill>
                <a:latin typeface="+mn-lt"/>
                <a:ea typeface="ＭＳ Ｐゴシック"/>
              </a:rPr>
              <a:t>---------------------------------------------------------------------------------------------------------</a:t>
            </a:r>
            <a:endParaRPr/>
          </a:p>
          <a:p>
            <a:pPr>
              <a:lnSpc>
                <a:spcPct val="100000"/>
              </a:lnSpc>
            </a:pPr>
            <a:r>
              <a:rPr lang="en-US" sz="1600">
                <a:solidFill>
                  <a:srgbClr val="000000"/>
                </a:solidFill>
                <a:latin typeface="+mn-lt"/>
                <a:ea typeface="ＭＳ Ｐゴシック"/>
              </a:rPr>
              <a:t>While we talked about Stories in an earlier module on The Agile Core, we didn’t talk much about the process and the practices. Since Stories are one of the key tools in an Agile project, we’re going to talk a bit about some of the techniques that will help you in writing stories and working with them as part of the planning process.</a:t>
            </a:r>
            <a:endParaRPr/>
          </a:p>
          <a:p>
            <a:pPr>
              <a:lnSpc>
                <a:spcPct val="100000"/>
              </a:lnSpc>
            </a:pPr>
            <a:endParaRPr/>
          </a:p>
          <a:p>
            <a:pPr>
              <a:lnSpc>
                <a:spcPct val="100000"/>
              </a:lnSpc>
            </a:pPr>
            <a:r>
              <a:rPr lang="en-US" sz="1600">
                <a:solidFill>
                  <a:srgbClr val="000000"/>
                </a:solidFill>
                <a:latin typeface="+mn-lt"/>
                <a:ea typeface="ＭＳ Ｐゴシック"/>
              </a:rPr>
              <a:t>Let’s start by reviewing the template for a user story.</a:t>
            </a:r>
            <a:endParaRPr/>
          </a:p>
          <a:p>
            <a:pPr>
              <a:lnSpc>
                <a:spcPct val="100000"/>
              </a:lnSpc>
            </a:pPr>
            <a:endParaRPr/>
          </a:p>
        </p:txBody>
      </p:sp>
      <p:sp>
        <p:nvSpPr>
          <p:cNvPr id="518"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E1AC84DE-5978-46D3-82B7-526C8EEE0612}" type="slidenum">
              <a:rPr lang="en-US" sz="1200">
                <a:solidFill>
                  <a:srgbClr val="000000"/>
                </a:solidFill>
                <a:latin typeface="Arial"/>
                <a:ea typeface="+mn-ea"/>
              </a:rPr>
              <a:t>&lt;number&gt;</a:t>
            </a:fld>
            <a:endParaRPr/>
          </a:p>
        </p:txBody>
      </p:sp>
      <p:sp>
        <p:nvSpPr>
          <p:cNvPr id="519" name="CustomShape 3"/>
          <p:cNvSpPr/>
          <p:nvPr/>
        </p:nvSpPr>
        <p:spPr>
          <a:xfrm>
            <a:off x="3884760" y="0"/>
            <a:ext cx="2971080" cy="456480"/>
          </a:xfrm>
          <a:prstGeom prst="rect">
            <a:avLst/>
          </a:prstGeom>
          <a:noFill/>
          <a:ln>
            <a:noFill/>
          </a:ln>
        </p:spPr>
      </p:sp>
      <p:sp>
        <p:nvSpPr>
          <p:cNvPr id="520"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sz="2100">
                <a:solidFill>
                  <a:srgbClr val="000000"/>
                </a:solidFill>
                <a:latin typeface="Arial"/>
                <a:ea typeface="Arial"/>
              </a:rPr>
              <a:t>Ron Jeffries – ‘Extreme Programming Installed’</a:t>
            </a:r>
            <a:endParaRPr/>
          </a:p>
          <a:p>
            <a:pPr>
              <a:lnSpc>
                <a:spcPct val="100000"/>
              </a:lnSpc>
              <a:buFont typeface="Arial"/>
              <a:buChar char="•"/>
            </a:pPr>
            <a:r>
              <a:rPr lang="en-US" sz="2100">
                <a:solidFill>
                  <a:srgbClr val="000000"/>
                </a:solidFill>
                <a:latin typeface="Arial"/>
                <a:ea typeface="Arial"/>
              </a:rPr>
              <a:t>Aspects of user stories</a:t>
            </a:r>
            <a:endParaRPr/>
          </a:p>
          <a:p>
            <a:pPr>
              <a:lnSpc>
                <a:spcPct val="100000"/>
              </a:lnSpc>
            </a:pPr>
            <a:r>
              <a:rPr lang="en-US" sz="2100">
                <a:solidFill>
                  <a:srgbClr val="000000"/>
                </a:solidFill>
                <a:latin typeface="Arial"/>
                <a:ea typeface="Arial"/>
              </a:rPr>
              <a:t>[CLICK]</a:t>
            </a:r>
            <a:endParaRPr/>
          </a:p>
          <a:p>
            <a:pPr lvl="1">
              <a:lnSpc>
                <a:spcPct val="100000"/>
              </a:lnSpc>
              <a:buFont typeface="Arial"/>
              <a:buChar char="•"/>
            </a:pPr>
            <a:r>
              <a:rPr lang="en-US" sz="2100">
                <a:solidFill>
                  <a:srgbClr val="000000"/>
                </a:solidFill>
                <a:latin typeface="Arial"/>
                <a:ea typeface="Arial"/>
              </a:rPr>
              <a:t>Card – index card or virtual</a:t>
            </a:r>
            <a:endParaRPr/>
          </a:p>
          <a:p>
            <a:pPr lvl="2">
              <a:lnSpc>
                <a:spcPct val="100000"/>
              </a:lnSpc>
              <a:buFont typeface="Arial"/>
              <a:buChar char="•"/>
            </a:pPr>
            <a:r>
              <a:rPr lang="en-US" sz="2100">
                <a:solidFill>
                  <a:srgbClr val="000000"/>
                </a:solidFill>
                <a:latin typeface="Arial"/>
                <a:ea typeface="Arial"/>
              </a:rPr>
              <a:t>Repository of information that is the requirements</a:t>
            </a:r>
            <a:endParaRPr/>
          </a:p>
          <a:p>
            <a:pPr lvl="2">
              <a:lnSpc>
                <a:spcPct val="100000"/>
              </a:lnSpc>
              <a:buFont typeface="Arial"/>
              <a:buChar char="•"/>
            </a:pPr>
            <a:r>
              <a:rPr lang="en-US" sz="2100">
                <a:solidFill>
                  <a:srgbClr val="000000"/>
                </a:solidFill>
                <a:latin typeface="Arial"/>
                <a:ea typeface="Arial"/>
              </a:rPr>
              <a:t>Placeholder for [CLICK]  </a:t>
            </a:r>
            <a:endParaRPr/>
          </a:p>
          <a:p>
            <a:pPr lvl="1">
              <a:lnSpc>
                <a:spcPct val="100000"/>
              </a:lnSpc>
              <a:buFont typeface="Arial"/>
              <a:buChar char="•"/>
            </a:pPr>
            <a:r>
              <a:rPr lang="en-US" sz="2100">
                <a:solidFill>
                  <a:srgbClr val="000000"/>
                </a:solidFill>
                <a:latin typeface="Arial"/>
                <a:ea typeface="Arial"/>
              </a:rPr>
              <a:t>Conversation</a:t>
            </a:r>
            <a:endParaRPr/>
          </a:p>
          <a:p>
            <a:pPr lvl="2">
              <a:lnSpc>
                <a:spcPct val="100000"/>
              </a:lnSpc>
              <a:buFont typeface="Arial"/>
              <a:buChar char="•"/>
            </a:pPr>
            <a:r>
              <a:rPr lang="en-US" sz="2100">
                <a:solidFill>
                  <a:srgbClr val="000000"/>
                </a:solidFill>
                <a:latin typeface="Arial"/>
                <a:ea typeface="Arial"/>
              </a:rPr>
              <a:t>Not enough info in the card</a:t>
            </a:r>
            <a:endParaRPr/>
          </a:p>
          <a:p>
            <a:pPr lvl="2">
              <a:lnSpc>
                <a:spcPct val="100000"/>
              </a:lnSpc>
              <a:buFont typeface="Arial"/>
              <a:buChar char="•"/>
            </a:pPr>
            <a:r>
              <a:rPr lang="en-US" sz="2100">
                <a:solidFill>
                  <a:srgbClr val="000000"/>
                </a:solidFill>
                <a:latin typeface="Arial"/>
                <a:ea typeface="Arial"/>
              </a:rPr>
              <a:t>Has all the parts – Role, Goal, Value</a:t>
            </a:r>
            <a:endParaRPr/>
          </a:p>
          <a:p>
            <a:pPr lvl="2">
              <a:lnSpc>
                <a:spcPct val="100000"/>
              </a:lnSpc>
              <a:buFont typeface="Arial"/>
              <a:buChar char="•"/>
            </a:pPr>
            <a:r>
              <a:rPr lang="en-US" sz="2100">
                <a:solidFill>
                  <a:srgbClr val="000000"/>
                </a:solidFill>
                <a:latin typeface="Arial"/>
                <a:ea typeface="Arial"/>
              </a:rPr>
              <a:t>What would the search results look like?</a:t>
            </a:r>
            <a:endParaRPr/>
          </a:p>
          <a:p>
            <a:pPr lvl="2">
              <a:lnSpc>
                <a:spcPct val="100000"/>
              </a:lnSpc>
              <a:buFont typeface="Arial"/>
              <a:buChar char="•"/>
            </a:pPr>
            <a:r>
              <a:rPr lang="en-US" sz="2100">
                <a:solidFill>
                  <a:srgbClr val="000000"/>
                </a:solidFill>
                <a:latin typeface="Arial"/>
                <a:ea typeface="Arial"/>
              </a:rPr>
              <a:t>What are the search criteria?</a:t>
            </a:r>
            <a:endParaRPr/>
          </a:p>
          <a:p>
            <a:pPr lvl="2">
              <a:lnSpc>
                <a:spcPct val="100000"/>
              </a:lnSpc>
              <a:buFont typeface="Arial"/>
              <a:buChar char="•"/>
            </a:pPr>
            <a:r>
              <a:rPr lang="en-US" sz="2100">
                <a:solidFill>
                  <a:srgbClr val="000000"/>
                </a:solidFill>
                <a:latin typeface="Arial"/>
                <a:ea typeface="Arial"/>
              </a:rPr>
              <a:t>Have the conversation when ready to do the work</a:t>
            </a:r>
            <a:endParaRPr/>
          </a:p>
          <a:p>
            <a:pPr lvl="2">
              <a:lnSpc>
                <a:spcPct val="100000"/>
              </a:lnSpc>
              <a:buFont typeface="Arial"/>
              <a:buChar char="•"/>
            </a:pPr>
            <a:r>
              <a:rPr lang="en-US" sz="2100">
                <a:solidFill>
                  <a:srgbClr val="000000"/>
                </a:solidFill>
                <a:latin typeface="Arial"/>
                <a:ea typeface="Arial"/>
              </a:rPr>
              <a:t>Conversations with business, developers, testers</a:t>
            </a:r>
            <a:endParaRPr/>
          </a:p>
          <a:p>
            <a:pPr lvl="2">
              <a:lnSpc>
                <a:spcPct val="100000"/>
              </a:lnSpc>
              <a:buFont typeface="Arial"/>
              <a:buChar char="•"/>
            </a:pPr>
            <a:r>
              <a:rPr lang="en-US" sz="2100">
                <a:solidFill>
                  <a:srgbClr val="000000"/>
                </a:solidFill>
                <a:latin typeface="Arial"/>
                <a:ea typeface="Arial"/>
              </a:rPr>
              <a:t>Document enough to do the work</a:t>
            </a:r>
            <a:endParaRPr/>
          </a:p>
          <a:p>
            <a:pPr>
              <a:lnSpc>
                <a:spcPct val="100000"/>
              </a:lnSpc>
            </a:pPr>
            <a:r>
              <a:rPr lang="en-US" sz="2100">
                <a:solidFill>
                  <a:srgbClr val="000000"/>
                </a:solidFill>
                <a:latin typeface="Arial"/>
                <a:ea typeface="Arial"/>
              </a:rPr>
              <a:t>[CLICK]</a:t>
            </a:r>
            <a:endParaRPr/>
          </a:p>
          <a:p>
            <a:pPr lvl="1">
              <a:lnSpc>
                <a:spcPct val="100000"/>
              </a:lnSpc>
              <a:buFont typeface="Arial"/>
              <a:buChar char="•"/>
            </a:pPr>
            <a:r>
              <a:rPr lang="en-US" sz="2100">
                <a:solidFill>
                  <a:srgbClr val="000000"/>
                </a:solidFill>
                <a:latin typeface="Arial"/>
                <a:ea typeface="Arial"/>
              </a:rPr>
              <a:t>Confirmation</a:t>
            </a:r>
            <a:endParaRPr/>
          </a:p>
          <a:p>
            <a:pPr lvl="2">
              <a:lnSpc>
                <a:spcPct val="100000"/>
              </a:lnSpc>
              <a:buFont typeface="Arial"/>
              <a:buChar char="•"/>
            </a:pPr>
            <a:r>
              <a:rPr lang="en-US" sz="2100">
                <a:solidFill>
                  <a:srgbClr val="000000"/>
                </a:solidFill>
                <a:latin typeface="Arial"/>
                <a:ea typeface="Arial"/>
              </a:rPr>
              <a:t>How we know the story is ‘done’</a:t>
            </a:r>
            <a:endParaRPr/>
          </a:p>
          <a:p>
            <a:pPr lvl="2">
              <a:lnSpc>
                <a:spcPct val="100000"/>
              </a:lnSpc>
              <a:buFont typeface="Arial"/>
              <a:buChar char="•"/>
            </a:pPr>
            <a:r>
              <a:rPr lang="en-US" sz="2100">
                <a:solidFill>
                  <a:srgbClr val="000000"/>
                </a:solidFill>
                <a:latin typeface="Arial"/>
                <a:ea typeface="Arial"/>
              </a:rPr>
              <a:t>Acceptance criteria</a:t>
            </a:r>
            <a:endParaRPr/>
          </a:p>
          <a:p>
            <a:pPr lvl="2">
              <a:lnSpc>
                <a:spcPct val="100000"/>
              </a:lnSpc>
              <a:buFont typeface="Arial"/>
              <a:buChar char="•"/>
            </a:pPr>
            <a:r>
              <a:rPr lang="en-US" sz="2100">
                <a:solidFill>
                  <a:srgbClr val="000000"/>
                </a:solidFill>
                <a:latin typeface="Arial"/>
                <a:ea typeface="Arial"/>
              </a:rPr>
              <a:t>“</a:t>
            </a:r>
            <a:r>
              <a:rPr lang="en-US" sz="2100">
                <a:solidFill>
                  <a:srgbClr val="000000"/>
                </a:solidFill>
                <a:latin typeface="Arial"/>
                <a:ea typeface="Arial"/>
              </a:rPr>
              <a:t>I will know this is complete when…..”</a:t>
            </a:r>
            <a:endParaRPr/>
          </a:p>
          <a:p>
            <a:pPr lvl="2">
              <a:lnSpc>
                <a:spcPct val="100000"/>
              </a:lnSpc>
              <a:buFont typeface="Arial"/>
              <a:buChar char="•"/>
            </a:pPr>
            <a:r>
              <a:rPr lang="en-US" sz="2100">
                <a:solidFill>
                  <a:srgbClr val="000000"/>
                </a:solidFill>
                <a:latin typeface="Arial"/>
                <a:ea typeface="Arial"/>
              </a:rPr>
              <a:t>Story level acceptance criteria</a:t>
            </a:r>
            <a:endParaRPr/>
          </a:p>
          <a:p>
            <a:pPr>
              <a:lnSpc>
                <a:spcPct val="100000"/>
              </a:lnSpc>
            </a:pPr>
            <a:endParaRPr/>
          </a:p>
          <a:p>
            <a:pPr>
              <a:lnSpc>
                <a:spcPct val="100000"/>
              </a:lnSpc>
            </a:pPr>
            <a:endParaRPr/>
          </a:p>
          <a:p>
            <a:pPr>
              <a:lnSpc>
                <a:spcPct val="100000"/>
              </a:lnSpc>
            </a:pPr>
            <a:r>
              <a:rPr lang="en-US" sz="2100">
                <a:solidFill>
                  <a:srgbClr val="000000"/>
                </a:solidFill>
                <a:latin typeface="Arial"/>
                <a:ea typeface="Arial"/>
              </a:rPr>
              <a:t>---------------------------------------------------------------------------------------------------------------------------</a:t>
            </a:r>
            <a:endParaRPr/>
          </a:p>
          <a:p>
            <a:pPr>
              <a:lnSpc>
                <a:spcPct val="100000"/>
              </a:lnSpc>
            </a:pPr>
            <a:r>
              <a:rPr lang="en-US" sz="2100">
                <a:solidFill>
                  <a:srgbClr val="000000"/>
                </a:solidFill>
                <a:latin typeface="Arial"/>
                <a:ea typeface="Arial"/>
              </a:rPr>
              <a:t>You might say that User Stories are the “currency” of Agile Software Development.  They are the central elements that identify what we’re doing and why we’re doing it.</a:t>
            </a:r>
            <a:endParaRPr/>
          </a:p>
          <a:p>
            <a:pPr>
              <a:lnSpc>
                <a:spcPct val="100000"/>
              </a:lnSpc>
            </a:pPr>
            <a:endParaRPr/>
          </a:p>
          <a:p>
            <a:pPr>
              <a:lnSpc>
                <a:spcPct val="100000"/>
              </a:lnSpc>
            </a:pPr>
            <a:r>
              <a:rPr lang="en-US" sz="2100">
                <a:solidFill>
                  <a:srgbClr val="000000"/>
                </a:solidFill>
                <a:latin typeface="Arial"/>
                <a:ea typeface="Arial"/>
              </a:rPr>
              <a:t>Let’s consider the key aspects of User Stories.</a:t>
            </a:r>
            <a:endParaRPr/>
          </a:p>
          <a:p>
            <a:pPr>
              <a:lnSpc>
                <a:spcPct val="100000"/>
              </a:lnSpc>
            </a:pPr>
            <a:endParaRPr/>
          </a:p>
          <a:p>
            <a:pPr>
              <a:lnSpc>
                <a:spcPct val="100000"/>
              </a:lnSpc>
            </a:pPr>
            <a:r>
              <a:rPr lang="en-US" sz="2100">
                <a:solidFill>
                  <a:srgbClr val="000000"/>
                </a:solidFill>
                <a:latin typeface="Arial"/>
                <a:ea typeface="Arial"/>
              </a:rPr>
              <a:t>First, there’s the Three C’s. [CLICK]</a:t>
            </a:r>
            <a:endParaRPr/>
          </a:p>
          <a:p>
            <a:pPr>
              <a:lnSpc>
                <a:spcPct val="100000"/>
              </a:lnSpc>
            </a:pPr>
            <a:endParaRPr/>
          </a:p>
          <a:p>
            <a:pPr>
              <a:lnSpc>
                <a:spcPct val="100000"/>
              </a:lnSpc>
            </a:pPr>
            <a:r>
              <a:rPr lang="en-US" sz="2100">
                <a:solidFill>
                  <a:srgbClr val="000000"/>
                </a:solidFill>
                <a:latin typeface="Arial"/>
                <a:ea typeface="Arial"/>
              </a:rPr>
              <a:t>The first C is the Card, or story.  Whether you are working in a physical world, and using index cards, or you are working in an electronic world like Mingle, and using virtual cards, this artifact serves two purposes: first, it is the repository of the information that is the story and is </a:t>
            </a:r>
            <a:r>
              <a:rPr i="1" lang="en-US" sz="2100">
                <a:solidFill>
                  <a:srgbClr val="000000"/>
                </a:solidFill>
                <a:latin typeface="Arial"/>
                <a:ea typeface="Arial"/>
              </a:rPr>
              <a:t>about</a:t>
            </a:r>
            <a:r>
              <a:rPr lang="en-US" sz="2100">
                <a:solidFill>
                  <a:srgbClr val="000000"/>
                </a:solidFill>
                <a:latin typeface="Arial"/>
                <a:ea typeface="Arial"/>
              </a:rPr>
              <a:t> the story; second, it is a placeholder for a future [CLICK]</a:t>
            </a:r>
            <a:endParaRPr/>
          </a:p>
          <a:p>
            <a:pPr>
              <a:lnSpc>
                <a:spcPct val="100000"/>
              </a:lnSpc>
            </a:pPr>
            <a:endParaRPr/>
          </a:p>
          <a:p>
            <a:pPr>
              <a:lnSpc>
                <a:spcPct val="100000"/>
              </a:lnSpc>
            </a:pPr>
            <a:r>
              <a:rPr lang="en-US" sz="2100">
                <a:solidFill>
                  <a:srgbClr val="000000"/>
                </a:solidFill>
                <a:latin typeface="Arial"/>
                <a:ea typeface="Arial"/>
              </a:rPr>
              <a:t>Conversation. If you examine the story we have here, it is pretty obvious that there is not enough information here to know precisely what to build. It does follow the template, of course – the role is Librarian, the Goal is to have the capability to search books by publication year, and the value is so that a chronological index can be produced. But what would the search results look like? What would I do with them?</a:t>
            </a:r>
            <a:endParaRPr/>
          </a:p>
          <a:p>
            <a:pPr>
              <a:lnSpc>
                <a:spcPct val="100000"/>
              </a:lnSpc>
            </a:pPr>
            <a:endParaRPr/>
          </a:p>
          <a:p>
            <a:pPr>
              <a:lnSpc>
                <a:spcPct val="100000"/>
              </a:lnSpc>
            </a:pPr>
            <a:r>
              <a:rPr lang="en-US" sz="2100">
                <a:solidFill>
                  <a:srgbClr val="000000"/>
                </a:solidFill>
                <a:latin typeface="Arial"/>
                <a:ea typeface="Arial"/>
              </a:rPr>
              <a:t>In order to clarify these questions, we would wait until we were ready to start development on our story, and then we’d have the Conversation. In the conversation we would dig into the details, figure out enough for the developers and testers to do their work, and document just enough of that information to enable us to do the work.</a:t>
            </a:r>
            <a:endParaRPr/>
          </a:p>
          <a:p>
            <a:pPr>
              <a:lnSpc>
                <a:spcPct val="100000"/>
              </a:lnSpc>
            </a:pPr>
            <a:endParaRPr/>
          </a:p>
          <a:p>
            <a:pPr>
              <a:lnSpc>
                <a:spcPct val="100000"/>
              </a:lnSpc>
            </a:pPr>
            <a:r>
              <a:rPr lang="en-US" sz="2100">
                <a:solidFill>
                  <a:srgbClr val="000000"/>
                </a:solidFill>
                <a:latin typeface="Arial"/>
                <a:ea typeface="Arial"/>
              </a:rPr>
              <a:t>The third C is Confirmation. This is the combination of Acceptance Criteria and the actual testing to confirm that the goals and value of the story have been satisfied.</a:t>
            </a:r>
            <a:endParaRPr/>
          </a:p>
          <a:p>
            <a:pPr>
              <a:lnSpc>
                <a:spcPct val="100000"/>
              </a:lnSpc>
            </a:pPr>
            <a:endParaRPr/>
          </a:p>
          <a:p>
            <a:pPr>
              <a:lnSpc>
                <a:spcPct val="100000"/>
              </a:lnSpc>
            </a:pPr>
            <a:r>
              <a:rPr lang="en-US" sz="2100">
                <a:solidFill>
                  <a:srgbClr val="000000"/>
                </a:solidFill>
                <a:latin typeface="Arial"/>
                <a:ea typeface="Arial"/>
              </a:rPr>
              <a:t>Without all three C’s, the story is not effective as a tool to guide the development of the software.</a:t>
            </a:r>
            <a:endParaRPr/>
          </a:p>
          <a:p>
            <a:pPr>
              <a:lnSpc>
                <a:spcPct val="100000"/>
              </a:lnSpc>
            </a:pPr>
            <a:endParaRPr/>
          </a:p>
        </p:txBody>
      </p:sp>
      <p:sp>
        <p:nvSpPr>
          <p:cNvPr id="522"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B9C6765E-D6A0-4BD0-A0E6-57EB5951B343}" type="slidenum">
              <a:rPr lang="en-US" sz="1200">
                <a:solidFill>
                  <a:srgbClr val="000000"/>
                </a:solidFill>
                <a:latin typeface="Arial"/>
                <a:ea typeface="+mn-ea"/>
              </a:rPr>
              <a:t>&lt;number&gt;</a:t>
            </a:fld>
            <a:endParaRPr/>
          </a:p>
        </p:txBody>
      </p:sp>
      <p:sp>
        <p:nvSpPr>
          <p:cNvPr id="523" name="CustomShape 3"/>
          <p:cNvSpPr/>
          <p:nvPr/>
        </p:nvSpPr>
        <p:spPr>
          <a:xfrm>
            <a:off x="3884760" y="0"/>
            <a:ext cx="2971080" cy="456480"/>
          </a:xfrm>
          <a:prstGeom prst="rect">
            <a:avLst/>
          </a:prstGeom>
          <a:noFill/>
          <a:ln>
            <a:noFill/>
          </a:ln>
        </p:spPr>
      </p:sp>
      <p:sp>
        <p:nvSpPr>
          <p:cNvPr id="524"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5" name="PlaceHolder 1"/>
          <p:cNvSpPr>
            <a:spLocks noGrp="1"/>
          </p:cNvSpPr>
          <p:nvPr>
            <p:ph type="body"/>
          </p:nvPr>
        </p:nvSpPr>
        <p:spPr>
          <a:xfrm>
            <a:off x="685800" y="4343400"/>
            <a:ext cx="5485680" cy="4114080"/>
          </a:xfrm>
          <a:prstGeom prst="rect">
            <a:avLst/>
          </a:prstGeom>
        </p:spPr>
        <p:txBody>
          <a:bodyPr bIns="0" lIns="0" rIns="0" tIns="0"/>
          <a:p>
            <a:pPr>
              <a:lnSpc>
                <a:spcPct val="100000"/>
              </a:lnSpc>
            </a:pPr>
            <a:r>
              <a:rPr lang="en-US" sz="2100">
                <a:solidFill>
                  <a:srgbClr val="000000"/>
                </a:solidFill>
                <a:latin typeface="Arial"/>
                <a:ea typeface="Arial"/>
              </a:rPr>
              <a:t>Guidelines for writing good stories</a:t>
            </a:r>
            <a:endParaRPr/>
          </a:p>
          <a:p>
            <a:pPr>
              <a:lnSpc>
                <a:spcPct val="100000"/>
              </a:lnSpc>
            </a:pPr>
            <a:r>
              <a:rPr lang="en-US" sz="2100">
                <a:solidFill>
                  <a:srgbClr val="000000"/>
                </a:solidFill>
                <a:latin typeface="Arial"/>
                <a:ea typeface="Arial"/>
              </a:rPr>
              <a:t>Independent</a:t>
            </a:r>
            <a:endParaRPr/>
          </a:p>
          <a:p>
            <a:pPr lvl="1">
              <a:lnSpc>
                <a:spcPct val="100000"/>
              </a:lnSpc>
              <a:buFont typeface="Arial"/>
              <a:buChar char="•"/>
            </a:pPr>
            <a:r>
              <a:rPr lang="en-US" sz="2100">
                <a:solidFill>
                  <a:srgbClr val="000000"/>
                </a:solidFill>
                <a:latin typeface="Arial"/>
                <a:ea typeface="Arial"/>
              </a:rPr>
              <a:t>Sales amount, sales percent, discount amount, discount percent</a:t>
            </a:r>
            <a:endParaRPr/>
          </a:p>
          <a:p>
            <a:pPr lvl="1">
              <a:lnSpc>
                <a:spcPct val="100000"/>
              </a:lnSpc>
              <a:buFont typeface="Arial"/>
              <a:buChar char="•"/>
            </a:pPr>
            <a:r>
              <a:rPr lang="en-US" sz="2100">
                <a:solidFill>
                  <a:srgbClr val="000000"/>
                </a:solidFill>
                <a:latin typeface="Arial"/>
                <a:ea typeface="Arial"/>
              </a:rPr>
              <a:t>May want to split it – too big to fit into an iteration</a:t>
            </a:r>
            <a:endParaRPr/>
          </a:p>
          <a:p>
            <a:pPr lvl="1">
              <a:lnSpc>
                <a:spcPct val="100000"/>
              </a:lnSpc>
              <a:buFont typeface="Arial"/>
              <a:buChar char="•"/>
            </a:pPr>
            <a:r>
              <a:rPr lang="en-US" sz="2100">
                <a:solidFill>
                  <a:srgbClr val="000000"/>
                </a:solidFill>
                <a:latin typeface="Arial"/>
                <a:ea typeface="Arial"/>
              </a:rPr>
              <a:t>Reports example.  Or business rule applied to different products.</a:t>
            </a:r>
            <a:endParaRPr/>
          </a:p>
          <a:p>
            <a:pPr lvl="1">
              <a:lnSpc>
                <a:spcPct val="100000"/>
              </a:lnSpc>
              <a:buFont typeface="Arial"/>
              <a:buChar char="•"/>
            </a:pPr>
            <a:r>
              <a:rPr lang="en-US" sz="2100">
                <a:solidFill>
                  <a:srgbClr val="000000"/>
                </a:solidFill>
                <a:latin typeface="Arial"/>
                <a:ea typeface="Arial"/>
              </a:rPr>
              <a:t>Write each as if they were the first story</a:t>
            </a:r>
            <a:endParaRPr/>
          </a:p>
          <a:p>
            <a:pPr>
              <a:lnSpc>
                <a:spcPct val="100000"/>
              </a:lnSpc>
            </a:pPr>
            <a:r>
              <a:rPr lang="en-US" sz="2100">
                <a:solidFill>
                  <a:srgbClr val="000000"/>
                </a:solidFill>
                <a:latin typeface="Arial"/>
                <a:ea typeface="Arial"/>
              </a:rPr>
              <a:t>Negotiable</a:t>
            </a:r>
            <a:endParaRPr/>
          </a:p>
          <a:p>
            <a:pPr lvl="1">
              <a:lnSpc>
                <a:spcPct val="100000"/>
              </a:lnSpc>
              <a:buFont typeface="Arial"/>
              <a:buChar char="•"/>
            </a:pPr>
            <a:r>
              <a:rPr lang="en-US" sz="2100">
                <a:solidFill>
                  <a:srgbClr val="000000"/>
                </a:solidFill>
                <a:latin typeface="Arial"/>
                <a:ea typeface="Arial"/>
              </a:rPr>
              <a:t>Not a contract of what the software must implement</a:t>
            </a:r>
            <a:endParaRPr/>
          </a:p>
          <a:p>
            <a:pPr lvl="1">
              <a:lnSpc>
                <a:spcPct val="100000"/>
              </a:lnSpc>
              <a:buFont typeface="Arial"/>
              <a:buChar char="•"/>
            </a:pPr>
            <a:r>
              <a:rPr lang="en-US" sz="2100">
                <a:solidFill>
                  <a:srgbClr val="000000"/>
                </a:solidFill>
                <a:latin typeface="Arial"/>
                <a:ea typeface="Arial"/>
              </a:rPr>
              <a:t>Conversations bring out details</a:t>
            </a:r>
            <a:endParaRPr/>
          </a:p>
          <a:p>
            <a:pPr lvl="1">
              <a:lnSpc>
                <a:spcPct val="100000"/>
              </a:lnSpc>
              <a:buFont typeface="Arial"/>
              <a:buChar char="•"/>
            </a:pPr>
            <a:r>
              <a:rPr lang="en-US" sz="2100">
                <a:solidFill>
                  <a:srgbClr val="000000"/>
                </a:solidFill>
                <a:latin typeface="Arial"/>
                <a:ea typeface="Arial"/>
              </a:rPr>
              <a:t>Negotiate implementation, design</a:t>
            </a:r>
            <a:endParaRPr/>
          </a:p>
          <a:p>
            <a:pPr lvl="1">
              <a:lnSpc>
                <a:spcPct val="100000"/>
              </a:lnSpc>
              <a:buFont typeface="Arial"/>
              <a:buChar char="•"/>
            </a:pPr>
            <a:r>
              <a:rPr lang="en-US" sz="2100">
                <a:solidFill>
                  <a:srgbClr val="000000"/>
                </a:solidFill>
                <a:latin typeface="Arial"/>
                <a:ea typeface="Arial"/>
              </a:rPr>
              <a:t>Get external links example.  </a:t>
            </a:r>
            <a:endParaRPr/>
          </a:p>
          <a:p>
            <a:pPr>
              <a:lnSpc>
                <a:spcPct val="100000"/>
              </a:lnSpc>
            </a:pPr>
            <a:r>
              <a:rPr lang="en-US" sz="2100">
                <a:solidFill>
                  <a:srgbClr val="000000"/>
                </a:solidFill>
                <a:latin typeface="Arial"/>
                <a:ea typeface="Arial"/>
              </a:rPr>
              <a:t>Valuable</a:t>
            </a:r>
            <a:endParaRPr/>
          </a:p>
          <a:p>
            <a:pPr lvl="1">
              <a:lnSpc>
                <a:spcPct val="100000"/>
              </a:lnSpc>
              <a:buFont typeface="Arial"/>
              <a:buChar char="•"/>
            </a:pPr>
            <a:r>
              <a:rPr lang="en-US" sz="2100">
                <a:solidFill>
                  <a:srgbClr val="000000"/>
                </a:solidFill>
                <a:latin typeface="Arial"/>
                <a:ea typeface="Arial"/>
              </a:rPr>
              <a:t>Valuable to the business, user, customer</a:t>
            </a:r>
            <a:endParaRPr/>
          </a:p>
          <a:p>
            <a:pPr lvl="1">
              <a:lnSpc>
                <a:spcPct val="100000"/>
              </a:lnSpc>
              <a:buFont typeface="Arial"/>
              <a:buChar char="•"/>
            </a:pPr>
            <a:r>
              <a:rPr lang="en-US" sz="2100">
                <a:solidFill>
                  <a:srgbClr val="000000"/>
                </a:solidFill>
                <a:latin typeface="Arial"/>
                <a:ea typeface="Arial"/>
              </a:rPr>
              <a:t>This is the ‘So that’ part of the template</a:t>
            </a:r>
            <a:endParaRPr/>
          </a:p>
          <a:p>
            <a:pPr lvl="1">
              <a:lnSpc>
                <a:spcPct val="100000"/>
              </a:lnSpc>
              <a:buFont typeface="Arial"/>
              <a:buChar char="•"/>
            </a:pPr>
            <a:r>
              <a:rPr lang="en-US" sz="2100">
                <a:solidFill>
                  <a:srgbClr val="000000"/>
                </a:solidFill>
                <a:latin typeface="Arial"/>
                <a:ea typeface="Arial"/>
              </a:rPr>
              <a:t>Everyone on the team should be able to articulate the value of the story</a:t>
            </a:r>
            <a:endParaRPr/>
          </a:p>
          <a:p>
            <a:pPr>
              <a:lnSpc>
                <a:spcPct val="100000"/>
              </a:lnSpc>
            </a:pPr>
            <a:r>
              <a:rPr lang="en-US" sz="2100">
                <a:solidFill>
                  <a:srgbClr val="000000"/>
                </a:solidFill>
                <a:latin typeface="Arial"/>
                <a:ea typeface="Arial"/>
              </a:rPr>
              <a:t>Estimatable</a:t>
            </a:r>
            <a:endParaRPr/>
          </a:p>
          <a:p>
            <a:pPr lvl="1">
              <a:lnSpc>
                <a:spcPct val="100000"/>
              </a:lnSpc>
              <a:buFont typeface="Arial"/>
              <a:buChar char="•"/>
            </a:pPr>
            <a:r>
              <a:rPr lang="en-US" sz="2100">
                <a:solidFill>
                  <a:srgbClr val="000000"/>
                </a:solidFill>
                <a:latin typeface="Arial"/>
                <a:ea typeface="Arial"/>
              </a:rPr>
              <a:t>Clear and complete enough for the developers to estimate</a:t>
            </a:r>
            <a:endParaRPr/>
          </a:p>
          <a:p>
            <a:pPr lvl="1">
              <a:lnSpc>
                <a:spcPct val="100000"/>
              </a:lnSpc>
              <a:buFont typeface="Arial"/>
              <a:buChar char="•"/>
            </a:pPr>
            <a:r>
              <a:rPr lang="en-US" sz="2100">
                <a:solidFill>
                  <a:srgbClr val="000000"/>
                </a:solidFill>
                <a:latin typeface="Arial"/>
                <a:ea typeface="Arial"/>
              </a:rPr>
              <a:t>If split as above, estimate the whole work for each.  </a:t>
            </a:r>
            <a:endParaRPr/>
          </a:p>
          <a:p>
            <a:pPr lvl="1">
              <a:lnSpc>
                <a:spcPct val="100000"/>
              </a:lnSpc>
              <a:buFont typeface="Arial"/>
              <a:buChar char="•"/>
            </a:pPr>
            <a:r>
              <a:rPr lang="en-US" sz="2100">
                <a:solidFill>
                  <a:srgbClr val="000000"/>
                </a:solidFill>
                <a:latin typeface="Arial"/>
                <a:ea typeface="Arial"/>
              </a:rPr>
              <a:t>Once foundation is complete, re-estimate the later stories</a:t>
            </a:r>
            <a:endParaRPr/>
          </a:p>
          <a:p>
            <a:pPr>
              <a:lnSpc>
                <a:spcPct val="100000"/>
              </a:lnSpc>
            </a:pPr>
            <a:r>
              <a:rPr lang="en-US" sz="2100">
                <a:solidFill>
                  <a:srgbClr val="000000"/>
                </a:solidFill>
                <a:latin typeface="Arial"/>
                <a:ea typeface="Arial"/>
              </a:rPr>
              <a:t>Small</a:t>
            </a:r>
            <a:endParaRPr/>
          </a:p>
          <a:p>
            <a:pPr lvl="1">
              <a:lnSpc>
                <a:spcPct val="100000"/>
              </a:lnSpc>
              <a:buFont typeface="Arial"/>
              <a:buChar char="•"/>
            </a:pPr>
            <a:r>
              <a:rPr lang="en-US" sz="2100">
                <a:solidFill>
                  <a:srgbClr val="000000"/>
                </a:solidFill>
                <a:latin typeface="Arial"/>
                <a:ea typeface="Arial"/>
              </a:rPr>
              <a:t>Mike Cohn said it well: </a:t>
            </a:r>
            <a:endParaRPr/>
          </a:p>
          <a:p>
            <a:pPr lvl="2">
              <a:lnSpc>
                <a:spcPct val="100000"/>
              </a:lnSpc>
              <a:buFont typeface="Arial"/>
              <a:buChar char="•"/>
            </a:pPr>
            <a:r>
              <a:rPr lang="en-US" sz="2100">
                <a:solidFill>
                  <a:srgbClr val="000000"/>
                </a:solidFill>
                <a:latin typeface="Arial"/>
                <a:ea typeface="Arial"/>
              </a:rPr>
              <a:t>“</a:t>
            </a:r>
            <a:r>
              <a:rPr lang="en-US" sz="2100">
                <a:solidFill>
                  <a:srgbClr val="000000"/>
                </a:solidFill>
                <a:latin typeface="Arial"/>
                <a:ea typeface="Arial"/>
              </a:rPr>
              <a:t>Like Goldilocks in search of a comfortable bed, some stories can be too big, some can be too small, and some can be just right. </a:t>
            </a:r>
            <a:r>
              <a:rPr b="1" lang="en-US" sz="2100">
                <a:solidFill>
                  <a:srgbClr val="000000"/>
                </a:solidFill>
                <a:latin typeface="Arial"/>
                <a:ea typeface="Arial"/>
              </a:rPr>
              <a:t>Story size does matter </a:t>
            </a:r>
            <a:r>
              <a:rPr lang="en-US" sz="2100">
                <a:solidFill>
                  <a:srgbClr val="000000"/>
                </a:solidFill>
                <a:latin typeface="Arial"/>
                <a:ea typeface="Arial"/>
              </a:rPr>
              <a:t>because if stories are too large or too small you cannot use them in planning.” </a:t>
            </a:r>
            <a:endParaRPr/>
          </a:p>
          <a:p>
            <a:pPr lvl="1">
              <a:lnSpc>
                <a:spcPct val="100000"/>
              </a:lnSpc>
              <a:buFont typeface="Arial"/>
              <a:buChar char="•"/>
            </a:pPr>
            <a:r>
              <a:rPr lang="en-US" sz="2100">
                <a:solidFill>
                  <a:srgbClr val="000000"/>
                </a:solidFill>
                <a:latin typeface="Arial"/>
                <a:ea typeface="Arial"/>
              </a:rPr>
              <a:t>Must be completed in an Iteration.</a:t>
            </a:r>
            <a:endParaRPr/>
          </a:p>
          <a:p>
            <a:pPr>
              <a:lnSpc>
                <a:spcPct val="100000"/>
              </a:lnSpc>
            </a:pPr>
            <a:r>
              <a:rPr lang="en-US" sz="2100">
                <a:solidFill>
                  <a:srgbClr val="000000"/>
                </a:solidFill>
                <a:latin typeface="Arial"/>
                <a:ea typeface="Arial"/>
              </a:rPr>
              <a:t>Testable</a:t>
            </a:r>
            <a:endParaRPr/>
          </a:p>
          <a:p>
            <a:pPr lvl="1">
              <a:lnSpc>
                <a:spcPct val="100000"/>
              </a:lnSpc>
              <a:buFont typeface="Arial"/>
              <a:buChar char="•"/>
            </a:pPr>
            <a:r>
              <a:rPr lang="en-US" sz="2100">
                <a:solidFill>
                  <a:srgbClr val="000000"/>
                </a:solidFill>
                <a:latin typeface="Arial"/>
                <a:ea typeface="Arial"/>
              </a:rPr>
              <a:t>Mike Cohn again: </a:t>
            </a:r>
            <a:endParaRPr/>
          </a:p>
          <a:p>
            <a:pPr lvl="2">
              <a:lnSpc>
                <a:spcPct val="100000"/>
              </a:lnSpc>
              <a:buFont typeface="Arial"/>
              <a:buChar char="•"/>
            </a:pPr>
            <a:r>
              <a:rPr lang="en-US" sz="2100">
                <a:solidFill>
                  <a:srgbClr val="000000"/>
                </a:solidFill>
                <a:latin typeface="Arial"/>
                <a:ea typeface="Arial"/>
              </a:rPr>
              <a:t>“</a:t>
            </a:r>
            <a:r>
              <a:rPr lang="en-US" sz="2100">
                <a:solidFill>
                  <a:srgbClr val="000000"/>
                </a:solidFill>
                <a:latin typeface="Arial"/>
                <a:ea typeface="Arial"/>
              </a:rPr>
              <a:t>Stories must be written so as to be testable. Successfully passing its tests proves that a story has been successfully developed. If the story cannot be tested, how can the developers know when they have finished coding?” </a:t>
            </a:r>
            <a:endParaRPr/>
          </a:p>
          <a:p>
            <a:pPr>
              <a:lnSpc>
                <a:spcPct val="100000"/>
              </a:lnSpc>
            </a:pPr>
            <a:endParaRPr/>
          </a:p>
          <a:p>
            <a:pPr>
              <a:lnSpc>
                <a:spcPct val="100000"/>
              </a:lnSpc>
            </a:pPr>
            <a:endParaRPr/>
          </a:p>
          <a:p>
            <a:pPr>
              <a:lnSpc>
                <a:spcPct val="100000"/>
              </a:lnSpc>
            </a:pPr>
            <a:r>
              <a:rPr lang="en-US" sz="2100">
                <a:solidFill>
                  <a:srgbClr val="000000"/>
                </a:solidFill>
                <a:latin typeface="Arial"/>
                <a:ea typeface="Arial"/>
              </a:rPr>
              <a:t>----------------------------------------------------------------------------------------------------------</a:t>
            </a:r>
            <a:endParaRPr/>
          </a:p>
          <a:p>
            <a:pPr>
              <a:lnSpc>
                <a:spcPct val="100000"/>
              </a:lnSpc>
            </a:pPr>
            <a:r>
              <a:rPr lang="en-US" sz="2100">
                <a:solidFill>
                  <a:srgbClr val="000000"/>
                </a:solidFill>
                <a:latin typeface="Arial"/>
                <a:ea typeface="Arial"/>
              </a:rPr>
              <a:t>Next we have one of the key acronyms that helps us write and judge effective user stories: INVEST. This is one that you’ll want to learn, because you’ll find yourself using it all the time.</a:t>
            </a:r>
            <a:endParaRPr/>
          </a:p>
          <a:p>
            <a:pPr>
              <a:lnSpc>
                <a:spcPct val="100000"/>
              </a:lnSpc>
            </a:pPr>
            <a:endParaRPr/>
          </a:p>
          <a:p>
            <a:pPr>
              <a:lnSpc>
                <a:spcPct val="100000"/>
              </a:lnSpc>
            </a:pPr>
            <a:r>
              <a:rPr lang="en-US" sz="2100">
                <a:solidFill>
                  <a:srgbClr val="000000"/>
                </a:solidFill>
                <a:latin typeface="Arial"/>
                <a:ea typeface="Arial"/>
              </a:rPr>
              <a:t>[CLICK] The I stands for Independent. As a valuable goal, we strive to ensure that each of our user stories is independent. That means that we try to write them in such a fashion that they can be estimated and implemented independently of other user stories. We’ll get into this in more detail later, because it’s such an important point. For now, let me give you an example: when working on a business intelligence project, a team wrote a story that included four measures in its Goal: sales amount, sales percent, discount amount, discount percent. At the first writing, this seemed to be a reasonable story. After a bit of understanding and experience was gained, it became clear that it made sense to break this into four stories. Of course, the development team’s first reaction was that they had to pick one story to do first, so that they could do all the underlying work with that story. That would mean that the other stories would be dependent on that story getting done first. This is a mistake that many teams make when working with stories. When we get further down in the INVEST acronym, we’ll talk more about why this is so.</a:t>
            </a:r>
            <a:endParaRPr/>
          </a:p>
          <a:p>
            <a:pPr>
              <a:lnSpc>
                <a:spcPct val="100000"/>
              </a:lnSpc>
            </a:pPr>
            <a:endParaRPr/>
          </a:p>
          <a:p>
            <a:pPr>
              <a:lnSpc>
                <a:spcPct val="100000"/>
              </a:lnSpc>
            </a:pPr>
            <a:r>
              <a:rPr lang="en-US" sz="2100">
                <a:solidFill>
                  <a:srgbClr val="000000"/>
                </a:solidFill>
                <a:latin typeface="Arial"/>
                <a:ea typeface="Arial"/>
              </a:rPr>
              <a:t>[CLICK] The N stands for Negotiable. This means that stories are not written contracts or requirements that the software must implement. Story cards are short descriptions of functionality, the details of which are to be negotiated in a conversation between the customer and the development team. Because story cards are reminders to have a conversation rather than fully detailed requirements themselves, they do not need to include all relevant details. This allows room in the discussion, at the time the story is implemented, to negotiate some of the details and the implementation.</a:t>
            </a:r>
            <a:endParaRPr/>
          </a:p>
          <a:p>
            <a:pPr>
              <a:lnSpc>
                <a:spcPct val="100000"/>
              </a:lnSpc>
            </a:pPr>
            <a:endParaRPr/>
          </a:p>
          <a:p>
            <a:pPr>
              <a:lnSpc>
                <a:spcPct val="100000"/>
              </a:lnSpc>
            </a:pPr>
            <a:r>
              <a:rPr lang="en-US" sz="2100">
                <a:solidFill>
                  <a:srgbClr val="000000"/>
                </a:solidFill>
                <a:latin typeface="Arial"/>
                <a:ea typeface="Arial"/>
              </a:rPr>
              <a:t>[CLICK] The V stands for Valuable. This means that it is valuable to purchasers or users of the software, and also means that it is valuable to the business. As we discussed earlier, when reviewing the story template, being able to articulate the value of a story is essential. Without being able to articulate and understand the value, it is reasonable to question </a:t>
            </a:r>
            <a:r>
              <a:rPr i="1" lang="en-US" sz="2100">
                <a:solidFill>
                  <a:srgbClr val="000000"/>
                </a:solidFill>
                <a:latin typeface="Arial"/>
                <a:ea typeface="Arial"/>
              </a:rPr>
              <a:t>why</a:t>
            </a:r>
            <a:r>
              <a:rPr lang="en-US" sz="2100">
                <a:solidFill>
                  <a:srgbClr val="000000"/>
                </a:solidFill>
                <a:latin typeface="Arial"/>
                <a:ea typeface="Arial"/>
              </a:rPr>
              <a:t> we’re writing or implementing a story.</a:t>
            </a:r>
            <a:endParaRPr/>
          </a:p>
          <a:p>
            <a:pPr>
              <a:lnSpc>
                <a:spcPct val="100000"/>
              </a:lnSpc>
            </a:pPr>
            <a:endParaRPr/>
          </a:p>
          <a:p>
            <a:pPr>
              <a:lnSpc>
                <a:spcPct val="100000"/>
              </a:lnSpc>
            </a:pPr>
            <a:r>
              <a:rPr lang="en-US" sz="2100">
                <a:solidFill>
                  <a:srgbClr val="000000"/>
                </a:solidFill>
                <a:latin typeface="Arial"/>
                <a:ea typeface="Arial"/>
              </a:rPr>
              <a:t>[CLICK] The E stands for Estimatable. That means that a story must be at a fine enough granularity, with enough clarity and detail, that the team is able to estimate it. Let’s go back to the story we introduced when talking about the “I” for Independent. When this story first came up – the story including the four measures – the team estimated it relatively high, because of the combination of foundational work – adding to and modifying the database, for instance – and the detail required for each of the measures. Upon reflection, as noted earlier, the team opted to separate this story into four separate stories, one for each measure. The problem was with that Independence. They said “if we implement any one of these stories first, it will be an eight – any other story will be a two after that – so which story should we do first?” The answer was to estimate them all </a:t>
            </a:r>
            <a:r>
              <a:rPr i="1" lang="en-US" sz="2100">
                <a:solidFill>
                  <a:srgbClr val="000000"/>
                </a:solidFill>
                <a:latin typeface="Arial"/>
                <a:ea typeface="Arial"/>
              </a:rPr>
              <a:t>independently</a:t>
            </a:r>
            <a:r>
              <a:rPr lang="en-US" sz="2100">
                <a:solidFill>
                  <a:srgbClr val="000000"/>
                </a:solidFill>
                <a:latin typeface="Arial"/>
                <a:ea typeface="Arial"/>
              </a:rPr>
              <a:t>, as if they were going to do all of that foundational work on all of them. Of course, we know that that would not be the case, but it enables the team to maintain that independence. When it came time to choose among the stories for implementation, that left the Product Owner with the freedom to choose any of them, based on current priorities. Once the first story was done, the team could then re-estimate the remaining stories with the understanding that the foundational work had been done and the remaining stories would be easier to implement.</a:t>
            </a:r>
            <a:endParaRPr/>
          </a:p>
          <a:p>
            <a:pPr>
              <a:lnSpc>
                <a:spcPct val="100000"/>
              </a:lnSpc>
            </a:pPr>
            <a:endParaRPr/>
          </a:p>
          <a:p>
            <a:pPr>
              <a:lnSpc>
                <a:spcPct val="100000"/>
              </a:lnSpc>
            </a:pPr>
            <a:r>
              <a:rPr lang="en-US" sz="2100">
                <a:solidFill>
                  <a:srgbClr val="000000"/>
                </a:solidFill>
                <a:latin typeface="Arial"/>
                <a:ea typeface="Arial"/>
              </a:rPr>
              <a:t>[CLICK] The S stands for Small. Mike Cohn said it well: “Like Goldilocks in search of a comfortable bed, some stories can be too big, some can be too small, and some can be just right. Story size does matter because if stories are too large or too small you cannot use them in planning.” Further, Mike says “The ultimate determination of whether a story is appropriately sized is based on the team, its capabilities, and the technologies in use.” When we work with Agile teams, one of the guidelines we use is whether a story can be completed in an Iteration.</a:t>
            </a:r>
            <a:endParaRPr/>
          </a:p>
          <a:p>
            <a:pPr>
              <a:lnSpc>
                <a:spcPct val="100000"/>
              </a:lnSpc>
            </a:pPr>
            <a:endParaRPr/>
          </a:p>
          <a:p>
            <a:pPr>
              <a:lnSpc>
                <a:spcPct val="100000"/>
              </a:lnSpc>
            </a:pPr>
            <a:r>
              <a:rPr lang="en-US" sz="2100">
                <a:solidFill>
                  <a:srgbClr val="000000"/>
                </a:solidFill>
                <a:latin typeface="Arial"/>
                <a:ea typeface="Arial"/>
              </a:rPr>
              <a:t>[CLICK] And finally, the T stands for Testable. Let’s quote Mike Cohn again: “Stories must be written so as to be testable. Successfully passing its tests proves that a story has been successfully developed. If the story cannot be tested, how can the developers know when they have finished coding?” </a:t>
            </a:r>
            <a:endParaRPr/>
          </a:p>
          <a:p>
            <a:pPr>
              <a:lnSpc>
                <a:spcPct val="100000"/>
              </a:lnSpc>
            </a:pPr>
            <a:endParaRPr/>
          </a:p>
          <a:p>
            <a:pPr>
              <a:lnSpc>
                <a:spcPct val="100000"/>
              </a:lnSpc>
            </a:pPr>
            <a:r>
              <a:rPr lang="en-US" sz="2100">
                <a:solidFill>
                  <a:srgbClr val="000000"/>
                </a:solidFill>
                <a:latin typeface="Arial"/>
                <a:ea typeface="Arial"/>
              </a:rPr>
              <a:t>Remember the acronym – INVEST – Independent, Negotiable, Valuable, Estimatable, Small, and Testable.</a:t>
            </a:r>
            <a:endParaRPr/>
          </a:p>
        </p:txBody>
      </p:sp>
      <p:sp>
        <p:nvSpPr>
          <p:cNvPr id="526"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E0EFA561-249B-40AD-89CD-EE18C027901C}" type="slidenum">
              <a:rPr lang="en-US" sz="1200">
                <a:solidFill>
                  <a:srgbClr val="000000"/>
                </a:solidFill>
                <a:latin typeface="Arial"/>
                <a:ea typeface="+mn-ea"/>
              </a:rPr>
              <a:t>&lt;number&gt;</a:t>
            </a:fld>
            <a:endParaRPr/>
          </a:p>
        </p:txBody>
      </p:sp>
      <p:sp>
        <p:nvSpPr>
          <p:cNvPr id="527" name="CustomShape 3"/>
          <p:cNvSpPr/>
          <p:nvPr/>
        </p:nvSpPr>
        <p:spPr>
          <a:xfrm>
            <a:off x="3884760" y="0"/>
            <a:ext cx="2971080" cy="456480"/>
          </a:xfrm>
          <a:prstGeom prst="rect">
            <a:avLst/>
          </a:prstGeom>
          <a:noFill/>
          <a:ln>
            <a:noFill/>
          </a:ln>
        </p:spPr>
      </p:sp>
      <p:sp>
        <p:nvSpPr>
          <p:cNvPr id="528"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9" name="PlaceHolder 1"/>
          <p:cNvSpPr>
            <a:spLocks noGrp="1"/>
          </p:cNvSpPr>
          <p:nvPr>
            <p:ph type="body"/>
          </p:nvPr>
        </p:nvSpPr>
        <p:spPr>
          <a:xfrm>
            <a:off x="685800" y="4343400"/>
            <a:ext cx="5485680" cy="4114080"/>
          </a:xfrm>
          <a:prstGeom prst="rect">
            <a:avLst/>
          </a:prstGeom>
        </p:spPr>
        <p:txBody>
          <a:bodyPr bIns="0" lIns="0" rIns="0" tIns="0"/>
          <a:p>
            <a:r>
              <a:rPr lang="en-US"/>
              <a:t>From Mike Cohn’s book “User Stories Applied”. </a:t>
            </a:r>
            <a:endParaRPr/>
          </a:p>
          <a:p>
            <a:r>
              <a:rPr lang="en-US"/>
              <a:t>Role</a:t>
            </a:r>
            <a:endParaRPr/>
          </a:p>
          <a:p>
            <a:pPr lvl="1">
              <a:lnSpc>
                <a:spcPct val="100000"/>
              </a:lnSpc>
              <a:buFont typeface="Arial"/>
              <a:buChar char="•"/>
            </a:pPr>
            <a:r>
              <a:rPr lang="en-US"/>
              <a:t>Identified during inception</a:t>
            </a:r>
            <a:endParaRPr/>
          </a:p>
          <a:p>
            <a:pPr lvl="1">
              <a:lnSpc>
                <a:spcPct val="100000"/>
              </a:lnSpc>
              <a:buFont typeface="Arial"/>
              <a:buChar char="•"/>
            </a:pPr>
            <a:r>
              <a:rPr lang="en-US"/>
              <a:t>Identifier for a common set of tasks or permissions</a:t>
            </a:r>
            <a:endParaRPr/>
          </a:p>
          <a:p>
            <a:pPr>
              <a:lnSpc>
                <a:spcPct val="100000"/>
              </a:lnSpc>
            </a:pPr>
            <a:r>
              <a:rPr lang="en-US"/>
              <a:t>[CLICK]</a:t>
            </a:r>
            <a:endParaRPr/>
          </a:p>
          <a:p>
            <a:pPr>
              <a:lnSpc>
                <a:spcPct val="100000"/>
              </a:lnSpc>
            </a:pPr>
            <a:r>
              <a:rPr lang="en-US"/>
              <a:t>Goal</a:t>
            </a:r>
            <a:endParaRPr/>
          </a:p>
          <a:p>
            <a:pPr lvl="1">
              <a:lnSpc>
                <a:spcPct val="100000"/>
              </a:lnSpc>
              <a:buFont typeface="Arial"/>
              <a:buChar char="•"/>
            </a:pPr>
            <a:r>
              <a:rPr lang="en-US"/>
              <a:t>What the user wants to do, not what the system is supposed to do.</a:t>
            </a:r>
            <a:endParaRPr/>
          </a:p>
          <a:p>
            <a:pPr lvl="1">
              <a:lnSpc>
                <a:spcPct val="100000"/>
              </a:lnSpc>
              <a:buFont typeface="Arial"/>
              <a:buChar char="•"/>
            </a:pPr>
            <a:r>
              <a:rPr lang="en-US"/>
              <a:t>The feature</a:t>
            </a:r>
            <a:endParaRPr/>
          </a:p>
          <a:p>
            <a:pPr>
              <a:lnSpc>
                <a:spcPct val="100000"/>
              </a:lnSpc>
            </a:pPr>
            <a:r>
              <a:rPr lang="en-US"/>
              <a:t>[CLICK]</a:t>
            </a:r>
            <a:endParaRPr/>
          </a:p>
          <a:p>
            <a:pPr>
              <a:lnSpc>
                <a:spcPct val="100000"/>
              </a:lnSpc>
            </a:pPr>
            <a:r>
              <a:rPr lang="en-US"/>
              <a:t>Value</a:t>
            </a:r>
            <a:endParaRPr/>
          </a:p>
          <a:p>
            <a:pPr lvl="1">
              <a:lnSpc>
                <a:spcPct val="100000"/>
              </a:lnSpc>
              <a:buFont typeface="Arial"/>
              <a:buChar char="•"/>
            </a:pPr>
            <a:r>
              <a:rPr lang="en-US"/>
              <a:t>Why are we building this functionality?</a:t>
            </a:r>
            <a:endParaRPr/>
          </a:p>
          <a:p>
            <a:pPr lvl="1">
              <a:lnSpc>
                <a:spcPct val="100000"/>
              </a:lnSpc>
              <a:buFont typeface="Arial"/>
              <a:buChar char="•"/>
            </a:pPr>
            <a:r>
              <a:rPr lang="en-US"/>
              <a:t>Should tie back to a business objective</a:t>
            </a:r>
            <a:endParaRPr/>
          </a:p>
          <a:p>
            <a:pPr>
              <a:lnSpc>
                <a:spcPct val="100000"/>
              </a:lnSpc>
            </a:pPr>
            <a:endParaRPr/>
          </a:p>
          <a:p>
            <a:pPr>
              <a:lnSpc>
                <a:spcPct val="100000"/>
              </a:lnSpc>
            </a:pPr>
            <a:r>
              <a:rPr lang="en-US"/>
              <a:t>--------------------------------------------------------------------------------------------------------------------</a:t>
            </a:r>
            <a:endParaRPr/>
          </a:p>
          <a:p>
            <a:pPr>
              <a:lnSpc>
                <a:spcPct val="100000"/>
              </a:lnSpc>
            </a:pPr>
            <a:r>
              <a:rPr lang="en-US"/>
              <a:t>The story template we use comes from Mike Cohn’s book “User Stories Applied”. It has three parts:</a:t>
            </a:r>
            <a:endParaRPr/>
          </a:p>
          <a:p>
            <a:pPr>
              <a:lnSpc>
                <a:spcPct val="100000"/>
              </a:lnSpc>
            </a:pPr>
            <a:endParaRPr/>
          </a:p>
          <a:p>
            <a:pPr>
              <a:lnSpc>
                <a:spcPct val="100000"/>
              </a:lnSpc>
            </a:pPr>
            <a:r>
              <a:rPr lang="en-US"/>
              <a:t>The Role: this is an identifier for a common set of tasks or permissions.</a:t>
            </a:r>
            <a:endParaRPr/>
          </a:p>
          <a:p>
            <a:pPr>
              <a:lnSpc>
                <a:spcPct val="100000"/>
              </a:lnSpc>
            </a:pPr>
            <a:endParaRPr/>
          </a:p>
          <a:p>
            <a:pPr>
              <a:lnSpc>
                <a:spcPct val="100000"/>
              </a:lnSpc>
            </a:pPr>
            <a:r>
              <a:rPr lang="en-US"/>
              <a:t>The Goal: this is what is to be accomplished. This is stated in terms of what the person or role wants to accomplish, </a:t>
            </a:r>
            <a:r>
              <a:rPr i="1" lang="en-US"/>
              <a:t>not</a:t>
            </a:r>
            <a:r>
              <a:rPr lang="en-US"/>
              <a:t> what the system is supposed to do.</a:t>
            </a:r>
            <a:endParaRPr/>
          </a:p>
          <a:p>
            <a:pPr>
              <a:lnSpc>
                <a:spcPct val="100000"/>
              </a:lnSpc>
            </a:pPr>
            <a:endParaRPr/>
          </a:p>
          <a:p>
            <a:pPr>
              <a:lnSpc>
                <a:spcPct val="100000"/>
              </a:lnSpc>
            </a:pPr>
            <a:r>
              <a:rPr lang="en-US"/>
              <a:t>The Value: this is one of the most important parts. Without understanding what this story means to the person in the role or the organization – the business – we are left asking the question “why are we doing this?”  The value statement may be the hardest part of user stories.  Expressing the role and the goal are generally pretty clear, although we’ve seen some challenges there too.  The value, though, is hard. People are inclined to say things like “because that’s my job!” or “so that we can do our business.”</a:t>
            </a:r>
            <a:endParaRPr/>
          </a:p>
          <a:p>
            <a:pPr>
              <a:lnSpc>
                <a:spcPct val="100000"/>
              </a:lnSpc>
            </a:pPr>
            <a:endParaRPr/>
          </a:p>
          <a:p>
            <a:pPr>
              <a:lnSpc>
                <a:spcPct val="100000"/>
              </a:lnSpc>
            </a:pPr>
            <a:r>
              <a:rPr lang="en-US"/>
              <a:t>We’ll come back to this template repeatedly as we go, because it’s such a key part of what we do and how we do it.</a:t>
            </a:r>
            <a:endParaRPr/>
          </a:p>
        </p:txBody>
      </p:sp>
      <p:sp>
        <p:nvSpPr>
          <p:cNvPr id="530"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F6143424-F4AD-4FD4-903A-D7BA616F1217}" type="slidenum">
              <a:rPr lang="en-US" sz="1200">
                <a:solidFill>
                  <a:srgbClr val="000000"/>
                </a:solidFill>
                <a:latin typeface="Arial"/>
                <a:ea typeface="+mn-ea"/>
              </a:rPr>
              <a:t>&lt;number&gt;</a:t>
            </a:fld>
            <a:endParaRPr/>
          </a:p>
        </p:txBody>
      </p:sp>
      <p:sp>
        <p:nvSpPr>
          <p:cNvPr id="531" name="CustomShape 3"/>
          <p:cNvSpPr/>
          <p:nvPr/>
        </p:nvSpPr>
        <p:spPr>
          <a:xfrm>
            <a:off x="3884760" y="0"/>
            <a:ext cx="2971080" cy="456480"/>
          </a:xfrm>
          <a:prstGeom prst="rect">
            <a:avLst/>
          </a:prstGeom>
          <a:noFill/>
          <a:ln>
            <a:noFill/>
          </a:ln>
        </p:spPr>
      </p:sp>
      <p:sp>
        <p:nvSpPr>
          <p:cNvPr id="532"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3" name="PlaceHolder 1"/>
          <p:cNvSpPr>
            <a:spLocks noGrp="1"/>
          </p:cNvSpPr>
          <p:nvPr>
            <p:ph type="body"/>
          </p:nvPr>
        </p:nvSpPr>
        <p:spPr>
          <a:xfrm>
            <a:off x="685800" y="4343400"/>
            <a:ext cx="5485680" cy="4114080"/>
          </a:xfrm>
          <a:prstGeom prst="rect">
            <a:avLst/>
          </a:prstGeom>
        </p:spPr>
        <p:txBody>
          <a:bodyPr bIns="0" lIns="0" rIns="0" tIns="0"/>
          <a:p>
            <a:r>
              <a:rPr lang="en-US"/>
              <a:t>From Mike Cohn’s book “User Stories Applied”. </a:t>
            </a:r>
            <a:endParaRPr/>
          </a:p>
          <a:p>
            <a:r>
              <a:rPr lang="en-US"/>
              <a:t>Role</a:t>
            </a:r>
            <a:endParaRPr/>
          </a:p>
          <a:p>
            <a:pPr lvl="1">
              <a:lnSpc>
                <a:spcPct val="100000"/>
              </a:lnSpc>
              <a:buFont typeface="Arial"/>
              <a:buChar char="•"/>
            </a:pPr>
            <a:r>
              <a:rPr lang="en-US"/>
              <a:t>Identified during inception</a:t>
            </a:r>
            <a:endParaRPr/>
          </a:p>
          <a:p>
            <a:pPr lvl="1">
              <a:lnSpc>
                <a:spcPct val="100000"/>
              </a:lnSpc>
              <a:buFont typeface="Arial"/>
              <a:buChar char="•"/>
            </a:pPr>
            <a:r>
              <a:rPr lang="en-US"/>
              <a:t>Identifier for a common set of tasks or permissions</a:t>
            </a:r>
            <a:endParaRPr/>
          </a:p>
          <a:p>
            <a:pPr>
              <a:lnSpc>
                <a:spcPct val="100000"/>
              </a:lnSpc>
            </a:pPr>
            <a:r>
              <a:rPr lang="en-US"/>
              <a:t>[CLICK]</a:t>
            </a:r>
            <a:endParaRPr/>
          </a:p>
          <a:p>
            <a:pPr>
              <a:lnSpc>
                <a:spcPct val="100000"/>
              </a:lnSpc>
            </a:pPr>
            <a:r>
              <a:rPr lang="en-US"/>
              <a:t>Goal</a:t>
            </a:r>
            <a:endParaRPr/>
          </a:p>
          <a:p>
            <a:pPr lvl="1">
              <a:lnSpc>
                <a:spcPct val="100000"/>
              </a:lnSpc>
              <a:buFont typeface="Arial"/>
              <a:buChar char="•"/>
            </a:pPr>
            <a:r>
              <a:rPr lang="en-US"/>
              <a:t>What the user wants to do, not what the system is supposed to do.</a:t>
            </a:r>
            <a:endParaRPr/>
          </a:p>
          <a:p>
            <a:pPr lvl="1">
              <a:lnSpc>
                <a:spcPct val="100000"/>
              </a:lnSpc>
              <a:buFont typeface="Arial"/>
              <a:buChar char="•"/>
            </a:pPr>
            <a:r>
              <a:rPr lang="en-US"/>
              <a:t>The feature</a:t>
            </a:r>
            <a:endParaRPr/>
          </a:p>
          <a:p>
            <a:pPr>
              <a:lnSpc>
                <a:spcPct val="100000"/>
              </a:lnSpc>
            </a:pPr>
            <a:r>
              <a:rPr lang="en-US"/>
              <a:t>[CLICK]</a:t>
            </a:r>
            <a:endParaRPr/>
          </a:p>
          <a:p>
            <a:pPr>
              <a:lnSpc>
                <a:spcPct val="100000"/>
              </a:lnSpc>
            </a:pPr>
            <a:r>
              <a:rPr lang="en-US"/>
              <a:t>Value</a:t>
            </a:r>
            <a:endParaRPr/>
          </a:p>
          <a:p>
            <a:pPr lvl="1">
              <a:lnSpc>
                <a:spcPct val="100000"/>
              </a:lnSpc>
              <a:buFont typeface="Arial"/>
              <a:buChar char="•"/>
            </a:pPr>
            <a:r>
              <a:rPr lang="en-US"/>
              <a:t>Why are we building this functionality?</a:t>
            </a:r>
            <a:endParaRPr/>
          </a:p>
          <a:p>
            <a:pPr lvl="1">
              <a:lnSpc>
                <a:spcPct val="100000"/>
              </a:lnSpc>
              <a:buFont typeface="Arial"/>
              <a:buChar char="•"/>
            </a:pPr>
            <a:r>
              <a:rPr lang="en-US"/>
              <a:t>Should tie back to a business objective</a:t>
            </a:r>
            <a:endParaRPr/>
          </a:p>
          <a:p>
            <a:pPr>
              <a:lnSpc>
                <a:spcPct val="100000"/>
              </a:lnSpc>
            </a:pPr>
            <a:endParaRPr/>
          </a:p>
          <a:p>
            <a:pPr>
              <a:lnSpc>
                <a:spcPct val="100000"/>
              </a:lnSpc>
            </a:pPr>
            <a:r>
              <a:rPr lang="en-US"/>
              <a:t>--------------------------------------------------------------------------------------------------------------------</a:t>
            </a:r>
            <a:endParaRPr/>
          </a:p>
          <a:p>
            <a:pPr>
              <a:lnSpc>
                <a:spcPct val="100000"/>
              </a:lnSpc>
            </a:pPr>
            <a:r>
              <a:rPr lang="en-US"/>
              <a:t>The story template we use comes from Mike Cohn’s book “User Stories Applied”. It has three parts:</a:t>
            </a:r>
            <a:endParaRPr/>
          </a:p>
          <a:p>
            <a:pPr>
              <a:lnSpc>
                <a:spcPct val="100000"/>
              </a:lnSpc>
            </a:pPr>
            <a:endParaRPr/>
          </a:p>
          <a:p>
            <a:pPr>
              <a:lnSpc>
                <a:spcPct val="100000"/>
              </a:lnSpc>
            </a:pPr>
            <a:r>
              <a:rPr lang="en-US"/>
              <a:t>The Role: this is an identifier for a common set of tasks or permissions.</a:t>
            </a:r>
            <a:endParaRPr/>
          </a:p>
          <a:p>
            <a:pPr>
              <a:lnSpc>
                <a:spcPct val="100000"/>
              </a:lnSpc>
            </a:pPr>
            <a:endParaRPr/>
          </a:p>
          <a:p>
            <a:pPr>
              <a:lnSpc>
                <a:spcPct val="100000"/>
              </a:lnSpc>
            </a:pPr>
            <a:r>
              <a:rPr lang="en-US"/>
              <a:t>The Goal: this is what is to be accomplished. This is stated in terms of what the person or role wants to accomplish, </a:t>
            </a:r>
            <a:r>
              <a:rPr i="1" lang="en-US"/>
              <a:t>not</a:t>
            </a:r>
            <a:r>
              <a:rPr lang="en-US"/>
              <a:t> what the system is supposed to do.</a:t>
            </a:r>
            <a:endParaRPr/>
          </a:p>
          <a:p>
            <a:pPr>
              <a:lnSpc>
                <a:spcPct val="100000"/>
              </a:lnSpc>
            </a:pPr>
            <a:endParaRPr/>
          </a:p>
          <a:p>
            <a:pPr>
              <a:lnSpc>
                <a:spcPct val="100000"/>
              </a:lnSpc>
            </a:pPr>
            <a:r>
              <a:rPr lang="en-US"/>
              <a:t>The Value: this is one of the most important parts. Without understanding what this story means to the person in the role or the organization – the business – we are left asking the question “why are we doing this?”  The value statement may be the hardest part of user stories.  Expressing the role and the goal are generally pretty clear, although we’ve seen some challenges there too.  The value, though, is hard. People are inclined to say things like “because that’s my job!” or “so that we can do our business.”</a:t>
            </a:r>
            <a:endParaRPr/>
          </a:p>
          <a:p>
            <a:pPr>
              <a:lnSpc>
                <a:spcPct val="100000"/>
              </a:lnSpc>
            </a:pPr>
            <a:endParaRPr/>
          </a:p>
          <a:p>
            <a:pPr>
              <a:lnSpc>
                <a:spcPct val="100000"/>
              </a:lnSpc>
            </a:pPr>
            <a:r>
              <a:rPr lang="en-US"/>
              <a:t>We’ll come back to this template repeatedly as we go, because it’s such a key part of what we do and how we do it.</a:t>
            </a:r>
            <a:endParaRPr/>
          </a:p>
        </p:txBody>
      </p:sp>
      <p:sp>
        <p:nvSpPr>
          <p:cNvPr id="534"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DDFF58CE-A378-45D5-9EE9-D235AE561952}" type="slidenum">
              <a:rPr lang="en-US" sz="1200">
                <a:solidFill>
                  <a:srgbClr val="000000"/>
                </a:solidFill>
                <a:latin typeface="Arial"/>
                <a:ea typeface="+mn-ea"/>
              </a:rPr>
              <a:t>&lt;number&gt;</a:t>
            </a:fld>
            <a:endParaRPr/>
          </a:p>
        </p:txBody>
      </p:sp>
      <p:sp>
        <p:nvSpPr>
          <p:cNvPr id="535" name="CustomShape 3"/>
          <p:cNvSpPr/>
          <p:nvPr/>
        </p:nvSpPr>
        <p:spPr>
          <a:xfrm>
            <a:off x="3884760" y="0"/>
            <a:ext cx="2971080" cy="456480"/>
          </a:xfrm>
          <a:prstGeom prst="rect">
            <a:avLst/>
          </a:prstGeom>
          <a:noFill/>
          <a:ln>
            <a:noFill/>
          </a:ln>
        </p:spPr>
      </p:sp>
      <p:sp>
        <p:nvSpPr>
          <p:cNvPr id="536"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7"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sz="1600">
                <a:solidFill>
                  <a:srgbClr val="000000"/>
                </a:solidFill>
                <a:latin typeface="+mn-lt"/>
                <a:ea typeface="ＭＳ Ｐゴシック"/>
              </a:rPr>
              <a:t>Stories are the unit of work that gets measured, tracked, signed off.</a:t>
            </a:r>
            <a:endParaRPr/>
          </a:p>
          <a:p>
            <a:pPr>
              <a:lnSpc>
                <a:spcPct val="100000"/>
              </a:lnSpc>
              <a:buFont typeface="Arial"/>
              <a:buChar char="•"/>
            </a:pPr>
            <a:r>
              <a:rPr lang="en-US" sz="1600">
                <a:solidFill>
                  <a:srgbClr val="000000"/>
                </a:solidFill>
                <a:latin typeface="+mn-lt"/>
                <a:ea typeface="ＭＳ Ｐゴシック"/>
              </a:rPr>
              <a:t>Let’s talk about …………</a:t>
            </a:r>
            <a:endParaRPr/>
          </a:p>
          <a:p>
            <a:pPr lvl="1">
              <a:lnSpc>
                <a:spcPct val="100000"/>
              </a:lnSpc>
              <a:buFont typeface="Arial"/>
              <a:buChar char="•"/>
            </a:pPr>
            <a:r>
              <a:rPr lang="en-US" sz="1600">
                <a:solidFill>
                  <a:srgbClr val="000000"/>
                </a:solidFill>
                <a:latin typeface="+mn-lt"/>
                <a:ea typeface="ＭＳ Ｐゴシック"/>
              </a:rPr>
              <a:t>Techniques for writing stories</a:t>
            </a:r>
            <a:endParaRPr/>
          </a:p>
          <a:p>
            <a:pPr lvl="1">
              <a:lnSpc>
                <a:spcPct val="100000"/>
              </a:lnSpc>
              <a:buFont typeface="Arial"/>
              <a:buChar char="•"/>
            </a:pPr>
            <a:r>
              <a:rPr lang="en-US" sz="1600">
                <a:solidFill>
                  <a:srgbClr val="000000"/>
                </a:solidFill>
                <a:latin typeface="+mn-lt"/>
                <a:ea typeface="ＭＳ Ｐゴシック"/>
              </a:rPr>
              <a:t>Techniques for planning with stories</a:t>
            </a:r>
            <a:endParaRPr/>
          </a:p>
          <a:p>
            <a:pPr>
              <a:lnSpc>
                <a:spcPct val="100000"/>
              </a:lnSpc>
              <a:buFont typeface="Arial"/>
              <a:buChar char="•"/>
            </a:pPr>
            <a:r>
              <a:rPr lang="en-US" sz="1600">
                <a:solidFill>
                  <a:srgbClr val="000000"/>
                </a:solidFill>
                <a:latin typeface="+mn-lt"/>
                <a:ea typeface="ＭＳ Ｐゴシック"/>
              </a:rPr>
              <a:t>First the template </a:t>
            </a:r>
            <a:endParaRPr/>
          </a:p>
          <a:p>
            <a:pPr>
              <a:lnSpc>
                <a:spcPct val="100000"/>
              </a:lnSpc>
            </a:pPr>
            <a:endParaRPr/>
          </a:p>
          <a:p>
            <a:pPr>
              <a:lnSpc>
                <a:spcPct val="100000"/>
              </a:lnSpc>
            </a:pPr>
            <a:r>
              <a:rPr lang="en-US" sz="1600">
                <a:solidFill>
                  <a:srgbClr val="000000"/>
                </a:solidFill>
                <a:latin typeface="+mn-lt"/>
                <a:ea typeface="ＭＳ Ｐゴシック"/>
              </a:rPr>
              <a:t>---------------------------------------------------------------------------------------------------------</a:t>
            </a:r>
            <a:endParaRPr/>
          </a:p>
          <a:p>
            <a:pPr>
              <a:lnSpc>
                <a:spcPct val="100000"/>
              </a:lnSpc>
            </a:pPr>
            <a:r>
              <a:rPr lang="en-US" sz="1600">
                <a:solidFill>
                  <a:srgbClr val="000000"/>
                </a:solidFill>
                <a:latin typeface="+mn-lt"/>
                <a:ea typeface="ＭＳ Ｐゴシック"/>
              </a:rPr>
              <a:t>While we talked about Stories in an earlier module on The Agile Core, we didn’t talk much about the process and the practices. Since Stories are one of the key tools in an Agile project, we’re going to talk a bit about some of the techniques that will help you in writing stories and working with them as part of the planning process.</a:t>
            </a:r>
            <a:endParaRPr/>
          </a:p>
          <a:p>
            <a:pPr>
              <a:lnSpc>
                <a:spcPct val="100000"/>
              </a:lnSpc>
            </a:pPr>
            <a:endParaRPr/>
          </a:p>
          <a:p>
            <a:pPr>
              <a:lnSpc>
                <a:spcPct val="100000"/>
              </a:lnSpc>
            </a:pPr>
            <a:r>
              <a:rPr lang="en-US" sz="1600">
                <a:solidFill>
                  <a:srgbClr val="000000"/>
                </a:solidFill>
                <a:latin typeface="+mn-lt"/>
                <a:ea typeface="ＭＳ Ｐゴシック"/>
              </a:rPr>
              <a:t>Let’s start by reviewing the template for a user story.</a:t>
            </a:r>
            <a:endParaRPr/>
          </a:p>
          <a:p>
            <a:pPr>
              <a:lnSpc>
                <a:spcPct val="100000"/>
              </a:lnSpc>
            </a:pPr>
            <a:endParaRPr/>
          </a:p>
        </p:txBody>
      </p:sp>
      <p:sp>
        <p:nvSpPr>
          <p:cNvPr id="538"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1048E152-8A93-4578-AE5C-AA619AD5C303}" type="slidenum">
              <a:rPr lang="en-US" sz="1200">
                <a:solidFill>
                  <a:srgbClr val="000000"/>
                </a:solidFill>
                <a:latin typeface="Arial"/>
                <a:ea typeface="+mn-ea"/>
              </a:rPr>
              <a:t>&lt;number&gt;</a:t>
            </a:fld>
            <a:endParaRPr/>
          </a:p>
        </p:txBody>
      </p:sp>
      <p:sp>
        <p:nvSpPr>
          <p:cNvPr id="539" name="CustomShape 3"/>
          <p:cNvSpPr/>
          <p:nvPr/>
        </p:nvSpPr>
        <p:spPr>
          <a:xfrm>
            <a:off x="3884760" y="0"/>
            <a:ext cx="2971080" cy="456480"/>
          </a:xfrm>
          <a:prstGeom prst="rect">
            <a:avLst/>
          </a:prstGeom>
          <a:noFill/>
          <a:ln>
            <a:noFill/>
          </a:ln>
        </p:spPr>
      </p:sp>
      <p:sp>
        <p:nvSpPr>
          <p:cNvPr id="540"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1" name="PlaceHolder 1"/>
          <p:cNvSpPr>
            <a:spLocks noGrp="1"/>
          </p:cNvSpPr>
          <p:nvPr>
            <p:ph type="body"/>
          </p:nvPr>
        </p:nvSpPr>
        <p:spPr>
          <a:xfrm>
            <a:off x="685800" y="4343400"/>
            <a:ext cx="5485680" cy="4114080"/>
          </a:xfrm>
          <a:prstGeom prst="rect">
            <a:avLst/>
          </a:prstGeom>
        </p:spPr>
        <p:txBody>
          <a:bodyPr bIns="0" lIns="0" rIns="0" tIns="0"/>
          <a:p>
            <a:pPr>
              <a:lnSpc>
                <a:spcPct val="80000"/>
              </a:lnSpc>
              <a:buFont typeface="StarSymbol"/>
              <a:buChar char="l"/>
            </a:pPr>
            <a:r>
              <a:rPr lang="en-US" sz="1100">
                <a:solidFill>
                  <a:srgbClr val="000000"/>
                </a:solidFill>
                <a:latin typeface="Arial"/>
                <a:ea typeface="Arial"/>
              </a:rPr>
              <a:t>Inception level vs. Iteration level criteria</a:t>
            </a:r>
            <a:endParaRPr/>
          </a:p>
          <a:p>
            <a:pPr>
              <a:lnSpc>
                <a:spcPct val="80000"/>
              </a:lnSpc>
              <a:buFont typeface="StarSymbol"/>
              <a:buChar char="l"/>
            </a:pPr>
            <a:r>
              <a:rPr lang="en-US" sz="1100">
                <a:solidFill>
                  <a:srgbClr val="000000"/>
                </a:solidFill>
                <a:latin typeface="Arial"/>
                <a:ea typeface="Arial"/>
              </a:rPr>
              <a:t>Inception - I’ll know this is complete when ……   [CLICK]</a:t>
            </a:r>
            <a:endParaRPr/>
          </a:p>
          <a:p>
            <a:pPr>
              <a:lnSpc>
                <a:spcPct val="80000"/>
              </a:lnSpc>
            </a:pPr>
            <a:r>
              <a:rPr lang="en-US" sz="1100">
                <a:solidFill>
                  <a:srgbClr val="000000"/>
                </a:solidFill>
                <a:latin typeface="Arial"/>
                <a:ea typeface="Arial"/>
              </a:rPr>
              <a:t>Iteration Level…</a:t>
            </a:r>
            <a:endParaRPr/>
          </a:p>
          <a:p>
            <a:pPr>
              <a:lnSpc>
                <a:spcPct val="80000"/>
              </a:lnSpc>
            </a:pPr>
            <a:r>
              <a:rPr lang="en-US" sz="1100">
                <a:solidFill>
                  <a:srgbClr val="000000"/>
                </a:solidFill>
                <a:latin typeface="Arial"/>
                <a:ea typeface="Arial"/>
              </a:rPr>
              <a:t>Given – preconditions to the story.  State of the system, object, role  [CLICK]</a:t>
            </a:r>
            <a:endParaRPr/>
          </a:p>
          <a:p>
            <a:pPr>
              <a:lnSpc>
                <a:spcPct val="80000"/>
              </a:lnSpc>
            </a:pPr>
            <a:r>
              <a:rPr lang="en-US" sz="1100">
                <a:solidFill>
                  <a:srgbClr val="000000"/>
                </a:solidFill>
                <a:latin typeface="Arial"/>
                <a:ea typeface="Arial"/>
              </a:rPr>
              <a:t>When – the action[CLICK]</a:t>
            </a:r>
            <a:endParaRPr/>
          </a:p>
          <a:p>
            <a:pPr>
              <a:lnSpc>
                <a:spcPct val="80000"/>
              </a:lnSpc>
            </a:pPr>
            <a:r>
              <a:rPr lang="en-US" sz="1100">
                <a:solidFill>
                  <a:srgbClr val="000000"/>
                </a:solidFill>
                <a:latin typeface="Arial"/>
                <a:ea typeface="Arial"/>
              </a:rPr>
              <a:t>Then – the result</a:t>
            </a:r>
            <a:endParaRPr/>
          </a:p>
          <a:p>
            <a:pPr>
              <a:lnSpc>
                <a:spcPct val="80000"/>
              </a:lnSpc>
            </a:pPr>
            <a:endParaRPr/>
          </a:p>
          <a:p>
            <a:pPr>
              <a:lnSpc>
                <a:spcPct val="80000"/>
              </a:lnSpc>
              <a:buFont typeface="StarSymbol"/>
              <a:buChar char="l"/>
            </a:pPr>
            <a:r>
              <a:rPr lang="en-US" sz="1100">
                <a:solidFill>
                  <a:srgbClr val="000000"/>
                </a:solidFill>
                <a:latin typeface="Arial"/>
                <a:ea typeface="Arial"/>
              </a:rPr>
              <a:t>Gives context for estimating</a:t>
            </a:r>
            <a:endParaRPr/>
          </a:p>
          <a:p>
            <a:pPr>
              <a:lnSpc>
                <a:spcPct val="80000"/>
              </a:lnSpc>
              <a:buFont typeface="StarSymbol"/>
              <a:buChar char="l"/>
            </a:pPr>
            <a:r>
              <a:rPr lang="en-US" sz="1100">
                <a:solidFill>
                  <a:srgbClr val="000000"/>
                </a:solidFill>
                <a:latin typeface="Arial"/>
                <a:ea typeface="Arial"/>
              </a:rPr>
              <a:t>Security is a good example.  </a:t>
            </a:r>
            <a:endParaRPr/>
          </a:p>
          <a:p>
            <a:pPr>
              <a:lnSpc>
                <a:spcPct val="80000"/>
              </a:lnSpc>
              <a:buFont typeface="StarSymbol"/>
              <a:buChar char="l"/>
            </a:pPr>
            <a:r>
              <a:rPr lang="en-US" sz="1100">
                <a:solidFill>
                  <a:srgbClr val="000000"/>
                </a:solidFill>
                <a:latin typeface="Arial"/>
                <a:ea typeface="Arial"/>
              </a:rPr>
              <a:t>I’ll know this is complete when each role logs in and they receive the proper access or not.</a:t>
            </a:r>
            <a:endParaRPr/>
          </a:p>
          <a:p>
            <a:pPr>
              <a:lnSpc>
                <a:spcPct val="80000"/>
              </a:lnSpc>
              <a:buFont typeface="StarSymbol"/>
              <a:buChar char="l"/>
            </a:pPr>
            <a:r>
              <a:rPr lang="en-US" sz="1100">
                <a:solidFill>
                  <a:srgbClr val="000000"/>
                </a:solidFill>
                <a:latin typeface="Arial"/>
                <a:ea typeface="Arial"/>
              </a:rPr>
              <a:t>vs. each role spelled out in the Narrative as a separate Given, when then statement.</a:t>
            </a:r>
            <a:endParaRPr/>
          </a:p>
          <a:p>
            <a:pPr>
              <a:lnSpc>
                <a:spcPct val="80000"/>
              </a:lnSpc>
              <a:buFont typeface="StarSymbol"/>
              <a:buChar char="l"/>
            </a:pPr>
            <a:r>
              <a:rPr lang="en-US" sz="1100">
                <a:solidFill>
                  <a:srgbClr val="000000"/>
                </a:solidFill>
                <a:latin typeface="Arial"/>
                <a:ea typeface="Arial"/>
              </a:rPr>
              <a:t>When each statement is fulfilled, the story is done</a:t>
            </a:r>
            <a:endParaRPr/>
          </a:p>
          <a:p>
            <a:pPr>
              <a:lnSpc>
                <a:spcPct val="80000"/>
              </a:lnSpc>
            </a:pPr>
            <a:endParaRPr/>
          </a:p>
          <a:p>
            <a:pPr>
              <a:lnSpc>
                <a:spcPct val="80000"/>
              </a:lnSpc>
            </a:pPr>
            <a:r>
              <a:rPr lang="en-US" sz="1100">
                <a:solidFill>
                  <a:srgbClr val="000000"/>
                </a:solidFill>
                <a:latin typeface="Arial"/>
                <a:ea typeface="Arial"/>
              </a:rPr>
              <a:t>-------------------------------------------------------------------------------------------------------------------------------</a:t>
            </a:r>
            <a:endParaRPr/>
          </a:p>
          <a:p>
            <a:pPr>
              <a:lnSpc>
                <a:spcPct val="80000"/>
              </a:lnSpc>
            </a:pPr>
            <a:r>
              <a:rPr lang="en-US" sz="1100">
                <a:solidFill>
                  <a:srgbClr val="000000"/>
                </a:solidFill>
                <a:latin typeface="Arial"/>
                <a:ea typeface="Arial"/>
              </a:rPr>
              <a:t>Now that we have a story, we need to address that Testable attribute. We do this by defining the acceptance criteria.  That is, we identify those criteria which, when met, allow us to assert that the story has been completely and successfully implemented.</a:t>
            </a:r>
            <a:endParaRPr/>
          </a:p>
          <a:p>
            <a:pPr>
              <a:lnSpc>
                <a:spcPct val="80000"/>
              </a:lnSpc>
            </a:pPr>
            <a:endParaRPr/>
          </a:p>
          <a:p>
            <a:pPr>
              <a:lnSpc>
                <a:spcPct val="80000"/>
              </a:lnSpc>
            </a:pPr>
            <a:r>
              <a:rPr lang="en-US" sz="1100">
                <a:solidFill>
                  <a:srgbClr val="000000"/>
                </a:solidFill>
                <a:latin typeface="Arial"/>
                <a:ea typeface="Arial"/>
              </a:rPr>
              <a:t>While there are many ways to phrase or write the acceptance criteria, we prefer the scenario template devised by Dan North and Chris Matts, and first documented in an article by Dan published in Better Software magazine in March of 2006. You can read it on Dan’s blog at dannorth.net/introducing-bdd as you’ll see on the slide.</a:t>
            </a:r>
            <a:endParaRPr/>
          </a:p>
          <a:p>
            <a:pPr>
              <a:lnSpc>
                <a:spcPct val="80000"/>
              </a:lnSpc>
            </a:pPr>
            <a:endParaRPr/>
          </a:p>
          <a:p>
            <a:pPr>
              <a:lnSpc>
                <a:spcPct val="80000"/>
              </a:lnSpc>
            </a:pPr>
            <a:r>
              <a:rPr lang="en-US" sz="1100">
                <a:solidFill>
                  <a:srgbClr val="000000"/>
                </a:solidFill>
                <a:latin typeface="Arial"/>
                <a:ea typeface="Arial"/>
              </a:rPr>
              <a:t>The template has three clauses, like the user story template. In this case, they specify…</a:t>
            </a:r>
            <a:endParaRPr/>
          </a:p>
          <a:p>
            <a:pPr>
              <a:lnSpc>
                <a:spcPct val="80000"/>
              </a:lnSpc>
            </a:pPr>
            <a:endParaRPr/>
          </a:p>
          <a:p>
            <a:pPr>
              <a:lnSpc>
                <a:spcPct val="80000"/>
              </a:lnSpc>
            </a:pPr>
            <a:r>
              <a:rPr lang="en-US" sz="1100">
                <a:solidFill>
                  <a:srgbClr val="000000"/>
                </a:solidFill>
                <a:latin typeface="Arial"/>
                <a:ea typeface="Arial"/>
              </a:rPr>
              <a:t>[CLICK] the initial context, using the keyword “given”. This clause identifies the pre-existing conditions that must exist before we can execute or experience…</a:t>
            </a:r>
            <a:endParaRPr/>
          </a:p>
          <a:p>
            <a:pPr>
              <a:lnSpc>
                <a:spcPct val="80000"/>
              </a:lnSpc>
            </a:pPr>
            <a:endParaRPr/>
          </a:p>
          <a:p>
            <a:pPr>
              <a:lnSpc>
                <a:spcPct val="80000"/>
              </a:lnSpc>
            </a:pPr>
            <a:r>
              <a:rPr lang="en-US" sz="1100">
                <a:solidFill>
                  <a:srgbClr val="000000"/>
                </a:solidFill>
                <a:latin typeface="Arial"/>
                <a:ea typeface="Arial"/>
              </a:rPr>
              <a:t>[CLICK] the event, or action, which is specified using the “when” keyword. Finally, we specify…</a:t>
            </a:r>
            <a:endParaRPr/>
          </a:p>
          <a:p>
            <a:pPr>
              <a:lnSpc>
                <a:spcPct val="80000"/>
              </a:lnSpc>
            </a:pPr>
            <a:endParaRPr/>
          </a:p>
          <a:p>
            <a:pPr>
              <a:lnSpc>
                <a:spcPct val="80000"/>
              </a:lnSpc>
            </a:pPr>
            <a:r>
              <a:rPr lang="en-US" sz="1100">
                <a:solidFill>
                  <a:srgbClr val="000000"/>
                </a:solidFill>
                <a:latin typeface="Arial"/>
                <a:ea typeface="Arial"/>
              </a:rPr>
              <a:t>[CLICK] the outcomes or expectations using the “then” keyword.  Here’s an example…</a:t>
            </a:r>
            <a:endParaRPr/>
          </a:p>
          <a:p>
            <a:pPr>
              <a:lnSpc>
                <a:spcPct val="80000"/>
              </a:lnSpc>
            </a:pPr>
            <a:endParaRPr/>
          </a:p>
          <a:p>
            <a:pPr>
              <a:lnSpc>
                <a:spcPct val="80000"/>
              </a:lnSpc>
            </a:pPr>
            <a:r>
              <a:rPr lang="en-US" sz="1100">
                <a:solidFill>
                  <a:srgbClr val="000000"/>
                </a:solidFill>
                <a:latin typeface="Arial"/>
                <a:ea typeface="Arial"/>
              </a:rPr>
              <a:t>[CLICK] First, the context – the user must not be logged in. Note that the Given – the context – is NOT part of the test, but rather is the set-up.  That is, in this case we assume that the ability to log in and the permissions associated with that logging in have been dealt with elsewhere. This particular scenario is focused on verifying that a user is required to log in before being able to click on the Shopping Cart link. It is not focusing on whether or not it is possible to log in.</a:t>
            </a:r>
            <a:endParaRPr/>
          </a:p>
          <a:p>
            <a:pPr>
              <a:lnSpc>
                <a:spcPct val="80000"/>
              </a:lnSpc>
            </a:pPr>
            <a:endParaRPr/>
          </a:p>
          <a:p>
            <a:pPr>
              <a:lnSpc>
                <a:spcPct val="80000"/>
              </a:lnSpc>
            </a:pPr>
            <a:r>
              <a:rPr lang="en-US" sz="1100">
                <a:solidFill>
                  <a:srgbClr val="000000"/>
                </a:solidFill>
                <a:latin typeface="Arial"/>
                <a:ea typeface="Arial"/>
              </a:rPr>
              <a:t>Once the context is set up, then we have the specific event, or behaviour, that is executed.  This is the action in the test. In this case, the action is to click on the Shopping Cart link.</a:t>
            </a:r>
            <a:endParaRPr/>
          </a:p>
          <a:p>
            <a:pPr>
              <a:lnSpc>
                <a:spcPct val="80000"/>
              </a:lnSpc>
            </a:pPr>
            <a:endParaRPr/>
          </a:p>
          <a:p>
            <a:pPr>
              <a:lnSpc>
                <a:spcPct val="80000"/>
              </a:lnSpc>
            </a:pPr>
            <a:r>
              <a:rPr lang="en-US" sz="1100">
                <a:solidFill>
                  <a:srgbClr val="000000"/>
                </a:solidFill>
                <a:latin typeface="Arial"/>
                <a:ea typeface="Arial"/>
              </a:rPr>
              <a:t>Finally, the scenario specifies one or more outcomes. In this case, the user should be required to log in. This might more properly be written “a login form is presented to the user” since that is measurable.</a:t>
            </a:r>
            <a:endParaRPr/>
          </a:p>
          <a:p>
            <a:pPr>
              <a:lnSpc>
                <a:spcPct val="80000"/>
              </a:lnSpc>
            </a:pPr>
            <a:endParaRPr/>
          </a:p>
          <a:p>
            <a:pPr>
              <a:lnSpc>
                <a:spcPct val="80000"/>
              </a:lnSpc>
            </a:pPr>
            <a:r>
              <a:rPr lang="en-US" sz="1100">
                <a:solidFill>
                  <a:srgbClr val="000000"/>
                </a:solidFill>
                <a:latin typeface="Arial"/>
                <a:ea typeface="Arial"/>
              </a:rPr>
              <a:t>It’s important to note that there may be multiple parts to the Context – the Given clause – and to the Outcomes – the Then clause – but there will normally be only a single part to the Event – the When clause.</a:t>
            </a:r>
            <a:endParaRPr/>
          </a:p>
          <a:p>
            <a:pPr>
              <a:lnSpc>
                <a:spcPct val="80000"/>
              </a:lnSpc>
            </a:pPr>
            <a:endParaRPr/>
          </a:p>
          <a:p>
            <a:pPr>
              <a:lnSpc>
                <a:spcPct val="80000"/>
              </a:lnSpc>
            </a:pPr>
            <a:r>
              <a:rPr lang="en-US" sz="1100">
                <a:solidFill>
                  <a:srgbClr val="000000"/>
                </a:solidFill>
                <a:latin typeface="Arial"/>
                <a:ea typeface="Arial"/>
              </a:rPr>
              <a:t>The acceptance criteria should be written so that they are executable, preferably in code.</a:t>
            </a:r>
            <a:endParaRPr/>
          </a:p>
          <a:p>
            <a:pPr>
              <a:lnSpc>
                <a:spcPct val="80000"/>
              </a:lnSpc>
            </a:pPr>
            <a:endParaRPr/>
          </a:p>
          <a:p>
            <a:pPr>
              <a:lnSpc>
                <a:spcPct val="80000"/>
              </a:lnSpc>
            </a:pPr>
            <a:r>
              <a:rPr lang="en-US" sz="1100">
                <a:solidFill>
                  <a:srgbClr val="000000"/>
                </a:solidFill>
                <a:latin typeface="Arial"/>
                <a:ea typeface="Arial"/>
              </a:rPr>
              <a:t>We’ll talk about when to add the acceptance criteria to a story later in this module.</a:t>
            </a:r>
            <a:endParaRPr/>
          </a:p>
        </p:txBody>
      </p:sp>
      <p:sp>
        <p:nvSpPr>
          <p:cNvPr id="542" name="CustomShape 2"/>
          <p:cNvSpPr/>
          <p:nvPr/>
        </p:nvSpPr>
        <p:spPr>
          <a:xfrm>
            <a:off x="3884760" y="0"/>
            <a:ext cx="2971080" cy="456480"/>
          </a:xfrm>
          <a:prstGeom prst="rect">
            <a:avLst/>
          </a:prstGeom>
          <a:noFill/>
          <a:ln>
            <a:noFill/>
          </a:ln>
        </p:spPr>
      </p:sp>
      <p:sp>
        <p:nvSpPr>
          <p:cNvPr id="543" name="CustomShape 3"/>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4" name="PlaceHolder 1"/>
          <p:cNvSpPr>
            <a:spLocks noGrp="1"/>
          </p:cNvSpPr>
          <p:nvPr>
            <p:ph type="body"/>
          </p:nvPr>
        </p:nvSpPr>
        <p:spPr>
          <a:xfrm>
            <a:off x="685800" y="4343400"/>
            <a:ext cx="5485680" cy="4114080"/>
          </a:xfrm>
          <a:prstGeom prst="rect">
            <a:avLst/>
          </a:prstGeom>
        </p:spPr>
        <p:txBody>
          <a:bodyPr bIns="0" lIns="0" rIns="0" tIns="0"/>
          <a:p>
            <a:pPr>
              <a:lnSpc>
                <a:spcPct val="100000"/>
              </a:lnSpc>
              <a:buFont typeface="Arial"/>
              <a:buChar char="•"/>
            </a:pPr>
            <a:r>
              <a:rPr lang="en-US">
                <a:latin typeface="Arial"/>
              </a:rPr>
              <a:t>This format is iteration level acceptance criteria vs Inception level.  </a:t>
            </a:r>
            <a:endParaRPr/>
          </a:p>
          <a:p>
            <a:pPr>
              <a:lnSpc>
                <a:spcPct val="100000"/>
              </a:lnSpc>
              <a:buFont typeface="Arial"/>
              <a:buChar char="•"/>
            </a:pPr>
            <a:r>
              <a:rPr lang="en-US">
                <a:latin typeface="Arial"/>
              </a:rPr>
              <a:t>Shows positive, alternate and bad paths.</a:t>
            </a:r>
            <a:endParaRPr/>
          </a:p>
          <a:p>
            <a:pPr>
              <a:lnSpc>
                <a:spcPct val="100000"/>
              </a:lnSpc>
              <a:buFont typeface="Arial"/>
              <a:buChar char="•"/>
            </a:pPr>
            <a:r>
              <a:rPr lang="en-US">
                <a:latin typeface="Arial"/>
              </a:rPr>
              <a:t>Talk through each one.</a:t>
            </a:r>
            <a:endParaRPr/>
          </a:p>
          <a:p>
            <a:pPr>
              <a:lnSpc>
                <a:spcPct val="100000"/>
              </a:lnSpc>
            </a:pPr>
            <a:endParaRPr/>
          </a:p>
          <a:p>
            <a:pPr>
              <a:lnSpc>
                <a:spcPct val="100000"/>
              </a:lnSpc>
            </a:pPr>
            <a:r>
              <a:rPr lang="en-US">
                <a:latin typeface="Arial"/>
              </a:rPr>
              <a:t>Low: 3min</a:t>
            </a:r>
            <a:endParaRPr/>
          </a:p>
          <a:p>
            <a:pPr>
              <a:lnSpc>
                <a:spcPct val="100000"/>
              </a:lnSpc>
            </a:pPr>
            <a:r>
              <a:rPr lang="en-US">
                <a:latin typeface="Arial"/>
              </a:rPr>
              <a:t>High: 6min</a:t>
            </a:r>
            <a:endParaRPr/>
          </a:p>
          <a:p>
            <a:pPr>
              <a:lnSpc>
                <a:spcPct val="100000"/>
              </a:lnSpc>
            </a:pPr>
            <a:r>
              <a:rPr lang="en-US">
                <a:latin typeface="Arial"/>
              </a:rPr>
              <a:t>-----------------------------------------------------------------------</a:t>
            </a:r>
            <a:endParaRPr/>
          </a:p>
          <a:p>
            <a:pPr>
              <a:lnSpc>
                <a:spcPct val="100000"/>
              </a:lnSpc>
            </a:pPr>
            <a:r>
              <a:rPr lang="en-US">
                <a:latin typeface="Arial"/>
              </a:rPr>
              <a:t>Here we see a set of criteria for an Internet Banking story covering a range of positive, alternate and bad paths through the requirement.  As is expected, the positive paths map directly to the requirements as stated and assume everything is working as expected.</a:t>
            </a:r>
            <a:endParaRPr/>
          </a:p>
          <a:p>
            <a:pPr>
              <a:lnSpc>
                <a:spcPct val="100000"/>
              </a:lnSpc>
            </a:pPr>
            <a:endParaRPr/>
          </a:p>
          <a:p>
            <a:pPr>
              <a:lnSpc>
                <a:spcPct val="100000"/>
              </a:lnSpc>
            </a:pPr>
            <a:r>
              <a:rPr lang="en-US">
                <a:latin typeface="Arial"/>
              </a:rPr>
              <a:t>The alternate path criteria describe non-standard ways to meet the desired outcome, which although may not be considered within the narrative of the story, are still reasonable to assume as usage patterns for the system.</a:t>
            </a:r>
            <a:endParaRPr/>
          </a:p>
          <a:p>
            <a:pPr>
              <a:lnSpc>
                <a:spcPct val="100000"/>
              </a:lnSpc>
            </a:pPr>
            <a:endParaRPr/>
          </a:p>
          <a:p>
            <a:pPr>
              <a:lnSpc>
                <a:spcPct val="100000"/>
              </a:lnSpc>
            </a:pPr>
            <a:r>
              <a:rPr lang="en-US">
                <a:latin typeface="Arial"/>
              </a:rPr>
              <a:t>Bad path criteria describe situations in which the outcome cannot be achieved, in this case how the system would behave in the case of an internal error.</a:t>
            </a:r>
            <a:endParaRPr/>
          </a:p>
        </p:txBody>
      </p:sp>
      <p:sp>
        <p:nvSpPr>
          <p:cNvPr id="545" name="CustomShape 2"/>
          <p:cNvSpPr/>
          <p:nvPr/>
        </p:nvSpPr>
        <p:spPr>
          <a:xfrm>
            <a:off x="3884760" y="8685360"/>
            <a:ext cx="2971080" cy="456480"/>
          </a:xfrm>
          <a:prstGeom prst="rect">
            <a:avLst/>
          </a:prstGeom>
          <a:noFill/>
          <a:ln>
            <a:noFill/>
          </a:ln>
        </p:spPr>
        <p:txBody>
          <a:bodyPr anchor="b" bIns="45000" lIns="90000" rIns="90000" tIns="45000"/>
          <a:p>
            <a:pPr>
              <a:lnSpc>
                <a:spcPct val="100000"/>
              </a:lnSpc>
            </a:pPr>
            <a:fld id="{B2B04747-D574-4F12-9FF3-ABD55E3AD763}" type="slidenum">
              <a:rPr lang="en-US" sz="1200"/>
              <a:t>&lt;number&gt;</a:t>
            </a:fld>
            <a:endParaRPr/>
          </a:p>
        </p:txBody>
      </p:sp>
      <p:sp>
        <p:nvSpPr>
          <p:cNvPr id="546" name="CustomShape 3"/>
          <p:cNvSpPr/>
          <p:nvPr/>
        </p:nvSpPr>
        <p:spPr>
          <a:xfrm>
            <a:off x="3884760" y="0"/>
            <a:ext cx="2971080" cy="456480"/>
          </a:xfrm>
          <a:prstGeom prst="rect">
            <a:avLst/>
          </a:prstGeom>
          <a:noFill/>
          <a:ln>
            <a:noFill/>
          </a:ln>
        </p:spPr>
      </p:sp>
      <p:sp>
        <p:nvSpPr>
          <p:cNvPr id="547"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8" name="PlaceHolder 1"/>
          <p:cNvSpPr>
            <a:spLocks noGrp="1"/>
          </p:cNvSpPr>
          <p:nvPr>
            <p:ph type="body"/>
          </p:nvPr>
        </p:nvSpPr>
        <p:spPr>
          <a:xfrm>
            <a:off x="685800" y="4343400"/>
            <a:ext cx="5485680" cy="4114080"/>
          </a:xfrm>
          <a:prstGeom prst="rect">
            <a:avLst/>
          </a:prstGeom>
        </p:spPr>
        <p:txBody>
          <a:bodyPr bIns="0" lIns="0" rIns="0" tIns="0"/>
          <a:p>
            <a:r>
              <a:rPr lang="en-US"/>
              <a:t>What we’ve done……</a:t>
            </a:r>
            <a:endParaRPr/>
          </a:p>
          <a:p>
            <a:endParaRPr/>
          </a:p>
          <a:p>
            <a:pPr>
              <a:lnSpc>
                <a:spcPct val="100000"/>
              </a:lnSpc>
              <a:buFont typeface="Arial"/>
              <a:buChar char="•"/>
            </a:pPr>
            <a:r>
              <a:rPr lang="en-US"/>
              <a:t>Seen how best practices address traditional project challenges</a:t>
            </a:r>
            <a:endParaRPr/>
          </a:p>
          <a:p>
            <a:pPr>
              <a:lnSpc>
                <a:spcPct val="100000"/>
              </a:lnSpc>
              <a:buFont typeface="Arial"/>
              <a:buChar char="•"/>
            </a:pPr>
            <a:r>
              <a:rPr lang="en-US"/>
              <a:t>Learned the process</a:t>
            </a:r>
            <a:endParaRPr/>
          </a:p>
          <a:p>
            <a:pPr>
              <a:lnSpc>
                <a:spcPct val="100000"/>
              </a:lnSpc>
              <a:buFont typeface="Arial"/>
              <a:buChar char="•"/>
            </a:pPr>
            <a:r>
              <a:rPr lang="en-US"/>
              <a:t>Met the team</a:t>
            </a:r>
            <a:endParaRPr/>
          </a:p>
          <a:p>
            <a:pPr>
              <a:lnSpc>
                <a:spcPct val="100000"/>
              </a:lnSpc>
            </a:pPr>
            <a:endParaRPr/>
          </a:p>
        </p:txBody>
      </p:sp>
      <p:sp>
        <p:nvSpPr>
          <p:cNvPr id="549"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25E538DD-0BDC-48D8-AE1B-1878862E9B17}" type="slidenum">
              <a:rPr lang="en-US" sz="1200">
                <a:solidFill>
                  <a:srgbClr val="000000"/>
                </a:solidFill>
                <a:latin typeface="Arial"/>
                <a:ea typeface="+mn-ea"/>
              </a:rPr>
              <a:t>&lt;number&gt;</a:t>
            </a:fld>
            <a:endParaRPr/>
          </a:p>
        </p:txBody>
      </p:sp>
      <p:sp>
        <p:nvSpPr>
          <p:cNvPr id="550" name="CustomShape 3"/>
          <p:cNvSpPr/>
          <p:nvPr/>
        </p:nvSpPr>
        <p:spPr>
          <a:xfrm>
            <a:off x="3884760" y="0"/>
            <a:ext cx="2971080" cy="456480"/>
          </a:xfrm>
          <a:prstGeom prst="rect">
            <a:avLst/>
          </a:prstGeom>
          <a:noFill/>
          <a:ln>
            <a:noFill/>
          </a:ln>
        </p:spPr>
      </p:sp>
      <p:sp>
        <p:nvSpPr>
          <p:cNvPr id="551"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0" name="PlaceHolder 1"/>
          <p:cNvSpPr>
            <a:spLocks noGrp="1"/>
          </p:cNvSpPr>
          <p:nvPr>
            <p:ph type="body"/>
          </p:nvPr>
        </p:nvSpPr>
        <p:spPr>
          <a:xfrm>
            <a:off x="685800" y="4343400"/>
            <a:ext cx="5485680" cy="4114080"/>
          </a:xfrm>
          <a:prstGeom prst="rect">
            <a:avLst/>
          </a:prstGeom>
        </p:spPr>
        <p:txBody>
          <a:bodyPr bIns="0" lIns="0" rIns="0" tIns="0"/>
          <a:p>
            <a:r>
              <a:rPr lang="en-US"/>
              <a:t>The techniques discussed here are similar to traditional analysis techniques.  </a:t>
            </a:r>
            <a:endParaRPr/>
          </a:p>
          <a:p>
            <a:r>
              <a:rPr lang="en-US"/>
              <a:t>Agile does them quicker and at a higher level.</a:t>
            </a:r>
            <a:endParaRPr/>
          </a:p>
          <a:p>
            <a:r>
              <a:rPr lang="en-US"/>
              <a:t>Agile uses index cards and post its and other fun office supplies to elicit and temporarily capture the data.</a:t>
            </a:r>
            <a:endParaRPr/>
          </a:p>
          <a:p>
            <a:r>
              <a:rPr lang="en-US"/>
              <a:t>Understand just enough to make an estimate.  </a:t>
            </a:r>
            <a:endParaRPr/>
          </a:p>
          <a:p>
            <a:r>
              <a:rPr lang="en-US"/>
              <a:t>Understand just enough to get a fully formed picture of the solution, but not every detail.</a:t>
            </a:r>
            <a:endParaRPr/>
          </a:p>
          <a:p>
            <a:endParaRPr/>
          </a:p>
          <a:p>
            <a:r>
              <a:rPr lang="en-US"/>
              <a:t>Low: 1min</a:t>
            </a:r>
            <a:endParaRPr/>
          </a:p>
          <a:p>
            <a:r>
              <a:rPr lang="en-US"/>
              <a:t>High: 3min</a:t>
            </a:r>
            <a:endParaRPr/>
          </a:p>
        </p:txBody>
      </p:sp>
      <p:sp>
        <p:nvSpPr>
          <p:cNvPr id="491"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82A37315-B9B1-4EC0-9E7B-535DF17F4F3F}" type="slidenum">
              <a:rPr lang="en-US" sz="1200">
                <a:solidFill>
                  <a:srgbClr val="000000"/>
                </a:solidFill>
                <a:latin typeface="Arial"/>
                <a:ea typeface="+mn-ea"/>
              </a:rPr>
              <a:t>&lt;number&gt;</a:t>
            </a:fld>
            <a:endParaRPr/>
          </a:p>
        </p:txBody>
      </p:sp>
      <p:sp>
        <p:nvSpPr>
          <p:cNvPr id="492" name="CustomShape 3"/>
          <p:cNvSpPr/>
          <p:nvPr/>
        </p:nvSpPr>
        <p:spPr>
          <a:xfrm>
            <a:off x="3884760" y="0"/>
            <a:ext cx="2971080" cy="456480"/>
          </a:xfrm>
          <a:prstGeom prst="rect">
            <a:avLst/>
          </a:prstGeom>
          <a:noFill/>
          <a:ln>
            <a:noFill/>
          </a:ln>
        </p:spPr>
      </p:sp>
      <p:sp>
        <p:nvSpPr>
          <p:cNvPr id="493"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4" name="PlaceHolder 1"/>
          <p:cNvSpPr>
            <a:spLocks noGrp="1"/>
          </p:cNvSpPr>
          <p:nvPr>
            <p:ph type="body"/>
          </p:nvPr>
        </p:nvSpPr>
        <p:spPr>
          <a:xfrm>
            <a:off x="685800" y="4343400"/>
            <a:ext cx="5485680" cy="4114080"/>
          </a:xfrm>
          <a:prstGeom prst="rect">
            <a:avLst/>
          </a:prstGeom>
        </p:spPr>
        <p:txBody>
          <a:bodyPr bIns="0" lIns="0" rIns="0" tIns="0"/>
          <a:p>
            <a:r>
              <a:rPr lang="en-US"/>
              <a:t>Understand the differences between users of the same role.  </a:t>
            </a:r>
            <a:endParaRPr/>
          </a:p>
          <a:p>
            <a:r>
              <a:rPr lang="en-US"/>
              <a:t>Admin asst.</a:t>
            </a:r>
            <a:endParaRPr/>
          </a:p>
          <a:p>
            <a:r>
              <a:rPr lang="en-US"/>
              <a:t>Sales.  Manager, Sales folks.</a:t>
            </a:r>
            <a:endParaRPr/>
          </a:p>
          <a:p>
            <a:r>
              <a:rPr lang="en-US"/>
              <a:t>Is Customer a role we should track?</a:t>
            </a:r>
            <a:endParaRPr/>
          </a:p>
          <a:p>
            <a:endParaRPr/>
          </a:p>
          <a:p>
            <a:r>
              <a:rPr lang="en-US"/>
              <a:t>Low: 3min</a:t>
            </a:r>
            <a:endParaRPr/>
          </a:p>
          <a:p>
            <a:r>
              <a:rPr lang="en-US"/>
              <a:t>High: 6min</a:t>
            </a:r>
            <a:endParaRPr/>
          </a:p>
        </p:txBody>
      </p:sp>
      <p:sp>
        <p:nvSpPr>
          <p:cNvPr id="495"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E6B9BBA8-62EA-4D34-B76A-041284D57217}" type="slidenum">
              <a:rPr lang="en-US" sz="1200">
                <a:solidFill>
                  <a:srgbClr val="000000"/>
                </a:solidFill>
                <a:latin typeface="Arial"/>
                <a:ea typeface="+mn-ea"/>
              </a:rPr>
              <a:t>&lt;number&gt;</a:t>
            </a:fld>
            <a:endParaRPr/>
          </a:p>
        </p:txBody>
      </p:sp>
      <p:sp>
        <p:nvSpPr>
          <p:cNvPr id="496" name="CustomShape 3"/>
          <p:cNvSpPr/>
          <p:nvPr/>
        </p:nvSpPr>
        <p:spPr>
          <a:xfrm>
            <a:off x="3884760" y="0"/>
            <a:ext cx="2971080" cy="456480"/>
          </a:xfrm>
          <a:prstGeom prst="rect">
            <a:avLst/>
          </a:prstGeom>
          <a:noFill/>
          <a:ln>
            <a:noFill/>
          </a:ln>
        </p:spPr>
      </p:sp>
      <p:sp>
        <p:nvSpPr>
          <p:cNvPr id="497"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8" name="PlaceHolder 1"/>
          <p:cNvSpPr>
            <a:spLocks noGrp="1"/>
          </p:cNvSpPr>
          <p:nvPr>
            <p:ph type="body"/>
          </p:nvPr>
        </p:nvSpPr>
        <p:spPr>
          <a:xfrm>
            <a:off x="685800" y="4343400"/>
            <a:ext cx="5485680" cy="4114080"/>
          </a:xfrm>
          <a:prstGeom prst="rect">
            <a:avLst/>
          </a:prstGeom>
        </p:spPr>
        <p:txBody>
          <a:bodyPr bIns="0" lIns="0" rIns="0" tIns="0"/>
          <a:p>
            <a:r>
              <a:rPr lang="en-US"/>
              <a:t>Understand the differences between users of the same role.  </a:t>
            </a:r>
            <a:endParaRPr/>
          </a:p>
          <a:p>
            <a:r>
              <a:rPr lang="en-US"/>
              <a:t>Admin asst.</a:t>
            </a:r>
            <a:endParaRPr/>
          </a:p>
          <a:p>
            <a:r>
              <a:rPr lang="en-US"/>
              <a:t>Sales.  Manager, Sales folks.</a:t>
            </a:r>
            <a:endParaRPr/>
          </a:p>
          <a:p>
            <a:r>
              <a:rPr lang="en-US"/>
              <a:t>Is Customer a role we should track?</a:t>
            </a:r>
            <a:endParaRPr/>
          </a:p>
          <a:p>
            <a:endParaRPr/>
          </a:p>
          <a:p>
            <a:r>
              <a:rPr lang="en-US"/>
              <a:t>Low: 3min</a:t>
            </a:r>
            <a:endParaRPr/>
          </a:p>
          <a:p>
            <a:r>
              <a:rPr lang="en-US"/>
              <a:t>High: 6min</a:t>
            </a:r>
            <a:endParaRPr/>
          </a:p>
        </p:txBody>
      </p:sp>
      <p:sp>
        <p:nvSpPr>
          <p:cNvPr id="499"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ADE903D2-D0E5-4514-ADF4-3E5BB8505906}" type="slidenum">
              <a:rPr lang="en-US" sz="1200">
                <a:solidFill>
                  <a:srgbClr val="000000"/>
                </a:solidFill>
                <a:latin typeface="Arial"/>
                <a:ea typeface="+mn-ea"/>
              </a:rPr>
              <a:t>&lt;number&gt;</a:t>
            </a:fld>
            <a:endParaRPr/>
          </a:p>
        </p:txBody>
      </p:sp>
      <p:sp>
        <p:nvSpPr>
          <p:cNvPr id="500" name="CustomShape 3"/>
          <p:cNvSpPr/>
          <p:nvPr/>
        </p:nvSpPr>
        <p:spPr>
          <a:xfrm>
            <a:off x="3884760" y="0"/>
            <a:ext cx="2971080" cy="456480"/>
          </a:xfrm>
          <a:prstGeom prst="rect">
            <a:avLst/>
          </a:prstGeom>
          <a:noFill/>
          <a:ln>
            <a:noFill/>
          </a:ln>
        </p:spPr>
      </p:sp>
      <p:sp>
        <p:nvSpPr>
          <p:cNvPr id="501"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2" name="PlaceHolder 1"/>
          <p:cNvSpPr>
            <a:spLocks noGrp="1"/>
          </p:cNvSpPr>
          <p:nvPr>
            <p:ph type="body"/>
          </p:nvPr>
        </p:nvSpPr>
        <p:spPr>
          <a:xfrm>
            <a:off x="685800" y="4343400"/>
            <a:ext cx="5485680" cy="4114080"/>
          </a:xfrm>
          <a:prstGeom prst="rect">
            <a:avLst/>
          </a:prstGeom>
        </p:spPr>
        <p:txBody>
          <a:bodyPr bIns="0" lIns="0" rIns="0" tIns="0"/>
          <a:p>
            <a:r>
              <a:rPr lang="en-US"/>
              <a:t>Low: 1min</a:t>
            </a:r>
            <a:endParaRPr/>
          </a:p>
          <a:p>
            <a:r>
              <a:rPr lang="en-US"/>
              <a:t>High: 3min</a:t>
            </a:r>
            <a:endParaRPr/>
          </a:p>
        </p:txBody>
      </p:sp>
      <p:sp>
        <p:nvSpPr>
          <p:cNvPr id="503" name="CustomShape 2"/>
          <p:cNvSpPr/>
          <p:nvPr/>
        </p:nvSpPr>
        <p:spPr>
          <a:xfrm>
            <a:off x="3884760" y="8685360"/>
            <a:ext cx="2971080" cy="456480"/>
          </a:xfrm>
          <a:prstGeom prst="rect">
            <a:avLst/>
          </a:prstGeom>
          <a:noFill/>
          <a:ln>
            <a:noFill/>
          </a:ln>
        </p:spPr>
        <p:txBody>
          <a:bodyPr anchor="b" bIns="45000" lIns="90000" rIns="90000" tIns="45000"/>
          <a:p>
            <a:pPr algn="r">
              <a:lnSpc>
                <a:spcPct val="100000"/>
              </a:lnSpc>
            </a:pPr>
            <a:fld id="{DB9FE2EB-484B-42DB-BF8C-3C16416307F4}" type="slidenum">
              <a:rPr lang="en-US" sz="1200">
                <a:solidFill>
                  <a:srgbClr val="000000"/>
                </a:solidFill>
                <a:latin typeface="Arial"/>
                <a:ea typeface="+mn-ea"/>
              </a:rPr>
              <a:t>&lt;number&gt;</a:t>
            </a:fld>
            <a:endParaRPr/>
          </a:p>
        </p:txBody>
      </p:sp>
      <p:sp>
        <p:nvSpPr>
          <p:cNvPr id="504" name="CustomShape 3"/>
          <p:cNvSpPr/>
          <p:nvPr/>
        </p:nvSpPr>
        <p:spPr>
          <a:xfrm>
            <a:off x="3884760" y="0"/>
            <a:ext cx="2971080" cy="456480"/>
          </a:xfrm>
          <a:prstGeom prst="rect">
            <a:avLst/>
          </a:prstGeom>
          <a:noFill/>
          <a:ln>
            <a:noFill/>
          </a:ln>
        </p:spPr>
      </p:sp>
      <p:sp>
        <p:nvSpPr>
          <p:cNvPr id="505" name="CustomShape 4"/>
          <p:cNvSpPr/>
          <p:nvPr/>
        </p:nvSpPr>
        <p:spPr>
          <a:xfrm>
            <a:off x="0" y="8685360"/>
            <a:ext cx="2971080" cy="456480"/>
          </a:xfrm>
          <a:prstGeom prst="rect">
            <a:avLst/>
          </a:prstGeom>
          <a:noFill/>
          <a:ln>
            <a:noFill/>
          </a:ln>
        </p:spPr>
        <p:txBody>
          <a:bodyPr anchor="b" bIns="45000" lIns="90000" rIns="90000" tIns="45000"/>
          <a:p>
            <a:pPr>
              <a:lnSpc>
                <a:spcPct val="100000"/>
              </a:lnSpc>
            </a:pPr>
            <a:r>
              <a:rPr lang="en-US" sz="1200">
                <a:solidFill>
                  <a:srgbClr val="000000"/>
                </a:solidFill>
                <a:latin typeface="Arial"/>
                <a:ea typeface="+mn-ea"/>
              </a:rPr>
              <a:t>Define the Project</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2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2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36" name=""/>
          <p:cNvPicPr/>
          <p:nvPr/>
        </p:nvPicPr>
        <p:blipFill>
          <a:blip r:embed="rId2"/>
          <a:stretch>
            <a:fillRect/>
          </a:stretch>
        </p:blipFill>
        <p:spPr>
          <a:xfrm>
            <a:off x="5492160" y="3681360"/>
            <a:ext cx="2378160" cy="1896840"/>
          </a:xfrm>
          <a:prstGeom prst="rect">
            <a:avLst/>
          </a:prstGeom>
          <a:ln>
            <a:noFill/>
          </a:ln>
        </p:spPr>
      </p:pic>
      <p:pic>
        <p:nvPicPr>
          <p:cNvPr descr="" id="37"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4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4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4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2130480"/>
            <a:ext cx="7771680" cy="34513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6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6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7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76" name=""/>
          <p:cNvPicPr/>
          <p:nvPr/>
        </p:nvPicPr>
        <p:blipFill>
          <a:blip r:embed="rId2"/>
          <a:stretch>
            <a:fillRect/>
          </a:stretch>
        </p:blipFill>
        <p:spPr>
          <a:xfrm>
            <a:off x="5492160" y="3681360"/>
            <a:ext cx="2378160" cy="1896840"/>
          </a:xfrm>
          <a:prstGeom prst="rect">
            <a:avLst/>
          </a:prstGeom>
          <a:ln>
            <a:noFill/>
          </a:ln>
        </p:spPr>
      </p:pic>
      <p:pic>
        <p:nvPicPr>
          <p:cNvPr descr="" id="77"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8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8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8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85800" y="2130480"/>
            <a:ext cx="7771680" cy="34513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9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9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0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0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0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0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1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114" name=""/>
          <p:cNvPicPr/>
          <p:nvPr/>
        </p:nvPicPr>
        <p:blipFill>
          <a:blip r:embed="rId2"/>
          <a:stretch>
            <a:fillRect/>
          </a:stretch>
        </p:blipFill>
        <p:spPr>
          <a:xfrm>
            <a:off x="5492160" y="3681360"/>
            <a:ext cx="2378160" cy="1896840"/>
          </a:xfrm>
          <a:prstGeom prst="rect">
            <a:avLst/>
          </a:prstGeom>
          <a:ln>
            <a:noFill/>
          </a:ln>
        </p:spPr>
      </p:pic>
      <p:pic>
        <p:nvPicPr>
          <p:cNvPr descr="" id="115"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2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2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2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2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85800" y="2130480"/>
            <a:ext cx="7771680" cy="345132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3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3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3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3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3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4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4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4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4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5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1"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152" name=""/>
          <p:cNvPicPr/>
          <p:nvPr/>
        </p:nvPicPr>
        <p:blipFill>
          <a:blip r:embed="rId2"/>
          <a:stretch>
            <a:fillRect/>
          </a:stretch>
        </p:blipFill>
        <p:spPr>
          <a:xfrm>
            <a:off x="5492160" y="3681360"/>
            <a:ext cx="2378160" cy="1896840"/>
          </a:xfrm>
          <a:prstGeom prst="rect">
            <a:avLst/>
          </a:prstGeom>
          <a:ln>
            <a:noFill/>
          </a:ln>
        </p:spPr>
      </p:pic>
      <p:pic>
        <p:nvPicPr>
          <p:cNvPr descr="" id="153"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85800" y="2130480"/>
            <a:ext cx="7771680" cy="34513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1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2130480"/>
            <a:ext cx="7771680" cy="1469880"/>
          </a:xfrm>
          <a:prstGeom prst="rect">
            <a:avLst/>
          </a:prstGeom>
        </p:spPr>
        <p:txBody>
          <a:bodyPr anchor="ctr" bIns="0" lIns="0" rIns="0" tIns="0" wrap="none"/>
          <a:p>
            <a:pPr algn="ctr"/>
            <a:endParaRPr/>
          </a:p>
        </p:txBody>
      </p:sp>
      <p:sp>
        <p:nvSpPr>
          <p:cNvPr id="2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3"/>
          <p:cNvPicPr/>
          <p:nvPr/>
        </p:nvPicPr>
        <p:blipFill>
          <a:blip r:embed="rId2"/>
          <a:stretch>
            <a:fillRect/>
          </a:stretch>
        </p:blipFill>
        <p:spPr>
          <a:xfrm>
            <a:off x="7670880" y="6505200"/>
            <a:ext cx="1015200" cy="189720"/>
          </a:xfrm>
          <a:prstGeom prst="rect">
            <a:avLst/>
          </a:prstGeom>
          <a:ln>
            <a:noFill/>
          </a:ln>
        </p:spPr>
      </p:pic>
      <p:pic>
        <p:nvPicPr>
          <p:cNvPr descr="" id="1" name="Picture 4"/>
          <p:cNvPicPr/>
          <p:nvPr/>
        </p:nvPicPr>
        <p:blipFill>
          <a:blip r:embed="rId3"/>
          <a:stretch>
            <a:fillRect/>
          </a:stretch>
        </p:blipFill>
        <p:spPr>
          <a:xfrm>
            <a:off x="457200" y="6477120"/>
            <a:ext cx="1681920" cy="261360"/>
          </a:xfrm>
          <a:prstGeom prst="rect">
            <a:avLst/>
          </a:prstGeom>
          <a:ln>
            <a:noFill/>
          </a:ln>
        </p:spPr>
      </p:pic>
      <p:sp>
        <p:nvSpPr>
          <p:cNvPr id="2" name="PlaceHolder 1"/>
          <p:cNvSpPr>
            <a:spLocks noGrp="1"/>
          </p:cNvSpPr>
          <p:nvPr>
            <p:ph type="title"/>
          </p:nvPr>
        </p:nvSpPr>
        <p:spPr>
          <a:xfrm>
            <a:off x="685800" y="2130480"/>
            <a:ext cx="7771680" cy="1469520"/>
          </a:xfrm>
          <a:prstGeom prst="rect">
            <a:avLst/>
          </a:prstGeom>
        </p:spPr>
        <p:txBody>
          <a:bodyPr anchor="ctr" bIns="0" lIns="0" rIns="0" tIns="0" wrap="none"/>
          <a:p>
            <a:r>
              <a:rPr lang="en-US"/>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38" name="Picture 3"/>
          <p:cNvPicPr/>
          <p:nvPr/>
        </p:nvPicPr>
        <p:blipFill>
          <a:blip r:embed="rId2"/>
          <a:stretch>
            <a:fillRect/>
          </a:stretch>
        </p:blipFill>
        <p:spPr>
          <a:xfrm>
            <a:off x="7670880" y="6505200"/>
            <a:ext cx="1015200" cy="189720"/>
          </a:xfrm>
          <a:prstGeom prst="rect">
            <a:avLst/>
          </a:prstGeom>
          <a:ln>
            <a:noFill/>
          </a:ln>
        </p:spPr>
      </p:pic>
      <p:pic>
        <p:nvPicPr>
          <p:cNvPr descr="" id="39" name="Picture 4"/>
          <p:cNvPicPr/>
          <p:nvPr/>
        </p:nvPicPr>
        <p:blipFill>
          <a:blip r:embed="rId3"/>
          <a:stretch>
            <a:fillRect/>
          </a:stretch>
        </p:blipFill>
        <p:spPr>
          <a:xfrm>
            <a:off x="457200" y="6477120"/>
            <a:ext cx="1681920" cy="261360"/>
          </a:xfrm>
          <a:prstGeom prst="rect">
            <a:avLst/>
          </a:prstGeom>
          <a:ln>
            <a:noFill/>
          </a:ln>
        </p:spPr>
      </p:pic>
      <p:sp>
        <p:nvSpPr>
          <p:cNvPr id="40" name="Line 1"/>
          <p:cNvSpPr/>
          <p:nvPr/>
        </p:nvSpPr>
        <p:spPr>
          <a:xfrm>
            <a:off x="457200" y="5843160"/>
            <a:ext cx="8215560" cy="0"/>
          </a:xfrm>
          <a:prstGeom prst="line">
            <a:avLst/>
          </a:prstGeom>
          <a:ln w="12600">
            <a:solidFill>
              <a:srgbClr val="cccccc"/>
            </a:solidFill>
            <a:round/>
          </a:ln>
        </p:spPr>
      </p:sp>
      <p:sp>
        <p:nvSpPr>
          <p:cNvPr id="41" name="Line 2"/>
          <p:cNvSpPr/>
          <p:nvPr/>
        </p:nvSpPr>
        <p:spPr>
          <a:xfrm>
            <a:off x="470880" y="1342080"/>
            <a:ext cx="8215920" cy="0"/>
          </a:xfrm>
          <a:prstGeom prst="line">
            <a:avLst/>
          </a:prstGeom>
          <a:ln w="12600">
            <a:solidFill>
              <a:srgbClr val="cccccc"/>
            </a:solidFill>
            <a:round/>
          </a:ln>
        </p:spPr>
      </p:sp>
      <p:sp>
        <p:nvSpPr>
          <p:cNvPr id="42" name="PlaceHolder 3"/>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43" name="PlaceHolder 4"/>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78" name="Picture 3"/>
          <p:cNvPicPr/>
          <p:nvPr/>
        </p:nvPicPr>
        <p:blipFill>
          <a:blip r:embed="rId2"/>
          <a:stretch>
            <a:fillRect/>
          </a:stretch>
        </p:blipFill>
        <p:spPr>
          <a:xfrm>
            <a:off x="7670880" y="6505200"/>
            <a:ext cx="1015200" cy="189720"/>
          </a:xfrm>
          <a:prstGeom prst="rect">
            <a:avLst/>
          </a:prstGeom>
          <a:ln>
            <a:noFill/>
          </a:ln>
        </p:spPr>
      </p:pic>
      <p:pic>
        <p:nvPicPr>
          <p:cNvPr descr="" id="79" name="Picture 4"/>
          <p:cNvPicPr/>
          <p:nvPr/>
        </p:nvPicPr>
        <p:blipFill>
          <a:blip r:embed="rId3"/>
          <a:stretch>
            <a:fillRect/>
          </a:stretch>
        </p:blipFill>
        <p:spPr>
          <a:xfrm>
            <a:off x="457200" y="6477120"/>
            <a:ext cx="1681920" cy="261360"/>
          </a:xfrm>
          <a:prstGeom prst="rect">
            <a:avLst/>
          </a:prstGeom>
          <a:ln>
            <a:noFill/>
          </a:ln>
        </p:spPr>
      </p:pic>
      <p:sp>
        <p:nvSpPr>
          <p:cNvPr id="8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8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116" name="Picture 3"/>
          <p:cNvPicPr/>
          <p:nvPr/>
        </p:nvPicPr>
        <p:blipFill>
          <a:blip r:embed="rId2"/>
          <a:stretch>
            <a:fillRect/>
          </a:stretch>
        </p:blipFill>
        <p:spPr>
          <a:xfrm>
            <a:off x="7670880" y="6505200"/>
            <a:ext cx="1015200" cy="189720"/>
          </a:xfrm>
          <a:prstGeom prst="rect">
            <a:avLst/>
          </a:prstGeom>
          <a:ln>
            <a:noFill/>
          </a:ln>
        </p:spPr>
      </p:pic>
      <p:pic>
        <p:nvPicPr>
          <p:cNvPr descr="" id="117" name="Picture 4"/>
          <p:cNvPicPr/>
          <p:nvPr/>
        </p:nvPicPr>
        <p:blipFill>
          <a:blip r:embed="rId3"/>
          <a:stretch>
            <a:fillRect/>
          </a:stretch>
        </p:blipFill>
        <p:spPr>
          <a:xfrm>
            <a:off x="457200" y="6477120"/>
            <a:ext cx="1681920" cy="261360"/>
          </a:xfrm>
          <a:prstGeom prst="rect">
            <a:avLst/>
          </a:prstGeom>
          <a:ln>
            <a:noFill/>
          </a:ln>
        </p:spPr>
      </p:pic>
      <p:sp>
        <p:nvSpPr>
          <p:cNvPr id="118" name="PlaceHolder 1"/>
          <p:cNvSpPr>
            <a:spLocks noGrp="1"/>
          </p:cNvSpPr>
          <p:nvPr>
            <p:ph type="title"/>
          </p:nvPr>
        </p:nvSpPr>
        <p:spPr>
          <a:xfrm>
            <a:off x="685800" y="2130480"/>
            <a:ext cx="7771680" cy="1469520"/>
          </a:xfrm>
          <a:prstGeom prst="rect">
            <a:avLst/>
          </a:prstGeom>
        </p:spPr>
        <p:txBody>
          <a:bodyPr anchor="ctr" bIns="0" lIns="0" rIns="0" tIns="0" wrap="none"/>
          <a:p>
            <a:r>
              <a:rPr lang="en-US"/>
              <a:t>Click to edit the title text format</a:t>
            </a:r>
            <a:endParaRPr/>
          </a:p>
        </p:txBody>
      </p:sp>
      <p:sp>
        <p:nvSpPr>
          <p:cNvPr id="119"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hyperlink" Target="mailto:http://creativecommons.org/licenses/by-sa/4.0/"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wmf"/><Relationship Id="rId3" Type="http://schemas.openxmlformats.org/officeDocument/2006/relationships/image" Target="../media/image24.wmf"/><Relationship Id="rId4" Type="http://schemas.openxmlformats.org/officeDocument/2006/relationships/image" Target="../media/image25.wmf"/><Relationship Id="rId5" Type="http://schemas.openxmlformats.org/officeDocument/2006/relationships/image" Target="../media/image26.wmf"/><Relationship Id="rId6" Type="http://schemas.openxmlformats.org/officeDocument/2006/relationships/image" Target="../media/image27.wmf"/><Relationship Id="rId7" Type="http://schemas.openxmlformats.org/officeDocument/2006/relationships/slideLayout" Target="../slideLayouts/slideLayout41.xml"/><Relationship Id="rId8"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 Id="rId3" Type="http://schemas.openxmlformats.org/officeDocument/2006/relationships/image" Target="../media/image19.wmf"/><Relationship Id="rId4" Type="http://schemas.openxmlformats.org/officeDocument/2006/relationships/image" Target="../media/image20.png"/><Relationship Id="rId5" Type="http://schemas.openxmlformats.org/officeDocument/2006/relationships/image" Target="../media/image21.wmf"/><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41.xml"/>
</Relationships>
</file>

<file path=ppt/slides/_rels/slide22.xml.rels><?xml version="1.0" encoding="UTF-8"?>
<Relationships xmlns="http://schemas.openxmlformats.org/package/2006/relationships"><Relationship Id="rId1" Type="http://schemas.openxmlformats.org/officeDocument/2006/relationships/hyperlink" Target="http://dannorth.net/introducing-bdd" TargetMode="External"/><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4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685800" y="2130480"/>
            <a:ext cx="7771680" cy="146916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Define the Project</a:t>
            </a:r>
            <a:endParaRPr/>
          </a:p>
        </p:txBody>
      </p:sp>
      <p:sp>
        <p:nvSpPr>
          <p:cNvPr id="160" name="CustomShape 2"/>
          <p:cNvSpPr/>
          <p:nvPr/>
        </p:nvSpPr>
        <p:spPr>
          <a:xfrm>
            <a:off x="1371600" y="3886200"/>
            <a:ext cx="6400080" cy="1751760"/>
          </a:xfrm>
          <a:prstGeom prst="rect">
            <a:avLst/>
          </a:prstGeom>
          <a:noFill/>
          <a:ln>
            <a:noFill/>
          </a:ln>
        </p:spPr>
        <p:txBody>
          <a:bodyPr bIns="45000" lIns="90000" rIns="90000" tIns="45000"/>
          <a:p>
            <a:pPr algn="ctr">
              <a:lnSpc>
                <a:spcPct val="100000"/>
              </a:lnSpc>
            </a:pPr>
            <a:r>
              <a:rPr lang="en-US" sz="3200">
                <a:solidFill>
                  <a:srgbClr val="8b8b8b"/>
                </a:solidFill>
                <a:latin typeface="CamingoDos Pro Cd"/>
              </a:rPr>
              <a:t>A Module in Agile Fundamentals</a:t>
            </a:r>
            <a:endParaRPr/>
          </a:p>
          <a:p>
            <a:pPr algn="ctr">
              <a:lnSpc>
                <a:spcPct val="100000"/>
              </a:lnSpc>
            </a:pPr>
            <a:endParaRPr/>
          </a:p>
        </p:txBody>
      </p:sp>
      <p:sp>
        <p:nvSpPr>
          <p:cNvPr id="161" name="CustomShape 3"/>
          <p:cNvSpPr/>
          <p:nvPr/>
        </p:nvSpPr>
        <p:spPr>
          <a:xfrm>
            <a:off x="1828800" y="5756760"/>
            <a:ext cx="5790600" cy="637560"/>
          </a:xfrm>
          <a:prstGeom prst="rect">
            <a:avLst/>
          </a:prstGeom>
          <a:noFill/>
          <a:ln>
            <a:noFill/>
          </a:ln>
        </p:spPr>
        <p:txBody>
          <a:bodyPr bIns="45000" lIns="90000" rIns="90000" tIns="45000"/>
          <a:p>
            <a:pPr algn="ctr">
              <a:lnSpc>
                <a:spcPct val="100000"/>
              </a:lnSpc>
            </a:pPr>
            <a:r>
              <a:rPr lang="en-US" sz="1200">
                <a:solidFill>
                  <a:srgbClr val="000000"/>
                </a:solidFill>
                <a:latin typeface="Calibri"/>
              </a:rPr>
              <a:t>This work is licensed under the</a:t>
            </a:r>
            <a:endParaRPr/>
          </a:p>
          <a:p>
            <a:pPr algn="ctr">
              <a:lnSpc>
                <a:spcPct val="100000"/>
              </a:lnSpc>
            </a:pPr>
            <a:r>
              <a:rPr lang="en-US" sz="1200">
                <a:solidFill>
                  <a:srgbClr val="000000"/>
                </a:solidFill>
                <a:latin typeface="Calibri"/>
              </a:rPr>
              <a:t> </a:t>
            </a:r>
            <a:r>
              <a:rPr lang="en-US" sz="1200">
                <a:solidFill>
                  <a:srgbClr val="000000"/>
                </a:solidFill>
                <a:latin typeface="Calibri"/>
              </a:rPr>
              <a:t>Creative Commons Attribution-ShareAlike 4.0 International License. </a:t>
            </a:r>
            <a:endParaRPr/>
          </a:p>
          <a:p>
            <a:pPr algn="ctr">
              <a:lnSpc>
                <a:spcPct val="100000"/>
              </a:lnSpc>
            </a:pPr>
            <a:r>
              <a:rPr lang="en-US" sz="1200">
                <a:solidFill>
                  <a:srgbClr val="000000"/>
                </a:solidFill>
                <a:latin typeface="Calibri"/>
              </a:rPr>
              <a:t>To view a copy of this license, visit </a:t>
            </a:r>
            <a:r>
              <a:rPr lang="en-US" sz="1200" u="sng">
                <a:solidFill>
                  <a:srgbClr val="0000ff"/>
                </a:solidFill>
                <a:latin typeface="Calibri"/>
                <a:hlinkClick r:id="rId1"/>
              </a:rPr>
              <a:t>http://creativecommons.org/licenses/by-sa/4.0/</a:t>
            </a:r>
            <a:r>
              <a:rPr lang="en-US" sz="1200">
                <a:solidFill>
                  <a:srgbClr val="000000"/>
                </a:solidFill>
                <a:latin typeface="Calibri"/>
              </a:rPr>
              <a:t>.</a:t>
            </a:r>
            <a:endParaRPr/>
          </a:p>
        </p:txBody>
      </p:sp>
    </p:spTree>
  </p:cSld>
  <p:transition spd="slow">
    <p:fade thruBlk="true"/>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457200" y="274680"/>
            <a:ext cx="8228880" cy="923400"/>
          </a:xfrm>
          <a:prstGeom prst="rect">
            <a:avLst/>
          </a:prstGeom>
          <a:noFill/>
          <a:ln>
            <a:noFill/>
          </a:ln>
        </p:spPr>
        <p:txBody>
          <a:bodyPr anchor="ctr" bIns="45000" lIns="90000" rIns="90000" tIns="45000"/>
          <a:p>
            <a:pPr>
              <a:lnSpc>
                <a:spcPct val="100000"/>
              </a:lnSpc>
            </a:pPr>
            <a:r>
              <a:rPr lang="en-US" sz="4000">
                <a:solidFill>
                  <a:srgbClr val="000000"/>
                </a:solidFill>
                <a:latin typeface="Marydale"/>
              </a:rPr>
              <a:t>What is a Persona?</a:t>
            </a:r>
            <a:endParaRPr/>
          </a:p>
        </p:txBody>
      </p:sp>
      <p:sp>
        <p:nvSpPr>
          <p:cNvPr id="223" name="CustomShape 2"/>
          <p:cNvSpPr/>
          <p:nvPr/>
        </p:nvSpPr>
        <p:spPr>
          <a:xfrm>
            <a:off x="457200" y="1600200"/>
            <a:ext cx="8228880" cy="4173120"/>
          </a:xfrm>
          <a:prstGeom prst="rect">
            <a:avLst/>
          </a:prstGeom>
          <a:noFill/>
          <a:ln>
            <a:noFill/>
          </a:ln>
        </p:spPr>
        <p:txBody>
          <a:bodyPr bIns="45000" lIns="90000" rIns="90000" tIns="45000"/>
          <a:p>
            <a:pPr>
              <a:lnSpc>
                <a:spcPct val="100000"/>
              </a:lnSpc>
              <a:buFont typeface="Lucida Grande"/>
              <a:buChar char="–"/>
            </a:pPr>
            <a:r>
              <a:rPr lang="en-US" sz="3200">
                <a:solidFill>
                  <a:srgbClr val="333333"/>
                </a:solidFill>
                <a:latin typeface="CamingoDos Pro Cd"/>
              </a:rPr>
              <a:t>Archetype / representation / profile</a:t>
            </a:r>
            <a:endParaRPr/>
          </a:p>
          <a:p>
            <a:pPr>
              <a:lnSpc>
                <a:spcPct val="100000"/>
              </a:lnSpc>
              <a:buFont typeface="Lucida Grande"/>
              <a:buChar char="–"/>
            </a:pPr>
            <a:r>
              <a:rPr lang="en-US" sz="3200">
                <a:solidFill>
                  <a:srgbClr val="333333"/>
                </a:solidFill>
                <a:latin typeface="CamingoDos Pro Cd"/>
              </a:rPr>
              <a:t>Description of end users</a:t>
            </a:r>
            <a:endParaRPr/>
          </a:p>
          <a:p>
            <a:pPr>
              <a:lnSpc>
                <a:spcPct val="100000"/>
              </a:lnSpc>
              <a:buFont typeface="Lucida Grande"/>
              <a:buChar char="–"/>
            </a:pPr>
            <a:r>
              <a:rPr lang="en-US" sz="3200">
                <a:solidFill>
                  <a:srgbClr val="333333"/>
                </a:solidFill>
                <a:latin typeface="CamingoDos Pro Cd"/>
              </a:rPr>
              <a:t>Reference document</a:t>
            </a:r>
            <a:endParaRPr/>
          </a:p>
        </p:txBody>
      </p:sp>
    </p:spTree>
  </p:cSld>
  <p:transition spd="slow">
    <p:fade thruBlk="true"/>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Attributes of a Persona</a:t>
            </a:r>
            <a:endParaRPr/>
          </a:p>
        </p:txBody>
      </p:sp>
      <p:pic>
        <p:nvPicPr>
          <p:cNvPr descr="" id="225" name="Picture 2"/>
          <p:cNvPicPr/>
          <p:nvPr/>
        </p:nvPicPr>
        <p:blipFill>
          <a:blip r:embed="rId1"/>
          <a:stretch>
            <a:fillRect/>
          </a:stretch>
        </p:blipFill>
        <p:spPr>
          <a:xfrm>
            <a:off x="533520" y="1669680"/>
            <a:ext cx="1229400" cy="834840"/>
          </a:xfrm>
          <a:prstGeom prst="rect">
            <a:avLst/>
          </a:prstGeom>
          <a:ln>
            <a:noFill/>
          </a:ln>
        </p:spPr>
      </p:pic>
      <p:sp>
        <p:nvSpPr>
          <p:cNvPr id="226" name="CustomShape 2"/>
          <p:cNvSpPr/>
          <p:nvPr/>
        </p:nvSpPr>
        <p:spPr>
          <a:xfrm>
            <a:off x="1907640" y="3357000"/>
            <a:ext cx="1943640" cy="364320"/>
          </a:xfrm>
          <a:prstGeom prst="rect">
            <a:avLst/>
          </a:prstGeom>
          <a:noFill/>
          <a:ln>
            <a:noFill/>
          </a:ln>
        </p:spPr>
        <p:txBody>
          <a:bodyPr bIns="45000" lIns="90000" rIns="90000" tIns="45000"/>
          <a:p>
            <a:pPr>
              <a:lnSpc>
                <a:spcPct val="100000"/>
              </a:lnSpc>
            </a:pPr>
            <a:r>
              <a:rPr b="1" lang="en-US">
                <a:solidFill>
                  <a:srgbClr val="000000"/>
                </a:solidFill>
                <a:latin typeface="Arial"/>
              </a:rPr>
              <a:t>Demographic</a:t>
            </a:r>
            <a:endParaRPr/>
          </a:p>
        </p:txBody>
      </p:sp>
      <p:sp>
        <p:nvSpPr>
          <p:cNvPr id="227" name="CustomShape 3"/>
          <p:cNvSpPr/>
          <p:nvPr/>
        </p:nvSpPr>
        <p:spPr>
          <a:xfrm>
            <a:off x="1835640" y="1845000"/>
            <a:ext cx="1511280" cy="364320"/>
          </a:xfrm>
          <a:prstGeom prst="rect">
            <a:avLst/>
          </a:prstGeom>
          <a:noFill/>
          <a:ln>
            <a:noFill/>
          </a:ln>
        </p:spPr>
        <p:txBody>
          <a:bodyPr bIns="45000" lIns="90000" rIns="90000" tIns="45000"/>
          <a:p>
            <a:pPr>
              <a:lnSpc>
                <a:spcPct val="100000"/>
              </a:lnSpc>
            </a:pPr>
            <a:r>
              <a:rPr b="1" lang="en-US">
                <a:solidFill>
                  <a:srgbClr val="000000"/>
                </a:solidFill>
                <a:latin typeface="Arial"/>
              </a:rPr>
              <a:t>Biographic</a:t>
            </a:r>
            <a:endParaRPr/>
          </a:p>
        </p:txBody>
      </p:sp>
      <p:pic>
        <p:nvPicPr>
          <p:cNvPr descr="" id="228" name="Picture 4"/>
          <p:cNvPicPr/>
          <p:nvPr/>
        </p:nvPicPr>
        <p:blipFill>
          <a:blip r:embed="rId2"/>
          <a:stretch>
            <a:fillRect/>
          </a:stretch>
        </p:blipFill>
        <p:spPr>
          <a:xfrm>
            <a:off x="467640" y="2925000"/>
            <a:ext cx="1317600" cy="1265400"/>
          </a:xfrm>
          <a:prstGeom prst="rect">
            <a:avLst/>
          </a:prstGeom>
          <a:ln>
            <a:noFill/>
          </a:ln>
        </p:spPr>
      </p:pic>
      <p:sp>
        <p:nvSpPr>
          <p:cNvPr id="229" name="CustomShape 4"/>
          <p:cNvSpPr/>
          <p:nvPr/>
        </p:nvSpPr>
        <p:spPr>
          <a:xfrm>
            <a:off x="2051640" y="5013000"/>
            <a:ext cx="2087640" cy="364320"/>
          </a:xfrm>
          <a:prstGeom prst="rect">
            <a:avLst/>
          </a:prstGeom>
          <a:noFill/>
          <a:ln>
            <a:noFill/>
          </a:ln>
        </p:spPr>
        <p:txBody>
          <a:bodyPr bIns="45000" lIns="90000" rIns="90000" tIns="45000"/>
          <a:p>
            <a:pPr>
              <a:lnSpc>
                <a:spcPct val="100000"/>
              </a:lnSpc>
            </a:pPr>
            <a:r>
              <a:rPr b="1" lang="en-US">
                <a:solidFill>
                  <a:srgbClr val="000000"/>
                </a:solidFill>
                <a:latin typeface="Arial"/>
              </a:rPr>
              <a:t>Psychographic</a:t>
            </a:r>
            <a:endParaRPr/>
          </a:p>
        </p:txBody>
      </p:sp>
      <p:pic>
        <p:nvPicPr>
          <p:cNvPr descr="" id="230" name="Picture 6"/>
          <p:cNvPicPr/>
          <p:nvPr/>
        </p:nvPicPr>
        <p:blipFill>
          <a:blip r:embed="rId3"/>
          <a:stretch>
            <a:fillRect/>
          </a:stretch>
        </p:blipFill>
        <p:spPr>
          <a:xfrm>
            <a:off x="539640" y="4581000"/>
            <a:ext cx="1223280" cy="1223280"/>
          </a:xfrm>
          <a:prstGeom prst="rect">
            <a:avLst/>
          </a:prstGeom>
          <a:ln>
            <a:noFill/>
          </a:ln>
        </p:spPr>
      </p:pic>
      <p:sp>
        <p:nvSpPr>
          <p:cNvPr id="231" name="CustomShape 5"/>
          <p:cNvSpPr/>
          <p:nvPr/>
        </p:nvSpPr>
        <p:spPr>
          <a:xfrm>
            <a:off x="5940000" y="2205000"/>
            <a:ext cx="2065680" cy="364320"/>
          </a:xfrm>
          <a:prstGeom prst="rect">
            <a:avLst/>
          </a:prstGeom>
          <a:noFill/>
          <a:ln>
            <a:noFill/>
          </a:ln>
        </p:spPr>
        <p:txBody>
          <a:bodyPr bIns="45000" lIns="90000" rIns="90000" tIns="45000"/>
          <a:p>
            <a:pPr>
              <a:lnSpc>
                <a:spcPct val="100000"/>
              </a:lnSpc>
            </a:pPr>
            <a:r>
              <a:rPr b="1" lang="en-US">
                <a:solidFill>
                  <a:srgbClr val="000000"/>
                </a:solidFill>
                <a:latin typeface="Arial"/>
              </a:rPr>
              <a:t>Technographic</a:t>
            </a:r>
            <a:endParaRPr/>
          </a:p>
        </p:txBody>
      </p:sp>
      <p:pic>
        <p:nvPicPr>
          <p:cNvPr descr="" id="232" name="Picture 2"/>
          <p:cNvPicPr/>
          <p:nvPr/>
        </p:nvPicPr>
        <p:blipFill>
          <a:blip r:embed="rId4"/>
          <a:stretch>
            <a:fillRect/>
          </a:stretch>
        </p:blipFill>
        <p:spPr>
          <a:xfrm>
            <a:off x="4428000" y="1628640"/>
            <a:ext cx="1331640" cy="1359720"/>
          </a:xfrm>
          <a:prstGeom prst="rect">
            <a:avLst/>
          </a:prstGeom>
          <a:ln>
            <a:noFill/>
          </a:ln>
        </p:spPr>
      </p:pic>
      <p:pic>
        <p:nvPicPr>
          <p:cNvPr descr="" id="233" name="Picture 2"/>
          <p:cNvPicPr/>
          <p:nvPr/>
        </p:nvPicPr>
        <p:blipFill>
          <a:blip r:embed="rId5"/>
          <a:stretch>
            <a:fillRect/>
          </a:stretch>
        </p:blipFill>
        <p:spPr>
          <a:xfrm>
            <a:off x="4500000" y="3429000"/>
            <a:ext cx="863280" cy="1416960"/>
          </a:xfrm>
          <a:prstGeom prst="rect">
            <a:avLst/>
          </a:prstGeom>
          <a:ln>
            <a:noFill/>
          </a:ln>
        </p:spPr>
      </p:pic>
      <p:sp>
        <p:nvSpPr>
          <p:cNvPr id="234" name="CustomShape 6"/>
          <p:cNvSpPr/>
          <p:nvPr/>
        </p:nvSpPr>
        <p:spPr>
          <a:xfrm>
            <a:off x="5652000" y="3861000"/>
            <a:ext cx="3491280" cy="364320"/>
          </a:xfrm>
          <a:prstGeom prst="rect">
            <a:avLst/>
          </a:prstGeom>
          <a:noFill/>
          <a:ln>
            <a:noFill/>
          </a:ln>
        </p:spPr>
        <p:txBody>
          <a:bodyPr bIns="45000" lIns="90000" rIns="90000" tIns="45000"/>
          <a:p>
            <a:pPr>
              <a:lnSpc>
                <a:spcPct val="100000"/>
              </a:lnSpc>
            </a:pPr>
            <a:r>
              <a:rPr b="1" lang="en-US">
                <a:solidFill>
                  <a:srgbClr val="000000"/>
                </a:solidFill>
                <a:latin typeface="Arial"/>
              </a:rPr>
              <a:t>Knowledge and experience </a:t>
            </a:r>
            <a:endParaRPr/>
          </a:p>
        </p:txBody>
      </p:sp>
      <p:pic>
        <p:nvPicPr>
          <p:cNvPr descr="" id="235" name="Picture 12"/>
          <p:cNvPicPr/>
          <p:nvPr/>
        </p:nvPicPr>
        <p:blipFill>
          <a:blip r:embed="rId6"/>
          <a:stretch>
            <a:fillRect/>
          </a:stretch>
        </p:blipFill>
        <p:spPr>
          <a:xfrm>
            <a:off x="4356000" y="4869000"/>
            <a:ext cx="1200600" cy="1223280"/>
          </a:xfrm>
          <a:prstGeom prst="rect">
            <a:avLst/>
          </a:prstGeom>
          <a:ln>
            <a:noFill/>
          </a:ln>
        </p:spPr>
      </p:pic>
      <p:sp>
        <p:nvSpPr>
          <p:cNvPr id="236" name="CustomShape 7"/>
          <p:cNvSpPr/>
          <p:nvPr/>
        </p:nvSpPr>
        <p:spPr>
          <a:xfrm>
            <a:off x="5940000" y="5085360"/>
            <a:ext cx="2763000" cy="638640"/>
          </a:xfrm>
          <a:prstGeom prst="rect">
            <a:avLst/>
          </a:prstGeom>
          <a:noFill/>
          <a:ln>
            <a:noFill/>
          </a:ln>
        </p:spPr>
        <p:txBody>
          <a:bodyPr bIns="45000" lIns="90000" rIns="90000" tIns="45000"/>
          <a:p>
            <a:pPr>
              <a:lnSpc>
                <a:spcPct val="100000"/>
              </a:lnSpc>
            </a:pPr>
            <a:r>
              <a:rPr b="1" lang="en-US">
                <a:solidFill>
                  <a:srgbClr val="000000"/>
                </a:solidFill>
                <a:latin typeface="Arial"/>
              </a:rPr>
              <a:t>Goals, needs, desires, attitudes, motivations</a:t>
            </a:r>
            <a:endParaRPr/>
          </a:p>
        </p:txBody>
      </p:sp>
    </p:spTree>
  </p:cSld>
  <p:transition spd="slow">
    <p:fade thruBlk="true"/>
  </p:transition>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Line 1"/>
          <p:cNvSpPr/>
          <p:nvPr/>
        </p:nvSpPr>
        <p:spPr>
          <a:xfrm>
            <a:off x="5035320" y="2514600"/>
            <a:ext cx="650880" cy="1080"/>
          </a:xfrm>
          <a:prstGeom prst="line">
            <a:avLst/>
          </a:prstGeom>
          <a:ln w="57240">
            <a:solidFill>
              <a:srgbClr val="1f497d"/>
            </a:solidFill>
            <a:round/>
          </a:ln>
        </p:spPr>
      </p:sp>
      <p:sp>
        <p:nvSpPr>
          <p:cNvPr id="238" name="Line 2"/>
          <p:cNvSpPr/>
          <p:nvPr/>
        </p:nvSpPr>
        <p:spPr>
          <a:xfrm>
            <a:off x="5048280" y="2631600"/>
            <a:ext cx="455400" cy="1080"/>
          </a:xfrm>
          <a:prstGeom prst="line">
            <a:avLst/>
          </a:prstGeom>
          <a:ln w="57240">
            <a:solidFill>
              <a:srgbClr val="1f497d"/>
            </a:solidFill>
            <a:round/>
          </a:ln>
        </p:spPr>
      </p:sp>
      <p:sp>
        <p:nvSpPr>
          <p:cNvPr id="239" name="Line 3"/>
          <p:cNvSpPr/>
          <p:nvPr/>
        </p:nvSpPr>
        <p:spPr>
          <a:xfrm>
            <a:off x="5044680" y="2741760"/>
            <a:ext cx="598320" cy="1440"/>
          </a:xfrm>
          <a:prstGeom prst="line">
            <a:avLst/>
          </a:prstGeom>
          <a:ln w="57240">
            <a:solidFill>
              <a:srgbClr val="1f497d"/>
            </a:solidFill>
            <a:round/>
          </a:ln>
        </p:spPr>
      </p:sp>
      <p:sp>
        <p:nvSpPr>
          <p:cNvPr id="240" name="Line 4"/>
          <p:cNvSpPr/>
          <p:nvPr/>
        </p:nvSpPr>
        <p:spPr>
          <a:xfrm>
            <a:off x="4924800" y="2514600"/>
            <a:ext cx="65160" cy="1080"/>
          </a:xfrm>
          <a:prstGeom prst="line">
            <a:avLst/>
          </a:prstGeom>
          <a:ln w="57240">
            <a:solidFill>
              <a:srgbClr val="1f497d"/>
            </a:solidFill>
            <a:round/>
          </a:ln>
        </p:spPr>
      </p:sp>
      <p:sp>
        <p:nvSpPr>
          <p:cNvPr id="241" name="Line 5"/>
          <p:cNvSpPr/>
          <p:nvPr/>
        </p:nvSpPr>
        <p:spPr>
          <a:xfrm>
            <a:off x="4929120" y="2635200"/>
            <a:ext cx="65160" cy="1080"/>
          </a:xfrm>
          <a:prstGeom prst="line">
            <a:avLst/>
          </a:prstGeom>
          <a:ln w="57240">
            <a:solidFill>
              <a:srgbClr val="1f497d"/>
            </a:solidFill>
            <a:round/>
          </a:ln>
        </p:spPr>
      </p:sp>
      <p:sp>
        <p:nvSpPr>
          <p:cNvPr id="242" name="Line 6"/>
          <p:cNvSpPr/>
          <p:nvPr/>
        </p:nvSpPr>
        <p:spPr>
          <a:xfrm>
            <a:off x="4933800" y="2740680"/>
            <a:ext cx="65160" cy="1080"/>
          </a:xfrm>
          <a:prstGeom prst="line">
            <a:avLst/>
          </a:prstGeom>
          <a:ln w="57240">
            <a:solidFill>
              <a:srgbClr val="1f497d"/>
            </a:solidFill>
            <a:round/>
          </a:ln>
        </p:spPr>
      </p:sp>
      <p:sp>
        <p:nvSpPr>
          <p:cNvPr id="243" name="CustomShape 7"/>
          <p:cNvSpPr/>
          <p:nvPr/>
        </p:nvSpPr>
        <p:spPr>
          <a:xfrm>
            <a:off x="3430440" y="3124800"/>
            <a:ext cx="151560" cy="151200"/>
          </a:xfrm>
          <a:prstGeom prst="ellipse">
            <a:avLst/>
          </a:prstGeom>
          <a:solidFill>
            <a:srgbClr val="808080"/>
          </a:solidFill>
          <a:ln w="9360">
            <a:solidFill>
              <a:srgbClr val="808080"/>
            </a:solidFill>
            <a:round/>
          </a:ln>
        </p:spPr>
      </p:sp>
      <p:sp>
        <p:nvSpPr>
          <p:cNvPr id="244" name="Line 8"/>
          <p:cNvSpPr/>
          <p:nvPr/>
        </p:nvSpPr>
        <p:spPr>
          <a:xfrm flipH="1">
            <a:off x="3506400" y="3352680"/>
            <a:ext cx="1440" cy="151920"/>
          </a:xfrm>
          <a:prstGeom prst="line">
            <a:avLst/>
          </a:prstGeom>
          <a:ln w="117360">
            <a:solidFill>
              <a:srgbClr val="808080"/>
            </a:solidFill>
            <a:round/>
          </a:ln>
        </p:spPr>
      </p:sp>
      <p:sp>
        <p:nvSpPr>
          <p:cNvPr id="245" name="Line 9"/>
          <p:cNvSpPr/>
          <p:nvPr/>
        </p:nvSpPr>
        <p:spPr>
          <a:xfrm>
            <a:off x="3536280" y="3502440"/>
            <a:ext cx="27720" cy="160560"/>
          </a:xfrm>
          <a:prstGeom prst="line">
            <a:avLst/>
          </a:prstGeom>
          <a:ln w="57240">
            <a:solidFill>
              <a:srgbClr val="808080"/>
            </a:solidFill>
            <a:round/>
          </a:ln>
        </p:spPr>
      </p:sp>
      <p:sp>
        <p:nvSpPr>
          <p:cNvPr id="246" name="Line 10"/>
          <p:cNvSpPr/>
          <p:nvPr/>
        </p:nvSpPr>
        <p:spPr>
          <a:xfrm flipH="1">
            <a:off x="3452760" y="3493440"/>
            <a:ext cx="24480" cy="169560"/>
          </a:xfrm>
          <a:prstGeom prst="line">
            <a:avLst/>
          </a:prstGeom>
          <a:ln w="57240">
            <a:solidFill>
              <a:srgbClr val="808080"/>
            </a:solidFill>
            <a:round/>
          </a:ln>
        </p:spPr>
      </p:sp>
      <p:sp>
        <p:nvSpPr>
          <p:cNvPr id="247" name="Line 11"/>
          <p:cNvSpPr/>
          <p:nvPr/>
        </p:nvSpPr>
        <p:spPr>
          <a:xfrm>
            <a:off x="3543480" y="3337920"/>
            <a:ext cx="75240" cy="75240"/>
          </a:xfrm>
          <a:prstGeom prst="line">
            <a:avLst/>
          </a:prstGeom>
          <a:ln w="57240">
            <a:solidFill>
              <a:srgbClr val="808080"/>
            </a:solidFill>
            <a:round/>
          </a:ln>
        </p:spPr>
      </p:sp>
      <p:sp>
        <p:nvSpPr>
          <p:cNvPr id="248" name="Line 12"/>
          <p:cNvSpPr/>
          <p:nvPr/>
        </p:nvSpPr>
        <p:spPr>
          <a:xfrm flipH="1">
            <a:off x="3400200" y="3335400"/>
            <a:ext cx="77040" cy="75240"/>
          </a:xfrm>
          <a:prstGeom prst="line">
            <a:avLst/>
          </a:prstGeom>
          <a:ln w="57240">
            <a:solidFill>
              <a:srgbClr val="808080"/>
            </a:solidFill>
            <a:round/>
          </a:ln>
        </p:spPr>
      </p:sp>
      <p:sp>
        <p:nvSpPr>
          <p:cNvPr id="249" name="CustomShape 13"/>
          <p:cNvSpPr/>
          <p:nvPr/>
        </p:nvSpPr>
        <p:spPr>
          <a:xfrm>
            <a:off x="5259240" y="3124800"/>
            <a:ext cx="151560" cy="151200"/>
          </a:xfrm>
          <a:prstGeom prst="ellipse">
            <a:avLst/>
          </a:prstGeom>
          <a:solidFill>
            <a:srgbClr val="808080"/>
          </a:solidFill>
          <a:ln w="9360">
            <a:solidFill>
              <a:srgbClr val="808080"/>
            </a:solidFill>
            <a:round/>
          </a:ln>
        </p:spPr>
      </p:sp>
      <p:sp>
        <p:nvSpPr>
          <p:cNvPr id="250" name="Line 14"/>
          <p:cNvSpPr/>
          <p:nvPr/>
        </p:nvSpPr>
        <p:spPr>
          <a:xfrm flipH="1">
            <a:off x="5335200" y="3352680"/>
            <a:ext cx="1440" cy="151920"/>
          </a:xfrm>
          <a:prstGeom prst="line">
            <a:avLst/>
          </a:prstGeom>
          <a:ln w="117360">
            <a:solidFill>
              <a:srgbClr val="808080"/>
            </a:solidFill>
            <a:round/>
          </a:ln>
        </p:spPr>
      </p:sp>
      <p:sp>
        <p:nvSpPr>
          <p:cNvPr id="251" name="Line 15"/>
          <p:cNvSpPr/>
          <p:nvPr/>
        </p:nvSpPr>
        <p:spPr>
          <a:xfrm>
            <a:off x="5365080" y="3502440"/>
            <a:ext cx="27720" cy="160560"/>
          </a:xfrm>
          <a:prstGeom prst="line">
            <a:avLst/>
          </a:prstGeom>
          <a:ln w="57240">
            <a:solidFill>
              <a:srgbClr val="808080"/>
            </a:solidFill>
            <a:round/>
          </a:ln>
        </p:spPr>
      </p:sp>
      <p:sp>
        <p:nvSpPr>
          <p:cNvPr id="252" name="Line 16"/>
          <p:cNvSpPr/>
          <p:nvPr/>
        </p:nvSpPr>
        <p:spPr>
          <a:xfrm flipH="1">
            <a:off x="5281560" y="3493440"/>
            <a:ext cx="24480" cy="169560"/>
          </a:xfrm>
          <a:prstGeom prst="line">
            <a:avLst/>
          </a:prstGeom>
          <a:ln w="57240">
            <a:solidFill>
              <a:srgbClr val="808080"/>
            </a:solidFill>
            <a:round/>
          </a:ln>
        </p:spPr>
      </p:sp>
      <p:sp>
        <p:nvSpPr>
          <p:cNvPr id="253" name="Line 17"/>
          <p:cNvSpPr/>
          <p:nvPr/>
        </p:nvSpPr>
        <p:spPr>
          <a:xfrm>
            <a:off x="5372280" y="3337920"/>
            <a:ext cx="75240" cy="75240"/>
          </a:xfrm>
          <a:prstGeom prst="line">
            <a:avLst/>
          </a:prstGeom>
          <a:ln w="57240">
            <a:solidFill>
              <a:srgbClr val="808080"/>
            </a:solidFill>
            <a:round/>
          </a:ln>
        </p:spPr>
      </p:sp>
      <p:sp>
        <p:nvSpPr>
          <p:cNvPr id="254" name="Line 18"/>
          <p:cNvSpPr/>
          <p:nvPr/>
        </p:nvSpPr>
        <p:spPr>
          <a:xfrm flipH="1">
            <a:off x="5229000" y="3335400"/>
            <a:ext cx="77040" cy="75240"/>
          </a:xfrm>
          <a:prstGeom prst="line">
            <a:avLst/>
          </a:prstGeom>
          <a:ln w="57240">
            <a:solidFill>
              <a:srgbClr val="808080"/>
            </a:solidFill>
            <a:round/>
          </a:ln>
        </p:spPr>
      </p:sp>
      <p:sp>
        <p:nvSpPr>
          <p:cNvPr id="255" name="CustomShape 19"/>
          <p:cNvSpPr/>
          <p:nvPr/>
        </p:nvSpPr>
        <p:spPr>
          <a:xfrm>
            <a:off x="7012080" y="3124800"/>
            <a:ext cx="151560" cy="151200"/>
          </a:xfrm>
          <a:prstGeom prst="ellipse">
            <a:avLst/>
          </a:prstGeom>
          <a:solidFill>
            <a:srgbClr val="808080"/>
          </a:solidFill>
          <a:ln w="9360">
            <a:solidFill>
              <a:srgbClr val="808080"/>
            </a:solidFill>
            <a:round/>
          </a:ln>
        </p:spPr>
      </p:sp>
      <p:sp>
        <p:nvSpPr>
          <p:cNvPr id="256" name="Line 20"/>
          <p:cNvSpPr/>
          <p:nvPr/>
        </p:nvSpPr>
        <p:spPr>
          <a:xfrm flipH="1">
            <a:off x="7088040" y="3352680"/>
            <a:ext cx="1800" cy="151920"/>
          </a:xfrm>
          <a:prstGeom prst="line">
            <a:avLst/>
          </a:prstGeom>
          <a:ln w="117360">
            <a:solidFill>
              <a:srgbClr val="808080"/>
            </a:solidFill>
            <a:round/>
          </a:ln>
        </p:spPr>
      </p:sp>
      <p:sp>
        <p:nvSpPr>
          <p:cNvPr id="257" name="Line 21"/>
          <p:cNvSpPr/>
          <p:nvPr/>
        </p:nvSpPr>
        <p:spPr>
          <a:xfrm>
            <a:off x="7117920" y="3502440"/>
            <a:ext cx="28080" cy="160560"/>
          </a:xfrm>
          <a:prstGeom prst="line">
            <a:avLst/>
          </a:prstGeom>
          <a:ln w="57240">
            <a:solidFill>
              <a:srgbClr val="808080"/>
            </a:solidFill>
            <a:round/>
          </a:ln>
        </p:spPr>
      </p:sp>
      <p:sp>
        <p:nvSpPr>
          <p:cNvPr id="258" name="Line 22"/>
          <p:cNvSpPr/>
          <p:nvPr/>
        </p:nvSpPr>
        <p:spPr>
          <a:xfrm flipH="1">
            <a:off x="7034760" y="3493440"/>
            <a:ext cx="24120" cy="169560"/>
          </a:xfrm>
          <a:prstGeom prst="line">
            <a:avLst/>
          </a:prstGeom>
          <a:ln w="57240">
            <a:solidFill>
              <a:srgbClr val="808080"/>
            </a:solidFill>
            <a:round/>
          </a:ln>
        </p:spPr>
      </p:sp>
      <p:sp>
        <p:nvSpPr>
          <p:cNvPr id="259" name="Line 23"/>
          <p:cNvSpPr/>
          <p:nvPr/>
        </p:nvSpPr>
        <p:spPr>
          <a:xfrm>
            <a:off x="7125480" y="3337920"/>
            <a:ext cx="75240" cy="75240"/>
          </a:xfrm>
          <a:prstGeom prst="line">
            <a:avLst/>
          </a:prstGeom>
          <a:ln w="57240">
            <a:solidFill>
              <a:srgbClr val="808080"/>
            </a:solidFill>
            <a:round/>
          </a:ln>
        </p:spPr>
      </p:sp>
      <p:sp>
        <p:nvSpPr>
          <p:cNvPr id="260" name="Line 24"/>
          <p:cNvSpPr/>
          <p:nvPr/>
        </p:nvSpPr>
        <p:spPr>
          <a:xfrm flipH="1">
            <a:off x="6982200" y="3335400"/>
            <a:ext cx="76680" cy="75240"/>
          </a:xfrm>
          <a:prstGeom prst="line">
            <a:avLst/>
          </a:prstGeom>
          <a:ln w="57240">
            <a:solidFill>
              <a:srgbClr val="808080"/>
            </a:solidFill>
            <a:round/>
          </a:ln>
        </p:spPr>
      </p:sp>
      <p:sp>
        <p:nvSpPr>
          <p:cNvPr id="261" name="CustomShape 25"/>
          <p:cNvSpPr/>
          <p:nvPr/>
        </p:nvSpPr>
        <p:spPr>
          <a:xfrm>
            <a:off x="2971800" y="5052240"/>
            <a:ext cx="360" cy="360"/>
          </a:xfrm>
          <a:prstGeom prst="rect">
            <a:avLst/>
          </a:prstGeom>
          <a:solidFill>
            <a:srgbClr val="4f81bd"/>
          </a:solidFill>
          <a:ln w="9360">
            <a:solidFill>
              <a:srgbClr val="000000"/>
            </a:solidFill>
            <a:round/>
          </a:ln>
        </p:spPr>
      </p:sp>
      <p:sp>
        <p:nvSpPr>
          <p:cNvPr id="262" name="Line 26"/>
          <p:cNvSpPr/>
          <p:nvPr/>
        </p:nvSpPr>
        <p:spPr>
          <a:xfrm>
            <a:off x="3282480" y="4572000"/>
            <a:ext cx="650520" cy="1080"/>
          </a:xfrm>
          <a:prstGeom prst="line">
            <a:avLst/>
          </a:prstGeom>
          <a:ln w="57240">
            <a:solidFill>
              <a:srgbClr val="1f497d"/>
            </a:solidFill>
            <a:round/>
          </a:ln>
        </p:spPr>
      </p:sp>
      <p:sp>
        <p:nvSpPr>
          <p:cNvPr id="263" name="Line 27"/>
          <p:cNvSpPr/>
          <p:nvPr/>
        </p:nvSpPr>
        <p:spPr>
          <a:xfrm>
            <a:off x="3295080" y="4689000"/>
            <a:ext cx="455760" cy="1080"/>
          </a:xfrm>
          <a:prstGeom prst="line">
            <a:avLst/>
          </a:prstGeom>
          <a:ln w="57240">
            <a:solidFill>
              <a:srgbClr val="1f497d"/>
            </a:solidFill>
            <a:round/>
          </a:ln>
        </p:spPr>
      </p:sp>
      <p:sp>
        <p:nvSpPr>
          <p:cNvPr id="264" name="Line 28"/>
          <p:cNvSpPr/>
          <p:nvPr/>
        </p:nvSpPr>
        <p:spPr>
          <a:xfrm>
            <a:off x="3291480" y="4799160"/>
            <a:ext cx="598320" cy="1440"/>
          </a:xfrm>
          <a:prstGeom prst="line">
            <a:avLst/>
          </a:prstGeom>
          <a:ln w="57240">
            <a:solidFill>
              <a:srgbClr val="1f497d"/>
            </a:solidFill>
            <a:round/>
          </a:ln>
        </p:spPr>
      </p:sp>
      <p:sp>
        <p:nvSpPr>
          <p:cNvPr id="265" name="Line 29"/>
          <p:cNvSpPr/>
          <p:nvPr/>
        </p:nvSpPr>
        <p:spPr>
          <a:xfrm>
            <a:off x="3171600" y="4572000"/>
            <a:ext cx="65160" cy="1080"/>
          </a:xfrm>
          <a:prstGeom prst="line">
            <a:avLst/>
          </a:prstGeom>
          <a:ln w="57240">
            <a:solidFill>
              <a:srgbClr val="1f497d"/>
            </a:solidFill>
            <a:round/>
          </a:ln>
        </p:spPr>
      </p:sp>
      <p:sp>
        <p:nvSpPr>
          <p:cNvPr id="266" name="Line 30"/>
          <p:cNvSpPr/>
          <p:nvPr/>
        </p:nvSpPr>
        <p:spPr>
          <a:xfrm>
            <a:off x="3176280" y="4692600"/>
            <a:ext cx="65160" cy="1080"/>
          </a:xfrm>
          <a:prstGeom prst="line">
            <a:avLst/>
          </a:prstGeom>
          <a:ln w="57240">
            <a:solidFill>
              <a:srgbClr val="1f497d"/>
            </a:solidFill>
            <a:round/>
          </a:ln>
        </p:spPr>
      </p:sp>
      <p:sp>
        <p:nvSpPr>
          <p:cNvPr id="267" name="Line 31"/>
          <p:cNvSpPr/>
          <p:nvPr/>
        </p:nvSpPr>
        <p:spPr>
          <a:xfrm>
            <a:off x="3180600" y="4798080"/>
            <a:ext cx="65160" cy="1080"/>
          </a:xfrm>
          <a:prstGeom prst="line">
            <a:avLst/>
          </a:prstGeom>
          <a:ln w="57240">
            <a:solidFill>
              <a:srgbClr val="1f497d"/>
            </a:solidFill>
            <a:round/>
          </a:ln>
        </p:spPr>
      </p:sp>
      <p:sp>
        <p:nvSpPr>
          <p:cNvPr id="268" name="Line 32"/>
          <p:cNvSpPr/>
          <p:nvPr/>
        </p:nvSpPr>
        <p:spPr>
          <a:xfrm>
            <a:off x="5111280" y="4572000"/>
            <a:ext cx="650520" cy="1080"/>
          </a:xfrm>
          <a:prstGeom prst="line">
            <a:avLst/>
          </a:prstGeom>
          <a:ln w="57240">
            <a:solidFill>
              <a:srgbClr val="1f497d"/>
            </a:solidFill>
            <a:round/>
          </a:ln>
        </p:spPr>
      </p:sp>
      <p:sp>
        <p:nvSpPr>
          <p:cNvPr id="269" name="Line 33"/>
          <p:cNvSpPr/>
          <p:nvPr/>
        </p:nvSpPr>
        <p:spPr>
          <a:xfrm>
            <a:off x="5123880" y="4689000"/>
            <a:ext cx="455760" cy="1080"/>
          </a:xfrm>
          <a:prstGeom prst="line">
            <a:avLst/>
          </a:prstGeom>
          <a:ln w="57240">
            <a:solidFill>
              <a:srgbClr val="1f497d"/>
            </a:solidFill>
            <a:round/>
          </a:ln>
        </p:spPr>
      </p:sp>
      <p:sp>
        <p:nvSpPr>
          <p:cNvPr id="270" name="Line 34"/>
          <p:cNvSpPr/>
          <p:nvPr/>
        </p:nvSpPr>
        <p:spPr>
          <a:xfrm>
            <a:off x="5120280" y="4799160"/>
            <a:ext cx="598320" cy="1440"/>
          </a:xfrm>
          <a:prstGeom prst="line">
            <a:avLst/>
          </a:prstGeom>
          <a:ln w="57240">
            <a:solidFill>
              <a:srgbClr val="1f497d"/>
            </a:solidFill>
            <a:round/>
          </a:ln>
        </p:spPr>
      </p:sp>
      <p:sp>
        <p:nvSpPr>
          <p:cNvPr id="271" name="Line 35"/>
          <p:cNvSpPr/>
          <p:nvPr/>
        </p:nvSpPr>
        <p:spPr>
          <a:xfrm>
            <a:off x="5000400" y="4572000"/>
            <a:ext cx="65160" cy="1080"/>
          </a:xfrm>
          <a:prstGeom prst="line">
            <a:avLst/>
          </a:prstGeom>
          <a:ln w="57240">
            <a:solidFill>
              <a:srgbClr val="1f497d"/>
            </a:solidFill>
            <a:round/>
          </a:ln>
        </p:spPr>
      </p:sp>
      <p:sp>
        <p:nvSpPr>
          <p:cNvPr id="272" name="Line 36"/>
          <p:cNvSpPr/>
          <p:nvPr/>
        </p:nvSpPr>
        <p:spPr>
          <a:xfrm>
            <a:off x="5005080" y="4692600"/>
            <a:ext cx="65160" cy="1080"/>
          </a:xfrm>
          <a:prstGeom prst="line">
            <a:avLst/>
          </a:prstGeom>
          <a:ln w="57240">
            <a:solidFill>
              <a:srgbClr val="1f497d"/>
            </a:solidFill>
            <a:round/>
          </a:ln>
        </p:spPr>
      </p:sp>
      <p:sp>
        <p:nvSpPr>
          <p:cNvPr id="273" name="Line 37"/>
          <p:cNvSpPr/>
          <p:nvPr/>
        </p:nvSpPr>
        <p:spPr>
          <a:xfrm>
            <a:off x="5009400" y="4798080"/>
            <a:ext cx="65160" cy="1080"/>
          </a:xfrm>
          <a:prstGeom prst="line">
            <a:avLst/>
          </a:prstGeom>
          <a:ln w="57240">
            <a:solidFill>
              <a:srgbClr val="1f497d"/>
            </a:solidFill>
            <a:round/>
          </a:ln>
        </p:spPr>
      </p:sp>
      <p:sp>
        <p:nvSpPr>
          <p:cNvPr id="274" name="Line 38"/>
          <p:cNvSpPr/>
          <p:nvPr/>
        </p:nvSpPr>
        <p:spPr>
          <a:xfrm>
            <a:off x="6864120" y="4572000"/>
            <a:ext cx="650880" cy="1080"/>
          </a:xfrm>
          <a:prstGeom prst="line">
            <a:avLst/>
          </a:prstGeom>
          <a:ln w="57240">
            <a:solidFill>
              <a:srgbClr val="1f497d"/>
            </a:solidFill>
            <a:round/>
          </a:ln>
        </p:spPr>
      </p:sp>
      <p:sp>
        <p:nvSpPr>
          <p:cNvPr id="275" name="Line 39"/>
          <p:cNvSpPr/>
          <p:nvPr/>
        </p:nvSpPr>
        <p:spPr>
          <a:xfrm>
            <a:off x="6877080" y="4689000"/>
            <a:ext cx="455400" cy="1080"/>
          </a:xfrm>
          <a:prstGeom prst="line">
            <a:avLst/>
          </a:prstGeom>
          <a:ln w="57240">
            <a:solidFill>
              <a:srgbClr val="1f497d"/>
            </a:solidFill>
            <a:round/>
          </a:ln>
        </p:spPr>
      </p:sp>
      <p:sp>
        <p:nvSpPr>
          <p:cNvPr id="276" name="Line 40"/>
          <p:cNvSpPr/>
          <p:nvPr/>
        </p:nvSpPr>
        <p:spPr>
          <a:xfrm>
            <a:off x="6873480" y="4799160"/>
            <a:ext cx="598320" cy="1440"/>
          </a:xfrm>
          <a:prstGeom prst="line">
            <a:avLst/>
          </a:prstGeom>
          <a:ln w="57240">
            <a:solidFill>
              <a:srgbClr val="1f497d"/>
            </a:solidFill>
            <a:round/>
          </a:ln>
        </p:spPr>
      </p:sp>
      <p:sp>
        <p:nvSpPr>
          <p:cNvPr id="277" name="Line 41"/>
          <p:cNvSpPr/>
          <p:nvPr/>
        </p:nvSpPr>
        <p:spPr>
          <a:xfrm>
            <a:off x="6753600" y="4572000"/>
            <a:ext cx="65160" cy="1080"/>
          </a:xfrm>
          <a:prstGeom prst="line">
            <a:avLst/>
          </a:prstGeom>
          <a:ln w="57240">
            <a:solidFill>
              <a:srgbClr val="1f497d"/>
            </a:solidFill>
            <a:round/>
          </a:ln>
        </p:spPr>
      </p:sp>
      <p:sp>
        <p:nvSpPr>
          <p:cNvPr id="278" name="Line 42"/>
          <p:cNvSpPr/>
          <p:nvPr/>
        </p:nvSpPr>
        <p:spPr>
          <a:xfrm>
            <a:off x="6757920" y="4692600"/>
            <a:ext cx="65160" cy="1080"/>
          </a:xfrm>
          <a:prstGeom prst="line">
            <a:avLst/>
          </a:prstGeom>
          <a:ln w="57240">
            <a:solidFill>
              <a:srgbClr val="1f497d"/>
            </a:solidFill>
            <a:round/>
          </a:ln>
        </p:spPr>
      </p:sp>
      <p:sp>
        <p:nvSpPr>
          <p:cNvPr id="279" name="Line 43"/>
          <p:cNvSpPr/>
          <p:nvPr/>
        </p:nvSpPr>
        <p:spPr>
          <a:xfrm>
            <a:off x="6762600" y="4798080"/>
            <a:ext cx="65160" cy="1080"/>
          </a:xfrm>
          <a:prstGeom prst="line">
            <a:avLst/>
          </a:prstGeom>
          <a:ln w="57240">
            <a:solidFill>
              <a:srgbClr val="1f497d"/>
            </a:solidFill>
            <a:round/>
          </a:ln>
        </p:spPr>
      </p:sp>
      <p:sp>
        <p:nvSpPr>
          <p:cNvPr id="280" name="CustomShape 44"/>
          <p:cNvSpPr/>
          <p:nvPr/>
        </p:nvSpPr>
        <p:spPr>
          <a:xfrm>
            <a:off x="3324600" y="5410800"/>
            <a:ext cx="380160" cy="497520"/>
          </a:xfrm>
          <a:prstGeom prst="rect">
            <a:avLst/>
          </a:prstGeom>
          <a:solidFill>
            <a:srgbClr val="4f81bd"/>
          </a:solidFill>
          <a:ln w="9360">
            <a:solidFill>
              <a:srgbClr val="1f497d"/>
            </a:solidFill>
            <a:round/>
          </a:ln>
        </p:spPr>
      </p:sp>
      <p:sp>
        <p:nvSpPr>
          <p:cNvPr id="281" name="CustomShape 45"/>
          <p:cNvSpPr/>
          <p:nvPr/>
        </p:nvSpPr>
        <p:spPr>
          <a:xfrm>
            <a:off x="3430800" y="5486760"/>
            <a:ext cx="151560" cy="151560"/>
          </a:xfrm>
          <a:prstGeom prst="ellipse">
            <a:avLst/>
          </a:prstGeom>
          <a:solidFill>
            <a:srgbClr val="1f497d"/>
          </a:solidFill>
          <a:ln w="9360">
            <a:solidFill>
              <a:srgbClr val="1f497d"/>
            </a:solidFill>
            <a:round/>
          </a:ln>
        </p:spPr>
      </p:sp>
      <p:sp>
        <p:nvSpPr>
          <p:cNvPr id="282" name="Line 46"/>
          <p:cNvSpPr/>
          <p:nvPr/>
        </p:nvSpPr>
        <p:spPr>
          <a:xfrm flipH="1">
            <a:off x="3506760" y="5715000"/>
            <a:ext cx="1800" cy="152280"/>
          </a:xfrm>
          <a:prstGeom prst="line">
            <a:avLst/>
          </a:prstGeom>
          <a:ln w="117360">
            <a:solidFill>
              <a:srgbClr val="1f497d"/>
            </a:solidFill>
            <a:round/>
          </a:ln>
        </p:spPr>
      </p:sp>
      <p:sp>
        <p:nvSpPr>
          <p:cNvPr id="283" name="Line 47"/>
          <p:cNvSpPr/>
          <p:nvPr/>
        </p:nvSpPr>
        <p:spPr>
          <a:xfrm>
            <a:off x="3544200" y="5700240"/>
            <a:ext cx="75240" cy="75600"/>
          </a:xfrm>
          <a:prstGeom prst="line">
            <a:avLst/>
          </a:prstGeom>
          <a:ln w="57240">
            <a:solidFill>
              <a:srgbClr val="1f497d"/>
            </a:solidFill>
            <a:round/>
          </a:ln>
        </p:spPr>
      </p:sp>
      <p:sp>
        <p:nvSpPr>
          <p:cNvPr id="284" name="Line 48"/>
          <p:cNvSpPr/>
          <p:nvPr/>
        </p:nvSpPr>
        <p:spPr>
          <a:xfrm flipH="1" flipV="1">
            <a:off x="3400560" y="5638680"/>
            <a:ext cx="77040" cy="59400"/>
          </a:xfrm>
          <a:prstGeom prst="line">
            <a:avLst/>
          </a:prstGeom>
          <a:ln w="57240">
            <a:solidFill>
              <a:srgbClr val="1f497d"/>
            </a:solidFill>
            <a:round/>
          </a:ln>
        </p:spPr>
      </p:sp>
      <p:sp>
        <p:nvSpPr>
          <p:cNvPr id="285" name="Line 49"/>
          <p:cNvSpPr/>
          <p:nvPr/>
        </p:nvSpPr>
        <p:spPr>
          <a:xfrm>
            <a:off x="3390840" y="6019560"/>
            <a:ext cx="390960" cy="1080"/>
          </a:xfrm>
          <a:prstGeom prst="line">
            <a:avLst/>
          </a:prstGeom>
          <a:ln w="57240">
            <a:solidFill>
              <a:srgbClr val="1f497d"/>
            </a:solidFill>
            <a:round/>
          </a:ln>
        </p:spPr>
      </p:sp>
      <p:sp>
        <p:nvSpPr>
          <p:cNvPr id="286" name="Line 50"/>
          <p:cNvSpPr/>
          <p:nvPr/>
        </p:nvSpPr>
        <p:spPr>
          <a:xfrm>
            <a:off x="3398760" y="6136560"/>
            <a:ext cx="273600" cy="1080"/>
          </a:xfrm>
          <a:prstGeom prst="line">
            <a:avLst/>
          </a:prstGeom>
          <a:ln w="57240">
            <a:solidFill>
              <a:srgbClr val="1f497d"/>
            </a:solidFill>
            <a:round/>
          </a:ln>
        </p:spPr>
      </p:sp>
      <p:sp>
        <p:nvSpPr>
          <p:cNvPr id="287" name="Line 51"/>
          <p:cNvSpPr/>
          <p:nvPr/>
        </p:nvSpPr>
        <p:spPr>
          <a:xfrm>
            <a:off x="3396600" y="6246720"/>
            <a:ext cx="358920" cy="1080"/>
          </a:xfrm>
          <a:prstGeom prst="line">
            <a:avLst/>
          </a:prstGeom>
          <a:ln w="57240">
            <a:solidFill>
              <a:srgbClr val="1f497d"/>
            </a:solidFill>
            <a:round/>
          </a:ln>
        </p:spPr>
      </p:sp>
      <p:sp>
        <p:nvSpPr>
          <p:cNvPr id="288" name="Line 52"/>
          <p:cNvSpPr/>
          <p:nvPr/>
        </p:nvSpPr>
        <p:spPr>
          <a:xfrm>
            <a:off x="3324600" y="6019560"/>
            <a:ext cx="38880" cy="1080"/>
          </a:xfrm>
          <a:prstGeom prst="line">
            <a:avLst/>
          </a:prstGeom>
          <a:ln w="57240">
            <a:solidFill>
              <a:srgbClr val="1f497d"/>
            </a:solidFill>
            <a:round/>
          </a:ln>
        </p:spPr>
      </p:sp>
      <p:sp>
        <p:nvSpPr>
          <p:cNvPr id="289" name="Line 53"/>
          <p:cNvSpPr/>
          <p:nvPr/>
        </p:nvSpPr>
        <p:spPr>
          <a:xfrm>
            <a:off x="3327120" y="6139800"/>
            <a:ext cx="39240" cy="1440"/>
          </a:xfrm>
          <a:prstGeom prst="line">
            <a:avLst/>
          </a:prstGeom>
          <a:ln w="57240">
            <a:solidFill>
              <a:srgbClr val="1f497d"/>
            </a:solidFill>
            <a:round/>
          </a:ln>
        </p:spPr>
      </p:sp>
      <p:sp>
        <p:nvSpPr>
          <p:cNvPr id="290" name="Line 54"/>
          <p:cNvSpPr/>
          <p:nvPr/>
        </p:nvSpPr>
        <p:spPr>
          <a:xfrm>
            <a:off x="3330000" y="6245640"/>
            <a:ext cx="39240" cy="1080"/>
          </a:xfrm>
          <a:prstGeom prst="line">
            <a:avLst/>
          </a:prstGeom>
          <a:ln w="57240">
            <a:solidFill>
              <a:srgbClr val="1f497d"/>
            </a:solidFill>
            <a:round/>
          </a:ln>
        </p:spPr>
      </p:sp>
      <p:sp>
        <p:nvSpPr>
          <p:cNvPr id="291" name="CustomShape 55"/>
          <p:cNvSpPr/>
          <p:nvPr/>
        </p:nvSpPr>
        <p:spPr>
          <a:xfrm flipV="1" rot="10800000">
            <a:off x="3507120" y="2667600"/>
            <a:ext cx="1265040" cy="456480"/>
          </a:xfrm>
          <a:prstGeom prst="curvedConnector2">
            <a:avLst/>
          </a:prstGeom>
          <a:noFill/>
          <a:ln w="9360">
            <a:solidFill>
              <a:srgbClr val="000000"/>
            </a:solidFill>
            <a:round/>
            <a:tailEnd len="med" type="arrow" w="med"/>
          </a:ln>
        </p:spPr>
      </p:sp>
      <p:sp>
        <p:nvSpPr>
          <p:cNvPr id="292" name="CustomShape 56"/>
          <p:cNvSpPr/>
          <p:nvPr/>
        </p:nvSpPr>
        <p:spPr>
          <a:xfrm>
            <a:off x="5915160" y="2667600"/>
            <a:ext cx="1172160" cy="456480"/>
          </a:xfrm>
          <a:prstGeom prst="curvedConnector2">
            <a:avLst/>
          </a:prstGeom>
          <a:noFill/>
          <a:ln w="9360">
            <a:solidFill>
              <a:srgbClr val="000000"/>
            </a:solidFill>
            <a:round/>
            <a:tailEnd len="med" type="arrow" w="med"/>
          </a:ln>
        </p:spPr>
      </p:sp>
      <p:sp>
        <p:nvSpPr>
          <p:cNvPr id="293" name="CustomShape 57"/>
          <p:cNvSpPr/>
          <p:nvPr/>
        </p:nvSpPr>
        <p:spPr>
          <a:xfrm rot="5400000">
            <a:off x="5190480" y="2933640"/>
            <a:ext cx="227880" cy="720"/>
          </a:xfrm>
          <a:prstGeom prst="straightConnector1">
            <a:avLst/>
          </a:prstGeom>
          <a:noFill/>
          <a:ln w="9360">
            <a:solidFill>
              <a:srgbClr val="000000"/>
            </a:solidFill>
            <a:round/>
            <a:tailEnd len="med" type="arrow" w="med"/>
          </a:ln>
        </p:spPr>
      </p:sp>
      <p:sp>
        <p:nvSpPr>
          <p:cNvPr id="294" name="CustomShape 58"/>
          <p:cNvSpPr/>
          <p:nvPr/>
        </p:nvSpPr>
        <p:spPr>
          <a:xfrm rot="5400000">
            <a:off x="3287520" y="4228560"/>
            <a:ext cx="379440" cy="720"/>
          </a:xfrm>
          <a:prstGeom prst="straightConnector1">
            <a:avLst/>
          </a:prstGeom>
          <a:noFill/>
          <a:ln w="9360">
            <a:solidFill>
              <a:srgbClr val="000000"/>
            </a:solidFill>
            <a:round/>
            <a:tailEnd len="med" type="arrow" w="med"/>
          </a:ln>
        </p:spPr>
      </p:sp>
      <p:sp>
        <p:nvSpPr>
          <p:cNvPr id="295" name="CustomShape 59"/>
          <p:cNvSpPr/>
          <p:nvPr/>
        </p:nvSpPr>
        <p:spPr>
          <a:xfrm rot="5400000">
            <a:off x="5136480" y="4199760"/>
            <a:ext cx="379440" cy="720"/>
          </a:xfrm>
          <a:prstGeom prst="straightConnector1">
            <a:avLst/>
          </a:prstGeom>
          <a:noFill/>
          <a:ln w="9360">
            <a:solidFill>
              <a:srgbClr val="000000"/>
            </a:solidFill>
            <a:round/>
            <a:tailEnd len="med" type="arrow" w="med"/>
          </a:ln>
        </p:spPr>
      </p:sp>
      <p:sp>
        <p:nvSpPr>
          <p:cNvPr id="296" name="CustomShape 60"/>
          <p:cNvSpPr/>
          <p:nvPr/>
        </p:nvSpPr>
        <p:spPr>
          <a:xfrm rot="5400000">
            <a:off x="6892920" y="4167720"/>
            <a:ext cx="380880" cy="720"/>
          </a:xfrm>
          <a:prstGeom prst="straightConnector1">
            <a:avLst/>
          </a:prstGeom>
          <a:noFill/>
          <a:ln w="9360">
            <a:solidFill>
              <a:srgbClr val="000000"/>
            </a:solidFill>
            <a:round/>
            <a:tailEnd len="med" type="arrow" w="med"/>
          </a:ln>
        </p:spPr>
      </p:sp>
      <p:sp>
        <p:nvSpPr>
          <p:cNvPr id="297" name="CustomShape 61"/>
          <p:cNvSpPr/>
          <p:nvPr/>
        </p:nvSpPr>
        <p:spPr>
          <a:xfrm rot="5400000">
            <a:off x="3287520" y="5142960"/>
            <a:ext cx="379440" cy="720"/>
          </a:xfrm>
          <a:prstGeom prst="straightConnector1">
            <a:avLst/>
          </a:prstGeom>
          <a:noFill/>
          <a:ln w="9360">
            <a:solidFill>
              <a:srgbClr val="000000"/>
            </a:solidFill>
            <a:round/>
            <a:tailEnd len="med" type="arrow" w="med"/>
          </a:ln>
        </p:spPr>
      </p:sp>
      <p:sp>
        <p:nvSpPr>
          <p:cNvPr id="298" name="CustomShape 62"/>
          <p:cNvSpPr/>
          <p:nvPr/>
        </p:nvSpPr>
        <p:spPr>
          <a:xfrm rot="5400000">
            <a:off x="5136480" y="5114160"/>
            <a:ext cx="379440" cy="720"/>
          </a:xfrm>
          <a:prstGeom prst="straightConnector1">
            <a:avLst/>
          </a:prstGeom>
          <a:noFill/>
          <a:ln w="9360">
            <a:solidFill>
              <a:srgbClr val="000000"/>
            </a:solidFill>
            <a:round/>
            <a:tailEnd len="med" type="arrow" w="med"/>
          </a:ln>
        </p:spPr>
      </p:sp>
      <p:sp>
        <p:nvSpPr>
          <p:cNvPr id="299" name="CustomShape 63"/>
          <p:cNvSpPr/>
          <p:nvPr/>
        </p:nvSpPr>
        <p:spPr>
          <a:xfrm rot="5400000">
            <a:off x="6892920" y="5082120"/>
            <a:ext cx="380880" cy="720"/>
          </a:xfrm>
          <a:prstGeom prst="straightConnector1">
            <a:avLst/>
          </a:prstGeom>
          <a:noFill/>
          <a:ln w="9360">
            <a:solidFill>
              <a:srgbClr val="000000"/>
            </a:solidFill>
            <a:round/>
            <a:tailEnd len="med" type="arrow" w="med"/>
          </a:ln>
        </p:spPr>
      </p:sp>
      <p:sp>
        <p:nvSpPr>
          <p:cNvPr id="300" name="CustomShape 64"/>
          <p:cNvSpPr/>
          <p:nvPr/>
        </p:nvSpPr>
        <p:spPr>
          <a:xfrm>
            <a:off x="228600" y="1447920"/>
            <a:ext cx="3809160" cy="365760"/>
          </a:xfrm>
          <a:prstGeom prst="rect">
            <a:avLst/>
          </a:prstGeom>
          <a:noFill/>
          <a:ln w="9360">
            <a:noFill/>
          </a:ln>
        </p:spPr>
        <p:txBody>
          <a:bodyPr bIns="45000" lIns="90000" rIns="90000" tIns="45000"/>
          <a:p>
            <a:pPr>
              <a:lnSpc>
                <a:spcPct val="100000"/>
              </a:lnSpc>
            </a:pPr>
            <a:r>
              <a:rPr b="1" lang="en-US">
                <a:solidFill>
                  <a:srgbClr val="000000"/>
                </a:solidFill>
                <a:latin typeface="Arial"/>
              </a:rPr>
              <a:t>Identify roles and goals</a:t>
            </a:r>
            <a:endParaRPr/>
          </a:p>
        </p:txBody>
      </p:sp>
      <p:sp>
        <p:nvSpPr>
          <p:cNvPr id="301" name="CustomShape 65"/>
          <p:cNvSpPr/>
          <p:nvPr/>
        </p:nvSpPr>
        <p:spPr>
          <a:xfrm>
            <a:off x="895680" y="3124800"/>
            <a:ext cx="1611720" cy="640080"/>
          </a:xfrm>
          <a:prstGeom prst="rect">
            <a:avLst/>
          </a:prstGeom>
          <a:noFill/>
          <a:ln w="9360">
            <a:noFill/>
          </a:ln>
        </p:spPr>
        <p:txBody>
          <a:bodyPr bIns="45000" lIns="90000" rIns="90000" tIns="45000" wrap="none"/>
          <a:p>
            <a:pPr>
              <a:lnSpc>
                <a:spcPct val="100000"/>
              </a:lnSpc>
            </a:pPr>
            <a:r>
              <a:rPr b="1" lang="en-US">
                <a:solidFill>
                  <a:srgbClr val="000000"/>
                </a:solidFill>
                <a:latin typeface="Arial"/>
              </a:rPr>
              <a:t>Distribute behaviorally</a:t>
            </a:r>
            <a:endParaRPr/>
          </a:p>
          <a:p>
            <a:pPr>
              <a:lnSpc>
                <a:spcPct val="100000"/>
              </a:lnSpc>
            </a:pPr>
            <a:r>
              <a:rPr b="1" lang="en-US">
                <a:solidFill>
                  <a:srgbClr val="000000"/>
                </a:solidFill>
                <a:latin typeface="Arial"/>
              </a:rPr>
              <a:t>distinct traits</a:t>
            </a:r>
            <a:endParaRPr/>
          </a:p>
        </p:txBody>
      </p:sp>
      <p:sp>
        <p:nvSpPr>
          <p:cNvPr id="302" name="CustomShape 66"/>
          <p:cNvSpPr/>
          <p:nvPr/>
        </p:nvSpPr>
        <p:spPr>
          <a:xfrm>
            <a:off x="845280" y="4343400"/>
            <a:ext cx="1265760" cy="365760"/>
          </a:xfrm>
          <a:prstGeom prst="rect">
            <a:avLst/>
          </a:prstGeom>
          <a:noFill/>
          <a:ln w="9360">
            <a:noFill/>
          </a:ln>
        </p:spPr>
        <p:txBody>
          <a:bodyPr bIns="45000" lIns="90000" rIns="90000" tIns="45000" wrap="none"/>
          <a:p>
            <a:pPr>
              <a:lnSpc>
                <a:spcPct val="100000"/>
              </a:lnSpc>
            </a:pPr>
            <a:r>
              <a:rPr b="1" lang="en-US">
                <a:solidFill>
                  <a:srgbClr val="000000"/>
                </a:solidFill>
                <a:latin typeface="Arial"/>
              </a:rPr>
              <a:t>Assign attributes</a:t>
            </a:r>
            <a:endParaRPr/>
          </a:p>
        </p:txBody>
      </p:sp>
      <p:sp>
        <p:nvSpPr>
          <p:cNvPr id="303" name="CustomShape 67"/>
          <p:cNvSpPr/>
          <p:nvPr/>
        </p:nvSpPr>
        <p:spPr>
          <a:xfrm>
            <a:off x="609480" y="5639400"/>
            <a:ext cx="779400" cy="365760"/>
          </a:xfrm>
          <a:prstGeom prst="rect">
            <a:avLst/>
          </a:prstGeom>
          <a:noFill/>
          <a:ln w="9360">
            <a:noFill/>
          </a:ln>
        </p:spPr>
        <p:txBody>
          <a:bodyPr bIns="45000" lIns="90000" rIns="90000" tIns="45000" wrap="none"/>
          <a:p>
            <a:pPr>
              <a:lnSpc>
                <a:spcPct val="100000"/>
              </a:lnSpc>
            </a:pPr>
            <a:r>
              <a:rPr b="1" lang="en-US">
                <a:solidFill>
                  <a:srgbClr val="000000"/>
                </a:solidFill>
                <a:latin typeface="Arial"/>
              </a:rPr>
              <a:t>Personas</a:t>
            </a:r>
            <a:endParaRPr/>
          </a:p>
        </p:txBody>
      </p:sp>
      <p:sp>
        <p:nvSpPr>
          <p:cNvPr id="304" name="CustomShape 68"/>
          <p:cNvSpPr/>
          <p:nvPr/>
        </p:nvSpPr>
        <p:spPr>
          <a:xfrm>
            <a:off x="3877920" y="1371600"/>
            <a:ext cx="105480" cy="106920"/>
          </a:xfrm>
          <a:prstGeom prst="ellipse">
            <a:avLst/>
          </a:prstGeom>
          <a:solidFill>
            <a:srgbClr val="404040"/>
          </a:solidFill>
          <a:ln w="9360">
            <a:solidFill>
              <a:srgbClr val="404040"/>
            </a:solidFill>
            <a:round/>
          </a:ln>
        </p:spPr>
      </p:sp>
      <p:sp>
        <p:nvSpPr>
          <p:cNvPr id="305" name="Line 69"/>
          <p:cNvSpPr/>
          <p:nvPr/>
        </p:nvSpPr>
        <p:spPr>
          <a:xfrm flipH="1">
            <a:off x="3930840" y="1532880"/>
            <a:ext cx="1080" cy="107280"/>
          </a:xfrm>
          <a:prstGeom prst="line">
            <a:avLst/>
          </a:prstGeom>
          <a:ln w="117360">
            <a:solidFill>
              <a:srgbClr val="404040"/>
            </a:solidFill>
            <a:round/>
          </a:ln>
        </p:spPr>
      </p:sp>
      <p:sp>
        <p:nvSpPr>
          <p:cNvPr id="306" name="Line 70"/>
          <p:cNvSpPr/>
          <p:nvPr/>
        </p:nvSpPr>
        <p:spPr>
          <a:xfrm>
            <a:off x="3951720" y="1638720"/>
            <a:ext cx="19440" cy="113760"/>
          </a:xfrm>
          <a:prstGeom prst="line">
            <a:avLst/>
          </a:prstGeom>
          <a:ln w="57240">
            <a:solidFill>
              <a:srgbClr val="404040"/>
            </a:solidFill>
            <a:round/>
          </a:ln>
        </p:spPr>
      </p:sp>
      <p:sp>
        <p:nvSpPr>
          <p:cNvPr id="307" name="Line 71"/>
          <p:cNvSpPr/>
          <p:nvPr/>
        </p:nvSpPr>
        <p:spPr>
          <a:xfrm flipH="1">
            <a:off x="3893760" y="1632240"/>
            <a:ext cx="16920" cy="120240"/>
          </a:xfrm>
          <a:prstGeom prst="line">
            <a:avLst/>
          </a:prstGeom>
          <a:ln w="57240">
            <a:solidFill>
              <a:srgbClr val="404040"/>
            </a:solidFill>
            <a:round/>
          </a:ln>
        </p:spPr>
      </p:sp>
      <p:sp>
        <p:nvSpPr>
          <p:cNvPr id="308" name="Line 72"/>
          <p:cNvSpPr/>
          <p:nvPr/>
        </p:nvSpPr>
        <p:spPr>
          <a:xfrm>
            <a:off x="3957120" y="1522440"/>
            <a:ext cx="52200" cy="53280"/>
          </a:xfrm>
          <a:prstGeom prst="line">
            <a:avLst/>
          </a:prstGeom>
          <a:ln w="57240">
            <a:solidFill>
              <a:srgbClr val="404040"/>
            </a:solidFill>
            <a:round/>
          </a:ln>
        </p:spPr>
      </p:sp>
      <p:sp>
        <p:nvSpPr>
          <p:cNvPr id="309" name="Line 73"/>
          <p:cNvSpPr/>
          <p:nvPr/>
        </p:nvSpPr>
        <p:spPr>
          <a:xfrm flipH="1">
            <a:off x="3857040" y="1520640"/>
            <a:ext cx="53640" cy="53280"/>
          </a:xfrm>
          <a:prstGeom prst="line">
            <a:avLst/>
          </a:prstGeom>
          <a:ln w="57240">
            <a:solidFill>
              <a:srgbClr val="404040"/>
            </a:solidFill>
            <a:round/>
          </a:ln>
        </p:spPr>
      </p:sp>
      <p:sp>
        <p:nvSpPr>
          <p:cNvPr id="310" name="CustomShape 74"/>
          <p:cNvSpPr/>
          <p:nvPr/>
        </p:nvSpPr>
        <p:spPr>
          <a:xfrm>
            <a:off x="3649320" y="1447920"/>
            <a:ext cx="105480" cy="106920"/>
          </a:xfrm>
          <a:prstGeom prst="ellipse">
            <a:avLst/>
          </a:prstGeom>
          <a:solidFill>
            <a:srgbClr val="404040"/>
          </a:solidFill>
          <a:ln w="9360">
            <a:solidFill>
              <a:srgbClr val="404040"/>
            </a:solidFill>
            <a:round/>
          </a:ln>
        </p:spPr>
      </p:sp>
      <p:sp>
        <p:nvSpPr>
          <p:cNvPr id="311" name="Line 75"/>
          <p:cNvSpPr/>
          <p:nvPr/>
        </p:nvSpPr>
        <p:spPr>
          <a:xfrm flipH="1">
            <a:off x="3702240" y="1608840"/>
            <a:ext cx="1080" cy="107640"/>
          </a:xfrm>
          <a:prstGeom prst="line">
            <a:avLst/>
          </a:prstGeom>
          <a:ln w="117360">
            <a:solidFill>
              <a:srgbClr val="404040"/>
            </a:solidFill>
            <a:round/>
          </a:ln>
        </p:spPr>
      </p:sp>
      <p:sp>
        <p:nvSpPr>
          <p:cNvPr id="312" name="Line 76"/>
          <p:cNvSpPr/>
          <p:nvPr/>
        </p:nvSpPr>
        <p:spPr>
          <a:xfrm>
            <a:off x="3723120" y="1715040"/>
            <a:ext cx="19440" cy="113760"/>
          </a:xfrm>
          <a:prstGeom prst="line">
            <a:avLst/>
          </a:prstGeom>
          <a:ln w="57240">
            <a:solidFill>
              <a:srgbClr val="404040"/>
            </a:solidFill>
            <a:round/>
          </a:ln>
        </p:spPr>
      </p:sp>
      <p:sp>
        <p:nvSpPr>
          <p:cNvPr id="313" name="Line 77"/>
          <p:cNvSpPr/>
          <p:nvPr/>
        </p:nvSpPr>
        <p:spPr>
          <a:xfrm flipH="1">
            <a:off x="3665160" y="1708560"/>
            <a:ext cx="16920" cy="119880"/>
          </a:xfrm>
          <a:prstGeom prst="line">
            <a:avLst/>
          </a:prstGeom>
          <a:ln w="57240">
            <a:solidFill>
              <a:srgbClr val="404040"/>
            </a:solidFill>
            <a:round/>
          </a:ln>
        </p:spPr>
      </p:sp>
      <p:sp>
        <p:nvSpPr>
          <p:cNvPr id="314" name="Line 78"/>
          <p:cNvSpPr/>
          <p:nvPr/>
        </p:nvSpPr>
        <p:spPr>
          <a:xfrm>
            <a:off x="3728520" y="1598760"/>
            <a:ext cx="52200" cy="52920"/>
          </a:xfrm>
          <a:prstGeom prst="line">
            <a:avLst/>
          </a:prstGeom>
          <a:ln w="57240">
            <a:solidFill>
              <a:srgbClr val="404040"/>
            </a:solidFill>
            <a:round/>
          </a:ln>
        </p:spPr>
      </p:sp>
      <p:sp>
        <p:nvSpPr>
          <p:cNvPr id="315" name="Line 79"/>
          <p:cNvSpPr/>
          <p:nvPr/>
        </p:nvSpPr>
        <p:spPr>
          <a:xfrm flipH="1">
            <a:off x="3628440" y="1596960"/>
            <a:ext cx="53640" cy="53280"/>
          </a:xfrm>
          <a:prstGeom prst="line">
            <a:avLst/>
          </a:prstGeom>
          <a:ln w="57240">
            <a:solidFill>
              <a:srgbClr val="404040"/>
            </a:solidFill>
            <a:round/>
          </a:ln>
        </p:spPr>
      </p:sp>
      <p:sp>
        <p:nvSpPr>
          <p:cNvPr id="316" name="CustomShape 80"/>
          <p:cNvSpPr/>
          <p:nvPr/>
        </p:nvSpPr>
        <p:spPr>
          <a:xfrm>
            <a:off x="3735000" y="1447200"/>
            <a:ext cx="152640" cy="151560"/>
          </a:xfrm>
          <a:prstGeom prst="ellipse">
            <a:avLst/>
          </a:prstGeom>
          <a:solidFill>
            <a:srgbClr val="808080"/>
          </a:solidFill>
          <a:ln w="9360">
            <a:solidFill>
              <a:srgbClr val="808080"/>
            </a:solidFill>
            <a:round/>
          </a:ln>
        </p:spPr>
      </p:sp>
      <p:sp>
        <p:nvSpPr>
          <p:cNvPr id="317" name="Line 81"/>
          <p:cNvSpPr/>
          <p:nvPr/>
        </p:nvSpPr>
        <p:spPr>
          <a:xfrm flipH="1">
            <a:off x="3811320" y="1675800"/>
            <a:ext cx="1440" cy="152280"/>
          </a:xfrm>
          <a:prstGeom prst="line">
            <a:avLst/>
          </a:prstGeom>
          <a:ln w="117360">
            <a:solidFill>
              <a:srgbClr val="808080"/>
            </a:solidFill>
            <a:round/>
          </a:ln>
        </p:spPr>
      </p:sp>
      <p:sp>
        <p:nvSpPr>
          <p:cNvPr id="318" name="Line 82"/>
          <p:cNvSpPr/>
          <p:nvPr/>
        </p:nvSpPr>
        <p:spPr>
          <a:xfrm>
            <a:off x="3841560" y="1825920"/>
            <a:ext cx="27720" cy="161280"/>
          </a:xfrm>
          <a:prstGeom prst="line">
            <a:avLst/>
          </a:prstGeom>
          <a:ln w="57240">
            <a:solidFill>
              <a:srgbClr val="808080"/>
            </a:solidFill>
            <a:round/>
          </a:ln>
        </p:spPr>
      </p:sp>
      <p:sp>
        <p:nvSpPr>
          <p:cNvPr id="319" name="Line 83"/>
          <p:cNvSpPr/>
          <p:nvPr/>
        </p:nvSpPr>
        <p:spPr>
          <a:xfrm flipH="1">
            <a:off x="3757320" y="1816920"/>
            <a:ext cx="24480" cy="170280"/>
          </a:xfrm>
          <a:prstGeom prst="line">
            <a:avLst/>
          </a:prstGeom>
          <a:ln w="57240">
            <a:solidFill>
              <a:srgbClr val="808080"/>
            </a:solidFill>
            <a:round/>
          </a:ln>
        </p:spPr>
      </p:sp>
      <p:sp>
        <p:nvSpPr>
          <p:cNvPr id="320" name="Line 84"/>
          <p:cNvSpPr/>
          <p:nvPr/>
        </p:nvSpPr>
        <p:spPr>
          <a:xfrm>
            <a:off x="3848760" y="1661040"/>
            <a:ext cx="75960" cy="75600"/>
          </a:xfrm>
          <a:prstGeom prst="line">
            <a:avLst/>
          </a:prstGeom>
          <a:ln w="57240">
            <a:solidFill>
              <a:srgbClr val="808080"/>
            </a:solidFill>
            <a:round/>
          </a:ln>
        </p:spPr>
      </p:sp>
      <p:sp>
        <p:nvSpPr>
          <p:cNvPr id="321" name="Line 85"/>
          <p:cNvSpPr/>
          <p:nvPr/>
        </p:nvSpPr>
        <p:spPr>
          <a:xfrm flipH="1">
            <a:off x="3704400" y="1658880"/>
            <a:ext cx="77760" cy="75240"/>
          </a:xfrm>
          <a:prstGeom prst="line">
            <a:avLst/>
          </a:prstGeom>
          <a:ln w="57240">
            <a:solidFill>
              <a:srgbClr val="808080"/>
            </a:solidFill>
            <a:round/>
          </a:ln>
        </p:spPr>
      </p:sp>
      <p:sp>
        <p:nvSpPr>
          <p:cNvPr id="322" name="CustomShape 86"/>
          <p:cNvSpPr/>
          <p:nvPr/>
        </p:nvSpPr>
        <p:spPr>
          <a:xfrm>
            <a:off x="4487760" y="1371600"/>
            <a:ext cx="105480" cy="106920"/>
          </a:xfrm>
          <a:prstGeom prst="ellipse">
            <a:avLst/>
          </a:prstGeom>
          <a:solidFill>
            <a:srgbClr val="404040"/>
          </a:solidFill>
          <a:ln w="9360">
            <a:solidFill>
              <a:srgbClr val="404040"/>
            </a:solidFill>
            <a:round/>
          </a:ln>
        </p:spPr>
      </p:sp>
      <p:sp>
        <p:nvSpPr>
          <p:cNvPr id="323" name="Line 87"/>
          <p:cNvSpPr/>
          <p:nvPr/>
        </p:nvSpPr>
        <p:spPr>
          <a:xfrm flipH="1">
            <a:off x="4540680" y="1532880"/>
            <a:ext cx="1080" cy="107280"/>
          </a:xfrm>
          <a:prstGeom prst="line">
            <a:avLst/>
          </a:prstGeom>
          <a:ln w="117360">
            <a:solidFill>
              <a:srgbClr val="404040"/>
            </a:solidFill>
            <a:round/>
          </a:ln>
        </p:spPr>
      </p:sp>
      <p:sp>
        <p:nvSpPr>
          <p:cNvPr id="324" name="Line 88"/>
          <p:cNvSpPr/>
          <p:nvPr/>
        </p:nvSpPr>
        <p:spPr>
          <a:xfrm>
            <a:off x="4561560" y="1638720"/>
            <a:ext cx="19080" cy="113760"/>
          </a:xfrm>
          <a:prstGeom prst="line">
            <a:avLst/>
          </a:prstGeom>
          <a:ln w="57240">
            <a:solidFill>
              <a:srgbClr val="404040"/>
            </a:solidFill>
            <a:round/>
          </a:ln>
        </p:spPr>
      </p:sp>
      <p:sp>
        <p:nvSpPr>
          <p:cNvPr id="325" name="Line 89"/>
          <p:cNvSpPr/>
          <p:nvPr/>
        </p:nvSpPr>
        <p:spPr>
          <a:xfrm flipH="1">
            <a:off x="4503240" y="1632240"/>
            <a:ext cx="16920" cy="120240"/>
          </a:xfrm>
          <a:prstGeom prst="line">
            <a:avLst/>
          </a:prstGeom>
          <a:ln w="57240">
            <a:solidFill>
              <a:srgbClr val="404040"/>
            </a:solidFill>
            <a:round/>
          </a:ln>
        </p:spPr>
      </p:sp>
      <p:sp>
        <p:nvSpPr>
          <p:cNvPr id="326" name="Line 90"/>
          <p:cNvSpPr/>
          <p:nvPr/>
        </p:nvSpPr>
        <p:spPr>
          <a:xfrm>
            <a:off x="4566600" y="1522440"/>
            <a:ext cx="52560" cy="53280"/>
          </a:xfrm>
          <a:prstGeom prst="line">
            <a:avLst/>
          </a:prstGeom>
          <a:ln w="57240">
            <a:solidFill>
              <a:srgbClr val="404040"/>
            </a:solidFill>
            <a:round/>
          </a:ln>
        </p:spPr>
      </p:sp>
      <p:sp>
        <p:nvSpPr>
          <p:cNvPr id="327" name="Line 91"/>
          <p:cNvSpPr/>
          <p:nvPr/>
        </p:nvSpPr>
        <p:spPr>
          <a:xfrm flipH="1">
            <a:off x="4466520" y="1520640"/>
            <a:ext cx="53640" cy="53280"/>
          </a:xfrm>
          <a:prstGeom prst="line">
            <a:avLst/>
          </a:prstGeom>
          <a:ln w="57240">
            <a:solidFill>
              <a:srgbClr val="404040"/>
            </a:solidFill>
            <a:round/>
          </a:ln>
        </p:spPr>
      </p:sp>
      <p:sp>
        <p:nvSpPr>
          <p:cNvPr id="328" name="CustomShape 92"/>
          <p:cNvSpPr/>
          <p:nvPr/>
        </p:nvSpPr>
        <p:spPr>
          <a:xfrm>
            <a:off x="4259160" y="1447920"/>
            <a:ext cx="105480" cy="106920"/>
          </a:xfrm>
          <a:prstGeom prst="ellipse">
            <a:avLst/>
          </a:prstGeom>
          <a:solidFill>
            <a:srgbClr val="404040"/>
          </a:solidFill>
          <a:ln w="9360">
            <a:solidFill>
              <a:srgbClr val="404040"/>
            </a:solidFill>
            <a:round/>
          </a:ln>
        </p:spPr>
      </p:sp>
      <p:sp>
        <p:nvSpPr>
          <p:cNvPr id="329" name="Line 93"/>
          <p:cNvSpPr/>
          <p:nvPr/>
        </p:nvSpPr>
        <p:spPr>
          <a:xfrm flipH="1">
            <a:off x="4312080" y="1608840"/>
            <a:ext cx="1080" cy="107640"/>
          </a:xfrm>
          <a:prstGeom prst="line">
            <a:avLst/>
          </a:prstGeom>
          <a:ln w="117360">
            <a:solidFill>
              <a:srgbClr val="404040"/>
            </a:solidFill>
            <a:round/>
          </a:ln>
        </p:spPr>
      </p:sp>
      <p:sp>
        <p:nvSpPr>
          <p:cNvPr id="330" name="Line 94"/>
          <p:cNvSpPr/>
          <p:nvPr/>
        </p:nvSpPr>
        <p:spPr>
          <a:xfrm>
            <a:off x="4332960" y="1715040"/>
            <a:ext cx="19080" cy="113760"/>
          </a:xfrm>
          <a:prstGeom prst="line">
            <a:avLst/>
          </a:prstGeom>
          <a:ln w="57240">
            <a:solidFill>
              <a:srgbClr val="404040"/>
            </a:solidFill>
            <a:round/>
          </a:ln>
        </p:spPr>
      </p:sp>
      <p:sp>
        <p:nvSpPr>
          <p:cNvPr id="331" name="Line 95"/>
          <p:cNvSpPr/>
          <p:nvPr/>
        </p:nvSpPr>
        <p:spPr>
          <a:xfrm flipH="1">
            <a:off x="4274640" y="1708560"/>
            <a:ext cx="16920" cy="119880"/>
          </a:xfrm>
          <a:prstGeom prst="line">
            <a:avLst/>
          </a:prstGeom>
          <a:ln w="57240">
            <a:solidFill>
              <a:srgbClr val="404040"/>
            </a:solidFill>
            <a:round/>
          </a:ln>
        </p:spPr>
      </p:sp>
      <p:sp>
        <p:nvSpPr>
          <p:cNvPr id="332" name="Line 96"/>
          <p:cNvSpPr/>
          <p:nvPr/>
        </p:nvSpPr>
        <p:spPr>
          <a:xfrm>
            <a:off x="4338000" y="1598760"/>
            <a:ext cx="52560" cy="52920"/>
          </a:xfrm>
          <a:prstGeom prst="line">
            <a:avLst/>
          </a:prstGeom>
          <a:ln w="57240">
            <a:solidFill>
              <a:srgbClr val="404040"/>
            </a:solidFill>
            <a:round/>
          </a:ln>
        </p:spPr>
      </p:sp>
      <p:sp>
        <p:nvSpPr>
          <p:cNvPr id="333" name="Line 97"/>
          <p:cNvSpPr/>
          <p:nvPr/>
        </p:nvSpPr>
        <p:spPr>
          <a:xfrm flipH="1">
            <a:off x="4237920" y="1596960"/>
            <a:ext cx="53640" cy="53280"/>
          </a:xfrm>
          <a:prstGeom prst="line">
            <a:avLst/>
          </a:prstGeom>
          <a:ln w="57240">
            <a:solidFill>
              <a:srgbClr val="404040"/>
            </a:solidFill>
            <a:round/>
          </a:ln>
        </p:spPr>
      </p:sp>
      <p:sp>
        <p:nvSpPr>
          <p:cNvPr id="334" name="CustomShape 98"/>
          <p:cNvSpPr/>
          <p:nvPr/>
        </p:nvSpPr>
        <p:spPr>
          <a:xfrm>
            <a:off x="4344840" y="1447200"/>
            <a:ext cx="151560" cy="151560"/>
          </a:xfrm>
          <a:prstGeom prst="ellipse">
            <a:avLst/>
          </a:prstGeom>
          <a:solidFill>
            <a:srgbClr val="808080"/>
          </a:solidFill>
          <a:ln w="9360">
            <a:solidFill>
              <a:srgbClr val="808080"/>
            </a:solidFill>
            <a:round/>
          </a:ln>
        </p:spPr>
      </p:sp>
      <p:sp>
        <p:nvSpPr>
          <p:cNvPr id="335" name="Line 99"/>
          <p:cNvSpPr/>
          <p:nvPr/>
        </p:nvSpPr>
        <p:spPr>
          <a:xfrm flipH="1">
            <a:off x="4420800" y="1675800"/>
            <a:ext cx="1440" cy="152280"/>
          </a:xfrm>
          <a:prstGeom prst="line">
            <a:avLst/>
          </a:prstGeom>
          <a:ln w="117360">
            <a:solidFill>
              <a:srgbClr val="808080"/>
            </a:solidFill>
            <a:round/>
          </a:ln>
        </p:spPr>
      </p:sp>
      <p:sp>
        <p:nvSpPr>
          <p:cNvPr id="336" name="Line 100"/>
          <p:cNvSpPr/>
          <p:nvPr/>
        </p:nvSpPr>
        <p:spPr>
          <a:xfrm>
            <a:off x="4450680" y="1825920"/>
            <a:ext cx="27720" cy="161280"/>
          </a:xfrm>
          <a:prstGeom prst="line">
            <a:avLst/>
          </a:prstGeom>
          <a:ln w="57240">
            <a:solidFill>
              <a:srgbClr val="808080"/>
            </a:solidFill>
            <a:round/>
          </a:ln>
        </p:spPr>
      </p:sp>
      <p:sp>
        <p:nvSpPr>
          <p:cNvPr id="337" name="Line 101"/>
          <p:cNvSpPr/>
          <p:nvPr/>
        </p:nvSpPr>
        <p:spPr>
          <a:xfrm flipH="1">
            <a:off x="4367160" y="1816920"/>
            <a:ext cx="24480" cy="170280"/>
          </a:xfrm>
          <a:prstGeom prst="line">
            <a:avLst/>
          </a:prstGeom>
          <a:ln w="57240">
            <a:solidFill>
              <a:srgbClr val="808080"/>
            </a:solidFill>
            <a:round/>
          </a:ln>
        </p:spPr>
      </p:sp>
      <p:sp>
        <p:nvSpPr>
          <p:cNvPr id="338" name="Line 102"/>
          <p:cNvSpPr/>
          <p:nvPr/>
        </p:nvSpPr>
        <p:spPr>
          <a:xfrm>
            <a:off x="4457880" y="1661040"/>
            <a:ext cx="75240" cy="75600"/>
          </a:xfrm>
          <a:prstGeom prst="line">
            <a:avLst/>
          </a:prstGeom>
          <a:ln w="57240">
            <a:solidFill>
              <a:srgbClr val="808080"/>
            </a:solidFill>
            <a:round/>
          </a:ln>
        </p:spPr>
      </p:sp>
      <p:sp>
        <p:nvSpPr>
          <p:cNvPr id="339" name="Line 103"/>
          <p:cNvSpPr/>
          <p:nvPr/>
        </p:nvSpPr>
        <p:spPr>
          <a:xfrm flipH="1">
            <a:off x="4314600" y="1658880"/>
            <a:ext cx="77040" cy="75240"/>
          </a:xfrm>
          <a:prstGeom prst="line">
            <a:avLst/>
          </a:prstGeom>
          <a:ln w="57240">
            <a:solidFill>
              <a:srgbClr val="808080"/>
            </a:solidFill>
            <a:round/>
          </a:ln>
        </p:spPr>
      </p:sp>
      <p:sp>
        <p:nvSpPr>
          <p:cNvPr id="340" name="CustomShape 104"/>
          <p:cNvSpPr/>
          <p:nvPr/>
        </p:nvSpPr>
        <p:spPr>
          <a:xfrm>
            <a:off x="5249520" y="1371600"/>
            <a:ext cx="105480" cy="106920"/>
          </a:xfrm>
          <a:prstGeom prst="ellipse">
            <a:avLst/>
          </a:prstGeom>
          <a:solidFill>
            <a:srgbClr val="404040"/>
          </a:solidFill>
          <a:ln w="9360">
            <a:solidFill>
              <a:srgbClr val="404040"/>
            </a:solidFill>
            <a:round/>
          </a:ln>
        </p:spPr>
      </p:sp>
      <p:sp>
        <p:nvSpPr>
          <p:cNvPr id="341" name="Line 105"/>
          <p:cNvSpPr/>
          <p:nvPr/>
        </p:nvSpPr>
        <p:spPr>
          <a:xfrm flipH="1">
            <a:off x="5302440" y="1532880"/>
            <a:ext cx="1080" cy="107280"/>
          </a:xfrm>
          <a:prstGeom prst="line">
            <a:avLst/>
          </a:prstGeom>
          <a:ln w="117360">
            <a:solidFill>
              <a:srgbClr val="404040"/>
            </a:solidFill>
            <a:round/>
          </a:ln>
        </p:spPr>
      </p:sp>
      <p:sp>
        <p:nvSpPr>
          <p:cNvPr id="342" name="Line 106"/>
          <p:cNvSpPr/>
          <p:nvPr/>
        </p:nvSpPr>
        <p:spPr>
          <a:xfrm>
            <a:off x="5323320" y="1638720"/>
            <a:ext cx="19440" cy="113760"/>
          </a:xfrm>
          <a:prstGeom prst="line">
            <a:avLst/>
          </a:prstGeom>
          <a:ln w="57240">
            <a:solidFill>
              <a:srgbClr val="404040"/>
            </a:solidFill>
            <a:round/>
          </a:ln>
        </p:spPr>
      </p:sp>
      <p:sp>
        <p:nvSpPr>
          <p:cNvPr id="343" name="Line 107"/>
          <p:cNvSpPr/>
          <p:nvPr/>
        </p:nvSpPr>
        <p:spPr>
          <a:xfrm flipH="1">
            <a:off x="5265360" y="1632240"/>
            <a:ext cx="16920" cy="120240"/>
          </a:xfrm>
          <a:prstGeom prst="line">
            <a:avLst/>
          </a:prstGeom>
          <a:ln w="57240">
            <a:solidFill>
              <a:srgbClr val="404040"/>
            </a:solidFill>
            <a:round/>
          </a:ln>
        </p:spPr>
      </p:sp>
      <p:sp>
        <p:nvSpPr>
          <p:cNvPr id="344" name="Line 108"/>
          <p:cNvSpPr/>
          <p:nvPr/>
        </p:nvSpPr>
        <p:spPr>
          <a:xfrm>
            <a:off x="5328720" y="1522440"/>
            <a:ext cx="52200" cy="53280"/>
          </a:xfrm>
          <a:prstGeom prst="line">
            <a:avLst/>
          </a:prstGeom>
          <a:ln w="57240">
            <a:solidFill>
              <a:srgbClr val="404040"/>
            </a:solidFill>
            <a:round/>
          </a:ln>
        </p:spPr>
      </p:sp>
      <p:sp>
        <p:nvSpPr>
          <p:cNvPr id="345" name="Line 109"/>
          <p:cNvSpPr/>
          <p:nvPr/>
        </p:nvSpPr>
        <p:spPr>
          <a:xfrm flipH="1">
            <a:off x="5228640" y="1520640"/>
            <a:ext cx="53640" cy="53280"/>
          </a:xfrm>
          <a:prstGeom prst="line">
            <a:avLst/>
          </a:prstGeom>
          <a:ln w="57240">
            <a:solidFill>
              <a:srgbClr val="404040"/>
            </a:solidFill>
            <a:round/>
          </a:ln>
        </p:spPr>
      </p:sp>
      <p:sp>
        <p:nvSpPr>
          <p:cNvPr id="346" name="CustomShape 110"/>
          <p:cNvSpPr/>
          <p:nvPr/>
        </p:nvSpPr>
        <p:spPr>
          <a:xfrm>
            <a:off x="5020920" y="1447920"/>
            <a:ext cx="105480" cy="106920"/>
          </a:xfrm>
          <a:prstGeom prst="ellipse">
            <a:avLst/>
          </a:prstGeom>
          <a:solidFill>
            <a:srgbClr val="404040"/>
          </a:solidFill>
          <a:ln w="9360">
            <a:solidFill>
              <a:srgbClr val="404040"/>
            </a:solidFill>
            <a:round/>
          </a:ln>
        </p:spPr>
      </p:sp>
      <p:sp>
        <p:nvSpPr>
          <p:cNvPr id="347" name="Line 111"/>
          <p:cNvSpPr/>
          <p:nvPr/>
        </p:nvSpPr>
        <p:spPr>
          <a:xfrm flipH="1">
            <a:off x="5073840" y="1608840"/>
            <a:ext cx="1080" cy="107640"/>
          </a:xfrm>
          <a:prstGeom prst="line">
            <a:avLst/>
          </a:prstGeom>
          <a:ln w="117360">
            <a:solidFill>
              <a:srgbClr val="404040"/>
            </a:solidFill>
            <a:round/>
          </a:ln>
        </p:spPr>
      </p:sp>
      <p:sp>
        <p:nvSpPr>
          <p:cNvPr id="348" name="Line 112"/>
          <p:cNvSpPr/>
          <p:nvPr/>
        </p:nvSpPr>
        <p:spPr>
          <a:xfrm>
            <a:off x="5094720" y="1715040"/>
            <a:ext cx="19440" cy="113760"/>
          </a:xfrm>
          <a:prstGeom prst="line">
            <a:avLst/>
          </a:prstGeom>
          <a:ln w="57240">
            <a:solidFill>
              <a:srgbClr val="404040"/>
            </a:solidFill>
            <a:round/>
          </a:ln>
        </p:spPr>
      </p:sp>
      <p:sp>
        <p:nvSpPr>
          <p:cNvPr id="349" name="Line 113"/>
          <p:cNvSpPr/>
          <p:nvPr/>
        </p:nvSpPr>
        <p:spPr>
          <a:xfrm flipH="1">
            <a:off x="5036760" y="1708560"/>
            <a:ext cx="16920" cy="119880"/>
          </a:xfrm>
          <a:prstGeom prst="line">
            <a:avLst/>
          </a:prstGeom>
          <a:ln w="57240">
            <a:solidFill>
              <a:srgbClr val="404040"/>
            </a:solidFill>
            <a:round/>
          </a:ln>
        </p:spPr>
      </p:sp>
      <p:sp>
        <p:nvSpPr>
          <p:cNvPr id="350" name="Line 114"/>
          <p:cNvSpPr/>
          <p:nvPr/>
        </p:nvSpPr>
        <p:spPr>
          <a:xfrm>
            <a:off x="5100120" y="1598760"/>
            <a:ext cx="52200" cy="52920"/>
          </a:xfrm>
          <a:prstGeom prst="line">
            <a:avLst/>
          </a:prstGeom>
          <a:ln w="57240">
            <a:solidFill>
              <a:srgbClr val="404040"/>
            </a:solidFill>
            <a:round/>
          </a:ln>
        </p:spPr>
      </p:sp>
      <p:sp>
        <p:nvSpPr>
          <p:cNvPr id="351" name="Line 115"/>
          <p:cNvSpPr/>
          <p:nvPr/>
        </p:nvSpPr>
        <p:spPr>
          <a:xfrm flipH="1">
            <a:off x="5000040" y="1596960"/>
            <a:ext cx="53640" cy="53280"/>
          </a:xfrm>
          <a:prstGeom prst="line">
            <a:avLst/>
          </a:prstGeom>
          <a:ln w="57240">
            <a:solidFill>
              <a:srgbClr val="404040"/>
            </a:solidFill>
            <a:round/>
          </a:ln>
        </p:spPr>
      </p:sp>
      <p:sp>
        <p:nvSpPr>
          <p:cNvPr id="352" name="CustomShape 116"/>
          <p:cNvSpPr/>
          <p:nvPr/>
        </p:nvSpPr>
        <p:spPr>
          <a:xfrm>
            <a:off x="5106600" y="1447200"/>
            <a:ext cx="152640" cy="151560"/>
          </a:xfrm>
          <a:prstGeom prst="ellipse">
            <a:avLst/>
          </a:prstGeom>
          <a:solidFill>
            <a:srgbClr val="808080"/>
          </a:solidFill>
          <a:ln w="9360">
            <a:solidFill>
              <a:srgbClr val="808080"/>
            </a:solidFill>
            <a:round/>
          </a:ln>
        </p:spPr>
      </p:sp>
      <p:sp>
        <p:nvSpPr>
          <p:cNvPr id="353" name="Line 117"/>
          <p:cNvSpPr/>
          <p:nvPr/>
        </p:nvSpPr>
        <p:spPr>
          <a:xfrm flipH="1">
            <a:off x="5182920" y="1675800"/>
            <a:ext cx="1440" cy="152280"/>
          </a:xfrm>
          <a:prstGeom prst="line">
            <a:avLst/>
          </a:prstGeom>
          <a:ln w="117360">
            <a:solidFill>
              <a:srgbClr val="808080"/>
            </a:solidFill>
            <a:round/>
          </a:ln>
        </p:spPr>
      </p:sp>
      <p:sp>
        <p:nvSpPr>
          <p:cNvPr id="354" name="Line 118"/>
          <p:cNvSpPr/>
          <p:nvPr/>
        </p:nvSpPr>
        <p:spPr>
          <a:xfrm>
            <a:off x="5213160" y="1825920"/>
            <a:ext cx="27720" cy="161280"/>
          </a:xfrm>
          <a:prstGeom prst="line">
            <a:avLst/>
          </a:prstGeom>
          <a:ln w="57240">
            <a:solidFill>
              <a:srgbClr val="808080"/>
            </a:solidFill>
            <a:round/>
          </a:ln>
        </p:spPr>
      </p:sp>
      <p:sp>
        <p:nvSpPr>
          <p:cNvPr id="355" name="Line 119"/>
          <p:cNvSpPr/>
          <p:nvPr/>
        </p:nvSpPr>
        <p:spPr>
          <a:xfrm flipH="1">
            <a:off x="5128920" y="1816920"/>
            <a:ext cx="24480" cy="170280"/>
          </a:xfrm>
          <a:prstGeom prst="line">
            <a:avLst/>
          </a:prstGeom>
          <a:ln w="57240">
            <a:solidFill>
              <a:srgbClr val="808080"/>
            </a:solidFill>
            <a:round/>
          </a:ln>
        </p:spPr>
      </p:sp>
      <p:sp>
        <p:nvSpPr>
          <p:cNvPr id="356" name="Line 120"/>
          <p:cNvSpPr/>
          <p:nvPr/>
        </p:nvSpPr>
        <p:spPr>
          <a:xfrm>
            <a:off x="5220360" y="1661040"/>
            <a:ext cx="75960" cy="75600"/>
          </a:xfrm>
          <a:prstGeom prst="line">
            <a:avLst/>
          </a:prstGeom>
          <a:ln w="57240">
            <a:solidFill>
              <a:srgbClr val="808080"/>
            </a:solidFill>
            <a:round/>
          </a:ln>
        </p:spPr>
      </p:sp>
      <p:sp>
        <p:nvSpPr>
          <p:cNvPr id="357" name="Line 121"/>
          <p:cNvSpPr/>
          <p:nvPr/>
        </p:nvSpPr>
        <p:spPr>
          <a:xfrm flipH="1">
            <a:off x="5076000" y="1658880"/>
            <a:ext cx="77760" cy="75240"/>
          </a:xfrm>
          <a:prstGeom prst="line">
            <a:avLst/>
          </a:prstGeom>
          <a:ln w="57240">
            <a:solidFill>
              <a:srgbClr val="808080"/>
            </a:solidFill>
            <a:round/>
          </a:ln>
        </p:spPr>
      </p:sp>
      <p:sp>
        <p:nvSpPr>
          <p:cNvPr id="358" name="CustomShape 122"/>
          <p:cNvSpPr/>
          <p:nvPr/>
        </p:nvSpPr>
        <p:spPr>
          <a:xfrm>
            <a:off x="6011640" y="1371600"/>
            <a:ext cx="105480" cy="106920"/>
          </a:xfrm>
          <a:prstGeom prst="ellipse">
            <a:avLst/>
          </a:prstGeom>
          <a:solidFill>
            <a:srgbClr val="404040"/>
          </a:solidFill>
          <a:ln w="9360">
            <a:solidFill>
              <a:srgbClr val="404040"/>
            </a:solidFill>
            <a:round/>
          </a:ln>
        </p:spPr>
      </p:sp>
      <p:sp>
        <p:nvSpPr>
          <p:cNvPr id="359" name="Line 123"/>
          <p:cNvSpPr/>
          <p:nvPr/>
        </p:nvSpPr>
        <p:spPr>
          <a:xfrm flipH="1">
            <a:off x="6064560" y="1532880"/>
            <a:ext cx="1080" cy="107280"/>
          </a:xfrm>
          <a:prstGeom prst="line">
            <a:avLst/>
          </a:prstGeom>
          <a:ln w="117360">
            <a:solidFill>
              <a:srgbClr val="404040"/>
            </a:solidFill>
            <a:round/>
          </a:ln>
        </p:spPr>
      </p:sp>
      <p:sp>
        <p:nvSpPr>
          <p:cNvPr id="360" name="Line 124"/>
          <p:cNvSpPr/>
          <p:nvPr/>
        </p:nvSpPr>
        <p:spPr>
          <a:xfrm>
            <a:off x="6085440" y="1638720"/>
            <a:ext cx="19440" cy="113760"/>
          </a:xfrm>
          <a:prstGeom prst="line">
            <a:avLst/>
          </a:prstGeom>
          <a:ln w="57240">
            <a:solidFill>
              <a:srgbClr val="404040"/>
            </a:solidFill>
            <a:round/>
          </a:ln>
        </p:spPr>
      </p:sp>
      <p:sp>
        <p:nvSpPr>
          <p:cNvPr id="361" name="Line 125"/>
          <p:cNvSpPr/>
          <p:nvPr/>
        </p:nvSpPr>
        <p:spPr>
          <a:xfrm flipH="1">
            <a:off x="6027480" y="1632240"/>
            <a:ext cx="16920" cy="120240"/>
          </a:xfrm>
          <a:prstGeom prst="line">
            <a:avLst/>
          </a:prstGeom>
          <a:ln w="57240">
            <a:solidFill>
              <a:srgbClr val="404040"/>
            </a:solidFill>
            <a:round/>
          </a:ln>
        </p:spPr>
      </p:sp>
      <p:sp>
        <p:nvSpPr>
          <p:cNvPr id="362" name="Line 126"/>
          <p:cNvSpPr/>
          <p:nvPr/>
        </p:nvSpPr>
        <p:spPr>
          <a:xfrm>
            <a:off x="6090480" y="1522440"/>
            <a:ext cx="52560" cy="53280"/>
          </a:xfrm>
          <a:prstGeom prst="line">
            <a:avLst/>
          </a:prstGeom>
          <a:ln w="57240">
            <a:solidFill>
              <a:srgbClr val="404040"/>
            </a:solidFill>
            <a:round/>
          </a:ln>
        </p:spPr>
      </p:sp>
      <p:sp>
        <p:nvSpPr>
          <p:cNvPr id="363" name="Line 127"/>
          <p:cNvSpPr/>
          <p:nvPr/>
        </p:nvSpPr>
        <p:spPr>
          <a:xfrm flipH="1">
            <a:off x="5990760" y="1520640"/>
            <a:ext cx="53640" cy="53280"/>
          </a:xfrm>
          <a:prstGeom prst="line">
            <a:avLst/>
          </a:prstGeom>
          <a:ln w="57240">
            <a:solidFill>
              <a:srgbClr val="404040"/>
            </a:solidFill>
            <a:round/>
          </a:ln>
        </p:spPr>
      </p:sp>
      <p:sp>
        <p:nvSpPr>
          <p:cNvPr id="364" name="CustomShape 128"/>
          <p:cNvSpPr/>
          <p:nvPr/>
        </p:nvSpPr>
        <p:spPr>
          <a:xfrm>
            <a:off x="5783040" y="1447920"/>
            <a:ext cx="105480" cy="106920"/>
          </a:xfrm>
          <a:prstGeom prst="ellipse">
            <a:avLst/>
          </a:prstGeom>
          <a:solidFill>
            <a:srgbClr val="404040"/>
          </a:solidFill>
          <a:ln w="9360">
            <a:solidFill>
              <a:srgbClr val="404040"/>
            </a:solidFill>
            <a:round/>
          </a:ln>
        </p:spPr>
      </p:sp>
      <p:sp>
        <p:nvSpPr>
          <p:cNvPr id="365" name="Line 129"/>
          <p:cNvSpPr/>
          <p:nvPr/>
        </p:nvSpPr>
        <p:spPr>
          <a:xfrm flipH="1">
            <a:off x="5835960" y="1608840"/>
            <a:ext cx="1080" cy="107640"/>
          </a:xfrm>
          <a:prstGeom prst="line">
            <a:avLst/>
          </a:prstGeom>
          <a:ln w="117360">
            <a:solidFill>
              <a:srgbClr val="404040"/>
            </a:solidFill>
            <a:round/>
          </a:ln>
        </p:spPr>
      </p:sp>
      <p:sp>
        <p:nvSpPr>
          <p:cNvPr id="366" name="Line 130"/>
          <p:cNvSpPr/>
          <p:nvPr/>
        </p:nvSpPr>
        <p:spPr>
          <a:xfrm>
            <a:off x="5856840" y="1715040"/>
            <a:ext cx="19440" cy="113760"/>
          </a:xfrm>
          <a:prstGeom prst="line">
            <a:avLst/>
          </a:prstGeom>
          <a:ln w="57240">
            <a:solidFill>
              <a:srgbClr val="404040"/>
            </a:solidFill>
            <a:round/>
          </a:ln>
        </p:spPr>
      </p:sp>
      <p:sp>
        <p:nvSpPr>
          <p:cNvPr id="367" name="Line 131"/>
          <p:cNvSpPr/>
          <p:nvPr/>
        </p:nvSpPr>
        <p:spPr>
          <a:xfrm flipH="1">
            <a:off x="5798880" y="1708560"/>
            <a:ext cx="16920" cy="119880"/>
          </a:xfrm>
          <a:prstGeom prst="line">
            <a:avLst/>
          </a:prstGeom>
          <a:ln w="57240">
            <a:solidFill>
              <a:srgbClr val="404040"/>
            </a:solidFill>
            <a:round/>
          </a:ln>
        </p:spPr>
      </p:sp>
      <p:sp>
        <p:nvSpPr>
          <p:cNvPr id="368" name="Line 132"/>
          <p:cNvSpPr/>
          <p:nvPr/>
        </p:nvSpPr>
        <p:spPr>
          <a:xfrm>
            <a:off x="5861880" y="1598760"/>
            <a:ext cx="52560" cy="52920"/>
          </a:xfrm>
          <a:prstGeom prst="line">
            <a:avLst/>
          </a:prstGeom>
          <a:ln w="57240">
            <a:solidFill>
              <a:srgbClr val="404040"/>
            </a:solidFill>
            <a:round/>
          </a:ln>
        </p:spPr>
      </p:sp>
      <p:sp>
        <p:nvSpPr>
          <p:cNvPr id="369" name="Line 133"/>
          <p:cNvSpPr/>
          <p:nvPr/>
        </p:nvSpPr>
        <p:spPr>
          <a:xfrm flipH="1">
            <a:off x="5762160" y="1596960"/>
            <a:ext cx="53640" cy="53280"/>
          </a:xfrm>
          <a:prstGeom prst="line">
            <a:avLst/>
          </a:prstGeom>
          <a:ln w="57240">
            <a:solidFill>
              <a:srgbClr val="404040"/>
            </a:solidFill>
            <a:round/>
          </a:ln>
        </p:spPr>
      </p:sp>
      <p:sp>
        <p:nvSpPr>
          <p:cNvPr id="370" name="CustomShape 134"/>
          <p:cNvSpPr/>
          <p:nvPr/>
        </p:nvSpPr>
        <p:spPr>
          <a:xfrm>
            <a:off x="5869080" y="1447200"/>
            <a:ext cx="151560" cy="151560"/>
          </a:xfrm>
          <a:prstGeom prst="ellipse">
            <a:avLst/>
          </a:prstGeom>
          <a:solidFill>
            <a:srgbClr val="808080"/>
          </a:solidFill>
          <a:ln w="9360">
            <a:solidFill>
              <a:srgbClr val="808080"/>
            </a:solidFill>
            <a:round/>
          </a:ln>
        </p:spPr>
      </p:sp>
      <p:sp>
        <p:nvSpPr>
          <p:cNvPr id="371" name="Line 135"/>
          <p:cNvSpPr/>
          <p:nvPr/>
        </p:nvSpPr>
        <p:spPr>
          <a:xfrm flipH="1">
            <a:off x="5945040" y="1675800"/>
            <a:ext cx="1800" cy="152280"/>
          </a:xfrm>
          <a:prstGeom prst="line">
            <a:avLst/>
          </a:prstGeom>
          <a:ln w="117360">
            <a:solidFill>
              <a:srgbClr val="808080"/>
            </a:solidFill>
            <a:round/>
          </a:ln>
        </p:spPr>
      </p:sp>
      <p:sp>
        <p:nvSpPr>
          <p:cNvPr id="372" name="Line 136"/>
          <p:cNvSpPr/>
          <p:nvPr/>
        </p:nvSpPr>
        <p:spPr>
          <a:xfrm>
            <a:off x="5974920" y="1825920"/>
            <a:ext cx="28080" cy="161280"/>
          </a:xfrm>
          <a:prstGeom prst="line">
            <a:avLst/>
          </a:prstGeom>
          <a:ln w="57240">
            <a:solidFill>
              <a:srgbClr val="808080"/>
            </a:solidFill>
            <a:round/>
          </a:ln>
        </p:spPr>
      </p:sp>
      <p:sp>
        <p:nvSpPr>
          <p:cNvPr id="373" name="Line 137"/>
          <p:cNvSpPr/>
          <p:nvPr/>
        </p:nvSpPr>
        <p:spPr>
          <a:xfrm flipH="1">
            <a:off x="5891760" y="1816920"/>
            <a:ext cx="24120" cy="170280"/>
          </a:xfrm>
          <a:prstGeom prst="line">
            <a:avLst/>
          </a:prstGeom>
          <a:ln w="57240">
            <a:solidFill>
              <a:srgbClr val="808080"/>
            </a:solidFill>
            <a:round/>
          </a:ln>
        </p:spPr>
      </p:sp>
      <p:sp>
        <p:nvSpPr>
          <p:cNvPr id="374" name="Line 138"/>
          <p:cNvSpPr/>
          <p:nvPr/>
        </p:nvSpPr>
        <p:spPr>
          <a:xfrm>
            <a:off x="5982480" y="1661040"/>
            <a:ext cx="75240" cy="75600"/>
          </a:xfrm>
          <a:prstGeom prst="line">
            <a:avLst/>
          </a:prstGeom>
          <a:ln w="57240">
            <a:solidFill>
              <a:srgbClr val="808080"/>
            </a:solidFill>
            <a:round/>
          </a:ln>
        </p:spPr>
      </p:sp>
      <p:sp>
        <p:nvSpPr>
          <p:cNvPr id="375" name="Line 139"/>
          <p:cNvSpPr/>
          <p:nvPr/>
        </p:nvSpPr>
        <p:spPr>
          <a:xfrm flipH="1">
            <a:off x="5839200" y="1658880"/>
            <a:ext cx="76680" cy="75240"/>
          </a:xfrm>
          <a:prstGeom prst="line">
            <a:avLst/>
          </a:prstGeom>
          <a:ln w="57240">
            <a:solidFill>
              <a:srgbClr val="808080"/>
            </a:solidFill>
            <a:round/>
          </a:ln>
        </p:spPr>
      </p:sp>
      <p:sp>
        <p:nvSpPr>
          <p:cNvPr id="376" name="CustomShape 140"/>
          <p:cNvSpPr/>
          <p:nvPr/>
        </p:nvSpPr>
        <p:spPr>
          <a:xfrm>
            <a:off x="6697440" y="1371600"/>
            <a:ext cx="105480" cy="106920"/>
          </a:xfrm>
          <a:prstGeom prst="ellipse">
            <a:avLst/>
          </a:prstGeom>
          <a:solidFill>
            <a:srgbClr val="404040"/>
          </a:solidFill>
          <a:ln w="9360">
            <a:solidFill>
              <a:srgbClr val="404040"/>
            </a:solidFill>
            <a:round/>
          </a:ln>
        </p:spPr>
      </p:sp>
      <p:sp>
        <p:nvSpPr>
          <p:cNvPr id="377" name="Line 141"/>
          <p:cNvSpPr/>
          <p:nvPr/>
        </p:nvSpPr>
        <p:spPr>
          <a:xfrm flipH="1">
            <a:off x="6750360" y="1532880"/>
            <a:ext cx="1080" cy="107280"/>
          </a:xfrm>
          <a:prstGeom prst="line">
            <a:avLst/>
          </a:prstGeom>
          <a:ln w="117360">
            <a:solidFill>
              <a:srgbClr val="404040"/>
            </a:solidFill>
            <a:round/>
          </a:ln>
        </p:spPr>
      </p:sp>
      <p:sp>
        <p:nvSpPr>
          <p:cNvPr id="378" name="Line 142"/>
          <p:cNvSpPr/>
          <p:nvPr/>
        </p:nvSpPr>
        <p:spPr>
          <a:xfrm>
            <a:off x="6771240" y="1638720"/>
            <a:ext cx="19440" cy="113760"/>
          </a:xfrm>
          <a:prstGeom prst="line">
            <a:avLst/>
          </a:prstGeom>
          <a:ln w="57240">
            <a:solidFill>
              <a:srgbClr val="404040"/>
            </a:solidFill>
            <a:round/>
          </a:ln>
        </p:spPr>
      </p:sp>
      <p:sp>
        <p:nvSpPr>
          <p:cNvPr id="379" name="Line 143"/>
          <p:cNvSpPr/>
          <p:nvPr/>
        </p:nvSpPr>
        <p:spPr>
          <a:xfrm flipH="1">
            <a:off x="6713280" y="1632240"/>
            <a:ext cx="16920" cy="120240"/>
          </a:xfrm>
          <a:prstGeom prst="line">
            <a:avLst/>
          </a:prstGeom>
          <a:ln w="57240">
            <a:solidFill>
              <a:srgbClr val="404040"/>
            </a:solidFill>
            <a:round/>
          </a:ln>
        </p:spPr>
      </p:sp>
      <p:sp>
        <p:nvSpPr>
          <p:cNvPr id="380" name="Line 144"/>
          <p:cNvSpPr/>
          <p:nvPr/>
        </p:nvSpPr>
        <p:spPr>
          <a:xfrm>
            <a:off x="6776280" y="1522440"/>
            <a:ext cx="52560" cy="53280"/>
          </a:xfrm>
          <a:prstGeom prst="line">
            <a:avLst/>
          </a:prstGeom>
          <a:ln w="57240">
            <a:solidFill>
              <a:srgbClr val="404040"/>
            </a:solidFill>
            <a:round/>
          </a:ln>
        </p:spPr>
      </p:sp>
      <p:sp>
        <p:nvSpPr>
          <p:cNvPr id="381" name="Line 145"/>
          <p:cNvSpPr/>
          <p:nvPr/>
        </p:nvSpPr>
        <p:spPr>
          <a:xfrm flipH="1">
            <a:off x="6676560" y="1520640"/>
            <a:ext cx="53640" cy="53280"/>
          </a:xfrm>
          <a:prstGeom prst="line">
            <a:avLst/>
          </a:prstGeom>
          <a:ln w="57240">
            <a:solidFill>
              <a:srgbClr val="404040"/>
            </a:solidFill>
            <a:round/>
          </a:ln>
        </p:spPr>
      </p:sp>
      <p:sp>
        <p:nvSpPr>
          <p:cNvPr id="382" name="CustomShape 146"/>
          <p:cNvSpPr/>
          <p:nvPr/>
        </p:nvSpPr>
        <p:spPr>
          <a:xfrm>
            <a:off x="6468840" y="1447920"/>
            <a:ext cx="105480" cy="106920"/>
          </a:xfrm>
          <a:prstGeom prst="ellipse">
            <a:avLst/>
          </a:prstGeom>
          <a:solidFill>
            <a:srgbClr val="404040"/>
          </a:solidFill>
          <a:ln w="9360">
            <a:solidFill>
              <a:srgbClr val="404040"/>
            </a:solidFill>
            <a:round/>
          </a:ln>
        </p:spPr>
      </p:sp>
      <p:sp>
        <p:nvSpPr>
          <p:cNvPr id="383" name="Line 147"/>
          <p:cNvSpPr/>
          <p:nvPr/>
        </p:nvSpPr>
        <p:spPr>
          <a:xfrm flipH="1">
            <a:off x="6521760" y="1608840"/>
            <a:ext cx="1080" cy="107640"/>
          </a:xfrm>
          <a:prstGeom prst="line">
            <a:avLst/>
          </a:prstGeom>
          <a:ln w="117360">
            <a:solidFill>
              <a:srgbClr val="404040"/>
            </a:solidFill>
            <a:round/>
          </a:ln>
        </p:spPr>
      </p:sp>
      <p:sp>
        <p:nvSpPr>
          <p:cNvPr id="384" name="Line 148"/>
          <p:cNvSpPr/>
          <p:nvPr/>
        </p:nvSpPr>
        <p:spPr>
          <a:xfrm>
            <a:off x="6542640" y="1715040"/>
            <a:ext cx="19440" cy="113760"/>
          </a:xfrm>
          <a:prstGeom prst="line">
            <a:avLst/>
          </a:prstGeom>
          <a:ln w="57240">
            <a:solidFill>
              <a:srgbClr val="404040"/>
            </a:solidFill>
            <a:round/>
          </a:ln>
        </p:spPr>
      </p:sp>
      <p:sp>
        <p:nvSpPr>
          <p:cNvPr id="385" name="Line 149"/>
          <p:cNvSpPr/>
          <p:nvPr/>
        </p:nvSpPr>
        <p:spPr>
          <a:xfrm flipH="1">
            <a:off x="6484680" y="1708560"/>
            <a:ext cx="16920" cy="119880"/>
          </a:xfrm>
          <a:prstGeom prst="line">
            <a:avLst/>
          </a:prstGeom>
          <a:ln w="57240">
            <a:solidFill>
              <a:srgbClr val="404040"/>
            </a:solidFill>
            <a:round/>
          </a:ln>
        </p:spPr>
      </p:sp>
      <p:sp>
        <p:nvSpPr>
          <p:cNvPr id="386" name="Line 150"/>
          <p:cNvSpPr/>
          <p:nvPr/>
        </p:nvSpPr>
        <p:spPr>
          <a:xfrm>
            <a:off x="6547680" y="1598760"/>
            <a:ext cx="52560" cy="52920"/>
          </a:xfrm>
          <a:prstGeom prst="line">
            <a:avLst/>
          </a:prstGeom>
          <a:ln w="57240">
            <a:solidFill>
              <a:srgbClr val="404040"/>
            </a:solidFill>
            <a:round/>
          </a:ln>
        </p:spPr>
      </p:sp>
      <p:sp>
        <p:nvSpPr>
          <p:cNvPr id="387" name="Line 151"/>
          <p:cNvSpPr/>
          <p:nvPr/>
        </p:nvSpPr>
        <p:spPr>
          <a:xfrm flipH="1">
            <a:off x="6447960" y="1596960"/>
            <a:ext cx="53640" cy="53280"/>
          </a:xfrm>
          <a:prstGeom prst="line">
            <a:avLst/>
          </a:prstGeom>
          <a:ln w="57240">
            <a:solidFill>
              <a:srgbClr val="404040"/>
            </a:solidFill>
            <a:round/>
          </a:ln>
        </p:spPr>
      </p:sp>
      <p:sp>
        <p:nvSpPr>
          <p:cNvPr id="388" name="CustomShape 152"/>
          <p:cNvSpPr/>
          <p:nvPr/>
        </p:nvSpPr>
        <p:spPr>
          <a:xfrm>
            <a:off x="6554880" y="1447200"/>
            <a:ext cx="151560" cy="151560"/>
          </a:xfrm>
          <a:prstGeom prst="ellipse">
            <a:avLst/>
          </a:prstGeom>
          <a:solidFill>
            <a:srgbClr val="808080"/>
          </a:solidFill>
          <a:ln w="9360">
            <a:solidFill>
              <a:srgbClr val="808080"/>
            </a:solidFill>
            <a:round/>
          </a:ln>
        </p:spPr>
      </p:sp>
      <p:sp>
        <p:nvSpPr>
          <p:cNvPr id="389" name="Line 153"/>
          <p:cNvSpPr/>
          <p:nvPr/>
        </p:nvSpPr>
        <p:spPr>
          <a:xfrm flipH="1">
            <a:off x="6630840" y="1675800"/>
            <a:ext cx="1800" cy="152280"/>
          </a:xfrm>
          <a:prstGeom prst="line">
            <a:avLst/>
          </a:prstGeom>
          <a:ln w="117360">
            <a:solidFill>
              <a:srgbClr val="808080"/>
            </a:solidFill>
            <a:round/>
          </a:ln>
        </p:spPr>
      </p:sp>
      <p:sp>
        <p:nvSpPr>
          <p:cNvPr id="390" name="Line 154"/>
          <p:cNvSpPr/>
          <p:nvPr/>
        </p:nvSpPr>
        <p:spPr>
          <a:xfrm>
            <a:off x="6660720" y="1825920"/>
            <a:ext cx="28080" cy="161280"/>
          </a:xfrm>
          <a:prstGeom prst="line">
            <a:avLst/>
          </a:prstGeom>
          <a:ln w="57240">
            <a:solidFill>
              <a:srgbClr val="808080"/>
            </a:solidFill>
            <a:round/>
          </a:ln>
        </p:spPr>
      </p:sp>
      <p:sp>
        <p:nvSpPr>
          <p:cNvPr id="391" name="Line 155"/>
          <p:cNvSpPr/>
          <p:nvPr/>
        </p:nvSpPr>
        <p:spPr>
          <a:xfrm flipH="1">
            <a:off x="6577560" y="1816920"/>
            <a:ext cx="24120" cy="170280"/>
          </a:xfrm>
          <a:prstGeom prst="line">
            <a:avLst/>
          </a:prstGeom>
          <a:ln w="57240">
            <a:solidFill>
              <a:srgbClr val="808080"/>
            </a:solidFill>
            <a:round/>
          </a:ln>
        </p:spPr>
      </p:sp>
      <p:sp>
        <p:nvSpPr>
          <p:cNvPr id="392" name="Line 156"/>
          <p:cNvSpPr/>
          <p:nvPr/>
        </p:nvSpPr>
        <p:spPr>
          <a:xfrm>
            <a:off x="6668280" y="1661040"/>
            <a:ext cx="75240" cy="75600"/>
          </a:xfrm>
          <a:prstGeom prst="line">
            <a:avLst/>
          </a:prstGeom>
          <a:ln w="57240">
            <a:solidFill>
              <a:srgbClr val="808080"/>
            </a:solidFill>
            <a:round/>
          </a:ln>
        </p:spPr>
      </p:sp>
      <p:sp>
        <p:nvSpPr>
          <p:cNvPr id="393" name="Line 157"/>
          <p:cNvSpPr/>
          <p:nvPr/>
        </p:nvSpPr>
        <p:spPr>
          <a:xfrm flipH="1">
            <a:off x="6525000" y="1658880"/>
            <a:ext cx="76680" cy="75240"/>
          </a:xfrm>
          <a:prstGeom prst="line">
            <a:avLst/>
          </a:prstGeom>
          <a:ln w="57240">
            <a:solidFill>
              <a:srgbClr val="808080"/>
            </a:solidFill>
            <a:round/>
          </a:ln>
        </p:spPr>
      </p:sp>
      <p:sp>
        <p:nvSpPr>
          <p:cNvPr id="394" name="CustomShape 158"/>
          <p:cNvSpPr/>
          <p:nvPr/>
        </p:nvSpPr>
        <p:spPr>
          <a:xfrm rot="5400000">
            <a:off x="5165640" y="2245680"/>
            <a:ext cx="227880" cy="2160"/>
          </a:xfrm>
          <a:prstGeom prst="straightConnector1">
            <a:avLst/>
          </a:prstGeom>
          <a:noFill/>
          <a:ln w="9360">
            <a:solidFill>
              <a:srgbClr val="000000"/>
            </a:solidFill>
            <a:round/>
            <a:tailEnd len="med" type="arrow" w="med"/>
          </a:ln>
        </p:spPr>
      </p:sp>
      <p:sp>
        <p:nvSpPr>
          <p:cNvPr id="395" name="CustomShape 159"/>
          <p:cNvSpPr/>
          <p:nvPr/>
        </p:nvSpPr>
        <p:spPr>
          <a:xfrm>
            <a:off x="5132160" y="5410080"/>
            <a:ext cx="380160" cy="497520"/>
          </a:xfrm>
          <a:prstGeom prst="rect">
            <a:avLst/>
          </a:prstGeom>
          <a:solidFill>
            <a:srgbClr val="4f81bd"/>
          </a:solidFill>
          <a:ln w="9360">
            <a:solidFill>
              <a:srgbClr val="1f497d"/>
            </a:solidFill>
            <a:round/>
          </a:ln>
        </p:spPr>
      </p:sp>
      <p:sp>
        <p:nvSpPr>
          <p:cNvPr id="396" name="CustomShape 160"/>
          <p:cNvSpPr/>
          <p:nvPr/>
        </p:nvSpPr>
        <p:spPr>
          <a:xfrm>
            <a:off x="5238360" y="5486400"/>
            <a:ext cx="151560" cy="151560"/>
          </a:xfrm>
          <a:prstGeom prst="ellipse">
            <a:avLst/>
          </a:prstGeom>
          <a:solidFill>
            <a:srgbClr val="1f497d"/>
          </a:solidFill>
          <a:ln w="9360">
            <a:solidFill>
              <a:srgbClr val="1f497d"/>
            </a:solidFill>
            <a:round/>
          </a:ln>
        </p:spPr>
      </p:sp>
      <p:sp>
        <p:nvSpPr>
          <p:cNvPr id="397" name="Line 161"/>
          <p:cNvSpPr/>
          <p:nvPr/>
        </p:nvSpPr>
        <p:spPr>
          <a:xfrm flipH="1">
            <a:off x="5314320" y="5714640"/>
            <a:ext cx="1800" cy="151920"/>
          </a:xfrm>
          <a:prstGeom prst="line">
            <a:avLst/>
          </a:prstGeom>
          <a:ln w="117360">
            <a:solidFill>
              <a:srgbClr val="1f497d"/>
            </a:solidFill>
            <a:round/>
          </a:ln>
        </p:spPr>
      </p:sp>
      <p:sp>
        <p:nvSpPr>
          <p:cNvPr id="398" name="Line 162"/>
          <p:cNvSpPr/>
          <p:nvPr/>
        </p:nvSpPr>
        <p:spPr>
          <a:xfrm>
            <a:off x="5351760" y="5699880"/>
            <a:ext cx="75240" cy="75240"/>
          </a:xfrm>
          <a:prstGeom prst="line">
            <a:avLst/>
          </a:prstGeom>
          <a:ln w="57240">
            <a:solidFill>
              <a:srgbClr val="1f497d"/>
            </a:solidFill>
            <a:round/>
          </a:ln>
        </p:spPr>
      </p:sp>
      <p:sp>
        <p:nvSpPr>
          <p:cNvPr id="399" name="Line 163"/>
          <p:cNvSpPr/>
          <p:nvPr/>
        </p:nvSpPr>
        <p:spPr>
          <a:xfrm flipH="1" flipV="1">
            <a:off x="5208480" y="5638320"/>
            <a:ext cx="76680" cy="59040"/>
          </a:xfrm>
          <a:prstGeom prst="line">
            <a:avLst/>
          </a:prstGeom>
          <a:ln w="57240">
            <a:solidFill>
              <a:srgbClr val="1f497d"/>
            </a:solidFill>
            <a:round/>
          </a:ln>
        </p:spPr>
      </p:sp>
      <p:sp>
        <p:nvSpPr>
          <p:cNvPr id="400" name="Line 164"/>
          <p:cNvSpPr/>
          <p:nvPr/>
        </p:nvSpPr>
        <p:spPr>
          <a:xfrm>
            <a:off x="5198760" y="6018840"/>
            <a:ext cx="390600" cy="1080"/>
          </a:xfrm>
          <a:prstGeom prst="line">
            <a:avLst/>
          </a:prstGeom>
          <a:ln w="57240">
            <a:solidFill>
              <a:srgbClr val="1f497d"/>
            </a:solidFill>
            <a:round/>
          </a:ln>
        </p:spPr>
      </p:sp>
      <p:sp>
        <p:nvSpPr>
          <p:cNvPr id="401" name="Line 165"/>
          <p:cNvSpPr/>
          <p:nvPr/>
        </p:nvSpPr>
        <p:spPr>
          <a:xfrm>
            <a:off x="5206320" y="6135840"/>
            <a:ext cx="273600" cy="1080"/>
          </a:xfrm>
          <a:prstGeom prst="line">
            <a:avLst/>
          </a:prstGeom>
          <a:ln w="57240">
            <a:solidFill>
              <a:srgbClr val="1f497d"/>
            </a:solidFill>
            <a:round/>
          </a:ln>
        </p:spPr>
      </p:sp>
      <p:sp>
        <p:nvSpPr>
          <p:cNvPr id="402" name="Line 166"/>
          <p:cNvSpPr/>
          <p:nvPr/>
        </p:nvSpPr>
        <p:spPr>
          <a:xfrm>
            <a:off x="5204160" y="6246000"/>
            <a:ext cx="359280" cy="1080"/>
          </a:xfrm>
          <a:prstGeom prst="line">
            <a:avLst/>
          </a:prstGeom>
          <a:ln w="57240">
            <a:solidFill>
              <a:srgbClr val="1f497d"/>
            </a:solidFill>
            <a:round/>
          </a:ln>
        </p:spPr>
      </p:sp>
      <p:sp>
        <p:nvSpPr>
          <p:cNvPr id="403" name="Line 167"/>
          <p:cNvSpPr/>
          <p:nvPr/>
        </p:nvSpPr>
        <p:spPr>
          <a:xfrm>
            <a:off x="5132160" y="6018840"/>
            <a:ext cx="38880" cy="1080"/>
          </a:xfrm>
          <a:prstGeom prst="line">
            <a:avLst/>
          </a:prstGeom>
          <a:ln w="57240">
            <a:solidFill>
              <a:srgbClr val="1f497d"/>
            </a:solidFill>
            <a:round/>
          </a:ln>
        </p:spPr>
      </p:sp>
      <p:sp>
        <p:nvSpPr>
          <p:cNvPr id="404" name="Line 168"/>
          <p:cNvSpPr/>
          <p:nvPr/>
        </p:nvSpPr>
        <p:spPr>
          <a:xfrm>
            <a:off x="5134680" y="6139440"/>
            <a:ext cx="39240" cy="1080"/>
          </a:xfrm>
          <a:prstGeom prst="line">
            <a:avLst/>
          </a:prstGeom>
          <a:ln w="57240">
            <a:solidFill>
              <a:srgbClr val="1f497d"/>
            </a:solidFill>
            <a:round/>
          </a:ln>
        </p:spPr>
      </p:sp>
      <p:sp>
        <p:nvSpPr>
          <p:cNvPr id="405" name="Line 169"/>
          <p:cNvSpPr/>
          <p:nvPr/>
        </p:nvSpPr>
        <p:spPr>
          <a:xfrm>
            <a:off x="5137560" y="6244920"/>
            <a:ext cx="39240" cy="1080"/>
          </a:xfrm>
          <a:prstGeom prst="line">
            <a:avLst/>
          </a:prstGeom>
          <a:ln w="57240">
            <a:solidFill>
              <a:srgbClr val="1f497d"/>
            </a:solidFill>
            <a:round/>
          </a:ln>
        </p:spPr>
      </p:sp>
      <p:sp>
        <p:nvSpPr>
          <p:cNvPr id="406" name="CustomShape 170"/>
          <p:cNvSpPr/>
          <p:nvPr/>
        </p:nvSpPr>
        <p:spPr>
          <a:xfrm>
            <a:off x="6894000" y="5410080"/>
            <a:ext cx="380160" cy="497520"/>
          </a:xfrm>
          <a:prstGeom prst="rect">
            <a:avLst/>
          </a:prstGeom>
          <a:solidFill>
            <a:srgbClr val="4f81bd"/>
          </a:solidFill>
          <a:ln w="9360">
            <a:solidFill>
              <a:srgbClr val="1f497d"/>
            </a:solidFill>
            <a:round/>
          </a:ln>
        </p:spPr>
      </p:sp>
      <p:sp>
        <p:nvSpPr>
          <p:cNvPr id="407" name="CustomShape 171"/>
          <p:cNvSpPr/>
          <p:nvPr/>
        </p:nvSpPr>
        <p:spPr>
          <a:xfrm>
            <a:off x="6999840" y="5486400"/>
            <a:ext cx="151560" cy="151560"/>
          </a:xfrm>
          <a:prstGeom prst="ellipse">
            <a:avLst/>
          </a:prstGeom>
          <a:solidFill>
            <a:srgbClr val="1f497d"/>
          </a:solidFill>
          <a:ln w="9360">
            <a:solidFill>
              <a:srgbClr val="1f497d"/>
            </a:solidFill>
            <a:round/>
          </a:ln>
        </p:spPr>
      </p:sp>
      <p:sp>
        <p:nvSpPr>
          <p:cNvPr id="408" name="Line 172"/>
          <p:cNvSpPr/>
          <p:nvPr/>
        </p:nvSpPr>
        <p:spPr>
          <a:xfrm flipH="1">
            <a:off x="7076160" y="5714640"/>
            <a:ext cx="1440" cy="151920"/>
          </a:xfrm>
          <a:prstGeom prst="line">
            <a:avLst/>
          </a:prstGeom>
          <a:ln w="117360">
            <a:solidFill>
              <a:srgbClr val="1f497d"/>
            </a:solidFill>
            <a:round/>
          </a:ln>
        </p:spPr>
      </p:sp>
      <p:sp>
        <p:nvSpPr>
          <p:cNvPr id="409" name="Line 173"/>
          <p:cNvSpPr/>
          <p:nvPr/>
        </p:nvSpPr>
        <p:spPr>
          <a:xfrm>
            <a:off x="7113240" y="5699880"/>
            <a:ext cx="75600" cy="75240"/>
          </a:xfrm>
          <a:prstGeom prst="line">
            <a:avLst/>
          </a:prstGeom>
          <a:ln w="57240">
            <a:solidFill>
              <a:srgbClr val="1f497d"/>
            </a:solidFill>
            <a:round/>
          </a:ln>
        </p:spPr>
      </p:sp>
      <p:sp>
        <p:nvSpPr>
          <p:cNvPr id="410" name="Line 174"/>
          <p:cNvSpPr/>
          <p:nvPr/>
        </p:nvSpPr>
        <p:spPr>
          <a:xfrm flipH="1" flipV="1">
            <a:off x="6969960" y="5638320"/>
            <a:ext cx="77040" cy="59040"/>
          </a:xfrm>
          <a:prstGeom prst="line">
            <a:avLst/>
          </a:prstGeom>
          <a:ln w="57240">
            <a:solidFill>
              <a:srgbClr val="1f497d"/>
            </a:solidFill>
            <a:round/>
          </a:ln>
        </p:spPr>
      </p:sp>
      <p:sp>
        <p:nvSpPr>
          <p:cNvPr id="411" name="Line 175"/>
          <p:cNvSpPr/>
          <p:nvPr/>
        </p:nvSpPr>
        <p:spPr>
          <a:xfrm>
            <a:off x="6960240" y="6018840"/>
            <a:ext cx="390600" cy="1080"/>
          </a:xfrm>
          <a:prstGeom prst="line">
            <a:avLst/>
          </a:prstGeom>
          <a:ln w="57240">
            <a:solidFill>
              <a:srgbClr val="1f497d"/>
            </a:solidFill>
            <a:round/>
          </a:ln>
        </p:spPr>
      </p:sp>
      <p:sp>
        <p:nvSpPr>
          <p:cNvPr id="412" name="Line 176"/>
          <p:cNvSpPr/>
          <p:nvPr/>
        </p:nvSpPr>
        <p:spPr>
          <a:xfrm>
            <a:off x="6967800" y="6135840"/>
            <a:ext cx="273600" cy="1080"/>
          </a:xfrm>
          <a:prstGeom prst="line">
            <a:avLst/>
          </a:prstGeom>
          <a:ln w="57240">
            <a:solidFill>
              <a:srgbClr val="1f497d"/>
            </a:solidFill>
            <a:round/>
          </a:ln>
        </p:spPr>
      </p:sp>
      <p:sp>
        <p:nvSpPr>
          <p:cNvPr id="413" name="Line 177"/>
          <p:cNvSpPr/>
          <p:nvPr/>
        </p:nvSpPr>
        <p:spPr>
          <a:xfrm>
            <a:off x="6965640" y="6246000"/>
            <a:ext cx="359280" cy="1080"/>
          </a:xfrm>
          <a:prstGeom prst="line">
            <a:avLst/>
          </a:prstGeom>
          <a:ln w="57240">
            <a:solidFill>
              <a:srgbClr val="1f497d"/>
            </a:solidFill>
            <a:round/>
          </a:ln>
        </p:spPr>
      </p:sp>
      <p:sp>
        <p:nvSpPr>
          <p:cNvPr id="414" name="Line 178"/>
          <p:cNvSpPr/>
          <p:nvPr/>
        </p:nvSpPr>
        <p:spPr>
          <a:xfrm>
            <a:off x="6893640" y="6018840"/>
            <a:ext cx="39240" cy="1080"/>
          </a:xfrm>
          <a:prstGeom prst="line">
            <a:avLst/>
          </a:prstGeom>
          <a:ln w="57240">
            <a:solidFill>
              <a:srgbClr val="1f497d"/>
            </a:solidFill>
            <a:round/>
          </a:ln>
        </p:spPr>
      </p:sp>
      <p:sp>
        <p:nvSpPr>
          <p:cNvPr id="415" name="Line 179"/>
          <p:cNvSpPr/>
          <p:nvPr/>
        </p:nvSpPr>
        <p:spPr>
          <a:xfrm>
            <a:off x="6896520" y="6139440"/>
            <a:ext cx="38880" cy="1080"/>
          </a:xfrm>
          <a:prstGeom prst="line">
            <a:avLst/>
          </a:prstGeom>
          <a:ln w="57240">
            <a:solidFill>
              <a:srgbClr val="1f497d"/>
            </a:solidFill>
            <a:round/>
          </a:ln>
        </p:spPr>
      </p:sp>
      <p:sp>
        <p:nvSpPr>
          <p:cNvPr id="416" name="Line 180"/>
          <p:cNvSpPr/>
          <p:nvPr/>
        </p:nvSpPr>
        <p:spPr>
          <a:xfrm>
            <a:off x="6899040" y="6244920"/>
            <a:ext cx="39240" cy="1080"/>
          </a:xfrm>
          <a:prstGeom prst="line">
            <a:avLst/>
          </a:prstGeom>
          <a:ln w="57240">
            <a:solidFill>
              <a:srgbClr val="1f497d"/>
            </a:solidFill>
            <a:round/>
          </a:ln>
        </p:spPr>
      </p:sp>
      <p:sp>
        <p:nvSpPr>
          <p:cNvPr id="417" name="CustomShape 181"/>
          <p:cNvSpPr/>
          <p:nvPr/>
        </p:nvSpPr>
        <p:spPr>
          <a:xfrm>
            <a:off x="457200" y="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How to develop personas</a:t>
            </a:r>
            <a:endParaRPr/>
          </a:p>
        </p:txBody>
      </p:sp>
    </p:spTree>
  </p:cSld>
  <p:transition spd="slow">
    <p:fade thruBlk="true"/>
  </p:transition>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8" name="CustomShape 1"/>
          <p:cNvSpPr/>
          <p:nvPr/>
        </p:nvSpPr>
        <p:spPr>
          <a:xfrm>
            <a:off x="380880" y="1828800"/>
            <a:ext cx="8411760" cy="2819880"/>
          </a:xfrm>
          <a:prstGeom prst="rect">
            <a:avLst/>
          </a:prstGeom>
          <a:noFill/>
          <a:ln>
            <a:noFill/>
          </a:ln>
        </p:spPr>
        <p:txBody>
          <a:bodyPr anchor="ctr" bIns="45000" lIns="90000" rIns="90000" tIns="45000"/>
          <a:p>
            <a:pPr>
              <a:lnSpc>
                <a:spcPct val="100000"/>
              </a:lnSpc>
            </a:pPr>
            <a:r>
              <a:rPr lang="en-US" sz="7200">
                <a:solidFill>
                  <a:srgbClr val="000000"/>
                </a:solidFill>
                <a:latin typeface="Marydale"/>
              </a:rPr>
              <a:t>Collecting Stories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9"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User Stories</a:t>
            </a:r>
            <a:endParaRPr/>
          </a:p>
        </p:txBody>
      </p:sp>
      <p:sp>
        <p:nvSpPr>
          <p:cNvPr id="420" name="CustomShape 2"/>
          <p:cNvSpPr/>
          <p:nvPr/>
        </p:nvSpPr>
        <p:spPr>
          <a:xfrm>
            <a:off x="380880" y="914400"/>
            <a:ext cx="2801880" cy="761400"/>
          </a:xfrm>
          <a:prstGeom prst="rect">
            <a:avLst/>
          </a:prstGeom>
          <a:noFill/>
          <a:ln w="38160">
            <a:noFill/>
          </a:ln>
        </p:spPr>
        <p:txBody>
          <a:bodyPr bIns="91440" lIns="90000" rIns="90000" tIns="91440"/>
          <a:p>
            <a:pPr>
              <a:lnSpc>
                <a:spcPct val="100000"/>
              </a:lnSpc>
            </a:pPr>
            <a:r>
              <a:rPr b="1" lang="en-US" sz="4000">
                <a:solidFill>
                  <a:srgbClr val="e55725"/>
                </a:solidFill>
                <a:latin typeface="Calibri"/>
                <a:ea typeface="Arial"/>
              </a:rPr>
              <a:t>Three C’s</a:t>
            </a:r>
            <a:endParaRPr/>
          </a:p>
        </p:txBody>
      </p:sp>
      <p:sp>
        <p:nvSpPr>
          <p:cNvPr id="421" name="CustomShape 3"/>
          <p:cNvSpPr/>
          <p:nvPr/>
        </p:nvSpPr>
        <p:spPr>
          <a:xfrm>
            <a:off x="1073160" y="1676520"/>
            <a:ext cx="650160" cy="516600"/>
          </a:xfrm>
          <a:prstGeom prst="rect">
            <a:avLst/>
          </a:prstGeom>
          <a:noFill/>
          <a:ln>
            <a:noFill/>
          </a:ln>
        </p:spPr>
        <p:txBody>
          <a:bodyPr bIns="45000" lIns="90000" rIns="90000" tIns="45000" wrap="none"/>
          <a:p>
            <a:pPr>
              <a:lnSpc>
                <a:spcPct val="100000"/>
              </a:lnSpc>
            </a:pPr>
            <a:r>
              <a:rPr b="1" lang="en-US" sz="2800">
                <a:solidFill>
                  <a:srgbClr val="000000"/>
                </a:solidFill>
                <a:latin typeface="Arial"/>
              </a:rPr>
              <a:t>Card</a:t>
            </a:r>
            <a:endParaRPr/>
          </a:p>
        </p:txBody>
      </p:sp>
      <p:sp>
        <p:nvSpPr>
          <p:cNvPr id="422" name="CustomShape 4"/>
          <p:cNvSpPr/>
          <p:nvPr/>
        </p:nvSpPr>
        <p:spPr>
          <a:xfrm>
            <a:off x="1387080" y="2286000"/>
            <a:ext cx="1499040" cy="516600"/>
          </a:xfrm>
          <a:prstGeom prst="rect">
            <a:avLst/>
          </a:prstGeom>
          <a:noFill/>
          <a:ln>
            <a:noFill/>
          </a:ln>
        </p:spPr>
        <p:txBody>
          <a:bodyPr bIns="45000" lIns="90000" rIns="90000" tIns="45000" wrap="none"/>
          <a:p>
            <a:pPr>
              <a:lnSpc>
                <a:spcPct val="100000"/>
              </a:lnSpc>
            </a:pPr>
            <a:r>
              <a:rPr b="1" lang="en-US" sz="2800">
                <a:solidFill>
                  <a:srgbClr val="000000"/>
                </a:solidFill>
                <a:latin typeface="Arial"/>
              </a:rPr>
              <a:t>Conversation</a:t>
            </a:r>
            <a:endParaRPr/>
          </a:p>
        </p:txBody>
      </p:sp>
      <p:sp>
        <p:nvSpPr>
          <p:cNvPr id="423" name="CustomShape 5"/>
          <p:cNvSpPr/>
          <p:nvPr/>
        </p:nvSpPr>
        <p:spPr>
          <a:xfrm>
            <a:off x="1374480" y="2905920"/>
            <a:ext cx="1463760" cy="516600"/>
          </a:xfrm>
          <a:prstGeom prst="rect">
            <a:avLst/>
          </a:prstGeom>
          <a:noFill/>
          <a:ln>
            <a:noFill/>
          </a:ln>
        </p:spPr>
        <p:txBody>
          <a:bodyPr bIns="45000" lIns="90000" rIns="90000" tIns="45000" wrap="none"/>
          <a:p>
            <a:pPr>
              <a:lnSpc>
                <a:spcPct val="100000"/>
              </a:lnSpc>
            </a:pPr>
            <a:r>
              <a:rPr b="1" lang="en-US" sz="2800">
                <a:solidFill>
                  <a:srgbClr val="000000"/>
                </a:solidFill>
                <a:latin typeface="Arial"/>
              </a:rPr>
              <a:t>Confirmation</a:t>
            </a:r>
            <a:endParaRPr/>
          </a:p>
        </p:txBody>
      </p:sp>
      <p:sp>
        <p:nvSpPr>
          <p:cNvPr id="424" name="CustomShape 6"/>
          <p:cNvSpPr/>
          <p:nvPr/>
        </p:nvSpPr>
        <p:spPr>
          <a:xfrm>
            <a:off x="304920" y="3733920"/>
            <a:ext cx="4342680" cy="2666160"/>
          </a:xfrm>
          <a:prstGeom prst="rect">
            <a:avLst/>
          </a:prstGeom>
          <a:solidFill>
            <a:srgbClr val="f2f2f2"/>
          </a:solidFill>
          <a:ln>
            <a:solidFill>
              <a:srgbClr val="0d0d0d"/>
            </a:solidFill>
          </a:ln>
        </p:spPr>
        <p:txBody>
          <a:bodyPr bIns="91440" lIns="90000" rIns="90000" tIns="91440"/>
          <a:p>
            <a:pPr>
              <a:lnSpc>
                <a:spcPct val="100000"/>
              </a:lnSpc>
            </a:pPr>
            <a:r>
              <a:rPr lang="en-US" sz="3000">
                <a:solidFill>
                  <a:srgbClr val="000000"/>
                </a:solidFill>
                <a:latin typeface="Calibri"/>
              </a:rPr>
              <a:t>As a Librarian, I want to be able to search for books by publication year so that I can produce a chronological index</a:t>
            </a: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42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421"/>
                                        </p:tgtEl>
                                        <p:attrNameLst>
                                          <p:attrName>style.visibility</p:attrName>
                                        </p:attrNameLst>
                                      </p:cBhvr>
                                      <p:to>
                                        <p:strVal val="visible"/>
                                      </p:to>
                                    </p:set>
                                  </p:childTnLst>
                                </p:cTn>
                              </p:par>
                            </p:childTnLst>
                          </p:cTn>
                        </p:par>
                        <p:par>
                          <p:cTn fill="hold" id="11">
                            <p:stCondLst>
                              <p:cond delay="0"/>
                            </p:stCondLst>
                            <p:childTnLst>
                              <p:par>
                                <p:cTn fill="hold" id="12" nodeType="afterEffect" presetClass="entr" presetID="10">
                                  <p:stCondLst>
                                    <p:cond delay="0"/>
                                  </p:stCondLst>
                                  <p:childTnLst>
                                    <p:set>
                                      <p:cBhvr>
                                        <p:cTn dur="1" fill="hold" id="13">
                                          <p:stCondLst>
                                            <p:cond delay="0"/>
                                          </p:stCondLst>
                                        </p:cTn>
                                        <p:tgtEl>
                                          <p:spTgt spid="424"/>
                                        </p:tgtEl>
                                        <p:attrNameLst>
                                          <p:attrName>style.visibility</p:attrName>
                                        </p:attrNameLst>
                                      </p:cBhvr>
                                      <p:to>
                                        <p:strVal val="visible"/>
                                      </p:to>
                                    </p:set>
                                    <p:animEffect filter="fade" transition="in">
                                      <p:cBhvr additive="repl">
                                        <p:cTn dur="2000" id="14"/>
                                        <p:tgtEl>
                                          <p:spTgt spid="424"/>
                                        </p:tgtEl>
                                      </p:cBhvr>
                                    </p:animEffec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422"/>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42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5"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rPr>
              <a:t>User Stories</a:t>
            </a:r>
            <a:endParaRPr/>
          </a:p>
        </p:txBody>
      </p:sp>
      <p:sp>
        <p:nvSpPr>
          <p:cNvPr id="426" name="CustomShape 2"/>
          <p:cNvSpPr/>
          <p:nvPr/>
        </p:nvSpPr>
        <p:spPr>
          <a:xfrm>
            <a:off x="380880" y="914400"/>
            <a:ext cx="2801880" cy="761400"/>
          </a:xfrm>
          <a:prstGeom prst="rect">
            <a:avLst/>
          </a:prstGeom>
          <a:noFill/>
          <a:ln w="38160">
            <a:noFill/>
          </a:ln>
        </p:spPr>
        <p:txBody>
          <a:bodyPr bIns="91440" lIns="90000" rIns="90000" tIns="91440"/>
          <a:p>
            <a:pPr>
              <a:lnSpc>
                <a:spcPct val="100000"/>
              </a:lnSpc>
            </a:pPr>
            <a:r>
              <a:rPr b="1" lang="en-US" sz="4000">
                <a:solidFill>
                  <a:srgbClr val="e55725"/>
                </a:solidFill>
                <a:latin typeface="Calibri"/>
                <a:ea typeface="Arial"/>
              </a:rPr>
              <a:t>Three C’s</a:t>
            </a:r>
            <a:endParaRPr/>
          </a:p>
        </p:txBody>
      </p:sp>
      <p:sp>
        <p:nvSpPr>
          <p:cNvPr id="427" name="CustomShape 3"/>
          <p:cNvSpPr/>
          <p:nvPr/>
        </p:nvSpPr>
        <p:spPr>
          <a:xfrm>
            <a:off x="1045080" y="1676520"/>
            <a:ext cx="57384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Card</a:t>
            </a:r>
            <a:endParaRPr/>
          </a:p>
        </p:txBody>
      </p:sp>
      <p:sp>
        <p:nvSpPr>
          <p:cNvPr id="428" name="CustomShape 4"/>
          <p:cNvSpPr/>
          <p:nvPr/>
        </p:nvSpPr>
        <p:spPr>
          <a:xfrm>
            <a:off x="1316160" y="2286000"/>
            <a:ext cx="130392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Conversation</a:t>
            </a:r>
            <a:endParaRPr/>
          </a:p>
        </p:txBody>
      </p:sp>
      <p:sp>
        <p:nvSpPr>
          <p:cNvPr id="429" name="CustomShape 5"/>
          <p:cNvSpPr/>
          <p:nvPr/>
        </p:nvSpPr>
        <p:spPr>
          <a:xfrm>
            <a:off x="1319040" y="2905920"/>
            <a:ext cx="130860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Confirmation</a:t>
            </a:r>
            <a:endParaRPr/>
          </a:p>
        </p:txBody>
      </p:sp>
      <p:sp>
        <p:nvSpPr>
          <p:cNvPr id="430" name="CustomShape 6"/>
          <p:cNvSpPr/>
          <p:nvPr/>
        </p:nvSpPr>
        <p:spPr>
          <a:xfrm>
            <a:off x="4741200" y="914400"/>
            <a:ext cx="2801880" cy="761400"/>
          </a:xfrm>
          <a:prstGeom prst="rect">
            <a:avLst/>
          </a:prstGeom>
          <a:noFill/>
          <a:ln w="38160">
            <a:noFill/>
          </a:ln>
        </p:spPr>
        <p:txBody>
          <a:bodyPr bIns="91440" lIns="90000" rIns="90000" tIns="91440"/>
          <a:p>
            <a:pPr>
              <a:lnSpc>
                <a:spcPct val="100000"/>
              </a:lnSpc>
            </a:pPr>
            <a:r>
              <a:rPr b="1" lang="en-US" sz="4000">
                <a:solidFill>
                  <a:srgbClr val="e55725"/>
                </a:solidFill>
                <a:latin typeface="Calibri"/>
                <a:ea typeface="Arial"/>
              </a:rPr>
              <a:t>INVEST</a:t>
            </a:r>
            <a:endParaRPr/>
          </a:p>
        </p:txBody>
      </p:sp>
      <p:sp>
        <p:nvSpPr>
          <p:cNvPr id="431" name="CustomShape 7"/>
          <p:cNvSpPr/>
          <p:nvPr/>
        </p:nvSpPr>
        <p:spPr>
          <a:xfrm>
            <a:off x="5117400" y="1676520"/>
            <a:ext cx="23544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I</a:t>
            </a:r>
            <a:endParaRPr/>
          </a:p>
        </p:txBody>
      </p:sp>
      <p:sp>
        <p:nvSpPr>
          <p:cNvPr id="432" name="CustomShape 8"/>
          <p:cNvSpPr/>
          <p:nvPr/>
        </p:nvSpPr>
        <p:spPr>
          <a:xfrm>
            <a:off x="5514840" y="1676520"/>
            <a:ext cx="128088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I</a:t>
            </a:r>
            <a:r>
              <a:rPr b="1" lang="en-US" sz="2800">
                <a:solidFill>
                  <a:srgbClr val="e55725"/>
                </a:solidFill>
                <a:latin typeface="Calibri"/>
              </a:rPr>
              <a:t>ndependent</a:t>
            </a:r>
            <a:endParaRPr/>
          </a:p>
        </p:txBody>
      </p:sp>
      <p:sp>
        <p:nvSpPr>
          <p:cNvPr id="433" name="CustomShape 9"/>
          <p:cNvSpPr/>
          <p:nvPr/>
        </p:nvSpPr>
        <p:spPr>
          <a:xfrm>
            <a:off x="5157720" y="2067480"/>
            <a:ext cx="31644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N</a:t>
            </a:r>
            <a:endParaRPr/>
          </a:p>
        </p:txBody>
      </p:sp>
      <p:sp>
        <p:nvSpPr>
          <p:cNvPr id="434" name="CustomShape 10"/>
          <p:cNvSpPr/>
          <p:nvPr/>
        </p:nvSpPr>
        <p:spPr>
          <a:xfrm>
            <a:off x="5455080" y="2067480"/>
            <a:ext cx="111492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N</a:t>
            </a:r>
            <a:r>
              <a:rPr b="1" lang="en-US" sz="2800">
                <a:solidFill>
                  <a:srgbClr val="e55725"/>
                </a:solidFill>
                <a:latin typeface="Calibri"/>
              </a:rPr>
              <a:t>egotiable</a:t>
            </a:r>
            <a:endParaRPr/>
          </a:p>
        </p:txBody>
      </p:sp>
      <p:sp>
        <p:nvSpPr>
          <p:cNvPr id="435" name="CustomShape 11"/>
          <p:cNvSpPr/>
          <p:nvPr/>
        </p:nvSpPr>
        <p:spPr>
          <a:xfrm>
            <a:off x="5151960" y="2448720"/>
            <a:ext cx="30276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V</a:t>
            </a:r>
            <a:endParaRPr/>
          </a:p>
        </p:txBody>
      </p:sp>
      <p:sp>
        <p:nvSpPr>
          <p:cNvPr id="436" name="CustomShape 12"/>
          <p:cNvSpPr/>
          <p:nvPr/>
        </p:nvSpPr>
        <p:spPr>
          <a:xfrm>
            <a:off x="5375520" y="2448720"/>
            <a:ext cx="93384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V</a:t>
            </a:r>
            <a:r>
              <a:rPr b="1" lang="en-US" sz="2800">
                <a:solidFill>
                  <a:srgbClr val="e55725"/>
                </a:solidFill>
                <a:latin typeface="Calibri"/>
              </a:rPr>
              <a:t>aluable</a:t>
            </a:r>
            <a:endParaRPr/>
          </a:p>
        </p:txBody>
      </p:sp>
      <p:sp>
        <p:nvSpPr>
          <p:cNvPr id="437" name="CustomShape 13"/>
          <p:cNvSpPr/>
          <p:nvPr/>
        </p:nvSpPr>
        <p:spPr>
          <a:xfrm>
            <a:off x="5144040" y="2829600"/>
            <a:ext cx="28116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E</a:t>
            </a:r>
            <a:endParaRPr/>
          </a:p>
        </p:txBody>
      </p:sp>
      <p:sp>
        <p:nvSpPr>
          <p:cNvPr id="438" name="CustomShape 14"/>
          <p:cNvSpPr/>
          <p:nvPr/>
        </p:nvSpPr>
        <p:spPr>
          <a:xfrm>
            <a:off x="5481000" y="2829600"/>
            <a:ext cx="118656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E</a:t>
            </a:r>
            <a:r>
              <a:rPr b="1" lang="en-US" sz="2800">
                <a:solidFill>
                  <a:srgbClr val="e55725"/>
                </a:solidFill>
                <a:latin typeface="Calibri"/>
              </a:rPr>
              <a:t>stimatable</a:t>
            </a:r>
            <a:endParaRPr/>
          </a:p>
        </p:txBody>
      </p:sp>
      <p:sp>
        <p:nvSpPr>
          <p:cNvPr id="439" name="CustomShape 15"/>
          <p:cNvSpPr/>
          <p:nvPr/>
        </p:nvSpPr>
        <p:spPr>
          <a:xfrm>
            <a:off x="5143320" y="3210480"/>
            <a:ext cx="27828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S</a:t>
            </a:r>
            <a:endParaRPr/>
          </a:p>
        </p:txBody>
      </p:sp>
      <p:sp>
        <p:nvSpPr>
          <p:cNvPr id="440" name="CustomShape 16"/>
          <p:cNvSpPr/>
          <p:nvPr/>
        </p:nvSpPr>
        <p:spPr>
          <a:xfrm>
            <a:off x="5280840" y="3210480"/>
            <a:ext cx="64872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S</a:t>
            </a:r>
            <a:r>
              <a:rPr b="1" lang="en-US" sz="2800">
                <a:solidFill>
                  <a:srgbClr val="e55725"/>
                </a:solidFill>
                <a:latin typeface="Calibri"/>
              </a:rPr>
              <a:t>mall</a:t>
            </a:r>
            <a:endParaRPr/>
          </a:p>
        </p:txBody>
      </p:sp>
      <p:sp>
        <p:nvSpPr>
          <p:cNvPr id="441" name="CustomShape 17"/>
          <p:cNvSpPr/>
          <p:nvPr/>
        </p:nvSpPr>
        <p:spPr>
          <a:xfrm>
            <a:off x="5144760" y="3591720"/>
            <a:ext cx="28296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T</a:t>
            </a:r>
            <a:endParaRPr/>
          </a:p>
        </p:txBody>
      </p:sp>
      <p:sp>
        <p:nvSpPr>
          <p:cNvPr id="442" name="CustomShape 18"/>
          <p:cNvSpPr/>
          <p:nvPr/>
        </p:nvSpPr>
        <p:spPr>
          <a:xfrm>
            <a:off x="5359680" y="3591720"/>
            <a:ext cx="903240" cy="516600"/>
          </a:xfrm>
          <a:prstGeom prst="rect">
            <a:avLst/>
          </a:prstGeom>
          <a:noFill/>
          <a:ln>
            <a:noFill/>
          </a:ln>
        </p:spPr>
        <p:txBody>
          <a:bodyPr bIns="45000" lIns="90000" rIns="90000" tIns="45000" wrap="none"/>
          <a:p>
            <a:pPr>
              <a:lnSpc>
                <a:spcPct val="100000"/>
              </a:lnSpc>
            </a:pPr>
            <a:r>
              <a:rPr b="1" lang="en-US" sz="2800">
                <a:solidFill>
                  <a:srgbClr val="000000"/>
                </a:solidFill>
                <a:latin typeface="Calibri"/>
              </a:rPr>
              <a:t>T</a:t>
            </a:r>
            <a:r>
              <a:rPr b="1" lang="en-US" sz="2800">
                <a:solidFill>
                  <a:srgbClr val="e55725"/>
                </a:solidFill>
                <a:latin typeface="Calibri"/>
              </a:rPr>
              <a:t>estable</a:t>
            </a:r>
            <a:endParaRPr/>
          </a:p>
        </p:txBody>
      </p:sp>
      <p:sp>
        <p:nvSpPr>
          <p:cNvPr id="443" name="CustomShape 19"/>
          <p:cNvSpPr/>
          <p:nvPr/>
        </p:nvSpPr>
        <p:spPr>
          <a:xfrm>
            <a:off x="304920" y="3733920"/>
            <a:ext cx="4342680" cy="2666160"/>
          </a:xfrm>
          <a:prstGeom prst="rect">
            <a:avLst/>
          </a:prstGeom>
          <a:solidFill>
            <a:srgbClr val="f2f2f2"/>
          </a:solidFill>
          <a:ln>
            <a:solidFill>
              <a:srgbClr val="0d0d0d"/>
            </a:solidFill>
          </a:ln>
        </p:spPr>
        <p:txBody>
          <a:bodyPr bIns="91440" lIns="90000" rIns="90000" tIns="91440"/>
          <a:p>
            <a:pPr>
              <a:lnSpc>
                <a:spcPct val="100000"/>
              </a:lnSpc>
            </a:pPr>
            <a:r>
              <a:rPr lang="en-US" sz="3000">
                <a:solidFill>
                  <a:srgbClr val="000000"/>
                </a:solidFill>
                <a:latin typeface="Calibri"/>
              </a:rPr>
              <a:t>As a Librarian, I want to be able to search for books by publication year so that I can produce a chronological index</a:t>
            </a:r>
            <a:endParaRPr/>
          </a:p>
        </p:txBody>
      </p:sp>
    </p:spTree>
  </p:cSld>
  <p:timing>
    <p:tnLst>
      <p:par>
        <p:cTn dur="indefinite" id="23" nodeType="tmRoot" restart="never">
          <p:childTnLst>
            <p:seq>
              <p:cTn dur="indefinite" id="24" nodeType="mainSeq">
                <p:childTnLst>
                  <p:par>
                    <p:cTn fill="hold" id="25">
                      <p:stCondLst>
                        <p:cond delay="indefinite"/>
                      </p:stCondLst>
                      <p:childTnLst>
                        <p:par>
                          <p:cTn fill="hold" id="26">
                            <p:stCondLst>
                              <p:cond delay="0"/>
                            </p:stCondLst>
                            <p:childTnLst>
                              <p:par>
                                <p:cTn fill="hold" id="27" nodeType="clickEffect" presetClass="entr" presetID="1">
                                  <p:stCondLst>
                                    <p:cond delay="0"/>
                                  </p:stCondLst>
                                  <p:childTnLst>
                                    <p:set>
                                      <p:cBhvr>
                                        <p:cTn dur="1" fill="hold" id="28">
                                          <p:stCondLst>
                                            <p:cond delay="0"/>
                                          </p:stCondLst>
                                        </p:cTn>
                                        <p:tgtEl>
                                          <p:spTgt spid="431"/>
                                        </p:tgtEl>
                                        <p:attrNameLst>
                                          <p:attrName>style.visibility</p:attrName>
                                        </p:attrNameLst>
                                      </p:cBhvr>
                                      <p:to>
                                        <p:strVal val="visible"/>
                                      </p:to>
                                    </p:set>
                                  </p:childTnLst>
                                </p:cTn>
                              </p:par>
                            </p:childTnLst>
                          </p:cTn>
                        </p:par>
                        <p:par>
                          <p:cTn fill="hold" id="29">
                            <p:stCondLst>
                              <p:cond delay="0"/>
                            </p:stCondLst>
                            <p:childTnLst>
                              <p:par>
                                <p:cTn fill="hold" id="30" nodeType="afterEffect" presetClass="entr" presetID="10">
                                  <p:stCondLst>
                                    <p:cond delay="0"/>
                                  </p:stCondLst>
                                  <p:childTnLst>
                                    <p:set>
                                      <p:cBhvr>
                                        <p:cTn dur="1" fill="hold" id="31">
                                          <p:stCondLst>
                                            <p:cond delay="0"/>
                                          </p:stCondLst>
                                        </p:cTn>
                                        <p:tgtEl>
                                          <p:spTgt spid="432"/>
                                        </p:tgtEl>
                                        <p:attrNameLst>
                                          <p:attrName>style.visibility</p:attrName>
                                        </p:attrNameLst>
                                      </p:cBhvr>
                                      <p:to>
                                        <p:strVal val="visible"/>
                                      </p:to>
                                    </p:set>
                                    <p:animEffect filter="fade" transition="in">
                                      <p:cBhvr additive="repl">
                                        <p:cTn dur="2000" id="32"/>
                                        <p:tgtEl>
                                          <p:spTgt spid="432"/>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433"/>
                                        </p:tgtEl>
                                        <p:attrNameLst>
                                          <p:attrName>style.visibility</p:attrName>
                                        </p:attrNameLst>
                                      </p:cBhvr>
                                      <p:to>
                                        <p:strVal val="visible"/>
                                      </p:to>
                                    </p:set>
                                  </p:childTnLst>
                                </p:cTn>
                              </p:par>
                            </p:childTnLst>
                          </p:cTn>
                        </p:par>
                        <p:par>
                          <p:cTn fill="hold" id="37">
                            <p:stCondLst>
                              <p:cond delay="0"/>
                            </p:stCondLst>
                            <p:childTnLst>
                              <p:par>
                                <p:cTn fill="hold" id="38" nodeType="afterEffect" presetClass="entr" presetID="10">
                                  <p:stCondLst>
                                    <p:cond delay="0"/>
                                  </p:stCondLst>
                                  <p:childTnLst>
                                    <p:set>
                                      <p:cBhvr>
                                        <p:cTn dur="1" fill="hold" id="39">
                                          <p:stCondLst>
                                            <p:cond delay="0"/>
                                          </p:stCondLst>
                                        </p:cTn>
                                        <p:tgtEl>
                                          <p:spTgt spid="434"/>
                                        </p:tgtEl>
                                        <p:attrNameLst>
                                          <p:attrName>style.visibility</p:attrName>
                                        </p:attrNameLst>
                                      </p:cBhvr>
                                      <p:to>
                                        <p:strVal val="visible"/>
                                      </p:to>
                                    </p:set>
                                    <p:animEffect filter="fade" transition="in">
                                      <p:cBhvr additive="repl">
                                        <p:cTn dur="2000" id="40"/>
                                        <p:tgtEl>
                                          <p:spTgt spid="434"/>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
                                  <p:stCondLst>
                                    <p:cond delay="0"/>
                                  </p:stCondLst>
                                  <p:childTnLst>
                                    <p:set>
                                      <p:cBhvr>
                                        <p:cTn dur="1" fill="hold" id="44">
                                          <p:stCondLst>
                                            <p:cond delay="0"/>
                                          </p:stCondLst>
                                        </p:cTn>
                                        <p:tgtEl>
                                          <p:spTgt spid="435"/>
                                        </p:tgtEl>
                                        <p:attrNameLst>
                                          <p:attrName>style.visibility</p:attrName>
                                        </p:attrNameLst>
                                      </p:cBhvr>
                                      <p:to>
                                        <p:strVal val="visible"/>
                                      </p:to>
                                    </p:set>
                                  </p:childTnLst>
                                </p:cTn>
                              </p:par>
                            </p:childTnLst>
                          </p:cTn>
                        </p:par>
                        <p:par>
                          <p:cTn fill="hold" id="45">
                            <p:stCondLst>
                              <p:cond delay="0"/>
                            </p:stCondLst>
                            <p:childTnLst>
                              <p:par>
                                <p:cTn fill="hold" id="46" nodeType="afterEffect" presetClass="entr" presetID="10">
                                  <p:stCondLst>
                                    <p:cond delay="0"/>
                                  </p:stCondLst>
                                  <p:childTnLst>
                                    <p:set>
                                      <p:cBhvr>
                                        <p:cTn dur="1" fill="hold" id="47">
                                          <p:stCondLst>
                                            <p:cond delay="0"/>
                                          </p:stCondLst>
                                        </p:cTn>
                                        <p:tgtEl>
                                          <p:spTgt spid="436"/>
                                        </p:tgtEl>
                                        <p:attrNameLst>
                                          <p:attrName>style.visibility</p:attrName>
                                        </p:attrNameLst>
                                      </p:cBhvr>
                                      <p:to>
                                        <p:strVal val="visible"/>
                                      </p:to>
                                    </p:set>
                                    <p:animEffect filter="fade" transition="in">
                                      <p:cBhvr additive="repl">
                                        <p:cTn dur="2000" id="48"/>
                                        <p:tgtEl>
                                          <p:spTgt spid="436"/>
                                        </p:tgtEl>
                                      </p:cBhvr>
                                    </p:animEffec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437"/>
                                        </p:tgtEl>
                                        <p:attrNameLst>
                                          <p:attrName>style.visibility</p:attrName>
                                        </p:attrNameLst>
                                      </p:cBhvr>
                                      <p:to>
                                        <p:strVal val="visible"/>
                                      </p:to>
                                    </p:set>
                                  </p:childTnLst>
                                </p:cTn>
                              </p:par>
                            </p:childTnLst>
                          </p:cTn>
                        </p:par>
                        <p:par>
                          <p:cTn fill="hold" id="53">
                            <p:stCondLst>
                              <p:cond delay="0"/>
                            </p:stCondLst>
                            <p:childTnLst>
                              <p:par>
                                <p:cTn fill="hold" id="54" nodeType="afterEffect" presetClass="entr" presetID="10">
                                  <p:stCondLst>
                                    <p:cond delay="0"/>
                                  </p:stCondLst>
                                  <p:childTnLst>
                                    <p:set>
                                      <p:cBhvr>
                                        <p:cTn dur="1" fill="hold" id="55">
                                          <p:stCondLst>
                                            <p:cond delay="0"/>
                                          </p:stCondLst>
                                        </p:cTn>
                                        <p:tgtEl>
                                          <p:spTgt spid="438"/>
                                        </p:tgtEl>
                                        <p:attrNameLst>
                                          <p:attrName>style.visibility</p:attrName>
                                        </p:attrNameLst>
                                      </p:cBhvr>
                                      <p:to>
                                        <p:strVal val="visible"/>
                                      </p:to>
                                    </p:set>
                                    <p:animEffect filter="fade" transition="in">
                                      <p:cBhvr additive="repl">
                                        <p:cTn dur="2000" id="56"/>
                                        <p:tgtEl>
                                          <p:spTgt spid="438"/>
                                        </p:tgtEl>
                                      </p:cBhvr>
                                    </p:animEffec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439"/>
                                        </p:tgtEl>
                                        <p:attrNameLst>
                                          <p:attrName>style.visibility</p:attrName>
                                        </p:attrNameLst>
                                      </p:cBhvr>
                                      <p:to>
                                        <p:strVal val="visible"/>
                                      </p:to>
                                    </p:set>
                                  </p:childTnLst>
                                </p:cTn>
                              </p:par>
                            </p:childTnLst>
                          </p:cTn>
                        </p:par>
                        <p:par>
                          <p:cTn fill="hold" id="61">
                            <p:stCondLst>
                              <p:cond delay="0"/>
                            </p:stCondLst>
                            <p:childTnLst>
                              <p:par>
                                <p:cTn fill="hold" id="62" nodeType="afterEffect" presetClass="entr" presetID="10">
                                  <p:stCondLst>
                                    <p:cond delay="0"/>
                                  </p:stCondLst>
                                  <p:childTnLst>
                                    <p:set>
                                      <p:cBhvr>
                                        <p:cTn dur="1" fill="hold" id="63">
                                          <p:stCondLst>
                                            <p:cond delay="0"/>
                                          </p:stCondLst>
                                        </p:cTn>
                                        <p:tgtEl>
                                          <p:spTgt spid="440"/>
                                        </p:tgtEl>
                                        <p:attrNameLst>
                                          <p:attrName>style.visibility</p:attrName>
                                        </p:attrNameLst>
                                      </p:cBhvr>
                                      <p:to>
                                        <p:strVal val="visible"/>
                                      </p:to>
                                    </p:set>
                                    <p:animEffect filter="fade" transition="in">
                                      <p:cBhvr additive="repl">
                                        <p:cTn dur="2000" id="64"/>
                                        <p:tgtEl>
                                          <p:spTgt spid="440"/>
                                        </p:tgtEl>
                                      </p:cBhvr>
                                    </p:animEffec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441"/>
                                        </p:tgtEl>
                                        <p:attrNameLst>
                                          <p:attrName>style.visibility</p:attrName>
                                        </p:attrNameLst>
                                      </p:cBhvr>
                                      <p:to>
                                        <p:strVal val="visible"/>
                                      </p:to>
                                    </p:set>
                                  </p:childTnLst>
                                </p:cTn>
                              </p:par>
                            </p:childTnLst>
                          </p:cTn>
                        </p:par>
                        <p:par>
                          <p:cTn fill="hold" id="69">
                            <p:stCondLst>
                              <p:cond delay="0"/>
                            </p:stCondLst>
                            <p:childTnLst>
                              <p:par>
                                <p:cTn fill="hold" id="70" nodeType="afterEffect" presetClass="entr" presetID="10">
                                  <p:stCondLst>
                                    <p:cond delay="0"/>
                                  </p:stCondLst>
                                  <p:childTnLst>
                                    <p:set>
                                      <p:cBhvr>
                                        <p:cTn dur="1" fill="hold" id="71">
                                          <p:stCondLst>
                                            <p:cond delay="0"/>
                                          </p:stCondLst>
                                        </p:cTn>
                                        <p:tgtEl>
                                          <p:spTgt spid="442"/>
                                        </p:tgtEl>
                                        <p:attrNameLst>
                                          <p:attrName>style.visibility</p:attrName>
                                        </p:attrNameLst>
                                      </p:cBhvr>
                                      <p:to>
                                        <p:strVal val="visible"/>
                                      </p:to>
                                    </p:set>
                                    <p:animEffect filter="fade" transition="in">
                                      <p:cBhvr additive="repl">
                                        <p:cTn dur="2000" id="72"/>
                                        <p:tgtEl>
                                          <p:spTgt spid="44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4" name="CustomShape 1"/>
          <p:cNvSpPr/>
          <p:nvPr/>
        </p:nvSpPr>
        <p:spPr>
          <a:xfrm>
            <a:off x="467640" y="116640"/>
            <a:ext cx="8228880" cy="1142280"/>
          </a:xfrm>
          <a:prstGeom prst="rect">
            <a:avLst/>
          </a:prstGeom>
          <a:noFill/>
          <a:ln>
            <a:noFill/>
          </a:ln>
        </p:spPr>
        <p:txBody>
          <a:bodyPr anchor="ctr" bIns="45000" lIns="90000" rIns="90000" tIns="45000"/>
          <a:p>
            <a:pPr>
              <a:lnSpc>
                <a:spcPct val="100000"/>
              </a:lnSpc>
            </a:pPr>
            <a:r>
              <a:rPr lang="en-US" sz="4400">
                <a:solidFill>
                  <a:srgbClr val="000000"/>
                </a:solidFill>
                <a:latin typeface="Marydale"/>
              </a:rPr>
              <a:t>Parts of a Story</a:t>
            </a:r>
            <a:endParaRPr/>
          </a:p>
        </p:txBody>
      </p:sp>
      <p:pic>
        <p:nvPicPr>
          <p:cNvPr descr="" id="445" name="Picture 5"/>
          <p:cNvPicPr/>
          <p:nvPr/>
        </p:nvPicPr>
        <p:blipFill>
          <a:blip r:embed="rId1"/>
          <a:stretch>
            <a:fillRect/>
          </a:stretch>
        </p:blipFill>
        <p:spPr>
          <a:xfrm>
            <a:off x="533520" y="1066680"/>
            <a:ext cx="6628680" cy="5290560"/>
          </a:xfrm>
          <a:prstGeom prst="rect">
            <a:avLst/>
          </a:prstGeom>
          <a:ln w="12600">
            <a:noFill/>
          </a:ln>
        </p:spPr>
      </p:pic>
      <p:sp>
        <p:nvSpPr>
          <p:cNvPr id="446" name="CustomShape 2"/>
          <p:cNvSpPr/>
          <p:nvPr/>
        </p:nvSpPr>
        <p:spPr>
          <a:xfrm rot="600000">
            <a:off x="1403280" y="1501560"/>
            <a:ext cx="1536120" cy="291240"/>
          </a:xfrm>
          <a:prstGeom prst="rect">
            <a:avLst/>
          </a:prstGeom>
          <a:noFill/>
          <a:ln w="12600">
            <a:noFill/>
          </a:ln>
        </p:spPr>
        <p:txBody>
          <a:bodyPr bIns="38160" lIns="38160" rIns="38160" tIns="38160"/>
          <a:p>
            <a:pPr>
              <a:lnSpc>
                <a:spcPct val="100000"/>
              </a:lnSpc>
            </a:pPr>
            <a:r>
              <a:rPr lang="en-US" sz="1600">
                <a:solidFill>
                  <a:srgbClr val="000000"/>
                </a:solidFill>
                <a:latin typeface="Arial"/>
                <a:ea typeface="Arial"/>
              </a:rPr>
              <a:t>Unique #:</a:t>
            </a:r>
            <a:endParaRPr/>
          </a:p>
        </p:txBody>
      </p:sp>
      <p:sp>
        <p:nvSpPr>
          <p:cNvPr id="447" name="CustomShape 3"/>
          <p:cNvSpPr/>
          <p:nvPr/>
        </p:nvSpPr>
        <p:spPr>
          <a:xfrm rot="600000">
            <a:off x="3110040" y="1769760"/>
            <a:ext cx="1536120" cy="291240"/>
          </a:xfrm>
          <a:prstGeom prst="rect">
            <a:avLst/>
          </a:prstGeom>
          <a:noFill/>
          <a:ln w="12600">
            <a:noFill/>
          </a:ln>
        </p:spPr>
        <p:txBody>
          <a:bodyPr bIns="38160" lIns="38160" rIns="38160" tIns="38160"/>
          <a:p>
            <a:pPr>
              <a:lnSpc>
                <a:spcPct val="100000"/>
              </a:lnSpc>
            </a:pPr>
            <a:r>
              <a:rPr lang="en-US" sz="1600">
                <a:solidFill>
                  <a:srgbClr val="000000"/>
                </a:solidFill>
                <a:latin typeface="Arial"/>
                <a:ea typeface="Arial"/>
              </a:rPr>
              <a:t>Title:</a:t>
            </a:r>
            <a:endParaRPr/>
          </a:p>
        </p:txBody>
      </p:sp>
      <p:sp>
        <p:nvSpPr>
          <p:cNvPr id="448" name="CustomShape 4"/>
          <p:cNvSpPr/>
          <p:nvPr/>
        </p:nvSpPr>
        <p:spPr>
          <a:xfrm rot="540000">
            <a:off x="1185840" y="2436120"/>
            <a:ext cx="3974400" cy="1167840"/>
          </a:xfrm>
          <a:prstGeom prst="rect">
            <a:avLst/>
          </a:prstGeom>
          <a:noFill/>
          <a:ln w="12600">
            <a:noFill/>
          </a:ln>
        </p:spPr>
        <p:txBody>
          <a:bodyPr bIns="38160" lIns="38160" rIns="38160" tIns="38160"/>
          <a:p>
            <a:pPr>
              <a:lnSpc>
                <a:spcPct val="100000"/>
              </a:lnSpc>
            </a:pPr>
            <a:r>
              <a:rPr lang="en-US" sz="1600">
                <a:solidFill>
                  <a:srgbClr val="000000"/>
                </a:solidFill>
                <a:latin typeface="Arial"/>
                <a:ea typeface="Arial"/>
              </a:rPr>
              <a:t>Description:</a:t>
            </a:r>
            <a:endParaRPr/>
          </a:p>
          <a:p>
            <a:pPr>
              <a:lnSpc>
                <a:spcPct val="100000"/>
              </a:lnSpc>
            </a:pPr>
            <a:r>
              <a:rPr lang="en-US" sz="1600">
                <a:solidFill>
                  <a:srgbClr val="000000"/>
                </a:solidFill>
                <a:latin typeface="Arial"/>
                <a:ea typeface="Arial"/>
              </a:rPr>
              <a:t>As a</a:t>
            </a:r>
            <a:endParaRPr/>
          </a:p>
          <a:p>
            <a:pPr>
              <a:lnSpc>
                <a:spcPct val="100000"/>
              </a:lnSpc>
            </a:pPr>
            <a:r>
              <a:rPr lang="en-US" sz="1600">
                <a:solidFill>
                  <a:srgbClr val="000000"/>
                </a:solidFill>
                <a:latin typeface="Arial"/>
                <a:ea typeface="Arial"/>
              </a:rPr>
              <a:t>I want to</a:t>
            </a:r>
            <a:endParaRPr/>
          </a:p>
          <a:p>
            <a:pPr>
              <a:lnSpc>
                <a:spcPct val="100000"/>
              </a:lnSpc>
            </a:pPr>
            <a:r>
              <a:rPr lang="en-US" sz="1600">
                <a:solidFill>
                  <a:srgbClr val="000000"/>
                </a:solidFill>
                <a:latin typeface="Arial"/>
                <a:ea typeface="Arial"/>
              </a:rPr>
              <a:t>So that</a:t>
            </a:r>
            <a:endParaRPr/>
          </a:p>
        </p:txBody>
      </p:sp>
      <p:sp>
        <p:nvSpPr>
          <p:cNvPr id="449" name="CustomShape 5"/>
          <p:cNvSpPr/>
          <p:nvPr/>
        </p:nvSpPr>
        <p:spPr>
          <a:xfrm rot="600000">
            <a:off x="946080" y="4894200"/>
            <a:ext cx="1536120" cy="291240"/>
          </a:xfrm>
          <a:prstGeom prst="rect">
            <a:avLst/>
          </a:prstGeom>
          <a:noFill/>
          <a:ln w="12600">
            <a:noFill/>
          </a:ln>
        </p:spPr>
        <p:txBody>
          <a:bodyPr bIns="38160" lIns="38160" rIns="38160" tIns="38160"/>
          <a:p>
            <a:pPr>
              <a:lnSpc>
                <a:spcPct val="100000"/>
              </a:lnSpc>
            </a:pPr>
            <a:r>
              <a:rPr lang="en-US" sz="1600">
                <a:solidFill>
                  <a:srgbClr val="000000"/>
                </a:solidFill>
                <a:latin typeface="Arial"/>
                <a:ea typeface="Arial"/>
              </a:rPr>
              <a:t>Estimate:  </a:t>
            </a:r>
            <a:endParaRPr/>
          </a:p>
        </p:txBody>
      </p:sp>
      <p:sp>
        <p:nvSpPr>
          <p:cNvPr id="450" name="CustomShape 6"/>
          <p:cNvSpPr/>
          <p:nvPr/>
        </p:nvSpPr>
        <p:spPr>
          <a:xfrm rot="600000">
            <a:off x="2138400" y="4461840"/>
            <a:ext cx="5091840" cy="291240"/>
          </a:xfrm>
          <a:prstGeom prst="rect">
            <a:avLst/>
          </a:prstGeom>
          <a:noFill/>
          <a:ln w="12600">
            <a:noFill/>
          </a:ln>
        </p:spPr>
        <p:txBody>
          <a:bodyPr bIns="38160" lIns="38160" rIns="38160" tIns="38160"/>
          <a:p>
            <a:pPr>
              <a:lnSpc>
                <a:spcPct val="100000"/>
              </a:lnSpc>
            </a:pPr>
            <a:r>
              <a:rPr lang="en-US" sz="1600">
                <a:solidFill>
                  <a:srgbClr val="000000"/>
                </a:solidFill>
                <a:latin typeface="Arial"/>
                <a:ea typeface="Arial"/>
              </a:rPr>
              <a:t>Assumptions: </a:t>
            </a:r>
            <a:endParaRPr/>
          </a:p>
        </p:txBody>
      </p:sp>
    </p:spTree>
  </p:cSld>
  <p:transition>
    <p:fade/>
  </p:transition>
  <p:timing>
    <p:tnLst>
      <p:par>
        <p:cTn dur="indefinite" id="73" nodeType="tmRoot" restart="never">
          <p:childTnLst>
            <p:seq>
              <p:cTn dur="indefinite" id="74" nodeType="mainSeq">
                <p:childTnLst>
                  <p:par>
                    <p:cTn fill="hold" id="75">
                      <p:stCondLst>
                        <p:cond delay="indefinite"/>
                      </p:stCondLst>
                      <p:childTnLst>
                        <p:par>
                          <p:cTn fill="hold" id="76">
                            <p:stCondLst>
                              <p:cond delay="0"/>
                            </p:stCondLst>
                            <p:childTnLst>
                              <p:par>
                                <p:cTn fill="freeze" id="77" nodeType="clickEffect" presetClass="emph" presetID="5" presetSubtype="1">
                                  <p:stCondLst>
                                    <p:cond delay="0"/>
                                  </p:stCondLst>
                                  <p:childTnLst>
                                    <p:set>
                                      <p:cBhvr>
                                        <p:cTn dur="indefinite" id="78"/>
                                        <p:tgtEl>
                                          <p:spTgt spid="446"/>
                                        </p:tgtEl>
                                      </p:cBhvr>
                                    </p:set>
                                    <p:set>
                                      <p:cBhvr>
                                        <p:cTn dur="indefinite" id="79"/>
                                        <p:tgtEl>
                                          <p:spTgt spid="446"/>
                                        </p:tgtEl>
                                      </p:cBhvr>
                                    </p:set>
                                    <p:set>
                                      <p:cBhvr>
                                        <p:cTn dur="indefinite" id="80"/>
                                        <p:tgtEl>
                                          <p:spTgt spid="446"/>
                                        </p:tgtEl>
                                      </p:cBhvr>
                                    </p:set>
                                  </p:childTnLst>
                                </p:cTn>
                              </p:par>
                            </p:childTnLst>
                          </p:cTn>
                        </p:par>
                      </p:childTnLst>
                    </p:cTn>
                  </p:par>
                  <p:par>
                    <p:cTn fill="hold" id="81">
                      <p:stCondLst>
                        <p:cond delay="indefinite"/>
                      </p:stCondLst>
                      <p:childTnLst>
                        <p:par>
                          <p:cTn fill="hold" id="82">
                            <p:stCondLst>
                              <p:cond delay="0"/>
                            </p:stCondLst>
                            <p:childTnLst>
                              <p:par>
                                <p:cTn fill="freeze" id="83" nodeType="clickEffect" presetClass="emph" presetID="5" presetSubtype="1">
                                  <p:stCondLst>
                                    <p:cond delay="0"/>
                                  </p:stCondLst>
                                  <p:childTnLst>
                                    <p:set>
                                      <p:cBhvr>
                                        <p:cTn dur="indefinite" id="84"/>
                                        <p:tgtEl>
                                          <p:spTgt spid="447"/>
                                        </p:tgtEl>
                                      </p:cBhvr>
                                    </p:set>
                                    <p:set>
                                      <p:cBhvr>
                                        <p:cTn dur="indefinite" id="85"/>
                                        <p:tgtEl>
                                          <p:spTgt spid="447"/>
                                        </p:tgtEl>
                                      </p:cBhvr>
                                    </p:set>
                                    <p:set>
                                      <p:cBhvr>
                                        <p:cTn dur="indefinite" id="86"/>
                                        <p:tgtEl>
                                          <p:spTgt spid="447"/>
                                        </p:tgtEl>
                                      </p:cBhvr>
                                    </p:set>
                                  </p:childTnLst>
                                </p:cTn>
                              </p:par>
                            </p:childTnLst>
                          </p:cTn>
                        </p:par>
                      </p:childTnLst>
                    </p:cTn>
                  </p:par>
                  <p:par>
                    <p:cTn fill="hold" id="87">
                      <p:stCondLst>
                        <p:cond delay="indefinite"/>
                      </p:stCondLst>
                      <p:childTnLst>
                        <p:par>
                          <p:cTn fill="hold" id="88">
                            <p:stCondLst>
                              <p:cond delay="0"/>
                            </p:stCondLst>
                            <p:childTnLst>
                              <p:par>
                                <p:cTn fill="freeze" id="89" nodeType="clickEffect" presetClass="emph" presetID="5" presetSubtype="1">
                                  <p:stCondLst>
                                    <p:cond delay="0"/>
                                  </p:stCondLst>
                                  <p:childTnLst>
                                    <p:set>
                                      <p:cBhvr>
                                        <p:cTn dur="indefinite" id="90"/>
                                        <p:tgtEl>
                                          <p:spTgt spid="448"/>
                                        </p:tgtEl>
                                      </p:cBhvr>
                                    </p:set>
                                    <p:set>
                                      <p:cBhvr>
                                        <p:cTn dur="indefinite" id="91"/>
                                        <p:tgtEl>
                                          <p:spTgt spid="448"/>
                                        </p:tgtEl>
                                      </p:cBhvr>
                                    </p:set>
                                    <p:set>
                                      <p:cBhvr>
                                        <p:cTn dur="indefinite" id="92"/>
                                        <p:tgtEl>
                                          <p:spTgt spid="448"/>
                                        </p:tgtEl>
                                      </p:cBhvr>
                                    </p:set>
                                  </p:childTnLst>
                                </p:cTn>
                              </p:par>
                            </p:childTnLst>
                          </p:cTn>
                        </p:par>
                      </p:childTnLst>
                    </p:cTn>
                  </p:par>
                  <p:par>
                    <p:cTn fill="hold" id="93">
                      <p:stCondLst>
                        <p:cond delay="indefinite"/>
                      </p:stCondLst>
                      <p:childTnLst>
                        <p:par>
                          <p:cTn fill="hold" id="94">
                            <p:stCondLst>
                              <p:cond delay="0"/>
                            </p:stCondLst>
                            <p:childTnLst>
                              <p:par>
                                <p:cTn fill="freeze" id="95" nodeType="clickEffect" presetClass="emph" presetID="5" presetSubtype="1">
                                  <p:stCondLst>
                                    <p:cond delay="0"/>
                                  </p:stCondLst>
                                  <p:childTnLst>
                                    <p:set>
                                      <p:cBhvr>
                                        <p:cTn dur="indefinite" id="96"/>
                                        <p:tgtEl>
                                          <p:spTgt spid="449"/>
                                        </p:tgtEl>
                                      </p:cBhvr>
                                    </p:set>
                                    <p:set>
                                      <p:cBhvr>
                                        <p:cTn dur="indefinite" id="97"/>
                                        <p:tgtEl>
                                          <p:spTgt spid="449"/>
                                        </p:tgtEl>
                                      </p:cBhvr>
                                    </p:set>
                                    <p:set>
                                      <p:cBhvr>
                                        <p:cTn dur="indefinite" id="98"/>
                                        <p:tgtEl>
                                          <p:spTgt spid="449"/>
                                        </p:tgtEl>
                                      </p:cBhvr>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1" name="CustomShape 1"/>
          <p:cNvSpPr/>
          <p:nvPr/>
        </p:nvSpPr>
        <p:spPr>
          <a:xfrm>
            <a:off x="467640" y="0"/>
            <a:ext cx="8228880" cy="1142280"/>
          </a:xfrm>
          <a:prstGeom prst="rect">
            <a:avLst/>
          </a:prstGeom>
          <a:noFill/>
          <a:ln>
            <a:noFill/>
          </a:ln>
        </p:spPr>
        <p:txBody>
          <a:bodyPr anchor="ctr" bIns="45000" lIns="90000" rIns="90000" tIns="45000"/>
          <a:p>
            <a:pPr>
              <a:lnSpc>
                <a:spcPct val="100000"/>
              </a:lnSpc>
            </a:pPr>
            <a:r>
              <a:rPr lang="en-US" sz="4400">
                <a:solidFill>
                  <a:srgbClr val="000000"/>
                </a:solidFill>
                <a:latin typeface="Marydale"/>
              </a:rPr>
              <a:t>Parts of a Story</a:t>
            </a:r>
            <a:endParaRPr/>
          </a:p>
        </p:txBody>
      </p:sp>
      <p:pic>
        <p:nvPicPr>
          <p:cNvPr descr="" id="452" name="Picture 4"/>
          <p:cNvPicPr/>
          <p:nvPr/>
        </p:nvPicPr>
        <p:blipFill>
          <a:blip r:embed="rId1"/>
          <a:stretch>
            <a:fillRect/>
          </a:stretch>
        </p:blipFill>
        <p:spPr>
          <a:xfrm>
            <a:off x="1447920" y="990720"/>
            <a:ext cx="6933600" cy="5533200"/>
          </a:xfrm>
          <a:prstGeom prst="rect">
            <a:avLst/>
          </a:prstGeom>
          <a:ln w="12600">
            <a:noFill/>
          </a:ln>
        </p:spPr>
      </p:pic>
      <p:sp>
        <p:nvSpPr>
          <p:cNvPr id="453" name="CustomShape 2"/>
          <p:cNvSpPr/>
          <p:nvPr/>
        </p:nvSpPr>
        <p:spPr>
          <a:xfrm rot="600000">
            <a:off x="2367000" y="2496240"/>
            <a:ext cx="5091840" cy="291240"/>
          </a:xfrm>
          <a:prstGeom prst="rect">
            <a:avLst/>
          </a:prstGeom>
          <a:noFill/>
          <a:ln w="12600">
            <a:noFill/>
          </a:ln>
        </p:spPr>
        <p:txBody>
          <a:bodyPr bIns="38160" lIns="38160" rIns="38160" tIns="38160"/>
          <a:p>
            <a:pPr>
              <a:lnSpc>
                <a:spcPct val="100000"/>
              </a:lnSpc>
            </a:pPr>
            <a:r>
              <a:rPr lang="en-US" sz="1600">
                <a:solidFill>
                  <a:srgbClr val="000000"/>
                </a:solidFill>
                <a:latin typeface="Arial"/>
                <a:ea typeface="Arial"/>
              </a:rPr>
              <a:t>I will know this is complete when…….</a:t>
            </a:r>
            <a:endParaRPr/>
          </a:p>
        </p:txBody>
      </p:sp>
    </p:spTree>
  </p:cSld>
  <p:transition>
    <p:fade/>
  </p:transition>
  <p:timing>
    <p:tnLst>
      <p:par>
        <p:cTn dur="indefinite" id="99" nodeType="tmRoot" restart="never">
          <p:childTnLst>
            <p:seq>
              <p:cTn dur="indefinite" id="100" nodeType="mainSeq">
                <p:childTnLst>
                  <p:par>
                    <p:cTn fill="hold" id="101">
                      <p:stCondLst>
                        <p:cond delay="indefinite"/>
                      </p:stCondLst>
                      <p:childTnLst>
                        <p:par>
                          <p:cTn fill="hold" id="102">
                            <p:stCondLst>
                              <p:cond delay="0"/>
                            </p:stCondLst>
                            <p:childTnLst>
                              <p:par>
                                <p:cTn fill="freeze" id="103" nodeType="afterEffect" presetClass="emph" presetID="5" presetSubtype="1">
                                  <p:stCondLst>
                                    <p:cond delay="0"/>
                                  </p:stCondLst>
                                  <p:childTnLst>
                                    <p:set>
                                      <p:cBhvr>
                                        <p:cTn dur="indefinite" id="104"/>
                                        <p:tgtEl>
                                          <p:spTgt spid="453"/>
                                        </p:tgtEl>
                                      </p:cBhvr>
                                    </p:set>
                                    <p:set>
                                      <p:cBhvr>
                                        <p:cTn dur="indefinite" id="105"/>
                                        <p:tgtEl>
                                          <p:spTgt spid="453"/>
                                        </p:tgtEl>
                                      </p:cBhvr>
                                    </p:set>
                                    <p:set>
                                      <p:cBhvr>
                                        <p:cTn dur="indefinite" id="106"/>
                                        <p:tgtEl>
                                          <p:spTgt spid="453"/>
                                        </p:tgtEl>
                                      </p:cBhvr>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4"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User Story Template</a:t>
            </a:r>
            <a:endParaRPr/>
          </a:p>
        </p:txBody>
      </p:sp>
      <p:sp>
        <p:nvSpPr>
          <p:cNvPr id="455" name="CustomShape 2"/>
          <p:cNvSpPr/>
          <p:nvPr/>
        </p:nvSpPr>
        <p:spPr>
          <a:xfrm>
            <a:off x="457200" y="1371600"/>
            <a:ext cx="6400080" cy="638640"/>
          </a:xfrm>
          <a:prstGeom prst="rect">
            <a:avLst/>
          </a:prstGeom>
          <a:noFill/>
          <a:ln>
            <a:noFill/>
          </a:ln>
        </p:spPr>
        <p:txBody>
          <a:bodyPr bIns="45000" lIns="90000" rIns="90000" tIns="45000"/>
          <a:p>
            <a:pPr>
              <a:lnSpc>
                <a:spcPct val="100000"/>
              </a:lnSpc>
            </a:pPr>
            <a:r>
              <a:rPr b="1" lang="en-US" sz="3600">
                <a:solidFill>
                  <a:srgbClr val="000000"/>
                </a:solidFill>
                <a:latin typeface="Calibri"/>
              </a:rPr>
              <a:t>Role</a:t>
            </a:r>
            <a:r>
              <a:rPr lang="en-US" sz="3600">
                <a:solidFill>
                  <a:srgbClr val="000000"/>
                </a:solidFill>
                <a:latin typeface="Calibri"/>
              </a:rPr>
              <a:t>: As a …</a:t>
            </a:r>
            <a:endParaRPr/>
          </a:p>
        </p:txBody>
      </p:sp>
      <p:sp>
        <p:nvSpPr>
          <p:cNvPr id="456" name="CustomShape 3"/>
          <p:cNvSpPr/>
          <p:nvPr/>
        </p:nvSpPr>
        <p:spPr>
          <a:xfrm>
            <a:off x="457200" y="2172960"/>
            <a:ext cx="6400080" cy="638640"/>
          </a:xfrm>
          <a:prstGeom prst="rect">
            <a:avLst/>
          </a:prstGeom>
          <a:noFill/>
          <a:ln>
            <a:noFill/>
          </a:ln>
        </p:spPr>
        <p:txBody>
          <a:bodyPr bIns="45000" lIns="90000" rIns="90000" tIns="45000"/>
          <a:p>
            <a:pPr>
              <a:lnSpc>
                <a:spcPct val="100000"/>
              </a:lnSpc>
            </a:pPr>
            <a:r>
              <a:rPr b="1" lang="en-US" sz="3600">
                <a:solidFill>
                  <a:srgbClr val="000000"/>
                </a:solidFill>
                <a:latin typeface="Calibri"/>
              </a:rPr>
              <a:t>Goal</a:t>
            </a:r>
            <a:r>
              <a:rPr lang="en-US" sz="3600">
                <a:solidFill>
                  <a:srgbClr val="000000"/>
                </a:solidFill>
                <a:latin typeface="Calibri"/>
              </a:rPr>
              <a:t>: I want/need …</a:t>
            </a:r>
            <a:endParaRPr/>
          </a:p>
        </p:txBody>
      </p:sp>
      <p:sp>
        <p:nvSpPr>
          <p:cNvPr id="457" name="CustomShape 4"/>
          <p:cNvSpPr/>
          <p:nvPr/>
        </p:nvSpPr>
        <p:spPr>
          <a:xfrm>
            <a:off x="457200" y="2935080"/>
            <a:ext cx="6400080" cy="638640"/>
          </a:xfrm>
          <a:prstGeom prst="rect">
            <a:avLst/>
          </a:prstGeom>
          <a:noFill/>
          <a:ln>
            <a:noFill/>
          </a:ln>
        </p:spPr>
        <p:txBody>
          <a:bodyPr bIns="45000" lIns="90000" rIns="90000" tIns="45000"/>
          <a:p>
            <a:pPr>
              <a:lnSpc>
                <a:spcPct val="100000"/>
              </a:lnSpc>
            </a:pPr>
            <a:r>
              <a:rPr b="1" lang="en-US" sz="3600">
                <a:solidFill>
                  <a:srgbClr val="000000"/>
                </a:solidFill>
                <a:latin typeface="Calibri"/>
              </a:rPr>
              <a:t>Value</a:t>
            </a:r>
            <a:r>
              <a:rPr lang="en-US" sz="3600">
                <a:solidFill>
                  <a:srgbClr val="000000"/>
                </a:solidFill>
                <a:latin typeface="Calibri"/>
              </a:rPr>
              <a:t>: So that …</a:t>
            </a:r>
            <a:endParaRPr/>
          </a:p>
        </p:txBody>
      </p:sp>
      <p:sp>
        <p:nvSpPr>
          <p:cNvPr id="458" name="CustomShape 5"/>
          <p:cNvSpPr/>
          <p:nvPr/>
        </p:nvSpPr>
        <p:spPr>
          <a:xfrm>
            <a:off x="2945160" y="5257800"/>
            <a:ext cx="3352320" cy="638640"/>
          </a:xfrm>
          <a:prstGeom prst="rect">
            <a:avLst/>
          </a:prstGeom>
          <a:noFill/>
          <a:ln>
            <a:noFill/>
          </a:ln>
        </p:spPr>
        <p:txBody>
          <a:bodyPr bIns="45000" lIns="90000" rIns="90000" tIns="45000" wrap="none"/>
          <a:p>
            <a:r>
              <a:rPr lang="en-US">
                <a:solidFill>
                  <a:srgbClr val="000000"/>
                </a:solidFill>
                <a:latin typeface="Calibri"/>
              </a:rPr>
              <a:t>From </a:t>
            </a:r>
            <a:r>
              <a:rPr i="1" lang="en-US">
                <a:solidFill>
                  <a:srgbClr val="000000"/>
                </a:solidFill>
                <a:latin typeface="Calibri"/>
              </a:rPr>
              <a:t>User Stories Applied: For Agile Software Development</a:t>
            </a:r>
            <a:endParaRPr/>
          </a:p>
          <a:p>
            <a:pPr algn="ctr">
              <a:lnSpc>
                <a:spcPct val="100000"/>
              </a:lnSpc>
            </a:pPr>
            <a:r>
              <a:rPr lang="en-US">
                <a:solidFill>
                  <a:srgbClr val="000000"/>
                </a:solidFill>
                <a:latin typeface="Calibri"/>
              </a:rPr>
              <a:t>by Mike Cohn</a:t>
            </a:r>
            <a:endParaRPr/>
          </a:p>
        </p:txBody>
      </p:sp>
    </p:spTree>
  </p:cSld>
  <p:transition spd="slow">
    <p:fade thruBlk="true"/>
  </p:transition>
  <p:timing>
    <p:tnLst>
      <p:par>
        <p:cTn dur="indefinite" id="107" nodeType="tmRoot" restart="never">
          <p:childTnLst>
            <p:seq>
              <p:cTn dur="indefinite" id="108" nodeType="mainSeq">
                <p:childTnLst>
                  <p:par>
                    <p:cTn fill="hold" id="109">
                      <p:stCondLst>
                        <p:cond delay="indefinite"/>
                      </p:stCondLst>
                      <p:childTnLst>
                        <p:par>
                          <p:cTn fill="hold" id="110">
                            <p:stCondLst>
                              <p:cond delay="0"/>
                            </p:stCondLst>
                            <p:childTnLst>
                              <p:par>
                                <p:cTn fill="hold" id="111" nodeType="clickEffect" presetClass="entr" presetID="1">
                                  <p:stCondLst>
                                    <p:cond delay="0"/>
                                  </p:stCondLst>
                                  <p:childTnLst>
                                    <p:set>
                                      <p:cBhvr>
                                        <p:cTn dur="1" fill="hold" id="112">
                                          <p:stCondLst>
                                            <p:cond delay="0"/>
                                          </p:stCondLst>
                                        </p:cTn>
                                        <p:tgtEl>
                                          <p:spTgt spid="455"/>
                                        </p:tgtEl>
                                        <p:attrNameLst>
                                          <p:attrName>style.visibility</p:attrName>
                                        </p:attrNameLst>
                                      </p:cBhvr>
                                      <p:to>
                                        <p:strVal val="visible"/>
                                      </p:to>
                                    </p:set>
                                  </p:childTnLst>
                                </p:cTn>
                              </p:par>
                            </p:childTnLst>
                          </p:cTn>
                        </p:par>
                      </p:childTnLst>
                    </p:cTn>
                  </p:par>
                  <p:par>
                    <p:cTn fill="hold" id="113">
                      <p:stCondLst>
                        <p:cond delay="indefinite"/>
                      </p:stCondLst>
                      <p:childTnLst>
                        <p:par>
                          <p:cTn fill="hold" id="114">
                            <p:stCondLst>
                              <p:cond delay="0"/>
                            </p:stCondLst>
                            <p:childTnLst>
                              <p:par>
                                <p:cTn fill="hold" id="115" nodeType="clickEffect" presetClass="entr" presetID="1">
                                  <p:stCondLst>
                                    <p:cond delay="0"/>
                                  </p:stCondLst>
                                  <p:childTnLst>
                                    <p:set>
                                      <p:cBhvr>
                                        <p:cTn dur="1" fill="hold" id="116">
                                          <p:stCondLst>
                                            <p:cond delay="0"/>
                                          </p:stCondLst>
                                        </p:cTn>
                                        <p:tgtEl>
                                          <p:spTgt spid="456"/>
                                        </p:tgtEl>
                                        <p:attrNameLst>
                                          <p:attrName>style.visibility</p:attrName>
                                        </p:attrNameLst>
                                      </p:cBhvr>
                                      <p:to>
                                        <p:strVal val="visible"/>
                                      </p:to>
                                    </p:set>
                                  </p:childTnLst>
                                </p:cTn>
                              </p:par>
                            </p:childTnLst>
                          </p:cTn>
                        </p:par>
                      </p:childTnLst>
                    </p:cTn>
                  </p:par>
                  <p:par>
                    <p:cTn fill="hold" id="117">
                      <p:stCondLst>
                        <p:cond delay="indefinite"/>
                      </p:stCondLst>
                      <p:childTnLst>
                        <p:par>
                          <p:cTn fill="hold" id="118">
                            <p:stCondLst>
                              <p:cond delay="0"/>
                            </p:stCondLst>
                            <p:childTnLst>
                              <p:par>
                                <p:cTn fill="hold" id="119" nodeType="clickEffect" presetClass="entr" presetID="1">
                                  <p:stCondLst>
                                    <p:cond delay="0"/>
                                  </p:stCondLst>
                                  <p:childTnLst>
                                    <p:set>
                                      <p:cBhvr>
                                        <p:cTn dur="1" fill="hold" id="120">
                                          <p:stCondLst>
                                            <p:cond delay="0"/>
                                          </p:stCondLst>
                                        </p:cTn>
                                        <p:tgtEl>
                                          <p:spTgt spid="457"/>
                                        </p:tgtEl>
                                        <p:attrNameLst>
                                          <p:attrName>style.visibility</p:attrName>
                                        </p:attrNameLst>
                                      </p:cBhvr>
                                      <p:to>
                                        <p:strVal val="visible"/>
                                      </p:to>
                                    </p:set>
                                  </p:childTnLst>
                                </p:cTn>
                              </p:par>
                              <p:par>
                                <p:cTn fill="hold" id="121" nodeType="withEffect" presetClass="entr" presetID="10">
                                  <p:stCondLst>
                                    <p:cond delay="0"/>
                                  </p:stCondLst>
                                  <p:childTnLst>
                                    <p:set>
                                      <p:cBhvr>
                                        <p:cTn dur="1" fill="hold" id="122">
                                          <p:stCondLst>
                                            <p:cond delay="0"/>
                                          </p:stCondLst>
                                        </p:cTn>
                                        <p:tgtEl>
                                          <p:spTgt spid="458"/>
                                        </p:tgtEl>
                                        <p:attrNameLst>
                                          <p:attrName>style.visibility</p:attrName>
                                        </p:attrNameLst>
                                      </p:cBhvr>
                                      <p:to>
                                        <p:strVal val="visible"/>
                                      </p:to>
                                    </p:set>
                                    <p:animEffect filter="fade" transition="in">
                                      <p:cBhvr additive="repl">
                                        <p:cTn dur="2000" id="123"/>
                                        <p:tgtEl>
                                          <p:spTgt spid="45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9"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User Story Template</a:t>
            </a:r>
            <a:endParaRPr/>
          </a:p>
        </p:txBody>
      </p:sp>
      <p:sp>
        <p:nvSpPr>
          <p:cNvPr id="460" name="CustomShape 2"/>
          <p:cNvSpPr/>
          <p:nvPr/>
        </p:nvSpPr>
        <p:spPr>
          <a:xfrm>
            <a:off x="457200" y="1371600"/>
            <a:ext cx="6400080" cy="638640"/>
          </a:xfrm>
          <a:prstGeom prst="rect">
            <a:avLst/>
          </a:prstGeom>
          <a:noFill/>
          <a:ln>
            <a:noFill/>
          </a:ln>
        </p:spPr>
        <p:txBody>
          <a:bodyPr bIns="45000" lIns="90000" rIns="90000" tIns="45000"/>
          <a:p>
            <a:pPr>
              <a:lnSpc>
                <a:spcPct val="100000"/>
              </a:lnSpc>
            </a:pPr>
            <a:r>
              <a:rPr b="1" lang="en-US" sz="3600">
                <a:solidFill>
                  <a:srgbClr val="000000"/>
                </a:solidFill>
                <a:latin typeface="Calibri"/>
              </a:rPr>
              <a:t>Role</a:t>
            </a:r>
            <a:r>
              <a:rPr lang="en-US" sz="3600">
                <a:solidFill>
                  <a:srgbClr val="000000"/>
                </a:solidFill>
                <a:latin typeface="Calibri"/>
              </a:rPr>
              <a:t>: As an Evil Henchman</a:t>
            </a:r>
            <a:endParaRPr/>
          </a:p>
        </p:txBody>
      </p:sp>
      <p:sp>
        <p:nvSpPr>
          <p:cNvPr id="461" name="CustomShape 3"/>
          <p:cNvSpPr/>
          <p:nvPr/>
        </p:nvSpPr>
        <p:spPr>
          <a:xfrm>
            <a:off x="457200" y="2172960"/>
            <a:ext cx="8290440" cy="638640"/>
          </a:xfrm>
          <a:prstGeom prst="rect">
            <a:avLst/>
          </a:prstGeom>
          <a:noFill/>
          <a:ln>
            <a:noFill/>
          </a:ln>
        </p:spPr>
        <p:txBody>
          <a:bodyPr bIns="45000" lIns="90000" rIns="90000" tIns="45000"/>
          <a:p>
            <a:pPr>
              <a:lnSpc>
                <a:spcPct val="100000"/>
              </a:lnSpc>
            </a:pPr>
            <a:r>
              <a:rPr b="1" lang="en-US" sz="3600">
                <a:solidFill>
                  <a:srgbClr val="000000"/>
                </a:solidFill>
                <a:latin typeface="Calibri"/>
              </a:rPr>
              <a:t>Goal</a:t>
            </a:r>
            <a:r>
              <a:rPr lang="en-US" sz="3600">
                <a:solidFill>
                  <a:srgbClr val="000000"/>
                </a:solidFill>
                <a:latin typeface="Calibri"/>
              </a:rPr>
              <a:t>: I need a secure Henchfund account</a:t>
            </a:r>
            <a:endParaRPr/>
          </a:p>
        </p:txBody>
      </p:sp>
      <p:sp>
        <p:nvSpPr>
          <p:cNvPr id="462" name="CustomShape 4"/>
          <p:cNvSpPr/>
          <p:nvPr/>
        </p:nvSpPr>
        <p:spPr>
          <a:xfrm>
            <a:off x="457200" y="2935080"/>
            <a:ext cx="8218440" cy="638640"/>
          </a:xfrm>
          <a:prstGeom prst="rect">
            <a:avLst/>
          </a:prstGeom>
          <a:noFill/>
          <a:ln>
            <a:noFill/>
          </a:ln>
        </p:spPr>
        <p:txBody>
          <a:bodyPr bIns="45000" lIns="90000" rIns="90000" tIns="45000"/>
          <a:p>
            <a:pPr>
              <a:lnSpc>
                <a:spcPct val="100000"/>
              </a:lnSpc>
            </a:pPr>
            <a:r>
              <a:rPr b="1" lang="en-US" sz="3600">
                <a:solidFill>
                  <a:srgbClr val="000000"/>
                </a:solidFill>
                <a:latin typeface="Calibri"/>
              </a:rPr>
              <a:t>Value</a:t>
            </a:r>
            <a:r>
              <a:rPr lang="en-US" sz="3600">
                <a:solidFill>
                  <a:srgbClr val="000000"/>
                </a:solidFill>
                <a:latin typeface="Calibri"/>
              </a:rPr>
              <a:t>: So that my identity can not be traced by James Bond</a:t>
            </a:r>
            <a:endParaRPr/>
          </a:p>
        </p:txBody>
      </p:sp>
      <p:sp>
        <p:nvSpPr>
          <p:cNvPr id="463" name="CustomShape 5"/>
          <p:cNvSpPr/>
          <p:nvPr/>
        </p:nvSpPr>
        <p:spPr>
          <a:xfrm>
            <a:off x="2945160" y="5257800"/>
            <a:ext cx="3352320" cy="638640"/>
          </a:xfrm>
          <a:prstGeom prst="rect">
            <a:avLst/>
          </a:prstGeom>
          <a:noFill/>
          <a:ln>
            <a:noFill/>
          </a:ln>
        </p:spPr>
        <p:txBody>
          <a:bodyPr bIns="45000" lIns="90000" rIns="90000" tIns="45000" wrap="none"/>
          <a:p>
            <a:r>
              <a:rPr lang="en-US">
                <a:solidFill>
                  <a:srgbClr val="000000"/>
                </a:solidFill>
                <a:latin typeface="Calibri"/>
              </a:rPr>
              <a:t>From </a:t>
            </a:r>
            <a:r>
              <a:rPr i="1" lang="en-US">
                <a:solidFill>
                  <a:srgbClr val="000000"/>
                </a:solidFill>
                <a:latin typeface="Calibri"/>
              </a:rPr>
              <a:t>User Stories Applied: For Agile Software Development</a:t>
            </a:r>
            <a:endParaRPr/>
          </a:p>
          <a:p>
            <a:pPr algn="ctr">
              <a:lnSpc>
                <a:spcPct val="100000"/>
              </a:lnSpc>
            </a:pPr>
            <a:r>
              <a:rPr lang="en-US">
                <a:solidFill>
                  <a:srgbClr val="000000"/>
                </a:solidFill>
                <a:latin typeface="Calibri"/>
              </a:rPr>
              <a:t>by Mike Cohn</a:t>
            </a:r>
            <a:endParaRPr/>
          </a:p>
        </p:txBody>
      </p:sp>
    </p:spTree>
  </p:cSld>
  <p:transition spd="slow">
    <p:fade thruBlk="true"/>
  </p:transition>
  <p:timing>
    <p:tnLst>
      <p:par>
        <p:cTn dur="indefinite" id="124" nodeType="tmRoot" restart="never">
          <p:childTnLst>
            <p:seq>
              <p:cTn dur="indefinite" id="125" nodeType="mainSeq">
                <p:childTnLst>
                  <p:par>
                    <p:cTn fill="hold" id="126">
                      <p:stCondLst>
                        <p:cond delay="indefinite"/>
                      </p:stCondLst>
                      <p:childTnLst>
                        <p:par>
                          <p:cTn fill="hold" id="127">
                            <p:stCondLst>
                              <p:cond delay="0"/>
                            </p:stCondLst>
                            <p:childTnLst>
                              <p:par>
                                <p:cTn fill="hold" id="128" nodeType="clickEffect" presetClass="entr" presetID="1">
                                  <p:stCondLst>
                                    <p:cond delay="0"/>
                                  </p:stCondLst>
                                  <p:childTnLst>
                                    <p:set>
                                      <p:cBhvr>
                                        <p:cTn dur="1" fill="hold" id="129">
                                          <p:stCondLst>
                                            <p:cond delay="0"/>
                                          </p:stCondLst>
                                        </p:cTn>
                                        <p:tgtEl>
                                          <p:spTgt spid="460"/>
                                        </p:tgtEl>
                                        <p:attrNameLst>
                                          <p:attrName>style.visibility</p:attrName>
                                        </p:attrNameLst>
                                      </p:cBhvr>
                                      <p:to>
                                        <p:strVal val="visible"/>
                                      </p:to>
                                    </p:set>
                                  </p:childTnLst>
                                </p:cTn>
                              </p:par>
                            </p:childTnLst>
                          </p:cTn>
                        </p:par>
                      </p:childTnLst>
                    </p:cTn>
                  </p:par>
                  <p:par>
                    <p:cTn fill="hold" id="130">
                      <p:stCondLst>
                        <p:cond delay="indefinite"/>
                      </p:stCondLst>
                      <p:childTnLst>
                        <p:par>
                          <p:cTn fill="hold" id="131">
                            <p:stCondLst>
                              <p:cond delay="0"/>
                            </p:stCondLst>
                            <p:childTnLst>
                              <p:par>
                                <p:cTn fill="hold" id="132" nodeType="clickEffect" presetClass="entr" presetID="1">
                                  <p:stCondLst>
                                    <p:cond delay="0"/>
                                  </p:stCondLst>
                                  <p:childTnLst>
                                    <p:set>
                                      <p:cBhvr>
                                        <p:cTn dur="1" fill="hold" id="133">
                                          <p:stCondLst>
                                            <p:cond delay="0"/>
                                          </p:stCondLst>
                                        </p:cTn>
                                        <p:tgtEl>
                                          <p:spTgt spid="461"/>
                                        </p:tgtEl>
                                        <p:attrNameLst>
                                          <p:attrName>style.visibility</p:attrName>
                                        </p:attrNameLst>
                                      </p:cBhvr>
                                      <p:to>
                                        <p:strVal val="visible"/>
                                      </p:to>
                                    </p:set>
                                  </p:childTnLst>
                                </p:cTn>
                              </p:par>
                            </p:childTnLst>
                          </p:cTn>
                        </p:par>
                      </p:childTnLst>
                    </p:cTn>
                  </p:par>
                  <p:par>
                    <p:cTn fill="hold" id="134">
                      <p:stCondLst>
                        <p:cond delay="indefinite"/>
                      </p:stCondLst>
                      <p:childTnLst>
                        <p:par>
                          <p:cTn fill="hold" id="135">
                            <p:stCondLst>
                              <p:cond delay="0"/>
                            </p:stCondLst>
                            <p:childTnLst>
                              <p:par>
                                <p:cTn fill="hold" id="136" nodeType="clickEffect" presetClass="entr" presetID="1">
                                  <p:stCondLst>
                                    <p:cond delay="0"/>
                                  </p:stCondLst>
                                  <p:childTnLst>
                                    <p:set>
                                      <p:cBhvr>
                                        <p:cTn dur="1" fill="hold" id="137">
                                          <p:stCondLst>
                                            <p:cond delay="0"/>
                                          </p:stCondLst>
                                        </p:cTn>
                                        <p:tgtEl>
                                          <p:spTgt spid="462"/>
                                        </p:tgtEl>
                                        <p:attrNameLst>
                                          <p:attrName>style.visibility</p:attrName>
                                        </p:attrNameLst>
                                      </p:cBhvr>
                                      <p:to>
                                        <p:strVal val="visible"/>
                                      </p:to>
                                    </p:set>
                                  </p:childTnLst>
                                </p:cTn>
                              </p:par>
                              <p:par>
                                <p:cTn fill="hold" id="138" nodeType="withEffect" presetClass="entr" presetID="10">
                                  <p:stCondLst>
                                    <p:cond delay="0"/>
                                  </p:stCondLst>
                                  <p:childTnLst>
                                    <p:set>
                                      <p:cBhvr>
                                        <p:cTn dur="1" fill="hold" id="139">
                                          <p:stCondLst>
                                            <p:cond delay="0"/>
                                          </p:stCondLst>
                                        </p:cTn>
                                        <p:tgtEl>
                                          <p:spTgt spid="463"/>
                                        </p:tgtEl>
                                        <p:attrNameLst>
                                          <p:attrName>style.visibility</p:attrName>
                                        </p:attrNameLst>
                                      </p:cBhvr>
                                      <p:to>
                                        <p:strVal val="visible"/>
                                      </p:to>
                                    </p:set>
                                    <p:animEffect filter="fade" transition="in">
                                      <p:cBhvr additive="repl">
                                        <p:cTn dur="2000" id="140"/>
                                        <p:tgtEl>
                                          <p:spTgt spid="46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457200" y="274680"/>
            <a:ext cx="8228880" cy="923400"/>
          </a:xfrm>
          <a:prstGeom prst="rect">
            <a:avLst/>
          </a:prstGeom>
          <a:noFill/>
          <a:ln>
            <a:noFill/>
          </a:ln>
        </p:spPr>
        <p:txBody>
          <a:bodyPr anchor="ctr" bIns="45000" lIns="90000" rIns="90000" tIns="45000"/>
          <a:p>
            <a:pPr>
              <a:lnSpc>
                <a:spcPct val="100000"/>
              </a:lnSpc>
            </a:pPr>
            <a:r>
              <a:rPr lang="en-US" sz="4000">
                <a:solidFill>
                  <a:srgbClr val="000000"/>
                </a:solidFill>
                <a:latin typeface="Arial"/>
              </a:rPr>
              <a:t>Establish a Shared Vision</a:t>
            </a:r>
            <a:endParaRPr/>
          </a:p>
        </p:txBody>
      </p:sp>
      <p:sp>
        <p:nvSpPr>
          <p:cNvPr id="163" name="CustomShape 2"/>
          <p:cNvSpPr/>
          <p:nvPr/>
        </p:nvSpPr>
        <p:spPr>
          <a:xfrm>
            <a:off x="228600" y="1600200"/>
            <a:ext cx="8457480" cy="2361600"/>
          </a:xfrm>
          <a:prstGeom prst="rect">
            <a:avLst/>
          </a:prstGeom>
          <a:noFill/>
          <a:ln>
            <a:noFill/>
          </a:ln>
        </p:spPr>
        <p:txBody>
          <a:bodyPr bIns="45000" lIns="90000" rIns="90000" tIns="45000"/>
          <a:p>
            <a:pPr>
              <a:lnSpc>
                <a:spcPct val="100000"/>
              </a:lnSpc>
              <a:buFont typeface="Lucida Grande"/>
              <a:buChar char="–"/>
            </a:pPr>
            <a:r>
              <a:rPr lang="en-US" sz="3200">
                <a:solidFill>
                  <a:srgbClr val="333333"/>
                </a:solidFill>
                <a:latin typeface="Arial"/>
              </a:rPr>
              <a:t>Does the team know what the product is?</a:t>
            </a:r>
            <a:endParaRPr/>
          </a:p>
          <a:p>
            <a:pPr>
              <a:lnSpc>
                <a:spcPct val="100000"/>
              </a:lnSpc>
              <a:buFont typeface="Lucida Grande"/>
              <a:buChar char="–"/>
            </a:pPr>
            <a:r>
              <a:rPr lang="en-US" sz="3200">
                <a:solidFill>
                  <a:srgbClr val="333333"/>
                </a:solidFill>
                <a:latin typeface="Arial"/>
              </a:rPr>
              <a:t>Do they have a clear, unambiguous goal?</a:t>
            </a:r>
            <a:endParaRPr/>
          </a:p>
          <a:p>
            <a:pPr>
              <a:lnSpc>
                <a:spcPct val="100000"/>
              </a:lnSpc>
              <a:buFont typeface="Lucida Grande"/>
              <a:buChar char="–"/>
            </a:pPr>
            <a:r>
              <a:rPr lang="en-US" sz="3200">
                <a:solidFill>
                  <a:srgbClr val="333333"/>
                </a:solidFill>
                <a:latin typeface="Arial"/>
              </a:rPr>
              <a:t>Can the team articulate this vision?</a:t>
            </a:r>
            <a:endParaRPr/>
          </a:p>
        </p:txBody>
      </p:sp>
      <p:pic>
        <p:nvPicPr>
          <p:cNvPr descr="" id="164" name="Picture 4"/>
          <p:cNvPicPr/>
          <p:nvPr/>
        </p:nvPicPr>
        <p:blipFill>
          <a:blip r:embed="rId1"/>
          <a:stretch>
            <a:fillRect/>
          </a:stretch>
        </p:blipFill>
        <p:spPr>
          <a:xfrm>
            <a:off x="536400" y="3657600"/>
            <a:ext cx="1046880" cy="1065960"/>
          </a:xfrm>
          <a:prstGeom prst="rect">
            <a:avLst/>
          </a:prstGeom>
          <a:ln>
            <a:noFill/>
          </a:ln>
        </p:spPr>
      </p:pic>
      <p:sp>
        <p:nvSpPr>
          <p:cNvPr id="165" name="CustomShape 3"/>
          <p:cNvSpPr/>
          <p:nvPr/>
        </p:nvSpPr>
        <p:spPr>
          <a:xfrm>
            <a:off x="380880" y="4724280"/>
            <a:ext cx="1218600" cy="638640"/>
          </a:xfrm>
          <a:prstGeom prst="rect">
            <a:avLst/>
          </a:prstGeom>
          <a:noFill/>
          <a:ln>
            <a:noFill/>
          </a:ln>
        </p:spPr>
        <p:txBody>
          <a:bodyPr bIns="45000" lIns="90000" rIns="90000" tIns="45000"/>
          <a:p>
            <a:pPr algn="ctr">
              <a:lnSpc>
                <a:spcPct val="100000"/>
              </a:lnSpc>
            </a:pPr>
            <a:r>
              <a:rPr lang="en-US">
                <a:solidFill>
                  <a:srgbClr val="000000"/>
                </a:solidFill>
                <a:latin typeface="Arial"/>
                <a:ea typeface="ＭＳ Ｐゴシック"/>
              </a:rPr>
              <a:t>Elevator statement</a:t>
            </a:r>
            <a:endParaRPr/>
          </a:p>
        </p:txBody>
      </p:sp>
      <p:pic>
        <p:nvPicPr>
          <p:cNvPr descr="" id="166" name="Picture 6"/>
          <p:cNvPicPr/>
          <p:nvPr/>
        </p:nvPicPr>
        <p:blipFill>
          <a:blip r:embed="rId2"/>
          <a:stretch>
            <a:fillRect/>
          </a:stretch>
        </p:blipFill>
        <p:spPr>
          <a:xfrm>
            <a:off x="2209680" y="5181480"/>
            <a:ext cx="1050120" cy="1218600"/>
          </a:xfrm>
          <a:prstGeom prst="rect">
            <a:avLst/>
          </a:prstGeom>
          <a:ln>
            <a:noFill/>
          </a:ln>
        </p:spPr>
      </p:pic>
      <p:pic>
        <p:nvPicPr>
          <p:cNvPr descr="" id="167" name="Picture 7"/>
          <p:cNvPicPr/>
          <p:nvPr/>
        </p:nvPicPr>
        <p:blipFill>
          <a:blip r:embed="rId3"/>
          <a:srcRect b="0" l="37502" r="0" t="0"/>
          <a:stretch>
            <a:fillRect/>
          </a:stretch>
        </p:blipFill>
        <p:spPr>
          <a:xfrm>
            <a:off x="5487840" y="3809880"/>
            <a:ext cx="1293120" cy="875520"/>
          </a:xfrm>
          <a:prstGeom prst="rect">
            <a:avLst/>
          </a:prstGeom>
          <a:ln>
            <a:noFill/>
          </a:ln>
        </p:spPr>
      </p:pic>
      <p:sp>
        <p:nvSpPr>
          <p:cNvPr id="168" name="CustomShape 4"/>
          <p:cNvSpPr/>
          <p:nvPr/>
        </p:nvSpPr>
        <p:spPr>
          <a:xfrm>
            <a:off x="2133720" y="4616280"/>
            <a:ext cx="1218600" cy="364320"/>
          </a:xfrm>
          <a:prstGeom prst="rect">
            <a:avLst/>
          </a:prstGeom>
          <a:noFill/>
          <a:ln>
            <a:noFill/>
          </a:ln>
        </p:spPr>
        <p:txBody>
          <a:bodyPr bIns="45000" lIns="90000" rIns="90000" tIns="45000"/>
          <a:p>
            <a:pPr algn="ctr">
              <a:lnSpc>
                <a:spcPct val="100000"/>
              </a:lnSpc>
            </a:pPr>
            <a:r>
              <a:rPr lang="en-US">
                <a:solidFill>
                  <a:srgbClr val="000000"/>
                </a:solidFill>
                <a:latin typeface="Arial"/>
                <a:ea typeface="ＭＳ Ｐゴシック"/>
              </a:rPr>
              <a:t>Magazine review</a:t>
            </a:r>
            <a:endParaRPr/>
          </a:p>
        </p:txBody>
      </p:sp>
      <p:sp>
        <p:nvSpPr>
          <p:cNvPr id="169" name="CustomShape 5"/>
          <p:cNvSpPr/>
          <p:nvPr/>
        </p:nvSpPr>
        <p:spPr>
          <a:xfrm>
            <a:off x="5411880" y="4599000"/>
            <a:ext cx="1218600" cy="364320"/>
          </a:xfrm>
          <a:prstGeom prst="rect">
            <a:avLst/>
          </a:prstGeom>
          <a:noFill/>
          <a:ln>
            <a:noFill/>
          </a:ln>
        </p:spPr>
        <p:txBody>
          <a:bodyPr bIns="45000" lIns="90000" rIns="90000" tIns="45000"/>
          <a:p>
            <a:pPr algn="ctr">
              <a:lnSpc>
                <a:spcPct val="100000"/>
              </a:lnSpc>
            </a:pPr>
            <a:r>
              <a:rPr lang="en-US">
                <a:solidFill>
                  <a:srgbClr val="000000"/>
                </a:solidFill>
                <a:latin typeface="Arial"/>
                <a:ea typeface="ＭＳ Ｐゴシック"/>
              </a:rPr>
              <a:t>Press release</a:t>
            </a:r>
            <a:endParaRPr/>
          </a:p>
        </p:txBody>
      </p:sp>
      <p:pic>
        <p:nvPicPr>
          <p:cNvPr descr="" id="170" name="Picture 11"/>
          <p:cNvPicPr/>
          <p:nvPr/>
        </p:nvPicPr>
        <p:blipFill>
          <a:blip r:embed="rId4"/>
          <a:stretch>
            <a:fillRect/>
          </a:stretch>
        </p:blipFill>
        <p:spPr>
          <a:xfrm>
            <a:off x="7086600" y="4357800"/>
            <a:ext cx="1286640" cy="1294560"/>
          </a:xfrm>
          <a:prstGeom prst="rect">
            <a:avLst/>
          </a:prstGeom>
          <a:ln>
            <a:noFill/>
          </a:ln>
        </p:spPr>
      </p:pic>
      <p:sp>
        <p:nvSpPr>
          <p:cNvPr id="171" name="CustomShape 6"/>
          <p:cNvSpPr/>
          <p:nvPr/>
        </p:nvSpPr>
        <p:spPr>
          <a:xfrm>
            <a:off x="7010280" y="5653080"/>
            <a:ext cx="1447200" cy="364320"/>
          </a:xfrm>
          <a:prstGeom prst="rect">
            <a:avLst/>
          </a:prstGeom>
          <a:noFill/>
          <a:ln>
            <a:noFill/>
          </a:ln>
        </p:spPr>
        <p:txBody>
          <a:bodyPr bIns="45000" lIns="90000" rIns="90000" tIns="45000"/>
          <a:p>
            <a:pPr>
              <a:lnSpc>
                <a:spcPct val="100000"/>
              </a:lnSpc>
            </a:pPr>
            <a:r>
              <a:rPr lang="en-US">
                <a:solidFill>
                  <a:srgbClr val="000000"/>
                </a:solidFill>
                <a:latin typeface="Arial"/>
                <a:ea typeface="ＭＳ Ｐゴシック"/>
              </a:rPr>
              <a:t>Product box</a:t>
            </a:r>
            <a:endParaRPr/>
          </a:p>
        </p:txBody>
      </p:sp>
      <p:pic>
        <p:nvPicPr>
          <p:cNvPr descr="" id="172" name="Picture 13"/>
          <p:cNvPicPr/>
          <p:nvPr/>
        </p:nvPicPr>
        <p:blipFill>
          <a:blip r:embed="rId5"/>
          <a:stretch>
            <a:fillRect/>
          </a:stretch>
        </p:blipFill>
        <p:spPr>
          <a:xfrm>
            <a:off x="3962520" y="4114800"/>
            <a:ext cx="980280" cy="1218600"/>
          </a:xfrm>
          <a:prstGeom prst="rect">
            <a:avLst/>
          </a:prstGeom>
          <a:ln>
            <a:noFill/>
          </a:ln>
        </p:spPr>
      </p:pic>
      <p:sp>
        <p:nvSpPr>
          <p:cNvPr id="173" name="CustomShape 7"/>
          <p:cNvSpPr/>
          <p:nvPr/>
        </p:nvSpPr>
        <p:spPr>
          <a:xfrm>
            <a:off x="3809880" y="5486400"/>
            <a:ext cx="1218600" cy="364320"/>
          </a:xfrm>
          <a:prstGeom prst="rect">
            <a:avLst/>
          </a:prstGeom>
          <a:noFill/>
          <a:ln>
            <a:noFill/>
          </a:ln>
        </p:spPr>
        <p:txBody>
          <a:bodyPr bIns="45000" lIns="90000" rIns="90000" tIns="45000"/>
          <a:p>
            <a:pPr algn="ctr">
              <a:lnSpc>
                <a:spcPct val="100000"/>
              </a:lnSpc>
            </a:pPr>
            <a:r>
              <a:rPr lang="en-US">
                <a:solidFill>
                  <a:srgbClr val="000000"/>
                </a:solidFill>
                <a:latin typeface="Arial"/>
                <a:ea typeface="ＭＳ Ｐゴシック"/>
              </a:rPr>
              <a:t>VC plan</a:t>
            </a:r>
            <a:endParaRPr/>
          </a:p>
        </p:txBody>
      </p:sp>
    </p:spTree>
  </p:cSld>
  <p:transition spd="slow">
    <p:fade thruBlk="true"/>
  </p:transition>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CustomShape 1"/>
          <p:cNvSpPr/>
          <p:nvPr/>
        </p:nvSpPr>
        <p:spPr>
          <a:xfrm>
            <a:off x="380880" y="1828800"/>
            <a:ext cx="8411760" cy="2819880"/>
          </a:xfrm>
          <a:prstGeom prst="rect">
            <a:avLst/>
          </a:prstGeom>
          <a:noFill/>
          <a:ln>
            <a:noFill/>
          </a:ln>
        </p:spPr>
        <p:txBody>
          <a:bodyPr anchor="ctr" bIns="45000" lIns="90000" rIns="90000" tIns="45000"/>
          <a:p>
            <a:pPr>
              <a:lnSpc>
                <a:spcPct val="100000"/>
              </a:lnSpc>
            </a:pPr>
            <a:r>
              <a:rPr lang="en-US" sz="7200">
                <a:solidFill>
                  <a:srgbClr val="000000"/>
                </a:solidFill>
                <a:latin typeface="Marydale"/>
              </a:rPr>
              <a:t>Acceptance Criteria</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5"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Done, done, done…</a:t>
            </a:r>
            <a:endParaRPr/>
          </a:p>
        </p:txBody>
      </p:sp>
      <p:pic>
        <p:nvPicPr>
          <p:cNvPr descr="" id="466" name="Picture 6"/>
          <p:cNvPicPr/>
          <p:nvPr/>
        </p:nvPicPr>
        <p:blipFill>
          <a:blip r:embed="rId1"/>
          <a:stretch>
            <a:fillRect/>
          </a:stretch>
        </p:blipFill>
        <p:spPr>
          <a:xfrm>
            <a:off x="395640" y="1268640"/>
            <a:ext cx="1151280" cy="2015640"/>
          </a:xfrm>
          <a:prstGeom prst="rect">
            <a:avLst/>
          </a:prstGeom>
          <a:ln w="12600">
            <a:noFill/>
          </a:ln>
        </p:spPr>
      </p:pic>
      <p:pic>
        <p:nvPicPr>
          <p:cNvPr descr="" id="467" name="Picture 6"/>
          <p:cNvPicPr/>
          <p:nvPr/>
        </p:nvPicPr>
        <p:blipFill>
          <a:blip r:embed="rId2"/>
          <a:srcRect b="-1624580" l="2431151" r="1961216" t="0"/>
          <a:stretch>
            <a:fillRect/>
          </a:stretch>
        </p:blipFill>
        <p:spPr>
          <a:xfrm>
            <a:off x="539640" y="4797000"/>
            <a:ext cx="2592720" cy="1469160"/>
          </a:xfrm>
          <a:prstGeom prst="rect">
            <a:avLst/>
          </a:prstGeom>
          <a:ln w="12600">
            <a:noFill/>
          </a:ln>
        </p:spPr>
      </p:pic>
      <p:pic>
        <p:nvPicPr>
          <p:cNvPr descr="" id="468" name="Picture 6"/>
          <p:cNvPicPr/>
          <p:nvPr/>
        </p:nvPicPr>
        <p:blipFill>
          <a:blip r:embed="rId3"/>
          <a:stretch>
            <a:fillRect/>
          </a:stretch>
        </p:blipFill>
        <p:spPr>
          <a:xfrm>
            <a:off x="6804360" y="2925000"/>
            <a:ext cx="919080" cy="1814760"/>
          </a:xfrm>
          <a:prstGeom prst="rect">
            <a:avLst/>
          </a:prstGeom>
          <a:ln w="12600">
            <a:noFill/>
          </a:ln>
        </p:spPr>
      </p:pic>
      <p:sp>
        <p:nvSpPr>
          <p:cNvPr id="469" name="CustomShape 2"/>
          <p:cNvSpPr/>
          <p:nvPr/>
        </p:nvSpPr>
        <p:spPr>
          <a:xfrm>
            <a:off x="1619640" y="1484640"/>
            <a:ext cx="4607640" cy="821520"/>
          </a:xfrm>
          <a:prstGeom prst="rect">
            <a:avLst/>
          </a:prstGeom>
          <a:noFill/>
          <a:ln>
            <a:noFill/>
          </a:ln>
        </p:spPr>
        <p:txBody>
          <a:bodyPr bIns="45000" lIns="90000" rIns="90000" tIns="45000"/>
          <a:p>
            <a:pPr>
              <a:lnSpc>
                <a:spcPct val="100000"/>
              </a:lnSpc>
            </a:pPr>
            <a:r>
              <a:rPr lang="en-US" sz="2400">
                <a:solidFill>
                  <a:srgbClr val="000000"/>
                </a:solidFill>
                <a:latin typeface="Arial"/>
              </a:rPr>
              <a:t>The code passed all my unit tests and integration tests, so I am done…</a:t>
            </a:r>
            <a:endParaRPr/>
          </a:p>
        </p:txBody>
      </p:sp>
      <p:sp>
        <p:nvSpPr>
          <p:cNvPr id="470" name="CustomShape 3"/>
          <p:cNvSpPr/>
          <p:nvPr/>
        </p:nvSpPr>
        <p:spPr>
          <a:xfrm>
            <a:off x="3564000" y="3213000"/>
            <a:ext cx="4175640" cy="455760"/>
          </a:xfrm>
          <a:prstGeom prst="rect">
            <a:avLst/>
          </a:prstGeom>
          <a:noFill/>
          <a:ln>
            <a:noFill/>
          </a:ln>
        </p:spPr>
        <p:txBody>
          <a:bodyPr bIns="45000" lIns="90000" rIns="90000" tIns="45000"/>
          <a:p>
            <a:pPr>
              <a:lnSpc>
                <a:spcPct val="100000"/>
              </a:lnSpc>
            </a:pPr>
            <a:r>
              <a:rPr lang="en-US" sz="2400">
                <a:solidFill>
                  <a:srgbClr val="000000"/>
                </a:solidFill>
                <a:latin typeface="Arial"/>
              </a:rPr>
              <a:t>The code works as I expected it to, so I am done…</a:t>
            </a:r>
            <a:endParaRPr/>
          </a:p>
        </p:txBody>
      </p:sp>
      <p:sp>
        <p:nvSpPr>
          <p:cNvPr id="471" name="CustomShape 4"/>
          <p:cNvSpPr/>
          <p:nvPr/>
        </p:nvSpPr>
        <p:spPr>
          <a:xfrm>
            <a:off x="2988000" y="5085360"/>
            <a:ext cx="4607640" cy="821520"/>
          </a:xfrm>
          <a:prstGeom prst="rect">
            <a:avLst/>
          </a:prstGeom>
          <a:noFill/>
          <a:ln>
            <a:noFill/>
          </a:ln>
        </p:spPr>
        <p:txBody>
          <a:bodyPr bIns="45000" lIns="90000" rIns="90000" tIns="45000"/>
          <a:p>
            <a:pPr>
              <a:lnSpc>
                <a:spcPct val="100000"/>
              </a:lnSpc>
            </a:pPr>
            <a:r>
              <a:rPr lang="en-US" sz="2400">
                <a:solidFill>
                  <a:srgbClr val="000000"/>
                </a:solidFill>
                <a:latin typeface="Arial"/>
              </a:rPr>
              <a:t>The code does what I need, and works as I expected it to, so it is done…</a:t>
            </a:r>
            <a:endParaRPr/>
          </a:p>
        </p:txBody>
      </p:sp>
    </p:spTree>
  </p:cSld>
  <p:transition spd="slow">
    <p:fade thruBlk="true"/>
  </p:transition>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CustomShape 1"/>
          <p:cNvSpPr/>
          <p:nvPr/>
        </p:nvSpPr>
        <p:spPr>
          <a:xfrm>
            <a:off x="457200" y="274680"/>
            <a:ext cx="8228880" cy="923400"/>
          </a:xfrm>
          <a:prstGeom prst="rect">
            <a:avLst/>
          </a:prstGeom>
          <a:noFill/>
          <a:ln>
            <a:noFill/>
          </a:ln>
        </p:spPr>
        <p:txBody>
          <a:bodyPr anchor="ctr" bIns="45000" lIns="90000" rIns="90000" tIns="45000"/>
          <a:p>
            <a:pPr>
              <a:lnSpc>
                <a:spcPct val="100000"/>
              </a:lnSpc>
            </a:pPr>
            <a:r>
              <a:rPr lang="en-US" sz="4000">
                <a:solidFill>
                  <a:srgbClr val="000000"/>
                </a:solidFill>
                <a:latin typeface="Marydale"/>
              </a:rPr>
              <a:t>Iteration Acceptance Criteria</a:t>
            </a:r>
            <a:endParaRPr/>
          </a:p>
        </p:txBody>
      </p:sp>
      <p:sp>
        <p:nvSpPr>
          <p:cNvPr id="473" name="CustomShape 2"/>
          <p:cNvSpPr/>
          <p:nvPr/>
        </p:nvSpPr>
        <p:spPr>
          <a:xfrm>
            <a:off x="457200" y="1600200"/>
            <a:ext cx="8228880" cy="4173120"/>
          </a:xfrm>
          <a:prstGeom prst="rect">
            <a:avLst/>
          </a:prstGeom>
          <a:noFill/>
          <a:ln>
            <a:noFill/>
          </a:ln>
        </p:spPr>
        <p:txBody>
          <a:bodyPr bIns="45000" lIns="90000" rIns="90000" tIns="45000"/>
          <a:p>
            <a:pPr>
              <a:lnSpc>
                <a:spcPct val="100000"/>
              </a:lnSpc>
              <a:buFont typeface="Lucida Grande"/>
              <a:buChar char="–"/>
            </a:pPr>
            <a:r>
              <a:rPr lang="en-US" sz="3200">
                <a:solidFill>
                  <a:srgbClr val="333333"/>
                </a:solidFill>
                <a:latin typeface="Calibri"/>
              </a:rPr>
              <a:t>The </a:t>
            </a:r>
            <a:r>
              <a:rPr b="1" lang="en-US" sz="3200">
                <a:solidFill>
                  <a:srgbClr val="333333"/>
                </a:solidFill>
                <a:latin typeface="Calibri"/>
              </a:rPr>
              <a:t>Context</a:t>
            </a:r>
            <a:r>
              <a:rPr lang="en-US" sz="3200">
                <a:solidFill>
                  <a:srgbClr val="333333"/>
                </a:solidFill>
                <a:latin typeface="Calibri"/>
              </a:rPr>
              <a:t>: Given…</a:t>
            </a:r>
            <a:endParaRPr/>
          </a:p>
          <a:p>
            <a:pPr>
              <a:lnSpc>
                <a:spcPct val="100000"/>
              </a:lnSpc>
              <a:buFont typeface="Lucida Grande"/>
              <a:buChar char="–"/>
            </a:pPr>
            <a:r>
              <a:rPr lang="en-US" sz="3200">
                <a:solidFill>
                  <a:srgbClr val="000000"/>
                </a:solidFill>
                <a:latin typeface="Calibri"/>
                <a:ea typeface="Arial"/>
              </a:rPr>
              <a:t>The </a:t>
            </a:r>
            <a:r>
              <a:rPr b="1" lang="en-US" sz="3200">
                <a:solidFill>
                  <a:srgbClr val="000000"/>
                </a:solidFill>
                <a:latin typeface="Calibri"/>
                <a:ea typeface="Arial"/>
              </a:rPr>
              <a:t>Event</a:t>
            </a:r>
            <a:r>
              <a:rPr lang="en-US" sz="3200">
                <a:solidFill>
                  <a:srgbClr val="000000"/>
                </a:solidFill>
                <a:latin typeface="Calibri"/>
                <a:ea typeface="Arial"/>
              </a:rPr>
              <a:t>: When…</a:t>
            </a:r>
            <a:endParaRPr/>
          </a:p>
          <a:p>
            <a:pPr>
              <a:lnSpc>
                <a:spcPct val="100000"/>
              </a:lnSpc>
              <a:buFont typeface="Lucida Grande"/>
              <a:buChar char="–"/>
            </a:pPr>
            <a:r>
              <a:rPr lang="en-US" sz="3200">
                <a:solidFill>
                  <a:srgbClr val="000000"/>
                </a:solidFill>
                <a:latin typeface="Calibri"/>
                <a:ea typeface="Arial"/>
              </a:rPr>
              <a:t>The </a:t>
            </a:r>
            <a:r>
              <a:rPr b="1" lang="en-US" sz="3200">
                <a:solidFill>
                  <a:srgbClr val="000000"/>
                </a:solidFill>
                <a:latin typeface="Calibri"/>
                <a:ea typeface="Arial"/>
              </a:rPr>
              <a:t>Outcomes</a:t>
            </a:r>
            <a:r>
              <a:rPr lang="en-US" sz="3200">
                <a:solidFill>
                  <a:srgbClr val="000000"/>
                </a:solidFill>
                <a:latin typeface="Calibri"/>
                <a:ea typeface="Arial"/>
              </a:rPr>
              <a:t>: Then…</a:t>
            </a:r>
            <a:endParaRPr/>
          </a:p>
          <a:p>
            <a:pPr>
              <a:lnSpc>
                <a:spcPct val="100000"/>
              </a:lnSpc>
            </a:pPr>
            <a:endParaRPr/>
          </a:p>
          <a:p>
            <a:pPr>
              <a:lnSpc>
                <a:spcPct val="100000"/>
              </a:lnSpc>
            </a:pPr>
            <a:r>
              <a:rPr lang="en-US" sz="2000">
                <a:solidFill>
                  <a:srgbClr val="000000"/>
                </a:solidFill>
                <a:latin typeface="CamingoDos Pro Cd"/>
                <a:ea typeface="Bradley Hand ITC TT-Bold"/>
              </a:rPr>
              <a:t>Given that the user is not logged in</a:t>
            </a:r>
            <a:endParaRPr/>
          </a:p>
          <a:p>
            <a:pPr>
              <a:lnSpc>
                <a:spcPct val="100000"/>
              </a:lnSpc>
            </a:pPr>
            <a:r>
              <a:rPr lang="en-US" sz="2000">
                <a:solidFill>
                  <a:srgbClr val="000000"/>
                </a:solidFill>
                <a:latin typeface="CamingoDos Pro Cd"/>
                <a:ea typeface="Bradley Hand ITC TT-Bold"/>
              </a:rPr>
              <a:t>When the user clicks on the Shopping Cart link</a:t>
            </a:r>
            <a:endParaRPr/>
          </a:p>
          <a:p>
            <a:pPr>
              <a:lnSpc>
                <a:spcPct val="100000"/>
              </a:lnSpc>
            </a:pPr>
            <a:r>
              <a:rPr lang="en-US" sz="2000">
                <a:solidFill>
                  <a:srgbClr val="000000"/>
                </a:solidFill>
                <a:latin typeface="CamingoDos Pro Cd"/>
                <a:ea typeface="Bradley Hand ITC TT-Bold"/>
              </a:rPr>
              <a:t>Then they should be required to log in</a:t>
            </a:r>
            <a:endParaRPr/>
          </a:p>
          <a:p>
            <a:pPr>
              <a:lnSpc>
                <a:spcPct val="100000"/>
              </a:lnSpc>
            </a:pPr>
            <a:endParaRPr/>
          </a:p>
          <a:p>
            <a:pPr>
              <a:lnSpc>
                <a:spcPct val="100000"/>
              </a:lnSpc>
            </a:pPr>
            <a:endParaRPr/>
          </a:p>
          <a:p>
            <a:pPr>
              <a:lnSpc>
                <a:spcPct val="100000"/>
              </a:lnSpc>
            </a:pPr>
            <a:endParaRPr/>
          </a:p>
        </p:txBody>
      </p:sp>
      <p:sp>
        <p:nvSpPr>
          <p:cNvPr id="474" name="CustomShape 3"/>
          <p:cNvSpPr/>
          <p:nvPr/>
        </p:nvSpPr>
        <p:spPr>
          <a:xfrm>
            <a:off x="2706120" y="5943600"/>
            <a:ext cx="3557880" cy="318960"/>
          </a:xfrm>
          <a:prstGeom prst="rect">
            <a:avLst/>
          </a:prstGeom>
          <a:noFill/>
          <a:ln w="12600">
            <a:noFill/>
          </a:ln>
        </p:spPr>
        <p:txBody>
          <a:bodyPr bIns="38160" lIns="38160" rIns="38160" tIns="38160" wrap="none"/>
          <a:p>
            <a:pPr>
              <a:lnSpc>
                <a:spcPct val="100000"/>
              </a:lnSpc>
            </a:pPr>
            <a:r>
              <a:rPr i="1" lang="en-US" sz="1600">
                <a:solidFill>
                  <a:srgbClr val="b3b3b3"/>
                </a:solidFill>
                <a:latin typeface="Arial"/>
                <a:ea typeface="Arial"/>
              </a:rPr>
              <a:t>Reference: Dan North’s Blog @ </a:t>
            </a:r>
            <a:r>
              <a:rPr i="1" lang="en-US" sz="1600" u="sng">
                <a:solidFill>
                  <a:srgbClr val="b3b3b3"/>
                </a:solidFill>
                <a:latin typeface="Arial"/>
                <a:ea typeface="Arial"/>
                <a:hlinkClick r:id="rId1"/>
              </a:rPr>
              <a:t>http://dannorth.net/introducing-bdd</a:t>
            </a:r>
            <a:endParaRPr/>
          </a:p>
        </p:txBody>
      </p:sp>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5"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Iteration Acceptance Criteria</a:t>
            </a:r>
            <a:endParaRPr/>
          </a:p>
        </p:txBody>
      </p:sp>
      <p:pic>
        <p:nvPicPr>
          <p:cNvPr descr="" id="476" name="Picture 4"/>
          <p:cNvPicPr/>
          <p:nvPr/>
        </p:nvPicPr>
        <p:blipFill>
          <a:blip r:embed="rId1"/>
          <a:stretch>
            <a:fillRect/>
          </a:stretch>
        </p:blipFill>
        <p:spPr>
          <a:xfrm>
            <a:off x="357120" y="1330560"/>
            <a:ext cx="2291760" cy="1737720"/>
          </a:xfrm>
          <a:prstGeom prst="rect">
            <a:avLst/>
          </a:prstGeom>
          <a:ln w="9360">
            <a:noFill/>
          </a:ln>
        </p:spPr>
      </p:pic>
      <p:sp>
        <p:nvSpPr>
          <p:cNvPr id="477" name="CustomShape 2"/>
          <p:cNvSpPr/>
          <p:nvPr/>
        </p:nvSpPr>
        <p:spPr>
          <a:xfrm>
            <a:off x="3319560" y="1380600"/>
            <a:ext cx="5409360" cy="729360"/>
          </a:xfrm>
          <a:prstGeom prst="rect">
            <a:avLst/>
          </a:prstGeom>
          <a:noFill/>
          <a:ln w="9360">
            <a:noFill/>
          </a:ln>
        </p:spPr>
        <p:txBody>
          <a:bodyPr bIns="45000" lIns="90000" rIns="90000" tIns="45000"/>
          <a:p>
            <a:pPr>
              <a:lnSpc>
                <a:spcPct val="100000"/>
              </a:lnSpc>
            </a:pPr>
            <a:r>
              <a:rPr b="1" lang="en-US" sz="1400">
                <a:solidFill>
                  <a:srgbClr val="000000"/>
                </a:solidFill>
                <a:latin typeface="Calibri"/>
              </a:rPr>
              <a:t>Given</a:t>
            </a:r>
            <a:r>
              <a:rPr lang="en-US" sz="1400">
                <a:solidFill>
                  <a:srgbClr val="000000"/>
                </a:solidFill>
                <a:latin typeface="Calibri"/>
              </a:rPr>
              <a:t> the customer has one </a:t>
            </a:r>
            <a:r>
              <a:rPr lang="en-US" sz="1200">
                <a:solidFill>
                  <a:srgbClr val="000000"/>
                </a:solidFill>
                <a:latin typeface="Calibri"/>
              </a:rPr>
              <a:t>transaction</a:t>
            </a:r>
            <a:r>
              <a:rPr lang="en-US" sz="1400">
                <a:solidFill>
                  <a:srgbClr val="000000"/>
                </a:solidFill>
                <a:latin typeface="Calibri"/>
              </a:rPr>
              <a:t> account and one credit account</a:t>
            </a:r>
            <a:endParaRPr/>
          </a:p>
          <a:p>
            <a:pPr>
              <a:lnSpc>
                <a:spcPct val="100000"/>
              </a:lnSpc>
            </a:pPr>
            <a:r>
              <a:rPr b="1" lang="en-US" sz="1400">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b="1" lang="en-US" sz="1400">
                <a:solidFill>
                  <a:srgbClr val="000000"/>
                </a:solidFill>
                <a:latin typeface="Calibri"/>
              </a:rPr>
              <a:t>Then</a:t>
            </a:r>
            <a:r>
              <a:rPr lang="en-US" sz="1400">
                <a:solidFill>
                  <a:srgbClr val="000000"/>
                </a:solidFill>
                <a:latin typeface="Calibri"/>
              </a:rPr>
              <a:t> the screen should show the names and numbers of the two accounts sorted in account number order</a:t>
            </a:r>
            <a:endParaRPr/>
          </a:p>
        </p:txBody>
      </p:sp>
      <p:sp>
        <p:nvSpPr>
          <p:cNvPr id="478" name="CustomShape 3"/>
          <p:cNvSpPr/>
          <p:nvPr/>
        </p:nvSpPr>
        <p:spPr>
          <a:xfrm>
            <a:off x="3319560" y="2460240"/>
            <a:ext cx="5595120" cy="729360"/>
          </a:xfrm>
          <a:prstGeom prst="rect">
            <a:avLst/>
          </a:prstGeom>
          <a:noFill/>
          <a:ln w="9360">
            <a:noFill/>
          </a:ln>
        </p:spPr>
        <p:txBody>
          <a:bodyPr bIns="45000" lIns="90000" rIns="90000" tIns="45000"/>
          <a:p>
            <a:pPr>
              <a:lnSpc>
                <a:spcPct val="100000"/>
              </a:lnSpc>
            </a:pPr>
            <a:r>
              <a:rPr b="1" lang="en-US" sz="1400">
                <a:solidFill>
                  <a:srgbClr val="000000"/>
                </a:solidFill>
                <a:latin typeface="Calibri"/>
              </a:rPr>
              <a:t>Given</a:t>
            </a:r>
            <a:r>
              <a:rPr lang="en-US" sz="1400">
                <a:solidFill>
                  <a:srgbClr val="000000"/>
                </a:solidFill>
                <a:latin typeface="Calibri"/>
              </a:rPr>
              <a:t> the customer has just one transaction account</a:t>
            </a:r>
            <a:endParaRPr/>
          </a:p>
          <a:p>
            <a:pPr>
              <a:lnSpc>
                <a:spcPct val="100000"/>
              </a:lnSpc>
            </a:pPr>
            <a:r>
              <a:rPr b="1" lang="en-US" sz="1400">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b="1" lang="en-US" sz="1400">
                <a:solidFill>
                  <a:srgbClr val="000000"/>
                </a:solidFill>
                <a:latin typeface="Calibri"/>
              </a:rPr>
              <a:t>Then</a:t>
            </a:r>
            <a:r>
              <a:rPr lang="en-US" sz="1400">
                <a:solidFill>
                  <a:srgbClr val="000000"/>
                </a:solidFill>
                <a:latin typeface="Calibri"/>
              </a:rPr>
              <a:t> the screen should show the name and number of the account</a:t>
            </a:r>
            <a:endParaRPr/>
          </a:p>
        </p:txBody>
      </p:sp>
      <p:sp>
        <p:nvSpPr>
          <p:cNvPr id="479" name="CustomShape 4"/>
          <p:cNvSpPr/>
          <p:nvPr/>
        </p:nvSpPr>
        <p:spPr>
          <a:xfrm>
            <a:off x="3319560" y="3324960"/>
            <a:ext cx="3849120" cy="729360"/>
          </a:xfrm>
          <a:prstGeom prst="rect">
            <a:avLst/>
          </a:prstGeom>
          <a:noFill/>
          <a:ln w="9360">
            <a:noFill/>
          </a:ln>
        </p:spPr>
        <p:txBody>
          <a:bodyPr bIns="45000" lIns="90000" rIns="90000" tIns="45000"/>
          <a:p>
            <a:pPr>
              <a:lnSpc>
                <a:spcPct val="100000"/>
              </a:lnSpc>
            </a:pPr>
            <a:r>
              <a:rPr b="1" lang="en-US" sz="1400">
                <a:solidFill>
                  <a:srgbClr val="000000"/>
                </a:solidFill>
                <a:latin typeface="Calibri"/>
              </a:rPr>
              <a:t>Given</a:t>
            </a:r>
            <a:r>
              <a:rPr lang="en-US" sz="1400">
                <a:solidFill>
                  <a:srgbClr val="000000"/>
                </a:solidFill>
                <a:latin typeface="Calibri"/>
              </a:rPr>
              <a:t> the customer has no accounts</a:t>
            </a:r>
            <a:endParaRPr/>
          </a:p>
          <a:p>
            <a:pPr>
              <a:lnSpc>
                <a:spcPct val="100000"/>
              </a:lnSpc>
            </a:pPr>
            <a:r>
              <a:rPr b="1" lang="en-US" sz="1400">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b="1" lang="en-US" sz="1400">
                <a:solidFill>
                  <a:srgbClr val="000000"/>
                </a:solidFill>
                <a:latin typeface="Calibri"/>
              </a:rPr>
              <a:t>Then</a:t>
            </a:r>
            <a:r>
              <a:rPr lang="en-US" sz="1400">
                <a:solidFill>
                  <a:srgbClr val="000000"/>
                </a:solidFill>
                <a:latin typeface="Calibri"/>
              </a:rPr>
              <a:t> the screen should show a message stating that no accounts are available</a:t>
            </a:r>
            <a:endParaRPr/>
          </a:p>
        </p:txBody>
      </p:sp>
      <p:sp>
        <p:nvSpPr>
          <p:cNvPr id="480" name="CustomShape 5"/>
          <p:cNvSpPr/>
          <p:nvPr/>
        </p:nvSpPr>
        <p:spPr>
          <a:xfrm>
            <a:off x="3319560" y="4332960"/>
            <a:ext cx="4060080" cy="729360"/>
          </a:xfrm>
          <a:prstGeom prst="rect">
            <a:avLst/>
          </a:prstGeom>
          <a:noFill/>
          <a:ln w="9360">
            <a:noFill/>
          </a:ln>
        </p:spPr>
        <p:txBody>
          <a:bodyPr bIns="45000" lIns="90000" rIns="90000" tIns="45000"/>
          <a:p>
            <a:pPr>
              <a:lnSpc>
                <a:spcPct val="100000"/>
              </a:lnSpc>
            </a:pPr>
            <a:r>
              <a:rPr b="1" lang="en-US" sz="1400">
                <a:solidFill>
                  <a:srgbClr val="000000"/>
                </a:solidFill>
                <a:latin typeface="Calibri"/>
              </a:rPr>
              <a:t>Given</a:t>
            </a:r>
            <a:r>
              <a:rPr lang="en-US" sz="1400">
                <a:solidFill>
                  <a:srgbClr val="000000"/>
                </a:solidFill>
                <a:latin typeface="Calibri"/>
              </a:rPr>
              <a:t> the customer has more than 20 accounts</a:t>
            </a:r>
            <a:endParaRPr/>
          </a:p>
          <a:p>
            <a:pPr>
              <a:lnSpc>
                <a:spcPct val="100000"/>
              </a:lnSpc>
            </a:pPr>
            <a:r>
              <a:rPr b="1" lang="en-US" sz="1400">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b="1" lang="en-US" sz="1400">
                <a:solidFill>
                  <a:srgbClr val="000000"/>
                </a:solidFill>
                <a:latin typeface="Calibri"/>
              </a:rPr>
              <a:t>Then</a:t>
            </a:r>
            <a:r>
              <a:rPr lang="en-US" sz="1400">
                <a:solidFill>
                  <a:srgbClr val="000000"/>
                </a:solidFill>
                <a:latin typeface="Calibri"/>
              </a:rPr>
              <a:t> the screen should show the first 20 accounts (in account number order) only</a:t>
            </a:r>
            <a:endParaRPr/>
          </a:p>
        </p:txBody>
      </p:sp>
      <p:sp>
        <p:nvSpPr>
          <p:cNvPr id="481" name="CustomShape 6"/>
          <p:cNvSpPr/>
          <p:nvPr/>
        </p:nvSpPr>
        <p:spPr>
          <a:xfrm>
            <a:off x="887400" y="3357000"/>
            <a:ext cx="2359800" cy="504000"/>
          </a:xfrm>
          <a:prstGeom prst="rightArrow">
            <a:avLst>
              <a:gd fmla="val 50000" name="adj1"/>
              <a:gd fmla="val 50000" name="adj2"/>
            </a:avLst>
          </a:prstGeom>
          <a:solidFill>
            <a:srgbClr val="4f81bd"/>
          </a:solidFill>
          <a:ln w="25560">
            <a:noFill/>
          </a:ln>
        </p:spPr>
        <p:txBody>
          <a:bodyPr anchor="ctr" bIns="0" lIns="90000" rIns="90000" tIns="0"/>
          <a:p>
            <a:pPr algn="ctr">
              <a:lnSpc>
                <a:spcPct val="100000"/>
              </a:lnSpc>
            </a:pPr>
            <a:r>
              <a:rPr lang="en-US">
                <a:solidFill>
                  <a:srgbClr val="eeece1"/>
                </a:solidFill>
                <a:latin typeface="Calibri"/>
              </a:rPr>
              <a:t>Alternate path</a:t>
            </a:r>
            <a:endParaRPr/>
          </a:p>
        </p:txBody>
      </p:sp>
      <p:sp>
        <p:nvSpPr>
          <p:cNvPr id="482" name="CustomShape 7"/>
          <p:cNvSpPr/>
          <p:nvPr/>
        </p:nvSpPr>
        <p:spPr>
          <a:xfrm>
            <a:off x="876240" y="4390560"/>
            <a:ext cx="2359800" cy="504000"/>
          </a:xfrm>
          <a:prstGeom prst="rightArrow">
            <a:avLst>
              <a:gd fmla="val 50000" name="adj1"/>
              <a:gd fmla="val 50000" name="adj2"/>
            </a:avLst>
          </a:prstGeom>
          <a:solidFill>
            <a:srgbClr val="4f81bd"/>
          </a:solidFill>
          <a:ln w="25560">
            <a:noFill/>
          </a:ln>
        </p:spPr>
        <p:txBody>
          <a:bodyPr anchor="ctr" bIns="45000" lIns="90000" rIns="90000" tIns="45000"/>
          <a:p>
            <a:pPr algn="ctr">
              <a:lnSpc>
                <a:spcPct val="100000"/>
              </a:lnSpc>
            </a:pPr>
            <a:r>
              <a:rPr lang="en-US">
                <a:solidFill>
                  <a:srgbClr val="eeece1"/>
                </a:solidFill>
                <a:latin typeface="Calibri"/>
              </a:rPr>
              <a:t>Alternate path</a:t>
            </a:r>
            <a:endParaRPr/>
          </a:p>
        </p:txBody>
      </p:sp>
      <p:sp>
        <p:nvSpPr>
          <p:cNvPr id="483" name="CustomShape 8"/>
          <p:cNvSpPr/>
          <p:nvPr/>
        </p:nvSpPr>
        <p:spPr>
          <a:xfrm>
            <a:off x="3319560" y="5442480"/>
            <a:ext cx="4690440" cy="942480"/>
          </a:xfrm>
          <a:prstGeom prst="rect">
            <a:avLst/>
          </a:prstGeom>
          <a:noFill/>
          <a:ln w="9360">
            <a:noFill/>
          </a:ln>
        </p:spPr>
        <p:txBody>
          <a:bodyPr bIns="45000" lIns="90000" rIns="90000" tIns="45000"/>
          <a:p>
            <a:pPr>
              <a:lnSpc>
                <a:spcPct val="100000"/>
              </a:lnSpc>
            </a:pPr>
            <a:r>
              <a:rPr b="1" lang="en-US" sz="1400">
                <a:solidFill>
                  <a:srgbClr val="000000"/>
                </a:solidFill>
                <a:latin typeface="Calibri"/>
              </a:rPr>
              <a:t>Given</a:t>
            </a:r>
            <a:r>
              <a:rPr lang="en-US" sz="1400">
                <a:solidFill>
                  <a:srgbClr val="000000"/>
                </a:solidFill>
                <a:latin typeface="Calibri"/>
              </a:rPr>
              <a:t> the customer has some accounts</a:t>
            </a:r>
            <a:endParaRPr/>
          </a:p>
          <a:p>
            <a:pPr>
              <a:lnSpc>
                <a:spcPct val="100000"/>
              </a:lnSpc>
            </a:pPr>
            <a:r>
              <a:rPr b="1" lang="en-US" sz="1400">
                <a:solidFill>
                  <a:srgbClr val="000000"/>
                </a:solidFill>
                <a:latin typeface="Calibri"/>
              </a:rPr>
              <a:t>When</a:t>
            </a:r>
            <a:r>
              <a:rPr lang="en-US" sz="1400">
                <a:solidFill>
                  <a:srgbClr val="000000"/>
                </a:solidFill>
                <a:latin typeface="Calibri"/>
              </a:rPr>
              <a:t> they have completed logging in</a:t>
            </a:r>
            <a:endParaRPr/>
          </a:p>
          <a:p>
            <a:pPr>
              <a:lnSpc>
                <a:spcPct val="100000"/>
              </a:lnSpc>
            </a:pPr>
            <a:r>
              <a:rPr b="1" lang="en-US" sz="1400">
                <a:solidFill>
                  <a:srgbClr val="000000"/>
                </a:solidFill>
                <a:latin typeface="Calibri"/>
              </a:rPr>
              <a:t>And</a:t>
            </a:r>
            <a:r>
              <a:rPr lang="en-US" sz="1400">
                <a:solidFill>
                  <a:srgbClr val="000000"/>
                </a:solidFill>
                <a:latin typeface="Calibri"/>
              </a:rPr>
              <a:t> the system cannot retrieve the account details</a:t>
            </a:r>
            <a:endParaRPr/>
          </a:p>
          <a:p>
            <a:pPr>
              <a:lnSpc>
                <a:spcPct val="100000"/>
              </a:lnSpc>
            </a:pPr>
            <a:r>
              <a:rPr b="1" lang="en-US" sz="1400">
                <a:solidFill>
                  <a:srgbClr val="000000"/>
                </a:solidFill>
                <a:latin typeface="Calibri"/>
              </a:rPr>
              <a:t>Then</a:t>
            </a:r>
            <a:r>
              <a:rPr lang="en-US" sz="1400">
                <a:solidFill>
                  <a:srgbClr val="000000"/>
                </a:solidFill>
                <a:latin typeface="Calibri"/>
              </a:rPr>
              <a:t> the screen should show an error message with associated code and details to contact for support</a:t>
            </a:r>
            <a:endParaRPr/>
          </a:p>
        </p:txBody>
      </p:sp>
      <p:sp>
        <p:nvSpPr>
          <p:cNvPr id="484" name="CustomShape 9"/>
          <p:cNvSpPr/>
          <p:nvPr/>
        </p:nvSpPr>
        <p:spPr>
          <a:xfrm>
            <a:off x="892080" y="5373000"/>
            <a:ext cx="2359800" cy="504000"/>
          </a:xfrm>
          <a:prstGeom prst="rightArrow">
            <a:avLst>
              <a:gd fmla="val 50000" name="adj1"/>
              <a:gd fmla="val 50000" name="adj2"/>
            </a:avLst>
          </a:prstGeom>
          <a:solidFill>
            <a:srgbClr val="4f81bd"/>
          </a:solidFill>
          <a:ln w="25560">
            <a:noFill/>
          </a:ln>
        </p:spPr>
        <p:txBody>
          <a:bodyPr anchor="ctr" bIns="45000" lIns="90000" rIns="90000" tIns="45000"/>
          <a:p>
            <a:pPr algn="ctr">
              <a:lnSpc>
                <a:spcPct val="100000"/>
              </a:lnSpc>
            </a:pPr>
            <a:r>
              <a:rPr lang="en-US">
                <a:solidFill>
                  <a:srgbClr val="eeece1"/>
                </a:solidFill>
                <a:latin typeface="Calibri"/>
              </a:rPr>
              <a:t>Bad path</a:t>
            </a:r>
            <a:endParaRPr/>
          </a:p>
        </p:txBody>
      </p:sp>
    </p:spTree>
  </p:cSld>
  <p:transition spd="slow">
    <p:fade thruBlk="true"/>
  </p:transition>
  <p:timing>
    <p:tnLst>
      <p:par>
        <p:cTn dur="indefinite" id="141" nodeType="tmRoot" restart="never">
          <p:childTnLst>
            <p:seq>
              <p:cTn dur="indefinite" id="142" nodeType="mainSeq">
                <p:childTnLst>
                  <p:par>
                    <p:cTn fill="hold" id="143">
                      <p:stCondLst>
                        <p:cond delay="indefinite"/>
                      </p:stCondLst>
                      <p:childTnLst>
                        <p:par>
                          <p:cTn fill="hold" id="144">
                            <p:stCondLst>
                              <p:cond delay="0"/>
                            </p:stCondLst>
                            <p:childTnLst>
                              <p:par>
                                <p:cTn fill="hold" id="145" nodeType="afterEffect" presetClass="entr" presetID="10">
                                  <p:stCondLst>
                                    <p:cond delay="0"/>
                                  </p:stCondLst>
                                  <p:childTnLst>
                                    <p:set>
                                      <p:cBhvr>
                                        <p:cTn dur="1" fill="hold" id="146">
                                          <p:stCondLst>
                                            <p:cond delay="0"/>
                                          </p:stCondLst>
                                        </p:cTn>
                                        <p:tgtEl>
                                          <p:spTgt spid="477"/>
                                        </p:tgtEl>
                                        <p:attrNameLst>
                                          <p:attrName>style.visibility</p:attrName>
                                        </p:attrNameLst>
                                      </p:cBhvr>
                                      <p:to>
                                        <p:strVal val="visible"/>
                                      </p:to>
                                    </p:set>
                                    <p:animEffect filter="fade" transition="in">
                                      <p:cBhvr additive="repl">
                                        <p:cTn dur="500" id="147"/>
                                        <p:tgtEl>
                                          <p:spTgt spid="477"/>
                                        </p:tgtEl>
                                      </p:cBhvr>
                                    </p:animEffect>
                                  </p:childTnLst>
                                </p:cTn>
                              </p:par>
                            </p:childTnLst>
                          </p:cTn>
                        </p:par>
                      </p:childTnLst>
                    </p:cTn>
                  </p:par>
                  <p:par>
                    <p:cTn fill="hold" id="148">
                      <p:stCondLst>
                        <p:cond delay="indefinite"/>
                      </p:stCondLst>
                      <p:childTnLst>
                        <p:par>
                          <p:cTn fill="hold" id="149">
                            <p:stCondLst>
                              <p:cond delay="0"/>
                            </p:stCondLst>
                            <p:childTnLst>
                              <p:par>
                                <p:cTn fill="hold" id="150" nodeType="clickEffect" presetClass="entr" presetID="10">
                                  <p:stCondLst>
                                    <p:cond delay="0"/>
                                  </p:stCondLst>
                                  <p:childTnLst>
                                    <p:set>
                                      <p:cBhvr>
                                        <p:cTn dur="1" fill="hold" id="151">
                                          <p:stCondLst>
                                            <p:cond delay="0"/>
                                          </p:stCondLst>
                                        </p:cTn>
                                        <p:tgtEl>
                                          <p:spTgt spid="478"/>
                                        </p:tgtEl>
                                        <p:attrNameLst>
                                          <p:attrName>style.visibility</p:attrName>
                                        </p:attrNameLst>
                                      </p:cBhvr>
                                      <p:to>
                                        <p:strVal val="visible"/>
                                      </p:to>
                                    </p:set>
                                    <p:animEffect filter="fade" transition="in">
                                      <p:cBhvr additive="repl">
                                        <p:cTn dur="500" id="152"/>
                                        <p:tgtEl>
                                          <p:spTgt spid="478"/>
                                        </p:tgtEl>
                                      </p:cBhvr>
                                    </p:animEffect>
                                  </p:childTnLst>
                                </p:cTn>
                              </p:par>
                              <p:par>
                                <p:cTn fill="freeze" id="153" nodeType="withEffect" presetClass="emph" presetID="9">
                                  <p:stCondLst>
                                    <p:cond delay="0"/>
                                  </p:stCondLst>
                                  <p:childTnLst>
                                    <p:set>
                                      <p:cBhvr>
                                        <p:cTn dur="indefinite" id="154"/>
                                        <p:tgtEl>
                                          <p:spTgt spid="477"/>
                                        </p:tgtEl>
                                      </p:cBhvr>
                                    </p:set>
                                    <p:animEffect filter="dissolve" transition="in">
                                      <p:cBhvr additive="repl">
                                        <p:cTn dur="indefinite" id="155"/>
                                        <p:tgtEl>
                                          <p:spTgt spid="477"/>
                                        </p:tgtEl>
                                      </p:cBhvr>
                                    </p:animEffect>
                                  </p:childTnLst>
                                </p:cTn>
                              </p:par>
                            </p:childTnLst>
                          </p:cTn>
                        </p:par>
                      </p:childTnLst>
                    </p:cTn>
                  </p:par>
                  <p:par>
                    <p:cTn fill="hold" id="156">
                      <p:stCondLst>
                        <p:cond delay="indefinite"/>
                      </p:stCondLst>
                      <p:childTnLst>
                        <p:par>
                          <p:cTn fill="hold" id="157">
                            <p:stCondLst>
                              <p:cond delay="0"/>
                            </p:stCondLst>
                            <p:childTnLst>
                              <p:par>
                                <p:cTn fill="hold" id="158" nodeType="clickEffect" presetClass="entr" presetID="2" presetSubtype="8">
                                  <p:stCondLst>
                                    <p:cond delay="0"/>
                                  </p:stCondLst>
                                  <p:childTnLst>
                                    <p:set>
                                      <p:cBhvr>
                                        <p:cTn dur="1" fill="hold" id="159">
                                          <p:stCondLst>
                                            <p:cond delay="0"/>
                                          </p:stCondLst>
                                        </p:cTn>
                                        <p:tgtEl>
                                          <p:spTgt spid="481"/>
                                        </p:tgtEl>
                                        <p:attrNameLst>
                                          <p:attrName>style.visibility</p:attrName>
                                        </p:attrNameLst>
                                      </p:cBhvr>
                                      <p:to>
                                        <p:strVal val="visible"/>
                                      </p:to>
                                    </p:set>
                                    <p:anim calcmode="lin" valueType="num">
                                      <p:cBhvr additive="repl">
                                        <p:cTn dur="500" fill="hold" id="160"/>
                                        <p:tgtEl>
                                          <p:spTgt spid="481"/>
                                        </p:tgtEl>
                                        <p:attrNameLst>
                                          <p:attrName>ppt_x</p:attrName>
                                        </p:attrNameLst>
                                      </p:cBhvr>
                                      <p:tavLst>
                                        <p:tav tm="0">
                                          <p:val>
                                            <p:strVal val="0-#ppt_w/2"/>
                                          </p:val>
                                        </p:tav>
                                        <p:tav tm="100000">
                                          <p:val>
                                            <p:strVal val="#ppt_x"/>
                                          </p:val>
                                        </p:tav>
                                      </p:tavLst>
                                    </p:anim>
                                    <p:anim calcmode="lin" valueType="num">
                                      <p:cBhvr additive="repl">
                                        <p:cTn dur="500" fill="hold" id="161"/>
                                        <p:tgtEl>
                                          <p:spTgt spid="481"/>
                                        </p:tgtEl>
                                        <p:attrNameLst>
                                          <p:attrName>ppt_y</p:attrName>
                                        </p:attrNameLst>
                                      </p:cBhvr>
                                      <p:tavLst>
                                        <p:tav tm="0">
                                          <p:val>
                                            <p:strVal val="#ppt_y"/>
                                          </p:val>
                                        </p:tav>
                                        <p:tav tm="100000">
                                          <p:val>
                                            <p:strVal val="#ppt_y"/>
                                          </p:val>
                                        </p:tav>
                                      </p:tavLst>
                                    </p:anim>
                                  </p:childTnLst>
                                </p:cTn>
                              </p:par>
                              <p:par>
                                <p:cTn fill="hold" id="162" nodeType="withEffect" presetClass="entr" presetID="10">
                                  <p:stCondLst>
                                    <p:cond delay="0"/>
                                  </p:stCondLst>
                                  <p:childTnLst>
                                    <p:set>
                                      <p:cBhvr>
                                        <p:cTn dur="1" fill="hold" id="163">
                                          <p:stCondLst>
                                            <p:cond delay="0"/>
                                          </p:stCondLst>
                                        </p:cTn>
                                        <p:tgtEl>
                                          <p:spTgt spid="479"/>
                                        </p:tgtEl>
                                        <p:attrNameLst>
                                          <p:attrName>style.visibility</p:attrName>
                                        </p:attrNameLst>
                                      </p:cBhvr>
                                      <p:to>
                                        <p:strVal val="visible"/>
                                      </p:to>
                                    </p:set>
                                    <p:animEffect filter="fade" transition="in">
                                      <p:cBhvr additive="repl">
                                        <p:cTn dur="500" id="164"/>
                                        <p:tgtEl>
                                          <p:spTgt spid="479"/>
                                        </p:tgtEl>
                                      </p:cBhvr>
                                    </p:animEffect>
                                  </p:childTnLst>
                                </p:cTn>
                              </p:par>
                              <p:par>
                                <p:cTn fill="freeze" id="165" nodeType="withEffect" presetClass="emph" presetID="9">
                                  <p:stCondLst>
                                    <p:cond delay="0"/>
                                  </p:stCondLst>
                                  <p:childTnLst>
                                    <p:set>
                                      <p:cBhvr>
                                        <p:cTn dur="indefinite" id="166"/>
                                        <p:tgtEl>
                                          <p:spTgt spid="478"/>
                                        </p:tgtEl>
                                      </p:cBhvr>
                                    </p:set>
                                    <p:animEffect filter="dissolve" transition="in">
                                      <p:cBhvr additive="repl">
                                        <p:cTn dur="indefinite" id="167"/>
                                        <p:tgtEl>
                                          <p:spTgt spid="478"/>
                                        </p:tgtEl>
                                      </p:cBhvr>
                                    </p:animEffect>
                                  </p:childTnLst>
                                </p:cTn>
                              </p:par>
                            </p:childTnLst>
                          </p:cTn>
                        </p:par>
                      </p:childTnLst>
                    </p:cTn>
                  </p:par>
                  <p:par>
                    <p:cTn fill="hold" id="168">
                      <p:stCondLst>
                        <p:cond delay="indefinite"/>
                      </p:stCondLst>
                      <p:childTnLst>
                        <p:par>
                          <p:cTn fill="hold" id="169">
                            <p:stCondLst>
                              <p:cond delay="0"/>
                            </p:stCondLst>
                            <p:childTnLst>
                              <p:par>
                                <p:cTn fill="hold" id="170" nodeType="clickEffect" presetClass="entr" presetID="2" presetSubtype="8">
                                  <p:stCondLst>
                                    <p:cond delay="0"/>
                                  </p:stCondLst>
                                  <p:childTnLst>
                                    <p:set>
                                      <p:cBhvr>
                                        <p:cTn dur="1" fill="hold" id="171">
                                          <p:stCondLst>
                                            <p:cond delay="0"/>
                                          </p:stCondLst>
                                        </p:cTn>
                                        <p:tgtEl>
                                          <p:spTgt spid="482"/>
                                        </p:tgtEl>
                                        <p:attrNameLst>
                                          <p:attrName>style.visibility</p:attrName>
                                        </p:attrNameLst>
                                      </p:cBhvr>
                                      <p:to>
                                        <p:strVal val="visible"/>
                                      </p:to>
                                    </p:set>
                                    <p:anim calcmode="lin" valueType="num">
                                      <p:cBhvr additive="repl">
                                        <p:cTn dur="500" fill="hold" id="172"/>
                                        <p:tgtEl>
                                          <p:spTgt spid="482"/>
                                        </p:tgtEl>
                                        <p:attrNameLst>
                                          <p:attrName>ppt_x</p:attrName>
                                        </p:attrNameLst>
                                      </p:cBhvr>
                                      <p:tavLst>
                                        <p:tav tm="0">
                                          <p:val>
                                            <p:strVal val="0-#ppt_w/2"/>
                                          </p:val>
                                        </p:tav>
                                        <p:tav tm="100000">
                                          <p:val>
                                            <p:strVal val="#ppt_x"/>
                                          </p:val>
                                        </p:tav>
                                      </p:tavLst>
                                    </p:anim>
                                    <p:anim calcmode="lin" valueType="num">
                                      <p:cBhvr additive="repl">
                                        <p:cTn dur="500" fill="hold" id="173"/>
                                        <p:tgtEl>
                                          <p:spTgt spid="482"/>
                                        </p:tgtEl>
                                        <p:attrNameLst>
                                          <p:attrName>ppt_y</p:attrName>
                                        </p:attrNameLst>
                                      </p:cBhvr>
                                      <p:tavLst>
                                        <p:tav tm="0">
                                          <p:val>
                                            <p:strVal val="#ppt_y"/>
                                          </p:val>
                                        </p:tav>
                                        <p:tav tm="100000">
                                          <p:val>
                                            <p:strVal val="#ppt_y"/>
                                          </p:val>
                                        </p:tav>
                                      </p:tavLst>
                                    </p:anim>
                                  </p:childTnLst>
                                </p:cTn>
                              </p:par>
                              <p:par>
                                <p:cTn fill="hold" id="174" nodeType="withEffect" presetClass="entr" presetID="10">
                                  <p:stCondLst>
                                    <p:cond delay="0"/>
                                  </p:stCondLst>
                                  <p:childTnLst>
                                    <p:set>
                                      <p:cBhvr>
                                        <p:cTn dur="1" fill="hold" id="175">
                                          <p:stCondLst>
                                            <p:cond delay="0"/>
                                          </p:stCondLst>
                                        </p:cTn>
                                        <p:tgtEl>
                                          <p:spTgt spid="480"/>
                                        </p:tgtEl>
                                        <p:attrNameLst>
                                          <p:attrName>style.visibility</p:attrName>
                                        </p:attrNameLst>
                                      </p:cBhvr>
                                      <p:to>
                                        <p:strVal val="visible"/>
                                      </p:to>
                                    </p:set>
                                    <p:animEffect filter="fade" transition="in">
                                      <p:cBhvr additive="repl">
                                        <p:cTn dur="500" id="176"/>
                                        <p:tgtEl>
                                          <p:spTgt spid="480"/>
                                        </p:tgtEl>
                                      </p:cBhvr>
                                    </p:animEffect>
                                  </p:childTnLst>
                                </p:cTn>
                              </p:par>
                              <p:par>
                                <p:cTn fill="freeze" id="177" nodeType="withEffect" presetClass="emph" presetID="9">
                                  <p:stCondLst>
                                    <p:cond delay="0"/>
                                  </p:stCondLst>
                                  <p:childTnLst>
                                    <p:set>
                                      <p:cBhvr>
                                        <p:cTn dur="indefinite" id="178"/>
                                        <p:tgtEl>
                                          <p:spTgt spid="479"/>
                                        </p:tgtEl>
                                      </p:cBhvr>
                                    </p:set>
                                    <p:animEffect filter="dissolve" transition="in">
                                      <p:cBhvr additive="repl">
                                        <p:cTn dur="indefinite" id="179"/>
                                        <p:tgtEl>
                                          <p:spTgt spid="479"/>
                                        </p:tgtEl>
                                      </p:cBhvr>
                                    </p:animEffect>
                                  </p:childTnLst>
                                </p:cTn>
                              </p:par>
                            </p:childTnLst>
                          </p:cTn>
                        </p:par>
                      </p:childTnLst>
                    </p:cTn>
                  </p:par>
                  <p:par>
                    <p:cTn fill="hold" id="180">
                      <p:stCondLst>
                        <p:cond delay="indefinite"/>
                      </p:stCondLst>
                      <p:childTnLst>
                        <p:par>
                          <p:cTn fill="hold" id="181">
                            <p:stCondLst>
                              <p:cond delay="0"/>
                            </p:stCondLst>
                            <p:childTnLst>
                              <p:par>
                                <p:cTn fill="hold" id="182" nodeType="clickEffect" presetClass="entr" presetID="2" presetSubtype="8">
                                  <p:stCondLst>
                                    <p:cond delay="0"/>
                                  </p:stCondLst>
                                  <p:childTnLst>
                                    <p:set>
                                      <p:cBhvr>
                                        <p:cTn dur="1" fill="hold" id="183">
                                          <p:stCondLst>
                                            <p:cond delay="0"/>
                                          </p:stCondLst>
                                        </p:cTn>
                                        <p:tgtEl>
                                          <p:spTgt spid="484"/>
                                        </p:tgtEl>
                                        <p:attrNameLst>
                                          <p:attrName>style.visibility</p:attrName>
                                        </p:attrNameLst>
                                      </p:cBhvr>
                                      <p:to>
                                        <p:strVal val="visible"/>
                                      </p:to>
                                    </p:set>
                                    <p:anim calcmode="lin" valueType="num">
                                      <p:cBhvr additive="repl">
                                        <p:cTn dur="500" fill="hold" id="184"/>
                                        <p:tgtEl>
                                          <p:spTgt spid="484"/>
                                        </p:tgtEl>
                                        <p:attrNameLst>
                                          <p:attrName>ppt_x</p:attrName>
                                        </p:attrNameLst>
                                      </p:cBhvr>
                                      <p:tavLst>
                                        <p:tav tm="0">
                                          <p:val>
                                            <p:strVal val="0-#ppt_w/2"/>
                                          </p:val>
                                        </p:tav>
                                        <p:tav tm="100000">
                                          <p:val>
                                            <p:strVal val="#ppt_x"/>
                                          </p:val>
                                        </p:tav>
                                      </p:tavLst>
                                    </p:anim>
                                    <p:anim calcmode="lin" valueType="num">
                                      <p:cBhvr additive="repl">
                                        <p:cTn dur="500" fill="hold" id="185"/>
                                        <p:tgtEl>
                                          <p:spTgt spid="484"/>
                                        </p:tgtEl>
                                        <p:attrNameLst>
                                          <p:attrName>ppt_y</p:attrName>
                                        </p:attrNameLst>
                                      </p:cBhvr>
                                      <p:tavLst>
                                        <p:tav tm="0">
                                          <p:val>
                                            <p:strVal val="#ppt_y"/>
                                          </p:val>
                                        </p:tav>
                                        <p:tav tm="100000">
                                          <p:val>
                                            <p:strVal val="#ppt_y"/>
                                          </p:val>
                                        </p:tav>
                                      </p:tavLst>
                                    </p:anim>
                                  </p:childTnLst>
                                </p:cTn>
                              </p:par>
                              <p:par>
                                <p:cTn fill="hold" id="186" nodeType="withEffect" presetClass="entr" presetID="10">
                                  <p:stCondLst>
                                    <p:cond delay="0"/>
                                  </p:stCondLst>
                                  <p:childTnLst>
                                    <p:set>
                                      <p:cBhvr>
                                        <p:cTn dur="1" fill="hold" id="187">
                                          <p:stCondLst>
                                            <p:cond delay="0"/>
                                          </p:stCondLst>
                                        </p:cTn>
                                        <p:tgtEl>
                                          <p:spTgt spid="483"/>
                                        </p:tgtEl>
                                        <p:attrNameLst>
                                          <p:attrName>style.visibility</p:attrName>
                                        </p:attrNameLst>
                                      </p:cBhvr>
                                      <p:to>
                                        <p:strVal val="visible"/>
                                      </p:to>
                                    </p:set>
                                    <p:animEffect filter="fade" transition="in">
                                      <p:cBhvr additive="repl">
                                        <p:cTn dur="500" id="188"/>
                                        <p:tgtEl>
                                          <p:spTgt spid="483"/>
                                        </p:tgtEl>
                                      </p:cBhvr>
                                    </p:animEffect>
                                  </p:childTnLst>
                                </p:cTn>
                              </p:par>
                              <p:par>
                                <p:cTn fill="freeze" id="189" nodeType="withEffect" presetClass="emph" presetID="9">
                                  <p:stCondLst>
                                    <p:cond delay="0"/>
                                  </p:stCondLst>
                                  <p:childTnLst>
                                    <p:set>
                                      <p:cBhvr>
                                        <p:cTn dur="indefinite" id="190"/>
                                        <p:tgtEl>
                                          <p:spTgt spid="480"/>
                                        </p:tgtEl>
                                      </p:cBhvr>
                                    </p:set>
                                    <p:animEffect filter="dissolve" transition="in">
                                      <p:cBhvr additive="repl">
                                        <p:cTn dur="indefinite" id="191"/>
                                        <p:tgtEl>
                                          <p:spTgt spid="48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5" name="CustomShape 1"/>
          <p:cNvSpPr/>
          <p:nvPr/>
        </p:nvSpPr>
        <p:spPr>
          <a:xfrm>
            <a:off x="685800" y="2130480"/>
            <a:ext cx="7771680" cy="146916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Questions?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457200" y="274680"/>
            <a:ext cx="8228880" cy="923400"/>
          </a:xfrm>
          <a:prstGeom prst="rect">
            <a:avLst/>
          </a:prstGeom>
          <a:noFill/>
          <a:ln>
            <a:noFill/>
          </a:ln>
        </p:spPr>
        <p:txBody>
          <a:bodyPr anchor="ctr" bIns="45000" lIns="90000" rIns="90000" tIns="45000"/>
          <a:p>
            <a:pPr>
              <a:lnSpc>
                <a:spcPct val="100000"/>
              </a:lnSpc>
            </a:pPr>
            <a:r>
              <a:rPr lang="en-US" sz="4000">
                <a:solidFill>
                  <a:srgbClr val="000000"/>
                </a:solidFill>
                <a:latin typeface="Arial"/>
              </a:rPr>
              <a:t>Elevator Statement</a:t>
            </a:r>
            <a:endParaRPr/>
          </a:p>
        </p:txBody>
      </p:sp>
      <p:sp>
        <p:nvSpPr>
          <p:cNvPr id="175" name="CustomShape 2"/>
          <p:cNvSpPr/>
          <p:nvPr/>
        </p:nvSpPr>
        <p:spPr>
          <a:xfrm>
            <a:off x="917640" y="1525680"/>
            <a:ext cx="7368480" cy="2153520"/>
          </a:xfrm>
          <a:prstGeom prst="rect">
            <a:avLst/>
          </a:prstGeom>
          <a:noFill/>
          <a:ln>
            <a:noFill/>
          </a:ln>
        </p:spPr>
        <p:txBody>
          <a:bodyPr bIns="45000" lIns="90000" rIns="90000" tIns="45000"/>
          <a:p>
            <a:pPr>
              <a:lnSpc>
                <a:spcPct val="100000"/>
              </a:lnSpc>
              <a:buFont typeface="Lucida Grande"/>
              <a:buChar char="–"/>
            </a:pPr>
            <a:r>
              <a:rPr lang="en-US" sz="3200">
                <a:solidFill>
                  <a:srgbClr val="333333"/>
                </a:solidFill>
                <a:latin typeface="Arial"/>
              </a:rPr>
              <a:t>Explains in 2 minutes what the product is</a:t>
            </a:r>
            <a:endParaRPr/>
          </a:p>
          <a:p>
            <a:pPr lvl="1">
              <a:lnSpc>
                <a:spcPct val="100000"/>
              </a:lnSpc>
              <a:buFont typeface="Arial"/>
              <a:buChar char="–"/>
            </a:pPr>
            <a:r>
              <a:rPr lang="en-US" sz="2800">
                <a:solidFill>
                  <a:srgbClr val="333333"/>
                </a:solidFill>
                <a:latin typeface="Arial"/>
              </a:rPr>
              <a:t>Who benefits from it?</a:t>
            </a:r>
            <a:endParaRPr/>
          </a:p>
          <a:p>
            <a:pPr lvl="1">
              <a:lnSpc>
                <a:spcPct val="100000"/>
              </a:lnSpc>
              <a:buFont typeface="Arial"/>
              <a:buChar char="–"/>
            </a:pPr>
            <a:r>
              <a:rPr lang="en-US" sz="2800">
                <a:solidFill>
                  <a:srgbClr val="333333"/>
                </a:solidFill>
                <a:latin typeface="Arial"/>
              </a:rPr>
              <a:t>What is the need?</a:t>
            </a:r>
            <a:endParaRPr/>
          </a:p>
          <a:p>
            <a:pPr lvl="1">
              <a:lnSpc>
                <a:spcPct val="100000"/>
              </a:lnSpc>
              <a:buFont typeface="Arial"/>
              <a:buChar char="–"/>
            </a:pPr>
            <a:r>
              <a:rPr lang="en-US" sz="2800">
                <a:solidFill>
                  <a:srgbClr val="333333"/>
                </a:solidFill>
                <a:latin typeface="Arial"/>
              </a:rPr>
              <a:t>How?</a:t>
            </a:r>
            <a:endParaRPr/>
          </a:p>
        </p:txBody>
      </p:sp>
      <p:sp>
        <p:nvSpPr>
          <p:cNvPr id="176" name="CustomShape 3"/>
          <p:cNvSpPr/>
          <p:nvPr/>
        </p:nvSpPr>
        <p:spPr>
          <a:xfrm>
            <a:off x="609480" y="3809880"/>
            <a:ext cx="8152560" cy="2361600"/>
          </a:xfrm>
          <a:prstGeom prst="flowChartAlternateProcess">
            <a:avLst/>
          </a:prstGeom>
          <a:solidFill>
            <a:srgbClr val="4f81bd"/>
          </a:solidFill>
          <a:ln w="9360">
            <a:solidFill>
              <a:srgbClr val="000000"/>
            </a:solidFill>
            <a:miter/>
          </a:ln>
        </p:spPr>
        <p:txBody>
          <a:bodyPr anchor="ctr" bIns="45000" lIns="90000" rIns="90000" tIns="45000" wrap="none"/>
          <a:p>
            <a:pPr>
              <a:lnSpc>
                <a:spcPct val="100000"/>
              </a:lnSpc>
            </a:pPr>
            <a:r>
              <a:rPr lang="en-US">
                <a:solidFill>
                  <a:srgbClr val="ffffff"/>
                </a:solidFill>
                <a:latin typeface="Arial"/>
              </a:rPr>
              <a:t>For people who knit</a:t>
            </a:r>
            <a:endParaRPr/>
          </a:p>
          <a:p>
            <a:pPr>
              <a:lnSpc>
                <a:spcPct val="100000"/>
              </a:lnSpc>
            </a:pPr>
            <a:r>
              <a:rPr lang="en-US">
                <a:solidFill>
                  <a:srgbClr val="ffffff"/>
                </a:solidFill>
                <a:latin typeface="Arial"/>
              </a:rPr>
              <a:t>Jacob Wool provides 100% natural yarns.</a:t>
            </a:r>
            <a:endParaRPr/>
          </a:p>
          <a:p>
            <a:pPr>
              <a:lnSpc>
                <a:spcPct val="100000"/>
              </a:lnSpc>
            </a:pPr>
            <a:r>
              <a:rPr lang="en-US">
                <a:solidFill>
                  <a:srgbClr val="ffffff"/>
                </a:solidFill>
                <a:latin typeface="Arial"/>
              </a:rPr>
              <a:t>They are easy to work with, colorfast, and comes in many weights.</a:t>
            </a:r>
            <a:endParaRPr/>
          </a:p>
          <a:p>
            <a:pPr>
              <a:lnSpc>
                <a:spcPct val="100000"/>
              </a:lnSpc>
            </a:pPr>
            <a:r>
              <a:rPr lang="en-US">
                <a:solidFill>
                  <a:srgbClr val="ffffff"/>
                </a:solidFill>
                <a:latin typeface="Arial"/>
              </a:rPr>
              <a:t>Unlike Patons and Lion Brand yarn, Jacob Wool Yarn contains no synthetic </a:t>
            </a:r>
            <a:endParaRPr/>
          </a:p>
          <a:p>
            <a:pPr>
              <a:lnSpc>
                <a:spcPct val="100000"/>
              </a:lnSpc>
            </a:pPr>
            <a:r>
              <a:rPr lang="en-US">
                <a:solidFill>
                  <a:srgbClr val="ffffff"/>
                </a:solidFill>
                <a:latin typeface="Arial"/>
              </a:rPr>
              <a:t>materials or man-made dyes, and is produced right here in Minnesota.</a:t>
            </a:r>
            <a:endParaRPr/>
          </a:p>
        </p:txBody>
      </p:sp>
    </p:spTree>
  </p:cSld>
  <p:transition spd="slow">
    <p:fade thruBlk="true"/>
  </p:transition>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457200" y="274680"/>
            <a:ext cx="8228880" cy="923400"/>
          </a:xfrm>
          <a:prstGeom prst="rect">
            <a:avLst/>
          </a:prstGeom>
          <a:noFill/>
          <a:ln>
            <a:noFill/>
          </a:ln>
        </p:spPr>
        <p:txBody>
          <a:bodyPr anchor="ctr" bIns="45000" lIns="90000" rIns="90000" tIns="45000"/>
          <a:p>
            <a:pPr>
              <a:lnSpc>
                <a:spcPct val="100000"/>
              </a:lnSpc>
            </a:pPr>
            <a:r>
              <a:rPr lang="en-US" sz="4000">
                <a:solidFill>
                  <a:srgbClr val="000000"/>
                </a:solidFill>
                <a:latin typeface="Arial"/>
              </a:rPr>
              <a:t>Product Box</a:t>
            </a:r>
            <a:endParaRPr/>
          </a:p>
        </p:txBody>
      </p:sp>
      <p:sp>
        <p:nvSpPr>
          <p:cNvPr id="178" name="CustomShape 2"/>
          <p:cNvSpPr/>
          <p:nvPr/>
        </p:nvSpPr>
        <p:spPr>
          <a:xfrm>
            <a:off x="457200" y="1600200"/>
            <a:ext cx="8228880" cy="4173120"/>
          </a:xfrm>
          <a:prstGeom prst="rect">
            <a:avLst/>
          </a:prstGeom>
          <a:noFill/>
          <a:ln>
            <a:noFill/>
          </a:ln>
        </p:spPr>
        <p:txBody>
          <a:bodyPr bIns="45000" lIns="90000" rIns="90000" tIns="45000"/>
          <a:p>
            <a:pPr>
              <a:lnSpc>
                <a:spcPct val="100000"/>
              </a:lnSpc>
              <a:buFont typeface="Lucida Grande"/>
              <a:buChar char="–"/>
            </a:pPr>
            <a:r>
              <a:rPr lang="en-US" sz="3200">
                <a:solidFill>
                  <a:srgbClr val="333333"/>
                </a:solidFill>
                <a:latin typeface="Arial"/>
              </a:rPr>
              <a:t>Develop a box to ship the product</a:t>
            </a:r>
            <a:endParaRPr/>
          </a:p>
          <a:p>
            <a:pPr>
              <a:lnSpc>
                <a:spcPct val="100000"/>
              </a:lnSpc>
              <a:buFont typeface="Lucida Grande"/>
              <a:buChar char="–"/>
            </a:pPr>
            <a:r>
              <a:rPr lang="en-US" sz="3200">
                <a:solidFill>
                  <a:srgbClr val="333333"/>
                </a:solidFill>
                <a:latin typeface="Arial"/>
              </a:rPr>
              <a:t>Write 3 to 4 key bullet points to sell it</a:t>
            </a:r>
            <a:endParaRPr/>
          </a:p>
          <a:p>
            <a:pPr lvl="1">
              <a:lnSpc>
                <a:spcPct val="100000"/>
              </a:lnSpc>
              <a:buFont typeface="Arial"/>
              <a:buChar char="–"/>
            </a:pPr>
            <a:r>
              <a:rPr lang="en-US" sz="2800">
                <a:solidFill>
                  <a:srgbClr val="333333"/>
                </a:solidFill>
                <a:latin typeface="Arial"/>
              </a:rPr>
              <a:t>You have 5 seconds in a store to get someone to buy</a:t>
            </a:r>
            <a:endParaRPr/>
          </a:p>
          <a:p>
            <a:pPr lvl="1">
              <a:lnSpc>
                <a:spcPct val="100000"/>
              </a:lnSpc>
              <a:buFont typeface="Arial"/>
              <a:buChar char="–"/>
            </a:pPr>
            <a:r>
              <a:rPr lang="en-US" sz="2800">
                <a:solidFill>
                  <a:srgbClr val="333333"/>
                </a:solidFill>
                <a:latin typeface="Arial"/>
              </a:rPr>
              <a:t>Typically, consumers read 2 bullet points before they put the box back on the shelf</a:t>
            </a:r>
            <a:endParaRPr/>
          </a:p>
          <a:p>
            <a:pPr lvl="1">
              <a:lnSpc>
                <a:spcPct val="100000"/>
              </a:lnSpc>
              <a:buFont typeface="Arial"/>
              <a:buChar char="–"/>
            </a:pPr>
            <a:r>
              <a:rPr lang="en-US" sz="2800">
                <a:solidFill>
                  <a:srgbClr val="333333"/>
                </a:solidFill>
                <a:latin typeface="Arial"/>
              </a:rPr>
              <a:t>Use color, logos, and develop a brand</a:t>
            </a:r>
            <a:endParaRPr/>
          </a:p>
          <a:p>
            <a:pPr>
              <a:lnSpc>
                <a:spcPct val="100000"/>
              </a:lnSpc>
            </a:pPr>
            <a:endParaRPr/>
          </a:p>
          <a:p>
            <a:pPr>
              <a:lnSpc>
                <a:spcPct val="100000"/>
              </a:lnSpc>
            </a:pPr>
            <a:endParaRPr/>
          </a:p>
        </p:txBody>
      </p:sp>
    </p:spTree>
  </p:cSld>
  <p:transition spd="slow">
    <p:fade thruBlk="true"/>
  </p:transition>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457200" y="274680"/>
            <a:ext cx="8228880" cy="923400"/>
          </a:xfrm>
          <a:prstGeom prst="rect">
            <a:avLst/>
          </a:prstGeom>
          <a:noFill/>
          <a:ln>
            <a:noFill/>
          </a:ln>
        </p:spPr>
        <p:txBody>
          <a:bodyPr anchor="ctr" bIns="45000" lIns="90000" rIns="90000" tIns="45000"/>
          <a:p>
            <a:pPr>
              <a:lnSpc>
                <a:spcPct val="100000"/>
              </a:lnSpc>
            </a:pPr>
            <a:r>
              <a:rPr lang="en-US" sz="4000">
                <a:solidFill>
                  <a:srgbClr val="000000"/>
                </a:solidFill>
                <a:latin typeface="Arial"/>
              </a:rPr>
              <a:t>HenchFund!</a:t>
            </a:r>
            <a:endParaRPr/>
          </a:p>
        </p:txBody>
      </p:sp>
      <p:sp>
        <p:nvSpPr>
          <p:cNvPr id="180" name="CustomShape 2"/>
          <p:cNvSpPr/>
          <p:nvPr/>
        </p:nvSpPr>
        <p:spPr>
          <a:xfrm>
            <a:off x="917640" y="1525680"/>
            <a:ext cx="7368480" cy="3918960"/>
          </a:xfrm>
          <a:prstGeom prst="rect">
            <a:avLst/>
          </a:prstGeom>
          <a:noFill/>
          <a:ln>
            <a:noFill/>
          </a:ln>
        </p:spPr>
        <p:txBody>
          <a:bodyPr bIns="45000" lIns="90000" rIns="90000" tIns="45000"/>
          <a:p>
            <a:pPr>
              <a:lnSpc>
                <a:spcPct val="100000"/>
              </a:lnSpc>
              <a:buFont typeface="Lucida Grande"/>
              <a:buChar char="–"/>
            </a:pPr>
            <a:r>
              <a:rPr lang="en-US" sz="3200">
                <a:solidFill>
                  <a:srgbClr val="333333"/>
                </a:solidFill>
                <a:latin typeface="Arial"/>
              </a:rPr>
              <a:t>For Evil Henchmen</a:t>
            </a:r>
            <a:endParaRPr/>
          </a:p>
          <a:p>
            <a:pPr>
              <a:lnSpc>
                <a:spcPct val="100000"/>
              </a:lnSpc>
            </a:pPr>
            <a:r>
              <a:rPr lang="en-US" sz="2900">
                <a:solidFill>
                  <a:srgbClr val="333333"/>
                </a:solidFill>
                <a:latin typeface="Arial"/>
              </a:rPr>
              <a:t>“</a:t>
            </a:r>
            <a:r>
              <a:rPr lang="en-US" sz="2900">
                <a:solidFill>
                  <a:srgbClr val="333333"/>
                </a:solidFill>
                <a:latin typeface="Arial"/>
              </a:rPr>
              <a:t>Henchfund” provides a single, secure, no questions asked way to save for the average henchman's retirement. </a:t>
            </a:r>
            <a:endParaRPr/>
          </a:p>
          <a:p>
            <a:pPr>
              <a:lnSpc>
                <a:spcPct val="100000"/>
              </a:lnSpc>
            </a:pPr>
            <a:r>
              <a:rPr lang="en-US" sz="2900">
                <a:solidFill>
                  <a:srgbClr val="333333"/>
                </a:solidFill>
                <a:latin typeface="Arial"/>
              </a:rPr>
              <a:t>Unlike normal retirement funds Henchfund distributes 50% of the savings of deceased henchmen to the other fund holders providing an incentive to avoid the James Bonds of the world </a:t>
            </a:r>
            <a:endParaRPr/>
          </a:p>
        </p:txBody>
      </p:sp>
    </p:spTree>
  </p:cSld>
  <p:transition spd="slow">
    <p:fade thruBlk="true"/>
  </p:transition>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380880" y="1828800"/>
            <a:ext cx="8411760" cy="2819880"/>
          </a:xfrm>
          <a:prstGeom prst="rect">
            <a:avLst/>
          </a:prstGeom>
          <a:noFill/>
          <a:ln>
            <a:noFill/>
          </a:ln>
        </p:spPr>
        <p:txBody>
          <a:bodyPr anchor="ctr" bIns="45000" lIns="90000" rIns="90000" tIns="45000"/>
          <a:p>
            <a:pPr>
              <a:lnSpc>
                <a:spcPct val="100000"/>
              </a:lnSpc>
            </a:pPr>
            <a:r>
              <a:rPr lang="en-US" sz="7200">
                <a:solidFill>
                  <a:srgbClr val="000000"/>
                </a:solidFill>
                <a:latin typeface="Marydale"/>
              </a:rPr>
              <a:t>Roles &amp; Goals</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Roles and Goals</a:t>
            </a:r>
            <a:endParaRPr/>
          </a:p>
        </p:txBody>
      </p:sp>
      <p:sp>
        <p:nvSpPr>
          <p:cNvPr id="183" name="CustomShape 2"/>
          <p:cNvSpPr/>
          <p:nvPr/>
        </p:nvSpPr>
        <p:spPr>
          <a:xfrm>
            <a:off x="2971800" y="1219320"/>
            <a:ext cx="1726560" cy="380160"/>
          </a:xfrm>
          <a:prstGeom prst="rect">
            <a:avLst/>
          </a:prstGeom>
          <a:noFill/>
          <a:ln w="12600">
            <a:noFill/>
          </a:ln>
        </p:spPr>
        <p:txBody>
          <a:bodyPr bIns="44280" lIns="90360" rIns="90360" tIns="44280"/>
          <a:p>
            <a:pPr>
              <a:lnSpc>
                <a:spcPct val="100000"/>
              </a:lnSpc>
            </a:pPr>
            <a:r>
              <a:rPr b="1" i="1" lang="en-US" sz="1200">
                <a:solidFill>
                  <a:srgbClr val="000000"/>
                </a:solidFill>
                <a:latin typeface="Tahoma"/>
              </a:rPr>
              <a:t>What do I want to do?</a:t>
            </a:r>
            <a:endParaRPr/>
          </a:p>
        </p:txBody>
      </p:sp>
      <p:sp>
        <p:nvSpPr>
          <p:cNvPr id="184" name="CustomShape 3"/>
          <p:cNvSpPr/>
          <p:nvPr/>
        </p:nvSpPr>
        <p:spPr>
          <a:xfrm>
            <a:off x="5308560" y="1219320"/>
            <a:ext cx="2158200" cy="380160"/>
          </a:xfrm>
          <a:prstGeom prst="rect">
            <a:avLst/>
          </a:prstGeom>
          <a:noFill/>
          <a:ln w="12600">
            <a:noFill/>
          </a:ln>
        </p:spPr>
        <p:txBody>
          <a:bodyPr bIns="44280" lIns="90360" rIns="0" tIns="44280"/>
          <a:p>
            <a:pPr algn="ctr">
              <a:lnSpc>
                <a:spcPct val="100000"/>
              </a:lnSpc>
            </a:pPr>
            <a:r>
              <a:rPr b="1" i="1" lang="en-US" sz="1200">
                <a:solidFill>
                  <a:srgbClr val="000000"/>
                </a:solidFill>
                <a:latin typeface="Tahoma"/>
              </a:rPr>
              <a:t>How will you support my goals?</a:t>
            </a:r>
            <a:endParaRPr/>
          </a:p>
        </p:txBody>
      </p:sp>
      <p:sp>
        <p:nvSpPr>
          <p:cNvPr id="185" name="CustomShape 4"/>
          <p:cNvSpPr/>
          <p:nvPr/>
        </p:nvSpPr>
        <p:spPr>
          <a:xfrm>
            <a:off x="533520" y="1295280"/>
            <a:ext cx="1407240" cy="380160"/>
          </a:xfrm>
          <a:prstGeom prst="rect">
            <a:avLst/>
          </a:prstGeom>
          <a:noFill/>
          <a:ln w="12600">
            <a:noFill/>
          </a:ln>
        </p:spPr>
        <p:txBody>
          <a:bodyPr bIns="44280" lIns="90360" rIns="90360" tIns="44280"/>
          <a:p>
            <a:pPr>
              <a:lnSpc>
                <a:spcPct val="100000"/>
              </a:lnSpc>
            </a:pPr>
            <a:r>
              <a:rPr b="1" i="1" lang="en-US" sz="1200">
                <a:solidFill>
                  <a:srgbClr val="000000"/>
                </a:solidFill>
                <a:latin typeface="Tahoma"/>
              </a:rPr>
              <a:t>Who am I?</a:t>
            </a:r>
            <a:endParaRPr/>
          </a:p>
        </p:txBody>
      </p:sp>
      <p:sp>
        <p:nvSpPr>
          <p:cNvPr id="186" name="CustomShape 5"/>
          <p:cNvSpPr/>
          <p:nvPr/>
        </p:nvSpPr>
        <p:spPr>
          <a:xfrm>
            <a:off x="228600" y="1828800"/>
            <a:ext cx="2134440" cy="268920"/>
          </a:xfrm>
          <a:prstGeom prst="rect">
            <a:avLst/>
          </a:prstGeom>
          <a:noFill/>
          <a:ln w="12600">
            <a:noFill/>
          </a:ln>
        </p:spPr>
        <p:txBody>
          <a:bodyPr bIns="43200" lIns="90000" rIns="90000" tIns="43200"/>
          <a:p>
            <a:pPr>
              <a:lnSpc>
                <a:spcPct val="100000"/>
              </a:lnSpc>
            </a:pPr>
            <a:r>
              <a:rPr lang="en-US" sz="1200">
                <a:solidFill>
                  <a:srgbClr val="000000"/>
                </a:solidFill>
                <a:latin typeface="Arial"/>
              </a:rPr>
              <a:t>Managing Director </a:t>
            </a:r>
            <a:endParaRPr/>
          </a:p>
        </p:txBody>
      </p:sp>
      <p:sp>
        <p:nvSpPr>
          <p:cNvPr id="187" name="CustomShape 6"/>
          <p:cNvSpPr/>
          <p:nvPr/>
        </p:nvSpPr>
        <p:spPr>
          <a:xfrm>
            <a:off x="2819520" y="1828800"/>
            <a:ext cx="2004120" cy="414720"/>
          </a:xfrm>
          <a:prstGeom prst="rect">
            <a:avLst/>
          </a:prstGeom>
          <a:noFill/>
          <a:ln w="12600">
            <a:noFill/>
          </a:ln>
        </p:spPr>
        <p:txBody>
          <a:bodyPr bIns="43200" lIns="90000" rIns="90000" tIns="43200"/>
          <a:p>
            <a:pPr>
              <a:lnSpc>
                <a:spcPct val="90000"/>
              </a:lnSpc>
            </a:pPr>
            <a:r>
              <a:rPr lang="en-US" sz="1200">
                <a:solidFill>
                  <a:srgbClr val="000000"/>
                </a:solidFill>
                <a:latin typeface="Tahoma"/>
              </a:rPr>
              <a:t>“</a:t>
            </a:r>
            <a:r>
              <a:rPr lang="en-US" sz="1200">
                <a:solidFill>
                  <a:srgbClr val="000000"/>
                </a:solidFill>
                <a:latin typeface="Tahoma"/>
              </a:rPr>
              <a:t>I’d like to easily see the status of Customers’ invoices”</a:t>
            </a:r>
            <a:endParaRPr/>
          </a:p>
        </p:txBody>
      </p:sp>
      <p:sp>
        <p:nvSpPr>
          <p:cNvPr id="188" name="CustomShape 7"/>
          <p:cNvSpPr/>
          <p:nvPr/>
        </p:nvSpPr>
        <p:spPr>
          <a:xfrm>
            <a:off x="5410080" y="1828800"/>
            <a:ext cx="2005920" cy="608760"/>
          </a:xfrm>
          <a:prstGeom prst="rect">
            <a:avLst/>
          </a:prstGeom>
          <a:noFill/>
          <a:ln w="12600">
            <a:noFill/>
          </a:ln>
        </p:spPr>
        <p:txBody>
          <a:bodyPr bIns="44280" lIns="90360" rIns="90360" tIns="44280"/>
          <a:p>
            <a:pPr>
              <a:lnSpc>
                <a:spcPct val="90000"/>
              </a:lnSpc>
            </a:pPr>
            <a:r>
              <a:rPr lang="en-US" sz="1200">
                <a:solidFill>
                  <a:srgbClr val="000000"/>
                </a:solidFill>
                <a:latin typeface="Tahoma"/>
              </a:rPr>
              <a:t>Provide  online information regarding Customers’ accounts.</a:t>
            </a:r>
            <a:endParaRPr/>
          </a:p>
        </p:txBody>
      </p:sp>
      <p:sp>
        <p:nvSpPr>
          <p:cNvPr id="189" name="CustomShape 8"/>
          <p:cNvSpPr/>
          <p:nvPr/>
        </p:nvSpPr>
        <p:spPr>
          <a:xfrm>
            <a:off x="228600" y="2666880"/>
            <a:ext cx="2134440" cy="268920"/>
          </a:xfrm>
          <a:prstGeom prst="rect">
            <a:avLst/>
          </a:prstGeom>
          <a:noFill/>
          <a:ln w="12600">
            <a:noFill/>
          </a:ln>
        </p:spPr>
        <p:txBody>
          <a:bodyPr bIns="43200" lIns="90000" rIns="90000" tIns="43200"/>
          <a:p>
            <a:pPr>
              <a:lnSpc>
                <a:spcPct val="100000"/>
              </a:lnSpc>
            </a:pPr>
            <a:r>
              <a:rPr lang="en-US" sz="1200">
                <a:solidFill>
                  <a:srgbClr val="000000"/>
                </a:solidFill>
                <a:latin typeface="Arial"/>
              </a:rPr>
              <a:t>Administrative Assistant</a:t>
            </a:r>
            <a:endParaRPr/>
          </a:p>
        </p:txBody>
      </p:sp>
      <p:sp>
        <p:nvSpPr>
          <p:cNvPr id="190" name="CustomShape 9"/>
          <p:cNvSpPr/>
          <p:nvPr/>
        </p:nvSpPr>
        <p:spPr>
          <a:xfrm>
            <a:off x="2819520" y="2666880"/>
            <a:ext cx="2004120" cy="414720"/>
          </a:xfrm>
          <a:prstGeom prst="rect">
            <a:avLst/>
          </a:prstGeom>
          <a:noFill/>
          <a:ln w="12600">
            <a:noFill/>
          </a:ln>
        </p:spPr>
        <p:txBody>
          <a:bodyPr bIns="43200" lIns="90000" rIns="90000" tIns="43200"/>
          <a:p>
            <a:pPr>
              <a:lnSpc>
                <a:spcPct val="90000"/>
              </a:lnSpc>
            </a:pPr>
            <a:r>
              <a:rPr lang="en-US" sz="1200">
                <a:solidFill>
                  <a:srgbClr val="000000"/>
                </a:solidFill>
                <a:latin typeface="Tahoma"/>
              </a:rPr>
              <a:t>“ </a:t>
            </a:r>
            <a:r>
              <a:rPr lang="en-US" sz="1200">
                <a:solidFill>
                  <a:srgbClr val="000000"/>
                </a:solidFill>
                <a:latin typeface="Tahoma"/>
              </a:rPr>
              <a:t>I need to generate a lot more letters than I do today”</a:t>
            </a:r>
            <a:endParaRPr/>
          </a:p>
        </p:txBody>
      </p:sp>
      <p:sp>
        <p:nvSpPr>
          <p:cNvPr id="191" name="CustomShape 10"/>
          <p:cNvSpPr/>
          <p:nvPr/>
        </p:nvSpPr>
        <p:spPr>
          <a:xfrm>
            <a:off x="5410080" y="2666880"/>
            <a:ext cx="2005920" cy="608760"/>
          </a:xfrm>
          <a:prstGeom prst="rect">
            <a:avLst/>
          </a:prstGeom>
          <a:noFill/>
          <a:ln w="12600">
            <a:noFill/>
          </a:ln>
        </p:spPr>
        <p:txBody>
          <a:bodyPr bIns="44280" lIns="90360" rIns="90360" tIns="44280"/>
          <a:p>
            <a:pPr>
              <a:lnSpc>
                <a:spcPct val="90000"/>
              </a:lnSpc>
            </a:pPr>
            <a:r>
              <a:rPr lang="en-US" sz="1200">
                <a:solidFill>
                  <a:srgbClr val="000000"/>
                </a:solidFill>
                <a:latin typeface="Tahoma"/>
              </a:rPr>
              <a:t>Provide  an automated approach to letter generation.</a:t>
            </a:r>
            <a:endParaRPr/>
          </a:p>
        </p:txBody>
      </p:sp>
      <p:sp>
        <p:nvSpPr>
          <p:cNvPr id="192" name="CustomShape 11"/>
          <p:cNvSpPr/>
          <p:nvPr/>
        </p:nvSpPr>
        <p:spPr>
          <a:xfrm>
            <a:off x="228600" y="3505320"/>
            <a:ext cx="2134440" cy="268920"/>
          </a:xfrm>
          <a:prstGeom prst="rect">
            <a:avLst/>
          </a:prstGeom>
          <a:noFill/>
          <a:ln w="12600">
            <a:noFill/>
          </a:ln>
        </p:spPr>
        <p:txBody>
          <a:bodyPr bIns="43200" lIns="90000" rIns="90000" tIns="43200"/>
          <a:p>
            <a:pPr>
              <a:lnSpc>
                <a:spcPct val="100000"/>
              </a:lnSpc>
            </a:pPr>
            <a:r>
              <a:rPr lang="en-US" sz="1200">
                <a:solidFill>
                  <a:srgbClr val="000000"/>
                </a:solidFill>
                <a:latin typeface="Arial"/>
              </a:rPr>
              <a:t>Technology Manager</a:t>
            </a:r>
            <a:endParaRPr/>
          </a:p>
        </p:txBody>
      </p:sp>
      <p:sp>
        <p:nvSpPr>
          <p:cNvPr id="193" name="CustomShape 12"/>
          <p:cNvSpPr/>
          <p:nvPr/>
        </p:nvSpPr>
        <p:spPr>
          <a:xfrm>
            <a:off x="228600" y="4343400"/>
            <a:ext cx="2134440" cy="268920"/>
          </a:xfrm>
          <a:prstGeom prst="rect">
            <a:avLst/>
          </a:prstGeom>
          <a:noFill/>
          <a:ln w="12600">
            <a:noFill/>
          </a:ln>
        </p:spPr>
        <p:txBody>
          <a:bodyPr bIns="43200" lIns="90000" rIns="90000" tIns="43200"/>
          <a:p>
            <a:pPr>
              <a:lnSpc>
                <a:spcPct val="100000"/>
              </a:lnSpc>
            </a:pPr>
            <a:r>
              <a:rPr lang="en-US" sz="1200">
                <a:solidFill>
                  <a:srgbClr val="000000"/>
                </a:solidFill>
                <a:latin typeface="Arial"/>
              </a:rPr>
              <a:t>Sales</a:t>
            </a:r>
            <a:endParaRPr/>
          </a:p>
        </p:txBody>
      </p:sp>
      <p:sp>
        <p:nvSpPr>
          <p:cNvPr id="194" name="CustomShape 13"/>
          <p:cNvSpPr/>
          <p:nvPr/>
        </p:nvSpPr>
        <p:spPr>
          <a:xfrm>
            <a:off x="2819520" y="3505320"/>
            <a:ext cx="2004120" cy="250560"/>
          </a:xfrm>
          <a:prstGeom prst="rect">
            <a:avLst/>
          </a:prstGeom>
          <a:noFill/>
          <a:ln w="12600">
            <a:noFill/>
          </a:ln>
        </p:spPr>
        <p:txBody>
          <a:bodyPr bIns="43200" lIns="90000" rIns="90000" tIns="43200"/>
          <a:p>
            <a:pPr>
              <a:lnSpc>
                <a:spcPct val="90000"/>
              </a:lnSpc>
            </a:pPr>
            <a:r>
              <a:rPr lang="en-US" sz="1200">
                <a:solidFill>
                  <a:srgbClr val="000000"/>
                </a:solidFill>
                <a:latin typeface="Tahoma"/>
              </a:rPr>
              <a:t>“ </a:t>
            </a:r>
            <a:r>
              <a:rPr lang="en-US" sz="1200">
                <a:solidFill>
                  <a:srgbClr val="000000"/>
                </a:solidFill>
                <a:latin typeface="Tahoma"/>
              </a:rPr>
              <a:t>I want to easily support all users”</a:t>
            </a:r>
            <a:endParaRPr/>
          </a:p>
        </p:txBody>
      </p:sp>
      <p:sp>
        <p:nvSpPr>
          <p:cNvPr id="195" name="CustomShape 14"/>
          <p:cNvSpPr/>
          <p:nvPr/>
        </p:nvSpPr>
        <p:spPr>
          <a:xfrm>
            <a:off x="5410080" y="3505320"/>
            <a:ext cx="2005920" cy="608760"/>
          </a:xfrm>
          <a:prstGeom prst="rect">
            <a:avLst/>
          </a:prstGeom>
          <a:noFill/>
          <a:ln w="12600">
            <a:noFill/>
          </a:ln>
        </p:spPr>
        <p:txBody>
          <a:bodyPr bIns="44280" lIns="90360" rIns="90360" tIns="44280"/>
          <a:p>
            <a:pPr>
              <a:lnSpc>
                <a:spcPct val="90000"/>
              </a:lnSpc>
            </a:pPr>
            <a:r>
              <a:rPr lang="en-US" sz="1200">
                <a:solidFill>
                  <a:srgbClr val="000000"/>
                </a:solidFill>
                <a:latin typeface="Tahoma"/>
              </a:rPr>
              <a:t>Provide  a solution in a language I can support.</a:t>
            </a:r>
            <a:endParaRPr/>
          </a:p>
        </p:txBody>
      </p:sp>
      <p:sp>
        <p:nvSpPr>
          <p:cNvPr id="196" name="CustomShape 15"/>
          <p:cNvSpPr/>
          <p:nvPr/>
        </p:nvSpPr>
        <p:spPr>
          <a:xfrm>
            <a:off x="2819520" y="4343400"/>
            <a:ext cx="2004120" cy="414720"/>
          </a:xfrm>
          <a:prstGeom prst="rect">
            <a:avLst/>
          </a:prstGeom>
          <a:noFill/>
          <a:ln w="12600">
            <a:noFill/>
          </a:ln>
        </p:spPr>
        <p:txBody>
          <a:bodyPr bIns="43200" lIns="90000" rIns="90000" tIns="43200"/>
          <a:p>
            <a:pPr>
              <a:lnSpc>
                <a:spcPct val="90000"/>
              </a:lnSpc>
            </a:pPr>
            <a:r>
              <a:rPr lang="en-US" sz="1200">
                <a:solidFill>
                  <a:srgbClr val="000000"/>
                </a:solidFill>
                <a:latin typeface="Tahoma"/>
              </a:rPr>
              <a:t>“ </a:t>
            </a:r>
            <a:r>
              <a:rPr lang="en-US" sz="1200">
                <a:solidFill>
                  <a:srgbClr val="000000"/>
                </a:solidFill>
                <a:latin typeface="Tahoma"/>
              </a:rPr>
              <a:t>I want to be able to sign on more customers with confidence.</a:t>
            </a:r>
            <a:endParaRPr/>
          </a:p>
        </p:txBody>
      </p:sp>
      <p:sp>
        <p:nvSpPr>
          <p:cNvPr id="197" name="CustomShape 16"/>
          <p:cNvSpPr/>
          <p:nvPr/>
        </p:nvSpPr>
        <p:spPr>
          <a:xfrm>
            <a:off x="5410080" y="4343400"/>
            <a:ext cx="2005920" cy="913680"/>
          </a:xfrm>
          <a:prstGeom prst="rect">
            <a:avLst/>
          </a:prstGeom>
          <a:noFill/>
          <a:ln w="12600">
            <a:noFill/>
          </a:ln>
        </p:spPr>
        <p:txBody>
          <a:bodyPr bIns="44280" lIns="90360" rIns="90360" tIns="44280"/>
          <a:p>
            <a:pPr>
              <a:lnSpc>
                <a:spcPct val="90000"/>
              </a:lnSpc>
            </a:pPr>
            <a:r>
              <a:rPr lang="en-US" sz="1200">
                <a:solidFill>
                  <a:srgbClr val="000000"/>
                </a:solidFill>
                <a:latin typeface="Tahoma"/>
              </a:rPr>
              <a:t>Provide  a  system that can accommodate additional customers with the quality service.</a:t>
            </a:r>
            <a:endParaRPr/>
          </a:p>
        </p:txBody>
      </p:sp>
      <p:sp>
        <p:nvSpPr>
          <p:cNvPr id="198" name="CustomShape 17"/>
          <p:cNvSpPr/>
          <p:nvPr/>
        </p:nvSpPr>
        <p:spPr>
          <a:xfrm>
            <a:off x="228600" y="5181480"/>
            <a:ext cx="2134440" cy="268920"/>
          </a:xfrm>
          <a:prstGeom prst="rect">
            <a:avLst/>
          </a:prstGeom>
          <a:noFill/>
          <a:ln w="12600">
            <a:noFill/>
          </a:ln>
        </p:spPr>
        <p:txBody>
          <a:bodyPr bIns="43200" lIns="90000" rIns="90000" tIns="43200"/>
          <a:p>
            <a:pPr>
              <a:lnSpc>
                <a:spcPct val="100000"/>
              </a:lnSpc>
            </a:pPr>
            <a:r>
              <a:rPr lang="en-US" sz="1200">
                <a:solidFill>
                  <a:srgbClr val="000000"/>
                </a:solidFill>
                <a:latin typeface="Arial"/>
              </a:rPr>
              <a:t>Customer</a:t>
            </a:r>
            <a:endParaRPr/>
          </a:p>
        </p:txBody>
      </p:sp>
      <p:sp>
        <p:nvSpPr>
          <p:cNvPr id="199" name="CustomShape 18"/>
          <p:cNvSpPr/>
          <p:nvPr/>
        </p:nvSpPr>
        <p:spPr>
          <a:xfrm>
            <a:off x="2819520" y="5181480"/>
            <a:ext cx="2004120" cy="414720"/>
          </a:xfrm>
          <a:prstGeom prst="rect">
            <a:avLst/>
          </a:prstGeom>
          <a:noFill/>
          <a:ln w="12600">
            <a:noFill/>
          </a:ln>
        </p:spPr>
        <p:txBody>
          <a:bodyPr bIns="43200" lIns="90000" rIns="90000" tIns="43200"/>
          <a:p>
            <a:pPr>
              <a:lnSpc>
                <a:spcPct val="90000"/>
              </a:lnSpc>
            </a:pPr>
            <a:r>
              <a:rPr lang="en-US" sz="1200">
                <a:solidFill>
                  <a:srgbClr val="000000"/>
                </a:solidFill>
                <a:latin typeface="Tahoma"/>
              </a:rPr>
              <a:t>“ </a:t>
            </a:r>
            <a:r>
              <a:rPr lang="en-US" sz="1200">
                <a:solidFill>
                  <a:srgbClr val="000000"/>
                </a:solidFill>
                <a:latin typeface="Tahoma"/>
              </a:rPr>
              <a:t>I need to be confident that DC knows the status of each of my debtors’ invoices”</a:t>
            </a:r>
            <a:endParaRPr/>
          </a:p>
        </p:txBody>
      </p:sp>
      <p:sp>
        <p:nvSpPr>
          <p:cNvPr id="200" name="CustomShape 19"/>
          <p:cNvSpPr/>
          <p:nvPr/>
        </p:nvSpPr>
        <p:spPr>
          <a:xfrm>
            <a:off x="5410080" y="5181480"/>
            <a:ext cx="2005920" cy="608760"/>
          </a:xfrm>
          <a:prstGeom prst="rect">
            <a:avLst/>
          </a:prstGeom>
          <a:noFill/>
          <a:ln w="12600">
            <a:noFill/>
          </a:ln>
        </p:spPr>
        <p:txBody>
          <a:bodyPr bIns="44280" lIns="90360" rIns="90360" tIns="44280"/>
          <a:p>
            <a:pPr>
              <a:lnSpc>
                <a:spcPct val="90000"/>
              </a:lnSpc>
            </a:pPr>
            <a:r>
              <a:rPr lang="en-US" sz="1200">
                <a:solidFill>
                  <a:srgbClr val="000000"/>
                </a:solidFill>
                <a:latin typeface="Tahoma"/>
              </a:rPr>
              <a:t>Provide  a way to reflect invoice status by Debtor.</a:t>
            </a:r>
            <a:endParaRPr/>
          </a:p>
        </p:txBody>
      </p:sp>
      <p:sp>
        <p:nvSpPr>
          <p:cNvPr id="201" name="CustomShape 20"/>
          <p:cNvSpPr/>
          <p:nvPr/>
        </p:nvSpPr>
        <p:spPr>
          <a:xfrm>
            <a:off x="7093440" y="1247760"/>
            <a:ext cx="2158200" cy="380160"/>
          </a:xfrm>
          <a:prstGeom prst="rect">
            <a:avLst/>
          </a:prstGeom>
          <a:noFill/>
          <a:ln w="12600">
            <a:noFill/>
          </a:ln>
        </p:spPr>
        <p:txBody>
          <a:bodyPr bIns="44280" lIns="90360" rIns="0" tIns="44280"/>
          <a:p>
            <a:pPr algn="ctr">
              <a:lnSpc>
                <a:spcPct val="100000"/>
              </a:lnSpc>
            </a:pPr>
            <a:r>
              <a:rPr b="1" i="1" lang="en-US" sz="1200">
                <a:solidFill>
                  <a:srgbClr val="000000"/>
                </a:solidFill>
                <a:latin typeface="Tahoma"/>
              </a:rPr>
              <a:t>Importance</a:t>
            </a:r>
            <a:endParaRPr/>
          </a:p>
        </p:txBody>
      </p:sp>
      <p:sp>
        <p:nvSpPr>
          <p:cNvPr id="202" name="CustomShape 21"/>
          <p:cNvSpPr/>
          <p:nvPr/>
        </p:nvSpPr>
        <p:spPr>
          <a:xfrm>
            <a:off x="7956360" y="3573000"/>
            <a:ext cx="530280" cy="431280"/>
          </a:xfrm>
          <a:prstGeom prst="rect">
            <a:avLst/>
          </a:prstGeom>
          <a:noFill/>
          <a:ln w="12600">
            <a:noFill/>
          </a:ln>
        </p:spPr>
        <p:txBody>
          <a:bodyPr bIns="44280" lIns="90360" rIns="90360" tIns="44280"/>
          <a:p>
            <a:pPr>
              <a:lnSpc>
                <a:spcPct val="90000"/>
              </a:lnSpc>
            </a:pPr>
            <a:r>
              <a:rPr lang="en-US" sz="1200">
                <a:solidFill>
                  <a:srgbClr val="000000"/>
                </a:solidFill>
                <a:latin typeface="Tahoma"/>
              </a:rPr>
              <a:t>4</a:t>
            </a:r>
            <a:endParaRPr/>
          </a:p>
        </p:txBody>
      </p:sp>
      <p:sp>
        <p:nvSpPr>
          <p:cNvPr id="203" name="CustomShape 22"/>
          <p:cNvSpPr/>
          <p:nvPr/>
        </p:nvSpPr>
        <p:spPr>
          <a:xfrm>
            <a:off x="7956360" y="1917000"/>
            <a:ext cx="530280" cy="431280"/>
          </a:xfrm>
          <a:prstGeom prst="rect">
            <a:avLst/>
          </a:prstGeom>
          <a:noFill/>
          <a:ln w="12600">
            <a:noFill/>
          </a:ln>
        </p:spPr>
        <p:txBody>
          <a:bodyPr bIns="44280" lIns="90360" rIns="90360" tIns="44280"/>
          <a:p>
            <a:pPr>
              <a:lnSpc>
                <a:spcPct val="90000"/>
              </a:lnSpc>
            </a:pPr>
            <a:r>
              <a:rPr lang="en-US" sz="1200">
                <a:solidFill>
                  <a:srgbClr val="000000"/>
                </a:solidFill>
                <a:latin typeface="Tahoma"/>
              </a:rPr>
              <a:t>5</a:t>
            </a:r>
            <a:endParaRPr/>
          </a:p>
        </p:txBody>
      </p:sp>
      <p:sp>
        <p:nvSpPr>
          <p:cNvPr id="204" name="CustomShape 23"/>
          <p:cNvSpPr/>
          <p:nvPr/>
        </p:nvSpPr>
        <p:spPr>
          <a:xfrm>
            <a:off x="7956360" y="2637000"/>
            <a:ext cx="530280" cy="431280"/>
          </a:xfrm>
          <a:prstGeom prst="rect">
            <a:avLst/>
          </a:prstGeom>
          <a:noFill/>
          <a:ln w="12600">
            <a:noFill/>
          </a:ln>
        </p:spPr>
        <p:txBody>
          <a:bodyPr bIns="44280" lIns="90360" rIns="90360" tIns="44280"/>
          <a:p>
            <a:pPr>
              <a:lnSpc>
                <a:spcPct val="90000"/>
              </a:lnSpc>
            </a:pPr>
            <a:r>
              <a:rPr lang="en-US" sz="1200">
                <a:solidFill>
                  <a:srgbClr val="000000"/>
                </a:solidFill>
                <a:latin typeface="Tahoma"/>
              </a:rPr>
              <a:t>2</a:t>
            </a:r>
            <a:endParaRPr/>
          </a:p>
        </p:txBody>
      </p:sp>
      <p:sp>
        <p:nvSpPr>
          <p:cNvPr id="205" name="CustomShape 24"/>
          <p:cNvSpPr/>
          <p:nvPr/>
        </p:nvSpPr>
        <p:spPr>
          <a:xfrm>
            <a:off x="7956360" y="4581000"/>
            <a:ext cx="530280" cy="431280"/>
          </a:xfrm>
          <a:prstGeom prst="rect">
            <a:avLst/>
          </a:prstGeom>
          <a:noFill/>
          <a:ln w="12600">
            <a:noFill/>
          </a:ln>
        </p:spPr>
        <p:txBody>
          <a:bodyPr bIns="44280" lIns="90360" rIns="90360" tIns="44280"/>
          <a:p>
            <a:pPr>
              <a:lnSpc>
                <a:spcPct val="90000"/>
              </a:lnSpc>
            </a:pPr>
            <a:r>
              <a:rPr lang="en-US" sz="1200">
                <a:solidFill>
                  <a:srgbClr val="000000"/>
                </a:solidFill>
                <a:latin typeface="Tahoma"/>
              </a:rPr>
              <a:t>3</a:t>
            </a:r>
            <a:endParaRPr/>
          </a:p>
        </p:txBody>
      </p:sp>
      <p:sp>
        <p:nvSpPr>
          <p:cNvPr id="206" name="CustomShape 25"/>
          <p:cNvSpPr/>
          <p:nvPr/>
        </p:nvSpPr>
        <p:spPr>
          <a:xfrm>
            <a:off x="7956360" y="5229360"/>
            <a:ext cx="530280" cy="431280"/>
          </a:xfrm>
          <a:prstGeom prst="rect">
            <a:avLst/>
          </a:prstGeom>
          <a:noFill/>
          <a:ln w="12600">
            <a:noFill/>
          </a:ln>
        </p:spPr>
        <p:txBody>
          <a:bodyPr bIns="44280" lIns="90360" rIns="90360" tIns="44280"/>
          <a:p>
            <a:pPr>
              <a:lnSpc>
                <a:spcPct val="90000"/>
              </a:lnSpc>
            </a:pPr>
            <a:r>
              <a:rPr lang="en-US" sz="1200">
                <a:solidFill>
                  <a:srgbClr val="000000"/>
                </a:solidFill>
                <a:latin typeface="Tahoma"/>
              </a:rPr>
              <a:t>1</a:t>
            </a:r>
            <a:endParaRPr/>
          </a:p>
        </p:txBody>
      </p:sp>
    </p:spTree>
  </p:cSld>
  <p:transition spd="slow">
    <p:fade thruBlk="true"/>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457200" y="274680"/>
            <a:ext cx="8228880" cy="1142280"/>
          </a:xfrm>
          <a:prstGeom prst="rect">
            <a:avLst/>
          </a:prstGeom>
          <a:noFill/>
          <a:ln>
            <a:noFill/>
          </a:ln>
        </p:spPr>
        <p:txBody>
          <a:bodyPr anchor="ctr" bIns="45000" lIns="90000" rIns="90000" tIns="45000"/>
          <a:p>
            <a:pPr algn="ctr">
              <a:lnSpc>
                <a:spcPct val="100000"/>
              </a:lnSpc>
            </a:pPr>
            <a:r>
              <a:rPr lang="en-US" sz="4400">
                <a:solidFill>
                  <a:srgbClr val="000000"/>
                </a:solidFill>
                <a:latin typeface="Marydale"/>
              </a:rPr>
              <a:t>Roles and Goals</a:t>
            </a:r>
            <a:endParaRPr/>
          </a:p>
        </p:txBody>
      </p:sp>
      <p:sp>
        <p:nvSpPr>
          <p:cNvPr id="208" name="CustomShape 2"/>
          <p:cNvSpPr/>
          <p:nvPr/>
        </p:nvSpPr>
        <p:spPr>
          <a:xfrm>
            <a:off x="2971800" y="1219320"/>
            <a:ext cx="1726560" cy="380160"/>
          </a:xfrm>
          <a:prstGeom prst="rect">
            <a:avLst/>
          </a:prstGeom>
          <a:noFill/>
          <a:ln w="12600">
            <a:noFill/>
          </a:ln>
        </p:spPr>
        <p:txBody>
          <a:bodyPr bIns="44280" lIns="90360" rIns="90360" tIns="44280"/>
          <a:p>
            <a:pPr>
              <a:lnSpc>
                <a:spcPct val="100000"/>
              </a:lnSpc>
            </a:pPr>
            <a:r>
              <a:rPr b="1" i="1" lang="en-US" sz="1200">
                <a:solidFill>
                  <a:srgbClr val="000000"/>
                </a:solidFill>
                <a:latin typeface="Tahoma"/>
              </a:rPr>
              <a:t>What do I want to do?</a:t>
            </a:r>
            <a:endParaRPr/>
          </a:p>
        </p:txBody>
      </p:sp>
      <p:sp>
        <p:nvSpPr>
          <p:cNvPr id="209" name="CustomShape 3"/>
          <p:cNvSpPr/>
          <p:nvPr/>
        </p:nvSpPr>
        <p:spPr>
          <a:xfrm>
            <a:off x="5308560" y="1219320"/>
            <a:ext cx="2158200" cy="380160"/>
          </a:xfrm>
          <a:prstGeom prst="rect">
            <a:avLst/>
          </a:prstGeom>
          <a:noFill/>
          <a:ln w="12600">
            <a:noFill/>
          </a:ln>
        </p:spPr>
        <p:txBody>
          <a:bodyPr bIns="44280" lIns="90360" rIns="0" tIns="44280"/>
          <a:p>
            <a:pPr algn="ctr">
              <a:lnSpc>
                <a:spcPct val="100000"/>
              </a:lnSpc>
            </a:pPr>
            <a:r>
              <a:rPr b="1" i="1" lang="en-US" sz="1200">
                <a:solidFill>
                  <a:srgbClr val="000000"/>
                </a:solidFill>
                <a:latin typeface="Tahoma"/>
              </a:rPr>
              <a:t>How will you support my goals?</a:t>
            </a:r>
            <a:endParaRPr/>
          </a:p>
        </p:txBody>
      </p:sp>
      <p:sp>
        <p:nvSpPr>
          <p:cNvPr id="210" name="CustomShape 4"/>
          <p:cNvSpPr/>
          <p:nvPr/>
        </p:nvSpPr>
        <p:spPr>
          <a:xfrm>
            <a:off x="533520" y="1295280"/>
            <a:ext cx="1407240" cy="380160"/>
          </a:xfrm>
          <a:prstGeom prst="rect">
            <a:avLst/>
          </a:prstGeom>
          <a:noFill/>
          <a:ln w="12600">
            <a:noFill/>
          </a:ln>
        </p:spPr>
        <p:txBody>
          <a:bodyPr bIns="44280" lIns="90360" rIns="90360" tIns="44280"/>
          <a:p>
            <a:pPr>
              <a:lnSpc>
                <a:spcPct val="100000"/>
              </a:lnSpc>
            </a:pPr>
            <a:r>
              <a:rPr b="1" i="1" lang="en-US" sz="1200">
                <a:solidFill>
                  <a:srgbClr val="000000"/>
                </a:solidFill>
                <a:latin typeface="Tahoma"/>
              </a:rPr>
              <a:t>Who am I?</a:t>
            </a:r>
            <a:endParaRPr/>
          </a:p>
        </p:txBody>
      </p:sp>
      <p:sp>
        <p:nvSpPr>
          <p:cNvPr id="211" name="CustomShape 5"/>
          <p:cNvSpPr/>
          <p:nvPr/>
        </p:nvSpPr>
        <p:spPr>
          <a:xfrm>
            <a:off x="228600" y="1828800"/>
            <a:ext cx="2134440" cy="268920"/>
          </a:xfrm>
          <a:prstGeom prst="rect">
            <a:avLst/>
          </a:prstGeom>
          <a:noFill/>
          <a:ln w="12600">
            <a:noFill/>
          </a:ln>
        </p:spPr>
        <p:txBody>
          <a:bodyPr bIns="43200" lIns="90000" rIns="90000" tIns="43200"/>
          <a:p>
            <a:pPr>
              <a:lnSpc>
                <a:spcPct val="100000"/>
              </a:lnSpc>
            </a:pPr>
            <a:r>
              <a:rPr lang="en-US" sz="1200">
                <a:solidFill>
                  <a:srgbClr val="000000"/>
                </a:solidFill>
                <a:latin typeface="Arial"/>
              </a:rPr>
              <a:t>Evil Henchman</a:t>
            </a:r>
            <a:endParaRPr/>
          </a:p>
        </p:txBody>
      </p:sp>
      <p:sp>
        <p:nvSpPr>
          <p:cNvPr id="212" name="CustomShape 6"/>
          <p:cNvSpPr/>
          <p:nvPr/>
        </p:nvSpPr>
        <p:spPr>
          <a:xfrm>
            <a:off x="2819520" y="1828800"/>
            <a:ext cx="2004120" cy="250560"/>
          </a:xfrm>
          <a:prstGeom prst="rect">
            <a:avLst/>
          </a:prstGeom>
          <a:noFill/>
          <a:ln w="12600">
            <a:noFill/>
          </a:ln>
        </p:spPr>
        <p:txBody>
          <a:bodyPr bIns="43200" lIns="90000" rIns="90000" tIns="43200"/>
          <a:p>
            <a:pPr>
              <a:lnSpc>
                <a:spcPct val="90000"/>
              </a:lnSpc>
            </a:pPr>
            <a:r>
              <a:rPr lang="en-US" sz="1200">
                <a:solidFill>
                  <a:srgbClr val="000000"/>
                </a:solidFill>
                <a:latin typeface="Tahoma"/>
              </a:rPr>
              <a:t>Save for my retirement</a:t>
            </a:r>
            <a:endParaRPr/>
          </a:p>
        </p:txBody>
      </p:sp>
      <p:sp>
        <p:nvSpPr>
          <p:cNvPr id="213" name="CustomShape 7"/>
          <p:cNvSpPr/>
          <p:nvPr/>
        </p:nvSpPr>
        <p:spPr>
          <a:xfrm>
            <a:off x="5410080" y="1828800"/>
            <a:ext cx="2005920" cy="608760"/>
          </a:xfrm>
          <a:prstGeom prst="rect">
            <a:avLst/>
          </a:prstGeom>
          <a:noFill/>
          <a:ln w="12600">
            <a:noFill/>
          </a:ln>
        </p:spPr>
        <p:txBody>
          <a:bodyPr bIns="44280" lIns="90360" rIns="90360" tIns="44280"/>
          <a:p>
            <a:pPr>
              <a:lnSpc>
                <a:spcPct val="90000"/>
              </a:lnSpc>
            </a:pPr>
            <a:r>
              <a:rPr lang="en-US" sz="1200">
                <a:solidFill>
                  <a:srgbClr val="000000"/>
                </a:solidFill>
                <a:latin typeface="Tahoma"/>
              </a:rPr>
              <a:t>Provide a secure anonymous way to save funds for my retirement</a:t>
            </a:r>
            <a:endParaRPr/>
          </a:p>
        </p:txBody>
      </p:sp>
      <p:sp>
        <p:nvSpPr>
          <p:cNvPr id="214" name="CustomShape 8"/>
          <p:cNvSpPr/>
          <p:nvPr/>
        </p:nvSpPr>
        <p:spPr>
          <a:xfrm>
            <a:off x="228600" y="2666880"/>
            <a:ext cx="2134440" cy="268920"/>
          </a:xfrm>
          <a:prstGeom prst="rect">
            <a:avLst/>
          </a:prstGeom>
          <a:noFill/>
          <a:ln w="12600">
            <a:noFill/>
          </a:ln>
        </p:spPr>
        <p:txBody>
          <a:bodyPr bIns="43200" lIns="90000" rIns="90000" tIns="43200"/>
          <a:p>
            <a:pPr>
              <a:lnSpc>
                <a:spcPct val="100000"/>
              </a:lnSpc>
            </a:pPr>
            <a:r>
              <a:rPr lang="en-US" sz="1200">
                <a:solidFill>
                  <a:srgbClr val="000000"/>
                </a:solidFill>
                <a:latin typeface="Arial"/>
              </a:rPr>
              <a:t>Henchfund manager</a:t>
            </a:r>
            <a:endParaRPr/>
          </a:p>
        </p:txBody>
      </p:sp>
      <p:sp>
        <p:nvSpPr>
          <p:cNvPr id="215" name="CustomShape 9"/>
          <p:cNvSpPr/>
          <p:nvPr/>
        </p:nvSpPr>
        <p:spPr>
          <a:xfrm>
            <a:off x="2819520" y="2666880"/>
            <a:ext cx="2004120" cy="414720"/>
          </a:xfrm>
          <a:prstGeom prst="rect">
            <a:avLst/>
          </a:prstGeom>
          <a:noFill/>
          <a:ln w="12600">
            <a:noFill/>
          </a:ln>
        </p:spPr>
        <p:txBody>
          <a:bodyPr bIns="43200" lIns="90000" rIns="90000" tIns="43200"/>
          <a:p>
            <a:pPr>
              <a:lnSpc>
                <a:spcPct val="90000"/>
              </a:lnSpc>
            </a:pPr>
            <a:r>
              <a:rPr lang="en-US" sz="1200">
                <a:solidFill>
                  <a:srgbClr val="000000"/>
                </a:solidFill>
                <a:latin typeface="Tahoma"/>
              </a:rPr>
              <a:t>Invest hench funds in a diverse portfolio to make a massive bonus</a:t>
            </a:r>
            <a:endParaRPr/>
          </a:p>
        </p:txBody>
      </p:sp>
      <p:sp>
        <p:nvSpPr>
          <p:cNvPr id="216" name="CustomShape 10"/>
          <p:cNvSpPr/>
          <p:nvPr/>
        </p:nvSpPr>
        <p:spPr>
          <a:xfrm>
            <a:off x="5410080" y="2666880"/>
            <a:ext cx="2005920" cy="608760"/>
          </a:xfrm>
          <a:prstGeom prst="rect">
            <a:avLst/>
          </a:prstGeom>
          <a:noFill/>
          <a:ln w="12600">
            <a:noFill/>
          </a:ln>
        </p:spPr>
      </p:sp>
      <p:sp>
        <p:nvSpPr>
          <p:cNvPr id="217" name="CustomShape 11"/>
          <p:cNvSpPr/>
          <p:nvPr/>
        </p:nvSpPr>
        <p:spPr>
          <a:xfrm>
            <a:off x="7093440" y="1247760"/>
            <a:ext cx="2158200" cy="380160"/>
          </a:xfrm>
          <a:prstGeom prst="rect">
            <a:avLst/>
          </a:prstGeom>
          <a:noFill/>
          <a:ln w="12600">
            <a:noFill/>
          </a:ln>
        </p:spPr>
        <p:txBody>
          <a:bodyPr bIns="44280" lIns="90360" rIns="0" tIns="44280"/>
          <a:p>
            <a:pPr algn="ctr">
              <a:lnSpc>
                <a:spcPct val="100000"/>
              </a:lnSpc>
            </a:pPr>
            <a:r>
              <a:rPr b="1" i="1" lang="en-US" sz="1200">
                <a:solidFill>
                  <a:srgbClr val="000000"/>
                </a:solidFill>
                <a:latin typeface="Tahoma"/>
              </a:rPr>
              <a:t>Importance</a:t>
            </a:r>
            <a:endParaRPr/>
          </a:p>
        </p:txBody>
      </p:sp>
      <p:sp>
        <p:nvSpPr>
          <p:cNvPr id="218" name="CustomShape 12"/>
          <p:cNvSpPr/>
          <p:nvPr/>
        </p:nvSpPr>
        <p:spPr>
          <a:xfrm>
            <a:off x="7956360" y="1917000"/>
            <a:ext cx="530280" cy="431280"/>
          </a:xfrm>
          <a:prstGeom prst="rect">
            <a:avLst/>
          </a:prstGeom>
          <a:noFill/>
          <a:ln w="12600">
            <a:noFill/>
          </a:ln>
        </p:spPr>
        <p:txBody>
          <a:bodyPr bIns="44280" lIns="90360" rIns="90360" tIns="44280"/>
          <a:p>
            <a:pPr>
              <a:lnSpc>
                <a:spcPct val="90000"/>
              </a:lnSpc>
            </a:pPr>
            <a:r>
              <a:rPr lang="en-US" sz="1200">
                <a:solidFill>
                  <a:srgbClr val="000000"/>
                </a:solidFill>
                <a:latin typeface="Tahoma"/>
              </a:rPr>
              <a:t>1</a:t>
            </a:r>
            <a:endParaRPr/>
          </a:p>
        </p:txBody>
      </p:sp>
      <p:sp>
        <p:nvSpPr>
          <p:cNvPr id="219" name="CustomShape 13"/>
          <p:cNvSpPr/>
          <p:nvPr/>
        </p:nvSpPr>
        <p:spPr>
          <a:xfrm>
            <a:off x="7956360" y="2637000"/>
            <a:ext cx="530280" cy="431280"/>
          </a:xfrm>
          <a:prstGeom prst="rect">
            <a:avLst/>
          </a:prstGeom>
          <a:noFill/>
          <a:ln w="12600">
            <a:noFill/>
          </a:ln>
        </p:spPr>
        <p:txBody>
          <a:bodyPr bIns="44280" lIns="90360" rIns="90360" tIns="44280"/>
          <a:p>
            <a:pPr>
              <a:lnSpc>
                <a:spcPct val="90000"/>
              </a:lnSpc>
            </a:pPr>
            <a:r>
              <a:rPr lang="en-US" sz="1200">
                <a:solidFill>
                  <a:srgbClr val="000000"/>
                </a:solidFill>
                <a:latin typeface="Tahoma"/>
              </a:rPr>
              <a:t>2</a:t>
            </a:r>
            <a:endParaRPr/>
          </a:p>
        </p:txBody>
      </p:sp>
      <p:sp>
        <p:nvSpPr>
          <p:cNvPr id="220" name="CustomShape 14"/>
          <p:cNvSpPr/>
          <p:nvPr/>
        </p:nvSpPr>
        <p:spPr>
          <a:xfrm>
            <a:off x="5508000" y="2637000"/>
            <a:ext cx="2005920" cy="608760"/>
          </a:xfrm>
          <a:prstGeom prst="rect">
            <a:avLst/>
          </a:prstGeom>
          <a:noFill/>
          <a:ln w="12600">
            <a:noFill/>
          </a:ln>
        </p:spPr>
        <p:txBody>
          <a:bodyPr bIns="44280" lIns="90360" rIns="90360" tIns="44280"/>
          <a:p>
            <a:pPr>
              <a:lnSpc>
                <a:spcPct val="90000"/>
              </a:lnSpc>
            </a:pPr>
            <a:r>
              <a:rPr lang="en-US" sz="1200">
                <a:solidFill>
                  <a:srgbClr val="000000"/>
                </a:solidFill>
                <a:latin typeface="Tahoma"/>
              </a:rPr>
              <a:t>Provide details of the current content and value of the hench fund so investing decisions can be made</a:t>
            </a:r>
            <a:endParaRPr/>
          </a:p>
        </p:txBody>
      </p:sp>
    </p:spTree>
  </p:cSld>
  <p:transition spd="slow">
    <p:fade thruBlk="true"/>
  </p:transition>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380880" y="1828800"/>
            <a:ext cx="8411760" cy="2819880"/>
          </a:xfrm>
          <a:prstGeom prst="rect">
            <a:avLst/>
          </a:prstGeom>
          <a:noFill/>
          <a:ln>
            <a:noFill/>
          </a:ln>
        </p:spPr>
        <p:txBody>
          <a:bodyPr anchor="ctr" bIns="45000" lIns="90000" rIns="90000" tIns="45000"/>
          <a:p>
            <a:pPr>
              <a:lnSpc>
                <a:spcPct val="100000"/>
              </a:lnSpc>
            </a:pPr>
            <a:r>
              <a:rPr lang="en-US" sz="7200">
                <a:solidFill>
                  <a:srgbClr val="000000"/>
                </a:solidFill>
                <a:latin typeface="Marydale"/>
              </a:rPr>
              <a:t>Personas</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