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9144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 Id="rId3" Type="http://schemas.openxmlformats.org/officeDocument/2006/relationships/hyperlink" Target="http://www.inegalites.fr/spip.php?article1393" TargetMode="External"/><Relationship Id="rId4" Type="http://schemas.openxmlformats.org/officeDocument/2006/relationships/hyperlink" Target="http://archive.wikiwix.com/cache/?url=http://www.inegalites.fr/spip.php?article1393" TargetMode="External"/><Relationship Id="rId5" Type="http://schemas.openxmlformats.org/officeDocument/2006/relationships/hyperlink" Target="http://www.goodplanet.info/Contenu/Chiffres-cles/L-inegale-repartition-des-richesses/(theme)/1383" TargetMode="External"/><Relationship Id="rId6" Type="http://schemas.openxmlformats.org/officeDocument/2006/relationships/hyperlink" Target="http://archive.wikiwix.com/cache/?url=http://www.goodplanet.info/Contenu/Chiffres-cles/L-inegale-repartition-des-richesses/(theme)/1383" TargetMode="External"/><Relationship Id="rId7" Type="http://schemas.openxmlformats.org/officeDocument/2006/relationships/hyperlink" Target="https://fr.wikipedia.org/wiki/L'Actu" TargetMode="External"/><Relationship Id="rId8" Type="http://schemas.openxmlformats.org/officeDocument/2006/relationships/hyperlink" Target="https://fr.wikipedia.org/wiki/International_Standard_Serial_Number" TargetMode="External"/><Relationship Id="rId9" Type="http://schemas.openxmlformats.org/officeDocument/2006/relationships/hyperlink" Target="http://worldcat.org/issn/1288-6939&amp;lang=fr" TargetMode="External"/><Relationship Id="rId10" Type="http://schemas.openxmlformats.org/officeDocument/2006/relationships/hyperlink" Target="http://www.clg-doisneau-gonesse.ac-versailles.fr/spip.php?article175" TargetMode="External"/><Relationship Id="rId11" Type="http://schemas.openxmlformats.org/officeDocument/2006/relationships/hyperlink" Target="http://archive.wikiwix.com/cache/?url=http://www.clg-doisneau-gonesse.ac-versailles.fr/spip.php?article175"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www.inegalites.fr/spip.php?article1393" TargetMode="External"/><Relationship Id="rId4" Type="http://schemas.openxmlformats.org/officeDocument/2006/relationships/hyperlink" Target="http://archive.wikiwix.com/cache/?url=http://www.inegalites.fr/spip.php?article1393" TargetMode="External"/><Relationship Id="rId5" Type="http://schemas.openxmlformats.org/officeDocument/2006/relationships/hyperlink" Target="http://www.goodplanet.info/Contenu/Chiffres-cles/L-inegale-repartition-des-richesses/(theme)/1383" TargetMode="External"/><Relationship Id="rId6" Type="http://schemas.openxmlformats.org/officeDocument/2006/relationships/hyperlink" Target="http://archive.wikiwix.com/cache/?url=http://www.goodplanet.info/Contenu/Chiffres-cles/L-inegale-repartition-des-richesses/(theme)/1383" TargetMode="External"/><Relationship Id="rId7" Type="http://schemas.openxmlformats.org/officeDocument/2006/relationships/hyperlink" Target="https://fr.wikipedia.org/wiki/L'Actu" TargetMode="External"/><Relationship Id="rId8" Type="http://schemas.openxmlformats.org/officeDocument/2006/relationships/hyperlink" Target="https://fr.wikipedia.org/wiki/International_Standard_Serial_Number" TargetMode="External"/><Relationship Id="rId9" Type="http://schemas.openxmlformats.org/officeDocument/2006/relationships/hyperlink" Target="http://worldcat.org/issn/1288-6939&amp;lang=fr" TargetMode="External"/><Relationship Id="rId10" Type="http://schemas.openxmlformats.org/officeDocument/2006/relationships/hyperlink" Target="http://www.clg-doisneau-gonesse.ac-versailles.fr/spip.php?article175" TargetMode="External"/><Relationship Id="rId11" Type="http://schemas.openxmlformats.org/officeDocument/2006/relationships/hyperlink" Target="http://archive.wikiwix.com/cache/?url=http://www.clg-doisneau-gonesse.ac-versailles.fr/spip.php?article175"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www.inegalites.fr/spip.php?article1393" TargetMode="External"/><Relationship Id="rId4" Type="http://schemas.openxmlformats.org/officeDocument/2006/relationships/hyperlink" Target="http://archive.wikiwix.com/cache/?url=http://www.inegalites.fr/spip.php?article1393" TargetMode="External"/><Relationship Id="rId5" Type="http://schemas.openxmlformats.org/officeDocument/2006/relationships/hyperlink" Target="http://www.goodplanet.info/Contenu/Chiffres-cles/L-inegale-repartition-des-richesses/(theme)/1383" TargetMode="External"/><Relationship Id="rId6" Type="http://schemas.openxmlformats.org/officeDocument/2006/relationships/hyperlink" Target="http://archive.wikiwix.com/cache/?url=http://www.goodplanet.info/Contenu/Chiffres-cles/L-inegale-repartition-des-richesses/(theme)/1383" TargetMode="External"/><Relationship Id="rId7" Type="http://schemas.openxmlformats.org/officeDocument/2006/relationships/hyperlink" Target="https://fr.wikipedia.org/wiki/L'Actu" TargetMode="External"/><Relationship Id="rId8" Type="http://schemas.openxmlformats.org/officeDocument/2006/relationships/hyperlink" Target="https://fr.wikipedia.org/wiki/International_Standard_Serial_Number" TargetMode="External"/><Relationship Id="rId9" Type="http://schemas.openxmlformats.org/officeDocument/2006/relationships/hyperlink" Target="http://worldcat.org/issn/1288-6939&amp;lang=fr" TargetMode="External"/><Relationship Id="rId10" Type="http://schemas.openxmlformats.org/officeDocument/2006/relationships/hyperlink" Target="http://www.clg-doisneau-gonesse.ac-versailles.fr/spip.php?article175" TargetMode="External"/><Relationship Id="rId11" Type="http://schemas.openxmlformats.org/officeDocument/2006/relationships/hyperlink" Target="http://archive.wikiwix.com/cache/?url=http://www.clg-doisneau-gonesse.ac-versailles.fr/spip.php?article175"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www.inegalites.fr/spip.php?article1393" TargetMode="External"/><Relationship Id="rId4" Type="http://schemas.openxmlformats.org/officeDocument/2006/relationships/hyperlink" Target="http://archive.wikiwix.com/cache/?url=http://www.inegalites.fr/spip.php?article1393" TargetMode="External"/><Relationship Id="rId5" Type="http://schemas.openxmlformats.org/officeDocument/2006/relationships/hyperlink" Target="http://www.goodplanet.info/Contenu/Chiffres-cles/L-inegale-repartition-des-richesses/(theme)/1383" TargetMode="External"/><Relationship Id="rId6" Type="http://schemas.openxmlformats.org/officeDocument/2006/relationships/hyperlink" Target="http://archive.wikiwix.com/cache/?url=http://www.goodplanet.info/Contenu/Chiffres-cles/L-inegale-repartition-des-richesses/(theme)/1383" TargetMode="External"/><Relationship Id="rId7" Type="http://schemas.openxmlformats.org/officeDocument/2006/relationships/hyperlink" Target="https://fr.wikipedia.org/wiki/L'Actu" TargetMode="External"/><Relationship Id="rId8" Type="http://schemas.openxmlformats.org/officeDocument/2006/relationships/hyperlink" Target="https://fr.wikipedia.org/wiki/International_Standard_Serial_Number" TargetMode="External"/><Relationship Id="rId9" Type="http://schemas.openxmlformats.org/officeDocument/2006/relationships/hyperlink" Target="http://worldcat.org/issn/1288-6939&amp;lang=fr" TargetMode="External"/><Relationship Id="rId10" Type="http://schemas.openxmlformats.org/officeDocument/2006/relationships/hyperlink" Target="http://www.clg-doisneau-gonesse.ac-versailles.fr/spip.php?article175" TargetMode="External"/><Relationship Id="rId11" Type="http://schemas.openxmlformats.org/officeDocument/2006/relationships/hyperlink" Target="http://archive.wikiwix.com/cache/?url=http://www.clg-doisneau-gonesse.ac-versailles.fr/spip.php?article175" TargetMode="Externa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www.inegalites.fr/spip.php?article1393" TargetMode="External"/><Relationship Id="rId4" Type="http://schemas.openxmlformats.org/officeDocument/2006/relationships/hyperlink" Target="http://archive.wikiwix.com/cache/?url=http://www.inegalites.fr/spip.php?article1393" TargetMode="External"/><Relationship Id="rId5" Type="http://schemas.openxmlformats.org/officeDocument/2006/relationships/hyperlink" Target="http://www.goodplanet.info/Contenu/Chiffres-cles/L-inegale-repartition-des-richesses/(theme)/1383" TargetMode="External"/><Relationship Id="rId6" Type="http://schemas.openxmlformats.org/officeDocument/2006/relationships/hyperlink" Target="http://archive.wikiwix.com/cache/?url=http://www.goodplanet.info/Contenu/Chiffres-cles/L-inegale-repartition-des-richesses/(theme)/1383" TargetMode="External"/><Relationship Id="rId7" Type="http://schemas.openxmlformats.org/officeDocument/2006/relationships/hyperlink" Target="https://fr.wikipedia.org/wiki/L'Actu" TargetMode="External"/><Relationship Id="rId8" Type="http://schemas.openxmlformats.org/officeDocument/2006/relationships/hyperlink" Target="https://fr.wikipedia.org/wiki/International_Standard_Serial_Number" TargetMode="External"/><Relationship Id="rId9" Type="http://schemas.openxmlformats.org/officeDocument/2006/relationships/hyperlink" Target="http://worldcat.org/issn/1288-6939&amp;lang=fr" TargetMode="External"/><Relationship Id="rId10" Type="http://schemas.openxmlformats.org/officeDocument/2006/relationships/hyperlink" Target="http://www.clg-doisneau-gonesse.ac-versailles.fr/spip.php?article175" TargetMode="External"/><Relationship Id="rId11" Type="http://schemas.openxmlformats.org/officeDocument/2006/relationships/hyperlink" Target="http://archive.wikiwix.com/cache/?url=http://www.clg-doisneau-gonesse.ac-versailles.fr/spip.php?article17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3" invalidUrl="" action="" tgtFrame="" tooltip="" history="1" highlightClick="0" endSnd="0"/>
              </a:rPr>
              <a:t>« Observatoire des inégalités » [</a:t>
            </a:r>
            <a:r>
              <a:rPr sz="1200">
                <a:latin typeface="Calibri"/>
                <a:ea typeface="Calibri"/>
                <a:cs typeface="Calibri"/>
                <a:sym typeface="Calibri"/>
                <a:hlinkClick r:id="rId4" invalidUrl="" action="" tgtFrame="" tooltip="" history="1" highlightClick="0" endSnd="0"/>
              </a:rPr>
              <a:t>archive], sur </a:t>
            </a:r>
            <a:r>
              <a:rPr i="1" sz="1200">
                <a:latin typeface="Calibri"/>
                <a:ea typeface="Calibri"/>
                <a:cs typeface="Calibri"/>
                <a:sym typeface="Calibri"/>
                <a:hlinkClick r:id="rId4" invalidUrl="" action="" tgtFrame="" tooltip="" history="1" highlightClick="0" endSnd="0"/>
              </a:rPr>
              <a:t>inegalites.fr</a:t>
            </a:r>
            <a:r>
              <a:rPr sz="1200">
                <a:latin typeface="Calibri"/>
                <a:ea typeface="Calibri"/>
                <a:cs typeface="Calibri"/>
                <a:sym typeface="Calibri"/>
                <a:hlinkClick r:id="rId4" invalidUrl="" action="" tgtFrame="" tooltip="" history="1" highlightClick="0" endSnd="0"/>
              </a:rPr>
              <a:t>,</a:t>
            </a:r>
            <a:r>
              <a:rPr sz="1200">
                <a:hlinkClick r:id="rId4" invalidUrl="" action="" tgtFrame="" tooltip="" history="1" highlightClick="0" endSnd="0"/>
              </a:rPr>
              <a:t>‎ </a:t>
            </a:r>
            <a:r>
              <a:rPr sz="1200">
                <a:latin typeface="Calibri"/>
                <a:ea typeface="Calibri"/>
                <a:cs typeface="Calibri"/>
                <a:sym typeface="Calibri"/>
                <a:hlinkClick r:id="rId4" invalidUrl="" action="" tgtFrame="" tooltip="" history="1" highlightClick="0" endSnd="0"/>
              </a:rPr>
              <a:t>9 janvier 2014</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5" invalidUrl="" action="" tgtFrame="" tooltip="" history="1" highlightClick="0" endSnd="0"/>
              </a:rPr>
              <a:t>« L'inégale répartition des richesses » [</a:t>
            </a:r>
            <a:r>
              <a:rPr sz="1200">
                <a:latin typeface="Calibri"/>
                <a:ea typeface="Calibri"/>
                <a:cs typeface="Calibri"/>
                <a:sym typeface="Calibri"/>
                <a:hlinkClick r:id="rId6" invalidUrl="" action="" tgtFrame="" tooltip="" history="1" highlightClick="0" endSnd="0"/>
              </a:rPr>
              <a:t>archive], sur </a:t>
            </a:r>
            <a:r>
              <a:rPr i="1" sz="1200">
                <a:latin typeface="Calibri"/>
                <a:ea typeface="Calibri"/>
                <a:cs typeface="Calibri"/>
                <a:sym typeface="Calibri"/>
                <a:hlinkClick r:id="rId6" invalidUrl="" action="" tgtFrame="" tooltip="" history="1" highlightClick="0" endSnd="0"/>
              </a:rPr>
              <a:t>goodplanet.info</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baseline="30000" sz="1200">
                <a:latin typeface="Calibri"/>
                <a:ea typeface="Calibri"/>
                <a:cs typeface="Calibri"/>
                <a:sym typeface="Calibri"/>
              </a:rPr>
              <a:t>a, b, c, d, e, f et g</a:t>
            </a:r>
            <a:r>
              <a:rPr sz="1200">
                <a:latin typeface="Calibri"/>
                <a:ea typeface="Calibri"/>
                <a:cs typeface="Calibri"/>
                <a:sym typeface="Calibri"/>
              </a:rPr>
              <a:t> Stephanie Lelong, « 85 riches possèdent autant que les 3,5 milliards les plus pauvres », </a:t>
            </a:r>
            <a:r>
              <a:rPr i="1" sz="1200">
                <a:latin typeface="Calibri"/>
                <a:ea typeface="Calibri"/>
                <a:cs typeface="Calibri"/>
                <a:sym typeface="Calibri"/>
                <a:hlinkClick r:id="rId7" invalidUrl="" action="" tgtFrame="" tooltip="" history="1" highlightClick="0" endSnd="0"/>
              </a:rPr>
              <a:t>L'Actu</a:t>
            </a:r>
            <a:r>
              <a:rPr sz="1200">
                <a:latin typeface="Calibri"/>
                <a:ea typeface="Calibri"/>
                <a:cs typeface="Calibri"/>
                <a:sym typeface="Calibri"/>
                <a:hlinkClick r:id="rId7" invalidUrl="" action="" tgtFrame="" tooltip="" history="1" highlightClick="0" endSnd="0"/>
              </a:rPr>
              <a:t>, no 4294,</a:t>
            </a:r>
            <a:r>
              <a:rPr sz="1200">
                <a:hlinkClick r:id="rId7" invalidUrl="" action="" tgtFrame="" tooltip="" history="1" highlightClick="0" endSnd="0"/>
              </a:rPr>
              <a:t>‎ </a:t>
            </a:r>
            <a:r>
              <a:rPr sz="1200">
                <a:latin typeface="Calibri"/>
                <a:ea typeface="Calibri"/>
                <a:cs typeface="Calibri"/>
                <a:sym typeface="Calibri"/>
                <a:hlinkClick r:id="rId7" invalidUrl="" action="" tgtFrame="" tooltip="" history="1" highlightClick="0" endSnd="0"/>
              </a:rPr>
              <a:t>8 février 2014, p. 8 (</a:t>
            </a:r>
            <a:r>
              <a:rPr sz="1200">
                <a:latin typeface="Calibri"/>
                <a:ea typeface="Calibri"/>
                <a:cs typeface="Calibri"/>
                <a:sym typeface="Calibri"/>
                <a:hlinkClick r:id="rId8" invalidUrl="" action="" tgtFrame="" tooltip="" history="1" highlightClick="0" endSnd="0"/>
              </a:rPr>
              <a:t>ISSN </a:t>
            </a:r>
            <a:r>
              <a:rPr sz="1200">
                <a:latin typeface="Calibri"/>
                <a:ea typeface="Calibri"/>
                <a:cs typeface="Calibri"/>
                <a:sym typeface="Calibri"/>
                <a:hlinkClick r:id="rId9" invalidUrl="" action="" tgtFrame="" tooltip="" history="1" highlightClick="0" endSnd="0"/>
              </a:rPr>
              <a:t>1288-6939)</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10" invalidUrl="" action="" tgtFrame="" tooltip="" history="1" highlightClick="0" endSnd="0"/>
              </a:rPr>
              <a:t>« Les grandes villes du monde : lieu des inégalités de richesse » [</a:t>
            </a:r>
            <a:r>
              <a:rPr sz="1200">
                <a:latin typeface="Calibri"/>
                <a:ea typeface="Calibri"/>
                <a:cs typeface="Calibri"/>
                <a:sym typeface="Calibri"/>
                <a:hlinkClick r:id="rId11" invalidUrl="" action="" tgtFrame="" tooltip="" history="1" highlightClick="0" endSnd="0"/>
              </a:rPr>
              <a:t>archive], sur </a:t>
            </a:r>
            <a:r>
              <a:rPr i="1" sz="1200">
                <a:latin typeface="Calibri"/>
                <a:ea typeface="Calibri"/>
                <a:cs typeface="Calibri"/>
                <a:sym typeface="Calibri"/>
                <a:hlinkClick r:id="rId11" invalidUrl="" action="" tgtFrame="" tooltip="" history="1" highlightClick="0" endSnd="0"/>
              </a:rPr>
              <a:t>clg-doisneau-gonesse.ac-versailles.fr</a:t>
            </a:r>
            <a:r>
              <a:rPr sz="1200">
                <a:latin typeface="Calibri"/>
                <a:ea typeface="Calibri"/>
                <a:cs typeface="Calibri"/>
                <a:sym typeface="Calibri"/>
                <a:hlinkClick r:id="rId11" invalidUrl="" action="" tgtFrame="" tooltip="" history="1" highlightClick="0" endSnd="0"/>
              </a:rPr>
              <a:t>,</a:t>
            </a:r>
            <a:r>
              <a:rPr sz="1200">
                <a:hlinkClick r:id="rId11" invalidUrl="" action="" tgtFrame="" tooltip="" history="1" highlightClick="0" endSnd="0"/>
              </a:rPr>
              <a:t>‎ </a:t>
            </a:r>
            <a:r>
              <a:rPr sz="1200">
                <a:latin typeface="Calibri"/>
                <a:ea typeface="Calibri"/>
                <a:cs typeface="Calibri"/>
                <a:sym typeface="Calibri"/>
                <a:hlinkClick r:id="rId11" invalidUrl="" action="" tgtFrame="" tooltip="" history="1" highlightClick="0" endSnd="0"/>
              </a:rPr>
              <a:t>22 avril 2006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3" invalidUrl="" action="" tgtFrame="" tooltip="" history="1" highlightClick="0" endSnd="0"/>
              </a:rPr>
              <a:t>« Observatoire des inégalités » [</a:t>
            </a:r>
            <a:r>
              <a:rPr sz="1200">
                <a:latin typeface="Calibri"/>
                <a:ea typeface="Calibri"/>
                <a:cs typeface="Calibri"/>
                <a:sym typeface="Calibri"/>
                <a:hlinkClick r:id="rId4" invalidUrl="" action="" tgtFrame="" tooltip="" history="1" highlightClick="0" endSnd="0"/>
              </a:rPr>
              <a:t>archive], sur </a:t>
            </a:r>
            <a:r>
              <a:rPr i="1" sz="1200">
                <a:latin typeface="Calibri"/>
                <a:ea typeface="Calibri"/>
                <a:cs typeface="Calibri"/>
                <a:sym typeface="Calibri"/>
                <a:hlinkClick r:id="rId4" invalidUrl="" action="" tgtFrame="" tooltip="" history="1" highlightClick="0" endSnd="0"/>
              </a:rPr>
              <a:t>inegalites.fr</a:t>
            </a:r>
            <a:r>
              <a:rPr sz="1200">
                <a:latin typeface="Calibri"/>
                <a:ea typeface="Calibri"/>
                <a:cs typeface="Calibri"/>
                <a:sym typeface="Calibri"/>
                <a:hlinkClick r:id="rId4" invalidUrl="" action="" tgtFrame="" tooltip="" history="1" highlightClick="0" endSnd="0"/>
              </a:rPr>
              <a:t>,</a:t>
            </a:r>
            <a:r>
              <a:rPr sz="1200">
                <a:hlinkClick r:id="rId4" invalidUrl="" action="" tgtFrame="" tooltip="" history="1" highlightClick="0" endSnd="0"/>
              </a:rPr>
              <a:t>‎ </a:t>
            </a:r>
            <a:r>
              <a:rPr sz="1200">
                <a:latin typeface="Calibri"/>
                <a:ea typeface="Calibri"/>
                <a:cs typeface="Calibri"/>
                <a:sym typeface="Calibri"/>
                <a:hlinkClick r:id="rId4" invalidUrl="" action="" tgtFrame="" tooltip="" history="1" highlightClick="0" endSnd="0"/>
              </a:rPr>
              <a:t>9 janvier 2014</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5" invalidUrl="" action="" tgtFrame="" tooltip="" history="1" highlightClick="0" endSnd="0"/>
              </a:rPr>
              <a:t>« L'inégale répartition des richesses » [</a:t>
            </a:r>
            <a:r>
              <a:rPr sz="1200">
                <a:latin typeface="Calibri"/>
                <a:ea typeface="Calibri"/>
                <a:cs typeface="Calibri"/>
                <a:sym typeface="Calibri"/>
                <a:hlinkClick r:id="rId6" invalidUrl="" action="" tgtFrame="" tooltip="" history="1" highlightClick="0" endSnd="0"/>
              </a:rPr>
              <a:t>archive], sur </a:t>
            </a:r>
            <a:r>
              <a:rPr i="1" sz="1200">
                <a:latin typeface="Calibri"/>
                <a:ea typeface="Calibri"/>
                <a:cs typeface="Calibri"/>
                <a:sym typeface="Calibri"/>
                <a:hlinkClick r:id="rId6" invalidUrl="" action="" tgtFrame="" tooltip="" history="1" highlightClick="0" endSnd="0"/>
              </a:rPr>
              <a:t>goodplanet.info</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baseline="30000" sz="1200">
                <a:latin typeface="Calibri"/>
                <a:ea typeface="Calibri"/>
                <a:cs typeface="Calibri"/>
                <a:sym typeface="Calibri"/>
              </a:rPr>
              <a:t>a, b, c, d, e, f et g</a:t>
            </a:r>
            <a:r>
              <a:rPr sz="1200">
                <a:latin typeface="Calibri"/>
                <a:ea typeface="Calibri"/>
                <a:cs typeface="Calibri"/>
                <a:sym typeface="Calibri"/>
              </a:rPr>
              <a:t> Stephanie Lelong, « 85 riches possèdent autant que les 3,5 milliards les plus pauvres », </a:t>
            </a:r>
            <a:r>
              <a:rPr i="1" sz="1200">
                <a:latin typeface="Calibri"/>
                <a:ea typeface="Calibri"/>
                <a:cs typeface="Calibri"/>
                <a:sym typeface="Calibri"/>
                <a:hlinkClick r:id="rId7" invalidUrl="" action="" tgtFrame="" tooltip="" history="1" highlightClick="0" endSnd="0"/>
              </a:rPr>
              <a:t>L'Actu</a:t>
            </a:r>
            <a:r>
              <a:rPr sz="1200">
                <a:latin typeface="Calibri"/>
                <a:ea typeface="Calibri"/>
                <a:cs typeface="Calibri"/>
                <a:sym typeface="Calibri"/>
                <a:hlinkClick r:id="rId7" invalidUrl="" action="" tgtFrame="" tooltip="" history="1" highlightClick="0" endSnd="0"/>
              </a:rPr>
              <a:t>, no 4294,</a:t>
            </a:r>
            <a:r>
              <a:rPr sz="1200">
                <a:hlinkClick r:id="rId7" invalidUrl="" action="" tgtFrame="" tooltip="" history="1" highlightClick="0" endSnd="0"/>
              </a:rPr>
              <a:t>‎ </a:t>
            </a:r>
            <a:r>
              <a:rPr sz="1200">
                <a:latin typeface="Calibri"/>
                <a:ea typeface="Calibri"/>
                <a:cs typeface="Calibri"/>
                <a:sym typeface="Calibri"/>
                <a:hlinkClick r:id="rId7" invalidUrl="" action="" tgtFrame="" tooltip="" history="1" highlightClick="0" endSnd="0"/>
              </a:rPr>
              <a:t>8 février 2014, p. 8 (</a:t>
            </a:r>
            <a:r>
              <a:rPr sz="1200">
                <a:latin typeface="Calibri"/>
                <a:ea typeface="Calibri"/>
                <a:cs typeface="Calibri"/>
                <a:sym typeface="Calibri"/>
                <a:hlinkClick r:id="rId8" invalidUrl="" action="" tgtFrame="" tooltip="" history="1" highlightClick="0" endSnd="0"/>
              </a:rPr>
              <a:t>ISSN </a:t>
            </a:r>
            <a:r>
              <a:rPr sz="1200">
                <a:latin typeface="Calibri"/>
                <a:ea typeface="Calibri"/>
                <a:cs typeface="Calibri"/>
                <a:sym typeface="Calibri"/>
                <a:hlinkClick r:id="rId9" invalidUrl="" action="" tgtFrame="" tooltip="" history="1" highlightClick="0" endSnd="0"/>
              </a:rPr>
              <a:t>1288-6939)</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10" invalidUrl="" action="" tgtFrame="" tooltip="" history="1" highlightClick="0" endSnd="0"/>
              </a:rPr>
              <a:t>« Les grandes villes du monde : lieu des inégalités de richesse » [</a:t>
            </a:r>
            <a:r>
              <a:rPr sz="1200">
                <a:latin typeface="Calibri"/>
                <a:ea typeface="Calibri"/>
                <a:cs typeface="Calibri"/>
                <a:sym typeface="Calibri"/>
                <a:hlinkClick r:id="rId11" invalidUrl="" action="" tgtFrame="" tooltip="" history="1" highlightClick="0" endSnd="0"/>
              </a:rPr>
              <a:t>archive], sur </a:t>
            </a:r>
            <a:r>
              <a:rPr i="1" sz="1200">
                <a:latin typeface="Calibri"/>
                <a:ea typeface="Calibri"/>
                <a:cs typeface="Calibri"/>
                <a:sym typeface="Calibri"/>
                <a:hlinkClick r:id="rId11" invalidUrl="" action="" tgtFrame="" tooltip="" history="1" highlightClick="0" endSnd="0"/>
              </a:rPr>
              <a:t>clg-doisneau-gonesse.ac-versailles.fr</a:t>
            </a:r>
            <a:r>
              <a:rPr sz="1200">
                <a:latin typeface="Calibri"/>
                <a:ea typeface="Calibri"/>
                <a:cs typeface="Calibri"/>
                <a:sym typeface="Calibri"/>
                <a:hlinkClick r:id="rId11" invalidUrl="" action="" tgtFrame="" tooltip="" history="1" highlightClick="0" endSnd="0"/>
              </a:rPr>
              <a:t>,</a:t>
            </a:r>
            <a:r>
              <a:rPr sz="1200">
                <a:hlinkClick r:id="rId11" invalidUrl="" action="" tgtFrame="" tooltip="" history="1" highlightClick="0" endSnd="0"/>
              </a:rPr>
              <a:t>‎ </a:t>
            </a:r>
            <a:r>
              <a:rPr sz="1200">
                <a:latin typeface="Calibri"/>
                <a:ea typeface="Calibri"/>
                <a:cs typeface="Calibri"/>
                <a:sym typeface="Calibri"/>
                <a:hlinkClick r:id="rId11" invalidUrl="" action="" tgtFrame="" tooltip="" history="1" highlightClick="0" endSnd="0"/>
              </a:rPr>
              <a:t>22 avril 2006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3" invalidUrl="" action="" tgtFrame="" tooltip="" history="1" highlightClick="0" endSnd="0"/>
              </a:rPr>
              <a:t>« Observatoire des inégalités » [</a:t>
            </a:r>
            <a:r>
              <a:rPr sz="1200">
                <a:latin typeface="Calibri"/>
                <a:ea typeface="Calibri"/>
                <a:cs typeface="Calibri"/>
                <a:sym typeface="Calibri"/>
                <a:hlinkClick r:id="rId4" invalidUrl="" action="" tgtFrame="" tooltip="" history="1" highlightClick="0" endSnd="0"/>
              </a:rPr>
              <a:t>archive], sur </a:t>
            </a:r>
            <a:r>
              <a:rPr i="1" sz="1200">
                <a:latin typeface="Calibri"/>
                <a:ea typeface="Calibri"/>
                <a:cs typeface="Calibri"/>
                <a:sym typeface="Calibri"/>
                <a:hlinkClick r:id="rId4" invalidUrl="" action="" tgtFrame="" tooltip="" history="1" highlightClick="0" endSnd="0"/>
              </a:rPr>
              <a:t>inegalites.fr</a:t>
            </a:r>
            <a:r>
              <a:rPr sz="1200">
                <a:latin typeface="Calibri"/>
                <a:ea typeface="Calibri"/>
                <a:cs typeface="Calibri"/>
                <a:sym typeface="Calibri"/>
                <a:hlinkClick r:id="rId4" invalidUrl="" action="" tgtFrame="" tooltip="" history="1" highlightClick="0" endSnd="0"/>
              </a:rPr>
              <a:t>,</a:t>
            </a:r>
            <a:r>
              <a:rPr sz="1200">
                <a:hlinkClick r:id="rId4" invalidUrl="" action="" tgtFrame="" tooltip="" history="1" highlightClick="0" endSnd="0"/>
              </a:rPr>
              <a:t>‎ </a:t>
            </a:r>
            <a:r>
              <a:rPr sz="1200">
                <a:latin typeface="Calibri"/>
                <a:ea typeface="Calibri"/>
                <a:cs typeface="Calibri"/>
                <a:sym typeface="Calibri"/>
                <a:hlinkClick r:id="rId4" invalidUrl="" action="" tgtFrame="" tooltip="" history="1" highlightClick="0" endSnd="0"/>
              </a:rPr>
              <a:t>9 janvier 2014</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5" invalidUrl="" action="" tgtFrame="" tooltip="" history="1" highlightClick="0" endSnd="0"/>
              </a:rPr>
              <a:t>« L'inégale répartition des richesses » [</a:t>
            </a:r>
            <a:r>
              <a:rPr sz="1200">
                <a:latin typeface="Calibri"/>
                <a:ea typeface="Calibri"/>
                <a:cs typeface="Calibri"/>
                <a:sym typeface="Calibri"/>
                <a:hlinkClick r:id="rId6" invalidUrl="" action="" tgtFrame="" tooltip="" history="1" highlightClick="0" endSnd="0"/>
              </a:rPr>
              <a:t>archive], sur </a:t>
            </a:r>
            <a:r>
              <a:rPr i="1" sz="1200">
                <a:latin typeface="Calibri"/>
                <a:ea typeface="Calibri"/>
                <a:cs typeface="Calibri"/>
                <a:sym typeface="Calibri"/>
                <a:hlinkClick r:id="rId6" invalidUrl="" action="" tgtFrame="" tooltip="" history="1" highlightClick="0" endSnd="0"/>
              </a:rPr>
              <a:t>goodplanet.info</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baseline="30000" sz="1200">
                <a:latin typeface="Calibri"/>
                <a:ea typeface="Calibri"/>
                <a:cs typeface="Calibri"/>
                <a:sym typeface="Calibri"/>
              </a:rPr>
              <a:t>a, b, c, d, e, f et g</a:t>
            </a:r>
            <a:r>
              <a:rPr sz="1200">
                <a:latin typeface="Calibri"/>
                <a:ea typeface="Calibri"/>
                <a:cs typeface="Calibri"/>
                <a:sym typeface="Calibri"/>
              </a:rPr>
              <a:t> Stephanie Lelong, « 85 riches possèdent autant que les 3,5 milliards les plus pauvres », </a:t>
            </a:r>
            <a:r>
              <a:rPr i="1" sz="1200">
                <a:latin typeface="Calibri"/>
                <a:ea typeface="Calibri"/>
                <a:cs typeface="Calibri"/>
                <a:sym typeface="Calibri"/>
                <a:hlinkClick r:id="rId7" invalidUrl="" action="" tgtFrame="" tooltip="" history="1" highlightClick="0" endSnd="0"/>
              </a:rPr>
              <a:t>L'Actu</a:t>
            </a:r>
            <a:r>
              <a:rPr sz="1200">
                <a:latin typeface="Calibri"/>
                <a:ea typeface="Calibri"/>
                <a:cs typeface="Calibri"/>
                <a:sym typeface="Calibri"/>
                <a:hlinkClick r:id="rId7" invalidUrl="" action="" tgtFrame="" tooltip="" history="1" highlightClick="0" endSnd="0"/>
              </a:rPr>
              <a:t>, no 4294,</a:t>
            </a:r>
            <a:r>
              <a:rPr sz="1200">
                <a:hlinkClick r:id="rId7" invalidUrl="" action="" tgtFrame="" tooltip="" history="1" highlightClick="0" endSnd="0"/>
              </a:rPr>
              <a:t>‎ </a:t>
            </a:r>
            <a:r>
              <a:rPr sz="1200">
                <a:latin typeface="Calibri"/>
                <a:ea typeface="Calibri"/>
                <a:cs typeface="Calibri"/>
                <a:sym typeface="Calibri"/>
                <a:hlinkClick r:id="rId7" invalidUrl="" action="" tgtFrame="" tooltip="" history="1" highlightClick="0" endSnd="0"/>
              </a:rPr>
              <a:t>8 février 2014, p. 8 (</a:t>
            </a:r>
            <a:r>
              <a:rPr sz="1200">
                <a:latin typeface="Calibri"/>
                <a:ea typeface="Calibri"/>
                <a:cs typeface="Calibri"/>
                <a:sym typeface="Calibri"/>
                <a:hlinkClick r:id="rId8" invalidUrl="" action="" tgtFrame="" tooltip="" history="1" highlightClick="0" endSnd="0"/>
              </a:rPr>
              <a:t>ISSN </a:t>
            </a:r>
            <a:r>
              <a:rPr sz="1200">
                <a:latin typeface="Calibri"/>
                <a:ea typeface="Calibri"/>
                <a:cs typeface="Calibri"/>
                <a:sym typeface="Calibri"/>
                <a:hlinkClick r:id="rId9" invalidUrl="" action="" tgtFrame="" tooltip="" history="1" highlightClick="0" endSnd="0"/>
              </a:rPr>
              <a:t>1288-6939)</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10" invalidUrl="" action="" tgtFrame="" tooltip="" history="1" highlightClick="0" endSnd="0"/>
              </a:rPr>
              <a:t>« Les grandes villes du monde : lieu des inégalités de richesse » [</a:t>
            </a:r>
            <a:r>
              <a:rPr sz="1200">
                <a:latin typeface="Calibri"/>
                <a:ea typeface="Calibri"/>
                <a:cs typeface="Calibri"/>
                <a:sym typeface="Calibri"/>
                <a:hlinkClick r:id="rId11" invalidUrl="" action="" tgtFrame="" tooltip="" history="1" highlightClick="0" endSnd="0"/>
              </a:rPr>
              <a:t>archive], sur </a:t>
            </a:r>
            <a:r>
              <a:rPr i="1" sz="1200">
                <a:latin typeface="Calibri"/>
                <a:ea typeface="Calibri"/>
                <a:cs typeface="Calibri"/>
                <a:sym typeface="Calibri"/>
                <a:hlinkClick r:id="rId11" invalidUrl="" action="" tgtFrame="" tooltip="" history="1" highlightClick="0" endSnd="0"/>
              </a:rPr>
              <a:t>clg-doisneau-gonesse.ac-versailles.fr</a:t>
            </a:r>
            <a:r>
              <a:rPr sz="1200">
                <a:latin typeface="Calibri"/>
                <a:ea typeface="Calibri"/>
                <a:cs typeface="Calibri"/>
                <a:sym typeface="Calibri"/>
                <a:hlinkClick r:id="rId11" invalidUrl="" action="" tgtFrame="" tooltip="" history="1" highlightClick="0" endSnd="0"/>
              </a:rPr>
              <a:t>,</a:t>
            </a:r>
            <a:r>
              <a:rPr sz="1200">
                <a:hlinkClick r:id="rId11" invalidUrl="" action="" tgtFrame="" tooltip="" history="1" highlightClick="0" endSnd="0"/>
              </a:rPr>
              <a:t>‎ </a:t>
            </a:r>
            <a:r>
              <a:rPr sz="1200">
                <a:latin typeface="Calibri"/>
                <a:ea typeface="Calibri"/>
                <a:cs typeface="Calibri"/>
                <a:sym typeface="Calibri"/>
                <a:hlinkClick r:id="rId11" invalidUrl="" action="" tgtFrame="" tooltip="" history="1" highlightClick="0" endSnd="0"/>
              </a:rPr>
              <a:t>22 avril 2006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3" invalidUrl="" action="" tgtFrame="" tooltip="" history="1" highlightClick="0" endSnd="0"/>
              </a:rPr>
              <a:t>« Observatoire des inégalités » [</a:t>
            </a:r>
            <a:r>
              <a:rPr sz="1200">
                <a:latin typeface="Calibri"/>
                <a:ea typeface="Calibri"/>
                <a:cs typeface="Calibri"/>
                <a:sym typeface="Calibri"/>
                <a:hlinkClick r:id="rId4" invalidUrl="" action="" tgtFrame="" tooltip="" history="1" highlightClick="0" endSnd="0"/>
              </a:rPr>
              <a:t>archive], sur </a:t>
            </a:r>
            <a:r>
              <a:rPr i="1" sz="1200">
                <a:latin typeface="Calibri"/>
                <a:ea typeface="Calibri"/>
                <a:cs typeface="Calibri"/>
                <a:sym typeface="Calibri"/>
                <a:hlinkClick r:id="rId4" invalidUrl="" action="" tgtFrame="" tooltip="" history="1" highlightClick="0" endSnd="0"/>
              </a:rPr>
              <a:t>inegalites.fr</a:t>
            </a:r>
            <a:r>
              <a:rPr sz="1200">
                <a:latin typeface="Calibri"/>
                <a:ea typeface="Calibri"/>
                <a:cs typeface="Calibri"/>
                <a:sym typeface="Calibri"/>
                <a:hlinkClick r:id="rId4" invalidUrl="" action="" tgtFrame="" tooltip="" history="1" highlightClick="0" endSnd="0"/>
              </a:rPr>
              <a:t>,</a:t>
            </a:r>
            <a:r>
              <a:rPr sz="1200">
                <a:hlinkClick r:id="rId4" invalidUrl="" action="" tgtFrame="" tooltip="" history="1" highlightClick="0" endSnd="0"/>
              </a:rPr>
              <a:t>‎ </a:t>
            </a:r>
            <a:r>
              <a:rPr sz="1200">
                <a:latin typeface="Calibri"/>
                <a:ea typeface="Calibri"/>
                <a:cs typeface="Calibri"/>
                <a:sym typeface="Calibri"/>
                <a:hlinkClick r:id="rId4" invalidUrl="" action="" tgtFrame="" tooltip="" history="1" highlightClick="0" endSnd="0"/>
              </a:rPr>
              <a:t>9 janvier 2014</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5" invalidUrl="" action="" tgtFrame="" tooltip="" history="1" highlightClick="0" endSnd="0"/>
              </a:rPr>
              <a:t>« L'inégale répartition des richesses » [</a:t>
            </a:r>
            <a:r>
              <a:rPr sz="1200">
                <a:latin typeface="Calibri"/>
                <a:ea typeface="Calibri"/>
                <a:cs typeface="Calibri"/>
                <a:sym typeface="Calibri"/>
                <a:hlinkClick r:id="rId6" invalidUrl="" action="" tgtFrame="" tooltip="" history="1" highlightClick="0" endSnd="0"/>
              </a:rPr>
              <a:t>archive], sur </a:t>
            </a:r>
            <a:r>
              <a:rPr i="1" sz="1200">
                <a:latin typeface="Calibri"/>
                <a:ea typeface="Calibri"/>
                <a:cs typeface="Calibri"/>
                <a:sym typeface="Calibri"/>
                <a:hlinkClick r:id="rId6" invalidUrl="" action="" tgtFrame="" tooltip="" history="1" highlightClick="0" endSnd="0"/>
              </a:rPr>
              <a:t>goodplanet.info</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baseline="30000" sz="1200">
                <a:latin typeface="Calibri"/>
                <a:ea typeface="Calibri"/>
                <a:cs typeface="Calibri"/>
                <a:sym typeface="Calibri"/>
              </a:rPr>
              <a:t>a, b, c, d, e, f et g</a:t>
            </a:r>
            <a:r>
              <a:rPr sz="1200">
                <a:latin typeface="Calibri"/>
                <a:ea typeface="Calibri"/>
                <a:cs typeface="Calibri"/>
                <a:sym typeface="Calibri"/>
              </a:rPr>
              <a:t> Stephanie Lelong, « 85 riches possèdent autant que les 3,5 milliards les plus pauvres », </a:t>
            </a:r>
            <a:r>
              <a:rPr i="1" sz="1200">
                <a:latin typeface="Calibri"/>
                <a:ea typeface="Calibri"/>
                <a:cs typeface="Calibri"/>
                <a:sym typeface="Calibri"/>
                <a:hlinkClick r:id="rId7" invalidUrl="" action="" tgtFrame="" tooltip="" history="1" highlightClick="0" endSnd="0"/>
              </a:rPr>
              <a:t>L'Actu</a:t>
            </a:r>
            <a:r>
              <a:rPr sz="1200">
                <a:latin typeface="Calibri"/>
                <a:ea typeface="Calibri"/>
                <a:cs typeface="Calibri"/>
                <a:sym typeface="Calibri"/>
                <a:hlinkClick r:id="rId7" invalidUrl="" action="" tgtFrame="" tooltip="" history="1" highlightClick="0" endSnd="0"/>
              </a:rPr>
              <a:t>, no 4294,</a:t>
            </a:r>
            <a:r>
              <a:rPr sz="1200">
                <a:hlinkClick r:id="rId7" invalidUrl="" action="" tgtFrame="" tooltip="" history="1" highlightClick="0" endSnd="0"/>
              </a:rPr>
              <a:t>‎ </a:t>
            </a:r>
            <a:r>
              <a:rPr sz="1200">
                <a:latin typeface="Calibri"/>
                <a:ea typeface="Calibri"/>
                <a:cs typeface="Calibri"/>
                <a:sym typeface="Calibri"/>
                <a:hlinkClick r:id="rId7" invalidUrl="" action="" tgtFrame="" tooltip="" history="1" highlightClick="0" endSnd="0"/>
              </a:rPr>
              <a:t>8 février 2014, p. 8 (</a:t>
            </a:r>
            <a:r>
              <a:rPr sz="1200">
                <a:latin typeface="Calibri"/>
                <a:ea typeface="Calibri"/>
                <a:cs typeface="Calibri"/>
                <a:sym typeface="Calibri"/>
                <a:hlinkClick r:id="rId8" invalidUrl="" action="" tgtFrame="" tooltip="" history="1" highlightClick="0" endSnd="0"/>
              </a:rPr>
              <a:t>ISSN </a:t>
            </a:r>
            <a:r>
              <a:rPr sz="1200">
                <a:latin typeface="Calibri"/>
                <a:ea typeface="Calibri"/>
                <a:cs typeface="Calibri"/>
                <a:sym typeface="Calibri"/>
                <a:hlinkClick r:id="rId9" invalidUrl="" action="" tgtFrame="" tooltip="" history="1" highlightClick="0" endSnd="0"/>
              </a:rPr>
              <a:t>1288-6939)</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10" invalidUrl="" action="" tgtFrame="" tooltip="" history="1" highlightClick="0" endSnd="0"/>
              </a:rPr>
              <a:t>« Les grandes villes du monde : lieu des inégalités de richesse » [</a:t>
            </a:r>
            <a:r>
              <a:rPr sz="1200">
                <a:latin typeface="Calibri"/>
                <a:ea typeface="Calibri"/>
                <a:cs typeface="Calibri"/>
                <a:sym typeface="Calibri"/>
                <a:hlinkClick r:id="rId11" invalidUrl="" action="" tgtFrame="" tooltip="" history="1" highlightClick="0" endSnd="0"/>
              </a:rPr>
              <a:t>archive], sur </a:t>
            </a:r>
            <a:r>
              <a:rPr i="1" sz="1200">
                <a:latin typeface="Calibri"/>
                <a:ea typeface="Calibri"/>
                <a:cs typeface="Calibri"/>
                <a:sym typeface="Calibri"/>
                <a:hlinkClick r:id="rId11" invalidUrl="" action="" tgtFrame="" tooltip="" history="1" highlightClick="0" endSnd="0"/>
              </a:rPr>
              <a:t>clg-doisneau-gonesse.ac-versailles.fr</a:t>
            </a:r>
            <a:r>
              <a:rPr sz="1200">
                <a:latin typeface="Calibri"/>
                <a:ea typeface="Calibri"/>
                <a:cs typeface="Calibri"/>
                <a:sym typeface="Calibri"/>
                <a:hlinkClick r:id="rId11" invalidUrl="" action="" tgtFrame="" tooltip="" history="1" highlightClick="0" endSnd="0"/>
              </a:rPr>
              <a:t>,</a:t>
            </a:r>
            <a:r>
              <a:rPr sz="1200">
                <a:hlinkClick r:id="rId11" invalidUrl="" action="" tgtFrame="" tooltip="" history="1" highlightClick="0" endSnd="0"/>
              </a:rPr>
              <a:t>‎ </a:t>
            </a:r>
            <a:r>
              <a:rPr sz="1200">
                <a:latin typeface="Calibri"/>
                <a:ea typeface="Calibri"/>
                <a:cs typeface="Calibri"/>
                <a:sym typeface="Calibri"/>
                <a:hlinkClick r:id="rId11" invalidUrl="" action="" tgtFrame="" tooltip="" history="1" highlightClick="0" endSnd="0"/>
              </a:rPr>
              <a:t>22 avril 2006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3" invalidUrl="" action="" tgtFrame="" tooltip="" history="1" highlightClick="0" endSnd="0"/>
              </a:rPr>
              <a:t>« Observatoire des inégalités » [</a:t>
            </a:r>
            <a:r>
              <a:rPr sz="1200">
                <a:latin typeface="Calibri"/>
                <a:ea typeface="Calibri"/>
                <a:cs typeface="Calibri"/>
                <a:sym typeface="Calibri"/>
                <a:hlinkClick r:id="rId4" invalidUrl="" action="" tgtFrame="" tooltip="" history="1" highlightClick="0" endSnd="0"/>
              </a:rPr>
              <a:t>archive], sur </a:t>
            </a:r>
            <a:r>
              <a:rPr i="1" sz="1200">
                <a:latin typeface="Calibri"/>
                <a:ea typeface="Calibri"/>
                <a:cs typeface="Calibri"/>
                <a:sym typeface="Calibri"/>
                <a:hlinkClick r:id="rId4" invalidUrl="" action="" tgtFrame="" tooltip="" history="1" highlightClick="0" endSnd="0"/>
              </a:rPr>
              <a:t>inegalites.fr</a:t>
            </a:r>
            <a:r>
              <a:rPr sz="1200">
                <a:latin typeface="Calibri"/>
                <a:ea typeface="Calibri"/>
                <a:cs typeface="Calibri"/>
                <a:sym typeface="Calibri"/>
                <a:hlinkClick r:id="rId4" invalidUrl="" action="" tgtFrame="" tooltip="" history="1" highlightClick="0" endSnd="0"/>
              </a:rPr>
              <a:t>,</a:t>
            </a:r>
            <a:r>
              <a:rPr sz="1200">
                <a:hlinkClick r:id="rId4" invalidUrl="" action="" tgtFrame="" tooltip="" history="1" highlightClick="0" endSnd="0"/>
              </a:rPr>
              <a:t>‎ </a:t>
            </a:r>
            <a:r>
              <a:rPr sz="1200">
                <a:latin typeface="Calibri"/>
                <a:ea typeface="Calibri"/>
                <a:cs typeface="Calibri"/>
                <a:sym typeface="Calibri"/>
                <a:hlinkClick r:id="rId4" invalidUrl="" action="" tgtFrame="" tooltip="" history="1" highlightClick="0" endSnd="0"/>
              </a:rPr>
              <a:t>9 janvier 2014</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5" invalidUrl="" action="" tgtFrame="" tooltip="" history="1" highlightClick="0" endSnd="0"/>
              </a:rPr>
              <a:t>« L'inégale répartition des richesses » [</a:t>
            </a:r>
            <a:r>
              <a:rPr sz="1200">
                <a:latin typeface="Calibri"/>
                <a:ea typeface="Calibri"/>
                <a:cs typeface="Calibri"/>
                <a:sym typeface="Calibri"/>
                <a:hlinkClick r:id="rId6" invalidUrl="" action="" tgtFrame="" tooltip="" history="1" highlightClick="0" endSnd="0"/>
              </a:rPr>
              <a:t>archive], sur </a:t>
            </a:r>
            <a:r>
              <a:rPr i="1" sz="1200">
                <a:latin typeface="Calibri"/>
                <a:ea typeface="Calibri"/>
                <a:cs typeface="Calibri"/>
                <a:sym typeface="Calibri"/>
                <a:hlinkClick r:id="rId6" invalidUrl="" action="" tgtFrame="" tooltip="" history="1" highlightClick="0" endSnd="0"/>
              </a:rPr>
              <a:t>goodplanet.info</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baseline="30000" sz="1200">
                <a:latin typeface="Calibri"/>
                <a:ea typeface="Calibri"/>
                <a:cs typeface="Calibri"/>
                <a:sym typeface="Calibri"/>
              </a:rPr>
              <a:t>a, b, c, d, e, f et g</a:t>
            </a:r>
            <a:r>
              <a:rPr sz="1200">
                <a:latin typeface="Calibri"/>
                <a:ea typeface="Calibri"/>
                <a:cs typeface="Calibri"/>
                <a:sym typeface="Calibri"/>
              </a:rPr>
              <a:t> Stephanie Lelong, « 85 riches possèdent autant que les 3,5 milliards les plus pauvres », </a:t>
            </a:r>
            <a:r>
              <a:rPr i="1" sz="1200">
                <a:latin typeface="Calibri"/>
                <a:ea typeface="Calibri"/>
                <a:cs typeface="Calibri"/>
                <a:sym typeface="Calibri"/>
                <a:hlinkClick r:id="rId7" invalidUrl="" action="" tgtFrame="" tooltip="" history="1" highlightClick="0" endSnd="0"/>
              </a:rPr>
              <a:t>L'Actu</a:t>
            </a:r>
            <a:r>
              <a:rPr sz="1200">
                <a:latin typeface="Calibri"/>
                <a:ea typeface="Calibri"/>
                <a:cs typeface="Calibri"/>
                <a:sym typeface="Calibri"/>
                <a:hlinkClick r:id="rId7" invalidUrl="" action="" tgtFrame="" tooltip="" history="1" highlightClick="0" endSnd="0"/>
              </a:rPr>
              <a:t>, no 4294,</a:t>
            </a:r>
            <a:r>
              <a:rPr sz="1200">
                <a:hlinkClick r:id="rId7" invalidUrl="" action="" tgtFrame="" tooltip="" history="1" highlightClick="0" endSnd="0"/>
              </a:rPr>
              <a:t>‎ </a:t>
            </a:r>
            <a:r>
              <a:rPr sz="1200">
                <a:latin typeface="Calibri"/>
                <a:ea typeface="Calibri"/>
                <a:cs typeface="Calibri"/>
                <a:sym typeface="Calibri"/>
                <a:hlinkClick r:id="rId7" invalidUrl="" action="" tgtFrame="" tooltip="" history="1" highlightClick="0" endSnd="0"/>
              </a:rPr>
              <a:t>8 février 2014, p. 8 (</a:t>
            </a:r>
            <a:r>
              <a:rPr sz="1200">
                <a:latin typeface="Calibri"/>
                <a:ea typeface="Calibri"/>
                <a:cs typeface="Calibri"/>
                <a:sym typeface="Calibri"/>
                <a:hlinkClick r:id="rId8" invalidUrl="" action="" tgtFrame="" tooltip="" history="1" highlightClick="0" endSnd="0"/>
              </a:rPr>
              <a:t>ISSN </a:t>
            </a:r>
            <a:r>
              <a:rPr sz="1200">
                <a:latin typeface="Calibri"/>
                <a:ea typeface="Calibri"/>
                <a:cs typeface="Calibri"/>
                <a:sym typeface="Calibri"/>
                <a:hlinkClick r:id="rId9" invalidUrl="" action="" tgtFrame="" tooltip="" history="1" highlightClick="0" endSnd="0"/>
              </a:rPr>
              <a:t>1288-6939)</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 </a:t>
            </a:r>
            <a:r>
              <a:rPr sz="1200">
                <a:latin typeface="Calibri"/>
                <a:ea typeface="Calibri"/>
                <a:cs typeface="Calibri"/>
                <a:sym typeface="Calibri"/>
                <a:hlinkClick r:id="rId10" invalidUrl="" action="" tgtFrame="" tooltip="" history="1" highlightClick="0" endSnd="0"/>
              </a:rPr>
              <a:t>« Les grandes villes du monde : lieu des inégalités de richesse » [</a:t>
            </a:r>
            <a:r>
              <a:rPr sz="1200">
                <a:latin typeface="Calibri"/>
                <a:ea typeface="Calibri"/>
                <a:cs typeface="Calibri"/>
                <a:sym typeface="Calibri"/>
                <a:hlinkClick r:id="rId11" invalidUrl="" action="" tgtFrame="" tooltip="" history="1" highlightClick="0" endSnd="0"/>
              </a:rPr>
              <a:t>archive], sur </a:t>
            </a:r>
            <a:r>
              <a:rPr i="1" sz="1200">
                <a:latin typeface="Calibri"/>
                <a:ea typeface="Calibri"/>
                <a:cs typeface="Calibri"/>
                <a:sym typeface="Calibri"/>
                <a:hlinkClick r:id="rId11" invalidUrl="" action="" tgtFrame="" tooltip="" history="1" highlightClick="0" endSnd="0"/>
              </a:rPr>
              <a:t>clg-doisneau-gonesse.ac-versailles.fr</a:t>
            </a:r>
            <a:r>
              <a:rPr sz="1200">
                <a:latin typeface="Calibri"/>
                <a:ea typeface="Calibri"/>
                <a:cs typeface="Calibri"/>
                <a:sym typeface="Calibri"/>
                <a:hlinkClick r:id="rId11" invalidUrl="" action="" tgtFrame="" tooltip="" history="1" highlightClick="0" endSnd="0"/>
              </a:rPr>
              <a:t>,</a:t>
            </a:r>
            <a:r>
              <a:rPr sz="1200">
                <a:hlinkClick r:id="rId11" invalidUrl="" action="" tgtFrame="" tooltip="" history="1" highlightClick="0" endSnd="0"/>
              </a:rPr>
              <a:t>‎ </a:t>
            </a:r>
            <a:r>
              <a:rPr sz="1200">
                <a:latin typeface="Calibri"/>
                <a:ea typeface="Calibri"/>
                <a:cs typeface="Calibri"/>
                <a:sym typeface="Calibri"/>
                <a:hlinkClick r:id="rId11" invalidUrl="" action="" tgtFrame="" tooltip="" history="1" highlightClick="0" endSnd="0"/>
              </a:rPr>
              <a:t>22 avril 2006</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iapositive de titr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Cliquez et modifiez le titre</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Cliquez pour modifier le style des sous-titres du masque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re et texte vertical">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Cliquez et modifiez le titre</a:t>
            </a:r>
          </a:p>
        </p:txBody>
      </p:sp>
      <p:sp>
        <p:nvSpPr>
          <p:cNvPr id="40" name="Shape 40"/>
          <p:cNvSpPr/>
          <p:nvPr>
            <p:ph type="body" idx="1"/>
          </p:nvPr>
        </p:nvSpPr>
        <p:spPr>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re vertical et texte">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Cliquez et modifiez le titre</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Cliquez et modifiez le titre</a:t>
            </a:r>
          </a:p>
        </p:txBody>
      </p:sp>
      <p:sp>
        <p:nvSpPr>
          <p:cNvPr id="11" name="Shape 11"/>
          <p:cNvSpPr/>
          <p:nvPr>
            <p:ph type="body" idx="1"/>
          </p:nvPr>
        </p:nvSpPr>
        <p:spPr>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En-tête de section">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Cliquez et modifiez le titre</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Cliquez pour modifier les styles du texte du masque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ux contenu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Cliquez et modifiez le titre</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Cliquez pour modifier les styles du texte du masque</a:t>
            </a:r>
            <a:endParaRPr sz="2800"/>
          </a:p>
          <a:p>
            <a:pPr lvl="1">
              <a:defRPr sz="1800"/>
            </a:pPr>
            <a:r>
              <a:rPr sz="2800"/>
              <a:t>Deuxième niveau</a:t>
            </a:r>
            <a:endParaRPr sz="2800"/>
          </a:p>
          <a:p>
            <a:pPr lvl="2">
              <a:defRPr sz="1800"/>
            </a:pPr>
            <a:r>
              <a:rPr sz="2800"/>
              <a:t>Troisième niveau</a:t>
            </a:r>
            <a:endParaRPr sz="2800"/>
          </a:p>
          <a:p>
            <a:pPr lvl="3">
              <a:defRPr sz="1800"/>
            </a:pPr>
            <a:r>
              <a:rPr sz="2800"/>
              <a:t>Quatrième niveau</a:t>
            </a:r>
            <a:endParaRPr sz="2800"/>
          </a:p>
          <a:p>
            <a:pPr lvl="4">
              <a:defRPr sz="1800"/>
            </a:pPr>
            <a:r>
              <a:rPr sz="2800"/>
              <a:t>Cinquième niveau</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Cliquez et modifiez le titre</a:t>
            </a:r>
          </a:p>
        </p:txBody>
      </p:sp>
      <p:sp>
        <p:nvSpPr>
          <p:cNvPr id="23" name="Shape 23"/>
          <p:cNvSpPr/>
          <p:nvPr>
            <p:ph type="body" idx="1"/>
          </p:nvPr>
        </p:nvSpPr>
        <p:spPr>
          <a:xfrm>
            <a:off x="457200" y="1435465"/>
            <a:ext cx="4040188" cy="739410"/>
          </a:xfrm>
          <a:prstGeom prst="rect">
            <a:avLst/>
          </a:prstGeom>
        </p:spPr>
        <p:txBody>
          <a:bodyPr anchor="b"/>
          <a:lstStyle>
            <a:lvl1pPr marL="0" indent="0">
              <a:spcBef>
                <a:spcPts val="500"/>
              </a:spcBef>
              <a:buSzTx/>
              <a:buFontTx/>
              <a:buNone/>
              <a:defRPr b="1" sz="2400"/>
            </a:lvl1pPr>
          </a:lstStyle>
          <a:p>
            <a:pPr lvl="0">
              <a:defRPr b="0" sz="1800"/>
            </a:pPr>
            <a:r>
              <a:rPr b="1" sz="2400"/>
              <a:t>Cliquez pour modifier les styles du texte du masque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seul">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Cliquez et modifiez le titre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Vide">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u avec légende">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Cliquez et modifiez le titre</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mage avec légende">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Cliquez et modifiez le titre</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Cliquez pour modifier les styles du texte du masque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Cliquez et modifiez le titre</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457200">
        <a:defRPr sz="4400">
          <a:latin typeface="Calibri"/>
          <a:ea typeface="Calibri"/>
          <a:cs typeface="Calibri"/>
          <a:sym typeface="Calibri"/>
        </a:defRPr>
      </a:lvl1pPr>
      <a:lvl2pPr algn="ctr" defTabSz="457200">
        <a:defRPr sz="4400">
          <a:latin typeface="Calibri"/>
          <a:ea typeface="Calibri"/>
          <a:cs typeface="Calibri"/>
          <a:sym typeface="Calibri"/>
        </a:defRPr>
      </a:lvl2pPr>
      <a:lvl3pPr algn="ctr" defTabSz="457200">
        <a:defRPr sz="4400">
          <a:latin typeface="Calibri"/>
          <a:ea typeface="Calibri"/>
          <a:cs typeface="Calibri"/>
          <a:sym typeface="Calibri"/>
        </a:defRPr>
      </a:lvl3pPr>
      <a:lvl4pPr algn="ctr" defTabSz="457200">
        <a:defRPr sz="4400">
          <a:latin typeface="Calibri"/>
          <a:ea typeface="Calibri"/>
          <a:cs typeface="Calibri"/>
          <a:sym typeface="Calibri"/>
        </a:defRPr>
      </a:lvl4pPr>
      <a:lvl5pPr algn="ctr" defTabSz="457200">
        <a:defRPr sz="4400">
          <a:latin typeface="Calibri"/>
          <a:ea typeface="Calibri"/>
          <a:cs typeface="Calibri"/>
          <a:sym typeface="Calibri"/>
        </a:defRPr>
      </a:lvl5pPr>
      <a:lvl6pPr algn="ctr" defTabSz="457200">
        <a:defRPr sz="4400">
          <a:latin typeface="Calibri"/>
          <a:ea typeface="Calibri"/>
          <a:cs typeface="Calibri"/>
          <a:sym typeface="Calibri"/>
        </a:defRPr>
      </a:lvl6pPr>
      <a:lvl7pPr algn="ctr" defTabSz="457200">
        <a:defRPr sz="4400">
          <a:latin typeface="Calibri"/>
          <a:ea typeface="Calibri"/>
          <a:cs typeface="Calibri"/>
          <a:sym typeface="Calibri"/>
        </a:defRPr>
      </a:lvl7pPr>
      <a:lvl8pPr algn="ctr" defTabSz="457200">
        <a:defRPr sz="4400">
          <a:latin typeface="Calibri"/>
          <a:ea typeface="Calibri"/>
          <a:cs typeface="Calibri"/>
          <a:sym typeface="Calibri"/>
        </a:defRPr>
      </a:lvl8pPr>
      <a:lvl9pPr algn="ctr" defTabSz="457200">
        <a:defRPr sz="4400">
          <a:latin typeface="Calibri"/>
          <a:ea typeface="Calibri"/>
          <a:cs typeface="Calibri"/>
          <a:sym typeface="Calibri"/>
        </a:defRPr>
      </a:lvl9pPr>
    </p:titleStyle>
    <p:bodyStyle>
      <a:lvl1pPr marL="342900" indent="-342900" defTabSz="457200">
        <a:spcBef>
          <a:spcPts val="700"/>
        </a:spcBef>
        <a:buSzPct val="100000"/>
        <a:buFont typeface="Arial"/>
        <a:buChar char="•"/>
        <a:defRPr sz="3200">
          <a:latin typeface="Calibri"/>
          <a:ea typeface="Calibri"/>
          <a:cs typeface="Calibri"/>
          <a:sym typeface="Calibri"/>
        </a:defRPr>
      </a:lvl1pPr>
      <a:lvl2pPr marL="783771" indent="-326571" defTabSz="457200">
        <a:spcBef>
          <a:spcPts val="700"/>
        </a:spcBef>
        <a:buSzPct val="100000"/>
        <a:buFont typeface="Arial"/>
        <a:buChar char="–"/>
        <a:defRPr sz="3200">
          <a:latin typeface="Calibri"/>
          <a:ea typeface="Calibri"/>
          <a:cs typeface="Calibri"/>
          <a:sym typeface="Calibri"/>
        </a:defRPr>
      </a:lvl2pPr>
      <a:lvl3pPr marL="1219200" indent="-304800" defTabSz="457200">
        <a:spcBef>
          <a:spcPts val="700"/>
        </a:spcBef>
        <a:buSzPct val="100000"/>
        <a:buFont typeface="Arial"/>
        <a:buChar char="•"/>
        <a:defRPr sz="3200">
          <a:latin typeface="Calibri"/>
          <a:ea typeface="Calibri"/>
          <a:cs typeface="Calibri"/>
          <a:sym typeface="Calibri"/>
        </a:defRPr>
      </a:lvl3pPr>
      <a:lvl4pPr marL="1737360" indent="-365760" defTabSz="457200">
        <a:spcBef>
          <a:spcPts val="700"/>
        </a:spcBef>
        <a:buSzPct val="100000"/>
        <a:buFont typeface="Arial"/>
        <a:buChar char="–"/>
        <a:defRPr sz="3200">
          <a:latin typeface="Calibri"/>
          <a:ea typeface="Calibri"/>
          <a:cs typeface="Calibri"/>
          <a:sym typeface="Calibri"/>
        </a:defRPr>
      </a:lvl4pPr>
      <a:lvl5pPr marL="2194560" indent="-365760" defTabSz="457200">
        <a:spcBef>
          <a:spcPts val="700"/>
        </a:spcBef>
        <a:buSzPct val="100000"/>
        <a:buFont typeface="Arial"/>
        <a:buChar char="»"/>
        <a:defRPr sz="3200">
          <a:latin typeface="Calibri"/>
          <a:ea typeface="Calibri"/>
          <a:cs typeface="Calibri"/>
          <a:sym typeface="Calibri"/>
        </a:defRPr>
      </a:lvl5pPr>
      <a:lvl6pPr marL="2651760" indent="-365760" defTabSz="457200">
        <a:spcBef>
          <a:spcPts val="700"/>
        </a:spcBef>
        <a:buSzPct val="100000"/>
        <a:buFont typeface="Arial"/>
        <a:buChar char="•"/>
        <a:defRPr sz="3200">
          <a:latin typeface="Calibri"/>
          <a:ea typeface="Calibri"/>
          <a:cs typeface="Calibri"/>
          <a:sym typeface="Calibri"/>
        </a:defRPr>
      </a:lvl6pPr>
      <a:lvl7pPr marL="3108960" indent="-365760" defTabSz="457200">
        <a:spcBef>
          <a:spcPts val="700"/>
        </a:spcBef>
        <a:buSzPct val="100000"/>
        <a:buFont typeface="Arial"/>
        <a:buChar char="•"/>
        <a:defRPr sz="3200">
          <a:latin typeface="Calibri"/>
          <a:ea typeface="Calibri"/>
          <a:cs typeface="Calibri"/>
          <a:sym typeface="Calibri"/>
        </a:defRPr>
      </a:lvl7pPr>
      <a:lvl8pPr marL="3566159" indent="-365759" defTabSz="457200">
        <a:spcBef>
          <a:spcPts val="700"/>
        </a:spcBef>
        <a:buSzPct val="100000"/>
        <a:buFont typeface="Arial"/>
        <a:buChar char="•"/>
        <a:defRPr sz="3200">
          <a:latin typeface="Calibri"/>
          <a:ea typeface="Calibri"/>
          <a:cs typeface="Calibri"/>
          <a:sym typeface="Calibri"/>
        </a:defRPr>
      </a:lvl8pPr>
      <a:lvl9pPr marL="4023359" indent="-365759" defTabSz="457200">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univ-paris13.fr/pleiade/wp-content/uploads/2015/03/INEGALITES_AU_ROYAUME_UNI.pdf" TargetMode="External"/><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imf.org/external/French/pubs/ft/survey/so/2014/RES041214AF.ht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imf.org/external/pubs/ft/wp/2013/wp1301.pdf"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lemonde.fr/economie/article/2014/02/18/le-fmi-admet-qu-il-n-existe-pas-de-seuil-critique-de-la-dette-publique_4368748_3234.html%23waGQD1kZIpXmEbal.99"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0" y="0"/>
            <a:ext cx="9144000" cy="823913"/>
          </a:xfrm>
          <a:prstGeom prst="rect">
            <a:avLst/>
          </a:prstGeom>
          <a:solidFill>
            <a:srgbClr val="FFC214"/>
          </a:solidFill>
        </p:spPr>
        <p:txBody>
          <a:bodyPr lIns="0" tIns="0" rIns="0" bIns="0"/>
          <a:lstStyle/>
          <a:p>
            <a:pPr lvl="0" algn="l" defTabSz="292607">
              <a:defRPr sz="1800"/>
            </a:pPr>
            <a:r>
              <a:rPr b="1" sz="2048"/>
              <a:t>2.1.  L’explosion dangereuse des inégalités partout</a:t>
            </a:r>
            <a:endParaRPr b="1" sz="2048"/>
          </a:p>
          <a:p>
            <a:pPr lvl="0" algn="l" defTabSz="292607">
              <a:defRPr sz="1800"/>
            </a:pPr>
            <a:r>
              <a:rPr b="1" sz="2048"/>
              <a:t>不平等现象的危险爆发无处不在</a:t>
            </a:r>
            <a:r>
              <a:rPr b="1" sz="2816"/>
              <a:t> </a:t>
            </a:r>
          </a:p>
        </p:txBody>
      </p:sp>
      <p:sp>
        <p:nvSpPr>
          <p:cNvPr id="50" name="Shape 50"/>
          <p:cNvSpPr/>
          <p:nvPr>
            <p:ph type="body" idx="1"/>
          </p:nvPr>
        </p:nvSpPr>
        <p:spPr>
          <a:xfrm>
            <a:off x="0" y="823912"/>
            <a:ext cx="9144000" cy="6034089"/>
          </a:xfrm>
          <a:prstGeom prst="rect">
            <a:avLst/>
          </a:prstGeom>
          <a:solidFill>
            <a:srgbClr val="808080"/>
          </a:solidFill>
        </p:spPr>
        <p:txBody>
          <a:bodyPr lIns="0" tIns="0" rIns="0" bIns="0"/>
          <a:lstStyle/>
          <a:p>
            <a:pPr lvl="0" marL="0" indent="0" defTabSz="352043">
              <a:lnSpc>
                <a:spcPct val="80000"/>
              </a:lnSpc>
              <a:spcBef>
                <a:spcPts val="400"/>
              </a:spcBef>
              <a:buSzTx/>
              <a:buNone/>
              <a:defRPr sz="1800"/>
            </a:pPr>
            <a:r>
              <a:rPr b="1" sz="1848">
                <a:solidFill>
                  <a:srgbClr val="FFFFFF"/>
                </a:solidFill>
              </a:rPr>
              <a:t>2.1.1Les 10 % des habitants de notre planète les plus riches possèdent 83 % de la richesse mondiale1 et 1% 45%. </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全球最富有的占总人口10%的人占有全球财富达83%。</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全球最富有的占总人口1%的人占有全球财富达45%。</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2.1.2. De plus, depuis les années 1970, le taux d'imposition des plus riches a diminué dans 29 des 30 pays dont les données sont disponibles, alors que ces personnes gagnent aujourd'hui plus ;</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自1970年代以来，在可获得数据的30个国家里，有29个对最富人口的征税税率 下调了。这些人今天的收入更加丰厚了。</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2.1.3 .Les classes moyennes et les ouvriers ont connu une dégradation de leur situation. </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中产阶级和工人生活质量下降。</a:t>
            </a:r>
            <a:endParaRPr sz="1848"/>
          </a:p>
          <a:p>
            <a:pPr lvl="0" marL="0" indent="0" defTabSz="352043">
              <a:lnSpc>
                <a:spcPct val="80000"/>
              </a:lnSpc>
              <a:spcBef>
                <a:spcPts val="400"/>
              </a:spcBef>
              <a:buSzTx/>
              <a:buNone/>
              <a:defRPr sz="1800"/>
            </a:pPr>
            <a:r>
              <a:rPr b="1" sz="1848">
                <a:solidFill>
                  <a:srgbClr val="FFFFFF"/>
                </a:solidFill>
              </a:rPr>
              <a:t>2.1.4. Contrairement aux années 1930 qui ont connu une ruine retentissante de beaucoup de  riches, ces derniers sont sortis non seulement indemnes de la crise de 2008  mais  mêmes plus riches .</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与30年代富人大受打击的时候不同的是，这次金融危机过后，富人不但毫发无损，反而更加富裕。</a:t>
            </a:r>
            <a:endParaRPr sz="1848"/>
          </a:p>
          <a:p>
            <a:pPr lvl="0" marL="0" indent="0" defTabSz="352043">
              <a:lnSpc>
                <a:spcPct val="80000"/>
              </a:lnSpc>
              <a:spcBef>
                <a:spcPts val="400"/>
              </a:spcBef>
              <a:buSzTx/>
              <a:buNone/>
              <a:defRPr sz="1800"/>
            </a:pPr>
            <a:r>
              <a:rPr b="1" sz="1848">
                <a:solidFill>
                  <a:srgbClr val="FFFFFF"/>
                </a:solidFill>
              </a:rPr>
              <a:t>2.1. 5. Si  beaucoup de pays d’Afrique et d’Asie  ont vu leur situation globale s’améliorer  les ressources tirées d’un exploitation de leur ressources naturelles son rarement la propriété des Etats.</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亚非很多国家经济状况好转，但在这些国家开采的自然资源很少属于它们。</a:t>
            </a:r>
            <a:endParaRPr sz="1848"/>
          </a:p>
          <a:p>
            <a:pPr lvl="0" marL="0" indent="0" defTabSz="352043">
              <a:lnSpc>
                <a:spcPct val="80000"/>
              </a:lnSpc>
              <a:spcBef>
                <a:spcPts val="400"/>
              </a:spcBef>
              <a:buSzTx/>
              <a:buNone/>
              <a:defRPr sz="1800"/>
            </a:pPr>
            <a:r>
              <a:rPr b="1" sz="1848">
                <a:solidFill>
                  <a:srgbClr val="FFFFFF"/>
                </a:solidFill>
              </a:rPr>
              <a:t>2.6. Les emplois créées au sud ont été massivement des emplois industriels faiblement qualifiés. </a:t>
            </a:r>
            <a:endParaRPr b="1" sz="1848">
              <a:solidFill>
                <a:srgbClr val="FFFFFF"/>
              </a:solidFill>
            </a:endParaRPr>
          </a:p>
          <a:p>
            <a:pPr lvl="0" marL="0" indent="0" defTabSz="352043">
              <a:lnSpc>
                <a:spcPct val="80000"/>
              </a:lnSpc>
              <a:spcBef>
                <a:spcPts val="400"/>
              </a:spcBef>
              <a:buSzTx/>
              <a:buNone/>
              <a:defRPr sz="1800"/>
            </a:pPr>
            <a:r>
              <a:rPr b="1" sz="1848">
                <a:solidFill>
                  <a:srgbClr val="FFFFFF"/>
                </a:solidFill>
              </a:rPr>
              <a:t>南方国家创造的就业机会多为低技术含量的工业化岗位。</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0" y="0"/>
            <a:ext cx="9144000" cy="823913"/>
          </a:xfrm>
          <a:prstGeom prst="rect">
            <a:avLst/>
          </a:prstGeom>
          <a:solidFill>
            <a:srgbClr val="FFC214"/>
          </a:solidFill>
        </p:spPr>
        <p:txBody>
          <a:bodyPr lIns="0" tIns="0" rIns="0" bIns="0"/>
          <a:lstStyle/>
          <a:p>
            <a:pPr lvl="0" algn="l" defTabSz="292607">
              <a:defRPr sz="1800"/>
            </a:pPr>
            <a:r>
              <a:rPr b="1" sz="2048"/>
              <a:t>  L’explosion dangereuse des inégalités partout</a:t>
            </a:r>
            <a:endParaRPr b="1" sz="2048"/>
          </a:p>
          <a:p>
            <a:pPr lvl="0" algn="l" defTabSz="292607">
              <a:defRPr sz="1800"/>
            </a:pPr>
            <a:r>
              <a:rPr b="1" sz="2048"/>
              <a:t>不平等现象的危险爆发无处不在</a:t>
            </a:r>
            <a:r>
              <a:rPr b="1" sz="2816"/>
              <a:t> </a:t>
            </a:r>
          </a:p>
        </p:txBody>
      </p:sp>
      <p:sp>
        <p:nvSpPr>
          <p:cNvPr id="55" name="Shape 55"/>
          <p:cNvSpPr/>
          <p:nvPr>
            <p:ph type="body" idx="1"/>
          </p:nvPr>
        </p:nvSpPr>
        <p:spPr>
          <a:xfrm>
            <a:off x="0" y="823912"/>
            <a:ext cx="9144000" cy="6034089"/>
          </a:xfrm>
          <a:prstGeom prst="rect">
            <a:avLst/>
          </a:prstGeom>
          <a:solidFill>
            <a:srgbClr val="808080"/>
          </a:solidFill>
        </p:spPr>
        <p:txBody>
          <a:bodyPr lIns="0" tIns="0" rIns="0" bIns="0"/>
          <a:lstStyle/>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buSzTx/>
              <a:buNone/>
              <a:defRPr sz="1800"/>
            </a:pPr>
            <a:endParaRPr sz="2000">
              <a:solidFill>
                <a:srgbClr val="FFFFFF"/>
              </a:solidFill>
            </a:endParaRPr>
          </a:p>
          <a:p>
            <a:pPr lvl="0" marL="0" indent="0">
              <a:lnSpc>
                <a:spcPct val="90000"/>
              </a:lnSpc>
              <a:spcBef>
                <a:spcPts val="400"/>
              </a:spcBef>
              <a:buSzTx/>
              <a:buNone/>
              <a:defRPr sz="1800"/>
            </a:pPr>
            <a:r>
              <a:rPr sz="2000">
                <a:solidFill>
                  <a:srgbClr val="FFFFFF"/>
                </a:solidFill>
              </a:rPr>
              <a:t>Royaume- Uni  </a:t>
            </a:r>
            <a:r>
              <a:rPr sz="2000">
                <a:hlinkClick r:id="rId3" invalidUrl="" action="" tgtFrame="" tooltip="" history="1" highlightClick="0" endSnd="0"/>
              </a:rPr>
              <a:t>http://www.univ-paris13.fr/pleiade/wp-content/uploads/2015/03/INEGALITES_AU_ROYAUME_UNI.pdf</a:t>
            </a:r>
            <a:r>
              <a:rPr sz="2000">
                <a:solidFill>
                  <a:srgbClr val="FFFFFF"/>
                </a:solidFill>
              </a:rPr>
              <a:t> </a:t>
            </a:r>
          </a:p>
        </p:txBody>
      </p:sp>
      <p:pic>
        <p:nvPicPr>
          <p:cNvPr id="56" name="image1.png"/>
          <p:cNvPicPr/>
          <p:nvPr/>
        </p:nvPicPr>
        <p:blipFill>
          <a:blip r:embed="rId4">
            <a:extLst/>
          </a:blip>
          <a:stretch>
            <a:fillRect/>
          </a:stretch>
        </p:blipFill>
        <p:spPr>
          <a:xfrm>
            <a:off x="1397000" y="1193800"/>
            <a:ext cx="6350000" cy="44704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0" y="0"/>
            <a:ext cx="9144000" cy="823913"/>
          </a:xfrm>
          <a:prstGeom prst="rect">
            <a:avLst/>
          </a:prstGeom>
          <a:solidFill>
            <a:srgbClr val="FFC214"/>
          </a:solidFill>
        </p:spPr>
        <p:txBody>
          <a:bodyPr lIns="0" tIns="0" rIns="0" bIns="0"/>
          <a:lstStyle/>
          <a:p>
            <a:pPr lvl="0" algn="l" defTabSz="393192">
              <a:lnSpc>
                <a:spcPct val="70000"/>
              </a:lnSpc>
              <a:defRPr sz="1800"/>
            </a:pPr>
            <a:r>
              <a:rPr b="1" sz="2408"/>
              <a:t>2.2.  L’explosion dangereuse des inégalités surtout à l’égard des jeunes</a:t>
            </a:r>
            <a:r>
              <a:rPr b="1" sz="3354"/>
              <a:t> </a:t>
            </a:r>
            <a:r>
              <a:rPr b="1" sz="2752"/>
              <a:t>不平等现象的危险爆发，特别是青年的不平等</a:t>
            </a:r>
          </a:p>
        </p:txBody>
      </p:sp>
      <p:sp>
        <p:nvSpPr>
          <p:cNvPr id="61" name="Shape 61"/>
          <p:cNvSpPr/>
          <p:nvPr>
            <p:ph type="body" idx="1"/>
          </p:nvPr>
        </p:nvSpPr>
        <p:spPr>
          <a:xfrm>
            <a:off x="0" y="823912"/>
            <a:ext cx="9144000" cy="6034089"/>
          </a:xfrm>
          <a:prstGeom prst="rect">
            <a:avLst/>
          </a:prstGeom>
          <a:solidFill>
            <a:srgbClr val="808080"/>
          </a:solidFill>
        </p:spPr>
        <p:txBody>
          <a:bodyPr lIns="0" tIns="0" rIns="0" bIns="0"/>
          <a:lstStyle/>
          <a:p>
            <a:pPr lvl="0" marL="0" indent="0" defTabSz="406908">
              <a:lnSpc>
                <a:spcPct val="80000"/>
              </a:lnSpc>
              <a:spcBef>
                <a:spcPts val="400"/>
              </a:spcBef>
              <a:buSzTx/>
              <a:buNone/>
              <a:defRPr sz="1800"/>
            </a:pPr>
            <a:endParaRPr b="1" sz="1958">
              <a:solidFill>
                <a:srgbClr val="FFFFFF"/>
              </a:solidFill>
            </a:endParaRPr>
          </a:p>
          <a:p>
            <a:pPr lvl="0" marL="0" indent="0" defTabSz="406908">
              <a:lnSpc>
                <a:spcPct val="80000"/>
              </a:lnSpc>
              <a:spcBef>
                <a:spcPts val="400"/>
              </a:spcBef>
              <a:buSzTx/>
              <a:buNone/>
              <a:defRPr sz="1800"/>
            </a:pPr>
            <a:r>
              <a:rPr b="1" sz="1958">
                <a:solidFill>
                  <a:srgbClr val="FFFFFF"/>
                </a:solidFill>
              </a:rPr>
              <a:t>2.2.1. Aux inégalité de salaire, de revenu, à la précarisation de l’emploi continu est venu s’ajouter l’inégalité des générations. Tandis que les générations issues du babyboom d’après guerre  n’ont été touchées en Europe et en Amérique du Nord que très partiellement par la stagnation l’essentiel du chômage s’est porté sur les jeunes  moins de 35 ans et à un moindre degré les plus de 55 ans. </a:t>
            </a:r>
            <a:endParaRPr b="1" sz="1958">
              <a:solidFill>
                <a:srgbClr val="FFFFFF"/>
              </a:solidFill>
            </a:endParaRPr>
          </a:p>
          <a:p>
            <a:pPr lvl="0" marL="0" indent="0" defTabSz="406908">
              <a:lnSpc>
                <a:spcPct val="80000"/>
              </a:lnSpc>
              <a:spcBef>
                <a:spcPts val="400"/>
              </a:spcBef>
              <a:buSzTx/>
              <a:buNone/>
              <a:defRPr sz="1800"/>
            </a:pPr>
            <a:r>
              <a:rPr b="1" sz="1958">
                <a:solidFill>
                  <a:srgbClr val="FFFFFF"/>
                </a:solidFill>
              </a:rPr>
              <a:t>除了工资，收入和持续工作的不稳定性之外，还有年龄导致的不平等。婴儿潮时代的人，即二战后出生的人，在欧洲和北美洲只有极少数人被失业率居高不下所困扰。大量35岁以下的青年以及少数55岁以下的人，却承受了打击。</a:t>
            </a:r>
            <a:endParaRPr sz="1958"/>
          </a:p>
          <a:p>
            <a:pPr lvl="0" marL="0" indent="0" defTabSz="406908">
              <a:lnSpc>
                <a:spcPct val="80000"/>
              </a:lnSpc>
              <a:spcBef>
                <a:spcPts val="400"/>
              </a:spcBef>
              <a:buSzTx/>
              <a:buNone/>
              <a:defRPr sz="1800"/>
            </a:pPr>
            <a:r>
              <a:rPr b="1" sz="1958">
                <a:solidFill>
                  <a:srgbClr val="FFFFFF"/>
                </a:solidFill>
              </a:rPr>
              <a:t>2.2.2. Le danger social et politique de cette situation qui persiste fait l’objet d’avertissements continuels de la part du FMI. Cette organisation qui a l’inverse de la Banque mondiale ne manifestait pas des  préoccupations sociales, a depuis 2008 pris catégoriquement position  contre  les excès d’inégalité expliquant dans un rapport très récent que cette situation constituait un obstacle majeur à une retour à une croissance équilibrée (comprenons: sans risque de choc socio-politique). </a:t>
            </a:r>
            <a:endParaRPr b="1" sz="1958">
              <a:solidFill>
                <a:srgbClr val="FFFFFF"/>
              </a:solidFill>
            </a:endParaRPr>
          </a:p>
          <a:p>
            <a:pPr lvl="0" marL="0" indent="0" defTabSz="406908">
              <a:lnSpc>
                <a:spcPct val="80000"/>
              </a:lnSpc>
              <a:spcBef>
                <a:spcPts val="400"/>
              </a:spcBef>
              <a:buSzTx/>
              <a:buNone/>
              <a:defRPr sz="1800"/>
            </a:pPr>
            <a:r>
              <a:rPr b="1" sz="1958">
                <a:solidFill>
                  <a:srgbClr val="FFFFFF"/>
                </a:solidFill>
              </a:rPr>
              <a:t>这种情况带来的社会和政治危险持续存在着，得到国际货币基金组织不断警告。FMI和世界银行不同的是，它并不呈现对社会问题的关注。但自2008年以来，经常反对过份的不平等，并在最近一份报告中指出，此等险境会严重阻碍世界经济平稳增长。（应理解为不会带来社会政治冲击）</a:t>
            </a:r>
            <a:endParaRPr b="1" sz="1958">
              <a:solidFill>
                <a:srgbClr val="FFFFFF"/>
              </a:solidFill>
            </a:endParaRPr>
          </a:p>
          <a:p>
            <a:pPr lvl="0" marL="0" indent="0" defTabSz="406908">
              <a:lnSpc>
                <a:spcPct val="80000"/>
              </a:lnSpc>
              <a:spcBef>
                <a:spcPts val="400"/>
              </a:spcBef>
              <a:buSzTx/>
              <a:buNone/>
              <a:defRPr sz="1800"/>
            </a:pPr>
            <a:r>
              <a:rPr b="1" sz="1958">
                <a:hlinkClick r:id="rId3" invalidUrl="" action="" tgtFrame="" tooltip="" history="1" highlightClick="0" endSnd="0"/>
              </a:rPr>
              <a:t>http</a:t>
            </a:r>
            <a:r>
              <a:rPr b="1" sz="1958">
                <a:hlinkClick r:id="rId3" invalidUrl="" action="" tgtFrame="" tooltip="" history="1" highlightClick="0" endSnd="0"/>
              </a:rPr>
              <a:t>://www.imf.org/external/French/pubs/ft/survey/so/2014/</a:t>
            </a:r>
            <a:r>
              <a:rPr b="1" sz="1958">
                <a:hlinkClick r:id="rId3" invalidUrl="" action="" tgtFrame="" tooltip="" history="1" highlightClick="0" endSnd="0"/>
              </a:rPr>
              <a:t>RES041214AF.htm</a:t>
            </a:r>
            <a:r>
              <a:rPr b="1" sz="1958">
                <a:solidFill>
                  <a:srgbClr val="FFFFFF"/>
                </a:solidFill>
              </a:rPr>
              <a:t> </a:t>
            </a:r>
            <a:endParaRPr b="1" sz="1958">
              <a:solidFill>
                <a:srgbClr val="FFFFFF"/>
              </a:solidFill>
            </a:endParaRPr>
          </a:p>
          <a:p>
            <a:pPr lvl="0" marL="0" indent="0" defTabSz="406908">
              <a:lnSpc>
                <a:spcPct val="80000"/>
              </a:lnSpc>
              <a:spcBef>
                <a:spcPts val="400"/>
              </a:spcBef>
              <a:buSzTx/>
              <a:buNone/>
              <a:defRPr sz="1800"/>
            </a:pPr>
            <a:r>
              <a:rPr b="1" sz="1958">
                <a:solidFill>
                  <a:srgbClr val="FFFFFF"/>
                </a:solidFill>
              </a:rPr>
              <a:t> </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0" y="0"/>
            <a:ext cx="9144000" cy="823913"/>
          </a:xfrm>
          <a:prstGeom prst="rect">
            <a:avLst/>
          </a:prstGeom>
          <a:solidFill>
            <a:srgbClr val="FFC214"/>
          </a:solidFill>
        </p:spPr>
        <p:txBody>
          <a:bodyPr lIns="0" tIns="0" rIns="0" bIns="0"/>
          <a:lstStyle/>
          <a:p>
            <a:pPr lvl="0" algn="l" defTabSz="333756">
              <a:lnSpc>
                <a:spcPct val="70000"/>
              </a:lnSpc>
              <a:defRPr sz="1800"/>
            </a:pPr>
            <a:r>
              <a:rPr b="1" sz="2336"/>
              <a:t>2.3.  Inégalités et croissance : révision des certitudes théoriques </a:t>
            </a:r>
            <a:endParaRPr b="1" sz="2336"/>
          </a:p>
          <a:p>
            <a:pPr lvl="0" algn="l" defTabSz="333756">
              <a:lnSpc>
                <a:spcPct val="70000"/>
              </a:lnSpc>
              <a:defRPr sz="1800"/>
            </a:pPr>
            <a:r>
              <a:rPr b="1" sz="2336"/>
              <a:t>不平等和经济增长：重新审视理论</a:t>
            </a:r>
          </a:p>
        </p:txBody>
      </p:sp>
      <p:sp>
        <p:nvSpPr>
          <p:cNvPr id="66" name="Shape 66"/>
          <p:cNvSpPr/>
          <p:nvPr>
            <p:ph type="body" idx="1"/>
          </p:nvPr>
        </p:nvSpPr>
        <p:spPr>
          <a:xfrm>
            <a:off x="0" y="823912"/>
            <a:ext cx="9144000" cy="6034089"/>
          </a:xfrm>
          <a:prstGeom prst="rect">
            <a:avLst/>
          </a:prstGeom>
          <a:solidFill>
            <a:srgbClr val="808080"/>
          </a:solidFill>
        </p:spPr>
        <p:txBody>
          <a:bodyPr lIns="0" tIns="0" rIns="0" bIns="0"/>
          <a:lstStyle/>
          <a:p>
            <a:pPr lvl="0" marL="0" indent="0" defTabSz="384047">
              <a:lnSpc>
                <a:spcPct val="80000"/>
              </a:lnSpc>
              <a:spcBef>
                <a:spcPts val="400"/>
              </a:spcBef>
              <a:buSzTx/>
              <a:buNone/>
              <a:defRPr sz="1800"/>
            </a:pPr>
            <a:endParaRPr b="1" sz="2016">
              <a:solidFill>
                <a:srgbClr val="FFFFFF"/>
              </a:solidFill>
            </a:endParaRPr>
          </a:p>
          <a:p>
            <a:pPr lvl="0" marL="0" indent="0" defTabSz="384047">
              <a:lnSpc>
                <a:spcPct val="80000"/>
              </a:lnSpc>
              <a:spcBef>
                <a:spcPts val="400"/>
              </a:spcBef>
              <a:buSzTx/>
              <a:buNone/>
              <a:defRPr sz="1800"/>
            </a:pPr>
            <a:r>
              <a:rPr b="1" sz="2016">
                <a:solidFill>
                  <a:srgbClr val="FFFFFF"/>
                </a:solidFill>
              </a:rPr>
              <a:t>2.3.1. Ce même FMI en la personne de son Chief Economiste ( au moment où il partait à la retraite il est vrai), Olivier Blanchard a reconnu que  ses potions d’austérité et de compression de la dépenses publique reposaient sur une erreur grossière de sous estimation de l’effet multiplicateur de la dépense publique ( en positif comme en négatif), ce qu’on appelle le multiplicateur fiscal. En fait, le multiplicateur fiscal est nettement supérieur à 1 alors qu’il avait été estimé à 0,4  à 0,5. </a:t>
            </a:r>
            <a:endParaRPr b="1" sz="2016">
              <a:solidFill>
                <a:srgbClr val="FFFFFF"/>
              </a:solidFill>
            </a:endParaRPr>
          </a:p>
          <a:p>
            <a:pPr lvl="0" marL="0" indent="0" defTabSz="384047">
              <a:lnSpc>
                <a:spcPct val="80000"/>
              </a:lnSpc>
              <a:spcBef>
                <a:spcPts val="400"/>
              </a:spcBef>
              <a:buSzTx/>
              <a:buNone/>
              <a:defRPr sz="1800"/>
            </a:pPr>
            <a:r>
              <a:rPr b="1" sz="2016">
                <a:solidFill>
                  <a:srgbClr val="FFFFFF"/>
                </a:solidFill>
              </a:rPr>
              <a:t>IMF 的首席经济师</a:t>
            </a:r>
            <a:r>
              <a:rPr sz="2016"/>
              <a:t> </a:t>
            </a:r>
            <a:r>
              <a:rPr b="1" sz="2016">
                <a:solidFill>
                  <a:srgbClr val="FFFFFF"/>
                </a:solidFill>
              </a:rPr>
              <a:t>Olivier Blanchard（彼时刚刚退休）承认，他的严峻经济政策和财政紧缩政策建立在了一个极其错误的基础上。他低估了公共支出的乘数效应（正向和负向），即财政乘数。财政乘数被低估至0.4到0，5之间，但实际上已达到1以上。</a:t>
            </a:r>
            <a:endParaRPr sz="2016"/>
          </a:p>
          <a:p>
            <a:pPr lvl="0" marL="0" indent="0" defTabSz="384047">
              <a:lnSpc>
                <a:spcPct val="80000"/>
              </a:lnSpc>
              <a:spcBef>
                <a:spcPts val="400"/>
              </a:spcBef>
              <a:buSzTx/>
              <a:buNone/>
              <a:defRPr sz="1800"/>
            </a:pPr>
            <a:r>
              <a:rPr b="1" sz="2016">
                <a:solidFill>
                  <a:srgbClr val="FFFFFF"/>
                </a:solidFill>
              </a:rPr>
              <a:t> </a:t>
            </a:r>
            <a:endParaRPr sz="2016"/>
          </a:p>
          <a:p>
            <a:pPr lvl="0" marL="0" indent="0" defTabSz="384047">
              <a:lnSpc>
                <a:spcPct val="80000"/>
              </a:lnSpc>
              <a:spcBef>
                <a:spcPts val="400"/>
              </a:spcBef>
              <a:buSzTx/>
              <a:buNone/>
              <a:defRPr sz="1800"/>
            </a:pPr>
            <a:r>
              <a:rPr b="1" sz="2016">
                <a:solidFill>
                  <a:srgbClr val="FFFFFF"/>
                </a:solidFill>
              </a:rPr>
              <a:t>2.3.2. Les politiques d’austérité et de rétablissement prioritaire de l’équilibre budgétaire  primaire et de  désendettement se sont avérées des échecs. L’effet de relance attendu sur la demande des ménages (réduction d’impôt) , sur les entreprises allègement des charges sur les bas salaires  n’a pas contrebalancé  l’impact en termes d’emploi ni dans le secteur public, ni dans le secteur privé.  Olivier Blanchard et Daniel Leigh</a:t>
            </a:r>
            <a:endParaRPr b="1" sz="2016">
              <a:solidFill>
                <a:srgbClr val="FFFFFF"/>
              </a:solidFill>
            </a:endParaRPr>
          </a:p>
          <a:p>
            <a:pPr lvl="0" marL="0" indent="0" defTabSz="384047">
              <a:lnSpc>
                <a:spcPct val="80000"/>
              </a:lnSpc>
              <a:spcBef>
                <a:spcPts val="400"/>
              </a:spcBef>
              <a:buSzTx/>
              <a:buNone/>
              <a:defRPr sz="1800"/>
            </a:pPr>
            <a:r>
              <a:rPr b="1" sz="2016">
                <a:solidFill>
                  <a:srgbClr val="FFFFFF"/>
                </a:solidFill>
              </a:rPr>
              <a:t>经济紧缩政策，首先重建收支平衡和减免债务已被证明是一系列失败政策。减少税收，刺激消费者需求和企业减少支付低工资社会保障的负担，并未能带来国有或私营企业的就业率提高。</a:t>
            </a:r>
            <a:endParaRPr sz="2016"/>
          </a:p>
          <a:p>
            <a:pPr lvl="0" marL="0" indent="0" defTabSz="384047">
              <a:lnSpc>
                <a:spcPct val="80000"/>
              </a:lnSpc>
              <a:spcBef>
                <a:spcPts val="400"/>
              </a:spcBef>
              <a:buSzTx/>
              <a:buNone/>
              <a:defRPr sz="1800"/>
            </a:pPr>
            <a:r>
              <a:rPr b="1" sz="2016">
                <a:solidFill>
                  <a:srgbClr val="FFFFFF"/>
                </a:solidFill>
              </a:rPr>
              <a:t>@ </a:t>
            </a:r>
            <a:r>
              <a:rPr b="1" sz="2016">
                <a:hlinkClick r:id="rId3" invalidUrl="" action="" tgtFrame="" tooltip="" history="1" highlightClick="0" endSnd="0"/>
              </a:rPr>
              <a:t>https://www.imf.org/external/pubs/ft/wp/2013/wp1301.</a:t>
            </a:r>
            <a:r>
              <a:rPr b="1" sz="2016">
                <a:hlinkClick r:id="rId3" invalidUrl="" action="" tgtFrame="" tooltip="" history="1" highlightClick="0" endSnd="0"/>
              </a:rPr>
              <a:t>pdf</a:t>
            </a:r>
            <a:r>
              <a:rPr b="1" sz="2016">
                <a:solidFill>
                  <a:srgbClr val="FFFFFF"/>
                </a:solidFill>
              </a:rPr>
              <a:t>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0" y="0"/>
            <a:ext cx="9144000" cy="823913"/>
          </a:xfrm>
          <a:prstGeom prst="rect">
            <a:avLst/>
          </a:prstGeom>
          <a:solidFill>
            <a:srgbClr val="FFC214"/>
          </a:solidFill>
        </p:spPr>
        <p:txBody>
          <a:bodyPr lIns="0" tIns="0" rIns="0" bIns="0"/>
          <a:lstStyle/>
          <a:p>
            <a:pPr lvl="0" algn="l" defTabSz="365760">
              <a:lnSpc>
                <a:spcPct val="70000"/>
              </a:lnSpc>
              <a:defRPr sz="1800"/>
            </a:pPr>
            <a:r>
              <a:rPr b="1" sz="2560"/>
              <a:t>2.4.  Croissance et endettement un autre pilier s’effondre. </a:t>
            </a:r>
            <a:endParaRPr b="1" sz="2560"/>
          </a:p>
          <a:p>
            <a:pPr lvl="0" algn="l" defTabSz="365760">
              <a:lnSpc>
                <a:spcPct val="70000"/>
              </a:lnSpc>
              <a:defRPr sz="1800"/>
            </a:pPr>
            <a:r>
              <a:rPr b="1" sz="2560"/>
              <a:t>经济增长和负债。另一座大厦的倒塌。</a:t>
            </a:r>
          </a:p>
        </p:txBody>
      </p:sp>
      <p:sp>
        <p:nvSpPr>
          <p:cNvPr id="71" name="Shape 71"/>
          <p:cNvSpPr/>
          <p:nvPr>
            <p:ph type="body" idx="1"/>
          </p:nvPr>
        </p:nvSpPr>
        <p:spPr>
          <a:xfrm>
            <a:off x="0" y="823912"/>
            <a:ext cx="9144000" cy="6034089"/>
          </a:xfrm>
          <a:prstGeom prst="rect">
            <a:avLst/>
          </a:prstGeom>
          <a:solidFill>
            <a:srgbClr val="808080"/>
          </a:solidFill>
        </p:spPr>
        <p:txBody>
          <a:bodyPr lIns="0" tIns="0" rIns="0" bIns="0"/>
          <a:lstStyle/>
          <a:p>
            <a:pPr lvl="0" marL="0" indent="0" defTabSz="416052">
              <a:lnSpc>
                <a:spcPct val="80000"/>
              </a:lnSpc>
              <a:spcBef>
                <a:spcPts val="300"/>
              </a:spcBef>
              <a:buSzTx/>
              <a:buNone/>
              <a:defRPr sz="1800"/>
            </a:pPr>
            <a:endParaRPr b="1" sz="1547">
              <a:solidFill>
                <a:srgbClr val="FFFFFF"/>
              </a:solidFill>
            </a:endParaRPr>
          </a:p>
          <a:p>
            <a:pPr lvl="0" marL="0" indent="0" defTabSz="416052">
              <a:lnSpc>
                <a:spcPct val="80000"/>
              </a:lnSpc>
              <a:spcBef>
                <a:spcPts val="300"/>
              </a:spcBef>
              <a:buSzTx/>
              <a:buNone/>
              <a:defRPr sz="1800"/>
            </a:pPr>
            <a:r>
              <a:rPr b="1" sz="1547">
                <a:solidFill>
                  <a:srgbClr val="FFFFFF"/>
                </a:solidFill>
              </a:rPr>
              <a:t>2.4.1. Cette révision théorique et pratique s’st trouvée renforcée  lorsqu’un autre pilier de l’économie orthodoxe s’est effondré : deux  économistes américains de Harvard étudiant la croissance sur longue période avaient  découvert une corrélation solide entre la croissance et le surendettement: selon leurs calculs rétrospectifs  un taux d’endettement d’un Etat supérieur à 90 % du PIB entraînait systématiquement toute possibilité de  croissance. Le problème est que les calculs de  Carmen Reinhart et Kenneth Rogoff,  étaient faux. Refaits par un doctorant les corrélation une fois inclues des pays qui avaient été « omis » perdait toute significativité. @ </a:t>
            </a:r>
            <a:r>
              <a:rPr b="1" sz="1547">
                <a:hlinkClick r:id="rId3" invalidUrl="" action="" tgtFrame="" tooltip="" history="1" highlightClick="0" endSnd="0"/>
              </a:rPr>
              <a:t>http</a:t>
            </a:r>
            <a:r>
              <a:rPr b="1" sz="1547">
                <a:hlinkClick r:id="rId3" invalidUrl="" action="" tgtFrame="" tooltip="" history="1" highlightClick="0" endSnd="0"/>
              </a:rPr>
              <a:t>://www.lemonde.fr/economie/article/2014/02/18/le-fmi-admet-qu-il-n-existe-pas-de-seuil-critique-de-la-dette-publique_4368748_3234.html#waGQD1kZIpXmEbal.</a:t>
            </a:r>
            <a:r>
              <a:rPr b="1" sz="1547">
                <a:hlinkClick r:id="rId3" invalidUrl="" action="" tgtFrame="" tooltip="" history="1" highlightClick="0" endSnd="0"/>
              </a:rPr>
              <a:t>99</a:t>
            </a:r>
            <a:endParaRPr b="1" sz="1547">
              <a:solidFill>
                <a:srgbClr val="FFFFFF"/>
              </a:solidFill>
            </a:endParaRPr>
          </a:p>
          <a:p>
            <a:pPr lvl="0" marL="0" indent="0" defTabSz="416052">
              <a:lnSpc>
                <a:spcPct val="80000"/>
              </a:lnSpc>
              <a:spcBef>
                <a:spcPts val="300"/>
              </a:spcBef>
              <a:buSzTx/>
              <a:buNone/>
              <a:defRPr sz="1800"/>
            </a:pPr>
            <a:r>
              <a:rPr b="1" sz="1547">
                <a:solidFill>
                  <a:srgbClr val="FFFFFF"/>
                </a:solidFill>
              </a:rPr>
              <a:t>正统经济学的另一个支柱坍塌后，</a:t>
            </a:r>
            <a:r>
              <a:rPr b="1" sz="1547">
                <a:solidFill>
                  <a:srgbClr val="FFFFFF"/>
                </a:solidFill>
              </a:rPr>
              <a:t>这种理论和实践的重新审视的正确得到了进一步加强。</a:t>
            </a:r>
            <a:r>
              <a:rPr b="1" sz="1547">
                <a:solidFill>
                  <a:srgbClr val="FFFFFF"/>
                </a:solidFill>
              </a:rPr>
              <a:t>两名美国哈佛大学的经济学家长期研究了增长后，发现了生长和负债之间存在很强的相关性：根据自己的追溯计算，负债率占国内生产总值的90％以上会产生系统性经济增长的可能性。问题是，卡门·莱因哈特和肯尼思·罗戈夫的计算是错的。一名博士研究生重新计算了相关性，发现一旦纳入被“忽视”的国家，这个相关性就失去了所有的意义。</a:t>
            </a:r>
            <a:endParaRPr b="1" sz="1547">
              <a:solidFill>
                <a:srgbClr val="FFFFFF"/>
              </a:solidFill>
            </a:endParaRPr>
          </a:p>
          <a:p>
            <a:pPr lvl="0" marL="0" indent="0" defTabSz="416052">
              <a:lnSpc>
                <a:spcPct val="80000"/>
              </a:lnSpc>
              <a:spcBef>
                <a:spcPts val="300"/>
              </a:spcBef>
              <a:buSzTx/>
              <a:buNone/>
              <a:defRPr sz="1800"/>
            </a:pPr>
            <a:r>
              <a:rPr b="1" sz="1547">
                <a:solidFill>
                  <a:srgbClr val="FFFFFF"/>
                </a:solidFill>
              </a:rPr>
              <a:t>Le FMI a donné une large publicité à cette erreur .  Ce deuxième pilier de l’orthodoxie budgétaire  s’effondrait. 国际货币基金组织（IMF）广泛宣传过这个错误观点。正统财政的第二支柱就此倒塌。</a:t>
            </a:r>
            <a:endParaRPr sz="1547"/>
          </a:p>
          <a:p>
            <a:pPr lvl="0" marL="0" indent="0" defTabSz="416052">
              <a:lnSpc>
                <a:spcPct val="80000"/>
              </a:lnSpc>
              <a:spcBef>
                <a:spcPts val="300"/>
              </a:spcBef>
              <a:buSzTx/>
              <a:buNone/>
              <a:defRPr sz="1800"/>
            </a:pPr>
            <a:r>
              <a:rPr b="1" sz="1547">
                <a:solidFill>
                  <a:srgbClr val="FFFFFF"/>
                </a:solidFill>
              </a:rPr>
              <a:t>2.4.2. Nous en avons une illustration parfaite sur le cas grec. Le FMI  a demandé des mesures d’ajustements classiques (rétablissement de l’équilibre des systèmes de retraites, privatisation) mais il a contrairement à l(Union Européenne demandé un haircut de la dette grecque. Cette position soutenue au reste par les Etats-Unis  part du constat empirique que les pays qui ont appliqué cette option draconienne comme le Portugal ont vu parallèlement leur dette s’accroitre.</a:t>
            </a:r>
            <a:endParaRPr b="1" sz="1547">
              <a:solidFill>
                <a:srgbClr val="FFFFFF"/>
              </a:solidFill>
            </a:endParaRPr>
          </a:p>
          <a:p>
            <a:pPr lvl="0" marL="0" indent="0" defTabSz="416052">
              <a:lnSpc>
                <a:spcPct val="80000"/>
              </a:lnSpc>
              <a:spcBef>
                <a:spcPts val="300"/>
              </a:spcBef>
              <a:buSzTx/>
              <a:buNone/>
              <a:defRPr sz="1800"/>
            </a:pPr>
            <a:r>
              <a:rPr b="1" sz="1547">
                <a:solidFill>
                  <a:srgbClr val="FFFFFF"/>
                </a:solidFill>
              </a:rPr>
              <a:t>我们有希腊案例的完美例证。国际货币基金组织（IMF）要求实施常规调整措施（恢复养老金制度平衡，企业私有化），但与欧盟相反，它要求希腊债务得到减免。这一立场得到了美国的支持，因为据观察经验，过去那种应用了这种激烈政策的国家，如葡萄牙，出现了债务增加。</a:t>
            </a:r>
            <a:endParaRPr sz="1547"/>
          </a:p>
          <a:p>
            <a:pPr lvl="0" marL="0" indent="0" defTabSz="416052">
              <a:lnSpc>
                <a:spcPct val="80000"/>
              </a:lnSpc>
              <a:spcBef>
                <a:spcPts val="300"/>
              </a:spcBef>
              <a:buSzTx/>
              <a:buNone/>
              <a:defRPr sz="1800"/>
            </a:pPr>
            <a:r>
              <a:rPr b="1" sz="1547">
                <a:solidFill>
                  <a:srgbClr val="FFFFFF"/>
                </a:solidFill>
              </a:rPr>
              <a:t> </a:t>
            </a:r>
            <a:endParaRPr sz="1547"/>
          </a:p>
          <a:p>
            <a:pPr lvl="0" marL="0" indent="0" defTabSz="416052">
              <a:lnSpc>
                <a:spcPct val="80000"/>
              </a:lnSpc>
              <a:spcBef>
                <a:spcPts val="300"/>
              </a:spcBef>
              <a:buSzTx/>
              <a:buNone/>
              <a:defRPr sz="1800"/>
            </a:pPr>
            <a:r>
              <a:rPr b="1" sz="1547">
                <a:solidFill>
                  <a:srgbClr val="FFFFFF"/>
                </a:solidFill>
              </a:rPr>
              <a:t>Or nous allons voir que les perspectives d’emploi se sont nettement aggravées  sous l’impact de la deuxième vague de technologie numérique. </a:t>
            </a:r>
            <a:endParaRPr sz="1547"/>
          </a:p>
          <a:p>
            <a:pPr lvl="0" marL="0" indent="0" defTabSz="416052">
              <a:lnSpc>
                <a:spcPct val="80000"/>
              </a:lnSpc>
              <a:spcBef>
                <a:spcPts val="300"/>
              </a:spcBef>
              <a:buSzTx/>
              <a:buNone/>
              <a:defRPr sz="1800"/>
            </a:pPr>
            <a:r>
              <a:rPr b="1" sz="1547">
                <a:solidFill>
                  <a:srgbClr val="FFFFFF"/>
                </a:solidFill>
              </a:rPr>
              <a:t> 但是，我们会看到，第二波数字化技术影响下，就业更加严峻。</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