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9144000" cy="6858000"/>
  <p:notesSz cx="6858000" cy="9144000"/>
  <p:defaultTextStyle>
    <a:lvl1pPr defTabSz="457200">
      <a:defRPr>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b="def" i="def"/>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b="def" i="def"/>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b="def" i="def"/>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p:nvPr>
            <p:ph type="sldImg"/>
          </p:nvPr>
        </p:nvSpPr>
        <p:spPr>
          <a:xfrm>
            <a:off x="1143000" y="685800"/>
            <a:ext cx="4572000" cy="3429000"/>
          </a:xfrm>
          <a:prstGeom prst="rect">
            <a:avLst/>
          </a:prstGeom>
        </p:spPr>
        <p:txBody>
          <a:bodyPr/>
          <a:lstStyle/>
          <a:p>
            <a:pPr lvl="0"/>
          </a:p>
        </p:txBody>
      </p:sp>
      <p:sp>
        <p:nvSpPr>
          <p:cNvPr id="47" name="Shape 47"/>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iapositive de titre">
    <p:spTree>
      <p:nvGrpSpPr>
        <p:cNvPr id="1" name=""/>
        <p:cNvGrpSpPr/>
        <p:nvPr/>
      </p:nvGrpSpPr>
      <p:grpSpPr>
        <a:xfrm>
          <a:off x="0" y="0"/>
          <a:ext cx="0" cy="0"/>
          <a:chOff x="0" y="0"/>
          <a:chExt cx="0" cy="0"/>
        </a:xfrm>
      </p:grpSpPr>
      <p:sp>
        <p:nvSpPr>
          <p:cNvPr id="6" name="Shape 6"/>
          <p:cNvSpPr/>
          <p:nvPr>
            <p:ph type="title"/>
          </p:nvPr>
        </p:nvSpPr>
        <p:spPr>
          <a:xfrm>
            <a:off x="685800" y="1844675"/>
            <a:ext cx="7772400" cy="2041525"/>
          </a:xfrm>
          <a:prstGeom prst="rect">
            <a:avLst/>
          </a:prstGeom>
        </p:spPr>
        <p:txBody>
          <a:bodyPr/>
          <a:lstStyle/>
          <a:p>
            <a:pPr lvl="0">
              <a:defRPr sz="1800"/>
            </a:pPr>
            <a:r>
              <a:rPr sz="4400"/>
              <a:t>Cliquez et modifiez le titre</a:t>
            </a:r>
          </a:p>
        </p:txBody>
      </p:sp>
      <p:sp>
        <p:nvSpPr>
          <p:cNvPr id="7" name="Shape 7"/>
          <p:cNvSpPr/>
          <p:nvPr>
            <p:ph type="body" idx="1"/>
          </p:nvPr>
        </p:nvSpPr>
        <p:spPr>
          <a:xfrm>
            <a:off x="1371600" y="3886200"/>
            <a:ext cx="6400800" cy="2971800"/>
          </a:xfrm>
          <a:prstGeom prst="rect">
            <a:avLst/>
          </a:prstGeom>
        </p:spPr>
        <p:txBody>
          <a:bodyPr/>
          <a:lstStyle>
            <a:lvl1pPr marL="0" indent="0" algn="ctr">
              <a:buSzTx/>
              <a:buFontTx/>
              <a:buNone/>
              <a:defRPr>
                <a:solidFill>
                  <a:srgbClr val="888888"/>
                </a:solidFill>
              </a:defRPr>
            </a:lvl1pPr>
          </a:lstStyle>
          <a:p>
            <a:pPr lvl="0">
              <a:defRPr sz="1800">
                <a:solidFill>
                  <a:srgbClr val="000000"/>
                </a:solidFill>
              </a:defRPr>
            </a:pPr>
            <a:r>
              <a:rPr sz="3200">
                <a:solidFill>
                  <a:srgbClr val="888888"/>
                </a:solidFill>
              </a:rPr>
              <a:t>Cliquez pour modifier le style des sous-titres du masque</a:t>
            </a:r>
          </a:p>
        </p:txBody>
      </p:sp>
      <p:sp>
        <p:nvSpPr>
          <p:cNvPr id="8" name="Shape 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re et texte vertical">
    <p:spTree>
      <p:nvGrpSpPr>
        <p:cNvPr id="1" name=""/>
        <p:cNvGrpSpPr/>
        <p:nvPr/>
      </p:nvGrpSpPr>
      <p:grpSpPr>
        <a:xfrm>
          <a:off x="0" y="0"/>
          <a:ext cx="0" cy="0"/>
          <a:chOff x="0" y="0"/>
          <a:chExt cx="0" cy="0"/>
        </a:xfrm>
      </p:grpSpPr>
      <p:sp>
        <p:nvSpPr>
          <p:cNvPr id="39" name="Shape 39"/>
          <p:cNvSpPr/>
          <p:nvPr>
            <p:ph type="title"/>
          </p:nvPr>
        </p:nvSpPr>
        <p:spPr>
          <a:prstGeom prst="rect">
            <a:avLst/>
          </a:prstGeom>
        </p:spPr>
        <p:txBody>
          <a:bodyPr/>
          <a:lstStyle/>
          <a:p>
            <a:pPr lvl="0">
              <a:defRPr sz="1800"/>
            </a:pPr>
            <a:r>
              <a:rPr sz="4400"/>
              <a:t>Cliquez et modifiez le titre</a:t>
            </a:r>
          </a:p>
        </p:txBody>
      </p:sp>
      <p:sp>
        <p:nvSpPr>
          <p:cNvPr id="40" name="Shape 40"/>
          <p:cNvSpPr/>
          <p:nvPr>
            <p:ph type="body" idx="1"/>
          </p:nvPr>
        </p:nvSpPr>
        <p:spPr>
          <a:prstGeom prst="rect">
            <a:avLst/>
          </a:prstGeom>
        </p:spPr>
        <p:txBody>
          <a:bodyPr/>
          <a:lstStyle/>
          <a:p>
            <a:pPr lvl="0">
              <a:defRPr sz="1800"/>
            </a:pPr>
            <a:r>
              <a:rPr sz="3200"/>
              <a:t>Cliquez pour modifier les styles du texte du masque</a:t>
            </a:r>
            <a:endParaRPr sz="3200"/>
          </a:p>
          <a:p>
            <a:pPr lvl="1">
              <a:defRPr sz="1800"/>
            </a:pPr>
            <a:r>
              <a:rPr sz="3200"/>
              <a:t>Deuxième niveau</a:t>
            </a:r>
            <a:endParaRPr sz="3200"/>
          </a:p>
          <a:p>
            <a:pPr lvl="2">
              <a:defRPr sz="1800"/>
            </a:pPr>
            <a:r>
              <a:rPr sz="3200"/>
              <a:t>Troisième niveau</a:t>
            </a:r>
            <a:endParaRPr sz="3200"/>
          </a:p>
          <a:p>
            <a:pPr lvl="3">
              <a:defRPr sz="1800"/>
            </a:pPr>
            <a:r>
              <a:rPr sz="3200"/>
              <a:t>Quatrième niveau</a:t>
            </a:r>
            <a:endParaRPr sz="3200"/>
          </a:p>
          <a:p>
            <a:pPr lvl="4">
              <a:defRPr sz="1800"/>
            </a:pPr>
            <a:r>
              <a:rPr sz="3200"/>
              <a:t>Cinquième niveau</a:t>
            </a:r>
          </a:p>
        </p:txBody>
      </p:sp>
      <p:sp>
        <p:nvSpPr>
          <p:cNvPr id="41" name="Shape 4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Titre vertical et texte">
    <p:spTree>
      <p:nvGrpSpPr>
        <p:cNvPr id="1" name=""/>
        <p:cNvGrpSpPr/>
        <p:nvPr/>
      </p:nvGrpSpPr>
      <p:grpSpPr>
        <a:xfrm>
          <a:off x="0" y="0"/>
          <a:ext cx="0" cy="0"/>
          <a:chOff x="0" y="0"/>
          <a:chExt cx="0" cy="0"/>
        </a:xfrm>
      </p:grpSpPr>
      <p:sp>
        <p:nvSpPr>
          <p:cNvPr id="43" name="Shape 43"/>
          <p:cNvSpPr/>
          <p:nvPr>
            <p:ph type="title"/>
          </p:nvPr>
        </p:nvSpPr>
        <p:spPr>
          <a:xfrm>
            <a:off x="6629400" y="0"/>
            <a:ext cx="2057400" cy="6400802"/>
          </a:xfrm>
          <a:prstGeom prst="rect">
            <a:avLst/>
          </a:prstGeom>
        </p:spPr>
        <p:txBody>
          <a:bodyPr/>
          <a:lstStyle/>
          <a:p>
            <a:pPr lvl="0">
              <a:defRPr sz="1800"/>
            </a:pPr>
            <a:r>
              <a:rPr sz="4400"/>
              <a:t>Cliquez et modifiez le titre</a:t>
            </a:r>
          </a:p>
        </p:txBody>
      </p:sp>
      <p:sp>
        <p:nvSpPr>
          <p:cNvPr id="44" name="Shape 44"/>
          <p:cNvSpPr/>
          <p:nvPr>
            <p:ph type="body" idx="1"/>
          </p:nvPr>
        </p:nvSpPr>
        <p:spPr>
          <a:xfrm>
            <a:off x="457200" y="274638"/>
            <a:ext cx="6019800" cy="6583363"/>
          </a:xfrm>
          <a:prstGeom prst="rect">
            <a:avLst/>
          </a:prstGeom>
        </p:spPr>
        <p:txBody>
          <a:bodyPr/>
          <a:lstStyle/>
          <a:p>
            <a:pPr lvl="0">
              <a:defRPr sz="1800"/>
            </a:pPr>
            <a:r>
              <a:rPr sz="3200"/>
              <a:t>Cliquez pour modifier les styles du texte du masque</a:t>
            </a:r>
            <a:endParaRPr sz="3200"/>
          </a:p>
          <a:p>
            <a:pPr lvl="1">
              <a:defRPr sz="1800"/>
            </a:pPr>
            <a:r>
              <a:rPr sz="3200"/>
              <a:t>Deuxième niveau</a:t>
            </a:r>
            <a:endParaRPr sz="3200"/>
          </a:p>
          <a:p>
            <a:pPr lvl="2">
              <a:defRPr sz="1800"/>
            </a:pPr>
            <a:r>
              <a:rPr sz="3200"/>
              <a:t>Troisième niveau</a:t>
            </a:r>
            <a:endParaRPr sz="3200"/>
          </a:p>
          <a:p>
            <a:pPr lvl="3">
              <a:defRPr sz="1800"/>
            </a:pPr>
            <a:r>
              <a:rPr sz="3200"/>
              <a:t>Quatrième niveau</a:t>
            </a:r>
            <a:endParaRPr sz="3200"/>
          </a:p>
          <a:p>
            <a:pPr lvl="4">
              <a:defRPr sz="1800"/>
            </a:pPr>
            <a:r>
              <a:rPr sz="3200"/>
              <a:t>Cinquième niveau</a:t>
            </a:r>
          </a:p>
        </p:txBody>
      </p:sp>
      <p:sp>
        <p:nvSpPr>
          <p:cNvPr id="45" name="Shape 4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re et contenu">
    <p:spTree>
      <p:nvGrpSpPr>
        <p:cNvPr id="1" name=""/>
        <p:cNvGrpSpPr/>
        <p:nvPr/>
      </p:nvGrpSpPr>
      <p:grpSpPr>
        <a:xfrm>
          <a:off x="0" y="0"/>
          <a:ext cx="0" cy="0"/>
          <a:chOff x="0" y="0"/>
          <a:chExt cx="0" cy="0"/>
        </a:xfrm>
      </p:grpSpPr>
      <p:sp>
        <p:nvSpPr>
          <p:cNvPr id="10" name="Shape 10"/>
          <p:cNvSpPr/>
          <p:nvPr>
            <p:ph type="title"/>
          </p:nvPr>
        </p:nvSpPr>
        <p:spPr>
          <a:prstGeom prst="rect">
            <a:avLst/>
          </a:prstGeom>
        </p:spPr>
        <p:txBody>
          <a:bodyPr/>
          <a:lstStyle/>
          <a:p>
            <a:pPr lvl="0">
              <a:defRPr sz="1800"/>
            </a:pPr>
            <a:r>
              <a:rPr sz="4400"/>
              <a:t>Cliquez et modifiez le titre</a:t>
            </a:r>
          </a:p>
        </p:txBody>
      </p:sp>
      <p:sp>
        <p:nvSpPr>
          <p:cNvPr id="11" name="Shape 11"/>
          <p:cNvSpPr/>
          <p:nvPr>
            <p:ph type="body" idx="1"/>
          </p:nvPr>
        </p:nvSpPr>
        <p:spPr>
          <a:prstGeom prst="rect">
            <a:avLst/>
          </a:prstGeom>
        </p:spPr>
        <p:txBody>
          <a:bodyPr/>
          <a:lstStyle/>
          <a:p>
            <a:pPr lvl="0">
              <a:defRPr sz="1800"/>
            </a:pPr>
            <a:r>
              <a:rPr sz="3200"/>
              <a:t>Cliquez pour modifier les styles du texte du masque</a:t>
            </a:r>
            <a:endParaRPr sz="3200"/>
          </a:p>
          <a:p>
            <a:pPr lvl="1">
              <a:defRPr sz="1800"/>
            </a:pPr>
            <a:r>
              <a:rPr sz="3200"/>
              <a:t>Deuxième niveau</a:t>
            </a:r>
            <a:endParaRPr sz="3200"/>
          </a:p>
          <a:p>
            <a:pPr lvl="2">
              <a:defRPr sz="1800"/>
            </a:pPr>
            <a:r>
              <a:rPr sz="3200"/>
              <a:t>Troisième niveau</a:t>
            </a:r>
            <a:endParaRPr sz="3200"/>
          </a:p>
          <a:p>
            <a:pPr lvl="3">
              <a:defRPr sz="1800"/>
            </a:pPr>
            <a:r>
              <a:rPr sz="3200"/>
              <a:t>Quatrième niveau</a:t>
            </a:r>
            <a:endParaRPr sz="3200"/>
          </a:p>
          <a:p>
            <a:pPr lvl="4">
              <a:defRPr sz="1800"/>
            </a:pPr>
            <a:r>
              <a:rPr sz="3200"/>
              <a:t>Cinquième niveau</a:t>
            </a:r>
          </a:p>
        </p:txBody>
      </p:sp>
      <p:sp>
        <p:nvSpPr>
          <p:cNvPr id="12" name="Shape 1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En-tête de section">
    <p:spTree>
      <p:nvGrpSpPr>
        <p:cNvPr id="1" name=""/>
        <p:cNvGrpSpPr/>
        <p:nvPr/>
      </p:nvGrpSpPr>
      <p:grpSpPr>
        <a:xfrm>
          <a:off x="0" y="0"/>
          <a:ext cx="0" cy="0"/>
          <a:chOff x="0" y="0"/>
          <a:chExt cx="0" cy="0"/>
        </a:xfrm>
      </p:grpSpPr>
      <p:sp>
        <p:nvSpPr>
          <p:cNvPr id="14" name="Shape 14"/>
          <p:cNvSpPr/>
          <p:nvPr>
            <p:ph type="title"/>
          </p:nvPr>
        </p:nvSpPr>
        <p:spPr>
          <a:xfrm>
            <a:off x="722312" y="4406900"/>
            <a:ext cx="7772401" cy="1362075"/>
          </a:xfrm>
          <a:prstGeom prst="rect">
            <a:avLst/>
          </a:prstGeom>
        </p:spPr>
        <p:txBody>
          <a:bodyPr anchor="t"/>
          <a:lstStyle>
            <a:lvl1pPr algn="l">
              <a:defRPr b="1" cap="all" sz="4000"/>
            </a:lvl1pPr>
          </a:lstStyle>
          <a:p>
            <a:pPr lvl="0">
              <a:defRPr b="0" cap="none" sz="1800"/>
            </a:pPr>
            <a:r>
              <a:rPr b="1" cap="all" sz="4000"/>
              <a:t>Cliquez et modifiez le titre</a:t>
            </a:r>
          </a:p>
        </p:txBody>
      </p:sp>
      <p:sp>
        <p:nvSpPr>
          <p:cNvPr id="15" name="Shape 15"/>
          <p:cNvSpPr/>
          <p:nvPr>
            <p:ph type="body"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stStyle>
          <a:p>
            <a:pPr lvl="0">
              <a:defRPr sz="1800">
                <a:solidFill>
                  <a:srgbClr val="000000"/>
                </a:solidFill>
              </a:defRPr>
            </a:pPr>
            <a:r>
              <a:rPr sz="2000">
                <a:solidFill>
                  <a:srgbClr val="888888"/>
                </a:solidFill>
              </a:rPr>
              <a:t>Cliquez pour modifier les styles du texte du masque</a:t>
            </a:r>
          </a:p>
        </p:txBody>
      </p:sp>
      <p:sp>
        <p:nvSpPr>
          <p:cNvPr id="16" name="Shape 1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Deux contenu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4400"/>
              <a:t>Cliquez et modifiez le titre</a:t>
            </a:r>
          </a:p>
        </p:txBody>
      </p:sp>
      <p:sp>
        <p:nvSpPr>
          <p:cNvPr id="19" name="Shape 19"/>
          <p:cNvSpPr/>
          <p:nvPr>
            <p:ph type="body" idx="1"/>
          </p:nvPr>
        </p:nvSpPr>
        <p:spPr>
          <a:xfrm>
            <a:off x="457200" y="1600200"/>
            <a:ext cx="40386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Cliquez pour modifier les styles du texte du masque</a:t>
            </a:r>
            <a:endParaRPr sz="2800"/>
          </a:p>
          <a:p>
            <a:pPr lvl="1">
              <a:defRPr sz="1800"/>
            </a:pPr>
            <a:r>
              <a:rPr sz="2800"/>
              <a:t>Deuxième niveau</a:t>
            </a:r>
            <a:endParaRPr sz="2800"/>
          </a:p>
          <a:p>
            <a:pPr lvl="2">
              <a:defRPr sz="1800"/>
            </a:pPr>
            <a:r>
              <a:rPr sz="2800"/>
              <a:t>Troisième niveau</a:t>
            </a:r>
            <a:endParaRPr sz="2800"/>
          </a:p>
          <a:p>
            <a:pPr lvl="3">
              <a:defRPr sz="1800"/>
            </a:pPr>
            <a:r>
              <a:rPr sz="2800"/>
              <a:t>Quatrième niveau</a:t>
            </a:r>
            <a:endParaRPr sz="2800"/>
          </a:p>
          <a:p>
            <a:pPr lvl="4">
              <a:defRPr sz="1800"/>
            </a:pPr>
            <a:r>
              <a:rPr sz="2800"/>
              <a:t>Cinquième niveau</a:t>
            </a:r>
          </a:p>
        </p:txBody>
      </p:sp>
      <p:sp>
        <p:nvSpPr>
          <p:cNvPr id="20" name="Shape 2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aison">
    <p:spTree>
      <p:nvGrpSpPr>
        <p:cNvPr id="1" name=""/>
        <p:cNvGrpSpPr/>
        <p:nvPr/>
      </p:nvGrpSpPr>
      <p:grpSpPr>
        <a:xfrm>
          <a:off x="0" y="0"/>
          <a:ext cx="0" cy="0"/>
          <a:chOff x="0" y="0"/>
          <a:chExt cx="0" cy="0"/>
        </a:xfrm>
      </p:grpSpPr>
      <p:sp>
        <p:nvSpPr>
          <p:cNvPr id="22" name="Shape 22"/>
          <p:cNvSpPr/>
          <p:nvPr>
            <p:ph type="title"/>
          </p:nvPr>
        </p:nvSpPr>
        <p:spPr>
          <a:xfrm>
            <a:off x="457200" y="256810"/>
            <a:ext cx="8229600" cy="1178656"/>
          </a:xfrm>
          <a:prstGeom prst="rect">
            <a:avLst/>
          </a:prstGeom>
        </p:spPr>
        <p:txBody>
          <a:bodyPr/>
          <a:lstStyle/>
          <a:p>
            <a:pPr lvl="0">
              <a:defRPr sz="1800"/>
            </a:pPr>
            <a:r>
              <a:rPr sz="4400"/>
              <a:t>Cliquez et modifiez le titre</a:t>
            </a:r>
          </a:p>
        </p:txBody>
      </p:sp>
      <p:sp>
        <p:nvSpPr>
          <p:cNvPr id="23" name="Shape 23"/>
          <p:cNvSpPr/>
          <p:nvPr>
            <p:ph type="body" idx="1"/>
          </p:nvPr>
        </p:nvSpPr>
        <p:spPr>
          <a:xfrm>
            <a:off x="457200" y="1435465"/>
            <a:ext cx="4040188" cy="739410"/>
          </a:xfrm>
          <a:prstGeom prst="rect">
            <a:avLst/>
          </a:prstGeom>
        </p:spPr>
        <p:txBody>
          <a:bodyPr anchor="b"/>
          <a:lstStyle>
            <a:lvl1pPr marL="0" indent="0">
              <a:spcBef>
                <a:spcPts val="500"/>
              </a:spcBef>
              <a:buSzTx/>
              <a:buFontTx/>
              <a:buNone/>
              <a:defRPr b="1" sz="2400"/>
            </a:lvl1pPr>
          </a:lstStyle>
          <a:p>
            <a:pPr lvl="0">
              <a:defRPr b="0" sz="1800"/>
            </a:pPr>
            <a:r>
              <a:rPr b="1" sz="2400"/>
              <a:t>Cliquez pour modifier les styles du texte du masque</a:t>
            </a:r>
          </a:p>
        </p:txBody>
      </p:sp>
      <p:sp>
        <p:nvSpPr>
          <p:cNvPr id="24" name="Shape 2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re seul">
    <p:spTree>
      <p:nvGrpSpPr>
        <p:cNvPr id="1" name=""/>
        <p:cNvGrpSpPr/>
        <p:nvPr/>
      </p:nvGrpSpPr>
      <p:grpSpPr>
        <a:xfrm>
          <a:off x="0" y="0"/>
          <a:ext cx="0" cy="0"/>
          <a:chOff x="0" y="0"/>
          <a:chExt cx="0" cy="0"/>
        </a:xfrm>
      </p:grpSpPr>
      <p:sp>
        <p:nvSpPr>
          <p:cNvPr id="26" name="Shape 26"/>
          <p:cNvSpPr/>
          <p:nvPr>
            <p:ph type="title"/>
          </p:nvPr>
        </p:nvSpPr>
        <p:spPr>
          <a:prstGeom prst="rect">
            <a:avLst/>
          </a:prstGeom>
        </p:spPr>
        <p:txBody>
          <a:bodyPr/>
          <a:lstStyle/>
          <a:p>
            <a:pPr lvl="0">
              <a:defRPr sz="1800"/>
            </a:pPr>
            <a:r>
              <a:rPr sz="4400"/>
              <a:t>Cliquez et modifiez le titre</a:t>
            </a:r>
          </a:p>
        </p:txBody>
      </p:sp>
      <p:sp>
        <p:nvSpPr>
          <p:cNvPr id="27" name="Shape 2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Vide">
    <p:spTree>
      <p:nvGrpSpPr>
        <p:cNvPr id="1" name=""/>
        <p:cNvGrpSpPr/>
        <p:nvPr/>
      </p:nvGrpSpPr>
      <p:grpSpPr>
        <a:xfrm>
          <a:off x="0" y="0"/>
          <a:ext cx="0" cy="0"/>
          <a:chOff x="0" y="0"/>
          <a:chExt cx="0" cy="0"/>
        </a:xfrm>
      </p:grpSpPr>
      <p:sp>
        <p:nvSpPr>
          <p:cNvPr id="29" name="Shape 2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u avec légende">
    <p:spTree>
      <p:nvGrpSpPr>
        <p:cNvPr id="1" name=""/>
        <p:cNvGrpSpPr/>
        <p:nvPr/>
      </p:nvGrpSpPr>
      <p:grpSpPr>
        <a:xfrm>
          <a:off x="0" y="0"/>
          <a:ext cx="0" cy="0"/>
          <a:chOff x="0" y="0"/>
          <a:chExt cx="0" cy="0"/>
        </a:xfrm>
      </p:grpSpPr>
      <p:sp>
        <p:nvSpPr>
          <p:cNvPr id="31" name="Shape 31"/>
          <p:cNvSpPr/>
          <p:nvPr>
            <p:ph type="title"/>
          </p:nvPr>
        </p:nvSpPr>
        <p:spPr>
          <a:xfrm>
            <a:off x="457200" y="0"/>
            <a:ext cx="3008314" cy="1435100"/>
          </a:xfrm>
          <a:prstGeom prst="rect">
            <a:avLst/>
          </a:prstGeom>
        </p:spPr>
        <p:txBody>
          <a:bodyPr anchor="b"/>
          <a:lstStyle>
            <a:lvl1pPr algn="l">
              <a:defRPr b="1" sz="2000"/>
            </a:lvl1pPr>
          </a:lstStyle>
          <a:p>
            <a:pPr lvl="0">
              <a:defRPr b="0" sz="1800"/>
            </a:pPr>
            <a:r>
              <a:rPr b="1" sz="2000"/>
              <a:t>Cliquez et modifiez le titre</a:t>
            </a:r>
          </a:p>
        </p:txBody>
      </p:sp>
      <p:sp>
        <p:nvSpPr>
          <p:cNvPr id="32" name="Shape 32"/>
          <p:cNvSpPr/>
          <p:nvPr>
            <p:ph type="body" idx="1"/>
          </p:nvPr>
        </p:nvSpPr>
        <p:spPr>
          <a:xfrm>
            <a:off x="3575050" y="273050"/>
            <a:ext cx="5111750" cy="6584950"/>
          </a:xfrm>
          <a:prstGeom prst="rect">
            <a:avLst/>
          </a:prstGeom>
        </p:spPr>
        <p:txBody>
          <a:bodyPr/>
          <a:lstStyle/>
          <a:p>
            <a:pPr lvl="0">
              <a:defRPr sz="1800"/>
            </a:pPr>
            <a:r>
              <a:rPr sz="3200"/>
              <a:t>Cliquez pour modifier les styles du texte du masque</a:t>
            </a:r>
            <a:endParaRPr sz="3200"/>
          </a:p>
          <a:p>
            <a:pPr lvl="1">
              <a:defRPr sz="1800"/>
            </a:pPr>
            <a:r>
              <a:rPr sz="3200"/>
              <a:t>Deuxième niveau</a:t>
            </a:r>
            <a:endParaRPr sz="3200"/>
          </a:p>
          <a:p>
            <a:pPr lvl="2">
              <a:defRPr sz="1800"/>
            </a:pPr>
            <a:r>
              <a:rPr sz="3200"/>
              <a:t>Troisième niveau</a:t>
            </a:r>
            <a:endParaRPr sz="3200"/>
          </a:p>
          <a:p>
            <a:pPr lvl="3">
              <a:defRPr sz="1800"/>
            </a:pPr>
            <a:r>
              <a:rPr sz="3200"/>
              <a:t>Quatrième niveau</a:t>
            </a:r>
            <a:endParaRPr sz="3200"/>
          </a:p>
          <a:p>
            <a:pPr lvl="4">
              <a:defRPr sz="1800"/>
            </a:pPr>
            <a:r>
              <a:rPr sz="3200"/>
              <a:t>Cinquième niveau</a:t>
            </a:r>
          </a:p>
        </p:txBody>
      </p:sp>
      <p:sp>
        <p:nvSpPr>
          <p:cNvPr id="33" name="Shape 3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Image avec légende">
    <p:spTree>
      <p:nvGrpSpPr>
        <p:cNvPr id="1" name=""/>
        <p:cNvGrpSpPr/>
        <p:nvPr/>
      </p:nvGrpSpPr>
      <p:grpSpPr>
        <a:xfrm>
          <a:off x="0" y="0"/>
          <a:ext cx="0" cy="0"/>
          <a:chOff x="0" y="0"/>
          <a:chExt cx="0" cy="0"/>
        </a:xfrm>
      </p:grpSpPr>
      <p:sp>
        <p:nvSpPr>
          <p:cNvPr id="35" name="Shape 35"/>
          <p:cNvSpPr/>
          <p:nvPr>
            <p:ph type="title"/>
          </p:nvPr>
        </p:nvSpPr>
        <p:spPr>
          <a:xfrm>
            <a:off x="1792288" y="4800600"/>
            <a:ext cx="5486401" cy="566738"/>
          </a:xfrm>
          <a:prstGeom prst="rect">
            <a:avLst/>
          </a:prstGeom>
        </p:spPr>
        <p:txBody>
          <a:bodyPr anchor="b"/>
          <a:lstStyle>
            <a:lvl1pPr algn="l">
              <a:defRPr b="1" sz="2000"/>
            </a:lvl1pPr>
          </a:lstStyle>
          <a:p>
            <a:pPr lvl="0">
              <a:defRPr b="0" sz="1800"/>
            </a:pPr>
            <a:r>
              <a:rPr b="1" sz="2000"/>
              <a:t>Cliquez et modifiez le titre</a:t>
            </a:r>
          </a:p>
        </p:txBody>
      </p:sp>
      <p:sp>
        <p:nvSpPr>
          <p:cNvPr id="36" name="Shape 36"/>
          <p:cNvSpPr/>
          <p:nvPr>
            <p:ph type="body" idx="1"/>
          </p:nvPr>
        </p:nvSpPr>
        <p:spPr>
          <a:xfrm>
            <a:off x="1792288" y="5367337"/>
            <a:ext cx="5486401" cy="804863"/>
          </a:xfrm>
          <a:prstGeom prst="rect">
            <a:avLst/>
          </a:prstGeom>
        </p:spPr>
        <p:txBody>
          <a:bodyPr/>
          <a:lstStyle>
            <a:lvl1pPr marL="0" indent="0">
              <a:spcBef>
                <a:spcPts val="300"/>
              </a:spcBef>
              <a:buSzTx/>
              <a:buFontTx/>
              <a:buNone/>
              <a:defRPr sz="1400"/>
            </a:lvl1pPr>
          </a:lstStyle>
          <a:p>
            <a:pPr lvl="0">
              <a:defRPr sz="1800"/>
            </a:pPr>
            <a:r>
              <a:rPr sz="1400"/>
              <a:t>Cliquez pour modifier les styles du texte du masque</a:t>
            </a:r>
          </a:p>
        </p:txBody>
      </p:sp>
      <p:sp>
        <p:nvSpPr>
          <p:cNvPr id="37" name="Shape 3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457200" y="92076"/>
            <a:ext cx="8229600" cy="1508125"/>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lvl="0">
              <a:defRPr sz="1800"/>
            </a:pPr>
            <a:r>
              <a:rPr sz="4400"/>
              <a:t>Cliquez et modifiez le titre</a:t>
            </a:r>
          </a:p>
        </p:txBody>
      </p:sp>
      <p:sp>
        <p:nvSpPr>
          <p:cNvPr id="3" name="Shape 3"/>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0">
              <a:defRPr sz="1800"/>
            </a:pPr>
            <a:r>
              <a:rPr sz="3200"/>
              <a:t>Cliquez pour modifier les styles du texte du masque</a:t>
            </a:r>
            <a:endParaRPr sz="3200"/>
          </a:p>
          <a:p>
            <a:pPr lvl="1">
              <a:defRPr sz="1800"/>
            </a:pPr>
            <a:r>
              <a:rPr sz="3200"/>
              <a:t>Deuxième niveau</a:t>
            </a:r>
            <a:endParaRPr sz="3200"/>
          </a:p>
          <a:p>
            <a:pPr lvl="2">
              <a:defRPr sz="1800"/>
            </a:pPr>
            <a:r>
              <a:rPr sz="3200"/>
              <a:t>Troisième niveau</a:t>
            </a:r>
            <a:endParaRPr sz="3200"/>
          </a:p>
          <a:p>
            <a:pPr lvl="3">
              <a:defRPr sz="1800"/>
            </a:pPr>
            <a:r>
              <a:rPr sz="3200"/>
              <a:t>Quatrième niveau</a:t>
            </a:r>
            <a:endParaRPr sz="3200"/>
          </a:p>
          <a:p>
            <a:pPr lvl="4">
              <a:defRPr sz="1800"/>
            </a:pPr>
            <a:r>
              <a:rPr sz="3200"/>
              <a:t>Cinquième niveau</a:t>
            </a:r>
          </a:p>
        </p:txBody>
      </p:sp>
      <p:sp>
        <p:nvSpPr>
          <p:cNvPr id="4" name="Shape 4"/>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88888"/>
                </a:solidFill>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advClick="1"/>
  <p:txStyles>
    <p:titleStyle>
      <a:lvl1pPr algn="ctr" defTabSz="457200">
        <a:defRPr sz="4400">
          <a:latin typeface="Calibri"/>
          <a:ea typeface="Calibri"/>
          <a:cs typeface="Calibri"/>
          <a:sym typeface="Calibri"/>
        </a:defRPr>
      </a:lvl1pPr>
      <a:lvl2pPr algn="ctr" defTabSz="457200">
        <a:defRPr sz="4400">
          <a:latin typeface="Calibri"/>
          <a:ea typeface="Calibri"/>
          <a:cs typeface="Calibri"/>
          <a:sym typeface="Calibri"/>
        </a:defRPr>
      </a:lvl2pPr>
      <a:lvl3pPr algn="ctr" defTabSz="457200">
        <a:defRPr sz="4400">
          <a:latin typeface="Calibri"/>
          <a:ea typeface="Calibri"/>
          <a:cs typeface="Calibri"/>
          <a:sym typeface="Calibri"/>
        </a:defRPr>
      </a:lvl3pPr>
      <a:lvl4pPr algn="ctr" defTabSz="457200">
        <a:defRPr sz="4400">
          <a:latin typeface="Calibri"/>
          <a:ea typeface="Calibri"/>
          <a:cs typeface="Calibri"/>
          <a:sym typeface="Calibri"/>
        </a:defRPr>
      </a:lvl4pPr>
      <a:lvl5pPr algn="ctr" defTabSz="457200">
        <a:defRPr sz="4400">
          <a:latin typeface="Calibri"/>
          <a:ea typeface="Calibri"/>
          <a:cs typeface="Calibri"/>
          <a:sym typeface="Calibri"/>
        </a:defRPr>
      </a:lvl5pPr>
      <a:lvl6pPr algn="ctr" defTabSz="457200">
        <a:defRPr sz="4400">
          <a:latin typeface="Calibri"/>
          <a:ea typeface="Calibri"/>
          <a:cs typeface="Calibri"/>
          <a:sym typeface="Calibri"/>
        </a:defRPr>
      </a:lvl6pPr>
      <a:lvl7pPr algn="ctr" defTabSz="457200">
        <a:defRPr sz="4400">
          <a:latin typeface="Calibri"/>
          <a:ea typeface="Calibri"/>
          <a:cs typeface="Calibri"/>
          <a:sym typeface="Calibri"/>
        </a:defRPr>
      </a:lvl7pPr>
      <a:lvl8pPr algn="ctr" defTabSz="457200">
        <a:defRPr sz="4400">
          <a:latin typeface="Calibri"/>
          <a:ea typeface="Calibri"/>
          <a:cs typeface="Calibri"/>
          <a:sym typeface="Calibri"/>
        </a:defRPr>
      </a:lvl8pPr>
      <a:lvl9pPr algn="ctr" defTabSz="457200">
        <a:defRPr sz="4400">
          <a:latin typeface="Calibri"/>
          <a:ea typeface="Calibri"/>
          <a:cs typeface="Calibri"/>
          <a:sym typeface="Calibri"/>
        </a:defRPr>
      </a:lvl9pPr>
    </p:titleStyle>
    <p:bodyStyle>
      <a:lvl1pPr marL="342900" indent="-342900" defTabSz="457200">
        <a:spcBef>
          <a:spcPts val="700"/>
        </a:spcBef>
        <a:buSzPct val="100000"/>
        <a:buFont typeface="Arial"/>
        <a:buChar char="•"/>
        <a:defRPr sz="3200">
          <a:latin typeface="Calibri"/>
          <a:ea typeface="Calibri"/>
          <a:cs typeface="Calibri"/>
          <a:sym typeface="Calibri"/>
        </a:defRPr>
      </a:lvl1pPr>
      <a:lvl2pPr marL="783771" indent="-326571" defTabSz="457200">
        <a:spcBef>
          <a:spcPts val="700"/>
        </a:spcBef>
        <a:buSzPct val="100000"/>
        <a:buFont typeface="Arial"/>
        <a:buChar char="–"/>
        <a:defRPr sz="3200">
          <a:latin typeface="Calibri"/>
          <a:ea typeface="Calibri"/>
          <a:cs typeface="Calibri"/>
          <a:sym typeface="Calibri"/>
        </a:defRPr>
      </a:lvl2pPr>
      <a:lvl3pPr marL="1219200" indent="-304800" defTabSz="457200">
        <a:spcBef>
          <a:spcPts val="700"/>
        </a:spcBef>
        <a:buSzPct val="100000"/>
        <a:buFont typeface="Arial"/>
        <a:buChar char="•"/>
        <a:defRPr sz="3200">
          <a:latin typeface="Calibri"/>
          <a:ea typeface="Calibri"/>
          <a:cs typeface="Calibri"/>
          <a:sym typeface="Calibri"/>
        </a:defRPr>
      </a:lvl3pPr>
      <a:lvl4pPr marL="1737360" indent="-365760" defTabSz="457200">
        <a:spcBef>
          <a:spcPts val="700"/>
        </a:spcBef>
        <a:buSzPct val="100000"/>
        <a:buFont typeface="Arial"/>
        <a:buChar char="–"/>
        <a:defRPr sz="3200">
          <a:latin typeface="Calibri"/>
          <a:ea typeface="Calibri"/>
          <a:cs typeface="Calibri"/>
          <a:sym typeface="Calibri"/>
        </a:defRPr>
      </a:lvl4pPr>
      <a:lvl5pPr marL="2194560" indent="-365760" defTabSz="457200">
        <a:spcBef>
          <a:spcPts val="700"/>
        </a:spcBef>
        <a:buSzPct val="100000"/>
        <a:buFont typeface="Arial"/>
        <a:buChar char="»"/>
        <a:defRPr sz="3200">
          <a:latin typeface="Calibri"/>
          <a:ea typeface="Calibri"/>
          <a:cs typeface="Calibri"/>
          <a:sym typeface="Calibri"/>
        </a:defRPr>
      </a:lvl5pPr>
      <a:lvl6pPr marL="2651760" indent="-365760" defTabSz="457200">
        <a:spcBef>
          <a:spcPts val="700"/>
        </a:spcBef>
        <a:buSzPct val="100000"/>
        <a:buFont typeface="Arial"/>
        <a:buChar char="•"/>
        <a:defRPr sz="3200">
          <a:latin typeface="Calibri"/>
          <a:ea typeface="Calibri"/>
          <a:cs typeface="Calibri"/>
          <a:sym typeface="Calibri"/>
        </a:defRPr>
      </a:lvl6pPr>
      <a:lvl7pPr marL="3108960" indent="-365760" defTabSz="457200">
        <a:spcBef>
          <a:spcPts val="700"/>
        </a:spcBef>
        <a:buSzPct val="100000"/>
        <a:buFont typeface="Arial"/>
        <a:buChar char="•"/>
        <a:defRPr sz="3200">
          <a:latin typeface="Calibri"/>
          <a:ea typeface="Calibri"/>
          <a:cs typeface="Calibri"/>
          <a:sym typeface="Calibri"/>
        </a:defRPr>
      </a:lvl7pPr>
      <a:lvl8pPr marL="3566159" indent="-365759" defTabSz="457200">
        <a:spcBef>
          <a:spcPts val="700"/>
        </a:spcBef>
        <a:buSzPct val="100000"/>
        <a:buFont typeface="Arial"/>
        <a:buChar char="•"/>
        <a:defRPr sz="3200">
          <a:latin typeface="Calibri"/>
          <a:ea typeface="Calibri"/>
          <a:cs typeface="Calibri"/>
          <a:sym typeface="Calibri"/>
        </a:defRPr>
      </a:lvl8pPr>
      <a:lvl9pPr marL="4023359" indent="-365759" defTabSz="457200">
        <a:spcBef>
          <a:spcPts val="700"/>
        </a:spcBef>
        <a:buSzPct val="100000"/>
        <a:buFont typeface="Arial"/>
        <a:buChar char="•"/>
        <a:defRPr sz="3200">
          <a:latin typeface="Calibri"/>
          <a:ea typeface="Calibri"/>
          <a:cs typeface="Calibri"/>
          <a:sym typeface="Calibri"/>
        </a:defRPr>
      </a:lvl9pPr>
    </p:bodyStyle>
    <p:otherStyle>
      <a:lvl1pPr algn="r" defTabSz="457200">
        <a:defRPr sz="1200">
          <a:solidFill>
            <a:schemeClr val="tx1"/>
          </a:solidFill>
          <a:latin typeface="+mn-lt"/>
          <a:ea typeface="+mn-ea"/>
          <a:cs typeface="+mn-cs"/>
          <a:sym typeface="Calibri"/>
        </a:defRPr>
      </a:lvl1pPr>
      <a:lvl2pPr indent="457200" algn="r" defTabSz="457200">
        <a:defRPr sz="1200">
          <a:solidFill>
            <a:schemeClr val="tx1"/>
          </a:solidFill>
          <a:latin typeface="+mn-lt"/>
          <a:ea typeface="+mn-ea"/>
          <a:cs typeface="+mn-cs"/>
          <a:sym typeface="Calibri"/>
        </a:defRPr>
      </a:lvl2pPr>
      <a:lvl3pPr indent="914400" algn="r" defTabSz="457200">
        <a:defRPr sz="1200">
          <a:solidFill>
            <a:schemeClr val="tx1"/>
          </a:solidFill>
          <a:latin typeface="+mn-lt"/>
          <a:ea typeface="+mn-ea"/>
          <a:cs typeface="+mn-cs"/>
          <a:sym typeface="Calibri"/>
        </a:defRPr>
      </a:lvl3pPr>
      <a:lvl4pPr indent="1371600" algn="r" defTabSz="457200">
        <a:defRPr sz="1200">
          <a:solidFill>
            <a:schemeClr val="tx1"/>
          </a:solidFill>
          <a:latin typeface="+mn-lt"/>
          <a:ea typeface="+mn-ea"/>
          <a:cs typeface="+mn-cs"/>
          <a:sym typeface="Calibri"/>
        </a:defRPr>
      </a:lvl4pPr>
      <a:lvl5pPr indent="1828800" algn="r" defTabSz="457200">
        <a:defRPr sz="1200">
          <a:solidFill>
            <a:schemeClr val="tx1"/>
          </a:solidFill>
          <a:latin typeface="+mn-lt"/>
          <a:ea typeface="+mn-ea"/>
          <a:cs typeface="+mn-cs"/>
          <a:sym typeface="Calibri"/>
        </a:defRPr>
      </a:lvl5pPr>
      <a:lvl6pPr indent="2286000" algn="r" defTabSz="457200">
        <a:defRPr sz="1200">
          <a:solidFill>
            <a:schemeClr val="tx1"/>
          </a:solidFill>
          <a:latin typeface="+mn-lt"/>
          <a:ea typeface="+mn-ea"/>
          <a:cs typeface="+mn-cs"/>
          <a:sym typeface="Calibri"/>
        </a:defRPr>
      </a:lvl6pPr>
      <a:lvl7pPr indent="2743200" algn="r" defTabSz="457200">
        <a:defRPr sz="1200">
          <a:solidFill>
            <a:schemeClr val="tx1"/>
          </a:solidFill>
          <a:latin typeface="+mn-lt"/>
          <a:ea typeface="+mn-ea"/>
          <a:cs typeface="+mn-cs"/>
          <a:sym typeface="Calibri"/>
        </a:defRPr>
      </a:lvl7pPr>
      <a:lvl8pPr indent="3200400" algn="r" defTabSz="457200">
        <a:defRPr sz="1200">
          <a:solidFill>
            <a:schemeClr val="tx1"/>
          </a:solidFill>
          <a:latin typeface="+mn-lt"/>
          <a:ea typeface="+mn-ea"/>
          <a:cs typeface="+mn-cs"/>
          <a:sym typeface="Calibri"/>
        </a:defRPr>
      </a:lvl8pPr>
      <a:lvl9pPr indent="3657600" algn="r" defTabSz="457200">
        <a:defRPr sz="1200">
          <a:solidFill>
            <a:schemeClr val="tx1"/>
          </a:solid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Shape 49"/>
          <p:cNvSpPr/>
          <p:nvPr>
            <p:ph type="title"/>
          </p:nvPr>
        </p:nvSpPr>
        <p:spPr>
          <a:xfrm>
            <a:off x="0" y="0"/>
            <a:ext cx="9144000" cy="1041400"/>
          </a:xfrm>
          <a:prstGeom prst="rect">
            <a:avLst/>
          </a:prstGeom>
          <a:solidFill>
            <a:srgbClr val="FFC214"/>
          </a:solidFill>
        </p:spPr>
        <p:txBody>
          <a:bodyPr lIns="0" tIns="0" rIns="0" bIns="0"/>
          <a:lstStyle/>
          <a:p>
            <a:pPr lvl="0" algn="l" defTabSz="315468">
              <a:defRPr sz="1800"/>
            </a:pPr>
            <a:r>
              <a:rPr b="1" sz="2208"/>
              <a:t>3.1. La catastrophe à venir de l’emploi : une ombre supplémentaire </a:t>
            </a:r>
            <a:endParaRPr b="1" sz="2208"/>
          </a:p>
          <a:p>
            <a:pPr lvl="0" algn="l" defTabSz="315468">
              <a:defRPr sz="1800"/>
            </a:pPr>
            <a:r>
              <a:rPr b="1" sz="2691"/>
              <a:t>3.1.</a:t>
            </a:r>
            <a:r>
              <a:rPr sz="2691"/>
              <a:t>就业灾难：更多的阴影</a:t>
            </a:r>
          </a:p>
        </p:txBody>
      </p:sp>
      <p:sp>
        <p:nvSpPr>
          <p:cNvPr id="50" name="Shape 50"/>
          <p:cNvSpPr/>
          <p:nvPr>
            <p:ph type="body" idx="1"/>
          </p:nvPr>
        </p:nvSpPr>
        <p:spPr>
          <a:xfrm>
            <a:off x="0" y="1041400"/>
            <a:ext cx="9144000" cy="5816600"/>
          </a:xfrm>
          <a:prstGeom prst="rect">
            <a:avLst/>
          </a:prstGeom>
          <a:solidFill>
            <a:srgbClr val="808080"/>
          </a:solidFill>
        </p:spPr>
        <p:txBody>
          <a:bodyPr lIns="0" tIns="0" rIns="0" bIns="0"/>
          <a:lstStyle/>
          <a:p>
            <a:pPr lvl="0" marL="0" indent="0" defTabSz="347472">
              <a:lnSpc>
                <a:spcPct val="90000"/>
              </a:lnSpc>
              <a:spcBef>
                <a:spcPts val="400"/>
              </a:spcBef>
              <a:buSzTx/>
              <a:buNone/>
              <a:defRPr sz="1800"/>
            </a:pPr>
            <a:r>
              <a:rPr sz="2052">
                <a:solidFill>
                  <a:srgbClr val="FFFFFF"/>
                </a:solidFill>
              </a:rPr>
              <a:t>3.1.1. La situation atteint une zone de rupture : bientôt l’emploi salarié classique (contrat à durée indéterminée) constituera-t-il un privilège réservé à un minorité de la population ?  </a:t>
            </a:r>
            <a:endParaRPr sz="2052">
              <a:solidFill>
                <a:srgbClr val="FFFFFF"/>
              </a:solidFill>
            </a:endParaRPr>
          </a:p>
          <a:p>
            <a:pPr lvl="0" marL="0" indent="0" defTabSz="347472">
              <a:lnSpc>
                <a:spcPct val="90000"/>
              </a:lnSpc>
              <a:spcBef>
                <a:spcPts val="400"/>
              </a:spcBef>
              <a:buSzTx/>
              <a:buFontTx/>
              <a:buNone/>
              <a:defRPr sz="1800"/>
            </a:pPr>
            <a:r>
              <a:rPr sz="1824">
                <a:solidFill>
                  <a:srgbClr val="FFFFFF"/>
                </a:solidFill>
              </a:rPr>
              <a:t>3.1.1.</a:t>
            </a:r>
            <a:r>
              <a:rPr b="1" sz="1824">
                <a:solidFill>
                  <a:srgbClr val="FFFFFF"/>
                </a:solidFill>
              </a:rPr>
              <a:t> </a:t>
            </a:r>
            <a:r>
              <a:rPr sz="1824">
                <a:solidFill>
                  <a:srgbClr val="FFFFFF"/>
                </a:solidFill>
              </a:rPr>
              <a:t>这种状况到达了一个零界点。</a:t>
            </a:r>
            <a:r>
              <a:rPr sz="1824">
                <a:solidFill>
                  <a:srgbClr val="FFFFFF"/>
                </a:solidFill>
              </a:rPr>
              <a:t> </a:t>
            </a:r>
            <a:r>
              <a:rPr sz="1824">
                <a:solidFill>
                  <a:srgbClr val="FFFFFF"/>
                </a:solidFill>
              </a:rPr>
              <a:t>传统就业（长期合同）是不是预留给那些拥有特权的少数人的呢？</a:t>
            </a:r>
            <a:endParaRPr sz="1824">
              <a:solidFill>
                <a:srgbClr val="FFFFFF"/>
              </a:solidFill>
            </a:endParaRPr>
          </a:p>
          <a:p>
            <a:pPr lvl="0" marL="0" indent="0" defTabSz="347472">
              <a:lnSpc>
                <a:spcPct val="90000"/>
              </a:lnSpc>
              <a:spcBef>
                <a:spcPts val="500"/>
              </a:spcBef>
              <a:buSzTx/>
              <a:buNone/>
              <a:defRPr sz="1800"/>
            </a:pPr>
            <a:endParaRPr sz="2052">
              <a:solidFill>
                <a:srgbClr val="888888"/>
              </a:solidFill>
            </a:endParaRPr>
          </a:p>
          <a:p>
            <a:pPr lvl="0" marL="0" indent="0" defTabSz="347472">
              <a:lnSpc>
                <a:spcPct val="90000"/>
              </a:lnSpc>
              <a:spcBef>
                <a:spcPts val="400"/>
              </a:spcBef>
              <a:buSzTx/>
              <a:buNone/>
              <a:defRPr sz="1800"/>
            </a:pPr>
            <a:r>
              <a:rPr sz="2052">
                <a:solidFill>
                  <a:srgbClr val="FFFFFF"/>
                </a:solidFill>
              </a:rPr>
              <a:t>3.1.2. La première vague du numérique qui a touché la logistique, la réorganisation spatiale de la production a permis la segmentation de la chaîne de la valeur et la délocalisation : l’emploi à col bleu dans le nord a été le principal touché. </a:t>
            </a:r>
            <a:endParaRPr sz="2052">
              <a:solidFill>
                <a:srgbClr val="FFFFFF"/>
              </a:solidFill>
            </a:endParaRPr>
          </a:p>
          <a:p>
            <a:pPr lvl="0" marL="0" indent="0" defTabSz="347472">
              <a:lnSpc>
                <a:spcPct val="90000"/>
              </a:lnSpc>
              <a:spcBef>
                <a:spcPts val="400"/>
              </a:spcBef>
              <a:buSzTx/>
              <a:buFontTx/>
              <a:buNone/>
              <a:defRPr sz="1800"/>
            </a:pPr>
            <a:r>
              <a:rPr sz="1824">
                <a:solidFill>
                  <a:srgbClr val="FFFFFF"/>
                </a:solidFill>
              </a:rPr>
              <a:t>3.1.2 </a:t>
            </a:r>
            <a:r>
              <a:rPr sz="1824">
                <a:solidFill>
                  <a:srgbClr val="FFFFFF"/>
                </a:solidFill>
              </a:rPr>
              <a:t>第一波数字化浪潮波及到物流业，生产空间的重组导致了价值链的分割和迁移 ：北方国家的蓝领们首当其冲被影响到了。</a:t>
            </a:r>
            <a:endParaRPr sz="1824">
              <a:solidFill>
                <a:srgbClr val="FFFFFF"/>
              </a:solidFill>
            </a:endParaRPr>
          </a:p>
          <a:p>
            <a:pPr lvl="0" marL="0" indent="0" defTabSz="347472">
              <a:lnSpc>
                <a:spcPct val="90000"/>
              </a:lnSpc>
              <a:spcBef>
                <a:spcPts val="500"/>
              </a:spcBef>
              <a:buSzTx/>
              <a:buNone/>
              <a:defRPr sz="1800"/>
            </a:pPr>
            <a:endParaRPr sz="2052">
              <a:solidFill>
                <a:srgbClr val="888888"/>
              </a:solidFill>
            </a:endParaRPr>
          </a:p>
          <a:p>
            <a:pPr lvl="0" marL="0" indent="0" defTabSz="347472">
              <a:lnSpc>
                <a:spcPct val="90000"/>
              </a:lnSpc>
              <a:spcBef>
                <a:spcPts val="400"/>
              </a:spcBef>
              <a:buSzTx/>
              <a:buNone/>
              <a:defRPr sz="1800"/>
            </a:pPr>
            <a:r>
              <a:rPr sz="2052">
                <a:solidFill>
                  <a:srgbClr val="FFFFFF"/>
                </a:solidFill>
              </a:rPr>
              <a:t>3.1.3. Mais au moment où l’économie  matérielle  paraît toucher enfin les dividendes des progrès de productivité des ordinateurs， un nouvel impact du progrès technique  </a:t>
            </a:r>
            <a:r>
              <a:rPr sz="2052">
                <a:solidFill>
                  <a:srgbClr val="FFFFFF"/>
                </a:solidFill>
              </a:rPr>
              <a:t>obère</a:t>
            </a:r>
            <a:r>
              <a:rPr sz="2052">
                <a:solidFill>
                  <a:srgbClr val="FFFFFF"/>
                </a:solidFill>
              </a:rPr>
              <a:t> le redressement d’une croissance de l’emploi.</a:t>
            </a:r>
            <a:endParaRPr sz="2052">
              <a:solidFill>
                <a:srgbClr val="FFFFFF"/>
              </a:solidFill>
            </a:endParaRPr>
          </a:p>
          <a:p>
            <a:pPr lvl="0" marL="0" indent="0" defTabSz="347472">
              <a:lnSpc>
                <a:spcPct val="90000"/>
              </a:lnSpc>
              <a:spcBef>
                <a:spcPts val="400"/>
              </a:spcBef>
              <a:buSzTx/>
              <a:buNone/>
              <a:defRPr sz="1800"/>
            </a:pPr>
            <a:r>
              <a:rPr sz="2052">
                <a:solidFill>
                  <a:srgbClr val="FFFFFF"/>
                </a:solidFill>
              </a:rPr>
              <a:t>3.1.3 但是，当经济终于给IT产业生产率进步带来分红时，技术进步却阻碍了就业的提高。</a:t>
            </a:r>
            <a:endParaRPr sz="2052">
              <a:solidFill>
                <a:srgbClr val="FFFFFF"/>
              </a:solidFill>
            </a:endParaRPr>
          </a:p>
          <a:p>
            <a:pPr lvl="1" marL="0" indent="304038" defTabSz="347472">
              <a:lnSpc>
                <a:spcPct val="90000"/>
              </a:lnSpc>
              <a:spcBef>
                <a:spcPts val="400"/>
              </a:spcBef>
              <a:buSzTx/>
              <a:buNone/>
              <a:defRPr sz="1800"/>
            </a:pPr>
            <a:r>
              <a:rPr sz="1748">
                <a:solidFill>
                  <a:srgbClr val="FFFFFF"/>
                </a:solidFill>
              </a:rPr>
              <a:t>																			</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Shape 76"/>
          <p:cNvSpPr/>
          <p:nvPr>
            <p:ph type="title"/>
          </p:nvPr>
        </p:nvSpPr>
        <p:spPr>
          <a:xfrm>
            <a:off x="0" y="0"/>
            <a:ext cx="9144000" cy="823913"/>
          </a:xfrm>
          <a:prstGeom prst="rect">
            <a:avLst/>
          </a:prstGeom>
          <a:solidFill>
            <a:srgbClr val="FFC214"/>
          </a:solidFill>
        </p:spPr>
        <p:txBody>
          <a:bodyPr lIns="0" tIns="0" rIns="0" bIns="0"/>
          <a:lstStyle/>
          <a:p>
            <a:pPr lvl="0" algn="l" defTabSz="388620">
              <a:defRPr sz="1800"/>
            </a:pPr>
            <a:r>
              <a:rPr b="1" sz="2380"/>
              <a:t>5. Les leçons de l’histoire : « Ricardo et les machines » revisité </a:t>
            </a:r>
            <a:r>
              <a:rPr b="1" sz="3315"/>
              <a:t> </a:t>
            </a:r>
          </a:p>
        </p:txBody>
      </p:sp>
      <p:sp>
        <p:nvSpPr>
          <p:cNvPr id="77" name="Shape 77"/>
          <p:cNvSpPr/>
          <p:nvPr>
            <p:ph type="body" idx="1"/>
          </p:nvPr>
        </p:nvSpPr>
        <p:spPr>
          <a:xfrm>
            <a:off x="0" y="823912"/>
            <a:ext cx="9144000" cy="6034089"/>
          </a:xfrm>
          <a:prstGeom prst="rect">
            <a:avLst/>
          </a:prstGeom>
          <a:solidFill>
            <a:srgbClr val="808080"/>
          </a:solidFill>
        </p:spPr>
        <p:txBody>
          <a:bodyPr lIns="0" tIns="0" rIns="0" bIns="0"/>
          <a:lstStyle/>
          <a:p>
            <a:pPr lvl="0" marL="0" indent="0" defTabSz="452627">
              <a:lnSpc>
                <a:spcPct val="90000"/>
              </a:lnSpc>
              <a:spcBef>
                <a:spcPts val="600"/>
              </a:spcBef>
              <a:buSzTx/>
              <a:buNone/>
              <a:defRPr sz="1800"/>
            </a:pPr>
            <a:r>
              <a:rPr b="1" sz="2871">
                <a:solidFill>
                  <a:srgbClr val="FFFFFF"/>
                </a:solidFill>
              </a:rPr>
              <a:t>5.3. Ricardo expliqua que le chômage « technologique » aurait pu être résorbé  si et seulement si la répartition des revenus issus de la production avait été flexible de part et d’autre ; du côté des salaires comme des profits. Or les profits refusèrent de s’ajuster à la baisse et l’ajustement se fit uniquement sur le salaire réel et sur le chômage. </a:t>
            </a:r>
            <a:endParaRPr sz="2871"/>
          </a:p>
          <a:p>
            <a:pPr lvl="0" marL="0" indent="0" defTabSz="452627">
              <a:lnSpc>
                <a:spcPct val="90000"/>
              </a:lnSpc>
              <a:spcBef>
                <a:spcPts val="600"/>
              </a:spcBef>
              <a:buSzTx/>
              <a:buNone/>
              <a:defRPr sz="1800"/>
            </a:pPr>
            <a:r>
              <a:rPr b="1" sz="2871">
                <a:solidFill>
                  <a:srgbClr val="FFFFFF"/>
                </a:solidFill>
              </a:rPr>
              <a:t>5.4. Johns Hicks dans son Histoire de la pensée économique remarque que le chômage dura extrement longtemps, que le dispositif de Speenhamland ne fut abrogé qu’en 1836, que les salaires et les conditions de vie des ouvriers furent très dures (cve qui nourrit la thèse de Marx et d’Engels de la paupérisation absolue de la classe ouvrière.  </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 name="Shape 79"/>
          <p:cNvSpPr/>
          <p:nvPr>
            <p:ph type="title"/>
          </p:nvPr>
        </p:nvSpPr>
        <p:spPr>
          <a:xfrm>
            <a:off x="685800" y="284204"/>
            <a:ext cx="7772400" cy="1291283"/>
          </a:xfrm>
          <a:prstGeom prst="rect">
            <a:avLst/>
          </a:prstGeom>
        </p:spPr>
        <p:txBody>
          <a:bodyPr/>
          <a:lstStyle/>
          <a:p>
            <a:pPr lvl="0" algn="l">
              <a:defRPr sz="1800"/>
            </a:pPr>
            <a:r>
              <a:rPr b="1"/>
              <a:t>5. Les leçons de l’histoire : « Ricardo et les machines » revisité</a:t>
            </a:r>
            <a:r>
              <a:rPr b="1"/>
              <a:t>历史的教训，审视</a:t>
            </a:r>
            <a:r>
              <a:rPr b="1"/>
              <a:t>“</a:t>
            </a:r>
            <a:r>
              <a:rPr b="1"/>
              <a:t>里卡多和机器</a:t>
            </a:r>
            <a:r>
              <a:rPr b="1"/>
              <a:t>”</a:t>
            </a:r>
            <a:r>
              <a:rPr b="1"/>
              <a:t> </a:t>
            </a:r>
          </a:p>
        </p:txBody>
      </p:sp>
      <p:sp>
        <p:nvSpPr>
          <p:cNvPr id="80" name="Shape 80"/>
          <p:cNvSpPr/>
          <p:nvPr>
            <p:ph type="body" idx="1"/>
          </p:nvPr>
        </p:nvSpPr>
        <p:spPr>
          <a:xfrm>
            <a:off x="444843" y="1377777"/>
            <a:ext cx="8124567" cy="3855310"/>
          </a:xfrm>
          <a:prstGeom prst="rect">
            <a:avLst/>
          </a:prstGeom>
        </p:spPr>
        <p:txBody>
          <a:bodyPr/>
          <a:lstStyle/>
          <a:p>
            <a:pPr lvl="0">
              <a:spcBef>
                <a:spcPts val="300"/>
              </a:spcBef>
              <a:defRPr sz="1800">
                <a:solidFill>
                  <a:srgbClr val="000000"/>
                </a:solidFill>
              </a:defRPr>
            </a:pPr>
            <a:r>
              <a:rPr b="1" sz="1400"/>
              <a:t>5.3. Ricardo expliqua que le chômage « technologique » aurait pu être </a:t>
            </a:r>
            <a:r>
              <a:rPr b="1" sz="1400">
                <a:solidFill>
                  <a:srgbClr val="FF0000"/>
                </a:solidFill>
              </a:rPr>
              <a:t>résorbé  si et seulement si la répartition des revenus issus de la production avait été flexible de part et d’autre </a:t>
            </a:r>
            <a:r>
              <a:rPr b="1" sz="1400"/>
              <a:t>; du côté des salaires comme des profits. Or les profits refusèrent de s’ajuster à la baisse et l’ajustement se fit uniquement sur le salaire réel et sur le chômage.</a:t>
            </a:r>
            <a:r>
              <a:rPr b="1" sz="1400"/>
              <a:t>里卡多解释说失业</a:t>
            </a:r>
            <a:r>
              <a:rPr b="1" sz="1400"/>
              <a:t>“</a:t>
            </a:r>
            <a:r>
              <a:rPr b="1" sz="1400"/>
              <a:t>技术</a:t>
            </a:r>
            <a:r>
              <a:rPr b="1" sz="1400"/>
              <a:t>”</a:t>
            </a:r>
            <a:r>
              <a:rPr b="1" sz="1400"/>
              <a:t>将被吸收，</a:t>
            </a:r>
            <a:r>
              <a:rPr b="1" sz="1400">
                <a:solidFill>
                  <a:srgbClr val="FF0000"/>
                </a:solidFill>
              </a:rPr>
              <a:t>当只有且当从生产中分配收入已经灵活</a:t>
            </a:r>
            <a:r>
              <a:rPr b="1" sz="1400">
                <a:solidFill>
                  <a:srgbClr val="FF0000"/>
                </a:solidFill>
              </a:rPr>
              <a:t>;</a:t>
            </a:r>
            <a:r>
              <a:rPr b="1" sz="1400"/>
              <a:t>工资就是利润。或者利润拒绝向下调整，并只调整实际工资和失业。</a:t>
            </a:r>
            <a:endParaRPr b="1" sz="1400"/>
          </a:p>
          <a:p>
            <a:pPr lvl="0">
              <a:spcBef>
                <a:spcPts val="300"/>
              </a:spcBef>
              <a:defRPr sz="1800">
                <a:solidFill>
                  <a:srgbClr val="000000"/>
                </a:solidFill>
              </a:defRPr>
            </a:pPr>
            <a:r>
              <a:rPr b="1" sz="1400"/>
              <a:t>5.4. Johns Hicks dans son Histoire de la pensée économique remarque que le chômage dura extrement longtemps, que le dispositif de Speenhamland ne fut abrogé qu’en 1836, que les salaires et les conditions de vie des ouvriers furent très dures (cve qui nourrit la thèse de Marx et d’Engels de la paupérisation absolue de la classe ouvrière. . Johns Hicks</a:t>
            </a:r>
            <a:r>
              <a:rPr b="1" sz="1400"/>
              <a:t>在他的经济思想史中指出，失业率长时间的持续。</a:t>
            </a:r>
            <a:r>
              <a:rPr b="1" sz="1400"/>
              <a:t> Speenhamland</a:t>
            </a:r>
            <a:r>
              <a:rPr b="1" sz="1400"/>
              <a:t>该设备被废止于</a:t>
            </a:r>
            <a:r>
              <a:rPr b="1" sz="1400"/>
              <a:t>1836</a:t>
            </a:r>
            <a:r>
              <a:rPr b="1" sz="1400"/>
              <a:t>年，工人的工资和生活条件恶劣（</a:t>
            </a:r>
            <a:r>
              <a:rPr b="1" sz="1400"/>
              <a:t>CVE</a:t>
            </a:r>
            <a:r>
              <a:rPr b="1" sz="1400"/>
              <a:t>影响了马克思理论和恩格斯的工人阶级的绝对贫困化。</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 name="Shape 82"/>
          <p:cNvSpPr/>
          <p:nvPr>
            <p:ph type="title"/>
          </p:nvPr>
        </p:nvSpPr>
        <p:spPr>
          <a:xfrm>
            <a:off x="0" y="0"/>
            <a:ext cx="9144000" cy="823913"/>
          </a:xfrm>
          <a:prstGeom prst="rect">
            <a:avLst/>
          </a:prstGeom>
          <a:solidFill>
            <a:srgbClr val="FFC214"/>
          </a:solidFill>
        </p:spPr>
        <p:txBody>
          <a:bodyPr lIns="0" tIns="0" rIns="0" bIns="0"/>
          <a:lstStyle/>
          <a:p>
            <a:pPr lvl="0" algn="l" defTabSz="388620">
              <a:defRPr sz="1800"/>
            </a:pPr>
            <a:r>
              <a:rPr b="1" sz="2380"/>
              <a:t>5. Les leçons de l’histoire : « Ricardo et les machines » revisité </a:t>
            </a:r>
            <a:r>
              <a:rPr b="1" sz="3315"/>
              <a:t> </a:t>
            </a:r>
          </a:p>
        </p:txBody>
      </p:sp>
      <p:sp>
        <p:nvSpPr>
          <p:cNvPr id="83" name="Shape 83"/>
          <p:cNvSpPr/>
          <p:nvPr>
            <p:ph type="body" idx="1"/>
          </p:nvPr>
        </p:nvSpPr>
        <p:spPr>
          <a:xfrm>
            <a:off x="0" y="823912"/>
            <a:ext cx="9144000" cy="6034089"/>
          </a:xfrm>
          <a:prstGeom prst="rect">
            <a:avLst/>
          </a:prstGeom>
          <a:solidFill>
            <a:srgbClr val="808080"/>
          </a:solidFill>
        </p:spPr>
        <p:txBody>
          <a:bodyPr lIns="0" tIns="0" rIns="0" bIns="0"/>
          <a:lstStyle/>
          <a:p>
            <a:pPr lvl="0" marL="0" indent="0" defTabSz="443484">
              <a:lnSpc>
                <a:spcPct val="80000"/>
              </a:lnSpc>
              <a:spcBef>
                <a:spcPts val="600"/>
              </a:spcBef>
              <a:buSzTx/>
              <a:buNone/>
              <a:defRPr sz="1800"/>
            </a:pPr>
            <a:r>
              <a:rPr b="1" sz="2813">
                <a:solidFill>
                  <a:srgbClr val="FFFFFF"/>
                </a:solidFill>
              </a:rPr>
              <a:t>5.5. Or le caractère interminable de la crise et le très faible contenu en emploi de l’économie nouvelle (numérique, verte, post industrielle, de la société de l’information, du capitalisme cognitif) appelons la comme on veut, n’est pas sans rappeler le cas Ricardien. </a:t>
            </a:r>
            <a:endParaRPr sz="2813"/>
          </a:p>
          <a:p>
            <a:pPr lvl="0" marL="0" indent="0" defTabSz="443484">
              <a:lnSpc>
                <a:spcPct val="80000"/>
              </a:lnSpc>
              <a:spcBef>
                <a:spcPts val="600"/>
              </a:spcBef>
              <a:buSzTx/>
              <a:buNone/>
              <a:defRPr sz="1800"/>
            </a:pPr>
            <a:r>
              <a:rPr b="1" sz="2813">
                <a:solidFill>
                  <a:srgbClr val="FFFFFF"/>
                </a:solidFill>
              </a:rPr>
              <a:t>5.6. Sept ans après la crise de 2008 les profits financiers ont manifesté une résilience très forte qui nourrit une inégalité croissante dont nous avons vu les différentes manifestations. </a:t>
            </a:r>
            <a:endParaRPr sz="2813"/>
          </a:p>
          <a:p>
            <a:pPr lvl="0" marL="0" indent="0" defTabSz="443484">
              <a:lnSpc>
                <a:spcPct val="80000"/>
              </a:lnSpc>
              <a:spcBef>
                <a:spcPts val="600"/>
              </a:spcBef>
              <a:buSzTx/>
              <a:buNone/>
              <a:defRPr sz="1800"/>
            </a:pPr>
            <a:r>
              <a:rPr b="1" sz="2813">
                <a:solidFill>
                  <a:srgbClr val="FFFFFF"/>
                </a:solidFill>
              </a:rPr>
              <a:t>5.7. Durant les années 1930, le New Deal avait été le signal aux Etats-Unis d’une politique de redistribution très active  et cette dernière s’est prolongée comme l’a montré Thomas Piketty jusqu’aux années Reagan. Pourquoi en quarante ans de crise aucun New Deal  ou révolution  ne se sont produits  jusqu’à maintenant? </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 name="Shape 85"/>
          <p:cNvSpPr/>
          <p:nvPr>
            <p:ph type="title"/>
          </p:nvPr>
        </p:nvSpPr>
        <p:spPr>
          <a:xfrm>
            <a:off x="685800" y="172995"/>
            <a:ext cx="7772400" cy="753764"/>
          </a:xfrm>
          <a:prstGeom prst="rect">
            <a:avLst/>
          </a:prstGeom>
        </p:spPr>
        <p:txBody>
          <a:bodyPr/>
          <a:lstStyle/>
          <a:p>
            <a:pPr lvl="0">
              <a:defRPr sz="1800"/>
            </a:pPr>
            <a:r>
              <a:rPr b="1"/>
              <a:t>5. Les leçons de l’histoire : « Ricardo et les machines » revisité</a:t>
            </a:r>
            <a:r>
              <a:rPr b="1"/>
              <a:t>历史的教训，审视</a:t>
            </a:r>
            <a:r>
              <a:rPr b="1"/>
              <a:t>“</a:t>
            </a:r>
            <a:r>
              <a:rPr b="1"/>
              <a:t>里卡多和机器</a:t>
            </a:r>
            <a:r>
              <a:rPr b="1"/>
              <a:t>”</a:t>
            </a:r>
            <a:r>
              <a:rPr b="1"/>
              <a:t> </a:t>
            </a:r>
          </a:p>
        </p:txBody>
      </p:sp>
      <p:sp>
        <p:nvSpPr>
          <p:cNvPr id="86" name="Shape 86"/>
          <p:cNvSpPr/>
          <p:nvPr>
            <p:ph type="body" idx="1"/>
          </p:nvPr>
        </p:nvSpPr>
        <p:spPr>
          <a:xfrm>
            <a:off x="593123" y="1136822"/>
            <a:ext cx="7976287" cy="4501979"/>
          </a:xfrm>
          <a:prstGeom prst="rect">
            <a:avLst/>
          </a:prstGeom>
        </p:spPr>
        <p:txBody>
          <a:bodyPr/>
          <a:lstStyle/>
          <a:p>
            <a:pPr lvl="0" algn="l">
              <a:spcBef>
                <a:spcPts val="300"/>
              </a:spcBef>
              <a:defRPr sz="1800">
                <a:solidFill>
                  <a:srgbClr val="000000"/>
                </a:solidFill>
              </a:defRPr>
            </a:pPr>
            <a:r>
              <a:rPr b="1" sz="1400"/>
              <a:t>5.5. </a:t>
            </a:r>
            <a:r>
              <a:rPr b="1" sz="1400">
                <a:solidFill>
                  <a:srgbClr val="FF0000"/>
                </a:solidFill>
              </a:rPr>
              <a:t>Or le caractère interminable de la crise et le très faible contenu en emploi de l’économie nouvelle (numérique, verte, post industrielle, de la société de l’information, du capitalisme cognitif) appelons la comme on veut, n’est pas sans rappeler le cas Ricardien.</a:t>
            </a:r>
            <a:r>
              <a:rPr b="1" sz="1400">
                <a:solidFill>
                  <a:srgbClr val="FF0000"/>
                </a:solidFill>
              </a:rPr>
              <a:t>危机的性质无休止的和新经济（数字，绿色，工业岗位，信息社会，认知资本主义）调用，只要你想的非常低就业的内容，</a:t>
            </a:r>
            <a:r>
              <a:rPr b="1" sz="1400">
                <a:solidFill>
                  <a:srgbClr val="FF0000"/>
                </a:solidFill>
              </a:rPr>
              <a:t> Ricardien </a:t>
            </a:r>
            <a:r>
              <a:rPr b="1" sz="1400"/>
              <a:t>。</a:t>
            </a:r>
            <a:endParaRPr b="1" sz="1400"/>
          </a:p>
          <a:p>
            <a:pPr lvl="0" algn="l">
              <a:spcBef>
                <a:spcPts val="300"/>
              </a:spcBef>
              <a:defRPr sz="1800">
                <a:solidFill>
                  <a:srgbClr val="000000"/>
                </a:solidFill>
              </a:defRPr>
            </a:pPr>
            <a:r>
              <a:rPr b="1" sz="1400"/>
              <a:t>5.6. Sept ans après la crise de 2008 les profits financiers ont manifesté une résilience très forte qui nourrit une inégalité croissante dont nous avons vu les différentes manifestations.</a:t>
            </a:r>
            <a:r>
              <a:rPr b="1" sz="1400"/>
              <a:t>  2008</a:t>
            </a:r>
            <a:r>
              <a:rPr b="1" sz="1400"/>
              <a:t>年金融危机后七年，金融利润已经显示出强大的恢复力从而引发越来越多的不平等，从中我们已经看到了各种事件。</a:t>
            </a:r>
            <a:endParaRPr b="1" sz="1400"/>
          </a:p>
          <a:p>
            <a:pPr lvl="0" algn="l">
              <a:spcBef>
                <a:spcPts val="300"/>
              </a:spcBef>
              <a:defRPr sz="1800">
                <a:solidFill>
                  <a:srgbClr val="000000"/>
                </a:solidFill>
              </a:defRPr>
            </a:pPr>
            <a:r>
              <a:rPr b="1" sz="1400"/>
              <a:t>5.7. Durant les années 1930, le New Deal avait été le signal aux Etats-Unis d’une politique de redistribution très active  et cette dernière s’est prolongée comme </a:t>
            </a:r>
            <a:r>
              <a:rPr b="1" sz="1400">
                <a:solidFill>
                  <a:srgbClr val="FF0000"/>
                </a:solidFill>
              </a:rPr>
              <a:t>l’a montré Thomas Piketty </a:t>
            </a:r>
            <a:r>
              <a:rPr b="1" sz="1400"/>
              <a:t>jusqu’aux années Reagan. Pourquoi en quarante ans de crise aucun New Deal  ou révolution  ne se sont produits  jusqu’à maintenant? </a:t>
            </a:r>
            <a:endParaRPr b="1" sz="1400"/>
          </a:p>
          <a:p>
            <a:pPr lvl="0" algn="l">
              <a:spcBef>
                <a:spcPts val="300"/>
              </a:spcBef>
              <a:defRPr sz="1800">
                <a:solidFill>
                  <a:srgbClr val="000000"/>
                </a:solidFill>
              </a:defRPr>
            </a:pPr>
            <a:r>
              <a:rPr sz="1400"/>
              <a:t>在</a:t>
            </a:r>
            <a:r>
              <a:rPr sz="1400"/>
              <a:t>20</a:t>
            </a:r>
            <a:r>
              <a:rPr sz="1400"/>
              <a:t>世纪</a:t>
            </a:r>
            <a:r>
              <a:rPr sz="1400"/>
              <a:t>30</a:t>
            </a:r>
            <a:r>
              <a:rPr sz="1400"/>
              <a:t>年代，新政是美国式再分配的一个非常有效的政策，而一直延续到</a:t>
            </a:r>
            <a:r>
              <a:rPr sz="1400">
                <a:solidFill>
                  <a:srgbClr val="FF0000"/>
                </a:solidFill>
              </a:rPr>
              <a:t>如</a:t>
            </a:r>
            <a:r>
              <a:rPr b="1" sz="1400">
                <a:solidFill>
                  <a:srgbClr val="FF0000"/>
                </a:solidFill>
              </a:rPr>
              <a:t>Thomas Piketty</a:t>
            </a:r>
            <a:r>
              <a:rPr sz="1400">
                <a:solidFill>
                  <a:srgbClr val="FF0000"/>
                </a:solidFill>
              </a:rPr>
              <a:t>提到</a:t>
            </a:r>
            <a:r>
              <a:rPr sz="1400"/>
              <a:t>里根时期。为什么四十年危机没有新政或没有革命没有延续到现在呢？</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 name="Shape 88"/>
          <p:cNvSpPr/>
          <p:nvPr>
            <p:ph type="title"/>
          </p:nvPr>
        </p:nvSpPr>
        <p:spPr>
          <a:xfrm>
            <a:off x="0" y="0"/>
            <a:ext cx="9144000" cy="823913"/>
          </a:xfrm>
          <a:prstGeom prst="rect">
            <a:avLst/>
          </a:prstGeom>
          <a:solidFill>
            <a:srgbClr val="FFC214"/>
          </a:solidFill>
        </p:spPr>
        <p:txBody>
          <a:bodyPr lIns="0" tIns="0" rIns="0" bIns="0"/>
          <a:lstStyle/>
          <a:p>
            <a:pPr lvl="0" algn="l" defTabSz="393192">
              <a:lnSpc>
                <a:spcPct val="70000"/>
              </a:lnSpc>
              <a:defRPr sz="1800"/>
            </a:pPr>
            <a:r>
              <a:rPr b="1" sz="2408"/>
              <a:t>5. Les leçons de l’histoire : « Ricardo et les machines » revisité </a:t>
            </a:r>
            <a:r>
              <a:rPr b="1" sz="3354"/>
              <a:t> </a:t>
            </a:r>
          </a:p>
        </p:txBody>
      </p:sp>
      <p:sp>
        <p:nvSpPr>
          <p:cNvPr id="89" name="Shape 89"/>
          <p:cNvSpPr/>
          <p:nvPr>
            <p:ph type="body" idx="1"/>
          </p:nvPr>
        </p:nvSpPr>
        <p:spPr>
          <a:xfrm>
            <a:off x="0" y="823912"/>
            <a:ext cx="9144000" cy="6034089"/>
          </a:xfrm>
          <a:prstGeom prst="rect">
            <a:avLst/>
          </a:prstGeom>
          <a:solidFill>
            <a:srgbClr val="808080"/>
          </a:solidFill>
        </p:spPr>
        <p:txBody>
          <a:bodyPr lIns="0" tIns="0" rIns="0" bIns="0"/>
          <a:lstStyle/>
          <a:p>
            <a:pPr lvl="0" marL="0" indent="0" defTabSz="448055">
              <a:lnSpc>
                <a:spcPct val="80000"/>
              </a:lnSpc>
              <a:spcBef>
                <a:spcPts val="400"/>
              </a:spcBef>
              <a:buSzTx/>
              <a:buNone/>
              <a:defRPr sz="1800"/>
            </a:pPr>
            <a:r>
              <a:rPr b="1" sz="1960">
                <a:solidFill>
                  <a:srgbClr val="FFFFFF"/>
                </a:solidFill>
              </a:rPr>
              <a:t>5.8. Sans doute pour 3 raisons complémentaires : 1) Le système financier privé ne s‘est pas effondré, les Etats puis les banques centrales ont évité une crise de solvabilité générale; 2) Les ajustements demandés aux salariés ont été moins rudes du fait des « amortisseurs sociaux » constitués par l’Etat Providence et le chômage a touché des catégories périphériques par rapport au coeur du salariat (jeunes, vieux) ; 3) Les années Trente ont été le témoin d’une révolution managériale dans les entreprises et institutionnelles (insertion des syndicats dans les mécanismes de gouvernance) mais pas celui d’une révolution technologique susceptible de mettre complètement sur la défensive les ouvriers et leurs syndicats  et les classes moyennes. </a:t>
            </a:r>
            <a:endParaRPr sz="1960"/>
          </a:p>
          <a:p>
            <a:pPr lvl="0" marL="0" indent="0" defTabSz="448055">
              <a:lnSpc>
                <a:spcPct val="80000"/>
              </a:lnSpc>
              <a:spcBef>
                <a:spcPts val="400"/>
              </a:spcBef>
              <a:buSzTx/>
              <a:buNone/>
              <a:defRPr sz="1800"/>
            </a:pPr>
            <a:r>
              <a:rPr b="1" sz="1960">
                <a:solidFill>
                  <a:srgbClr val="FFFFFF"/>
                </a:solidFill>
              </a:rPr>
              <a:t>5.9. Comme nous l’avons vu, la deuxième vague de la transformation numérique de l’économie  risque de répandre davantage de résignation et/ou de révolte. Il est inquiétant de constater en Europe le passage de thématiques anti néolibérale de l’extrême gauche à l’extrême droite.  </a:t>
            </a:r>
            <a:endParaRPr sz="1960"/>
          </a:p>
          <a:p>
            <a:pPr lvl="0" marL="0" indent="0" defTabSz="448055">
              <a:lnSpc>
                <a:spcPct val="80000"/>
              </a:lnSpc>
              <a:spcBef>
                <a:spcPts val="400"/>
              </a:spcBef>
              <a:buSzTx/>
              <a:buNone/>
              <a:defRPr sz="1800"/>
            </a:pPr>
            <a:r>
              <a:rPr b="1" sz="1960">
                <a:solidFill>
                  <a:srgbClr val="FFFFFF"/>
                </a:solidFill>
              </a:rPr>
              <a:t>5.10. On constate enfin une étroite corrélation entre l’affaiblissement dans les pays développés du Welfare State, les tentatives timides de l’implanter dans les BRICS  et la thème de la lutte anti corruption (notamment celles des dirigeants, des élites intellectuelles et morales. Cette liaison est logique car la corruption deuxième grand thème de gouvernance aussi bien en Chine que pour le FMI ,  tient souvent lieu de système de redistribution là où l’Etat Providence est inexistant ou défaillant. </a:t>
            </a:r>
            <a:endParaRPr sz="1960"/>
          </a:p>
          <a:p>
            <a:pPr lvl="0" marL="0" indent="0" defTabSz="448055">
              <a:lnSpc>
                <a:spcPct val="80000"/>
              </a:lnSpc>
              <a:spcBef>
                <a:spcPts val="400"/>
              </a:spcBef>
              <a:buSzTx/>
              <a:buNone/>
              <a:defRPr sz="1800"/>
            </a:pPr>
            <a:r>
              <a:rPr b="1" sz="1960">
                <a:solidFill>
                  <a:srgbClr val="FFFFFF"/>
                </a:solidFill>
              </a:rPr>
              <a:t>5.11. Face à l’évolution de l’emploi et des comptes sociaux dans les prochaines années  existe-t-il une stratégie proactive ?  </a:t>
            </a:r>
            <a:endParaRPr sz="1960"/>
          </a:p>
          <a:p>
            <a:pPr lvl="0" marL="0" indent="0" defTabSz="448055">
              <a:lnSpc>
                <a:spcPct val="80000"/>
              </a:lnSpc>
              <a:spcBef>
                <a:spcPts val="400"/>
              </a:spcBef>
              <a:buSzTx/>
              <a:buNone/>
              <a:defRPr sz="1800"/>
            </a:pPr>
            <a:r>
              <a:rPr b="1" sz="1960">
                <a:solidFill>
                  <a:srgbClr val="FFFFFF"/>
                </a:solidFill>
              </a:rPr>
              <a:t>  </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 name="Shape 91"/>
          <p:cNvSpPr/>
          <p:nvPr>
            <p:ph type="title"/>
          </p:nvPr>
        </p:nvSpPr>
        <p:spPr>
          <a:xfrm>
            <a:off x="611658" y="259492"/>
            <a:ext cx="7772401" cy="420131"/>
          </a:xfrm>
          <a:prstGeom prst="rect">
            <a:avLst/>
          </a:prstGeom>
        </p:spPr>
        <p:txBody>
          <a:bodyPr/>
          <a:lstStyle/>
          <a:p>
            <a:pPr lvl="0" defTabSz="384047">
              <a:defRPr sz="1800"/>
            </a:pPr>
            <a:r>
              <a:rPr b="1" sz="1344"/>
              <a:t>5. Les leçons de l’histoire : « Ricardo et les machines » revisité</a:t>
            </a:r>
            <a:r>
              <a:rPr b="1" sz="1344"/>
              <a:t>历史的教训，审视</a:t>
            </a:r>
            <a:r>
              <a:rPr b="1" sz="1344"/>
              <a:t>“</a:t>
            </a:r>
            <a:r>
              <a:rPr b="1" sz="1344"/>
              <a:t>里卡多和机器</a:t>
            </a:r>
            <a:r>
              <a:rPr b="1" sz="1344"/>
              <a:t>”</a:t>
            </a:r>
            <a:r>
              <a:rPr b="1" sz="1344"/>
              <a:t> </a:t>
            </a:r>
          </a:p>
        </p:txBody>
      </p:sp>
      <p:sp>
        <p:nvSpPr>
          <p:cNvPr id="92" name="Shape 92"/>
          <p:cNvSpPr/>
          <p:nvPr>
            <p:ph type="body" idx="1"/>
          </p:nvPr>
        </p:nvSpPr>
        <p:spPr>
          <a:xfrm>
            <a:off x="518982" y="963826"/>
            <a:ext cx="8056607" cy="4674975"/>
          </a:xfrm>
          <a:prstGeom prst="rect">
            <a:avLst/>
          </a:prstGeom>
        </p:spPr>
        <p:txBody>
          <a:bodyPr/>
          <a:lstStyle/>
          <a:p>
            <a:pPr lvl="0">
              <a:spcBef>
                <a:spcPts val="200"/>
              </a:spcBef>
              <a:defRPr sz="1800">
                <a:solidFill>
                  <a:srgbClr val="000000"/>
                </a:solidFill>
              </a:defRPr>
            </a:pPr>
            <a:r>
              <a:rPr b="1" sz="1200"/>
              <a:t>5.8. Sans doute pour 3 raisons complémentaires : 1) Le système financier privé ne s‘est pas effondré, les Etats puis les banques centrales ont évité une crise de solvabilité générale; 2) Les ajustements demandés aux salariés ont été moins rudes du fait des « amortisseurs sociaux » constitués par l’Etat Providence et le chômage a touché des catégories périphériques par rapport au coeur du salariat (jeunes, vieux) ; 3) Les années Trente ont été le témoin d’une révolution managériale dans les entreprises et institutionnelles (insertion des syndicats dans les mécanismes de gouvernance) mais pas celui d’une révolution technologique susceptible de mettre complètement sur la défensive les ouvriers et leurs syndicats  et les classes moyennes.</a:t>
            </a:r>
            <a:r>
              <a:rPr b="1" sz="1200"/>
              <a:t>可能是另外三个方面的原因：</a:t>
            </a:r>
            <a:r>
              <a:rPr b="1" sz="1200"/>
              <a:t>1</a:t>
            </a:r>
            <a:r>
              <a:rPr b="1" sz="1200"/>
              <a:t>）私营金融系统不崩溃，各国政府和央行都避免了一般的偿付能力危机</a:t>
            </a:r>
            <a:r>
              <a:rPr b="1" sz="1200"/>
              <a:t>; 2</a:t>
            </a:r>
            <a:r>
              <a:rPr b="1" sz="1200"/>
              <a:t>）员工所需的调整是因为</a:t>
            </a:r>
            <a:r>
              <a:rPr b="1" sz="1200"/>
              <a:t>“</a:t>
            </a:r>
            <a:r>
              <a:rPr b="1" sz="1200"/>
              <a:t>社会减震器</a:t>
            </a:r>
            <a:r>
              <a:rPr b="1" sz="1200"/>
              <a:t>”</a:t>
            </a:r>
            <a:r>
              <a:rPr b="1" sz="1200"/>
              <a:t>的福利国家，失业率创下外围类别构成相比，劳动工资（年轻人，老年）的心脏地带的那么严重</a:t>
            </a:r>
            <a:r>
              <a:rPr b="1" sz="1200"/>
              <a:t>; 3</a:t>
            </a:r>
            <a:r>
              <a:rPr b="1" sz="1200"/>
              <a:t>）三十年目睹了工会在治理机制的企业和机构（插入）一个管理革命，但不是说，可以把完全在防守上的工人和他们的工会和技术革命中产阶级。</a:t>
            </a:r>
            <a:endParaRPr b="1" sz="1400"/>
          </a:p>
          <a:p>
            <a:pPr lvl="0">
              <a:spcBef>
                <a:spcPts val="200"/>
              </a:spcBef>
              <a:defRPr sz="1800">
                <a:solidFill>
                  <a:srgbClr val="000000"/>
                </a:solidFill>
              </a:defRPr>
            </a:pPr>
            <a:r>
              <a:rPr b="1" sz="1200"/>
              <a:t>5.9. Comme nous l’avons vu, la deuxième vague de la transformation numérique de l’économie  risque de répandre davantage de résignation et/ou de révolte. Il est inquiétant de constater en Europe le passage de thématiques anti néolibérale de l’extrême gauche à l’extrême droite.  </a:t>
            </a:r>
            <a:endParaRPr sz="2900">
              <a:solidFill>
                <a:srgbClr val="888888"/>
              </a:solidFill>
            </a:endParaRPr>
          </a:p>
          <a:p>
            <a:pPr lvl="0">
              <a:spcBef>
                <a:spcPts val="200"/>
              </a:spcBef>
              <a:defRPr sz="1800">
                <a:solidFill>
                  <a:srgbClr val="000000"/>
                </a:solidFill>
              </a:defRPr>
            </a:pPr>
            <a:r>
              <a:rPr b="1" sz="1200"/>
              <a:t>5.10. On constate enfin une étroite corrélation entre l’affaiblissement dans les pays développés du Welfare State, les tentatives timides de l’implanter dans les BRICS  et la thème de la lutte anti corruption (notamment celles des dirigeants, des élites intellectuelles et morales. Cette liaison est logique car la corruption deuxième grand thème de gouvernance aussi bien en Chine que pour le FMI ,  tient souvent lieu de système de redistribution là où l’Etat Providence est inexistant ou défaillant. </a:t>
            </a:r>
            <a:endParaRPr sz="2900">
              <a:solidFill>
                <a:srgbClr val="888888"/>
              </a:solidFill>
            </a:endParaRPr>
          </a:p>
          <a:p>
            <a:pPr lvl="0">
              <a:spcBef>
                <a:spcPts val="200"/>
              </a:spcBef>
              <a:defRPr sz="1800">
                <a:solidFill>
                  <a:srgbClr val="000000"/>
                </a:solidFill>
              </a:defRPr>
            </a:pPr>
            <a:r>
              <a:rPr b="1" sz="1200"/>
              <a:t>5.11. Face à l’évolution de l’emploi et des comptes sociaux dans les prochaines années  existe-t-il une stratégie proactive ?  </a:t>
            </a:r>
            <a:endParaRPr sz="2900">
              <a:solidFill>
                <a:srgbClr val="888888"/>
              </a:solidFill>
            </a:endParaRPr>
          </a:p>
          <a:p>
            <a:pPr lvl="0">
              <a:spcBef>
                <a:spcPts val="200"/>
              </a:spcBef>
              <a:defRPr sz="1800">
                <a:solidFill>
                  <a:srgbClr val="000000"/>
                </a:solidFill>
              </a:defRPr>
            </a:pPr>
            <a:r>
              <a:rPr b="1" sz="1200"/>
              <a:t>  </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 name="Shape 94"/>
          <p:cNvSpPr/>
          <p:nvPr>
            <p:ph type="title"/>
          </p:nvPr>
        </p:nvSpPr>
        <p:spPr>
          <a:xfrm>
            <a:off x="0" y="0"/>
            <a:ext cx="9144000" cy="1295400"/>
          </a:xfrm>
          <a:prstGeom prst="rect">
            <a:avLst/>
          </a:prstGeom>
          <a:solidFill>
            <a:srgbClr val="FFD617"/>
          </a:solidFill>
        </p:spPr>
        <p:txBody>
          <a:bodyPr lIns="0" tIns="0" rIns="0" bIns="0"/>
          <a:lstStyle>
            <a:lvl1pPr>
              <a:defRPr b="1" sz="3200"/>
            </a:lvl1pPr>
          </a:lstStyle>
          <a:p>
            <a:pPr lvl="0">
              <a:defRPr b="0" sz="1800"/>
            </a:pPr>
            <a:r>
              <a:rPr b="1" sz="3200"/>
              <a:t>6.1.La montée de l’option stratégique du revenu universel</a:t>
            </a:r>
          </a:p>
        </p:txBody>
      </p:sp>
      <p:sp>
        <p:nvSpPr>
          <p:cNvPr id="95" name="Shape 95"/>
          <p:cNvSpPr/>
          <p:nvPr>
            <p:ph type="body" idx="1"/>
          </p:nvPr>
        </p:nvSpPr>
        <p:spPr>
          <a:xfrm>
            <a:off x="0" y="1295400"/>
            <a:ext cx="9144000" cy="5562600"/>
          </a:xfrm>
          <a:prstGeom prst="rect">
            <a:avLst/>
          </a:prstGeom>
          <a:solidFill>
            <a:srgbClr val="808080"/>
          </a:solidFill>
        </p:spPr>
        <p:txBody>
          <a:bodyPr lIns="0" tIns="0" rIns="0" bIns="0"/>
          <a:lstStyle/>
          <a:p>
            <a:pPr lvl="0" marL="339470" indent="-339470" defTabSz="452627">
              <a:lnSpc>
                <a:spcPct val="80000"/>
              </a:lnSpc>
              <a:spcBef>
                <a:spcPts val="600"/>
              </a:spcBef>
              <a:buSzTx/>
              <a:buNone/>
              <a:defRPr sz="1800"/>
            </a:pPr>
            <a:r>
              <a:rPr sz="2871">
                <a:solidFill>
                  <a:srgbClr val="FFFFFF"/>
                </a:solidFill>
              </a:rPr>
              <a:t>6.1. En février 2014  Martin Wolf dans le  </a:t>
            </a:r>
            <a:r>
              <a:rPr i="1" sz="2871">
                <a:solidFill>
                  <a:srgbClr val="FFFFFF"/>
                </a:solidFill>
              </a:rPr>
              <a:t>Financial Times </a:t>
            </a:r>
            <a:r>
              <a:rPr sz="2871">
                <a:solidFill>
                  <a:srgbClr val="FFFFFF"/>
                </a:solidFill>
              </a:rPr>
              <a:t>tirait les leçons de la transformation considérable de l’emploi dans la seconde vague de la révolution des technologies numériques. Il ne voyait que deux mesures capables de conjurer une crise cette fois-ci politique du capitalisme tout cognitif qu’il soit.</a:t>
            </a:r>
            <a:endParaRPr sz="2871"/>
          </a:p>
          <a:p>
            <a:pPr lvl="0" marL="339470" indent="-339470" defTabSz="452627">
              <a:lnSpc>
                <a:spcPct val="80000"/>
              </a:lnSpc>
              <a:spcBef>
                <a:spcPts val="600"/>
              </a:spcBef>
              <a:buSzTx/>
              <a:buNone/>
              <a:defRPr sz="1800"/>
            </a:pPr>
            <a:r>
              <a:rPr sz="2871">
                <a:solidFill>
                  <a:srgbClr val="FFFFFF"/>
                </a:solidFill>
              </a:rPr>
              <a:t>6.2. La première serait d’instaurer  un revenu de base ou citoyen inconditionnel pour tout membre de la société cumulable avec différentes formes d’activité  ( ce qui correspond pour moi à la rétribution de la contribution marchande ou non e la pollinisation humaine et de l’apport de chacun, sous différentes formes (y compris l’économie sociale et solidaire) à la productivité globale des facteurs. </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4" presetID="2" grpId="1" fill="hold">
                                  <p:stCondLst>
                                    <p:cond delay="0"/>
                                  </p:stCondLst>
                                  <p:iterate type="el" backwards="0">
                                    <p:tmAbs val="0"/>
                                  </p:iterate>
                                  <p:childTnLst>
                                    <p:set>
                                      <p:cBhvr>
                                        <p:cTn id="6" fill="hold"/>
                                        <p:tgtEl>
                                          <p:spTgt spid="95">
                                            <p:bg/>
                                          </p:spTgt>
                                        </p:tgtEl>
                                        <p:attrNameLst>
                                          <p:attrName>style.visibility</p:attrName>
                                        </p:attrNameLst>
                                      </p:cBhvr>
                                      <p:to>
                                        <p:strVal val="visible"/>
                                      </p:to>
                                    </p:set>
                                    <p:anim calcmode="lin" valueType="num">
                                      <p:cBhvr>
                                        <p:cTn id="7" dur="1000" fill="hold"/>
                                        <p:tgtEl>
                                          <p:spTgt spid="95">
                                            <p:bg/>
                                          </p:spTgt>
                                        </p:tgtEl>
                                        <p:attrNameLst>
                                          <p:attrName>ppt_x</p:attrName>
                                        </p:attrNameLst>
                                      </p:cBhvr>
                                      <p:tavLst>
                                        <p:tav tm="0">
                                          <p:val>
                                            <p:strVal val="#ppt_x"/>
                                          </p:val>
                                        </p:tav>
                                        <p:tav tm="100000">
                                          <p:val>
                                            <p:strVal val="#ppt_x"/>
                                          </p:val>
                                        </p:tav>
                                      </p:tavLst>
                                    </p:anim>
                                    <p:anim calcmode="lin" valueType="num">
                                      <p:cBhvr>
                                        <p:cTn id="8" dur="1000" fill="hold"/>
                                        <p:tgtEl>
                                          <p:spTgt spid="95">
                                            <p:bg/>
                                          </p:spTgt>
                                        </p:tgtEl>
                                        <p:attrNameLst>
                                          <p:attrName>ppt_y</p:attrName>
                                        </p:attrNameLst>
                                      </p:cBhvr>
                                      <p:tavLst>
                                        <p:tav tm="0">
                                          <p:val>
                                            <p:strVal val="1+#ppt_h/2"/>
                                          </p:val>
                                        </p:tav>
                                        <p:tav tm="100000">
                                          <p:val>
                                            <p:strVal val="#ppt_y"/>
                                          </p:val>
                                        </p:tav>
                                      </p:tavLst>
                                    </p:anim>
                                  </p:childTnLst>
                                </p:cTn>
                              </p:par>
                              <p:par>
                                <p:cTn id="9" presetClass="entr" presetSubtype="4" presetID="2" grpId="1" fill="hold">
                                  <p:stCondLst>
                                    <p:cond delay="0"/>
                                  </p:stCondLst>
                                  <p:iterate type="el" backwards="0">
                                    <p:tmAbs val="0"/>
                                  </p:iterate>
                                  <p:childTnLst>
                                    <p:set>
                                      <p:cBhvr>
                                        <p:cTn id="10" fill="hold"/>
                                        <p:tgtEl>
                                          <p:spTgt spid="95">
                                            <p:txEl>
                                              <p:pRg st="0" end="0"/>
                                            </p:txEl>
                                          </p:spTgt>
                                        </p:tgtEl>
                                        <p:attrNameLst>
                                          <p:attrName>style.visibility</p:attrName>
                                        </p:attrNameLst>
                                      </p:cBhvr>
                                      <p:to>
                                        <p:strVal val="visible"/>
                                      </p:to>
                                    </p:set>
                                    <p:anim calcmode="lin" valueType="num">
                                      <p:cBhvr>
                                        <p:cTn id="11" dur="1000" fill="hold"/>
                                        <p:tgtEl>
                                          <p:spTgt spid="95">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95">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nodeType="afterEffect" presetClass="entr" presetSubtype="4" presetID="2" grpId="1" fill="hold">
                                  <p:stCondLst>
                                    <p:cond delay="0"/>
                                  </p:stCondLst>
                                  <p:iterate type="el" backwards="0">
                                    <p:tmAbs val="0"/>
                                  </p:iterate>
                                  <p:childTnLst>
                                    <p:set>
                                      <p:cBhvr>
                                        <p:cTn id="15" fill="hold"/>
                                        <p:tgtEl>
                                          <p:spTgt spid="95">
                                            <p:txEl>
                                              <p:pRg st="1" end="1"/>
                                            </p:txEl>
                                          </p:spTgt>
                                        </p:tgtEl>
                                        <p:attrNameLst>
                                          <p:attrName>style.visibility</p:attrName>
                                        </p:attrNameLst>
                                      </p:cBhvr>
                                      <p:to>
                                        <p:strVal val="visible"/>
                                      </p:to>
                                    </p:set>
                                    <p:anim calcmode="lin" valueType="num">
                                      <p:cBhvr>
                                        <p:cTn id="16" dur="1000" fill="hold"/>
                                        <p:tgtEl>
                                          <p:spTgt spid="95">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9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95" grpId="1"/>
    </p:bldLst>
  </p:timing>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 name="Shape 97"/>
          <p:cNvSpPr/>
          <p:nvPr>
            <p:ph type="title"/>
          </p:nvPr>
        </p:nvSpPr>
        <p:spPr>
          <a:xfrm>
            <a:off x="0" y="0"/>
            <a:ext cx="9144000" cy="1193800"/>
          </a:xfrm>
          <a:prstGeom prst="rect">
            <a:avLst/>
          </a:prstGeom>
          <a:solidFill>
            <a:srgbClr val="FFD617"/>
          </a:solidFill>
        </p:spPr>
        <p:txBody>
          <a:bodyPr lIns="0" tIns="0" rIns="0" bIns="0"/>
          <a:lstStyle>
            <a:lvl1pPr defTabSz="443484">
              <a:defRPr b="1" sz="2716"/>
            </a:lvl1pPr>
          </a:lstStyle>
          <a:p>
            <a:pPr lvl="0">
              <a:defRPr b="0" sz="1800"/>
            </a:pPr>
            <a:r>
              <a:rPr b="1" sz="2716"/>
              <a:t>6.2.    La montée stratégique d’un revenu universel et de la subvention publique de la partie sociale du salaire  </a:t>
            </a:r>
          </a:p>
        </p:txBody>
      </p:sp>
      <p:sp>
        <p:nvSpPr>
          <p:cNvPr id="98" name="Shape 98"/>
          <p:cNvSpPr/>
          <p:nvPr>
            <p:ph type="body" idx="1"/>
          </p:nvPr>
        </p:nvSpPr>
        <p:spPr>
          <a:xfrm>
            <a:off x="0" y="1193800"/>
            <a:ext cx="9144000" cy="5664200"/>
          </a:xfrm>
          <a:prstGeom prst="rect">
            <a:avLst/>
          </a:prstGeom>
          <a:solidFill>
            <a:srgbClr val="7F7F7F"/>
          </a:solidFill>
        </p:spPr>
        <p:txBody>
          <a:bodyPr lIns="0" tIns="0" rIns="0" bIns="0"/>
          <a:lstStyle/>
          <a:p>
            <a:pPr lvl="0" marL="339470" indent="-339470" defTabSz="452627">
              <a:lnSpc>
                <a:spcPct val="80000"/>
              </a:lnSpc>
              <a:spcBef>
                <a:spcPts val="500"/>
              </a:spcBef>
              <a:buSzTx/>
              <a:buNone/>
              <a:defRPr sz="1800"/>
            </a:pPr>
            <a:r>
              <a:rPr sz="2178">
                <a:solidFill>
                  <a:srgbClr val="FFFFFF"/>
                </a:solidFill>
              </a:rPr>
              <a:t>6.3. La seconde mesure encore plus surprenante de la part de ce réaliste du </a:t>
            </a:r>
            <a:r>
              <a:rPr i="1" sz="2178">
                <a:solidFill>
                  <a:srgbClr val="FFFFFF"/>
                </a:solidFill>
              </a:rPr>
              <a:t>Financial Times </a:t>
            </a:r>
            <a:r>
              <a:rPr sz="2178">
                <a:solidFill>
                  <a:srgbClr val="FFFFFF"/>
                </a:solidFill>
              </a:rPr>
              <a:t>pas particulièrement anti capitaliste ni révolutionnaire</a:t>
            </a:r>
            <a:r>
              <a:rPr i="1" sz="2178">
                <a:solidFill>
                  <a:srgbClr val="FFFFFF"/>
                </a:solidFill>
              </a:rPr>
              <a:t> </a:t>
            </a:r>
            <a:r>
              <a:rPr sz="2178">
                <a:solidFill>
                  <a:srgbClr val="FFFFFF"/>
                </a:solidFill>
              </a:rPr>
              <a:t>était de subventionner toute participation au marché du travail pour les tâches banales requérant du travail manuel et peu qualifié. En effet, la conséquence directe d’un revenu d’existence serait de supprimer l’incitation majeure à remplir ces emplois. La mesure proposée serait de subventionner ce type d’emploi :  chaque dollar gagné par l’employé serait abondé un autre dollar destiné à en financer les cotisations sociales de l’employeurs (</a:t>
            </a:r>
            <a:r>
              <a:rPr i="1" sz="2178">
                <a:solidFill>
                  <a:srgbClr val="FFFFFF"/>
                </a:solidFill>
              </a:rPr>
              <a:t>benefits</a:t>
            </a:r>
            <a:r>
              <a:rPr sz="2178">
                <a:solidFill>
                  <a:srgbClr val="FFFFFF"/>
                </a:solidFill>
              </a:rPr>
              <a:t>). Les systèmes bismarckiens  à l’allemande ou semi bismarckiens à la française deviendraient totalement Beveridgien. </a:t>
            </a:r>
            <a:endParaRPr sz="2178"/>
          </a:p>
          <a:p>
            <a:pPr lvl="0" marL="339470" indent="-339470" defTabSz="452627">
              <a:lnSpc>
                <a:spcPct val="80000"/>
              </a:lnSpc>
              <a:spcBef>
                <a:spcPts val="500"/>
              </a:spcBef>
              <a:buSzTx/>
              <a:buNone/>
              <a:defRPr sz="1800"/>
            </a:pPr>
            <a:r>
              <a:rPr sz="2178">
                <a:solidFill>
                  <a:srgbClr val="FFFFFF"/>
                </a:solidFill>
              </a:rPr>
              <a:t>6.4. Remarquons que d’ores et déjà les mesures d’aide à l’emploi ces 25 dernières années ont surtout consisté à exonéré les employeurs de cotisations sociales. Le Président Hollande a au reste annoncé qu’en 2017 la totalité des emplois  rémunérés au salaire minimum ( le SMIC) seraient  exonérés de la cotisation sociale employeur. </a:t>
            </a:r>
            <a:endParaRPr sz="2178"/>
          </a:p>
          <a:p>
            <a:pPr lvl="0" marL="339470" indent="-339470" defTabSz="452627">
              <a:lnSpc>
                <a:spcPct val="80000"/>
              </a:lnSpc>
              <a:spcBef>
                <a:spcPts val="500"/>
              </a:spcBef>
              <a:buSzTx/>
              <a:buNone/>
              <a:defRPr sz="1800"/>
            </a:pPr>
            <a:r>
              <a:rPr sz="2178">
                <a:solidFill>
                  <a:srgbClr val="FFFFFF"/>
                </a:solidFill>
              </a:rPr>
              <a:t>6.5. Pourquoi des mesures qui auraient été taxées il y a vingt ans d’aimables utopies révolutionnaires figurent-elles à l’agenda politique ? Ce sont les transformations de l’économie qui l’expliquent. </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4" presetID="7" grpId="1" fill="hold">
                                  <p:stCondLst>
                                    <p:cond delay="0"/>
                                  </p:stCondLst>
                                  <p:iterate type="el" backwards="0">
                                    <p:tmAbs val="0"/>
                                  </p:iterate>
                                  <p:childTnLst>
                                    <p:set>
                                      <p:cBhvr>
                                        <p:cTn id="6" fill="hold"/>
                                        <p:tgtEl>
                                          <p:spTgt spid="98">
                                            <p:bg/>
                                          </p:spTgt>
                                        </p:tgtEl>
                                        <p:attrNameLst>
                                          <p:attrName>style.visibility</p:attrName>
                                        </p:attrNameLst>
                                      </p:cBhvr>
                                      <p:to>
                                        <p:strVal val="visible"/>
                                      </p:to>
                                    </p:set>
                                    <p:anim calcmode="lin" valueType="num">
                                      <p:cBhvr>
                                        <p:cTn id="7" dur="2000" fill="hold"/>
                                        <p:tgtEl>
                                          <p:spTgt spid="98">
                                            <p:bg/>
                                          </p:spTgt>
                                        </p:tgtEl>
                                        <p:attrNameLst>
                                          <p:attrName>ppt_x</p:attrName>
                                        </p:attrNameLst>
                                      </p:cBhvr>
                                      <p:tavLst>
                                        <p:tav tm="0">
                                          <p:val>
                                            <p:strVal val="#ppt_x"/>
                                          </p:val>
                                        </p:tav>
                                        <p:tav tm="100000">
                                          <p:val>
                                            <p:strVal val="#ppt_x"/>
                                          </p:val>
                                        </p:tav>
                                      </p:tavLst>
                                    </p:anim>
                                    <p:anim calcmode="lin" valueType="num">
                                      <p:cBhvr>
                                        <p:cTn id="8" dur="2000" fill="hold"/>
                                        <p:tgtEl>
                                          <p:spTgt spid="98">
                                            <p:bg/>
                                          </p:spTgt>
                                        </p:tgtEl>
                                        <p:attrNameLst>
                                          <p:attrName>ppt_y</p:attrName>
                                        </p:attrNameLst>
                                      </p:cBhvr>
                                      <p:tavLst>
                                        <p:tav tm="0">
                                          <p:val>
                                            <p:strVal val="1+#ppt_h/2"/>
                                          </p:val>
                                        </p:tav>
                                        <p:tav tm="100000">
                                          <p:val>
                                            <p:strVal val="#ppt_y"/>
                                          </p:val>
                                        </p:tav>
                                      </p:tavLst>
                                    </p:anim>
                                  </p:childTnLst>
                                </p:cTn>
                              </p:par>
                              <p:par>
                                <p:cTn id="9" presetClass="entr" presetSubtype="4" presetID="7" grpId="1" fill="hold">
                                  <p:stCondLst>
                                    <p:cond delay="0"/>
                                  </p:stCondLst>
                                  <p:iterate type="el" backwards="0">
                                    <p:tmAbs val="0"/>
                                  </p:iterate>
                                  <p:childTnLst>
                                    <p:set>
                                      <p:cBhvr>
                                        <p:cTn id="10" fill="hold"/>
                                        <p:tgtEl>
                                          <p:spTgt spid="98">
                                            <p:txEl>
                                              <p:pRg st="0" end="0"/>
                                            </p:txEl>
                                          </p:spTgt>
                                        </p:tgtEl>
                                        <p:attrNameLst>
                                          <p:attrName>style.visibility</p:attrName>
                                        </p:attrNameLst>
                                      </p:cBhvr>
                                      <p:to>
                                        <p:strVal val="visible"/>
                                      </p:to>
                                    </p:set>
                                    <p:anim calcmode="lin" valueType="num">
                                      <p:cBhvr>
                                        <p:cTn id="11" dur="2000" fill="hold"/>
                                        <p:tgtEl>
                                          <p:spTgt spid="98">
                                            <p:txEl>
                                              <p:pRg st="0" end="0"/>
                                            </p:txEl>
                                          </p:spTgt>
                                        </p:tgtEl>
                                        <p:attrNameLst>
                                          <p:attrName>ppt_x</p:attrName>
                                        </p:attrNameLst>
                                      </p:cBhvr>
                                      <p:tavLst>
                                        <p:tav tm="0">
                                          <p:val>
                                            <p:strVal val="#ppt_x"/>
                                          </p:val>
                                        </p:tav>
                                        <p:tav tm="100000">
                                          <p:val>
                                            <p:strVal val="#ppt_x"/>
                                          </p:val>
                                        </p:tav>
                                      </p:tavLst>
                                    </p:anim>
                                    <p:anim calcmode="lin" valueType="num">
                                      <p:cBhvr>
                                        <p:cTn id="12" dur="2000" fill="hold"/>
                                        <p:tgtEl>
                                          <p:spTgt spid="98">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nodeType="afterEffect" presetClass="entr" presetSubtype="4" presetID="7" grpId="1" fill="hold">
                                  <p:stCondLst>
                                    <p:cond delay="0"/>
                                  </p:stCondLst>
                                  <p:iterate type="el" backwards="0">
                                    <p:tmAbs val="0"/>
                                  </p:iterate>
                                  <p:childTnLst>
                                    <p:set>
                                      <p:cBhvr>
                                        <p:cTn id="15" fill="hold"/>
                                        <p:tgtEl>
                                          <p:spTgt spid="98">
                                            <p:txEl>
                                              <p:pRg st="1" end="1"/>
                                            </p:txEl>
                                          </p:spTgt>
                                        </p:tgtEl>
                                        <p:attrNameLst>
                                          <p:attrName>style.visibility</p:attrName>
                                        </p:attrNameLst>
                                      </p:cBhvr>
                                      <p:to>
                                        <p:strVal val="visible"/>
                                      </p:to>
                                    </p:set>
                                    <p:anim calcmode="lin" valueType="num">
                                      <p:cBhvr>
                                        <p:cTn id="16" dur="2000" fill="hold"/>
                                        <p:tgtEl>
                                          <p:spTgt spid="98">
                                            <p:txEl>
                                              <p:pRg st="1" end="1"/>
                                            </p:txEl>
                                          </p:spTgt>
                                        </p:tgtEl>
                                        <p:attrNameLst>
                                          <p:attrName>ppt_x</p:attrName>
                                        </p:attrNameLst>
                                      </p:cBhvr>
                                      <p:tavLst>
                                        <p:tav tm="0">
                                          <p:val>
                                            <p:strVal val="#ppt_x"/>
                                          </p:val>
                                        </p:tav>
                                        <p:tav tm="100000">
                                          <p:val>
                                            <p:strVal val="#ppt_x"/>
                                          </p:val>
                                        </p:tav>
                                      </p:tavLst>
                                    </p:anim>
                                    <p:anim calcmode="lin" valueType="num">
                                      <p:cBhvr>
                                        <p:cTn id="17" dur="2000" fill="hold"/>
                                        <p:tgtEl>
                                          <p:spTgt spid="98">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4000"/>
                            </p:stCondLst>
                            <p:childTnLst>
                              <p:par>
                                <p:cTn id="19" nodeType="afterEffect" presetClass="entr" presetSubtype="4" presetID="7" grpId="1" fill="hold">
                                  <p:stCondLst>
                                    <p:cond delay="0"/>
                                  </p:stCondLst>
                                  <p:iterate type="el" backwards="0">
                                    <p:tmAbs val="0"/>
                                  </p:iterate>
                                  <p:childTnLst>
                                    <p:set>
                                      <p:cBhvr>
                                        <p:cTn id="20" fill="hold"/>
                                        <p:tgtEl>
                                          <p:spTgt spid="98">
                                            <p:txEl>
                                              <p:pRg st="2" end="2"/>
                                            </p:txEl>
                                          </p:spTgt>
                                        </p:tgtEl>
                                        <p:attrNameLst>
                                          <p:attrName>style.visibility</p:attrName>
                                        </p:attrNameLst>
                                      </p:cBhvr>
                                      <p:to>
                                        <p:strVal val="visible"/>
                                      </p:to>
                                    </p:set>
                                    <p:anim calcmode="lin" valueType="num">
                                      <p:cBhvr>
                                        <p:cTn id="21" dur="2000" fill="hold"/>
                                        <p:tgtEl>
                                          <p:spTgt spid="98">
                                            <p:txEl>
                                              <p:pRg st="2" end="2"/>
                                            </p:txEl>
                                          </p:spTgt>
                                        </p:tgtEl>
                                        <p:attrNameLst>
                                          <p:attrName>ppt_x</p:attrName>
                                        </p:attrNameLst>
                                      </p:cBhvr>
                                      <p:tavLst>
                                        <p:tav tm="0">
                                          <p:val>
                                            <p:strVal val="#ppt_x"/>
                                          </p:val>
                                        </p:tav>
                                        <p:tav tm="100000">
                                          <p:val>
                                            <p:strVal val="#ppt_x"/>
                                          </p:val>
                                        </p:tav>
                                      </p:tavLst>
                                    </p:anim>
                                    <p:anim calcmode="lin" valueType="num">
                                      <p:cBhvr>
                                        <p:cTn id="22" dur="2000" fill="hold"/>
                                        <p:tgtEl>
                                          <p:spTgt spid="9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98" grpId="1"/>
    </p:bldLst>
  </p:timing>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 name="Shape 100"/>
          <p:cNvSpPr/>
          <p:nvPr>
            <p:ph type="title"/>
          </p:nvPr>
        </p:nvSpPr>
        <p:spPr>
          <a:xfrm>
            <a:off x="0" y="0"/>
            <a:ext cx="9144000" cy="823913"/>
          </a:xfrm>
          <a:prstGeom prst="rect">
            <a:avLst/>
          </a:prstGeom>
          <a:solidFill>
            <a:srgbClr val="FFC214"/>
          </a:solidFill>
        </p:spPr>
        <p:txBody>
          <a:bodyPr lIns="0" tIns="0" rIns="0" bIns="0"/>
          <a:lstStyle>
            <a:lvl1pPr algn="l" defTabSz="425195">
              <a:defRPr b="1" sz="2604"/>
            </a:lvl1pPr>
          </a:lstStyle>
          <a:p>
            <a:pPr lvl="0">
              <a:defRPr b="0" sz="1800"/>
            </a:pPr>
            <a:r>
              <a:rPr b="1" sz="2604"/>
              <a:t>7.1.  Sa justification avec la transformation de l’économie</a:t>
            </a:r>
          </a:p>
        </p:txBody>
      </p:sp>
      <p:sp>
        <p:nvSpPr>
          <p:cNvPr id="101" name="Shape 101"/>
          <p:cNvSpPr/>
          <p:nvPr>
            <p:ph type="body" idx="1"/>
          </p:nvPr>
        </p:nvSpPr>
        <p:spPr>
          <a:xfrm>
            <a:off x="0" y="823912"/>
            <a:ext cx="9144000" cy="6034089"/>
          </a:xfrm>
          <a:prstGeom prst="rect">
            <a:avLst/>
          </a:prstGeom>
          <a:solidFill>
            <a:srgbClr val="808080"/>
          </a:solidFill>
        </p:spPr>
        <p:txBody>
          <a:bodyPr lIns="0" tIns="0" rIns="0" bIns="0"/>
          <a:lstStyle/>
          <a:p>
            <a:pPr lvl="0" marL="0" indent="0">
              <a:buSzTx/>
              <a:buNone/>
              <a:defRPr sz="1800"/>
            </a:pPr>
            <a:r>
              <a:rPr b="1" sz="3200">
                <a:solidFill>
                  <a:srgbClr val="FFFFFF"/>
                </a:solidFill>
              </a:rPr>
              <a:t>7.1. Si en période de crise de l’Etat Providence et de ses possibilités, une revendication aussi radicale surgit  c’est tout d’abord parce qu’elle correspond aux mutations profondes de la production et de l’emploi à l’ère des technologies numériques. </a:t>
            </a:r>
            <a:endParaRPr b="1" sz="3200">
              <a:solidFill>
                <a:srgbClr val="FFFFFF"/>
              </a:solidFill>
            </a:endParaRPr>
          </a:p>
          <a:p>
            <a:pPr lvl="0" marL="0" indent="0">
              <a:buSzTx/>
              <a:buNone/>
              <a:defRPr sz="1800"/>
            </a:pPr>
            <a:r>
              <a:rPr b="1" sz="3200">
                <a:solidFill>
                  <a:srgbClr val="FFFFFF"/>
                </a:solidFill>
              </a:rPr>
              <a:t>7.2. C’est ensuite parce qu’elle possède une possibilité de répondre aux aspirations à une société moins inégalitaire et d’être conciliable avec une réforme en profondeur des principes de l’Etat Providence.  </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 name="Shape 52"/>
          <p:cNvSpPr/>
          <p:nvPr>
            <p:ph type="title"/>
          </p:nvPr>
        </p:nvSpPr>
        <p:spPr>
          <a:xfrm>
            <a:off x="0" y="-1"/>
            <a:ext cx="9144000" cy="927482"/>
          </a:xfrm>
          <a:prstGeom prst="rect">
            <a:avLst/>
          </a:prstGeom>
          <a:solidFill>
            <a:srgbClr val="FFCF06"/>
          </a:solidFill>
        </p:spPr>
        <p:txBody>
          <a:bodyPr lIns="0" tIns="0" rIns="0" bIns="0"/>
          <a:lstStyle/>
          <a:p>
            <a:pPr lvl="0" marL="442341" indent="-442341" defTabSz="393192">
              <a:defRPr sz="1800"/>
            </a:pPr>
            <a:r>
              <a:rPr b="1" sz="2408">
                <a:latin typeface="Cambria"/>
                <a:ea typeface="Cambria"/>
                <a:cs typeface="Cambria"/>
                <a:sym typeface="Cambria"/>
              </a:rPr>
              <a:t>3.2. La deuxième vague d’automation intellectuelle </a:t>
            </a:r>
            <a:endParaRPr b="1" sz="2408">
              <a:latin typeface="Cambria"/>
              <a:ea typeface="Cambria"/>
              <a:cs typeface="Cambria"/>
              <a:sym typeface="Cambria"/>
            </a:endParaRPr>
          </a:p>
          <a:p>
            <a:pPr lvl="0" marL="442341" indent="-442341" defTabSz="393192">
              <a:defRPr sz="1800"/>
            </a:pPr>
            <a:r>
              <a:rPr sz="3784"/>
              <a:t>第二次智能自动化的冲击</a:t>
            </a:r>
            <a:r>
              <a:rPr b="1" sz="2408">
                <a:latin typeface="Cambria"/>
                <a:ea typeface="Cambria"/>
                <a:cs typeface="Cambria"/>
                <a:sym typeface="Cambria"/>
              </a:rPr>
              <a:t> </a:t>
            </a:r>
          </a:p>
        </p:txBody>
      </p:sp>
      <p:sp>
        <p:nvSpPr>
          <p:cNvPr id="53" name="Shape 53"/>
          <p:cNvSpPr/>
          <p:nvPr>
            <p:ph type="body" idx="1"/>
          </p:nvPr>
        </p:nvSpPr>
        <p:spPr>
          <a:xfrm>
            <a:off x="0" y="927479"/>
            <a:ext cx="9144000" cy="5930522"/>
          </a:xfrm>
          <a:prstGeom prst="rect">
            <a:avLst/>
          </a:prstGeom>
          <a:solidFill>
            <a:srgbClr val="808080"/>
          </a:solidFill>
        </p:spPr>
        <p:txBody>
          <a:bodyPr lIns="0" tIns="0" rIns="0" bIns="0"/>
          <a:lstStyle/>
          <a:p>
            <a:pPr lvl="0" marL="421766" indent="-421766" defTabSz="374904">
              <a:lnSpc>
                <a:spcPct val="80000"/>
              </a:lnSpc>
              <a:spcBef>
                <a:spcPts val="400"/>
              </a:spcBef>
              <a:buSzTx/>
              <a:buNone/>
              <a:defRPr sz="1800"/>
            </a:pPr>
            <a:r>
              <a:rPr sz="1968">
                <a:solidFill>
                  <a:srgbClr val="FFFFFF"/>
                </a:solidFill>
              </a:rPr>
              <a:t>3.2.1. La deuxième vague d’automation intellectuelle touche les tâches complexes intellectuelles mais routinières et gouvernables par des algorithmes guidés par les valeurs statistiques</a:t>
            </a:r>
            <a:endParaRPr sz="1968">
              <a:solidFill>
                <a:srgbClr val="FFFFFF"/>
              </a:solidFill>
            </a:endParaRPr>
          </a:p>
          <a:p>
            <a:pPr lvl="0" marL="0" indent="0" defTabSz="374904">
              <a:lnSpc>
                <a:spcPct val="90000"/>
              </a:lnSpc>
              <a:spcBef>
                <a:spcPts val="300"/>
              </a:spcBef>
              <a:buSzTx/>
              <a:buFontTx/>
              <a:buNone/>
              <a:defRPr sz="1800"/>
            </a:pPr>
            <a:r>
              <a:rPr sz="1640">
                <a:solidFill>
                  <a:srgbClr val="FFFFFF"/>
                </a:solidFill>
              </a:rPr>
              <a:t>3.2.1.</a:t>
            </a:r>
            <a:r>
              <a:rPr sz="1640">
                <a:solidFill>
                  <a:srgbClr val="FFFFFF"/>
                </a:solidFill>
              </a:rPr>
              <a:t>第二次智能自动化浪潮冲击了复杂但具有可重复性，并可通过统计值指导并计算的智力劳动。</a:t>
            </a:r>
            <a:endParaRPr sz="1968">
              <a:solidFill>
                <a:srgbClr val="FFFFFF"/>
              </a:solidFill>
            </a:endParaRPr>
          </a:p>
          <a:p>
            <a:pPr lvl="0" marL="421766" indent="-421766" defTabSz="374904">
              <a:lnSpc>
                <a:spcPct val="80000"/>
              </a:lnSpc>
              <a:spcBef>
                <a:spcPts val="400"/>
              </a:spcBef>
              <a:buSzTx/>
              <a:buNone/>
              <a:defRPr sz="1800"/>
            </a:pPr>
            <a:r>
              <a:rPr sz="1968">
                <a:solidFill>
                  <a:srgbClr val="FFFFFF"/>
                </a:solidFill>
              </a:rPr>
              <a:t>3.2.2. Les progrès rapides dans le remplacement d’activités mobilisant l’intellect mais codifiés dans des programmes, des données excellisées (dans des table de calcul), des BIG Data fournis par un nombre croissant d’objets connectés montre que l’automatisation des immatériels 1 est déjà bien avancée. Les robots intellectuels ( pas intelligents) touchent les emplois de banques, de consulting, de mises à jour des données.</a:t>
            </a:r>
            <a:endParaRPr sz="1968">
              <a:solidFill>
                <a:srgbClr val="FFFFFF"/>
              </a:solidFill>
            </a:endParaRPr>
          </a:p>
          <a:p>
            <a:pPr lvl="0" marL="0" indent="0" defTabSz="374904">
              <a:lnSpc>
                <a:spcPct val="90000"/>
              </a:lnSpc>
              <a:spcBef>
                <a:spcPts val="300"/>
              </a:spcBef>
              <a:buSzTx/>
              <a:buFontTx/>
              <a:buNone/>
              <a:defRPr sz="1800"/>
            </a:pPr>
            <a:r>
              <a:rPr sz="1968">
                <a:solidFill>
                  <a:srgbClr val="FFFFFF"/>
                </a:solidFill>
              </a:rPr>
              <a:t>各种替代智力工作的机器进展迅速。这些工作程序规范，数据采用excel输入，大数据由联网的</a:t>
            </a:r>
            <a:r>
              <a:rPr sz="1968">
                <a:solidFill>
                  <a:srgbClr val="FFFFFF"/>
                </a:solidFill>
              </a:rPr>
              <a:t>愈来愈多的终端提供。这意味着非物质工作的自动化已得到很大发展。智能机器人（不是智慧机器人）参与到银行，咨询，更新数据的工作中来。</a:t>
            </a:r>
            <a:endParaRPr sz="1968">
              <a:solidFill>
                <a:srgbClr val="FFFFFF"/>
              </a:solidFill>
            </a:endParaRPr>
          </a:p>
          <a:p>
            <a:pPr lvl="0" marL="421766" indent="-421766" defTabSz="374904">
              <a:lnSpc>
                <a:spcPct val="80000"/>
              </a:lnSpc>
              <a:spcBef>
                <a:spcPts val="400"/>
              </a:spcBef>
              <a:buSzTx/>
              <a:buNone/>
              <a:defRPr sz="1800"/>
            </a:pPr>
            <a:r>
              <a:rPr sz="1968">
                <a:solidFill>
                  <a:srgbClr val="FFFFFF"/>
                </a:solidFill>
              </a:rPr>
              <a:t>3.2.3. Plusieurs études en France, UK et US montrent de façon très convergente que 45 % à 55% des emplois actuels sont directement menacés dans les 20 ans qui viennent.</a:t>
            </a:r>
            <a:endParaRPr sz="1968">
              <a:solidFill>
                <a:srgbClr val="FFFFFF"/>
              </a:solidFill>
            </a:endParaRPr>
          </a:p>
          <a:p>
            <a:pPr lvl="0" marL="0" indent="0" defTabSz="374904">
              <a:lnSpc>
                <a:spcPct val="90000"/>
              </a:lnSpc>
              <a:spcBef>
                <a:spcPts val="300"/>
              </a:spcBef>
              <a:buSzTx/>
              <a:buFontTx/>
              <a:buNone/>
              <a:defRPr sz="1800"/>
            </a:pPr>
            <a:r>
              <a:rPr sz="2132">
                <a:solidFill>
                  <a:srgbClr val="FFFFFF"/>
                </a:solidFill>
              </a:rPr>
              <a:t>不少</a:t>
            </a:r>
            <a:r>
              <a:rPr sz="2132">
                <a:solidFill>
                  <a:srgbClr val="FFFFFF"/>
                </a:solidFill>
              </a:rPr>
              <a:t>法国，英国和美国研究结果都表明，目前</a:t>
            </a:r>
            <a:r>
              <a:rPr sz="2132">
                <a:solidFill>
                  <a:srgbClr val="FFFFFF"/>
                </a:solidFill>
              </a:rPr>
              <a:t>45</a:t>
            </a:r>
            <a:r>
              <a:rPr sz="2132">
                <a:solidFill>
                  <a:srgbClr val="FFFFFF"/>
                </a:solidFill>
              </a:rPr>
              <a:t>％至</a:t>
            </a:r>
            <a:r>
              <a:rPr sz="2132">
                <a:solidFill>
                  <a:srgbClr val="FFFFFF"/>
                </a:solidFill>
              </a:rPr>
              <a:t>55</a:t>
            </a:r>
            <a:r>
              <a:rPr sz="2132">
                <a:solidFill>
                  <a:srgbClr val="FFFFFF"/>
                </a:solidFill>
              </a:rPr>
              <a:t>的职业在未来</a:t>
            </a:r>
            <a:r>
              <a:rPr sz="2132">
                <a:solidFill>
                  <a:srgbClr val="FFFFFF"/>
                </a:solidFill>
              </a:rPr>
              <a:t>20</a:t>
            </a:r>
            <a:r>
              <a:rPr sz="2132">
                <a:solidFill>
                  <a:srgbClr val="FFFFFF"/>
                </a:solidFill>
              </a:rPr>
              <a:t>年将直接受到威胁。</a:t>
            </a:r>
            <a:endParaRPr sz="1968">
              <a:solidFill>
                <a:srgbClr val="FFFFFF"/>
              </a:solidFill>
            </a:endParaRPr>
          </a:p>
          <a:p>
            <a:pPr lvl="0" marL="421766" indent="-421766" defTabSz="374904">
              <a:lnSpc>
                <a:spcPct val="80000"/>
              </a:lnSpc>
              <a:spcBef>
                <a:spcPts val="400"/>
              </a:spcBef>
              <a:buSzTx/>
              <a:buNone/>
              <a:defRPr sz="1800"/>
            </a:pPr>
            <a:r>
              <a:rPr sz="1968">
                <a:solidFill>
                  <a:srgbClr val="FFFFFF"/>
                </a:solidFill>
              </a:rPr>
              <a:t>3.2.4. Avec plus d’un tiers de la population active au chômage indemnisé ou pas, la partition traditionnelle entre le travail salarié, le travail indépendant, les professions libérales ( médecins, avocats, juriste, experts) s’estompe de plus  en plus.</a:t>
            </a:r>
            <a:r>
              <a:rPr sz="1640">
                <a:solidFill>
                  <a:srgbClr val="FFFFFF"/>
                </a:solidFill>
              </a:rPr>
              <a:t>不管是否有失业补助，有超过三分之一的劳动力失业，合同工，独立职业者或专业自由职业者（医生，律师，律师，专家）之间的差别会越来越小。</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4" presetID="2" grpId="1" fill="hold">
                                  <p:stCondLst>
                                    <p:cond delay="0"/>
                                  </p:stCondLst>
                                  <p:iterate type="el" backwards="0">
                                    <p:tmAbs val="0"/>
                                  </p:iterate>
                                  <p:childTnLst>
                                    <p:set>
                                      <p:cBhvr>
                                        <p:cTn id="6" fill="hold"/>
                                        <p:tgtEl>
                                          <p:spTgt spid="53">
                                            <p:bg/>
                                          </p:spTgt>
                                        </p:tgtEl>
                                        <p:attrNameLst>
                                          <p:attrName>style.visibility</p:attrName>
                                        </p:attrNameLst>
                                      </p:cBhvr>
                                      <p:to>
                                        <p:strVal val="visible"/>
                                      </p:to>
                                    </p:set>
                                    <p:anim calcmode="lin" valueType="num">
                                      <p:cBhvr>
                                        <p:cTn id="7" dur="1000" fill="hold"/>
                                        <p:tgtEl>
                                          <p:spTgt spid="53">
                                            <p:bg/>
                                          </p:spTgt>
                                        </p:tgtEl>
                                        <p:attrNameLst>
                                          <p:attrName>ppt_x</p:attrName>
                                        </p:attrNameLst>
                                      </p:cBhvr>
                                      <p:tavLst>
                                        <p:tav tm="0">
                                          <p:val>
                                            <p:strVal val="#ppt_x"/>
                                          </p:val>
                                        </p:tav>
                                        <p:tav tm="100000">
                                          <p:val>
                                            <p:strVal val="#ppt_x"/>
                                          </p:val>
                                        </p:tav>
                                      </p:tavLst>
                                    </p:anim>
                                    <p:anim calcmode="lin" valueType="num">
                                      <p:cBhvr>
                                        <p:cTn id="8" dur="1000" fill="hold"/>
                                        <p:tgtEl>
                                          <p:spTgt spid="53">
                                            <p:bg/>
                                          </p:spTgt>
                                        </p:tgtEl>
                                        <p:attrNameLst>
                                          <p:attrName>ppt_y</p:attrName>
                                        </p:attrNameLst>
                                      </p:cBhvr>
                                      <p:tavLst>
                                        <p:tav tm="0">
                                          <p:val>
                                            <p:strVal val="1+#ppt_h/2"/>
                                          </p:val>
                                        </p:tav>
                                        <p:tav tm="100000">
                                          <p:val>
                                            <p:strVal val="#ppt_y"/>
                                          </p:val>
                                        </p:tav>
                                      </p:tavLst>
                                    </p:anim>
                                  </p:childTnLst>
                                </p:cTn>
                              </p:par>
                              <p:par>
                                <p:cTn id="9" presetClass="entr" presetSubtype="4" presetID="2" grpId="1" fill="hold">
                                  <p:stCondLst>
                                    <p:cond delay="0"/>
                                  </p:stCondLst>
                                  <p:iterate type="el" backwards="0">
                                    <p:tmAbs val="0"/>
                                  </p:iterate>
                                  <p:childTnLst>
                                    <p:set>
                                      <p:cBhvr>
                                        <p:cTn id="10" fill="hold"/>
                                        <p:tgtEl>
                                          <p:spTgt spid="53">
                                            <p:txEl>
                                              <p:pRg st="0" end="0"/>
                                            </p:txEl>
                                          </p:spTgt>
                                        </p:tgtEl>
                                        <p:attrNameLst>
                                          <p:attrName>style.visibility</p:attrName>
                                        </p:attrNameLst>
                                      </p:cBhvr>
                                      <p:to>
                                        <p:strVal val="visible"/>
                                      </p:to>
                                    </p:set>
                                    <p:anim calcmode="lin" valueType="num">
                                      <p:cBhvr>
                                        <p:cTn id="11" dur="1000" fill="hold"/>
                                        <p:tgtEl>
                                          <p:spTgt spid="53">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5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nodeType="afterEffect" presetClass="entr" presetSubtype="4" presetID="2" grpId="1" fill="hold">
                                  <p:stCondLst>
                                    <p:cond delay="0"/>
                                  </p:stCondLst>
                                  <p:iterate type="el" backwards="0">
                                    <p:tmAbs val="0"/>
                                  </p:iterate>
                                  <p:childTnLst>
                                    <p:set>
                                      <p:cBhvr>
                                        <p:cTn id="15" fill="hold"/>
                                        <p:tgtEl>
                                          <p:spTgt spid="53">
                                            <p:txEl>
                                              <p:pRg st="1" end="1"/>
                                            </p:txEl>
                                          </p:spTgt>
                                        </p:tgtEl>
                                        <p:attrNameLst>
                                          <p:attrName>style.visibility</p:attrName>
                                        </p:attrNameLst>
                                      </p:cBhvr>
                                      <p:to>
                                        <p:strVal val="visible"/>
                                      </p:to>
                                    </p:set>
                                    <p:anim calcmode="lin" valueType="num">
                                      <p:cBhvr>
                                        <p:cTn id="16" dur="1000" fill="hold"/>
                                        <p:tgtEl>
                                          <p:spTgt spid="53">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53">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2000"/>
                            </p:stCondLst>
                            <p:childTnLst>
                              <p:par>
                                <p:cTn id="19" nodeType="afterEffect" presetClass="entr" presetSubtype="4" presetID="2" grpId="1" fill="hold">
                                  <p:stCondLst>
                                    <p:cond delay="0"/>
                                  </p:stCondLst>
                                  <p:iterate type="el" backwards="0">
                                    <p:tmAbs val="0"/>
                                  </p:iterate>
                                  <p:childTnLst>
                                    <p:set>
                                      <p:cBhvr>
                                        <p:cTn id="20" fill="hold"/>
                                        <p:tgtEl>
                                          <p:spTgt spid="53">
                                            <p:txEl>
                                              <p:pRg st="2" end="2"/>
                                            </p:txEl>
                                          </p:spTgt>
                                        </p:tgtEl>
                                        <p:attrNameLst>
                                          <p:attrName>style.visibility</p:attrName>
                                        </p:attrNameLst>
                                      </p:cBhvr>
                                      <p:to>
                                        <p:strVal val="visible"/>
                                      </p:to>
                                    </p:set>
                                    <p:anim calcmode="lin" valueType="num">
                                      <p:cBhvr>
                                        <p:cTn id="21" dur="1000" fill="hold"/>
                                        <p:tgtEl>
                                          <p:spTgt spid="5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53">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3000"/>
                            </p:stCondLst>
                            <p:childTnLst>
                              <p:par>
                                <p:cTn id="24" nodeType="afterEffect" presetClass="entr" presetSubtype="4" presetID="2" grpId="1" fill="hold">
                                  <p:stCondLst>
                                    <p:cond delay="0"/>
                                  </p:stCondLst>
                                  <p:iterate type="el" backwards="0">
                                    <p:tmAbs val="0"/>
                                  </p:iterate>
                                  <p:childTnLst>
                                    <p:set>
                                      <p:cBhvr>
                                        <p:cTn id="25" fill="hold"/>
                                        <p:tgtEl>
                                          <p:spTgt spid="53">
                                            <p:txEl>
                                              <p:pRg st="3" end="3"/>
                                            </p:txEl>
                                          </p:spTgt>
                                        </p:tgtEl>
                                        <p:attrNameLst>
                                          <p:attrName>style.visibility</p:attrName>
                                        </p:attrNameLst>
                                      </p:cBhvr>
                                      <p:to>
                                        <p:strVal val="visible"/>
                                      </p:to>
                                    </p:set>
                                    <p:anim calcmode="lin" valueType="num">
                                      <p:cBhvr>
                                        <p:cTn id="26" dur="1000" fill="hold"/>
                                        <p:tgtEl>
                                          <p:spTgt spid="5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53">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4000"/>
                            </p:stCondLst>
                            <p:childTnLst>
                              <p:par>
                                <p:cTn id="29" nodeType="afterEffect" presetClass="entr" presetSubtype="4" presetID="2" grpId="1" fill="hold">
                                  <p:stCondLst>
                                    <p:cond delay="0"/>
                                  </p:stCondLst>
                                  <p:iterate type="el" backwards="0">
                                    <p:tmAbs val="0"/>
                                  </p:iterate>
                                  <p:childTnLst>
                                    <p:set>
                                      <p:cBhvr>
                                        <p:cTn id="30" fill="hold"/>
                                        <p:tgtEl>
                                          <p:spTgt spid="53">
                                            <p:txEl>
                                              <p:pRg st="4" end="4"/>
                                            </p:txEl>
                                          </p:spTgt>
                                        </p:tgtEl>
                                        <p:attrNameLst>
                                          <p:attrName>style.visibility</p:attrName>
                                        </p:attrNameLst>
                                      </p:cBhvr>
                                      <p:to>
                                        <p:strVal val="visible"/>
                                      </p:to>
                                    </p:set>
                                    <p:anim calcmode="lin" valueType="num">
                                      <p:cBhvr>
                                        <p:cTn id="31" dur="1000" fill="hold"/>
                                        <p:tgtEl>
                                          <p:spTgt spid="53">
                                            <p:txEl>
                                              <p:pRg st="4" end="4"/>
                                            </p:txEl>
                                          </p:spTgt>
                                        </p:tgtEl>
                                        <p:attrNameLst>
                                          <p:attrName>ppt_x</p:attrName>
                                        </p:attrNameLst>
                                      </p:cBhvr>
                                      <p:tavLst>
                                        <p:tav tm="0">
                                          <p:val>
                                            <p:strVal val="#ppt_x"/>
                                          </p:val>
                                        </p:tav>
                                        <p:tav tm="100000">
                                          <p:val>
                                            <p:strVal val="#ppt_x"/>
                                          </p:val>
                                        </p:tav>
                                      </p:tavLst>
                                    </p:anim>
                                    <p:anim calcmode="lin" valueType="num">
                                      <p:cBhvr>
                                        <p:cTn id="32" dur="1000" fill="hold"/>
                                        <p:tgtEl>
                                          <p:spTgt spid="53">
                                            <p:txEl>
                                              <p:pRg st="4" end="4"/>
                                            </p:txEl>
                                          </p:spTgt>
                                        </p:tgtEl>
                                        <p:attrNameLst>
                                          <p:attrName>ppt_y</p:attrName>
                                        </p:attrNameLst>
                                      </p:cBhvr>
                                      <p:tavLst>
                                        <p:tav tm="0">
                                          <p:val>
                                            <p:strVal val="1+#ppt_h/2"/>
                                          </p:val>
                                        </p:tav>
                                        <p:tav tm="100000">
                                          <p:val>
                                            <p:strVal val="#ppt_y"/>
                                          </p:val>
                                        </p:tav>
                                      </p:tavLst>
                                    </p:anim>
                                  </p:childTnLst>
                                </p:cTn>
                              </p:par>
                            </p:childTnLst>
                          </p:cTn>
                        </p:par>
                        <p:par>
                          <p:cTn id="33" fill="hold">
                            <p:stCondLst>
                              <p:cond delay="5000"/>
                            </p:stCondLst>
                            <p:childTnLst>
                              <p:par>
                                <p:cTn id="34" nodeType="afterEffect" presetClass="entr" presetSubtype="4" presetID="2" grpId="1" fill="hold">
                                  <p:stCondLst>
                                    <p:cond delay="0"/>
                                  </p:stCondLst>
                                  <p:iterate type="el" backwards="0">
                                    <p:tmAbs val="0"/>
                                  </p:iterate>
                                  <p:childTnLst>
                                    <p:set>
                                      <p:cBhvr>
                                        <p:cTn id="35" fill="hold"/>
                                        <p:tgtEl>
                                          <p:spTgt spid="53">
                                            <p:txEl>
                                              <p:pRg st="5" end="5"/>
                                            </p:txEl>
                                          </p:spTgt>
                                        </p:tgtEl>
                                        <p:attrNameLst>
                                          <p:attrName>style.visibility</p:attrName>
                                        </p:attrNameLst>
                                      </p:cBhvr>
                                      <p:to>
                                        <p:strVal val="visible"/>
                                      </p:to>
                                    </p:set>
                                    <p:anim calcmode="lin" valueType="num">
                                      <p:cBhvr>
                                        <p:cTn id="36" dur="1000" fill="hold"/>
                                        <p:tgtEl>
                                          <p:spTgt spid="5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53">
                                            <p:txEl>
                                              <p:pRg st="5" end="5"/>
                                            </p:txEl>
                                          </p:spTgt>
                                        </p:tgtEl>
                                        <p:attrNameLst>
                                          <p:attrName>ppt_y</p:attrName>
                                        </p:attrNameLst>
                                      </p:cBhvr>
                                      <p:tavLst>
                                        <p:tav tm="0">
                                          <p:val>
                                            <p:strVal val="1+#ppt_h/2"/>
                                          </p:val>
                                        </p:tav>
                                        <p:tav tm="100000">
                                          <p:val>
                                            <p:strVal val="#ppt_y"/>
                                          </p:val>
                                        </p:tav>
                                      </p:tavLst>
                                    </p:anim>
                                  </p:childTnLst>
                                </p:cTn>
                              </p:par>
                            </p:childTnLst>
                          </p:cTn>
                        </p:par>
                        <p:par>
                          <p:cTn id="38" fill="hold">
                            <p:stCondLst>
                              <p:cond delay="6000"/>
                            </p:stCondLst>
                            <p:childTnLst>
                              <p:par>
                                <p:cTn id="39" nodeType="afterEffect" presetClass="entr" presetSubtype="4" presetID="2" grpId="1" fill="hold">
                                  <p:stCondLst>
                                    <p:cond delay="0"/>
                                  </p:stCondLst>
                                  <p:iterate type="el" backwards="0">
                                    <p:tmAbs val="0"/>
                                  </p:iterate>
                                  <p:childTnLst>
                                    <p:set>
                                      <p:cBhvr>
                                        <p:cTn id="40" fill="hold"/>
                                        <p:tgtEl>
                                          <p:spTgt spid="53">
                                            <p:txEl>
                                              <p:pRg st="6" end="6"/>
                                            </p:txEl>
                                          </p:spTgt>
                                        </p:tgtEl>
                                        <p:attrNameLst>
                                          <p:attrName>style.visibility</p:attrName>
                                        </p:attrNameLst>
                                      </p:cBhvr>
                                      <p:to>
                                        <p:strVal val="visible"/>
                                      </p:to>
                                    </p:set>
                                    <p:anim calcmode="lin" valueType="num">
                                      <p:cBhvr>
                                        <p:cTn id="41" dur="1000" fill="hold"/>
                                        <p:tgtEl>
                                          <p:spTgt spid="53">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5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3" grpId="1"/>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 name="Shape 55"/>
          <p:cNvSpPr/>
          <p:nvPr>
            <p:ph type="title"/>
          </p:nvPr>
        </p:nvSpPr>
        <p:spPr>
          <a:xfrm>
            <a:off x="0" y="-1"/>
            <a:ext cx="9144000" cy="927482"/>
          </a:xfrm>
          <a:prstGeom prst="rect">
            <a:avLst/>
          </a:prstGeom>
          <a:solidFill>
            <a:srgbClr val="FFCF06"/>
          </a:solidFill>
        </p:spPr>
        <p:txBody>
          <a:bodyPr lIns="0" tIns="0" rIns="0" bIns="0"/>
          <a:lstStyle/>
          <a:p>
            <a:pPr lvl="0" marL="426910" indent="-426910" defTabSz="379475">
              <a:defRPr sz="1800"/>
            </a:pPr>
            <a:r>
              <a:rPr b="1" sz="2075">
                <a:latin typeface="Cambria"/>
                <a:ea typeface="Cambria"/>
                <a:cs typeface="Cambria"/>
                <a:sym typeface="Cambria"/>
              </a:rPr>
              <a:t>4.1.  L’instauration au Sud d’un système de Welfare State classique se heurte à des obstacles croissants</a:t>
            </a:r>
            <a:endParaRPr b="1" sz="2075">
              <a:latin typeface="Cambria"/>
              <a:ea typeface="Cambria"/>
              <a:cs typeface="Cambria"/>
              <a:sym typeface="Cambria"/>
            </a:endParaRPr>
          </a:p>
          <a:p>
            <a:pPr lvl="0" defTabSz="379475">
              <a:defRPr sz="1800"/>
            </a:pPr>
            <a:r>
              <a:rPr b="1" sz="1743"/>
              <a:t>经典西方福利国家的福利系统面临日益增多的障碍，难以引入南方国家</a:t>
            </a:r>
          </a:p>
        </p:txBody>
      </p:sp>
      <p:sp>
        <p:nvSpPr>
          <p:cNvPr id="56" name="Shape 56"/>
          <p:cNvSpPr/>
          <p:nvPr>
            <p:ph type="body" idx="1"/>
          </p:nvPr>
        </p:nvSpPr>
        <p:spPr>
          <a:xfrm>
            <a:off x="0" y="927479"/>
            <a:ext cx="9144000" cy="5930522"/>
          </a:xfrm>
          <a:prstGeom prst="rect">
            <a:avLst/>
          </a:prstGeom>
          <a:solidFill>
            <a:srgbClr val="808080"/>
          </a:solidFill>
        </p:spPr>
        <p:txBody>
          <a:bodyPr lIns="0" tIns="0" rIns="0" bIns="0"/>
          <a:lstStyle/>
          <a:p>
            <a:pPr lvl="0" marL="462915" indent="-462915" defTabSz="411479">
              <a:lnSpc>
                <a:spcPct val="80000"/>
              </a:lnSpc>
              <a:spcBef>
                <a:spcPts val="300"/>
              </a:spcBef>
              <a:buSzTx/>
              <a:buNone/>
              <a:defRPr sz="1800"/>
            </a:pPr>
            <a:r>
              <a:rPr sz="1529">
                <a:solidFill>
                  <a:srgbClr val="FFFFFF"/>
                </a:solidFill>
              </a:rPr>
              <a:t>4.1.1. On a vu dans les pays émergents surtout à partir des années 2004-2008 une tentative de contrer les inégalités croissantes engendrées par un système productif reposant essentiellement  sur le marché et sur une insertion active dans la mondialisation. Pour cela ils ont commencé à mettre en place un embryon d’Etat Providence à l’instar de ce qui s’était mis en place dans les pays développée entre les années 1920 et 1950. C’est le cas de la Chine qui a abandonné une politique d’incitation des populations rurales de migrer vers la bande côtière et les grandes métropoles. Ce tournant s’est traduit par l’abandon du projet de 10 villes de 20 millions d’habitants et de 20 villes de 10 millions remplacé par 200 villes de 2 millions d’habitants, la chute de Bao Xi-Lai et le maintien du Hukou  même s’il a été aménagé alors qu’il avait été question de le supprimer. </a:t>
            </a:r>
            <a:endParaRPr sz="1529">
              <a:solidFill>
                <a:srgbClr val="FFFFFF"/>
              </a:solidFill>
            </a:endParaRPr>
          </a:p>
          <a:p>
            <a:pPr lvl="0" marL="462915" indent="-462915" defTabSz="411479">
              <a:lnSpc>
                <a:spcPct val="80000"/>
              </a:lnSpc>
              <a:spcBef>
                <a:spcPts val="300"/>
              </a:spcBef>
              <a:buSzTx/>
              <a:buNone/>
              <a:defRPr sz="1800"/>
            </a:pPr>
            <a:r>
              <a:rPr sz="1529">
                <a:solidFill>
                  <a:srgbClr val="FFFFFF"/>
                </a:solidFill>
              </a:rPr>
              <a:t> </a:t>
            </a:r>
            <a:r>
              <a:rPr sz="989">
                <a:solidFill>
                  <a:srgbClr val="FFFFFF"/>
                </a:solidFill>
              </a:rPr>
              <a:t>在新兴的国家特别是在</a:t>
            </a:r>
            <a:r>
              <a:rPr sz="989">
                <a:solidFill>
                  <a:srgbClr val="FFFFFF"/>
                </a:solidFill>
              </a:rPr>
              <a:t>2004</a:t>
            </a:r>
            <a:r>
              <a:rPr sz="989">
                <a:solidFill>
                  <a:srgbClr val="FFFFFF"/>
                </a:solidFill>
              </a:rPr>
              <a:t>至</a:t>
            </a:r>
            <a:r>
              <a:rPr sz="989">
                <a:solidFill>
                  <a:srgbClr val="FFFFFF"/>
                </a:solidFill>
              </a:rPr>
              <a:t>2008年</a:t>
            </a:r>
            <a:r>
              <a:rPr sz="989">
                <a:solidFill>
                  <a:srgbClr val="FFFFFF"/>
                </a:solidFill>
              </a:rPr>
              <a:t>之间，可以看到有一种趋势，反抗在生产系统中由于过多依赖市场和积极加入全球化产生的越来越多的不平等。为此，这些新兴国家开始建立类似发达国家20-50年代的福利国家制度。比如，中国放弃了鼓励农村人口到沿海和大城市的政策。表现在，放弃了建立10座2千万人口，20座1千万人口城市的计划，取而代之的是建立20座2百万人口的城市；薄熙来下台；保留户口制度，尽管在讨论是否取消户口时，曾做过一些改变。</a:t>
            </a:r>
            <a:endParaRPr sz="1529"/>
          </a:p>
          <a:p>
            <a:pPr lvl="0" marL="462915" indent="-462915" defTabSz="411479">
              <a:lnSpc>
                <a:spcPct val="80000"/>
              </a:lnSpc>
              <a:spcBef>
                <a:spcPts val="300"/>
              </a:spcBef>
              <a:buSzTx/>
              <a:buNone/>
              <a:defRPr sz="1800"/>
            </a:pPr>
            <a:r>
              <a:rPr sz="1529">
                <a:solidFill>
                  <a:srgbClr val="FFFFFF"/>
                </a:solidFill>
              </a:rPr>
              <a:t>.1.2. Au Brésil le gouvernement Lula a mis en place une  forme d’allocation indépendante du travail versée à chaque famille pauvre sous la seule condition de scolariser ses enfants. Ce dispositif a touché 35 millions d’habitants et est parvenu à  améliorer le coefficient de Gini dans des proportions  </a:t>
            </a:r>
            <a:r>
              <a:rPr sz="1529">
                <a:solidFill>
                  <a:srgbClr val="FFFFFF"/>
                </a:solidFill>
              </a:rPr>
              <a:t>considérables en simplement 8 ans. </a:t>
            </a:r>
            <a:endParaRPr sz="1529">
              <a:solidFill>
                <a:srgbClr val="FFFFFF"/>
              </a:solidFill>
            </a:endParaRPr>
          </a:p>
          <a:p>
            <a:pPr lvl="0" marL="0" indent="0" defTabSz="411479">
              <a:spcBef>
                <a:spcPts val="200"/>
              </a:spcBef>
              <a:buSzTx/>
              <a:buFontTx/>
              <a:buNone/>
              <a:defRPr sz="1800"/>
            </a:pPr>
            <a:r>
              <a:rPr sz="989">
                <a:solidFill>
                  <a:srgbClr val="FFFFFF"/>
                </a:solidFill>
              </a:rPr>
              <a:t>在巴西，鲁拉政府推出了给贫困家庭的独立福利分配模式。唯一条件是孩子们都要上学。这个模式覆盖</a:t>
            </a:r>
            <a:r>
              <a:rPr sz="989">
                <a:solidFill>
                  <a:srgbClr val="FFFFFF"/>
                </a:solidFill>
              </a:rPr>
              <a:t>3</a:t>
            </a:r>
            <a:r>
              <a:rPr sz="989">
                <a:solidFill>
                  <a:srgbClr val="FFFFFF"/>
                </a:solidFill>
              </a:rPr>
              <a:t>千</a:t>
            </a:r>
            <a:r>
              <a:rPr sz="989">
                <a:solidFill>
                  <a:srgbClr val="FFFFFF"/>
                </a:solidFill>
              </a:rPr>
              <a:t>5</a:t>
            </a:r>
            <a:r>
              <a:rPr sz="989">
                <a:solidFill>
                  <a:srgbClr val="FFFFFF"/>
                </a:solidFill>
              </a:rPr>
              <a:t>百万人口，也在</a:t>
            </a:r>
            <a:r>
              <a:rPr sz="989">
                <a:solidFill>
                  <a:srgbClr val="FFFFFF"/>
                </a:solidFill>
              </a:rPr>
              <a:t>8</a:t>
            </a:r>
            <a:r>
              <a:rPr sz="989">
                <a:solidFill>
                  <a:srgbClr val="FFFFFF"/>
                </a:solidFill>
              </a:rPr>
              <a:t>年中实现了基尼指数的增长，大大缩短了周期。</a:t>
            </a:r>
            <a:endParaRPr sz="1529">
              <a:solidFill>
                <a:srgbClr val="FFFFFF"/>
              </a:solidFill>
            </a:endParaRPr>
          </a:p>
          <a:p>
            <a:pPr lvl="0" marL="462915" indent="-462915" defTabSz="411479">
              <a:lnSpc>
                <a:spcPct val="80000"/>
              </a:lnSpc>
              <a:spcBef>
                <a:spcPts val="300"/>
              </a:spcBef>
              <a:buSzTx/>
              <a:buNone/>
              <a:defRPr sz="1800"/>
            </a:pPr>
            <a:r>
              <a:rPr sz="1529">
                <a:solidFill>
                  <a:srgbClr val="FFFFFF"/>
                </a:solidFill>
              </a:rPr>
              <a:t>4.1.3.Neanmoins il faut comprendre que les pays du Sud  qui commencent à disposer d’un appareil industriel permettant de mettre en place un Etat Providence ont parcouru en dix ans le chemin qu’avaient mis les pays du Nord et se retrouvent à devoir faire face à des difficultés semblables structurellement à celles des pays développés. Citons le rétrécissement rapide de la base industrielle employant des industries intensive en main d’œuvre banale et pas en capital, un vieillissement rapide de la population pour la Chine, des difficultés  croissantes liées à une urbanisation  la plus spectaculaire du monde ( assainissement, pollution, engorgement du trafic automobile) sans compter la </a:t>
            </a:r>
            <a:r>
              <a:rPr sz="1529">
                <a:solidFill>
                  <a:srgbClr val="FFFFFF"/>
                </a:solidFill>
              </a:rPr>
              <a:t>dimension prise par le défi  écologique. ( voir le livre China’s dilemma,( 2008)</a:t>
            </a:r>
            <a:endParaRPr sz="1529">
              <a:solidFill>
                <a:srgbClr val="FFFFFF"/>
              </a:solidFill>
            </a:endParaRPr>
          </a:p>
          <a:p>
            <a:pPr lvl="0" marL="0" indent="0" defTabSz="411479">
              <a:spcBef>
                <a:spcPts val="200"/>
              </a:spcBef>
              <a:buSzTx/>
              <a:buFontTx/>
              <a:buNone/>
              <a:defRPr sz="1800"/>
            </a:pPr>
            <a:r>
              <a:rPr sz="989">
                <a:solidFill>
                  <a:srgbClr val="FFFFFF"/>
                </a:solidFill>
              </a:rPr>
              <a:t>然而我们必须明白，即使新兴国家开始借工业发展成为福利国家，它们也用十年走过了北方国家的道路，也不得不面对类似于发达国家的发展困境。举例来说，劳动密集型而不是成本密集型产业的迅速萎缩，中国人口迅速老龄化，越来越多由世界上最夺目的城市化带来（环境卫生，污染，拥堵在汽车交通）等问题给生态环境带来了极大的挑战。参考</a:t>
            </a:r>
            <a:r>
              <a:rPr sz="989">
                <a:solidFill>
                  <a:srgbClr val="FFFFFF"/>
                </a:solidFill>
              </a:rPr>
              <a:t>《</a:t>
            </a:r>
            <a:r>
              <a:rPr sz="989">
                <a:solidFill>
                  <a:srgbClr val="FFFFFF"/>
                </a:solidFill>
              </a:rPr>
              <a:t>中国的困境</a:t>
            </a:r>
            <a:r>
              <a:rPr sz="989">
                <a:solidFill>
                  <a:srgbClr val="FFFFFF"/>
                </a:solidFill>
              </a:rPr>
              <a:t>》</a:t>
            </a:r>
            <a:r>
              <a:rPr sz="989">
                <a:solidFill>
                  <a:srgbClr val="FFFFFF"/>
                </a:solidFill>
              </a:rPr>
              <a:t>2008</a:t>
            </a:r>
            <a:endParaRPr sz="1529">
              <a:solidFill>
                <a:srgbClr val="FFFFFF"/>
              </a:solidFill>
            </a:endParaRPr>
          </a:p>
          <a:p>
            <a:pPr lvl="0" marL="462915" indent="-462915" defTabSz="411479">
              <a:lnSpc>
                <a:spcPct val="80000"/>
              </a:lnSpc>
              <a:spcBef>
                <a:spcPts val="300"/>
              </a:spcBef>
              <a:buSzTx/>
              <a:buNone/>
              <a:defRPr sz="1800"/>
            </a:pPr>
            <a:r>
              <a:rPr sz="1529">
                <a:solidFill>
                  <a:srgbClr val="FFFFFF"/>
                </a:solidFill>
              </a:rPr>
              <a:t>  </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4" presetID="2" grpId="1" fill="hold">
                                  <p:stCondLst>
                                    <p:cond delay="0"/>
                                  </p:stCondLst>
                                  <p:iterate type="el" backwards="0">
                                    <p:tmAbs val="0"/>
                                  </p:iterate>
                                  <p:childTnLst>
                                    <p:set>
                                      <p:cBhvr>
                                        <p:cTn id="6" fill="hold"/>
                                        <p:tgtEl>
                                          <p:spTgt spid="56">
                                            <p:bg/>
                                          </p:spTgt>
                                        </p:tgtEl>
                                        <p:attrNameLst>
                                          <p:attrName>style.visibility</p:attrName>
                                        </p:attrNameLst>
                                      </p:cBhvr>
                                      <p:to>
                                        <p:strVal val="visible"/>
                                      </p:to>
                                    </p:set>
                                    <p:anim calcmode="lin" valueType="num">
                                      <p:cBhvr>
                                        <p:cTn id="7" dur="1000" fill="hold"/>
                                        <p:tgtEl>
                                          <p:spTgt spid="56">
                                            <p:bg/>
                                          </p:spTgt>
                                        </p:tgtEl>
                                        <p:attrNameLst>
                                          <p:attrName>ppt_x</p:attrName>
                                        </p:attrNameLst>
                                      </p:cBhvr>
                                      <p:tavLst>
                                        <p:tav tm="0">
                                          <p:val>
                                            <p:strVal val="#ppt_x"/>
                                          </p:val>
                                        </p:tav>
                                        <p:tav tm="100000">
                                          <p:val>
                                            <p:strVal val="#ppt_x"/>
                                          </p:val>
                                        </p:tav>
                                      </p:tavLst>
                                    </p:anim>
                                    <p:anim calcmode="lin" valueType="num">
                                      <p:cBhvr>
                                        <p:cTn id="8" dur="1000" fill="hold"/>
                                        <p:tgtEl>
                                          <p:spTgt spid="56">
                                            <p:bg/>
                                          </p:spTgt>
                                        </p:tgtEl>
                                        <p:attrNameLst>
                                          <p:attrName>ppt_y</p:attrName>
                                        </p:attrNameLst>
                                      </p:cBhvr>
                                      <p:tavLst>
                                        <p:tav tm="0">
                                          <p:val>
                                            <p:strVal val="1+#ppt_h/2"/>
                                          </p:val>
                                        </p:tav>
                                        <p:tav tm="100000">
                                          <p:val>
                                            <p:strVal val="#ppt_y"/>
                                          </p:val>
                                        </p:tav>
                                      </p:tavLst>
                                    </p:anim>
                                  </p:childTnLst>
                                </p:cTn>
                              </p:par>
                              <p:par>
                                <p:cTn id="9" presetClass="entr" presetSubtype="4" presetID="2" grpId="1" fill="hold">
                                  <p:stCondLst>
                                    <p:cond delay="0"/>
                                  </p:stCondLst>
                                  <p:iterate type="el" backwards="0">
                                    <p:tmAbs val="0"/>
                                  </p:iterate>
                                  <p:childTnLst>
                                    <p:set>
                                      <p:cBhvr>
                                        <p:cTn id="10" fill="hold"/>
                                        <p:tgtEl>
                                          <p:spTgt spid="56">
                                            <p:txEl>
                                              <p:pRg st="0" end="0"/>
                                            </p:txEl>
                                          </p:spTgt>
                                        </p:tgtEl>
                                        <p:attrNameLst>
                                          <p:attrName>style.visibility</p:attrName>
                                        </p:attrNameLst>
                                      </p:cBhvr>
                                      <p:to>
                                        <p:strVal val="visible"/>
                                      </p:to>
                                    </p:set>
                                    <p:anim calcmode="lin" valueType="num">
                                      <p:cBhvr>
                                        <p:cTn id="11" dur="1000" fill="hold"/>
                                        <p:tgtEl>
                                          <p:spTgt spid="56">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56">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nodeType="afterEffect" presetClass="entr" presetSubtype="4" presetID="2" grpId="1" fill="hold">
                                  <p:stCondLst>
                                    <p:cond delay="0"/>
                                  </p:stCondLst>
                                  <p:iterate type="el" backwards="0">
                                    <p:tmAbs val="0"/>
                                  </p:iterate>
                                  <p:childTnLst>
                                    <p:set>
                                      <p:cBhvr>
                                        <p:cTn id="15" fill="hold"/>
                                        <p:tgtEl>
                                          <p:spTgt spid="56">
                                            <p:txEl>
                                              <p:pRg st="1" end="1"/>
                                            </p:txEl>
                                          </p:spTgt>
                                        </p:tgtEl>
                                        <p:attrNameLst>
                                          <p:attrName>style.visibility</p:attrName>
                                        </p:attrNameLst>
                                      </p:cBhvr>
                                      <p:to>
                                        <p:strVal val="visible"/>
                                      </p:to>
                                    </p:set>
                                    <p:anim calcmode="lin" valueType="num">
                                      <p:cBhvr>
                                        <p:cTn id="16" dur="1000" fill="hold"/>
                                        <p:tgtEl>
                                          <p:spTgt spid="56">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56">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2000"/>
                            </p:stCondLst>
                            <p:childTnLst>
                              <p:par>
                                <p:cTn id="19" nodeType="afterEffect" presetClass="entr" presetSubtype="4" presetID="2" grpId="1" fill="hold">
                                  <p:stCondLst>
                                    <p:cond delay="0"/>
                                  </p:stCondLst>
                                  <p:iterate type="el" backwards="0">
                                    <p:tmAbs val="0"/>
                                  </p:iterate>
                                  <p:childTnLst>
                                    <p:set>
                                      <p:cBhvr>
                                        <p:cTn id="20" fill="hold"/>
                                        <p:tgtEl>
                                          <p:spTgt spid="56">
                                            <p:txEl>
                                              <p:pRg st="2" end="2"/>
                                            </p:txEl>
                                          </p:spTgt>
                                        </p:tgtEl>
                                        <p:attrNameLst>
                                          <p:attrName>style.visibility</p:attrName>
                                        </p:attrNameLst>
                                      </p:cBhvr>
                                      <p:to>
                                        <p:strVal val="visible"/>
                                      </p:to>
                                    </p:set>
                                    <p:anim calcmode="lin" valueType="num">
                                      <p:cBhvr>
                                        <p:cTn id="21" dur="1000" fill="hold"/>
                                        <p:tgtEl>
                                          <p:spTgt spid="56">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56">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3000"/>
                            </p:stCondLst>
                            <p:childTnLst>
                              <p:par>
                                <p:cTn id="24" nodeType="afterEffect" presetClass="entr" presetSubtype="4" presetID="2" grpId="1" fill="hold">
                                  <p:stCondLst>
                                    <p:cond delay="0"/>
                                  </p:stCondLst>
                                  <p:iterate type="el" backwards="0">
                                    <p:tmAbs val="0"/>
                                  </p:iterate>
                                  <p:childTnLst>
                                    <p:set>
                                      <p:cBhvr>
                                        <p:cTn id="25" fill="hold"/>
                                        <p:tgtEl>
                                          <p:spTgt spid="56">
                                            <p:txEl>
                                              <p:pRg st="3" end="3"/>
                                            </p:txEl>
                                          </p:spTgt>
                                        </p:tgtEl>
                                        <p:attrNameLst>
                                          <p:attrName>style.visibility</p:attrName>
                                        </p:attrNameLst>
                                      </p:cBhvr>
                                      <p:to>
                                        <p:strVal val="visible"/>
                                      </p:to>
                                    </p:set>
                                    <p:anim calcmode="lin" valueType="num">
                                      <p:cBhvr>
                                        <p:cTn id="26" dur="1000" fill="hold"/>
                                        <p:tgtEl>
                                          <p:spTgt spid="56">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56">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4000"/>
                            </p:stCondLst>
                            <p:childTnLst>
                              <p:par>
                                <p:cTn id="29" nodeType="afterEffect" presetClass="entr" presetSubtype="4" presetID="2" grpId="1" fill="hold">
                                  <p:stCondLst>
                                    <p:cond delay="0"/>
                                  </p:stCondLst>
                                  <p:iterate type="el" backwards="0">
                                    <p:tmAbs val="0"/>
                                  </p:iterate>
                                  <p:childTnLst>
                                    <p:set>
                                      <p:cBhvr>
                                        <p:cTn id="30" fill="hold"/>
                                        <p:tgtEl>
                                          <p:spTgt spid="56">
                                            <p:txEl>
                                              <p:pRg st="4" end="4"/>
                                            </p:txEl>
                                          </p:spTgt>
                                        </p:tgtEl>
                                        <p:attrNameLst>
                                          <p:attrName>style.visibility</p:attrName>
                                        </p:attrNameLst>
                                      </p:cBhvr>
                                      <p:to>
                                        <p:strVal val="visible"/>
                                      </p:to>
                                    </p:set>
                                    <p:anim calcmode="lin" valueType="num">
                                      <p:cBhvr>
                                        <p:cTn id="31" dur="1000" fill="hold"/>
                                        <p:tgtEl>
                                          <p:spTgt spid="56">
                                            <p:txEl>
                                              <p:pRg st="4" end="4"/>
                                            </p:txEl>
                                          </p:spTgt>
                                        </p:tgtEl>
                                        <p:attrNameLst>
                                          <p:attrName>ppt_x</p:attrName>
                                        </p:attrNameLst>
                                      </p:cBhvr>
                                      <p:tavLst>
                                        <p:tav tm="0">
                                          <p:val>
                                            <p:strVal val="#ppt_x"/>
                                          </p:val>
                                        </p:tav>
                                        <p:tav tm="100000">
                                          <p:val>
                                            <p:strVal val="#ppt_x"/>
                                          </p:val>
                                        </p:tav>
                                      </p:tavLst>
                                    </p:anim>
                                    <p:anim calcmode="lin" valueType="num">
                                      <p:cBhvr>
                                        <p:cTn id="32" dur="1000" fill="hold"/>
                                        <p:tgtEl>
                                          <p:spTgt spid="56">
                                            <p:txEl>
                                              <p:pRg st="4" end="4"/>
                                            </p:txEl>
                                          </p:spTgt>
                                        </p:tgtEl>
                                        <p:attrNameLst>
                                          <p:attrName>ppt_y</p:attrName>
                                        </p:attrNameLst>
                                      </p:cBhvr>
                                      <p:tavLst>
                                        <p:tav tm="0">
                                          <p:val>
                                            <p:strVal val="1+#ppt_h/2"/>
                                          </p:val>
                                        </p:tav>
                                        <p:tav tm="100000">
                                          <p:val>
                                            <p:strVal val="#ppt_y"/>
                                          </p:val>
                                        </p:tav>
                                      </p:tavLst>
                                    </p:anim>
                                  </p:childTnLst>
                                </p:cTn>
                              </p:par>
                            </p:childTnLst>
                          </p:cTn>
                        </p:par>
                        <p:par>
                          <p:cTn id="33" fill="hold">
                            <p:stCondLst>
                              <p:cond delay="5000"/>
                            </p:stCondLst>
                            <p:childTnLst>
                              <p:par>
                                <p:cTn id="34" nodeType="afterEffect" presetClass="entr" presetSubtype="4" presetID="2" grpId="1" fill="hold">
                                  <p:stCondLst>
                                    <p:cond delay="0"/>
                                  </p:stCondLst>
                                  <p:iterate type="el" backwards="0">
                                    <p:tmAbs val="0"/>
                                  </p:iterate>
                                  <p:childTnLst>
                                    <p:set>
                                      <p:cBhvr>
                                        <p:cTn id="35" fill="hold"/>
                                        <p:tgtEl>
                                          <p:spTgt spid="56">
                                            <p:txEl>
                                              <p:pRg st="5" end="5"/>
                                            </p:txEl>
                                          </p:spTgt>
                                        </p:tgtEl>
                                        <p:attrNameLst>
                                          <p:attrName>style.visibility</p:attrName>
                                        </p:attrNameLst>
                                      </p:cBhvr>
                                      <p:to>
                                        <p:strVal val="visible"/>
                                      </p:to>
                                    </p:set>
                                    <p:anim calcmode="lin" valueType="num">
                                      <p:cBhvr>
                                        <p:cTn id="36" dur="1000" fill="hold"/>
                                        <p:tgtEl>
                                          <p:spTgt spid="56">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56">
                                            <p:txEl>
                                              <p:pRg st="5" end="5"/>
                                            </p:txEl>
                                          </p:spTgt>
                                        </p:tgtEl>
                                        <p:attrNameLst>
                                          <p:attrName>ppt_y</p:attrName>
                                        </p:attrNameLst>
                                      </p:cBhvr>
                                      <p:tavLst>
                                        <p:tav tm="0">
                                          <p:val>
                                            <p:strVal val="1+#ppt_h/2"/>
                                          </p:val>
                                        </p:tav>
                                        <p:tav tm="100000">
                                          <p:val>
                                            <p:strVal val="#ppt_y"/>
                                          </p:val>
                                        </p:tav>
                                      </p:tavLst>
                                    </p:anim>
                                  </p:childTnLst>
                                </p:cTn>
                              </p:par>
                            </p:childTnLst>
                          </p:cTn>
                        </p:par>
                        <p:par>
                          <p:cTn id="38" fill="hold">
                            <p:stCondLst>
                              <p:cond delay="6000"/>
                            </p:stCondLst>
                            <p:childTnLst>
                              <p:par>
                                <p:cTn id="39" nodeType="afterEffect" presetClass="entr" presetSubtype="4" presetID="2" grpId="1" fill="hold">
                                  <p:stCondLst>
                                    <p:cond delay="0"/>
                                  </p:stCondLst>
                                  <p:iterate type="el" backwards="0">
                                    <p:tmAbs val="0"/>
                                  </p:iterate>
                                  <p:childTnLst>
                                    <p:set>
                                      <p:cBhvr>
                                        <p:cTn id="40" fill="hold"/>
                                        <p:tgtEl>
                                          <p:spTgt spid="56">
                                            <p:txEl>
                                              <p:pRg st="6" end="6"/>
                                            </p:txEl>
                                          </p:spTgt>
                                        </p:tgtEl>
                                        <p:attrNameLst>
                                          <p:attrName>style.visibility</p:attrName>
                                        </p:attrNameLst>
                                      </p:cBhvr>
                                      <p:to>
                                        <p:strVal val="visible"/>
                                      </p:to>
                                    </p:set>
                                    <p:anim calcmode="lin" valueType="num">
                                      <p:cBhvr>
                                        <p:cTn id="41" dur="1000" fill="hold"/>
                                        <p:tgtEl>
                                          <p:spTgt spid="56">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5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6"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 name="Shape 58"/>
          <p:cNvSpPr/>
          <p:nvPr>
            <p:ph type="title"/>
          </p:nvPr>
        </p:nvSpPr>
        <p:spPr>
          <a:xfrm>
            <a:off x="0" y="-1"/>
            <a:ext cx="9144000" cy="927482"/>
          </a:xfrm>
          <a:prstGeom prst="rect">
            <a:avLst/>
          </a:prstGeom>
          <a:solidFill>
            <a:srgbClr val="FFCF06"/>
          </a:solidFill>
        </p:spPr>
        <p:txBody>
          <a:bodyPr lIns="0" tIns="0" rIns="0" bIns="0"/>
          <a:lstStyle/>
          <a:p>
            <a:pPr lvl="0" marL="426910" indent="-426910" defTabSz="379475">
              <a:defRPr sz="1800"/>
            </a:pPr>
            <a:r>
              <a:rPr b="1" sz="2075">
                <a:latin typeface="Cambria"/>
                <a:ea typeface="Cambria"/>
                <a:cs typeface="Cambria"/>
                <a:sym typeface="Cambria"/>
              </a:rPr>
              <a:t>4.1.  L’instauration au Sud, la restauration au Nord   d’un système de Welfare State classique est impossible</a:t>
            </a:r>
            <a:endParaRPr b="1" sz="2075">
              <a:latin typeface="Cambria"/>
              <a:ea typeface="Cambria"/>
              <a:cs typeface="Cambria"/>
              <a:sym typeface="Cambria"/>
            </a:endParaRPr>
          </a:p>
          <a:p>
            <a:pPr lvl="0" defTabSz="379475">
              <a:defRPr sz="1800"/>
            </a:pPr>
            <a:r>
              <a:rPr b="1" sz="1660"/>
              <a:t>新兴国家引入，北方国家恢复福利国家制度都是不可能的</a:t>
            </a:r>
          </a:p>
        </p:txBody>
      </p:sp>
      <p:sp>
        <p:nvSpPr>
          <p:cNvPr id="59" name="Shape 59"/>
          <p:cNvSpPr/>
          <p:nvPr>
            <p:ph type="body" idx="1"/>
          </p:nvPr>
        </p:nvSpPr>
        <p:spPr>
          <a:xfrm>
            <a:off x="0" y="927479"/>
            <a:ext cx="9144000" cy="5930522"/>
          </a:xfrm>
          <a:prstGeom prst="rect">
            <a:avLst/>
          </a:prstGeom>
          <a:solidFill>
            <a:srgbClr val="808080"/>
          </a:solidFill>
        </p:spPr>
        <p:txBody>
          <a:bodyPr lIns="0" tIns="0" rIns="0" bIns="0"/>
          <a:lstStyle/>
          <a:p>
            <a:pPr lvl="0" marL="339471" indent="-339471" defTabSz="301752">
              <a:lnSpc>
                <a:spcPct val="80000"/>
              </a:lnSpc>
              <a:spcBef>
                <a:spcPts val="200"/>
              </a:spcBef>
              <a:buSzTx/>
              <a:buNone/>
              <a:defRPr sz="1800"/>
            </a:pPr>
            <a:r>
              <a:rPr sz="990">
                <a:solidFill>
                  <a:srgbClr val="FFFFFF"/>
                </a:solidFill>
              </a:rPr>
              <a:t>4.1.4. Enfin la crise financière  de 2008  a entraîné un repli du commerce international ( ce qui favorisait plutôt une croissance des salaires et donc une augmentation de la demande intérieure). Elle a abouti également à la recherche d’une augmentation du revenu des classes moyennes par la spéculation immobilières ( le phénomène des S</a:t>
            </a:r>
            <a:r>
              <a:rPr i="1" sz="990">
                <a:solidFill>
                  <a:srgbClr val="FFFFFF"/>
                </a:solidFill>
              </a:rPr>
              <a:t>hadow cities</a:t>
            </a:r>
            <a:r>
              <a:rPr sz="990">
                <a:solidFill>
                  <a:srgbClr val="FFFFFF"/>
                </a:solidFill>
              </a:rPr>
              <a:t>)  et les placements boursiers, une endettement très lourd des collectivités locales et une fragilité du système bancaire. La bulle immobilière et financière accumulée en une dizaine d’années a éclatée  cet été provoquant une perte équivalant au Pib de l’Italie. La création par la Chine de la Banque pour les Investissements en Asie ( remettre le sigle exact) qui vise à collecter l’épargne chinoise et mondiale, correspond à un bras de fer dans lequel  le gouvernement chinois  devant le refus des Etats-Unis d’augmenter les droits de tirages spéciaux  sans libéralisation du marché des capitaux, s’est formé son propre FMI  cherche à exporter son savoir faire en travaux publics et transports  ferroviaires rapides et un débouché pour sa main d’œuvre devant le tassement des grands travaux et de la construction. </a:t>
            </a:r>
            <a:endParaRPr sz="1254">
              <a:solidFill>
                <a:srgbClr val="FFFFFF"/>
              </a:solidFill>
            </a:endParaRPr>
          </a:p>
          <a:p>
            <a:pPr lvl="0" marL="339471" indent="-339471" defTabSz="301752">
              <a:lnSpc>
                <a:spcPct val="80000"/>
              </a:lnSpc>
              <a:spcBef>
                <a:spcPts val="200"/>
              </a:spcBef>
              <a:buSzTx/>
              <a:buNone/>
              <a:defRPr sz="1800"/>
            </a:pPr>
            <a:endParaRPr sz="1254">
              <a:solidFill>
                <a:srgbClr val="FFFFFF"/>
              </a:solidFill>
            </a:endParaRPr>
          </a:p>
          <a:p>
            <a:pPr lvl="0" marL="339471" indent="-339471" defTabSz="301752">
              <a:lnSpc>
                <a:spcPct val="80000"/>
              </a:lnSpc>
              <a:spcBef>
                <a:spcPts val="200"/>
              </a:spcBef>
              <a:buSzTx/>
              <a:buNone/>
              <a:defRPr sz="1800"/>
            </a:pPr>
            <a:r>
              <a:rPr sz="1254">
                <a:solidFill>
                  <a:srgbClr val="FFFFFF"/>
                </a:solidFill>
              </a:rPr>
              <a:t>2008</a:t>
            </a:r>
            <a:r>
              <a:rPr sz="1254">
                <a:solidFill>
                  <a:srgbClr val="FFFFFF"/>
                </a:solidFill>
              </a:rPr>
              <a:t>经济危机导致国际贸易的下降（对工资增长是有利的，也就是可以增加国内需求）这也导致了中产阶级通过房地产投机来提高收入（暗影城现象）和股票投资，地方政府债务沉重的和脆弱的银行系统。累积了十年的房地产和金融泡沫在今年夏天爆发造成的损失相当于意大利国内生产总值。由中国人民银行创建的亚投行，瞄准了国内及世界的储蓄。 美国拒绝在中国没有进行资本自由化时给中国增加特别提款权。中国的回应就是建立一个自己的</a:t>
            </a:r>
            <a:r>
              <a:rPr sz="1254">
                <a:solidFill>
                  <a:srgbClr val="FFFFFF"/>
                </a:solidFill>
              </a:rPr>
              <a:t>IMF，努力向外输出在</a:t>
            </a:r>
            <a:r>
              <a:rPr sz="1254">
                <a:solidFill>
                  <a:srgbClr val="FFFFFF"/>
                </a:solidFill>
              </a:rPr>
              <a:t>公共工程，快速铁路交通建设，并因为这些大型建设工程出口自己的劳动力。</a:t>
            </a:r>
            <a:endParaRPr sz="1254">
              <a:solidFill>
                <a:srgbClr val="FFFFFF"/>
              </a:solidFill>
            </a:endParaRPr>
          </a:p>
          <a:p>
            <a:pPr lvl="0" marL="339471" indent="-339471" defTabSz="301752">
              <a:spcBef>
                <a:spcPts val="100"/>
              </a:spcBef>
              <a:buSzTx/>
              <a:buNone/>
              <a:defRPr sz="1800"/>
            </a:pPr>
            <a:endParaRPr sz="660">
              <a:solidFill>
                <a:srgbClr val="262626"/>
              </a:solidFill>
            </a:endParaRPr>
          </a:p>
          <a:p>
            <a:pPr lvl="0" marL="339471" indent="-339471" defTabSz="301752">
              <a:lnSpc>
                <a:spcPct val="80000"/>
              </a:lnSpc>
              <a:spcBef>
                <a:spcPts val="200"/>
              </a:spcBef>
              <a:buSzTx/>
              <a:buNone/>
              <a:defRPr sz="1800"/>
            </a:pPr>
            <a:r>
              <a:rPr sz="990">
                <a:solidFill>
                  <a:srgbClr val="FFFFFF"/>
                </a:solidFill>
              </a:rPr>
              <a:t>4.1.5. Les questions d’équilibre des régimes de retraites, de financement des politiques de protection sociale (assurance maladie, assurance chômage)  commencent à se poser. Avec toujours le même dilemme : ou borner le système obligatoire et public à un minimum et à un ciblage qui en limite l’impact sur le demande intérieure ( aider seulement les plus pauvres) ou créer un choc de revenu mais se retrouver en une décennie devant des équations budgétaires difficile. La Chine se prépare à la seconde éventualité même si elle a amassé des réserves considérables. Le Brésil s’y trouve déjà confronté.</a:t>
            </a:r>
            <a:endParaRPr sz="1254">
              <a:solidFill>
                <a:srgbClr val="FFFFFF"/>
              </a:solidFill>
            </a:endParaRPr>
          </a:p>
          <a:p>
            <a:pPr lvl="0" marL="339471" indent="-339471" defTabSz="301752">
              <a:spcBef>
                <a:spcPts val="100"/>
              </a:spcBef>
              <a:buSzTx/>
              <a:buFontTx/>
              <a:buNone/>
              <a:defRPr sz="1800"/>
            </a:pPr>
            <a:r>
              <a:rPr sz="1254">
                <a:solidFill>
                  <a:srgbClr val="FFFFFF"/>
                </a:solidFill>
              </a:rPr>
              <a:t>养老金计划的平衡问题，社会保障政策（医疗保险，失业保险）的资金开始出现。矛盾还是同一个：要么，把强制性公共制度降到极限，并集中帮助特定人口，减小社会保障制度对国内需求的影响（只帮助最贫穷的）；要么制造一个收入冲击，但在今后十年的财政预算上会举步维艰。中国正在筹备第二次大动作，尽管它已有了大量储备。巴西已经面临同样问题。</a:t>
            </a:r>
            <a:endParaRPr sz="1254">
              <a:solidFill>
                <a:srgbClr val="FFFFFF"/>
              </a:solidFill>
            </a:endParaRPr>
          </a:p>
          <a:p>
            <a:pPr lvl="0" marL="339471" indent="-339471" defTabSz="301752">
              <a:lnSpc>
                <a:spcPct val="80000"/>
              </a:lnSpc>
              <a:spcBef>
                <a:spcPts val="200"/>
              </a:spcBef>
              <a:buSzTx/>
              <a:buNone/>
              <a:defRPr sz="1800"/>
            </a:pPr>
            <a:r>
              <a:rPr sz="990">
                <a:solidFill>
                  <a:srgbClr val="FFFFFF"/>
                </a:solidFill>
              </a:rPr>
              <a:t>4.1.6. On ajoutera que certains émergents comme le Mexique, le Brésil commencent à être touché par le ralentissement chinois et un tassement de la croissance mondiale qui peut laisser craindre aux émergents un retour massif des capitaux vers l’Europe et les Etats-Unis. En quatre ans le Brésil est revenu à une situation où il doit pratiquer une politique d’austérité budgétaire et de rétablissements de l’équilibre de la balance des paiements.   </a:t>
            </a:r>
            <a:endParaRPr sz="990"/>
          </a:p>
          <a:p>
            <a:pPr lvl="0" marL="339471" indent="-339471" defTabSz="301752">
              <a:lnSpc>
                <a:spcPct val="80000"/>
              </a:lnSpc>
              <a:spcBef>
                <a:spcPts val="200"/>
              </a:spcBef>
              <a:buSzTx/>
              <a:buNone/>
              <a:defRPr sz="1800"/>
            </a:pPr>
            <a:endParaRPr sz="1320">
              <a:solidFill>
                <a:srgbClr val="FFFFFF"/>
              </a:solidFill>
            </a:endParaRPr>
          </a:p>
          <a:p>
            <a:pPr lvl="0" marL="339471" indent="-339471" defTabSz="301752">
              <a:spcBef>
                <a:spcPts val="100"/>
              </a:spcBef>
              <a:buSzTx/>
              <a:buFontTx/>
              <a:buNone/>
              <a:defRPr sz="1800"/>
            </a:pPr>
            <a:r>
              <a:rPr sz="1320">
                <a:solidFill>
                  <a:srgbClr val="FFFFFF"/>
                </a:solidFill>
              </a:rPr>
              <a:t>还有，一些新兴国家如墨西哥和巴西，受中国经济增长放缓和全球经济增长压力的影响， 会让新兴国家担心资本大量向欧洲和美国回流。仅四年间，巴西已经回到必须实行财政紧缩政策并重置国际收支平衡的情况了 。</a:t>
            </a:r>
            <a:endParaRPr sz="1320">
              <a:solidFill>
                <a:srgbClr val="FFFFFF"/>
              </a:solidFill>
            </a:endParaRPr>
          </a:p>
          <a:p>
            <a:pPr lvl="0" marL="339471" indent="-339471" defTabSz="301752">
              <a:spcBef>
                <a:spcPts val="100"/>
              </a:spcBef>
              <a:buSzTx/>
              <a:buNone/>
              <a:defRPr sz="1800"/>
            </a:pPr>
            <a:r>
              <a:rPr sz="1650">
                <a:solidFill>
                  <a:srgbClr val="FFFFFF"/>
                </a:solidFill>
              </a:rPr>
              <a:t>Si nous nous tournons vers les pays développés le retour à l’âge d’or de l’Etat-Providence de Beveridge  paraît impossible </a:t>
            </a:r>
            <a:r>
              <a:rPr sz="1650">
                <a:solidFill>
                  <a:srgbClr val="FFFFFF"/>
                </a:solidFill>
              </a:rPr>
              <a:t>如果我们想要达到发达国家发展的黄金时期，和贝弗里奇的福利国家，是不可能的。</a:t>
            </a:r>
            <a:endParaRPr sz="1650">
              <a:solidFill>
                <a:srgbClr val="FFFFFF"/>
              </a:solidFill>
            </a:endParaRPr>
          </a:p>
          <a:p>
            <a:pPr lvl="0" marL="0" indent="0" defTabSz="301752">
              <a:spcBef>
                <a:spcPts val="400"/>
              </a:spcBef>
              <a:buSzTx/>
              <a:buNone/>
              <a:defRPr sz="1800"/>
            </a:pPr>
            <a:r>
              <a:rPr sz="1188">
                <a:solidFill>
                  <a:srgbClr val="FFFFFF"/>
                </a:solidFill>
              </a:rPr>
              <a:t> </a:t>
            </a:r>
            <a:endParaRPr sz="1188">
              <a:solidFill>
                <a:srgbClr val="FFFFFF"/>
              </a:solidFill>
            </a:endParaRPr>
          </a:p>
          <a:p>
            <a:pPr lvl="0" marL="339471" indent="-339471" defTabSz="301752">
              <a:lnSpc>
                <a:spcPct val="80000"/>
              </a:lnSpc>
              <a:spcBef>
                <a:spcPts val="200"/>
              </a:spcBef>
              <a:buSzTx/>
              <a:buNone/>
              <a:defRPr sz="1800"/>
            </a:pPr>
            <a:r>
              <a:rPr sz="990">
                <a:solidFill>
                  <a:srgbClr val="FFFFFF"/>
                </a:solidFill>
              </a:rPr>
              <a:t> </a:t>
            </a:r>
            <a:endParaRPr sz="990"/>
          </a:p>
          <a:p>
            <a:pPr lvl="0" marL="339471" indent="-339471" defTabSz="301752">
              <a:lnSpc>
                <a:spcPct val="80000"/>
              </a:lnSpc>
              <a:spcBef>
                <a:spcPts val="200"/>
              </a:spcBef>
              <a:buSzTx/>
              <a:buNone/>
              <a:defRPr sz="1800"/>
            </a:pPr>
            <a:endParaRPr sz="990">
              <a:solidFill>
                <a:srgbClr val="FFFFFF"/>
              </a:solidFill>
            </a:endParaRPr>
          </a:p>
          <a:p>
            <a:pPr lvl="0" marL="339471" indent="-339471" defTabSz="301752">
              <a:lnSpc>
                <a:spcPct val="80000"/>
              </a:lnSpc>
              <a:spcBef>
                <a:spcPts val="200"/>
              </a:spcBef>
              <a:buSzTx/>
              <a:buNone/>
              <a:defRPr sz="1800"/>
            </a:pPr>
            <a:r>
              <a:rPr sz="990">
                <a:solidFill>
                  <a:srgbClr val="FFFFFF"/>
                </a:solidFill>
              </a:rPr>
              <a:t>    </a:t>
            </a:r>
            <a:endParaRPr sz="990"/>
          </a:p>
          <a:p>
            <a:pPr lvl="0" marL="339471" indent="-339471" defTabSz="301752">
              <a:lnSpc>
                <a:spcPct val="80000"/>
              </a:lnSpc>
              <a:spcBef>
                <a:spcPts val="200"/>
              </a:spcBef>
              <a:buSzTx/>
              <a:buNone/>
              <a:defRPr sz="1800"/>
            </a:pPr>
            <a:r>
              <a:rPr sz="990">
                <a:solidFill>
                  <a:srgbClr val="FFFFFF"/>
                </a:solidFill>
              </a:rPr>
              <a:t>  </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4" presetID="2" grpId="1" fill="hold">
                                  <p:stCondLst>
                                    <p:cond delay="0"/>
                                  </p:stCondLst>
                                  <p:iterate type="el" backwards="0">
                                    <p:tmAbs val="0"/>
                                  </p:iterate>
                                  <p:childTnLst>
                                    <p:set>
                                      <p:cBhvr>
                                        <p:cTn id="6" fill="hold"/>
                                        <p:tgtEl>
                                          <p:spTgt spid="59">
                                            <p:bg/>
                                          </p:spTgt>
                                        </p:tgtEl>
                                        <p:attrNameLst>
                                          <p:attrName>style.visibility</p:attrName>
                                        </p:attrNameLst>
                                      </p:cBhvr>
                                      <p:to>
                                        <p:strVal val="visible"/>
                                      </p:to>
                                    </p:set>
                                    <p:anim calcmode="lin" valueType="num">
                                      <p:cBhvr>
                                        <p:cTn id="7" dur="1000" fill="hold"/>
                                        <p:tgtEl>
                                          <p:spTgt spid="59">
                                            <p:bg/>
                                          </p:spTgt>
                                        </p:tgtEl>
                                        <p:attrNameLst>
                                          <p:attrName>ppt_x</p:attrName>
                                        </p:attrNameLst>
                                      </p:cBhvr>
                                      <p:tavLst>
                                        <p:tav tm="0">
                                          <p:val>
                                            <p:strVal val="#ppt_x"/>
                                          </p:val>
                                        </p:tav>
                                        <p:tav tm="100000">
                                          <p:val>
                                            <p:strVal val="#ppt_x"/>
                                          </p:val>
                                        </p:tav>
                                      </p:tavLst>
                                    </p:anim>
                                    <p:anim calcmode="lin" valueType="num">
                                      <p:cBhvr>
                                        <p:cTn id="8" dur="1000" fill="hold"/>
                                        <p:tgtEl>
                                          <p:spTgt spid="59">
                                            <p:bg/>
                                          </p:spTgt>
                                        </p:tgtEl>
                                        <p:attrNameLst>
                                          <p:attrName>ppt_y</p:attrName>
                                        </p:attrNameLst>
                                      </p:cBhvr>
                                      <p:tavLst>
                                        <p:tav tm="0">
                                          <p:val>
                                            <p:strVal val="1+#ppt_h/2"/>
                                          </p:val>
                                        </p:tav>
                                        <p:tav tm="100000">
                                          <p:val>
                                            <p:strVal val="#ppt_y"/>
                                          </p:val>
                                        </p:tav>
                                      </p:tavLst>
                                    </p:anim>
                                  </p:childTnLst>
                                </p:cTn>
                              </p:par>
                              <p:par>
                                <p:cTn id="9" presetClass="entr" presetSubtype="4" presetID="2" grpId="1" fill="hold">
                                  <p:stCondLst>
                                    <p:cond delay="0"/>
                                  </p:stCondLst>
                                  <p:iterate type="el" backwards="0">
                                    <p:tmAbs val="0"/>
                                  </p:iterate>
                                  <p:childTnLst>
                                    <p:set>
                                      <p:cBhvr>
                                        <p:cTn id="10" fill="hold"/>
                                        <p:tgtEl>
                                          <p:spTgt spid="59">
                                            <p:txEl>
                                              <p:pRg st="0" end="0"/>
                                            </p:txEl>
                                          </p:spTgt>
                                        </p:tgtEl>
                                        <p:attrNameLst>
                                          <p:attrName>style.visibility</p:attrName>
                                        </p:attrNameLst>
                                      </p:cBhvr>
                                      <p:to>
                                        <p:strVal val="visible"/>
                                      </p:to>
                                    </p:set>
                                    <p:anim calcmode="lin" valueType="num">
                                      <p:cBhvr>
                                        <p:cTn id="11" dur="1000" fill="hold"/>
                                        <p:tgtEl>
                                          <p:spTgt spid="59">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59">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nodeType="afterEffect" presetClass="entr" presetSubtype="4" presetID="2" grpId="1" fill="hold">
                                  <p:stCondLst>
                                    <p:cond delay="0"/>
                                  </p:stCondLst>
                                  <p:iterate type="el" backwards="0">
                                    <p:tmAbs val="0"/>
                                  </p:iterate>
                                  <p:childTnLst>
                                    <p:set>
                                      <p:cBhvr>
                                        <p:cTn id="15" fill="hold"/>
                                        <p:tgtEl>
                                          <p:spTgt spid="59">
                                            <p:txEl>
                                              <p:pRg st="1" end="1"/>
                                            </p:txEl>
                                          </p:spTgt>
                                        </p:tgtEl>
                                        <p:attrNameLst>
                                          <p:attrName>style.visibility</p:attrName>
                                        </p:attrNameLst>
                                      </p:cBhvr>
                                      <p:to>
                                        <p:strVal val="visible"/>
                                      </p:to>
                                    </p:set>
                                    <p:anim calcmode="lin" valueType="num">
                                      <p:cBhvr>
                                        <p:cTn id="16" dur="1000" fill="hold"/>
                                        <p:tgtEl>
                                          <p:spTgt spid="59">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59">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2000"/>
                            </p:stCondLst>
                            <p:childTnLst>
                              <p:par>
                                <p:cTn id="19" nodeType="afterEffect" presetClass="entr" presetSubtype="4" presetID="2" grpId="1" fill="hold">
                                  <p:stCondLst>
                                    <p:cond delay="0"/>
                                  </p:stCondLst>
                                  <p:iterate type="el" backwards="0">
                                    <p:tmAbs val="0"/>
                                  </p:iterate>
                                  <p:childTnLst>
                                    <p:set>
                                      <p:cBhvr>
                                        <p:cTn id="20" fill="hold"/>
                                        <p:tgtEl>
                                          <p:spTgt spid="59">
                                            <p:txEl>
                                              <p:pRg st="2" end="2"/>
                                            </p:txEl>
                                          </p:spTgt>
                                        </p:tgtEl>
                                        <p:attrNameLst>
                                          <p:attrName>style.visibility</p:attrName>
                                        </p:attrNameLst>
                                      </p:cBhvr>
                                      <p:to>
                                        <p:strVal val="visible"/>
                                      </p:to>
                                    </p:set>
                                    <p:anim calcmode="lin" valueType="num">
                                      <p:cBhvr>
                                        <p:cTn id="21" dur="1000" fill="hold"/>
                                        <p:tgtEl>
                                          <p:spTgt spid="59">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59">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3000"/>
                            </p:stCondLst>
                            <p:childTnLst>
                              <p:par>
                                <p:cTn id="24" nodeType="afterEffect" presetClass="entr" presetSubtype="4" presetID="2" grpId="1" fill="hold">
                                  <p:stCondLst>
                                    <p:cond delay="0"/>
                                  </p:stCondLst>
                                  <p:iterate type="el" backwards="0">
                                    <p:tmAbs val="0"/>
                                  </p:iterate>
                                  <p:childTnLst>
                                    <p:set>
                                      <p:cBhvr>
                                        <p:cTn id="25" fill="hold"/>
                                        <p:tgtEl>
                                          <p:spTgt spid="59">
                                            <p:txEl>
                                              <p:pRg st="3" end="3"/>
                                            </p:txEl>
                                          </p:spTgt>
                                        </p:tgtEl>
                                        <p:attrNameLst>
                                          <p:attrName>style.visibility</p:attrName>
                                        </p:attrNameLst>
                                      </p:cBhvr>
                                      <p:to>
                                        <p:strVal val="visible"/>
                                      </p:to>
                                    </p:set>
                                    <p:anim calcmode="lin" valueType="num">
                                      <p:cBhvr>
                                        <p:cTn id="26" dur="1000" fill="hold"/>
                                        <p:tgtEl>
                                          <p:spTgt spid="59">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59">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4000"/>
                            </p:stCondLst>
                            <p:childTnLst>
                              <p:par>
                                <p:cTn id="29" nodeType="afterEffect" presetClass="entr" presetSubtype="4" presetID="2" grpId="1" fill="hold">
                                  <p:stCondLst>
                                    <p:cond delay="0"/>
                                  </p:stCondLst>
                                  <p:iterate type="el" backwards="0">
                                    <p:tmAbs val="0"/>
                                  </p:iterate>
                                  <p:childTnLst>
                                    <p:set>
                                      <p:cBhvr>
                                        <p:cTn id="30" fill="hold"/>
                                        <p:tgtEl>
                                          <p:spTgt spid="59">
                                            <p:txEl>
                                              <p:pRg st="4" end="4"/>
                                            </p:txEl>
                                          </p:spTgt>
                                        </p:tgtEl>
                                        <p:attrNameLst>
                                          <p:attrName>style.visibility</p:attrName>
                                        </p:attrNameLst>
                                      </p:cBhvr>
                                      <p:to>
                                        <p:strVal val="visible"/>
                                      </p:to>
                                    </p:set>
                                    <p:anim calcmode="lin" valueType="num">
                                      <p:cBhvr>
                                        <p:cTn id="31" dur="1000" fill="hold"/>
                                        <p:tgtEl>
                                          <p:spTgt spid="59">
                                            <p:txEl>
                                              <p:pRg st="4" end="4"/>
                                            </p:txEl>
                                          </p:spTgt>
                                        </p:tgtEl>
                                        <p:attrNameLst>
                                          <p:attrName>ppt_x</p:attrName>
                                        </p:attrNameLst>
                                      </p:cBhvr>
                                      <p:tavLst>
                                        <p:tav tm="0">
                                          <p:val>
                                            <p:strVal val="#ppt_x"/>
                                          </p:val>
                                        </p:tav>
                                        <p:tav tm="100000">
                                          <p:val>
                                            <p:strVal val="#ppt_x"/>
                                          </p:val>
                                        </p:tav>
                                      </p:tavLst>
                                    </p:anim>
                                    <p:anim calcmode="lin" valueType="num">
                                      <p:cBhvr>
                                        <p:cTn id="32" dur="1000" fill="hold"/>
                                        <p:tgtEl>
                                          <p:spTgt spid="59">
                                            <p:txEl>
                                              <p:pRg st="4" end="4"/>
                                            </p:txEl>
                                          </p:spTgt>
                                        </p:tgtEl>
                                        <p:attrNameLst>
                                          <p:attrName>ppt_y</p:attrName>
                                        </p:attrNameLst>
                                      </p:cBhvr>
                                      <p:tavLst>
                                        <p:tav tm="0">
                                          <p:val>
                                            <p:strVal val="1+#ppt_h/2"/>
                                          </p:val>
                                        </p:tav>
                                        <p:tav tm="100000">
                                          <p:val>
                                            <p:strVal val="#ppt_y"/>
                                          </p:val>
                                        </p:tav>
                                      </p:tavLst>
                                    </p:anim>
                                  </p:childTnLst>
                                </p:cTn>
                              </p:par>
                            </p:childTnLst>
                          </p:cTn>
                        </p:par>
                        <p:par>
                          <p:cTn id="33" fill="hold">
                            <p:stCondLst>
                              <p:cond delay="5000"/>
                            </p:stCondLst>
                            <p:childTnLst>
                              <p:par>
                                <p:cTn id="34" nodeType="afterEffect" presetClass="entr" presetSubtype="4" presetID="2" grpId="1" fill="hold">
                                  <p:stCondLst>
                                    <p:cond delay="0"/>
                                  </p:stCondLst>
                                  <p:iterate type="el" backwards="0">
                                    <p:tmAbs val="0"/>
                                  </p:iterate>
                                  <p:childTnLst>
                                    <p:set>
                                      <p:cBhvr>
                                        <p:cTn id="35" fill="hold"/>
                                        <p:tgtEl>
                                          <p:spTgt spid="59">
                                            <p:txEl>
                                              <p:pRg st="5" end="5"/>
                                            </p:txEl>
                                          </p:spTgt>
                                        </p:tgtEl>
                                        <p:attrNameLst>
                                          <p:attrName>style.visibility</p:attrName>
                                        </p:attrNameLst>
                                      </p:cBhvr>
                                      <p:to>
                                        <p:strVal val="visible"/>
                                      </p:to>
                                    </p:set>
                                    <p:anim calcmode="lin" valueType="num">
                                      <p:cBhvr>
                                        <p:cTn id="36" dur="1000" fill="hold"/>
                                        <p:tgtEl>
                                          <p:spTgt spid="59">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59">
                                            <p:txEl>
                                              <p:pRg st="5" end="5"/>
                                            </p:txEl>
                                          </p:spTgt>
                                        </p:tgtEl>
                                        <p:attrNameLst>
                                          <p:attrName>ppt_y</p:attrName>
                                        </p:attrNameLst>
                                      </p:cBhvr>
                                      <p:tavLst>
                                        <p:tav tm="0">
                                          <p:val>
                                            <p:strVal val="1+#ppt_h/2"/>
                                          </p:val>
                                        </p:tav>
                                        <p:tav tm="100000">
                                          <p:val>
                                            <p:strVal val="#ppt_y"/>
                                          </p:val>
                                        </p:tav>
                                      </p:tavLst>
                                    </p:anim>
                                  </p:childTnLst>
                                </p:cTn>
                              </p:par>
                            </p:childTnLst>
                          </p:cTn>
                        </p:par>
                        <p:par>
                          <p:cTn id="38" fill="hold">
                            <p:stCondLst>
                              <p:cond delay="6000"/>
                            </p:stCondLst>
                            <p:childTnLst>
                              <p:par>
                                <p:cTn id="39" nodeType="afterEffect" presetClass="entr" presetSubtype="4" presetID="2" grpId="1" fill="hold">
                                  <p:stCondLst>
                                    <p:cond delay="0"/>
                                  </p:stCondLst>
                                  <p:iterate type="el" backwards="0">
                                    <p:tmAbs val="0"/>
                                  </p:iterate>
                                  <p:childTnLst>
                                    <p:set>
                                      <p:cBhvr>
                                        <p:cTn id="40" fill="hold"/>
                                        <p:tgtEl>
                                          <p:spTgt spid="59">
                                            <p:txEl>
                                              <p:pRg st="6" end="6"/>
                                            </p:txEl>
                                          </p:spTgt>
                                        </p:tgtEl>
                                        <p:attrNameLst>
                                          <p:attrName>style.visibility</p:attrName>
                                        </p:attrNameLst>
                                      </p:cBhvr>
                                      <p:to>
                                        <p:strVal val="visible"/>
                                      </p:to>
                                    </p:set>
                                    <p:anim calcmode="lin" valueType="num">
                                      <p:cBhvr>
                                        <p:cTn id="41" dur="1000" fill="hold"/>
                                        <p:tgtEl>
                                          <p:spTgt spid="59">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59">
                                            <p:txEl>
                                              <p:pRg st="6" end="6"/>
                                            </p:txEl>
                                          </p:spTgt>
                                        </p:tgtEl>
                                        <p:attrNameLst>
                                          <p:attrName>ppt_y</p:attrName>
                                        </p:attrNameLst>
                                      </p:cBhvr>
                                      <p:tavLst>
                                        <p:tav tm="0">
                                          <p:val>
                                            <p:strVal val="1+#ppt_h/2"/>
                                          </p:val>
                                        </p:tav>
                                        <p:tav tm="100000">
                                          <p:val>
                                            <p:strVal val="#ppt_y"/>
                                          </p:val>
                                        </p:tav>
                                      </p:tavLst>
                                    </p:anim>
                                  </p:childTnLst>
                                </p:cTn>
                              </p:par>
                            </p:childTnLst>
                          </p:cTn>
                        </p:par>
                        <p:par>
                          <p:cTn id="43" fill="hold">
                            <p:stCondLst>
                              <p:cond delay="7000"/>
                            </p:stCondLst>
                            <p:childTnLst>
                              <p:par>
                                <p:cTn id="44" nodeType="afterEffect" presetClass="entr" presetSubtype="4" presetID="2" grpId="1" fill="hold">
                                  <p:stCondLst>
                                    <p:cond delay="0"/>
                                  </p:stCondLst>
                                  <p:iterate type="el" backwards="0">
                                    <p:tmAbs val="0"/>
                                  </p:iterate>
                                  <p:childTnLst>
                                    <p:set>
                                      <p:cBhvr>
                                        <p:cTn id="45" fill="hold"/>
                                        <p:tgtEl>
                                          <p:spTgt spid="59">
                                            <p:txEl>
                                              <p:pRg st="7" end="7"/>
                                            </p:txEl>
                                          </p:spTgt>
                                        </p:tgtEl>
                                        <p:attrNameLst>
                                          <p:attrName>style.visibility</p:attrName>
                                        </p:attrNameLst>
                                      </p:cBhvr>
                                      <p:to>
                                        <p:strVal val="visible"/>
                                      </p:to>
                                    </p:set>
                                    <p:anim calcmode="lin" valueType="num">
                                      <p:cBhvr>
                                        <p:cTn id="46" dur="1000" fill="hold"/>
                                        <p:tgtEl>
                                          <p:spTgt spid="59">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59">
                                            <p:txEl>
                                              <p:pRg st="7" end="7"/>
                                            </p:txEl>
                                          </p:spTgt>
                                        </p:tgtEl>
                                        <p:attrNameLst>
                                          <p:attrName>ppt_y</p:attrName>
                                        </p:attrNameLst>
                                      </p:cBhvr>
                                      <p:tavLst>
                                        <p:tav tm="0">
                                          <p:val>
                                            <p:strVal val="1+#ppt_h/2"/>
                                          </p:val>
                                        </p:tav>
                                        <p:tav tm="100000">
                                          <p:val>
                                            <p:strVal val="#ppt_y"/>
                                          </p:val>
                                        </p:tav>
                                      </p:tavLst>
                                    </p:anim>
                                  </p:childTnLst>
                                </p:cTn>
                              </p:par>
                            </p:childTnLst>
                          </p:cTn>
                        </p:par>
                        <p:par>
                          <p:cTn id="48" fill="hold">
                            <p:stCondLst>
                              <p:cond delay="8000"/>
                            </p:stCondLst>
                            <p:childTnLst>
                              <p:par>
                                <p:cTn id="49" nodeType="afterEffect" presetClass="entr" presetSubtype="4" presetID="2" grpId="1" fill="hold">
                                  <p:stCondLst>
                                    <p:cond delay="0"/>
                                  </p:stCondLst>
                                  <p:iterate type="el" backwards="0">
                                    <p:tmAbs val="0"/>
                                  </p:iterate>
                                  <p:childTnLst>
                                    <p:set>
                                      <p:cBhvr>
                                        <p:cTn id="50" fill="hold"/>
                                        <p:tgtEl>
                                          <p:spTgt spid="59">
                                            <p:txEl>
                                              <p:pRg st="8" end="8"/>
                                            </p:txEl>
                                          </p:spTgt>
                                        </p:tgtEl>
                                        <p:attrNameLst>
                                          <p:attrName>style.visibility</p:attrName>
                                        </p:attrNameLst>
                                      </p:cBhvr>
                                      <p:to>
                                        <p:strVal val="visible"/>
                                      </p:to>
                                    </p:set>
                                    <p:anim calcmode="lin" valueType="num">
                                      <p:cBhvr>
                                        <p:cTn id="51" dur="1000" fill="hold"/>
                                        <p:tgtEl>
                                          <p:spTgt spid="59">
                                            <p:txEl>
                                              <p:pRg st="8" end="8"/>
                                            </p:txEl>
                                          </p:spTgt>
                                        </p:tgtEl>
                                        <p:attrNameLst>
                                          <p:attrName>ppt_x</p:attrName>
                                        </p:attrNameLst>
                                      </p:cBhvr>
                                      <p:tavLst>
                                        <p:tav tm="0">
                                          <p:val>
                                            <p:strVal val="#ppt_x"/>
                                          </p:val>
                                        </p:tav>
                                        <p:tav tm="100000">
                                          <p:val>
                                            <p:strVal val="#ppt_x"/>
                                          </p:val>
                                        </p:tav>
                                      </p:tavLst>
                                    </p:anim>
                                    <p:anim calcmode="lin" valueType="num">
                                      <p:cBhvr>
                                        <p:cTn id="52" dur="1000" fill="hold"/>
                                        <p:tgtEl>
                                          <p:spTgt spid="59">
                                            <p:txEl>
                                              <p:pRg st="8" end="8"/>
                                            </p:txEl>
                                          </p:spTgt>
                                        </p:tgtEl>
                                        <p:attrNameLst>
                                          <p:attrName>ppt_y</p:attrName>
                                        </p:attrNameLst>
                                      </p:cBhvr>
                                      <p:tavLst>
                                        <p:tav tm="0">
                                          <p:val>
                                            <p:strVal val="1+#ppt_h/2"/>
                                          </p:val>
                                        </p:tav>
                                        <p:tav tm="100000">
                                          <p:val>
                                            <p:strVal val="#ppt_y"/>
                                          </p:val>
                                        </p:tav>
                                      </p:tavLst>
                                    </p:anim>
                                  </p:childTnLst>
                                </p:cTn>
                              </p:par>
                            </p:childTnLst>
                          </p:cTn>
                        </p:par>
                        <p:par>
                          <p:cTn id="53" fill="hold">
                            <p:stCondLst>
                              <p:cond delay="9000"/>
                            </p:stCondLst>
                            <p:childTnLst>
                              <p:par>
                                <p:cTn id="54" nodeType="afterEffect" presetClass="entr" presetSubtype="4" presetID="2" grpId="1" fill="hold">
                                  <p:stCondLst>
                                    <p:cond delay="0"/>
                                  </p:stCondLst>
                                  <p:iterate type="el" backwards="0">
                                    <p:tmAbs val="0"/>
                                  </p:iterate>
                                  <p:childTnLst>
                                    <p:set>
                                      <p:cBhvr>
                                        <p:cTn id="55" fill="hold"/>
                                        <p:tgtEl>
                                          <p:spTgt spid="59">
                                            <p:txEl>
                                              <p:pRg st="9" end="9"/>
                                            </p:txEl>
                                          </p:spTgt>
                                        </p:tgtEl>
                                        <p:attrNameLst>
                                          <p:attrName>style.visibility</p:attrName>
                                        </p:attrNameLst>
                                      </p:cBhvr>
                                      <p:to>
                                        <p:strVal val="visible"/>
                                      </p:to>
                                    </p:set>
                                    <p:anim calcmode="lin" valueType="num">
                                      <p:cBhvr>
                                        <p:cTn id="56" dur="1000" fill="hold"/>
                                        <p:tgtEl>
                                          <p:spTgt spid="59">
                                            <p:txEl>
                                              <p:pRg st="9" end="9"/>
                                            </p:txEl>
                                          </p:spTgt>
                                        </p:tgtEl>
                                        <p:attrNameLst>
                                          <p:attrName>ppt_x</p:attrName>
                                        </p:attrNameLst>
                                      </p:cBhvr>
                                      <p:tavLst>
                                        <p:tav tm="0">
                                          <p:val>
                                            <p:strVal val="#ppt_x"/>
                                          </p:val>
                                        </p:tav>
                                        <p:tav tm="100000">
                                          <p:val>
                                            <p:strVal val="#ppt_x"/>
                                          </p:val>
                                        </p:tav>
                                      </p:tavLst>
                                    </p:anim>
                                    <p:anim calcmode="lin" valueType="num">
                                      <p:cBhvr>
                                        <p:cTn id="57" dur="1000" fill="hold"/>
                                        <p:tgtEl>
                                          <p:spTgt spid="59">
                                            <p:txEl>
                                              <p:pRg st="9" end="9"/>
                                            </p:txEl>
                                          </p:spTgt>
                                        </p:tgtEl>
                                        <p:attrNameLst>
                                          <p:attrName>ppt_y</p:attrName>
                                        </p:attrNameLst>
                                      </p:cBhvr>
                                      <p:tavLst>
                                        <p:tav tm="0">
                                          <p:val>
                                            <p:strVal val="1+#ppt_h/2"/>
                                          </p:val>
                                        </p:tav>
                                        <p:tav tm="100000">
                                          <p:val>
                                            <p:strVal val="#ppt_y"/>
                                          </p:val>
                                        </p:tav>
                                      </p:tavLst>
                                    </p:anim>
                                  </p:childTnLst>
                                </p:cTn>
                              </p:par>
                            </p:childTnLst>
                          </p:cTn>
                        </p:par>
                        <p:par>
                          <p:cTn id="58" fill="hold">
                            <p:stCondLst>
                              <p:cond delay="10000"/>
                            </p:stCondLst>
                            <p:childTnLst>
                              <p:par>
                                <p:cTn id="59" nodeType="afterEffect" presetClass="entr" presetSubtype="4" presetID="2" grpId="1" fill="hold">
                                  <p:stCondLst>
                                    <p:cond delay="0"/>
                                  </p:stCondLst>
                                  <p:iterate type="el" backwards="0">
                                    <p:tmAbs val="0"/>
                                  </p:iterate>
                                  <p:childTnLst>
                                    <p:set>
                                      <p:cBhvr>
                                        <p:cTn id="60" fill="hold"/>
                                        <p:tgtEl>
                                          <p:spTgt spid="59">
                                            <p:txEl>
                                              <p:pRg st="10" end="10"/>
                                            </p:txEl>
                                          </p:spTgt>
                                        </p:tgtEl>
                                        <p:attrNameLst>
                                          <p:attrName>style.visibility</p:attrName>
                                        </p:attrNameLst>
                                      </p:cBhvr>
                                      <p:to>
                                        <p:strVal val="visible"/>
                                      </p:to>
                                    </p:set>
                                    <p:anim calcmode="lin" valueType="num">
                                      <p:cBhvr>
                                        <p:cTn id="61" dur="1000" fill="hold"/>
                                        <p:tgtEl>
                                          <p:spTgt spid="59">
                                            <p:txEl>
                                              <p:pRg st="10" end="10"/>
                                            </p:txEl>
                                          </p:spTgt>
                                        </p:tgtEl>
                                        <p:attrNameLst>
                                          <p:attrName>ppt_x</p:attrName>
                                        </p:attrNameLst>
                                      </p:cBhvr>
                                      <p:tavLst>
                                        <p:tav tm="0">
                                          <p:val>
                                            <p:strVal val="#ppt_x"/>
                                          </p:val>
                                        </p:tav>
                                        <p:tav tm="100000">
                                          <p:val>
                                            <p:strVal val="#ppt_x"/>
                                          </p:val>
                                        </p:tav>
                                      </p:tavLst>
                                    </p:anim>
                                    <p:anim calcmode="lin" valueType="num">
                                      <p:cBhvr>
                                        <p:cTn id="62" dur="1000" fill="hold"/>
                                        <p:tgtEl>
                                          <p:spTgt spid="59">
                                            <p:txEl>
                                              <p:pRg st="10" end="10"/>
                                            </p:txEl>
                                          </p:spTgt>
                                        </p:tgtEl>
                                        <p:attrNameLst>
                                          <p:attrName>ppt_y</p:attrName>
                                        </p:attrNameLst>
                                      </p:cBhvr>
                                      <p:tavLst>
                                        <p:tav tm="0">
                                          <p:val>
                                            <p:strVal val="1+#ppt_h/2"/>
                                          </p:val>
                                        </p:tav>
                                        <p:tav tm="100000">
                                          <p:val>
                                            <p:strVal val="#ppt_y"/>
                                          </p:val>
                                        </p:tav>
                                      </p:tavLst>
                                    </p:anim>
                                  </p:childTnLst>
                                </p:cTn>
                              </p:par>
                            </p:childTnLst>
                          </p:cTn>
                        </p:par>
                        <p:par>
                          <p:cTn id="63" fill="hold">
                            <p:stCondLst>
                              <p:cond delay="11000"/>
                            </p:stCondLst>
                            <p:childTnLst>
                              <p:par>
                                <p:cTn id="64" nodeType="afterEffect" presetClass="entr" presetSubtype="4" presetID="2" grpId="1" fill="hold">
                                  <p:stCondLst>
                                    <p:cond delay="0"/>
                                  </p:stCondLst>
                                  <p:iterate type="el" backwards="0">
                                    <p:tmAbs val="0"/>
                                  </p:iterate>
                                  <p:childTnLst>
                                    <p:set>
                                      <p:cBhvr>
                                        <p:cTn id="65" fill="hold"/>
                                        <p:tgtEl>
                                          <p:spTgt spid="59">
                                            <p:txEl>
                                              <p:pRg st="11" end="11"/>
                                            </p:txEl>
                                          </p:spTgt>
                                        </p:tgtEl>
                                        <p:attrNameLst>
                                          <p:attrName>style.visibility</p:attrName>
                                        </p:attrNameLst>
                                      </p:cBhvr>
                                      <p:to>
                                        <p:strVal val="visible"/>
                                      </p:to>
                                    </p:set>
                                    <p:anim calcmode="lin" valueType="num">
                                      <p:cBhvr>
                                        <p:cTn id="66" dur="1000" fill="hold"/>
                                        <p:tgtEl>
                                          <p:spTgt spid="59">
                                            <p:txEl>
                                              <p:pRg st="11" end="11"/>
                                            </p:txEl>
                                          </p:spTgt>
                                        </p:tgtEl>
                                        <p:attrNameLst>
                                          <p:attrName>ppt_x</p:attrName>
                                        </p:attrNameLst>
                                      </p:cBhvr>
                                      <p:tavLst>
                                        <p:tav tm="0">
                                          <p:val>
                                            <p:strVal val="#ppt_x"/>
                                          </p:val>
                                        </p:tav>
                                        <p:tav tm="100000">
                                          <p:val>
                                            <p:strVal val="#ppt_x"/>
                                          </p:val>
                                        </p:tav>
                                      </p:tavLst>
                                    </p:anim>
                                    <p:anim calcmode="lin" valueType="num">
                                      <p:cBhvr>
                                        <p:cTn id="67" dur="1000" fill="hold"/>
                                        <p:tgtEl>
                                          <p:spTgt spid="59">
                                            <p:txEl>
                                              <p:pRg st="11" end="11"/>
                                            </p:txEl>
                                          </p:spTgt>
                                        </p:tgtEl>
                                        <p:attrNameLst>
                                          <p:attrName>ppt_y</p:attrName>
                                        </p:attrNameLst>
                                      </p:cBhvr>
                                      <p:tavLst>
                                        <p:tav tm="0">
                                          <p:val>
                                            <p:strVal val="1+#ppt_h/2"/>
                                          </p:val>
                                        </p:tav>
                                        <p:tav tm="100000">
                                          <p:val>
                                            <p:strVal val="#ppt_y"/>
                                          </p:val>
                                        </p:tav>
                                      </p:tavLst>
                                    </p:anim>
                                  </p:childTnLst>
                                </p:cTn>
                              </p:par>
                            </p:childTnLst>
                          </p:cTn>
                        </p:par>
                        <p:par>
                          <p:cTn id="68" fill="hold">
                            <p:stCondLst>
                              <p:cond delay="12000"/>
                            </p:stCondLst>
                            <p:childTnLst>
                              <p:par>
                                <p:cTn id="69" nodeType="afterEffect" presetClass="entr" presetSubtype="4" presetID="2" grpId="1" fill="hold">
                                  <p:stCondLst>
                                    <p:cond delay="0"/>
                                  </p:stCondLst>
                                  <p:iterate type="el" backwards="0">
                                    <p:tmAbs val="0"/>
                                  </p:iterate>
                                  <p:childTnLst>
                                    <p:set>
                                      <p:cBhvr>
                                        <p:cTn id="70" fill="hold"/>
                                        <p:tgtEl>
                                          <p:spTgt spid="59">
                                            <p:txEl>
                                              <p:pRg st="12" end="12"/>
                                            </p:txEl>
                                          </p:spTgt>
                                        </p:tgtEl>
                                        <p:attrNameLst>
                                          <p:attrName>style.visibility</p:attrName>
                                        </p:attrNameLst>
                                      </p:cBhvr>
                                      <p:to>
                                        <p:strVal val="visible"/>
                                      </p:to>
                                    </p:set>
                                    <p:anim calcmode="lin" valueType="num">
                                      <p:cBhvr>
                                        <p:cTn id="71" dur="1000" fill="hold"/>
                                        <p:tgtEl>
                                          <p:spTgt spid="59">
                                            <p:txEl>
                                              <p:pRg st="12" end="12"/>
                                            </p:txEl>
                                          </p:spTgt>
                                        </p:tgtEl>
                                        <p:attrNameLst>
                                          <p:attrName>ppt_x</p:attrName>
                                        </p:attrNameLst>
                                      </p:cBhvr>
                                      <p:tavLst>
                                        <p:tav tm="0">
                                          <p:val>
                                            <p:strVal val="#ppt_x"/>
                                          </p:val>
                                        </p:tav>
                                        <p:tav tm="100000">
                                          <p:val>
                                            <p:strVal val="#ppt_x"/>
                                          </p:val>
                                        </p:tav>
                                      </p:tavLst>
                                    </p:anim>
                                    <p:anim calcmode="lin" valueType="num">
                                      <p:cBhvr>
                                        <p:cTn id="72" dur="1000" fill="hold"/>
                                        <p:tgtEl>
                                          <p:spTgt spid="59">
                                            <p:txEl>
                                              <p:pRg st="12" end="12"/>
                                            </p:txEl>
                                          </p:spTgt>
                                        </p:tgtEl>
                                        <p:attrNameLst>
                                          <p:attrName>ppt_y</p:attrName>
                                        </p:attrNameLst>
                                      </p:cBhvr>
                                      <p:tavLst>
                                        <p:tav tm="0">
                                          <p:val>
                                            <p:strVal val="1+#ppt_h/2"/>
                                          </p:val>
                                        </p:tav>
                                        <p:tav tm="100000">
                                          <p:val>
                                            <p:strVal val="#ppt_y"/>
                                          </p:val>
                                        </p:tav>
                                      </p:tavLst>
                                    </p:anim>
                                  </p:childTnLst>
                                </p:cTn>
                              </p:par>
                            </p:childTnLst>
                          </p:cTn>
                        </p:par>
                        <p:par>
                          <p:cTn id="73" fill="hold">
                            <p:stCondLst>
                              <p:cond delay="13000"/>
                            </p:stCondLst>
                            <p:childTnLst>
                              <p:par>
                                <p:cTn id="74" nodeType="afterEffect" presetClass="entr" presetSubtype="4" presetID="2" grpId="1" fill="hold">
                                  <p:stCondLst>
                                    <p:cond delay="0"/>
                                  </p:stCondLst>
                                  <p:iterate type="el" backwards="0">
                                    <p:tmAbs val="0"/>
                                  </p:iterate>
                                  <p:childTnLst>
                                    <p:set>
                                      <p:cBhvr>
                                        <p:cTn id="75" fill="hold"/>
                                        <p:tgtEl>
                                          <p:spTgt spid="59">
                                            <p:txEl>
                                              <p:pRg st="13" end="13"/>
                                            </p:txEl>
                                          </p:spTgt>
                                        </p:tgtEl>
                                        <p:attrNameLst>
                                          <p:attrName>style.visibility</p:attrName>
                                        </p:attrNameLst>
                                      </p:cBhvr>
                                      <p:to>
                                        <p:strVal val="visible"/>
                                      </p:to>
                                    </p:set>
                                    <p:anim calcmode="lin" valueType="num">
                                      <p:cBhvr>
                                        <p:cTn id="76" dur="1000" fill="hold"/>
                                        <p:tgtEl>
                                          <p:spTgt spid="59">
                                            <p:txEl>
                                              <p:pRg st="13" end="13"/>
                                            </p:txEl>
                                          </p:spTgt>
                                        </p:tgtEl>
                                        <p:attrNameLst>
                                          <p:attrName>ppt_x</p:attrName>
                                        </p:attrNameLst>
                                      </p:cBhvr>
                                      <p:tavLst>
                                        <p:tav tm="0">
                                          <p:val>
                                            <p:strVal val="#ppt_x"/>
                                          </p:val>
                                        </p:tav>
                                        <p:tav tm="100000">
                                          <p:val>
                                            <p:strVal val="#ppt_x"/>
                                          </p:val>
                                        </p:tav>
                                      </p:tavLst>
                                    </p:anim>
                                    <p:anim calcmode="lin" valueType="num">
                                      <p:cBhvr>
                                        <p:cTn id="77" dur="1000" fill="hold"/>
                                        <p:tgtEl>
                                          <p:spTgt spid="59">
                                            <p:txEl>
                                              <p:pRg st="13" end="13"/>
                                            </p:txEl>
                                          </p:spTgt>
                                        </p:tgtEl>
                                        <p:attrNameLst>
                                          <p:attrName>ppt_y</p:attrName>
                                        </p:attrNameLst>
                                      </p:cBhvr>
                                      <p:tavLst>
                                        <p:tav tm="0">
                                          <p:val>
                                            <p:strVal val="1+#ppt_h/2"/>
                                          </p:val>
                                        </p:tav>
                                        <p:tav tm="100000">
                                          <p:val>
                                            <p:strVal val="#ppt_y"/>
                                          </p:val>
                                        </p:tav>
                                      </p:tavLst>
                                    </p:anim>
                                  </p:childTnLst>
                                </p:cTn>
                              </p:par>
                            </p:childTnLst>
                          </p:cTn>
                        </p:par>
                        <p:par>
                          <p:cTn id="78" fill="hold">
                            <p:stCondLst>
                              <p:cond delay="14000"/>
                            </p:stCondLst>
                            <p:childTnLst>
                              <p:par>
                                <p:cTn id="79" nodeType="afterEffect" presetClass="entr" presetSubtype="4" presetID="2" grpId="1" fill="hold">
                                  <p:stCondLst>
                                    <p:cond delay="0"/>
                                  </p:stCondLst>
                                  <p:iterate type="el" backwards="0">
                                    <p:tmAbs val="0"/>
                                  </p:iterate>
                                  <p:childTnLst>
                                    <p:set>
                                      <p:cBhvr>
                                        <p:cTn id="80" fill="hold"/>
                                        <p:tgtEl>
                                          <p:spTgt spid="59">
                                            <p:txEl>
                                              <p:pRg st="14" end="14"/>
                                            </p:txEl>
                                          </p:spTgt>
                                        </p:tgtEl>
                                        <p:attrNameLst>
                                          <p:attrName>style.visibility</p:attrName>
                                        </p:attrNameLst>
                                      </p:cBhvr>
                                      <p:to>
                                        <p:strVal val="visible"/>
                                      </p:to>
                                    </p:set>
                                    <p:anim calcmode="lin" valueType="num">
                                      <p:cBhvr>
                                        <p:cTn id="81" dur="1000" fill="hold"/>
                                        <p:tgtEl>
                                          <p:spTgt spid="59">
                                            <p:txEl>
                                              <p:pRg st="14" end="14"/>
                                            </p:txEl>
                                          </p:spTgt>
                                        </p:tgtEl>
                                        <p:attrNameLst>
                                          <p:attrName>ppt_x</p:attrName>
                                        </p:attrNameLst>
                                      </p:cBhvr>
                                      <p:tavLst>
                                        <p:tav tm="0">
                                          <p:val>
                                            <p:strVal val="#ppt_x"/>
                                          </p:val>
                                        </p:tav>
                                        <p:tav tm="100000">
                                          <p:val>
                                            <p:strVal val="#ppt_x"/>
                                          </p:val>
                                        </p:tav>
                                      </p:tavLst>
                                    </p:anim>
                                    <p:anim calcmode="lin" valueType="num">
                                      <p:cBhvr>
                                        <p:cTn id="82" dur="1000" fill="hold"/>
                                        <p:tgtEl>
                                          <p:spTgt spid="59">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9"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 name="Shape 61"/>
          <p:cNvSpPr/>
          <p:nvPr>
            <p:ph type="title"/>
          </p:nvPr>
        </p:nvSpPr>
        <p:spPr>
          <a:xfrm>
            <a:off x="0" y="-1"/>
            <a:ext cx="9144000" cy="927482"/>
          </a:xfrm>
          <a:prstGeom prst="rect">
            <a:avLst/>
          </a:prstGeom>
          <a:solidFill>
            <a:srgbClr val="FFCF06"/>
          </a:solidFill>
        </p:spPr>
        <p:txBody>
          <a:bodyPr lIns="0" tIns="0" rIns="0" bIns="0"/>
          <a:lstStyle/>
          <a:p>
            <a:pPr lvl="0" marL="447484" indent="-447484" defTabSz="397763">
              <a:defRPr sz="1800"/>
            </a:pPr>
            <a:r>
              <a:rPr b="1" sz="2175">
                <a:latin typeface="Cambria"/>
                <a:ea typeface="Cambria"/>
                <a:cs typeface="Cambria"/>
                <a:sym typeface="Cambria"/>
              </a:rPr>
              <a:t>4.2.  La restauration au Nord  d’un système de Welfare State classique est  tout aussi difficile</a:t>
            </a:r>
            <a:endParaRPr b="1" sz="2175">
              <a:latin typeface="Cambria"/>
              <a:ea typeface="Cambria"/>
              <a:cs typeface="Cambria"/>
              <a:sym typeface="Cambria"/>
            </a:endParaRPr>
          </a:p>
          <a:p>
            <a:pPr lvl="0" defTabSz="397763">
              <a:defRPr sz="1800"/>
            </a:pPr>
            <a:r>
              <a:rPr b="1" sz="1566"/>
              <a:t>恢复西方发达国家的福利制度很艰难</a:t>
            </a:r>
          </a:p>
        </p:txBody>
      </p:sp>
      <p:sp>
        <p:nvSpPr>
          <p:cNvPr id="62" name="Shape 62"/>
          <p:cNvSpPr/>
          <p:nvPr>
            <p:ph type="body" idx="1"/>
          </p:nvPr>
        </p:nvSpPr>
        <p:spPr>
          <a:xfrm>
            <a:off x="0" y="927479"/>
            <a:ext cx="9144000" cy="5930522"/>
          </a:xfrm>
          <a:prstGeom prst="rect">
            <a:avLst/>
          </a:prstGeom>
          <a:solidFill>
            <a:srgbClr val="808080"/>
          </a:solidFill>
        </p:spPr>
        <p:txBody>
          <a:bodyPr lIns="0" tIns="0" rIns="0" bIns="0"/>
          <a:lstStyle/>
          <a:p>
            <a:pPr lvl="0" marL="406336" indent="-406336" defTabSz="361188">
              <a:lnSpc>
                <a:spcPct val="80000"/>
              </a:lnSpc>
              <a:spcBef>
                <a:spcPts val="400"/>
              </a:spcBef>
              <a:buSzTx/>
              <a:buNone/>
              <a:defRPr sz="1800"/>
            </a:pPr>
            <a:r>
              <a:rPr sz="1738">
                <a:solidFill>
                  <a:srgbClr val="FFFFFF"/>
                </a:solidFill>
              </a:rPr>
              <a:t>4.2.1. Les pays développés vivent depuis trente ans une dégradation incontestable de l’efficacité de la protection sociale : difficulté de lutter contre la pauvreté des </a:t>
            </a:r>
            <a:r>
              <a:rPr i="1" sz="1738">
                <a:solidFill>
                  <a:srgbClr val="FFFFFF"/>
                </a:solidFill>
              </a:rPr>
              <a:t>working poors </a:t>
            </a:r>
            <a:r>
              <a:rPr sz="1738">
                <a:solidFill>
                  <a:srgbClr val="FFFFFF"/>
                </a:solidFill>
              </a:rPr>
              <a:t>qui réapparaissent,</a:t>
            </a:r>
            <a:r>
              <a:rPr sz="2054">
                <a:solidFill>
                  <a:srgbClr val="FFFFFF"/>
                </a:solidFill>
              </a:rPr>
              <a:t> difficulté de protéger les nouveaux types de travailleurs précarisés</a:t>
            </a:r>
            <a:endParaRPr sz="2054">
              <a:solidFill>
                <a:srgbClr val="FFFFFF"/>
              </a:solidFill>
            </a:endParaRPr>
          </a:p>
          <a:p>
            <a:pPr lvl="0" marL="406336" indent="-406336" defTabSz="361188">
              <a:spcBef>
                <a:spcPts val="200"/>
              </a:spcBef>
              <a:buSzTx/>
              <a:buFontTx/>
              <a:buNone/>
              <a:defRPr sz="1800"/>
            </a:pPr>
            <a:r>
              <a:rPr sz="2054">
                <a:solidFill>
                  <a:srgbClr val="FFFFFF"/>
                </a:solidFill>
              </a:rPr>
              <a:t>近三十年发达国家的社会保障不断恶化：与贫困作斗争的工作穷人再度出现，以保护新类型工人的困难的加大。</a:t>
            </a:r>
            <a:endParaRPr sz="1738">
              <a:solidFill>
                <a:srgbClr val="888888"/>
              </a:solidFill>
            </a:endParaRPr>
          </a:p>
          <a:p>
            <a:pPr lvl="0" marL="406336" indent="-406336" defTabSz="361188">
              <a:lnSpc>
                <a:spcPct val="80000"/>
              </a:lnSpc>
              <a:spcBef>
                <a:spcPts val="400"/>
              </a:spcBef>
              <a:buSzTx/>
              <a:buNone/>
              <a:defRPr sz="1800"/>
            </a:pPr>
            <a:r>
              <a:rPr sz="1738">
                <a:solidFill>
                  <a:srgbClr val="FFFFFF"/>
                </a:solidFill>
              </a:rPr>
              <a:t>4.2.2.  Des aménagements ont été progressivement introduits comme l’exonération de charges sociales partielle ou totales pour les employeurs, l’introduction d’un revenu minimum d’insertion en France (1988)remplacé par le RSA, dispositif de formation professionnelle, ou la couverture soci</a:t>
            </a:r>
            <a:r>
              <a:rPr sz="1817">
                <a:solidFill>
                  <a:srgbClr val="FFFFFF"/>
                </a:solidFill>
              </a:rPr>
              <a:t>ale universelle et obligatoire aux Etats-Unis (Obama Care) ..</a:t>
            </a:r>
            <a:r>
              <a:rPr sz="1817">
                <a:solidFill>
                  <a:srgbClr val="FFFFFF"/>
                </a:solidFill>
              </a:rPr>
              <a:t>已陆续推出部分或全部免除社会费用或用于工作者的调整，在法国推出了由</a:t>
            </a:r>
            <a:r>
              <a:rPr sz="1817">
                <a:solidFill>
                  <a:srgbClr val="FFFFFF"/>
                </a:solidFill>
              </a:rPr>
              <a:t>RSA</a:t>
            </a:r>
            <a:r>
              <a:rPr sz="1817">
                <a:solidFill>
                  <a:srgbClr val="FFFFFF"/>
                </a:solidFill>
              </a:rPr>
              <a:t>，职业培训体系取代最低收入（</a:t>
            </a:r>
            <a:r>
              <a:rPr sz="1817">
                <a:solidFill>
                  <a:srgbClr val="FFFFFF"/>
                </a:solidFill>
              </a:rPr>
              <a:t>1988</a:t>
            </a:r>
            <a:r>
              <a:rPr sz="1817">
                <a:solidFill>
                  <a:srgbClr val="FFFFFF"/>
                </a:solidFill>
              </a:rPr>
              <a:t>年），或者在美国推行全民强制性社会保险（奥巴马福利）</a:t>
            </a:r>
            <a:endParaRPr sz="1817">
              <a:solidFill>
                <a:srgbClr val="FFFFFF"/>
              </a:solidFill>
            </a:endParaRPr>
          </a:p>
          <a:p>
            <a:pPr lvl="0" marL="406336" indent="-406336" defTabSz="361188">
              <a:lnSpc>
                <a:spcPct val="80000"/>
              </a:lnSpc>
              <a:spcBef>
                <a:spcPts val="400"/>
              </a:spcBef>
              <a:buSzTx/>
              <a:buNone/>
              <a:defRPr sz="1800"/>
            </a:pPr>
            <a:endParaRPr sz="1738">
              <a:solidFill>
                <a:srgbClr val="FFFFFF"/>
              </a:solidFill>
            </a:endParaRPr>
          </a:p>
          <a:p>
            <a:pPr lvl="0" marL="406336" indent="-406336" defTabSz="361188">
              <a:lnSpc>
                <a:spcPct val="80000"/>
              </a:lnSpc>
              <a:spcBef>
                <a:spcPts val="400"/>
              </a:spcBef>
              <a:buSzTx/>
              <a:buNone/>
              <a:defRPr sz="1800"/>
            </a:pPr>
            <a:r>
              <a:rPr sz="1738">
                <a:solidFill>
                  <a:srgbClr val="FFFFFF"/>
                </a:solidFill>
              </a:rPr>
              <a:t>4.2.3. Si des systèmes d’Europe du Nord ont fait l’objet d’aménagements dans le sens de la flexi-sécurité danoise dont l’objectif est de garantir le revenu des personnes dont l’emploi devient de plus en plus discontinu, les pays d’Europe du Sud confrontés à des taux de chômage souvent supérieurs à 15 % ( 30 à 40 % pour les jeunes) voient l’emploi dans le secteur informel augmenter, les systèmes de protection sociale régresser à un minimum tellement bas  que nombre de chômeurs ne se déclarent plus au chômage ( effet de découragement).</a:t>
            </a:r>
            <a:endParaRPr sz="1896">
              <a:solidFill>
                <a:srgbClr val="FFFFFF"/>
              </a:solidFill>
            </a:endParaRPr>
          </a:p>
          <a:p>
            <a:pPr lvl="0" marL="406336" indent="-406336" defTabSz="361188">
              <a:spcBef>
                <a:spcPts val="200"/>
              </a:spcBef>
              <a:buSzTx/>
              <a:buFontTx/>
              <a:buNone/>
              <a:defRPr sz="1800"/>
            </a:pPr>
            <a:r>
              <a:rPr sz="1896">
                <a:solidFill>
                  <a:srgbClr val="FFFFFF"/>
                </a:solidFill>
              </a:rPr>
              <a:t>如果北欧保障系统已经借鉴丹麦的灵活保障社保系统，目的是确保这些收入变得越来越不连续的人的话，在南欧，失业率往往高于</a:t>
            </a:r>
            <a:r>
              <a:rPr sz="1896">
                <a:solidFill>
                  <a:srgbClr val="FFFFFF"/>
                </a:solidFill>
              </a:rPr>
              <a:t>15</a:t>
            </a:r>
            <a:r>
              <a:rPr sz="1896">
                <a:solidFill>
                  <a:srgbClr val="FFFFFF"/>
                </a:solidFill>
              </a:rPr>
              <a:t>％（</a:t>
            </a:r>
            <a:r>
              <a:rPr sz="1896">
                <a:solidFill>
                  <a:srgbClr val="FFFFFF"/>
                </a:solidFill>
              </a:rPr>
              <a:t>30</a:t>
            </a:r>
            <a:r>
              <a:rPr sz="1896">
                <a:solidFill>
                  <a:srgbClr val="FFFFFF"/>
                </a:solidFill>
              </a:rPr>
              <a:t>％至</a:t>
            </a:r>
            <a:r>
              <a:rPr sz="1896">
                <a:solidFill>
                  <a:srgbClr val="FFFFFF"/>
                </a:solidFill>
              </a:rPr>
              <a:t>40</a:t>
            </a:r>
            <a:r>
              <a:rPr sz="1896">
                <a:solidFill>
                  <a:srgbClr val="FFFFFF"/>
                </a:solidFill>
              </a:rPr>
              <a:t>％为年轻人失业）。非正式工作就业增长，社会保障体系严重倒退至最低，很多失业人员不再申请失业（气馁效应）</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4" presetID="2" grpId="1" fill="hold">
                                  <p:stCondLst>
                                    <p:cond delay="0"/>
                                  </p:stCondLst>
                                  <p:iterate type="el" backwards="0">
                                    <p:tmAbs val="0"/>
                                  </p:iterate>
                                  <p:childTnLst>
                                    <p:set>
                                      <p:cBhvr>
                                        <p:cTn id="6" fill="hold"/>
                                        <p:tgtEl>
                                          <p:spTgt spid="62">
                                            <p:bg/>
                                          </p:spTgt>
                                        </p:tgtEl>
                                        <p:attrNameLst>
                                          <p:attrName>style.visibility</p:attrName>
                                        </p:attrNameLst>
                                      </p:cBhvr>
                                      <p:to>
                                        <p:strVal val="visible"/>
                                      </p:to>
                                    </p:set>
                                    <p:anim calcmode="lin" valueType="num">
                                      <p:cBhvr>
                                        <p:cTn id="7" dur="1000" fill="hold"/>
                                        <p:tgtEl>
                                          <p:spTgt spid="62">
                                            <p:bg/>
                                          </p:spTgt>
                                        </p:tgtEl>
                                        <p:attrNameLst>
                                          <p:attrName>ppt_x</p:attrName>
                                        </p:attrNameLst>
                                      </p:cBhvr>
                                      <p:tavLst>
                                        <p:tav tm="0">
                                          <p:val>
                                            <p:strVal val="#ppt_x"/>
                                          </p:val>
                                        </p:tav>
                                        <p:tav tm="100000">
                                          <p:val>
                                            <p:strVal val="#ppt_x"/>
                                          </p:val>
                                        </p:tav>
                                      </p:tavLst>
                                    </p:anim>
                                    <p:anim calcmode="lin" valueType="num">
                                      <p:cBhvr>
                                        <p:cTn id="8" dur="1000" fill="hold"/>
                                        <p:tgtEl>
                                          <p:spTgt spid="62">
                                            <p:bg/>
                                          </p:spTgt>
                                        </p:tgtEl>
                                        <p:attrNameLst>
                                          <p:attrName>ppt_y</p:attrName>
                                        </p:attrNameLst>
                                      </p:cBhvr>
                                      <p:tavLst>
                                        <p:tav tm="0">
                                          <p:val>
                                            <p:strVal val="1+#ppt_h/2"/>
                                          </p:val>
                                        </p:tav>
                                        <p:tav tm="100000">
                                          <p:val>
                                            <p:strVal val="#ppt_y"/>
                                          </p:val>
                                        </p:tav>
                                      </p:tavLst>
                                    </p:anim>
                                  </p:childTnLst>
                                </p:cTn>
                              </p:par>
                              <p:par>
                                <p:cTn id="9" presetClass="entr" presetSubtype="4" presetID="2" grpId="1" fill="hold">
                                  <p:stCondLst>
                                    <p:cond delay="0"/>
                                  </p:stCondLst>
                                  <p:iterate type="el" backwards="0">
                                    <p:tmAbs val="0"/>
                                  </p:iterate>
                                  <p:childTnLst>
                                    <p:set>
                                      <p:cBhvr>
                                        <p:cTn id="10" fill="hold"/>
                                        <p:tgtEl>
                                          <p:spTgt spid="62">
                                            <p:txEl>
                                              <p:pRg st="0" end="0"/>
                                            </p:txEl>
                                          </p:spTgt>
                                        </p:tgtEl>
                                        <p:attrNameLst>
                                          <p:attrName>style.visibility</p:attrName>
                                        </p:attrNameLst>
                                      </p:cBhvr>
                                      <p:to>
                                        <p:strVal val="visible"/>
                                      </p:to>
                                    </p:set>
                                    <p:anim calcmode="lin" valueType="num">
                                      <p:cBhvr>
                                        <p:cTn id="11" dur="1000" fill="hold"/>
                                        <p:tgtEl>
                                          <p:spTgt spid="62">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62">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nodeType="afterEffect" presetClass="entr" presetSubtype="4" presetID="2" grpId="1" fill="hold">
                                  <p:stCondLst>
                                    <p:cond delay="0"/>
                                  </p:stCondLst>
                                  <p:iterate type="el" backwards="0">
                                    <p:tmAbs val="0"/>
                                  </p:iterate>
                                  <p:childTnLst>
                                    <p:set>
                                      <p:cBhvr>
                                        <p:cTn id="15" fill="hold"/>
                                        <p:tgtEl>
                                          <p:spTgt spid="62">
                                            <p:txEl>
                                              <p:pRg st="1" end="1"/>
                                            </p:txEl>
                                          </p:spTgt>
                                        </p:tgtEl>
                                        <p:attrNameLst>
                                          <p:attrName>style.visibility</p:attrName>
                                        </p:attrNameLst>
                                      </p:cBhvr>
                                      <p:to>
                                        <p:strVal val="visible"/>
                                      </p:to>
                                    </p:set>
                                    <p:anim calcmode="lin" valueType="num">
                                      <p:cBhvr>
                                        <p:cTn id="16" dur="1000" fill="hold"/>
                                        <p:tgtEl>
                                          <p:spTgt spid="62">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62">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2000"/>
                            </p:stCondLst>
                            <p:childTnLst>
                              <p:par>
                                <p:cTn id="19" nodeType="afterEffect" presetClass="entr" presetSubtype="4" presetID="2" grpId="1" fill="hold">
                                  <p:stCondLst>
                                    <p:cond delay="0"/>
                                  </p:stCondLst>
                                  <p:iterate type="el" backwards="0">
                                    <p:tmAbs val="0"/>
                                  </p:iterate>
                                  <p:childTnLst>
                                    <p:set>
                                      <p:cBhvr>
                                        <p:cTn id="20" fill="hold"/>
                                        <p:tgtEl>
                                          <p:spTgt spid="62">
                                            <p:txEl>
                                              <p:pRg st="2" end="2"/>
                                            </p:txEl>
                                          </p:spTgt>
                                        </p:tgtEl>
                                        <p:attrNameLst>
                                          <p:attrName>style.visibility</p:attrName>
                                        </p:attrNameLst>
                                      </p:cBhvr>
                                      <p:to>
                                        <p:strVal val="visible"/>
                                      </p:to>
                                    </p:set>
                                    <p:anim calcmode="lin" valueType="num">
                                      <p:cBhvr>
                                        <p:cTn id="21" dur="1000" fill="hold"/>
                                        <p:tgtEl>
                                          <p:spTgt spid="62">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62">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3000"/>
                            </p:stCondLst>
                            <p:childTnLst>
                              <p:par>
                                <p:cTn id="24" nodeType="afterEffect" presetClass="entr" presetSubtype="4" presetID="2" grpId="1" fill="hold">
                                  <p:stCondLst>
                                    <p:cond delay="0"/>
                                  </p:stCondLst>
                                  <p:iterate type="el" backwards="0">
                                    <p:tmAbs val="0"/>
                                  </p:iterate>
                                  <p:childTnLst>
                                    <p:set>
                                      <p:cBhvr>
                                        <p:cTn id="25" fill="hold"/>
                                        <p:tgtEl>
                                          <p:spTgt spid="62">
                                            <p:txEl>
                                              <p:pRg st="3" end="3"/>
                                            </p:txEl>
                                          </p:spTgt>
                                        </p:tgtEl>
                                        <p:attrNameLst>
                                          <p:attrName>style.visibility</p:attrName>
                                        </p:attrNameLst>
                                      </p:cBhvr>
                                      <p:to>
                                        <p:strVal val="visible"/>
                                      </p:to>
                                    </p:set>
                                    <p:anim calcmode="lin" valueType="num">
                                      <p:cBhvr>
                                        <p:cTn id="26" dur="1000" fill="hold"/>
                                        <p:tgtEl>
                                          <p:spTgt spid="62">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62">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4000"/>
                            </p:stCondLst>
                            <p:childTnLst>
                              <p:par>
                                <p:cTn id="29" nodeType="afterEffect" presetClass="entr" presetSubtype="4" presetID="2" grpId="1" fill="hold">
                                  <p:stCondLst>
                                    <p:cond delay="0"/>
                                  </p:stCondLst>
                                  <p:iterate type="el" backwards="0">
                                    <p:tmAbs val="0"/>
                                  </p:iterate>
                                  <p:childTnLst>
                                    <p:set>
                                      <p:cBhvr>
                                        <p:cTn id="30" fill="hold"/>
                                        <p:tgtEl>
                                          <p:spTgt spid="62">
                                            <p:txEl>
                                              <p:pRg st="4" end="4"/>
                                            </p:txEl>
                                          </p:spTgt>
                                        </p:tgtEl>
                                        <p:attrNameLst>
                                          <p:attrName>style.visibility</p:attrName>
                                        </p:attrNameLst>
                                      </p:cBhvr>
                                      <p:to>
                                        <p:strVal val="visible"/>
                                      </p:to>
                                    </p:set>
                                    <p:anim calcmode="lin" valueType="num">
                                      <p:cBhvr>
                                        <p:cTn id="31" dur="1000" fill="hold"/>
                                        <p:tgtEl>
                                          <p:spTgt spid="62">
                                            <p:txEl>
                                              <p:pRg st="4" end="4"/>
                                            </p:txEl>
                                          </p:spTgt>
                                        </p:tgtEl>
                                        <p:attrNameLst>
                                          <p:attrName>ppt_x</p:attrName>
                                        </p:attrNameLst>
                                      </p:cBhvr>
                                      <p:tavLst>
                                        <p:tav tm="0">
                                          <p:val>
                                            <p:strVal val="#ppt_x"/>
                                          </p:val>
                                        </p:tav>
                                        <p:tav tm="100000">
                                          <p:val>
                                            <p:strVal val="#ppt_x"/>
                                          </p:val>
                                        </p:tav>
                                      </p:tavLst>
                                    </p:anim>
                                    <p:anim calcmode="lin" valueType="num">
                                      <p:cBhvr>
                                        <p:cTn id="32" dur="1000" fill="hold"/>
                                        <p:tgtEl>
                                          <p:spTgt spid="62">
                                            <p:txEl>
                                              <p:pRg st="4" end="4"/>
                                            </p:txEl>
                                          </p:spTgt>
                                        </p:tgtEl>
                                        <p:attrNameLst>
                                          <p:attrName>ppt_y</p:attrName>
                                        </p:attrNameLst>
                                      </p:cBhvr>
                                      <p:tavLst>
                                        <p:tav tm="0">
                                          <p:val>
                                            <p:strVal val="1+#ppt_h/2"/>
                                          </p:val>
                                        </p:tav>
                                        <p:tav tm="100000">
                                          <p:val>
                                            <p:strVal val="#ppt_y"/>
                                          </p:val>
                                        </p:tav>
                                      </p:tavLst>
                                    </p:anim>
                                  </p:childTnLst>
                                </p:cTn>
                              </p:par>
                            </p:childTnLst>
                          </p:cTn>
                        </p:par>
                        <p:par>
                          <p:cTn id="33" fill="hold">
                            <p:stCondLst>
                              <p:cond delay="5000"/>
                            </p:stCondLst>
                            <p:childTnLst>
                              <p:par>
                                <p:cTn id="34" nodeType="afterEffect" presetClass="entr" presetSubtype="4" presetID="2" grpId="1" fill="hold">
                                  <p:stCondLst>
                                    <p:cond delay="0"/>
                                  </p:stCondLst>
                                  <p:iterate type="el" backwards="0">
                                    <p:tmAbs val="0"/>
                                  </p:iterate>
                                  <p:childTnLst>
                                    <p:set>
                                      <p:cBhvr>
                                        <p:cTn id="35" fill="hold"/>
                                        <p:tgtEl>
                                          <p:spTgt spid="62">
                                            <p:txEl>
                                              <p:pRg st="5" end="5"/>
                                            </p:txEl>
                                          </p:spTgt>
                                        </p:tgtEl>
                                        <p:attrNameLst>
                                          <p:attrName>style.visibility</p:attrName>
                                        </p:attrNameLst>
                                      </p:cBhvr>
                                      <p:to>
                                        <p:strVal val="visible"/>
                                      </p:to>
                                    </p:set>
                                    <p:anim calcmode="lin" valueType="num">
                                      <p:cBhvr>
                                        <p:cTn id="36" dur="1000" fill="hold"/>
                                        <p:tgtEl>
                                          <p:spTgt spid="62">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6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2"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 name="Shape 64"/>
          <p:cNvSpPr/>
          <p:nvPr>
            <p:ph type="title"/>
          </p:nvPr>
        </p:nvSpPr>
        <p:spPr>
          <a:xfrm>
            <a:off x="0" y="-1"/>
            <a:ext cx="9144000" cy="1054482"/>
          </a:xfrm>
          <a:prstGeom prst="rect">
            <a:avLst/>
          </a:prstGeom>
          <a:solidFill>
            <a:srgbClr val="FFCF06"/>
          </a:solidFill>
        </p:spPr>
        <p:txBody>
          <a:bodyPr lIns="0" tIns="0" rIns="0" bIns="0"/>
          <a:lstStyle>
            <a:lvl1pPr marL="514350" indent="-514350">
              <a:defRPr b="1" sz="2800">
                <a:latin typeface="Cambria"/>
                <a:ea typeface="Cambria"/>
                <a:cs typeface="Cambria"/>
                <a:sym typeface="Cambria"/>
              </a:defRPr>
            </a:lvl1pPr>
          </a:lstStyle>
          <a:p>
            <a:pPr lvl="0">
              <a:defRPr b="0" sz="1800"/>
            </a:pPr>
            <a:r>
              <a:rPr b="1" sz="2800"/>
              <a:t>4.2.  La restauration au Nord  d’un système de Welfare State classique est  tout aussi difficile</a:t>
            </a:r>
          </a:p>
        </p:txBody>
      </p:sp>
      <p:sp>
        <p:nvSpPr>
          <p:cNvPr id="65" name="Shape 65"/>
          <p:cNvSpPr/>
          <p:nvPr>
            <p:ph type="body" idx="1"/>
          </p:nvPr>
        </p:nvSpPr>
        <p:spPr>
          <a:xfrm>
            <a:off x="25400" y="1054479"/>
            <a:ext cx="9144000" cy="5930522"/>
          </a:xfrm>
          <a:prstGeom prst="rect">
            <a:avLst/>
          </a:prstGeom>
          <a:solidFill>
            <a:srgbClr val="808080"/>
          </a:solidFill>
        </p:spPr>
        <p:txBody>
          <a:bodyPr lIns="0" tIns="0" rIns="0" bIns="0"/>
          <a:lstStyle/>
          <a:p>
            <a:pPr lvl="0" marL="509206" indent="-509206" defTabSz="452627">
              <a:lnSpc>
                <a:spcPct val="80000"/>
              </a:lnSpc>
              <a:spcBef>
                <a:spcPts val="500"/>
              </a:spcBef>
              <a:buSzTx/>
              <a:buNone/>
              <a:defRPr sz="1800"/>
            </a:pPr>
            <a:r>
              <a:rPr sz="2178">
                <a:solidFill>
                  <a:srgbClr val="FFFFFF"/>
                </a:solidFill>
              </a:rPr>
              <a:t>4.2.4. Déjà confrontés depuis le début de la crise à un allongement de la durée de chômage supérieur à deux ans, à une vulnérabilité  au chômage encore plus forte  que le stock des demandeurs d’emplois (en France la vulnérabilité au chômage pour un jeune est de 50 %) les pays développés connaissent une désaffection des nouveaux entrants sur le marché du travail pour le système de protection sociale. Du même coup la « confiance » dans le système salarial, dans l’employeur s’affaiblit. </a:t>
            </a:r>
            <a:endParaRPr sz="2178"/>
          </a:p>
          <a:p>
            <a:pPr lvl="0" marL="509206" indent="-509206" defTabSz="452627">
              <a:lnSpc>
                <a:spcPct val="80000"/>
              </a:lnSpc>
              <a:spcBef>
                <a:spcPts val="500"/>
              </a:spcBef>
              <a:buSzTx/>
              <a:buNone/>
              <a:defRPr sz="1800"/>
            </a:pPr>
            <a:r>
              <a:rPr sz="2178">
                <a:solidFill>
                  <a:srgbClr val="FFFFFF"/>
                </a:solidFill>
              </a:rPr>
              <a:t>4.2.5. La réponse qui s’était esquissée dans les pays anglo-saxon (dont le Royaume-Uni où pourtant Beveridge avait fondé l’Etat Providence) à partir des années thatchériennes a été un développement rapide des régimes de  capitalisation ( de type Fonds de pension) tandis que le régime de répartition ne couvrait que des minima sociaux très bas.</a:t>
            </a:r>
            <a:endParaRPr sz="2178"/>
          </a:p>
          <a:p>
            <a:pPr lvl="0" marL="509206" indent="-509206" defTabSz="452627">
              <a:lnSpc>
                <a:spcPct val="80000"/>
              </a:lnSpc>
              <a:spcBef>
                <a:spcPts val="500"/>
              </a:spcBef>
              <a:buSzTx/>
              <a:buNone/>
              <a:defRPr sz="1800"/>
            </a:pPr>
            <a:r>
              <a:rPr sz="2178">
                <a:solidFill>
                  <a:srgbClr val="FFFFFF"/>
                </a:solidFill>
              </a:rPr>
              <a:t>4.2.6. Des pays comme la France et l’Allemagne où la protection sociale reposait davantage sur des régimes de répartition intra-générationnelle garantis et gérés par l’Etat ou de façon tripartite n’ont pas eu le temps de migrer vers des régimes de capitalisation ( en raison en particulier d’une forte opposition des syndicats de salariés) car à partir de 2008, la ruine de l’épargne des retraités anglais a rendu le système anglo-saxon nettement moins attrayant  sauf pour les très hauts revenus.     </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4" presetID="2" grpId="1" fill="hold">
                                  <p:stCondLst>
                                    <p:cond delay="0"/>
                                  </p:stCondLst>
                                  <p:iterate type="el" backwards="0">
                                    <p:tmAbs val="0"/>
                                  </p:iterate>
                                  <p:childTnLst>
                                    <p:set>
                                      <p:cBhvr>
                                        <p:cTn id="6" fill="hold"/>
                                        <p:tgtEl>
                                          <p:spTgt spid="65">
                                            <p:bg/>
                                          </p:spTgt>
                                        </p:tgtEl>
                                        <p:attrNameLst>
                                          <p:attrName>style.visibility</p:attrName>
                                        </p:attrNameLst>
                                      </p:cBhvr>
                                      <p:to>
                                        <p:strVal val="visible"/>
                                      </p:to>
                                    </p:set>
                                    <p:anim calcmode="lin" valueType="num">
                                      <p:cBhvr>
                                        <p:cTn id="7" dur="1000" fill="hold"/>
                                        <p:tgtEl>
                                          <p:spTgt spid="65">
                                            <p:bg/>
                                          </p:spTgt>
                                        </p:tgtEl>
                                        <p:attrNameLst>
                                          <p:attrName>ppt_x</p:attrName>
                                        </p:attrNameLst>
                                      </p:cBhvr>
                                      <p:tavLst>
                                        <p:tav tm="0">
                                          <p:val>
                                            <p:strVal val="#ppt_x"/>
                                          </p:val>
                                        </p:tav>
                                        <p:tav tm="100000">
                                          <p:val>
                                            <p:strVal val="#ppt_x"/>
                                          </p:val>
                                        </p:tav>
                                      </p:tavLst>
                                    </p:anim>
                                    <p:anim calcmode="lin" valueType="num">
                                      <p:cBhvr>
                                        <p:cTn id="8" dur="1000" fill="hold"/>
                                        <p:tgtEl>
                                          <p:spTgt spid="65">
                                            <p:bg/>
                                          </p:spTgt>
                                        </p:tgtEl>
                                        <p:attrNameLst>
                                          <p:attrName>ppt_y</p:attrName>
                                        </p:attrNameLst>
                                      </p:cBhvr>
                                      <p:tavLst>
                                        <p:tav tm="0">
                                          <p:val>
                                            <p:strVal val="1+#ppt_h/2"/>
                                          </p:val>
                                        </p:tav>
                                        <p:tav tm="100000">
                                          <p:val>
                                            <p:strVal val="#ppt_y"/>
                                          </p:val>
                                        </p:tav>
                                      </p:tavLst>
                                    </p:anim>
                                  </p:childTnLst>
                                </p:cTn>
                              </p:par>
                              <p:par>
                                <p:cTn id="9" presetClass="entr" presetSubtype="4" presetID="2" grpId="1" fill="hold">
                                  <p:stCondLst>
                                    <p:cond delay="0"/>
                                  </p:stCondLst>
                                  <p:iterate type="el" backwards="0">
                                    <p:tmAbs val="0"/>
                                  </p:iterate>
                                  <p:childTnLst>
                                    <p:set>
                                      <p:cBhvr>
                                        <p:cTn id="10" fill="hold"/>
                                        <p:tgtEl>
                                          <p:spTgt spid="65">
                                            <p:txEl>
                                              <p:pRg st="0" end="0"/>
                                            </p:txEl>
                                          </p:spTgt>
                                        </p:tgtEl>
                                        <p:attrNameLst>
                                          <p:attrName>style.visibility</p:attrName>
                                        </p:attrNameLst>
                                      </p:cBhvr>
                                      <p:to>
                                        <p:strVal val="visible"/>
                                      </p:to>
                                    </p:set>
                                    <p:anim calcmode="lin" valueType="num">
                                      <p:cBhvr>
                                        <p:cTn id="11" dur="1000" fill="hold"/>
                                        <p:tgtEl>
                                          <p:spTgt spid="65">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nodeType="clickEffect" presetClass="entr" presetSubtype="4" presetID="2" grpId="1" fill="hold">
                                  <p:stCondLst>
                                    <p:cond delay="0"/>
                                  </p:stCondLst>
                                  <p:iterate type="el" backwards="0">
                                    <p:tmAbs val="0"/>
                                  </p:iterate>
                                  <p:childTnLst>
                                    <p:set>
                                      <p:cBhvr>
                                        <p:cTn id="16" fill="hold"/>
                                        <p:tgtEl>
                                          <p:spTgt spid="65">
                                            <p:txEl>
                                              <p:pRg st="1" end="1"/>
                                            </p:txEl>
                                          </p:spTgt>
                                        </p:tgtEl>
                                        <p:attrNameLst>
                                          <p:attrName>style.visibility</p:attrName>
                                        </p:attrNameLst>
                                      </p:cBhvr>
                                      <p:to>
                                        <p:strVal val="visible"/>
                                      </p:to>
                                    </p:set>
                                    <p:anim calcmode="lin" valueType="num">
                                      <p:cBhvr>
                                        <p:cTn id="17" dur="1000" fill="hold"/>
                                        <p:tgtEl>
                                          <p:spTgt spid="65">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6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nodeType="clickEffect" presetClass="entr" presetSubtype="4" presetID="2" grpId="1" fill="hold">
                                  <p:stCondLst>
                                    <p:cond delay="0"/>
                                  </p:stCondLst>
                                  <p:iterate type="el" backwards="0">
                                    <p:tmAbs val="0"/>
                                  </p:iterate>
                                  <p:childTnLst>
                                    <p:set>
                                      <p:cBhvr>
                                        <p:cTn id="22" fill="hold"/>
                                        <p:tgtEl>
                                          <p:spTgt spid="65">
                                            <p:txEl>
                                              <p:pRg st="2" end="2"/>
                                            </p:txEl>
                                          </p:spTgt>
                                        </p:tgtEl>
                                        <p:attrNameLst>
                                          <p:attrName>style.visibility</p:attrName>
                                        </p:attrNameLst>
                                      </p:cBhvr>
                                      <p:to>
                                        <p:strVal val="visible"/>
                                      </p:to>
                                    </p:set>
                                    <p:anim calcmode="lin" valueType="num">
                                      <p:cBhvr>
                                        <p:cTn id="23" dur="1000" fill="hold"/>
                                        <p:tgtEl>
                                          <p:spTgt spid="65">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6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5"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 name="Shape 67"/>
          <p:cNvSpPr/>
          <p:nvPr>
            <p:ph type="title"/>
          </p:nvPr>
        </p:nvSpPr>
        <p:spPr>
          <a:xfrm>
            <a:off x="586946" y="179173"/>
            <a:ext cx="7772401" cy="679624"/>
          </a:xfrm>
          <a:prstGeom prst="rect">
            <a:avLst/>
          </a:prstGeom>
        </p:spPr>
        <p:txBody>
          <a:bodyPr/>
          <a:lstStyle/>
          <a:p>
            <a:pPr lvl="0">
              <a:defRPr sz="1800"/>
            </a:pPr>
            <a:r>
              <a:rPr b="1">
                <a:latin typeface="Cambria"/>
                <a:ea typeface="Cambria"/>
                <a:cs typeface="Cambria"/>
                <a:sym typeface="Cambria"/>
              </a:rPr>
              <a:t>La restauration au Nord  d’un système de Welfare State classique est  tout aussi difficile</a:t>
            </a:r>
            <a:r>
              <a:rPr b="1"/>
              <a:t>恢复西方发达国家的福利制度很艰难</a:t>
            </a:r>
          </a:p>
        </p:txBody>
      </p:sp>
      <p:sp>
        <p:nvSpPr>
          <p:cNvPr id="68" name="Shape 68"/>
          <p:cNvSpPr/>
          <p:nvPr>
            <p:ph type="body" idx="1"/>
          </p:nvPr>
        </p:nvSpPr>
        <p:spPr>
          <a:xfrm>
            <a:off x="586945" y="1093571"/>
            <a:ext cx="8167818" cy="5418441"/>
          </a:xfrm>
          <a:prstGeom prst="rect">
            <a:avLst/>
          </a:prstGeom>
        </p:spPr>
        <p:txBody>
          <a:bodyPr/>
          <a:lstStyle/>
          <a:p>
            <a:pPr lvl="0" marL="514350" indent="-514350" algn="l">
              <a:spcBef>
                <a:spcPts val="200"/>
              </a:spcBef>
              <a:defRPr sz="1800">
                <a:solidFill>
                  <a:srgbClr val="000000"/>
                </a:solidFill>
              </a:defRPr>
            </a:pPr>
            <a:r>
              <a:rPr sz="1100"/>
              <a:t>4.2.4. Déjà confrontés depuis le début de la crise à un allongement de la durée de chômage supérieur à deux ans, à une vulnérabilité  au chômage encore plus forte  que le stock des demandeurs d’emplois (en France la vulnérabilité au chômage pour un jeune est de 50 %) </a:t>
            </a:r>
            <a:r>
              <a:rPr sz="1100">
                <a:solidFill>
                  <a:srgbClr val="FF0000"/>
                </a:solidFill>
              </a:rPr>
              <a:t>les pays développés connaissent une désaffection des nouveaux entrants sur le marché du travail pour le système de protection sociale.</a:t>
            </a:r>
            <a:r>
              <a:rPr sz="1100"/>
              <a:t> Du même coup la « confiance » dans le système salarial, dans l’employeur s’affaiblit.</a:t>
            </a:r>
            <a:r>
              <a:rPr sz="1100"/>
              <a:t>已经面临着自危机开始到失业的持续时间的延长</a:t>
            </a:r>
            <a:r>
              <a:rPr sz="1100"/>
              <a:t>2</a:t>
            </a:r>
            <a:r>
              <a:rPr sz="1100"/>
              <a:t>年以上，失业率漏洞比累积的求职者更高（在法国的脆弱性失业青年是</a:t>
            </a:r>
            <a:r>
              <a:rPr sz="1100"/>
              <a:t>50</a:t>
            </a:r>
            <a:r>
              <a:rPr sz="1100"/>
              <a:t>％）</a:t>
            </a:r>
            <a:r>
              <a:rPr sz="1100">
                <a:solidFill>
                  <a:srgbClr val="FF0000"/>
                </a:solidFill>
              </a:rPr>
              <a:t>发达国家面临经历着新进入劳动力市场，社会保障体系的不满</a:t>
            </a:r>
            <a:r>
              <a:rPr sz="1100"/>
              <a:t>。同时，工资制度的</a:t>
            </a:r>
            <a:r>
              <a:rPr sz="1100"/>
              <a:t>“</a:t>
            </a:r>
            <a:r>
              <a:rPr sz="1100"/>
              <a:t>信心</a:t>
            </a:r>
            <a:r>
              <a:rPr sz="1100"/>
              <a:t>”</a:t>
            </a:r>
            <a:r>
              <a:rPr sz="1100"/>
              <a:t>，用人单位减弱</a:t>
            </a:r>
            <a:endParaRPr sz="1100"/>
          </a:p>
          <a:p>
            <a:pPr lvl="0" marL="514350" indent="-514350" algn="l">
              <a:spcBef>
                <a:spcPts val="200"/>
              </a:spcBef>
              <a:defRPr sz="1800">
                <a:solidFill>
                  <a:srgbClr val="000000"/>
                </a:solidFill>
              </a:defRPr>
            </a:pPr>
            <a:r>
              <a:rPr sz="1100"/>
              <a:t>4.2.5. La réponse qui s’était esquissée dans les pays anglo-saxon (dont le Royaume-Uni où pourtant Beveridge avait fondé l’Etat Providence) à partir des années thatchériennes a été un développement rapide des régimes de  capitalisation ( de type Fonds de pension) tandis que le régime de répartition ne couvrait que des minima sociaux très bas.</a:t>
            </a:r>
            <a:r>
              <a:rPr sz="1100"/>
              <a:t>答案是英语国家概述的（英国的贝弗里奇建立了福利国家）从撒切尔夫人时代快速发展资本积累计划（如养老基金）而分配制度只覆盖了社会少数而非常低。</a:t>
            </a:r>
            <a:endParaRPr sz="1100"/>
          </a:p>
          <a:p>
            <a:pPr lvl="0" marL="514350" indent="-514350" algn="l">
              <a:spcBef>
                <a:spcPts val="200"/>
              </a:spcBef>
              <a:defRPr sz="1800">
                <a:solidFill>
                  <a:srgbClr val="000000"/>
                </a:solidFill>
              </a:defRPr>
            </a:pPr>
            <a:r>
              <a:rPr sz="1100"/>
              <a:t>4.2.6. Des pays comme la France et l’Allemagne où la protection sociale reposait davantage sur </a:t>
            </a:r>
            <a:r>
              <a:rPr sz="1100">
                <a:solidFill>
                  <a:srgbClr val="FF0000"/>
                </a:solidFill>
              </a:rPr>
              <a:t>des régimes de répartition intra-générationnelle </a:t>
            </a:r>
            <a:r>
              <a:rPr sz="1100"/>
              <a:t>garantis et gérés par l’Etat ou de façon tripartite n’ont pas eu le temps de migrer vers des régimes de capitalisation ( en raison en particulier d’une forte opposition des syndicats de salariés) car à partir de 2008, la ruine de l’épargne des retraités anglais a rendu le système anglo-saxon nettement moins attrayant  sauf pour les très hauts revenus.</a:t>
            </a:r>
            <a:r>
              <a:rPr sz="1100"/>
              <a:t>在法国，德国等国家，他们的社会保障更多是由国家或第三方掌握并再分配计划管理，但国家及第三方保障都没有来得及转移成为资本积累（特别是由于工会的强烈反对），在</a:t>
            </a:r>
            <a:r>
              <a:rPr sz="1100"/>
              <a:t>2008</a:t>
            </a:r>
            <a:r>
              <a:rPr sz="1100"/>
              <a:t>年后，英国退休储蓄系统的破产降低了吸引力除了高工资。</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 name="Shape 70"/>
          <p:cNvSpPr/>
          <p:nvPr>
            <p:ph type="title"/>
          </p:nvPr>
        </p:nvSpPr>
        <p:spPr>
          <a:xfrm>
            <a:off x="0" y="0"/>
            <a:ext cx="9144000" cy="823913"/>
          </a:xfrm>
          <a:prstGeom prst="rect">
            <a:avLst/>
          </a:prstGeom>
          <a:solidFill>
            <a:srgbClr val="FFC214"/>
          </a:solidFill>
        </p:spPr>
        <p:txBody>
          <a:bodyPr lIns="0" tIns="0" rIns="0" bIns="0"/>
          <a:lstStyle/>
          <a:p>
            <a:pPr lvl="0" algn="l" defTabSz="388620">
              <a:defRPr sz="1800"/>
            </a:pPr>
            <a:r>
              <a:rPr b="1" sz="2380"/>
              <a:t>5. Les leçons de l’histoire : « Ricardo et les machines » revisité </a:t>
            </a:r>
            <a:r>
              <a:rPr b="1" sz="3315"/>
              <a:t> </a:t>
            </a:r>
          </a:p>
        </p:txBody>
      </p:sp>
      <p:sp>
        <p:nvSpPr>
          <p:cNvPr id="71" name="Shape 71"/>
          <p:cNvSpPr/>
          <p:nvPr>
            <p:ph type="body" idx="1"/>
          </p:nvPr>
        </p:nvSpPr>
        <p:spPr>
          <a:xfrm>
            <a:off x="0" y="823912"/>
            <a:ext cx="9144000" cy="6034089"/>
          </a:xfrm>
          <a:prstGeom prst="rect">
            <a:avLst/>
          </a:prstGeom>
          <a:solidFill>
            <a:srgbClr val="808080"/>
          </a:solidFill>
        </p:spPr>
        <p:txBody>
          <a:bodyPr lIns="0" tIns="0" rIns="0" bIns="0"/>
          <a:lstStyle/>
          <a:p>
            <a:pPr lvl="0" marL="0" indent="0" defTabSz="443484">
              <a:lnSpc>
                <a:spcPct val="80000"/>
              </a:lnSpc>
              <a:spcBef>
                <a:spcPts val="500"/>
              </a:spcBef>
              <a:buSzTx/>
              <a:buNone/>
              <a:defRPr sz="1800"/>
            </a:pPr>
            <a:r>
              <a:rPr b="1" sz="2134">
                <a:solidFill>
                  <a:srgbClr val="FFFFFF"/>
                </a:solidFill>
              </a:rPr>
              <a:t>5.1. La crise actuelle par son ampleur et sa durée n’évoque pas la « Grande Dépression des années 30 qui fut beaucoup plus courte ( 1929-1945). Elle n’évoque pas non plus la lo,ngue dépression européenne qui dura de 1873 à 1995; en revanche on ne peut manquer d’évoquer la crise de l’emploi  et l’instabilité politique qui accompagna la révolution industrielle de 1780 à 1848. </a:t>
            </a:r>
            <a:endParaRPr sz="2134"/>
          </a:p>
          <a:p>
            <a:pPr lvl="0" marL="0" indent="0" defTabSz="443484">
              <a:lnSpc>
                <a:spcPct val="80000"/>
              </a:lnSpc>
              <a:spcBef>
                <a:spcPts val="500"/>
              </a:spcBef>
              <a:buSzTx/>
              <a:buNone/>
              <a:defRPr sz="1800"/>
            </a:pPr>
            <a:r>
              <a:rPr b="1" sz="2134">
                <a:solidFill>
                  <a:srgbClr val="FFFFFF"/>
                </a:solidFill>
              </a:rPr>
              <a:t>5.2.  Cette crise frappa R.T. Malthus, J.B. Say, D. Ricardo et Marx. David Ricardo pencha un  moment pour la loi des débouchés de Say qui concluait que les destructions d’emplois générées dans le textile par les machines à tisser automatiques seraient compensées par la grande industrie (mines, sidérurgie, construction de chemins de fer). Dans la première édition de ses </a:t>
            </a:r>
            <a:r>
              <a:rPr b="1" i="1" sz="2134">
                <a:solidFill>
                  <a:srgbClr val="FFFFFF"/>
                </a:solidFill>
              </a:rPr>
              <a:t>Principes de l’économie et de l’Impôt </a:t>
            </a:r>
            <a:r>
              <a:rPr b="1" sz="2134">
                <a:solidFill>
                  <a:srgbClr val="FFFFFF"/>
                </a:solidFill>
              </a:rPr>
              <a:t>Ricardo (1817) pense  que les ajustements entre les facteurs de production, capital, travail salarié permettront à l’économie anglaise de surmonter rapidement cette situation compliquée par la mise au chômage brutale de la troupe de l’armée britannique  à partir de la défaite de Napoléon. Et c’est au nom de ces principes que Ricardo condamne sévèrement la législation de Speenhamland ( 1795) qui introduisait la dernière loi sur les pauvres . Plus de 3% du revenu national anglais fut redistribué . Toutefois il fallut se rendre à l’évidence que la crise anglaise se prolongea.  Ce qui conduisit Ricardo dans la 2° édition des Principes (1821) à faire son auto-critique. </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 name="Shape 73"/>
          <p:cNvSpPr/>
          <p:nvPr>
            <p:ph type="title"/>
          </p:nvPr>
        </p:nvSpPr>
        <p:spPr>
          <a:xfrm>
            <a:off x="685800" y="117389"/>
            <a:ext cx="7772400" cy="951468"/>
          </a:xfrm>
          <a:prstGeom prst="rect">
            <a:avLst/>
          </a:prstGeom>
        </p:spPr>
        <p:txBody>
          <a:bodyPr/>
          <a:lstStyle/>
          <a:p>
            <a:pPr lvl="0">
              <a:defRPr sz="1800"/>
            </a:pPr>
            <a:r>
              <a:rPr b="1" sz="2400"/>
              <a:t>5. Les leçons de l’histoire : « Ricardo et les machines » revisité </a:t>
            </a:r>
            <a:r>
              <a:rPr b="1" sz="2400"/>
              <a:t>历史的教训，审视</a:t>
            </a:r>
            <a:r>
              <a:rPr b="1" sz="2400"/>
              <a:t>“</a:t>
            </a:r>
            <a:r>
              <a:rPr b="1" sz="2400"/>
              <a:t>里卡多和机器</a:t>
            </a:r>
            <a:r>
              <a:rPr b="1" sz="2400"/>
              <a:t>”</a:t>
            </a:r>
          </a:p>
        </p:txBody>
      </p:sp>
      <p:sp>
        <p:nvSpPr>
          <p:cNvPr id="74" name="Shape 74"/>
          <p:cNvSpPr/>
          <p:nvPr>
            <p:ph type="body" idx="1"/>
          </p:nvPr>
        </p:nvSpPr>
        <p:spPr>
          <a:xfrm>
            <a:off x="685800" y="1068858"/>
            <a:ext cx="8001000" cy="4569943"/>
          </a:xfrm>
          <a:prstGeom prst="rect">
            <a:avLst/>
          </a:prstGeom>
        </p:spPr>
        <p:txBody>
          <a:bodyPr/>
          <a:lstStyle/>
          <a:p>
            <a:pPr lvl="0" algn="l">
              <a:spcBef>
                <a:spcPts val="200"/>
              </a:spcBef>
              <a:defRPr sz="1800">
                <a:solidFill>
                  <a:srgbClr val="000000"/>
                </a:solidFill>
              </a:defRPr>
            </a:pPr>
            <a:r>
              <a:rPr b="1" sz="1100"/>
              <a:t>5.1. La crise actuelle par son ampleur et sa durée n’évoque pas la « Grande Dépression des années 30 qui fut beaucoup plus courte ( 1929-1945). Elle n’évoque pas non plus la longue dépression européenne qui dura de 1873 à 1995; en revanche on ne peut manquer d’évoquer la crise de l’emploi  et l’instabilité politique qui accompagna la révolution industrielle de 1780 à 1848.</a:t>
            </a:r>
            <a:r>
              <a:rPr b="1" sz="1100"/>
              <a:t>当前的危机在其规模和持续时间并没有让人回想到上世纪</a:t>
            </a:r>
            <a:r>
              <a:rPr b="1" sz="1100"/>
              <a:t>30</a:t>
            </a:r>
            <a:r>
              <a:rPr b="1" sz="1100"/>
              <a:t>年代的</a:t>
            </a:r>
            <a:r>
              <a:rPr b="1" sz="1100"/>
              <a:t>“</a:t>
            </a:r>
            <a:r>
              <a:rPr b="1" sz="1100"/>
              <a:t>大萧条，她历时非常短（</a:t>
            </a:r>
            <a:r>
              <a:rPr b="1" sz="1100"/>
              <a:t>1929</a:t>
            </a:r>
            <a:r>
              <a:rPr b="1" sz="1100"/>
              <a:t>年至</a:t>
            </a:r>
            <a:r>
              <a:rPr b="1" sz="1100"/>
              <a:t>1945</a:t>
            </a:r>
            <a:r>
              <a:rPr b="1" sz="1100"/>
              <a:t>年）。它也没有唤起人们对</a:t>
            </a:r>
            <a:r>
              <a:rPr b="1" sz="1100"/>
              <a:t>1873</a:t>
            </a:r>
            <a:r>
              <a:rPr b="1" sz="1100"/>
              <a:t>年至</a:t>
            </a:r>
            <a:r>
              <a:rPr b="1" sz="1100"/>
              <a:t>1995</a:t>
            </a:r>
            <a:r>
              <a:rPr b="1" sz="1100"/>
              <a:t>年的欧洲压抑期</a:t>
            </a:r>
            <a:r>
              <a:rPr b="1" sz="1100"/>
              <a:t>;</a:t>
            </a:r>
            <a:r>
              <a:rPr b="1" sz="1100"/>
              <a:t>然而，我们不能不提</a:t>
            </a:r>
            <a:r>
              <a:rPr b="1" sz="1100"/>
              <a:t>1780</a:t>
            </a:r>
            <a:r>
              <a:rPr b="1" sz="1100"/>
              <a:t>年至</a:t>
            </a:r>
            <a:r>
              <a:rPr b="1" sz="1100"/>
              <a:t>1848</a:t>
            </a:r>
            <a:r>
              <a:rPr b="1" sz="1100"/>
              <a:t>年工业革命的就业危机和政治动荡。</a:t>
            </a:r>
            <a:endParaRPr b="1" sz="1100"/>
          </a:p>
          <a:p>
            <a:pPr lvl="0" algn="l">
              <a:spcBef>
                <a:spcPts val="200"/>
              </a:spcBef>
              <a:defRPr sz="1800">
                <a:solidFill>
                  <a:srgbClr val="000000"/>
                </a:solidFill>
              </a:defRPr>
            </a:pPr>
            <a:r>
              <a:rPr b="1" sz="1100"/>
              <a:t>5.2.  Cette crise frappa R.T. Malthus, J.B. Say, D. Ricardo et Marx. David Ricardo </a:t>
            </a:r>
            <a:r>
              <a:rPr b="1" sz="1100">
                <a:solidFill>
                  <a:srgbClr val="FF0000"/>
                </a:solidFill>
              </a:rPr>
              <a:t>pencha un  moment pour la loi des débouchés de Say qui concluait que les destructions d’emplois générées dans le textile par les machines à tisser automatiques seraient compensées par la grande industrie (mines, sidérurgie, construction de chemins de fer). Dans la première édition de ses </a:t>
            </a:r>
            <a:r>
              <a:rPr b="1" i="1" sz="1100">
                <a:solidFill>
                  <a:srgbClr val="FF0000"/>
                </a:solidFill>
              </a:rPr>
              <a:t>Principes de l’économie et de l’Impôt </a:t>
            </a:r>
            <a:r>
              <a:rPr b="1" sz="1100">
                <a:solidFill>
                  <a:srgbClr val="FF0000"/>
                </a:solidFill>
              </a:rPr>
              <a:t>Ricardo (1817) pense  que les ajustements entre les facteurs de production, capital, travail salarié permettront à l’économie anglaise de surmonter rapidement cette situation compliquée par la mise au chômage brutale de la troupe de l’armée britannique  à partir de la défaite de Napoléon. Et c’est au nom de ces principes que Ricardo condamne sévèrement la législation de Speenhamland ( 1795) qui introduisait la dernière loi sur les pauvres . Plus de 3% du revenu national anglais fut redistribué . Toutefois il fallut se rendre à l’évidence que la crise anglaise se prolongea.  Ce qui conduisit Ricardo dans la 2° édition des Principes (1821) à faire son auto-critique.</a:t>
            </a:r>
            <a:r>
              <a:rPr b="1" sz="1100">
                <a:solidFill>
                  <a:srgbClr val="FF0000"/>
                </a:solidFill>
              </a:rPr>
              <a:t>这场危机打击了</a:t>
            </a:r>
            <a:r>
              <a:rPr b="1" sz="1100">
                <a:solidFill>
                  <a:srgbClr val="FF0000"/>
                </a:solidFill>
              </a:rPr>
              <a:t>R.T. Malthus, J.B. Say, D. Ricardo et Marx. David Ricardo</a:t>
            </a:r>
            <a:r>
              <a:rPr b="1" sz="1100">
                <a:solidFill>
                  <a:srgbClr val="FF0000"/>
                </a:solidFill>
              </a:rPr>
              <a:t>      </a:t>
            </a:r>
            <a:r>
              <a:rPr b="1" sz="1100"/>
              <a:t>其结论的全自动织布机产生的纺织品的失业会重工业（采矿，冶金，铁路建设）所抵消说机会的法律。在经济学及赋税里卡多（</a:t>
            </a:r>
            <a:r>
              <a:rPr b="1" sz="1100"/>
              <a:t>1817</a:t>
            </a:r>
            <a:r>
              <a:rPr b="1" sz="1100"/>
              <a:t>），他的原理第一版认为，生产，资本雇佣劳动的因素之间的调整将使得法国经济将很快投入并克服这种复杂的局面，英国陆军从拿破仑战败残酷的失业队伍。这就是这些原则里卡多这个名字强烈谴责立法斯宾汉姆兰（</a:t>
            </a:r>
            <a:r>
              <a:rPr b="1" sz="1100"/>
              <a:t>1795</a:t>
            </a:r>
            <a:r>
              <a:rPr b="1" sz="1100"/>
              <a:t>），里面介绍的最后一个法律上的穷人。英国国家收入超过</a:t>
            </a:r>
            <a:r>
              <a:rPr b="1" sz="1100"/>
              <a:t>3</a:t>
            </a:r>
            <a:r>
              <a:rPr b="1" sz="1100"/>
              <a:t>％进行再分配。不过，他们不得不面对的英文危机持续的事实。这导致里卡多准则（</a:t>
            </a:r>
            <a:r>
              <a:rPr b="1" sz="1100"/>
              <a:t>1821</a:t>
            </a:r>
            <a:r>
              <a:rPr b="1" sz="1100"/>
              <a:t>）的第二版作出自我批评。</a:t>
            </a:r>
            <a:r>
              <a:rPr b="1" sz="1100">
                <a:solidFill>
                  <a:srgbClr val="FF0000"/>
                </a:solidFill>
              </a:rPr>
              <a:t>脑力跟不上</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sx="100000" sy="100000" kx="0" ky="0" algn="b" rotWithShape="0" blurRad="38100" dist="230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F81BD"/>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sx="100000" sy="100000" kx="0" ky="0" algn="b" rotWithShape="0" blurRad="38100" dist="230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F81BD"/>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