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1338" y="12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17496C-A8E4-D44A-9C7D-D1D0ADC47CB4}" type="datetimeFigureOut">
              <a:rPr lang="fr-FR" smtClean="0"/>
              <a:t>23/10/2015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2B7808-37B6-1544-A387-5F0C86310AB9}" type="slidenum">
              <a:rPr lang="fr-FR" smtClean="0"/>
              <a:t>‹#›</a:t>
            </a:fld>
            <a:endParaRPr lang="fr-FR"/>
          </a:p>
        </p:txBody>
      </p:sp>
    </p:spTree>
    <p:extLst>
      <p:ext uri="{BB962C8B-B14F-4D97-AF65-F5344CB8AC3E}">
        <p14:creationId xmlns:p14="http://schemas.microsoft.com/office/powerpoint/2010/main" val="3295839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a:lstStyle/>
          <a:p>
            <a:fld id="{E7602B0F-79EB-654F-B8BB-93A45D91D1DD}" type="slidenum">
              <a:rPr lang="pt-BR" smtClean="0">
                <a:latin typeface="Calibri" pitchFamily="-110" charset="0"/>
                <a:ea typeface="ＭＳ Ｐゴシック" pitchFamily="-110" charset="-128"/>
                <a:cs typeface="ＭＳ Ｐゴシック" pitchFamily="-110" charset="-128"/>
              </a:rPr>
              <a:pPr/>
              <a:t>10</a:t>
            </a:fld>
            <a:endParaRPr lang="pt-BR" smtClean="0">
              <a:latin typeface="Calibri" pitchFamily="-110" charset="0"/>
              <a:ea typeface="ＭＳ Ｐゴシック" pitchFamily="-110" charset="-128"/>
              <a:cs typeface="ＭＳ Ｐゴシック" pitchFamily="-110" charset="-128"/>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a:lstStyle/>
          <a:p>
            <a:pPr eaLnBrk="1" hangingPunct="1"/>
            <a:endParaRPr lang="pt-PT">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95252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a:lstStyle/>
          <a:p>
            <a:fld id="{E7602B0F-79EB-654F-B8BB-93A45D91D1DD}" type="slidenum">
              <a:rPr lang="pt-BR" smtClean="0">
                <a:latin typeface="Calibri" pitchFamily="-110" charset="0"/>
                <a:ea typeface="ＭＳ Ｐゴシック" pitchFamily="-110" charset="-128"/>
                <a:cs typeface="ＭＳ Ｐゴシック" pitchFamily="-110" charset="-128"/>
              </a:rPr>
              <a:pPr/>
              <a:t>11</a:t>
            </a:fld>
            <a:endParaRPr lang="pt-BR" smtClean="0">
              <a:latin typeface="Calibri" pitchFamily="-110" charset="0"/>
              <a:ea typeface="ＭＳ Ｐゴシック" pitchFamily="-110" charset="-128"/>
              <a:cs typeface="ＭＳ Ｐゴシック" pitchFamily="-110" charset="-128"/>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a:lstStyle/>
          <a:p>
            <a:pPr eaLnBrk="1" hangingPunct="1"/>
            <a:endParaRPr lang="pt-PT">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44524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FCB29791-248D-034E-AB73-0E1A09B7E4A4}" type="datetimeFigureOut">
              <a:rPr lang="fr-FR" smtClean="0"/>
              <a:t>23/10/2015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42573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CB29791-248D-034E-AB73-0E1A09B7E4A4}" type="datetimeFigureOut">
              <a:rPr lang="fr-FR" smtClean="0"/>
              <a:t>23/10/2015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269281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CB29791-248D-034E-AB73-0E1A09B7E4A4}" type="datetimeFigureOut">
              <a:rPr lang="fr-FR" smtClean="0"/>
              <a:t>23/10/2015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219428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CB29791-248D-034E-AB73-0E1A09B7E4A4}" type="datetimeFigureOut">
              <a:rPr lang="fr-FR" smtClean="0"/>
              <a:t>23/10/2015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284012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FCB29791-248D-034E-AB73-0E1A09B7E4A4}" type="datetimeFigureOut">
              <a:rPr lang="fr-FR" smtClean="0"/>
              <a:t>23/10/2015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414036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CB29791-248D-034E-AB73-0E1A09B7E4A4}" type="datetimeFigureOut">
              <a:rPr lang="fr-FR" smtClean="0"/>
              <a:t>23/10/2015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21483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CB29791-248D-034E-AB73-0E1A09B7E4A4}" type="datetimeFigureOut">
              <a:rPr lang="fr-FR" smtClean="0"/>
              <a:t>23/10/2015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19671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FCB29791-248D-034E-AB73-0E1A09B7E4A4}" type="datetimeFigureOut">
              <a:rPr lang="fr-FR" smtClean="0"/>
              <a:t>23/10/2015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43303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CB29791-248D-034E-AB73-0E1A09B7E4A4}" type="datetimeFigureOut">
              <a:rPr lang="fr-FR" smtClean="0"/>
              <a:t>23/10/2015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361402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CB29791-248D-034E-AB73-0E1A09B7E4A4}" type="datetimeFigureOut">
              <a:rPr lang="fr-FR" smtClean="0"/>
              <a:t>23/10/2015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224353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CB29791-248D-034E-AB73-0E1A09B7E4A4}" type="datetimeFigureOut">
              <a:rPr lang="fr-FR" smtClean="0"/>
              <a:t>23/10/2015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307121-6639-6049-8951-7D176EF5B944}" type="slidenum">
              <a:rPr lang="fr-FR" smtClean="0"/>
              <a:t>‹#›</a:t>
            </a:fld>
            <a:endParaRPr lang="fr-FR"/>
          </a:p>
        </p:txBody>
      </p:sp>
    </p:spTree>
    <p:extLst>
      <p:ext uri="{BB962C8B-B14F-4D97-AF65-F5344CB8AC3E}">
        <p14:creationId xmlns:p14="http://schemas.microsoft.com/office/powerpoint/2010/main" val="8312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29791-248D-034E-AB73-0E1A09B7E4A4}" type="datetimeFigureOut">
              <a:rPr lang="fr-FR" smtClean="0"/>
              <a:t>23/10/2015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07121-6639-6049-8951-7D176EF5B944}" type="slidenum">
              <a:rPr lang="fr-FR" smtClean="0"/>
              <a:t>‹#›</a:t>
            </a:fld>
            <a:endParaRPr lang="fr-FR"/>
          </a:p>
        </p:txBody>
      </p:sp>
    </p:spTree>
    <p:extLst>
      <p:ext uri="{BB962C8B-B14F-4D97-AF65-F5344CB8AC3E}">
        <p14:creationId xmlns:p14="http://schemas.microsoft.com/office/powerpoint/2010/main" val="3535629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airn.info/revue-multitudes-2006-4-page-73.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conomistsview.typepad.com/economistsview/2008/06/is-a-financial.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4erevolution.com/en/bcg-robot-labor-cos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23913"/>
          </a:xfrm>
          <a:solidFill>
            <a:srgbClr val="FFC214"/>
          </a:solidFill>
        </p:spPr>
        <p:txBody>
          <a:bodyPr>
            <a:normAutofit/>
          </a:bodyPr>
          <a:lstStyle/>
          <a:p>
            <a:pPr algn="l"/>
            <a:r>
              <a:rPr lang="fr-FR" sz="2800" b="1" dirty="0" smtClean="0"/>
              <a:t>7.1.  Sa </a:t>
            </a:r>
            <a:r>
              <a:rPr lang="fr-FR" sz="2800" b="1" dirty="0"/>
              <a:t>justification avec la transformation de l’économie</a:t>
            </a:r>
            <a:endParaRPr lang="fr-FR" b="1" dirty="0" smtClean="0"/>
          </a:p>
        </p:txBody>
      </p:sp>
      <p:sp>
        <p:nvSpPr>
          <p:cNvPr id="16387" name="Espace réservé du contenu 2"/>
          <p:cNvSpPr>
            <a:spLocks noGrp="1"/>
          </p:cNvSpPr>
          <p:nvPr>
            <p:ph idx="1"/>
          </p:nvPr>
        </p:nvSpPr>
        <p:spPr>
          <a:xfrm>
            <a:off x="0" y="823913"/>
            <a:ext cx="9144000" cy="6034087"/>
          </a:xfrm>
          <a:solidFill>
            <a:schemeClr val="tx1">
              <a:lumMod val="50000"/>
              <a:lumOff val="50000"/>
            </a:schemeClr>
          </a:solidFill>
        </p:spPr>
        <p:txBody>
          <a:bodyPr>
            <a:normAutofit fontScale="92500"/>
          </a:bodyPr>
          <a:lstStyle/>
          <a:p>
            <a:pPr marL="0" indent="0">
              <a:buNone/>
            </a:pPr>
            <a:r>
              <a:rPr lang="fr-FR" b="1" dirty="0" smtClean="0">
                <a:solidFill>
                  <a:schemeClr val="bg1"/>
                </a:solidFill>
              </a:rPr>
              <a:t>7.1. Si en période de crise de l’Etat Providence et de ses possibilités, une revendication aussi radicale surgit  c’est tout d’abord parce qu’elle correspond aux mutations profondes de la production et de l’emploi à l’ère des technologies numériques. </a:t>
            </a:r>
          </a:p>
          <a:p>
            <a:pPr marL="0" indent="0">
              <a:buNone/>
            </a:pPr>
            <a:r>
              <a:rPr lang="fr-FR" b="1" dirty="0" smtClean="0">
                <a:solidFill>
                  <a:schemeClr val="bg1"/>
                </a:solidFill>
              </a:rPr>
              <a:t>7.2. C’est ensuite parce qu’elle possède une possibilité de répondre aux aspirations à une société moins inégalitaire et d’être conciliable avec une réforme en profondeur des principes de l’Etat Providence.</a:t>
            </a:r>
          </a:p>
          <a:p>
            <a:pPr marL="0" indent="0">
              <a:buNone/>
            </a:pPr>
            <a:r>
              <a:rPr lang="fr-FR" b="1" dirty="0" smtClean="0">
                <a:solidFill>
                  <a:srgbClr val="FFCF06"/>
                </a:solidFill>
              </a:rPr>
              <a:t>Un site à consulter avant tout le BIEN (Basic </a:t>
            </a:r>
            <a:r>
              <a:rPr lang="fr-FR" b="1" dirty="0" err="1" smtClean="0">
                <a:solidFill>
                  <a:srgbClr val="FFCF06"/>
                </a:solidFill>
              </a:rPr>
              <a:t>Income</a:t>
            </a:r>
            <a:r>
              <a:rPr lang="fr-FR" b="1" dirty="0" smtClean="0">
                <a:solidFill>
                  <a:srgbClr val="FFCF06"/>
                </a:solidFill>
              </a:rPr>
              <a:t> </a:t>
            </a:r>
            <a:r>
              <a:rPr lang="fr-FR" b="1" dirty="0" err="1" smtClean="0">
                <a:solidFill>
                  <a:srgbClr val="FFCF06"/>
                </a:solidFill>
              </a:rPr>
              <a:t>Earth</a:t>
            </a:r>
            <a:r>
              <a:rPr lang="fr-FR" b="1" dirty="0" smtClean="0">
                <a:solidFill>
                  <a:srgbClr val="FFCF06"/>
                </a:solidFill>
              </a:rPr>
              <a:t> </a:t>
            </a:r>
            <a:r>
              <a:rPr lang="fr-FR" b="1" dirty="0" err="1" smtClean="0">
                <a:solidFill>
                  <a:srgbClr val="FFCF06"/>
                </a:solidFill>
              </a:rPr>
              <a:t>Income</a:t>
            </a:r>
            <a:r>
              <a:rPr lang="fr-FR" b="1" dirty="0" smtClean="0">
                <a:solidFill>
                  <a:srgbClr val="FFCF06"/>
                </a:solidFill>
              </a:rPr>
              <a:t>)  animé par Philippe Van </a:t>
            </a:r>
            <a:r>
              <a:rPr lang="fr-FR" b="1" dirty="0" err="1" smtClean="0">
                <a:solidFill>
                  <a:srgbClr val="FFCF06"/>
                </a:solidFill>
              </a:rPr>
              <a:t>Parijs</a:t>
            </a:r>
            <a:r>
              <a:rPr lang="fr-FR" b="1" dirty="0" smtClean="0">
                <a:solidFill>
                  <a:srgbClr val="FFCF06"/>
                </a:solidFill>
              </a:rPr>
              <a:t> @</a:t>
            </a:r>
          </a:p>
          <a:p>
            <a:pPr marL="0" indent="0">
              <a:buNone/>
            </a:pPr>
            <a:r>
              <a:rPr lang="fr-FR" b="1" dirty="0">
                <a:solidFill>
                  <a:srgbClr val="3366FF"/>
                </a:solidFill>
              </a:rPr>
              <a:t>http://</a:t>
            </a:r>
            <a:r>
              <a:rPr lang="fr-FR" b="1" dirty="0" err="1">
                <a:solidFill>
                  <a:srgbClr val="3366FF"/>
                </a:solidFill>
              </a:rPr>
              <a:t>www.basicincome.org</a:t>
            </a:r>
            <a:r>
              <a:rPr lang="fr-FR" b="1" dirty="0">
                <a:solidFill>
                  <a:srgbClr val="3366FF"/>
                </a:solidFill>
              </a:rPr>
              <a:t>  </a:t>
            </a:r>
            <a:endParaRPr lang="fr-FR" b="1" dirty="0" smtClean="0">
              <a:solidFill>
                <a:srgbClr val="3366FF"/>
              </a:solidFill>
            </a:endParaRPr>
          </a:p>
        </p:txBody>
      </p:sp>
    </p:spTree>
    <p:extLst>
      <p:ext uri="{BB962C8B-B14F-4D97-AF65-F5344CB8AC3E}">
        <p14:creationId xmlns:p14="http://schemas.microsoft.com/office/powerpoint/2010/main" val="2159291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p:cNvSpPr>
            <a:spLocks noChangeAspect="1" noChangeArrowheads="1"/>
          </p:cNvSpPr>
          <p:nvPr/>
        </p:nvSpPr>
        <p:spPr bwMode="auto">
          <a:xfrm>
            <a:off x="900113" y="404813"/>
            <a:ext cx="7431087" cy="6149975"/>
          </a:xfrm>
          <a:prstGeom prst="ellipse">
            <a:avLst/>
          </a:prstGeom>
          <a:solidFill>
            <a:srgbClr val="26E4AB"/>
          </a:solidFill>
          <a:ln w="9525">
            <a:solidFill>
              <a:schemeClr val="tx1"/>
            </a:solidFill>
            <a:round/>
            <a:headEnd/>
            <a:tailEnd/>
          </a:ln>
        </p:spPr>
        <p:txBody>
          <a:bodyPr wrap="none" anchor="ctr">
            <a:prstTxWarp prst="textNoShape">
              <a:avLst/>
            </a:prstTxWarp>
          </a:bodyPr>
          <a:lstStyle/>
          <a:p>
            <a:endParaRPr lang="pt-PT"/>
          </a:p>
        </p:txBody>
      </p:sp>
      <p:sp>
        <p:nvSpPr>
          <p:cNvPr id="54275" name="Oval 3"/>
          <p:cNvSpPr>
            <a:spLocks noChangeAspect="1" noChangeArrowheads="1"/>
          </p:cNvSpPr>
          <p:nvPr/>
        </p:nvSpPr>
        <p:spPr bwMode="auto">
          <a:xfrm>
            <a:off x="3563946" y="1526775"/>
            <a:ext cx="4582762" cy="3792938"/>
          </a:xfrm>
          <a:prstGeom prst="ellipse">
            <a:avLst/>
          </a:prstGeom>
          <a:solidFill>
            <a:srgbClr val="FFC214"/>
          </a:solidFill>
          <a:ln w="9525">
            <a:solidFill>
              <a:schemeClr val="tx1"/>
            </a:solidFill>
            <a:round/>
            <a:headEnd/>
            <a:tailEnd/>
          </a:ln>
        </p:spPr>
        <p:txBody>
          <a:bodyPr wrap="none" anchor="ctr">
            <a:prstTxWarp prst="textNoShape">
              <a:avLst/>
            </a:prstTxWarp>
          </a:bodyPr>
          <a:lstStyle/>
          <a:p>
            <a:endParaRPr lang="pt-PT" sz="4000" dirty="0"/>
          </a:p>
        </p:txBody>
      </p:sp>
      <p:sp>
        <p:nvSpPr>
          <p:cNvPr id="54276" name="Text Box 4"/>
          <p:cNvSpPr txBox="1">
            <a:spLocks noChangeArrowheads="1"/>
          </p:cNvSpPr>
          <p:nvPr/>
        </p:nvSpPr>
        <p:spPr bwMode="auto">
          <a:xfrm>
            <a:off x="176195" y="260350"/>
            <a:ext cx="2387600" cy="1477328"/>
          </a:xfrm>
          <a:prstGeom prst="rect">
            <a:avLst/>
          </a:prstGeom>
          <a:noFill/>
          <a:ln w="9525">
            <a:noFill/>
            <a:miter lim="800000"/>
            <a:headEnd/>
            <a:tailEnd/>
          </a:ln>
        </p:spPr>
        <p:txBody>
          <a:bodyPr wrap="square">
            <a:prstTxWarp prst="textNoShape">
              <a:avLst/>
            </a:prstTxWarp>
            <a:spAutoFit/>
          </a:bodyPr>
          <a:lstStyle/>
          <a:p>
            <a:r>
              <a:rPr lang="fr-FR" dirty="0"/>
              <a:t/>
            </a:r>
            <a:br>
              <a:rPr lang="fr-FR" dirty="0"/>
            </a:br>
            <a:r>
              <a:rPr lang="fr-FR" sz="2400" b="1" dirty="0" smtClean="0">
                <a:solidFill>
                  <a:srgbClr val="3366FF"/>
                </a:solidFill>
              </a:rPr>
              <a:t>La situation actuelle de</a:t>
            </a:r>
          </a:p>
          <a:p>
            <a:r>
              <a:rPr lang="fr-FR" sz="2400" b="1" dirty="0" smtClean="0">
                <a:solidFill>
                  <a:srgbClr val="3366FF"/>
                </a:solidFill>
              </a:rPr>
              <a:t> crise </a:t>
            </a:r>
            <a:endParaRPr lang="fr-FR" sz="2400" b="1" dirty="0">
              <a:solidFill>
                <a:srgbClr val="3366FF"/>
              </a:solidFill>
            </a:endParaRPr>
          </a:p>
        </p:txBody>
      </p:sp>
      <p:sp>
        <p:nvSpPr>
          <p:cNvPr id="54277" name="Oval 5"/>
          <p:cNvSpPr>
            <a:spLocks noChangeArrowheads="1"/>
          </p:cNvSpPr>
          <p:nvPr/>
        </p:nvSpPr>
        <p:spPr bwMode="auto">
          <a:xfrm>
            <a:off x="5442696" y="1974269"/>
            <a:ext cx="2704012" cy="2487478"/>
          </a:xfrm>
          <a:prstGeom prst="ellipse">
            <a:avLst/>
          </a:prstGeom>
          <a:solidFill>
            <a:schemeClr val="accent2">
              <a:lumMod val="60000"/>
              <a:lumOff val="40000"/>
            </a:schemeClr>
          </a:solidFill>
          <a:ln w="9525">
            <a:solidFill>
              <a:schemeClr val="tx1"/>
            </a:solidFill>
            <a:round/>
            <a:headEnd/>
            <a:tailEnd/>
          </a:ln>
        </p:spPr>
        <p:txBody>
          <a:bodyPr wrap="none" anchor="ctr">
            <a:prstTxWarp prst="textNoShape">
              <a:avLst/>
            </a:prstTxWarp>
          </a:bodyPr>
          <a:lstStyle/>
          <a:p>
            <a:endParaRPr lang="pt-PT" dirty="0"/>
          </a:p>
        </p:txBody>
      </p:sp>
      <p:sp>
        <p:nvSpPr>
          <p:cNvPr id="54278" name="Text Box 6"/>
          <p:cNvSpPr txBox="1">
            <a:spLocks noChangeArrowheads="1"/>
          </p:cNvSpPr>
          <p:nvPr/>
        </p:nvSpPr>
        <p:spPr bwMode="auto">
          <a:xfrm flipH="1">
            <a:off x="5879559" y="2097531"/>
            <a:ext cx="2267148" cy="2462213"/>
          </a:xfrm>
          <a:prstGeom prst="rect">
            <a:avLst/>
          </a:prstGeom>
          <a:noFill/>
          <a:ln w="9525">
            <a:noFill/>
            <a:miter lim="800000"/>
            <a:headEnd/>
            <a:tailEnd/>
          </a:ln>
        </p:spPr>
        <p:txBody>
          <a:bodyPr wrap="square">
            <a:prstTxWarp prst="textNoShape">
              <a:avLst/>
            </a:prstTxWarp>
            <a:spAutoFit/>
          </a:bodyPr>
          <a:lstStyle/>
          <a:p>
            <a:r>
              <a:rPr lang="fr-FR" sz="3200" b="1" dirty="0" smtClean="0"/>
              <a:t>Emploi</a:t>
            </a:r>
            <a:r>
              <a:rPr lang="fr-FR" sz="4000" b="1" dirty="0" smtClean="0"/>
              <a:t> </a:t>
            </a:r>
            <a:r>
              <a:rPr lang="fr-FR" sz="3200" b="1" dirty="0" smtClean="0"/>
              <a:t>codifié</a:t>
            </a:r>
          </a:p>
          <a:p>
            <a:r>
              <a:rPr lang="fr-FR" sz="3200" b="1" dirty="0" smtClean="0"/>
              <a:t>Salariat canonique </a:t>
            </a:r>
            <a:endParaRPr lang="fr-FR" sz="3200" b="1" dirty="0"/>
          </a:p>
          <a:p>
            <a:endParaRPr lang="fr-FR" b="1" dirty="0"/>
          </a:p>
        </p:txBody>
      </p:sp>
      <p:sp>
        <p:nvSpPr>
          <p:cNvPr id="54280" name="Text Box 8"/>
          <p:cNvSpPr txBox="1">
            <a:spLocks noChangeArrowheads="1"/>
          </p:cNvSpPr>
          <p:nvPr/>
        </p:nvSpPr>
        <p:spPr bwMode="auto">
          <a:xfrm>
            <a:off x="1369995" y="1258166"/>
            <a:ext cx="5424707" cy="5016757"/>
          </a:xfrm>
          <a:prstGeom prst="rect">
            <a:avLst/>
          </a:prstGeom>
          <a:noFill/>
          <a:ln w="9525">
            <a:noFill/>
            <a:miter lim="800000"/>
            <a:headEnd/>
            <a:tailEnd/>
          </a:ln>
        </p:spPr>
        <p:txBody>
          <a:bodyPr wrap="square">
            <a:prstTxWarp prst="textNoShape">
              <a:avLst/>
            </a:prstTxWarp>
            <a:spAutoFit/>
          </a:bodyPr>
          <a:lstStyle/>
          <a:p>
            <a:pPr algn="ctr"/>
            <a:r>
              <a:rPr lang="fr-FR" sz="3200" b="1" dirty="0" smtClean="0"/>
              <a:t>Activité </a:t>
            </a:r>
          </a:p>
          <a:p>
            <a:r>
              <a:rPr lang="fr-FR" sz="3200" b="1" dirty="0" smtClean="0"/>
              <a:t>humaine</a:t>
            </a:r>
          </a:p>
          <a:p>
            <a:r>
              <a:rPr lang="fr-FR" sz="3200" b="1" dirty="0" smtClean="0"/>
              <a:t>Contributive</a:t>
            </a:r>
          </a:p>
          <a:p>
            <a:r>
              <a:rPr lang="fr-FR" sz="3200" b="1" dirty="0" smtClean="0"/>
              <a:t>Economie</a:t>
            </a:r>
          </a:p>
          <a:p>
            <a:r>
              <a:rPr lang="fr-FR" sz="3200" b="1" dirty="0" smtClean="0"/>
              <a:t>Sociale</a:t>
            </a:r>
          </a:p>
          <a:p>
            <a:r>
              <a:rPr lang="fr-FR" sz="3200" b="1" dirty="0" smtClean="0"/>
              <a:t>Et solidaire</a:t>
            </a:r>
          </a:p>
          <a:p>
            <a:r>
              <a:rPr lang="fr-FR" sz="3200" b="1" dirty="0" smtClean="0"/>
              <a:t>Pollinisation</a:t>
            </a:r>
          </a:p>
          <a:p>
            <a:r>
              <a:rPr lang="fr-FR" sz="3200" b="1" dirty="0" smtClean="0"/>
              <a:t>De l’interaction </a:t>
            </a:r>
          </a:p>
          <a:p>
            <a:pPr algn="ctr"/>
            <a:r>
              <a:rPr lang="fr-FR" sz="3200" b="1" dirty="0" smtClean="0"/>
              <a:t>en </a:t>
            </a:r>
          </a:p>
          <a:p>
            <a:pPr algn="ctr"/>
            <a:r>
              <a:rPr lang="fr-FR" sz="3200" b="1" dirty="0" smtClean="0"/>
              <a:t>plateformes</a:t>
            </a:r>
            <a:endParaRPr lang="fr-FR" sz="3200" b="1" dirty="0"/>
          </a:p>
        </p:txBody>
      </p:sp>
      <p:sp>
        <p:nvSpPr>
          <p:cNvPr id="2" name="ZoneTexte 1"/>
          <p:cNvSpPr txBox="1"/>
          <p:nvPr/>
        </p:nvSpPr>
        <p:spPr>
          <a:xfrm>
            <a:off x="4172597" y="1974269"/>
            <a:ext cx="4511377" cy="3139321"/>
          </a:xfrm>
          <a:prstGeom prst="rect">
            <a:avLst/>
          </a:prstGeom>
          <a:noFill/>
        </p:spPr>
        <p:txBody>
          <a:bodyPr wrap="square" rtlCol="0">
            <a:spAutoFit/>
          </a:bodyPr>
          <a:lstStyle/>
          <a:p>
            <a:r>
              <a:rPr lang="fr-FR" sz="2000" b="1" dirty="0" smtClean="0"/>
              <a:t>Travail non </a:t>
            </a:r>
          </a:p>
          <a:p>
            <a:r>
              <a:rPr lang="fr-FR" sz="2000" b="1" dirty="0" smtClean="0"/>
              <a:t>Reconnu </a:t>
            </a:r>
          </a:p>
          <a:p>
            <a:r>
              <a:rPr lang="fr-FR" sz="2000" b="1" dirty="0" smtClean="0"/>
              <a:t>Comme</a:t>
            </a:r>
          </a:p>
          <a:p>
            <a:r>
              <a:rPr lang="fr-FR" sz="2000" b="1" dirty="0" smtClean="0"/>
              <a:t> emploi</a:t>
            </a:r>
            <a:r>
              <a:rPr lang="fr-FR" sz="2000" b="1" dirty="0"/>
              <a:t> </a:t>
            </a:r>
            <a:endParaRPr lang="fr-FR" sz="2000" b="1" dirty="0" smtClean="0"/>
          </a:p>
          <a:p>
            <a:r>
              <a:rPr lang="fr-FR" sz="2000" b="1" dirty="0" smtClean="0"/>
              <a:t>Travail</a:t>
            </a:r>
          </a:p>
          <a:p>
            <a:r>
              <a:rPr lang="fr-FR" sz="2000" b="1" dirty="0" smtClean="0"/>
              <a:t>occasionnel</a:t>
            </a:r>
          </a:p>
          <a:p>
            <a:r>
              <a:rPr lang="fr-FR" sz="2000" b="1" dirty="0" smtClean="0"/>
              <a:t> intermittent</a:t>
            </a:r>
          </a:p>
          <a:p>
            <a:r>
              <a:rPr lang="fr-FR" sz="2000" b="1" dirty="0" smtClean="0"/>
              <a:t>d’appoint</a:t>
            </a:r>
          </a:p>
          <a:p>
            <a:r>
              <a:rPr lang="fr-FR" sz="2000" b="1" dirty="0" smtClean="0"/>
              <a:t>précaire</a:t>
            </a:r>
          </a:p>
          <a:p>
            <a:endParaRPr lang="fr-FR" dirty="0"/>
          </a:p>
        </p:txBody>
      </p:sp>
    </p:spTree>
    <p:extLst>
      <p:ext uri="{BB962C8B-B14F-4D97-AF65-F5344CB8AC3E}">
        <p14:creationId xmlns:p14="http://schemas.microsoft.com/office/powerpoint/2010/main" val="1407987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Oval 2"/>
          <p:cNvSpPr>
            <a:spLocks noChangeAspect="1" noChangeArrowheads="1"/>
          </p:cNvSpPr>
          <p:nvPr/>
        </p:nvSpPr>
        <p:spPr bwMode="auto">
          <a:xfrm>
            <a:off x="1065213" y="404813"/>
            <a:ext cx="7431087" cy="6149975"/>
          </a:xfrm>
          <a:prstGeom prst="ellipse">
            <a:avLst/>
          </a:prstGeom>
          <a:solidFill>
            <a:srgbClr val="50FF24"/>
          </a:solidFill>
          <a:ln w="9525">
            <a:solidFill>
              <a:schemeClr val="tx1"/>
            </a:solidFill>
            <a:round/>
            <a:headEnd/>
            <a:tailEnd/>
          </a:ln>
        </p:spPr>
        <p:txBody>
          <a:bodyPr wrap="none" anchor="ctr">
            <a:prstTxWarp prst="textNoShape">
              <a:avLst/>
            </a:prstTxWarp>
          </a:bodyPr>
          <a:lstStyle/>
          <a:p>
            <a:endParaRPr lang="pt-PT"/>
          </a:p>
        </p:txBody>
      </p:sp>
      <p:sp>
        <p:nvSpPr>
          <p:cNvPr id="54275" name="Oval 3"/>
          <p:cNvSpPr>
            <a:spLocks noChangeAspect="1" noChangeArrowheads="1"/>
          </p:cNvSpPr>
          <p:nvPr/>
        </p:nvSpPr>
        <p:spPr bwMode="auto">
          <a:xfrm>
            <a:off x="5259654" y="1691758"/>
            <a:ext cx="2887053" cy="2960776"/>
          </a:xfrm>
          <a:prstGeom prst="ellipse">
            <a:avLst/>
          </a:prstGeom>
          <a:solidFill>
            <a:srgbClr val="FFC214"/>
          </a:solidFill>
          <a:ln w="9525">
            <a:solidFill>
              <a:schemeClr val="tx1"/>
            </a:solidFill>
            <a:round/>
            <a:headEnd/>
            <a:tailEnd/>
          </a:ln>
        </p:spPr>
        <p:txBody>
          <a:bodyPr wrap="none" anchor="ctr">
            <a:prstTxWarp prst="textNoShape">
              <a:avLst/>
            </a:prstTxWarp>
          </a:bodyPr>
          <a:lstStyle/>
          <a:p>
            <a:endParaRPr lang="pt-PT" sz="4000" dirty="0"/>
          </a:p>
        </p:txBody>
      </p:sp>
      <p:sp>
        <p:nvSpPr>
          <p:cNvPr id="54276" name="Text Box 4"/>
          <p:cNvSpPr txBox="1">
            <a:spLocks noChangeArrowheads="1"/>
          </p:cNvSpPr>
          <p:nvPr/>
        </p:nvSpPr>
        <p:spPr bwMode="auto">
          <a:xfrm>
            <a:off x="101601" y="260350"/>
            <a:ext cx="1930400" cy="1938992"/>
          </a:xfrm>
          <a:prstGeom prst="rect">
            <a:avLst/>
          </a:prstGeom>
          <a:noFill/>
          <a:ln w="9525">
            <a:noFill/>
            <a:miter lim="800000"/>
            <a:headEnd/>
            <a:tailEnd/>
          </a:ln>
        </p:spPr>
        <p:txBody>
          <a:bodyPr wrap="square">
            <a:prstTxWarp prst="textNoShape">
              <a:avLst/>
            </a:prstTxWarp>
            <a:spAutoFit/>
          </a:bodyPr>
          <a:lstStyle/>
          <a:p>
            <a:r>
              <a:rPr lang="fr-FR" sz="2000" b="1" dirty="0" smtClean="0">
                <a:solidFill>
                  <a:srgbClr val="3366FF"/>
                </a:solidFill>
              </a:rPr>
              <a:t>La situation créée par un revenu d’existence ou de </a:t>
            </a:r>
          </a:p>
          <a:p>
            <a:r>
              <a:rPr lang="fr-FR" sz="2000" b="1" dirty="0" smtClean="0">
                <a:solidFill>
                  <a:srgbClr val="3366FF"/>
                </a:solidFill>
              </a:rPr>
              <a:t>pollinisation</a:t>
            </a:r>
            <a:endParaRPr lang="fr-FR" sz="2000" b="1" dirty="0">
              <a:solidFill>
                <a:srgbClr val="3366FF"/>
              </a:solidFill>
            </a:endParaRPr>
          </a:p>
        </p:txBody>
      </p:sp>
      <p:sp>
        <p:nvSpPr>
          <p:cNvPr id="54277" name="Oval 5"/>
          <p:cNvSpPr>
            <a:spLocks noChangeArrowheads="1"/>
          </p:cNvSpPr>
          <p:nvPr/>
        </p:nvSpPr>
        <p:spPr bwMode="auto">
          <a:xfrm>
            <a:off x="5442696" y="1974269"/>
            <a:ext cx="2704012" cy="2487478"/>
          </a:xfrm>
          <a:prstGeom prst="ellipse">
            <a:avLst/>
          </a:prstGeom>
          <a:solidFill>
            <a:schemeClr val="accent2">
              <a:lumMod val="60000"/>
              <a:lumOff val="40000"/>
            </a:schemeClr>
          </a:solidFill>
          <a:ln w="9525">
            <a:solidFill>
              <a:schemeClr val="tx1"/>
            </a:solidFill>
            <a:round/>
            <a:headEnd/>
            <a:tailEnd/>
          </a:ln>
        </p:spPr>
        <p:txBody>
          <a:bodyPr wrap="none" anchor="ctr">
            <a:prstTxWarp prst="textNoShape">
              <a:avLst/>
            </a:prstTxWarp>
          </a:bodyPr>
          <a:lstStyle/>
          <a:p>
            <a:endParaRPr lang="pt-PT" dirty="0"/>
          </a:p>
        </p:txBody>
      </p:sp>
      <p:sp>
        <p:nvSpPr>
          <p:cNvPr id="54278" name="Text Box 6"/>
          <p:cNvSpPr txBox="1">
            <a:spLocks noChangeArrowheads="1"/>
          </p:cNvSpPr>
          <p:nvPr/>
        </p:nvSpPr>
        <p:spPr bwMode="auto">
          <a:xfrm flipH="1">
            <a:off x="5879559" y="2097531"/>
            <a:ext cx="2267148" cy="2462213"/>
          </a:xfrm>
          <a:prstGeom prst="rect">
            <a:avLst/>
          </a:prstGeom>
          <a:noFill/>
          <a:ln w="9525">
            <a:noFill/>
            <a:miter lim="800000"/>
            <a:headEnd/>
            <a:tailEnd/>
          </a:ln>
        </p:spPr>
        <p:txBody>
          <a:bodyPr wrap="square">
            <a:prstTxWarp prst="textNoShape">
              <a:avLst/>
            </a:prstTxWarp>
            <a:spAutoFit/>
          </a:bodyPr>
          <a:lstStyle/>
          <a:p>
            <a:r>
              <a:rPr lang="fr-FR" sz="3200" b="1" dirty="0" smtClean="0"/>
              <a:t>Emploi</a:t>
            </a:r>
            <a:r>
              <a:rPr lang="fr-FR" sz="4000" b="1" dirty="0" smtClean="0"/>
              <a:t> </a:t>
            </a:r>
            <a:r>
              <a:rPr lang="fr-FR" sz="3200" b="1" dirty="0"/>
              <a:t>s</a:t>
            </a:r>
            <a:r>
              <a:rPr lang="fr-FR" sz="3200" b="1" dirty="0" smtClean="0"/>
              <a:t>alarié ou </a:t>
            </a:r>
            <a:r>
              <a:rPr lang="fr-FR" sz="3200" b="1" dirty="0"/>
              <a:t>à</a:t>
            </a:r>
            <a:r>
              <a:rPr lang="fr-FR" sz="3200" b="1" dirty="0" smtClean="0"/>
              <a:t> son compte</a:t>
            </a:r>
          </a:p>
          <a:p>
            <a:endParaRPr lang="fr-FR" sz="3200" b="1" dirty="0"/>
          </a:p>
          <a:p>
            <a:endParaRPr lang="fr-FR" b="1" dirty="0"/>
          </a:p>
        </p:txBody>
      </p:sp>
      <p:sp>
        <p:nvSpPr>
          <p:cNvPr id="54280" name="Text Box 8"/>
          <p:cNvSpPr txBox="1">
            <a:spLocks noChangeArrowheads="1"/>
          </p:cNvSpPr>
          <p:nvPr/>
        </p:nvSpPr>
        <p:spPr bwMode="auto">
          <a:xfrm>
            <a:off x="1369995" y="1514813"/>
            <a:ext cx="5424707" cy="3539430"/>
          </a:xfrm>
          <a:prstGeom prst="rect">
            <a:avLst/>
          </a:prstGeom>
          <a:noFill/>
          <a:ln w="9525">
            <a:noFill/>
            <a:miter lim="800000"/>
            <a:headEnd/>
            <a:tailEnd/>
          </a:ln>
        </p:spPr>
        <p:txBody>
          <a:bodyPr wrap="square">
            <a:prstTxWarp prst="textNoShape">
              <a:avLst/>
            </a:prstTxWarp>
            <a:spAutoFit/>
          </a:bodyPr>
          <a:lstStyle/>
          <a:p>
            <a:r>
              <a:rPr lang="fr-FR" sz="3200" b="1" dirty="0" smtClean="0"/>
              <a:t>Activité </a:t>
            </a:r>
          </a:p>
          <a:p>
            <a:r>
              <a:rPr lang="fr-FR" sz="3200" b="1" dirty="0" smtClean="0"/>
              <a:t>Humaine</a:t>
            </a:r>
          </a:p>
          <a:p>
            <a:r>
              <a:rPr lang="fr-FR" sz="3200" b="1" dirty="0" smtClean="0"/>
              <a:t>Reconnue par le </a:t>
            </a:r>
          </a:p>
          <a:p>
            <a:r>
              <a:rPr lang="fr-FR" sz="3200" b="1" dirty="0" smtClean="0"/>
              <a:t>Revenu </a:t>
            </a:r>
          </a:p>
          <a:p>
            <a:r>
              <a:rPr lang="fr-FR" sz="3200" b="1" dirty="0" smtClean="0"/>
              <a:t>universel </a:t>
            </a:r>
          </a:p>
          <a:p>
            <a:r>
              <a:rPr lang="fr-FR" sz="3200" b="1" dirty="0" smtClean="0"/>
              <a:t>ou</a:t>
            </a:r>
          </a:p>
          <a:p>
            <a:r>
              <a:rPr lang="fr-FR" sz="3200" b="1" dirty="0" smtClean="0"/>
              <a:t>d’existence</a:t>
            </a:r>
          </a:p>
        </p:txBody>
      </p:sp>
    </p:spTree>
    <p:extLst>
      <p:ext uri="{BB962C8B-B14F-4D97-AF65-F5344CB8AC3E}">
        <p14:creationId xmlns:p14="http://schemas.microsoft.com/office/powerpoint/2010/main" val="822550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76300"/>
          </a:xfrm>
          <a:solidFill>
            <a:srgbClr val="FFC214"/>
          </a:solidFill>
        </p:spPr>
        <p:txBody>
          <a:bodyPr>
            <a:normAutofit/>
          </a:bodyPr>
          <a:lstStyle/>
          <a:p>
            <a:pPr algn="l"/>
            <a:r>
              <a:rPr lang="fr-FR" b="1" dirty="0" smtClean="0">
                <a:solidFill>
                  <a:srgbClr val="000000"/>
                </a:solidFill>
              </a:rPr>
              <a:t>8.2. Un revenu de pollinisation</a:t>
            </a:r>
          </a:p>
        </p:txBody>
      </p:sp>
      <p:sp>
        <p:nvSpPr>
          <p:cNvPr id="16387" name="Espace réservé du contenu 2"/>
          <p:cNvSpPr>
            <a:spLocks noGrp="1"/>
          </p:cNvSpPr>
          <p:nvPr>
            <p:ph idx="1"/>
          </p:nvPr>
        </p:nvSpPr>
        <p:spPr>
          <a:xfrm>
            <a:off x="0" y="876300"/>
            <a:ext cx="9144000" cy="5981701"/>
          </a:xfrm>
          <a:solidFill>
            <a:schemeClr val="tx1">
              <a:lumMod val="50000"/>
              <a:lumOff val="50000"/>
            </a:schemeClr>
          </a:solidFill>
        </p:spPr>
        <p:txBody>
          <a:bodyPr>
            <a:normAutofit fontScale="92500" lnSpcReduction="10000"/>
          </a:bodyPr>
          <a:lstStyle/>
          <a:p>
            <a:pPr eaLnBrk="1" hangingPunct="1">
              <a:buNone/>
            </a:pPr>
            <a:r>
              <a:rPr lang="fr-FR" dirty="0" smtClean="0">
                <a:solidFill>
                  <a:schemeClr val="bg1"/>
                </a:solidFill>
              </a:rPr>
              <a:t>8.2.1. Il s’agit d’une revenu attribué à tout individu résident régulièrement dans un pays. Pour une unités ménage, les revenus d’existence de ses différents sont cumulés. On peut imaginer que les enfants reçoivent jusqu’à 16 ans ¾ d’un revenu d’un adulte ou d’une personne âgée. </a:t>
            </a:r>
          </a:p>
          <a:p>
            <a:pPr eaLnBrk="1" hangingPunct="1">
              <a:buNone/>
            </a:pPr>
            <a:r>
              <a:rPr lang="fr-FR" dirty="0" smtClean="0">
                <a:solidFill>
                  <a:schemeClr val="bg1"/>
                </a:solidFill>
              </a:rPr>
              <a:t>8.2.2. Il est inconditionnel de la naissance à la mort. Il sert en particulier de base de la retraite garantissant un niveau de vie décent.</a:t>
            </a:r>
          </a:p>
          <a:p>
            <a:pPr eaLnBrk="1" hangingPunct="1">
              <a:buNone/>
            </a:pPr>
            <a:r>
              <a:rPr lang="fr-FR" dirty="0" smtClean="0">
                <a:solidFill>
                  <a:schemeClr val="bg1"/>
                </a:solidFill>
              </a:rPr>
              <a:t>8.2.3. Il est cumulable avec une activité ou avec des prestations de retraite afférentes à des activités rémunérées passées mais ne suppose pas que l’on pratique un travail rémunéré pour le toucher.`</a:t>
            </a: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p:txBody>
      </p:sp>
    </p:spTree>
    <p:extLst>
      <p:ext uri="{BB962C8B-B14F-4D97-AF65-F5344CB8AC3E}">
        <p14:creationId xmlns:p14="http://schemas.microsoft.com/office/powerpoint/2010/main" val="790813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76300"/>
          </a:xfrm>
          <a:solidFill>
            <a:srgbClr val="FFC214"/>
          </a:solidFill>
        </p:spPr>
        <p:txBody>
          <a:bodyPr>
            <a:normAutofit fontScale="90000"/>
          </a:bodyPr>
          <a:lstStyle/>
          <a:p>
            <a:pPr algn="l"/>
            <a:r>
              <a:rPr lang="fr-FR" b="1" dirty="0" smtClean="0">
                <a:solidFill>
                  <a:srgbClr val="000000"/>
                </a:solidFill>
              </a:rPr>
              <a:t>8.3. La base nouvelle de l’Etat providence</a:t>
            </a:r>
          </a:p>
        </p:txBody>
      </p:sp>
      <p:sp>
        <p:nvSpPr>
          <p:cNvPr id="16387" name="Espace réservé du contenu 2"/>
          <p:cNvSpPr>
            <a:spLocks noGrp="1"/>
          </p:cNvSpPr>
          <p:nvPr>
            <p:ph idx="1"/>
          </p:nvPr>
        </p:nvSpPr>
        <p:spPr>
          <a:xfrm>
            <a:off x="0" y="876300"/>
            <a:ext cx="9144000" cy="5981701"/>
          </a:xfrm>
          <a:solidFill>
            <a:schemeClr val="tx1">
              <a:lumMod val="50000"/>
              <a:lumOff val="50000"/>
            </a:schemeClr>
          </a:solidFill>
        </p:spPr>
        <p:txBody>
          <a:bodyPr>
            <a:normAutofit fontScale="92500"/>
          </a:bodyPr>
          <a:lstStyle/>
          <a:p>
            <a:pPr eaLnBrk="1" hangingPunct="1">
              <a:buNone/>
            </a:pPr>
            <a:r>
              <a:rPr lang="fr-FR" dirty="0" smtClean="0">
                <a:solidFill>
                  <a:schemeClr val="bg1"/>
                </a:solidFill>
              </a:rPr>
              <a:t>8.2.4.Il s’agit d’un revenu de production et pas de redistribution ; il correspond à une rémunération des membres de la société pour leur contribution à la production de la société et de ses conditions d’existence. </a:t>
            </a:r>
          </a:p>
          <a:p>
            <a:pPr eaLnBrk="1" hangingPunct="1">
              <a:buNone/>
            </a:pPr>
            <a:r>
              <a:rPr lang="fr-FR" dirty="0" smtClean="0">
                <a:solidFill>
                  <a:schemeClr val="bg1"/>
                </a:solidFill>
              </a:rPr>
              <a:t>8.2.5. est d’un montant calculé selon le PIB d’un pays et selon un panier de biens et de services. Il tend à remplacer l’instrument de mesure du salaire minimum.</a:t>
            </a:r>
          </a:p>
          <a:p>
            <a:pPr eaLnBrk="1" hangingPunct="1">
              <a:buNone/>
            </a:pPr>
            <a:r>
              <a:rPr lang="fr-FR" dirty="0" smtClean="0">
                <a:solidFill>
                  <a:schemeClr val="bg1"/>
                </a:solidFill>
              </a:rPr>
              <a:t>8.2.5. Il remplace un grand nombre de prestations sociales (allocation logement, aide sociale, allocation de rentrée scolaire) mais pas les assurances maladies, les assurances chômage, mais pas les retraites  </a:t>
            </a: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p:txBody>
      </p:sp>
    </p:spTree>
    <p:extLst>
      <p:ext uri="{BB962C8B-B14F-4D97-AF65-F5344CB8AC3E}">
        <p14:creationId xmlns:p14="http://schemas.microsoft.com/office/powerpoint/2010/main" val="4000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76300"/>
          </a:xfrm>
          <a:solidFill>
            <a:srgbClr val="FFC214"/>
          </a:solidFill>
        </p:spPr>
        <p:txBody>
          <a:bodyPr>
            <a:normAutofit/>
          </a:bodyPr>
          <a:lstStyle/>
          <a:p>
            <a:pPr algn="l"/>
            <a:r>
              <a:rPr lang="fr-FR" b="1" dirty="0" smtClean="0">
                <a:solidFill>
                  <a:srgbClr val="000000"/>
                </a:solidFill>
              </a:rPr>
              <a:t>8.2. Un revenu de pollinisation</a:t>
            </a:r>
          </a:p>
        </p:txBody>
      </p:sp>
      <p:sp>
        <p:nvSpPr>
          <p:cNvPr id="16387" name="Espace réservé du contenu 2"/>
          <p:cNvSpPr>
            <a:spLocks noGrp="1"/>
          </p:cNvSpPr>
          <p:nvPr>
            <p:ph idx="1"/>
          </p:nvPr>
        </p:nvSpPr>
        <p:spPr>
          <a:xfrm>
            <a:off x="0" y="876300"/>
            <a:ext cx="9144000" cy="5981701"/>
          </a:xfrm>
          <a:solidFill>
            <a:schemeClr val="tx1">
              <a:lumMod val="50000"/>
              <a:lumOff val="50000"/>
            </a:schemeClr>
          </a:solidFill>
        </p:spPr>
        <p:txBody>
          <a:bodyPr>
            <a:normAutofit fontScale="85000" lnSpcReduction="20000"/>
          </a:bodyPr>
          <a:lstStyle/>
          <a:p>
            <a:pPr eaLnBrk="1" hangingPunct="1">
              <a:buNone/>
            </a:pPr>
            <a:r>
              <a:rPr lang="fr-FR" dirty="0" smtClean="0">
                <a:solidFill>
                  <a:schemeClr val="bg1"/>
                </a:solidFill>
              </a:rPr>
              <a:t>8.2.1. Il s’agit d’une revenu attribué à tout individu résident régulièrement dans un pays. Pour une unités ménage, les revenus d’existence de ses différents sont cumulés. On peut imaginer que les enfants reçoivent jusqu’à 16 ans ¾ d’un revenu d’un adulte ou d’une personne âgée. </a:t>
            </a:r>
          </a:p>
          <a:p>
            <a:pPr eaLnBrk="1" hangingPunct="1">
              <a:buNone/>
            </a:pPr>
            <a:r>
              <a:rPr lang="fr-FR" dirty="0" smtClean="0">
                <a:solidFill>
                  <a:schemeClr val="bg1"/>
                </a:solidFill>
              </a:rPr>
              <a:t>8.2.2. Il est inconditionnel de la naissance à la mort. Il sert en particulier de base de la retraite garantissant un niveau de vie décent.</a:t>
            </a:r>
          </a:p>
          <a:p>
            <a:pPr eaLnBrk="1" hangingPunct="1">
              <a:buNone/>
            </a:pPr>
            <a:r>
              <a:rPr lang="fr-FR" dirty="0" smtClean="0">
                <a:solidFill>
                  <a:schemeClr val="bg1"/>
                </a:solidFill>
              </a:rPr>
              <a:t>8.2.3. Il est cumulable avec une activité ou avec des prestations de retraite afférentes à des activités rémunérées passées mais ne suppose pas que l’on pratique un travail rémunéré pour le toucher.</a:t>
            </a:r>
          </a:p>
          <a:p>
            <a:pPr eaLnBrk="1" hangingPunct="1">
              <a:buNone/>
            </a:pPr>
            <a:r>
              <a:rPr lang="fr-FR" dirty="0" smtClean="0">
                <a:solidFill>
                  <a:schemeClr val="bg1"/>
                </a:solidFill>
              </a:rPr>
              <a:t>8.2.4. Il est d’un montant calculé selon le PIB d’un pays et selon un panier de biens et de services. Il tend à remplacer l’instrument de mesure du salaire minimum. Actuellement en France  il se situerait entre 1000  et 1100 euros par mois.  </a:t>
            </a: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p:txBody>
      </p:sp>
    </p:spTree>
    <p:extLst>
      <p:ext uri="{BB962C8B-B14F-4D97-AF65-F5344CB8AC3E}">
        <p14:creationId xmlns:p14="http://schemas.microsoft.com/office/powerpoint/2010/main" val="3260785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76300"/>
          </a:xfrm>
          <a:solidFill>
            <a:srgbClr val="FFC214"/>
          </a:solidFill>
        </p:spPr>
        <p:txBody>
          <a:bodyPr>
            <a:normAutofit/>
          </a:bodyPr>
          <a:lstStyle/>
          <a:p>
            <a:pPr algn="l"/>
            <a:r>
              <a:rPr lang="fr-FR" b="1" dirty="0" smtClean="0">
                <a:solidFill>
                  <a:srgbClr val="000000"/>
                </a:solidFill>
              </a:rPr>
              <a:t>8.2. Un revenu de pollinisation</a:t>
            </a:r>
          </a:p>
        </p:txBody>
      </p:sp>
      <p:sp>
        <p:nvSpPr>
          <p:cNvPr id="16387" name="Espace réservé du contenu 2"/>
          <p:cNvSpPr>
            <a:spLocks noGrp="1"/>
          </p:cNvSpPr>
          <p:nvPr>
            <p:ph idx="1"/>
          </p:nvPr>
        </p:nvSpPr>
        <p:spPr>
          <a:xfrm>
            <a:off x="0" y="876300"/>
            <a:ext cx="9144000" cy="5981701"/>
          </a:xfrm>
          <a:solidFill>
            <a:schemeClr val="tx1">
              <a:lumMod val="50000"/>
              <a:lumOff val="50000"/>
            </a:schemeClr>
          </a:solidFill>
        </p:spPr>
        <p:txBody>
          <a:bodyPr>
            <a:normAutofit lnSpcReduction="10000"/>
          </a:bodyPr>
          <a:lstStyle/>
          <a:p>
            <a:pPr>
              <a:buNone/>
            </a:pPr>
            <a:r>
              <a:rPr lang="fr-FR" sz="2800" dirty="0" smtClean="0">
                <a:solidFill>
                  <a:schemeClr val="bg1"/>
                </a:solidFill>
              </a:rPr>
              <a:t>8.2.5. </a:t>
            </a:r>
            <a:r>
              <a:rPr lang="fr-FR" sz="2800" dirty="0">
                <a:solidFill>
                  <a:schemeClr val="bg1"/>
                </a:solidFill>
              </a:rPr>
              <a:t>Il résout en particulier le problème des trous de plus nombreux dans la protection sociale et l’accès au droits travailleurs occasionnels, pour les précaires, pour les travailleurs autonomes, les auto-entrepreneurs, pour les familles monoparentales.</a:t>
            </a:r>
          </a:p>
          <a:p>
            <a:pPr>
              <a:buNone/>
            </a:pPr>
            <a:r>
              <a:rPr lang="fr-FR" sz="2800" dirty="0" smtClean="0">
                <a:solidFill>
                  <a:schemeClr val="bg1"/>
                </a:solidFill>
              </a:rPr>
              <a:t>8.2.6. </a:t>
            </a:r>
            <a:r>
              <a:rPr lang="fr-FR" sz="2800" dirty="0">
                <a:solidFill>
                  <a:schemeClr val="bg1"/>
                </a:solidFill>
              </a:rPr>
              <a:t>Il correspond à la reconnaissance du « click </a:t>
            </a:r>
            <a:r>
              <a:rPr lang="fr-FR" sz="2800" dirty="0" err="1">
                <a:solidFill>
                  <a:schemeClr val="bg1"/>
                </a:solidFill>
              </a:rPr>
              <a:t>worker</a:t>
            </a:r>
            <a:r>
              <a:rPr lang="fr-FR" sz="2800" dirty="0">
                <a:solidFill>
                  <a:schemeClr val="bg1"/>
                </a:solidFill>
              </a:rPr>
              <a:t> » (Antonio </a:t>
            </a:r>
            <a:r>
              <a:rPr lang="fr-FR" sz="2800" dirty="0" err="1">
                <a:solidFill>
                  <a:schemeClr val="bg1"/>
                </a:solidFill>
              </a:rPr>
              <a:t>Casilli</a:t>
            </a:r>
            <a:r>
              <a:rPr lang="fr-FR" sz="2800" dirty="0">
                <a:solidFill>
                  <a:schemeClr val="bg1"/>
                </a:solidFill>
              </a:rPr>
              <a:t>, </a:t>
            </a:r>
            <a:r>
              <a:rPr lang="fr-FR" sz="2800" dirty="0" err="1">
                <a:solidFill>
                  <a:schemeClr val="bg1"/>
                </a:solidFill>
              </a:rPr>
              <a:t>What</a:t>
            </a:r>
            <a:r>
              <a:rPr lang="fr-FR" sz="2800" dirty="0">
                <a:solidFill>
                  <a:schemeClr val="bg1"/>
                </a:solidFill>
              </a:rPr>
              <a:t> </a:t>
            </a:r>
            <a:r>
              <a:rPr lang="fr-FR" sz="2800" dirty="0" err="1">
                <a:solidFill>
                  <a:schemeClr val="bg1"/>
                </a:solidFill>
              </a:rPr>
              <a:t>is</a:t>
            </a:r>
            <a:r>
              <a:rPr lang="fr-FR" sz="2800" dirty="0">
                <a:solidFill>
                  <a:schemeClr val="bg1"/>
                </a:solidFill>
              </a:rPr>
              <a:t> the Digital Labour? ) contributeur sur les plateformes gratuites, comme au travailleur  bénévole des groupes d’alerte écologiques, aux travailleurs de l’économie sociale et solidaire, aux parents qui élèvent leurs enfants, aux travailleuses domestiques</a:t>
            </a:r>
            <a:r>
              <a:rPr lang="fr-FR" sz="2800" dirty="0" smtClean="0">
                <a:solidFill>
                  <a:schemeClr val="bg1"/>
                </a:solidFill>
              </a:rPr>
              <a:t>.</a:t>
            </a:r>
          </a:p>
          <a:p>
            <a:pPr>
              <a:buNone/>
            </a:pPr>
            <a:r>
              <a:rPr lang="fr-FR" sz="2800" dirty="0" smtClean="0">
                <a:solidFill>
                  <a:schemeClr val="bg1"/>
                </a:solidFill>
              </a:rPr>
              <a:t>8.2.7. Il correspond parfaitement à la généralisation de l’intermittence généralisée du travail qu’il soit subordonné ou créatif ou les deux à la fois.  </a:t>
            </a:r>
          </a:p>
          <a:p>
            <a:pPr>
              <a:buNone/>
            </a:pPr>
            <a:endParaRPr lang="fr-FR" dirty="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a:p>
            <a:pPr eaLnBrk="1" hangingPunct="1">
              <a:buNone/>
            </a:pPr>
            <a:endParaRPr lang="fr-FR" dirty="0" smtClean="0">
              <a:solidFill>
                <a:schemeClr val="bg1"/>
              </a:solidFill>
            </a:endParaRPr>
          </a:p>
        </p:txBody>
      </p:sp>
    </p:spTree>
    <p:extLst>
      <p:ext uri="{BB962C8B-B14F-4D97-AF65-F5344CB8AC3E}">
        <p14:creationId xmlns:p14="http://schemas.microsoft.com/office/powerpoint/2010/main" val="3657172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23913"/>
          </a:xfrm>
          <a:solidFill>
            <a:srgbClr val="FFC214"/>
          </a:solidFill>
        </p:spPr>
        <p:txBody>
          <a:bodyPr>
            <a:normAutofit/>
          </a:bodyPr>
          <a:lstStyle/>
          <a:p>
            <a:pPr algn="l"/>
            <a:r>
              <a:rPr lang="fr-FR" sz="3200" b="1" dirty="0" smtClean="0">
                <a:solidFill>
                  <a:srgbClr val="000000"/>
                </a:solidFill>
              </a:rPr>
              <a:t>9.1.  Son financement : transformation de l’impôt  </a:t>
            </a:r>
          </a:p>
        </p:txBody>
      </p:sp>
      <p:sp>
        <p:nvSpPr>
          <p:cNvPr id="16387" name="Espace réservé du contenu 2"/>
          <p:cNvSpPr>
            <a:spLocks noGrp="1"/>
          </p:cNvSpPr>
          <p:nvPr>
            <p:ph idx="1"/>
          </p:nvPr>
        </p:nvSpPr>
        <p:spPr>
          <a:xfrm>
            <a:off x="0" y="823913"/>
            <a:ext cx="9144000" cy="6034087"/>
          </a:xfrm>
          <a:solidFill>
            <a:schemeClr val="tx1">
              <a:lumMod val="50000"/>
              <a:lumOff val="50000"/>
            </a:schemeClr>
          </a:solidFill>
        </p:spPr>
        <p:txBody>
          <a:bodyPr>
            <a:normAutofit fontScale="25000" lnSpcReduction="20000"/>
          </a:bodyPr>
          <a:lstStyle/>
          <a:p>
            <a:pPr marL="0" indent="0">
              <a:buNone/>
            </a:pPr>
            <a:r>
              <a:rPr lang="fr-FR" sz="9600" dirty="0" smtClean="0">
                <a:solidFill>
                  <a:schemeClr val="bg1"/>
                </a:solidFill>
              </a:rPr>
              <a:t>9.1. Il entre dans le calcul de l’impôt pour ceux qui ont des sources de revenus supplémentaires (issus d’un travail rémunéré ou de revenu du patrimoine).</a:t>
            </a:r>
          </a:p>
          <a:p>
            <a:pPr marL="0" indent="0">
              <a:buNone/>
            </a:pPr>
            <a:r>
              <a:rPr lang="fr-FR" sz="9600" dirty="0" smtClean="0">
                <a:solidFill>
                  <a:schemeClr val="bg1"/>
                </a:solidFill>
              </a:rPr>
              <a:t>9.3. Des estimations réalisées  en 2006  sur l’hypothèse d’un versement </a:t>
            </a:r>
            <a:r>
              <a:rPr lang="fr-FR" sz="9600" dirty="0" err="1" smtClean="0">
                <a:solidFill>
                  <a:schemeClr val="bg1"/>
                </a:solidFill>
              </a:rPr>
              <a:t>fe</a:t>
            </a:r>
            <a:r>
              <a:rPr lang="fr-FR" sz="9600" dirty="0" smtClean="0">
                <a:solidFill>
                  <a:schemeClr val="bg1"/>
                </a:solidFill>
              </a:rPr>
              <a:t> 700 € mensuels de 18 ans à l’âge de la retraite </a:t>
            </a:r>
            <a:r>
              <a:rPr lang="fr-FR" sz="9600" dirty="0">
                <a:solidFill>
                  <a:schemeClr val="bg1"/>
                </a:solidFill>
              </a:rPr>
              <a:t>l</a:t>
            </a:r>
            <a:r>
              <a:rPr lang="fr-FR" sz="9600" dirty="0" smtClean="0">
                <a:solidFill>
                  <a:schemeClr val="bg1"/>
                </a:solidFill>
              </a:rPr>
              <a:t>e coût brut était de 286 milliards d’euros ; l’assujettissement à l’impôt existant alors  permettait de réduire de 30% le besoin de financement, la suppression de diverses allocations devenues redondantes économisait encore 15 milliards, la suppression des allégements des charges sociales accordées aux entreprises dégageait 68 milliards d’euros. Un impôt sur les patrimoines ajoutait 20 milliards d’euros.  Donc la mesure était loin d’être irréaliste. </a:t>
            </a:r>
          </a:p>
          <a:p>
            <a:pPr marL="0" indent="0">
              <a:buNone/>
            </a:pPr>
            <a:r>
              <a:rPr lang="fr-FR" sz="9600" dirty="0" smtClean="0">
                <a:solidFill>
                  <a:schemeClr val="bg1"/>
                </a:solidFill>
              </a:rPr>
              <a:t>9.4. Le besoin de financement est nettement plus réduit du fait de la réaffectation de nombre de dépenses sociales (voir le numéro de Multitudes consacré à ce sujet).@ </a:t>
            </a:r>
            <a:r>
              <a:rPr lang="fr-FR" sz="9600" b="1" dirty="0">
                <a:solidFill>
                  <a:schemeClr val="bg1"/>
                </a:solidFill>
                <a:hlinkClick r:id="rId2"/>
              </a:rPr>
              <a:t>http://www.cairn.info/revue-multitudes-2006-4-page-73.htm</a:t>
            </a:r>
            <a:r>
              <a:rPr lang="fr-FR" sz="9600" b="1" dirty="0">
                <a:solidFill>
                  <a:schemeClr val="bg1"/>
                </a:solidFill>
              </a:rPr>
              <a:t> </a:t>
            </a:r>
          </a:p>
          <a:p>
            <a:pPr marL="0" indent="0">
              <a:buNone/>
            </a:pPr>
            <a:r>
              <a:rPr lang="fr-FR" sz="9600" dirty="0" smtClean="0">
                <a:solidFill>
                  <a:schemeClr val="bg1"/>
                </a:solidFill>
              </a:rPr>
              <a:t>9.5. Ses effets sur l’inégalité, la pauvreté et l’exclusion sont beaucoup plus puissants  que tout ce qu’a bien pu réaliser l’Etat Providence de Beveridge.</a:t>
            </a:r>
          </a:p>
          <a:p>
            <a:pPr marL="0" indent="0">
              <a:buNone/>
            </a:pPr>
            <a:endParaRPr lang="fr-FR" dirty="0" smtClean="0">
              <a:solidFill>
                <a:schemeClr val="bg1"/>
              </a:solidFill>
            </a:endParaRPr>
          </a:p>
          <a:p>
            <a:pPr marL="0" indent="0">
              <a:buNone/>
            </a:pPr>
            <a:endParaRPr lang="fr-FR" dirty="0" smtClean="0">
              <a:solidFill>
                <a:schemeClr val="bg1"/>
              </a:solidFill>
            </a:endParaRPr>
          </a:p>
          <a:p>
            <a:pPr marL="0" indent="0">
              <a:buNone/>
            </a:pPr>
            <a:endParaRPr lang="fr-FR" b="1" dirty="0" smtClean="0">
              <a:solidFill>
                <a:schemeClr val="bg1"/>
              </a:solidFill>
            </a:endParaRPr>
          </a:p>
          <a:p>
            <a:pPr marL="0" indent="0">
              <a:buNone/>
            </a:pPr>
            <a:endParaRPr lang="fr-FR" b="1" dirty="0" smtClean="0">
              <a:solidFill>
                <a:schemeClr val="bg1"/>
              </a:solidFill>
            </a:endParaRPr>
          </a:p>
          <a:p>
            <a:pPr marL="0" indent="0">
              <a:buNone/>
            </a:pPr>
            <a:r>
              <a:rPr lang="fr-FR" b="1" dirty="0" smtClean="0">
                <a:solidFill>
                  <a:schemeClr val="bg1"/>
                </a:solidFill>
              </a:rPr>
              <a:t> </a:t>
            </a:r>
            <a:endParaRPr lang="en-GB" dirty="0" smtClean="0">
              <a:solidFill>
                <a:schemeClr val="bg1"/>
              </a:solidFill>
            </a:endParaRPr>
          </a:p>
        </p:txBody>
      </p:sp>
    </p:spTree>
    <p:extLst>
      <p:ext uri="{BB962C8B-B14F-4D97-AF65-F5344CB8AC3E}">
        <p14:creationId xmlns:p14="http://schemas.microsoft.com/office/powerpoint/2010/main" val="2584302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23913"/>
          </a:xfrm>
          <a:solidFill>
            <a:srgbClr val="FFC214"/>
          </a:solidFill>
        </p:spPr>
        <p:txBody>
          <a:bodyPr>
            <a:normAutofit/>
          </a:bodyPr>
          <a:lstStyle/>
          <a:p>
            <a:pPr algn="l"/>
            <a:r>
              <a:rPr lang="fr-FR" sz="3200" b="1" dirty="0" smtClean="0">
                <a:solidFill>
                  <a:srgbClr val="000000"/>
                </a:solidFill>
              </a:rPr>
              <a:t>9.1.  Son financement : transformation de l’impôt  </a:t>
            </a:r>
          </a:p>
        </p:txBody>
      </p:sp>
      <p:sp>
        <p:nvSpPr>
          <p:cNvPr id="16387" name="Espace réservé du contenu 2"/>
          <p:cNvSpPr>
            <a:spLocks noGrp="1"/>
          </p:cNvSpPr>
          <p:nvPr>
            <p:ph idx="1"/>
          </p:nvPr>
        </p:nvSpPr>
        <p:spPr>
          <a:xfrm>
            <a:off x="0" y="823913"/>
            <a:ext cx="9144000" cy="6034087"/>
          </a:xfrm>
          <a:solidFill>
            <a:schemeClr val="tx1">
              <a:lumMod val="50000"/>
              <a:lumOff val="50000"/>
            </a:schemeClr>
          </a:solidFill>
        </p:spPr>
        <p:txBody>
          <a:bodyPr>
            <a:normAutofit fontScale="77500" lnSpcReduction="20000"/>
          </a:bodyPr>
          <a:lstStyle/>
          <a:p>
            <a:pPr marL="0" indent="0">
              <a:buNone/>
            </a:pPr>
            <a:r>
              <a:rPr lang="fr-FR" dirty="0">
                <a:solidFill>
                  <a:schemeClr val="bg1"/>
                </a:solidFill>
              </a:rPr>
              <a:t>9.5. Il n’en demeure pas moins que l’application actuelle à tout individu y compris les enfants et les personnes âgées à la retraite grève l’exercice.  Sur une base de 1000 euros par mois pour 65 millions de Français, il correspond à un coût brut de 780 milliards soit un tiers du PIB actuel (2200 milliards)</a:t>
            </a:r>
            <a:r>
              <a:rPr lang="fr-FR" dirty="0" smtClean="0">
                <a:solidFill>
                  <a:schemeClr val="bg1"/>
                </a:solidFill>
              </a:rPr>
              <a:t>.</a:t>
            </a:r>
          </a:p>
          <a:p>
            <a:pPr marL="0" indent="0">
              <a:buNone/>
            </a:pPr>
            <a:r>
              <a:rPr lang="fr-FR" dirty="0" smtClean="0">
                <a:solidFill>
                  <a:schemeClr val="bg1"/>
                </a:solidFill>
              </a:rPr>
              <a:t>9.6. Les dépenses des allocations familiales, une partie des retraites devraient être défalquées également pour calculer le coût net dans le cas où la mesure devient universelle tous âges confondus.  </a:t>
            </a:r>
          </a:p>
          <a:p>
            <a:pPr marL="0" indent="0">
              <a:buNone/>
            </a:pPr>
            <a:r>
              <a:rPr lang="fr-FR" dirty="0" smtClean="0">
                <a:solidFill>
                  <a:schemeClr val="bg1"/>
                </a:solidFill>
              </a:rPr>
              <a:t>9.7. Le choc créé à l’échelle macroéconomique serait plus élevé et la dynamique en terme de la demande intérieure devrait avoir un effet sur la croissance. Après tout lorsqu’a été créé l’Etat Providence le budget de la sécurité sociale est devenu rapidement du même ordre de grandeur que le budget de l’Etat.  </a:t>
            </a:r>
          </a:p>
          <a:p>
            <a:pPr marL="0" indent="0">
              <a:buNone/>
            </a:pPr>
            <a:r>
              <a:rPr lang="fr-FR" dirty="0" smtClean="0">
                <a:solidFill>
                  <a:schemeClr val="bg1"/>
                </a:solidFill>
              </a:rPr>
              <a:t>9.7.  L’exercice réalisé par Monier et </a:t>
            </a:r>
            <a:r>
              <a:rPr lang="fr-FR" dirty="0" err="1" smtClean="0">
                <a:solidFill>
                  <a:schemeClr val="bg1"/>
                </a:solidFill>
              </a:rPr>
              <a:t>Vercellone</a:t>
            </a:r>
            <a:r>
              <a:rPr lang="fr-FR" dirty="0" smtClean="0">
                <a:solidFill>
                  <a:schemeClr val="bg1"/>
                </a:solidFill>
              </a:rPr>
              <a:t> en 2006 concluait déjà à la nécessité de modifier la fiscalité profondément en particulier en introduisant la taxe Keynes et la taxe Tobin sur les transactions financières.  </a:t>
            </a:r>
          </a:p>
          <a:p>
            <a:pPr marL="0" indent="0">
              <a:buNone/>
            </a:pPr>
            <a:endParaRPr lang="fr-FR" dirty="0" smtClean="0">
              <a:solidFill>
                <a:schemeClr val="bg1"/>
              </a:solidFill>
            </a:endParaRPr>
          </a:p>
          <a:p>
            <a:pPr marL="0" indent="0">
              <a:buNone/>
            </a:pPr>
            <a:endParaRPr lang="fr-FR" b="1" dirty="0" smtClean="0">
              <a:solidFill>
                <a:schemeClr val="bg1"/>
              </a:solidFill>
            </a:endParaRPr>
          </a:p>
          <a:p>
            <a:pPr marL="0" indent="0">
              <a:buNone/>
            </a:pPr>
            <a:endParaRPr lang="fr-FR" b="1" dirty="0" smtClean="0">
              <a:solidFill>
                <a:schemeClr val="bg1"/>
              </a:solidFill>
            </a:endParaRPr>
          </a:p>
        </p:txBody>
      </p:sp>
    </p:spTree>
    <p:extLst>
      <p:ext uri="{BB962C8B-B14F-4D97-AF65-F5344CB8AC3E}">
        <p14:creationId xmlns:p14="http://schemas.microsoft.com/office/powerpoint/2010/main" val="9950311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23913"/>
          </a:xfrm>
          <a:solidFill>
            <a:srgbClr val="FFC214"/>
          </a:solidFill>
        </p:spPr>
        <p:txBody>
          <a:bodyPr>
            <a:normAutofit/>
          </a:bodyPr>
          <a:lstStyle/>
          <a:p>
            <a:pPr algn="l"/>
            <a:r>
              <a:rPr lang="fr-FR" sz="3200" b="1" dirty="0" smtClean="0">
                <a:solidFill>
                  <a:srgbClr val="000000"/>
                </a:solidFill>
              </a:rPr>
              <a:t>9.1.  Son financement par la taxe pollen</a:t>
            </a:r>
          </a:p>
        </p:txBody>
      </p:sp>
      <p:sp>
        <p:nvSpPr>
          <p:cNvPr id="16387" name="Espace réservé du contenu 2"/>
          <p:cNvSpPr>
            <a:spLocks noGrp="1"/>
          </p:cNvSpPr>
          <p:nvPr>
            <p:ph idx="1"/>
          </p:nvPr>
        </p:nvSpPr>
        <p:spPr>
          <a:xfrm>
            <a:off x="0" y="823913"/>
            <a:ext cx="9144000" cy="6034087"/>
          </a:xfrm>
          <a:solidFill>
            <a:schemeClr val="tx1">
              <a:lumMod val="50000"/>
              <a:lumOff val="50000"/>
            </a:schemeClr>
          </a:solidFill>
        </p:spPr>
        <p:txBody>
          <a:bodyPr>
            <a:normAutofit fontScale="55000" lnSpcReduction="20000"/>
          </a:bodyPr>
          <a:lstStyle/>
          <a:p>
            <a:pPr marL="0" indent="0">
              <a:buNone/>
            </a:pPr>
            <a:r>
              <a:rPr lang="fr-FR" dirty="0" smtClean="0">
                <a:solidFill>
                  <a:schemeClr val="bg1"/>
                </a:solidFill>
              </a:rPr>
              <a:t>9.8. </a:t>
            </a:r>
            <a:r>
              <a:rPr lang="fr-FR" dirty="0">
                <a:solidFill>
                  <a:schemeClr val="bg1"/>
                </a:solidFill>
              </a:rPr>
              <a:t>Allons plus loin, le financement principal du revenu d’existence  devrait venir d’une adaptation de la fiscalité à la source de richesse : si la pollinisation est captée par la finance, les principes de l’impôt doivent changer. La richesse étant produite désormais massivement dans la circulation , ce sont les flux qu’il convient de taxer prioritairement et non plus les stocks apparaissant comme solde entre deux flux ( pour le capital, pour les profits, pour le chiffre d’affaire des GAFA comme les clicks numériques). </a:t>
            </a:r>
            <a:endParaRPr lang="fr-FR" dirty="0" smtClean="0">
              <a:solidFill>
                <a:schemeClr val="bg1"/>
              </a:solidFill>
            </a:endParaRPr>
          </a:p>
          <a:p>
            <a:pPr marL="0" indent="0">
              <a:buNone/>
            </a:pPr>
            <a:r>
              <a:rPr lang="fr-FR" dirty="0" smtClean="0">
                <a:solidFill>
                  <a:schemeClr val="bg1"/>
                </a:solidFill>
              </a:rPr>
              <a:t>9.9. Qui accapare l’essentiel des profits tirés de la pollinisation humaine ? La finance. Pour 70 000 milliards de dollars de PIB mondial on comptait en 2014, 700 000 milliards de flux financiers, soit 100 fois plus. Un prélèvement de 5 % sur tout flux monétaires et financier ( une base beaucoup plus large que les seules transactions spéculatives de la taxe Tobin, collecterait la moitié du PIB marchand actuelle, soit 35 000 milliards de dollars.  Il y aura là de quoi financer la dépense publique actuelle .</a:t>
            </a:r>
          </a:p>
          <a:p>
            <a:pPr marL="0" indent="0">
              <a:buNone/>
            </a:pPr>
            <a:r>
              <a:rPr lang="fr-FR" dirty="0">
                <a:solidFill>
                  <a:schemeClr val="bg1"/>
                </a:solidFill>
              </a:rPr>
              <a:t>9.10 </a:t>
            </a:r>
            <a:r>
              <a:rPr lang="fr-FR" dirty="0" smtClean="0">
                <a:solidFill>
                  <a:schemeClr val="bg1"/>
                </a:solidFill>
              </a:rPr>
              <a:t>« En </a:t>
            </a:r>
            <a:r>
              <a:rPr lang="fr-FR" dirty="0">
                <a:solidFill>
                  <a:schemeClr val="bg1"/>
                </a:solidFill>
              </a:rPr>
              <a:t>juin 2008, Dean Baker un </a:t>
            </a:r>
            <a:r>
              <a:rPr lang="fr-FR" dirty="0" err="1">
                <a:solidFill>
                  <a:schemeClr val="bg1"/>
                </a:solidFill>
              </a:rPr>
              <a:t>macroéconomiste</a:t>
            </a:r>
            <a:r>
              <a:rPr lang="fr-FR" dirty="0">
                <a:solidFill>
                  <a:schemeClr val="bg1"/>
                </a:solidFill>
              </a:rPr>
              <a:t> du Center for </a:t>
            </a:r>
            <a:r>
              <a:rPr lang="fr-FR" dirty="0" err="1">
                <a:solidFill>
                  <a:schemeClr val="bg1"/>
                </a:solidFill>
              </a:rPr>
              <a:t>Economy</a:t>
            </a:r>
            <a:r>
              <a:rPr lang="fr-FR" dirty="0">
                <a:solidFill>
                  <a:schemeClr val="bg1"/>
                </a:solidFill>
              </a:rPr>
              <a:t> and Policy </a:t>
            </a:r>
            <a:r>
              <a:rPr lang="fr-FR" dirty="0" err="1">
                <a:solidFill>
                  <a:schemeClr val="bg1"/>
                </a:solidFill>
              </a:rPr>
              <a:t>Research</a:t>
            </a:r>
            <a:r>
              <a:rPr lang="fr-FR" dirty="0">
                <a:solidFill>
                  <a:schemeClr val="bg1"/>
                </a:solidFill>
              </a:rPr>
              <a:t> dans son blog, très sceptique sur une réforme sérieuse du système financier, écrivait : « Une modeste taxe sur les transactions financières pourrait lever facilement l’équivalent d’un point de PIB, soit 150 milliards de dollars [3][3] Reproduit par The </a:t>
            </a:r>
            <a:r>
              <a:rPr lang="fr-FR" dirty="0" err="1">
                <a:solidFill>
                  <a:schemeClr val="bg1"/>
                </a:solidFill>
              </a:rPr>
              <a:t>Economist’s</a:t>
            </a:r>
            <a:r>
              <a:rPr lang="fr-FR" dirty="0">
                <a:solidFill>
                  <a:schemeClr val="bg1"/>
                </a:solidFill>
              </a:rPr>
              <a:t> </a:t>
            </a:r>
            <a:r>
              <a:rPr lang="fr-FR" dirty="0" err="1">
                <a:solidFill>
                  <a:schemeClr val="bg1"/>
                </a:solidFill>
              </a:rPr>
              <a:t>View</a:t>
            </a:r>
            <a:r>
              <a:rPr lang="fr-FR" dirty="0">
                <a:solidFill>
                  <a:schemeClr val="bg1"/>
                </a:solidFill>
              </a:rPr>
              <a:t> sur http:// </a:t>
            </a:r>
            <a:r>
              <a:rPr lang="fr-FR" dirty="0" err="1">
                <a:solidFill>
                  <a:schemeClr val="bg1"/>
                </a:solidFill>
              </a:rPr>
              <a:t>economistsview</a:t>
            </a:r>
            <a:r>
              <a:rPr lang="fr-FR" dirty="0">
                <a:solidFill>
                  <a:schemeClr val="bg1"/>
                </a:solidFill>
              </a:rPr>
              <a:t>..... » Par « modeste », Dean Baker entendait une taxe de 0,25 % sur le volume des transactions en bourse et de 0,02 % sur les assurances pour défaillances sur les swaps, qui n’aurait pas d’impact sur l’activité mais freinerait les activités purement spéculatives. Cet économiste, comme le Ministre allemand, étend la taxe Tobin aux transactions </a:t>
            </a:r>
            <a:r>
              <a:rPr lang="fr-FR" dirty="0" smtClean="0">
                <a:solidFill>
                  <a:schemeClr val="bg1"/>
                </a:solidFill>
              </a:rPr>
              <a:t>intérieures. »</a:t>
            </a:r>
            <a:endParaRPr lang="fr-FR" dirty="0">
              <a:solidFill>
                <a:schemeClr val="bg1"/>
              </a:solidFill>
            </a:endParaRPr>
          </a:p>
          <a:p>
            <a:pPr marL="0" indent="0">
              <a:buNone/>
            </a:pPr>
            <a:r>
              <a:rPr lang="fr-FR" dirty="0"/>
              <a:t>Reproduit par </a:t>
            </a:r>
            <a:r>
              <a:rPr lang="fr-FR" i="1" dirty="0"/>
              <a:t>The </a:t>
            </a:r>
            <a:r>
              <a:rPr lang="fr-FR" i="1" dirty="0" err="1"/>
              <a:t>Economist’s</a:t>
            </a:r>
            <a:r>
              <a:rPr lang="fr-FR" i="1" dirty="0"/>
              <a:t> </a:t>
            </a:r>
            <a:r>
              <a:rPr lang="fr-FR" i="1" dirty="0" err="1"/>
              <a:t>View</a:t>
            </a:r>
            <a:r>
              <a:rPr lang="fr-FR" dirty="0"/>
              <a:t> sur </a:t>
            </a:r>
            <a:r>
              <a:rPr lang="fr-FR" u="sng" dirty="0">
                <a:hlinkClick r:id="rId2"/>
              </a:rPr>
              <a:t>http:// economistsview. typepad. com/ economistsview/ 2008/ 06/ is-a-financial. html</a:t>
            </a:r>
            <a:endParaRPr lang="fr-FR" dirty="0" smtClean="0">
              <a:solidFill>
                <a:schemeClr val="bg1"/>
              </a:solidFill>
            </a:endParaRPr>
          </a:p>
          <a:p>
            <a:pPr marL="0" indent="0">
              <a:buNone/>
            </a:pPr>
            <a:r>
              <a:rPr lang="fr-FR" dirty="0" smtClean="0">
                <a:solidFill>
                  <a:schemeClr val="bg1"/>
                </a:solidFill>
              </a:rPr>
              <a:t> </a:t>
            </a:r>
            <a:endParaRPr lang="fr-FR" dirty="0">
              <a:solidFill>
                <a:schemeClr val="bg1"/>
              </a:solidFill>
            </a:endParaRPr>
          </a:p>
          <a:p>
            <a:pPr marL="0" indent="0">
              <a:buNone/>
            </a:pPr>
            <a:endParaRPr lang="fr-FR" dirty="0">
              <a:solidFill>
                <a:schemeClr val="bg1"/>
              </a:solidFill>
            </a:endParaRPr>
          </a:p>
          <a:p>
            <a:pPr marL="0" indent="0">
              <a:buNone/>
            </a:pPr>
            <a:endParaRPr lang="fr-FR" dirty="0" smtClean="0">
              <a:solidFill>
                <a:schemeClr val="bg1"/>
              </a:solidFill>
            </a:endParaRPr>
          </a:p>
          <a:p>
            <a:pPr marL="0" indent="0">
              <a:buNone/>
            </a:pPr>
            <a:endParaRPr lang="fr-FR" dirty="0" smtClean="0">
              <a:solidFill>
                <a:schemeClr val="bg1"/>
              </a:solidFill>
            </a:endParaRPr>
          </a:p>
          <a:p>
            <a:pPr marL="0" indent="0">
              <a:buNone/>
            </a:pPr>
            <a:endParaRPr lang="fr-FR" b="1" dirty="0" smtClean="0">
              <a:solidFill>
                <a:schemeClr val="bg1"/>
              </a:solidFill>
            </a:endParaRPr>
          </a:p>
          <a:p>
            <a:pPr marL="0" indent="0">
              <a:buNone/>
            </a:pPr>
            <a:endParaRPr lang="fr-FR" b="1" dirty="0" smtClean="0">
              <a:solidFill>
                <a:schemeClr val="bg1"/>
              </a:solidFill>
            </a:endParaRPr>
          </a:p>
        </p:txBody>
      </p:sp>
    </p:spTree>
    <p:extLst>
      <p:ext uri="{BB962C8B-B14F-4D97-AF65-F5344CB8AC3E}">
        <p14:creationId xmlns:p14="http://schemas.microsoft.com/office/powerpoint/2010/main" val="2331185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23913"/>
          </a:xfrm>
          <a:solidFill>
            <a:srgbClr val="FFC214"/>
          </a:solidFill>
        </p:spPr>
        <p:txBody>
          <a:bodyPr>
            <a:normAutofit fontScale="90000"/>
          </a:bodyPr>
          <a:lstStyle/>
          <a:p>
            <a:pPr algn="l"/>
            <a:r>
              <a:rPr lang="fr-FR" sz="3200" b="1" dirty="0" smtClean="0">
                <a:solidFill>
                  <a:srgbClr val="000000"/>
                </a:solidFill>
              </a:rPr>
              <a:t>9.2. Le calcul d’une taxe sur toutes les transactions monétaires et monétaires par René </a:t>
            </a:r>
            <a:r>
              <a:rPr lang="fr-FR" sz="3200" b="1" dirty="0" err="1" smtClean="0">
                <a:solidFill>
                  <a:srgbClr val="000000"/>
                </a:solidFill>
              </a:rPr>
              <a:t>Montgranier</a:t>
            </a:r>
            <a:r>
              <a:rPr lang="fr-FR" sz="3200" b="1" dirty="0" smtClean="0">
                <a:solidFill>
                  <a:srgbClr val="000000"/>
                </a:solidFill>
              </a:rPr>
              <a:t> en 2000</a:t>
            </a:r>
          </a:p>
        </p:txBody>
      </p:sp>
      <p:sp>
        <p:nvSpPr>
          <p:cNvPr id="16387" name="Espace réservé du contenu 2"/>
          <p:cNvSpPr>
            <a:spLocks noGrp="1"/>
          </p:cNvSpPr>
          <p:nvPr>
            <p:ph idx="1"/>
          </p:nvPr>
        </p:nvSpPr>
        <p:spPr>
          <a:xfrm>
            <a:off x="0" y="823913"/>
            <a:ext cx="9144000" cy="6034087"/>
          </a:xfrm>
          <a:solidFill>
            <a:schemeClr val="accent2">
              <a:lumMod val="60000"/>
              <a:lumOff val="40000"/>
            </a:schemeClr>
          </a:solidFill>
        </p:spPr>
        <p:txBody>
          <a:bodyPr>
            <a:normAutofit fontScale="70000" lnSpcReduction="20000"/>
          </a:bodyPr>
          <a:lstStyle/>
          <a:p>
            <a:pPr marL="0" indent="0">
              <a:buNone/>
            </a:pPr>
            <a:r>
              <a:rPr lang="fr-FR" dirty="0"/>
              <a:t>René </a:t>
            </a:r>
            <a:r>
              <a:rPr lang="fr-FR" dirty="0" err="1"/>
              <a:t>Montgranier</a:t>
            </a:r>
            <a:r>
              <a:rPr lang="fr-FR" dirty="0"/>
              <a:t> en avait proposé le calcul en 2000. Le budget de la France était alors distribué de la façon suivante : Rentrées dans les Caisse de l’État dans le système fiscal d’alors (en milliards) : T.V.A = 751 ; impôt sur le revenu = 350 ; impôts sur les sociétés = 286 ; taxes sur les produits pétroliers = 166 ; droits d’enregistrement = 141 ; recettes fiscales = 191 ; soit un total de 1885 milliards. Tout cela contre des dépenses de 2001 milliards, soit un déficit de 116 milliards</a:t>
            </a:r>
            <a:r>
              <a:rPr lang="fr-FR" b="1" dirty="0"/>
              <a:t>. On prélèverait une taxe automatique de 1 % sur tous les mouvements de fonds (en se fondant sur les estimations basses) des mouvements interbancaires en crédits et débits</a:t>
            </a:r>
            <a:r>
              <a:rPr lang="fr-FR" dirty="0"/>
              <a:t> = 35.594 356 x 2 ; sur les dépôts sur CCP = 10.124,102 et les retraits sur ces mêmes CCP = 9.060, 91 ; sur les mouvements de fonds dans les autres organismes financiers agréés, sur les mandats postaux, sur les Caisses d’Épargne, sur les mutuelles et les assurances (qui ne sont pas chiffrés mais qui pourraient l’être). Il y aurait un prélèvement de 0,25 % sur les mouvements et engagements financiers intérieurs et extérieurs = 5 116 501, 279 ainsi que sur les sociétés gérant flux et reflux et stocks de produits financiers (en particulier les sociétés de clearing) = 6 590 001, 665. </a:t>
            </a:r>
            <a:r>
              <a:rPr lang="fr-FR" b="1" dirty="0"/>
              <a:t>Tout cela suffirait à lever 3 849 milliards, soit de quoi supprimer toutes les autres formes d’impôts directs et indirects et de quoi gérer sans déficit le budget de l’État ainsi que le budget social de la nation.</a:t>
            </a:r>
            <a:endParaRPr lang="fr-FR" b="1" dirty="0" smtClean="0">
              <a:solidFill>
                <a:schemeClr val="bg1"/>
              </a:solidFill>
            </a:endParaRPr>
          </a:p>
        </p:txBody>
      </p:sp>
    </p:spTree>
    <p:extLst>
      <p:ext uri="{BB962C8B-B14F-4D97-AF65-F5344CB8AC3E}">
        <p14:creationId xmlns:p14="http://schemas.microsoft.com/office/powerpoint/2010/main" val="1893847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23913"/>
          </a:xfrm>
          <a:solidFill>
            <a:srgbClr val="FFC214"/>
          </a:solidFill>
        </p:spPr>
        <p:txBody>
          <a:bodyPr>
            <a:normAutofit fontScale="90000"/>
          </a:bodyPr>
          <a:lstStyle/>
          <a:p>
            <a:pPr algn="l" eaLnBrk="1" hangingPunct="1"/>
            <a:r>
              <a:rPr lang="fr-FR" sz="3200" b="1" dirty="0" smtClean="0">
                <a:solidFill>
                  <a:srgbClr val="000000"/>
                </a:solidFill>
              </a:rPr>
              <a:t>7.2.  La nouvelle « grande transformation «  de l’économie capitaliste. </a:t>
            </a:r>
          </a:p>
        </p:txBody>
      </p:sp>
      <p:sp>
        <p:nvSpPr>
          <p:cNvPr id="16387" name="Espace réservé du contenu 2"/>
          <p:cNvSpPr>
            <a:spLocks noGrp="1"/>
          </p:cNvSpPr>
          <p:nvPr>
            <p:ph idx="1"/>
          </p:nvPr>
        </p:nvSpPr>
        <p:spPr>
          <a:xfrm>
            <a:off x="0" y="823913"/>
            <a:ext cx="9144000" cy="6034087"/>
          </a:xfrm>
          <a:solidFill>
            <a:schemeClr val="tx1">
              <a:lumMod val="50000"/>
              <a:lumOff val="50000"/>
            </a:schemeClr>
          </a:solidFill>
        </p:spPr>
        <p:txBody>
          <a:bodyPr>
            <a:normAutofit fontScale="85000" lnSpcReduction="10000"/>
          </a:bodyPr>
          <a:lstStyle/>
          <a:p>
            <a:pPr marL="0" indent="0">
              <a:buNone/>
            </a:pPr>
            <a:r>
              <a:rPr lang="fr-FR" b="1" dirty="0" smtClean="0">
                <a:solidFill>
                  <a:schemeClr val="bg1"/>
                </a:solidFill>
              </a:rPr>
              <a:t>7.2.1. </a:t>
            </a:r>
            <a:r>
              <a:rPr lang="fr-FR" b="1" dirty="0">
                <a:solidFill>
                  <a:schemeClr val="bg1"/>
                </a:solidFill>
              </a:rPr>
              <a:t>Robotisation (@ </a:t>
            </a:r>
            <a:r>
              <a:rPr lang="fr-FR" b="1" dirty="0">
                <a:solidFill>
                  <a:schemeClr val="bg1"/>
                </a:solidFill>
                <a:hlinkClick r:id="rId2"/>
              </a:rPr>
              <a:t>http://www.4erevolution.com/en/bcg-robot-labor-cost</a:t>
            </a:r>
            <a:r>
              <a:rPr lang="fr-FR" b="1" dirty="0" smtClean="0">
                <a:solidFill>
                  <a:schemeClr val="bg1"/>
                </a:solidFill>
                <a:hlinkClick r:id="rId2"/>
              </a:rPr>
              <a:t>/</a:t>
            </a:r>
            <a:r>
              <a:rPr lang="fr-FR" b="1" dirty="0" smtClean="0">
                <a:solidFill>
                  <a:schemeClr val="bg1"/>
                </a:solidFill>
              </a:rPr>
              <a:t> , ré-articulation des moments de production à l’échelle mondiale du fait du rôle subalterne de la phase de production (voir  diapositive 35 infra), dématérialisation  et socialisation amont croissante de la partie incorporant le plus de valeur ajoutée, automatisation des tâches logiques du cerveau gauche, imitation par les </a:t>
            </a:r>
            <a:r>
              <a:rPr lang="fr-FR" b="1" i="1" dirty="0" smtClean="0">
                <a:solidFill>
                  <a:schemeClr val="bg1"/>
                </a:solidFill>
              </a:rPr>
              <a:t>machine </a:t>
            </a:r>
            <a:r>
              <a:rPr lang="fr-FR" b="1" i="1" dirty="0" err="1" smtClean="0">
                <a:solidFill>
                  <a:schemeClr val="bg1"/>
                </a:solidFill>
              </a:rPr>
              <a:t>learning</a:t>
            </a:r>
            <a:r>
              <a:rPr lang="fr-FR" b="1" i="1" dirty="0" smtClean="0">
                <a:solidFill>
                  <a:schemeClr val="bg1"/>
                </a:solidFill>
              </a:rPr>
              <a:t> </a:t>
            </a:r>
            <a:r>
              <a:rPr lang="fr-FR" b="1" dirty="0" smtClean="0">
                <a:solidFill>
                  <a:schemeClr val="bg1"/>
                </a:solidFill>
              </a:rPr>
              <a:t>des raisonnements  complexes à partir du </a:t>
            </a:r>
            <a:r>
              <a:rPr lang="fr-FR" b="1" dirty="0" err="1" smtClean="0">
                <a:solidFill>
                  <a:schemeClr val="bg1"/>
                </a:solidFill>
              </a:rPr>
              <a:t>Big</a:t>
            </a:r>
            <a:r>
              <a:rPr lang="fr-FR" b="1" dirty="0" smtClean="0">
                <a:solidFill>
                  <a:schemeClr val="bg1"/>
                </a:solidFill>
              </a:rPr>
              <a:t> Data fourni par les objets interconnectés, la géolocalisation (voir Diapositive 34 infra) , telles sont les caractéristiques du nouveau mode de produire.</a:t>
            </a:r>
          </a:p>
          <a:p>
            <a:pPr marL="0" indent="0">
              <a:buNone/>
            </a:pPr>
            <a:r>
              <a:rPr lang="fr-FR" b="1" dirty="0" smtClean="0">
                <a:solidFill>
                  <a:schemeClr val="bg1"/>
                </a:solidFill>
              </a:rPr>
              <a:t>7.2.2. Mais la caractéristique la plus importante est une subsumption-incorporation  croissante de la sphère des externalités positives du travail collaboratif collectif et de l’interaction humaine ( Moulier Boutang, 2010 and 2007) . </a:t>
            </a:r>
            <a:endParaRPr lang="en-GB" dirty="0" smtClean="0">
              <a:solidFill>
                <a:schemeClr val="bg1"/>
              </a:solidFill>
            </a:endParaRPr>
          </a:p>
        </p:txBody>
      </p:sp>
    </p:spTree>
    <p:extLst>
      <p:ext uri="{BB962C8B-B14F-4D97-AF65-F5344CB8AC3E}">
        <p14:creationId xmlns:p14="http://schemas.microsoft.com/office/powerpoint/2010/main" val="1305892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23913"/>
          </a:xfrm>
          <a:solidFill>
            <a:srgbClr val="FFC214"/>
          </a:solidFill>
        </p:spPr>
        <p:txBody>
          <a:bodyPr>
            <a:normAutofit fontScale="90000"/>
          </a:bodyPr>
          <a:lstStyle/>
          <a:p>
            <a:pPr algn="l"/>
            <a:r>
              <a:rPr lang="fr-FR" sz="3200" b="1" dirty="0" smtClean="0">
                <a:solidFill>
                  <a:srgbClr val="000000"/>
                </a:solidFill>
              </a:rPr>
              <a:t>10. Conséquences attendues : la grande bifurcation du </a:t>
            </a:r>
            <a:r>
              <a:rPr lang="fr-FR" sz="3200" b="1" dirty="0" smtClean="0">
                <a:solidFill>
                  <a:srgbClr val="000000"/>
                </a:solidFill>
              </a:rPr>
              <a:t>salariat</a:t>
            </a:r>
            <a:r>
              <a:rPr lang="zh-CN" altLang="en-US" sz="3200" b="1" dirty="0">
                <a:solidFill>
                  <a:srgbClr val="000000"/>
                </a:solidFill>
              </a:rPr>
              <a:t>目前危机的局势</a:t>
            </a:r>
            <a:endParaRPr lang="fr-FR" sz="3200" b="1" dirty="0" smtClean="0">
              <a:solidFill>
                <a:srgbClr val="000000"/>
              </a:solidFill>
            </a:endParaRPr>
          </a:p>
        </p:txBody>
      </p:sp>
      <p:sp>
        <p:nvSpPr>
          <p:cNvPr id="16387" name="Espace réservé du contenu 2"/>
          <p:cNvSpPr>
            <a:spLocks noGrp="1"/>
          </p:cNvSpPr>
          <p:nvPr>
            <p:ph idx="1"/>
          </p:nvPr>
        </p:nvSpPr>
        <p:spPr>
          <a:xfrm>
            <a:off x="0" y="823913"/>
            <a:ext cx="9144000" cy="6034087"/>
          </a:xfrm>
          <a:solidFill>
            <a:schemeClr val="tx1">
              <a:lumMod val="50000"/>
              <a:lumOff val="50000"/>
            </a:schemeClr>
          </a:solidFill>
        </p:spPr>
        <p:txBody>
          <a:bodyPr>
            <a:normAutofit fontScale="92500" lnSpcReduction="20000"/>
          </a:bodyPr>
          <a:lstStyle/>
          <a:p>
            <a:pPr marL="0" indent="0">
              <a:buNone/>
            </a:pPr>
            <a:r>
              <a:rPr lang="fr-FR" sz="2400" dirty="0" smtClean="0">
                <a:solidFill>
                  <a:schemeClr val="bg1"/>
                </a:solidFill>
              </a:rPr>
              <a:t>10.1. Les scénarios d’évolution du travail, de l’emploi et de la croissance dans une société de l’information, des réseaux numériques et des plateformes contributives, une société pollen pointent tous vers l’impossibilité de se passer d’une refondation du processus de codification de l’activité, du travail subordonné, des rapports de propriété (au sens de la propriété sociale évoquée par R. Castel et C. Haroche</a:t>
            </a:r>
            <a:r>
              <a:rPr lang="fr-FR" sz="2400" dirty="0" smtClean="0">
                <a:solidFill>
                  <a:schemeClr val="bg1"/>
                </a:solidFill>
              </a:rPr>
              <a:t>).</a:t>
            </a:r>
            <a:r>
              <a:rPr lang="zh-CN" altLang="en-US" sz="2400" dirty="0">
                <a:solidFill>
                  <a:schemeClr val="bg1"/>
                </a:solidFill>
              </a:rPr>
              <a:t>社会互助经济体的人力活动</a:t>
            </a:r>
          </a:p>
          <a:p>
            <a:pPr marL="0" indent="0">
              <a:buNone/>
            </a:pPr>
            <a:r>
              <a:rPr lang="zh-CN" altLang="en-US" sz="2400" dirty="0">
                <a:solidFill>
                  <a:schemeClr val="bg1"/>
                </a:solidFill>
              </a:rPr>
              <a:t>资本传播的互动与平台</a:t>
            </a:r>
          </a:p>
          <a:p>
            <a:pPr marL="0" indent="0">
              <a:buNone/>
            </a:pPr>
            <a:r>
              <a:rPr lang="zh-CN" altLang="en-US" sz="2400" dirty="0">
                <a:solidFill>
                  <a:schemeClr val="bg1"/>
                </a:solidFill>
              </a:rPr>
              <a:t>不被认可（没有法定雇佣关系）的工作</a:t>
            </a:r>
          </a:p>
          <a:p>
            <a:pPr marL="0" indent="0">
              <a:buNone/>
            </a:pPr>
            <a:r>
              <a:rPr lang="zh-CN" altLang="en-US" sz="2400" dirty="0">
                <a:solidFill>
                  <a:schemeClr val="bg1"/>
                </a:solidFill>
              </a:rPr>
              <a:t>收益不稳定的临时工作</a:t>
            </a:r>
          </a:p>
          <a:p>
            <a:pPr marL="0" indent="0">
              <a:buNone/>
            </a:pPr>
            <a:r>
              <a:rPr lang="zh-CN" altLang="en-US" sz="2400" dirty="0">
                <a:solidFill>
                  <a:schemeClr val="bg1"/>
                </a:solidFill>
              </a:rPr>
              <a:t>符合法定规章的职业</a:t>
            </a:r>
          </a:p>
          <a:p>
            <a:pPr marL="0" indent="0">
              <a:buNone/>
            </a:pPr>
            <a:r>
              <a:rPr lang="zh-CN" altLang="en-US" sz="2400">
                <a:solidFill>
                  <a:schemeClr val="bg1"/>
                </a:solidFill>
              </a:rPr>
              <a:t>牢固的雇佣关系</a:t>
            </a:r>
            <a:endParaRPr lang="fr-FR" sz="2400" dirty="0" smtClean="0">
              <a:solidFill>
                <a:schemeClr val="bg1"/>
              </a:solidFill>
            </a:endParaRPr>
          </a:p>
          <a:p>
            <a:pPr marL="0" indent="0">
              <a:buNone/>
            </a:pPr>
            <a:r>
              <a:rPr lang="fr-FR" sz="2400" dirty="0" smtClean="0">
                <a:solidFill>
                  <a:schemeClr val="bg1"/>
                </a:solidFill>
              </a:rPr>
              <a:t>10.2. Il s’agit d’une bifurcation décisive du salariat qui a été au cœur de l’accumulation capitaliste pendant 5 siècles. </a:t>
            </a:r>
          </a:p>
          <a:p>
            <a:pPr marL="0" indent="0">
              <a:buNone/>
            </a:pPr>
            <a:r>
              <a:rPr lang="fr-FR" sz="2400" dirty="0" smtClean="0">
                <a:solidFill>
                  <a:schemeClr val="bg1"/>
                </a:solidFill>
              </a:rPr>
              <a:t>10.3. Cette refondation passe par l’instauration d’un revenu contributif, de pollinisation, d’existence.</a:t>
            </a:r>
          </a:p>
          <a:p>
            <a:pPr marL="0" indent="0">
              <a:buNone/>
            </a:pPr>
            <a:r>
              <a:rPr lang="fr-FR" sz="2400" dirty="0" smtClean="0">
                <a:solidFill>
                  <a:schemeClr val="bg1"/>
                </a:solidFill>
              </a:rPr>
              <a:t>10.4. C’est autour de cette proposition qu’un système nouveau d’Etat Providence et de nouveau New Deal  doit graviter.</a:t>
            </a:r>
          </a:p>
          <a:p>
            <a:pPr marL="0" indent="0">
              <a:buNone/>
            </a:pPr>
            <a:r>
              <a:rPr lang="fr-FR" sz="2400" dirty="0" smtClean="0">
                <a:solidFill>
                  <a:schemeClr val="bg1"/>
                </a:solidFill>
              </a:rPr>
              <a:t>10.5. Cet objectif est aujourd’hui aussi faisable que l’instauration de la sécurité sociale à l’aube des Trente glorieuses (1945-1975) le fut. </a:t>
            </a:r>
          </a:p>
          <a:p>
            <a:pPr marL="0" indent="0">
              <a:buNone/>
            </a:pPr>
            <a:endParaRPr lang="fr-FR" dirty="0" smtClean="0">
              <a:solidFill>
                <a:schemeClr val="bg1"/>
              </a:solidFill>
            </a:endParaRPr>
          </a:p>
          <a:p>
            <a:pPr marL="0" indent="0">
              <a:buNone/>
            </a:pPr>
            <a:endParaRPr lang="fr-FR" dirty="0" smtClean="0">
              <a:solidFill>
                <a:schemeClr val="bg1"/>
              </a:solidFill>
            </a:endParaRPr>
          </a:p>
        </p:txBody>
      </p:sp>
    </p:spTree>
    <p:extLst>
      <p:ext uri="{BB962C8B-B14F-4D97-AF65-F5344CB8AC3E}">
        <p14:creationId xmlns:p14="http://schemas.microsoft.com/office/powerpoint/2010/main" val="3006584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269934"/>
          </a:xfrm>
          <a:solidFill>
            <a:srgbClr val="FFD617"/>
          </a:solidFill>
        </p:spPr>
        <p:txBody>
          <a:bodyPr>
            <a:normAutofit/>
          </a:bodyPr>
          <a:lstStyle/>
          <a:p>
            <a:pPr marL="514350" indent="-514350"/>
            <a:r>
              <a:rPr lang="en-GB" sz="2800" b="1" dirty="0" smtClean="0"/>
              <a:t>7.2.3. </a:t>
            </a:r>
            <a:r>
              <a:rPr lang="fr-FR" sz="2800" b="1" dirty="0" smtClean="0"/>
              <a:t> Les classes moyennes et l’automation : les machines </a:t>
            </a:r>
            <a:r>
              <a:rPr lang="fr-FR" sz="2800" b="1" dirty="0" err="1" smtClean="0"/>
              <a:t>learning</a:t>
            </a:r>
            <a:r>
              <a:rPr lang="fr-FR" sz="2800" b="1" dirty="0" smtClean="0"/>
              <a:t>, le </a:t>
            </a:r>
            <a:r>
              <a:rPr lang="fr-FR" sz="2800" b="1" dirty="0" err="1" smtClean="0"/>
              <a:t>big</a:t>
            </a:r>
            <a:r>
              <a:rPr lang="fr-FR" sz="2800" b="1" dirty="0" smtClean="0"/>
              <a:t> data et l’</a:t>
            </a:r>
            <a:r>
              <a:rPr lang="fr-FR" sz="2800" b="1" dirty="0" err="1" smtClean="0"/>
              <a:t>aufhebung</a:t>
            </a:r>
            <a:r>
              <a:rPr lang="fr-FR" sz="2800" b="1" dirty="0" smtClean="0"/>
              <a:t> du travail salarié</a:t>
            </a:r>
            <a:endParaRPr lang="fr-FR" sz="2800" b="1" dirty="0" smtClean="0">
              <a:latin typeface="Cambria"/>
              <a:cs typeface="Cambria"/>
            </a:endParaRPr>
          </a:p>
        </p:txBody>
      </p:sp>
      <p:sp>
        <p:nvSpPr>
          <p:cNvPr id="3" name="Espace réservé du contenu 2"/>
          <p:cNvSpPr>
            <a:spLocks noGrp="1"/>
          </p:cNvSpPr>
          <p:nvPr>
            <p:ph idx="1"/>
          </p:nvPr>
        </p:nvSpPr>
        <p:spPr>
          <a:xfrm>
            <a:off x="0" y="1243456"/>
            <a:ext cx="9144000" cy="5588066"/>
          </a:xfrm>
          <a:solidFill>
            <a:schemeClr val="accent2">
              <a:lumMod val="60000"/>
              <a:lumOff val="40000"/>
            </a:schemeClr>
          </a:solidFill>
        </p:spPr>
        <p:txBody>
          <a:bodyPr>
            <a:normAutofit fontScale="92500" lnSpcReduction="10000"/>
          </a:bodyPr>
          <a:lstStyle/>
          <a:p>
            <a:pPr marL="514350" indent="-514350">
              <a:buNone/>
            </a:pPr>
            <a:r>
              <a:rPr lang="fr-FR" sz="2400" dirty="0" smtClean="0"/>
              <a:t> Voir mon article dans  le #58 de Multitudes</a:t>
            </a:r>
          </a:p>
          <a:p>
            <a:pPr marL="514350" indent="-514350">
              <a:buNone/>
            </a:pPr>
            <a:endParaRPr lang="fr-FR" sz="2400" dirty="0"/>
          </a:p>
          <a:p>
            <a:pPr marL="514350" indent="-514350">
              <a:buNone/>
            </a:pPr>
            <a:r>
              <a:rPr lang="fr-FR" sz="2400" dirty="0" smtClean="0"/>
              <a:t>Voir aussi le  Rapport Lemoine Novembre 2014: « Selon</a:t>
            </a:r>
          </a:p>
          <a:p>
            <a:pPr marL="514350" indent="-514350">
              <a:buNone/>
            </a:pPr>
            <a:r>
              <a:rPr lang="fr-FR" sz="2400" dirty="0" smtClean="0"/>
              <a:t> «  Selon le MIT, 47% des emplois américains vont</a:t>
            </a:r>
          </a:p>
          <a:p>
            <a:pPr marL="514350" indent="-514350">
              <a:buNone/>
            </a:pPr>
            <a:r>
              <a:rPr lang="fr-FR" sz="2400" dirty="0" smtClean="0"/>
              <a:t>     disparaître ou être profondément </a:t>
            </a:r>
          </a:p>
          <a:p>
            <a:pPr marL="514350" indent="-514350">
              <a:buNone/>
            </a:pPr>
            <a:r>
              <a:rPr lang="fr-FR" sz="2400" dirty="0" smtClean="0"/>
              <a:t>     transformés par le numérique. Appliquant </a:t>
            </a:r>
          </a:p>
          <a:p>
            <a:pPr marL="514350" indent="-514350">
              <a:buNone/>
            </a:pPr>
            <a:r>
              <a:rPr lang="fr-FR" sz="2400" dirty="0" smtClean="0"/>
              <a:t>      une méthodologie similaire à l’Europe, le </a:t>
            </a:r>
            <a:r>
              <a:rPr lang="fr-FR" sz="2400" dirty="0" err="1" smtClean="0"/>
              <a:t>think</a:t>
            </a:r>
            <a:r>
              <a:rPr lang="fr-FR" sz="2400" dirty="0" smtClean="0"/>
              <a:t>-tank Bruegel estime à 54% l’impact sur les emplois européens. Avec le numérique, de nouveaux emplois apparaissent et, plus profondément, la notion même d’emploi se transforme. On peut aujourd’hui être tour à tour entrepreneur, salarié, expert indépendant, étudiant, etc. Mieux : on peut occuper simultanément plusieurs de ces statuts. » </a:t>
            </a:r>
          </a:p>
          <a:p>
            <a:pPr marL="514350" indent="-514350">
              <a:buNone/>
            </a:pPr>
            <a:endParaRPr lang="en-GB" sz="2400" dirty="0" smtClean="0"/>
          </a:p>
          <a:p>
            <a:pPr marL="514350" indent="-514350">
              <a:buNone/>
            </a:pPr>
            <a:r>
              <a:rPr lang="en-GB" sz="2400" dirty="0" smtClean="0"/>
              <a:t> </a:t>
            </a:r>
            <a:endParaRPr lang="en-GB" dirty="0" smtClean="0"/>
          </a:p>
          <a:p>
            <a:pPr>
              <a:buNone/>
            </a:pPr>
            <a:r>
              <a:rPr lang="en-GB" dirty="0" smtClean="0"/>
              <a:t> </a:t>
            </a:r>
            <a:endParaRPr lang="en-GB" dirty="0"/>
          </a:p>
        </p:txBody>
      </p:sp>
      <p:pic>
        <p:nvPicPr>
          <p:cNvPr id="4" name="Image 3"/>
          <p:cNvPicPr>
            <a:picLocks noChangeAspect="1"/>
          </p:cNvPicPr>
          <p:nvPr/>
        </p:nvPicPr>
        <p:blipFill>
          <a:blip r:embed="rId2"/>
          <a:stretch>
            <a:fillRect/>
          </a:stretch>
        </p:blipFill>
        <p:spPr>
          <a:xfrm>
            <a:off x="5588000" y="1243456"/>
            <a:ext cx="3556000" cy="1943100"/>
          </a:xfrm>
          <a:prstGeom prst="rect">
            <a:avLst/>
          </a:prstGeom>
        </p:spPr>
      </p:pic>
    </p:spTree>
    <p:extLst>
      <p:ext uri="{BB962C8B-B14F-4D97-AF65-F5344CB8AC3E}">
        <p14:creationId xmlns:p14="http://schemas.microsoft.com/office/powerpoint/2010/main" val="164410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slide(fromBottom)">
                                      <p:cBhvr>
                                        <p:cTn id="7" dur="1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lide(fromBottom)">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slide(fromBottom)">
                                      <p:cBhvr>
                                        <p:cTn id="42" dur="1000"/>
                                        <p:tgtEl>
                                          <p:spTgt spid="3">
                                            <p:txEl>
                                              <p:pRg st="8" end="8"/>
                                            </p:txEl>
                                          </p:spTgt>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slide(fromBottom)">
                                      <p:cBhvr>
                                        <p:cTn id="4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927480"/>
          </a:xfrm>
          <a:solidFill>
            <a:srgbClr val="FFD617"/>
          </a:solidFill>
        </p:spPr>
        <p:txBody>
          <a:bodyPr>
            <a:normAutofit fontScale="90000"/>
          </a:bodyPr>
          <a:lstStyle/>
          <a:p>
            <a:pPr marL="514350" indent="-514350"/>
            <a:r>
              <a:rPr lang="en-GB" sz="3200" b="1" dirty="0" smtClean="0"/>
              <a:t>7.2.4.</a:t>
            </a:r>
            <a:r>
              <a:rPr lang="fr-FR" sz="3200" b="1" dirty="0" smtClean="0"/>
              <a:t> La nouvelle mécanique de la </a:t>
            </a:r>
            <a:r>
              <a:rPr lang="fr-FR" sz="3200" b="1" i="1" dirty="0" smtClean="0"/>
              <a:t>global value </a:t>
            </a:r>
            <a:r>
              <a:rPr lang="fr-FR" sz="3200" b="1" i="1" dirty="0" err="1" smtClean="0"/>
              <a:t>chain</a:t>
            </a:r>
            <a:r>
              <a:rPr lang="fr-FR" sz="3200" b="1" i="1" dirty="0" smtClean="0"/>
              <a:t> </a:t>
            </a:r>
            <a:r>
              <a:rPr lang="fr-FR" sz="3200" b="1" dirty="0" smtClean="0"/>
              <a:t>: délocalisation, perte du rôle dominant de la fabrication</a:t>
            </a:r>
          </a:p>
        </p:txBody>
      </p:sp>
      <p:sp>
        <p:nvSpPr>
          <p:cNvPr id="3" name="Espace réservé du contenu 2"/>
          <p:cNvSpPr>
            <a:spLocks noGrp="1"/>
          </p:cNvSpPr>
          <p:nvPr>
            <p:ph idx="1"/>
          </p:nvPr>
        </p:nvSpPr>
        <p:spPr>
          <a:xfrm>
            <a:off x="0" y="927480"/>
            <a:ext cx="9144000" cy="5930520"/>
          </a:xfrm>
          <a:solidFill>
            <a:schemeClr val="accent2">
              <a:lumMod val="60000"/>
              <a:lumOff val="40000"/>
            </a:schemeClr>
          </a:solidFill>
        </p:spPr>
        <p:txBody>
          <a:bodyPr>
            <a:normAutofit fontScale="92500" lnSpcReduction="10000"/>
          </a:bodyPr>
          <a:lstStyle/>
          <a:p>
            <a:pPr marL="514350" indent="-514350">
              <a:buNone/>
            </a:pPr>
            <a:r>
              <a:rPr lang="fr-FR" sz="2400" dirty="0" smtClean="0"/>
              <a:t>La Global Value Chain  (GVC) </a:t>
            </a:r>
            <a:endParaRPr lang="fr-FR" sz="2400" dirty="0"/>
          </a:p>
          <a:p>
            <a:pPr marL="514350" indent="-514350">
              <a:buNone/>
            </a:pPr>
            <a:endParaRPr lang="fr-FR" sz="2400" dirty="0" smtClean="0"/>
          </a:p>
          <a:p>
            <a:pPr marL="514350" indent="-514350">
              <a:buNone/>
            </a:pPr>
            <a:r>
              <a:rPr lang="fr-FR" sz="2400" dirty="0" smtClean="0"/>
              <a:t> « GVC </a:t>
            </a:r>
            <a:r>
              <a:rPr lang="fr-FR" sz="2400" dirty="0" err="1" smtClean="0"/>
              <a:t>analysis</a:t>
            </a:r>
            <a:r>
              <a:rPr lang="fr-FR" sz="2400" dirty="0" smtClean="0"/>
              <a:t> </a:t>
            </a:r>
            <a:r>
              <a:rPr lang="fr-FR" sz="2400" dirty="0" err="1" smtClean="0"/>
              <a:t>views</a:t>
            </a:r>
            <a:r>
              <a:rPr lang="fr-FR" sz="2400" dirty="0" smtClean="0"/>
              <a:t> “</a:t>
            </a:r>
            <a:r>
              <a:rPr lang="fr-FR" sz="2400" dirty="0" err="1" smtClean="0"/>
              <a:t>upgrading</a:t>
            </a:r>
            <a:r>
              <a:rPr lang="fr-FR" sz="2400" dirty="0" smtClean="0"/>
              <a:t>” as a continuum </a:t>
            </a:r>
            <a:r>
              <a:rPr lang="fr-FR" sz="2400" dirty="0" err="1" smtClean="0"/>
              <a:t>starting</a:t>
            </a:r>
            <a:r>
              <a:rPr lang="fr-FR" sz="2400" dirty="0" smtClean="0"/>
              <a:t> </a:t>
            </a:r>
            <a:r>
              <a:rPr lang="fr-FR" sz="2400" dirty="0" err="1" smtClean="0"/>
              <a:t>with</a:t>
            </a:r>
            <a:r>
              <a:rPr lang="fr-FR" sz="2400" dirty="0" smtClean="0"/>
              <a:t> “</a:t>
            </a:r>
            <a:r>
              <a:rPr lang="fr-FR" sz="2400" dirty="0" err="1" smtClean="0"/>
              <a:t>process</a:t>
            </a:r>
            <a:r>
              <a:rPr lang="fr-FR" sz="2400" dirty="0" smtClean="0"/>
              <a:t> </a:t>
            </a:r>
            <a:r>
              <a:rPr lang="fr-FR" sz="2400" dirty="0" err="1" smtClean="0"/>
              <a:t>upgrading</a:t>
            </a:r>
            <a:r>
              <a:rPr lang="fr-FR" sz="2400" dirty="0" smtClean="0"/>
              <a:t>” (</a:t>
            </a:r>
            <a:r>
              <a:rPr lang="fr-FR" sz="2400" dirty="0" err="1" smtClean="0"/>
              <a:t>e.g</a:t>
            </a:r>
            <a:r>
              <a:rPr lang="fr-FR" sz="2400" dirty="0" smtClean="0"/>
              <a:t>. a </a:t>
            </a:r>
            <a:r>
              <a:rPr lang="fr-FR" sz="2400" dirty="0" err="1" smtClean="0"/>
              <a:t>producer</a:t>
            </a:r>
            <a:r>
              <a:rPr lang="fr-FR" sz="2400" dirty="0" smtClean="0"/>
              <a:t> </a:t>
            </a:r>
            <a:r>
              <a:rPr lang="fr-FR" sz="2400" dirty="0" err="1" smtClean="0"/>
              <a:t>adopts</a:t>
            </a:r>
            <a:r>
              <a:rPr lang="fr-FR" sz="2400" dirty="0" smtClean="0"/>
              <a:t> </a:t>
            </a:r>
            <a:r>
              <a:rPr lang="fr-FR" sz="2400" dirty="0" err="1" smtClean="0"/>
              <a:t>better</a:t>
            </a:r>
            <a:r>
              <a:rPr lang="fr-FR" sz="2400" dirty="0" smtClean="0"/>
              <a:t> </a:t>
            </a:r>
            <a:r>
              <a:rPr lang="fr-FR" sz="2400" dirty="0" err="1" smtClean="0"/>
              <a:t>technology</a:t>
            </a:r>
            <a:r>
              <a:rPr lang="fr-FR" sz="2400" dirty="0" smtClean="0"/>
              <a:t> to </a:t>
            </a:r>
            <a:r>
              <a:rPr lang="fr-FR" sz="2400" dirty="0" err="1" smtClean="0"/>
              <a:t>improve</a:t>
            </a:r>
            <a:r>
              <a:rPr lang="fr-FR" sz="2400" dirty="0" smtClean="0"/>
              <a:t> </a:t>
            </a:r>
            <a:r>
              <a:rPr lang="fr-FR" sz="2400" dirty="0" err="1" smtClean="0"/>
              <a:t>efficiency</a:t>
            </a:r>
            <a:r>
              <a:rPr lang="fr-FR" sz="2400" dirty="0" smtClean="0"/>
              <a:t>), </a:t>
            </a:r>
            <a:r>
              <a:rPr lang="fr-FR" sz="2400" dirty="0" err="1" smtClean="0"/>
              <a:t>then</a:t>
            </a:r>
            <a:r>
              <a:rPr lang="fr-FR" sz="2400" dirty="0" smtClean="0"/>
              <a:t> moves on to “</a:t>
            </a:r>
            <a:r>
              <a:rPr lang="fr-FR" sz="2400" dirty="0" err="1" smtClean="0"/>
              <a:t>product</a:t>
            </a:r>
            <a:r>
              <a:rPr lang="fr-FR" sz="2400" dirty="0" smtClean="0"/>
              <a:t> </a:t>
            </a:r>
            <a:r>
              <a:rPr lang="fr-FR" sz="2400" dirty="0" err="1" smtClean="0"/>
              <a:t>upgrading</a:t>
            </a:r>
            <a:r>
              <a:rPr lang="fr-FR" sz="2400" dirty="0" smtClean="0"/>
              <a:t>” </a:t>
            </a:r>
            <a:r>
              <a:rPr lang="fr-FR" sz="2400" dirty="0" err="1" smtClean="0"/>
              <a:t>where</a:t>
            </a:r>
            <a:r>
              <a:rPr lang="fr-FR" sz="2400" dirty="0" smtClean="0"/>
              <a:t> the </a:t>
            </a:r>
            <a:r>
              <a:rPr lang="fr-FR" sz="2400" dirty="0" err="1" smtClean="0"/>
              <a:t>quality</a:t>
            </a:r>
            <a:r>
              <a:rPr lang="fr-FR" sz="2400" dirty="0" smtClean="0"/>
              <a:t> or </a:t>
            </a:r>
            <a:r>
              <a:rPr lang="fr-FR" sz="2400" dirty="0" err="1" smtClean="0"/>
              <a:t>functionality</a:t>
            </a:r>
            <a:r>
              <a:rPr lang="fr-FR" sz="2400" dirty="0" smtClean="0"/>
              <a:t> of the </a:t>
            </a:r>
            <a:r>
              <a:rPr lang="fr-FR" sz="2400" dirty="0" err="1" smtClean="0"/>
              <a:t>product</a:t>
            </a:r>
            <a:r>
              <a:rPr lang="fr-FR" sz="2400" dirty="0" smtClean="0"/>
              <a:t> </a:t>
            </a:r>
            <a:r>
              <a:rPr lang="fr-FR" sz="2400" dirty="0" err="1" smtClean="0"/>
              <a:t>is</a:t>
            </a:r>
            <a:r>
              <a:rPr lang="fr-FR" sz="2400" dirty="0" smtClean="0"/>
              <a:t> </a:t>
            </a:r>
            <a:r>
              <a:rPr lang="fr-FR" sz="2400" dirty="0" err="1" smtClean="0"/>
              <a:t>upgraded</a:t>
            </a:r>
            <a:r>
              <a:rPr lang="fr-FR" sz="2400" dirty="0" smtClean="0"/>
              <a:t> by </a:t>
            </a:r>
            <a:r>
              <a:rPr lang="fr-FR" sz="2400" dirty="0" err="1" smtClean="0"/>
              <a:t>using</a:t>
            </a:r>
            <a:r>
              <a:rPr lang="fr-FR" sz="2400" dirty="0" smtClean="0"/>
              <a:t> </a:t>
            </a:r>
            <a:r>
              <a:rPr lang="fr-FR" sz="2400" dirty="0" err="1" smtClean="0"/>
              <a:t>higher</a:t>
            </a:r>
            <a:r>
              <a:rPr lang="fr-FR" sz="2400" dirty="0" smtClean="0"/>
              <a:t> </a:t>
            </a:r>
            <a:r>
              <a:rPr lang="fr-FR" sz="2400" dirty="0" err="1" smtClean="0"/>
              <a:t>quality</a:t>
            </a:r>
            <a:r>
              <a:rPr lang="fr-FR" sz="2400" dirty="0" smtClean="0"/>
              <a:t> </a:t>
            </a:r>
            <a:r>
              <a:rPr lang="fr-FR" sz="2400" dirty="0" err="1" smtClean="0"/>
              <a:t>material</a:t>
            </a:r>
            <a:r>
              <a:rPr lang="fr-FR" sz="2400" dirty="0" smtClean="0"/>
              <a:t> or a </a:t>
            </a:r>
            <a:r>
              <a:rPr lang="fr-FR" sz="2400" dirty="0" err="1" smtClean="0"/>
              <a:t>better</a:t>
            </a:r>
            <a:r>
              <a:rPr lang="fr-FR" sz="2400" dirty="0" smtClean="0"/>
              <a:t> </a:t>
            </a:r>
            <a:r>
              <a:rPr lang="fr-FR" sz="2400" dirty="0" err="1" smtClean="0"/>
              <a:t>quality</a:t>
            </a:r>
            <a:r>
              <a:rPr lang="fr-FR" sz="2400" dirty="0" smtClean="0"/>
              <a:t> management system (QMS), and </a:t>
            </a:r>
            <a:r>
              <a:rPr lang="fr-FR" sz="2400" dirty="0" err="1" smtClean="0"/>
              <a:t>then</a:t>
            </a:r>
            <a:r>
              <a:rPr lang="fr-FR" sz="2400" dirty="0" smtClean="0"/>
              <a:t> on to “</a:t>
            </a:r>
            <a:r>
              <a:rPr lang="fr-FR" sz="2400" dirty="0" err="1" smtClean="0"/>
              <a:t>functional</a:t>
            </a:r>
            <a:r>
              <a:rPr lang="fr-FR" sz="2400" dirty="0" smtClean="0"/>
              <a:t> </a:t>
            </a:r>
            <a:r>
              <a:rPr lang="fr-FR" sz="2400" dirty="0" err="1" smtClean="0"/>
              <a:t>upgrading</a:t>
            </a:r>
            <a:r>
              <a:rPr lang="fr-FR" sz="2400" dirty="0" smtClean="0"/>
              <a:t>” in </a:t>
            </a:r>
            <a:r>
              <a:rPr lang="fr-FR" sz="2400" dirty="0" err="1" smtClean="0"/>
              <a:t>which</a:t>
            </a:r>
            <a:r>
              <a:rPr lang="fr-FR" sz="2400" dirty="0" smtClean="0"/>
              <a:t> the </a:t>
            </a:r>
            <a:r>
              <a:rPr lang="fr-FR" sz="2400" dirty="0" err="1" smtClean="0"/>
              <a:t>firm</a:t>
            </a:r>
            <a:r>
              <a:rPr lang="fr-FR" sz="2400" dirty="0" smtClean="0"/>
              <a:t> </a:t>
            </a:r>
            <a:r>
              <a:rPr lang="fr-FR" sz="2400" dirty="0" err="1" smtClean="0"/>
              <a:t>begins</a:t>
            </a:r>
            <a:r>
              <a:rPr lang="fr-FR" sz="2400" dirty="0" smtClean="0"/>
              <a:t> to design </a:t>
            </a:r>
            <a:r>
              <a:rPr lang="fr-FR" sz="2400" dirty="0" err="1" smtClean="0"/>
              <a:t>its</a:t>
            </a:r>
            <a:r>
              <a:rPr lang="fr-FR" sz="2400" dirty="0" smtClean="0"/>
              <a:t> </a:t>
            </a:r>
            <a:r>
              <a:rPr lang="fr-FR" sz="2400" dirty="0" err="1" smtClean="0"/>
              <a:t>own</a:t>
            </a:r>
            <a:r>
              <a:rPr lang="fr-FR" sz="2400" dirty="0" smtClean="0"/>
              <a:t> </a:t>
            </a:r>
            <a:r>
              <a:rPr lang="fr-FR" sz="2400" dirty="0" err="1" smtClean="0"/>
              <a:t>product</a:t>
            </a:r>
            <a:r>
              <a:rPr lang="fr-FR" sz="2400" dirty="0" smtClean="0"/>
              <a:t> and </a:t>
            </a:r>
            <a:r>
              <a:rPr lang="fr-FR" sz="2400" dirty="0" err="1" smtClean="0"/>
              <a:t>develops</a:t>
            </a:r>
            <a:r>
              <a:rPr lang="fr-FR" sz="2400" dirty="0" smtClean="0"/>
              <a:t> marketing and </a:t>
            </a:r>
            <a:r>
              <a:rPr lang="fr-FR" sz="2400" dirty="0" err="1" smtClean="0"/>
              <a:t>branding</a:t>
            </a:r>
            <a:r>
              <a:rPr lang="fr-FR" sz="2400" dirty="0" smtClean="0"/>
              <a:t> </a:t>
            </a:r>
            <a:r>
              <a:rPr lang="fr-FR" sz="2400" dirty="0" err="1" smtClean="0"/>
              <a:t>capabilities</a:t>
            </a:r>
            <a:r>
              <a:rPr lang="fr-FR" sz="2400" dirty="0" smtClean="0"/>
              <a:t> and </a:t>
            </a:r>
            <a:r>
              <a:rPr lang="fr-FR" sz="2400" dirty="0" err="1" smtClean="0"/>
              <a:t>begins</a:t>
            </a:r>
            <a:r>
              <a:rPr lang="fr-FR" sz="2400" dirty="0" smtClean="0"/>
              <a:t> to </a:t>
            </a:r>
            <a:r>
              <a:rPr lang="fr-FR" sz="2400" dirty="0" err="1" smtClean="0"/>
              <a:t>supply</a:t>
            </a:r>
            <a:r>
              <a:rPr lang="fr-FR" sz="2400" dirty="0" smtClean="0"/>
              <a:t> to end </a:t>
            </a:r>
            <a:r>
              <a:rPr lang="fr-FR" sz="2400" dirty="0" err="1" smtClean="0"/>
              <a:t>markets/customers</a:t>
            </a:r>
            <a:r>
              <a:rPr lang="fr-FR" sz="2400" dirty="0" smtClean="0"/>
              <a:t> </a:t>
            </a:r>
            <a:r>
              <a:rPr lang="fr-FR" sz="2400" dirty="0" err="1" smtClean="0"/>
              <a:t>directly</a:t>
            </a:r>
            <a:r>
              <a:rPr lang="fr-FR" sz="2400" dirty="0" smtClean="0"/>
              <a:t> - </a:t>
            </a:r>
            <a:r>
              <a:rPr lang="fr-FR" sz="2400" dirty="0" err="1" smtClean="0"/>
              <a:t>often</a:t>
            </a:r>
            <a:r>
              <a:rPr lang="fr-FR" sz="2400" dirty="0" smtClean="0"/>
              <a:t> by </a:t>
            </a:r>
            <a:r>
              <a:rPr lang="fr-FR" sz="2400" dirty="0" err="1" smtClean="0"/>
              <a:t>targeting</a:t>
            </a:r>
            <a:r>
              <a:rPr lang="fr-FR" sz="2400" dirty="0" smtClean="0"/>
              <a:t> </a:t>
            </a:r>
            <a:r>
              <a:rPr lang="fr-FR" sz="2400" dirty="0" err="1" smtClean="0"/>
              <a:t>geographies</a:t>
            </a:r>
            <a:r>
              <a:rPr lang="fr-FR" sz="2400" dirty="0" smtClean="0"/>
              <a:t> or </a:t>
            </a:r>
            <a:r>
              <a:rPr lang="fr-FR" sz="2400" dirty="0" err="1" smtClean="0"/>
              <a:t>customers</a:t>
            </a:r>
            <a:r>
              <a:rPr lang="fr-FR" sz="2400" dirty="0" smtClean="0"/>
              <a:t> </a:t>
            </a:r>
            <a:r>
              <a:rPr lang="fr-FR" sz="2400" dirty="0" err="1" smtClean="0"/>
              <a:t>which</a:t>
            </a:r>
            <a:r>
              <a:rPr lang="fr-FR" sz="2400" dirty="0" smtClean="0"/>
              <a:t> are not </a:t>
            </a:r>
            <a:r>
              <a:rPr lang="fr-FR" sz="2400" dirty="0" err="1" smtClean="0"/>
              <a:t>served</a:t>
            </a:r>
            <a:r>
              <a:rPr lang="fr-FR" sz="2400" dirty="0" smtClean="0"/>
              <a:t> by </a:t>
            </a:r>
            <a:r>
              <a:rPr lang="fr-FR" sz="2400" dirty="0" err="1" smtClean="0"/>
              <a:t>its</a:t>
            </a:r>
            <a:r>
              <a:rPr lang="fr-FR" sz="2400" dirty="0" smtClean="0"/>
              <a:t> </a:t>
            </a:r>
            <a:r>
              <a:rPr lang="fr-FR" sz="2400" dirty="0" err="1" smtClean="0"/>
              <a:t>existing</a:t>
            </a:r>
            <a:r>
              <a:rPr lang="fr-FR" sz="2400" dirty="0" smtClean="0"/>
              <a:t> Multinational clients). </a:t>
            </a:r>
            <a:r>
              <a:rPr lang="fr-FR" sz="2400" dirty="0" err="1" smtClean="0"/>
              <a:t>Subsequently</a:t>
            </a:r>
            <a:r>
              <a:rPr lang="fr-FR" sz="2400" dirty="0" smtClean="0"/>
              <a:t>, the </a:t>
            </a:r>
            <a:r>
              <a:rPr lang="fr-FR" sz="2400" dirty="0" err="1" smtClean="0"/>
              <a:t>process</a:t>
            </a:r>
            <a:r>
              <a:rPr lang="fr-FR" sz="2400" dirty="0" smtClean="0"/>
              <a:t> of </a:t>
            </a:r>
            <a:r>
              <a:rPr lang="fr-FR" sz="2400" dirty="0" err="1" smtClean="0"/>
              <a:t>upgrading</a:t>
            </a:r>
            <a:r>
              <a:rPr lang="fr-FR" sz="2400" dirty="0" smtClean="0"/>
              <a:t> </a:t>
            </a:r>
            <a:r>
              <a:rPr lang="fr-FR" sz="2400" dirty="0" err="1" smtClean="0"/>
              <a:t>might</a:t>
            </a:r>
            <a:r>
              <a:rPr lang="fr-FR" sz="2400" dirty="0" smtClean="0"/>
              <a:t> </a:t>
            </a:r>
            <a:r>
              <a:rPr lang="fr-FR" sz="2400" dirty="0" err="1" smtClean="0"/>
              <a:t>also</a:t>
            </a:r>
            <a:r>
              <a:rPr lang="fr-FR" sz="2400" dirty="0" smtClean="0"/>
              <a:t> </a:t>
            </a:r>
            <a:r>
              <a:rPr lang="fr-FR" sz="2400" dirty="0" err="1" smtClean="0"/>
              <a:t>cover</a:t>
            </a:r>
            <a:r>
              <a:rPr lang="fr-FR" sz="2400" dirty="0" smtClean="0"/>
              <a:t> inter-</a:t>
            </a:r>
            <a:r>
              <a:rPr lang="fr-FR" sz="2400" dirty="0" err="1" smtClean="0"/>
              <a:t>sectoral</a:t>
            </a:r>
            <a:r>
              <a:rPr lang="fr-FR" sz="2400" dirty="0" smtClean="0"/>
              <a:t> </a:t>
            </a:r>
            <a:r>
              <a:rPr lang="fr-FR" sz="2400" dirty="0" err="1" smtClean="0"/>
              <a:t>upgrading</a:t>
            </a:r>
            <a:r>
              <a:rPr lang="fr-FR" sz="2400" dirty="0" smtClean="0"/>
              <a:t>. »</a:t>
            </a:r>
          </a:p>
          <a:p>
            <a:pPr marL="514350" indent="-514350">
              <a:buNone/>
            </a:pPr>
            <a:r>
              <a:rPr lang="fr-FR" sz="2400" dirty="0" smtClean="0"/>
              <a:t>Extrait d’un Rapport de la Fondation </a:t>
            </a:r>
            <a:r>
              <a:rPr lang="fr-FR" sz="2400" dirty="0" err="1" smtClean="0"/>
              <a:t>Bruguel</a:t>
            </a:r>
            <a:endParaRPr lang="en-GB" sz="2400" dirty="0" smtClean="0"/>
          </a:p>
          <a:p>
            <a:pPr marL="514350" indent="-514350">
              <a:buNone/>
            </a:pPr>
            <a:endParaRPr lang="en-GB" sz="2400" dirty="0" smtClean="0"/>
          </a:p>
          <a:p>
            <a:pPr marL="514350" indent="-514350">
              <a:buNone/>
            </a:pPr>
            <a:r>
              <a:rPr lang="en-GB" sz="2400" dirty="0" smtClean="0"/>
              <a:t> </a:t>
            </a:r>
            <a:endParaRPr lang="en-GB" dirty="0" smtClean="0"/>
          </a:p>
          <a:p>
            <a:pPr>
              <a:buNone/>
            </a:pPr>
            <a:r>
              <a:rPr lang="en-GB" dirty="0" smtClean="0"/>
              <a:t> </a:t>
            </a:r>
            <a:endParaRPr lang="en-GB" dirty="0"/>
          </a:p>
        </p:txBody>
      </p:sp>
    </p:spTree>
    <p:extLst>
      <p:ext uri="{BB962C8B-B14F-4D97-AF65-F5344CB8AC3E}">
        <p14:creationId xmlns:p14="http://schemas.microsoft.com/office/powerpoint/2010/main" val="57580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slide(fromBottom)">
                                      <p:cBhvr>
                                        <p:cTn id="7" dur="1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1000"/>
                                        <p:tgtEl>
                                          <p:spTgt spid="3">
                                            <p:txEl>
                                              <p:pRg st="5" end="5"/>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slide(fromBottom)">
                                      <p:cBhvr>
                                        <p:cTn id="30"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1256427"/>
          </a:xfrm>
          <a:solidFill>
            <a:srgbClr val="FFC214"/>
          </a:solidFill>
        </p:spPr>
        <p:txBody>
          <a:bodyPr>
            <a:normAutofit fontScale="90000"/>
          </a:bodyPr>
          <a:lstStyle/>
          <a:p>
            <a:pPr algn="l"/>
            <a:r>
              <a:rPr lang="fr-FR" sz="3600" b="1" dirty="0" smtClean="0">
                <a:solidFill>
                  <a:srgbClr val="000000"/>
                </a:solidFill>
              </a:rPr>
              <a:t>7.3.1. Puissance des multitudes dans un capitalisme  de type cognitif</a:t>
            </a:r>
            <a:r>
              <a:rPr lang="fr-FR" b="1" dirty="0" smtClean="0">
                <a:solidFill>
                  <a:srgbClr val="000000"/>
                </a:solidFill>
              </a:rPr>
              <a:t> </a:t>
            </a:r>
          </a:p>
        </p:txBody>
      </p:sp>
      <p:sp>
        <p:nvSpPr>
          <p:cNvPr id="16387" name="Espace réservé du contenu 2"/>
          <p:cNvSpPr>
            <a:spLocks noGrp="1"/>
          </p:cNvSpPr>
          <p:nvPr>
            <p:ph idx="1"/>
          </p:nvPr>
        </p:nvSpPr>
        <p:spPr>
          <a:xfrm>
            <a:off x="0" y="1256427"/>
            <a:ext cx="9144000" cy="5601573"/>
          </a:xfrm>
          <a:solidFill>
            <a:schemeClr val="tx1">
              <a:lumMod val="50000"/>
              <a:lumOff val="50000"/>
            </a:schemeClr>
          </a:solidFill>
        </p:spPr>
        <p:txBody>
          <a:bodyPr>
            <a:normAutofit lnSpcReduction="10000"/>
          </a:bodyPr>
          <a:lstStyle/>
          <a:p>
            <a:pPr marL="0" indent="0">
              <a:buNone/>
            </a:pPr>
            <a:r>
              <a:rPr lang="fr-FR" sz="2800" b="1" dirty="0" smtClean="0">
                <a:solidFill>
                  <a:schemeClr val="bg1"/>
                </a:solidFill>
              </a:rPr>
              <a:t>7.3.1. Un capitalisme de régime cognitif : définition : Le capitalisme cognitif cherche à s’approprier une partie des externalités positives de réseaux produit par l’interaction humaine et par tous  ses processus de singularisation et d’individualisation.   </a:t>
            </a:r>
          </a:p>
          <a:p>
            <a:pPr marL="0" indent="0">
              <a:buNone/>
            </a:pPr>
            <a:r>
              <a:rPr lang="fr-FR" sz="2800" b="1" dirty="0" smtClean="0">
                <a:solidFill>
                  <a:schemeClr val="bg1"/>
                </a:solidFill>
              </a:rPr>
              <a:t>7.3.2. </a:t>
            </a:r>
            <a:r>
              <a:rPr lang="fr-FR" sz="2800" b="1" dirty="0" smtClean="0">
                <a:solidFill>
                  <a:srgbClr val="26E4AB"/>
                </a:solidFill>
              </a:rPr>
              <a:t>Le capitalisme cognitif est donc la forme d’accumulation de moyens matériels et de dispositifs juridiques et institutionnels de capture à travers des plateformes numériques de type Web 2.0 </a:t>
            </a:r>
            <a:r>
              <a:rPr lang="fr-FR" sz="2800" b="1" dirty="0" smtClean="0">
                <a:solidFill>
                  <a:schemeClr val="bg1"/>
                </a:solidFill>
              </a:rPr>
              <a:t>( = interactive) l’interaction de la multitude humaine. </a:t>
            </a:r>
          </a:p>
          <a:p>
            <a:pPr marL="0" indent="0">
              <a:buNone/>
            </a:pPr>
            <a:r>
              <a:rPr lang="fr-FR" sz="2800" b="1" dirty="0" smtClean="0">
                <a:solidFill>
                  <a:schemeClr val="bg1"/>
                </a:solidFill>
              </a:rPr>
              <a:t>7.3.3. Du point de vue de la valeur économique nous comparons l’interactivité humaine outillée du numérique à la pollinisation des abeilles.  </a:t>
            </a:r>
          </a:p>
          <a:p>
            <a:pPr marL="0" indent="0">
              <a:buNone/>
            </a:pPr>
            <a:endParaRPr lang="fr-FR" b="1" dirty="0" smtClean="0">
              <a:solidFill>
                <a:schemeClr val="bg1"/>
              </a:solidFill>
            </a:endParaRPr>
          </a:p>
          <a:p>
            <a:pPr marL="0" indent="0">
              <a:buNone/>
            </a:pPr>
            <a:endParaRPr lang="fr-FR" b="1" dirty="0" smtClean="0">
              <a:solidFill>
                <a:schemeClr val="bg1"/>
              </a:solidFill>
            </a:endParaRPr>
          </a:p>
          <a:p>
            <a:pPr eaLnBrk="1" hangingPunct="1">
              <a:buNone/>
            </a:pPr>
            <a:endParaRPr lang="en-GB" dirty="0" smtClean="0">
              <a:solidFill>
                <a:schemeClr val="bg1"/>
              </a:solidFill>
            </a:endParaRPr>
          </a:p>
        </p:txBody>
      </p:sp>
    </p:spTree>
    <p:extLst>
      <p:ext uri="{BB962C8B-B14F-4D97-AF65-F5344CB8AC3E}">
        <p14:creationId xmlns:p14="http://schemas.microsoft.com/office/powerpoint/2010/main" val="2565457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1295400"/>
          </a:xfrm>
          <a:solidFill>
            <a:srgbClr val="FFC214"/>
          </a:solidFill>
        </p:spPr>
        <p:txBody>
          <a:bodyPr>
            <a:normAutofit/>
          </a:bodyPr>
          <a:lstStyle/>
          <a:p>
            <a:pPr algn="l">
              <a:lnSpc>
                <a:spcPct val="70000"/>
              </a:lnSpc>
            </a:pPr>
            <a:r>
              <a:rPr lang="fr-FR" sz="3200" b="1" dirty="0" smtClean="0">
                <a:solidFill>
                  <a:srgbClr val="000000"/>
                </a:solidFill>
              </a:rPr>
              <a:t>7.4. Production par la circulation de l’information : pollinisation et gouvernement par la finance des externalités</a:t>
            </a:r>
          </a:p>
        </p:txBody>
      </p:sp>
      <p:sp>
        <p:nvSpPr>
          <p:cNvPr id="16387" name="Espace réservé du contenu 2"/>
          <p:cNvSpPr>
            <a:spLocks noGrp="1"/>
          </p:cNvSpPr>
          <p:nvPr>
            <p:ph idx="1"/>
          </p:nvPr>
        </p:nvSpPr>
        <p:spPr>
          <a:xfrm>
            <a:off x="0" y="1295400"/>
            <a:ext cx="9144000" cy="5562600"/>
          </a:xfrm>
          <a:solidFill>
            <a:schemeClr val="tx1">
              <a:lumMod val="50000"/>
              <a:lumOff val="50000"/>
            </a:schemeClr>
          </a:solidFill>
        </p:spPr>
        <p:txBody>
          <a:bodyPr>
            <a:normAutofit fontScale="77500" lnSpcReduction="20000"/>
          </a:bodyPr>
          <a:lstStyle/>
          <a:p>
            <a:pPr eaLnBrk="1" hangingPunct="1">
              <a:buNone/>
            </a:pPr>
            <a:r>
              <a:rPr lang="en-GB" dirty="0" smtClean="0">
                <a:solidFill>
                  <a:schemeClr val="bg1"/>
                </a:solidFill>
              </a:rPr>
              <a:t>7.4.1.Ainsi la </a:t>
            </a:r>
            <a:r>
              <a:rPr lang="fr-FR" dirty="0" smtClean="0">
                <a:solidFill>
                  <a:schemeClr val="bg1"/>
                </a:solidFill>
              </a:rPr>
              <a:t>forme valeur  développe-t-elle de façon réelle et hégémonique des caractéristiques  qui n’étaient présentes comme comme des tendances : </a:t>
            </a:r>
          </a:p>
          <a:p>
            <a:pPr>
              <a:buNone/>
            </a:pPr>
            <a:r>
              <a:rPr lang="fr-FR" dirty="0" smtClean="0">
                <a:solidFill>
                  <a:schemeClr val="bg1"/>
                </a:solidFill>
              </a:rPr>
              <a:t>7.4.2</a:t>
            </a:r>
            <a:r>
              <a:rPr lang="fr-FR" dirty="0">
                <a:solidFill>
                  <a:schemeClr val="bg1"/>
                </a:solidFill>
              </a:rPr>
              <a:t>. Le paradigme de la pollinisation </a:t>
            </a:r>
            <a:r>
              <a:rPr lang="fr-FR" dirty="0" smtClean="0">
                <a:solidFill>
                  <a:schemeClr val="bg1"/>
                </a:solidFill>
              </a:rPr>
              <a:t>contributive qui entraîne deux corollaires importants : 1) La production de valeur se fait dans la circulation ( contrairement à ce qu’a enseigné le marxisme); 2) Il existe une disproportion écrasante entre la valeur de la sphère de la pollinisation ( sphère de l’</a:t>
            </a:r>
            <a:r>
              <a:rPr lang="fr-FR" dirty="0" err="1" smtClean="0">
                <a:solidFill>
                  <a:schemeClr val="bg1"/>
                </a:solidFill>
              </a:rPr>
              <a:t>outcome</a:t>
            </a:r>
            <a:r>
              <a:rPr lang="fr-FR" dirty="0" smtClean="0">
                <a:solidFill>
                  <a:schemeClr val="bg1"/>
                </a:solidFill>
              </a:rPr>
              <a:t>) et la sphère marchande de l’</a:t>
            </a:r>
            <a:r>
              <a:rPr lang="fr-FR" dirty="0" err="1" smtClean="0">
                <a:solidFill>
                  <a:schemeClr val="bg1"/>
                </a:solidFill>
              </a:rPr>
              <a:t>ouput</a:t>
            </a:r>
            <a:r>
              <a:rPr lang="fr-FR" dirty="0" smtClean="0">
                <a:solidFill>
                  <a:schemeClr val="bg1"/>
                </a:solidFill>
              </a:rPr>
              <a:t> : de 153, 790 à 5000 fois </a:t>
            </a:r>
            <a:r>
              <a:rPr lang="fr-FR" dirty="0">
                <a:solidFill>
                  <a:schemeClr val="bg1"/>
                </a:solidFill>
              </a:rPr>
              <a:t>s</a:t>
            </a:r>
            <a:r>
              <a:rPr lang="fr-FR" dirty="0" smtClean="0">
                <a:solidFill>
                  <a:schemeClr val="bg1"/>
                </a:solidFill>
              </a:rPr>
              <a:t>elon les calculs. Une grande partie de la crise </a:t>
            </a:r>
            <a:r>
              <a:rPr lang="fr-FR" dirty="0">
                <a:solidFill>
                  <a:schemeClr val="bg1"/>
                </a:solidFill>
              </a:rPr>
              <a:t>é</a:t>
            </a:r>
            <a:r>
              <a:rPr lang="fr-FR" dirty="0" smtClean="0">
                <a:solidFill>
                  <a:schemeClr val="bg1"/>
                </a:solidFill>
              </a:rPr>
              <a:t>conomique  vient de l’impuissance de mesurer les externalités et de les prendre en compte dans le calcul économique vraiment rationnel. (voir l’annexe 1) </a:t>
            </a:r>
          </a:p>
          <a:p>
            <a:pPr>
              <a:buNone/>
            </a:pPr>
            <a:r>
              <a:rPr lang="fr-FR" dirty="0" smtClean="0">
                <a:solidFill>
                  <a:schemeClr val="bg1"/>
                </a:solidFill>
              </a:rPr>
              <a:t>7.4.3. Le rôle prépondérant des externalités et la difficulté de les prendre en compte explique l’envahissement de la sphère financière qui devient le gouvernement par défaut des externalités. </a:t>
            </a:r>
          </a:p>
        </p:txBody>
      </p:sp>
    </p:spTree>
    <p:extLst>
      <p:ext uri="{BB962C8B-B14F-4D97-AF65-F5344CB8AC3E}">
        <p14:creationId xmlns:p14="http://schemas.microsoft.com/office/powerpoint/2010/main" val="175942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23913"/>
          </a:xfrm>
          <a:solidFill>
            <a:srgbClr val="FFC214"/>
          </a:solidFill>
        </p:spPr>
        <p:txBody>
          <a:bodyPr>
            <a:normAutofit/>
          </a:bodyPr>
          <a:lstStyle/>
          <a:p>
            <a:pPr algn="l"/>
            <a:r>
              <a:rPr lang="fr-FR" sz="2000" b="1" dirty="0" smtClean="0">
                <a:solidFill>
                  <a:srgbClr val="000000"/>
                </a:solidFill>
              </a:rPr>
              <a:t>7.5.  La nouvelle « grande transformation «  de l’économie capitaliste : la pollinisation et le rôle de la </a:t>
            </a:r>
            <a:r>
              <a:rPr lang="fr-FR" sz="2000" b="1" dirty="0" smtClean="0">
                <a:solidFill>
                  <a:srgbClr val="000000"/>
                </a:solidFill>
              </a:rPr>
              <a:t>finance</a:t>
            </a:r>
            <a:r>
              <a:rPr lang="zh-CN" altLang="en-US" sz="2000" b="1" dirty="0">
                <a:solidFill>
                  <a:srgbClr val="000000"/>
                </a:solidFill>
              </a:rPr>
              <a:t>资本主义经济的大转变：资金的传播和角色</a:t>
            </a:r>
            <a:endParaRPr lang="fr-FR" sz="2000" b="1" dirty="0" smtClean="0">
              <a:solidFill>
                <a:srgbClr val="000000"/>
              </a:solidFill>
            </a:endParaRPr>
          </a:p>
        </p:txBody>
      </p:sp>
      <p:sp>
        <p:nvSpPr>
          <p:cNvPr id="16387" name="Espace réservé du contenu 2"/>
          <p:cNvSpPr>
            <a:spLocks noGrp="1"/>
          </p:cNvSpPr>
          <p:nvPr>
            <p:ph idx="1"/>
          </p:nvPr>
        </p:nvSpPr>
        <p:spPr>
          <a:xfrm>
            <a:off x="0" y="823913"/>
            <a:ext cx="9144000" cy="6034087"/>
          </a:xfrm>
          <a:solidFill>
            <a:schemeClr val="tx1">
              <a:lumMod val="50000"/>
              <a:lumOff val="50000"/>
            </a:schemeClr>
          </a:solidFill>
        </p:spPr>
        <p:txBody>
          <a:bodyPr>
            <a:normAutofit fontScale="77500" lnSpcReduction="20000"/>
          </a:bodyPr>
          <a:lstStyle/>
          <a:p>
            <a:pPr marL="0" indent="0">
              <a:buNone/>
            </a:pPr>
            <a:r>
              <a:rPr lang="fr-FR" b="1" dirty="0" smtClean="0">
                <a:solidFill>
                  <a:schemeClr val="bg1"/>
                </a:solidFill>
              </a:rPr>
              <a:t>7.5.1. </a:t>
            </a:r>
            <a:r>
              <a:rPr lang="fr-FR" b="1" dirty="0">
                <a:solidFill>
                  <a:schemeClr val="bg1"/>
                </a:solidFill>
              </a:rPr>
              <a:t>La révolution numérique  est consubstantielle à l’avènement d’un troisième type de capitalisme</a:t>
            </a:r>
            <a:r>
              <a:rPr lang="fr-FR" b="1" dirty="0" smtClean="0">
                <a:solidFill>
                  <a:schemeClr val="bg1"/>
                </a:solidFill>
              </a:rPr>
              <a:t>.</a:t>
            </a:r>
            <a:r>
              <a:rPr lang="zh-CN" altLang="en-US" b="1" dirty="0">
                <a:solidFill>
                  <a:schemeClr val="bg1"/>
                </a:solidFill>
              </a:rPr>
              <a:t>计算机的革命将引领一个第三种类型的资本主义的出现</a:t>
            </a:r>
            <a:r>
              <a:rPr lang="zh-CN" altLang="en-US" b="1" dirty="0" smtClean="0">
                <a:solidFill>
                  <a:schemeClr val="bg1"/>
                </a:solidFill>
              </a:rPr>
              <a:t>。</a:t>
            </a:r>
            <a:endParaRPr lang="en-US" altLang="zh-CN" b="1" dirty="0" smtClean="0">
              <a:solidFill>
                <a:schemeClr val="bg1"/>
              </a:solidFill>
            </a:endParaRPr>
          </a:p>
          <a:p>
            <a:pPr marL="0" indent="0">
              <a:buNone/>
            </a:pPr>
            <a:r>
              <a:rPr lang="fr-FR" b="1" dirty="0" smtClean="0">
                <a:solidFill>
                  <a:schemeClr val="bg1"/>
                </a:solidFill>
              </a:rPr>
              <a:t>7.5.2</a:t>
            </a:r>
            <a:r>
              <a:rPr lang="fr-FR" b="1" dirty="0" smtClean="0">
                <a:solidFill>
                  <a:schemeClr val="bg1"/>
                </a:solidFill>
              </a:rPr>
              <a:t>. Celui</a:t>
            </a:r>
            <a:r>
              <a:rPr lang="fr-FR" b="1" dirty="0">
                <a:solidFill>
                  <a:schemeClr val="bg1"/>
                </a:solidFill>
              </a:rPr>
              <a:t>-ci toutefois n’a pu éclore qu’avec l’avènement d’une finance de marché qui a levé la limite de l’accumulation du capital matériel au profit de l’accumulation du capital intellectuel</a:t>
            </a:r>
            <a:r>
              <a:rPr lang="fr-FR" b="1" dirty="0" smtClean="0">
                <a:solidFill>
                  <a:schemeClr val="bg1"/>
                </a:solidFill>
              </a:rPr>
              <a:t>.</a:t>
            </a:r>
            <a:r>
              <a:rPr lang="zh-CN" altLang="en-US" b="1" dirty="0">
                <a:solidFill>
                  <a:schemeClr val="bg1"/>
                </a:solidFill>
              </a:rPr>
              <a:t>但如果在资本市场里，文化资产的累积不能提高物质资产的累积，第三种类型的资本主义将无法出现</a:t>
            </a:r>
            <a:endParaRPr lang="fr-FR" b="1" dirty="0">
              <a:solidFill>
                <a:schemeClr val="bg1"/>
              </a:solidFill>
            </a:endParaRPr>
          </a:p>
          <a:p>
            <a:pPr marL="0" indent="0">
              <a:buNone/>
            </a:pPr>
            <a:r>
              <a:rPr lang="fr-FR" b="1" dirty="0" smtClean="0">
                <a:solidFill>
                  <a:schemeClr val="bg1"/>
                </a:solidFill>
              </a:rPr>
              <a:t>7.5.3. Les </a:t>
            </a:r>
            <a:r>
              <a:rPr lang="fr-FR" b="1" dirty="0">
                <a:solidFill>
                  <a:schemeClr val="bg1"/>
                </a:solidFill>
              </a:rPr>
              <a:t>effets du capitalisme cognitif en incluant un nouveau calcul  prenant en compte les externalités dans l’économie s’avère extrêmement puissants sur le processus de valorisation, mais aussi sur les rapports de production qui comprennent les différents rapports de propriété et plus simplement la régulation  ou gouvernance du nouveau système.</a:t>
            </a:r>
          </a:p>
          <a:p>
            <a:pPr marL="0" indent="0">
              <a:buNone/>
            </a:pPr>
            <a:r>
              <a:rPr lang="fr-FR" b="1" dirty="0" smtClean="0">
                <a:solidFill>
                  <a:schemeClr val="bg1"/>
                </a:solidFill>
              </a:rPr>
              <a:t>7.5.4. Deux </a:t>
            </a:r>
            <a:r>
              <a:rPr lang="fr-FR" b="1" dirty="0">
                <a:solidFill>
                  <a:schemeClr val="bg1"/>
                </a:solidFill>
              </a:rPr>
              <a:t>domaines majeurs de la codification des rapports juridiques sont déterminants: celui des DPI et celui de la codification des diverses formes d’activité humaine</a:t>
            </a:r>
          </a:p>
          <a:p>
            <a:pPr marL="0" indent="0">
              <a:buNone/>
            </a:pPr>
            <a:endParaRPr lang="en-GB" dirty="0" smtClean="0">
              <a:solidFill>
                <a:schemeClr val="bg1"/>
              </a:solidFill>
            </a:endParaRPr>
          </a:p>
        </p:txBody>
      </p:sp>
    </p:spTree>
    <p:extLst>
      <p:ext uri="{BB962C8B-B14F-4D97-AF65-F5344CB8AC3E}">
        <p14:creationId xmlns:p14="http://schemas.microsoft.com/office/powerpoint/2010/main" val="3996692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823913"/>
          </a:xfrm>
          <a:solidFill>
            <a:srgbClr val="FFC214"/>
          </a:solidFill>
        </p:spPr>
        <p:txBody>
          <a:bodyPr>
            <a:normAutofit fontScale="90000"/>
          </a:bodyPr>
          <a:lstStyle/>
          <a:p>
            <a:pPr algn="l"/>
            <a:r>
              <a:rPr lang="fr-FR" sz="3200" b="1" dirty="0" smtClean="0">
                <a:solidFill>
                  <a:srgbClr val="000000"/>
                </a:solidFill>
              </a:rPr>
              <a:t>8. Faisabilité d’un nouveau New Deal tournant autour de l’instauration d’un revenu d’existence. </a:t>
            </a:r>
            <a:endParaRPr lang="fr-FR" b="1" dirty="0" smtClean="0">
              <a:solidFill>
                <a:srgbClr val="000000"/>
              </a:solidFill>
            </a:endParaRPr>
          </a:p>
        </p:txBody>
      </p:sp>
      <p:sp>
        <p:nvSpPr>
          <p:cNvPr id="16387" name="Espace réservé du contenu 2"/>
          <p:cNvSpPr>
            <a:spLocks noGrp="1"/>
          </p:cNvSpPr>
          <p:nvPr>
            <p:ph idx="1"/>
          </p:nvPr>
        </p:nvSpPr>
        <p:spPr>
          <a:xfrm>
            <a:off x="0" y="823913"/>
            <a:ext cx="9144000" cy="6034087"/>
          </a:xfrm>
          <a:solidFill>
            <a:schemeClr val="tx1">
              <a:lumMod val="50000"/>
              <a:lumOff val="50000"/>
            </a:schemeClr>
          </a:solidFill>
        </p:spPr>
        <p:txBody>
          <a:bodyPr>
            <a:normAutofit/>
          </a:bodyPr>
          <a:lstStyle/>
          <a:p>
            <a:pPr marL="0" indent="0">
              <a:buNone/>
            </a:pPr>
            <a:r>
              <a:rPr lang="fr-FR" b="1" dirty="0" smtClean="0">
                <a:solidFill>
                  <a:schemeClr val="bg1"/>
                </a:solidFill>
              </a:rPr>
              <a:t>8.1. Les transformations de la production de valeur brouillent totalement les limites de l’activité productive</a:t>
            </a:r>
            <a:r>
              <a:rPr lang="fr-FR" b="1" dirty="0" smtClean="0">
                <a:solidFill>
                  <a:schemeClr val="bg1"/>
                </a:solidFill>
              </a:rPr>
              <a:t>.</a:t>
            </a:r>
            <a:r>
              <a:rPr lang="zh-CN" altLang="en-US" b="1" dirty="0" smtClean="0">
                <a:solidFill>
                  <a:schemeClr val="bg1"/>
                </a:solidFill>
              </a:rPr>
              <a:t> </a:t>
            </a:r>
            <a:endParaRPr lang="en-US" altLang="zh-CN" b="1" dirty="0" smtClean="0">
              <a:solidFill>
                <a:schemeClr val="bg1"/>
              </a:solidFill>
            </a:endParaRPr>
          </a:p>
          <a:p>
            <a:pPr marL="0" indent="0">
              <a:buNone/>
            </a:pPr>
            <a:r>
              <a:rPr lang="fr-FR" b="1" dirty="0" smtClean="0">
                <a:solidFill>
                  <a:schemeClr val="bg1"/>
                </a:solidFill>
              </a:rPr>
              <a:t>8.2. Elles effacent aussi la distinction entre production du revenu et redistribution. Le welfare  ainsi redessiné ne se cantonne pas à de la redistribution d’un PNB (produit national brut) d’abord produit et ensuite prélevé.   </a:t>
            </a:r>
          </a:p>
          <a:p>
            <a:pPr marL="0" indent="0">
              <a:buNone/>
            </a:pPr>
            <a:endParaRPr lang="fr-FR" b="1" dirty="0" smtClean="0">
              <a:solidFill>
                <a:schemeClr val="bg1"/>
              </a:solidFill>
            </a:endParaRPr>
          </a:p>
          <a:p>
            <a:pPr eaLnBrk="1" hangingPunct="1">
              <a:buNone/>
            </a:pPr>
            <a:endParaRPr lang="en-GB" dirty="0" smtClean="0">
              <a:solidFill>
                <a:schemeClr val="bg1"/>
              </a:solidFill>
            </a:endParaRPr>
          </a:p>
        </p:txBody>
      </p:sp>
    </p:spTree>
    <p:extLst>
      <p:ext uri="{BB962C8B-B14F-4D97-AF65-F5344CB8AC3E}">
        <p14:creationId xmlns:p14="http://schemas.microsoft.com/office/powerpoint/2010/main" val="3849951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0" y="0"/>
            <a:ext cx="9144000" cy="1202388"/>
          </a:xfrm>
          <a:solidFill>
            <a:srgbClr val="FFC214"/>
          </a:solidFill>
        </p:spPr>
        <p:txBody>
          <a:bodyPr>
            <a:normAutofit/>
          </a:bodyPr>
          <a:lstStyle/>
          <a:p>
            <a:pPr algn="l"/>
            <a:r>
              <a:rPr lang="fr-FR" sz="3200" b="1" dirty="0" smtClean="0">
                <a:solidFill>
                  <a:srgbClr val="000000"/>
                </a:solidFill>
              </a:rPr>
              <a:t>8.1. Activité = la sphère de la pollinisation  &gt; travail &gt; </a:t>
            </a:r>
            <a:r>
              <a:rPr lang="fr-FR" sz="3200" b="1" dirty="0" smtClean="0">
                <a:solidFill>
                  <a:srgbClr val="000000"/>
                </a:solidFill>
              </a:rPr>
              <a:t>emploi</a:t>
            </a:r>
            <a:r>
              <a:rPr lang="zh-CN" altLang="en-US" sz="3200" b="1" dirty="0">
                <a:solidFill>
                  <a:srgbClr val="000000"/>
                </a:solidFill>
              </a:rPr>
              <a:t>人力活动 </a:t>
            </a:r>
            <a:r>
              <a:rPr lang="en-US" altLang="zh-CN" sz="3200" b="1" dirty="0">
                <a:solidFill>
                  <a:srgbClr val="000000"/>
                </a:solidFill>
              </a:rPr>
              <a:t>= </a:t>
            </a:r>
            <a:r>
              <a:rPr lang="zh-CN" altLang="en-US" sz="3200" b="1" dirty="0">
                <a:solidFill>
                  <a:srgbClr val="000000"/>
                </a:solidFill>
              </a:rPr>
              <a:t>资本传播范围  </a:t>
            </a:r>
            <a:r>
              <a:rPr lang="en-US" altLang="zh-CN" sz="3200" b="1" dirty="0">
                <a:solidFill>
                  <a:srgbClr val="000000"/>
                </a:solidFill>
              </a:rPr>
              <a:t>&gt; </a:t>
            </a:r>
            <a:r>
              <a:rPr lang="zh-CN" altLang="en-US" sz="3200" b="1" dirty="0">
                <a:solidFill>
                  <a:srgbClr val="000000"/>
                </a:solidFill>
              </a:rPr>
              <a:t>工作 </a:t>
            </a:r>
            <a:r>
              <a:rPr lang="en-US" altLang="zh-CN" sz="3200" b="1" dirty="0">
                <a:solidFill>
                  <a:srgbClr val="000000"/>
                </a:solidFill>
              </a:rPr>
              <a:t>&gt; </a:t>
            </a:r>
            <a:r>
              <a:rPr lang="zh-CN" altLang="en-US" sz="3200" b="1" dirty="0">
                <a:solidFill>
                  <a:srgbClr val="000000"/>
                </a:solidFill>
              </a:rPr>
              <a:t>职业</a:t>
            </a:r>
            <a:endParaRPr lang="fr-FR" sz="3200" b="1" dirty="0" smtClean="0">
              <a:solidFill>
                <a:srgbClr val="000000"/>
              </a:solidFill>
            </a:endParaRPr>
          </a:p>
        </p:txBody>
      </p:sp>
      <p:sp>
        <p:nvSpPr>
          <p:cNvPr id="19" name="内容占位符 18"/>
          <p:cNvSpPr>
            <a:spLocks noGrp="1"/>
          </p:cNvSpPr>
          <p:nvPr>
            <p:ph idx="1"/>
          </p:nvPr>
        </p:nvSpPr>
        <p:spPr>
          <a:xfrm>
            <a:off x="0" y="1202388"/>
            <a:ext cx="9144000" cy="5655612"/>
          </a:xfrm>
          <a:solidFill>
            <a:schemeClr val="bg1">
              <a:lumMod val="50000"/>
            </a:schemeClr>
          </a:solidFill>
        </p:spPr>
        <p:txBody>
          <a:bodyPr>
            <a:normAutofit fontScale="77500" lnSpcReduction="20000"/>
          </a:bodyPr>
          <a:lstStyle/>
          <a:p>
            <a:r>
              <a:rPr lang="fr-FR" altLang="zh-CN" dirty="0">
                <a:solidFill>
                  <a:schemeClr val="bg1"/>
                </a:solidFill>
              </a:rPr>
              <a:t>8.1.1. Qui est productif ? Qu’est-ce qui est productif ? On voir bien que la pollinisation possède une valeur infiniment plus importante que la production de miel.  Qu’en conclure sur l’emploi, le travail</a:t>
            </a:r>
            <a:r>
              <a:rPr lang="fr-FR" altLang="zh-CN" dirty="0" smtClean="0">
                <a:solidFill>
                  <a:schemeClr val="bg1"/>
                </a:solidFill>
              </a:rPr>
              <a:t>?</a:t>
            </a:r>
            <a:r>
              <a:rPr lang="zh-CN" altLang="en-US" dirty="0">
                <a:solidFill>
                  <a:schemeClr val="bg1"/>
                </a:solidFill>
              </a:rPr>
              <a:t>谁是有生产力的？什么是有生产力的？我们清楚地知道资本的传播比授粉产蜜的过程有更大的价值。我们能在职业和工作这两个方面得出什么样的结论呢？</a:t>
            </a:r>
            <a:endParaRPr lang="fr-FR" altLang="zh-CN" dirty="0">
              <a:solidFill>
                <a:schemeClr val="bg1"/>
              </a:solidFill>
            </a:endParaRPr>
          </a:p>
          <a:p>
            <a:r>
              <a:rPr lang="fr-FR" altLang="zh-CN" dirty="0">
                <a:solidFill>
                  <a:schemeClr val="bg1"/>
                </a:solidFill>
              </a:rPr>
              <a:t>8.1.2. actuellement il y a trois sphères emboitées l’une dans l’autre : 1)  la plus large l’activité humaine; 2) la plus étroite qui se réduit comme peau de chagrin et 3) la zone intermédiaire qui correspond à une colonisation par les Gafa numériques de l’activité pollinisatrice </a:t>
            </a:r>
            <a:r>
              <a:rPr lang="fr-FR" altLang="zh-CN" dirty="0" smtClean="0">
                <a:solidFill>
                  <a:schemeClr val="bg1"/>
                </a:solidFill>
              </a:rPr>
              <a:t>humaine</a:t>
            </a:r>
            <a:r>
              <a:rPr lang="zh-CN" altLang="en-US" dirty="0">
                <a:solidFill>
                  <a:schemeClr val="bg1"/>
                </a:solidFill>
              </a:rPr>
              <a:t>事实上这里有三个包含关系：</a:t>
            </a:r>
            <a:r>
              <a:rPr lang="en-US" altLang="zh-CN" dirty="0">
                <a:solidFill>
                  <a:schemeClr val="bg1"/>
                </a:solidFill>
              </a:rPr>
              <a:t>1</a:t>
            </a:r>
            <a:r>
              <a:rPr lang="zh-CN" altLang="en-US" dirty="0">
                <a:solidFill>
                  <a:schemeClr val="bg1"/>
                </a:solidFill>
              </a:rPr>
              <a:t>）最大的是人力活动；</a:t>
            </a:r>
            <a:r>
              <a:rPr lang="en-US" altLang="zh-CN" dirty="0">
                <a:solidFill>
                  <a:schemeClr val="bg1"/>
                </a:solidFill>
              </a:rPr>
              <a:t>2</a:t>
            </a:r>
            <a:r>
              <a:rPr lang="zh-CN" altLang="en-US" dirty="0">
                <a:solidFill>
                  <a:schemeClr val="bg1"/>
                </a:solidFill>
              </a:rPr>
              <a:t>）最小的那个部分就像是小说</a:t>
            </a:r>
            <a:r>
              <a:rPr lang="en-US" altLang="zh-CN" dirty="0">
                <a:solidFill>
                  <a:schemeClr val="bg1"/>
                </a:solidFill>
              </a:rPr>
              <a:t>《</a:t>
            </a:r>
            <a:r>
              <a:rPr lang="zh-CN" altLang="en-US" dirty="0">
                <a:solidFill>
                  <a:schemeClr val="bg1"/>
                </a:solidFill>
              </a:rPr>
              <a:t>驴皮记</a:t>
            </a:r>
            <a:r>
              <a:rPr lang="en-US" altLang="zh-CN" dirty="0">
                <a:solidFill>
                  <a:schemeClr val="bg1"/>
                </a:solidFill>
              </a:rPr>
              <a:t>》</a:t>
            </a:r>
            <a:r>
              <a:rPr lang="zh-CN" altLang="en-US" dirty="0">
                <a:solidFill>
                  <a:schemeClr val="bg1"/>
                </a:solidFill>
              </a:rPr>
              <a:t>里那块驴皮一样不断缩小；</a:t>
            </a:r>
            <a:r>
              <a:rPr lang="en-US" altLang="zh-CN" dirty="0">
                <a:solidFill>
                  <a:schemeClr val="bg1"/>
                </a:solidFill>
              </a:rPr>
              <a:t>3</a:t>
            </a:r>
            <a:r>
              <a:rPr lang="zh-CN" altLang="en-US" dirty="0">
                <a:solidFill>
                  <a:schemeClr val="bg1"/>
                </a:solidFill>
              </a:rPr>
              <a:t>） 中间那个部分是人力资源在数字时代的一种呈现。</a:t>
            </a:r>
            <a:endParaRPr lang="fr-FR" altLang="zh-CN" dirty="0">
              <a:solidFill>
                <a:schemeClr val="bg1"/>
              </a:solidFill>
            </a:endParaRPr>
          </a:p>
          <a:p>
            <a:r>
              <a:rPr lang="fr-FR" altLang="zh-CN" dirty="0">
                <a:solidFill>
                  <a:schemeClr val="bg1"/>
                </a:solidFill>
              </a:rPr>
              <a:t>8.1.3. Résultat mitage  progressif du modèle de société salariale, inégalité, non reconnaissance de la productivité en terme de richesse de la sphère 1</a:t>
            </a:r>
          </a:p>
          <a:p>
            <a:endParaRPr lang="zh-CN" altLang="en-US" dirty="0"/>
          </a:p>
        </p:txBody>
      </p:sp>
    </p:spTree>
    <p:extLst>
      <p:ext uri="{BB962C8B-B14F-4D97-AF65-F5344CB8AC3E}">
        <p14:creationId xmlns:p14="http://schemas.microsoft.com/office/powerpoint/2010/main" val="3503073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2407</Words>
  <Application>Microsoft Office PowerPoint</Application>
  <PresentationFormat>全屏显示(4:3)</PresentationFormat>
  <Paragraphs>151</Paragraphs>
  <Slides>20</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MS PGothic</vt:lpstr>
      <vt:lpstr>宋体</vt:lpstr>
      <vt:lpstr>Arial</vt:lpstr>
      <vt:lpstr>Calibri</vt:lpstr>
      <vt:lpstr>Cambria</vt:lpstr>
      <vt:lpstr>Thème Office</vt:lpstr>
      <vt:lpstr>7.1.  Sa justification avec la transformation de l’économie</vt:lpstr>
      <vt:lpstr>7.2.  La nouvelle « grande transformation «  de l’économie capitaliste. </vt:lpstr>
      <vt:lpstr>7.2.3.  Les classes moyennes et l’automation : les machines learning, le big data et l’aufhebung du travail salarié</vt:lpstr>
      <vt:lpstr>7.2.4. La nouvelle mécanique de la global value chain : délocalisation, perte du rôle dominant de la fabrication</vt:lpstr>
      <vt:lpstr>7.3.1. Puissance des multitudes dans un capitalisme  de type cognitif </vt:lpstr>
      <vt:lpstr>7.4. Production par la circulation de l’information : pollinisation et gouvernement par la finance des externalités</vt:lpstr>
      <vt:lpstr>7.5.  La nouvelle « grande transformation «  de l’économie capitaliste : la pollinisation et le rôle de la finance资本主义经济的大转变：资金的传播和角色</vt:lpstr>
      <vt:lpstr>8. Faisabilité d’un nouveau New Deal tournant autour de l’instauration d’un revenu d’existence. </vt:lpstr>
      <vt:lpstr>8.1. Activité = la sphère de la pollinisation  &gt; travail &gt; emploi人力活动 = 资本传播范围  &gt; 工作 &gt; 职业</vt:lpstr>
      <vt:lpstr>PowerPoint 演示文稿</vt:lpstr>
      <vt:lpstr>PowerPoint 演示文稿</vt:lpstr>
      <vt:lpstr>8.2. Un revenu de pollinisation</vt:lpstr>
      <vt:lpstr>8.3. La base nouvelle de l’Etat providence</vt:lpstr>
      <vt:lpstr>8.2. Un revenu de pollinisation</vt:lpstr>
      <vt:lpstr>8.2. Un revenu de pollinisation</vt:lpstr>
      <vt:lpstr>9.1.  Son financement : transformation de l’impôt  </vt:lpstr>
      <vt:lpstr>9.1.  Son financement : transformation de l’impôt  </vt:lpstr>
      <vt:lpstr>9.1.  Son financement par la taxe pollen</vt:lpstr>
      <vt:lpstr>9.2. Le calcul d’une taxe sur toutes les transactions monétaires et monétaires par René Montgranier en 2000</vt:lpstr>
      <vt:lpstr>10. Conséquences attendues : la grande bifurcation du salariat目前危机的局势</vt:lpstr>
    </vt:vector>
  </TitlesOfParts>
  <Company>UTC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Sa justification avec la transformation de l’économie</dc:title>
  <dc:creator>yann Moulier Boutang</dc:creator>
  <cp:lastModifiedBy>mydrawbridge</cp:lastModifiedBy>
  <cp:revision>6</cp:revision>
  <dcterms:created xsi:type="dcterms:W3CDTF">2015-10-20T15:19:46Z</dcterms:created>
  <dcterms:modified xsi:type="dcterms:W3CDTF">2015-10-23T05:44:20Z</dcterms:modified>
</cp:coreProperties>
</file>