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9" r:id="rId1"/>
  </p:sldMasterIdLst>
  <p:notesMasterIdLst>
    <p:notesMasterId r:id="rId3"/>
  </p:notesMasterIdLst>
  <p:handoutMasterIdLst>
    <p:handoutMasterId r:id="rId4"/>
  </p:handoutMasterIdLst>
  <p:sldIdLst>
    <p:sldId id="280"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0" autoAdjust="0"/>
    <p:restoredTop sz="91074" autoAdjust="0"/>
  </p:normalViewPr>
  <p:slideViewPr>
    <p:cSldViewPr snapToGrid="0" showGuides="1">
      <p:cViewPr varScale="1">
        <p:scale>
          <a:sx n="118" d="100"/>
          <a:sy n="118" d="100"/>
        </p:scale>
        <p:origin x="1200" y="108"/>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1/26/2019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1/26/2019</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61528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214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48664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86321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89588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r>
              <a:rPr lang="en-US" dirty="0">
                <a:solidFill>
                  <a:prstClr val="black"/>
                </a:solidFill>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1599056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a:solidFill>
                  <a:prstClr val="black"/>
                </a:solidFill>
                <a:ea typeface="Tahoma" pitchFamily="34" charset="0"/>
                <a:cs typeface="Tahoma" pitchFamily="34" charset="0"/>
              </a:rPr>
              <a:t>Concept</a:t>
            </a: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a:solidFill>
                  <a:prstClr val="black"/>
                </a:solidFill>
                <a:ea typeface="Tahoma" pitchFamily="34" charset="0"/>
                <a:cs typeface="Tahoma" pitchFamily="34" charset="0"/>
              </a:rPr>
              <a:t>Prototype</a:t>
            </a: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a:solidFill>
                  <a:prstClr val="black"/>
                </a:solidFill>
                <a:ea typeface="Tahoma" pitchFamily="34" charset="0"/>
                <a:cs typeface="Tahoma" pitchFamily="34" charset="0"/>
              </a:rPr>
              <a:t>Field Demonstration</a:t>
            </a: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indent="-342900" fontAlgn="base">
              <a:spcBef>
                <a:spcPct val="20000"/>
              </a:spcBef>
              <a:buFont typeface="Arial" pitchFamily="34" charset="0"/>
              <a:buNone/>
              <a:defRPr/>
            </a:pPr>
            <a:r>
              <a:rPr lang="en-US" sz="1200" dirty="0">
                <a:solidFill>
                  <a:srgbClr val="000000"/>
                </a:solidFill>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lang="en-US" sz="1200" dirty="0">
              <a:solidFill>
                <a:prstClr val="black"/>
              </a:solidFill>
              <a:latin typeface="Times New Roman"/>
              <a:ea typeface="Times New Roman"/>
              <a:cs typeface="Tahoma" pitchFamily="34" charset="0"/>
            </a:endParaRPr>
          </a:p>
          <a:p>
            <a:pPr marL="742950" lvl="1" indent="-285750" fontAlgn="base">
              <a:spcBef>
                <a:spcPct val="20000"/>
              </a:spcBef>
              <a:buFont typeface="Arial" pitchFamily="34" charset="0"/>
              <a:buChar char="•"/>
              <a:defRPr/>
            </a:pPr>
            <a:r>
              <a:rPr lang="en-US" sz="1200" dirty="0">
                <a:solidFill>
                  <a:srgbClr val="000000"/>
                </a:solidFill>
                <a:ea typeface="MS PGothic"/>
                <a:cs typeface="MS PGothic"/>
              </a:rPr>
              <a:t>Staffer: Names and locations of performers. </a:t>
            </a:r>
          </a:p>
          <a:p>
            <a:pPr marL="742950" lvl="1" indent="-285750" fontAlgn="base">
              <a:spcBef>
                <a:spcPct val="20000"/>
              </a:spcBef>
              <a:buFont typeface="Arial" pitchFamily="34" charset="0"/>
              <a:buChar char="•"/>
              <a:defRPr/>
            </a:pPr>
            <a:r>
              <a:rPr lang="en-US" sz="1200" dirty="0">
                <a:solidFill>
                  <a:srgbClr val="000000"/>
                </a:solidFill>
                <a:ea typeface="MS PGothic"/>
                <a:cs typeface="MS PGothic"/>
              </a:rPr>
              <a:t>Internal DARPA: Issues/challenges and a spend plan status. </a:t>
            </a:r>
            <a:endParaRPr lang="en-US" sz="1200" dirty="0">
              <a:solidFill>
                <a:prstClr val="black"/>
              </a:solidFill>
              <a:latin typeface="Times New Roman"/>
              <a:ea typeface="Times New Roman"/>
              <a:cs typeface="Times New Roman"/>
            </a:endParaRPr>
          </a:p>
          <a:p>
            <a:pPr marL="342900" indent="-342900" fontAlgn="base">
              <a:spcBef>
                <a:spcPct val="20000"/>
              </a:spcBef>
              <a:buFont typeface="Arial" pitchFamily="34" charset="0"/>
              <a:buNone/>
              <a:defRPr/>
            </a:pPr>
            <a:endParaRPr lang="en-US" sz="1200" dirty="0">
              <a:solidFill>
                <a:prstClr val="black"/>
              </a:solidFill>
              <a:latin typeface="Times New Roman"/>
              <a:ea typeface="Times New Roman"/>
              <a:cs typeface="Times New Roman"/>
            </a:endParaRPr>
          </a:p>
          <a:p>
            <a:pPr marL="342900" indent="-342900" fontAlgn="base">
              <a:spcBef>
                <a:spcPct val="20000"/>
              </a:spcBef>
              <a:buFont typeface="Arial" pitchFamily="34" charset="0"/>
              <a:buNone/>
              <a:defRPr/>
            </a:pPr>
            <a:r>
              <a:rPr lang="en-US" sz="1200" dirty="0">
                <a:solidFill>
                  <a:srgbClr val="000000"/>
                </a:solidFill>
                <a:ea typeface="MS PGothic"/>
                <a:cs typeface="MS PGothic"/>
              </a:rPr>
              <a:t>Formatting for both the internal DARPA and staffer quads:  </a:t>
            </a:r>
            <a:endParaRPr lang="en-US" sz="1200" dirty="0">
              <a:solidFill>
                <a:prstClr val="black"/>
              </a:solidFill>
              <a:latin typeface="Times New Roman"/>
              <a:ea typeface="Times New Roman"/>
              <a:cs typeface="Tahoma" pitchFamily="34" charset="0"/>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Font: </a:t>
            </a:r>
            <a:r>
              <a:rPr lang="en-US" sz="1200" dirty="0">
                <a:solidFill>
                  <a:srgbClr val="000000"/>
                </a:solidFill>
                <a:ea typeface="MS PGothic"/>
                <a:cs typeface="MS PGothic"/>
              </a:rPr>
              <a:t>Tahoma</a:t>
            </a:r>
            <a:endParaRPr lang="en-US" sz="1200" dirty="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Color: </a:t>
            </a:r>
            <a:r>
              <a:rPr lang="en-US" sz="1200" dirty="0">
                <a:solidFill>
                  <a:srgbClr val="000000"/>
                </a:solidFill>
                <a:ea typeface="MS PGothic"/>
                <a:cs typeface="MS PGothic"/>
              </a:rPr>
              <a:t>Font color = black</a:t>
            </a:r>
            <a:endParaRPr lang="en-US" sz="1200" dirty="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Sizes: </a:t>
            </a:r>
            <a:r>
              <a:rPr lang="en-US" sz="1200" dirty="0">
                <a:solidFill>
                  <a:srgbClr val="000000"/>
                </a:solidFill>
                <a:ea typeface="MS PGothic"/>
                <a:cs typeface="MS PGothic"/>
              </a:rPr>
              <a:t>Font size is set at 12 pt., decreasing to 11 pt. and 9 pt. for sub-bullets.  (Recognizing that some programs will have more information needed on the quad charts than others, text size may be reduced but, for ease of </a:t>
            </a:r>
            <a:br>
              <a:rPr lang="en-US" sz="1200" dirty="0">
                <a:solidFill>
                  <a:srgbClr val="000000"/>
                </a:solidFill>
                <a:ea typeface="MS PGothic"/>
                <a:cs typeface="MS PGothic"/>
              </a:rPr>
            </a:br>
            <a:r>
              <a:rPr lang="en-US" sz="1200" dirty="0">
                <a:solidFill>
                  <a:srgbClr val="000000"/>
                </a:solidFill>
                <a:ea typeface="MS PGothic"/>
                <a:cs typeface="MS PGothic"/>
              </a:rPr>
              <a:t>reading, should never be smaller than 9 pt.) </a:t>
            </a:r>
            <a:endParaRPr lang="en-US" sz="1200" dirty="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Font style: </a:t>
            </a:r>
            <a:r>
              <a:rPr lang="en-US" sz="1200" dirty="0">
                <a:solidFill>
                  <a:srgbClr val="000000"/>
                </a:solidFill>
                <a:ea typeface="MS PGothic"/>
                <a:cs typeface="MS PGothic"/>
              </a:rPr>
              <a:t>Avoid the use of bold unless needed</a:t>
            </a:r>
            <a:endParaRPr lang="en-US" sz="1200" dirty="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Bullets and sub-bullets: </a:t>
            </a:r>
            <a:r>
              <a:rPr lang="en-US" sz="1200" dirty="0">
                <a:solidFill>
                  <a:srgbClr val="000000"/>
                </a:solidFill>
                <a:ea typeface="MS PGothic"/>
                <a:cs typeface="MS PGothic"/>
              </a:rPr>
              <a:t>Solid dots</a:t>
            </a:r>
            <a:endParaRPr lang="en-US" sz="1200" dirty="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Status Boxes: </a:t>
            </a:r>
            <a:r>
              <a:rPr lang="en-US" sz="1200" dirty="0">
                <a:solidFill>
                  <a:srgbClr val="000000"/>
                </a:solidFill>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lang="en-US" sz="1200" dirty="0">
              <a:solidFill>
                <a:prstClr val="black"/>
              </a:solidFill>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1439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a:solidFill>
                  <a:prstClr val="black"/>
                </a:solidFill>
              </a:rPr>
              <a:t>PE:</a:t>
            </a: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a:solidFill>
                  <a:prstClr val="black"/>
                </a:solidFill>
              </a:rPr>
              <a:t>PROJECT:</a:t>
            </a: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a:solidFill>
                  <a:prstClr val="black"/>
                </a:solidFill>
              </a:rPr>
              <a:t>RDDS PG #:</a:t>
            </a: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a:solidFill>
                  <a:prstClr val="white"/>
                </a:solidFill>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a:solidFill>
                  <a:prstClr val="white"/>
                </a:solidFill>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68876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a:solidFill>
                  <a:prstClr val="black"/>
                </a:solidFill>
              </a:rPr>
              <a:t>PE:</a:t>
            </a: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a:solidFill>
                  <a:prstClr val="black"/>
                </a:solidFill>
              </a:rPr>
              <a:t>PROJECT:</a:t>
            </a: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a:solidFill>
                  <a:prstClr val="black"/>
                </a:solidFill>
              </a:rPr>
              <a:t>RDDS PG #:</a:t>
            </a: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DARPA-BAA-14-62    ICONS  </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a:solidFill>
                  <a:prstClr val="white"/>
                </a:solidFill>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a:solidFill>
                  <a:prstClr val="white"/>
                </a:solidFill>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743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a:solidFill>
                  <a:prstClr val="black"/>
                </a:solidFill>
              </a:rPr>
              <a:t>PE:</a:t>
            </a: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a:solidFill>
                  <a:prstClr val="black"/>
                </a:solidFill>
              </a:rPr>
              <a:t>PROJECT:</a:t>
            </a: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a:solidFill>
                  <a:prstClr val="black"/>
                </a:solidFill>
              </a:rPr>
              <a:t>RDDS PG #:</a:t>
            </a: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DARPA-BAA-14-62    ICONS  </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a:solidFill>
                  <a:prstClr val="white"/>
                </a:solidFill>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a:solidFill>
                  <a:prstClr val="white"/>
                </a:solidFill>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9017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a:solidFill>
                  <a:prstClr val="black"/>
                </a:solidFill>
              </a:rPr>
              <a:t>PE:</a:t>
            </a: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a:solidFill>
                  <a:prstClr val="black"/>
                </a:solidFill>
              </a:rPr>
              <a:t>PROJECT:</a:t>
            </a: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a:solidFill>
                  <a:prstClr val="black"/>
                </a:solidFill>
              </a:rPr>
              <a:t>RDDS PG #:</a:t>
            </a: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57128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solidFill>
                  <a:prstClr val="black"/>
                </a:solidFill>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solidFill>
                  <a:prstClr val="black"/>
                </a:solidFill>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solidFill>
                  <a:prstClr val="black"/>
                </a:solidFill>
              </a:rPr>
              <a:t>RDDS PG #:</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9891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2171973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dirty="0">
                <a:solidFill>
                  <a:prstClr val="black"/>
                </a:solidFill>
                <a:ea typeface="Tahoma" pitchFamily="34" charset="0"/>
                <a:cs typeface="Tahoma" pitchFamily="34" charset="0"/>
              </a:rPr>
              <a:t>Field</a:t>
            </a:r>
          </a:p>
          <a:p>
            <a:pPr algn="ctr"/>
            <a:r>
              <a:rPr lang="en-US" sz="1050" dirty="0">
                <a:solidFill>
                  <a:prstClr val="black"/>
                </a:solidFill>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solidFill>
                  <a:prstClr val="black"/>
                </a:solidFill>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solidFill>
                  <a:prstClr val="black"/>
                </a:solidFill>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solidFill>
                  <a:prstClr val="black"/>
                </a:solidFill>
              </a:rPr>
              <a:t>RDDS PG #:</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5481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solidFill>
                  <a:prstClr val="black"/>
                </a:solidFill>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solidFill>
                  <a:prstClr val="black"/>
                </a:solidFill>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solidFill>
                  <a:prstClr val="black"/>
                </a:solidFill>
              </a:rPr>
              <a:t>RDDS PG #:</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75622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solidFill>
                  <a:prstClr val="black"/>
                </a:solidFill>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solidFill>
                  <a:prstClr val="black"/>
                </a:solidFill>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solidFill>
                  <a:prstClr val="black"/>
                </a:solidFill>
              </a:rPr>
              <a:t>RDDS PG #:</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608483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dirty="0">
                <a:solidFill>
                  <a:prstClr val="black"/>
                </a:solidFill>
                <a:ea typeface="Tahoma" pitchFamily="34" charset="0"/>
                <a:cs typeface="Tahoma" pitchFamily="34" charset="0"/>
              </a:rPr>
              <a:t>Field</a:t>
            </a:r>
          </a:p>
          <a:p>
            <a:pPr algn="ctr"/>
            <a:r>
              <a:rPr lang="en-US" sz="1050" dirty="0">
                <a:solidFill>
                  <a:prstClr val="black"/>
                </a:solidFill>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solidFill>
                  <a:prstClr val="black"/>
                </a:solidFill>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solidFill>
                  <a:prstClr val="black"/>
                </a:solidFill>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solidFill>
                  <a:prstClr val="black"/>
                </a:solidFill>
              </a:rPr>
              <a:t>RDDS PG #:</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003935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solidFill>
                  <a:prstClr val="black"/>
                </a:solidFill>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solidFill>
                  <a:prstClr val="black"/>
                </a:solidFill>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solidFill>
                  <a:prstClr val="black"/>
                </a:solidFill>
              </a:rPr>
              <a:t>RDDS PG #:</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791543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solidFill>
                  <a:prstClr val="black"/>
                </a:solidFill>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solidFill>
                  <a:prstClr val="black"/>
                </a:solidFill>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solidFill>
                  <a:prstClr val="black"/>
                </a:solidFill>
              </a:rPr>
              <a:t>RDDS PG #:</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6844537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dirty="0">
                <a:solidFill>
                  <a:prstClr val="black"/>
                </a:solidFill>
                <a:ea typeface="Tahoma" pitchFamily="34" charset="0"/>
                <a:cs typeface="Tahoma" pitchFamily="34" charset="0"/>
              </a:rPr>
              <a:t>Field</a:t>
            </a:r>
          </a:p>
          <a:p>
            <a:pPr algn="ctr"/>
            <a:r>
              <a:rPr lang="en-US" sz="1050" dirty="0">
                <a:solidFill>
                  <a:prstClr val="black"/>
                </a:solidFill>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solidFill>
                  <a:prstClr val="black"/>
                </a:solidFill>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solidFill>
                  <a:prstClr val="black"/>
                </a:solidFill>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solidFill>
                  <a:prstClr val="black"/>
                </a:solidFill>
              </a:rPr>
              <a:t>RDDS PG #:</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0450453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83532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254335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5101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cxnSp>
        <p:nvCxnSpPr>
          <p:cNvPr id="8" name="Straight Connector 7"/>
          <p:cNvCxnSpPr>
            <a:endCxn id="3" idx="0"/>
          </p:cNvCxnSpPr>
          <p:nvPr userDrawn="1"/>
        </p:nvCxnSpPr>
        <p:spPr>
          <a:xfrm flipH="1">
            <a:off x="4572000" y="841688"/>
            <a:ext cx="12825" cy="5708338"/>
          </a:xfrm>
          <a:prstGeom prst="line">
            <a:avLst/>
          </a:prstGeom>
          <a:ln w="317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81000" y="3657600"/>
            <a:ext cx="84582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390050" y="893550"/>
            <a:ext cx="1981200" cy="276999"/>
          </a:xfrm>
          <a:prstGeom prst="rect">
            <a:avLst/>
          </a:prstGeom>
          <a:noFill/>
        </p:spPr>
        <p:txBody>
          <a:bodyPr wrap="square" rtlCol="0">
            <a:spAutoFit/>
          </a:bodyPr>
          <a:lstStyle/>
          <a:p>
            <a:pPr algn="ctr"/>
            <a:r>
              <a:rPr lang="en-US" sz="1200" b="1" dirty="0">
                <a:solidFill>
                  <a:prstClr val="black"/>
                </a:solidFill>
                <a:cs typeface="Tahoma" pitchFamily="34" charset="0"/>
              </a:rPr>
              <a:t>CONCEPT</a:t>
            </a:r>
          </a:p>
        </p:txBody>
      </p:sp>
      <p:sp>
        <p:nvSpPr>
          <p:cNvPr id="12" name="TextBox 11"/>
          <p:cNvSpPr txBox="1"/>
          <p:nvPr userDrawn="1"/>
        </p:nvSpPr>
        <p:spPr>
          <a:xfrm>
            <a:off x="932850" y="3657600"/>
            <a:ext cx="2895600" cy="276999"/>
          </a:xfrm>
          <a:prstGeom prst="rect">
            <a:avLst/>
          </a:prstGeom>
          <a:noFill/>
        </p:spPr>
        <p:txBody>
          <a:bodyPr wrap="square" rtlCol="0">
            <a:spAutoFit/>
          </a:bodyPr>
          <a:lstStyle/>
          <a:p>
            <a:pPr algn="ctr"/>
            <a:r>
              <a:rPr lang="en-US" sz="1200" b="1" dirty="0">
                <a:solidFill>
                  <a:prstClr val="black"/>
                </a:solidFill>
                <a:cs typeface="Tahoma" pitchFamily="34" charset="0"/>
              </a:rPr>
              <a:t>IMPACT</a:t>
            </a:r>
          </a:p>
        </p:txBody>
      </p:sp>
      <p:sp>
        <p:nvSpPr>
          <p:cNvPr id="14" name="TextBox 13"/>
          <p:cNvSpPr txBox="1"/>
          <p:nvPr userDrawn="1"/>
        </p:nvSpPr>
        <p:spPr>
          <a:xfrm>
            <a:off x="5087750" y="3676050"/>
            <a:ext cx="3295650" cy="276999"/>
          </a:xfrm>
          <a:prstGeom prst="rect">
            <a:avLst/>
          </a:prstGeom>
          <a:noFill/>
        </p:spPr>
        <p:txBody>
          <a:bodyPr wrap="square" rtlCol="0">
            <a:spAutoFit/>
          </a:bodyPr>
          <a:lstStyle/>
          <a:p>
            <a:pPr algn="ctr"/>
            <a:r>
              <a:rPr lang="en-US" sz="1200" b="1" dirty="0">
                <a:solidFill>
                  <a:prstClr val="black"/>
                </a:solidFill>
                <a:cs typeface="Tahoma" pitchFamily="34" charset="0"/>
              </a:rPr>
              <a:t>CONTEXT</a:t>
            </a:r>
          </a:p>
        </p:txBody>
      </p:sp>
      <p:sp>
        <p:nvSpPr>
          <p:cNvPr id="15" name="TextBox 13"/>
          <p:cNvSpPr txBox="1"/>
          <p:nvPr userDrawn="1"/>
        </p:nvSpPr>
        <p:spPr>
          <a:xfrm>
            <a:off x="4693641" y="933573"/>
            <a:ext cx="390926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prstClr val="black"/>
                </a:solidFill>
                <a:cs typeface="Tahoma" pitchFamily="34" charset="0"/>
              </a:rPr>
              <a:t>APPROACH</a:t>
            </a:r>
          </a:p>
        </p:txBody>
      </p:sp>
    </p:spTree>
    <p:extLst>
      <p:ext uri="{BB962C8B-B14F-4D97-AF65-F5344CB8AC3E}">
        <p14:creationId xmlns:p14="http://schemas.microsoft.com/office/powerpoint/2010/main" val="127023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02521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67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2205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9642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DARPA-BAA-14-62    ICONS  </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Tree>
    <p:extLst>
      <p:ext uri="{BB962C8B-B14F-4D97-AF65-F5344CB8AC3E}">
        <p14:creationId xmlns:p14="http://schemas.microsoft.com/office/powerpoint/2010/main" val="121119229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fbo.gov/index?s=opportunity&amp;mode=form&amp;id=3f2885886c97d05491ff3ac8f7968912&amp;tab=core&amp;_cview=0"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kleros.io/" TargetMode="External"/><Relationship Id="rId5" Type="http://schemas.openxmlformats.org/officeDocument/2006/relationships/hyperlink" Target="http://nautil.us/issue/66/clockwork/the-problem-with-scientific-credit" TargetMode="External"/><Relationship Id="rId4" Type="http://schemas.openxmlformats.org/officeDocument/2006/relationships/hyperlink" Target="https://www.wired.com/story/social-science-reproducibil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7"/>
          <p:cNvSpPr txBox="1">
            <a:spLocks noGrp="1"/>
          </p:cNvSpPr>
          <p:nvPr>
            <p:ph type="ctrTitle"/>
          </p:nvPr>
        </p:nvSpPr>
        <p:spPr>
          <a:xfrm>
            <a:off x="406554" y="162570"/>
            <a:ext cx="5471732" cy="612648"/>
          </a:xfrm>
          <a:prstGeom prst="rect">
            <a:avLst/>
          </a:prstGeom>
        </p:spPr>
        <p:txBody>
          <a:bodyPr>
            <a:normAutofit fontScale="90000"/>
          </a:bodyPr>
          <a:lstStyle/>
          <a:p>
            <a:pPr lvl="0" fontAlgn="base">
              <a:spcAft>
                <a:spcPct val="0"/>
              </a:spcAft>
              <a:defRPr/>
            </a:pPr>
            <a:r>
              <a:rPr kumimoji="0" lang="en-US" sz="2400" b="0" i="0" u="none" strike="noStrike" kern="1200" cap="none" spc="0" normalizeH="0" noProof="0" dirty="0">
                <a:ln>
                  <a:noFill/>
                </a:ln>
                <a:solidFill>
                  <a:srgbClr val="FF0000"/>
                </a:solidFill>
                <a:effectLst/>
                <a:uLnTx/>
                <a:uFillTx/>
                <a:latin typeface="Tahoma" pitchFamily="34" charset="0"/>
                <a:ea typeface="ＭＳ Ｐゴシック" pitchFamily="-32" charset="-128"/>
                <a:cs typeface="ＭＳ Ｐゴシック" pitchFamily="-32" charset="-128"/>
              </a:rPr>
              <a:t>TA 3: </a:t>
            </a:r>
            <a:r>
              <a:rPr kumimoji="0" lang="en-US" sz="2400" b="0" i="0" u="none" strike="noStrike" kern="1200" cap="none" spc="0" normalizeH="0" noProof="0" dirty="0">
                <a:ln>
                  <a:noFill/>
                </a:ln>
                <a:effectLst/>
                <a:uLnTx/>
                <a:uFillTx/>
                <a:latin typeface="Tahoma" pitchFamily="34" charset="0"/>
                <a:ea typeface="ＭＳ Ｐゴシック" pitchFamily="-32" charset="-128"/>
                <a:cs typeface="ＭＳ Ｐゴシック" pitchFamily="-32" charset="-128"/>
              </a:rPr>
              <a:t>Ockham.io</a:t>
            </a:r>
            <a:br>
              <a:rPr lang="en-US" dirty="0">
                <a:ea typeface="ＭＳ Ｐゴシック" pitchFamily="-32" charset="-128"/>
                <a:cs typeface="ＭＳ Ｐゴシック" pitchFamily="-32" charset="-128"/>
              </a:rPr>
            </a:br>
            <a:r>
              <a:rPr lang="en-US" sz="1600" dirty="0">
                <a:ea typeface="ＭＳ Ｐゴシック" pitchFamily="-32" charset="-128"/>
                <a:cs typeface="ＭＳ Ｐゴシック" pitchFamily="-32" charset="-128"/>
              </a:rPr>
              <a:t>Adam In Tae Gerard (POC) – Teaming is TBD</a:t>
            </a:r>
            <a:endParaRPr kumimoji="0" lang="en-US" sz="1600" b="0" i="0" u="none" strike="noStrike" kern="1200" cap="none" spc="0" normalizeH="0" baseline="0" noProof="0" dirty="0">
              <a:ln>
                <a:noFill/>
              </a:ln>
              <a:effectLst/>
              <a:uLnTx/>
              <a:uFillTx/>
              <a:ea typeface="ＭＳ Ｐゴシック" pitchFamily="-32" charset="-128"/>
              <a:cs typeface="ＭＳ Ｐゴシック" pitchFamily="-32" charset="-128"/>
            </a:endParaRPr>
          </a:p>
        </p:txBody>
      </p:sp>
      <p:sp>
        <p:nvSpPr>
          <p:cNvPr id="12" name="Text Placeholder 17"/>
          <p:cNvSpPr txBox="1">
            <a:spLocks/>
          </p:cNvSpPr>
          <p:nvPr/>
        </p:nvSpPr>
        <p:spPr>
          <a:xfrm>
            <a:off x="406554" y="1133195"/>
            <a:ext cx="4040034" cy="1062837"/>
          </a:xfrm>
          <a:prstGeom prst="rect">
            <a:avLst/>
          </a:prstGeom>
        </p:spPr>
        <p:txBody>
          <a:bodyPr/>
          <a:lstStyle>
            <a:lvl1pPr marL="342900" indent="-34290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600" b="1" dirty="0"/>
              <a:t>Ockham.io </a:t>
            </a:r>
            <a:r>
              <a:rPr lang="en-US" sz="600" dirty="0"/>
              <a:t>is proposed as an open-source, web-platform, to automate in whole or part the algorithmic </a:t>
            </a:r>
          </a:p>
          <a:p>
            <a:r>
              <a:rPr lang="en-US" sz="600" dirty="0"/>
              <a:t>verification of scientific theories, hypotheses, and/or studies within the social and behavioral sciences per </a:t>
            </a:r>
            <a:r>
              <a:rPr lang="en-US" sz="600" b="1" dirty="0"/>
              <a:t>TA3</a:t>
            </a:r>
            <a:r>
              <a:rPr lang="en-US" sz="600" dirty="0"/>
              <a:t> </a:t>
            </a:r>
            <a:r>
              <a:rPr lang="en-US" sz="600" dirty="0">
                <a:hlinkClick r:id="rId3"/>
              </a:rPr>
              <a:t>–</a:t>
            </a:r>
            <a:r>
              <a:rPr lang="en-US" sz="600" dirty="0"/>
              <a:t> </a:t>
            </a:r>
          </a:p>
          <a:p>
            <a:r>
              <a:rPr lang="en-US" sz="600" b="1" u="sng" dirty="0">
                <a:hlinkClick r:id="rId3"/>
              </a:rPr>
              <a:t>DARPA-SN-17-57</a:t>
            </a:r>
            <a:r>
              <a:rPr lang="en-US" sz="600" dirty="0"/>
              <a:t>.</a:t>
            </a:r>
          </a:p>
          <a:p>
            <a:endParaRPr lang="en-US" sz="600" dirty="0"/>
          </a:p>
          <a:p>
            <a:r>
              <a:rPr lang="en-US" sz="600" b="1" dirty="0"/>
              <a:t>Ockham.io </a:t>
            </a:r>
            <a:r>
              <a:rPr lang="en-US" sz="600" dirty="0"/>
              <a:t>entails three main components: (1) an React.js client to display and interact with data, (2) a set of </a:t>
            </a:r>
          </a:p>
          <a:p>
            <a:r>
              <a:rPr lang="en-US" sz="600" dirty="0"/>
              <a:t>API’s to transmit data, and (3) a Machine Learning service to process social sciences artifacts. The Machine </a:t>
            </a:r>
          </a:p>
          <a:p>
            <a:r>
              <a:rPr lang="en-US" sz="600" dirty="0"/>
              <a:t>Learning service will leverage powerful algebraic structures and natural language processing in </a:t>
            </a:r>
            <a:r>
              <a:rPr lang="en-US" sz="600" b="1" i="1" dirty="0"/>
              <a:t>Algorithm </a:t>
            </a:r>
          </a:p>
          <a:p>
            <a:r>
              <a:rPr lang="en-US" sz="600" b="1" i="1" dirty="0"/>
              <a:t>Discovery </a:t>
            </a:r>
            <a:r>
              <a:rPr lang="en-US" sz="600" dirty="0"/>
              <a:t>(essentially using pre-scored sets of data from TA1 and TA2 to train Machine Learning networks for </a:t>
            </a:r>
          </a:p>
          <a:p>
            <a:r>
              <a:rPr lang="en-US" sz="600" dirty="0"/>
              <a:t>new data).</a:t>
            </a:r>
          </a:p>
          <a:p>
            <a:endParaRPr lang="en-US" sz="800" dirty="0"/>
          </a:p>
        </p:txBody>
      </p:sp>
      <p:sp>
        <p:nvSpPr>
          <p:cNvPr id="13" name="Text Placeholder 19"/>
          <p:cNvSpPr txBox="1">
            <a:spLocks/>
          </p:cNvSpPr>
          <p:nvPr/>
        </p:nvSpPr>
        <p:spPr>
          <a:xfrm>
            <a:off x="490538" y="3953049"/>
            <a:ext cx="3956050" cy="2447751"/>
          </a:xfrm>
          <a:prstGeom prst="rect">
            <a:avLst/>
          </a:prstGeom>
        </p:spPr>
        <p:txBody>
          <a:bodyPr/>
          <a:lstStyle>
            <a:lvl1pPr marL="0" indent="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1" dirty="0"/>
              <a:t>Ockham.io </a:t>
            </a:r>
            <a:r>
              <a:rPr lang="en-US" sz="800" dirty="0"/>
              <a:t>is proposed as an open-source, web-platform, to automate in whole or part the algorithmic verification of scientific theories, hypotheses, and/or studies within the social and behavioral sciences per </a:t>
            </a:r>
            <a:r>
              <a:rPr lang="en-US" sz="800" b="1" dirty="0"/>
              <a:t>TA3</a:t>
            </a:r>
            <a:r>
              <a:rPr lang="en-US" sz="800" dirty="0"/>
              <a:t> - </a:t>
            </a:r>
            <a:r>
              <a:rPr lang="en-US" sz="800" b="1" u="sng" dirty="0">
                <a:hlinkClick r:id="rId3"/>
              </a:rPr>
              <a:t>DARPA-SN-17-57</a:t>
            </a:r>
            <a:r>
              <a:rPr lang="en-US" sz="800" dirty="0"/>
              <a:t>. </a:t>
            </a:r>
          </a:p>
          <a:p>
            <a:endParaRPr lang="en-US" sz="800" dirty="0"/>
          </a:p>
          <a:p>
            <a:r>
              <a:rPr lang="en-US" sz="800" b="1" dirty="0" err="1"/>
              <a:t>Ockham.io’s</a:t>
            </a:r>
            <a:r>
              <a:rPr lang="en-US" sz="800" b="1" dirty="0"/>
              <a:t> </a:t>
            </a:r>
            <a:r>
              <a:rPr lang="en-US" sz="800" dirty="0"/>
              <a:t>web API’s will assist other teams and members to distribute and access information. It can, perhaps, become a viable service in its own-right essentially using paid subscriptions to continue the SCORE project indefinitely. In this second, commercial capacity, academic and scientific research could be scored greatly simplifying families seeking correct medical information, students researching for graduate papers, and public-policy makers to discern which data is accurate.</a:t>
            </a:r>
          </a:p>
          <a:p>
            <a:endParaRPr lang="en-US" sz="800" dirty="0">
              <a:solidFill>
                <a:prstClr val="black"/>
              </a:solidFill>
            </a:endParaRPr>
          </a:p>
          <a:p>
            <a:r>
              <a:rPr lang="en-US" sz="800" b="1" dirty="0" err="1">
                <a:solidFill>
                  <a:prstClr val="black"/>
                </a:solidFill>
              </a:rPr>
              <a:t>Ockham.io’s</a:t>
            </a:r>
            <a:r>
              <a:rPr lang="en-US" sz="800" b="1" dirty="0">
                <a:solidFill>
                  <a:prstClr val="black"/>
                </a:solidFill>
              </a:rPr>
              <a:t> </a:t>
            </a:r>
            <a:r>
              <a:rPr lang="en-US" sz="800" dirty="0">
                <a:solidFill>
                  <a:prstClr val="black"/>
                </a:solidFill>
              </a:rPr>
              <a:t>algorithm and Machine Learning service will be open-sourced to assist other teams and to incorporate recommended improvements. Bug bounties can be adopted to encourage open-source participation and the support of the wider academic and software communities.</a:t>
            </a:r>
          </a:p>
        </p:txBody>
      </p:sp>
      <p:sp>
        <p:nvSpPr>
          <p:cNvPr id="4" name="TextBox 3"/>
          <p:cNvSpPr txBox="1"/>
          <p:nvPr/>
        </p:nvSpPr>
        <p:spPr>
          <a:xfrm>
            <a:off x="4640083" y="1195388"/>
            <a:ext cx="4133675" cy="2308324"/>
          </a:xfrm>
          <a:prstGeom prst="rect">
            <a:avLst/>
          </a:prstGeom>
          <a:noFill/>
        </p:spPr>
        <p:txBody>
          <a:bodyPr wrap="square" rtlCol="0">
            <a:spAutoFit/>
          </a:bodyPr>
          <a:lstStyle/>
          <a:p>
            <a:r>
              <a:rPr lang="en-US" sz="800" dirty="0"/>
              <a:t>Briefly, the approach taken involves: (1) explicitly </a:t>
            </a:r>
            <a:r>
              <a:rPr lang="en-US" sz="800" b="1" dirty="0"/>
              <a:t>formalizing</a:t>
            </a:r>
            <a:r>
              <a:rPr lang="en-US" sz="800" dirty="0"/>
              <a:t> </a:t>
            </a:r>
            <a:r>
              <a:rPr lang="en-US" sz="800" i="1" dirty="0"/>
              <a:t>embedded algebraic structures</a:t>
            </a:r>
            <a:r>
              <a:rPr lang="en-US" sz="800" dirty="0"/>
              <a:t> for computer verification, (2) </a:t>
            </a:r>
            <a:r>
              <a:rPr lang="en-US" sz="800" b="1" dirty="0"/>
              <a:t>soft verification</a:t>
            </a:r>
            <a:r>
              <a:rPr lang="en-US" sz="800" dirty="0"/>
              <a:t> through </a:t>
            </a:r>
            <a:r>
              <a:rPr lang="en-US" sz="800" i="1" dirty="0"/>
              <a:t>corroborating reputability </a:t>
            </a:r>
            <a:r>
              <a:rPr lang="en-US" sz="800" dirty="0"/>
              <a:t>of researchers, institutions, journals, and citations; (3) </a:t>
            </a:r>
            <a:r>
              <a:rPr lang="en-US" sz="800" b="1" dirty="0"/>
              <a:t>natural language processing</a:t>
            </a:r>
            <a:r>
              <a:rPr lang="en-US" sz="800" dirty="0"/>
              <a:t> to identify key terms, experimental variables, and concepts under study; (4) verifying </a:t>
            </a:r>
            <a:r>
              <a:rPr lang="en-US" sz="800" b="1" dirty="0"/>
              <a:t>sound experimental design</a:t>
            </a:r>
            <a:r>
              <a:rPr lang="en-US" sz="800" dirty="0"/>
              <a:t> and checking for </a:t>
            </a:r>
            <a:r>
              <a:rPr lang="en-US" sz="800" b="1" dirty="0"/>
              <a:t>logical consistency</a:t>
            </a:r>
            <a:r>
              <a:rPr lang="en-US" sz="800" dirty="0"/>
              <a:t>, </a:t>
            </a:r>
            <a:r>
              <a:rPr lang="en-US" sz="800" b="1" dirty="0"/>
              <a:t>numeric error</a:t>
            </a:r>
            <a:r>
              <a:rPr lang="en-US" sz="800" dirty="0"/>
              <a:t>, </a:t>
            </a:r>
            <a:r>
              <a:rPr lang="en-US" sz="800" b="1" dirty="0"/>
              <a:t>bias</a:t>
            </a:r>
            <a:r>
              <a:rPr lang="en-US" sz="800" dirty="0"/>
              <a:t>, and mathematical rigor; and (5) identifying how well the results, hypotheses, data, or conclusions </a:t>
            </a:r>
            <a:r>
              <a:rPr lang="en-US" sz="800" b="1" dirty="0"/>
              <a:t>cohere</a:t>
            </a:r>
            <a:r>
              <a:rPr lang="en-US" sz="800" dirty="0"/>
              <a:t> or are compatible with other high-credence theories. </a:t>
            </a:r>
          </a:p>
          <a:p>
            <a:endParaRPr lang="en-US" sz="800" dirty="0"/>
          </a:p>
          <a:p>
            <a:r>
              <a:rPr lang="en-US" sz="800" dirty="0"/>
              <a:t>Thus, the two novel approaches involve: applying compact algebraic structures identified by Patrick </a:t>
            </a:r>
            <a:r>
              <a:rPr lang="en-US" sz="800" dirty="0" err="1"/>
              <a:t>Suppes</a:t>
            </a:r>
            <a:r>
              <a:rPr lang="en-US" sz="800" dirty="0"/>
              <a:t> for computer verification (</a:t>
            </a:r>
            <a:r>
              <a:rPr lang="en-US" sz="800" b="1" dirty="0"/>
              <a:t>1</a:t>
            </a:r>
            <a:r>
              <a:rPr lang="en-US" sz="800" dirty="0"/>
              <a:t>) to vastly improve consistency checking (</a:t>
            </a:r>
            <a:r>
              <a:rPr lang="en-US" sz="800" b="1" dirty="0"/>
              <a:t>4</a:t>
            </a:r>
            <a:r>
              <a:rPr lang="en-US" sz="800" dirty="0"/>
              <a:t>), as well as overlaying many kinds of metadata filters (potentially combining proposed solutions, enhancing extensibility, and expanding the overall scoring data set).</a:t>
            </a:r>
          </a:p>
          <a:p>
            <a:endParaRPr lang="en-US" sz="800" dirty="0"/>
          </a:p>
          <a:p>
            <a:r>
              <a:rPr lang="en-US" sz="800" dirty="0"/>
              <a:t>The second approach provides greater opportunities to refine the datasets and algorithms used and is interesting in its own right (provides scientific data on scientific activities).</a:t>
            </a:r>
          </a:p>
        </p:txBody>
      </p:sp>
      <p:sp>
        <p:nvSpPr>
          <p:cNvPr id="8" name="Text Placeholder 19"/>
          <p:cNvSpPr txBox="1">
            <a:spLocks/>
          </p:cNvSpPr>
          <p:nvPr/>
        </p:nvSpPr>
        <p:spPr>
          <a:xfrm>
            <a:off x="4705525" y="3973385"/>
            <a:ext cx="3956050" cy="2447751"/>
          </a:xfrm>
          <a:prstGeom prst="rect">
            <a:avLst/>
          </a:prstGeom>
        </p:spPr>
        <p:txBody>
          <a:bodyPr/>
          <a:lstStyle>
            <a:lvl1pPr marL="0" indent="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t>A few known solutions that solve narrower and more focused problems include:</a:t>
            </a:r>
          </a:p>
          <a:p>
            <a:endParaRPr lang="en-US" sz="800" dirty="0">
              <a:solidFill>
                <a:prstClr val="black"/>
              </a:solidFill>
            </a:endParaRPr>
          </a:p>
          <a:p>
            <a:pPr marL="228600" indent="-228600">
              <a:buAutoNum type="arabicPeriod"/>
            </a:pPr>
            <a:r>
              <a:rPr lang="en-US" sz="800" b="1" i="1" dirty="0">
                <a:solidFill>
                  <a:prstClr val="black"/>
                </a:solidFill>
              </a:rPr>
              <a:t>Prediction Markets </a:t>
            </a:r>
            <a:r>
              <a:rPr lang="en-US" sz="800" dirty="0">
                <a:solidFill>
                  <a:prstClr val="black"/>
                </a:solidFill>
              </a:rPr>
              <a:t>can partly approximate reproducibility of scientific results – there are several limitations to this approach not least of which is that reproducibility of results is tied to a traded option (</a:t>
            </a:r>
            <a:r>
              <a:rPr lang="en-US" sz="800" b="1" u="sng" dirty="0">
                <a:solidFill>
                  <a:prstClr val="black"/>
                </a:solidFill>
                <a:hlinkClick r:id="rId4"/>
              </a:rPr>
              <a:t>Wired Magazine</a:t>
            </a:r>
            <a:r>
              <a:rPr lang="en-US" sz="800" dirty="0">
                <a:solidFill>
                  <a:prstClr val="black"/>
                </a:solidFill>
              </a:rPr>
              <a:t>).</a:t>
            </a:r>
          </a:p>
          <a:p>
            <a:pPr marL="228600" indent="-228600">
              <a:buAutoNum type="arabicPeriod"/>
            </a:pPr>
            <a:r>
              <a:rPr lang="en-US" sz="800" dirty="0">
                <a:solidFill>
                  <a:prstClr val="black"/>
                </a:solidFill>
              </a:rPr>
              <a:t>Machine Learning and network graphs – using citation counts and tracking previous winners of Nobel Prize Laureates can produce highly accurate predictions. The approach mostly synthesizes what’s already known in terms of paper citations (</a:t>
            </a:r>
            <a:r>
              <a:rPr lang="en-US" sz="800" b="1" u="sng" dirty="0">
                <a:solidFill>
                  <a:prstClr val="black"/>
                </a:solidFill>
                <a:hlinkClick r:id="rId5"/>
              </a:rPr>
              <a:t>Nautil.us Magazine</a:t>
            </a:r>
            <a:r>
              <a:rPr lang="en-US" sz="800" dirty="0">
                <a:solidFill>
                  <a:prstClr val="black"/>
                </a:solidFill>
              </a:rPr>
              <a:t>).</a:t>
            </a:r>
          </a:p>
          <a:p>
            <a:pPr marL="228600" indent="-228600">
              <a:buAutoNum type="arabicPeriod"/>
            </a:pPr>
            <a:r>
              <a:rPr lang="en-US" sz="800" dirty="0">
                <a:solidFill>
                  <a:prstClr val="black"/>
                </a:solidFill>
              </a:rPr>
              <a:t>Using </a:t>
            </a:r>
            <a:r>
              <a:rPr lang="en-US" sz="800" b="1" i="1" dirty="0"/>
              <a:t>Schelling (Focal) Points</a:t>
            </a:r>
            <a:r>
              <a:rPr lang="en-US" sz="800" dirty="0"/>
              <a:t> to help coordinate information poor, secretive, or asymmetric credibility markets. An information and signaling theory concept that has begun to see application to a variety of scenarios (</a:t>
            </a:r>
            <a:r>
              <a:rPr lang="en-US" sz="800" b="1" u="sng" dirty="0">
                <a:hlinkClick r:id="rId6"/>
              </a:rPr>
              <a:t>Kleros.io</a:t>
            </a:r>
            <a:r>
              <a:rPr lang="en-US" sz="800" dirty="0"/>
              <a:t>).</a:t>
            </a:r>
          </a:p>
          <a:p>
            <a:pPr marL="228600" indent="-228600">
              <a:buAutoNum type="arabicPeriod"/>
            </a:pPr>
            <a:endParaRPr lang="en-US" sz="800" dirty="0">
              <a:solidFill>
                <a:prstClr val="black"/>
              </a:solidFill>
            </a:endParaRPr>
          </a:p>
          <a:p>
            <a:r>
              <a:rPr lang="en-US" sz="800" dirty="0">
                <a:solidFill>
                  <a:prstClr val="black"/>
                </a:solidFill>
              </a:rPr>
              <a:t>The three approaches above are not mutually exclusive with the primary innovation found in </a:t>
            </a:r>
            <a:r>
              <a:rPr lang="en-US" sz="800" b="1" dirty="0">
                <a:solidFill>
                  <a:prstClr val="black"/>
                </a:solidFill>
              </a:rPr>
              <a:t>Ockham.io </a:t>
            </a:r>
            <a:r>
              <a:rPr lang="en-US" sz="800" dirty="0">
                <a:solidFill>
                  <a:prstClr val="black"/>
                </a:solidFill>
              </a:rPr>
              <a:t>(</a:t>
            </a:r>
            <a:r>
              <a:rPr lang="en-US" sz="800" dirty="0"/>
              <a:t>explicitly </a:t>
            </a:r>
            <a:r>
              <a:rPr lang="en-US" sz="800" b="1" dirty="0"/>
              <a:t>formalizing</a:t>
            </a:r>
            <a:r>
              <a:rPr lang="en-US" sz="800" dirty="0"/>
              <a:t> </a:t>
            </a:r>
            <a:r>
              <a:rPr lang="en-US" sz="800" i="1" dirty="0"/>
              <a:t>embedded algebraic structures</a:t>
            </a:r>
            <a:r>
              <a:rPr lang="en-US" sz="800" dirty="0"/>
              <a:t> for computer verification). They can be overlaid onto the other filters and incorporated to refine, refute, or improve iterations or stages of </a:t>
            </a:r>
            <a:r>
              <a:rPr lang="en-US" sz="800" b="1" i="1" dirty="0"/>
              <a:t>Algorithm Discovery</a:t>
            </a:r>
            <a:r>
              <a:rPr lang="en-US" sz="800" dirty="0"/>
              <a:t>.</a:t>
            </a:r>
            <a:r>
              <a:rPr lang="en-US" sz="800" dirty="0">
                <a:solidFill>
                  <a:prstClr val="black"/>
                </a:solidFill>
              </a:rPr>
              <a:t> </a:t>
            </a:r>
          </a:p>
        </p:txBody>
      </p:sp>
      <p:sp>
        <p:nvSpPr>
          <p:cNvPr id="2" name="Footer Placeholder 1"/>
          <p:cNvSpPr>
            <a:spLocks noGrp="1"/>
          </p:cNvSpPr>
          <p:nvPr>
            <p:ph type="ftr" sz="quarter" idx="10"/>
          </p:nvPr>
        </p:nvSpPr>
        <p:spPr>
          <a:xfrm>
            <a:off x="6122503" y="248107"/>
            <a:ext cx="2956227" cy="298450"/>
          </a:xfrm>
        </p:spPr>
        <p:txBody>
          <a:bodyPr/>
          <a:lstStyle/>
          <a:p>
            <a:pPr>
              <a:defRPr/>
            </a:pPr>
            <a:r>
              <a:rPr lang="en-US" sz="1100" dirty="0">
                <a:solidFill>
                  <a:schemeClr val="tx1"/>
                </a:solidFill>
              </a:rPr>
              <a:t>HR001118S0047 SCORE BAA</a:t>
            </a:r>
          </a:p>
          <a:p>
            <a:pPr>
              <a:defRPr/>
            </a:pPr>
            <a:r>
              <a:rPr lang="en-US" sz="1100" dirty="0">
                <a:solidFill>
                  <a:prstClr val="black"/>
                </a:solidFill>
              </a:rPr>
              <a:t>Abstract Summary Slide Template</a:t>
            </a:r>
          </a:p>
        </p:txBody>
      </p:sp>
      <p:sp>
        <p:nvSpPr>
          <p:cNvPr id="9" name="Footer Placeholder 1"/>
          <p:cNvSpPr txBox="1">
            <a:spLocks/>
          </p:cNvSpPr>
          <p:nvPr/>
        </p:nvSpPr>
        <p:spPr>
          <a:xfrm>
            <a:off x="1615441" y="6559550"/>
            <a:ext cx="6049284" cy="298450"/>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ctr" defTabSz="914400" rtl="0" eaLnBrk="1" latinLnBrk="0" hangingPunct="1">
              <a:defRPr sz="900" kern="1200" baseline="0">
                <a:solidFill>
                  <a:srgbClr val="898989"/>
                </a:solidFill>
                <a:latin typeface="Tahoma"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100" dirty="0">
                <a:solidFill>
                  <a:prstClr val="black"/>
                </a:solidFill>
              </a:rPr>
              <a:t>Source Selection Information – see FAR 2.101 &amp; 3.104</a:t>
            </a:r>
          </a:p>
        </p:txBody>
      </p:sp>
      <p:pic>
        <p:nvPicPr>
          <p:cNvPr id="16" name="Picture 15">
            <a:extLst>
              <a:ext uri="{FF2B5EF4-FFF2-40B4-BE49-F238E27FC236}">
                <a16:creationId xmlns:a16="http://schemas.microsoft.com/office/drawing/2014/main" id="{98442747-C71A-4EB1-A2F4-E9457819403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1722" y="2179694"/>
            <a:ext cx="1724026" cy="1282384"/>
          </a:xfrm>
          <a:prstGeom prst="rect">
            <a:avLst/>
          </a:prstGeom>
        </p:spPr>
      </p:pic>
      <p:pic>
        <p:nvPicPr>
          <p:cNvPr id="5" name="Picture 4">
            <a:extLst>
              <a:ext uri="{FF2B5EF4-FFF2-40B4-BE49-F238E27FC236}">
                <a16:creationId xmlns:a16="http://schemas.microsoft.com/office/drawing/2014/main" id="{8A3DEDDB-9BFF-467A-B936-8408FB72901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6554" y="2284560"/>
            <a:ext cx="1911673" cy="1137659"/>
          </a:xfrm>
          <a:prstGeom prst="rect">
            <a:avLst/>
          </a:prstGeom>
        </p:spPr>
      </p:pic>
    </p:spTree>
    <p:extLst>
      <p:ext uri="{BB962C8B-B14F-4D97-AF65-F5344CB8AC3E}">
        <p14:creationId xmlns:p14="http://schemas.microsoft.com/office/powerpoint/2010/main" val="3769729806"/>
      </p:ext>
    </p:extLst>
  </p:cSld>
  <p:clrMapOvr>
    <a:masterClrMapping/>
  </p:clrMapOvr>
</p:sld>
</file>

<file path=ppt/theme/theme1.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2321</TotalTime>
  <Words>677</Words>
  <Application>Microsoft Office PowerPoint</Application>
  <PresentationFormat>On-screen Show (4:3)</PresentationFormat>
  <Paragraphs>31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1_blank</vt:lpstr>
      <vt:lpstr>TA 3: Ockham.io Adam In Tae Gerard (POC) – Teaming is TBD</vt:lpstr>
    </vt:vector>
  </TitlesOfParts>
  <Company>Wyle Information Systems - 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(Acronym) Office/PM</dc:title>
  <dc:creator>Emily VanSice</dc:creator>
  <cp:lastModifiedBy>Adam Gerard</cp:lastModifiedBy>
  <cp:revision>102</cp:revision>
  <cp:lastPrinted>2011-09-22T20:00:03Z</cp:lastPrinted>
  <dcterms:created xsi:type="dcterms:W3CDTF">2012-01-24T15:16:44Z</dcterms:created>
  <dcterms:modified xsi:type="dcterms:W3CDTF">2019-01-27T01:52:11Z</dcterms:modified>
</cp:coreProperties>
</file>