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75" r:id="rId4"/>
    <p:sldId id="276" r:id="rId5"/>
    <p:sldId id="277" r:id="rId6"/>
    <p:sldId id="269" r:id="rId7"/>
    <p:sldId id="272" r:id="rId8"/>
    <p:sldId id="273" r:id="rId9"/>
    <p:sldId id="260" r:id="rId10"/>
  </p:sldIdLst>
  <p:sldSz cx="12192000" cy="6858000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134"/>
              </a:spcAft>
            </a:pPr>
            <a:r>
              <a:rPr lang="ru-RU" sz="24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Выпускная квалификационная работа </a:t>
            </a:r>
            <a:br>
              <a:rPr lang="ru-RU" sz="2400" b="0" strike="noStrike" spc="-1" dirty="0">
                <a:latin typeface="Arial"/>
              </a:rPr>
            </a:br>
            <a:r>
              <a:rPr lang="ru-RU" sz="2400" b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 курсу "Data Science«</a:t>
            </a:r>
            <a:br>
              <a:rPr lang="ru-RU" sz="2400" b="1" strike="noStrike" spc="-1" dirty="0">
                <a:solidFill>
                  <a:srgbClr val="333333"/>
                </a:solidFill>
                <a:latin typeface="Arial"/>
                <a:ea typeface="DejaVu Sans"/>
              </a:rPr>
            </a:br>
            <a:br>
              <a:rPr lang="ru-RU" sz="2400" b="1" strike="noStrike" spc="-1" dirty="0">
                <a:solidFill>
                  <a:srgbClr val="333333"/>
                </a:solidFill>
                <a:latin typeface="Arial"/>
                <a:ea typeface="DejaVu Sans"/>
              </a:rPr>
            </a:br>
            <a:r>
              <a:rPr lang="ru-RU" sz="2400" b="1" strike="noStrike" spc="-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ea typeface="DejaVu Sans"/>
              </a:rPr>
              <a:t>Тема: Прогнозирование конечных свойств </a:t>
            </a:r>
            <a:br>
              <a:rPr lang="ru-RU" sz="2400" b="0" strike="noStrike" spc="-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</a:rPr>
            </a:br>
            <a:r>
              <a:rPr lang="ru-RU" sz="2400" b="1" strike="noStrike" spc="-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ea typeface="DejaVu Sans"/>
              </a:rPr>
              <a:t>новых материалов (композиционных материалов)</a:t>
            </a:r>
            <a:br>
              <a:rPr lang="ru-RU" sz="2400" b="0" strike="noStrike" spc="-1" dirty="0">
                <a:latin typeface="Arial"/>
              </a:rPr>
            </a:br>
            <a:br>
              <a:rPr lang="ru-RU" sz="2400" b="1" strike="noStrike" spc="-1" dirty="0">
                <a:solidFill>
                  <a:srgbClr val="333333"/>
                </a:solidFill>
                <a:latin typeface="Arial"/>
                <a:ea typeface="DejaVu Sans"/>
              </a:rPr>
            </a:br>
            <a:endParaRPr lang="ru-RU" sz="2400" b="0" strike="noStrike" spc="-1" dirty="0">
              <a:latin typeface="Arial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Середа Тарас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371601"/>
            <a:ext cx="11350868" cy="4916980"/>
          </a:xfrm>
        </p:spPr>
        <p:txBody>
          <a:bodyPr>
            <a:normAutofit fontScale="25000" lnSpcReduction="20000"/>
          </a:bodyPr>
          <a:lstStyle/>
          <a:p>
            <a:pPr marL="432000" indent="-322920">
              <a:lnSpc>
                <a:spcPct val="12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4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изучить предметную область</a:t>
            </a:r>
            <a:endParaRPr lang="ru-RU" sz="48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4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провести разведочный анализ данных</a:t>
            </a:r>
            <a:endParaRPr lang="ru-RU" sz="48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4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разделить данные на тренировочную и тестовую выборки</a:t>
            </a:r>
            <a:endParaRPr lang="ru-RU" sz="48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4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выполнить препроцессинг (предобаботку)</a:t>
            </a:r>
            <a:endParaRPr lang="ru-RU" sz="48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4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выбрать базовую модель и модели для подбора</a:t>
            </a:r>
            <a:endParaRPr lang="ru-RU" sz="48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4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сравнить модели с гиперпараметрами по умолчанию</a:t>
            </a:r>
            <a:endParaRPr lang="ru-RU" sz="48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4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подобрать гиперпараметры с помощью с помощью поиска по сетке с перекрестной проверкой</a:t>
            </a:r>
            <a:endParaRPr lang="ru-RU" sz="48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4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сравнить модели после подбора гиперпараметров и выбрать лучшую</a:t>
            </a:r>
            <a:endParaRPr lang="ru-RU" sz="48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4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сравнить качество лучшей и базовой моделей на тестовой выборке</a:t>
            </a:r>
            <a:endParaRPr lang="ru-RU" sz="48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4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сравнить качество лучшей модели на тренировочной и тестовой выборке</a:t>
            </a:r>
            <a:endParaRPr lang="ru-RU" sz="48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4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разработать приложение</a:t>
            </a:r>
            <a:endParaRPr lang="ru-RU" sz="4800" b="0" strike="noStrike" spc="-1" dirty="0">
              <a:latin typeface="Arial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solidFill>
                    <a:srgbClr val="0070C0"/>
                  </a:solidFill>
                  <a:cs typeface="ALS Sector Bold" pitchFamily="2" charset="0"/>
                </a:rPr>
                <a:t>Постановка задачи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371601"/>
            <a:ext cx="11350868" cy="49169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X_bp (матрица из базальтопластика):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признаков: 10 и индекс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строк: 1023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X_nup (наполнитель из углепластика):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признаков: 3 и индекс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строк: 1040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Объединение с типом INNER по индексу, получилось: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признаков: 13</a:t>
            </a:r>
            <a:endParaRPr lang="ru-RU" sz="2400" b="0" strike="noStrike" spc="-1" dirty="0">
              <a:latin typeface="Arial"/>
            </a:endParaRPr>
          </a:p>
          <a:p>
            <a:pPr marL="432000" indent="-322920">
              <a:lnSpc>
                <a:spcPct val="150000"/>
              </a:lnSpc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строк: 1023</a:t>
            </a:r>
            <a:endParaRPr lang="ru-RU" sz="2400" b="0" strike="noStrike" spc="-1" dirty="0">
              <a:latin typeface="Arial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5581673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solidFill>
                    <a:srgbClr val="0070C0"/>
                  </a:solidFill>
                  <a:cs typeface="ALS Sector Bold" pitchFamily="2" charset="0"/>
                </a:rPr>
                <a:t>Раз</a:t>
              </a:r>
              <a:r>
                <a:rPr lang="ru-RU" sz="2800" spc="180" dirty="0">
                  <a:solidFill>
                    <a:srgbClr val="0070C0"/>
                  </a:solidFill>
                </a:rPr>
                <a:t>в</a:t>
              </a:r>
              <a:r>
                <a:rPr lang="ru-RU" sz="2800" spc="180" dirty="0">
                  <a:solidFill>
                    <a:srgbClr val="0070C0"/>
                  </a:solidFill>
                  <a:cs typeface="ALS Sector Bold" pitchFamily="2" charset="0"/>
                </a:rPr>
                <a:t>едочный  анализ данных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1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solidFill>
                    <a:srgbClr val="0070C0"/>
                  </a:solidFill>
                  <a:cs typeface="ALS Sector Bold" pitchFamily="2" charset="0"/>
                </a:rPr>
                <a:t>Статистика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ECAEF49-41C3-4400-B28F-9E64E45B7FD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52655" y="1500941"/>
            <a:ext cx="4157640" cy="478764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FDD05E-D188-4C32-B9A8-C5FA437C12D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610295" y="1500941"/>
            <a:ext cx="3747240" cy="4787640"/>
          </a:xfrm>
          <a:prstGeom prst="rect">
            <a:avLst/>
          </a:prstGeom>
          <a:ln>
            <a:noFill/>
          </a:ln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D4341D8A-56C6-4EB1-B170-C6C719A2C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938" y="1371600"/>
            <a:ext cx="11350625" cy="4916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771900" lvl="8" indent="0">
              <a:lnSpc>
                <a:spcPct val="100000"/>
              </a:lnSpc>
              <a:buNone/>
            </a:pPr>
            <a:endParaRPr lang="ru-RU" sz="185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66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70860" y="4261410"/>
            <a:ext cx="4080384" cy="129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216000" indent="-214920">
              <a:lnSpc>
                <a:spcPct val="115000"/>
              </a:lnSpc>
              <a:buClr>
                <a:srgbClr val="3465A4"/>
              </a:buClr>
              <a:buSzPct val="80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Большинство — количественные, вещественные, положительные, нормально распределенные</a:t>
            </a:r>
            <a:endParaRPr lang="ru-RU" sz="1400" b="0" strike="noStrike" spc="-1" dirty="0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3465A4"/>
              </a:buClr>
              <a:buSzPct val="80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Угол нашивки — категориальный, бинарный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2952727" y="477806"/>
            <a:ext cx="6451249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0000"/>
                </a:lnSpc>
              </a:pPr>
              <a:r>
                <a:rPr lang="ru-RU" sz="2800" strike="noStrike" spc="-1" dirty="0">
                  <a:solidFill>
                    <a:srgbClr val="0070C0"/>
                  </a:solidFill>
                  <a:ea typeface="DejaVu Sans"/>
                </a:rPr>
                <a:t>Попарныные графики рассеивания точек</a:t>
              </a:r>
              <a:endParaRPr lang="ru-RU" sz="2800" strike="noStrike" spc="-1" dirty="0">
                <a:solidFill>
                  <a:srgbClr val="0070C0"/>
                </a:solidFill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10FD65B-B121-4E88-A4DF-FC067567B9E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23805" y="1389894"/>
            <a:ext cx="2850480" cy="3516840"/>
          </a:xfrm>
          <a:prstGeom prst="rect">
            <a:avLst/>
          </a:prstGeom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BEC784-BFB3-4392-8AD5-9790B4C143F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74285" y="1366314"/>
            <a:ext cx="2850480" cy="3564000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F08E95-C030-486F-81CD-FE0FDDB6132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096000" y="1389894"/>
            <a:ext cx="2850480" cy="2180160"/>
          </a:xfrm>
          <a:prstGeom prst="rect">
            <a:avLst/>
          </a:prstGeom>
          <a:ln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B61A51D-0FF8-4AAB-BE24-2E12E6561C1D}"/>
              </a:ext>
            </a:extLst>
          </p:cNvPr>
          <p:cNvGrpSpPr/>
          <p:nvPr/>
        </p:nvGrpSpPr>
        <p:grpSpPr>
          <a:xfrm>
            <a:off x="6413500" y="3872924"/>
            <a:ext cx="881432" cy="1981525"/>
            <a:chOff x="6096000" y="3872924"/>
            <a:chExt cx="881432" cy="1981525"/>
          </a:xfrm>
        </p:grpSpPr>
        <p:cxnSp>
          <p:nvCxnSpPr>
            <p:cNvPr id="9" name="Google Shape;213;p9">
              <a:extLst>
                <a:ext uri="{FF2B5EF4-FFF2-40B4-BE49-F238E27FC236}">
                  <a16:creationId xmlns:a16="http://schemas.microsoft.com/office/drawing/2014/main" id="{0C480937-F08C-4A40-946A-9FA8434D6EA0}"/>
                </a:ext>
              </a:extLst>
            </p:cNvPr>
            <p:cNvCxnSpPr>
              <a:cxnSpLocks/>
            </p:cNvCxnSpPr>
            <p:nvPr/>
          </p:nvCxnSpPr>
          <p:spPr>
            <a:xfrm>
              <a:off x="6110287" y="3872924"/>
              <a:ext cx="0" cy="1981525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214;p9">
              <a:extLst>
                <a:ext uri="{FF2B5EF4-FFF2-40B4-BE49-F238E27FC236}">
                  <a16:creationId xmlns:a16="http://schemas.microsoft.com/office/drawing/2014/main" id="{8E660AC8-2945-4581-B887-9EB868DF2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1310" y="5840162"/>
              <a:ext cx="876122" cy="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4;p9">
              <a:extLst>
                <a:ext uri="{FF2B5EF4-FFF2-40B4-BE49-F238E27FC236}">
                  <a16:creationId xmlns:a16="http://schemas.microsoft.com/office/drawing/2014/main" id="{BC189967-B862-417C-9B35-3AFC1F9193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7963"/>
              <a:ext cx="876670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7241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0666" y="5216247"/>
            <a:ext cx="4080384" cy="78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216000" indent="-214920">
              <a:lnSpc>
                <a:spcPct val="115000"/>
              </a:lnSpc>
              <a:buClr>
                <a:srgbClr val="3465A4"/>
              </a:buClr>
              <a:buSzPct val="80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Выбросы присуствуют</a:t>
            </a:r>
          </a:p>
          <a:p>
            <a:pPr marL="216000" indent="-214920">
              <a:lnSpc>
                <a:spcPct val="115000"/>
              </a:lnSpc>
              <a:buClr>
                <a:srgbClr val="3465A4"/>
              </a:buClr>
              <a:buSzPct val="80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Закономерности отсутствуют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2952727" y="477806"/>
            <a:ext cx="8064895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0000"/>
                </a:lnSpc>
              </a:pPr>
              <a:r>
                <a:rPr lang="ru-RU" sz="2800" strike="noStrike" spc="-1" dirty="0">
                  <a:solidFill>
                    <a:srgbClr val="0070C0"/>
                  </a:solidFill>
                  <a:ea typeface="DejaVu Sans"/>
                </a:rPr>
                <a:t>Гистограммы распределения и диаграммы размаха</a:t>
              </a:r>
              <a:endParaRPr lang="ru-RU" sz="2800" strike="noStrike" spc="-1" dirty="0">
                <a:solidFill>
                  <a:srgbClr val="0070C0"/>
                </a:solidFill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61A51D-0FF8-4AAB-BE24-2E12E6561C1D}"/>
              </a:ext>
            </a:extLst>
          </p:cNvPr>
          <p:cNvGrpSpPr/>
          <p:nvPr/>
        </p:nvGrpSpPr>
        <p:grpSpPr>
          <a:xfrm>
            <a:off x="6418811" y="4993514"/>
            <a:ext cx="881432" cy="1236958"/>
            <a:chOff x="6096000" y="3872924"/>
            <a:chExt cx="881432" cy="1981525"/>
          </a:xfrm>
        </p:grpSpPr>
        <p:cxnSp>
          <p:nvCxnSpPr>
            <p:cNvPr id="9" name="Google Shape;213;p9">
              <a:extLst>
                <a:ext uri="{FF2B5EF4-FFF2-40B4-BE49-F238E27FC236}">
                  <a16:creationId xmlns:a16="http://schemas.microsoft.com/office/drawing/2014/main" id="{0C480937-F08C-4A40-946A-9FA8434D6EA0}"/>
                </a:ext>
              </a:extLst>
            </p:cNvPr>
            <p:cNvCxnSpPr>
              <a:cxnSpLocks/>
            </p:cNvCxnSpPr>
            <p:nvPr/>
          </p:nvCxnSpPr>
          <p:spPr>
            <a:xfrm>
              <a:off x="6110287" y="3872924"/>
              <a:ext cx="0" cy="1981525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214;p9">
              <a:extLst>
                <a:ext uri="{FF2B5EF4-FFF2-40B4-BE49-F238E27FC236}">
                  <a16:creationId xmlns:a16="http://schemas.microsoft.com/office/drawing/2014/main" id="{8E660AC8-2945-4581-B887-9EB868DF2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1310" y="5840162"/>
              <a:ext cx="876122" cy="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4;p9">
              <a:extLst>
                <a:ext uri="{FF2B5EF4-FFF2-40B4-BE49-F238E27FC236}">
                  <a16:creationId xmlns:a16="http://schemas.microsoft.com/office/drawing/2014/main" id="{BC189967-B862-417C-9B35-3AFC1F9193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7963"/>
              <a:ext cx="876670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0B02A389-6883-431E-AC95-3DA700E25EE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08653" y="1310006"/>
            <a:ext cx="5264538" cy="49204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273628" y="1692799"/>
            <a:ext cx="11184003" cy="232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850"/>
              </a:spcAft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Найдено:</a:t>
            </a:r>
            <a:endParaRPr lang="ru-RU" sz="1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850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методом 3-х сигм — 24 выброса</a:t>
            </a:r>
            <a:endParaRPr lang="ru-RU" sz="1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850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методом межквартильных расстояний — 93 выброса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Удалить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r>
              <a:rPr lang="ru-RU" sz="1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осталось 1000 строк</a:t>
            </a:r>
            <a:endParaRPr lang="ru-RU" sz="1800" b="0" strike="noStrike" spc="-1" dirty="0">
              <a:latin typeface="Arial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cs typeface="ALS Sector Bold" pitchFamily="2" charset="0"/>
                </a:rPr>
                <a:t>Выбросы</a:t>
              </a:r>
              <a:endParaRPr lang="ru-RU" sz="2800" spc="180" dirty="0"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34A751A-AFE4-439A-B214-44ADD824829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59270" y="4057481"/>
            <a:ext cx="8854920" cy="221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79" y="469293"/>
            <a:ext cx="4335579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Матрица корреляции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8E5F081-9742-41FB-935E-50F0141E6D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22168" y="1656000"/>
            <a:ext cx="5028215" cy="4000729"/>
          </a:xfrm>
          <a:prstGeom prst="rect">
            <a:avLst/>
          </a:prstGeom>
          <a:ln>
            <a:noFill/>
          </a:ln>
        </p:spPr>
      </p:pic>
      <p:sp>
        <p:nvSpPr>
          <p:cNvPr id="17" name="Google Shape;210;p9">
            <a:extLst>
              <a:ext uri="{FF2B5EF4-FFF2-40B4-BE49-F238E27FC236}">
                <a16:creationId xmlns:a16="http://schemas.microsoft.com/office/drawing/2014/main" id="{84FD63FC-39CA-4F41-846E-4ABF3FFC6BDC}"/>
              </a:ext>
            </a:extLst>
          </p:cNvPr>
          <p:cNvSpPr txBox="1">
            <a:spLocks/>
          </p:cNvSpPr>
          <p:nvPr/>
        </p:nvSpPr>
        <p:spPr>
          <a:xfrm>
            <a:off x="6240555" y="3429000"/>
            <a:ext cx="4080384" cy="445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300" b="0" i="0" u="none" strike="noStrike" cap="none" baseline="0">
                <a:solidFill>
                  <a:srgbClr val="000000"/>
                </a:solidFill>
                <a:latin typeface="+mn-lt"/>
                <a:ea typeface="ALS Sector Regular" panose="02000000000000000000" pitchFamily="2" charset="0"/>
                <a:cs typeface="ALS Sector Regular" panose="02000000000000000000" pitchFamily="2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80">
              <a:lnSpc>
                <a:spcPct val="115000"/>
              </a:lnSpc>
              <a:buClr>
                <a:srgbClr val="3465A4"/>
              </a:buClr>
              <a:buSzPct val="80000"/>
            </a:pPr>
            <a:r>
              <a:rPr lang="ru-RU" sz="1400" spc="-1" dirty="0">
                <a:latin typeface="Arial"/>
              </a:rPr>
              <a:t>Линейнейная зависимость отсуствует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4E7CB3-5623-4F96-B957-C969DA8ABE4F}"/>
              </a:ext>
            </a:extLst>
          </p:cNvPr>
          <p:cNvGrpSpPr/>
          <p:nvPr/>
        </p:nvGrpSpPr>
        <p:grpSpPr>
          <a:xfrm>
            <a:off x="5992159" y="3185658"/>
            <a:ext cx="881432" cy="914229"/>
            <a:chOff x="6096000" y="3872924"/>
            <a:chExt cx="881432" cy="1981525"/>
          </a:xfrm>
        </p:grpSpPr>
        <p:cxnSp>
          <p:nvCxnSpPr>
            <p:cNvPr id="19" name="Google Shape;213;p9">
              <a:extLst>
                <a:ext uri="{FF2B5EF4-FFF2-40B4-BE49-F238E27FC236}">
                  <a16:creationId xmlns:a16="http://schemas.microsoft.com/office/drawing/2014/main" id="{C9941FEF-A9E3-43B9-84A8-49E8AFA59031}"/>
                </a:ext>
              </a:extLst>
            </p:cNvPr>
            <p:cNvCxnSpPr>
              <a:cxnSpLocks/>
            </p:cNvCxnSpPr>
            <p:nvPr/>
          </p:nvCxnSpPr>
          <p:spPr>
            <a:xfrm>
              <a:off x="6110287" y="3872924"/>
              <a:ext cx="0" cy="1981525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14;p9">
              <a:extLst>
                <a:ext uri="{FF2B5EF4-FFF2-40B4-BE49-F238E27FC236}">
                  <a16:creationId xmlns:a16="http://schemas.microsoft.com/office/drawing/2014/main" id="{8278889C-F680-41AA-AE05-CF2EF4E4B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1310" y="5840162"/>
              <a:ext cx="876122" cy="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4;p9">
              <a:extLst>
                <a:ext uri="{FF2B5EF4-FFF2-40B4-BE49-F238E27FC236}">
                  <a16:creationId xmlns:a16="http://schemas.microsoft.com/office/drawing/2014/main" id="{104C1742-DA45-401F-A0B6-6ABDBF5865A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7963"/>
              <a:ext cx="876670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217</Words>
  <Application>Microsoft Office PowerPoint</Application>
  <PresentationFormat>Widescreen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ALS Sector Regular</vt:lpstr>
      <vt:lpstr>Wingdings</vt:lpstr>
      <vt:lpstr>Open Sans</vt:lpstr>
      <vt:lpstr>ALS Sector Bold</vt:lpstr>
      <vt:lpstr>Noto Sans Symbols</vt:lpstr>
      <vt:lpstr>If,kjyVUNE_28012021</vt:lpstr>
      <vt:lpstr>Выпускная квалификационная работа  по курсу "Data Science«  Тема: Прогнозирование конечных свойств  новых материалов (композиционных материалов)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Thourie Tarasoff</cp:lastModifiedBy>
  <cp:revision>103</cp:revision>
  <dcterms:created xsi:type="dcterms:W3CDTF">2021-02-24T09:03:25Z</dcterms:created>
  <dcterms:modified xsi:type="dcterms:W3CDTF">2023-04-30T07:33:23Z</dcterms:modified>
</cp:coreProperties>
</file>