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337" r:id="rId2"/>
    <p:sldId id="338" r:id="rId3"/>
    <p:sldId id="257" r:id="rId4"/>
    <p:sldId id="259" r:id="rId5"/>
    <p:sldId id="260" r:id="rId6"/>
    <p:sldId id="261" r:id="rId7"/>
    <p:sldId id="262" r:id="rId8"/>
    <p:sldId id="258"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75" r:id="rId34"/>
    <p:sldId id="289" r:id="rId35"/>
    <p:sldId id="288"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20" r:id="rId63"/>
    <p:sldId id="316" r:id="rId64"/>
    <p:sldId id="317" r:id="rId65"/>
    <p:sldId id="318" r:id="rId66"/>
    <p:sldId id="319"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广东工业大学</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9ED4E6-F18D-46B6-A4A1-7103762ABBDC}" type="datetimeFigureOut">
              <a:rPr lang="zh-CN" altLang="en-US" smtClean="0"/>
              <a:t>2020/9/14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smtClean="0"/>
              <a:t>计算机学院</a:t>
            </a:r>
            <a:r>
              <a:rPr lang="en-US" altLang="zh-CN" smtClean="0"/>
              <a:t>CCC Group</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A52A73-A0CC-4CBC-AC1D-9958A532E10C}" type="slidenum">
              <a:rPr lang="zh-CN" altLang="en-US" smtClean="0"/>
              <a:t>‹#›</a:t>
            </a:fld>
            <a:endParaRPr lang="zh-CN" altLang="en-US"/>
          </a:p>
        </p:txBody>
      </p:sp>
    </p:spTree>
    <p:extLst>
      <p:ext uri="{BB962C8B-B14F-4D97-AF65-F5344CB8AC3E}">
        <p14:creationId xmlns:p14="http://schemas.microsoft.com/office/powerpoint/2010/main" val="137328996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smtClean="0"/>
              <a:t>广东工业大学</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7C561-B366-430A-AB23-CABC5F15F10C}"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smtClean="0"/>
              <a:t>计算机学院</a:t>
            </a:r>
            <a:r>
              <a:rPr lang="en-US" altLang="zh-CN" smtClean="0"/>
              <a:t>CCC Group</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8A5A9-8951-475A-A096-4A68D0FA2099}" type="slidenum">
              <a:rPr lang="zh-CN" altLang="en-US" smtClean="0"/>
              <a:t>‹#›</a:t>
            </a:fld>
            <a:endParaRPr lang="zh-CN" altLang="en-US"/>
          </a:p>
        </p:txBody>
      </p:sp>
    </p:spTree>
    <p:extLst>
      <p:ext uri="{BB962C8B-B14F-4D97-AF65-F5344CB8AC3E}">
        <p14:creationId xmlns:p14="http://schemas.microsoft.com/office/powerpoint/2010/main" val="135134419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E8A5A9-8951-475A-A096-4A68D0FA2099}" type="slidenum">
              <a:rPr lang="zh-CN" altLang="en-US" smtClean="0"/>
              <a:t>3</a:t>
            </a:fld>
            <a:endParaRPr lang="zh-CN" altLang="en-US"/>
          </a:p>
        </p:txBody>
      </p:sp>
      <p:sp>
        <p:nvSpPr>
          <p:cNvPr id="5" name="页脚占位符 4"/>
          <p:cNvSpPr>
            <a:spLocks noGrp="1"/>
          </p:cNvSpPr>
          <p:nvPr>
            <p:ph type="ftr" sz="quarter" idx="11"/>
          </p:nvPr>
        </p:nvSpPr>
        <p:spPr/>
        <p:txBody>
          <a:bodyPr/>
          <a:lstStyle/>
          <a:p>
            <a:r>
              <a:rPr lang="zh-CN" altLang="en-US" smtClean="0"/>
              <a:t>计算机学院</a:t>
            </a:r>
            <a:r>
              <a:rPr lang="en-US" altLang="zh-CN" smtClean="0"/>
              <a:t>CCC Group</a:t>
            </a:r>
            <a:endParaRPr lang="zh-CN" altLang="en-US"/>
          </a:p>
        </p:txBody>
      </p:sp>
      <p:sp>
        <p:nvSpPr>
          <p:cNvPr id="6" name="页眉占位符 5"/>
          <p:cNvSpPr>
            <a:spLocks noGrp="1"/>
          </p:cNvSpPr>
          <p:nvPr>
            <p:ph type="hdr" sz="quarter" idx="12"/>
          </p:nvPr>
        </p:nvSpPr>
        <p:spPr/>
        <p:txBody>
          <a:bodyPr/>
          <a:lstStyle/>
          <a:p>
            <a:r>
              <a:rPr lang="zh-CN" altLang="en-US" smtClean="0"/>
              <a:t>广东工业大学</a:t>
            </a:r>
            <a:endParaRPr lang="zh-CN" altLang="en-US"/>
          </a:p>
        </p:txBody>
      </p:sp>
    </p:spTree>
    <p:extLst>
      <p:ext uri="{BB962C8B-B14F-4D97-AF65-F5344CB8AC3E}">
        <p14:creationId xmlns:p14="http://schemas.microsoft.com/office/powerpoint/2010/main" val="158899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zh-CN" altLang="en-US" smtClean="0"/>
              <a:t>广东工业大学</a:t>
            </a:r>
            <a:endParaRPr lang="zh-CN" altLang="en-US"/>
          </a:p>
        </p:txBody>
      </p:sp>
      <p:sp>
        <p:nvSpPr>
          <p:cNvPr id="5" name="页脚占位符 4"/>
          <p:cNvSpPr>
            <a:spLocks noGrp="1"/>
          </p:cNvSpPr>
          <p:nvPr>
            <p:ph type="ftr" sz="quarter" idx="11"/>
          </p:nvPr>
        </p:nvSpPr>
        <p:spPr/>
        <p:txBody>
          <a:bodyPr/>
          <a:lstStyle/>
          <a:p>
            <a:r>
              <a:rPr lang="zh-CN" altLang="en-US" smtClean="0"/>
              <a:t>计算机学院</a:t>
            </a:r>
            <a:r>
              <a:rPr lang="en-US" altLang="zh-CN" smtClean="0"/>
              <a:t>CCC Group</a:t>
            </a:r>
            <a:endParaRPr lang="zh-CN" altLang="en-US"/>
          </a:p>
        </p:txBody>
      </p:sp>
      <p:sp>
        <p:nvSpPr>
          <p:cNvPr id="6" name="灯片编号占位符 5"/>
          <p:cNvSpPr>
            <a:spLocks noGrp="1"/>
          </p:cNvSpPr>
          <p:nvPr>
            <p:ph type="sldNum" sz="quarter" idx="12"/>
          </p:nvPr>
        </p:nvSpPr>
        <p:spPr/>
        <p:txBody>
          <a:bodyPr/>
          <a:lstStyle/>
          <a:p>
            <a:fld id="{B9E8A5A9-8951-475A-A096-4A68D0FA2099}" type="slidenum">
              <a:rPr lang="zh-CN" altLang="en-US" smtClean="0"/>
              <a:t>4</a:t>
            </a:fld>
            <a:endParaRPr lang="zh-CN" altLang="en-US"/>
          </a:p>
        </p:txBody>
      </p:sp>
    </p:spTree>
    <p:extLst>
      <p:ext uri="{BB962C8B-B14F-4D97-AF65-F5344CB8AC3E}">
        <p14:creationId xmlns:p14="http://schemas.microsoft.com/office/powerpoint/2010/main" val="420792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35DAFDA-6E67-4FD2-BE24-5488D734109A}" type="datetime1">
              <a:rPr lang="zh-CN" altLang="en-US" smtClean="0"/>
              <a:t>2020/9/14</a:t>
            </a:fld>
            <a:endParaRPr lang="zh-CN" altLang="en-US"/>
          </a:p>
        </p:txBody>
      </p:sp>
      <p:sp>
        <p:nvSpPr>
          <p:cNvPr id="5" name="页脚占位符 4"/>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6" name="灯片编号占位符 5"/>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99586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784CEB9-0123-418C-98E0-7B2DC25FBEB2}" type="datetime1">
              <a:rPr lang="zh-CN" altLang="en-US" smtClean="0"/>
              <a:t>2020/9/14</a:t>
            </a:fld>
            <a:endParaRPr lang="zh-CN" altLang="en-US"/>
          </a:p>
        </p:txBody>
      </p:sp>
      <p:sp>
        <p:nvSpPr>
          <p:cNvPr id="5" name="页脚占位符 4"/>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6" name="灯片编号占位符 5"/>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157568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E996D40-AF93-448E-9C98-2F6EAF862880}" type="datetime1">
              <a:rPr lang="zh-CN" altLang="en-US" smtClean="0"/>
              <a:t>2020/9/14</a:t>
            </a:fld>
            <a:endParaRPr lang="zh-CN" altLang="en-US"/>
          </a:p>
        </p:txBody>
      </p:sp>
      <p:sp>
        <p:nvSpPr>
          <p:cNvPr id="5" name="页脚占位符 4"/>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6" name="灯片编号占位符 5"/>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2590628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4959897-12F5-4199-942B-5EA053B5F096}" type="datetime1">
              <a:rPr lang="zh-CN" altLang="en-US" smtClean="0"/>
              <a:t>2020/9/14</a:t>
            </a:fld>
            <a:endParaRPr lang="zh-CN" altLang="en-US"/>
          </a:p>
        </p:txBody>
      </p:sp>
      <p:sp>
        <p:nvSpPr>
          <p:cNvPr id="5" name="页脚占位符 4"/>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6" name="灯片编号占位符 5"/>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98535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2EDB4EF-04AC-4301-BB8A-27E70D3BF4A4}" type="datetime1">
              <a:rPr lang="zh-CN" altLang="en-US" smtClean="0"/>
              <a:t>2020/9/14</a:t>
            </a:fld>
            <a:endParaRPr lang="zh-CN" altLang="en-US"/>
          </a:p>
        </p:txBody>
      </p:sp>
      <p:sp>
        <p:nvSpPr>
          <p:cNvPr id="5" name="页脚占位符 4"/>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6" name="灯片编号占位符 5"/>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191210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F204E8-4F0A-4C3C-B133-83E497008053}" type="datetime1">
              <a:rPr lang="zh-CN" altLang="en-US" smtClean="0"/>
              <a:t>2020/9/14</a:t>
            </a:fld>
            <a:endParaRPr lang="zh-CN" altLang="en-US"/>
          </a:p>
        </p:txBody>
      </p:sp>
      <p:sp>
        <p:nvSpPr>
          <p:cNvPr id="6" name="页脚占位符 5"/>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7" name="灯片编号占位符 6"/>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266704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350A7C-34D7-456A-A926-24463660CDBF}" type="datetime1">
              <a:rPr lang="zh-CN" altLang="en-US" smtClean="0"/>
              <a:t>2020/9/14</a:t>
            </a:fld>
            <a:endParaRPr lang="zh-CN" altLang="en-US"/>
          </a:p>
        </p:txBody>
      </p:sp>
      <p:sp>
        <p:nvSpPr>
          <p:cNvPr id="8" name="页脚占位符 7"/>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9" name="灯片编号占位符 8"/>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418083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5B1F469-863C-44F0-9A59-85B6C11FA11A}" type="datetime1">
              <a:rPr lang="zh-CN" altLang="en-US" smtClean="0"/>
              <a:t>2020/9/14</a:t>
            </a:fld>
            <a:endParaRPr lang="zh-CN" altLang="en-US"/>
          </a:p>
        </p:txBody>
      </p:sp>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5" name="灯片编号占位符 4"/>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372958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5EB295-FF61-4B3E-963F-9FD903E53BCF}" type="datetime1">
              <a:rPr lang="zh-CN" altLang="en-US" smtClean="0"/>
              <a:t>2020/9/14</a:t>
            </a:fld>
            <a:endParaRPr lang="zh-CN" altLang="en-US"/>
          </a:p>
        </p:txBody>
      </p:sp>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4" name="灯片编号占位符 3"/>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47427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6E9087F-0E88-4927-9D5F-13D2170A1454}" type="datetime1">
              <a:rPr lang="zh-CN" altLang="en-US" smtClean="0"/>
              <a:t>2020/9/14</a:t>
            </a:fld>
            <a:endParaRPr lang="zh-CN" altLang="en-US"/>
          </a:p>
        </p:txBody>
      </p:sp>
      <p:sp>
        <p:nvSpPr>
          <p:cNvPr id="6" name="页脚占位符 5"/>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7" name="灯片编号占位符 6"/>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243719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B7F0A58-C811-4252-85C6-82818017C0D8}" type="datetime1">
              <a:rPr lang="zh-CN" altLang="en-US" smtClean="0"/>
              <a:t>2020/9/14</a:t>
            </a:fld>
            <a:endParaRPr lang="zh-CN" altLang="en-US"/>
          </a:p>
        </p:txBody>
      </p:sp>
      <p:sp>
        <p:nvSpPr>
          <p:cNvPr id="6" name="页脚占位符 5"/>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7" name="灯片编号占位符 6"/>
          <p:cNvSpPr>
            <a:spLocks noGrp="1"/>
          </p:cNvSpPr>
          <p:nvPr>
            <p:ph type="sldNum" sz="quarter" idx="12"/>
          </p:nvPr>
        </p:nvSpPr>
        <p:spPr/>
        <p:txBody>
          <a:body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261144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53ABB-2AE2-4892-A8DB-771FEC84325B}" type="datetime1">
              <a:rPr lang="zh-CN" altLang="en-US" smtClean="0"/>
              <a:t>2020/9/14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广东工业大学计算机学院</a:t>
            </a:r>
            <a:r>
              <a:rPr lang="en-US" altLang="zh-CN" smtClean="0"/>
              <a:t>CCC</a:t>
            </a:r>
            <a:r>
              <a:rPr lang="zh-CN" altLang="en-US" smtClean="0"/>
              <a:t>团队</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7AAAB-6DF6-4D93-AFE7-4A53030976C6}" type="slidenum">
              <a:rPr lang="zh-CN" altLang="en-US" smtClean="0"/>
              <a:t>‹#›</a:t>
            </a:fld>
            <a:endParaRPr lang="zh-CN" altLang="en-US"/>
          </a:p>
        </p:txBody>
      </p:sp>
    </p:spTree>
    <p:extLst>
      <p:ext uri="{BB962C8B-B14F-4D97-AF65-F5344CB8AC3E}">
        <p14:creationId xmlns:p14="http://schemas.microsoft.com/office/powerpoint/2010/main" val="2369519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34.png"/><Relationship Id="rId7"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8.wmf"/><Relationship Id="rId4" Type="http://schemas.openxmlformats.org/officeDocument/2006/relationships/oleObject" Target="../embeddings/oleObject1.bin"/><Relationship Id="rId9" Type="http://schemas.openxmlformats.org/officeDocument/2006/relationships/image" Target="../media/image40.wmf"/></Relationships>
</file>

<file path=ppt/slides/_rels/slide2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 Target="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emf"/><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70.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pic>
        <p:nvPicPr>
          <p:cNvPr id="3" name="图片 2"/>
          <p:cNvPicPr>
            <a:picLocks noChangeAspect="1"/>
          </p:cNvPicPr>
          <p:nvPr/>
        </p:nvPicPr>
        <p:blipFill>
          <a:blip r:embed="rId2"/>
          <a:stretch>
            <a:fillRect/>
          </a:stretch>
        </p:blipFill>
        <p:spPr>
          <a:xfrm>
            <a:off x="1662135" y="2238897"/>
            <a:ext cx="8867729" cy="2380205"/>
          </a:xfrm>
          <a:prstGeom prst="rect">
            <a:avLst/>
          </a:prstGeom>
        </p:spPr>
      </p:pic>
    </p:spTree>
    <p:extLst>
      <p:ext uri="{BB962C8B-B14F-4D97-AF65-F5344CB8AC3E}">
        <p14:creationId xmlns:p14="http://schemas.microsoft.com/office/powerpoint/2010/main" val="3730943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940990"/>
            <a:ext cx="8867729" cy="2976020"/>
          </a:xfrm>
          <a:prstGeom prst="rect">
            <a:avLst/>
          </a:prstGeom>
        </p:spPr>
      </p:pic>
      <p:pic>
        <p:nvPicPr>
          <p:cNvPr id="3" name="图片 2"/>
          <p:cNvPicPr>
            <a:picLocks noChangeAspect="1"/>
          </p:cNvPicPr>
          <p:nvPr/>
        </p:nvPicPr>
        <p:blipFill>
          <a:blip r:embed="rId3"/>
          <a:stretch>
            <a:fillRect/>
          </a:stretch>
        </p:blipFill>
        <p:spPr>
          <a:xfrm>
            <a:off x="1662135" y="5194412"/>
            <a:ext cx="8867729" cy="598871"/>
          </a:xfrm>
          <a:prstGeom prst="rect">
            <a:avLst/>
          </a:prstGeom>
        </p:spPr>
      </p:pic>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559670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66234" y="1030697"/>
            <a:ext cx="8867729" cy="748588"/>
          </a:xfrm>
          <a:prstGeom prst="rect">
            <a:avLst/>
          </a:prstGeom>
        </p:spPr>
      </p:pic>
      <p:pic>
        <p:nvPicPr>
          <p:cNvPr id="3" name="图片 2"/>
          <p:cNvPicPr>
            <a:picLocks noChangeAspect="1"/>
          </p:cNvPicPr>
          <p:nvPr/>
        </p:nvPicPr>
        <p:blipFill>
          <a:blip r:embed="rId3"/>
          <a:stretch>
            <a:fillRect/>
          </a:stretch>
        </p:blipFill>
        <p:spPr>
          <a:xfrm>
            <a:off x="1662135" y="2040292"/>
            <a:ext cx="8867729" cy="2777415"/>
          </a:xfrm>
          <a:prstGeom prst="rect">
            <a:avLst/>
          </a:prstGeom>
        </p:spPr>
      </p:pic>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944522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940990"/>
            <a:ext cx="8867729" cy="2976020"/>
          </a:xfrm>
          <a:prstGeom prst="rect">
            <a:avLst/>
          </a:prstGeom>
        </p:spPr>
      </p:pic>
      <p:pic>
        <p:nvPicPr>
          <p:cNvPr id="3" name="图片 2"/>
          <p:cNvPicPr>
            <a:picLocks noChangeAspect="1"/>
          </p:cNvPicPr>
          <p:nvPr/>
        </p:nvPicPr>
        <p:blipFill>
          <a:blip r:embed="rId3"/>
          <a:stretch>
            <a:fillRect/>
          </a:stretch>
        </p:blipFill>
        <p:spPr>
          <a:xfrm>
            <a:off x="1456652" y="5122750"/>
            <a:ext cx="8867729" cy="598871"/>
          </a:xfrm>
          <a:prstGeom prst="rect">
            <a:avLst/>
          </a:prstGeom>
        </p:spPr>
      </p:pic>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792090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2162511"/>
            <a:ext cx="8867729" cy="2532978"/>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841837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752415"/>
            <a:ext cx="8867729" cy="535317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033049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2238897"/>
            <a:ext cx="8867729" cy="238020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386727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315092" y="585627"/>
            <a:ext cx="13602984" cy="4869951"/>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772476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261443" y="994111"/>
            <a:ext cx="8867729" cy="1191630"/>
          </a:xfrm>
          <a:prstGeom prst="rect">
            <a:avLst/>
          </a:prstGeom>
        </p:spPr>
      </p:pic>
      <p:pic>
        <p:nvPicPr>
          <p:cNvPr id="3" name="图片 2"/>
          <p:cNvPicPr>
            <a:picLocks noChangeAspect="1"/>
          </p:cNvPicPr>
          <p:nvPr/>
        </p:nvPicPr>
        <p:blipFill>
          <a:blip r:embed="rId3"/>
          <a:stretch>
            <a:fillRect/>
          </a:stretch>
        </p:blipFill>
        <p:spPr>
          <a:xfrm>
            <a:off x="1544105" y="2313325"/>
            <a:ext cx="14854931" cy="3987242"/>
          </a:xfrm>
          <a:prstGeom prst="rect">
            <a:avLst/>
          </a:prstGeom>
        </p:spPr>
      </p:pic>
      <p:pic>
        <p:nvPicPr>
          <p:cNvPr id="4" name="图片 3"/>
          <p:cNvPicPr>
            <a:picLocks noChangeAspect="1"/>
          </p:cNvPicPr>
          <p:nvPr/>
        </p:nvPicPr>
        <p:blipFill>
          <a:blip r:embed="rId4"/>
          <a:stretch>
            <a:fillRect/>
          </a:stretch>
        </p:blipFill>
        <p:spPr>
          <a:xfrm>
            <a:off x="5415428" y="5117852"/>
            <a:ext cx="8867729" cy="598871"/>
          </a:xfrm>
          <a:prstGeom prst="rect">
            <a:avLst/>
          </a:prstGeom>
        </p:spPr>
      </p:pic>
      <p:sp>
        <p:nvSpPr>
          <p:cNvPr id="5" name="页脚占位符 4"/>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860232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940990"/>
            <a:ext cx="8867729" cy="297602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226798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940990"/>
            <a:ext cx="8867729" cy="297602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511036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3" name="文本框 2"/>
          <p:cNvSpPr txBox="1"/>
          <p:nvPr/>
        </p:nvSpPr>
        <p:spPr>
          <a:xfrm>
            <a:off x="2699658" y="1665514"/>
            <a:ext cx="5143500" cy="3046988"/>
          </a:xfrm>
          <a:prstGeom prst="rect">
            <a:avLst/>
          </a:prstGeom>
          <a:noFill/>
        </p:spPr>
        <p:txBody>
          <a:bodyPr wrap="square" rtlCol="0">
            <a:spAutoFit/>
          </a:bodyPr>
          <a:lstStyle/>
          <a:p>
            <a:r>
              <a:rPr lang="en-US" altLang="zh-CN" sz="9600" dirty="0" smtClean="0">
                <a:latin typeface="华文仿宋" panose="02010600040101010101" pitchFamily="2" charset="-122"/>
                <a:ea typeface="华文仿宋" panose="02010600040101010101" pitchFamily="2" charset="-122"/>
              </a:rPr>
              <a:t> Y=f(X)</a:t>
            </a:r>
          </a:p>
          <a:p>
            <a:r>
              <a:rPr lang="en-US" altLang="zh-CN" sz="4800" dirty="0" smtClean="0">
                <a:latin typeface="华文仿宋" panose="02010600040101010101" pitchFamily="2" charset="-122"/>
                <a:ea typeface="华文仿宋" panose="02010600040101010101" pitchFamily="2" charset="-122"/>
              </a:rPr>
              <a:t>Y=[y0,y1,y2,…,</a:t>
            </a:r>
            <a:r>
              <a:rPr lang="en-US" altLang="zh-CN" sz="4800" dirty="0" err="1" smtClean="0">
                <a:latin typeface="华文仿宋" panose="02010600040101010101" pitchFamily="2" charset="-122"/>
                <a:ea typeface="华文仿宋" panose="02010600040101010101" pitchFamily="2" charset="-122"/>
              </a:rPr>
              <a:t>yn</a:t>
            </a:r>
            <a:r>
              <a:rPr lang="en-US" altLang="zh-CN" sz="4800" dirty="0" smtClean="0">
                <a:latin typeface="华文仿宋" panose="02010600040101010101" pitchFamily="2" charset="-122"/>
                <a:ea typeface="华文仿宋" panose="02010600040101010101" pitchFamily="2" charset="-122"/>
              </a:rPr>
              <a:t>]</a:t>
            </a:r>
          </a:p>
          <a:p>
            <a:r>
              <a:rPr lang="en-US" altLang="zh-CN" sz="4800" dirty="0" smtClean="0">
                <a:latin typeface="华文仿宋" panose="02010600040101010101" pitchFamily="2" charset="-122"/>
                <a:ea typeface="华文仿宋" panose="02010600040101010101" pitchFamily="2" charset="-122"/>
              </a:rPr>
              <a:t>X=[x0,x1,x2,…,</a:t>
            </a:r>
            <a:r>
              <a:rPr lang="en-US" altLang="zh-CN" sz="4800" dirty="0" err="1" smtClean="0">
                <a:latin typeface="华文仿宋" panose="02010600040101010101" pitchFamily="2" charset="-122"/>
                <a:ea typeface="华文仿宋" panose="02010600040101010101" pitchFamily="2" charset="-122"/>
              </a:rPr>
              <a:t>xn</a:t>
            </a:r>
            <a:r>
              <a:rPr lang="en-US" altLang="zh-CN" sz="4800" dirty="0" smtClean="0">
                <a:latin typeface="华文仿宋" panose="02010600040101010101" pitchFamily="2" charset="-122"/>
                <a:ea typeface="华文仿宋" panose="02010600040101010101" pitchFamily="2" charset="-122"/>
              </a:rPr>
              <a:t>]</a:t>
            </a:r>
            <a:endParaRPr lang="zh-CN" altLang="en-US" sz="4800" dirty="0">
              <a:latin typeface="华文仿宋" panose="02010600040101010101" pitchFamily="2" charset="-122"/>
              <a:ea typeface="华文仿宋" panose="02010600040101010101" pitchFamily="2" charset="-122"/>
            </a:endParaRPr>
          </a:p>
        </p:txBody>
      </p:sp>
      <p:sp>
        <p:nvSpPr>
          <p:cNvPr id="4" name="右箭头 3"/>
          <p:cNvSpPr/>
          <p:nvPr/>
        </p:nvSpPr>
        <p:spPr>
          <a:xfrm>
            <a:off x="6585857" y="2117270"/>
            <a:ext cx="2057400" cy="375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686800" y="1932604"/>
            <a:ext cx="2743200" cy="1754326"/>
          </a:xfrm>
          <a:prstGeom prst="rect">
            <a:avLst/>
          </a:prstGeom>
          <a:noFill/>
        </p:spPr>
        <p:txBody>
          <a:bodyPr wrap="square" rtlCol="0">
            <a:spAutoFit/>
          </a:bodyPr>
          <a:lstStyle/>
          <a:p>
            <a:r>
              <a:rPr lang="zh-CN" altLang="en-US" sz="3600" b="1" dirty="0" smtClean="0">
                <a:latin typeface="华文仿宋" panose="02010600040101010101" pitchFamily="2" charset="-122"/>
                <a:ea typeface="华文仿宋" panose="02010600040101010101" pitchFamily="2" charset="-122"/>
              </a:rPr>
              <a:t>是什么？</a:t>
            </a:r>
            <a:endParaRPr lang="en-US" altLang="zh-CN" sz="3600" b="1" dirty="0" smtClean="0">
              <a:latin typeface="华文仿宋" panose="02010600040101010101" pitchFamily="2" charset="-122"/>
              <a:ea typeface="华文仿宋" panose="02010600040101010101" pitchFamily="2" charset="-122"/>
            </a:endParaRPr>
          </a:p>
          <a:p>
            <a:endParaRPr lang="en-US" altLang="zh-CN" sz="3600" b="1" dirty="0" smtClean="0">
              <a:latin typeface="华文仿宋" panose="02010600040101010101" pitchFamily="2" charset="-122"/>
              <a:ea typeface="华文仿宋" panose="02010600040101010101" pitchFamily="2" charset="-122"/>
            </a:endParaRPr>
          </a:p>
          <a:p>
            <a:r>
              <a:rPr lang="zh-CN" altLang="en-US" sz="3600" b="1" dirty="0" smtClean="0">
                <a:solidFill>
                  <a:srgbClr val="FF0000"/>
                </a:solidFill>
                <a:latin typeface="华文仿宋" panose="02010600040101010101" pitchFamily="2" charset="-122"/>
                <a:ea typeface="华文仿宋" panose="02010600040101010101" pitchFamily="2" charset="-122"/>
              </a:rPr>
              <a:t>究竟是什么？</a:t>
            </a:r>
            <a:endParaRPr lang="zh-CN" altLang="en-US" sz="3600" b="1" dirty="0">
              <a:solidFill>
                <a:srgbClr val="FF0000"/>
              </a:solidFill>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63182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58701" y="459897"/>
            <a:ext cx="8867729" cy="1787446"/>
          </a:xfrm>
          <a:prstGeom prst="rect">
            <a:avLst/>
          </a:prstGeom>
        </p:spPr>
      </p:pic>
      <p:pic>
        <p:nvPicPr>
          <p:cNvPr id="3" name="图片 2"/>
          <p:cNvPicPr>
            <a:picLocks noChangeAspect="1"/>
          </p:cNvPicPr>
          <p:nvPr/>
        </p:nvPicPr>
        <p:blipFill>
          <a:blip r:embed="rId3"/>
          <a:stretch>
            <a:fillRect/>
          </a:stretch>
        </p:blipFill>
        <p:spPr>
          <a:xfrm>
            <a:off x="1446376" y="2322747"/>
            <a:ext cx="8867729" cy="4164595"/>
          </a:xfrm>
          <a:prstGeom prst="rect">
            <a:avLst/>
          </a:prstGeom>
        </p:spPr>
      </p:pic>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012553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descr="Large confetti"/>
          <p:cNvSpPr>
            <a:spLocks noGrp="1" noChangeArrowheads="1"/>
          </p:cNvSpPr>
          <p:nvPr>
            <p:ph type="title" idx="4294967295"/>
          </p:nvPr>
        </p:nvSpPr>
        <p:spPr/>
        <p:txBody>
          <a:bodyPr/>
          <a:lstStyle/>
          <a:p>
            <a:pPr eaLnBrk="1" hangingPunct="1"/>
            <a:r>
              <a:rPr lang="zh-CN" altLang="en-US" sz="3200">
                <a:solidFill>
                  <a:srgbClr val="FF9900"/>
                </a:solidFill>
                <a:latin typeface="宋体" panose="02010600030101010101" pitchFamily="2" charset="-122"/>
              </a:rPr>
              <a:t>1.2.</a:t>
            </a:r>
            <a:r>
              <a:rPr lang="en-US" altLang="zh-CN" sz="3200">
                <a:solidFill>
                  <a:srgbClr val="FF9900"/>
                </a:solidFill>
                <a:latin typeface="宋体" panose="02010600030101010101" pitchFamily="2" charset="-122"/>
              </a:rPr>
              <a:t>2 </a:t>
            </a:r>
            <a:r>
              <a:rPr lang="zh-CN" altLang="en-US" sz="3200">
                <a:solidFill>
                  <a:srgbClr val="FF9900"/>
                </a:solidFill>
                <a:latin typeface="宋体" panose="02010600030101010101" pitchFamily="2" charset="-122"/>
              </a:rPr>
              <a:t>码制 </a:t>
            </a:r>
          </a:p>
        </p:txBody>
      </p:sp>
      <p:sp>
        <p:nvSpPr>
          <p:cNvPr id="71683" name="Rectangle 3"/>
          <p:cNvSpPr>
            <a:spLocks noGrp="1" noChangeArrowheads="1"/>
          </p:cNvSpPr>
          <p:nvPr>
            <p:ph type="body" idx="4294967295"/>
          </p:nvPr>
        </p:nvSpPr>
        <p:spPr>
          <a:xfrm>
            <a:off x="1774826" y="1484313"/>
            <a:ext cx="6265863" cy="3097212"/>
          </a:xfrm>
        </p:spPr>
        <p:txBody>
          <a:bodyPr/>
          <a:lstStyle/>
          <a:p>
            <a:pPr algn="just" eaLnBrk="1" hangingPunct="1">
              <a:buFontTx/>
              <a:buNone/>
            </a:pP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1</a:t>
            </a:r>
            <a:r>
              <a:rPr lang="zh-CN" altLang="en-US" dirty="0" smtClean="0">
                <a:latin typeface="华文仿宋" panose="02010600040101010101" pitchFamily="2" charset="-122"/>
                <a:ea typeface="华文仿宋" panose="02010600040101010101" pitchFamily="2" charset="-122"/>
              </a:rPr>
              <a:t>）</a:t>
            </a:r>
            <a:r>
              <a:rPr lang="en-US" altLang="zh-CN" dirty="0" smtClean="0">
                <a:latin typeface="华文仿宋" panose="02010600040101010101" pitchFamily="2" charset="-122"/>
                <a:ea typeface="华文仿宋" panose="02010600040101010101" pitchFamily="2" charset="-122"/>
              </a:rPr>
              <a:t> </a:t>
            </a:r>
            <a:r>
              <a:rPr lang="zh-CN" altLang="en-US" dirty="0" smtClean="0">
                <a:latin typeface="华文仿宋" panose="02010600040101010101" pitchFamily="2" charset="-122"/>
                <a:ea typeface="华文仿宋" panose="02010600040101010101" pitchFamily="2" charset="-122"/>
              </a:rPr>
              <a:t>数字的存储形式: 二进制</a:t>
            </a:r>
          </a:p>
          <a:p>
            <a:pPr lvl="1" algn="just" eaLnBrk="1" hangingPunct="1">
              <a:buFont typeface="Wingdings" panose="05000000000000000000" pitchFamily="2" charset="2"/>
              <a:buNone/>
            </a:pPr>
            <a:r>
              <a:rPr lang="zh-CN" altLang="en-US" dirty="0" smtClean="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(179)</a:t>
            </a:r>
            <a:r>
              <a:rPr lang="en-US" altLang="zh-CN" baseline="-25000" dirty="0" smtClean="0">
                <a:latin typeface="华文仿宋" panose="02010600040101010101" pitchFamily="2" charset="-122"/>
                <a:ea typeface="华文仿宋" panose="02010600040101010101" pitchFamily="2" charset="-122"/>
              </a:rPr>
              <a:t>10</a:t>
            </a:r>
            <a:r>
              <a:rPr lang="en-US" altLang="zh-CN" dirty="0" smtClean="0">
                <a:latin typeface="华文仿宋" panose="02010600040101010101" pitchFamily="2" charset="-122"/>
                <a:ea typeface="华文仿宋" panose="02010600040101010101" pitchFamily="2" charset="-122"/>
              </a:rPr>
              <a:t> = (10110011)</a:t>
            </a:r>
            <a:r>
              <a:rPr lang="en-US" altLang="zh-CN" baseline="-25000" dirty="0" smtClean="0">
                <a:latin typeface="华文仿宋" panose="02010600040101010101" pitchFamily="2" charset="-122"/>
                <a:ea typeface="华文仿宋" panose="02010600040101010101" pitchFamily="2" charset="-122"/>
              </a:rPr>
              <a:t>2</a:t>
            </a:r>
            <a:r>
              <a:rPr lang="en-US" altLang="zh-CN" dirty="0" smtClean="0">
                <a:latin typeface="华文仿宋" panose="02010600040101010101" pitchFamily="2" charset="-122"/>
                <a:ea typeface="华文仿宋" panose="02010600040101010101" pitchFamily="2" charset="-122"/>
              </a:rPr>
              <a:t>  </a:t>
            </a:r>
            <a:r>
              <a:rPr lang="zh-CN" altLang="en-US" dirty="0" smtClean="0">
                <a:latin typeface="华文仿宋" panose="02010600040101010101" pitchFamily="2" charset="-122"/>
                <a:ea typeface="华文仿宋" panose="02010600040101010101" pitchFamily="2" charset="-122"/>
              </a:rPr>
              <a:t> </a:t>
            </a:r>
          </a:p>
          <a:p>
            <a:pPr lvl="1" algn="just" eaLnBrk="1" hangingPunct="1">
              <a:buFont typeface="Wingdings" panose="05000000000000000000" pitchFamily="2" charset="2"/>
              <a:buNone/>
            </a:pPr>
            <a:r>
              <a:rPr lang="en-US" altLang="zh-CN" dirty="0" smtClean="0">
                <a:latin typeface="华文仿宋" panose="02010600040101010101" pitchFamily="2" charset="-122"/>
                <a:ea typeface="华文仿宋" panose="02010600040101010101" pitchFamily="2" charset="-122"/>
              </a:rPr>
              <a:t>(0.6875)</a:t>
            </a:r>
            <a:r>
              <a:rPr lang="en-US" altLang="zh-CN" baseline="-25000" dirty="0" smtClean="0">
                <a:latin typeface="华文仿宋" panose="02010600040101010101" pitchFamily="2" charset="-122"/>
                <a:ea typeface="华文仿宋" panose="02010600040101010101" pitchFamily="2" charset="-122"/>
              </a:rPr>
              <a:t>10</a:t>
            </a:r>
            <a:r>
              <a:rPr lang="en-US" altLang="zh-CN" dirty="0" smtClean="0">
                <a:latin typeface="华文仿宋" panose="02010600040101010101" pitchFamily="2" charset="-122"/>
                <a:ea typeface="华文仿宋" panose="02010600040101010101" pitchFamily="2" charset="-122"/>
              </a:rPr>
              <a:t> = (0.1011)</a:t>
            </a:r>
            <a:r>
              <a:rPr lang="en-US" altLang="zh-CN" baseline="-25000" dirty="0" smtClean="0">
                <a:latin typeface="华文仿宋" panose="02010600040101010101" pitchFamily="2" charset="-122"/>
                <a:ea typeface="华文仿宋" panose="02010600040101010101" pitchFamily="2" charset="-122"/>
              </a:rPr>
              <a:t>2</a:t>
            </a:r>
            <a:r>
              <a:rPr lang="en-US" altLang="zh-CN" dirty="0" smtClean="0">
                <a:latin typeface="华文仿宋" panose="02010600040101010101" pitchFamily="2" charset="-122"/>
                <a:ea typeface="华文仿宋" panose="02010600040101010101" pitchFamily="2" charset="-122"/>
              </a:rPr>
              <a:t> </a:t>
            </a:r>
          </a:p>
          <a:p>
            <a:pPr lvl="1" algn="just" eaLnBrk="1" hangingPunct="1">
              <a:buFont typeface="Wingdings" panose="05000000000000000000" pitchFamily="2" charset="2"/>
              <a:buNone/>
            </a:pPr>
            <a:r>
              <a:rPr lang="zh-CN" altLang="en-US" dirty="0" smtClean="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(7301.24)</a:t>
            </a:r>
            <a:r>
              <a:rPr lang="en-US" altLang="zh-CN" baseline="-25000" dirty="0" smtClean="0">
                <a:latin typeface="华文仿宋" panose="02010600040101010101" pitchFamily="2" charset="-122"/>
                <a:ea typeface="华文仿宋" panose="02010600040101010101" pitchFamily="2" charset="-122"/>
              </a:rPr>
              <a:t>8</a:t>
            </a:r>
            <a:r>
              <a:rPr lang="en-US" altLang="zh-CN" dirty="0" smtClean="0">
                <a:latin typeface="华文仿宋" panose="02010600040101010101" pitchFamily="2" charset="-122"/>
                <a:ea typeface="华文仿宋" panose="02010600040101010101" pitchFamily="2" charset="-122"/>
              </a:rPr>
              <a:t> = (111011000001.0101)</a:t>
            </a:r>
            <a:r>
              <a:rPr lang="en-US" altLang="zh-CN" baseline="-25000" dirty="0" smtClean="0">
                <a:latin typeface="华文仿宋" panose="02010600040101010101" pitchFamily="2" charset="-122"/>
                <a:ea typeface="华文仿宋" panose="02010600040101010101" pitchFamily="2" charset="-122"/>
              </a:rPr>
              <a:t>2</a:t>
            </a:r>
            <a:r>
              <a:rPr lang="en-US" altLang="zh-CN" dirty="0" smtClean="0">
                <a:latin typeface="华文仿宋" panose="02010600040101010101" pitchFamily="2" charset="-122"/>
                <a:ea typeface="华文仿宋" panose="02010600040101010101" pitchFamily="2" charset="-122"/>
              </a:rPr>
              <a:t> </a:t>
            </a:r>
          </a:p>
          <a:p>
            <a:pPr lvl="1" algn="just" eaLnBrk="1" hangingPunct="1">
              <a:buFont typeface="Wingdings" panose="05000000000000000000" pitchFamily="2" charset="2"/>
              <a:buNone/>
            </a:pPr>
            <a:r>
              <a:rPr lang="en-US" altLang="zh-CN" dirty="0" smtClean="0">
                <a:latin typeface="华文仿宋" panose="02010600040101010101" pitchFamily="2" charset="-122"/>
                <a:ea typeface="华文仿宋" panose="02010600040101010101" pitchFamily="2" charset="-122"/>
              </a:rPr>
              <a:t>(4A3.E6)</a:t>
            </a:r>
            <a:r>
              <a:rPr lang="en-US" altLang="zh-CN" baseline="-25000" dirty="0" smtClean="0">
                <a:latin typeface="华文仿宋" panose="02010600040101010101" pitchFamily="2" charset="-122"/>
                <a:ea typeface="华文仿宋" panose="02010600040101010101" pitchFamily="2" charset="-122"/>
              </a:rPr>
              <a:t>16</a:t>
            </a:r>
            <a:r>
              <a:rPr lang="en-US" altLang="zh-CN" dirty="0" smtClean="0">
                <a:latin typeface="华文仿宋" panose="02010600040101010101" pitchFamily="2" charset="-122"/>
                <a:ea typeface="华文仿宋" panose="02010600040101010101" pitchFamily="2" charset="-122"/>
              </a:rPr>
              <a:t> = (10010100011.1110011)</a:t>
            </a:r>
            <a:r>
              <a:rPr lang="en-US" altLang="zh-CN" baseline="-25000" dirty="0" smtClean="0">
                <a:latin typeface="华文仿宋" panose="02010600040101010101" pitchFamily="2" charset="-122"/>
                <a:ea typeface="华文仿宋" panose="02010600040101010101" pitchFamily="2" charset="-122"/>
              </a:rPr>
              <a:t>2</a:t>
            </a:r>
            <a:r>
              <a:rPr lang="en-US" altLang="zh-CN" dirty="0" smtClean="0">
                <a:latin typeface="华文仿宋" panose="02010600040101010101" pitchFamily="2" charset="-122"/>
                <a:ea typeface="华文仿宋" panose="02010600040101010101" pitchFamily="2" charset="-122"/>
              </a:rPr>
              <a:t> </a:t>
            </a:r>
            <a:endParaRPr lang="zh-CN" altLang="en-US" dirty="0" smtClean="0">
              <a:latin typeface="华文仿宋" panose="02010600040101010101" pitchFamily="2" charset="-122"/>
              <a:ea typeface="华文仿宋" panose="02010600040101010101" pitchFamily="2" charset="-122"/>
            </a:endParaRPr>
          </a:p>
        </p:txBody>
      </p:sp>
      <p:sp>
        <p:nvSpPr>
          <p:cNvPr id="71689" name="Text Box 9"/>
          <p:cNvSpPr txBox="1">
            <a:spLocks noChangeArrowheads="1"/>
          </p:cNvSpPr>
          <p:nvPr/>
        </p:nvSpPr>
        <p:spPr bwMode="auto">
          <a:xfrm>
            <a:off x="8543925" y="2060575"/>
            <a:ext cx="1944688" cy="527050"/>
          </a:xfrm>
          <a:prstGeom prst="rect">
            <a:avLst/>
          </a:prstGeom>
          <a:solidFill>
            <a:srgbClr val="FF9900"/>
          </a:solidFill>
          <a:ln w="28575">
            <a:solidFill>
              <a:srgbClr val="4B060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dirty="0">
                <a:latin typeface="华文仿宋" panose="02010600040101010101" pitchFamily="2" charset="-122"/>
                <a:ea typeface="华文仿宋" panose="02010600040101010101" pitchFamily="2" charset="-122"/>
              </a:rPr>
              <a:t>无符号数 </a:t>
            </a:r>
          </a:p>
        </p:txBody>
      </p:sp>
      <p:sp>
        <p:nvSpPr>
          <p:cNvPr id="71691" name="AutoShape 11"/>
          <p:cNvSpPr>
            <a:spLocks noChangeArrowheads="1"/>
          </p:cNvSpPr>
          <p:nvPr/>
        </p:nvSpPr>
        <p:spPr bwMode="auto">
          <a:xfrm>
            <a:off x="8040688" y="2708276"/>
            <a:ext cx="863600" cy="936625"/>
          </a:xfrm>
          <a:prstGeom prst="rightArrow">
            <a:avLst>
              <a:gd name="adj1" fmla="val 50000"/>
              <a:gd name="adj2" fmla="val 25000"/>
            </a:avLst>
          </a:prstGeom>
          <a:solidFill>
            <a:srgbClr val="FF0000"/>
          </a:solidFill>
          <a:ln w="9525">
            <a:solidFill>
              <a:srgbClr val="4B060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692" name="AutoShape 12">
            <a:hlinkClick r:id="" action="ppaction://noaction" highlightClick="1"/>
          </p:cNvPr>
          <p:cNvSpPr>
            <a:spLocks noChangeArrowheads="1"/>
          </p:cNvSpPr>
          <p:nvPr/>
        </p:nvSpPr>
        <p:spPr bwMode="auto">
          <a:xfrm>
            <a:off x="8975726" y="2636838"/>
            <a:ext cx="1152525" cy="1008062"/>
          </a:xfrm>
          <a:prstGeom prst="actionButtonHelp">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solidFill>
                <a:srgbClr val="FF0000"/>
              </a:solidFill>
            </a:endParaRPr>
          </a:p>
        </p:txBody>
      </p:sp>
      <p:sp>
        <p:nvSpPr>
          <p:cNvPr id="71693" name="AutoShape 13">
            <a:hlinkClick r:id="" action="ppaction://noaction" highlightClick="1"/>
          </p:cNvPr>
          <p:cNvSpPr>
            <a:spLocks noChangeArrowheads="1"/>
          </p:cNvSpPr>
          <p:nvPr/>
        </p:nvSpPr>
        <p:spPr bwMode="auto">
          <a:xfrm>
            <a:off x="2855914" y="4797426"/>
            <a:ext cx="1152525" cy="1008063"/>
          </a:xfrm>
          <a:prstGeom prst="actionButtonHelp">
            <a:avLst/>
          </a:prstGeom>
          <a:solidFill>
            <a:srgbClr val="66FF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a:solidFill>
                <a:srgbClr val="FF0000"/>
              </a:solidFill>
            </a:endParaRPr>
          </a:p>
        </p:txBody>
      </p:sp>
      <p:sp>
        <p:nvSpPr>
          <p:cNvPr id="71694" name="Text Box 14"/>
          <p:cNvSpPr txBox="1">
            <a:spLocks noChangeArrowheads="1"/>
          </p:cNvSpPr>
          <p:nvPr/>
        </p:nvSpPr>
        <p:spPr bwMode="auto">
          <a:xfrm>
            <a:off x="4367213" y="4797426"/>
            <a:ext cx="3529012" cy="1169551"/>
          </a:xfrm>
          <a:prstGeom prst="rect">
            <a:avLst/>
          </a:prstGeom>
          <a:solidFill>
            <a:srgbClr val="66FF33"/>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2800" dirty="0">
                <a:latin typeface="华文仿宋" panose="02010600040101010101" pitchFamily="2" charset="-122"/>
                <a:ea typeface="华文仿宋" panose="02010600040101010101" pitchFamily="2" charset="-122"/>
              </a:rPr>
              <a:t>负数如何表达？</a:t>
            </a:r>
          </a:p>
          <a:p>
            <a:pPr>
              <a:spcBef>
                <a:spcPct val="50000"/>
              </a:spcBef>
            </a:pPr>
            <a:r>
              <a:rPr lang="zh-CN" altLang="en-US" sz="2800" dirty="0">
                <a:latin typeface="华文仿宋" panose="02010600040101010101" pitchFamily="2" charset="-122"/>
                <a:ea typeface="华文仿宋" panose="02010600040101010101" pitchFamily="2" charset="-122"/>
              </a:rPr>
              <a:t>正负符号如何表示？</a:t>
            </a:r>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776663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10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71683">
                                            <p:txEl>
                                              <p:pRg st="1" end="1"/>
                                            </p:txEl>
                                          </p:spTgt>
                                        </p:tgtEl>
                                        <p:attrNameLst>
                                          <p:attrName>style.visibility</p:attrName>
                                        </p:attrNameLst>
                                      </p:cBhvr>
                                      <p:to>
                                        <p:strVal val="visible"/>
                                      </p:to>
                                    </p:set>
                                    <p:anim calcmode="discrete" valueType="clr">
                                      <p:cBhvr override="childStyle">
                                        <p:cTn id="12" dur="80"/>
                                        <p:tgtEl>
                                          <p:spTgt spid="7168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1683">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71683">
                                            <p:txEl>
                                              <p:pRg st="1" end="1"/>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71683">
                                            <p:txEl>
                                              <p:pRg st="2" end="2"/>
                                            </p:txEl>
                                          </p:spTgt>
                                        </p:tgtEl>
                                        <p:attrNameLst>
                                          <p:attrName>style.visibility</p:attrName>
                                        </p:attrNameLst>
                                      </p:cBhvr>
                                      <p:to>
                                        <p:strVal val="visible"/>
                                      </p:to>
                                    </p:set>
                                    <p:anim calcmode="discrete" valueType="clr">
                                      <p:cBhvr override="childStyle">
                                        <p:cTn id="19" dur="80"/>
                                        <p:tgtEl>
                                          <p:spTgt spid="7168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168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71683">
                                            <p:txEl>
                                              <p:pRg st="2" end="2"/>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71683">
                                            <p:txEl>
                                              <p:pRg st="3" end="3"/>
                                            </p:txEl>
                                          </p:spTgt>
                                        </p:tgtEl>
                                        <p:attrNameLst>
                                          <p:attrName>style.visibility</p:attrName>
                                        </p:attrNameLst>
                                      </p:cBhvr>
                                      <p:to>
                                        <p:strVal val="visible"/>
                                      </p:to>
                                    </p:set>
                                    <p:anim calcmode="discrete" valueType="clr">
                                      <p:cBhvr override="childStyle">
                                        <p:cTn id="26" dur="80"/>
                                        <p:tgtEl>
                                          <p:spTgt spid="7168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71683">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71683">
                                            <p:txEl>
                                              <p:pRg st="3" end="3"/>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71683">
                                            <p:txEl>
                                              <p:pRg st="4" end="4"/>
                                            </p:txEl>
                                          </p:spTgt>
                                        </p:tgtEl>
                                        <p:attrNameLst>
                                          <p:attrName>style.visibility</p:attrName>
                                        </p:attrNameLst>
                                      </p:cBhvr>
                                      <p:to>
                                        <p:strVal val="visible"/>
                                      </p:to>
                                    </p:set>
                                    <p:anim calcmode="discrete" valueType="clr">
                                      <p:cBhvr override="childStyle">
                                        <p:cTn id="33" dur="80"/>
                                        <p:tgtEl>
                                          <p:spTgt spid="7168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71683">
                                            <p:txEl>
                                              <p:pRg st="4" end="4"/>
                                            </p:txEl>
                                          </p:spTgt>
                                        </p:tgtEl>
                                        <p:attrNameLst>
                                          <p:attrName>fillcolor</p:attrName>
                                        </p:attrNameLst>
                                      </p:cBhvr>
                                      <p:tavLst>
                                        <p:tav tm="0">
                                          <p:val>
                                            <p:clrVal>
                                              <a:schemeClr val="accent2"/>
                                            </p:clrVal>
                                          </p:val>
                                        </p:tav>
                                        <p:tav tm="50000">
                                          <p:val>
                                            <p:clrVal>
                                              <a:schemeClr val="hlink"/>
                                            </p:clrVal>
                                          </p:val>
                                        </p:tav>
                                      </p:tavLst>
                                    </p:anim>
                                    <p:set>
                                      <p:cBhvr>
                                        <p:cTn id="35" dur="80"/>
                                        <p:tgtEl>
                                          <p:spTgt spid="71683">
                                            <p:txEl>
                                              <p:pRg st="4" end="4"/>
                                            </p:txEl>
                                          </p:spTgt>
                                        </p:tgtEl>
                                        <p:attrNameLst>
                                          <p:attrName>fill.type</p:attrName>
                                        </p:attrNameLst>
                                      </p:cBhvr>
                                      <p:to>
                                        <p:strVal val="solid"/>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1691"/>
                                        </p:tgtEl>
                                        <p:attrNameLst>
                                          <p:attrName>style.visibility</p:attrName>
                                        </p:attrNameLst>
                                      </p:cBhvr>
                                      <p:to>
                                        <p:strVal val="visible"/>
                                      </p:to>
                                    </p:set>
                                    <p:animEffect transition="in" filter="wipe(left)">
                                      <p:cBhvr>
                                        <p:cTn id="40" dur="500"/>
                                        <p:tgtEl>
                                          <p:spTgt spid="716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71692"/>
                                        </p:tgtEl>
                                        <p:attrNameLst>
                                          <p:attrName>style.visibility</p:attrName>
                                        </p:attrNameLst>
                                      </p:cBhvr>
                                      <p:to>
                                        <p:strVal val="visible"/>
                                      </p:to>
                                    </p:set>
                                    <p:animEffect transition="in" filter="box(out)">
                                      <p:cBhvr>
                                        <p:cTn id="45" dur="1000"/>
                                        <p:tgtEl>
                                          <p:spTgt spid="7169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71689"/>
                                        </p:tgtEl>
                                        <p:attrNameLst>
                                          <p:attrName>style.visibility</p:attrName>
                                        </p:attrNameLst>
                                      </p:cBhvr>
                                      <p:to>
                                        <p:strVal val="visible"/>
                                      </p:to>
                                    </p:set>
                                    <p:animEffect transition="in" filter="box(out)">
                                      <p:cBhvr>
                                        <p:cTn id="50" dur="500"/>
                                        <p:tgtEl>
                                          <p:spTgt spid="7168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71693"/>
                                        </p:tgtEl>
                                        <p:attrNameLst>
                                          <p:attrName>style.visibility</p:attrName>
                                        </p:attrNameLst>
                                      </p:cBhvr>
                                      <p:to>
                                        <p:strVal val="visible"/>
                                      </p:to>
                                    </p:set>
                                    <p:animEffect transition="in" filter="box(out)">
                                      <p:cBhvr>
                                        <p:cTn id="55" dur="1000"/>
                                        <p:tgtEl>
                                          <p:spTgt spid="7169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71694"/>
                                        </p:tgtEl>
                                        <p:attrNameLst>
                                          <p:attrName>style.visibility</p:attrName>
                                        </p:attrNameLst>
                                      </p:cBhvr>
                                      <p:to>
                                        <p:strVal val="visible"/>
                                      </p:to>
                                    </p:set>
                                    <p:anim calcmode="discrete" valueType="clr">
                                      <p:cBhvr override="childStyle">
                                        <p:cTn id="60" dur="500"/>
                                        <p:tgtEl>
                                          <p:spTgt spid="71694"/>
                                        </p:tgtEl>
                                        <p:attrNameLst>
                                          <p:attrName>style.color</p:attrName>
                                        </p:attrNameLst>
                                      </p:cBhvr>
                                      <p:tavLst>
                                        <p:tav tm="0">
                                          <p:val>
                                            <p:clrVal>
                                              <a:schemeClr val="accent2"/>
                                            </p:clrVal>
                                          </p:val>
                                        </p:tav>
                                        <p:tav tm="50000">
                                          <p:val>
                                            <p:clrVal>
                                              <a:schemeClr val="hlink"/>
                                            </p:clrVal>
                                          </p:val>
                                        </p:tav>
                                      </p:tavLst>
                                    </p:anim>
                                    <p:anim calcmode="discrete" valueType="clr">
                                      <p:cBhvr>
                                        <p:cTn id="61" dur="500"/>
                                        <p:tgtEl>
                                          <p:spTgt spid="71694"/>
                                        </p:tgtEl>
                                        <p:attrNameLst>
                                          <p:attrName>fillcolor</p:attrName>
                                        </p:attrNameLst>
                                      </p:cBhvr>
                                      <p:tavLst>
                                        <p:tav tm="0">
                                          <p:val>
                                            <p:clrVal>
                                              <a:schemeClr val="accent2"/>
                                            </p:clrVal>
                                          </p:val>
                                        </p:tav>
                                        <p:tav tm="50000">
                                          <p:val>
                                            <p:clrVal>
                                              <a:schemeClr val="hlink"/>
                                            </p:clrVal>
                                          </p:val>
                                        </p:tav>
                                      </p:tavLst>
                                    </p:anim>
                                    <p:set>
                                      <p:cBhvr>
                                        <p:cTn id="62" dur="500"/>
                                        <p:tgtEl>
                                          <p:spTgt spid="7169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animBg="1"/>
      <p:bldP spid="71691" grpId="0" animBg="1"/>
      <p:bldP spid="71692" grpId="0" animBg="1"/>
      <p:bldP spid="71693" grpId="0" animBg="1"/>
      <p:bldP spid="7169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295" name="Picture 7" descr="Snap1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2414"/>
          <a:stretch>
            <a:fillRect/>
          </a:stretch>
        </p:blipFill>
        <p:spPr bwMode="auto">
          <a:xfrm>
            <a:off x="2424114" y="3429000"/>
            <a:ext cx="6911975" cy="431800"/>
          </a:xfrm>
          <a:prstGeom prst="rect">
            <a:avLst/>
          </a:prstGeom>
          <a:noFill/>
          <a:extLst>
            <a:ext uri="{909E8E84-426E-40DD-AFC4-6F175D3DCCD1}">
              <a14:hiddenFill xmlns:a14="http://schemas.microsoft.com/office/drawing/2010/main">
                <a:solidFill>
                  <a:srgbClr val="FFFFFF"/>
                </a:solidFill>
              </a14:hiddenFill>
            </a:ext>
          </a:extLst>
        </p:spPr>
      </p:pic>
      <p:sp>
        <p:nvSpPr>
          <p:cNvPr id="140296" name="Rectangle 3"/>
          <p:cNvSpPr>
            <a:spLocks noChangeArrowheads="1"/>
          </p:cNvSpPr>
          <p:nvPr/>
        </p:nvSpPr>
        <p:spPr bwMode="auto">
          <a:xfrm>
            <a:off x="1919289" y="1484314"/>
            <a:ext cx="801528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lnSpc>
                <a:spcPct val="105000"/>
              </a:lnSpc>
              <a:spcBef>
                <a:spcPct val="6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5000"/>
              </a:lnSpc>
            </a:pPr>
            <a:r>
              <a:rPr lang="zh-CN" altLang="en-US" sz="2400" b="0" dirty="0">
                <a:latin typeface="华文仿宋" panose="02010600040101010101" pitchFamily="2" charset="-122"/>
                <a:ea typeface="华文仿宋" panose="02010600040101010101" pitchFamily="2" charset="-122"/>
              </a:rPr>
              <a:t>在数字系统中，符号“＋”、“－” 也要数字化</a:t>
            </a:r>
          </a:p>
          <a:p>
            <a:pPr algn="just" eaLnBrk="1" hangingPunct="1">
              <a:lnSpc>
                <a:spcPct val="95000"/>
              </a:lnSpc>
            </a:pPr>
            <a:r>
              <a:rPr lang="zh-CN" altLang="en-US" sz="2400" b="0" dirty="0">
                <a:latin typeface="华文仿宋" panose="02010600040101010101" pitchFamily="2" charset="-122"/>
                <a:ea typeface="华文仿宋" panose="02010600040101010101" pitchFamily="2" charset="-122"/>
              </a:rPr>
              <a:t>一般将数的最高位设为符号位</a:t>
            </a:r>
          </a:p>
          <a:p>
            <a:pPr algn="just" eaLnBrk="1" hangingPunct="1">
              <a:lnSpc>
                <a:spcPct val="95000"/>
              </a:lnSpc>
            </a:pPr>
            <a:r>
              <a:rPr lang="zh-CN" altLang="en-US" sz="2400" b="0" dirty="0">
                <a:latin typeface="华文仿宋" panose="02010600040101010101" pitchFamily="2" charset="-122"/>
                <a:ea typeface="华文仿宋" panose="02010600040101010101" pitchFamily="2" charset="-122"/>
              </a:rPr>
              <a:t>   “</a:t>
            </a:r>
            <a:r>
              <a:rPr lang="en-US" altLang="zh-CN" sz="2400" b="0" dirty="0">
                <a:latin typeface="华文仿宋" panose="02010600040101010101" pitchFamily="2" charset="-122"/>
                <a:ea typeface="华文仿宋" panose="02010600040101010101" pitchFamily="2" charset="-122"/>
              </a:rPr>
              <a:t>0”  </a:t>
            </a:r>
            <a:r>
              <a:rPr lang="zh-CN" altLang="en-US" sz="2400" b="0" dirty="0">
                <a:latin typeface="华文仿宋" panose="02010600040101010101" pitchFamily="2" charset="-122"/>
                <a:ea typeface="华文仿宋" panose="02010600040101010101" pitchFamily="2" charset="-122"/>
              </a:rPr>
              <a:t>→  “＋”           “</a:t>
            </a:r>
            <a:r>
              <a:rPr lang="en-US" altLang="zh-CN" sz="2400" b="0" dirty="0">
                <a:latin typeface="华文仿宋" panose="02010600040101010101" pitchFamily="2" charset="-122"/>
                <a:ea typeface="华文仿宋" panose="02010600040101010101" pitchFamily="2" charset="-122"/>
              </a:rPr>
              <a:t>1”  </a:t>
            </a:r>
            <a:r>
              <a:rPr lang="zh-CN" altLang="en-US" sz="2400" b="0" dirty="0">
                <a:latin typeface="华文仿宋" panose="02010600040101010101" pitchFamily="2" charset="-122"/>
                <a:ea typeface="华文仿宋" panose="02010600040101010101" pitchFamily="2" charset="-122"/>
              </a:rPr>
              <a:t>→  “－” </a:t>
            </a:r>
          </a:p>
        </p:txBody>
      </p:sp>
      <p:pic>
        <p:nvPicPr>
          <p:cNvPr id="140298" name="Picture 10" descr="Snap1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27586" b="35599"/>
          <a:stretch>
            <a:fillRect/>
          </a:stretch>
        </p:blipFill>
        <p:spPr bwMode="auto">
          <a:xfrm>
            <a:off x="2424114" y="3860801"/>
            <a:ext cx="6911975" cy="576263"/>
          </a:xfrm>
          <a:prstGeom prst="rect">
            <a:avLst/>
          </a:prstGeom>
          <a:noFill/>
          <a:extLst>
            <a:ext uri="{909E8E84-426E-40DD-AFC4-6F175D3DCCD1}">
              <a14:hiddenFill xmlns:a14="http://schemas.microsoft.com/office/drawing/2010/main">
                <a:solidFill>
                  <a:srgbClr val="FFFFFF"/>
                </a:solidFill>
              </a14:hiddenFill>
            </a:ext>
          </a:extLst>
        </p:spPr>
      </p:pic>
      <p:pic>
        <p:nvPicPr>
          <p:cNvPr id="140299" name="Picture 11" descr="Snap1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69574"/>
          <a:stretch>
            <a:fillRect/>
          </a:stretch>
        </p:blipFill>
        <p:spPr bwMode="auto">
          <a:xfrm>
            <a:off x="2424114" y="4437063"/>
            <a:ext cx="6911975" cy="476250"/>
          </a:xfrm>
          <a:prstGeom prst="rect">
            <a:avLst/>
          </a:prstGeom>
          <a:noFill/>
          <a:extLst>
            <a:ext uri="{909E8E84-426E-40DD-AFC4-6F175D3DCCD1}">
              <a14:hiddenFill xmlns:a14="http://schemas.microsoft.com/office/drawing/2010/main">
                <a:solidFill>
                  <a:srgbClr val="FFFFFF"/>
                </a:solidFill>
              </a14:hiddenFill>
            </a:ext>
          </a:extLst>
        </p:spPr>
      </p:pic>
      <p:sp>
        <p:nvSpPr>
          <p:cNvPr id="140300" name="Rectangle 12"/>
          <p:cNvSpPr>
            <a:spLocks noChangeArrowheads="1"/>
          </p:cNvSpPr>
          <p:nvPr/>
        </p:nvSpPr>
        <p:spPr bwMode="auto">
          <a:xfrm>
            <a:off x="1774826" y="5084764"/>
            <a:ext cx="7777163"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lgn="l">
              <a:buFontTx/>
              <a:buChar char="•"/>
            </a:pPr>
            <a:r>
              <a:rPr lang="zh-CN" altLang="en-US" sz="2400" dirty="0">
                <a:latin typeface="华文仿宋" panose="02010600040101010101" pitchFamily="2" charset="-122"/>
                <a:ea typeface="华文仿宋" panose="02010600040101010101" pitchFamily="2" charset="-122"/>
              </a:rPr>
              <a:t> 真值：“</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符号数字化前的二进制数。</a:t>
            </a:r>
          </a:p>
          <a:p>
            <a:pPr lvl="1" algn="l">
              <a:buFontTx/>
              <a:buChar char="•"/>
            </a:pPr>
            <a:r>
              <a:rPr lang="zh-CN" altLang="en-US" sz="2400" dirty="0">
                <a:latin typeface="华文仿宋" panose="02010600040101010101" pitchFamily="2" charset="-122"/>
                <a:ea typeface="华文仿宋" panose="02010600040101010101" pitchFamily="2" charset="-122"/>
              </a:rPr>
              <a:t> 机器数：“</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a:t>
            </a:r>
            <a:r>
              <a:rPr lang="en-US" altLang="zh-CN" sz="2400" dirty="0">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符号数字化后的二进制数。</a:t>
            </a:r>
          </a:p>
          <a:p>
            <a:pPr lvl="1" algn="l"/>
            <a:r>
              <a:rPr lang="zh-CN" altLang="en-US" sz="2400" dirty="0" smtClean="0">
                <a:latin typeface="华文仿宋" panose="02010600040101010101" pitchFamily="2" charset="-122"/>
                <a:ea typeface="华文仿宋" panose="02010600040101010101" pitchFamily="2" charset="-122"/>
              </a:rPr>
              <a:t>机器</a:t>
            </a:r>
            <a:r>
              <a:rPr lang="zh-CN" altLang="en-US" sz="2400" dirty="0">
                <a:latin typeface="华文仿宋" panose="02010600040101010101" pitchFamily="2" charset="-122"/>
                <a:ea typeface="华文仿宋" panose="02010600040101010101" pitchFamily="2" charset="-122"/>
              </a:rPr>
              <a:t>数的表示方法有原码、反码、补码等。</a:t>
            </a:r>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833334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0296">
                                            <p:txEl>
                                              <p:pRg st="0" end="0"/>
                                            </p:txEl>
                                          </p:spTgt>
                                        </p:tgtEl>
                                        <p:attrNameLst>
                                          <p:attrName>style.visibility</p:attrName>
                                        </p:attrNameLst>
                                      </p:cBhvr>
                                      <p:to>
                                        <p:strVal val="visible"/>
                                      </p:to>
                                    </p:set>
                                    <p:animEffect transition="in" filter="wipe(left)">
                                      <p:cBhvr>
                                        <p:cTn id="7" dur="1000"/>
                                        <p:tgtEl>
                                          <p:spTgt spid="140296">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40296">
                                            <p:txEl>
                                              <p:pRg st="1" end="1"/>
                                            </p:txEl>
                                          </p:spTgt>
                                        </p:tgtEl>
                                        <p:attrNameLst>
                                          <p:attrName>style.visibility</p:attrName>
                                        </p:attrNameLst>
                                      </p:cBhvr>
                                      <p:to>
                                        <p:strVal val="visible"/>
                                      </p:to>
                                    </p:set>
                                    <p:animEffect transition="in" filter="wipe(left)">
                                      <p:cBhvr>
                                        <p:cTn id="11" dur="1000"/>
                                        <p:tgtEl>
                                          <p:spTgt spid="140296">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140296">
                                            <p:txEl>
                                              <p:pRg st="2" end="2"/>
                                            </p:txEl>
                                          </p:spTgt>
                                        </p:tgtEl>
                                        <p:attrNameLst>
                                          <p:attrName>style.visibility</p:attrName>
                                        </p:attrNameLst>
                                      </p:cBhvr>
                                      <p:to>
                                        <p:strVal val="visible"/>
                                      </p:to>
                                    </p:set>
                                    <p:animEffect transition="in" filter="wipe(left)">
                                      <p:cBhvr>
                                        <p:cTn id="15" dur="1000"/>
                                        <p:tgtEl>
                                          <p:spTgt spid="140296">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40295"/>
                                        </p:tgtEl>
                                        <p:attrNameLst>
                                          <p:attrName>style.visibility</p:attrName>
                                        </p:attrNameLst>
                                      </p:cBhvr>
                                      <p:to>
                                        <p:strVal val="visible"/>
                                      </p:to>
                                    </p:set>
                                    <p:animEffect transition="in" filter="wipe(left)">
                                      <p:cBhvr>
                                        <p:cTn id="20" dur="1000"/>
                                        <p:tgtEl>
                                          <p:spTgt spid="1402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40298"/>
                                        </p:tgtEl>
                                        <p:attrNameLst>
                                          <p:attrName>style.visibility</p:attrName>
                                        </p:attrNameLst>
                                      </p:cBhvr>
                                      <p:to>
                                        <p:strVal val="visible"/>
                                      </p:to>
                                    </p:set>
                                    <p:animEffect transition="in" filter="wipe(left)">
                                      <p:cBhvr>
                                        <p:cTn id="25" dur="1000"/>
                                        <p:tgtEl>
                                          <p:spTgt spid="14029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40299"/>
                                        </p:tgtEl>
                                        <p:attrNameLst>
                                          <p:attrName>style.visibility</p:attrName>
                                        </p:attrNameLst>
                                      </p:cBhvr>
                                      <p:to>
                                        <p:strVal val="visible"/>
                                      </p:to>
                                    </p:set>
                                    <p:animEffect transition="in" filter="wipe(left)">
                                      <p:cBhvr>
                                        <p:cTn id="30" dur="1000"/>
                                        <p:tgtEl>
                                          <p:spTgt spid="14029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0300"/>
                                        </p:tgtEl>
                                        <p:attrNameLst>
                                          <p:attrName>style.visibility</p:attrName>
                                        </p:attrNameLst>
                                      </p:cBhvr>
                                      <p:to>
                                        <p:strVal val="visible"/>
                                      </p:to>
                                    </p:set>
                                    <p:animEffect transition="in" filter="wipe(up)">
                                      <p:cBhvr>
                                        <p:cTn id="35" dur="1000"/>
                                        <p:tgtEl>
                                          <p:spTgt spid="140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4294967295"/>
          </p:nvPr>
        </p:nvSpPr>
        <p:spPr>
          <a:xfrm>
            <a:off x="1752600" y="1219200"/>
            <a:ext cx="7727950" cy="2209800"/>
          </a:xfrm>
        </p:spPr>
        <p:txBody>
          <a:bodyPr/>
          <a:lstStyle/>
          <a:p>
            <a:pPr algn="just" eaLnBrk="1" hangingPunct="1">
              <a:buFontTx/>
              <a:buNone/>
            </a:pPr>
            <a:r>
              <a:rPr lang="zh-CN" altLang="en-US" sz="2400" dirty="0" smtClean="0">
                <a:latin typeface="华文仿宋" panose="02010600040101010101" pitchFamily="2" charset="-122"/>
                <a:ea typeface="华文仿宋" panose="02010600040101010101" pitchFamily="2" charset="-122"/>
              </a:rPr>
              <a:t>（</a:t>
            </a:r>
            <a:r>
              <a:rPr lang="en-US" altLang="zh-CN" sz="2400" dirty="0" smtClean="0">
                <a:latin typeface="华文仿宋" panose="02010600040101010101" pitchFamily="2" charset="-122"/>
                <a:ea typeface="华文仿宋" panose="02010600040101010101" pitchFamily="2" charset="-122"/>
              </a:rPr>
              <a:t>2</a:t>
            </a:r>
            <a:r>
              <a:rPr lang="zh-CN" altLang="en-US" sz="2400" dirty="0" smtClean="0">
                <a:latin typeface="华文仿宋" panose="02010600040101010101" pitchFamily="2" charset="-122"/>
                <a:ea typeface="华文仿宋" panose="02010600040101010101" pitchFamily="2" charset="-122"/>
              </a:rPr>
              <a:t>）</a:t>
            </a:r>
            <a:r>
              <a:rPr lang="en-US" altLang="zh-CN" sz="2400" dirty="0" smtClean="0">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原码:</a:t>
            </a:r>
          </a:p>
          <a:p>
            <a:pPr lvl="1" algn="just" eaLnBrk="1" hangingPunct="1"/>
            <a:r>
              <a:rPr lang="zh-CN" altLang="en-US" dirty="0">
                <a:latin typeface="华文仿宋" panose="02010600040101010101" pitchFamily="2" charset="-122"/>
                <a:ea typeface="华文仿宋" panose="02010600040101010101" pitchFamily="2" charset="-122"/>
              </a:rPr>
              <a:t>最高位表示符号： 0 </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正      1 </a:t>
            </a: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负 </a:t>
            </a:r>
          </a:p>
          <a:p>
            <a:pPr lvl="1" algn="just" eaLnBrk="1" hangingPunct="1"/>
            <a:r>
              <a:rPr lang="zh-CN" altLang="en-US" dirty="0">
                <a:latin typeface="华文仿宋" panose="02010600040101010101" pitchFamily="2" charset="-122"/>
                <a:ea typeface="华文仿宋" panose="02010600040101010101" pitchFamily="2" charset="-122"/>
              </a:rPr>
              <a:t>原码易于辨认，与真值和十进制的转换十分方便</a:t>
            </a:r>
          </a:p>
          <a:p>
            <a:pPr lvl="1" algn="just" eaLnBrk="1" hangingPunct="1"/>
            <a:r>
              <a:rPr lang="zh-CN" altLang="en-US" dirty="0">
                <a:latin typeface="华文仿宋" panose="02010600040101010101" pitchFamily="2" charset="-122"/>
                <a:ea typeface="华文仿宋" panose="02010600040101010101" pitchFamily="2" charset="-122"/>
              </a:rPr>
              <a:t>直接进行运算不方便    </a:t>
            </a:r>
            <a:r>
              <a:rPr lang="en-US" altLang="zh-CN" sz="3200" b="1" dirty="0">
                <a:solidFill>
                  <a:srgbClr val="FF0000"/>
                </a:solidFill>
                <a:latin typeface="华文仿宋" panose="02010600040101010101" pitchFamily="2" charset="-122"/>
                <a:ea typeface="华文仿宋" panose="02010600040101010101" pitchFamily="2" charset="-122"/>
              </a:rPr>
              <a:t>×</a:t>
            </a:r>
          </a:p>
        </p:txBody>
      </p:sp>
      <p:graphicFrame>
        <p:nvGraphicFramePr>
          <p:cNvPr id="141376" name="Group 64"/>
          <p:cNvGraphicFramePr>
            <a:graphicFrameLocks noGrp="1"/>
          </p:cNvGraphicFramePr>
          <p:nvPr/>
        </p:nvGraphicFramePr>
        <p:xfrm>
          <a:off x="5880101" y="3933825"/>
          <a:ext cx="4392613" cy="1501776"/>
        </p:xfrm>
        <a:graphic>
          <a:graphicData uri="http://schemas.openxmlformats.org/drawingml/2006/table">
            <a:tbl>
              <a:tblPr/>
              <a:tblGrid>
                <a:gridCol w="776288"/>
                <a:gridCol w="1822450"/>
                <a:gridCol w="1793875"/>
              </a:tblGrid>
              <a:tr h="323850">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真值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22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222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41373" name="Picture 61" descr="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2314" y="3933825"/>
            <a:ext cx="3514725" cy="1130300"/>
          </a:xfrm>
          <a:prstGeom prst="rect">
            <a:avLst/>
          </a:prstGeom>
          <a:noFill/>
          <a:extLst>
            <a:ext uri="{909E8E84-426E-40DD-AFC4-6F175D3DCCD1}">
              <a14:hiddenFill xmlns:a14="http://schemas.microsoft.com/office/drawing/2010/main">
                <a:solidFill>
                  <a:srgbClr val="FFFFFF"/>
                </a:solidFill>
              </a14:hiddenFill>
            </a:ext>
          </a:extLst>
        </p:spPr>
      </p:pic>
      <p:sp>
        <p:nvSpPr>
          <p:cNvPr id="141377" name="Text Box 65"/>
          <p:cNvSpPr txBox="1">
            <a:spLocks noChangeArrowheads="1"/>
          </p:cNvSpPr>
          <p:nvPr/>
        </p:nvSpPr>
        <p:spPr bwMode="auto">
          <a:xfrm>
            <a:off x="5951538" y="4437064"/>
            <a:ext cx="57626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t>+9</a:t>
            </a:r>
          </a:p>
        </p:txBody>
      </p:sp>
      <p:sp>
        <p:nvSpPr>
          <p:cNvPr id="141378" name="Text Box 66"/>
          <p:cNvSpPr txBox="1">
            <a:spLocks noChangeArrowheads="1"/>
          </p:cNvSpPr>
          <p:nvPr/>
        </p:nvSpPr>
        <p:spPr bwMode="auto">
          <a:xfrm>
            <a:off x="5951538" y="4941889"/>
            <a:ext cx="576262"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t>-9</a:t>
            </a:r>
          </a:p>
        </p:txBody>
      </p:sp>
      <p:sp>
        <p:nvSpPr>
          <p:cNvPr id="141379" name="Text Box 67"/>
          <p:cNvSpPr txBox="1">
            <a:spLocks noChangeArrowheads="1"/>
          </p:cNvSpPr>
          <p:nvPr/>
        </p:nvSpPr>
        <p:spPr bwMode="auto">
          <a:xfrm>
            <a:off x="6743700" y="4437064"/>
            <a:ext cx="16573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t>+0001001 </a:t>
            </a:r>
          </a:p>
        </p:txBody>
      </p:sp>
      <p:sp>
        <p:nvSpPr>
          <p:cNvPr id="141380" name="Text Box 68"/>
          <p:cNvSpPr txBox="1">
            <a:spLocks noChangeArrowheads="1"/>
          </p:cNvSpPr>
          <p:nvPr/>
        </p:nvSpPr>
        <p:spPr bwMode="auto">
          <a:xfrm>
            <a:off x="6743700" y="4941889"/>
            <a:ext cx="16573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t>-0001001</a:t>
            </a:r>
            <a:r>
              <a:rPr lang="en-US" altLang="zh-CN"/>
              <a:t> </a:t>
            </a:r>
          </a:p>
        </p:txBody>
      </p:sp>
      <p:sp>
        <p:nvSpPr>
          <p:cNvPr id="141381" name="Text Box 69"/>
          <p:cNvSpPr txBox="1">
            <a:spLocks noChangeArrowheads="1"/>
          </p:cNvSpPr>
          <p:nvPr/>
        </p:nvSpPr>
        <p:spPr bwMode="auto">
          <a:xfrm>
            <a:off x="8543926" y="4437064"/>
            <a:ext cx="1655763"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t>0 0001001 </a:t>
            </a:r>
          </a:p>
        </p:txBody>
      </p:sp>
      <p:sp>
        <p:nvSpPr>
          <p:cNvPr id="141382" name="Text Box 70"/>
          <p:cNvSpPr txBox="1">
            <a:spLocks noChangeArrowheads="1"/>
          </p:cNvSpPr>
          <p:nvPr/>
        </p:nvSpPr>
        <p:spPr bwMode="auto">
          <a:xfrm>
            <a:off x="8543925" y="4941889"/>
            <a:ext cx="17287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t>1 0001001 </a:t>
            </a:r>
          </a:p>
        </p:txBody>
      </p:sp>
      <p:sp>
        <p:nvSpPr>
          <p:cNvPr id="141383" name="AutoShape 71">
            <a:hlinkClick r:id="rId3" action="ppaction://hlinksldjump" highlightClick="1"/>
          </p:cNvPr>
          <p:cNvSpPr>
            <a:spLocks noChangeArrowheads="1"/>
          </p:cNvSpPr>
          <p:nvPr/>
        </p:nvSpPr>
        <p:spPr bwMode="auto">
          <a:xfrm>
            <a:off x="9625013" y="6570664"/>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515602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1000"/>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wipe(left)">
                                      <p:cBhvr>
                                        <p:cTn id="12" dur="1000"/>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wipe(left)">
                                      <p:cBhvr>
                                        <p:cTn id="17" dur="1000"/>
                                        <p:tgtEl>
                                          <p:spTgt spid="141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wipe(left)">
                                      <p:cBhvr>
                                        <p:cTn id="22" dur="1000"/>
                                        <p:tgtEl>
                                          <p:spTgt spid="141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41373"/>
                                        </p:tgtEl>
                                        <p:attrNameLst>
                                          <p:attrName>style.visibility</p:attrName>
                                        </p:attrNameLst>
                                      </p:cBhvr>
                                      <p:to>
                                        <p:strVal val="visible"/>
                                      </p:to>
                                    </p:set>
                                    <p:animEffect transition="in" filter="dissolve">
                                      <p:cBhvr>
                                        <p:cTn id="27" dur="500"/>
                                        <p:tgtEl>
                                          <p:spTgt spid="1413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41376"/>
                                        </p:tgtEl>
                                        <p:attrNameLst>
                                          <p:attrName>style.visibility</p:attrName>
                                        </p:attrNameLst>
                                      </p:cBhvr>
                                      <p:to>
                                        <p:strVal val="visible"/>
                                      </p:to>
                                    </p:set>
                                    <p:animEffect transition="in" filter="dissolve">
                                      <p:cBhvr>
                                        <p:cTn id="32" dur="500"/>
                                        <p:tgtEl>
                                          <p:spTgt spid="1413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1377">
                                            <p:txEl>
                                              <p:pRg st="0" end="0"/>
                                            </p:txEl>
                                          </p:spTgt>
                                        </p:tgtEl>
                                        <p:attrNameLst>
                                          <p:attrName>style.visibility</p:attrName>
                                        </p:attrNameLst>
                                      </p:cBhvr>
                                      <p:to>
                                        <p:strVal val="visible"/>
                                      </p:to>
                                    </p:set>
                                    <p:animEffect transition="in" filter="wipe(left)">
                                      <p:cBhvr>
                                        <p:cTn id="37" dur="500"/>
                                        <p:tgtEl>
                                          <p:spTgt spid="14137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1378">
                                            <p:txEl>
                                              <p:pRg st="0" end="0"/>
                                            </p:txEl>
                                          </p:spTgt>
                                        </p:tgtEl>
                                        <p:attrNameLst>
                                          <p:attrName>style.visibility</p:attrName>
                                        </p:attrNameLst>
                                      </p:cBhvr>
                                      <p:to>
                                        <p:strVal val="visible"/>
                                      </p:to>
                                    </p:set>
                                    <p:animEffect transition="in" filter="wipe(left)">
                                      <p:cBhvr>
                                        <p:cTn id="42" dur="500"/>
                                        <p:tgtEl>
                                          <p:spTgt spid="14137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141379">
                                            <p:txEl>
                                              <p:pRg st="0" end="0"/>
                                            </p:txEl>
                                          </p:spTgt>
                                        </p:tgtEl>
                                        <p:attrNameLst>
                                          <p:attrName>style.visibility</p:attrName>
                                        </p:attrNameLst>
                                      </p:cBhvr>
                                      <p:to>
                                        <p:strVal val="visible"/>
                                      </p:to>
                                    </p:set>
                                    <p:anim calcmode="discrete" valueType="clr">
                                      <p:cBhvr override="childStyle">
                                        <p:cTn id="47" dur="500"/>
                                        <p:tgtEl>
                                          <p:spTgt spid="14137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500"/>
                                        <p:tgtEl>
                                          <p:spTgt spid="141379">
                                            <p:txEl>
                                              <p:pRg st="0" end="0"/>
                                            </p:txEl>
                                          </p:spTgt>
                                        </p:tgtEl>
                                        <p:attrNameLst>
                                          <p:attrName>fillcolor</p:attrName>
                                        </p:attrNameLst>
                                      </p:cBhvr>
                                      <p:tavLst>
                                        <p:tav tm="0">
                                          <p:val>
                                            <p:clrVal>
                                              <a:schemeClr val="accent2"/>
                                            </p:clrVal>
                                          </p:val>
                                        </p:tav>
                                        <p:tav tm="50000">
                                          <p:val>
                                            <p:clrVal>
                                              <a:schemeClr val="hlink"/>
                                            </p:clrVal>
                                          </p:val>
                                        </p:tav>
                                      </p:tavLst>
                                    </p:anim>
                                    <p:set>
                                      <p:cBhvr>
                                        <p:cTn id="49" dur="500"/>
                                        <p:tgtEl>
                                          <p:spTgt spid="141379">
                                            <p:txEl>
                                              <p:pRg st="0" end="0"/>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141380">
                                            <p:txEl>
                                              <p:pRg st="0" end="0"/>
                                            </p:txEl>
                                          </p:spTgt>
                                        </p:tgtEl>
                                        <p:attrNameLst>
                                          <p:attrName>style.visibility</p:attrName>
                                        </p:attrNameLst>
                                      </p:cBhvr>
                                      <p:to>
                                        <p:strVal val="visible"/>
                                      </p:to>
                                    </p:set>
                                    <p:anim calcmode="discrete" valueType="clr">
                                      <p:cBhvr override="childStyle">
                                        <p:cTn id="54" dur="500"/>
                                        <p:tgtEl>
                                          <p:spTgt spid="141380">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500"/>
                                        <p:tgtEl>
                                          <p:spTgt spid="141380">
                                            <p:txEl>
                                              <p:pRg st="0" end="0"/>
                                            </p:txEl>
                                          </p:spTgt>
                                        </p:tgtEl>
                                        <p:attrNameLst>
                                          <p:attrName>fillcolor</p:attrName>
                                        </p:attrNameLst>
                                      </p:cBhvr>
                                      <p:tavLst>
                                        <p:tav tm="0">
                                          <p:val>
                                            <p:clrVal>
                                              <a:schemeClr val="accent2"/>
                                            </p:clrVal>
                                          </p:val>
                                        </p:tav>
                                        <p:tav tm="50000">
                                          <p:val>
                                            <p:clrVal>
                                              <a:schemeClr val="hlink"/>
                                            </p:clrVal>
                                          </p:val>
                                        </p:tav>
                                      </p:tavLst>
                                    </p:anim>
                                    <p:set>
                                      <p:cBhvr>
                                        <p:cTn id="56" dur="500"/>
                                        <p:tgtEl>
                                          <p:spTgt spid="141380">
                                            <p:txEl>
                                              <p:pRg st="0" end="0"/>
                                            </p:txEl>
                                          </p:spTgt>
                                        </p:tgtEl>
                                        <p:attrNameLst>
                                          <p:attrName>fill.type</p:attrName>
                                        </p:attrNameLst>
                                      </p:cBhvr>
                                      <p:to>
                                        <p:strVal val="solid"/>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7" presetClass="entr" presetSubtype="0" fill="hold" nodeType="clickEffect">
                                  <p:stCondLst>
                                    <p:cond delay="0"/>
                                  </p:stCondLst>
                                  <p:iterate type="lt">
                                    <p:tmPct val="50000"/>
                                  </p:iterate>
                                  <p:childTnLst>
                                    <p:set>
                                      <p:cBhvr>
                                        <p:cTn id="60" dur="1" fill="hold">
                                          <p:stCondLst>
                                            <p:cond delay="0"/>
                                          </p:stCondLst>
                                        </p:cTn>
                                        <p:tgtEl>
                                          <p:spTgt spid="141381">
                                            <p:txEl>
                                              <p:pRg st="0" end="0"/>
                                            </p:txEl>
                                          </p:spTgt>
                                        </p:tgtEl>
                                        <p:attrNameLst>
                                          <p:attrName>style.visibility</p:attrName>
                                        </p:attrNameLst>
                                      </p:cBhvr>
                                      <p:to>
                                        <p:strVal val="visible"/>
                                      </p:to>
                                    </p:set>
                                    <p:anim calcmode="discrete" valueType="clr">
                                      <p:cBhvr override="childStyle">
                                        <p:cTn id="61" dur="500"/>
                                        <p:tgtEl>
                                          <p:spTgt spid="141381">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500"/>
                                        <p:tgtEl>
                                          <p:spTgt spid="141381">
                                            <p:txEl>
                                              <p:pRg st="0" end="0"/>
                                            </p:txEl>
                                          </p:spTgt>
                                        </p:tgtEl>
                                        <p:attrNameLst>
                                          <p:attrName>fillcolor</p:attrName>
                                        </p:attrNameLst>
                                      </p:cBhvr>
                                      <p:tavLst>
                                        <p:tav tm="0">
                                          <p:val>
                                            <p:clrVal>
                                              <a:schemeClr val="accent2"/>
                                            </p:clrVal>
                                          </p:val>
                                        </p:tav>
                                        <p:tav tm="50000">
                                          <p:val>
                                            <p:clrVal>
                                              <a:schemeClr val="hlink"/>
                                            </p:clrVal>
                                          </p:val>
                                        </p:tav>
                                      </p:tavLst>
                                    </p:anim>
                                    <p:set>
                                      <p:cBhvr>
                                        <p:cTn id="63" dur="500"/>
                                        <p:tgtEl>
                                          <p:spTgt spid="141381">
                                            <p:txEl>
                                              <p:pRg st="0" end="0"/>
                                            </p:txEl>
                                          </p:spTgt>
                                        </p:tgtEl>
                                        <p:attrNameLst>
                                          <p:attrName>fill.type</p:attrName>
                                        </p:attrNameLst>
                                      </p:cBhvr>
                                      <p:to>
                                        <p:strVal val="solid"/>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7" presetClass="entr" presetSubtype="0" fill="hold" nodeType="clickEffect">
                                  <p:stCondLst>
                                    <p:cond delay="0"/>
                                  </p:stCondLst>
                                  <p:iterate type="lt">
                                    <p:tmPct val="50000"/>
                                  </p:iterate>
                                  <p:childTnLst>
                                    <p:set>
                                      <p:cBhvr>
                                        <p:cTn id="67" dur="1" fill="hold">
                                          <p:stCondLst>
                                            <p:cond delay="0"/>
                                          </p:stCondLst>
                                        </p:cTn>
                                        <p:tgtEl>
                                          <p:spTgt spid="141382">
                                            <p:txEl>
                                              <p:pRg st="0" end="0"/>
                                            </p:txEl>
                                          </p:spTgt>
                                        </p:tgtEl>
                                        <p:attrNameLst>
                                          <p:attrName>style.visibility</p:attrName>
                                        </p:attrNameLst>
                                      </p:cBhvr>
                                      <p:to>
                                        <p:strVal val="visible"/>
                                      </p:to>
                                    </p:set>
                                    <p:anim calcmode="discrete" valueType="clr">
                                      <p:cBhvr override="childStyle">
                                        <p:cTn id="68" dur="500"/>
                                        <p:tgtEl>
                                          <p:spTgt spid="14138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9" dur="500"/>
                                        <p:tgtEl>
                                          <p:spTgt spid="141382">
                                            <p:txEl>
                                              <p:pRg st="0" end="0"/>
                                            </p:txEl>
                                          </p:spTgt>
                                        </p:tgtEl>
                                        <p:attrNameLst>
                                          <p:attrName>fillcolor</p:attrName>
                                        </p:attrNameLst>
                                      </p:cBhvr>
                                      <p:tavLst>
                                        <p:tav tm="0">
                                          <p:val>
                                            <p:clrVal>
                                              <a:schemeClr val="accent2"/>
                                            </p:clrVal>
                                          </p:val>
                                        </p:tav>
                                        <p:tav tm="50000">
                                          <p:val>
                                            <p:clrVal>
                                              <a:schemeClr val="hlink"/>
                                            </p:clrVal>
                                          </p:val>
                                        </p:tav>
                                      </p:tavLst>
                                    </p:anim>
                                    <p:set>
                                      <p:cBhvr>
                                        <p:cTn id="70" dur="500"/>
                                        <p:tgtEl>
                                          <p:spTgt spid="141382">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4294967295"/>
          </p:nvPr>
        </p:nvSpPr>
        <p:spPr>
          <a:xfrm>
            <a:off x="2063750" y="1268414"/>
            <a:ext cx="7727950" cy="1704975"/>
          </a:xfrm>
        </p:spPr>
        <p:txBody>
          <a:bodyPr/>
          <a:lstStyle/>
          <a:p>
            <a:pPr algn="just" eaLnBrk="1" hangingPunct="1">
              <a:lnSpc>
                <a:spcPct val="95000"/>
              </a:lnSpc>
              <a:buFontTx/>
              <a:buNone/>
            </a:pPr>
            <a:r>
              <a:rPr lang="zh-CN" altLang="en-US" sz="2400" dirty="0" smtClean="0">
                <a:latin typeface="华文仿宋" panose="02010600040101010101" pitchFamily="2" charset="-122"/>
                <a:ea typeface="华文仿宋" panose="02010600040101010101" pitchFamily="2" charset="-122"/>
              </a:rPr>
              <a:t>（</a:t>
            </a:r>
            <a:r>
              <a:rPr lang="en-US" altLang="zh-CN" sz="2400" dirty="0" smtClean="0">
                <a:latin typeface="华文仿宋" panose="02010600040101010101" pitchFamily="2" charset="-122"/>
                <a:ea typeface="华文仿宋" panose="02010600040101010101" pitchFamily="2" charset="-122"/>
              </a:rPr>
              <a:t>3</a:t>
            </a:r>
            <a:r>
              <a:rPr lang="zh-CN" altLang="en-US" sz="2400" dirty="0" smtClean="0">
                <a:latin typeface="华文仿宋" panose="02010600040101010101" pitchFamily="2" charset="-122"/>
                <a:ea typeface="华文仿宋" panose="02010600040101010101" pitchFamily="2" charset="-122"/>
              </a:rPr>
              <a:t>）</a:t>
            </a:r>
            <a:r>
              <a:rPr lang="en-US" altLang="zh-CN" sz="2400" dirty="0" smtClean="0">
                <a:latin typeface="华文仿宋" panose="02010600040101010101" pitchFamily="2" charset="-122"/>
                <a:ea typeface="华文仿宋" panose="02010600040101010101" pitchFamily="2" charset="-122"/>
              </a:rPr>
              <a:t> </a:t>
            </a:r>
            <a:r>
              <a:rPr lang="zh-CN" altLang="en-US" sz="2400" dirty="0">
                <a:latin typeface="华文仿宋" panose="02010600040101010101" pitchFamily="2" charset="-122"/>
                <a:ea typeface="华文仿宋" panose="02010600040101010101" pitchFamily="2" charset="-122"/>
              </a:rPr>
              <a:t>反码 :</a:t>
            </a:r>
          </a:p>
          <a:p>
            <a:pPr lvl="1" algn="just" eaLnBrk="1" hangingPunct="1">
              <a:lnSpc>
                <a:spcPct val="90000"/>
              </a:lnSpc>
            </a:pPr>
            <a:r>
              <a:rPr lang="zh-CN" altLang="en-US" dirty="0">
                <a:latin typeface="华文仿宋" panose="02010600040101010101" pitchFamily="2" charset="-122"/>
                <a:ea typeface="华文仿宋" panose="02010600040101010101" pitchFamily="2" charset="-122"/>
              </a:rPr>
              <a:t>正数的反码与原码相同</a:t>
            </a:r>
          </a:p>
          <a:p>
            <a:pPr lvl="1" algn="just" eaLnBrk="1" hangingPunct="1">
              <a:lnSpc>
                <a:spcPct val="90000"/>
              </a:lnSpc>
            </a:pPr>
            <a:r>
              <a:rPr lang="zh-CN" altLang="en-US" dirty="0">
                <a:latin typeface="华文仿宋" panose="02010600040101010101" pitchFamily="2" charset="-122"/>
                <a:ea typeface="华文仿宋" panose="02010600040101010101" pitchFamily="2" charset="-122"/>
              </a:rPr>
              <a:t>负数的反码数位由原码数位逐位求反而</a:t>
            </a:r>
            <a:r>
              <a:rPr lang="zh-CN" altLang="en-US" dirty="0" smtClean="0">
                <a:latin typeface="华文仿宋" panose="02010600040101010101" pitchFamily="2" charset="-122"/>
                <a:ea typeface="华文仿宋" panose="02010600040101010101" pitchFamily="2" charset="-122"/>
              </a:rPr>
              <a:t>得</a:t>
            </a:r>
            <a:endParaRPr lang="en-US" altLang="zh-CN" dirty="0" smtClean="0">
              <a:latin typeface="华文仿宋" panose="02010600040101010101" pitchFamily="2" charset="-122"/>
              <a:ea typeface="华文仿宋" panose="02010600040101010101" pitchFamily="2" charset="-122"/>
            </a:endParaRPr>
          </a:p>
          <a:p>
            <a:pPr marL="457200" lvl="1" indent="0" algn="just" eaLnBrk="1" hangingPunct="1">
              <a:lnSpc>
                <a:spcPct val="90000"/>
              </a:lnSpc>
              <a:buNone/>
            </a:pPr>
            <a:r>
              <a:rPr lang="en-US" altLang="zh-CN" dirty="0">
                <a:latin typeface="华文仿宋" panose="02010600040101010101" pitchFamily="2" charset="-122"/>
                <a:ea typeface="华文仿宋" panose="02010600040101010101" pitchFamily="2" charset="-122"/>
              </a:rPr>
              <a:t> </a:t>
            </a:r>
            <a:r>
              <a:rPr lang="en-US" altLang="zh-CN" dirty="0" smtClean="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不包括符号位</a:t>
            </a:r>
            <a:r>
              <a:rPr lang="en-US" altLang="zh-CN" dirty="0">
                <a:latin typeface="华文仿宋" panose="02010600040101010101" pitchFamily="2" charset="-122"/>
                <a:ea typeface="华文仿宋" panose="02010600040101010101" pitchFamily="2" charset="-122"/>
              </a:rPr>
              <a:t>) </a:t>
            </a:r>
            <a:endParaRPr lang="zh-CN" altLang="en-US" dirty="0">
              <a:latin typeface="华文仿宋" panose="02010600040101010101" pitchFamily="2" charset="-122"/>
              <a:ea typeface="华文仿宋" panose="02010600040101010101" pitchFamily="2" charset="-122"/>
            </a:endParaRPr>
          </a:p>
        </p:txBody>
      </p:sp>
      <p:sp>
        <p:nvSpPr>
          <p:cNvPr id="142343" name="Rectangle 3"/>
          <p:cNvSpPr>
            <a:spLocks noChangeArrowheads="1"/>
          </p:cNvSpPr>
          <p:nvPr/>
        </p:nvSpPr>
        <p:spPr bwMode="auto">
          <a:xfrm>
            <a:off x="6959601" y="2852738"/>
            <a:ext cx="309562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lnSpc>
                <a:spcPct val="105000"/>
              </a:lnSpc>
              <a:spcBef>
                <a:spcPct val="60000"/>
              </a:spcBef>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15000"/>
              </a:spcBef>
              <a:buFont typeface="Wingdings" panose="05000000000000000000" pitchFamily="2" charset="2"/>
              <a:buChar char="l"/>
            </a:pPr>
            <a:r>
              <a:rPr lang="en-US" altLang="zh-CN" sz="2000" i="1" dirty="0"/>
              <a:t>A</a:t>
            </a:r>
            <a:r>
              <a:rPr lang="zh-CN" altLang="en-US" sz="2000" dirty="0"/>
              <a:t>：原码</a:t>
            </a:r>
          </a:p>
          <a:p>
            <a:pPr algn="just" eaLnBrk="1" hangingPunct="1">
              <a:lnSpc>
                <a:spcPct val="100000"/>
              </a:lnSpc>
              <a:spcBef>
                <a:spcPct val="15000"/>
              </a:spcBef>
              <a:buFont typeface="Wingdings" panose="05000000000000000000" pitchFamily="2" charset="2"/>
              <a:buChar char="l"/>
            </a:pPr>
            <a:r>
              <a:rPr lang="en-US" altLang="zh-CN" sz="2000" dirty="0"/>
              <a:t>|</a:t>
            </a:r>
            <a:r>
              <a:rPr lang="en-US" altLang="zh-CN" sz="2000" i="1" dirty="0"/>
              <a:t>A</a:t>
            </a:r>
            <a:r>
              <a:rPr lang="en-US" altLang="zh-CN" sz="2000" dirty="0"/>
              <a:t>| </a:t>
            </a:r>
            <a:r>
              <a:rPr lang="zh-CN" altLang="en-US" sz="2000" dirty="0"/>
              <a:t>：</a:t>
            </a:r>
            <a:r>
              <a:rPr lang="en-US" altLang="zh-CN" sz="2000" i="1" dirty="0"/>
              <a:t>A</a:t>
            </a:r>
            <a:r>
              <a:rPr lang="zh-CN" altLang="en-US" sz="2000" dirty="0"/>
              <a:t>的绝对值的原码</a:t>
            </a:r>
          </a:p>
          <a:p>
            <a:pPr algn="just" eaLnBrk="1" hangingPunct="1">
              <a:lnSpc>
                <a:spcPct val="100000"/>
              </a:lnSpc>
              <a:spcBef>
                <a:spcPct val="15000"/>
              </a:spcBef>
              <a:buFont typeface="Wingdings" panose="05000000000000000000" pitchFamily="2" charset="2"/>
              <a:buChar char="l"/>
            </a:pPr>
            <a:r>
              <a:rPr lang="en-US" altLang="zh-CN" sz="2000" i="1" dirty="0"/>
              <a:t>A</a:t>
            </a:r>
            <a:r>
              <a:rPr lang="zh-CN" altLang="en-US" sz="2000" baseline="-25000" dirty="0"/>
              <a:t>反</a:t>
            </a:r>
            <a:r>
              <a:rPr lang="zh-CN" altLang="en-US" sz="2000" dirty="0"/>
              <a:t>：</a:t>
            </a:r>
            <a:r>
              <a:rPr lang="en-US" altLang="zh-CN" sz="2000" i="1" dirty="0"/>
              <a:t>A</a:t>
            </a:r>
            <a:r>
              <a:rPr lang="zh-CN" altLang="en-US" sz="2000" dirty="0"/>
              <a:t>的反码</a:t>
            </a:r>
          </a:p>
          <a:p>
            <a:pPr algn="just" eaLnBrk="1" hangingPunct="1">
              <a:lnSpc>
                <a:spcPct val="100000"/>
              </a:lnSpc>
              <a:spcBef>
                <a:spcPct val="15000"/>
              </a:spcBef>
              <a:buFont typeface="Wingdings" panose="05000000000000000000" pitchFamily="2" charset="2"/>
              <a:buChar char="l"/>
            </a:pPr>
            <a:r>
              <a:rPr lang="en-US" altLang="zh-CN" sz="2000" i="1" dirty="0"/>
              <a:t>n</a:t>
            </a:r>
            <a:r>
              <a:rPr lang="zh-CN" altLang="en-US" sz="2000" dirty="0"/>
              <a:t>：二进制数码的位数</a:t>
            </a:r>
          </a:p>
        </p:txBody>
      </p:sp>
      <p:pic>
        <p:nvPicPr>
          <p:cNvPr id="142344" name="Picture 8" descr="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2313" y="3213101"/>
            <a:ext cx="4305300" cy="7334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2455" name="Group 119"/>
          <p:cNvGraphicFramePr>
            <a:graphicFrameLocks noGrp="1"/>
          </p:cNvGraphicFramePr>
          <p:nvPr/>
        </p:nvGraphicFramePr>
        <p:xfrm>
          <a:off x="2135189" y="5084764"/>
          <a:ext cx="7704137" cy="1315403"/>
        </p:xfrm>
        <a:graphic>
          <a:graphicData uri="http://schemas.openxmlformats.org/drawingml/2006/table">
            <a:tbl>
              <a:tblPr/>
              <a:tblGrid>
                <a:gridCol w="935037"/>
                <a:gridCol w="2335213"/>
                <a:gridCol w="2200275"/>
                <a:gridCol w="2233612"/>
              </a:tblGrid>
              <a:tr h="29527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真值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反码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7783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2456" name="Text Box 120"/>
          <p:cNvSpPr txBox="1">
            <a:spLocks noChangeArrowheads="1"/>
          </p:cNvSpPr>
          <p:nvPr/>
        </p:nvSpPr>
        <p:spPr bwMode="auto">
          <a:xfrm>
            <a:off x="1847850" y="4365625"/>
            <a:ext cx="83518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b="1" dirty="0">
                <a:latin typeface="华文仿宋" panose="02010600040101010101" pitchFamily="2" charset="-122"/>
                <a:ea typeface="华文仿宋" panose="02010600040101010101" pitchFamily="2" charset="-122"/>
              </a:rPr>
              <a:t>-9</a:t>
            </a:r>
            <a:r>
              <a:rPr lang="zh-CN" altLang="en-US" b="1" dirty="0">
                <a:latin typeface="华文仿宋" panose="02010600040101010101" pitchFamily="2" charset="-122"/>
                <a:ea typeface="华文仿宋" panose="02010600040101010101" pitchFamily="2" charset="-122"/>
              </a:rPr>
              <a:t>的反码： </a:t>
            </a:r>
            <a:r>
              <a:rPr lang="en-US" altLang="zh-CN" b="1" i="1" dirty="0">
                <a:latin typeface="华文仿宋" panose="02010600040101010101" pitchFamily="2" charset="-122"/>
                <a:ea typeface="华文仿宋" panose="02010600040101010101" pitchFamily="2" charset="-122"/>
              </a:rPr>
              <a:t>A</a:t>
            </a:r>
            <a:r>
              <a:rPr lang="zh-CN" altLang="en-US" b="1" baseline="-25000" dirty="0">
                <a:latin typeface="华文仿宋" panose="02010600040101010101" pitchFamily="2" charset="-122"/>
                <a:ea typeface="华文仿宋" panose="02010600040101010101" pitchFamily="2" charset="-122"/>
              </a:rPr>
              <a:t>反 </a:t>
            </a:r>
            <a:r>
              <a:rPr lang="zh-CN" altLang="en-US" b="1" dirty="0">
                <a:latin typeface="华文仿宋" panose="02010600040101010101" pitchFamily="2" charset="-122"/>
                <a:ea typeface="华文仿宋" panose="02010600040101010101" pitchFamily="2" charset="-122"/>
              </a:rPr>
              <a:t> </a:t>
            </a:r>
            <a:r>
              <a:rPr lang="en-US" altLang="zh-CN" b="1" dirty="0">
                <a:latin typeface="华文仿宋" panose="02010600040101010101" pitchFamily="2" charset="-122"/>
                <a:ea typeface="华文仿宋" panose="02010600040101010101" pitchFamily="2" charset="-122"/>
              </a:rPr>
              <a:t>= 2</a:t>
            </a:r>
            <a:r>
              <a:rPr lang="en-US" altLang="zh-CN" b="1" baseline="30000" dirty="0">
                <a:latin typeface="华文仿宋" panose="02010600040101010101" pitchFamily="2" charset="-122"/>
                <a:ea typeface="华文仿宋" panose="02010600040101010101" pitchFamily="2" charset="-122"/>
              </a:rPr>
              <a:t>8</a:t>
            </a:r>
            <a:r>
              <a:rPr lang="en-US" altLang="zh-CN" b="1" dirty="0">
                <a:latin typeface="华文仿宋" panose="02010600040101010101" pitchFamily="2" charset="-122"/>
                <a:ea typeface="华文仿宋" panose="02010600040101010101" pitchFamily="2" charset="-122"/>
              </a:rPr>
              <a:t> - 1 - |</a:t>
            </a:r>
            <a:r>
              <a:rPr lang="en-US" altLang="zh-CN" b="1" i="1" dirty="0">
                <a:latin typeface="华文仿宋" panose="02010600040101010101" pitchFamily="2" charset="-122"/>
                <a:ea typeface="华文仿宋" panose="02010600040101010101" pitchFamily="2" charset="-122"/>
              </a:rPr>
              <a:t>A</a:t>
            </a:r>
            <a:r>
              <a:rPr lang="en-US" altLang="zh-CN" b="1" dirty="0">
                <a:latin typeface="华文仿宋" panose="02010600040101010101" pitchFamily="2" charset="-122"/>
                <a:ea typeface="华文仿宋" panose="02010600040101010101" pitchFamily="2" charset="-122"/>
              </a:rPr>
              <a:t>| = (100000000 - 1) - (00001001) = 11110110 </a:t>
            </a:r>
            <a:endParaRPr lang="zh-CN" altLang="en-US" b="1" dirty="0">
              <a:latin typeface="华文仿宋" panose="02010600040101010101" pitchFamily="2" charset="-122"/>
              <a:ea typeface="华文仿宋" panose="02010600040101010101" pitchFamily="2" charset="-122"/>
            </a:endParaRPr>
          </a:p>
        </p:txBody>
      </p:sp>
      <p:sp>
        <p:nvSpPr>
          <p:cNvPr id="142457" name="Text Box 121"/>
          <p:cNvSpPr txBox="1">
            <a:spLocks noChangeArrowheads="1"/>
          </p:cNvSpPr>
          <p:nvPr/>
        </p:nvSpPr>
        <p:spPr bwMode="auto">
          <a:xfrm>
            <a:off x="7824788" y="5373688"/>
            <a:ext cx="165735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000"/>
              <a:t>0 0001001</a:t>
            </a:r>
            <a:r>
              <a:rPr lang="en-US" altLang="zh-CN"/>
              <a:t> </a:t>
            </a:r>
          </a:p>
        </p:txBody>
      </p:sp>
      <p:sp>
        <p:nvSpPr>
          <p:cNvPr id="142458" name="Text Box 122"/>
          <p:cNvSpPr txBox="1">
            <a:spLocks noChangeArrowheads="1"/>
          </p:cNvSpPr>
          <p:nvPr/>
        </p:nvSpPr>
        <p:spPr bwMode="auto">
          <a:xfrm>
            <a:off x="7824788" y="5876925"/>
            <a:ext cx="165735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000"/>
              <a:t>1 1110110</a:t>
            </a:r>
            <a:r>
              <a:rPr lang="en-US" altLang="zh-CN"/>
              <a:t> </a:t>
            </a:r>
          </a:p>
        </p:txBody>
      </p:sp>
      <p:sp>
        <p:nvSpPr>
          <p:cNvPr id="142459" name="AutoShape 123">
            <a:hlinkClick r:id="rId4" action="ppaction://hlinksldjump" highlightClick="1"/>
          </p:cNvPr>
          <p:cNvSpPr>
            <a:spLocks noChangeArrowheads="1"/>
          </p:cNvSpPr>
          <p:nvPr/>
        </p:nvSpPr>
        <p:spPr bwMode="auto">
          <a:xfrm>
            <a:off x="9625013" y="6570664"/>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882891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1000"/>
                                        <p:tgtEl>
                                          <p:spTgt spid="142339">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42339">
                                            <p:txEl>
                                              <p:pRg st="1" end="1"/>
                                            </p:txEl>
                                          </p:spTgt>
                                        </p:tgtEl>
                                        <p:attrNameLst>
                                          <p:attrName>style.visibility</p:attrName>
                                        </p:attrNameLst>
                                      </p:cBhvr>
                                      <p:to>
                                        <p:strVal val="visible"/>
                                      </p:to>
                                    </p:set>
                                    <p:animEffect transition="in" filter="wipe(left)">
                                      <p:cBhvr>
                                        <p:cTn id="11" dur="1000"/>
                                        <p:tgtEl>
                                          <p:spTgt spid="142339">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wipe(left)">
                                      <p:cBhvr>
                                        <p:cTn id="15" dur="1000"/>
                                        <p:tgtEl>
                                          <p:spTgt spid="142339">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142339">
                                            <p:txEl>
                                              <p:pRg st="3" end="3"/>
                                            </p:txEl>
                                          </p:spTgt>
                                        </p:tgtEl>
                                        <p:attrNameLst>
                                          <p:attrName>style.visibility</p:attrName>
                                        </p:attrNameLst>
                                      </p:cBhvr>
                                      <p:to>
                                        <p:strVal val="visible"/>
                                      </p:to>
                                    </p:set>
                                    <p:animEffect transition="in" filter="wipe(left)">
                                      <p:cBhvr>
                                        <p:cTn id="19" dur="1000"/>
                                        <p:tgtEl>
                                          <p:spTgt spid="14233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42344"/>
                                        </p:tgtEl>
                                        <p:attrNameLst>
                                          <p:attrName>style.visibility</p:attrName>
                                        </p:attrNameLst>
                                      </p:cBhvr>
                                      <p:to>
                                        <p:strVal val="visible"/>
                                      </p:to>
                                    </p:set>
                                    <p:animEffect transition="in" filter="dissolve">
                                      <p:cBhvr>
                                        <p:cTn id="24" dur="1000"/>
                                        <p:tgtEl>
                                          <p:spTgt spid="142344"/>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42343">
                                            <p:txEl>
                                              <p:pRg st="0" end="0"/>
                                            </p:txEl>
                                          </p:spTgt>
                                        </p:tgtEl>
                                        <p:attrNameLst>
                                          <p:attrName>style.visibility</p:attrName>
                                        </p:attrNameLst>
                                      </p:cBhvr>
                                      <p:to>
                                        <p:strVal val="visible"/>
                                      </p:to>
                                    </p:set>
                                    <p:animEffect transition="in" filter="wipe(left)">
                                      <p:cBhvr>
                                        <p:cTn id="28" dur="1000"/>
                                        <p:tgtEl>
                                          <p:spTgt spid="142343">
                                            <p:txEl>
                                              <p:pRg st="0" end="0"/>
                                            </p:txEl>
                                          </p:spTgt>
                                        </p:tgtEl>
                                      </p:cBhvr>
                                    </p:animEffect>
                                  </p:childTnLst>
                                </p:cTn>
                              </p:par>
                            </p:childTnLst>
                          </p:cTn>
                        </p:par>
                        <p:par>
                          <p:cTn id="29" fill="hold" nodeType="afterGroup">
                            <p:stCondLst>
                              <p:cond delay="2000"/>
                            </p:stCondLst>
                            <p:childTnLst>
                              <p:par>
                                <p:cTn id="30" presetID="22" presetClass="entr" presetSubtype="8" fill="hold" nodeType="afterEffect">
                                  <p:stCondLst>
                                    <p:cond delay="0"/>
                                  </p:stCondLst>
                                  <p:childTnLst>
                                    <p:set>
                                      <p:cBhvr>
                                        <p:cTn id="31" dur="1" fill="hold">
                                          <p:stCondLst>
                                            <p:cond delay="0"/>
                                          </p:stCondLst>
                                        </p:cTn>
                                        <p:tgtEl>
                                          <p:spTgt spid="142343">
                                            <p:txEl>
                                              <p:pRg st="1" end="1"/>
                                            </p:txEl>
                                          </p:spTgt>
                                        </p:tgtEl>
                                        <p:attrNameLst>
                                          <p:attrName>style.visibility</p:attrName>
                                        </p:attrNameLst>
                                      </p:cBhvr>
                                      <p:to>
                                        <p:strVal val="visible"/>
                                      </p:to>
                                    </p:set>
                                    <p:animEffect transition="in" filter="wipe(left)">
                                      <p:cBhvr>
                                        <p:cTn id="32" dur="1000"/>
                                        <p:tgtEl>
                                          <p:spTgt spid="142343">
                                            <p:txEl>
                                              <p:pRg st="1" end="1"/>
                                            </p:txEl>
                                          </p:spTgt>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142343">
                                            <p:txEl>
                                              <p:pRg st="2" end="2"/>
                                            </p:txEl>
                                          </p:spTgt>
                                        </p:tgtEl>
                                        <p:attrNameLst>
                                          <p:attrName>style.visibility</p:attrName>
                                        </p:attrNameLst>
                                      </p:cBhvr>
                                      <p:to>
                                        <p:strVal val="visible"/>
                                      </p:to>
                                    </p:set>
                                    <p:animEffect transition="in" filter="wipe(left)">
                                      <p:cBhvr>
                                        <p:cTn id="36" dur="1000"/>
                                        <p:tgtEl>
                                          <p:spTgt spid="142343">
                                            <p:txEl>
                                              <p:pRg st="2" end="2"/>
                                            </p:txEl>
                                          </p:spTgt>
                                        </p:tgtEl>
                                      </p:cBhvr>
                                    </p:animEffect>
                                  </p:childTnLst>
                                </p:cTn>
                              </p:par>
                            </p:childTnLst>
                          </p:cTn>
                        </p:par>
                        <p:par>
                          <p:cTn id="37" fill="hold" nodeType="afterGroup">
                            <p:stCondLst>
                              <p:cond delay="4000"/>
                            </p:stCondLst>
                            <p:childTnLst>
                              <p:par>
                                <p:cTn id="38" presetID="22" presetClass="entr" presetSubtype="8" fill="hold" nodeType="afterEffect">
                                  <p:stCondLst>
                                    <p:cond delay="0"/>
                                  </p:stCondLst>
                                  <p:childTnLst>
                                    <p:set>
                                      <p:cBhvr>
                                        <p:cTn id="39" dur="1" fill="hold">
                                          <p:stCondLst>
                                            <p:cond delay="0"/>
                                          </p:stCondLst>
                                        </p:cTn>
                                        <p:tgtEl>
                                          <p:spTgt spid="142343">
                                            <p:txEl>
                                              <p:pRg st="3" end="3"/>
                                            </p:txEl>
                                          </p:spTgt>
                                        </p:tgtEl>
                                        <p:attrNameLst>
                                          <p:attrName>style.visibility</p:attrName>
                                        </p:attrNameLst>
                                      </p:cBhvr>
                                      <p:to>
                                        <p:strVal val="visible"/>
                                      </p:to>
                                    </p:set>
                                    <p:animEffect transition="in" filter="wipe(left)">
                                      <p:cBhvr>
                                        <p:cTn id="40" dur="1000"/>
                                        <p:tgtEl>
                                          <p:spTgt spid="142343">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42456">
                                            <p:txEl>
                                              <p:pRg st="0" end="0"/>
                                            </p:txEl>
                                          </p:spTgt>
                                        </p:tgtEl>
                                        <p:attrNameLst>
                                          <p:attrName>style.visibility</p:attrName>
                                        </p:attrNameLst>
                                      </p:cBhvr>
                                      <p:to>
                                        <p:strVal val="visible"/>
                                      </p:to>
                                    </p:set>
                                    <p:animEffect transition="in" filter="wipe(left)">
                                      <p:cBhvr>
                                        <p:cTn id="45" dur="5000"/>
                                        <p:tgtEl>
                                          <p:spTgt spid="142456">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42455"/>
                                        </p:tgtEl>
                                        <p:attrNameLst>
                                          <p:attrName>style.visibility</p:attrName>
                                        </p:attrNameLst>
                                      </p:cBhvr>
                                      <p:to>
                                        <p:strVal val="visible"/>
                                      </p:to>
                                    </p:set>
                                    <p:animEffect transition="in" filter="dissolve">
                                      <p:cBhvr>
                                        <p:cTn id="50" dur="2000"/>
                                        <p:tgtEl>
                                          <p:spTgt spid="14245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7" presetClass="entr" presetSubtype="0" fill="hold" nodeType="clickEffect">
                                  <p:stCondLst>
                                    <p:cond delay="0"/>
                                  </p:stCondLst>
                                  <p:iterate type="lt">
                                    <p:tmPct val="50000"/>
                                  </p:iterate>
                                  <p:childTnLst>
                                    <p:set>
                                      <p:cBhvr>
                                        <p:cTn id="54" dur="1" fill="hold">
                                          <p:stCondLst>
                                            <p:cond delay="0"/>
                                          </p:stCondLst>
                                        </p:cTn>
                                        <p:tgtEl>
                                          <p:spTgt spid="142457">
                                            <p:txEl>
                                              <p:pRg st="0" end="0"/>
                                            </p:txEl>
                                          </p:spTgt>
                                        </p:tgtEl>
                                        <p:attrNameLst>
                                          <p:attrName>style.visibility</p:attrName>
                                        </p:attrNameLst>
                                      </p:cBhvr>
                                      <p:to>
                                        <p:strVal val="visible"/>
                                      </p:to>
                                    </p:set>
                                    <p:anim calcmode="discrete" valueType="clr">
                                      <p:cBhvr override="childStyle">
                                        <p:cTn id="55" dur="500"/>
                                        <p:tgtEl>
                                          <p:spTgt spid="14245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500"/>
                                        <p:tgtEl>
                                          <p:spTgt spid="142457">
                                            <p:txEl>
                                              <p:pRg st="0" end="0"/>
                                            </p:txEl>
                                          </p:spTgt>
                                        </p:tgtEl>
                                        <p:attrNameLst>
                                          <p:attrName>fillcolor</p:attrName>
                                        </p:attrNameLst>
                                      </p:cBhvr>
                                      <p:tavLst>
                                        <p:tav tm="0">
                                          <p:val>
                                            <p:clrVal>
                                              <a:schemeClr val="accent2"/>
                                            </p:clrVal>
                                          </p:val>
                                        </p:tav>
                                        <p:tav tm="50000">
                                          <p:val>
                                            <p:clrVal>
                                              <a:schemeClr val="hlink"/>
                                            </p:clrVal>
                                          </p:val>
                                        </p:tav>
                                      </p:tavLst>
                                    </p:anim>
                                    <p:set>
                                      <p:cBhvr>
                                        <p:cTn id="57" dur="500"/>
                                        <p:tgtEl>
                                          <p:spTgt spid="142457">
                                            <p:txEl>
                                              <p:pRg st="0" end="0"/>
                                            </p:txEl>
                                          </p:spTgt>
                                        </p:tgtEl>
                                        <p:attrNameLst>
                                          <p:attrName>fill.type</p:attrName>
                                        </p:attrNameLst>
                                      </p:cBhvr>
                                      <p:to>
                                        <p:strVal val="solid"/>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7" presetClass="entr" presetSubtype="0" fill="hold" nodeType="clickEffect">
                                  <p:stCondLst>
                                    <p:cond delay="0"/>
                                  </p:stCondLst>
                                  <p:iterate type="lt">
                                    <p:tmPct val="50000"/>
                                  </p:iterate>
                                  <p:childTnLst>
                                    <p:set>
                                      <p:cBhvr>
                                        <p:cTn id="61" dur="1" fill="hold">
                                          <p:stCondLst>
                                            <p:cond delay="0"/>
                                          </p:stCondLst>
                                        </p:cTn>
                                        <p:tgtEl>
                                          <p:spTgt spid="142458">
                                            <p:txEl>
                                              <p:pRg st="0" end="0"/>
                                            </p:txEl>
                                          </p:spTgt>
                                        </p:tgtEl>
                                        <p:attrNameLst>
                                          <p:attrName>style.visibility</p:attrName>
                                        </p:attrNameLst>
                                      </p:cBhvr>
                                      <p:to>
                                        <p:strVal val="visible"/>
                                      </p:to>
                                    </p:set>
                                    <p:anim calcmode="discrete" valueType="clr">
                                      <p:cBhvr override="childStyle">
                                        <p:cTn id="62" dur="500"/>
                                        <p:tgtEl>
                                          <p:spTgt spid="14245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500"/>
                                        <p:tgtEl>
                                          <p:spTgt spid="142458">
                                            <p:txEl>
                                              <p:pRg st="0" end="0"/>
                                            </p:txEl>
                                          </p:spTgt>
                                        </p:tgtEl>
                                        <p:attrNameLst>
                                          <p:attrName>fillcolor</p:attrName>
                                        </p:attrNameLst>
                                      </p:cBhvr>
                                      <p:tavLst>
                                        <p:tav tm="0">
                                          <p:val>
                                            <p:clrVal>
                                              <a:schemeClr val="accent2"/>
                                            </p:clrVal>
                                          </p:val>
                                        </p:tav>
                                        <p:tav tm="50000">
                                          <p:val>
                                            <p:clrVal>
                                              <a:schemeClr val="hlink"/>
                                            </p:clrVal>
                                          </p:val>
                                        </p:tav>
                                      </p:tavLst>
                                    </p:anim>
                                    <p:set>
                                      <p:cBhvr>
                                        <p:cTn id="64" dur="500"/>
                                        <p:tgtEl>
                                          <p:spTgt spid="142458">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4294967295"/>
          </p:nvPr>
        </p:nvSpPr>
        <p:spPr>
          <a:xfrm>
            <a:off x="2063750" y="1125538"/>
            <a:ext cx="7727950" cy="2089150"/>
          </a:xfrm>
        </p:spPr>
        <p:txBody>
          <a:bodyPr/>
          <a:lstStyle/>
          <a:p>
            <a:pPr algn="just" eaLnBrk="1" hangingPunct="1">
              <a:lnSpc>
                <a:spcPct val="95000"/>
              </a:lnSpc>
              <a:buFontTx/>
              <a:buNone/>
            </a:pPr>
            <a:r>
              <a:rPr lang="zh-CN" altLang="en-US" sz="2400" dirty="0" smtClean="0">
                <a:latin typeface="华文仿宋" panose="02010600040101010101" pitchFamily="2" charset="-122"/>
                <a:ea typeface="华文仿宋" panose="02010600040101010101" pitchFamily="2" charset="-122"/>
              </a:rPr>
              <a:t>（</a:t>
            </a:r>
            <a:r>
              <a:rPr lang="en-US" altLang="zh-CN" sz="2400" dirty="0" smtClean="0">
                <a:latin typeface="华文仿宋" panose="02010600040101010101" pitchFamily="2" charset="-122"/>
                <a:ea typeface="华文仿宋" panose="02010600040101010101" pitchFamily="2" charset="-122"/>
              </a:rPr>
              <a:t>4</a:t>
            </a:r>
            <a:r>
              <a:rPr lang="zh-CN" altLang="en-US" sz="2400" dirty="0" smtClean="0">
                <a:latin typeface="华文仿宋" panose="02010600040101010101" pitchFamily="2" charset="-122"/>
                <a:ea typeface="华文仿宋" panose="02010600040101010101" pitchFamily="2" charset="-122"/>
              </a:rPr>
              <a:t>）补码 </a:t>
            </a:r>
            <a:r>
              <a:rPr lang="zh-CN" altLang="en-US" sz="2400" dirty="0">
                <a:latin typeface="华文仿宋" panose="02010600040101010101" pitchFamily="2" charset="-122"/>
                <a:ea typeface="华文仿宋" panose="02010600040101010101" pitchFamily="2" charset="-122"/>
              </a:rPr>
              <a:t>:</a:t>
            </a:r>
          </a:p>
          <a:p>
            <a:pPr lvl="1" algn="just" eaLnBrk="1" hangingPunct="1">
              <a:lnSpc>
                <a:spcPct val="90000"/>
              </a:lnSpc>
            </a:pPr>
            <a:r>
              <a:rPr lang="zh-CN" altLang="en-US" dirty="0">
                <a:latin typeface="华文仿宋" panose="02010600040101010101" pitchFamily="2" charset="-122"/>
                <a:ea typeface="华文仿宋" panose="02010600040101010101" pitchFamily="2" charset="-122"/>
              </a:rPr>
              <a:t>正数的补码：原码相同</a:t>
            </a:r>
          </a:p>
          <a:p>
            <a:pPr lvl="1" algn="just" eaLnBrk="1" hangingPunct="1">
              <a:lnSpc>
                <a:spcPct val="90000"/>
              </a:lnSpc>
            </a:pPr>
            <a:r>
              <a:rPr lang="zh-CN" altLang="en-US" dirty="0">
                <a:latin typeface="华文仿宋" panose="02010600040101010101" pitchFamily="2" charset="-122"/>
                <a:ea typeface="华文仿宋" panose="02010600040101010101" pitchFamily="2" charset="-122"/>
              </a:rPr>
              <a:t>负数的补码：对应的反码加 1</a:t>
            </a:r>
          </a:p>
          <a:p>
            <a:pPr lvl="1" algn="just" eaLnBrk="1" hangingPunct="1">
              <a:lnSpc>
                <a:spcPct val="90000"/>
              </a:lnSpc>
            </a:pPr>
            <a:r>
              <a:rPr lang="zh-CN" altLang="en-US" dirty="0">
                <a:latin typeface="华文仿宋" panose="02010600040101010101" pitchFamily="2" charset="-122"/>
                <a:ea typeface="华文仿宋" panose="02010600040101010101" pitchFamily="2" charset="-122"/>
              </a:rPr>
              <a:t>补码表示对于加减运算十分方便，因此目前机器中广泛采用</a:t>
            </a:r>
          </a:p>
        </p:txBody>
      </p:sp>
      <p:sp>
        <p:nvSpPr>
          <p:cNvPr id="147460" name="Rectangle 3"/>
          <p:cNvSpPr>
            <a:spLocks noChangeArrowheads="1"/>
          </p:cNvSpPr>
          <p:nvPr/>
        </p:nvSpPr>
        <p:spPr bwMode="auto">
          <a:xfrm>
            <a:off x="6959601" y="2997201"/>
            <a:ext cx="30956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lnSpc>
                <a:spcPct val="105000"/>
              </a:lnSpc>
              <a:spcBef>
                <a:spcPct val="60000"/>
              </a:spcBef>
              <a:buBlip>
                <a:blip r:embed="rId2"/>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15000"/>
              </a:spcBef>
              <a:buFont typeface="Wingdings" panose="05000000000000000000" pitchFamily="2" charset="2"/>
              <a:buChar char="l"/>
            </a:pPr>
            <a:r>
              <a:rPr lang="en-US" altLang="zh-CN" sz="2000" i="1"/>
              <a:t>A</a:t>
            </a:r>
            <a:r>
              <a:rPr lang="zh-CN" altLang="en-US" sz="2000"/>
              <a:t>：原码</a:t>
            </a:r>
          </a:p>
          <a:p>
            <a:pPr algn="just" eaLnBrk="1" hangingPunct="1">
              <a:lnSpc>
                <a:spcPct val="100000"/>
              </a:lnSpc>
              <a:spcBef>
                <a:spcPct val="15000"/>
              </a:spcBef>
              <a:buFont typeface="Wingdings" panose="05000000000000000000" pitchFamily="2" charset="2"/>
              <a:buChar char="l"/>
            </a:pPr>
            <a:r>
              <a:rPr lang="en-US" altLang="zh-CN" sz="2000"/>
              <a:t>|</a:t>
            </a:r>
            <a:r>
              <a:rPr lang="en-US" altLang="zh-CN" sz="2000" i="1"/>
              <a:t>A</a:t>
            </a:r>
            <a:r>
              <a:rPr lang="en-US" altLang="zh-CN" sz="2000"/>
              <a:t>| </a:t>
            </a:r>
            <a:r>
              <a:rPr lang="zh-CN" altLang="en-US" sz="2000"/>
              <a:t>：</a:t>
            </a:r>
            <a:r>
              <a:rPr lang="en-US" altLang="zh-CN" sz="2000" i="1"/>
              <a:t>A</a:t>
            </a:r>
            <a:r>
              <a:rPr lang="zh-CN" altLang="en-US" sz="2000"/>
              <a:t>的绝对值的原码</a:t>
            </a:r>
          </a:p>
          <a:p>
            <a:pPr algn="just" eaLnBrk="1" hangingPunct="1">
              <a:lnSpc>
                <a:spcPct val="100000"/>
              </a:lnSpc>
              <a:spcBef>
                <a:spcPct val="15000"/>
              </a:spcBef>
              <a:buFont typeface="Wingdings" panose="05000000000000000000" pitchFamily="2" charset="2"/>
              <a:buChar char="l"/>
            </a:pPr>
            <a:r>
              <a:rPr lang="en-US" altLang="zh-CN" sz="2000" i="1"/>
              <a:t>A</a:t>
            </a:r>
            <a:r>
              <a:rPr lang="zh-CN" altLang="en-US" sz="2000" baseline="-25000"/>
              <a:t>补</a:t>
            </a:r>
            <a:r>
              <a:rPr lang="zh-CN" altLang="en-US" sz="2000"/>
              <a:t>：</a:t>
            </a:r>
            <a:r>
              <a:rPr lang="en-US" altLang="zh-CN" sz="2000" i="1"/>
              <a:t>A</a:t>
            </a:r>
            <a:r>
              <a:rPr lang="zh-CN" altLang="en-US" sz="2000"/>
              <a:t>的补码</a:t>
            </a:r>
          </a:p>
          <a:p>
            <a:pPr algn="just" eaLnBrk="1" hangingPunct="1">
              <a:lnSpc>
                <a:spcPct val="100000"/>
              </a:lnSpc>
              <a:spcBef>
                <a:spcPct val="15000"/>
              </a:spcBef>
              <a:buFont typeface="Wingdings" panose="05000000000000000000" pitchFamily="2" charset="2"/>
              <a:buChar char="l"/>
            </a:pPr>
            <a:r>
              <a:rPr lang="en-US" altLang="zh-CN" sz="2000" i="1"/>
              <a:t>n</a:t>
            </a:r>
            <a:r>
              <a:rPr lang="zh-CN" altLang="en-US" sz="2000"/>
              <a:t>：二进制数码的位数</a:t>
            </a:r>
          </a:p>
        </p:txBody>
      </p:sp>
      <p:sp>
        <p:nvSpPr>
          <p:cNvPr id="147484" name="Text Box 28"/>
          <p:cNvSpPr txBox="1">
            <a:spLocks noChangeArrowheads="1"/>
          </p:cNvSpPr>
          <p:nvPr/>
        </p:nvSpPr>
        <p:spPr bwMode="auto">
          <a:xfrm>
            <a:off x="1847850" y="4365625"/>
            <a:ext cx="835183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000"/>
              <a:t>-9</a:t>
            </a:r>
            <a:r>
              <a:rPr lang="zh-CN" altLang="en-US" sz="2000"/>
              <a:t>的补码：</a:t>
            </a:r>
            <a:r>
              <a:rPr lang="zh-CN" altLang="en-US"/>
              <a:t> </a:t>
            </a:r>
            <a:r>
              <a:rPr lang="en-US" altLang="zh-CN" sz="2000" i="1"/>
              <a:t>A</a:t>
            </a:r>
            <a:r>
              <a:rPr lang="zh-CN" altLang="en-US" sz="2000" baseline="-25000"/>
              <a:t>补 </a:t>
            </a:r>
            <a:r>
              <a:rPr lang="zh-CN" altLang="en-US" sz="2000"/>
              <a:t> </a:t>
            </a:r>
            <a:r>
              <a:rPr lang="en-US" altLang="zh-CN" sz="2000"/>
              <a:t>= 2</a:t>
            </a:r>
            <a:r>
              <a:rPr lang="en-US" altLang="zh-CN" sz="2000" baseline="30000"/>
              <a:t>8</a:t>
            </a:r>
            <a:r>
              <a:rPr lang="en-US" altLang="zh-CN" sz="2000"/>
              <a:t> </a:t>
            </a:r>
            <a:r>
              <a:rPr lang="en-US" altLang="zh-CN"/>
              <a:t>-</a:t>
            </a:r>
            <a:r>
              <a:rPr lang="en-US" altLang="zh-CN" sz="2000"/>
              <a:t> |</a:t>
            </a:r>
            <a:r>
              <a:rPr lang="en-US" altLang="zh-CN" sz="2000" i="1"/>
              <a:t>A</a:t>
            </a:r>
            <a:r>
              <a:rPr lang="en-US" altLang="zh-CN" sz="2000"/>
              <a:t>|= 100000000 - 00001001 = 11110111 </a:t>
            </a:r>
            <a:endParaRPr lang="zh-CN" altLang="en-US" sz="2000"/>
          </a:p>
        </p:txBody>
      </p:sp>
      <p:sp>
        <p:nvSpPr>
          <p:cNvPr id="147485" name="Text Box 29"/>
          <p:cNvSpPr txBox="1">
            <a:spLocks noChangeArrowheads="1"/>
          </p:cNvSpPr>
          <p:nvPr/>
        </p:nvSpPr>
        <p:spPr bwMode="auto">
          <a:xfrm>
            <a:off x="8401050" y="5373688"/>
            <a:ext cx="165735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000"/>
              <a:t>0 0001001</a:t>
            </a:r>
            <a:r>
              <a:rPr lang="en-US" altLang="zh-CN"/>
              <a:t> </a:t>
            </a:r>
          </a:p>
        </p:txBody>
      </p:sp>
      <p:sp>
        <p:nvSpPr>
          <p:cNvPr id="147486" name="Text Box 30"/>
          <p:cNvSpPr txBox="1">
            <a:spLocks noChangeArrowheads="1"/>
          </p:cNvSpPr>
          <p:nvPr/>
        </p:nvSpPr>
        <p:spPr bwMode="auto">
          <a:xfrm>
            <a:off x="8472488" y="5949950"/>
            <a:ext cx="165735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000"/>
              <a:t>1 1110111</a:t>
            </a:r>
            <a:r>
              <a:rPr lang="en-US" altLang="zh-CN"/>
              <a:t> </a:t>
            </a:r>
          </a:p>
        </p:txBody>
      </p:sp>
      <p:pic>
        <p:nvPicPr>
          <p:cNvPr id="147487" name="Picture 31" descr="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92314" y="3357563"/>
            <a:ext cx="4429125" cy="8001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7567" name="Group 111"/>
          <p:cNvGraphicFramePr>
            <a:graphicFrameLocks noGrp="1"/>
          </p:cNvGraphicFramePr>
          <p:nvPr/>
        </p:nvGraphicFramePr>
        <p:xfrm>
          <a:off x="1992313" y="5013325"/>
          <a:ext cx="8280400" cy="1496378"/>
        </p:xfrm>
        <a:graphic>
          <a:graphicData uri="http://schemas.openxmlformats.org/drawingml/2006/table">
            <a:tbl>
              <a:tblPr/>
              <a:tblGrid>
                <a:gridCol w="806450"/>
                <a:gridCol w="1892300"/>
                <a:gridCol w="1860550"/>
                <a:gridCol w="1860550"/>
                <a:gridCol w="1860550"/>
              </a:tblGrid>
              <a:tr h="33972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真值</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原码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反码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补码</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50863">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1 0001001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1 1110110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7568" name="AutoShape 112">
            <a:hlinkClick r:id="rId4" action="ppaction://hlinksldjump" highlightClick="1"/>
          </p:cNvPr>
          <p:cNvSpPr>
            <a:spLocks noChangeArrowheads="1"/>
          </p:cNvSpPr>
          <p:nvPr/>
        </p:nvSpPr>
        <p:spPr bwMode="auto">
          <a:xfrm>
            <a:off x="9625013" y="6570664"/>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229237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left)">
                                      <p:cBhvr>
                                        <p:cTn id="7" dur="1000"/>
                                        <p:tgtEl>
                                          <p:spTgt spid="147459">
                                            <p:txEl>
                                              <p:pRg st="0" end="0"/>
                                            </p:txEl>
                                          </p:spTgt>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animEffect transition="in" filter="wipe(left)">
                                      <p:cBhvr>
                                        <p:cTn id="11" dur="1000"/>
                                        <p:tgtEl>
                                          <p:spTgt spid="147459">
                                            <p:txEl>
                                              <p:pRg st="1" end="1"/>
                                            </p:txEl>
                                          </p:spTgt>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wipe(left)">
                                      <p:cBhvr>
                                        <p:cTn id="15" dur="1000"/>
                                        <p:tgtEl>
                                          <p:spTgt spid="147459">
                                            <p:txEl>
                                              <p:pRg st="2" end="2"/>
                                            </p:txEl>
                                          </p:spTgt>
                                        </p:tgtEl>
                                      </p:cBhvr>
                                    </p:animEffect>
                                  </p:childTnLst>
                                </p:cTn>
                              </p:par>
                            </p:childTnLst>
                          </p:cTn>
                        </p:par>
                        <p:par>
                          <p:cTn id="16" fill="hold" nodeType="afterGroup">
                            <p:stCondLst>
                              <p:cond delay="3000"/>
                            </p:stCondLst>
                            <p:childTnLst>
                              <p:par>
                                <p:cTn id="17" presetID="22" presetClass="entr" presetSubtype="8" fill="hold" nodeType="after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animEffect transition="in" filter="wipe(left)">
                                      <p:cBhvr>
                                        <p:cTn id="19" dur="1000"/>
                                        <p:tgtEl>
                                          <p:spTgt spid="14745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147487"/>
                                        </p:tgtEl>
                                        <p:attrNameLst>
                                          <p:attrName>style.visibility</p:attrName>
                                        </p:attrNameLst>
                                      </p:cBhvr>
                                      <p:to>
                                        <p:strVal val="visible"/>
                                      </p:to>
                                    </p:set>
                                    <p:animEffect transition="in" filter="dissolve">
                                      <p:cBhvr>
                                        <p:cTn id="24" dur="1000"/>
                                        <p:tgtEl>
                                          <p:spTgt spid="147487"/>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147460">
                                            <p:txEl>
                                              <p:pRg st="0" end="0"/>
                                            </p:txEl>
                                          </p:spTgt>
                                        </p:tgtEl>
                                        <p:attrNameLst>
                                          <p:attrName>style.visibility</p:attrName>
                                        </p:attrNameLst>
                                      </p:cBhvr>
                                      <p:to>
                                        <p:strVal val="visible"/>
                                      </p:to>
                                    </p:set>
                                    <p:animEffect transition="in" filter="wipe(left)">
                                      <p:cBhvr>
                                        <p:cTn id="28" dur="1000"/>
                                        <p:tgtEl>
                                          <p:spTgt spid="147460">
                                            <p:txEl>
                                              <p:pRg st="0" end="0"/>
                                            </p:txEl>
                                          </p:spTgt>
                                        </p:tgtEl>
                                      </p:cBhvr>
                                    </p:animEffect>
                                  </p:childTnLst>
                                </p:cTn>
                              </p:par>
                            </p:childTnLst>
                          </p:cTn>
                        </p:par>
                        <p:par>
                          <p:cTn id="29" fill="hold" nodeType="afterGroup">
                            <p:stCondLst>
                              <p:cond delay="2000"/>
                            </p:stCondLst>
                            <p:childTnLst>
                              <p:par>
                                <p:cTn id="30" presetID="22" presetClass="entr" presetSubtype="8" fill="hold" nodeType="afterEffect">
                                  <p:stCondLst>
                                    <p:cond delay="0"/>
                                  </p:stCondLst>
                                  <p:childTnLst>
                                    <p:set>
                                      <p:cBhvr>
                                        <p:cTn id="31" dur="1" fill="hold">
                                          <p:stCondLst>
                                            <p:cond delay="0"/>
                                          </p:stCondLst>
                                        </p:cTn>
                                        <p:tgtEl>
                                          <p:spTgt spid="147460">
                                            <p:txEl>
                                              <p:pRg st="1" end="1"/>
                                            </p:txEl>
                                          </p:spTgt>
                                        </p:tgtEl>
                                        <p:attrNameLst>
                                          <p:attrName>style.visibility</p:attrName>
                                        </p:attrNameLst>
                                      </p:cBhvr>
                                      <p:to>
                                        <p:strVal val="visible"/>
                                      </p:to>
                                    </p:set>
                                    <p:animEffect transition="in" filter="wipe(left)">
                                      <p:cBhvr>
                                        <p:cTn id="32" dur="1000"/>
                                        <p:tgtEl>
                                          <p:spTgt spid="147460">
                                            <p:txEl>
                                              <p:pRg st="1" end="1"/>
                                            </p:txEl>
                                          </p:spTgt>
                                        </p:tgtEl>
                                      </p:cBhvr>
                                    </p:animEffect>
                                  </p:childTnLst>
                                </p:cTn>
                              </p:par>
                            </p:childTnLst>
                          </p:cTn>
                        </p:par>
                        <p:par>
                          <p:cTn id="33" fill="hold" nodeType="afterGroup">
                            <p:stCondLst>
                              <p:cond delay="3000"/>
                            </p:stCondLst>
                            <p:childTnLst>
                              <p:par>
                                <p:cTn id="34" presetID="22" presetClass="entr" presetSubtype="8" fill="hold" nodeType="afterEffect">
                                  <p:stCondLst>
                                    <p:cond delay="0"/>
                                  </p:stCondLst>
                                  <p:childTnLst>
                                    <p:set>
                                      <p:cBhvr>
                                        <p:cTn id="35" dur="1" fill="hold">
                                          <p:stCondLst>
                                            <p:cond delay="0"/>
                                          </p:stCondLst>
                                        </p:cTn>
                                        <p:tgtEl>
                                          <p:spTgt spid="147460">
                                            <p:txEl>
                                              <p:pRg st="2" end="2"/>
                                            </p:txEl>
                                          </p:spTgt>
                                        </p:tgtEl>
                                        <p:attrNameLst>
                                          <p:attrName>style.visibility</p:attrName>
                                        </p:attrNameLst>
                                      </p:cBhvr>
                                      <p:to>
                                        <p:strVal val="visible"/>
                                      </p:to>
                                    </p:set>
                                    <p:animEffect transition="in" filter="wipe(left)">
                                      <p:cBhvr>
                                        <p:cTn id="36" dur="1000"/>
                                        <p:tgtEl>
                                          <p:spTgt spid="147460">
                                            <p:txEl>
                                              <p:pRg st="2" end="2"/>
                                            </p:txEl>
                                          </p:spTgt>
                                        </p:tgtEl>
                                      </p:cBhvr>
                                    </p:animEffect>
                                  </p:childTnLst>
                                </p:cTn>
                              </p:par>
                            </p:childTnLst>
                          </p:cTn>
                        </p:par>
                        <p:par>
                          <p:cTn id="37" fill="hold" nodeType="afterGroup">
                            <p:stCondLst>
                              <p:cond delay="4000"/>
                            </p:stCondLst>
                            <p:childTnLst>
                              <p:par>
                                <p:cTn id="38" presetID="22" presetClass="entr" presetSubtype="8" fill="hold" nodeType="afterEffect">
                                  <p:stCondLst>
                                    <p:cond delay="0"/>
                                  </p:stCondLst>
                                  <p:childTnLst>
                                    <p:set>
                                      <p:cBhvr>
                                        <p:cTn id="39" dur="1" fill="hold">
                                          <p:stCondLst>
                                            <p:cond delay="0"/>
                                          </p:stCondLst>
                                        </p:cTn>
                                        <p:tgtEl>
                                          <p:spTgt spid="147460">
                                            <p:txEl>
                                              <p:pRg st="3" end="3"/>
                                            </p:txEl>
                                          </p:spTgt>
                                        </p:tgtEl>
                                        <p:attrNameLst>
                                          <p:attrName>style.visibility</p:attrName>
                                        </p:attrNameLst>
                                      </p:cBhvr>
                                      <p:to>
                                        <p:strVal val="visible"/>
                                      </p:to>
                                    </p:set>
                                    <p:animEffect transition="in" filter="wipe(left)">
                                      <p:cBhvr>
                                        <p:cTn id="40" dur="1000"/>
                                        <p:tgtEl>
                                          <p:spTgt spid="147460">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47484">
                                            <p:txEl>
                                              <p:pRg st="0" end="0"/>
                                            </p:txEl>
                                          </p:spTgt>
                                        </p:tgtEl>
                                        <p:attrNameLst>
                                          <p:attrName>style.visibility</p:attrName>
                                        </p:attrNameLst>
                                      </p:cBhvr>
                                      <p:to>
                                        <p:strVal val="visible"/>
                                      </p:to>
                                    </p:set>
                                    <p:animEffect transition="in" filter="wipe(left)">
                                      <p:cBhvr>
                                        <p:cTn id="45" dur="5000"/>
                                        <p:tgtEl>
                                          <p:spTgt spid="147484">
                                            <p:txEl>
                                              <p:pRg st="0" end="0"/>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47567"/>
                                        </p:tgtEl>
                                        <p:attrNameLst>
                                          <p:attrName>style.visibility</p:attrName>
                                        </p:attrNameLst>
                                      </p:cBhvr>
                                      <p:to>
                                        <p:strVal val="visible"/>
                                      </p:to>
                                    </p:set>
                                    <p:animEffect transition="in" filter="dissolve">
                                      <p:cBhvr>
                                        <p:cTn id="50" dur="1000"/>
                                        <p:tgtEl>
                                          <p:spTgt spid="1475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7" presetClass="entr" presetSubtype="0" fill="hold" nodeType="clickEffect">
                                  <p:stCondLst>
                                    <p:cond delay="0"/>
                                  </p:stCondLst>
                                  <p:iterate type="lt">
                                    <p:tmPct val="50000"/>
                                  </p:iterate>
                                  <p:childTnLst>
                                    <p:set>
                                      <p:cBhvr>
                                        <p:cTn id="54" dur="1" fill="hold">
                                          <p:stCondLst>
                                            <p:cond delay="0"/>
                                          </p:stCondLst>
                                        </p:cTn>
                                        <p:tgtEl>
                                          <p:spTgt spid="147485">
                                            <p:txEl>
                                              <p:pRg st="0" end="0"/>
                                            </p:txEl>
                                          </p:spTgt>
                                        </p:tgtEl>
                                        <p:attrNameLst>
                                          <p:attrName>style.visibility</p:attrName>
                                        </p:attrNameLst>
                                      </p:cBhvr>
                                      <p:to>
                                        <p:strVal val="visible"/>
                                      </p:to>
                                    </p:set>
                                    <p:anim calcmode="discrete" valueType="clr">
                                      <p:cBhvr override="childStyle">
                                        <p:cTn id="55" dur="500"/>
                                        <p:tgtEl>
                                          <p:spTgt spid="14748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500"/>
                                        <p:tgtEl>
                                          <p:spTgt spid="147485">
                                            <p:txEl>
                                              <p:pRg st="0" end="0"/>
                                            </p:txEl>
                                          </p:spTgt>
                                        </p:tgtEl>
                                        <p:attrNameLst>
                                          <p:attrName>fillcolor</p:attrName>
                                        </p:attrNameLst>
                                      </p:cBhvr>
                                      <p:tavLst>
                                        <p:tav tm="0">
                                          <p:val>
                                            <p:clrVal>
                                              <a:schemeClr val="accent2"/>
                                            </p:clrVal>
                                          </p:val>
                                        </p:tav>
                                        <p:tav tm="50000">
                                          <p:val>
                                            <p:clrVal>
                                              <a:schemeClr val="hlink"/>
                                            </p:clrVal>
                                          </p:val>
                                        </p:tav>
                                      </p:tavLst>
                                    </p:anim>
                                    <p:set>
                                      <p:cBhvr>
                                        <p:cTn id="57" dur="500"/>
                                        <p:tgtEl>
                                          <p:spTgt spid="147485">
                                            <p:txEl>
                                              <p:pRg st="0" end="0"/>
                                            </p:txEl>
                                          </p:spTgt>
                                        </p:tgtEl>
                                        <p:attrNameLst>
                                          <p:attrName>fill.type</p:attrName>
                                        </p:attrNameLst>
                                      </p:cBhvr>
                                      <p:to>
                                        <p:strVal val="solid"/>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7" presetClass="entr" presetSubtype="0" fill="hold" nodeType="clickEffect">
                                  <p:stCondLst>
                                    <p:cond delay="0"/>
                                  </p:stCondLst>
                                  <p:iterate type="lt">
                                    <p:tmPct val="50000"/>
                                  </p:iterate>
                                  <p:childTnLst>
                                    <p:set>
                                      <p:cBhvr>
                                        <p:cTn id="61" dur="1" fill="hold">
                                          <p:stCondLst>
                                            <p:cond delay="0"/>
                                          </p:stCondLst>
                                        </p:cTn>
                                        <p:tgtEl>
                                          <p:spTgt spid="147486">
                                            <p:txEl>
                                              <p:pRg st="0" end="0"/>
                                            </p:txEl>
                                          </p:spTgt>
                                        </p:tgtEl>
                                        <p:attrNameLst>
                                          <p:attrName>style.visibility</p:attrName>
                                        </p:attrNameLst>
                                      </p:cBhvr>
                                      <p:to>
                                        <p:strVal val="visible"/>
                                      </p:to>
                                    </p:set>
                                    <p:anim calcmode="discrete" valueType="clr">
                                      <p:cBhvr override="childStyle">
                                        <p:cTn id="62" dur="500"/>
                                        <p:tgtEl>
                                          <p:spTgt spid="14748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500"/>
                                        <p:tgtEl>
                                          <p:spTgt spid="147486">
                                            <p:txEl>
                                              <p:pRg st="0" end="0"/>
                                            </p:txEl>
                                          </p:spTgt>
                                        </p:tgtEl>
                                        <p:attrNameLst>
                                          <p:attrName>fillcolor</p:attrName>
                                        </p:attrNameLst>
                                      </p:cBhvr>
                                      <p:tavLst>
                                        <p:tav tm="0">
                                          <p:val>
                                            <p:clrVal>
                                              <a:schemeClr val="accent2"/>
                                            </p:clrVal>
                                          </p:val>
                                        </p:tav>
                                        <p:tav tm="50000">
                                          <p:val>
                                            <p:clrVal>
                                              <a:schemeClr val="hlink"/>
                                            </p:clrVal>
                                          </p:val>
                                        </p:tav>
                                      </p:tavLst>
                                    </p:anim>
                                    <p:set>
                                      <p:cBhvr>
                                        <p:cTn id="64" dur="500"/>
                                        <p:tgtEl>
                                          <p:spTgt spid="147486">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descr="Large confetti"/>
          <p:cNvSpPr>
            <a:spLocks noGrp="1" noChangeArrowheads="1"/>
          </p:cNvSpPr>
          <p:nvPr>
            <p:ph type="title" idx="4294967295"/>
          </p:nvPr>
        </p:nvSpPr>
        <p:spPr/>
        <p:txBody>
          <a:bodyPr/>
          <a:lstStyle/>
          <a:p>
            <a:pPr eaLnBrk="1" hangingPunct="1"/>
            <a:r>
              <a:rPr lang="zh-CN" altLang="en-US" sz="3200">
                <a:solidFill>
                  <a:srgbClr val="FF9900"/>
                </a:solidFill>
                <a:latin typeface="宋体" panose="02010600030101010101" pitchFamily="2" charset="-122"/>
              </a:rPr>
              <a:t>1.2.</a:t>
            </a:r>
            <a:r>
              <a:rPr lang="en-US" altLang="zh-CN" sz="3200">
                <a:solidFill>
                  <a:srgbClr val="FF9900"/>
                </a:solidFill>
                <a:latin typeface="宋体" panose="02010600030101010101" pitchFamily="2" charset="-122"/>
              </a:rPr>
              <a:t>3 </a:t>
            </a:r>
            <a:r>
              <a:rPr lang="zh-CN" altLang="en-US" sz="3200">
                <a:solidFill>
                  <a:srgbClr val="FF9900"/>
                </a:solidFill>
                <a:latin typeface="宋体" panose="02010600030101010101" pitchFamily="2" charset="-122"/>
              </a:rPr>
              <a:t>常用编码 </a:t>
            </a:r>
          </a:p>
        </p:txBody>
      </p:sp>
      <p:sp>
        <p:nvSpPr>
          <p:cNvPr id="72707" name="Rectangle 3"/>
          <p:cNvSpPr>
            <a:spLocks noGrp="1" noChangeArrowheads="1"/>
          </p:cNvSpPr>
          <p:nvPr>
            <p:ph type="body" idx="4294967295"/>
          </p:nvPr>
        </p:nvSpPr>
        <p:spPr>
          <a:xfrm>
            <a:off x="1703389" y="1341439"/>
            <a:ext cx="5184775" cy="4103687"/>
          </a:xfrm>
        </p:spPr>
        <p:txBody>
          <a:bodyPr/>
          <a:lstStyle/>
          <a:p>
            <a:pPr algn="just" eaLnBrk="1" hangingPunct="1">
              <a:lnSpc>
                <a:spcPct val="95000"/>
              </a:lnSpc>
            </a:pPr>
            <a:r>
              <a:rPr lang="zh-CN" altLang="en-US" sz="2400"/>
              <a:t>编码：用代码表示信息的过程</a:t>
            </a:r>
          </a:p>
          <a:p>
            <a:pPr algn="just" eaLnBrk="1" hangingPunct="1">
              <a:lnSpc>
                <a:spcPct val="95000"/>
              </a:lnSpc>
            </a:pPr>
            <a:r>
              <a:rPr lang="zh-CN" altLang="en-US" sz="2400">
                <a:latin typeface="宋体" panose="02010600030101010101" pitchFamily="2" charset="-122"/>
              </a:rPr>
              <a:t>二进制编码：用二进制数表示文字、符号等信息的过程</a:t>
            </a:r>
          </a:p>
          <a:p>
            <a:pPr algn="just" eaLnBrk="1" hangingPunct="1">
              <a:lnSpc>
                <a:spcPct val="95000"/>
              </a:lnSpc>
            </a:pPr>
            <a:endParaRPr lang="zh-CN" altLang="en-US" sz="2400">
              <a:latin typeface="宋体" panose="02010600030101010101" pitchFamily="2" charset="-122"/>
            </a:endParaRPr>
          </a:p>
          <a:p>
            <a:pPr algn="just" eaLnBrk="1" hangingPunct="1">
              <a:lnSpc>
                <a:spcPct val="95000"/>
              </a:lnSpc>
              <a:buFontTx/>
              <a:buNone/>
            </a:pPr>
            <a:r>
              <a:rPr lang="en-US" altLang="zh-CN" sz="2400"/>
              <a:t>1</a:t>
            </a:r>
            <a:r>
              <a:rPr lang="zh-CN" altLang="en-US" sz="2400"/>
              <a:t>．顺序二进制编码（简称二进制码）</a:t>
            </a:r>
          </a:p>
          <a:p>
            <a:pPr lvl="1" algn="just" eaLnBrk="1" hangingPunct="1">
              <a:lnSpc>
                <a:spcPct val="90000"/>
              </a:lnSpc>
            </a:pPr>
            <a:r>
              <a:rPr lang="zh-CN" altLang="en-US"/>
              <a:t>将十进制数转换成二进制数所得到的二进制编码</a:t>
            </a:r>
          </a:p>
          <a:p>
            <a:pPr lvl="1" algn="just" eaLnBrk="1" hangingPunct="1">
              <a:lnSpc>
                <a:spcPct val="90000"/>
              </a:lnSpc>
            </a:pPr>
            <a:r>
              <a:rPr lang="zh-CN" altLang="en-US"/>
              <a:t>特点：相邻的两个数之间的差值为 </a:t>
            </a:r>
            <a:r>
              <a:rPr lang="en-US" altLang="zh-CN"/>
              <a:t>1 </a:t>
            </a:r>
            <a:endParaRPr lang="zh-CN" altLang="en-US"/>
          </a:p>
        </p:txBody>
      </p:sp>
      <p:graphicFrame>
        <p:nvGraphicFramePr>
          <p:cNvPr id="73152" name="Group 448"/>
          <p:cNvGraphicFramePr>
            <a:graphicFrameLocks noGrp="1"/>
          </p:cNvGraphicFramePr>
          <p:nvPr/>
        </p:nvGraphicFramePr>
        <p:xfrm>
          <a:off x="7175501" y="115889"/>
          <a:ext cx="3313113" cy="6757353"/>
        </p:xfrm>
        <a:graphic>
          <a:graphicData uri="http://schemas.openxmlformats.org/drawingml/2006/table">
            <a:tbl>
              <a:tblPr/>
              <a:tblGrid>
                <a:gridCol w="1657350"/>
                <a:gridCol w="1655763"/>
              </a:tblGrid>
              <a:tr h="41751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十进制数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二进制码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671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50838">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036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1950">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1111</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668679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10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wipe(left)">
                                      <p:cBhvr>
                                        <p:cTn id="12" dur="1000"/>
                                        <p:tgtEl>
                                          <p:spTgt spid="727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wipe(left)">
                                      <p:cBhvr>
                                        <p:cTn id="17" dur="1000"/>
                                        <p:tgtEl>
                                          <p:spTgt spid="72707">
                                            <p:txEl>
                                              <p:pRg st="3" end="3"/>
                                            </p:txEl>
                                          </p:spTgt>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2707">
                                            <p:txEl>
                                              <p:pRg st="4" end="4"/>
                                            </p:txEl>
                                          </p:spTgt>
                                        </p:tgtEl>
                                        <p:attrNameLst>
                                          <p:attrName>style.visibility</p:attrName>
                                        </p:attrNameLst>
                                      </p:cBhvr>
                                      <p:to>
                                        <p:strVal val="visible"/>
                                      </p:to>
                                    </p:set>
                                    <p:animEffect transition="in" filter="wipe(left)">
                                      <p:cBhvr>
                                        <p:cTn id="21" dur="1000"/>
                                        <p:tgtEl>
                                          <p:spTgt spid="72707">
                                            <p:txEl>
                                              <p:pRg st="4" end="4"/>
                                            </p:txEl>
                                          </p:spTgt>
                                        </p:tgtEl>
                                      </p:cBhvr>
                                    </p:animEffect>
                                  </p:childTnLst>
                                </p:cTn>
                              </p:par>
                            </p:childTnLst>
                          </p:cTn>
                        </p:par>
                        <p:par>
                          <p:cTn id="22" fill="hold" nodeType="afterGroup">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72707">
                                            <p:txEl>
                                              <p:pRg st="5" end="5"/>
                                            </p:txEl>
                                          </p:spTgt>
                                        </p:tgtEl>
                                        <p:attrNameLst>
                                          <p:attrName>style.visibility</p:attrName>
                                        </p:attrNameLst>
                                      </p:cBhvr>
                                      <p:to>
                                        <p:strVal val="visible"/>
                                      </p:to>
                                    </p:set>
                                    <p:animEffect transition="in" filter="wipe(left)">
                                      <p:cBhvr>
                                        <p:cTn id="25" dur="1000"/>
                                        <p:tgtEl>
                                          <p:spTgt spid="72707">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3152"/>
                                        </p:tgtEl>
                                        <p:attrNameLst>
                                          <p:attrName>style.visibility</p:attrName>
                                        </p:attrNameLst>
                                      </p:cBhvr>
                                      <p:to>
                                        <p:strVal val="visible"/>
                                      </p:to>
                                    </p:set>
                                    <p:animEffect transition="in" filter="wipe(up)">
                                      <p:cBhvr>
                                        <p:cTn id="30" dur="3000"/>
                                        <p:tgtEl>
                                          <p:spTgt spid="73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descr="Large confetti"/>
          <p:cNvSpPr>
            <a:spLocks noGrp="1" noChangeArrowheads="1"/>
          </p:cNvSpPr>
          <p:nvPr>
            <p:ph type="title" idx="4294967295"/>
          </p:nvPr>
        </p:nvSpPr>
        <p:spPr>
          <a:xfrm>
            <a:off x="533526" y="374371"/>
            <a:ext cx="7467600" cy="630238"/>
          </a:xfrm>
        </p:spPr>
        <p:txBody>
          <a:bodyPr/>
          <a:lstStyle/>
          <a:p>
            <a:pPr eaLnBrk="1" hangingPunct="1"/>
            <a:r>
              <a:rPr lang="zh-CN" altLang="en-US" sz="3200" dirty="0">
                <a:solidFill>
                  <a:srgbClr val="FF9900"/>
                </a:solidFill>
                <a:latin typeface="宋体" panose="02010600030101010101" pitchFamily="2" charset="-122"/>
              </a:rPr>
              <a:t>1.2.</a:t>
            </a:r>
            <a:r>
              <a:rPr lang="en-US" altLang="zh-CN" sz="3200" dirty="0">
                <a:solidFill>
                  <a:srgbClr val="FF9900"/>
                </a:solidFill>
                <a:latin typeface="宋体" panose="02010600030101010101" pitchFamily="2" charset="-122"/>
              </a:rPr>
              <a:t>3 </a:t>
            </a:r>
            <a:r>
              <a:rPr lang="zh-CN" altLang="en-US" sz="3200" dirty="0">
                <a:solidFill>
                  <a:srgbClr val="FF9900"/>
                </a:solidFill>
                <a:latin typeface="宋体" panose="02010600030101010101" pitchFamily="2" charset="-122"/>
              </a:rPr>
              <a:t>常用编码 </a:t>
            </a:r>
          </a:p>
        </p:txBody>
      </p:sp>
      <p:sp>
        <p:nvSpPr>
          <p:cNvPr id="149507" name="Rectangle 3"/>
          <p:cNvSpPr>
            <a:spLocks noGrp="1" noChangeArrowheads="1"/>
          </p:cNvSpPr>
          <p:nvPr>
            <p:ph type="body" idx="4294967295"/>
          </p:nvPr>
        </p:nvSpPr>
        <p:spPr>
          <a:xfrm>
            <a:off x="1703389" y="1341438"/>
            <a:ext cx="4321175" cy="3167062"/>
          </a:xfrm>
        </p:spPr>
        <p:txBody>
          <a:bodyPr/>
          <a:lstStyle/>
          <a:p>
            <a:pPr algn="just" eaLnBrk="1" hangingPunct="1">
              <a:lnSpc>
                <a:spcPct val="95000"/>
              </a:lnSpc>
              <a:buFontTx/>
              <a:buNone/>
            </a:pPr>
            <a:r>
              <a:rPr lang="en-US" altLang="zh-CN" sz="2400"/>
              <a:t>2</a:t>
            </a:r>
            <a:r>
              <a:rPr lang="zh-CN" altLang="en-US" sz="2400"/>
              <a:t>．格雷码（</a:t>
            </a:r>
            <a:r>
              <a:rPr lang="zh-CN" altLang="en-US" sz="2400">
                <a:latin typeface="宋体" panose="02010600030101010101" pitchFamily="2" charset="-122"/>
              </a:rPr>
              <a:t>循环码或发射码</a:t>
            </a:r>
            <a:r>
              <a:rPr lang="zh-CN" altLang="en-US" sz="2400"/>
              <a:t>）</a:t>
            </a:r>
          </a:p>
          <a:p>
            <a:pPr lvl="1" algn="just" eaLnBrk="1" hangingPunct="1">
              <a:lnSpc>
                <a:spcPct val="90000"/>
              </a:lnSpc>
            </a:pPr>
            <a:r>
              <a:rPr lang="zh-CN" altLang="en-US"/>
              <a:t>特点：相邻两个编码只有一位不同</a:t>
            </a:r>
          </a:p>
          <a:p>
            <a:pPr lvl="1" algn="just" eaLnBrk="1" hangingPunct="1">
              <a:lnSpc>
                <a:spcPct val="90000"/>
              </a:lnSpc>
            </a:pPr>
            <a:r>
              <a:rPr lang="zh-CN" altLang="en-US"/>
              <a:t>缺点：不够直观</a:t>
            </a:r>
          </a:p>
          <a:p>
            <a:pPr lvl="1" algn="just" eaLnBrk="1" hangingPunct="1">
              <a:lnSpc>
                <a:spcPct val="90000"/>
              </a:lnSpc>
            </a:pPr>
            <a:r>
              <a:rPr lang="zh-CN" altLang="en-US"/>
              <a:t>采用格雷码计数的计数器，每次加1时</a:t>
            </a:r>
            <a:r>
              <a:rPr lang="zh-CN" altLang="en-US" b="1">
                <a:solidFill>
                  <a:srgbClr val="FF0000"/>
                </a:solidFill>
              </a:rPr>
              <a:t>只有一个</a:t>
            </a:r>
            <a:r>
              <a:rPr lang="zh-CN" altLang="en-US"/>
              <a:t>触发器的状态发生</a:t>
            </a:r>
            <a:r>
              <a:rPr lang="zh-CN" altLang="en-US" b="1">
                <a:solidFill>
                  <a:srgbClr val="FF0000"/>
                </a:solidFill>
              </a:rPr>
              <a:t>变化</a:t>
            </a:r>
            <a:r>
              <a:rPr lang="zh-CN" altLang="en-US"/>
              <a:t>，使</a:t>
            </a:r>
            <a:r>
              <a:rPr lang="zh-CN" altLang="en-US" b="1">
                <a:solidFill>
                  <a:srgbClr val="FF0000"/>
                </a:solidFill>
              </a:rPr>
              <a:t>干扰减弱</a:t>
            </a:r>
          </a:p>
        </p:txBody>
      </p:sp>
      <p:graphicFrame>
        <p:nvGraphicFramePr>
          <p:cNvPr id="149893" name="Group 389"/>
          <p:cNvGraphicFramePr>
            <a:graphicFrameLocks noGrp="1"/>
          </p:cNvGraphicFramePr>
          <p:nvPr/>
        </p:nvGraphicFramePr>
        <p:xfrm>
          <a:off x="6240464" y="0"/>
          <a:ext cx="4427537" cy="6893878"/>
        </p:xfrm>
        <a:graphic>
          <a:graphicData uri="http://schemas.openxmlformats.org/drawingml/2006/table">
            <a:tbl>
              <a:tblPr/>
              <a:tblGrid>
                <a:gridCol w="1476375"/>
                <a:gridCol w="1474787"/>
                <a:gridCol w="1476375"/>
              </a:tblGrid>
              <a:tr h="3333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十进制数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二进制码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格雷码</a:t>
                      </a: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476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481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0322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149894" name="Rectangle 3"/>
          <p:cNvSpPr>
            <a:spLocks noChangeArrowheads="1"/>
          </p:cNvSpPr>
          <p:nvPr/>
        </p:nvSpPr>
        <p:spPr bwMode="auto">
          <a:xfrm>
            <a:off x="1774826" y="4724401"/>
            <a:ext cx="43211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lnSpc>
                <a:spcPct val="105000"/>
              </a:lnSpc>
              <a:spcBef>
                <a:spcPct val="60000"/>
              </a:spcBef>
              <a:buBlip>
                <a:blip r:embed="rId3"/>
              </a:buBlip>
              <a:defRPr kumimoji="1" sz="28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35000"/>
              </a:spcBef>
              <a:buClr>
                <a:schemeClr val="bg2"/>
              </a:buClr>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SzPct val="70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5000"/>
              </a:lnSpc>
              <a:buFontTx/>
              <a:buNone/>
            </a:pPr>
            <a:r>
              <a:rPr lang="zh-CN" altLang="en-US" sz="2000">
                <a:solidFill>
                  <a:schemeClr val="folHlink"/>
                </a:solidFill>
              </a:rPr>
              <a:t>二进制码：</a:t>
            </a:r>
          </a:p>
          <a:p>
            <a:pPr algn="just" eaLnBrk="1" hangingPunct="1">
              <a:lnSpc>
                <a:spcPct val="95000"/>
              </a:lnSpc>
              <a:buFontTx/>
              <a:buNone/>
            </a:pPr>
            <a:r>
              <a:rPr lang="zh-CN" altLang="en-US" sz="2000">
                <a:solidFill>
                  <a:schemeClr val="folHlink"/>
                </a:solidFill>
              </a:rPr>
              <a:t>对应的格雷码： </a:t>
            </a:r>
          </a:p>
          <a:p>
            <a:pPr algn="just" eaLnBrk="1" hangingPunct="1">
              <a:lnSpc>
                <a:spcPct val="95000"/>
              </a:lnSpc>
              <a:buFontTx/>
              <a:buNone/>
            </a:pPr>
            <a:r>
              <a:rPr lang="zh-CN" altLang="en-US" sz="2000">
                <a:solidFill>
                  <a:schemeClr val="folHlink"/>
                </a:solidFill>
              </a:rPr>
              <a:t>格雷码编码规则 ：</a:t>
            </a:r>
          </a:p>
        </p:txBody>
      </p:sp>
      <p:sp>
        <p:nvSpPr>
          <p:cNvPr id="149896" name="Rectangle 392"/>
          <p:cNvSpPr>
            <a:spLocks noChangeArrowheads="1"/>
          </p:cNvSpPr>
          <p:nvPr/>
        </p:nvSpPr>
        <p:spPr bwMode="auto">
          <a:xfrm>
            <a:off x="1524001" y="3139559"/>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49895" name="Object 391"/>
          <p:cNvGraphicFramePr>
            <a:graphicFrameLocks noChangeAspect="1"/>
          </p:cNvGraphicFramePr>
          <p:nvPr/>
        </p:nvGraphicFramePr>
        <p:xfrm>
          <a:off x="2927351" y="6021388"/>
          <a:ext cx="3097213" cy="457200"/>
        </p:xfrm>
        <a:graphic>
          <a:graphicData uri="http://schemas.openxmlformats.org/presentationml/2006/ole">
            <mc:AlternateContent xmlns:mc="http://schemas.openxmlformats.org/markup-compatibility/2006">
              <mc:Choice xmlns:v="urn:schemas-microsoft-com:vml" Requires="v">
                <p:oleObj spid="_x0000_s1092" r:id="rId4" imgW="1459866" imgH="203112" progId="Equation.3">
                  <p:embed/>
                </p:oleObj>
              </mc:Choice>
              <mc:Fallback>
                <p:oleObj r:id="rId4" imgW="1459866"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1" y="6021388"/>
                        <a:ext cx="3097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898" name="Rectangle 39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49897" name="Object 393"/>
          <p:cNvGraphicFramePr>
            <a:graphicFrameLocks noChangeAspect="1"/>
          </p:cNvGraphicFramePr>
          <p:nvPr/>
        </p:nvGraphicFramePr>
        <p:xfrm>
          <a:off x="3575050" y="4724401"/>
          <a:ext cx="2305050" cy="354013"/>
        </p:xfrm>
        <a:graphic>
          <a:graphicData uri="http://schemas.openxmlformats.org/presentationml/2006/ole">
            <mc:AlternateContent xmlns:mc="http://schemas.openxmlformats.org/markup-compatibility/2006">
              <mc:Choice xmlns:v="urn:schemas-microsoft-com:vml" Requires="v">
                <p:oleObj spid="_x0000_s1093" name="公式" r:id="rId6" imgW="1307532" imgH="203112" progId="Equation.3">
                  <p:embed/>
                </p:oleObj>
              </mc:Choice>
              <mc:Fallback>
                <p:oleObj name="公式" r:id="rId6" imgW="1307532"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5050" y="4724401"/>
                        <a:ext cx="2305050"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9900" name="Rectangle 396"/>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49899" name="Object 395"/>
          <p:cNvGraphicFramePr>
            <a:graphicFrameLocks noChangeAspect="1"/>
          </p:cNvGraphicFramePr>
          <p:nvPr/>
        </p:nvGraphicFramePr>
        <p:xfrm>
          <a:off x="3575051" y="5229225"/>
          <a:ext cx="2339975" cy="369888"/>
        </p:xfrm>
        <a:graphic>
          <a:graphicData uri="http://schemas.openxmlformats.org/presentationml/2006/ole">
            <mc:AlternateContent xmlns:mc="http://schemas.openxmlformats.org/markup-compatibility/2006">
              <mc:Choice xmlns:v="urn:schemas-microsoft-com:vml" Requires="v">
                <p:oleObj spid="_x0000_s1094" name="公式" r:id="rId8" imgW="1422400" imgH="228600" progId="Equation.3">
                  <p:embed/>
                </p:oleObj>
              </mc:Choice>
              <mc:Fallback>
                <p:oleObj name="公式" r:id="rId8" imgW="14224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5051" y="5229225"/>
                        <a:ext cx="2339975"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509955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wipe(left)">
                                      <p:cBhvr>
                                        <p:cTn id="7" dur="1000"/>
                                        <p:tgtEl>
                                          <p:spTgt spid="149507">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animEffect transition="in" filter="wipe(left)">
                                      <p:cBhvr>
                                        <p:cTn id="11" dur="1000"/>
                                        <p:tgtEl>
                                          <p:spTgt spid="149507">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wipe(left)">
                                      <p:cBhvr>
                                        <p:cTn id="15" dur="1000"/>
                                        <p:tgtEl>
                                          <p:spTgt spid="149507">
                                            <p:txEl>
                                              <p:pRg st="2" end="2"/>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animEffect transition="in" filter="wipe(left)">
                                      <p:cBhvr>
                                        <p:cTn id="19" dur="1000"/>
                                        <p:tgtEl>
                                          <p:spTgt spid="14950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49893"/>
                                        </p:tgtEl>
                                        <p:attrNameLst>
                                          <p:attrName>style.visibility</p:attrName>
                                        </p:attrNameLst>
                                      </p:cBhvr>
                                      <p:to>
                                        <p:strVal val="visible"/>
                                      </p:to>
                                    </p:set>
                                    <p:animEffect transition="in" filter="wipe(up)">
                                      <p:cBhvr>
                                        <p:cTn id="24" dur="3000"/>
                                        <p:tgtEl>
                                          <p:spTgt spid="14989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9894">
                                            <p:txEl>
                                              <p:pRg st="0" end="0"/>
                                            </p:txEl>
                                          </p:spTgt>
                                        </p:tgtEl>
                                        <p:attrNameLst>
                                          <p:attrName>style.visibility</p:attrName>
                                        </p:attrNameLst>
                                      </p:cBhvr>
                                      <p:to>
                                        <p:strVal val="visible"/>
                                      </p:to>
                                    </p:set>
                                    <p:animEffect transition="in" filter="wipe(left)">
                                      <p:cBhvr>
                                        <p:cTn id="29" dur="1000"/>
                                        <p:tgtEl>
                                          <p:spTgt spid="149894">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9894">
                                            <p:txEl>
                                              <p:pRg st="1" end="1"/>
                                            </p:txEl>
                                          </p:spTgt>
                                        </p:tgtEl>
                                        <p:attrNameLst>
                                          <p:attrName>style.visibility</p:attrName>
                                        </p:attrNameLst>
                                      </p:cBhvr>
                                      <p:to>
                                        <p:strVal val="visible"/>
                                      </p:to>
                                    </p:set>
                                    <p:animEffect transition="in" filter="wipe(left)">
                                      <p:cBhvr>
                                        <p:cTn id="34" dur="1000"/>
                                        <p:tgtEl>
                                          <p:spTgt spid="149894">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49894">
                                            <p:txEl>
                                              <p:pRg st="2" end="2"/>
                                            </p:txEl>
                                          </p:spTgt>
                                        </p:tgtEl>
                                        <p:attrNameLst>
                                          <p:attrName>style.visibility</p:attrName>
                                        </p:attrNameLst>
                                      </p:cBhvr>
                                      <p:to>
                                        <p:strVal val="visible"/>
                                      </p:to>
                                    </p:set>
                                    <p:animEffect transition="in" filter="wipe(left)">
                                      <p:cBhvr>
                                        <p:cTn id="39" dur="1000"/>
                                        <p:tgtEl>
                                          <p:spTgt spid="149894">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9897"/>
                                        </p:tgtEl>
                                        <p:attrNameLst>
                                          <p:attrName>style.visibility</p:attrName>
                                        </p:attrNameLst>
                                      </p:cBhvr>
                                      <p:to>
                                        <p:strVal val="visible"/>
                                      </p:to>
                                    </p:set>
                                    <p:animEffect transition="in" filter="wipe(left)">
                                      <p:cBhvr>
                                        <p:cTn id="44" dur="2000"/>
                                        <p:tgtEl>
                                          <p:spTgt spid="14989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49899"/>
                                        </p:tgtEl>
                                        <p:attrNameLst>
                                          <p:attrName>style.visibility</p:attrName>
                                        </p:attrNameLst>
                                      </p:cBhvr>
                                      <p:to>
                                        <p:strVal val="visible"/>
                                      </p:to>
                                    </p:set>
                                    <p:animEffect transition="in" filter="wipe(left)">
                                      <p:cBhvr>
                                        <p:cTn id="49" dur="2000"/>
                                        <p:tgtEl>
                                          <p:spTgt spid="14989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9895"/>
                                        </p:tgtEl>
                                        <p:attrNameLst>
                                          <p:attrName>style.visibility</p:attrName>
                                        </p:attrNameLst>
                                      </p:cBhvr>
                                      <p:to>
                                        <p:strVal val="visible"/>
                                      </p:to>
                                    </p:set>
                                    <p:animEffect transition="in" filter="wipe(left)">
                                      <p:cBhvr>
                                        <p:cTn id="54" dur="2000"/>
                                        <p:tgtEl>
                                          <p:spTgt spid="149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P spid="14989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descr="Large confetti"/>
          <p:cNvSpPr>
            <a:spLocks noGrp="1" noChangeArrowheads="1"/>
          </p:cNvSpPr>
          <p:nvPr>
            <p:ph type="title" idx="4294967295"/>
          </p:nvPr>
        </p:nvSpPr>
        <p:spPr/>
        <p:txBody>
          <a:bodyPr/>
          <a:lstStyle/>
          <a:p>
            <a:pPr eaLnBrk="1" hangingPunct="1"/>
            <a:r>
              <a:rPr lang="zh-CN" altLang="en-US" sz="3200">
                <a:solidFill>
                  <a:srgbClr val="FF9900"/>
                </a:solidFill>
                <a:latin typeface="宋体" panose="02010600030101010101" pitchFamily="2" charset="-122"/>
              </a:rPr>
              <a:t>1.2.</a:t>
            </a:r>
            <a:r>
              <a:rPr lang="en-US" altLang="zh-CN" sz="3200">
                <a:solidFill>
                  <a:srgbClr val="FF9900"/>
                </a:solidFill>
                <a:latin typeface="宋体" panose="02010600030101010101" pitchFamily="2" charset="-122"/>
              </a:rPr>
              <a:t>3 </a:t>
            </a:r>
            <a:r>
              <a:rPr lang="zh-CN" altLang="en-US" sz="3200">
                <a:solidFill>
                  <a:srgbClr val="FF9900"/>
                </a:solidFill>
                <a:latin typeface="宋体" panose="02010600030101010101" pitchFamily="2" charset="-122"/>
              </a:rPr>
              <a:t>常用编码 </a:t>
            </a:r>
          </a:p>
        </p:txBody>
      </p:sp>
      <p:sp>
        <p:nvSpPr>
          <p:cNvPr id="150531" name="Rectangle 3"/>
          <p:cNvSpPr>
            <a:spLocks noGrp="1" noChangeArrowheads="1"/>
          </p:cNvSpPr>
          <p:nvPr>
            <p:ph type="body" idx="4294967295"/>
          </p:nvPr>
        </p:nvSpPr>
        <p:spPr>
          <a:xfrm>
            <a:off x="2208213" y="1341438"/>
            <a:ext cx="3816350" cy="4248150"/>
          </a:xfrm>
        </p:spPr>
        <p:txBody>
          <a:bodyPr/>
          <a:lstStyle/>
          <a:p>
            <a:pPr algn="just" eaLnBrk="1" hangingPunct="1">
              <a:lnSpc>
                <a:spcPct val="95000"/>
              </a:lnSpc>
              <a:buFontTx/>
              <a:buNone/>
            </a:pPr>
            <a:r>
              <a:rPr lang="en-US" altLang="zh-CN" sz="2400" dirty="0"/>
              <a:t>3</a:t>
            </a:r>
            <a:r>
              <a:rPr lang="zh-CN" altLang="en-US" sz="2400" dirty="0"/>
              <a:t>．独热码 </a:t>
            </a:r>
          </a:p>
          <a:p>
            <a:pPr lvl="1" algn="just" eaLnBrk="1" hangingPunct="1">
              <a:lnSpc>
                <a:spcPct val="110000"/>
              </a:lnSpc>
            </a:pPr>
            <a:r>
              <a:rPr lang="zh-CN" altLang="en-US" dirty="0"/>
              <a:t>特点：只有一个二进制位为</a:t>
            </a:r>
            <a:r>
              <a:rPr lang="en-US" altLang="zh-CN" dirty="0"/>
              <a:t>1</a:t>
            </a:r>
            <a:r>
              <a:rPr lang="zh-CN" altLang="en-US" dirty="0"/>
              <a:t>，其他全为</a:t>
            </a:r>
            <a:r>
              <a:rPr lang="en-US" altLang="zh-CN" dirty="0"/>
              <a:t>0 </a:t>
            </a:r>
            <a:endParaRPr lang="zh-CN" altLang="en-US" dirty="0"/>
          </a:p>
          <a:p>
            <a:pPr lvl="1" algn="just" eaLnBrk="1" hangingPunct="1">
              <a:lnSpc>
                <a:spcPct val="110000"/>
              </a:lnSpc>
            </a:pPr>
            <a:r>
              <a:rPr lang="zh-CN" altLang="en-US" dirty="0"/>
              <a:t>编码的二进制位数与需要进行编码的状态数相等 </a:t>
            </a:r>
          </a:p>
          <a:p>
            <a:pPr lvl="1" algn="just" eaLnBrk="1" hangingPunct="1">
              <a:lnSpc>
                <a:spcPct val="130000"/>
              </a:lnSpc>
            </a:pPr>
            <a:r>
              <a:rPr lang="zh-CN" altLang="en-US" dirty="0"/>
              <a:t>常用于时序逻辑电路中状态机的设计 </a:t>
            </a:r>
          </a:p>
        </p:txBody>
      </p:sp>
      <p:sp>
        <p:nvSpPr>
          <p:cNvPr id="150607" name="Rectangle 79"/>
          <p:cNvSpPr>
            <a:spLocks noChangeArrowheads="1"/>
          </p:cNvSpPr>
          <p:nvPr/>
        </p:nvSpPr>
        <p:spPr bwMode="auto">
          <a:xfrm>
            <a:off x="1524001" y="3139559"/>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0611" name="Rectangle 83"/>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50736" name="Group 208"/>
          <p:cNvGraphicFramePr>
            <a:graphicFrameLocks noGrp="1"/>
          </p:cNvGraphicFramePr>
          <p:nvPr>
            <p:extLst>
              <p:ext uri="{D42A27DB-BD31-4B8C-83A1-F6EECF244321}">
                <p14:modId xmlns:p14="http://schemas.microsoft.com/office/powerpoint/2010/main" val="43222665"/>
              </p:ext>
            </p:extLst>
          </p:nvPr>
        </p:nvGraphicFramePr>
        <p:xfrm>
          <a:off x="6383338" y="1196975"/>
          <a:ext cx="3816350" cy="5327652"/>
        </p:xfrm>
        <a:graphic>
          <a:graphicData uri="http://schemas.openxmlformats.org/drawingml/2006/table">
            <a:tbl>
              <a:tblPr/>
              <a:tblGrid>
                <a:gridCol w="1798637"/>
                <a:gridCol w="2017713"/>
              </a:tblGrid>
              <a:tr h="49371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十进制数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独热码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000000001</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16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000000010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000000100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000001000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16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000010000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000100000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001000000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8163">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010000000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100000000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0737" name="AutoShape 209">
            <a:hlinkClick r:id="rId2" action="ppaction://hlinksldjump" highlightClick="1"/>
          </p:cNvPr>
          <p:cNvSpPr>
            <a:spLocks noChangeArrowheads="1"/>
          </p:cNvSpPr>
          <p:nvPr/>
        </p:nvSpPr>
        <p:spPr bwMode="auto">
          <a:xfrm>
            <a:off x="9625013" y="6570664"/>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068040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2000"/>
                                        <p:tgtEl>
                                          <p:spTgt spid="150531">
                                            <p:txEl>
                                              <p:pRg st="0" end="0"/>
                                            </p:txEl>
                                          </p:spTgt>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150531">
                                            <p:txEl>
                                              <p:pRg st="1" end="1"/>
                                            </p:txEl>
                                          </p:spTgt>
                                        </p:tgtEl>
                                        <p:attrNameLst>
                                          <p:attrName>style.visibility</p:attrName>
                                        </p:attrNameLst>
                                      </p:cBhvr>
                                      <p:to>
                                        <p:strVal val="visible"/>
                                      </p:to>
                                    </p:set>
                                    <p:animEffect transition="in" filter="wipe(left)">
                                      <p:cBhvr>
                                        <p:cTn id="11" dur="2000"/>
                                        <p:tgtEl>
                                          <p:spTgt spid="150531">
                                            <p:txEl>
                                              <p:pRg st="1" end="1"/>
                                            </p:txEl>
                                          </p:spTgt>
                                        </p:tgtEl>
                                      </p:cBhvr>
                                    </p:animEffect>
                                  </p:childTnLst>
                                </p:cTn>
                              </p:par>
                            </p:childTnLst>
                          </p:cTn>
                        </p:par>
                        <p:par>
                          <p:cTn id="12" fill="hold" nodeType="afterGroup">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wipe(left)">
                                      <p:cBhvr>
                                        <p:cTn id="15" dur="2000"/>
                                        <p:tgtEl>
                                          <p:spTgt spid="150531">
                                            <p:txEl>
                                              <p:pRg st="2" end="2"/>
                                            </p:txEl>
                                          </p:spTgt>
                                        </p:tgtEl>
                                      </p:cBhvr>
                                    </p:animEffect>
                                  </p:childTnLst>
                                </p:cTn>
                              </p:par>
                            </p:childTnLst>
                          </p:cTn>
                        </p:par>
                        <p:par>
                          <p:cTn id="16" fill="hold" nodeType="afterGroup">
                            <p:stCondLst>
                              <p:cond delay="6000"/>
                            </p:stCondLst>
                            <p:childTnLst>
                              <p:par>
                                <p:cTn id="17" presetID="22" presetClass="entr" presetSubtype="8" fill="hold" grpId="0" nodeType="afterEffect">
                                  <p:stCondLst>
                                    <p:cond delay="0"/>
                                  </p:stCondLst>
                                  <p:childTnLst>
                                    <p:set>
                                      <p:cBhvr>
                                        <p:cTn id="18" dur="1" fill="hold">
                                          <p:stCondLst>
                                            <p:cond delay="0"/>
                                          </p:stCondLst>
                                        </p:cTn>
                                        <p:tgtEl>
                                          <p:spTgt spid="150531">
                                            <p:txEl>
                                              <p:pRg st="3" end="3"/>
                                            </p:txEl>
                                          </p:spTgt>
                                        </p:tgtEl>
                                        <p:attrNameLst>
                                          <p:attrName>style.visibility</p:attrName>
                                        </p:attrNameLst>
                                      </p:cBhvr>
                                      <p:to>
                                        <p:strVal val="visible"/>
                                      </p:to>
                                    </p:set>
                                    <p:animEffect transition="in" filter="wipe(left)">
                                      <p:cBhvr>
                                        <p:cTn id="19" dur="2000"/>
                                        <p:tgtEl>
                                          <p:spTgt spid="15053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150736"/>
                                        </p:tgtEl>
                                        <p:attrNameLst>
                                          <p:attrName>style.visibility</p:attrName>
                                        </p:attrNameLst>
                                      </p:cBhvr>
                                      <p:to>
                                        <p:strVal val="visible"/>
                                      </p:to>
                                    </p:set>
                                    <p:animEffect transition="in" filter="wipe(up)">
                                      <p:cBhvr>
                                        <p:cTn id="24" dur="2000"/>
                                        <p:tgtEl>
                                          <p:spTgt spid="150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descr="Large confetti"/>
          <p:cNvSpPr>
            <a:spLocks noGrp="1" noChangeArrowheads="1"/>
          </p:cNvSpPr>
          <p:nvPr>
            <p:ph type="title" idx="4294967295"/>
          </p:nvPr>
        </p:nvSpPr>
        <p:spPr/>
        <p:txBody>
          <a:bodyPr/>
          <a:lstStyle/>
          <a:p>
            <a:pPr eaLnBrk="1" hangingPunct="1"/>
            <a:r>
              <a:rPr lang="zh-CN" altLang="en-US" sz="3200">
                <a:solidFill>
                  <a:srgbClr val="FF9900"/>
                </a:solidFill>
                <a:latin typeface="宋体" panose="02010600030101010101" pitchFamily="2" charset="-122"/>
              </a:rPr>
              <a:t>1.2.</a:t>
            </a:r>
            <a:r>
              <a:rPr lang="en-US" altLang="zh-CN" sz="3200">
                <a:solidFill>
                  <a:srgbClr val="FF9900"/>
                </a:solidFill>
                <a:latin typeface="宋体" panose="02010600030101010101" pitchFamily="2" charset="-122"/>
              </a:rPr>
              <a:t>3 </a:t>
            </a:r>
            <a:r>
              <a:rPr lang="zh-CN" altLang="en-US" sz="3200">
                <a:solidFill>
                  <a:srgbClr val="FF9900"/>
                </a:solidFill>
                <a:latin typeface="宋体" panose="02010600030101010101" pitchFamily="2" charset="-122"/>
              </a:rPr>
              <a:t>常用编码 </a:t>
            </a:r>
          </a:p>
        </p:txBody>
      </p:sp>
      <p:sp>
        <p:nvSpPr>
          <p:cNvPr id="151555" name="Rectangle 3"/>
          <p:cNvSpPr>
            <a:spLocks noGrp="1" noChangeArrowheads="1"/>
          </p:cNvSpPr>
          <p:nvPr>
            <p:ph type="body" idx="4294967295"/>
          </p:nvPr>
        </p:nvSpPr>
        <p:spPr>
          <a:xfrm>
            <a:off x="1774826" y="1196976"/>
            <a:ext cx="8424863" cy="5661025"/>
          </a:xfrm>
        </p:spPr>
        <p:txBody>
          <a:bodyPr/>
          <a:lstStyle/>
          <a:p>
            <a:pPr algn="just" eaLnBrk="1" hangingPunct="1">
              <a:spcBef>
                <a:spcPct val="10000"/>
              </a:spcBef>
              <a:buFontTx/>
              <a:buNone/>
            </a:pPr>
            <a:r>
              <a:rPr lang="en-US" altLang="zh-CN" sz="2400"/>
              <a:t>4</a:t>
            </a:r>
            <a:r>
              <a:rPr lang="zh-CN" altLang="en-US" sz="2400"/>
              <a:t>．二</a:t>
            </a:r>
            <a:r>
              <a:rPr lang="en-US" altLang="zh-CN" sz="2400"/>
              <a:t>—</a:t>
            </a:r>
            <a:r>
              <a:rPr lang="zh-CN" altLang="en-US" sz="2400"/>
              <a:t>十进制编码</a:t>
            </a:r>
            <a:r>
              <a:rPr lang="en-US" altLang="zh-CN" sz="2400"/>
              <a:t>(BCD</a:t>
            </a:r>
            <a:r>
              <a:rPr lang="zh-CN" altLang="en-US" sz="2400"/>
              <a:t>码</a:t>
            </a:r>
            <a:r>
              <a:rPr lang="en-US" altLang="zh-CN" sz="2400"/>
              <a:t>) </a:t>
            </a:r>
            <a:endParaRPr lang="zh-CN" altLang="en-US" sz="2400"/>
          </a:p>
          <a:p>
            <a:pPr lvl="1" algn="just" eaLnBrk="1" hangingPunct="1">
              <a:lnSpc>
                <a:spcPct val="105000"/>
              </a:lnSpc>
              <a:spcBef>
                <a:spcPct val="10000"/>
              </a:spcBef>
            </a:pPr>
            <a:r>
              <a:rPr lang="zh-CN" altLang="en-US"/>
              <a:t>特点：用</a:t>
            </a:r>
            <a:r>
              <a:rPr lang="en-US" altLang="zh-CN"/>
              <a:t>4</a:t>
            </a:r>
            <a:r>
              <a:rPr lang="zh-CN" altLang="en-US"/>
              <a:t>位二进制数对十进制数中的</a:t>
            </a:r>
            <a:r>
              <a:rPr lang="en-US" altLang="zh-CN"/>
              <a:t>10</a:t>
            </a:r>
            <a:r>
              <a:rPr lang="zh-CN" altLang="en-US"/>
              <a:t>个数符进行编码 </a:t>
            </a:r>
          </a:p>
          <a:p>
            <a:pPr lvl="1" algn="just" eaLnBrk="1" hangingPunct="1">
              <a:lnSpc>
                <a:spcPct val="105000"/>
              </a:lnSpc>
              <a:spcBef>
                <a:spcPct val="10000"/>
              </a:spcBef>
            </a:pPr>
            <a:r>
              <a:rPr lang="zh-CN" altLang="en-US"/>
              <a:t>既满足系统中使用二进制数的要求，又适应人们使用十进制数的习惯 </a:t>
            </a:r>
          </a:p>
          <a:p>
            <a:pPr lvl="1" algn="just" eaLnBrk="1" hangingPunct="1">
              <a:lnSpc>
                <a:spcPct val="105000"/>
              </a:lnSpc>
              <a:spcBef>
                <a:spcPct val="10000"/>
              </a:spcBef>
            </a:pPr>
            <a:r>
              <a:rPr lang="zh-CN" altLang="en-US"/>
              <a:t>常用的编码：</a:t>
            </a:r>
          </a:p>
          <a:p>
            <a:pPr lvl="2" algn="just" eaLnBrk="1" hangingPunct="1">
              <a:lnSpc>
                <a:spcPct val="105000"/>
              </a:lnSpc>
              <a:spcBef>
                <a:spcPct val="10000"/>
              </a:spcBef>
            </a:pPr>
            <a:r>
              <a:rPr lang="en-US" altLang="zh-CN" sz="2400"/>
              <a:t>8421BCD</a:t>
            </a:r>
            <a:r>
              <a:rPr lang="zh-CN" altLang="en-US" sz="2400"/>
              <a:t>码、</a:t>
            </a:r>
            <a:r>
              <a:rPr lang="en-US" altLang="zh-CN" sz="2400"/>
              <a:t>2421BCD</a:t>
            </a:r>
            <a:r>
              <a:rPr lang="zh-CN" altLang="en-US" sz="2400"/>
              <a:t>码、</a:t>
            </a:r>
            <a:r>
              <a:rPr lang="en-US" altLang="zh-CN" sz="2400"/>
              <a:t>5211BCD</a:t>
            </a:r>
            <a:r>
              <a:rPr lang="zh-CN" altLang="en-US" sz="2400"/>
              <a:t>码等位权码（编码中每</a:t>
            </a:r>
            <a:r>
              <a:rPr lang="en-US" altLang="zh-CN" sz="2400"/>
              <a:t>1</a:t>
            </a:r>
            <a:r>
              <a:rPr lang="zh-CN" altLang="en-US" sz="2400"/>
              <a:t>位对应一个位权值）</a:t>
            </a:r>
          </a:p>
          <a:p>
            <a:pPr lvl="2" algn="just" eaLnBrk="1" hangingPunct="1">
              <a:lnSpc>
                <a:spcPct val="105000"/>
              </a:lnSpc>
              <a:spcBef>
                <a:spcPct val="10000"/>
              </a:spcBef>
              <a:buFont typeface="Wingdings" panose="05000000000000000000" pitchFamily="2" charset="2"/>
              <a:buNone/>
            </a:pPr>
            <a:r>
              <a:rPr lang="zh-CN" altLang="en-US" sz="2400"/>
              <a:t> 如：</a:t>
            </a:r>
            <a:r>
              <a:rPr lang="en-US" altLang="zh-CN" sz="2400"/>
              <a:t>8421BCD</a:t>
            </a:r>
            <a:r>
              <a:rPr lang="zh-CN" altLang="en-US" sz="2400"/>
              <a:t>码中，各位的位权依次是 </a:t>
            </a:r>
            <a:r>
              <a:rPr lang="en-US" altLang="zh-CN" sz="2400"/>
              <a:t>8</a:t>
            </a:r>
            <a:r>
              <a:rPr lang="zh-CN" altLang="en-US" sz="2400"/>
              <a:t>、</a:t>
            </a:r>
            <a:r>
              <a:rPr lang="en-US" altLang="zh-CN" sz="2400"/>
              <a:t>4</a:t>
            </a:r>
            <a:r>
              <a:rPr lang="zh-CN" altLang="en-US" sz="2400"/>
              <a:t>、</a:t>
            </a:r>
            <a:r>
              <a:rPr lang="en-US" altLang="zh-CN" sz="2400"/>
              <a:t>2</a:t>
            </a:r>
            <a:r>
              <a:rPr lang="zh-CN" altLang="en-US" sz="2400"/>
              <a:t>、</a:t>
            </a:r>
            <a:r>
              <a:rPr lang="en-US" altLang="zh-CN" sz="2400"/>
              <a:t>1</a:t>
            </a:r>
            <a:endParaRPr lang="zh-CN" altLang="en-US" sz="2400"/>
          </a:p>
          <a:p>
            <a:pPr lvl="2" algn="just" eaLnBrk="1" hangingPunct="1">
              <a:lnSpc>
                <a:spcPct val="105000"/>
              </a:lnSpc>
              <a:spcBef>
                <a:spcPct val="10000"/>
              </a:spcBef>
              <a:buFont typeface="Wingdings" panose="05000000000000000000" pitchFamily="2" charset="2"/>
              <a:buNone/>
            </a:pPr>
            <a:r>
              <a:rPr lang="zh-CN" altLang="en-US" sz="2400"/>
              <a:t>         编码 </a:t>
            </a:r>
            <a:r>
              <a:rPr lang="en-US" altLang="zh-CN" sz="2400"/>
              <a:t>1001 </a:t>
            </a:r>
            <a:r>
              <a:rPr lang="zh-CN" altLang="en-US" sz="2400"/>
              <a:t>对应的十进制数符： </a:t>
            </a:r>
            <a:r>
              <a:rPr lang="en-US" altLang="zh-CN" sz="2400"/>
              <a:t>8+0+0+1=9</a:t>
            </a:r>
            <a:endParaRPr lang="zh-CN" altLang="en-US" sz="2400"/>
          </a:p>
          <a:p>
            <a:pPr lvl="2" algn="just" eaLnBrk="1" hangingPunct="1">
              <a:lnSpc>
                <a:spcPct val="105000"/>
              </a:lnSpc>
              <a:spcBef>
                <a:spcPct val="10000"/>
              </a:spcBef>
            </a:pPr>
            <a:r>
              <a:rPr lang="zh-CN" altLang="en-US" sz="2400"/>
              <a:t>余</a:t>
            </a:r>
            <a:r>
              <a:rPr lang="en-US" altLang="zh-CN" sz="2400"/>
              <a:t>3</a:t>
            </a:r>
            <a:r>
              <a:rPr lang="zh-CN" altLang="en-US" sz="2400"/>
              <a:t>码：由二进制码加</a:t>
            </a:r>
            <a:r>
              <a:rPr lang="en-US" altLang="zh-CN" sz="2400"/>
              <a:t>3(0011)</a:t>
            </a:r>
            <a:r>
              <a:rPr lang="zh-CN" altLang="en-US" sz="2400"/>
              <a:t>后形成，即从二进制码的</a:t>
            </a:r>
            <a:r>
              <a:rPr lang="en-US" altLang="zh-CN" sz="2400"/>
              <a:t>3</a:t>
            </a:r>
            <a:r>
              <a:rPr lang="zh-CN" altLang="en-US" sz="2400"/>
              <a:t>开始编码</a:t>
            </a:r>
          </a:p>
          <a:p>
            <a:pPr lvl="2" algn="just" eaLnBrk="1" hangingPunct="1">
              <a:lnSpc>
                <a:spcPct val="105000"/>
              </a:lnSpc>
              <a:spcBef>
                <a:spcPct val="10000"/>
              </a:spcBef>
            </a:pPr>
            <a:r>
              <a:rPr lang="zh-CN" altLang="en-US" sz="2400"/>
              <a:t>余</a:t>
            </a:r>
            <a:r>
              <a:rPr lang="en-US" altLang="zh-CN" sz="2400"/>
              <a:t>3</a:t>
            </a:r>
            <a:r>
              <a:rPr lang="zh-CN" altLang="en-US" sz="2400"/>
              <a:t>格雷码：由格雷码加</a:t>
            </a:r>
            <a:r>
              <a:rPr lang="en-US" altLang="zh-CN" sz="2400"/>
              <a:t>3</a:t>
            </a:r>
            <a:r>
              <a:rPr lang="zh-CN" altLang="en-US" sz="2400"/>
              <a:t>后形成的，即从格雷码的</a:t>
            </a:r>
            <a:r>
              <a:rPr lang="en-US" altLang="zh-CN" sz="2400"/>
              <a:t>3(0010)</a:t>
            </a:r>
            <a:r>
              <a:rPr lang="zh-CN" altLang="en-US" sz="2400"/>
              <a:t>开始编码 </a:t>
            </a:r>
          </a:p>
        </p:txBody>
      </p:sp>
      <p:sp>
        <p:nvSpPr>
          <p:cNvPr id="151556" name="Rectangle 4"/>
          <p:cNvSpPr>
            <a:spLocks noChangeArrowheads="1"/>
          </p:cNvSpPr>
          <p:nvPr/>
        </p:nvSpPr>
        <p:spPr bwMode="auto">
          <a:xfrm>
            <a:off x="1524001" y="3139559"/>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1557" name="Rectangle 5"/>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1593" name="AutoShape 41">
            <a:hlinkClick r:id="rId2" action="ppaction://hlinksldjump" highlightClick="1"/>
          </p:cNvPr>
          <p:cNvSpPr>
            <a:spLocks noChangeArrowheads="1"/>
          </p:cNvSpPr>
          <p:nvPr/>
        </p:nvSpPr>
        <p:spPr bwMode="auto">
          <a:xfrm>
            <a:off x="9625013" y="6570664"/>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169945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1555">
                                            <p:txEl>
                                              <p:pRg st="0" end="0"/>
                                            </p:txEl>
                                          </p:spTgt>
                                        </p:tgtEl>
                                        <p:attrNameLst>
                                          <p:attrName>style.visibility</p:attrName>
                                        </p:attrNameLst>
                                      </p:cBhvr>
                                      <p:to>
                                        <p:strVal val="visible"/>
                                      </p:to>
                                    </p:set>
                                    <p:anim calcmode="discrete" valueType="clr">
                                      <p:cBhvr override="childStyle">
                                        <p:cTn id="7" dur="80"/>
                                        <p:tgtEl>
                                          <p:spTgt spid="15155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155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155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51555">
                                            <p:txEl>
                                              <p:pRg st="1" end="1"/>
                                            </p:txEl>
                                          </p:spTgt>
                                        </p:tgtEl>
                                        <p:attrNameLst>
                                          <p:attrName>style.visibility</p:attrName>
                                        </p:attrNameLst>
                                      </p:cBhvr>
                                      <p:to>
                                        <p:strVal val="visible"/>
                                      </p:to>
                                    </p:set>
                                    <p:anim calcmode="discrete" valueType="clr">
                                      <p:cBhvr override="childStyle">
                                        <p:cTn id="14" dur="80"/>
                                        <p:tgtEl>
                                          <p:spTgt spid="15155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1555">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1555">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51555">
                                            <p:txEl>
                                              <p:pRg st="2" end="2"/>
                                            </p:txEl>
                                          </p:spTgt>
                                        </p:tgtEl>
                                        <p:attrNameLst>
                                          <p:attrName>style.visibility</p:attrName>
                                        </p:attrNameLst>
                                      </p:cBhvr>
                                      <p:to>
                                        <p:strVal val="visible"/>
                                      </p:to>
                                    </p:set>
                                    <p:anim calcmode="discrete" valueType="clr">
                                      <p:cBhvr override="childStyle">
                                        <p:cTn id="21" dur="80"/>
                                        <p:tgtEl>
                                          <p:spTgt spid="15155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51555">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51555">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51555">
                                            <p:txEl>
                                              <p:pRg st="3" end="3"/>
                                            </p:txEl>
                                          </p:spTgt>
                                        </p:tgtEl>
                                        <p:attrNameLst>
                                          <p:attrName>style.visibility</p:attrName>
                                        </p:attrNameLst>
                                      </p:cBhvr>
                                      <p:to>
                                        <p:strVal val="visible"/>
                                      </p:to>
                                    </p:set>
                                    <p:anim calcmode="discrete" valueType="clr">
                                      <p:cBhvr override="childStyle">
                                        <p:cTn id="28" dur="80"/>
                                        <p:tgtEl>
                                          <p:spTgt spid="15155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51555">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51555">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51555">
                                            <p:txEl>
                                              <p:pRg st="4" end="4"/>
                                            </p:txEl>
                                          </p:spTgt>
                                        </p:tgtEl>
                                        <p:attrNameLst>
                                          <p:attrName>style.visibility</p:attrName>
                                        </p:attrNameLst>
                                      </p:cBhvr>
                                      <p:to>
                                        <p:strVal val="visible"/>
                                      </p:to>
                                    </p:set>
                                    <p:anim calcmode="discrete" valueType="clr">
                                      <p:cBhvr override="childStyle">
                                        <p:cTn id="35" dur="80"/>
                                        <p:tgtEl>
                                          <p:spTgt spid="15155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51555">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51555">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51555">
                                            <p:txEl>
                                              <p:pRg st="5" end="5"/>
                                            </p:txEl>
                                          </p:spTgt>
                                        </p:tgtEl>
                                        <p:attrNameLst>
                                          <p:attrName>style.visibility</p:attrName>
                                        </p:attrNameLst>
                                      </p:cBhvr>
                                      <p:to>
                                        <p:strVal val="visible"/>
                                      </p:to>
                                    </p:set>
                                    <p:anim calcmode="discrete" valueType="clr">
                                      <p:cBhvr override="childStyle">
                                        <p:cTn id="42" dur="80"/>
                                        <p:tgtEl>
                                          <p:spTgt spid="15155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51555">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51555">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151555">
                                            <p:txEl>
                                              <p:pRg st="6" end="6"/>
                                            </p:txEl>
                                          </p:spTgt>
                                        </p:tgtEl>
                                        <p:attrNameLst>
                                          <p:attrName>style.visibility</p:attrName>
                                        </p:attrNameLst>
                                      </p:cBhvr>
                                      <p:to>
                                        <p:strVal val="visible"/>
                                      </p:to>
                                    </p:set>
                                    <p:anim calcmode="discrete" valueType="clr">
                                      <p:cBhvr override="childStyle">
                                        <p:cTn id="49" dur="1000"/>
                                        <p:tgtEl>
                                          <p:spTgt spid="15155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1000"/>
                                        <p:tgtEl>
                                          <p:spTgt spid="151555">
                                            <p:txEl>
                                              <p:pRg st="6" end="6"/>
                                            </p:txEl>
                                          </p:spTgt>
                                        </p:tgtEl>
                                        <p:attrNameLst>
                                          <p:attrName>fillcolor</p:attrName>
                                        </p:attrNameLst>
                                      </p:cBhvr>
                                      <p:tavLst>
                                        <p:tav tm="0">
                                          <p:val>
                                            <p:clrVal>
                                              <a:schemeClr val="accent2"/>
                                            </p:clrVal>
                                          </p:val>
                                        </p:tav>
                                        <p:tav tm="50000">
                                          <p:val>
                                            <p:clrVal>
                                              <a:schemeClr val="hlink"/>
                                            </p:clrVal>
                                          </p:val>
                                        </p:tav>
                                      </p:tavLst>
                                    </p:anim>
                                    <p:set>
                                      <p:cBhvr>
                                        <p:cTn id="51" dur="1000"/>
                                        <p:tgtEl>
                                          <p:spTgt spid="151555">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151555">
                                            <p:txEl>
                                              <p:pRg st="7" end="7"/>
                                            </p:txEl>
                                          </p:spTgt>
                                        </p:tgtEl>
                                        <p:attrNameLst>
                                          <p:attrName>style.visibility</p:attrName>
                                        </p:attrNameLst>
                                      </p:cBhvr>
                                      <p:to>
                                        <p:strVal val="visible"/>
                                      </p:to>
                                    </p:set>
                                    <p:anim calcmode="discrete" valueType="clr">
                                      <p:cBhvr override="childStyle">
                                        <p:cTn id="56" dur="80"/>
                                        <p:tgtEl>
                                          <p:spTgt spid="15155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51555">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151555">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51555">
                                            <p:txEl>
                                              <p:pRg st="8" end="8"/>
                                            </p:txEl>
                                          </p:spTgt>
                                        </p:tgtEl>
                                        <p:attrNameLst>
                                          <p:attrName>style.visibility</p:attrName>
                                        </p:attrNameLst>
                                      </p:cBhvr>
                                      <p:to>
                                        <p:strVal val="visible"/>
                                      </p:to>
                                    </p:set>
                                    <p:anim calcmode="discrete" valueType="clr">
                                      <p:cBhvr override="childStyle">
                                        <p:cTn id="63" dur="80"/>
                                        <p:tgtEl>
                                          <p:spTgt spid="15155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51555">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151555">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91803" y="870049"/>
            <a:ext cx="9338062" cy="5389347"/>
          </a:xfrm>
          <a:prstGeom prst="rect">
            <a:avLst/>
          </a:prstGeom>
        </p:spPr>
      </p:pic>
    </p:spTree>
    <p:extLst>
      <p:ext uri="{BB962C8B-B14F-4D97-AF65-F5344CB8AC3E}">
        <p14:creationId xmlns:p14="http://schemas.microsoft.com/office/powerpoint/2010/main" val="40173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descr="Large confetti"/>
          <p:cNvSpPr>
            <a:spLocks noGrp="1" noChangeArrowheads="1"/>
          </p:cNvSpPr>
          <p:nvPr>
            <p:ph type="title" idx="4294967295"/>
          </p:nvPr>
        </p:nvSpPr>
        <p:spPr>
          <a:xfrm>
            <a:off x="4151314" y="333375"/>
            <a:ext cx="4751387" cy="630238"/>
          </a:xfrm>
        </p:spPr>
        <p:txBody>
          <a:bodyPr>
            <a:normAutofit fontScale="90000"/>
          </a:bodyPr>
          <a:lstStyle/>
          <a:p>
            <a:pPr eaLnBrk="1" hangingPunct="1"/>
            <a:r>
              <a:rPr lang="zh-CN" altLang="en-US" sz="3200">
                <a:solidFill>
                  <a:srgbClr val="FF9900"/>
                </a:solidFill>
                <a:latin typeface="宋体" panose="02010600030101010101" pitchFamily="2" charset="-122"/>
              </a:rPr>
              <a:t>常用的二</a:t>
            </a:r>
            <a:r>
              <a:rPr lang="en-US" altLang="zh-CN" sz="3200">
                <a:solidFill>
                  <a:srgbClr val="FF9900"/>
                </a:solidFill>
              </a:rPr>
              <a:t>—</a:t>
            </a:r>
            <a:r>
              <a:rPr lang="zh-CN" altLang="en-US" sz="3200">
                <a:solidFill>
                  <a:srgbClr val="FF9900"/>
                </a:solidFill>
                <a:latin typeface="宋体" panose="02010600030101010101" pitchFamily="2" charset="-122"/>
              </a:rPr>
              <a:t>十进制编码</a:t>
            </a:r>
            <a:r>
              <a:rPr lang="zh-CN" altLang="en-US" smtClean="0"/>
              <a:t> </a:t>
            </a:r>
            <a:r>
              <a:rPr lang="zh-CN" altLang="en-US" sz="3200">
                <a:solidFill>
                  <a:srgbClr val="FF9900"/>
                </a:solidFill>
                <a:latin typeface="宋体" panose="02010600030101010101" pitchFamily="2" charset="-122"/>
              </a:rPr>
              <a:t> </a:t>
            </a:r>
          </a:p>
        </p:txBody>
      </p:sp>
      <p:sp>
        <p:nvSpPr>
          <p:cNvPr id="152580" name="Rectangle 4"/>
          <p:cNvSpPr>
            <a:spLocks noChangeArrowheads="1"/>
          </p:cNvSpPr>
          <p:nvPr/>
        </p:nvSpPr>
        <p:spPr bwMode="auto">
          <a:xfrm>
            <a:off x="1524001" y="3139559"/>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2581" name="Rectangle 5"/>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153018" name="Group 442"/>
          <p:cNvGraphicFramePr>
            <a:graphicFrameLocks noGrp="1"/>
          </p:cNvGraphicFramePr>
          <p:nvPr/>
        </p:nvGraphicFramePr>
        <p:xfrm>
          <a:off x="1847851" y="1125538"/>
          <a:ext cx="8569325" cy="5472116"/>
        </p:xfrm>
        <a:graphic>
          <a:graphicData uri="http://schemas.openxmlformats.org/drawingml/2006/table">
            <a:tbl>
              <a:tblPr/>
              <a:tblGrid>
                <a:gridCol w="1466850"/>
                <a:gridCol w="1422400"/>
                <a:gridCol w="1430338"/>
                <a:gridCol w="1412875"/>
                <a:gridCol w="1422400"/>
                <a:gridCol w="1414462"/>
              </a:tblGrid>
              <a:tr h="7508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十进制数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8421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2421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5211</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余</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余</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格雷码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1488">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1111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lnSpc>
                          <a:spcPct val="105000"/>
                        </a:lnSpc>
                        <a:spcBef>
                          <a:spcPct val="60000"/>
                        </a:spcBef>
                        <a:tabLst>
                          <a:tab pos="1350963" algn="ctr"/>
                          <a:tab pos="2251075" algn="ctr"/>
                          <a:tab pos="2790825" algn="ctr"/>
                        </a:tabLst>
                        <a:defRPr kumimoji="1" sz="2400" b="1">
                          <a:solidFill>
                            <a:schemeClr val="tx1"/>
                          </a:solidFill>
                          <a:latin typeface="Times New Roman" panose="02020603050405020304" pitchFamily="18" charset="0"/>
                          <a:ea typeface="宋体" panose="02010600030101010101" pitchFamily="2" charset="-122"/>
                        </a:defRPr>
                      </a:lvl1pPr>
                      <a:lvl2pPr algn="l" eaLnBrk="0" hangingPunct="0">
                        <a:spcBef>
                          <a:spcPct val="35000"/>
                        </a:spcBef>
                        <a:buClr>
                          <a:schemeClr val="bg2"/>
                        </a:buClr>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20000"/>
                        </a:spcBef>
                        <a:buSzPct val="70000"/>
                        <a:buFont typeface="Wingdings" panose="05000000000000000000" pitchFamily="2" charset="2"/>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20000"/>
                        </a:spcBef>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tabLst>
                          <a:tab pos="1350963" algn="ctr"/>
                          <a:tab pos="2251075" algn="ctr"/>
                          <a:tab pos="2790825" algn="ctr"/>
                        </a:tabLs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50963" algn="ctr"/>
                          <a:tab pos="2251075" algn="ctr"/>
                          <a:tab pos="2790825" algn="ctr"/>
                        </a:tabLst>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019" name="AutoShape 443">
            <a:hlinkClick r:id="rId2" action="ppaction://hlinksldjump" highlightClick="1"/>
          </p:cNvPr>
          <p:cNvSpPr>
            <a:spLocks noChangeArrowheads="1"/>
          </p:cNvSpPr>
          <p:nvPr/>
        </p:nvSpPr>
        <p:spPr bwMode="auto">
          <a:xfrm>
            <a:off x="9625013" y="6570664"/>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0322185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descr="Large confetti"/>
          <p:cNvSpPr>
            <a:spLocks noGrp="1" noChangeArrowheads="1"/>
          </p:cNvSpPr>
          <p:nvPr>
            <p:ph type="title" idx="4294967295"/>
          </p:nvPr>
        </p:nvSpPr>
        <p:spPr>
          <a:xfrm>
            <a:off x="2208213" y="333375"/>
            <a:ext cx="7467600" cy="630238"/>
          </a:xfrm>
        </p:spPr>
        <p:txBody>
          <a:bodyPr/>
          <a:lstStyle/>
          <a:p>
            <a:pPr eaLnBrk="1" hangingPunct="1"/>
            <a:r>
              <a:rPr lang="zh-CN" altLang="en-US" sz="3200">
                <a:solidFill>
                  <a:srgbClr val="FF9900"/>
                </a:solidFill>
                <a:latin typeface="宋体" panose="02010600030101010101" pitchFamily="2" charset="-122"/>
              </a:rPr>
              <a:t>1.2.</a:t>
            </a:r>
            <a:r>
              <a:rPr lang="en-US" altLang="zh-CN" sz="3200">
                <a:solidFill>
                  <a:srgbClr val="FF9900"/>
                </a:solidFill>
                <a:latin typeface="宋体" panose="02010600030101010101" pitchFamily="2" charset="-122"/>
              </a:rPr>
              <a:t>3 </a:t>
            </a:r>
            <a:r>
              <a:rPr lang="zh-CN" altLang="en-US" sz="3200">
                <a:solidFill>
                  <a:srgbClr val="FF9900"/>
                </a:solidFill>
                <a:latin typeface="宋体" panose="02010600030101010101" pitchFamily="2" charset="-122"/>
              </a:rPr>
              <a:t>常用编码 </a:t>
            </a:r>
          </a:p>
        </p:txBody>
      </p:sp>
      <p:sp>
        <p:nvSpPr>
          <p:cNvPr id="153603" name="Rectangle 3"/>
          <p:cNvSpPr>
            <a:spLocks noGrp="1" noChangeArrowheads="1"/>
          </p:cNvSpPr>
          <p:nvPr>
            <p:ph type="body" idx="4294967295"/>
          </p:nvPr>
        </p:nvSpPr>
        <p:spPr>
          <a:xfrm>
            <a:off x="2063750" y="1341438"/>
            <a:ext cx="8064500" cy="5040312"/>
          </a:xfrm>
        </p:spPr>
        <p:txBody>
          <a:bodyPr>
            <a:normAutofit lnSpcReduction="10000"/>
          </a:bodyPr>
          <a:lstStyle/>
          <a:p>
            <a:pPr algn="just" eaLnBrk="1" hangingPunct="1">
              <a:lnSpc>
                <a:spcPct val="95000"/>
              </a:lnSpc>
              <a:buFontTx/>
              <a:buNone/>
            </a:pPr>
            <a:r>
              <a:rPr lang="en-US" altLang="zh-CN" sz="2400"/>
              <a:t>5</a:t>
            </a:r>
            <a:r>
              <a:rPr lang="zh-CN" altLang="en-US" sz="2400"/>
              <a:t>．</a:t>
            </a:r>
            <a:r>
              <a:rPr lang="en-US" altLang="zh-CN" sz="2400"/>
              <a:t>ASCII</a:t>
            </a:r>
            <a:r>
              <a:rPr lang="zh-CN" altLang="en-US" sz="2400"/>
              <a:t>码 </a:t>
            </a:r>
            <a:endParaRPr lang="zh-CN" altLang="en-US" sz="2000"/>
          </a:p>
          <a:p>
            <a:pPr lvl="1" algn="just" eaLnBrk="1" hangingPunct="1">
              <a:lnSpc>
                <a:spcPct val="110000"/>
              </a:lnSpc>
            </a:pPr>
            <a:r>
              <a:rPr lang="zh-CN" altLang="en-US"/>
              <a:t>用于表示各种</a:t>
            </a:r>
            <a:r>
              <a:rPr lang="zh-CN" altLang="en-US" b="1">
                <a:solidFill>
                  <a:srgbClr val="FF0000"/>
                </a:solidFill>
              </a:rPr>
              <a:t>字符</a:t>
            </a:r>
            <a:r>
              <a:rPr lang="en-US" altLang="zh-CN"/>
              <a:t>(</a:t>
            </a:r>
            <a:r>
              <a:rPr lang="zh-CN" altLang="en-US"/>
              <a:t>包括文字、字母、数字、标点符号、运算符及其他特殊字符等</a:t>
            </a:r>
            <a:r>
              <a:rPr lang="en-US" altLang="zh-CN"/>
              <a:t>)</a:t>
            </a:r>
            <a:r>
              <a:rPr lang="zh-CN" altLang="en-US"/>
              <a:t>的二进制代码 </a:t>
            </a:r>
            <a:endParaRPr lang="zh-CN" altLang="en-US" sz="2000"/>
          </a:p>
          <a:p>
            <a:pPr lvl="1" algn="just" eaLnBrk="1" hangingPunct="1">
              <a:lnSpc>
                <a:spcPct val="110000"/>
              </a:lnSpc>
            </a:pPr>
            <a:r>
              <a:rPr lang="zh-CN" altLang="en-US"/>
              <a:t>特点：采用</a:t>
            </a:r>
            <a:r>
              <a:rPr lang="en-US" altLang="zh-CN"/>
              <a:t>7</a:t>
            </a:r>
            <a:r>
              <a:rPr lang="zh-CN" altLang="en-US"/>
              <a:t>位二进制编码</a:t>
            </a:r>
          </a:p>
          <a:p>
            <a:pPr lvl="1" algn="just" eaLnBrk="1" hangingPunct="1">
              <a:lnSpc>
                <a:spcPct val="110000"/>
              </a:lnSpc>
            </a:pPr>
            <a:r>
              <a:rPr lang="zh-CN" altLang="en-US"/>
              <a:t>共表示 </a:t>
            </a:r>
            <a:r>
              <a:rPr lang="en-US" altLang="zh-CN"/>
              <a:t>2</a:t>
            </a:r>
            <a:r>
              <a:rPr lang="en-US" altLang="zh-CN" baseline="30000"/>
              <a:t>7  </a:t>
            </a:r>
            <a:r>
              <a:rPr lang="en-US" altLang="zh-CN"/>
              <a:t>( </a:t>
            </a:r>
            <a:r>
              <a:rPr lang="zh-CN" altLang="en-US"/>
              <a:t>即 </a:t>
            </a:r>
            <a:r>
              <a:rPr lang="en-US" altLang="zh-CN"/>
              <a:t>128 ) </a:t>
            </a:r>
            <a:r>
              <a:rPr lang="zh-CN" altLang="en-US"/>
              <a:t>个字符</a:t>
            </a:r>
          </a:p>
          <a:p>
            <a:pPr lvl="2" algn="just" eaLnBrk="1" hangingPunct="1">
              <a:lnSpc>
                <a:spcPct val="110000"/>
              </a:lnSpc>
              <a:buFont typeface="Wingdings" panose="05000000000000000000" pitchFamily="2" charset="2"/>
              <a:buChar char="l"/>
            </a:pPr>
            <a:r>
              <a:rPr lang="en-US" altLang="zh-CN"/>
              <a:t>0</a:t>
            </a:r>
            <a:r>
              <a:rPr lang="zh-CN" altLang="en-US"/>
              <a:t>～</a:t>
            </a:r>
            <a:r>
              <a:rPr lang="en-US" altLang="zh-CN"/>
              <a:t>9</a:t>
            </a:r>
            <a:r>
              <a:rPr lang="zh-CN" altLang="en-US"/>
              <a:t>十个数码</a:t>
            </a:r>
          </a:p>
          <a:p>
            <a:pPr lvl="2" algn="just" eaLnBrk="1" hangingPunct="1">
              <a:lnSpc>
                <a:spcPct val="110000"/>
              </a:lnSpc>
              <a:buFont typeface="Wingdings" panose="05000000000000000000" pitchFamily="2" charset="2"/>
              <a:buChar char="l"/>
            </a:pPr>
            <a:r>
              <a:rPr lang="zh-CN" altLang="en-US"/>
              <a:t>大小写各</a:t>
            </a:r>
            <a:r>
              <a:rPr lang="en-US" altLang="zh-CN"/>
              <a:t>26</a:t>
            </a:r>
            <a:r>
              <a:rPr lang="zh-CN" altLang="en-US"/>
              <a:t>个英文字母</a:t>
            </a:r>
          </a:p>
          <a:p>
            <a:pPr lvl="2" algn="just" eaLnBrk="1" hangingPunct="1">
              <a:lnSpc>
                <a:spcPct val="110000"/>
              </a:lnSpc>
              <a:buFont typeface="Wingdings" panose="05000000000000000000" pitchFamily="2" charset="2"/>
              <a:buChar char="l"/>
            </a:pPr>
            <a:r>
              <a:rPr lang="zh-CN" altLang="en-US"/>
              <a:t>标点符号</a:t>
            </a:r>
          </a:p>
          <a:p>
            <a:pPr lvl="2" algn="just" eaLnBrk="1" hangingPunct="1">
              <a:lnSpc>
                <a:spcPct val="110000"/>
              </a:lnSpc>
              <a:buFont typeface="Wingdings" panose="05000000000000000000" pitchFamily="2" charset="2"/>
              <a:buChar char="l"/>
            </a:pPr>
            <a:r>
              <a:rPr lang="zh-CN" altLang="en-US"/>
              <a:t>运算符</a:t>
            </a:r>
          </a:p>
          <a:p>
            <a:pPr lvl="2" algn="just" eaLnBrk="1" hangingPunct="1">
              <a:lnSpc>
                <a:spcPct val="110000"/>
              </a:lnSpc>
              <a:buFont typeface="Wingdings" panose="05000000000000000000" pitchFamily="2" charset="2"/>
              <a:buChar char="l"/>
            </a:pPr>
            <a:r>
              <a:rPr lang="zh-CN" altLang="en-US"/>
              <a:t>一些常用符号</a:t>
            </a:r>
          </a:p>
          <a:p>
            <a:pPr lvl="2" algn="just" eaLnBrk="1" hangingPunct="1">
              <a:lnSpc>
                <a:spcPct val="110000"/>
              </a:lnSpc>
              <a:buFont typeface="Wingdings" panose="05000000000000000000" pitchFamily="2" charset="2"/>
              <a:buChar char="l"/>
            </a:pPr>
            <a:r>
              <a:rPr lang="en-US" altLang="zh-CN"/>
              <a:t>33</a:t>
            </a:r>
            <a:r>
              <a:rPr lang="zh-CN" altLang="en-US"/>
              <a:t>个控制字符</a:t>
            </a:r>
          </a:p>
          <a:p>
            <a:pPr lvl="1" algn="just" eaLnBrk="1" hangingPunct="1">
              <a:lnSpc>
                <a:spcPct val="110000"/>
              </a:lnSpc>
            </a:pPr>
            <a:r>
              <a:rPr lang="zh-CN" altLang="en-US"/>
              <a:t>使用时通常加上第</a:t>
            </a:r>
            <a:r>
              <a:rPr lang="en-US" altLang="zh-CN"/>
              <a:t>8</a:t>
            </a:r>
            <a:r>
              <a:rPr lang="zh-CN" altLang="en-US"/>
              <a:t>位作为奇偶校验位 </a:t>
            </a:r>
          </a:p>
        </p:txBody>
      </p:sp>
      <p:sp>
        <p:nvSpPr>
          <p:cNvPr id="153604" name="Rectangle 4"/>
          <p:cNvSpPr>
            <a:spLocks noChangeArrowheads="1"/>
          </p:cNvSpPr>
          <p:nvPr/>
        </p:nvSpPr>
        <p:spPr bwMode="auto">
          <a:xfrm>
            <a:off x="1524001" y="3139559"/>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3605" name="Rectangle 5"/>
          <p:cNvSpPr>
            <a:spLocks noChangeArrowheads="1"/>
          </p:cNvSpPr>
          <p:nvPr/>
        </p:nvSpPr>
        <p:spPr bwMode="auto">
          <a:xfrm>
            <a:off x="1524001" y="3144322"/>
            <a:ext cx="1847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153606" name="AutoShape 6">
            <a:hlinkClick r:id="rId2" action="ppaction://hlinksldjump" highlightClick="1"/>
          </p:cNvPr>
          <p:cNvSpPr>
            <a:spLocks noChangeArrowheads="1"/>
          </p:cNvSpPr>
          <p:nvPr/>
        </p:nvSpPr>
        <p:spPr bwMode="auto">
          <a:xfrm>
            <a:off x="9625013" y="6570664"/>
            <a:ext cx="323850" cy="287337"/>
          </a:xfrm>
          <a:prstGeom prst="actionButtonBeginning">
            <a:avLst/>
          </a:prstGeom>
          <a:solidFill>
            <a:srgbClr val="FFFFCC"/>
          </a:solidFill>
          <a:ln w="9525">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195339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3603">
                                            <p:txEl>
                                              <p:pRg st="0" end="0"/>
                                            </p:txEl>
                                          </p:spTgt>
                                        </p:tgtEl>
                                        <p:attrNameLst>
                                          <p:attrName>style.visibility</p:attrName>
                                        </p:attrNameLst>
                                      </p:cBhvr>
                                      <p:to>
                                        <p:strVal val="visible"/>
                                      </p:to>
                                    </p:set>
                                    <p:anim calcmode="discrete" valueType="clr">
                                      <p:cBhvr override="childStyle">
                                        <p:cTn id="7" dur="80"/>
                                        <p:tgtEl>
                                          <p:spTgt spid="1536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36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536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53603">
                                            <p:txEl>
                                              <p:pRg st="1" end="1"/>
                                            </p:txEl>
                                          </p:spTgt>
                                        </p:tgtEl>
                                        <p:attrNameLst>
                                          <p:attrName>style.visibility</p:attrName>
                                        </p:attrNameLst>
                                      </p:cBhvr>
                                      <p:to>
                                        <p:strVal val="visible"/>
                                      </p:to>
                                    </p:set>
                                    <p:anim calcmode="discrete" valueType="clr">
                                      <p:cBhvr override="childStyle">
                                        <p:cTn id="14" dur="80"/>
                                        <p:tgtEl>
                                          <p:spTgt spid="1536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36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536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53603">
                                            <p:txEl>
                                              <p:pRg st="2" end="2"/>
                                            </p:txEl>
                                          </p:spTgt>
                                        </p:tgtEl>
                                        <p:attrNameLst>
                                          <p:attrName>style.visibility</p:attrName>
                                        </p:attrNameLst>
                                      </p:cBhvr>
                                      <p:to>
                                        <p:strVal val="visible"/>
                                      </p:to>
                                    </p:set>
                                    <p:anim calcmode="discrete" valueType="clr">
                                      <p:cBhvr override="childStyle">
                                        <p:cTn id="21" dur="80"/>
                                        <p:tgtEl>
                                          <p:spTgt spid="1536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536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536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153603">
                                            <p:txEl>
                                              <p:pRg st="3" end="3"/>
                                            </p:txEl>
                                          </p:spTgt>
                                        </p:tgtEl>
                                        <p:attrNameLst>
                                          <p:attrName>style.visibility</p:attrName>
                                        </p:attrNameLst>
                                      </p:cBhvr>
                                      <p:to>
                                        <p:strVal val="visible"/>
                                      </p:to>
                                    </p:set>
                                    <p:anim calcmode="discrete" valueType="clr">
                                      <p:cBhvr override="childStyle">
                                        <p:cTn id="28" dur="80"/>
                                        <p:tgtEl>
                                          <p:spTgt spid="1536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5360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153603">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153603">
                                            <p:txEl>
                                              <p:pRg st="4" end="4"/>
                                            </p:txEl>
                                          </p:spTgt>
                                        </p:tgtEl>
                                        <p:attrNameLst>
                                          <p:attrName>style.visibility</p:attrName>
                                        </p:attrNameLst>
                                      </p:cBhvr>
                                      <p:to>
                                        <p:strVal val="visible"/>
                                      </p:to>
                                    </p:set>
                                    <p:anim calcmode="discrete" valueType="clr">
                                      <p:cBhvr override="childStyle">
                                        <p:cTn id="35" dur="80"/>
                                        <p:tgtEl>
                                          <p:spTgt spid="1536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5360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153603">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153603">
                                            <p:txEl>
                                              <p:pRg st="5" end="5"/>
                                            </p:txEl>
                                          </p:spTgt>
                                        </p:tgtEl>
                                        <p:attrNameLst>
                                          <p:attrName>style.visibility</p:attrName>
                                        </p:attrNameLst>
                                      </p:cBhvr>
                                      <p:to>
                                        <p:strVal val="visible"/>
                                      </p:to>
                                    </p:set>
                                    <p:anim calcmode="discrete" valueType="clr">
                                      <p:cBhvr override="childStyle">
                                        <p:cTn id="42" dur="80"/>
                                        <p:tgtEl>
                                          <p:spTgt spid="1536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5360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153603">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153603">
                                            <p:txEl>
                                              <p:pRg st="6" end="6"/>
                                            </p:txEl>
                                          </p:spTgt>
                                        </p:tgtEl>
                                        <p:attrNameLst>
                                          <p:attrName>style.visibility</p:attrName>
                                        </p:attrNameLst>
                                      </p:cBhvr>
                                      <p:to>
                                        <p:strVal val="visible"/>
                                      </p:to>
                                    </p:set>
                                    <p:anim calcmode="discrete" valueType="clr">
                                      <p:cBhvr override="childStyle">
                                        <p:cTn id="49" dur="80"/>
                                        <p:tgtEl>
                                          <p:spTgt spid="1536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15360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153603">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grpId="0" nodeType="clickEffect">
                                  <p:stCondLst>
                                    <p:cond delay="0"/>
                                  </p:stCondLst>
                                  <p:iterate type="lt">
                                    <p:tmPct val="50000"/>
                                  </p:iterate>
                                  <p:childTnLst>
                                    <p:set>
                                      <p:cBhvr>
                                        <p:cTn id="55" dur="1" fill="hold">
                                          <p:stCondLst>
                                            <p:cond delay="0"/>
                                          </p:stCondLst>
                                        </p:cTn>
                                        <p:tgtEl>
                                          <p:spTgt spid="153603">
                                            <p:txEl>
                                              <p:pRg st="7" end="7"/>
                                            </p:txEl>
                                          </p:spTgt>
                                        </p:tgtEl>
                                        <p:attrNameLst>
                                          <p:attrName>style.visibility</p:attrName>
                                        </p:attrNameLst>
                                      </p:cBhvr>
                                      <p:to>
                                        <p:strVal val="visible"/>
                                      </p:to>
                                    </p:set>
                                    <p:anim calcmode="discrete" valueType="clr">
                                      <p:cBhvr override="childStyle">
                                        <p:cTn id="56" dur="80"/>
                                        <p:tgtEl>
                                          <p:spTgt spid="15360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153603">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153603">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grpId="0" nodeType="clickEffect">
                                  <p:stCondLst>
                                    <p:cond delay="0"/>
                                  </p:stCondLst>
                                  <p:iterate type="lt">
                                    <p:tmPct val="50000"/>
                                  </p:iterate>
                                  <p:childTnLst>
                                    <p:set>
                                      <p:cBhvr>
                                        <p:cTn id="62" dur="1" fill="hold">
                                          <p:stCondLst>
                                            <p:cond delay="0"/>
                                          </p:stCondLst>
                                        </p:cTn>
                                        <p:tgtEl>
                                          <p:spTgt spid="153603">
                                            <p:txEl>
                                              <p:pRg st="8" end="8"/>
                                            </p:txEl>
                                          </p:spTgt>
                                        </p:tgtEl>
                                        <p:attrNameLst>
                                          <p:attrName>style.visibility</p:attrName>
                                        </p:attrNameLst>
                                      </p:cBhvr>
                                      <p:to>
                                        <p:strVal val="visible"/>
                                      </p:to>
                                    </p:set>
                                    <p:anim calcmode="discrete" valueType="clr">
                                      <p:cBhvr override="childStyle">
                                        <p:cTn id="63" dur="80"/>
                                        <p:tgtEl>
                                          <p:spTgt spid="15360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153603">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153603">
                                            <p:txEl>
                                              <p:pRg st="8" end="8"/>
                                            </p:txEl>
                                          </p:spTgt>
                                        </p:tgtEl>
                                        <p:attrNameLst>
                                          <p:attrName>fill.type</p:attrName>
                                        </p:attrNameLst>
                                      </p:cBhvr>
                                      <p:to>
                                        <p:strVal val="solid"/>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7" presetClass="entr" presetSubtype="0" fill="hold" grpId="0" nodeType="clickEffect">
                                  <p:stCondLst>
                                    <p:cond delay="0"/>
                                  </p:stCondLst>
                                  <p:iterate type="lt">
                                    <p:tmPct val="50000"/>
                                  </p:iterate>
                                  <p:childTnLst>
                                    <p:set>
                                      <p:cBhvr>
                                        <p:cTn id="69" dur="1" fill="hold">
                                          <p:stCondLst>
                                            <p:cond delay="0"/>
                                          </p:stCondLst>
                                        </p:cTn>
                                        <p:tgtEl>
                                          <p:spTgt spid="153603">
                                            <p:txEl>
                                              <p:pRg st="9" end="9"/>
                                            </p:txEl>
                                          </p:spTgt>
                                        </p:tgtEl>
                                        <p:attrNameLst>
                                          <p:attrName>style.visibility</p:attrName>
                                        </p:attrNameLst>
                                      </p:cBhvr>
                                      <p:to>
                                        <p:strVal val="visible"/>
                                      </p:to>
                                    </p:set>
                                    <p:anim calcmode="discrete" valueType="clr">
                                      <p:cBhvr override="childStyle">
                                        <p:cTn id="70" dur="80"/>
                                        <p:tgtEl>
                                          <p:spTgt spid="153603">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153603">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153603">
                                            <p:txEl>
                                              <p:pRg st="9" end="9"/>
                                            </p:txEl>
                                          </p:spTgt>
                                        </p:tgtEl>
                                        <p:attrNameLst>
                                          <p:attrName>fill.type</p:attrName>
                                        </p:attrNameLst>
                                      </p:cBhvr>
                                      <p:to>
                                        <p:strVal val="solid"/>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153603">
                                            <p:txEl>
                                              <p:pRg st="10" end="10"/>
                                            </p:txEl>
                                          </p:spTgt>
                                        </p:tgtEl>
                                        <p:attrNameLst>
                                          <p:attrName>style.visibility</p:attrName>
                                        </p:attrNameLst>
                                      </p:cBhvr>
                                      <p:to>
                                        <p:strVal val="visible"/>
                                      </p:to>
                                    </p:set>
                                    <p:anim calcmode="discrete" valueType="clr">
                                      <p:cBhvr override="childStyle">
                                        <p:cTn id="77" dur="80"/>
                                        <p:tgtEl>
                                          <p:spTgt spid="153603">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153603">
                                            <p:txEl>
                                              <p:pRg st="10" end="10"/>
                                            </p:txEl>
                                          </p:spTgt>
                                        </p:tgtEl>
                                        <p:attrNameLst>
                                          <p:attrName>fillcolor</p:attrName>
                                        </p:attrNameLst>
                                      </p:cBhvr>
                                      <p:tavLst>
                                        <p:tav tm="0">
                                          <p:val>
                                            <p:clrVal>
                                              <a:schemeClr val="accent2"/>
                                            </p:clrVal>
                                          </p:val>
                                        </p:tav>
                                        <p:tav tm="50000">
                                          <p:val>
                                            <p:clrVal>
                                              <a:schemeClr val="hlink"/>
                                            </p:clrVal>
                                          </p:val>
                                        </p:tav>
                                      </p:tavLst>
                                    </p:anim>
                                    <p:set>
                                      <p:cBhvr>
                                        <p:cTn id="79" dur="80"/>
                                        <p:tgtEl>
                                          <p:spTgt spid="153603">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descr="Large confetti"/>
          <p:cNvSpPr>
            <a:spLocks noGrp="1" noChangeArrowheads="1"/>
          </p:cNvSpPr>
          <p:nvPr>
            <p:ph type="title" idx="4294967295"/>
          </p:nvPr>
        </p:nvSpPr>
        <p:spPr>
          <a:xfrm>
            <a:off x="4727575" y="333375"/>
            <a:ext cx="4948238" cy="630238"/>
          </a:xfrm>
        </p:spPr>
        <p:txBody>
          <a:bodyPr>
            <a:normAutofit fontScale="90000"/>
          </a:bodyPr>
          <a:lstStyle/>
          <a:p>
            <a:pPr eaLnBrk="1" hangingPunct="1"/>
            <a:r>
              <a:rPr lang="en-US" altLang="zh-CN" sz="3200">
                <a:solidFill>
                  <a:srgbClr val="FF9900"/>
                </a:solidFill>
                <a:latin typeface="宋体" panose="02010600030101010101" pitchFamily="2" charset="-122"/>
              </a:rPr>
              <a:t>ASCII</a:t>
            </a:r>
            <a:r>
              <a:rPr lang="zh-CN" altLang="en-US" sz="3200">
                <a:solidFill>
                  <a:srgbClr val="FF9900"/>
                </a:solidFill>
                <a:latin typeface="宋体" panose="02010600030101010101" pitchFamily="2" charset="-122"/>
              </a:rPr>
              <a:t>码表</a:t>
            </a:r>
            <a:r>
              <a:rPr lang="zh-CN" altLang="en-US" smtClean="0"/>
              <a:t> </a:t>
            </a:r>
          </a:p>
        </p:txBody>
      </p:sp>
      <p:sp>
        <p:nvSpPr>
          <p:cNvPr id="155651" name="AutoShape 3">
            <a:hlinkClick r:id="rId2" action="ppaction://hlinksldjump" highlightClick="1"/>
          </p:cNvPr>
          <p:cNvSpPr>
            <a:spLocks noChangeArrowheads="1"/>
          </p:cNvSpPr>
          <p:nvPr/>
        </p:nvSpPr>
        <p:spPr bwMode="auto">
          <a:xfrm>
            <a:off x="9696450" y="260350"/>
            <a:ext cx="533400" cy="533400"/>
          </a:xfrm>
          <a:prstGeom prst="actionButtonHome">
            <a:avLst/>
          </a:prstGeom>
          <a:solidFill>
            <a:srgbClr val="FF99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155834" name="Picture 186"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08050"/>
            <a:ext cx="9144000" cy="59499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261717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2073902"/>
            <a:ext cx="8867729" cy="271019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
        <p:nvSpPr>
          <p:cNvPr id="5" name="矩形 4"/>
          <p:cNvSpPr/>
          <p:nvPr/>
        </p:nvSpPr>
        <p:spPr>
          <a:xfrm>
            <a:off x="1440942" y="1547270"/>
            <a:ext cx="3172663" cy="461665"/>
          </a:xfrm>
          <a:prstGeom prst="rect">
            <a:avLst/>
          </a:prstGeom>
        </p:spPr>
        <p:txBody>
          <a:bodyPr wrap="none">
            <a:spAutoFit/>
          </a:bodyPr>
          <a:lstStyle/>
          <a:p>
            <a:r>
              <a:rPr lang="en-US" altLang="zh-CN" sz="2400" b="1" dirty="0"/>
              <a:t>1.3  </a:t>
            </a:r>
            <a:r>
              <a:rPr lang="zh-CN" altLang="en-US" sz="2400" b="1" dirty="0"/>
              <a:t>数字逻辑设计基础</a:t>
            </a:r>
          </a:p>
        </p:txBody>
      </p:sp>
    </p:spTree>
    <p:extLst>
      <p:ext uri="{BB962C8B-B14F-4D97-AF65-F5344CB8AC3E}">
        <p14:creationId xmlns:p14="http://schemas.microsoft.com/office/powerpoint/2010/main" val="16636316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sz="half" idx="1"/>
          </p:nvPr>
        </p:nvPicPr>
        <p:blipFill>
          <a:blip r:embed="rId2"/>
          <a:stretch>
            <a:fillRect/>
          </a:stretch>
        </p:blipFill>
        <p:spPr>
          <a:xfrm>
            <a:off x="838200" y="2566910"/>
            <a:ext cx="5181600" cy="2868767"/>
          </a:xfrm>
          <a:prstGeom prst="rect">
            <a:avLst/>
          </a:prstGeom>
        </p:spPr>
      </p:pic>
      <p:pic>
        <p:nvPicPr>
          <p:cNvPr id="5" name="内容占位符 4"/>
          <p:cNvPicPr>
            <a:picLocks noGrp="1" noChangeAspect="1"/>
          </p:cNvPicPr>
          <p:nvPr>
            <p:ph sz="half" idx="2"/>
          </p:nvPr>
        </p:nvPicPr>
        <p:blipFill>
          <a:blip r:embed="rId3"/>
          <a:stretch>
            <a:fillRect/>
          </a:stretch>
        </p:blipFill>
        <p:spPr>
          <a:xfrm>
            <a:off x="6172200" y="3131819"/>
            <a:ext cx="5181600" cy="1738950"/>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146413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662135" y="851717"/>
            <a:ext cx="8867729" cy="5154565"/>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8910150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851717"/>
            <a:ext cx="8867729" cy="515456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6320694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p:cNvPicPr>
            <a:picLocks noGrp="1" noChangeAspect="1"/>
          </p:cNvPicPr>
          <p:nvPr>
            <p:ph sz="half" idx="2"/>
          </p:nvPr>
        </p:nvPicPr>
        <p:blipFill>
          <a:blip r:embed="rId2"/>
          <a:stretch>
            <a:fillRect/>
          </a:stretch>
        </p:blipFill>
        <p:spPr>
          <a:xfrm>
            <a:off x="5819877" y="1160980"/>
            <a:ext cx="5533923" cy="4654193"/>
          </a:xfrm>
          <a:prstGeom prst="rect">
            <a:avLst/>
          </a:prstGeom>
        </p:spPr>
      </p:pic>
      <p:pic>
        <p:nvPicPr>
          <p:cNvPr id="7" name="内容占位符 6"/>
          <p:cNvPicPr>
            <a:picLocks noGrp="1" noChangeAspect="1"/>
          </p:cNvPicPr>
          <p:nvPr>
            <p:ph sz="half" idx="1"/>
          </p:nvPr>
        </p:nvPicPr>
        <p:blipFill>
          <a:blip r:embed="rId3"/>
          <a:stretch>
            <a:fillRect/>
          </a:stretch>
        </p:blipFill>
        <p:spPr>
          <a:xfrm>
            <a:off x="226032" y="1160980"/>
            <a:ext cx="5953407" cy="3722653"/>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1375939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6364" y="1726059"/>
            <a:ext cx="13000060" cy="255320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0573132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33843" y="1582221"/>
            <a:ext cx="11003581" cy="3609404"/>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45742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6185044" y="2255672"/>
            <a:ext cx="5834864" cy="2740256"/>
          </a:xfrm>
          <a:prstGeom prst="rect">
            <a:avLst/>
          </a:prstGeom>
        </p:spPr>
      </p:pic>
      <p:pic>
        <p:nvPicPr>
          <p:cNvPr id="6" name="内容占位符 5"/>
          <p:cNvPicPr>
            <a:picLocks noGrp="1" noChangeAspect="1"/>
          </p:cNvPicPr>
          <p:nvPr>
            <p:ph sz="half" idx="1"/>
          </p:nvPr>
        </p:nvPicPr>
        <p:blipFill>
          <a:blip r:embed="rId4"/>
          <a:stretch>
            <a:fillRect/>
          </a:stretch>
        </p:blipFill>
        <p:spPr>
          <a:xfrm>
            <a:off x="560797" y="1766444"/>
            <a:ext cx="5181600" cy="2547724"/>
          </a:xfrm>
          <a:prstGeom prst="rect">
            <a:avLst/>
          </a:prstGeom>
        </p:spPr>
      </p:pic>
      <p:pic>
        <p:nvPicPr>
          <p:cNvPr id="7" name="内容占位符 6"/>
          <p:cNvPicPr>
            <a:picLocks noGrp="1" noChangeAspect="1"/>
          </p:cNvPicPr>
          <p:nvPr>
            <p:ph sz="half" idx="2"/>
          </p:nvPr>
        </p:nvPicPr>
        <p:blipFill>
          <a:blip r:embed="rId5"/>
          <a:stretch>
            <a:fillRect/>
          </a:stretch>
        </p:blipFill>
        <p:spPr>
          <a:xfrm>
            <a:off x="560797" y="4639854"/>
            <a:ext cx="5181600" cy="1044442"/>
          </a:xfrm>
          <a:prstGeom prst="rect">
            <a:avLst/>
          </a:prstGeom>
        </p:spPr>
      </p:pic>
      <p:sp>
        <p:nvSpPr>
          <p:cNvPr id="2" name="页脚占位符 1"/>
          <p:cNvSpPr>
            <a:spLocks noGrp="1"/>
          </p:cNvSpPr>
          <p:nvPr>
            <p:ph type="ftr" sz="quarter" idx="11"/>
          </p:nvPr>
        </p:nvSpPr>
        <p:spPr/>
        <p:txBody>
          <a:bodyPr/>
          <a:lstStyle/>
          <a:p>
            <a:r>
              <a:rPr lang="zh-CN" altLang="en-US" dirty="0" smtClean="0"/>
              <a:t>广东工业大学计算机学院</a:t>
            </a:r>
            <a:r>
              <a:rPr lang="en-US" altLang="zh-CN" dirty="0" smtClean="0"/>
              <a:t>CCC</a:t>
            </a:r>
            <a:r>
              <a:rPr lang="zh-CN" altLang="en-US" dirty="0" smtClean="0"/>
              <a:t>团队</a:t>
            </a:r>
            <a:endParaRPr lang="zh-CN" altLang="en-US" dirty="0"/>
          </a:p>
        </p:txBody>
      </p:sp>
    </p:spTree>
    <p:extLst>
      <p:ext uri="{BB962C8B-B14F-4D97-AF65-F5344CB8AC3E}">
        <p14:creationId xmlns:p14="http://schemas.microsoft.com/office/powerpoint/2010/main" val="1310798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270316"/>
            <a:ext cx="8867729" cy="4317368"/>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7579078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270316"/>
            <a:ext cx="8867729" cy="4317368"/>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2817068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32281" y="182636"/>
            <a:ext cx="10321566" cy="607432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5836838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2"/>
          <a:stretch>
            <a:fillRect/>
          </a:stretch>
        </p:blipFill>
        <p:spPr>
          <a:xfrm>
            <a:off x="1136150" y="918750"/>
            <a:ext cx="7790024" cy="2225142"/>
          </a:xfrm>
          <a:prstGeom prst="rect">
            <a:avLst/>
          </a:prstGeom>
        </p:spPr>
      </p:pic>
      <p:pic>
        <p:nvPicPr>
          <p:cNvPr id="6" name="内容占位符 5"/>
          <p:cNvPicPr>
            <a:picLocks noGrp="1" noChangeAspect="1"/>
          </p:cNvPicPr>
          <p:nvPr>
            <p:ph sz="half" idx="2"/>
          </p:nvPr>
        </p:nvPicPr>
        <p:blipFill>
          <a:blip r:embed="rId3"/>
          <a:stretch>
            <a:fillRect/>
          </a:stretch>
        </p:blipFill>
        <p:spPr>
          <a:xfrm>
            <a:off x="2034283" y="3061700"/>
            <a:ext cx="10053283" cy="2923578"/>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9650297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2162511"/>
            <a:ext cx="8867729" cy="2532978"/>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819506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775995"/>
            <a:ext cx="8867729" cy="330601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1881891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2"/>
          <a:stretch>
            <a:fillRect/>
          </a:stretch>
        </p:blipFill>
        <p:spPr>
          <a:xfrm>
            <a:off x="427232" y="134141"/>
            <a:ext cx="8398267" cy="4129317"/>
          </a:xfrm>
          <a:prstGeom prst="rect">
            <a:avLst/>
          </a:prstGeom>
        </p:spPr>
      </p:pic>
      <p:pic>
        <p:nvPicPr>
          <p:cNvPr id="6" name="内容占位符 5"/>
          <p:cNvPicPr>
            <a:picLocks noGrp="1" noChangeAspect="1"/>
          </p:cNvPicPr>
          <p:nvPr>
            <p:ph sz="half" idx="2"/>
          </p:nvPr>
        </p:nvPicPr>
        <p:blipFill>
          <a:blip r:embed="rId3"/>
          <a:stretch>
            <a:fillRect/>
          </a:stretch>
        </p:blipFill>
        <p:spPr>
          <a:xfrm>
            <a:off x="5291191" y="3358410"/>
            <a:ext cx="8147104" cy="3318055"/>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039394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2"/>
          <a:stretch>
            <a:fillRect/>
          </a:stretch>
        </p:blipFill>
        <p:spPr>
          <a:xfrm>
            <a:off x="463193" y="1479478"/>
            <a:ext cx="11364937" cy="3554859"/>
          </a:xfrm>
          <a:prstGeom prst="rect">
            <a:avLst/>
          </a:prstGeom>
        </p:spPr>
      </p:pic>
      <p:pic>
        <p:nvPicPr>
          <p:cNvPr id="6" name="内容占位符 5"/>
          <p:cNvPicPr>
            <a:picLocks noGrp="1" noChangeAspect="1"/>
          </p:cNvPicPr>
          <p:nvPr>
            <p:ph sz="half" idx="2"/>
          </p:nvPr>
        </p:nvPicPr>
        <p:blipFill>
          <a:blip r:embed="rId3"/>
          <a:stretch>
            <a:fillRect/>
          </a:stretch>
        </p:blipFill>
        <p:spPr>
          <a:xfrm>
            <a:off x="5661061" y="1048457"/>
            <a:ext cx="7172218" cy="5403219"/>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0243728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346702"/>
            <a:ext cx="8867729" cy="416459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8132659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2"/>
          <a:stretch>
            <a:fillRect/>
          </a:stretch>
        </p:blipFill>
        <p:spPr>
          <a:xfrm>
            <a:off x="2934127" y="522183"/>
            <a:ext cx="6394807" cy="2146103"/>
          </a:xfrm>
          <a:prstGeom prst="rect">
            <a:avLst/>
          </a:prstGeom>
        </p:spPr>
      </p:pic>
      <p:pic>
        <p:nvPicPr>
          <p:cNvPr id="8" name="内容占位符 7"/>
          <p:cNvPicPr>
            <a:picLocks noGrp="1" noChangeAspect="1"/>
          </p:cNvPicPr>
          <p:nvPr>
            <p:ph sz="half" idx="2"/>
          </p:nvPr>
        </p:nvPicPr>
        <p:blipFill>
          <a:blip r:embed="rId3"/>
          <a:stretch>
            <a:fillRect/>
          </a:stretch>
        </p:blipFill>
        <p:spPr>
          <a:xfrm>
            <a:off x="-507583" y="2928134"/>
            <a:ext cx="13278226" cy="3669263"/>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670068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41323" y="3171252"/>
            <a:ext cx="5181600" cy="2913529"/>
          </a:xfrm>
        </p:spPr>
      </p:pic>
      <p:pic>
        <p:nvPicPr>
          <p:cNvPr id="8" name="内容占位符 7"/>
          <p:cNvPicPr>
            <a:picLocks noGrp="1" noChangeAspect="1"/>
          </p:cNvPicPr>
          <p:nvPr>
            <p:ph sz="half" idx="1"/>
          </p:nvPr>
        </p:nvPicPr>
        <p:blipFill>
          <a:blip r:embed="rId3"/>
          <a:stretch>
            <a:fillRect/>
          </a:stretch>
        </p:blipFill>
        <p:spPr>
          <a:xfrm>
            <a:off x="1969101" y="287677"/>
            <a:ext cx="7749396" cy="2368404"/>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70078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2"/>
          <a:stretch>
            <a:fillRect/>
          </a:stretch>
        </p:blipFill>
        <p:spPr>
          <a:xfrm>
            <a:off x="252572" y="174660"/>
            <a:ext cx="10569849" cy="2837073"/>
          </a:xfrm>
          <a:prstGeom prst="rect">
            <a:avLst/>
          </a:prstGeom>
        </p:spPr>
      </p:pic>
      <p:pic>
        <p:nvPicPr>
          <p:cNvPr id="6" name="内容占位符 5"/>
          <p:cNvPicPr>
            <a:picLocks noGrp="1" noChangeAspect="1"/>
          </p:cNvPicPr>
          <p:nvPr>
            <p:ph sz="half" idx="2"/>
          </p:nvPr>
        </p:nvPicPr>
        <p:blipFill>
          <a:blip r:embed="rId3"/>
          <a:stretch>
            <a:fillRect/>
          </a:stretch>
        </p:blipFill>
        <p:spPr>
          <a:xfrm>
            <a:off x="3000054" y="2910886"/>
            <a:ext cx="8929100" cy="3793458"/>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7141219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00490" y="1093955"/>
            <a:ext cx="8867729" cy="1937163"/>
          </a:xfrm>
          <a:prstGeom prst="rect">
            <a:avLst/>
          </a:prstGeom>
        </p:spPr>
      </p:pic>
      <p:pic>
        <p:nvPicPr>
          <p:cNvPr id="3" name="图片 2"/>
          <p:cNvPicPr>
            <a:picLocks noChangeAspect="1"/>
          </p:cNvPicPr>
          <p:nvPr/>
        </p:nvPicPr>
        <p:blipFill>
          <a:blip r:embed="rId3"/>
          <a:stretch>
            <a:fillRect/>
          </a:stretch>
        </p:blipFill>
        <p:spPr>
          <a:xfrm>
            <a:off x="1600489" y="3763623"/>
            <a:ext cx="8867729" cy="748588"/>
          </a:xfrm>
          <a:prstGeom prst="rect">
            <a:avLst/>
          </a:prstGeom>
        </p:spPr>
      </p:pic>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2673428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383604" y="2872029"/>
            <a:ext cx="5831279" cy="3346082"/>
          </a:xfrm>
          <a:prstGeom prst="rect">
            <a:avLst/>
          </a:prstGeom>
        </p:spPr>
      </p:pic>
      <p:pic>
        <p:nvPicPr>
          <p:cNvPr id="6" name="图片 5"/>
          <p:cNvPicPr>
            <a:picLocks noChangeAspect="1"/>
          </p:cNvPicPr>
          <p:nvPr/>
        </p:nvPicPr>
        <p:blipFill>
          <a:blip r:embed="rId3"/>
          <a:stretch>
            <a:fillRect/>
          </a:stretch>
        </p:blipFill>
        <p:spPr>
          <a:xfrm>
            <a:off x="1312813" y="775456"/>
            <a:ext cx="8867729" cy="1937163"/>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6329694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8140" y="1530850"/>
            <a:ext cx="11161333" cy="3745756"/>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2094927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54805" y="1050322"/>
            <a:ext cx="7284378" cy="4990882"/>
          </a:xfrm>
          <a:prstGeom prst="rect">
            <a:avLst/>
          </a:prstGeom>
        </p:spPr>
      </p:pic>
      <p:pic>
        <p:nvPicPr>
          <p:cNvPr id="3" name="图片 2"/>
          <p:cNvPicPr>
            <a:picLocks noChangeAspect="1"/>
          </p:cNvPicPr>
          <p:nvPr/>
        </p:nvPicPr>
        <p:blipFill>
          <a:blip r:embed="rId3"/>
          <a:stretch>
            <a:fillRect/>
          </a:stretch>
        </p:blipFill>
        <p:spPr>
          <a:xfrm>
            <a:off x="7839183" y="2437706"/>
            <a:ext cx="4196998" cy="2216114"/>
          </a:xfrm>
          <a:prstGeom prst="rect">
            <a:avLst/>
          </a:prstGeom>
        </p:spPr>
      </p:pic>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6189985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346702"/>
            <a:ext cx="8867729" cy="416459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000602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64570" y="2014309"/>
            <a:ext cx="11656196" cy="234951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9724362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88413" y="884595"/>
            <a:ext cx="10633708" cy="5177158"/>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73803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99335" y="669464"/>
            <a:ext cx="10135830" cy="5597771"/>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7688270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2157" y="657547"/>
            <a:ext cx="11878684" cy="5548044"/>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174587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sz="half" idx="1"/>
          </p:nvPr>
        </p:nvPicPr>
        <p:blipFill>
          <a:blip r:embed="rId2"/>
          <a:stretch>
            <a:fillRect/>
          </a:stretch>
        </p:blipFill>
        <p:spPr>
          <a:xfrm>
            <a:off x="2103474" y="771391"/>
            <a:ext cx="8188254" cy="2747986"/>
          </a:xfrm>
          <a:prstGeom prst="rect">
            <a:avLst/>
          </a:prstGeom>
        </p:spPr>
      </p:pic>
      <p:pic>
        <p:nvPicPr>
          <p:cNvPr id="6" name="内容占位符 5"/>
          <p:cNvPicPr>
            <a:picLocks noGrp="1" noChangeAspect="1"/>
          </p:cNvPicPr>
          <p:nvPr>
            <p:ph sz="half" idx="2"/>
          </p:nvPr>
        </p:nvPicPr>
        <p:blipFill>
          <a:blip r:embed="rId3"/>
          <a:stretch>
            <a:fillRect/>
          </a:stretch>
        </p:blipFill>
        <p:spPr>
          <a:xfrm>
            <a:off x="-1960781" y="3519377"/>
            <a:ext cx="15866395" cy="3198149"/>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6098977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407560" y="95364"/>
            <a:ext cx="9185096" cy="6809452"/>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4987828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3602" y="565079"/>
            <a:ext cx="11606525" cy="5650786"/>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7680669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8469" y="1715785"/>
            <a:ext cx="11712933" cy="3143892"/>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0442000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92520" y="1181527"/>
            <a:ext cx="11786464" cy="3955551"/>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2671039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752415"/>
            <a:ext cx="8867729" cy="535317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1857123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695575" y="142875"/>
            <a:ext cx="6800850" cy="657225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6068629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205536" y="774522"/>
            <a:ext cx="5294776" cy="5741688"/>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2763366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9368" y="1325367"/>
            <a:ext cx="11558654" cy="2759974"/>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2177161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27879" y="1040091"/>
            <a:ext cx="8867729" cy="5353170"/>
          </a:xfrm>
          <a:prstGeom prst="rect">
            <a:avLst/>
          </a:prstGeom>
        </p:spPr>
      </p:pic>
      <p:sp>
        <p:nvSpPr>
          <p:cNvPr id="2" name="矩形 1"/>
          <p:cNvSpPr/>
          <p:nvPr/>
        </p:nvSpPr>
        <p:spPr>
          <a:xfrm>
            <a:off x="527900" y="321528"/>
            <a:ext cx="3985386" cy="430887"/>
          </a:xfrm>
          <a:prstGeom prst="rect">
            <a:avLst/>
          </a:prstGeom>
        </p:spPr>
        <p:txBody>
          <a:bodyPr wrap="none">
            <a:spAutoFit/>
          </a:bodyPr>
          <a:lstStyle/>
          <a:p>
            <a:pPr indent="269875" algn="just">
              <a:spcBef>
                <a:spcPts val="600"/>
              </a:spcBef>
              <a:spcAft>
                <a:spcPts val="600"/>
              </a:spcAft>
            </a:pPr>
            <a:r>
              <a:rPr lang="zh-CN" altLang="zh-CN" sz="2200" b="1" kern="100" dirty="0">
                <a:latin typeface="黑体" panose="02010609060101010101" pitchFamily="49" charset="-122"/>
                <a:ea typeface="华文仿宋" panose="02010600040101010101" pitchFamily="2" charset="-122"/>
              </a:rPr>
              <a:t>（</a:t>
            </a:r>
            <a:r>
              <a:rPr lang="en-US" altLang="zh-CN" sz="2200" b="1" kern="100" dirty="0">
                <a:latin typeface="黑体" panose="02010609060101010101" pitchFamily="49" charset="-122"/>
                <a:ea typeface="华文仿宋" panose="02010600040101010101" pitchFamily="2" charset="-122"/>
              </a:rPr>
              <a:t>1</a:t>
            </a:r>
            <a:r>
              <a:rPr lang="zh-CN" altLang="zh-CN" sz="2200" b="1" kern="100" dirty="0">
                <a:latin typeface="黑体" panose="02010609060101010101" pitchFamily="49" charset="-122"/>
                <a:ea typeface="华文仿宋" panose="02010600040101010101" pitchFamily="2" charset="-122"/>
              </a:rPr>
              <a:t>）简单的分立元件门电路</a:t>
            </a:r>
            <a:endParaRPr lang="zh-CN" altLang="zh-CN" sz="1050" b="1" kern="100" dirty="0">
              <a:effectLst/>
              <a:latin typeface="黑体" panose="02010609060101010101" pitchFamily="49" charset="-122"/>
              <a:ea typeface="黑体" panose="02010609060101010101" pitchFamily="49" charset="-122"/>
            </a:endParaRPr>
          </a:p>
        </p:txBody>
      </p:sp>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6850557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86504" y="2398587"/>
            <a:ext cx="9406634" cy="2769313"/>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611819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sz="half" idx="1"/>
          </p:nvPr>
        </p:nvPicPr>
        <p:blipFill>
          <a:blip r:embed="rId2"/>
          <a:stretch>
            <a:fillRect/>
          </a:stretch>
        </p:blipFill>
        <p:spPr>
          <a:xfrm>
            <a:off x="838200" y="1825625"/>
            <a:ext cx="5181600" cy="1860356"/>
          </a:xfrm>
          <a:prstGeom prst="rect">
            <a:avLst/>
          </a:prstGeom>
        </p:spPr>
      </p:pic>
      <p:pic>
        <p:nvPicPr>
          <p:cNvPr id="8" name="内容占位符 7"/>
          <p:cNvPicPr>
            <a:picLocks noGrp="1" noChangeAspect="1"/>
          </p:cNvPicPr>
          <p:nvPr>
            <p:ph sz="half" idx="2"/>
          </p:nvPr>
        </p:nvPicPr>
        <p:blipFill>
          <a:blip r:embed="rId3"/>
          <a:stretch>
            <a:fillRect/>
          </a:stretch>
        </p:blipFill>
        <p:spPr>
          <a:xfrm>
            <a:off x="6172200" y="2450700"/>
            <a:ext cx="5181600" cy="3101188"/>
          </a:xfrm>
          <a:prstGeom prst="rect">
            <a:avLst/>
          </a:prstGeom>
        </p:spPr>
      </p:pic>
      <p:pic>
        <p:nvPicPr>
          <p:cNvPr id="7" name="图片 6"/>
          <p:cNvPicPr>
            <a:picLocks noChangeAspect="1"/>
          </p:cNvPicPr>
          <p:nvPr/>
        </p:nvPicPr>
        <p:blipFill>
          <a:blip r:embed="rId4"/>
          <a:stretch>
            <a:fillRect/>
          </a:stretch>
        </p:blipFill>
        <p:spPr>
          <a:xfrm>
            <a:off x="813425" y="4226303"/>
            <a:ext cx="5358775" cy="1290646"/>
          </a:xfrm>
          <a:prstGeom prst="rect">
            <a:avLst/>
          </a:prstGeom>
        </p:spPr>
      </p:pic>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859453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24096" y="1346702"/>
            <a:ext cx="8943808" cy="416459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2774906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53727" y="1941816"/>
            <a:ext cx="9603731" cy="2722117"/>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0554862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935742"/>
            <a:ext cx="8867729" cy="498651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68271127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90909" y="2225960"/>
            <a:ext cx="10344380" cy="239741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2785121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91110" y="482885"/>
            <a:ext cx="10304980" cy="5863144"/>
          </a:xfrm>
          <a:prstGeom prst="rect">
            <a:avLst/>
          </a:prstGeom>
        </p:spPr>
        <p:txBody>
          <a:bodyPr wrap="square">
            <a:spAutoFit/>
          </a:bodyPr>
          <a:lstStyle/>
          <a:p>
            <a:pPr indent="269875" algn="just">
              <a:spcBef>
                <a:spcPts val="600"/>
              </a:spcBef>
              <a:spcAft>
                <a:spcPts val="600"/>
              </a:spcAft>
            </a:pPr>
            <a:r>
              <a:rPr lang="zh-CN" altLang="zh-CN" sz="2400" b="1" kern="100" dirty="0">
                <a:latin typeface="黑体" panose="02010609060101010101" pitchFamily="49" charset="-122"/>
                <a:ea typeface="华文仿宋" panose="02010600040101010101" pitchFamily="2" charset="-122"/>
              </a:rPr>
              <a:t>（</a:t>
            </a:r>
            <a:r>
              <a:rPr lang="en-US" altLang="zh-CN" sz="2400" b="1" kern="100" dirty="0">
                <a:latin typeface="黑体" panose="02010609060101010101" pitchFamily="49" charset="-122"/>
                <a:ea typeface="华文仿宋" panose="02010600040101010101" pitchFamily="2" charset="-122"/>
              </a:rPr>
              <a:t>2</a:t>
            </a:r>
            <a:r>
              <a:rPr lang="zh-CN" altLang="zh-CN" sz="2400" b="1" kern="100" dirty="0">
                <a:latin typeface="黑体" panose="02010609060101010101" pitchFamily="49" charset="-122"/>
                <a:ea typeface="华文仿宋" panose="02010600040101010101" pitchFamily="2" charset="-122"/>
              </a:rPr>
              <a:t>）</a:t>
            </a:r>
            <a:r>
              <a:rPr lang="en-US" altLang="zh-CN" sz="2400" b="1" kern="100" dirty="0">
                <a:latin typeface="黑体" panose="02010609060101010101" pitchFamily="49" charset="-122"/>
                <a:ea typeface="华文仿宋" panose="02010600040101010101" pitchFamily="2" charset="-122"/>
              </a:rPr>
              <a:t>TTL</a:t>
            </a:r>
            <a:r>
              <a:rPr lang="zh-CN" altLang="zh-CN" sz="2400" b="1" kern="100" dirty="0">
                <a:latin typeface="黑体" panose="02010609060101010101" pitchFamily="49" charset="-122"/>
                <a:ea typeface="华文仿宋" panose="02010600040101010101" pitchFamily="2" charset="-122"/>
              </a:rPr>
              <a:t>集成门电路</a:t>
            </a:r>
            <a:endParaRPr lang="zh-CN" altLang="zh-CN" sz="2400" b="1" kern="100" dirty="0">
              <a:latin typeface="黑体" panose="02010609060101010101" pitchFamily="49" charset="-122"/>
              <a:ea typeface="黑体" panose="02010609060101010101" pitchFamily="49" charset="-122"/>
            </a:endParaRPr>
          </a:p>
          <a:p>
            <a:pPr indent="457200" algn="just">
              <a:spcAft>
                <a:spcPts val="0"/>
              </a:spcAft>
            </a:pP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集成门电路是指将构成门电路的元器件和连线都制作在一块半导体芯片上再封装起来的门电路芯片。</a:t>
            </a:r>
            <a:endParaRPr lang="zh-CN" altLang="zh-CN" sz="2400" kern="100" dirty="0">
              <a:latin typeface="Calibri" panose="020F0502020204030204" pitchFamily="34" charset="0"/>
              <a:cs typeface="Times New Roman" panose="02020603050405020304" pitchFamily="18" charset="0"/>
            </a:endParaRPr>
          </a:p>
          <a:p>
            <a:pPr indent="457200" algn="just">
              <a:spcAft>
                <a:spcPts val="0"/>
              </a:spcAft>
            </a:pP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按集成度划分，可分为小规模集成电路</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SSI</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、中规模集成电路</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MSI</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、大规模集成电路</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LSI</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、超大规模集成电路</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VLSI</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indent="457200" algn="just">
              <a:spcAft>
                <a:spcPts val="0"/>
              </a:spcAft>
            </a:pP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按构成集成门电路的主要元器件划分，可分为</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TTL</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集成门电路及</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CMOS</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集成门电路。</a:t>
            </a:r>
            <a:endParaRPr lang="zh-CN" altLang="zh-CN" sz="2400" kern="100" dirty="0">
              <a:latin typeface="Calibri" panose="020F0502020204030204" pitchFamily="34" charset="0"/>
              <a:cs typeface="Times New Roman" panose="02020603050405020304" pitchFamily="18" charset="0"/>
            </a:endParaRPr>
          </a:p>
          <a:p>
            <a:r>
              <a:rPr lang="en-US" altLang="zh-CN" sz="2400" kern="100" dirty="0" smtClean="0">
                <a:latin typeface="华文仿宋" panose="02010600040101010101" pitchFamily="2" charset="-122"/>
                <a:cs typeface="Times New Roman" panose="02020603050405020304" pitchFamily="18" charset="0"/>
              </a:rPr>
              <a:t>      TTL</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是晶体管</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晶体管逻辑电路的简称。</a:t>
            </a:r>
            <a:r>
              <a:rPr lang="en-US" altLang="zh-CN" sz="2400" kern="100" dirty="0">
                <a:latin typeface="Calibri" panose="020F0502020204030204" pitchFamily="34" charset="0"/>
                <a:ea typeface="华文仿宋" panose="02010600040101010101" pitchFamily="2" charset="-122"/>
                <a:cs typeface="Times New Roman" panose="02020603050405020304" pitchFamily="18" charset="0"/>
              </a:rPr>
              <a:t>TTL</a:t>
            </a:r>
            <a:r>
              <a:rPr lang="zh-CN" altLang="zh-CN" sz="2400" kern="100" dirty="0">
                <a:latin typeface="Calibri" panose="020F0502020204030204" pitchFamily="34" charset="0"/>
                <a:ea typeface="华文仿宋" panose="02010600040101010101" pitchFamily="2" charset="-122"/>
                <a:cs typeface="Times New Roman" panose="02020603050405020304" pitchFamily="18" charset="0"/>
              </a:rPr>
              <a:t>集成电路的输入级和输出级都采用半导体三极管</a:t>
            </a:r>
            <a:r>
              <a:rPr lang="zh-CN" altLang="zh-CN" sz="2400" kern="100" dirty="0" smtClean="0">
                <a:latin typeface="Calibri" panose="020F0502020204030204" pitchFamily="34" charset="0"/>
                <a:ea typeface="华文仿宋" panose="02010600040101010101" pitchFamily="2" charset="-122"/>
                <a:cs typeface="Times New Roman" panose="02020603050405020304" pitchFamily="18" charset="0"/>
              </a:rPr>
              <a:t>。</a:t>
            </a:r>
            <a:endParaRPr lang="en-US" altLang="zh-CN" sz="2400" kern="100" dirty="0" smtClean="0">
              <a:latin typeface="Calibri" panose="020F0502020204030204" pitchFamily="34" charset="0"/>
              <a:ea typeface="华文仿宋" panose="02010600040101010101" pitchFamily="2" charset="-122"/>
              <a:cs typeface="Times New Roman" panose="02020603050405020304" pitchFamily="18" charset="0"/>
            </a:endParaRPr>
          </a:p>
          <a:p>
            <a:endParaRPr lang="en-US" altLang="zh-CN" sz="2400" kern="100" dirty="0" smtClean="0">
              <a:latin typeface="Calibri" panose="020F0502020204030204" pitchFamily="34" charset="0"/>
              <a:ea typeface="华文仿宋" panose="02010600040101010101" pitchFamily="2" charset="-122"/>
              <a:cs typeface="Times New Roman" panose="02020603050405020304" pitchFamily="18" charset="0"/>
            </a:endParaRPr>
          </a:p>
          <a:p>
            <a:pPr indent="269875" algn="just">
              <a:spcBef>
                <a:spcPts val="600"/>
              </a:spcBef>
              <a:spcAft>
                <a:spcPts val="600"/>
              </a:spcAft>
            </a:pPr>
            <a:r>
              <a:rPr lang="en-US" altLang="zh-CN" sz="2400" b="1" dirty="0" smtClean="0"/>
              <a:t> </a:t>
            </a:r>
            <a:r>
              <a:rPr lang="zh-CN" altLang="zh-CN" sz="2400" b="1" kern="100" dirty="0">
                <a:latin typeface="黑体" panose="02010609060101010101" pitchFamily="49" charset="-122"/>
                <a:ea typeface="华文仿宋" panose="02010600040101010101" pitchFamily="2" charset="-122"/>
              </a:rPr>
              <a:t>（</a:t>
            </a:r>
            <a:r>
              <a:rPr lang="en-US" altLang="zh-CN" sz="2400" b="1" kern="100" dirty="0">
                <a:latin typeface="黑体" panose="02010609060101010101" pitchFamily="49" charset="-122"/>
                <a:ea typeface="华文仿宋" panose="02010600040101010101" pitchFamily="2" charset="-122"/>
              </a:rPr>
              <a:t>3</a:t>
            </a:r>
            <a:r>
              <a:rPr lang="zh-CN" altLang="zh-CN" sz="2400" b="1" kern="100" dirty="0">
                <a:latin typeface="黑体" panose="02010609060101010101" pitchFamily="49" charset="-122"/>
                <a:ea typeface="华文仿宋" panose="02010600040101010101" pitchFamily="2" charset="-122"/>
              </a:rPr>
              <a:t>）常用的集成门电路芯片</a:t>
            </a:r>
          </a:p>
          <a:p>
            <a:r>
              <a:rPr lang="en-US" altLang="zh-CN" sz="2400" kern="100" dirty="0" smtClean="0">
                <a:latin typeface="黑体" panose="02010609060101010101" pitchFamily="49" charset="-122"/>
                <a:ea typeface="华文仿宋" panose="02010600040101010101" pitchFamily="2" charset="-122"/>
              </a:rPr>
              <a:t>   74HC</a:t>
            </a:r>
            <a:r>
              <a:rPr lang="zh-CN" altLang="zh-CN" sz="2400" kern="100" dirty="0">
                <a:latin typeface="黑体" panose="02010609060101010101" pitchFamily="49" charset="-122"/>
                <a:ea typeface="华文仿宋" panose="02010600040101010101" pitchFamily="2" charset="-122"/>
              </a:rPr>
              <a:t>××（带缓冲输出的高速</a:t>
            </a:r>
            <a:r>
              <a:rPr lang="en-US" altLang="zh-CN" sz="2400" kern="100" dirty="0">
                <a:latin typeface="黑体" panose="02010609060101010101" pitchFamily="49" charset="-122"/>
                <a:ea typeface="华文仿宋" panose="02010600040101010101" pitchFamily="2" charset="-122"/>
              </a:rPr>
              <a:t>COMS</a:t>
            </a:r>
            <a:r>
              <a:rPr lang="zh-CN" altLang="zh-CN" sz="2400" kern="100" dirty="0">
                <a:latin typeface="黑体" panose="02010609060101010101" pitchFamily="49" charset="-122"/>
                <a:ea typeface="华文仿宋" panose="02010600040101010101" pitchFamily="2" charset="-122"/>
              </a:rPr>
              <a:t>电路，使用</a:t>
            </a:r>
            <a:r>
              <a:rPr lang="en-US" altLang="zh-CN" sz="2400" kern="100" dirty="0">
                <a:latin typeface="黑体" panose="02010609060101010101" pitchFamily="49" charset="-122"/>
                <a:ea typeface="华文仿宋" panose="02010600040101010101" pitchFamily="2" charset="-122"/>
              </a:rPr>
              <a:t>COMS</a:t>
            </a:r>
            <a:r>
              <a:rPr lang="zh-CN" altLang="zh-CN" sz="2400" kern="100" dirty="0">
                <a:latin typeface="黑体" panose="02010609060101010101" pitchFamily="49" charset="-122"/>
                <a:ea typeface="华文仿宋" panose="02010600040101010101" pitchFamily="2" charset="-122"/>
              </a:rPr>
              <a:t>工作电平，为</a:t>
            </a:r>
            <a:r>
              <a:rPr lang="en-US" altLang="zh-CN" sz="2400" kern="100" dirty="0">
                <a:latin typeface="黑体" panose="02010609060101010101" pitchFamily="49" charset="-122"/>
                <a:ea typeface="华文仿宋" panose="02010600040101010101" pitchFamily="2" charset="-122"/>
              </a:rPr>
              <a:t>2~6V</a:t>
            </a:r>
            <a:r>
              <a:rPr lang="zh-CN" altLang="zh-CN" sz="2400" kern="100" dirty="0" smtClean="0">
                <a:latin typeface="黑体" panose="02010609060101010101" pitchFamily="49" charset="-122"/>
                <a:ea typeface="华文仿宋" panose="02010600040101010101" pitchFamily="2" charset="-122"/>
              </a:rPr>
              <a:t>）</a:t>
            </a:r>
            <a:endParaRPr lang="en-US" altLang="zh-CN" sz="2400" kern="100" dirty="0" smtClean="0">
              <a:latin typeface="黑体" panose="02010609060101010101" pitchFamily="49" charset="-122"/>
              <a:ea typeface="华文仿宋" panose="02010600040101010101" pitchFamily="2" charset="-122"/>
            </a:endParaRPr>
          </a:p>
          <a:p>
            <a:endParaRPr lang="zh-CN" altLang="zh-CN" sz="2400" kern="100" dirty="0">
              <a:latin typeface="黑体" panose="02010609060101010101" pitchFamily="49" charset="-122"/>
              <a:ea typeface="华文仿宋" panose="02010600040101010101" pitchFamily="2" charset="-122"/>
            </a:endParaRPr>
          </a:p>
          <a:p>
            <a:r>
              <a:rPr lang="zh-CN" altLang="zh-CN" sz="2400" kern="100" dirty="0">
                <a:latin typeface="黑体" panose="02010609060101010101" pitchFamily="49" charset="-122"/>
                <a:ea typeface="华文仿宋" panose="02010600040101010101" pitchFamily="2" charset="-122"/>
              </a:rPr>
              <a:t>以</a:t>
            </a:r>
            <a:r>
              <a:rPr lang="en-US" altLang="zh-CN" sz="2400" kern="100" dirty="0">
                <a:latin typeface="黑体" panose="02010609060101010101" pitchFamily="49" charset="-122"/>
                <a:ea typeface="华文仿宋" panose="02010600040101010101" pitchFamily="2" charset="-122"/>
              </a:rPr>
              <a:t>74HC</a:t>
            </a:r>
            <a:r>
              <a:rPr lang="zh-CN" altLang="zh-CN" sz="2400" kern="100" dirty="0">
                <a:latin typeface="黑体" panose="02010609060101010101" pitchFamily="49" charset="-122"/>
                <a:ea typeface="华文仿宋" panose="02010600040101010101" pitchFamily="2" charset="-122"/>
              </a:rPr>
              <a:t>系列为例介绍常用的</a:t>
            </a:r>
            <a:r>
              <a:rPr lang="en-US" altLang="zh-CN" sz="2400" kern="100" dirty="0">
                <a:latin typeface="黑体" panose="02010609060101010101" pitchFamily="49" charset="-122"/>
                <a:ea typeface="华文仿宋" panose="02010600040101010101" pitchFamily="2" charset="-122"/>
              </a:rPr>
              <a:t>74</a:t>
            </a:r>
            <a:r>
              <a:rPr lang="zh-CN" altLang="zh-CN" sz="2400" kern="100" dirty="0">
                <a:latin typeface="黑体" panose="02010609060101010101" pitchFamily="49" charset="-122"/>
                <a:ea typeface="华文仿宋" panose="02010600040101010101" pitchFamily="2" charset="-122"/>
              </a:rPr>
              <a:t>系列门电路的逻辑功能。</a:t>
            </a:r>
          </a:p>
          <a:p>
            <a:pPr indent="457200" algn="just">
              <a:spcAft>
                <a:spcPts val="0"/>
              </a:spcAft>
            </a:pPr>
            <a:endParaRPr lang="zh-CN" altLang="zh-CN" sz="2400" kern="100" dirty="0">
              <a:latin typeface="Calibri" panose="020F0502020204030204" pitchFamily="34" charset="0"/>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91255726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050322"/>
            <a:ext cx="8867729" cy="475735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7136410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752415"/>
            <a:ext cx="8867729" cy="535317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6476864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346702"/>
            <a:ext cx="8867729" cy="416459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4436868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050322"/>
            <a:ext cx="8867729" cy="475735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2550100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446005"/>
            <a:ext cx="8867729" cy="396599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1737282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397117"/>
            <a:ext cx="8867729" cy="406376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4554976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446005"/>
            <a:ext cx="8867729" cy="3965990"/>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23191160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1346702"/>
            <a:ext cx="8867729" cy="4164595"/>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30192202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39074" y="241442"/>
            <a:ext cx="8157681" cy="6118262"/>
          </a:xfrm>
          <a:prstGeom prst="rect">
            <a:avLst/>
          </a:prstGeom>
        </p:spPr>
      </p:pic>
      <p:sp>
        <p:nvSpPr>
          <p:cNvPr id="3" name="页脚占位符 2"/>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89463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662135" y="2040292"/>
            <a:ext cx="8867729" cy="2777415"/>
          </a:xfrm>
          <a:prstGeom prst="rect">
            <a:avLst/>
          </a:prstGeom>
        </p:spPr>
      </p:pic>
      <p:pic>
        <p:nvPicPr>
          <p:cNvPr id="3" name="图片 2"/>
          <p:cNvPicPr>
            <a:picLocks noChangeAspect="1"/>
          </p:cNvPicPr>
          <p:nvPr/>
        </p:nvPicPr>
        <p:blipFill>
          <a:blip r:embed="rId3"/>
          <a:stretch>
            <a:fillRect/>
          </a:stretch>
        </p:blipFill>
        <p:spPr>
          <a:xfrm>
            <a:off x="1395007" y="1184809"/>
            <a:ext cx="8867729" cy="748588"/>
          </a:xfrm>
          <a:prstGeom prst="rect">
            <a:avLst/>
          </a:prstGeom>
        </p:spPr>
      </p:pic>
      <p:sp>
        <p:nvSpPr>
          <p:cNvPr id="4" name="页脚占位符 3"/>
          <p:cNvSpPr>
            <a:spLocks noGrp="1"/>
          </p:cNvSpPr>
          <p:nvPr>
            <p:ph type="ftr" sz="quarter" idx="11"/>
          </p:nvPr>
        </p:nvSpPr>
        <p:spPr/>
        <p:txBody>
          <a:bodyPr/>
          <a:lstStyle/>
          <a:p>
            <a:r>
              <a:rPr lang="zh-CN" altLang="en-US" smtClean="0"/>
              <a:t>广东工业大学计算机学院</a:t>
            </a:r>
            <a:r>
              <a:rPr lang="en-US" altLang="zh-CN" smtClean="0"/>
              <a:t>CCC</a:t>
            </a:r>
            <a:r>
              <a:rPr lang="zh-CN" altLang="en-US" smtClean="0"/>
              <a:t>团队</a:t>
            </a:r>
            <a:endParaRPr lang="zh-CN" altLang="en-US"/>
          </a:p>
        </p:txBody>
      </p:sp>
    </p:spTree>
    <p:extLst>
      <p:ext uri="{BB962C8B-B14F-4D97-AF65-F5344CB8AC3E}">
        <p14:creationId xmlns:p14="http://schemas.microsoft.com/office/powerpoint/2010/main" val="423589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1309</Words>
  <Application>Microsoft Office PowerPoint</Application>
  <PresentationFormat>宽屏</PresentationFormat>
  <Paragraphs>394</Paragraphs>
  <Slides>82</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82</vt:i4>
      </vt:variant>
    </vt:vector>
  </HeadingPairs>
  <TitlesOfParts>
    <vt:vector size="93" baseType="lpstr">
      <vt:lpstr>黑体</vt:lpstr>
      <vt:lpstr>华文仿宋</vt:lpstr>
      <vt:lpstr>宋体</vt:lpstr>
      <vt:lpstr>Arial</vt:lpstr>
      <vt:lpstr>Calibri</vt:lpstr>
      <vt:lpstr>Calibri Light</vt:lpstr>
      <vt:lpstr>Times New Roman</vt:lpstr>
      <vt:lpstr>Wingdings</vt:lpstr>
      <vt:lpstr>Office 主题</vt:lpstr>
      <vt:lpstr>Equation.3</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1.2.2 码制 </vt:lpstr>
      <vt:lpstr>PowerPoint 演示文稿</vt:lpstr>
      <vt:lpstr>PowerPoint 演示文稿</vt:lpstr>
      <vt:lpstr>PowerPoint 演示文稿</vt:lpstr>
      <vt:lpstr>PowerPoint 演示文稿</vt:lpstr>
      <vt:lpstr>1.2.3 常用编码 </vt:lpstr>
      <vt:lpstr>1.2.3 常用编码 </vt:lpstr>
      <vt:lpstr>1.2.3 常用编码 </vt:lpstr>
      <vt:lpstr>1.2.3 常用编码 </vt:lpstr>
      <vt:lpstr>常用的二—十进制编码  </vt:lpstr>
      <vt:lpstr>1.2.3 常用编码 </vt:lpstr>
      <vt:lpstr>ASCII码表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丁磊</dc:creator>
  <cp:lastModifiedBy>丁 磊</cp:lastModifiedBy>
  <cp:revision>31</cp:revision>
  <dcterms:created xsi:type="dcterms:W3CDTF">2017-09-12T14:49:04Z</dcterms:created>
  <dcterms:modified xsi:type="dcterms:W3CDTF">2020-09-14T06:18:55Z</dcterms:modified>
</cp:coreProperties>
</file>