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94" r:id="rId67"/>
    <p:sldId id="329" r:id="rId68"/>
    <p:sldId id="330" r:id="rId69"/>
    <p:sldId id="331" r:id="rId70"/>
    <p:sldId id="332" r:id="rId71"/>
    <p:sldId id="333" r:id="rId72"/>
    <p:sldId id="338" r:id="rId73"/>
    <p:sldId id="336" r:id="rId74"/>
    <p:sldId id="337" r:id="rId75"/>
    <p:sldId id="339" r:id="rId76"/>
    <p:sldId id="341" r:id="rId77"/>
    <p:sldId id="342" r:id="rId78"/>
    <p:sldId id="343" r:id="rId79"/>
    <p:sldId id="345" r:id="rId80"/>
    <p:sldId id="346" r:id="rId81"/>
    <p:sldId id="344" r:id="rId82"/>
    <p:sldId id="348" r:id="rId83"/>
    <p:sldId id="347" r:id="rId84"/>
    <p:sldId id="349" r:id="rId85"/>
    <p:sldId id="350" r:id="rId86"/>
    <p:sldId id="351" r:id="rId87"/>
    <p:sldId id="353" r:id="rId88"/>
    <p:sldId id="354" r:id="rId89"/>
    <p:sldId id="372" r:id="rId90"/>
    <p:sldId id="373" r:id="rId91"/>
    <p:sldId id="395" r:id="rId92"/>
    <p:sldId id="396" r:id="rId93"/>
    <p:sldId id="400" r:id="rId94"/>
    <p:sldId id="397" r:id="rId95"/>
    <p:sldId id="398" r:id="rId96"/>
    <p:sldId id="399" r:id="rId97"/>
    <p:sldId id="357" r:id="rId98"/>
    <p:sldId id="361" r:id="rId99"/>
    <p:sldId id="363" r:id="rId100"/>
    <p:sldId id="402" r:id="rId101"/>
    <p:sldId id="365" r:id="rId102"/>
    <p:sldId id="368" r:id="rId103"/>
    <p:sldId id="362" r:id="rId104"/>
    <p:sldId id="369" r:id="rId105"/>
    <p:sldId id="370" r:id="rId106"/>
    <p:sldId id="371" r:id="rId107"/>
    <p:sldId id="374" r:id="rId108"/>
    <p:sldId id="375" r:id="rId109"/>
    <p:sldId id="376" r:id="rId110"/>
    <p:sldId id="378" r:id="rId111"/>
    <p:sldId id="377" r:id="rId112"/>
    <p:sldId id="379" r:id="rId113"/>
    <p:sldId id="380" r:id="rId114"/>
    <p:sldId id="385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1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2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7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E718-85E4-48BF-9BFA-E6EC9494C15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CA51-C0AA-41C3-94CC-6895BAA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6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e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emf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emf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6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1.pn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1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9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87" y="-237424"/>
            <a:ext cx="8650840" cy="65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" y="1438381"/>
            <a:ext cx="11773032" cy="38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437" y="0"/>
            <a:ext cx="7933137" cy="4433639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6165" y="3115341"/>
            <a:ext cx="14197046" cy="41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07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3" y="558140"/>
            <a:ext cx="11907042" cy="58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54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31451"/>
            <a:ext cx="11220450" cy="23117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0" y="-228600"/>
            <a:ext cx="9696450" cy="373856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35" y="3031790"/>
            <a:ext cx="21232899" cy="1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33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70" y="396954"/>
            <a:ext cx="20448845" cy="59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71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614"/>
            <a:ext cx="12206709" cy="29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98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382" y="-82194"/>
            <a:ext cx="11449714" cy="384253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8833" y="3537237"/>
            <a:ext cx="8434002" cy="28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5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85" y="-176983"/>
            <a:ext cx="13053148" cy="75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302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09353"/>
            <a:ext cx="11844956" cy="33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223801"/>
            <a:ext cx="10984675" cy="63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" y="1401287"/>
            <a:ext cx="12101750" cy="40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4" y="89014"/>
            <a:ext cx="9513870" cy="64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93800" y="0"/>
            <a:ext cx="9911111" cy="376671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2648" y="3306945"/>
            <a:ext cx="8865334" cy="31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2" y="1175657"/>
            <a:ext cx="11748791" cy="44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466" y="620386"/>
            <a:ext cx="9329178" cy="3336607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5219" y="3363917"/>
            <a:ext cx="11523672" cy="28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1304" y="1153910"/>
            <a:ext cx="8087097" cy="1086729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214957" y="2240639"/>
            <a:ext cx="15233714" cy="40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15" y="712125"/>
            <a:ext cx="8867729" cy="1200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39" y="223820"/>
            <a:ext cx="7459039" cy="63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9" y="630269"/>
            <a:ext cx="7111075" cy="64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58732"/>
            <a:ext cx="11140721" cy="6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" y="926276"/>
            <a:ext cx="11867558" cy="37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478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6" y="1187531"/>
            <a:ext cx="11516122" cy="32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732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3" y="1579418"/>
            <a:ext cx="11943313" cy="37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5" y="325097"/>
            <a:ext cx="8691937" cy="61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8" y="2327564"/>
            <a:ext cx="11307001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1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0" y="1662546"/>
            <a:ext cx="11734937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5" y="873304"/>
            <a:ext cx="11728583" cy="51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2" descr="Large confetti"/>
          <p:cNvSpPr>
            <a:spLocks noGrp="1" noChangeArrowheads="1"/>
          </p:cNvSpPr>
          <p:nvPr>
            <p:ph type="sldNum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0F5AA23-3C0A-4E09-8409-5B376E65A76E}" type="slidenum">
              <a:rPr kumimoji="0" lang="zh-CN" altLang="en-US" sz="1400" b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kumimoji="0" lang="en-US" altLang="zh-CN" sz="1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016411" y="449264"/>
            <a:ext cx="7467600" cy="630238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3.2.1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96976"/>
            <a:ext cx="9505951" cy="1439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基本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锁存器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endParaRPr lang="zh-CN" altLang="en-US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）基本结构：由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一对或非门交叉耦合而成的基本锁存器</a:t>
            </a:r>
            <a:r>
              <a:rPr lang="en-US" altLang="zh-CN" sz="2400" dirty="0"/>
              <a:t>:</a:t>
            </a:r>
          </a:p>
        </p:txBody>
      </p:sp>
      <p:pic>
        <p:nvPicPr>
          <p:cNvPr id="8204" name="Picture 12" descr="Sna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708276"/>
            <a:ext cx="467995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 descr="Sna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5013325"/>
            <a:ext cx="403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 descr="Snap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997201"/>
            <a:ext cx="216058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 descr="Snap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659982"/>
            <a:ext cx="17272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0668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058238" y="333375"/>
            <a:ext cx="8617575" cy="63023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）基本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 S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锁存器的工作原理 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1" y="3933825"/>
            <a:ext cx="8893175" cy="25923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：输出为稳定的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 或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 ， 即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 =  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：输出状态为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态。即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 = 1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：输出状态为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态。即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 = 0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   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==0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，此输出既非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态，也非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态。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这种状态非锁存器的正常工作状态，应避免出现。 </a:t>
            </a:r>
          </a:p>
        </p:txBody>
      </p:sp>
      <p:sp>
        <p:nvSpPr>
          <p:cNvPr id="83977" name="Rectangle 3"/>
          <p:cNvSpPr>
            <a:spLocks noChangeArrowheads="1"/>
          </p:cNvSpPr>
          <p:nvPr/>
        </p:nvSpPr>
        <p:spPr bwMode="auto">
          <a:xfrm>
            <a:off x="1774825" y="1125538"/>
            <a:ext cx="38877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 接收信号之前的状态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（简称现态）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：接收信号之后的状态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（简称次态）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3982" name="Picture 14" descr="Snap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5445125"/>
            <a:ext cx="290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8" name="Picture 20" descr="Snap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268414"/>
            <a:ext cx="50038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9" name="AutoShape 21"/>
          <p:cNvSpPr>
            <a:spLocks noChangeArrowheads="1"/>
          </p:cNvSpPr>
          <p:nvPr/>
        </p:nvSpPr>
        <p:spPr bwMode="auto">
          <a:xfrm flipH="1">
            <a:off x="3935413" y="3141663"/>
            <a:ext cx="1223962" cy="431800"/>
          </a:xfrm>
          <a:prstGeom prst="rightArrow">
            <a:avLst>
              <a:gd name="adj1" fmla="val 50000"/>
              <a:gd name="adj2" fmla="val 70864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2444751" y="3075899"/>
            <a:ext cx="13954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双稳态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7535863" y="1484314"/>
            <a:ext cx="431800" cy="5048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Q</a:t>
            </a:r>
            <a:r>
              <a:rPr lang="en-US" altLang="zh-CN" baseline="30000"/>
              <a:t>n</a:t>
            </a:r>
            <a:endParaRPr lang="zh-CN" altLang="en-US" baseline="30000"/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6959601" y="1412876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pic>
        <p:nvPicPr>
          <p:cNvPr id="83993" name="Picture 25" descr="Snap15-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1747838"/>
            <a:ext cx="11620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664201" y="2492376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5349876" y="2997201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S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5880101" y="3167064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5664200" y="31289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6934201" y="29718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7032626" y="3030539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pic>
        <p:nvPicPr>
          <p:cNvPr id="84002" name="Picture 34" descr="Snap15-2"/>
          <p:cNvPicPr>
            <a:picLocks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1916114"/>
            <a:ext cx="116205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664201" y="1857376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5375276" y="1484314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R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880101" y="1268414"/>
            <a:ext cx="288925" cy="2889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>
            <a:off x="5664200" y="162877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>
            <a:off x="6959600" y="1773238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6959601" y="1412876"/>
            <a:ext cx="288925" cy="2889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zh-CN" altLang="en-US" baseline="30000">
              <a:solidFill>
                <a:srgbClr val="FF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7391401" y="1484314"/>
            <a:ext cx="720725" cy="5048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Q</a:t>
            </a:r>
            <a:r>
              <a:rPr lang="en-US" altLang="zh-CN" baseline="30000"/>
              <a:t>n+1</a:t>
            </a:r>
            <a:endParaRPr lang="zh-CN" altLang="en-US" baseline="30000"/>
          </a:p>
        </p:txBody>
      </p:sp>
      <p:sp>
        <p:nvSpPr>
          <p:cNvPr id="84011" name="AutoShape 43"/>
          <p:cNvSpPr>
            <a:spLocks noChangeArrowheads="1"/>
          </p:cNvSpPr>
          <p:nvPr/>
        </p:nvSpPr>
        <p:spPr bwMode="auto">
          <a:xfrm>
            <a:off x="8040688" y="1"/>
            <a:ext cx="2627312" cy="1008063"/>
          </a:xfrm>
          <a:prstGeom prst="wedgeEllipseCallout">
            <a:avLst>
              <a:gd name="adj1" fmla="val -13444"/>
              <a:gd name="adj2" fmla="val 82440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自己分析看看？</a:t>
            </a:r>
          </a:p>
        </p:txBody>
      </p:sp>
      <p:sp>
        <p:nvSpPr>
          <p:cNvPr id="84012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904288" y="5876925"/>
            <a:ext cx="863600" cy="647700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9767888" y="4581525"/>
            <a:ext cx="647700" cy="201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2000" rIns="0" bIns="7200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怎样避免</a:t>
            </a:r>
          </a:p>
        </p:txBody>
      </p:sp>
    </p:spTree>
    <p:extLst>
      <p:ext uri="{BB962C8B-B14F-4D97-AF65-F5344CB8AC3E}">
        <p14:creationId xmlns:p14="http://schemas.microsoft.com/office/powerpoint/2010/main" val="185233233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3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3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4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build="allAtOnce"/>
      <p:bldP spid="83989" grpId="0" animBg="1"/>
      <p:bldP spid="83990" grpId="0"/>
      <p:bldP spid="83991" grpId="0" animBg="1"/>
      <p:bldP spid="83992" grpId="0" animBg="1"/>
      <p:bldP spid="83994" grpId="0" animBg="1"/>
      <p:bldP spid="83995" grpId="0" animBg="1"/>
      <p:bldP spid="83996" grpId="0" animBg="1"/>
      <p:bldP spid="83997" grpId="0" animBg="1"/>
      <p:bldP spid="83998" grpId="0" animBg="1"/>
      <p:bldP spid="84001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9" grpId="0" animBg="1"/>
      <p:bldP spid="84010" grpId="0" animBg="1"/>
      <p:bldP spid="84011" grpId="0" animBg="1"/>
      <p:bldP spid="840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849439" y="274639"/>
            <a:ext cx="7991475" cy="6318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spcBef>
                <a:spcPct val="60000"/>
              </a:spcBef>
              <a:buSzPct val="85000"/>
              <a:defRPr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基本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R S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锁存器的特性表及特性函数 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288" y="1052514"/>
            <a:ext cx="8424862" cy="19446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特性表：反映锁存器或触发器的次态（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）与现态（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）以及输入信号之间对应关系的表格。类似于真值表 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特性函数：以逻辑表达式的方式反映锁存器或触发器的次态（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）与现态（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）以及输入信号之间函数关系。</a:t>
            </a:r>
          </a:p>
        </p:txBody>
      </p:sp>
      <p:pic>
        <p:nvPicPr>
          <p:cNvPr id="86030" name="Picture 14" descr="Snap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5084764"/>
            <a:ext cx="360045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377" name="Group 361"/>
          <p:cNvGraphicFramePr>
            <a:graphicFrameLocks noGrp="1"/>
          </p:cNvGraphicFramePr>
          <p:nvPr/>
        </p:nvGraphicFramePr>
        <p:xfrm>
          <a:off x="1919289" y="3025776"/>
          <a:ext cx="4752975" cy="3846513"/>
        </p:xfrm>
        <a:graphic>
          <a:graphicData uri="http://schemas.openxmlformats.org/drawingml/2006/table">
            <a:tbl>
              <a:tblPr/>
              <a:tblGrid>
                <a:gridCol w="950912"/>
                <a:gridCol w="922338"/>
                <a:gridCol w="935037"/>
                <a:gridCol w="993775"/>
                <a:gridCol w="950913"/>
              </a:tblGrid>
              <a:tr h="328613"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99" name="Text Box 311"/>
          <p:cNvSpPr txBox="1">
            <a:spLocks noChangeArrowheads="1"/>
          </p:cNvSpPr>
          <p:nvPr/>
        </p:nvSpPr>
        <p:spPr bwMode="auto">
          <a:xfrm>
            <a:off x="10271126" y="1700214"/>
            <a:ext cx="7921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86328" name="Rectangle 312"/>
          <p:cNvSpPr>
            <a:spLocks noChangeArrowheads="1"/>
          </p:cNvSpPr>
          <p:nvPr/>
        </p:nvSpPr>
        <p:spPr bwMode="auto">
          <a:xfrm>
            <a:off x="5735638" y="4005264"/>
            <a:ext cx="10080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86329" name="Rectangle 313"/>
          <p:cNvSpPr>
            <a:spLocks noChangeArrowheads="1"/>
          </p:cNvSpPr>
          <p:nvPr/>
        </p:nvSpPr>
        <p:spPr bwMode="auto">
          <a:xfrm>
            <a:off x="5764213" y="4724401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30" name="Rectangle 314"/>
          <p:cNvSpPr>
            <a:spLocks noChangeArrowheads="1"/>
          </p:cNvSpPr>
          <p:nvPr/>
        </p:nvSpPr>
        <p:spPr bwMode="auto">
          <a:xfrm>
            <a:off x="5735638" y="5445126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31" name="Rectangle 315"/>
          <p:cNvSpPr>
            <a:spLocks noChangeArrowheads="1"/>
          </p:cNvSpPr>
          <p:nvPr/>
        </p:nvSpPr>
        <p:spPr bwMode="auto">
          <a:xfrm>
            <a:off x="5641975" y="6237289"/>
            <a:ext cx="11747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不允许</a:t>
            </a:r>
          </a:p>
        </p:txBody>
      </p:sp>
      <p:pic>
        <p:nvPicPr>
          <p:cNvPr id="86332" name="Picture 316" descr="Snap2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924175"/>
            <a:ext cx="33369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333" name="Rectangle 317"/>
          <p:cNvSpPr>
            <a:spLocks noChangeArrowheads="1"/>
          </p:cNvSpPr>
          <p:nvPr/>
        </p:nvSpPr>
        <p:spPr bwMode="auto">
          <a:xfrm>
            <a:off x="7391401" y="2852739"/>
            <a:ext cx="6397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RS</a:t>
            </a:r>
          </a:p>
        </p:txBody>
      </p:sp>
      <p:sp>
        <p:nvSpPr>
          <p:cNvPr id="86334" name="Rectangle 318"/>
          <p:cNvSpPr>
            <a:spLocks noChangeArrowheads="1"/>
          </p:cNvSpPr>
          <p:nvPr/>
        </p:nvSpPr>
        <p:spPr bwMode="auto">
          <a:xfrm>
            <a:off x="6959601" y="3213101"/>
            <a:ext cx="5762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00"/>
                </a:solidFill>
              </a:rPr>
              <a:t>Q</a:t>
            </a:r>
            <a:r>
              <a:rPr lang="en-US" altLang="zh-CN" i="1" baseline="30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6336" name="Rectangle 320"/>
          <p:cNvSpPr>
            <a:spLocks noChangeArrowheads="1"/>
          </p:cNvSpPr>
          <p:nvPr/>
        </p:nvSpPr>
        <p:spPr bwMode="auto">
          <a:xfrm>
            <a:off x="5087939" y="4225925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37" name="Oval 321"/>
          <p:cNvSpPr>
            <a:spLocks noChangeArrowheads="1"/>
          </p:cNvSpPr>
          <p:nvPr/>
        </p:nvSpPr>
        <p:spPr bwMode="auto">
          <a:xfrm>
            <a:off x="2063751" y="4221163"/>
            <a:ext cx="26638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38" name="Rectangle 322"/>
          <p:cNvSpPr>
            <a:spLocks noChangeArrowheads="1"/>
          </p:cNvSpPr>
          <p:nvPr/>
        </p:nvSpPr>
        <p:spPr bwMode="auto">
          <a:xfrm>
            <a:off x="7967664" y="4292600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39" name="Rectangle 323"/>
          <p:cNvSpPr>
            <a:spLocks noChangeArrowheads="1"/>
          </p:cNvSpPr>
          <p:nvPr/>
        </p:nvSpPr>
        <p:spPr bwMode="auto">
          <a:xfrm>
            <a:off x="5087939" y="4627563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0" name="Oval 324"/>
          <p:cNvSpPr>
            <a:spLocks noChangeArrowheads="1"/>
          </p:cNvSpPr>
          <p:nvPr/>
        </p:nvSpPr>
        <p:spPr bwMode="auto">
          <a:xfrm>
            <a:off x="2063751" y="4581526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41" name="Rectangle 325"/>
          <p:cNvSpPr>
            <a:spLocks noChangeArrowheads="1"/>
          </p:cNvSpPr>
          <p:nvPr/>
        </p:nvSpPr>
        <p:spPr bwMode="auto">
          <a:xfrm>
            <a:off x="8616950" y="37163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2" name="Rectangle 326"/>
          <p:cNvSpPr>
            <a:spLocks noChangeArrowheads="1"/>
          </p:cNvSpPr>
          <p:nvPr/>
        </p:nvSpPr>
        <p:spPr bwMode="auto">
          <a:xfrm>
            <a:off x="5087939" y="5013325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3" name="Oval 327"/>
          <p:cNvSpPr>
            <a:spLocks noChangeArrowheads="1"/>
          </p:cNvSpPr>
          <p:nvPr/>
        </p:nvSpPr>
        <p:spPr bwMode="auto">
          <a:xfrm>
            <a:off x="2063751" y="4979988"/>
            <a:ext cx="26638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44" name="Rectangle 328"/>
          <p:cNvSpPr>
            <a:spLocks noChangeArrowheads="1"/>
          </p:cNvSpPr>
          <p:nvPr/>
        </p:nvSpPr>
        <p:spPr bwMode="auto">
          <a:xfrm>
            <a:off x="8616950" y="4292600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345" name="Rectangle 329"/>
          <p:cNvSpPr>
            <a:spLocks noChangeArrowheads="1"/>
          </p:cNvSpPr>
          <p:nvPr/>
        </p:nvSpPr>
        <p:spPr bwMode="auto">
          <a:xfrm>
            <a:off x="4994275" y="6118225"/>
            <a:ext cx="43815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47" name="Oval 331"/>
          <p:cNvSpPr>
            <a:spLocks noChangeArrowheads="1"/>
          </p:cNvSpPr>
          <p:nvPr/>
        </p:nvSpPr>
        <p:spPr bwMode="auto">
          <a:xfrm>
            <a:off x="2063751" y="6105526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48" name="Rectangle 332"/>
          <p:cNvSpPr>
            <a:spLocks noChangeArrowheads="1"/>
          </p:cNvSpPr>
          <p:nvPr/>
        </p:nvSpPr>
        <p:spPr bwMode="auto">
          <a:xfrm>
            <a:off x="9120188" y="3716338"/>
            <a:ext cx="43815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49" name="Rectangle 333"/>
          <p:cNvSpPr>
            <a:spLocks noChangeArrowheads="1"/>
          </p:cNvSpPr>
          <p:nvPr/>
        </p:nvSpPr>
        <p:spPr bwMode="auto">
          <a:xfrm>
            <a:off x="4994275" y="6511925"/>
            <a:ext cx="43815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50" name="Oval 334"/>
          <p:cNvSpPr>
            <a:spLocks noChangeArrowheads="1"/>
          </p:cNvSpPr>
          <p:nvPr/>
        </p:nvSpPr>
        <p:spPr bwMode="auto">
          <a:xfrm>
            <a:off x="2051051" y="6486526"/>
            <a:ext cx="26638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52" name="Rectangle 336"/>
          <p:cNvSpPr>
            <a:spLocks noChangeArrowheads="1"/>
          </p:cNvSpPr>
          <p:nvPr/>
        </p:nvSpPr>
        <p:spPr bwMode="auto">
          <a:xfrm>
            <a:off x="9120188" y="4292600"/>
            <a:ext cx="43815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6353" name="Rectangle 337"/>
          <p:cNvSpPr>
            <a:spLocks noChangeArrowheads="1"/>
          </p:cNvSpPr>
          <p:nvPr/>
        </p:nvSpPr>
        <p:spPr bwMode="auto">
          <a:xfrm>
            <a:off x="7967664" y="3716338"/>
            <a:ext cx="288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4" name="Rectangle 338"/>
          <p:cNvSpPr>
            <a:spLocks noChangeArrowheads="1"/>
          </p:cNvSpPr>
          <p:nvPr/>
        </p:nvSpPr>
        <p:spPr bwMode="auto">
          <a:xfrm>
            <a:off x="9840914" y="3716338"/>
            <a:ext cx="288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5" name="Rectangle 339"/>
          <p:cNvSpPr>
            <a:spLocks noChangeArrowheads="1"/>
          </p:cNvSpPr>
          <p:nvPr/>
        </p:nvSpPr>
        <p:spPr bwMode="auto">
          <a:xfrm>
            <a:off x="9840914" y="4292600"/>
            <a:ext cx="288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356" name="AutoShape 340"/>
          <p:cNvSpPr>
            <a:spLocks noChangeArrowheads="1"/>
          </p:cNvSpPr>
          <p:nvPr/>
        </p:nvSpPr>
        <p:spPr bwMode="auto">
          <a:xfrm>
            <a:off x="8543925" y="3644900"/>
            <a:ext cx="1081088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57" name="AutoShape 341"/>
          <p:cNvSpPr>
            <a:spLocks noChangeArrowheads="1"/>
          </p:cNvSpPr>
          <p:nvPr/>
        </p:nvSpPr>
        <p:spPr bwMode="auto">
          <a:xfrm>
            <a:off x="7824789" y="4221164"/>
            <a:ext cx="1081087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58" name="AutoShape 342"/>
          <p:cNvSpPr>
            <a:spLocks noChangeArrowheads="1"/>
          </p:cNvSpPr>
          <p:nvPr/>
        </p:nvSpPr>
        <p:spPr bwMode="auto">
          <a:xfrm>
            <a:off x="8904289" y="6021389"/>
            <a:ext cx="1584325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59" name="AutoShape 34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256588" y="6021389"/>
            <a:ext cx="647700" cy="720725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360" name="AutoShape 344"/>
          <p:cNvSpPr>
            <a:spLocks noChangeArrowheads="1"/>
          </p:cNvSpPr>
          <p:nvPr/>
        </p:nvSpPr>
        <p:spPr bwMode="auto">
          <a:xfrm>
            <a:off x="1847850" y="3429000"/>
            <a:ext cx="3887788" cy="276383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61" name="AutoShape 345"/>
          <p:cNvSpPr>
            <a:spLocks noChangeArrowheads="1"/>
          </p:cNvSpPr>
          <p:nvPr/>
        </p:nvSpPr>
        <p:spPr bwMode="auto">
          <a:xfrm>
            <a:off x="2063751" y="3429000"/>
            <a:ext cx="1584325" cy="2763838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362" name="AutoShape 346"/>
          <p:cNvSpPr>
            <a:spLocks noChangeArrowheads="1"/>
          </p:cNvSpPr>
          <p:nvPr/>
        </p:nvSpPr>
        <p:spPr bwMode="auto">
          <a:xfrm>
            <a:off x="7032625" y="6092826"/>
            <a:ext cx="1150938" cy="531813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2734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000"/>
                                        <p:tgtEl>
                                          <p:spTgt spid="8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000"/>
                                        <p:tgtEl>
                                          <p:spTgt spid="8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0"/>
                                        <p:tgtEl>
                                          <p:spTgt spid="8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000"/>
                                        <p:tgtEl>
                                          <p:spTgt spid="8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000"/>
                                        <p:tgtEl>
                                          <p:spTgt spid="8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000"/>
                                        <p:tgtEl>
                                          <p:spTgt spid="86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8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8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8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8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8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8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0"/>
                                        <p:tgtEl>
                                          <p:spTgt spid="8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8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1000"/>
                                        <p:tgtEl>
                                          <p:spTgt spid="8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1000"/>
                                        <p:tgtEl>
                                          <p:spTgt spid="8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1000"/>
                                        <p:tgtEl>
                                          <p:spTgt spid="8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0"/>
                                        <p:tgtEl>
                                          <p:spTgt spid="8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8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8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8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8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8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8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8" grpId="0"/>
      <p:bldP spid="86329" grpId="0"/>
      <p:bldP spid="86330" grpId="0"/>
      <p:bldP spid="86331" grpId="0"/>
      <p:bldP spid="86333" grpId="0"/>
      <p:bldP spid="86334" grpId="0"/>
      <p:bldP spid="86336" grpId="0" animBg="1"/>
      <p:bldP spid="86337" grpId="0" animBg="1"/>
      <p:bldP spid="86338" grpId="0" animBg="1"/>
      <p:bldP spid="86339" grpId="0" animBg="1"/>
      <p:bldP spid="86340" grpId="0" animBg="1"/>
      <p:bldP spid="86341" grpId="0" animBg="1"/>
      <p:bldP spid="86342" grpId="0" animBg="1"/>
      <p:bldP spid="86343" grpId="0" animBg="1"/>
      <p:bldP spid="86344" grpId="0" animBg="1"/>
      <p:bldP spid="86345" grpId="0" animBg="1"/>
      <p:bldP spid="86347" grpId="0" animBg="1"/>
      <p:bldP spid="86348" grpId="0" animBg="1"/>
      <p:bldP spid="86349" grpId="0" animBg="1"/>
      <p:bldP spid="86350" grpId="0" animBg="1"/>
      <p:bldP spid="86352" grpId="0" animBg="1"/>
      <p:bldP spid="86353" grpId="0"/>
      <p:bldP spid="86354" grpId="0"/>
      <p:bldP spid="86355" grpId="0"/>
      <p:bldP spid="86356" grpId="0" animBg="1"/>
      <p:bldP spid="86357" grpId="0" animBg="1"/>
      <p:bldP spid="86358" grpId="0" animBg="1"/>
      <p:bldP spid="86359" grpId="0" animBg="1"/>
      <p:bldP spid="86360" grpId="0" animBg="1"/>
      <p:bldP spid="86361" grpId="0" animBg="1"/>
      <p:bldP spid="863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spcBef>
                <a:spcPct val="60000"/>
              </a:spcBef>
              <a:buSzPct val="85000"/>
              <a:defRPr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基本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R S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锁存器时序图 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4076700"/>
            <a:ext cx="9144000" cy="27813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时刻：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R=0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S=0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，锁存器应保持为双稳态中的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态或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但∵前一时刻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R=S=1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  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（非锁存器的正常状态）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∴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时刻锁存器状态无法确定，取决于两或非门延迟的差异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图中虚线：表示这种不确定的状态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竞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态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现象：两个有效信号同时撤销所产生的状态不确定的情况</a:t>
            </a:r>
            <a:r>
              <a:rPr lang="zh-CN" altLang="en-US" sz="2400" dirty="0"/>
              <a:t>。 </a:t>
            </a:r>
          </a:p>
        </p:txBody>
      </p:sp>
      <p:pic>
        <p:nvPicPr>
          <p:cNvPr id="87048" name="Picture 8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4581525"/>
            <a:ext cx="307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1" descr="Snap3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125539"/>
            <a:ext cx="83391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1919289" y="2708275"/>
            <a:ext cx="84978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7056" name="Picture 16" descr="Snap3-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636838"/>
            <a:ext cx="83423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24114" y="1646238"/>
            <a:ext cx="293687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424114" y="2306638"/>
            <a:ext cx="293687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279650" y="3009900"/>
            <a:ext cx="6477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3143250" y="1646238"/>
            <a:ext cx="293688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3143250" y="22050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3000375" y="2924175"/>
            <a:ext cx="719138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3902075" y="15573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863975" y="22050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3792538" y="2979738"/>
            <a:ext cx="4318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3792538" y="3640138"/>
            <a:ext cx="4318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4440239" y="1557338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4440239" y="2306638"/>
            <a:ext cx="293687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4367214" y="2708276"/>
            <a:ext cx="288925" cy="5847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4905375" y="1620838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4918075" y="2293938"/>
            <a:ext cx="1968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4872038" y="2708276"/>
            <a:ext cx="215900" cy="5847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5303838" y="16287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5270500" y="22050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5210175" y="2924175"/>
            <a:ext cx="719138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6096000" y="16287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6096000" y="22764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6024563" y="2924175"/>
            <a:ext cx="6477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6888164" y="1557338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6888163" y="22764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85" name="Rectangle 45"/>
          <p:cNvSpPr>
            <a:spLocks noChangeArrowheads="1"/>
          </p:cNvSpPr>
          <p:nvPr/>
        </p:nvSpPr>
        <p:spPr bwMode="auto">
          <a:xfrm>
            <a:off x="6888164" y="2708276"/>
            <a:ext cx="288925" cy="5847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7464425" y="15573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7464425" y="2205038"/>
            <a:ext cx="293688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7464425" y="2997200"/>
            <a:ext cx="4318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7464425" y="3644900"/>
            <a:ext cx="4318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87090" name="Rectangle 50"/>
          <p:cNvSpPr>
            <a:spLocks noChangeArrowheads="1"/>
          </p:cNvSpPr>
          <p:nvPr/>
        </p:nvSpPr>
        <p:spPr bwMode="auto">
          <a:xfrm>
            <a:off x="8543925" y="16287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8543925" y="22764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8531226" y="2997200"/>
            <a:ext cx="792163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保持？</a:t>
            </a: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8543926" y="3644900"/>
            <a:ext cx="792163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保持？</a:t>
            </a:r>
          </a:p>
        </p:txBody>
      </p:sp>
      <p:sp>
        <p:nvSpPr>
          <p:cNvPr id="87095" name="Rectangle 55"/>
          <p:cNvSpPr>
            <a:spLocks noChangeArrowheads="1"/>
          </p:cNvSpPr>
          <p:nvPr/>
        </p:nvSpPr>
        <p:spPr bwMode="auto">
          <a:xfrm>
            <a:off x="9409114" y="1628775"/>
            <a:ext cx="293687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9409113" y="2276475"/>
            <a:ext cx="222250" cy="29238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9409113" y="2997200"/>
            <a:ext cx="647700" cy="2923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置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959096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10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0"/>
                                        <p:tgtEl>
                                          <p:spTgt spid="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10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10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10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10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3" grpId="0" animBg="1"/>
      <p:bldP spid="87057" grpId="0" animBg="1"/>
      <p:bldP spid="87058" grpId="0" animBg="1"/>
      <p:bldP spid="87059" grpId="0" animBg="1"/>
      <p:bldP spid="87060" grpId="0" animBg="1"/>
      <p:bldP spid="87061" grpId="0" animBg="1"/>
      <p:bldP spid="87062" grpId="0" animBg="1"/>
      <p:bldP spid="87063" grpId="0" animBg="1"/>
      <p:bldP spid="87064" grpId="0" animBg="1"/>
      <p:bldP spid="87065" grpId="0" animBg="1"/>
      <p:bldP spid="87067" grpId="0" animBg="1"/>
      <p:bldP spid="87068" grpId="0" animBg="1"/>
      <p:bldP spid="87069" grpId="0" animBg="1"/>
      <p:bldP spid="87070" grpId="0" animBg="1"/>
      <p:bldP spid="87071" grpId="0" animBg="1"/>
      <p:bldP spid="87072" grpId="0" animBg="1"/>
      <p:bldP spid="87075" grpId="0" animBg="1"/>
      <p:bldP spid="87076" grpId="0" animBg="1"/>
      <p:bldP spid="87077" grpId="0" animBg="1"/>
      <p:bldP spid="87078" grpId="0" animBg="1"/>
      <p:bldP spid="87080" grpId="0" animBg="1"/>
      <p:bldP spid="87081" grpId="0" animBg="1"/>
      <p:bldP spid="87082" grpId="0" animBg="1"/>
      <p:bldP spid="87083" grpId="0" animBg="1"/>
      <p:bldP spid="87084" grpId="0" animBg="1"/>
      <p:bldP spid="87085" grpId="0" animBg="1"/>
      <p:bldP spid="87086" grpId="0" animBg="1"/>
      <p:bldP spid="87087" grpId="0" animBg="1"/>
      <p:bldP spid="87088" grpId="0" animBg="1"/>
      <p:bldP spid="87089" grpId="0" animBg="1"/>
      <p:bldP spid="87090" grpId="0" animBg="1"/>
      <p:bldP spid="87091" grpId="0" animBg="1"/>
      <p:bldP spid="87093" grpId="0" animBg="1"/>
      <p:bldP spid="87094" grpId="0" animBg="1"/>
      <p:bldP spid="87095" grpId="0" animBg="1"/>
      <p:bldP spid="87096" grpId="0" animBg="1"/>
      <p:bldP spid="870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spcBef>
                <a:spcPct val="60000"/>
              </a:spcBef>
              <a:buSzPct val="85000"/>
              <a:defRPr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5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基本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R S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锁存器的特点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189" y="1484314"/>
            <a:ext cx="8353425" cy="48974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电路比较简单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是组成各种功能更为完善的锁存器及触发器的基本单元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输入信号直接控制着输出的状态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（称为电平直接控制）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具有保持、置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、置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功能 （根据输入信号的不同 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输入信号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、</a:t>
            </a:r>
            <a:r>
              <a:rPr lang="en-US" altLang="zh-CN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之间有约束</a:t>
            </a:r>
          </a:p>
        </p:txBody>
      </p:sp>
    </p:spTree>
    <p:extLst>
      <p:ext uri="{BB962C8B-B14F-4D97-AF65-F5344CB8AC3E}">
        <p14:creationId xmlns:p14="http://schemas.microsoft.com/office/powerpoint/2010/main" val="166754364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(2) 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0" y="1196975"/>
            <a:ext cx="7926388" cy="24257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）基本结构及工作原理</a:t>
            </a:r>
          </a:p>
          <a:p>
            <a:pPr lvl="1" eaLnBrk="1" hangingPunct="1"/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 </a:t>
            </a:r>
            <a:r>
              <a:rPr lang="en-US" altLang="zh-CN" b="0" i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="0" i="1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b="0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 = 0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/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 </a:t>
            </a:r>
            <a:r>
              <a:rPr lang="en-US" altLang="zh-CN" b="0" i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="0" i="1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b="0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 = 1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）特性表及特性函数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9102" name="Picture 14" descr="Snap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868863"/>
            <a:ext cx="35639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70" name="Rectangle 82"/>
          <p:cNvSpPr>
            <a:spLocks noChangeArrowheads="1"/>
          </p:cNvSpPr>
          <p:nvPr/>
        </p:nvSpPr>
        <p:spPr bwMode="auto">
          <a:xfrm>
            <a:off x="5375275" y="4941889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171" name="Rectangle 83"/>
          <p:cNvSpPr>
            <a:spLocks noChangeArrowheads="1"/>
          </p:cNvSpPr>
          <p:nvPr/>
        </p:nvSpPr>
        <p:spPr bwMode="auto">
          <a:xfrm>
            <a:off x="5375275" y="5805489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5608" name="Picture 84" descr="Snap1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1196976"/>
            <a:ext cx="453707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160"/>
          <p:cNvSpPr>
            <a:spLocks noChangeArrowheads="1"/>
          </p:cNvSpPr>
          <p:nvPr/>
        </p:nvSpPr>
        <p:spPr bwMode="auto">
          <a:xfrm>
            <a:off x="3458873" y="2497125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0" name="Rectangle 162"/>
          <p:cNvSpPr>
            <a:spLocks noChangeArrowheads="1"/>
          </p:cNvSpPr>
          <p:nvPr/>
        </p:nvSpPr>
        <p:spPr bwMode="auto">
          <a:xfrm>
            <a:off x="3460460" y="2497125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370" name="Group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31018"/>
              </p:ext>
            </p:extLst>
          </p:nvPr>
        </p:nvGraphicFramePr>
        <p:xfrm>
          <a:off x="2279650" y="3789363"/>
          <a:ext cx="4103688" cy="2688216"/>
        </p:xfrm>
        <a:graphic>
          <a:graphicData uri="http://schemas.openxmlformats.org/drawingml/2006/table">
            <a:tbl>
              <a:tblPr/>
              <a:tblGrid>
                <a:gridCol w="735013"/>
                <a:gridCol w="1093787"/>
                <a:gridCol w="1100138"/>
                <a:gridCol w="1174750"/>
              </a:tblGrid>
              <a:tr h="93244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9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9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79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9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9074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000"/>
                                        <p:tgtEl>
                                          <p:spTgt spid="89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000"/>
                                        <p:tgtEl>
                                          <p:spTgt spid="89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70" grpId="0"/>
      <p:bldP spid="89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7" y="1109609"/>
            <a:ext cx="10956941" cy="41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5" y="1268414"/>
            <a:ext cx="792638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）时序图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锁存器的特点 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电平直接控制 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不存在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触发器的约束问题 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具有置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及置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功能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90124" name="Picture 12" descr="Snap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89" y="1662113"/>
            <a:ext cx="5400675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72963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551398" y="333375"/>
            <a:ext cx="8124415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门控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5" y="1196976"/>
            <a:ext cx="8713788" cy="5256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）基本结构及工作原理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增加了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控制同步</a:t>
            </a:r>
            <a:r>
              <a:rPr lang="zh-CN" altLang="en-US" sz="2400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时钟信号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zh-CN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CN" b="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="0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 = </a:t>
            </a:r>
            <a:r>
              <a:rPr lang="en-US" altLang="zh-CN" b="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="0" baseline="300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，锁存器状态不改变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CN" b="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="0" baseline="30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 = D (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由输入信号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控制锁存器状态）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）特性函数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</p:txBody>
      </p:sp>
      <p:pic>
        <p:nvPicPr>
          <p:cNvPr id="91151" name="Picture 15" descr="Snap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5516564"/>
            <a:ext cx="51847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6" descr="Snap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644" y="1614023"/>
            <a:ext cx="158591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7" descr="Snap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669586"/>
            <a:ext cx="4032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63706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388" y="1196976"/>
            <a:ext cx="8286750" cy="5400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）时序图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）门控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锁存器的特点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具有置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和置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功能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受同步时钟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控制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期间接收信号</a:t>
            </a:r>
          </a:p>
          <a:p>
            <a:pPr lvl="1"/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＝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期间锁存，便于多个锁存器同步工作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92167" name="Picture 7" descr="Sn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1196975"/>
            <a:ext cx="5616575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487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703388" y="333375"/>
            <a:ext cx="4897437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3.2.2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</a:p>
        </p:txBody>
      </p:sp>
      <p:sp>
        <p:nvSpPr>
          <p:cNvPr id="183300" name="Rectangle 3"/>
          <p:cNvSpPr>
            <a:spLocks noChangeArrowheads="1"/>
          </p:cNvSpPr>
          <p:nvPr/>
        </p:nvSpPr>
        <p:spPr bwMode="auto">
          <a:xfrm>
            <a:off x="2063751" y="1196975"/>
            <a:ext cx="82089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共同点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：具有存储功能的</a:t>
            </a:r>
            <a:r>
              <a:rPr lang="zh-CN" altLang="en-US" sz="2400" dirty="0">
                <a:solidFill>
                  <a:srgbClr val="FF99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双稳态</a:t>
            </a:r>
            <a:r>
              <a:rPr lang="zh-CN" altLang="en-US" sz="2400" u="sng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元器件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fontAlgn="t" hangingPunct="1">
              <a:lnSpc>
                <a:spcPct val="95000"/>
              </a:lnSpc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不同点：</a:t>
            </a:r>
            <a:endParaRPr lang="zh-CN" altLang="en-US" sz="2400" dirty="0">
              <a:solidFill>
                <a:srgbClr val="FF99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锁存器是电平敏感的存储元件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触发器是边沿触发的存储元件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2744443" y="1818847"/>
            <a:ext cx="5087592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存储状态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态和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态均为稳定的状态</a:t>
            </a:r>
          </a:p>
        </p:txBody>
      </p:sp>
      <p:pic>
        <p:nvPicPr>
          <p:cNvPr id="183302" name="Picture 6" descr="Snap1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149726"/>
            <a:ext cx="374491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8832850" y="3357564"/>
            <a:ext cx="13668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</a:t>
            </a:r>
            <a:r>
              <a:rPr lang="zh-CN" altLang="en-US" dirty="0"/>
              <a:t>？</a:t>
            </a:r>
          </a:p>
        </p:txBody>
      </p:sp>
      <p:sp>
        <p:nvSpPr>
          <p:cNvPr id="183306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67664" y="3141663"/>
            <a:ext cx="865187" cy="792162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3310" name="Picture 14" descr="Sna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076700"/>
            <a:ext cx="4681538" cy="278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4216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500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500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500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5" grpId="0"/>
      <p:bldP spid="1833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130157" y="333375"/>
            <a:ext cx="8545656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(1) 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389" y="1196976"/>
            <a:ext cx="8569325" cy="5661025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）电路原理及逻辑符号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＝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：主锁存器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Clk1 = 1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开通，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值送到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endParaRPr lang="zh-CN" altLang="en-US" sz="2400" i="1" baseline="30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∵ 从锁存器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Clk2 = 0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断路，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值无法送至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∴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保持原值不变 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从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：主锁存器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Clk1 = 0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断路，不再接收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信号，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保持 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信号变化时刻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的信号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∵从锁存器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Clk2 = 1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L2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开通，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sz="2400" i="1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en-US" altLang="zh-CN" sz="2400" i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信号被送至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端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∴最终送入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Q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端的是 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信号上升瞬间 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0725" name="Picture 13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"/>
            <a:ext cx="5651500" cy="33575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7680325" y="2565401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93199" name="Picture 15" descr="Snap2-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6" y="2108201"/>
            <a:ext cx="841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00" name="Picture 16" descr="Snap2-2"/>
          <p:cNvPicPr>
            <a:picLocks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6" b="-974"/>
          <a:stretch>
            <a:fillRect/>
          </a:stretch>
        </p:blipFill>
        <p:spPr bwMode="auto">
          <a:xfrm>
            <a:off x="7353301" y="981076"/>
            <a:ext cx="322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6167438" y="2085976"/>
            <a:ext cx="144462" cy="14446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3202" name="Picture 18" descr="Snap2-3"/>
          <p:cNvPicPr>
            <a:picLocks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065214"/>
            <a:ext cx="6302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7464425" y="119697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5808664" y="2276476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5664200" y="119697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5303838" y="608013"/>
            <a:ext cx="5762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 flipV="1">
            <a:off x="6167438" y="595313"/>
            <a:ext cx="423862" cy="127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6816725" y="620713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7921625" y="430214"/>
            <a:ext cx="395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8328025" y="438151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8543926" y="1"/>
            <a:ext cx="792163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保持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7680326" y="2565401"/>
            <a:ext cx="792163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0→1</a:t>
            </a:r>
          </a:p>
        </p:txBody>
      </p:sp>
      <p:pic>
        <p:nvPicPr>
          <p:cNvPr id="93214" name="Picture 30" descr="Snap2-1-2"/>
          <p:cNvPicPr>
            <a:picLocks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6" y="2106614"/>
            <a:ext cx="841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15" name="Picture 31" descr="Snap2-2-2"/>
          <p:cNvPicPr>
            <a:picLocks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981076"/>
            <a:ext cx="3127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7464425" y="119697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6167438" y="2098676"/>
            <a:ext cx="144462" cy="1428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5808664" y="2276476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pic>
        <p:nvPicPr>
          <p:cNvPr id="93220" name="Picture 36" descr="Snap2-3-2"/>
          <p:cNvPicPr>
            <a:picLocks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052514"/>
            <a:ext cx="6302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5664200" y="119697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6121400" y="417514"/>
            <a:ext cx="395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×</a:t>
            </a: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6888164" y="188914"/>
            <a:ext cx="503237" cy="3571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Q</a:t>
            </a:r>
            <a:r>
              <a:rPr lang="en-US" altLang="zh-CN" i="1" baseline="3000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>
            <a:off x="6811963" y="625475"/>
            <a:ext cx="863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5" name="Line 41"/>
          <p:cNvSpPr>
            <a:spLocks noChangeShapeType="1"/>
          </p:cNvSpPr>
          <p:nvPr/>
        </p:nvSpPr>
        <p:spPr bwMode="auto">
          <a:xfrm flipV="1">
            <a:off x="7751763" y="625475"/>
            <a:ext cx="576262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8328025" y="404814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8543926" y="0"/>
            <a:ext cx="792163" cy="3571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Q</a:t>
            </a:r>
            <a:r>
              <a:rPr lang="en-US" altLang="zh-CN" i="1" baseline="3000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8832850" y="836613"/>
            <a:ext cx="97155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0" name="Text Box 46"/>
          <p:cNvSpPr txBox="1">
            <a:spLocks noChangeArrowheads="1"/>
          </p:cNvSpPr>
          <p:nvPr/>
        </p:nvSpPr>
        <p:spPr bwMode="auto">
          <a:xfrm>
            <a:off x="8507414" y="1844676"/>
            <a:ext cx="21605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时钟上升沿</a:t>
            </a:r>
          </a:p>
        </p:txBody>
      </p:sp>
    </p:spTree>
    <p:extLst>
      <p:ext uri="{BB962C8B-B14F-4D97-AF65-F5344CB8AC3E}">
        <p14:creationId xmlns:p14="http://schemas.microsoft.com/office/powerpoint/2010/main" val="212646089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20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0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0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10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nimBg="1"/>
      <p:bldP spid="93201" grpId="0" animBg="1"/>
      <p:bldP spid="93201" grpId="1" animBg="1"/>
      <p:bldP spid="93203" grpId="0" animBg="1"/>
      <p:bldP spid="93203" grpId="1" animBg="1"/>
      <p:bldP spid="93204" grpId="0" animBg="1"/>
      <p:bldP spid="93205" grpId="0" animBg="1"/>
      <p:bldP spid="93206" grpId="0" animBg="1"/>
      <p:bldP spid="93207" grpId="0" animBg="1"/>
      <p:bldP spid="93207" grpId="1" animBg="1"/>
      <p:bldP spid="93208" grpId="0" animBg="1"/>
      <p:bldP spid="93210" grpId="0"/>
      <p:bldP spid="93210" grpId="1"/>
      <p:bldP spid="93210" grpId="2"/>
      <p:bldP spid="93211" grpId="0" animBg="1"/>
      <p:bldP spid="93212" grpId="0" animBg="1"/>
      <p:bldP spid="93213" grpId="0" animBg="1"/>
      <p:bldP spid="93216" grpId="0" animBg="1"/>
      <p:bldP spid="93218" grpId="0" animBg="1"/>
      <p:bldP spid="93218" grpId="1" animBg="1"/>
      <p:bldP spid="93219" grpId="0" animBg="1"/>
      <p:bldP spid="93221" grpId="0" animBg="1"/>
      <p:bldP spid="93222" grpId="0"/>
      <p:bldP spid="93222" grpId="1"/>
      <p:bldP spid="93223" grpId="0" animBg="1"/>
      <p:bldP spid="93224" grpId="0" animBg="1"/>
      <p:bldP spid="93225" grpId="0" animBg="1"/>
      <p:bldP spid="93226" grpId="0" animBg="1"/>
      <p:bldP spid="93228" grpId="0" animBg="1"/>
      <p:bldP spid="93229" grpId="0" animBg="1"/>
      <p:bldP spid="932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0" y="1196975"/>
            <a:ext cx="8135938" cy="12954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∵  D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信号只在时钟脉冲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的边沿复制到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端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∴ 这类触发器又被称为主从触发器或边沿触发器 </a:t>
            </a: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1748" name="Picture 11" descr="Snap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484438"/>
            <a:ext cx="4311650" cy="4132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12" descr="Snap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4" y="2497139"/>
            <a:ext cx="4459287" cy="41036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6743701" y="4868863"/>
            <a:ext cx="936625" cy="7921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9120189" y="3933825"/>
            <a:ext cx="936625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6959601" y="2349501"/>
            <a:ext cx="936625" cy="792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732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9" grpId="0" animBg="1"/>
      <p:bldP spid="184330" grpId="0" animBg="1"/>
      <p:bldP spid="1843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1268414"/>
            <a:ext cx="7561263" cy="34559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 特性表及特性函数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）状态图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95241" name="Picture 9" descr="Snap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2420938"/>
            <a:ext cx="388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321" name="Group 89"/>
          <p:cNvGraphicFramePr>
            <a:graphicFrameLocks noGrp="1"/>
          </p:cNvGraphicFramePr>
          <p:nvPr/>
        </p:nvGraphicFramePr>
        <p:xfrm>
          <a:off x="2351088" y="1989138"/>
          <a:ext cx="3816350" cy="1841716"/>
        </p:xfrm>
        <a:graphic>
          <a:graphicData uri="http://schemas.openxmlformats.org/drawingml/2006/table">
            <a:tbl>
              <a:tblPr/>
              <a:tblGrid>
                <a:gridCol w="914400"/>
                <a:gridCol w="946150"/>
                <a:gridCol w="996950"/>
                <a:gridCol w="958850"/>
              </a:tblGrid>
              <a:tr h="78614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886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474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322" name="Rectangle 90"/>
          <p:cNvSpPr>
            <a:spLocks noChangeArrowheads="1"/>
          </p:cNvSpPr>
          <p:nvPr/>
        </p:nvSpPr>
        <p:spPr bwMode="auto">
          <a:xfrm>
            <a:off x="5232400" y="2781301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5323" name="Rectangle 91"/>
          <p:cNvSpPr>
            <a:spLocks noChangeArrowheads="1"/>
          </p:cNvSpPr>
          <p:nvPr/>
        </p:nvSpPr>
        <p:spPr bwMode="auto">
          <a:xfrm>
            <a:off x="5232400" y="3284539"/>
            <a:ext cx="8651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325" name="Oval 93"/>
          <p:cNvSpPr>
            <a:spLocks noChangeArrowheads="1"/>
          </p:cNvSpPr>
          <p:nvPr/>
        </p:nvSpPr>
        <p:spPr bwMode="auto">
          <a:xfrm>
            <a:off x="4511676" y="5157788"/>
            <a:ext cx="576263" cy="576262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95326" name="Oval 94"/>
          <p:cNvSpPr>
            <a:spLocks noChangeArrowheads="1"/>
          </p:cNvSpPr>
          <p:nvPr/>
        </p:nvSpPr>
        <p:spPr bwMode="auto">
          <a:xfrm>
            <a:off x="6456363" y="5178426"/>
            <a:ext cx="576262" cy="576263"/>
          </a:xfrm>
          <a:prstGeom prst="ellipse">
            <a:avLst/>
          </a:prstGeom>
          <a:noFill/>
          <a:ln w="28575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en-US" altLang="zh-CN" baseline="-25000"/>
          </a:p>
        </p:txBody>
      </p:sp>
      <p:sp>
        <p:nvSpPr>
          <p:cNvPr id="95328" name="Rectangle 96"/>
          <p:cNvSpPr>
            <a:spLocks noChangeArrowheads="1"/>
          </p:cNvSpPr>
          <p:nvPr/>
        </p:nvSpPr>
        <p:spPr bwMode="auto">
          <a:xfrm>
            <a:off x="6743700" y="4508501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D/</a:t>
            </a:r>
          </a:p>
        </p:txBody>
      </p:sp>
      <p:sp>
        <p:nvSpPr>
          <p:cNvPr id="95329" name="Freeform 97"/>
          <p:cNvSpPr>
            <a:spLocks/>
          </p:cNvSpPr>
          <p:nvPr/>
        </p:nvSpPr>
        <p:spPr bwMode="auto">
          <a:xfrm>
            <a:off x="3935414" y="4868863"/>
            <a:ext cx="744537" cy="768350"/>
          </a:xfrm>
          <a:custGeom>
            <a:avLst/>
            <a:gdLst>
              <a:gd name="T0" fmla="*/ 600075 w 469"/>
              <a:gd name="T1" fmla="*/ 673100 h 484"/>
              <a:gd name="T2" fmla="*/ 312737 w 469"/>
              <a:gd name="T3" fmla="*/ 744538 h 484"/>
              <a:gd name="T4" fmla="*/ 23812 w 469"/>
              <a:gd name="T5" fmla="*/ 528638 h 484"/>
              <a:gd name="T6" fmla="*/ 168275 w 469"/>
              <a:gd name="T7" fmla="*/ 168275 h 484"/>
              <a:gd name="T8" fmla="*/ 528637 w 469"/>
              <a:gd name="T9" fmla="*/ 23813 h 484"/>
              <a:gd name="T10" fmla="*/ 744537 w 469"/>
              <a:gd name="T11" fmla="*/ 312738 h 4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9" h="484">
                <a:moveTo>
                  <a:pt x="378" y="424"/>
                </a:moveTo>
                <a:cubicBezTo>
                  <a:pt x="317" y="454"/>
                  <a:pt x="257" y="484"/>
                  <a:pt x="197" y="469"/>
                </a:cubicBezTo>
                <a:cubicBezTo>
                  <a:pt x="137" y="454"/>
                  <a:pt x="30" y="393"/>
                  <a:pt x="15" y="333"/>
                </a:cubicBezTo>
                <a:cubicBezTo>
                  <a:pt x="0" y="273"/>
                  <a:pt x="53" y="159"/>
                  <a:pt x="106" y="106"/>
                </a:cubicBezTo>
                <a:cubicBezTo>
                  <a:pt x="159" y="53"/>
                  <a:pt x="273" y="0"/>
                  <a:pt x="333" y="15"/>
                </a:cubicBezTo>
                <a:cubicBezTo>
                  <a:pt x="393" y="30"/>
                  <a:pt x="446" y="167"/>
                  <a:pt x="469" y="197"/>
                </a:cubicBezTo>
              </a:path>
            </a:pathLst>
          </a:custGeom>
          <a:noFill/>
          <a:ln w="28575" cap="flat" cmpd="sng">
            <a:solidFill>
              <a:srgbClr val="08080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0" name="Rectangle 98"/>
          <p:cNvSpPr>
            <a:spLocks noChangeArrowheads="1"/>
          </p:cNvSpPr>
          <p:nvPr/>
        </p:nvSpPr>
        <p:spPr bwMode="auto">
          <a:xfrm>
            <a:off x="3432175" y="5013326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0/</a:t>
            </a:r>
          </a:p>
        </p:txBody>
      </p:sp>
      <p:sp>
        <p:nvSpPr>
          <p:cNvPr id="95331" name="Freeform 99"/>
          <p:cNvSpPr>
            <a:spLocks/>
          </p:cNvSpPr>
          <p:nvPr/>
        </p:nvSpPr>
        <p:spPr bwMode="auto">
          <a:xfrm>
            <a:off x="4943476" y="4987925"/>
            <a:ext cx="1584325" cy="287338"/>
          </a:xfrm>
          <a:custGeom>
            <a:avLst/>
            <a:gdLst>
              <a:gd name="T0" fmla="*/ 0 w 998"/>
              <a:gd name="T1" fmla="*/ 232081 h 234"/>
              <a:gd name="T2" fmla="*/ 288925 w 998"/>
              <a:gd name="T3" fmla="*/ 65081 h 234"/>
              <a:gd name="T4" fmla="*/ 720725 w 998"/>
              <a:gd name="T5" fmla="*/ 8596 h 234"/>
              <a:gd name="T6" fmla="*/ 1368425 w 998"/>
              <a:gd name="T7" fmla="*/ 120338 h 234"/>
              <a:gd name="T8" fmla="*/ 1584325 w 998"/>
              <a:gd name="T9" fmla="*/ 287338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8" h="234">
                <a:moveTo>
                  <a:pt x="0" y="189"/>
                </a:moveTo>
                <a:cubicBezTo>
                  <a:pt x="53" y="136"/>
                  <a:pt x="106" y="83"/>
                  <a:pt x="182" y="53"/>
                </a:cubicBezTo>
                <a:cubicBezTo>
                  <a:pt x="258" y="23"/>
                  <a:pt x="341" y="0"/>
                  <a:pt x="454" y="7"/>
                </a:cubicBezTo>
                <a:cubicBezTo>
                  <a:pt x="567" y="14"/>
                  <a:pt x="771" y="60"/>
                  <a:pt x="862" y="98"/>
                </a:cubicBezTo>
                <a:cubicBezTo>
                  <a:pt x="953" y="136"/>
                  <a:pt x="975" y="211"/>
                  <a:pt x="998" y="234"/>
                </a:cubicBezTo>
              </a:path>
            </a:pathLst>
          </a:custGeom>
          <a:noFill/>
          <a:ln w="38100" cap="flat" cmpd="sng">
            <a:solidFill>
              <a:srgbClr val="08080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2" name="Rectangle 100"/>
          <p:cNvSpPr>
            <a:spLocks noChangeArrowheads="1"/>
          </p:cNvSpPr>
          <p:nvPr/>
        </p:nvSpPr>
        <p:spPr bwMode="auto">
          <a:xfrm>
            <a:off x="5448300" y="4581526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95333" name="Freeform 101"/>
          <p:cNvSpPr>
            <a:spLocks/>
          </p:cNvSpPr>
          <p:nvPr/>
        </p:nvSpPr>
        <p:spPr bwMode="auto">
          <a:xfrm>
            <a:off x="6888163" y="5059363"/>
            <a:ext cx="660400" cy="792162"/>
          </a:xfrm>
          <a:custGeom>
            <a:avLst/>
            <a:gdLst>
              <a:gd name="T0" fmla="*/ 0 w 416"/>
              <a:gd name="T1" fmla="*/ 167215 h 469"/>
              <a:gd name="T2" fmla="*/ 215900 w 416"/>
              <a:gd name="T3" fmla="*/ 13512 h 469"/>
              <a:gd name="T4" fmla="*/ 504825 w 416"/>
              <a:gd name="T5" fmla="*/ 89519 h 469"/>
              <a:gd name="T6" fmla="*/ 649288 w 416"/>
              <a:gd name="T7" fmla="*/ 396926 h 469"/>
              <a:gd name="T8" fmla="*/ 576263 w 416"/>
              <a:gd name="T9" fmla="*/ 702643 h 469"/>
              <a:gd name="T10" fmla="*/ 288925 w 416"/>
              <a:gd name="T11" fmla="*/ 780339 h 469"/>
              <a:gd name="T12" fmla="*/ 73025 w 416"/>
              <a:gd name="T13" fmla="*/ 626636 h 4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6" h="469">
                <a:moveTo>
                  <a:pt x="0" y="99"/>
                </a:moveTo>
                <a:cubicBezTo>
                  <a:pt x="41" y="57"/>
                  <a:pt x="83" y="16"/>
                  <a:pt x="136" y="8"/>
                </a:cubicBezTo>
                <a:cubicBezTo>
                  <a:pt x="189" y="0"/>
                  <a:pt x="272" y="15"/>
                  <a:pt x="318" y="53"/>
                </a:cubicBezTo>
                <a:cubicBezTo>
                  <a:pt x="364" y="91"/>
                  <a:pt x="402" y="174"/>
                  <a:pt x="409" y="235"/>
                </a:cubicBezTo>
                <a:cubicBezTo>
                  <a:pt x="416" y="296"/>
                  <a:pt x="401" y="378"/>
                  <a:pt x="363" y="416"/>
                </a:cubicBezTo>
                <a:cubicBezTo>
                  <a:pt x="325" y="454"/>
                  <a:pt x="235" y="469"/>
                  <a:pt x="182" y="462"/>
                </a:cubicBezTo>
                <a:cubicBezTo>
                  <a:pt x="129" y="455"/>
                  <a:pt x="69" y="386"/>
                  <a:pt x="46" y="371"/>
                </a:cubicBezTo>
              </a:path>
            </a:pathLst>
          </a:custGeom>
          <a:noFill/>
          <a:ln w="28575" cap="flat" cmpd="sng">
            <a:solidFill>
              <a:srgbClr val="08080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4" name="Rectangle 102"/>
          <p:cNvSpPr>
            <a:spLocks noChangeArrowheads="1"/>
          </p:cNvSpPr>
          <p:nvPr/>
        </p:nvSpPr>
        <p:spPr bwMode="auto">
          <a:xfrm>
            <a:off x="7464425" y="5300663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95335" name="Freeform 103"/>
          <p:cNvSpPr>
            <a:spLocks/>
          </p:cNvSpPr>
          <p:nvPr/>
        </p:nvSpPr>
        <p:spPr bwMode="auto">
          <a:xfrm>
            <a:off x="4872039" y="5734050"/>
            <a:ext cx="1728787" cy="287338"/>
          </a:xfrm>
          <a:custGeom>
            <a:avLst/>
            <a:gdLst>
              <a:gd name="T0" fmla="*/ 1728787 w 1043"/>
              <a:gd name="T1" fmla="*/ 0 h 279"/>
              <a:gd name="T2" fmla="*/ 1428777 w 1043"/>
              <a:gd name="T3" fmla="*/ 186409 h 279"/>
              <a:gd name="T4" fmla="*/ 977933 w 1043"/>
              <a:gd name="T5" fmla="*/ 280129 h 279"/>
              <a:gd name="T6" fmla="*/ 376256 w 1043"/>
              <a:gd name="T7" fmla="*/ 232754 h 279"/>
              <a:gd name="T8" fmla="*/ 0 w 1043"/>
              <a:gd name="T9" fmla="*/ 0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3" h="279">
                <a:moveTo>
                  <a:pt x="1043" y="0"/>
                </a:moveTo>
                <a:cubicBezTo>
                  <a:pt x="990" y="68"/>
                  <a:pt x="937" y="136"/>
                  <a:pt x="862" y="181"/>
                </a:cubicBezTo>
                <a:cubicBezTo>
                  <a:pt x="787" y="226"/>
                  <a:pt x="696" y="265"/>
                  <a:pt x="590" y="272"/>
                </a:cubicBezTo>
                <a:cubicBezTo>
                  <a:pt x="484" y="279"/>
                  <a:pt x="325" y="271"/>
                  <a:pt x="227" y="226"/>
                </a:cubicBezTo>
                <a:cubicBezTo>
                  <a:pt x="129" y="181"/>
                  <a:pt x="38" y="38"/>
                  <a:pt x="0" y="0"/>
                </a:cubicBezTo>
              </a:path>
            </a:pathLst>
          </a:custGeom>
          <a:noFill/>
          <a:ln w="38100" cap="flat" cmpd="sng">
            <a:solidFill>
              <a:srgbClr val="080808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6" name="Rectangle 104"/>
          <p:cNvSpPr>
            <a:spLocks noChangeArrowheads="1"/>
          </p:cNvSpPr>
          <p:nvPr/>
        </p:nvSpPr>
        <p:spPr bwMode="auto">
          <a:xfrm>
            <a:off x="5448300" y="6092826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0/</a:t>
            </a:r>
          </a:p>
        </p:txBody>
      </p:sp>
    </p:spTree>
    <p:extLst>
      <p:ext uri="{BB962C8B-B14F-4D97-AF65-F5344CB8AC3E}">
        <p14:creationId xmlns:p14="http://schemas.microsoft.com/office/powerpoint/2010/main" val="202064491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95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000"/>
                                        <p:tgtEl>
                                          <p:spTgt spid="95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9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22" grpId="0"/>
      <p:bldP spid="95323" grpId="0"/>
      <p:bldP spid="95325" grpId="0" animBg="1"/>
      <p:bldP spid="95326" grpId="0" animBg="1"/>
      <p:bldP spid="95328" grpId="0"/>
      <p:bldP spid="95329" grpId="0" animBg="1"/>
      <p:bldP spid="95330" grpId="0"/>
      <p:bldP spid="95331" grpId="0" animBg="1"/>
      <p:bldP spid="95332" grpId="0"/>
      <p:bldP spid="95333" grpId="0" animBg="1"/>
      <p:bldP spid="95334" grpId="0"/>
      <p:bldP spid="95335" grpId="0" animBg="1"/>
      <p:bldP spid="953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268413"/>
            <a:ext cx="3816350" cy="863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上升沿触发</a:t>
            </a:r>
            <a:endParaRPr lang="zh-CN" altLang="en-US" dirty="0" smtClean="0"/>
          </a:p>
        </p:txBody>
      </p:sp>
      <p:sp>
        <p:nvSpPr>
          <p:cNvPr id="97288" name="Rectangle 2" descr="Large confetti"/>
          <p:cNvSpPr>
            <a:spLocks noChangeArrowheads="1"/>
          </p:cNvSpPr>
          <p:nvPr/>
        </p:nvSpPr>
        <p:spPr bwMode="auto">
          <a:xfrm>
            <a:off x="1616765" y="333375"/>
            <a:ext cx="805904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0"/>
              </a:spcBef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触发器时序图 </a:t>
            </a:r>
          </a:p>
        </p:txBody>
      </p:sp>
      <p:pic>
        <p:nvPicPr>
          <p:cNvPr id="97289" name="Picture 9" descr="Snap4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89138"/>
            <a:ext cx="69850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2279650" y="3573463"/>
            <a:ext cx="7488238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293" name="Picture 13" descr="Snap4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500438"/>
            <a:ext cx="696753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4" name="Line 14"/>
          <p:cNvSpPr>
            <a:spLocks noChangeShapeType="1"/>
          </p:cNvSpPr>
          <p:nvPr/>
        </p:nvSpPr>
        <p:spPr bwMode="auto">
          <a:xfrm flipV="1">
            <a:off x="3681413" y="2027239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5197475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6697663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V="1">
            <a:off x="8196263" y="2027239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3541714" y="2852739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3702050" y="393382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5062539" y="2852739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5232400" y="393382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6553200" y="2852739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6731000" y="393382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8040689" y="2852739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8256589" y="3933826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2640014" y="3860800"/>
            <a:ext cx="433387" cy="503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3686175" y="25654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5197475" y="25654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1" name="Line 31"/>
          <p:cNvSpPr>
            <a:spLocks noChangeShapeType="1"/>
          </p:cNvSpPr>
          <p:nvPr/>
        </p:nvSpPr>
        <p:spPr bwMode="auto">
          <a:xfrm>
            <a:off x="6692900" y="25273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8183563" y="25527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3378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  <p:bldP spid="97291" grpId="0" animBg="1"/>
      <p:bldP spid="97294" grpId="0" animBg="1"/>
      <p:bldP spid="97295" grpId="0" animBg="1"/>
      <p:bldP spid="97296" grpId="0" animBg="1"/>
      <p:bldP spid="97297" grpId="0" animBg="1"/>
      <p:bldP spid="97299" grpId="0" animBg="1"/>
      <p:bldP spid="97300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7" grpId="0" animBg="1"/>
      <p:bldP spid="97308" grpId="0" animBg="1"/>
      <p:bldP spid="97310" grpId="0" animBg="1"/>
      <p:bldP spid="97311" grpId="0" animBg="1"/>
      <p:bldP spid="973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93" name="Picture 25" descr="Snap6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989139"/>
            <a:ext cx="71183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268413"/>
            <a:ext cx="3816350" cy="863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下降沿触发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2279650" y="3573463"/>
            <a:ext cx="7488238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 flipV="1">
            <a:off x="4440238" y="2060575"/>
            <a:ext cx="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 flipV="1">
            <a:off x="5938838" y="2014539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 flipV="1">
            <a:off x="7439025" y="2027239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V="1">
            <a:off x="8950325" y="2039939"/>
            <a:ext cx="0" cy="503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4260850" y="2852739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5808664" y="2852739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7281864" y="2852739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8756650" y="2852739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>
            <a:off x="4418013" y="25654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0" name="Line 22"/>
          <p:cNvSpPr>
            <a:spLocks noChangeShapeType="1"/>
          </p:cNvSpPr>
          <p:nvPr/>
        </p:nvSpPr>
        <p:spPr bwMode="auto">
          <a:xfrm>
            <a:off x="5926138" y="25654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1" name="Line 23"/>
          <p:cNvSpPr>
            <a:spLocks noChangeShapeType="1"/>
          </p:cNvSpPr>
          <p:nvPr/>
        </p:nvSpPr>
        <p:spPr bwMode="auto">
          <a:xfrm>
            <a:off x="7421563" y="2492376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>
            <a:off x="8929688" y="2565401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6394" name="Picture 26" descr="Snap6-2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9" y="3632201"/>
            <a:ext cx="71405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2640014" y="3860800"/>
            <a:ext cx="433387" cy="503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4440239" y="3898901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5951539" y="3933826"/>
            <a:ext cx="287337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7464425" y="393382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8975725" y="3933826"/>
            <a:ext cx="287338" cy="3587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55728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  <p:bldP spid="186374" grpId="0" animBg="1"/>
      <p:bldP spid="186376" grpId="0" animBg="1"/>
      <p:bldP spid="186377" grpId="0" animBg="1"/>
      <p:bldP spid="186378" grpId="0" animBg="1"/>
      <p:bldP spid="186379" grpId="0" animBg="1"/>
      <p:bldP spid="186380" grpId="0" animBg="1"/>
      <p:bldP spid="186382" grpId="0" animBg="1"/>
      <p:bldP spid="186384" grpId="0" animBg="1"/>
      <p:bldP spid="186386" grpId="0" animBg="1"/>
      <p:bldP spid="186389" grpId="0" animBg="1"/>
      <p:bldP spid="186390" grpId="0" animBg="1"/>
      <p:bldP spid="186391" grpId="0" animBg="1"/>
      <p:bldP spid="186392" grpId="0" animBg="1"/>
      <p:bldP spid="186388" grpId="0" animBg="1"/>
      <p:bldP spid="186381" grpId="0" animBg="1"/>
      <p:bldP spid="186383" grpId="0" animBg="1"/>
      <p:bldP spid="186385" grpId="0" animBg="1"/>
      <p:bldP spid="1863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557339"/>
            <a:ext cx="7926387" cy="3743325"/>
          </a:xfrm>
        </p:spPr>
        <p:txBody>
          <a:bodyPr/>
          <a:lstStyle/>
          <a:p>
            <a:pPr lvl="1" eaLnBrk="1" hangingPunct="1"/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具有置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和置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功能 </a:t>
            </a:r>
          </a:p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时钟脉冲边沿控制 </a:t>
            </a:r>
          </a:p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便于多个触发器同步工作</a:t>
            </a:r>
          </a:p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抗干扰能力强 </a:t>
            </a:r>
          </a:p>
        </p:txBody>
      </p:sp>
      <p:sp>
        <p:nvSpPr>
          <p:cNvPr id="35844" name="Rectangle 2" descr="Large confetti"/>
          <p:cNvSpPr>
            <a:spLocks noChangeArrowheads="1"/>
          </p:cNvSpPr>
          <p:nvPr/>
        </p:nvSpPr>
        <p:spPr bwMode="auto">
          <a:xfrm>
            <a:off x="2208213" y="333375"/>
            <a:ext cx="746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触发器的特点 </a:t>
            </a:r>
          </a:p>
        </p:txBody>
      </p:sp>
    </p:spTree>
    <p:extLst>
      <p:ext uri="{BB962C8B-B14F-4D97-AF65-F5344CB8AC3E}">
        <p14:creationId xmlns:p14="http://schemas.microsoft.com/office/powerpoint/2010/main" val="232433864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01413"/>
            <a:ext cx="10428269" cy="65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333375"/>
            <a:ext cx="8151812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1" y="4005263"/>
            <a:ext cx="8964613" cy="2520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）电路原理及逻辑符号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时钟下降沿到来时： 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J=0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K=0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D=Q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            ，触发器状态不改变</a:t>
            </a:r>
          </a:p>
          <a:p>
            <a:pPr lvl="1">
              <a:spcBef>
                <a:spcPct val="1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J=0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K=1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D=0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             ，触发器状态变为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态</a:t>
            </a:r>
          </a:p>
          <a:p>
            <a:pPr lvl="1">
              <a:spcBef>
                <a:spcPct val="1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J=1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K=0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D=1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             ，触发器状态变为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态</a:t>
            </a:r>
          </a:p>
          <a:p>
            <a:pPr lvl="1">
              <a:spcBef>
                <a:spcPct val="1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J=1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K=1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D=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            ，触发器状态与原来状态相反</a:t>
            </a:r>
          </a:p>
        </p:txBody>
      </p:sp>
      <p:pic>
        <p:nvPicPr>
          <p:cNvPr id="36869" name="Picture 9" descr="Snap3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196975"/>
            <a:ext cx="7272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Snap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6021388"/>
            <a:ext cx="307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Snap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6" y="4799014"/>
            <a:ext cx="12239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2" descr="Snap3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6" y="5237164"/>
            <a:ext cx="10080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3" descr="Snap3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645150"/>
            <a:ext cx="971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4" descr="Snap3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6029325"/>
            <a:ext cx="11541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5016500" y="1557339"/>
            <a:ext cx="1873250" cy="20161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20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43700" y="981075"/>
            <a:ext cx="863600" cy="863600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7608888" y="1196976"/>
            <a:ext cx="1727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23040501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9" grpId="0" animBg="1"/>
      <p:bldP spid="98320" grpId="0" animBg="1"/>
      <p:bldP spid="983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/>
          <a:lstStyle/>
          <a:p>
            <a:pPr marL="342900" indent="-342900">
              <a:spcBef>
                <a:spcPct val="10000"/>
              </a:spcBef>
              <a:buSzPct val="85000"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触发器的特性表及特性函数</a:t>
            </a:r>
          </a:p>
        </p:txBody>
      </p:sp>
      <p:pic>
        <p:nvPicPr>
          <p:cNvPr id="99338" name="Picture 10" descr="Snap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96" y="4365626"/>
            <a:ext cx="3995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676" name="Group 348"/>
          <p:cNvGraphicFramePr>
            <a:graphicFrameLocks noGrp="1"/>
          </p:cNvGraphicFramePr>
          <p:nvPr/>
        </p:nvGraphicFramePr>
        <p:xfrm>
          <a:off x="1919288" y="1341438"/>
          <a:ext cx="4464050" cy="4754644"/>
        </p:xfrm>
        <a:graphic>
          <a:graphicData uri="http://schemas.openxmlformats.org/drawingml/2006/table">
            <a:tbl>
              <a:tblPr/>
              <a:tblGrid>
                <a:gridCol w="671512"/>
                <a:gridCol w="682625"/>
                <a:gridCol w="681038"/>
                <a:gridCol w="692150"/>
                <a:gridCol w="873125"/>
                <a:gridCol w="863600"/>
              </a:tblGrid>
              <a:tr h="786289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2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4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2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4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2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4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682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24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4" marB="4571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677" name="Picture 349" descr="Snap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1557339"/>
            <a:ext cx="36718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678" name="Rectangle 350"/>
          <p:cNvSpPr>
            <a:spLocks noChangeArrowheads="1"/>
          </p:cNvSpPr>
          <p:nvPr/>
        </p:nvSpPr>
        <p:spPr bwMode="auto">
          <a:xfrm>
            <a:off x="5519739" y="2349501"/>
            <a:ext cx="9366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保持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680" name="Rectangle 352"/>
          <p:cNvSpPr>
            <a:spLocks noChangeArrowheads="1"/>
          </p:cNvSpPr>
          <p:nvPr/>
        </p:nvSpPr>
        <p:spPr bwMode="auto">
          <a:xfrm>
            <a:off x="5448300" y="3357564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9681" name="Rectangle 353"/>
          <p:cNvSpPr>
            <a:spLocks noChangeArrowheads="1"/>
          </p:cNvSpPr>
          <p:nvPr/>
        </p:nvSpPr>
        <p:spPr bwMode="auto">
          <a:xfrm>
            <a:off x="5448300" y="4365626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置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9683" name="Rectangle 355"/>
          <p:cNvSpPr>
            <a:spLocks noChangeArrowheads="1"/>
          </p:cNvSpPr>
          <p:nvPr/>
        </p:nvSpPr>
        <p:spPr bwMode="auto">
          <a:xfrm>
            <a:off x="5519738" y="5300664"/>
            <a:ext cx="9080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翻转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2569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0"/>
                                        <p:tgtEl>
                                          <p:spTgt spid="99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000"/>
                                        <p:tgtEl>
                                          <p:spTgt spid="996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000"/>
                                        <p:tgtEl>
                                          <p:spTgt spid="99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000"/>
                                        <p:tgtEl>
                                          <p:spTgt spid="996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78" grpId="0"/>
      <p:bldP spid="99680" grpId="0"/>
      <p:bldP spid="99681" grpId="0"/>
      <p:bldP spid="996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/>
          <a:lstStyle/>
          <a:p>
            <a:pPr marL="342900" indent="-342900">
              <a:spcBef>
                <a:spcPct val="10000"/>
              </a:spcBef>
              <a:buSzPct val="85000"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触发器的状态图</a:t>
            </a:r>
          </a:p>
        </p:txBody>
      </p:sp>
      <p:pic>
        <p:nvPicPr>
          <p:cNvPr id="38916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9"/>
            <a:ext cx="8027987" cy="385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450615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/>
          <a:lstStyle/>
          <a:p>
            <a:pPr marL="342900" indent="-342900">
              <a:spcBef>
                <a:spcPct val="10000"/>
              </a:spcBef>
              <a:buSzPct val="85000"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触发器时序图</a:t>
            </a:r>
          </a:p>
        </p:txBody>
      </p:sp>
      <p:pic>
        <p:nvPicPr>
          <p:cNvPr id="100360" name="Picture 8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666875"/>
            <a:ext cx="86407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5184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/>
          <a:lstStyle/>
          <a:p>
            <a:pPr marL="342900" indent="-342900">
              <a:spcBef>
                <a:spcPct val="10000"/>
              </a:spcBef>
              <a:buSzPct val="85000"/>
              <a:defRPr/>
            </a:pPr>
            <a:r>
              <a:rPr lang="en-US" altLang="zh-CN" sz="2400" dirty="0">
                <a:latin typeface="Arial" panose="020B0604020202020204" pitchFamily="34" charset="0"/>
                <a:ea typeface="+mn-ea"/>
                <a:cs typeface="+mn-cs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触发器的特点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0" y="1484314"/>
            <a:ext cx="7926388" cy="4465637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具有保持、置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、置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、翻转功能 </a:t>
            </a:r>
          </a:p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边沿时钟脉冲控制 </a:t>
            </a:r>
          </a:p>
          <a:p>
            <a:pPr lvl="1" eaLnBrk="1" hangingPunct="1"/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抗干扰能力强 </a:t>
            </a:r>
          </a:p>
          <a:p>
            <a:pPr lvl="1" eaLnBrk="1" hangingPunct="1"/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在时钟触发器中，凡是具有保持、置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、置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及翻转功能的触发器称为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JK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触发器。 </a:t>
            </a:r>
          </a:p>
        </p:txBody>
      </p:sp>
    </p:spTree>
    <p:extLst>
      <p:ext uri="{BB962C8B-B14F-4D97-AF65-F5344CB8AC3E}">
        <p14:creationId xmlns:p14="http://schemas.microsoft.com/office/powerpoint/2010/main" val="83896755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073426" y="333375"/>
            <a:ext cx="4735237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  RS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1268414"/>
            <a:ext cx="5184775" cy="511333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）逻辑符号 </a:t>
            </a: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）特性表及特性函数</a:t>
            </a:r>
          </a:p>
          <a:p>
            <a:pPr lvl="1" eaLnBrk="1" hangingPunct="1"/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特性表与</a:t>
            </a:r>
            <a:r>
              <a:rPr lang="en-US" altLang="zh-CN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锁存器相同 </a:t>
            </a:r>
          </a:p>
          <a:p>
            <a:pPr lvl="1" eaLnBrk="1" hangingPunct="1"/>
            <a:r>
              <a:rPr lang="zh-CN" altLang="en-US" b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特性函数：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en-US" altLang="zh-CN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3435" name="Picture 11" descr="Snap4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5300664"/>
            <a:ext cx="608488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524" name="Group 100"/>
          <p:cNvGraphicFramePr>
            <a:graphicFrameLocks noGrp="1"/>
          </p:cNvGraphicFramePr>
          <p:nvPr/>
        </p:nvGraphicFramePr>
        <p:xfrm>
          <a:off x="6096000" y="273051"/>
          <a:ext cx="4248150" cy="3846513"/>
        </p:xfrm>
        <a:graphic>
          <a:graphicData uri="http://schemas.openxmlformats.org/drawingml/2006/table">
            <a:tbl>
              <a:tblPr/>
              <a:tblGrid>
                <a:gridCol w="647700"/>
                <a:gridCol w="720725"/>
                <a:gridCol w="647700"/>
                <a:gridCol w="1079500"/>
                <a:gridCol w="1152525"/>
              </a:tblGrid>
              <a:tr h="328613"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不允许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517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383338" y="4221163"/>
            <a:ext cx="863600" cy="863600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3518" name="Picture 94" descr="Snap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916113"/>
            <a:ext cx="2232025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9805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312864"/>
            <a:ext cx="8459788" cy="5545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触发器的状态图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触发器的特点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具有保持、置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、置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功能 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边沿时钟脉冲控制 </a:t>
            </a:r>
          </a:p>
          <a:p>
            <a:pPr lvl="1" eaLnBrk="1" hangingPunct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抗干扰能力强 </a:t>
            </a:r>
          </a:p>
          <a:p>
            <a:pPr lvl="1" eaLnBrk="1" hangingPunct="1"/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有约束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在时钟触发器中，凡是具有保持、置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、置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功能的触发器称为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RS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触发器。 </a:t>
            </a:r>
          </a:p>
        </p:txBody>
      </p:sp>
      <p:pic>
        <p:nvPicPr>
          <p:cNvPr id="104456" name="Picture 8" descr="Snap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04" y="1659490"/>
            <a:ext cx="61214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53175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179443" y="333375"/>
            <a:ext cx="849637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(4) T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289" y="1268414"/>
            <a:ext cx="6696075" cy="28082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）逻辑符号 </a:t>
            </a:r>
          </a:p>
          <a:p>
            <a:pPr eaLnBrk="1" hangingPunct="1"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）特性表及特性函数</a:t>
            </a:r>
          </a:p>
        </p:txBody>
      </p:sp>
      <p:pic>
        <p:nvPicPr>
          <p:cNvPr id="105481" name="Picture 9" descr="Snap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7"/>
          <a:stretch>
            <a:fillRect/>
          </a:stretch>
        </p:blipFill>
        <p:spPr bwMode="auto">
          <a:xfrm>
            <a:off x="5448300" y="4365625"/>
            <a:ext cx="482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11" descr="Snap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341438"/>
            <a:ext cx="19446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5562" name="Group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811394"/>
                  </p:ext>
                </p:extLst>
              </p:nvPr>
            </p:nvGraphicFramePr>
            <p:xfrm>
              <a:off x="2135188" y="3789363"/>
              <a:ext cx="3097212" cy="2273474"/>
            </p:xfrm>
            <a:graphic>
              <a:graphicData uri="http://schemas.openxmlformats.org/drawingml/2006/table">
                <a:tbl>
                  <a:tblPr/>
                  <a:tblGrid>
                    <a:gridCol w="728662"/>
                    <a:gridCol w="630238"/>
                    <a:gridCol w="782637"/>
                    <a:gridCol w="955675"/>
                  </a:tblGrid>
                  <a:tr h="786186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Clk</a:t>
                          </a:r>
                          <a:endParaRPr kumimoji="1" lang="en-US" altLang="zh-CN" sz="2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:r>
                            <a:rPr kumimoji="1" lang="en-US" altLang="zh-CN" sz="2400" b="1" i="1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</a:t>
                          </a:r>
                          <a:r>
                            <a:rPr kumimoji="1" lang="en-US" altLang="zh-CN" sz="24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+1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功能说明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42763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↑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:r>
                            <a:rPr kumimoji="1" lang="en-US" altLang="zh-CN" sz="2400" b="1" i="1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保持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44351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↑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0" fontAlgn="base" hangingPunct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zh-CN" altLang="zh-CN" sz="2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𝐐</m:t>
                                    </m:r>
                                    <m:r>
                                      <a:rPr kumimoji="1" lang="en-US" altLang="zh-CN" sz="2400" b="1" i="1" kern="1200" baseline="30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𝐧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zh-CN" altLang="zh-CN" sz="2400" b="1" kern="12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翻转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5562" name="Group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811394"/>
                  </p:ext>
                </p:extLst>
              </p:nvPr>
            </p:nvGraphicFramePr>
            <p:xfrm>
              <a:off x="2135188" y="3789363"/>
              <a:ext cx="3097212" cy="2273474"/>
            </p:xfrm>
            <a:graphic>
              <a:graphicData uri="http://schemas.openxmlformats.org/drawingml/2006/table">
                <a:tbl>
                  <a:tblPr/>
                  <a:tblGrid>
                    <a:gridCol w="728662"/>
                    <a:gridCol w="630238"/>
                    <a:gridCol w="782637"/>
                    <a:gridCol w="955675"/>
                  </a:tblGrid>
                  <a:tr h="786360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Clk</a:t>
                          </a:r>
                          <a:endParaRPr kumimoji="1" lang="en-US" altLang="zh-CN" sz="2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:r>
                            <a:rPr kumimoji="1" lang="en-US" altLang="zh-CN" sz="2400" b="1" i="1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</a:t>
                          </a:r>
                          <a:r>
                            <a:rPr kumimoji="1" lang="en-US" altLang="zh-CN" sz="24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+1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功能说明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42763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↑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  <a:r>
                            <a:rPr kumimoji="1" lang="en-US" altLang="zh-CN" sz="2400" b="1" i="1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</a:t>
                          </a:r>
                          <a:endParaRPr kumimoji="1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保持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744351"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↑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en-US" altLang="zh-CN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08" marB="45708" anchor="ctr" horzOverflow="overflow">
                        <a:lnL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79845" t="-214754" r="-123256" b="-245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lnSpc>
                              <a:spcPct val="105000"/>
                            </a:lnSpc>
                            <a:spcBef>
                              <a:spcPct val="60000"/>
                            </a:spcBef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algn="l" eaLnBrk="0" hangingPunct="0">
                            <a:spcBef>
                              <a:spcPct val="35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anose="05000000000000000000" pitchFamily="2" charset="2"/>
                            <a:defRPr kumimoji="1" sz="2400" b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algn="l" eaLnBrk="0" hangingPunct="0">
                            <a:spcBef>
                              <a:spcPct val="20000"/>
                            </a:spcBef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algn="l" eaLnBrk="0" hangingPunct="0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95000"/>
                            </a:lnSpc>
                            <a:spcBef>
                              <a:spcPct val="40000"/>
                            </a:spcBef>
                            <a:spcAft>
                              <a:spcPct val="0"/>
                            </a:spcAft>
                            <a:buClrTx/>
                            <a:buSzPct val="85000"/>
                            <a:buFontTx/>
                            <a:buNone/>
                            <a:tabLst/>
                          </a:pPr>
                          <a:r>
                            <a:rPr kumimoji="1" lang="zh-CN" altLang="en-US" sz="2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翻转</a:t>
                          </a:r>
                        </a:p>
                      </a:txBody>
                      <a:tcPr marT="45708" marB="45708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555886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268413"/>
            <a:ext cx="6696075" cy="2952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）状态图 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）时序图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b="0" dirty="0" smtClean="0"/>
          </a:p>
        </p:txBody>
      </p:sp>
      <p:pic>
        <p:nvPicPr>
          <p:cNvPr id="188425" name="Picture 9" descr="Snap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36" y="1369253"/>
            <a:ext cx="47529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6" name="Picture 10" descr="Snap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644900"/>
            <a:ext cx="684212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72454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388" y="1196975"/>
            <a:ext cx="8496300" cy="53276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触发器的特点 </a:t>
            </a:r>
            <a:endParaRPr lang="zh-CN" altLang="en-US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具有保持、翻转功能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边沿时钟脉冲控制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抗干扰能力强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在时钟触发器中，凡是具有保持、翻转功能的触发器称为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触发器。 </a:t>
            </a:r>
          </a:p>
        </p:txBody>
      </p:sp>
    </p:spTree>
    <p:extLst>
      <p:ext uri="{BB962C8B-B14F-4D97-AF65-F5344CB8AC3E}">
        <p14:creationId xmlns:p14="http://schemas.microsoft.com/office/powerpoint/2010/main" val="909170055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865" y="544530"/>
            <a:ext cx="5170237" cy="5632433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3374" y="821933"/>
            <a:ext cx="6140277" cy="45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(5)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带置位、清零端的触发器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109579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66988" y="1844676"/>
            <a:ext cx="1439862" cy="1223963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1" name="Rectangle 3"/>
          <p:cNvSpPr>
            <a:spLocks noChangeArrowheads="1"/>
          </p:cNvSpPr>
          <p:nvPr/>
        </p:nvSpPr>
        <p:spPr bwMode="auto">
          <a:xfrm>
            <a:off x="4440239" y="1412875"/>
            <a:ext cx="58324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什么是置位、清零？</a:t>
            </a:r>
          </a:p>
          <a:p>
            <a:pPr eaLnBrk="1" hangingPunct="1"/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为什么要置位、清零？</a:t>
            </a:r>
          </a:p>
          <a:p>
            <a:pPr eaLnBrk="1" hangingPunct="1"/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如何置位、清零？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4872038" y="3716339"/>
          <a:ext cx="2247900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4" imgW="631850" imgH="730725" progId="Visio.Drawing.11">
                  <p:embed/>
                </p:oleObj>
              </mc:Choice>
              <mc:Fallback>
                <p:oleObj name="Visio" r:id="rId4" imgW="631850" imgH="730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716339"/>
                        <a:ext cx="2247900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Oval 15"/>
          <p:cNvSpPr>
            <a:spLocks noChangeArrowheads="1"/>
          </p:cNvSpPr>
          <p:nvPr/>
        </p:nvSpPr>
        <p:spPr bwMode="auto">
          <a:xfrm>
            <a:off x="5664200" y="3644900"/>
            <a:ext cx="647700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4" name="Oval 16"/>
          <p:cNvSpPr>
            <a:spLocks noChangeArrowheads="1"/>
          </p:cNvSpPr>
          <p:nvPr/>
        </p:nvSpPr>
        <p:spPr bwMode="auto">
          <a:xfrm>
            <a:off x="5664200" y="5373688"/>
            <a:ext cx="647700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932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animBg="1"/>
      <p:bldP spid="109583" grpId="0" animBg="1"/>
      <p:bldP spid="1095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196975"/>
            <a:ext cx="8135937" cy="5327650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异步方式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当置位或清零信号一产生就立刻进行置位或清零 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同步方式 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当置位或清零信号产生后，还要等待时钟的有效边沿到来才进行置位或清零操作 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从触发器的逻辑符号上，看不出其置位或清零端是同步或异步，只能从特性表上体现出来：</a:t>
            </a:r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置位或清零受时钟信号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的约束，属于同步</a:t>
            </a:r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置位或清零不受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约束，属于异步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5438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289" y="1341438"/>
            <a:ext cx="8135937" cy="6477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）带异步置位、清零端的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49156" name="Object 5"/>
          <p:cNvGraphicFramePr>
            <a:graphicFrameLocks noChangeAspect="1"/>
          </p:cNvGraphicFramePr>
          <p:nvPr/>
        </p:nvGraphicFramePr>
        <p:xfrm>
          <a:off x="2640014" y="2492375"/>
          <a:ext cx="21859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631850" imgH="730725" progId="Visio.Drawing.11">
                  <p:embed/>
                </p:oleObj>
              </mc:Choice>
              <mc:Fallback>
                <p:oleObj name="Visio" r:id="rId3" imgW="631850" imgH="730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492375"/>
                        <a:ext cx="2185987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5303839" y="2349500"/>
            <a:ext cx="2160587" cy="719138"/>
          </a:xfrm>
          <a:prstGeom prst="wedgeRoundRectCallout">
            <a:avLst>
              <a:gd name="adj1" fmla="val -115245"/>
              <a:gd name="adj2" fmla="val 53532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异步置位端</a:t>
            </a:r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4943476" y="4797425"/>
            <a:ext cx="2519363" cy="647700"/>
          </a:xfrm>
          <a:prstGeom prst="wedgeRoundRectCallout">
            <a:avLst>
              <a:gd name="adj1" fmla="val -91588"/>
              <a:gd name="adj2" fmla="val -87500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异步清零端</a:t>
            </a:r>
          </a:p>
        </p:txBody>
      </p:sp>
      <p:sp>
        <p:nvSpPr>
          <p:cNvPr id="190473" name="Oval 9"/>
          <p:cNvSpPr>
            <a:spLocks noChangeArrowheads="1"/>
          </p:cNvSpPr>
          <p:nvPr/>
        </p:nvSpPr>
        <p:spPr bwMode="auto">
          <a:xfrm>
            <a:off x="3503613" y="2565401"/>
            <a:ext cx="431800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0474" name="Oval 10"/>
          <p:cNvSpPr>
            <a:spLocks noChangeArrowheads="1"/>
          </p:cNvSpPr>
          <p:nvPr/>
        </p:nvSpPr>
        <p:spPr bwMode="auto">
          <a:xfrm>
            <a:off x="3503613" y="4581526"/>
            <a:ext cx="360362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047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43475" y="3357564"/>
            <a:ext cx="863600" cy="865187"/>
          </a:xfrm>
          <a:prstGeom prst="actionButtonHelp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0476" name="Rectangle 3"/>
          <p:cNvSpPr>
            <a:spLocks noChangeArrowheads="1"/>
          </p:cNvSpPr>
          <p:nvPr/>
        </p:nvSpPr>
        <p:spPr bwMode="auto">
          <a:xfrm>
            <a:off x="6024564" y="3573463"/>
            <a:ext cx="4175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表示输入信号低电平有效</a:t>
            </a:r>
          </a:p>
        </p:txBody>
      </p:sp>
    </p:spTree>
    <p:extLst>
      <p:ext uri="{BB962C8B-B14F-4D97-AF65-F5344CB8AC3E}">
        <p14:creationId xmlns:p14="http://schemas.microsoft.com/office/powerpoint/2010/main" val="266539641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  <p:bldP spid="190472" grpId="0" animBg="1"/>
      <p:bldP spid="190473" grpId="0" animBg="1"/>
      <p:bldP spid="190474" grpId="0" animBg="1"/>
      <p:bldP spid="1904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333375"/>
            <a:ext cx="8208962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带异步置位、清零端的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触发器特性表及功能</a:t>
            </a:r>
          </a:p>
        </p:txBody>
      </p:sp>
      <p:pic>
        <p:nvPicPr>
          <p:cNvPr id="5018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221163"/>
            <a:ext cx="882015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1" name="Rectangle 15"/>
          <p:cNvSpPr>
            <a:spLocks noChangeArrowheads="1"/>
          </p:cNvSpPr>
          <p:nvPr/>
        </p:nvSpPr>
        <p:spPr bwMode="auto">
          <a:xfrm>
            <a:off x="2870704" y="23860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Rectangle 17"/>
          <p:cNvSpPr>
            <a:spLocks noChangeArrowheads="1"/>
          </p:cNvSpPr>
          <p:nvPr/>
        </p:nvSpPr>
        <p:spPr bwMode="auto">
          <a:xfrm>
            <a:off x="2870704" y="23860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Rectangle 21"/>
          <p:cNvSpPr>
            <a:spLocks noChangeArrowheads="1"/>
          </p:cNvSpPr>
          <p:nvPr/>
        </p:nvSpPr>
        <p:spPr bwMode="auto">
          <a:xfrm>
            <a:off x="10007310" y="21701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4" name="Rectangle 23"/>
          <p:cNvSpPr>
            <a:spLocks noChangeArrowheads="1"/>
          </p:cNvSpPr>
          <p:nvPr/>
        </p:nvSpPr>
        <p:spPr bwMode="auto">
          <a:xfrm>
            <a:off x="2558760" y="2962262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884" name="Group 292"/>
          <p:cNvGraphicFramePr>
            <a:graphicFrameLocks noGrp="1"/>
          </p:cNvGraphicFramePr>
          <p:nvPr/>
        </p:nvGraphicFramePr>
        <p:xfrm>
          <a:off x="1992314" y="1268414"/>
          <a:ext cx="8135937" cy="2952751"/>
        </p:xfrm>
        <a:graphic>
          <a:graphicData uri="http://schemas.openxmlformats.org/drawingml/2006/table">
            <a:tbl>
              <a:tblPr/>
              <a:tblGrid>
                <a:gridCol w="1057275"/>
                <a:gridCol w="1057275"/>
                <a:gridCol w="1112837"/>
                <a:gridCol w="1114425"/>
                <a:gridCol w="1177925"/>
                <a:gridCol w="1319213"/>
                <a:gridCol w="1296987"/>
              </a:tblGrid>
              <a:tr h="88265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异步置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异步置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不允许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45" name="Object 14"/>
          <p:cNvGraphicFramePr>
            <a:graphicFrameLocks noChangeAspect="1"/>
          </p:cNvGraphicFramePr>
          <p:nvPr/>
        </p:nvGraphicFramePr>
        <p:xfrm>
          <a:off x="2208213" y="1412876"/>
          <a:ext cx="647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4" imgW="215713" imgH="203024" progId="Equation.3">
                  <p:embed/>
                </p:oleObj>
              </mc:Choice>
              <mc:Fallback>
                <p:oleObj name="公式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412876"/>
                        <a:ext cx="6477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6" name="Object 13"/>
          <p:cNvGraphicFramePr>
            <a:graphicFrameLocks noChangeAspect="1"/>
          </p:cNvGraphicFramePr>
          <p:nvPr/>
        </p:nvGraphicFramePr>
        <p:xfrm>
          <a:off x="3359151" y="1412875"/>
          <a:ext cx="576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公式" r:id="rId6" imgW="215713" imgH="203024" progId="Equation.3">
                  <p:embed/>
                </p:oleObj>
              </mc:Choice>
              <mc:Fallback>
                <p:oleObj name="公式" r:id="rId6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12875"/>
                        <a:ext cx="576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7" name="Object 12"/>
          <p:cNvGraphicFramePr>
            <a:graphicFrameLocks noChangeAspect="1"/>
          </p:cNvGraphicFramePr>
          <p:nvPr/>
        </p:nvGraphicFramePr>
        <p:xfrm>
          <a:off x="6527801" y="1484313"/>
          <a:ext cx="720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公式" r:id="rId8" imgW="304932" imgH="228699" progId="Equation.3">
                  <p:embed/>
                </p:oleObj>
              </mc:Choice>
              <mc:Fallback>
                <p:oleObj name="公式" r:id="rId8" imgW="30493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484313"/>
                        <a:ext cx="7207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8" name="Object 11"/>
          <p:cNvGraphicFramePr>
            <a:graphicFrameLocks noChangeAspect="1"/>
          </p:cNvGraphicFramePr>
          <p:nvPr/>
        </p:nvGraphicFramePr>
        <p:xfrm>
          <a:off x="7967664" y="1412875"/>
          <a:ext cx="7207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10" imgW="304932" imgH="266816" progId="Equation.3">
                  <p:embed/>
                </p:oleObj>
              </mc:Choice>
              <mc:Fallback>
                <p:oleObj name="公式" r:id="rId10" imgW="304932" imgH="266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4" y="1412875"/>
                        <a:ext cx="7207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361608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847850" y="333375"/>
            <a:ext cx="7467600" cy="6302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）带同步置位、清零端的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触发器 </a:t>
            </a:r>
          </a:p>
        </p:txBody>
      </p:sp>
      <p:pic>
        <p:nvPicPr>
          <p:cNvPr id="51204" name="Picture 6" descr="Sna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96976"/>
            <a:ext cx="21812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8" descr="Snap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365625"/>
            <a:ext cx="86423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125539"/>
            <a:ext cx="6875462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6578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(6)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触发器集成电路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5" y="1628776"/>
            <a:ext cx="8713788" cy="4752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触发器的集成电路很多，主要为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型和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JK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型触发器。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这里介绍两种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74HC74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双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触发器（有预置、清除端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</a:p>
          <a:p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74HC112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双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JK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触发器（有预置、清除端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60686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404814"/>
            <a:ext cx="8208962" cy="630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74HC74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双Ｄ触发器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有预置、清除端）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pic>
        <p:nvPicPr>
          <p:cNvPr id="53252" name="Picture 7" descr="Snap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4"/>
            <a:ext cx="30670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46" descr="Snap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96975"/>
            <a:ext cx="58674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1774826" y="5084763"/>
            <a:ext cx="83534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dirty="0"/>
              <a:t>   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74HC74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含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个两个上升沿触发 的 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D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触发器，每个触发器都有各自独立的脉冲输入以及异步置位、异步清零端。</a:t>
            </a: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81946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152939" y="404814"/>
            <a:ext cx="8975311" cy="630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74HC74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一个触发器的逻辑图 </a:t>
            </a:r>
          </a:p>
        </p:txBody>
      </p:sp>
      <p:pic>
        <p:nvPicPr>
          <p:cNvPr id="54276" name="Picture 7" descr="Snap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5"/>
          <a:stretch>
            <a:fillRect/>
          </a:stretch>
        </p:blipFill>
        <p:spPr bwMode="auto">
          <a:xfrm>
            <a:off x="1703389" y="1125539"/>
            <a:ext cx="8713787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13017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919288" y="404814"/>
            <a:ext cx="8280400" cy="630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74HC112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JK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有预置、清除端）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5084763"/>
            <a:ext cx="8353425" cy="1439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0" dirty="0" smtClean="0"/>
              <a:t>  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74HC112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含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个下降沿触发的 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JK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触发器，每个触发器都有各自独立的脉冲输入以及异步置位、异步清零端。 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5301" name="Picture 7" descr="Snap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2901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8" descr="Snap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052513"/>
            <a:ext cx="622776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2068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179443" y="333375"/>
            <a:ext cx="849637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3.3  </a:t>
            </a:r>
            <a:r>
              <a:rPr lang="zh-CN" altLang="en-US" sz="3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时序电路的分析</a:t>
            </a:r>
          </a:p>
        </p:txBody>
      </p:sp>
      <p:sp>
        <p:nvSpPr>
          <p:cNvPr id="278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196976"/>
            <a:ext cx="8445500" cy="54721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3.3.1 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时序电路的分析方法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&amp;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分析步骤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）根据给定的电路，写函数表达式。包括：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输出函数、各触发器的激励（驱动）函数。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（2）将各触发器的驱动函数代入到各自的特性函数中，求触发器状态的次态函数。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（3）列出状态表 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（4）设定初始值，画状态转换图及时序图 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（5）结合输入信号的含义，进一步对电路功能进行说明，并进行能否自启动的分析。 </a:t>
            </a:r>
          </a:p>
        </p:txBody>
      </p:sp>
    </p:spTree>
    <p:extLst>
      <p:ext uri="{BB962C8B-B14F-4D97-AF65-F5344CB8AC3E}">
        <p14:creationId xmlns:p14="http://schemas.microsoft.com/office/powerpoint/2010/main" val="92827271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70" y="213713"/>
            <a:ext cx="9613776" cy="6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417983" y="333375"/>
            <a:ext cx="825783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3.3.2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时序电路的分析举例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1" y="1484314"/>
            <a:ext cx="7127875" cy="72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3-1】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分析电路，画出状态图及时序图。</a:t>
            </a:r>
          </a:p>
        </p:txBody>
      </p:sp>
      <p:pic>
        <p:nvPicPr>
          <p:cNvPr id="58373" name="Picture 10" descr="Sna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349500"/>
            <a:ext cx="8472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48627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152939" y="333375"/>
            <a:ext cx="8522874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）写函数表达式 </a:t>
            </a:r>
          </a:p>
        </p:txBody>
      </p:sp>
      <p:pic>
        <p:nvPicPr>
          <p:cNvPr id="198662" name="Picture 6" descr="Snap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149725"/>
            <a:ext cx="2808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8" descr="Snap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196976"/>
            <a:ext cx="86042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5" name="Picture 9" descr="Snap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4221163"/>
            <a:ext cx="5472112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27382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940904" y="333375"/>
            <a:ext cx="8734909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（2）求触发器的次态函数</a:t>
            </a:r>
          </a:p>
        </p:txBody>
      </p:sp>
      <p:pic>
        <p:nvPicPr>
          <p:cNvPr id="115717" name="Picture 5" descr="Snap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12500"/>
          <a:stretch>
            <a:fillRect/>
          </a:stretch>
        </p:blipFill>
        <p:spPr bwMode="auto">
          <a:xfrm>
            <a:off x="2495550" y="4292600"/>
            <a:ext cx="72009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8" descr="Snap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375571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1" name="Rectangle 3"/>
          <p:cNvSpPr>
            <a:spLocks noChangeArrowheads="1"/>
          </p:cNvSpPr>
          <p:nvPr/>
        </p:nvSpPr>
        <p:spPr bwMode="auto">
          <a:xfrm>
            <a:off x="1774825" y="2420939"/>
            <a:ext cx="6553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∴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将触发器的激励函数代入其中，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得触发器的次态函数</a:t>
            </a:r>
            <a:r>
              <a:rPr lang="zh-CN" altLang="en-US" dirty="0"/>
              <a:t>：</a:t>
            </a:r>
          </a:p>
        </p:txBody>
      </p:sp>
      <p:pic>
        <p:nvPicPr>
          <p:cNvPr id="115723" name="Picture 11" descr="Snap2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97201"/>
            <a:ext cx="4248150" cy="1065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6176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5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311966" y="333375"/>
            <a:ext cx="4352236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）列出状态表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1444" name="Rectangle 17"/>
          <p:cNvSpPr>
            <a:spLocks noChangeArrowheads="1"/>
          </p:cNvSpPr>
          <p:nvPr/>
        </p:nvSpPr>
        <p:spPr bwMode="auto">
          <a:xfrm>
            <a:off x="3212016" y="19415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19"/>
          <p:cNvSpPr>
            <a:spLocks noChangeArrowheads="1"/>
          </p:cNvSpPr>
          <p:nvPr/>
        </p:nvSpPr>
        <p:spPr bwMode="auto">
          <a:xfrm>
            <a:off x="3204872" y="19415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6" name="Rectangle 21"/>
          <p:cNvSpPr>
            <a:spLocks noChangeArrowheads="1"/>
          </p:cNvSpPr>
          <p:nvPr/>
        </p:nvSpPr>
        <p:spPr bwMode="auto">
          <a:xfrm>
            <a:off x="3204872" y="1941500"/>
            <a:ext cx="184730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7" name="Rectangle 23"/>
          <p:cNvSpPr>
            <a:spLocks noChangeArrowheads="1"/>
          </p:cNvSpPr>
          <p:nvPr/>
        </p:nvSpPr>
        <p:spPr bwMode="auto">
          <a:xfrm>
            <a:off x="3235035" y="1941500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8" name="Rectangle 25"/>
          <p:cNvSpPr>
            <a:spLocks noChangeArrowheads="1"/>
          </p:cNvSpPr>
          <p:nvPr/>
        </p:nvSpPr>
        <p:spPr bwMode="auto">
          <a:xfrm>
            <a:off x="3266785" y="1941500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9" name="Rectangle 27"/>
          <p:cNvSpPr>
            <a:spLocks noChangeArrowheads="1"/>
          </p:cNvSpPr>
          <p:nvPr/>
        </p:nvSpPr>
        <p:spPr bwMode="auto">
          <a:xfrm>
            <a:off x="3276310" y="1941500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0" name="Rectangle 29"/>
          <p:cNvSpPr>
            <a:spLocks noChangeArrowheads="1"/>
          </p:cNvSpPr>
          <p:nvPr/>
        </p:nvSpPr>
        <p:spPr bwMode="auto">
          <a:xfrm>
            <a:off x="3276310" y="1941500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0164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83843"/>
              </p:ext>
            </p:extLst>
          </p:nvPr>
        </p:nvGraphicFramePr>
        <p:xfrm>
          <a:off x="1631950" y="1163638"/>
          <a:ext cx="5405438" cy="5327652"/>
        </p:xfrm>
        <a:graphic>
          <a:graphicData uri="http://schemas.openxmlformats.org/drawingml/2006/table">
            <a:tbl>
              <a:tblPr/>
              <a:tblGrid>
                <a:gridCol w="665163"/>
                <a:gridCol w="633412"/>
                <a:gridCol w="631825"/>
                <a:gridCol w="877888"/>
                <a:gridCol w="863600"/>
                <a:gridCol w="812800"/>
                <a:gridCol w="920750"/>
              </a:tblGrid>
              <a:tr h="508000"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现 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次 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37" name="Rectangle 471"/>
          <p:cNvSpPr>
            <a:spLocks noChangeArrowheads="1"/>
          </p:cNvSpPr>
          <p:nvPr/>
        </p:nvSpPr>
        <p:spPr bwMode="auto">
          <a:xfrm>
            <a:off x="6003635" y="2840025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0150" name="Object 470"/>
          <p:cNvGraphicFramePr>
            <a:graphicFrameLocks noChangeAspect="1"/>
          </p:cNvGraphicFramePr>
          <p:nvPr/>
        </p:nvGraphicFramePr>
        <p:xfrm>
          <a:off x="7067550" y="1341438"/>
          <a:ext cx="36004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公式" r:id="rId3" imgW="2679700" imgH="749300" progId="Equation.3">
                  <p:embed/>
                </p:oleObj>
              </mc:Choice>
              <mc:Fallback>
                <p:oleObj name="公式" r:id="rId3" imgW="26797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1341438"/>
                        <a:ext cx="36004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9" name="Rectangle 474"/>
          <p:cNvSpPr>
            <a:spLocks noChangeArrowheads="1"/>
          </p:cNvSpPr>
          <p:nvPr/>
        </p:nvSpPr>
        <p:spPr bwMode="auto">
          <a:xfrm>
            <a:off x="6003635" y="3087675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0153" name="Object 473"/>
          <p:cNvGraphicFramePr>
            <a:graphicFrameLocks noChangeAspect="1"/>
          </p:cNvGraphicFramePr>
          <p:nvPr/>
        </p:nvGraphicFramePr>
        <p:xfrm>
          <a:off x="1703389" y="1863726"/>
          <a:ext cx="479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公式" r:id="rId5" imgW="215994" imgH="228699" progId="Equation.3">
                  <p:embed/>
                </p:oleObj>
              </mc:Choice>
              <mc:Fallback>
                <p:oleObj name="公式" r:id="rId5" imgW="21599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1863726"/>
                        <a:ext cx="479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1" name="Rectangle 481"/>
          <p:cNvSpPr>
            <a:spLocks noChangeArrowheads="1"/>
          </p:cNvSpPr>
          <p:nvPr/>
        </p:nvSpPr>
        <p:spPr bwMode="auto">
          <a:xfrm>
            <a:off x="6003635" y="3087675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0160" name="Object 480"/>
          <p:cNvGraphicFramePr>
            <a:graphicFrameLocks noChangeAspect="1"/>
          </p:cNvGraphicFramePr>
          <p:nvPr/>
        </p:nvGraphicFramePr>
        <p:xfrm>
          <a:off x="2351089" y="1844675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公式" r:id="rId7" imgW="215994" imgH="228699" progId="Equation.3">
                  <p:embed/>
                </p:oleObj>
              </mc:Choice>
              <mc:Fallback>
                <p:oleObj name="公式" r:id="rId7" imgW="21599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844675"/>
                        <a:ext cx="5032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3000375" y="1844675"/>
          <a:ext cx="508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公式" r:id="rId9" imgW="215900" imgH="241300" progId="Equation.3">
                  <p:embed/>
                </p:oleObj>
              </mc:Choice>
              <mc:Fallback>
                <p:oleObj name="公式" r:id="rId9" imgW="21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844675"/>
                        <a:ext cx="508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3648076" y="1844675"/>
          <a:ext cx="669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公式" r:id="rId11" imgW="291973" imgH="228501" progId="Equation.3">
                  <p:embed/>
                </p:oleObj>
              </mc:Choice>
              <mc:Fallback>
                <p:oleObj name="公式" r:id="rId11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844675"/>
                        <a:ext cx="669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4511676" y="1844675"/>
          <a:ext cx="669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公式" r:id="rId13" imgW="291973" imgH="228501" progId="Equation.3">
                  <p:embed/>
                </p:oleObj>
              </mc:Choice>
              <mc:Fallback>
                <p:oleObj name="公式" r:id="rId1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1844675"/>
                        <a:ext cx="669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5375276" y="1844676"/>
          <a:ext cx="6651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公式" r:id="rId15" imgW="291973" imgH="241195" progId="Equation.3">
                  <p:embed/>
                </p:oleObj>
              </mc:Choice>
              <mc:Fallback>
                <p:oleObj name="公式" r:id="rId15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1844676"/>
                        <a:ext cx="6651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6383338" y="1916113"/>
          <a:ext cx="2841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公式" r:id="rId17" imgW="139761" imgH="165172" progId="Equation.3">
                  <p:embed/>
                </p:oleObj>
              </mc:Choice>
              <mc:Fallback>
                <p:oleObj name="公式" r:id="rId17" imgW="139761" imgH="1651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916113"/>
                        <a:ext cx="2841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8" name="Rectangle 483"/>
          <p:cNvSpPr>
            <a:spLocks noChangeArrowheads="1"/>
          </p:cNvSpPr>
          <p:nvPr/>
        </p:nvSpPr>
        <p:spPr bwMode="auto">
          <a:xfrm>
            <a:off x="6003635" y="3033700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0162" name="Object 482"/>
          <p:cNvGraphicFramePr>
            <a:graphicFrameLocks noChangeAspect="1"/>
          </p:cNvGraphicFramePr>
          <p:nvPr/>
        </p:nvGraphicFramePr>
        <p:xfrm>
          <a:off x="7824788" y="2781301"/>
          <a:ext cx="2159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公式" r:id="rId19" imgW="799753" imgH="304668" progId="Equation.3">
                  <p:embed/>
                </p:oleObj>
              </mc:Choice>
              <mc:Fallback>
                <p:oleObj name="公式" r:id="rId19" imgW="79975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781301"/>
                        <a:ext cx="2159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165" name="Rectangle 485"/>
          <p:cNvSpPr>
            <a:spLocks noChangeArrowheads="1"/>
          </p:cNvSpPr>
          <p:nvPr/>
        </p:nvSpPr>
        <p:spPr bwMode="auto">
          <a:xfrm>
            <a:off x="3792538" y="249237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6" name="Rectangle 486"/>
          <p:cNvSpPr>
            <a:spLocks noChangeArrowheads="1"/>
          </p:cNvSpPr>
          <p:nvPr/>
        </p:nvSpPr>
        <p:spPr bwMode="auto">
          <a:xfrm>
            <a:off x="4656138" y="249237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7" name="Rectangle 487"/>
          <p:cNvSpPr>
            <a:spLocks noChangeArrowheads="1"/>
          </p:cNvSpPr>
          <p:nvPr/>
        </p:nvSpPr>
        <p:spPr bwMode="auto">
          <a:xfrm>
            <a:off x="5448300" y="249237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68" name="Rectangle 488"/>
          <p:cNvSpPr>
            <a:spLocks noChangeArrowheads="1"/>
          </p:cNvSpPr>
          <p:nvPr/>
        </p:nvSpPr>
        <p:spPr bwMode="auto">
          <a:xfrm>
            <a:off x="3792538" y="29972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69" name="Rectangle 489"/>
          <p:cNvSpPr>
            <a:spLocks noChangeArrowheads="1"/>
          </p:cNvSpPr>
          <p:nvPr/>
        </p:nvSpPr>
        <p:spPr bwMode="auto">
          <a:xfrm>
            <a:off x="4656138" y="29972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0" name="Rectangle 490"/>
          <p:cNvSpPr>
            <a:spLocks noChangeArrowheads="1"/>
          </p:cNvSpPr>
          <p:nvPr/>
        </p:nvSpPr>
        <p:spPr bwMode="auto">
          <a:xfrm>
            <a:off x="5448300" y="29972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1" name="Rectangle 491"/>
          <p:cNvSpPr>
            <a:spLocks noChangeArrowheads="1"/>
          </p:cNvSpPr>
          <p:nvPr/>
        </p:nvSpPr>
        <p:spPr bwMode="auto">
          <a:xfrm>
            <a:off x="37925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2" name="Rectangle 492"/>
          <p:cNvSpPr>
            <a:spLocks noChangeArrowheads="1"/>
          </p:cNvSpPr>
          <p:nvPr/>
        </p:nvSpPr>
        <p:spPr bwMode="auto">
          <a:xfrm>
            <a:off x="46561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3" name="Rectangle 493"/>
          <p:cNvSpPr>
            <a:spLocks noChangeArrowheads="1"/>
          </p:cNvSpPr>
          <p:nvPr/>
        </p:nvSpPr>
        <p:spPr bwMode="auto">
          <a:xfrm>
            <a:off x="5481638" y="35131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4" name="Rectangle 494"/>
          <p:cNvSpPr>
            <a:spLocks noChangeArrowheads="1"/>
          </p:cNvSpPr>
          <p:nvPr/>
        </p:nvSpPr>
        <p:spPr bwMode="auto">
          <a:xfrm>
            <a:off x="3792538" y="40306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5" name="Rectangle 495"/>
          <p:cNvSpPr>
            <a:spLocks noChangeArrowheads="1"/>
          </p:cNvSpPr>
          <p:nvPr/>
        </p:nvSpPr>
        <p:spPr bwMode="auto">
          <a:xfrm>
            <a:off x="4656138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6" name="Rectangle 496"/>
          <p:cNvSpPr>
            <a:spLocks noChangeArrowheads="1"/>
          </p:cNvSpPr>
          <p:nvPr/>
        </p:nvSpPr>
        <p:spPr bwMode="auto">
          <a:xfrm>
            <a:off x="5448300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77" name="Rectangle 497"/>
          <p:cNvSpPr>
            <a:spLocks noChangeArrowheads="1"/>
          </p:cNvSpPr>
          <p:nvPr/>
        </p:nvSpPr>
        <p:spPr bwMode="auto">
          <a:xfrm>
            <a:off x="3792538" y="45085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8" name="Rectangle 498"/>
          <p:cNvSpPr>
            <a:spLocks noChangeArrowheads="1"/>
          </p:cNvSpPr>
          <p:nvPr/>
        </p:nvSpPr>
        <p:spPr bwMode="auto">
          <a:xfrm>
            <a:off x="4656138" y="45085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79" name="Rectangle 499"/>
          <p:cNvSpPr>
            <a:spLocks noChangeArrowheads="1"/>
          </p:cNvSpPr>
          <p:nvPr/>
        </p:nvSpPr>
        <p:spPr bwMode="auto">
          <a:xfrm>
            <a:off x="5448300" y="45085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0" name="Rectangle 500"/>
          <p:cNvSpPr>
            <a:spLocks noChangeArrowheads="1"/>
          </p:cNvSpPr>
          <p:nvPr/>
        </p:nvSpPr>
        <p:spPr bwMode="auto">
          <a:xfrm>
            <a:off x="3792538" y="501332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1" name="Rectangle 501"/>
          <p:cNvSpPr>
            <a:spLocks noChangeArrowheads="1"/>
          </p:cNvSpPr>
          <p:nvPr/>
        </p:nvSpPr>
        <p:spPr bwMode="auto">
          <a:xfrm>
            <a:off x="4656138" y="501332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2" name="Rectangle 502"/>
          <p:cNvSpPr>
            <a:spLocks noChangeArrowheads="1"/>
          </p:cNvSpPr>
          <p:nvPr/>
        </p:nvSpPr>
        <p:spPr bwMode="auto">
          <a:xfrm>
            <a:off x="5448300" y="501332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3" name="Rectangle 503"/>
          <p:cNvSpPr>
            <a:spLocks noChangeArrowheads="1"/>
          </p:cNvSpPr>
          <p:nvPr/>
        </p:nvSpPr>
        <p:spPr bwMode="auto">
          <a:xfrm>
            <a:off x="3792538" y="55895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4" name="Rectangle 504"/>
          <p:cNvSpPr>
            <a:spLocks noChangeArrowheads="1"/>
          </p:cNvSpPr>
          <p:nvPr/>
        </p:nvSpPr>
        <p:spPr bwMode="auto">
          <a:xfrm>
            <a:off x="4656138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5" name="Rectangle 505"/>
          <p:cNvSpPr>
            <a:spLocks noChangeArrowheads="1"/>
          </p:cNvSpPr>
          <p:nvPr/>
        </p:nvSpPr>
        <p:spPr bwMode="auto">
          <a:xfrm>
            <a:off x="5448300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6" name="Rectangle 506"/>
          <p:cNvSpPr>
            <a:spLocks noChangeArrowheads="1"/>
          </p:cNvSpPr>
          <p:nvPr/>
        </p:nvSpPr>
        <p:spPr bwMode="auto">
          <a:xfrm>
            <a:off x="3792538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7" name="Rectangle 507"/>
          <p:cNvSpPr>
            <a:spLocks noChangeArrowheads="1"/>
          </p:cNvSpPr>
          <p:nvPr/>
        </p:nvSpPr>
        <p:spPr bwMode="auto">
          <a:xfrm>
            <a:off x="4656138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88" name="Rectangle 508"/>
          <p:cNvSpPr>
            <a:spLocks noChangeArrowheads="1"/>
          </p:cNvSpPr>
          <p:nvPr/>
        </p:nvSpPr>
        <p:spPr bwMode="auto">
          <a:xfrm>
            <a:off x="5448300" y="60213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89" name="Rectangle 509"/>
          <p:cNvSpPr>
            <a:spLocks noChangeArrowheads="1"/>
          </p:cNvSpPr>
          <p:nvPr/>
        </p:nvSpPr>
        <p:spPr bwMode="auto">
          <a:xfrm>
            <a:off x="6337300" y="249237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0" name="Rectangle 510"/>
          <p:cNvSpPr>
            <a:spLocks noChangeArrowheads="1"/>
          </p:cNvSpPr>
          <p:nvPr/>
        </p:nvSpPr>
        <p:spPr bwMode="auto">
          <a:xfrm>
            <a:off x="6337300" y="29972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1" name="Rectangle 511"/>
          <p:cNvSpPr>
            <a:spLocks noChangeArrowheads="1"/>
          </p:cNvSpPr>
          <p:nvPr/>
        </p:nvSpPr>
        <p:spPr bwMode="auto">
          <a:xfrm>
            <a:off x="6337300" y="350043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2" name="Rectangle 512"/>
          <p:cNvSpPr>
            <a:spLocks noChangeArrowheads="1"/>
          </p:cNvSpPr>
          <p:nvPr/>
        </p:nvSpPr>
        <p:spPr bwMode="auto">
          <a:xfrm>
            <a:off x="6337300" y="40052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3" name="Rectangle 513"/>
          <p:cNvSpPr>
            <a:spLocks noChangeArrowheads="1"/>
          </p:cNvSpPr>
          <p:nvPr/>
        </p:nvSpPr>
        <p:spPr bwMode="auto">
          <a:xfrm>
            <a:off x="6337300" y="4508501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0194" name="Rectangle 514"/>
          <p:cNvSpPr>
            <a:spLocks noChangeArrowheads="1"/>
          </p:cNvSpPr>
          <p:nvPr/>
        </p:nvSpPr>
        <p:spPr bwMode="auto">
          <a:xfrm>
            <a:off x="6337300" y="5013326"/>
            <a:ext cx="431800" cy="3603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5" name="Rectangle 515"/>
          <p:cNvSpPr>
            <a:spLocks noChangeArrowheads="1"/>
          </p:cNvSpPr>
          <p:nvPr/>
        </p:nvSpPr>
        <p:spPr bwMode="auto">
          <a:xfrm>
            <a:off x="6357938" y="5516563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0196" name="Rectangle 516"/>
          <p:cNvSpPr>
            <a:spLocks noChangeArrowheads="1"/>
          </p:cNvSpPr>
          <p:nvPr/>
        </p:nvSpPr>
        <p:spPr bwMode="auto">
          <a:xfrm>
            <a:off x="6370638" y="6034088"/>
            <a:ext cx="431800" cy="360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3698191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0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0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0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0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0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0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0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0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0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0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0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0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0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165" grpId="0" animBg="1"/>
      <p:bldP spid="200166" grpId="0" animBg="1"/>
      <p:bldP spid="200167" grpId="0" animBg="1"/>
      <p:bldP spid="200168" grpId="0" animBg="1"/>
      <p:bldP spid="200169" grpId="0" animBg="1"/>
      <p:bldP spid="200170" grpId="0" animBg="1"/>
      <p:bldP spid="200171" grpId="0" animBg="1"/>
      <p:bldP spid="200172" grpId="0" animBg="1"/>
      <p:bldP spid="200173" grpId="0" animBg="1"/>
      <p:bldP spid="200174" grpId="0" animBg="1"/>
      <p:bldP spid="200175" grpId="0" animBg="1"/>
      <p:bldP spid="200176" grpId="0" animBg="1"/>
      <p:bldP spid="200177" grpId="0" animBg="1"/>
      <p:bldP spid="200178" grpId="0" animBg="1"/>
      <p:bldP spid="200179" grpId="0" animBg="1"/>
      <p:bldP spid="200180" grpId="0" animBg="1"/>
      <p:bldP spid="200181" grpId="0" animBg="1"/>
      <p:bldP spid="200182" grpId="0" animBg="1"/>
      <p:bldP spid="200183" grpId="0" animBg="1"/>
      <p:bldP spid="200184" grpId="0" animBg="1"/>
      <p:bldP spid="200185" grpId="0" animBg="1"/>
      <p:bldP spid="200186" grpId="0" animBg="1"/>
      <p:bldP spid="200187" grpId="0" animBg="1"/>
      <p:bldP spid="200188" grpId="0" animBg="1"/>
      <p:bldP spid="200189" grpId="0" animBg="1"/>
      <p:bldP spid="200190" grpId="0" animBg="1"/>
      <p:bldP spid="200191" grpId="0" animBg="1"/>
      <p:bldP spid="200192" grpId="0" animBg="1"/>
      <p:bldP spid="200193" grpId="0" animBg="1"/>
      <p:bldP spid="200194" grpId="0" animBg="1"/>
      <p:bldP spid="200195" grpId="0" animBg="1"/>
      <p:bldP spid="2001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073426" y="333375"/>
            <a:ext cx="9270724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）画状态图及时序图：假设初始状态为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000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2468" name="Picture 8" descr="Sn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268414"/>
            <a:ext cx="817403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21212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/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）电路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分析说明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1557339"/>
            <a:ext cx="8424863" cy="4802187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电路的功能：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该电路每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6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 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（时钟脉冲）为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周期，三个触发器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FF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FF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FF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每间隔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 </a:t>
            </a:r>
            <a:r>
              <a:rPr lang="en-US" altLang="zh-CN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依次进行状态改变，该电路的输出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仅在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en-US" altLang="zh-CN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的状态为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时，输出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，其余情况输出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848494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关于是否是能自启动电路的说明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389" y="1341439"/>
            <a:ext cx="8569325" cy="5018087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有效状态：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时序电路中凡是被利用了的状态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如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000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001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011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111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110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100</a:t>
            </a: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有效循环：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由有效状态构成的循环</a:t>
            </a:r>
          </a:p>
          <a:p>
            <a:pPr lvl="1"/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无效状态：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时序电路中没被利用的状态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如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010 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及 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101</a:t>
            </a: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无效循环：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由无效状态所构成的循环</a:t>
            </a:r>
          </a:p>
        </p:txBody>
      </p:sp>
    </p:spTree>
    <p:extLst>
      <p:ext uri="{BB962C8B-B14F-4D97-AF65-F5344CB8AC3E}">
        <p14:creationId xmlns:p14="http://schemas.microsoft.com/office/powerpoint/2010/main" val="6320550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268413"/>
            <a:ext cx="8496300" cy="5162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在时序电路中，如果存在无效循环，则这种电路是有缺陷的。原因在于当电路运行过程中由于干扰而脱离有效循环时，不能自动返回到有效循环中。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不能自启动时序电路：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存在无效状态且无效状态构成循环。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能自启动的时序电路：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虽然存在无效状态，但无效状态经过若干个 </a:t>
            </a:r>
            <a:r>
              <a:rPr lang="en-US" altLang="zh-CN" sz="24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Clk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脉冲后会自动进入有效循环。 </a:t>
            </a:r>
          </a:p>
        </p:txBody>
      </p:sp>
    </p:spTree>
    <p:extLst>
      <p:ext uri="{BB962C8B-B14F-4D97-AF65-F5344CB8AC3E}">
        <p14:creationId xmlns:p14="http://schemas.microsoft.com/office/powerpoint/2010/main" val="11753536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417983" y="333375"/>
            <a:ext cx="7557742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3.3.2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时序电路的分析举例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268413"/>
            <a:ext cx="3887788" cy="2881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3-2】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分析电路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画出状态图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时序图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说明电路功能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pic>
        <p:nvPicPr>
          <p:cNvPr id="66565" name="Picture 11" descr="Snap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557339"/>
            <a:ext cx="59690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60940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4826" y="1341438"/>
            <a:ext cx="3313113" cy="2087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电路有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个输出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400" baseline="-25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输出函数分别是：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pic>
        <p:nvPicPr>
          <p:cNvPr id="203782" name="Picture 6" descr="Snap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644901"/>
            <a:ext cx="16970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Picture 7" descr="Snap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4652963"/>
            <a:ext cx="489743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Snap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88914"/>
            <a:ext cx="5537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6" y="260350"/>
            <a:ext cx="3959225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）写函数表达式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20934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1" y="1196976"/>
            <a:ext cx="8640763" cy="122396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状态编码：对字母所表示的状态进行编码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状态转换真值表：编码后的状态表书写为真值表形式</a:t>
            </a:r>
          </a:p>
        </p:txBody>
      </p:sp>
      <p:graphicFrame>
        <p:nvGraphicFramePr>
          <p:cNvPr id="179623" name="Group 423"/>
          <p:cNvGraphicFramePr>
            <a:graphicFrameLocks noGrp="1"/>
          </p:cNvGraphicFramePr>
          <p:nvPr/>
        </p:nvGraphicFramePr>
        <p:xfrm>
          <a:off x="1992313" y="2924176"/>
          <a:ext cx="3744912" cy="1370013"/>
        </p:xfrm>
        <a:graphic>
          <a:graphicData uri="http://schemas.openxmlformats.org/drawingml/2006/table">
            <a:tbl>
              <a:tblPr/>
              <a:tblGrid>
                <a:gridCol w="566737"/>
                <a:gridCol w="801688"/>
                <a:gridCol w="792162"/>
                <a:gridCol w="792163"/>
                <a:gridCol w="792162"/>
              </a:tblGrid>
              <a:tr h="413851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24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4" marB="468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9" name="Rectangle 133"/>
          <p:cNvSpPr>
            <a:spLocks noChangeArrowheads="1"/>
          </p:cNvSpPr>
          <p:nvPr/>
        </p:nvSpPr>
        <p:spPr bwMode="auto">
          <a:xfrm>
            <a:off x="3363623" y="1600187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313" name="AutoShape 113"/>
          <p:cNvSpPr>
            <a:spLocks noChangeArrowheads="1"/>
          </p:cNvSpPr>
          <p:nvPr/>
        </p:nvSpPr>
        <p:spPr bwMode="auto">
          <a:xfrm>
            <a:off x="5232400" y="5157789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9625" name="Group 4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53431"/>
              </p:ext>
            </p:extLst>
          </p:nvPr>
        </p:nvGraphicFramePr>
        <p:xfrm>
          <a:off x="6096001" y="2490788"/>
          <a:ext cx="4392613" cy="4370474"/>
        </p:xfrm>
        <a:graphic>
          <a:graphicData uri="http://schemas.openxmlformats.org/drawingml/2006/table">
            <a:tbl>
              <a:tblPr/>
              <a:tblGrid>
                <a:gridCol w="1008063"/>
                <a:gridCol w="1166812"/>
                <a:gridCol w="1112838"/>
                <a:gridCol w="1104900"/>
              </a:tblGrid>
              <a:tr h="764059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0" marR="0" marT="46794" marB="467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当前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状态</a:t>
                      </a:r>
                    </a:p>
                  </a:txBody>
                  <a:tcPr marL="0" marR="0" marT="46794" marB="467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下一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状态</a:t>
                      </a:r>
                    </a:p>
                  </a:txBody>
                  <a:tcPr marL="0" marR="0" marT="46794" marB="467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输出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0" marR="0" marT="46794" marB="467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7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31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7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396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7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55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7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396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620" name="Group 420"/>
          <p:cNvGraphicFramePr>
            <a:graphicFrameLocks noGrp="1"/>
          </p:cNvGraphicFramePr>
          <p:nvPr/>
        </p:nvGraphicFramePr>
        <p:xfrm>
          <a:off x="6096001" y="3251201"/>
          <a:ext cx="4392613" cy="3606803"/>
        </p:xfrm>
        <a:graphic>
          <a:graphicData uri="http://schemas.openxmlformats.org/drawingml/2006/table">
            <a:tbl>
              <a:tblPr/>
              <a:tblGrid>
                <a:gridCol w="1004888"/>
                <a:gridCol w="1169987"/>
                <a:gridCol w="1112838"/>
                <a:gridCol w="1104900"/>
              </a:tblGrid>
              <a:tr h="4524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402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4025"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11(S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05000"/>
                        </a:lnSpc>
                        <a:spcBef>
                          <a:spcPct val="6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35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9621" name="Text Box 421"/>
          <p:cNvSpPr txBox="1">
            <a:spLocks noChangeArrowheads="1"/>
          </p:cNvSpPr>
          <p:nvPr/>
        </p:nvSpPr>
        <p:spPr bwMode="auto">
          <a:xfrm>
            <a:off x="2711450" y="4941889"/>
            <a:ext cx="23749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状态编码：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(00)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(01)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(10)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(11) 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9626" name="Rectangle 426"/>
          <p:cNvSpPr>
            <a:spLocks noChangeArrowheads="1"/>
          </p:cNvSpPr>
          <p:nvPr/>
        </p:nvSpPr>
        <p:spPr bwMode="auto">
          <a:xfrm>
            <a:off x="3000376" y="4437063"/>
            <a:ext cx="21240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下一状态 </a:t>
            </a:r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 Y</a:t>
            </a:r>
          </a:p>
        </p:txBody>
      </p:sp>
    </p:spTree>
    <p:extLst>
      <p:ext uri="{BB962C8B-B14F-4D97-AF65-F5344CB8AC3E}">
        <p14:creationId xmlns:p14="http://schemas.microsoft.com/office/powerpoint/2010/main" val="27294440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1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13" grpId="0" animBg="1"/>
      <p:bldP spid="179621" grpId="0"/>
      <p:bldP spid="1796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497496" y="333375"/>
            <a:ext cx="8178317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（2）求触发器的次态函数</a:t>
            </a:r>
          </a:p>
        </p:txBody>
      </p:sp>
      <p:pic>
        <p:nvPicPr>
          <p:cNvPr id="204805" name="Picture 5" descr="Sn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84314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6" name="Rectangle 3"/>
          <p:cNvSpPr>
            <a:spLocks noChangeArrowheads="1"/>
          </p:cNvSpPr>
          <p:nvPr/>
        </p:nvSpPr>
        <p:spPr bwMode="auto">
          <a:xfrm>
            <a:off x="1774825" y="2420939"/>
            <a:ext cx="6553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05000"/>
              </a:lnSpc>
              <a:spcBef>
                <a:spcPct val="60000"/>
              </a:spcBef>
              <a:buSzPct val="85000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∴ 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将触发器的激励函数代入其中，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得触发器的次态函数：</a:t>
            </a:r>
          </a:p>
        </p:txBody>
      </p:sp>
      <p:pic>
        <p:nvPicPr>
          <p:cNvPr id="204808" name="Picture 8" descr="Snap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4" r="55138"/>
          <a:stretch>
            <a:fillRect/>
          </a:stretch>
        </p:blipFill>
        <p:spPr bwMode="auto">
          <a:xfrm>
            <a:off x="7751763" y="2852738"/>
            <a:ext cx="2197100" cy="10588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09" name="Picture 9" descr="Snap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9" r="22258"/>
          <a:stretch>
            <a:fillRect/>
          </a:stretch>
        </p:blipFill>
        <p:spPr bwMode="auto">
          <a:xfrm>
            <a:off x="2566988" y="4221163"/>
            <a:ext cx="69850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0819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（3）列出状态表</a:t>
            </a:r>
          </a:p>
        </p:txBody>
      </p:sp>
      <p:pic>
        <p:nvPicPr>
          <p:cNvPr id="120840" name="Picture 8" descr="Snap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357563"/>
            <a:ext cx="7632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1" name="Picture 9" descr="Snap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268414"/>
            <a:ext cx="1477962" cy="19446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Rectangle 11"/>
          <p:cNvSpPr>
            <a:spLocks noChangeArrowheads="1"/>
          </p:cNvSpPr>
          <p:nvPr/>
        </p:nvSpPr>
        <p:spPr bwMode="auto">
          <a:xfrm>
            <a:off x="6003635" y="2911462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5880100" y="1484313"/>
          <a:ext cx="295275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5" imgW="1333500" imgH="584200" progId="Equation.3">
                  <p:embed/>
                </p:oleObj>
              </mc:Choice>
              <mc:Fallback>
                <p:oleObj name="公式" r:id="rId5" imgW="1333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484313"/>
                        <a:ext cx="2952750" cy="1312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12"/>
          <p:cNvSpPr>
            <a:spLocks noChangeArrowheads="1"/>
          </p:cNvSpPr>
          <p:nvPr/>
        </p:nvSpPr>
        <p:spPr bwMode="auto">
          <a:xfrm>
            <a:off x="6003635" y="3444862"/>
            <a:ext cx="184731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5000"/>
              </a:lnSpc>
              <a:spcBef>
                <a:spcPct val="40000"/>
              </a:spcBef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SzPct val="85000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8700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847850" y="333375"/>
            <a:ext cx="8351838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）画状态图及时序图 ：假设初始状态为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00 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21865" name="Picture 9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196976"/>
            <a:ext cx="48244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6" name="Picture 10" descr="Snap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284538"/>
            <a:ext cx="80645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842071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847850" y="333375"/>
            <a:ext cx="8351838" cy="630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）功能说明 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389" y="1341439"/>
            <a:ext cx="8785225" cy="49672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是能循环输出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个脉冲的顺序脉冲发生器。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电路中的两个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JK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触发器构成了一个四进制的计数器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参见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ξ3.4)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电路中的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个与门构成了一个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2-4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译码器。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可见：将计数器及译码器组合起来，可以方便地得到顺序脉冲发生器。</a:t>
            </a:r>
          </a:p>
        </p:txBody>
      </p:sp>
    </p:spTree>
    <p:extLst>
      <p:ext uri="{BB962C8B-B14F-4D97-AF65-F5344CB8AC3E}">
        <p14:creationId xmlns:p14="http://schemas.microsoft.com/office/powerpoint/2010/main" val="15041188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5461" y="728871"/>
            <a:ext cx="9952382" cy="4668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latin typeface="华文仿宋" panose="0201060004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3.4</a:t>
            </a:r>
            <a:r>
              <a:rPr lang="zh-CN" altLang="zh-CN" sz="2800" b="1" kern="100" dirty="0">
                <a:latin typeface="Arial" panose="020B0604020202020204" pitchFamily="34" charset="0"/>
                <a:ea typeface="华文仿宋" panose="02010600040101010101" pitchFamily="2" charset="-122"/>
                <a:cs typeface="Times New Roman" panose="02020603050405020304" pitchFamily="18" charset="0"/>
              </a:rPr>
              <a:t>常用的时序逻辑电路</a:t>
            </a:r>
            <a:endParaRPr lang="zh-CN" altLang="zh-CN" sz="2800" b="1" kern="100" dirty="0" smtClean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latin typeface="华文仿宋" panose="02010600040101010101" pitchFamily="2" charset="-122"/>
              </a:rPr>
              <a:t>3.4.1</a:t>
            </a:r>
            <a:r>
              <a:rPr lang="zh-CN" altLang="zh-CN" sz="2800" b="1" kern="1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寄存器</a:t>
            </a:r>
            <a:endParaRPr lang="zh-CN" altLang="zh-CN" sz="2800" b="1" kern="100" dirty="0" smtClean="0">
              <a:effectLst/>
              <a:latin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ea typeface="华文仿宋" panose="02010600040101010101" pitchFamily="2" charset="-122"/>
                <a:cs typeface="Times New Roman" panose="02020603050405020304" pitchFamily="18" charset="0"/>
              </a:rPr>
              <a:t>把二进制数据或代码暂时存储起来的操作叫寄存，具有寄存功能的电路叫做寄存器。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ea typeface="华文仿宋" panose="02010600040101010101" pitchFamily="2" charset="-122"/>
                <a:cs typeface="Times New Roman" panose="02020603050405020304" pitchFamily="18" charset="0"/>
              </a:rPr>
              <a:t>寄存器是由具有存储功能的锁存器或触发器构成的，其主要任务是暂时存储二进制数据或代码，一般不对存储内容进行处理，逻辑功能比较单一，电路结构比较简单。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ea typeface="华文仿宋" panose="02010600040101010101" pitchFamily="2" charset="-122"/>
                <a:cs typeface="Times New Roman" panose="02020603050405020304" pitchFamily="18" charset="0"/>
              </a:rPr>
              <a:t>寄存器按功能分类可分为基本寄存器和移位寄存器。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6" y="795129"/>
            <a:ext cx="10987662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" y="143838"/>
            <a:ext cx="13530115" cy="69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5" y="242139"/>
            <a:ext cx="9318661" cy="63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37" y="544530"/>
            <a:ext cx="11102274" cy="57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45" y="268751"/>
            <a:ext cx="8414535" cy="63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333375"/>
            <a:ext cx="7467600" cy="630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状态表</a:t>
            </a:r>
            <a:r>
              <a:rPr lang="zh-CN" altLang="en-US" dirty="0" smtClean="0"/>
              <a:t> </a:t>
            </a:r>
            <a:r>
              <a:rPr lang="zh-CN" altLang="en-US" sz="3200" dirty="0">
                <a:solidFill>
                  <a:srgbClr val="FF9900"/>
                </a:solidFill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180229" name="Picture 5" descr="Snap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1412876"/>
            <a:ext cx="88931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245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5" y="924674"/>
            <a:ext cx="11026333" cy="4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230147"/>
            <a:ext cx="8322067" cy="62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6" y="148856"/>
            <a:ext cx="14500639" cy="58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71504" y="1148949"/>
            <a:ext cx="7281221" cy="3831602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9657" y="1385254"/>
            <a:ext cx="5839328" cy="30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61" y="272934"/>
            <a:ext cx="9801546" cy="61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3" y="230149"/>
            <a:ext cx="8661115" cy="65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935" y="893853"/>
            <a:ext cx="5834864" cy="483912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69204"/>
            <a:ext cx="5972794" cy="39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48" y="1683027"/>
            <a:ext cx="11275767" cy="34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3" y="397566"/>
            <a:ext cx="11165351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9910" y="325610"/>
            <a:ext cx="8772458" cy="299470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3056" y="2744958"/>
            <a:ext cx="10928360" cy="40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91" y="281619"/>
            <a:ext cx="8897420" cy="6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58957" y="-371427"/>
            <a:ext cx="13449860" cy="320702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83587" y="2465798"/>
            <a:ext cx="8653679" cy="42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37" y="1219200"/>
            <a:ext cx="12985284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0" y="1139687"/>
            <a:ext cx="15656316" cy="41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0104" y="887896"/>
            <a:ext cx="13530469" cy="4240696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1149" y="715616"/>
            <a:ext cx="8193156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66501"/>
            <a:ext cx="11330607" cy="63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" y="1232899"/>
            <a:ext cx="11986814" cy="45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" y="1273996"/>
            <a:ext cx="12840792" cy="45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1513" y="359594"/>
            <a:ext cx="8700568" cy="553777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433" y="955497"/>
            <a:ext cx="8453670" cy="46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280972"/>
            <a:ext cx="9564900" cy="286333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0773" y="2137811"/>
            <a:ext cx="7150814" cy="41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821933"/>
            <a:ext cx="11644251" cy="48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6910" y="1243173"/>
            <a:ext cx="8615007" cy="356228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5489" y="776184"/>
            <a:ext cx="8934415" cy="40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" y="1531917"/>
            <a:ext cx="12132966" cy="38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6" y="480391"/>
            <a:ext cx="11509567" cy="59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3" y="1340730"/>
            <a:ext cx="11716344" cy="31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7" y="1508166"/>
            <a:ext cx="11747898" cy="39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09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0168" y="69344"/>
            <a:ext cx="7922721" cy="4250377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7543" y="2414427"/>
            <a:ext cx="7114457" cy="39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53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011" y="-39014"/>
            <a:ext cx="8247358" cy="3023576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5011" y="3226538"/>
            <a:ext cx="13403837" cy="32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95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9047" y="997527"/>
            <a:ext cx="9676783" cy="173379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7062" y="3182587"/>
            <a:ext cx="13663375" cy="27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3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3" y="2386940"/>
            <a:ext cx="11598874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256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7" y="2363190"/>
            <a:ext cx="11930267" cy="21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37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62789" cy="409353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7978" y="2796364"/>
            <a:ext cx="15794824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2302</Words>
  <Application>Microsoft Office PowerPoint</Application>
  <PresentationFormat>宽屏</PresentationFormat>
  <Paragraphs>688</Paragraphs>
  <Slides>121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121</vt:i4>
      </vt:variant>
    </vt:vector>
  </HeadingPairs>
  <TitlesOfParts>
    <vt:vector size="132" baseType="lpstr">
      <vt:lpstr>黑体</vt:lpstr>
      <vt:lpstr>华文仿宋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状态表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3.2.1 锁存器</vt:lpstr>
      <vt:lpstr>2）基本 R S 锁存器的工作原理 </vt:lpstr>
      <vt:lpstr>3）基本 R S 锁存器的特性表及特性函数 </vt:lpstr>
      <vt:lpstr>4）基本 R S 锁存器时序图 </vt:lpstr>
      <vt:lpstr>5）基本 R S 锁存器的特点 </vt:lpstr>
      <vt:lpstr>(2) D 锁存器</vt:lpstr>
      <vt:lpstr>PowerPoint 演示文稿</vt:lpstr>
      <vt:lpstr>(3)门控 D 锁存器 </vt:lpstr>
      <vt:lpstr>PowerPoint 演示文稿</vt:lpstr>
      <vt:lpstr>3.2.2 触发器</vt:lpstr>
      <vt:lpstr>(1) D 触发器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 JK 触发器 </vt:lpstr>
      <vt:lpstr>2） JK 触发器的特性表及特性函数</vt:lpstr>
      <vt:lpstr>3） JK 触发器的状态图</vt:lpstr>
      <vt:lpstr>4） JK 触发器时序图</vt:lpstr>
      <vt:lpstr>5） JK 触发器的特点</vt:lpstr>
      <vt:lpstr>(3)  RS 触发器</vt:lpstr>
      <vt:lpstr>PowerPoint 演示文稿</vt:lpstr>
      <vt:lpstr>(4) T 触发器</vt:lpstr>
      <vt:lpstr>PowerPoint 演示文稿</vt:lpstr>
      <vt:lpstr>PowerPoint 演示文稿</vt:lpstr>
      <vt:lpstr>(5)带置位、清零端的触发器 </vt:lpstr>
      <vt:lpstr>PowerPoint 演示文稿</vt:lpstr>
      <vt:lpstr>PowerPoint 演示文稿</vt:lpstr>
      <vt:lpstr>带异步置位、清零端的D触发器特性表及功能</vt:lpstr>
      <vt:lpstr>2）带同步置位、清零端的 JK 触发器 </vt:lpstr>
      <vt:lpstr>(6) 触发器集成电路</vt:lpstr>
      <vt:lpstr>1）74HC74双Ｄ触发器(有预置、清除端） </vt:lpstr>
      <vt:lpstr>74HC74 一个触发器的逻辑图 </vt:lpstr>
      <vt:lpstr>2） 74HC112双JK触发器(有预置、清除端） </vt:lpstr>
      <vt:lpstr>3.3  时序电路的分析</vt:lpstr>
      <vt:lpstr>3.3.2  时序电路的分析举例 </vt:lpstr>
      <vt:lpstr>（1）写函数表达式 </vt:lpstr>
      <vt:lpstr>（2）求触发器的次态函数</vt:lpstr>
      <vt:lpstr>（3）列出状态表</vt:lpstr>
      <vt:lpstr>（4）画状态图及时序图：假设初始状态为000</vt:lpstr>
      <vt:lpstr>（5）电路分析说明 </vt:lpstr>
      <vt:lpstr>关于是否是能自启动电路的说明 </vt:lpstr>
      <vt:lpstr>PowerPoint 演示文稿</vt:lpstr>
      <vt:lpstr>3.3.2  时序电路的分析举例</vt:lpstr>
      <vt:lpstr>（1）写函数表达式 </vt:lpstr>
      <vt:lpstr>（2）求触发器的次态函数</vt:lpstr>
      <vt:lpstr>（3）列出状态表</vt:lpstr>
      <vt:lpstr>（4）画状态图及时序图 ：假设初始状态为00 </vt:lpstr>
      <vt:lpstr>（5）功能说明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丁磊</dc:creator>
  <cp:lastModifiedBy>丁 磊</cp:lastModifiedBy>
  <cp:revision>36</cp:revision>
  <dcterms:created xsi:type="dcterms:W3CDTF">2017-09-08T07:11:38Z</dcterms:created>
  <dcterms:modified xsi:type="dcterms:W3CDTF">2020-10-18T12:20:24Z</dcterms:modified>
</cp:coreProperties>
</file>