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57"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CCFFFF"/>
    <a:srgbClr val="666699"/>
    <a:srgbClr val="A50021"/>
    <a:srgbClr val="F0EFE0"/>
    <a:srgbClr val="1F408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32786"/>
    <p:restoredTop sz="90929"/>
  </p:normalViewPr>
  <p:slideViewPr>
    <p:cSldViewPr showGuides="1">
      <p:cViewPr>
        <p:scale>
          <a:sx n="95" d="100"/>
          <a:sy n="95" d="100"/>
        </p:scale>
        <p:origin x="-1810" y="2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rgbClr val="E6DFED"/>
        </a:solidFill>
        <a:effectLst/>
      </p:bgPr>
    </p:bg>
    <p:spTree>
      <p:nvGrpSpPr>
        <p:cNvPr id="1" name=""/>
        <p:cNvGrpSpPr/>
        <p:nvPr/>
      </p:nvGrpSpPr>
      <p:grpSpPr>
        <a:xfrm>
          <a:off x="0" y="0"/>
          <a:ext cx="0" cy="0"/>
          <a:chOff x="0" y="0"/>
          <a:chExt cx="0" cy="0"/>
        </a:xfrm>
      </p:grpSpPr>
      <p:sp>
        <p:nvSpPr>
          <p:cNvPr id="13" name="矩形 539650"/>
          <p:cNvSpPr>
            <a:spLocks noChangeArrowheads="1"/>
          </p:cNvSpPr>
          <p:nvPr/>
        </p:nvSpPr>
        <p:spPr bwMode="auto">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2057" name="图片 539654" descr="ANABNR2"/>
          <p:cNvPicPr>
            <a:picLocks noChangeAspect="1"/>
          </p:cNvPicPr>
          <p:nvPr/>
        </p:nvPicPr>
        <p:blipFill>
          <a:blip r:embed="rId2"/>
          <a:srcRect l="-900" t="-1314" r="-2" b="-36961"/>
          <a:stretch>
            <a:fillRect/>
          </a:stretch>
        </p:blipFill>
        <p:spPr>
          <a:xfrm>
            <a:off x="533400" y="3200400"/>
            <a:ext cx="8458200" cy="1158875"/>
          </a:xfrm>
          <a:prstGeom prst="rect">
            <a:avLst/>
          </a:prstGeom>
          <a:noFill/>
          <a:ln w="9525">
            <a:noFill/>
          </a:ln>
        </p:spPr>
      </p:pic>
      <p:sp>
        <p:nvSpPr>
          <p:cNvPr id="15" name="矩形 539666"/>
          <p:cNvSpPr>
            <a:spLocks noChangeArrowheads="1"/>
          </p:cNvSpPr>
          <p:nvPr/>
        </p:nvSpPr>
        <p:spPr bwMode="auto">
          <a:xfrm>
            <a:off x="795338" y="2895600"/>
            <a:ext cx="304800" cy="990600"/>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9668" name="标题 539667"/>
          <p:cNvSpPr>
            <a:spLocks noGrp="1"/>
          </p:cNvSpPr>
          <p:nvPr>
            <p:ph type="ctrTitle"/>
          </p:nvPr>
        </p:nvSpPr>
        <p:spPr>
          <a:xfrm>
            <a:off x="1143000" y="1981200"/>
            <a:ext cx="7772400" cy="1143000"/>
          </a:xfrm>
          <a:prstGeom prst="rect">
            <a:avLst/>
          </a:prstGeom>
          <a:noFill/>
          <a:ln w="9525">
            <a:noFill/>
            <a:miter/>
          </a:ln>
        </p:spPr>
        <p:txBody>
          <a:bodyPr/>
          <a:lstStyle>
            <a:lvl1pPr lvl="0">
              <a:defRPr kern="1200"/>
            </a:lvl1pPr>
          </a:lstStyle>
          <a:p>
            <a:pPr lvl="0" fontAlgn="base"/>
            <a:r>
              <a:rPr lang="zh-CN" altLang="en-US" strike="noStrike" noProof="1"/>
              <a:t>单击此处编辑母版标题样式</a:t>
            </a:r>
            <a:endParaRPr lang="zh-CN" altLang="en-US" strike="noStrike" noProof="1"/>
          </a:p>
        </p:txBody>
      </p:sp>
      <p:sp>
        <p:nvSpPr>
          <p:cNvPr id="539669" name="副标题 539668"/>
          <p:cNvSpPr>
            <a:spLocks noGrp="1"/>
          </p:cNvSpPr>
          <p:nvPr>
            <p:ph type="subTitle" idx="1"/>
          </p:nvPr>
        </p:nvSpPr>
        <p:spPr>
          <a:xfrm>
            <a:off x="2038350" y="4351338"/>
            <a:ext cx="6400800" cy="1371600"/>
          </a:xfrm>
          <a:prstGeom prst="rect">
            <a:avLst/>
          </a:prstGeom>
          <a:noFill/>
          <a:ln w="9525">
            <a:noFill/>
            <a:miter/>
          </a:ln>
        </p:spPr>
        <p:txBody>
          <a:bodyPr/>
          <a:lstStyle>
            <a:lvl1pPr marL="0" lvl="0" indent="0">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16" name="日期占位符 539669"/>
          <p:cNvSpPr>
            <a:spLocks noGrp="1"/>
          </p:cNvSpPr>
          <p:nvPr>
            <p:ph type="dt" sz="half" idx="2"/>
          </p:nvPr>
        </p:nvSpPr>
        <p:spPr>
          <a:xfrm>
            <a:off x="685800" y="6324600"/>
            <a:ext cx="1905000" cy="457200"/>
          </a:xfrm>
          <a:prstGeom prst="rect">
            <a:avLst/>
          </a:prstGeom>
          <a:noFill/>
          <a:ln w="9525">
            <a:noFill/>
            <a:miter/>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7" name="页脚占位符 539670"/>
          <p:cNvSpPr>
            <a:spLocks noGrp="1"/>
          </p:cNvSpPr>
          <p:nvPr>
            <p:ph type="ftr" sz="quarter" idx="3"/>
          </p:nvPr>
        </p:nvSpPr>
        <p:spPr>
          <a:xfrm>
            <a:off x="3124200" y="6324600"/>
            <a:ext cx="2895600" cy="4572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8" name="灯片编号占位符 539671"/>
          <p:cNvSpPr>
            <a:spLocks noGrp="1"/>
          </p:cNvSpPr>
          <p:nvPr>
            <p:ph type="sldNum" sz="quarter" idx="4"/>
          </p:nvPr>
        </p:nvSpPr>
        <p:spPr>
          <a:xfrm>
            <a:off x="6553200" y="6324600"/>
            <a:ext cx="1905000" cy="457200"/>
          </a:xfrm>
          <a:prstGeom prst="rect">
            <a:avLst/>
          </a:prstGeom>
          <a:noFill/>
          <a:ln w="9525">
            <a:noFill/>
            <a:miter/>
          </a:ln>
        </p:spPr>
        <p:txBody>
          <a:bodyPr vert="horz" wrap="square" lIns="91440" tIns="45720" rIns="91440" bIns="45720" numCol="1" anchor="b" anchorCtr="0" compatLnSpc="1"/>
          <a:p>
            <a:pPr algn="r" fontAlgn="base">
              <a:buNone/>
            </a:pPr>
            <a:fld id="{9A0DB2DC-4C9A-4742-B13C-FB6460FD3503}" type="slidenum">
              <a:rPr lang="zh-CN" altLang="en-US" sz="1400" strike="noStrike" noProof="1" dirty="0">
                <a:latin typeface="Times New Roman" panose="02020603050405020304" pitchFamily="18" charset="0"/>
                <a:ea typeface="宋体" panose="02010600030101010101" pitchFamily="2" charset="-122"/>
                <a:cs typeface="+mn-cs"/>
              </a:rPr>
            </a:fld>
            <a:endParaRPr lang="zh-CN" altLang="en-US" sz="1400" strike="noStrike" noProof="1"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066800" y="838200"/>
            <a:ext cx="5716657" cy="53784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066800" y="210185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30724" y="210185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DFED"/>
        </a:solidFill>
        <a:effectLst/>
      </p:bgPr>
    </p:bg>
    <p:spTree>
      <p:nvGrpSpPr>
        <p:cNvPr id="1" name=""/>
        <p:cNvGrpSpPr/>
        <p:nvPr/>
      </p:nvGrpSpPr>
      <p:grpSpPr/>
      <p:sp>
        <p:nvSpPr>
          <p:cNvPr id="1026" name="矩形 538648"/>
          <p:cNvSpPr>
            <a:spLocks noChangeArrowheads="1"/>
          </p:cNvSpPr>
          <p:nvPr/>
        </p:nvSpPr>
        <p:spPr bwMode="auto">
          <a:xfrm>
            <a:off x="152400" y="0"/>
            <a:ext cx="1447800" cy="685800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7" name="矩形 538649"/>
          <p:cNvSpPr>
            <a:spLocks noChangeArrowheads="1"/>
          </p:cNvSpPr>
          <p:nvPr/>
        </p:nvSpPr>
        <p:spPr bwMode="auto">
          <a:xfrm>
            <a:off x="1676400" y="0"/>
            <a:ext cx="7467600" cy="1219200"/>
          </a:xfrm>
          <a:prstGeom prst="rect">
            <a:avLst/>
          </a:prstGeom>
          <a:gradFill rotWithShape="0">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8" name="矩形 538650" descr="Stationery"/>
          <p:cNvSpPr>
            <a:spLocks noChangeArrowheads="1"/>
          </p:cNvSpPr>
          <p:nvPr/>
        </p:nvSpPr>
        <p:spPr bwMode="auto">
          <a:xfrm>
            <a:off x="457200" y="0"/>
            <a:ext cx="1219200" cy="762000"/>
          </a:xfrm>
          <a:prstGeom prst="rect">
            <a:avLst/>
          </a:prstGeom>
          <a:blipFill dpi="0" rotWithShape="0">
            <a:blip r:embed="rId1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矩形 538651" descr="Stationery"/>
          <p:cNvSpPr>
            <a:spLocks noChangeArrowheads="1"/>
          </p:cNvSpPr>
          <p:nvPr/>
        </p:nvSpPr>
        <p:spPr bwMode="auto">
          <a:xfrm>
            <a:off x="0" y="0"/>
            <a:ext cx="457200" cy="6858000"/>
          </a:xfrm>
          <a:prstGeom prst="rect">
            <a:avLst/>
          </a:prstGeom>
          <a:blipFill dpi="0" rotWithShape="0">
            <a:blip r:embed="rId1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标题 538652"/>
          <p:cNvSpPr>
            <a:spLocks noGrp="1"/>
          </p:cNvSpPr>
          <p:nvPr>
            <p:ph type="title"/>
          </p:nvPr>
        </p:nvSpPr>
        <p:spPr>
          <a:xfrm>
            <a:off x="1066800" y="838200"/>
            <a:ext cx="77724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538655" name="日期占位符 538654"/>
          <p:cNvSpPr>
            <a:spLocks noGrp="1"/>
          </p:cNvSpPr>
          <p:nvPr>
            <p:ph type="dt" sz="half" idx="2"/>
          </p:nvPr>
        </p:nvSpPr>
        <p:spPr>
          <a:xfrm>
            <a:off x="1066800" y="6413500"/>
            <a:ext cx="1905000" cy="457200"/>
          </a:xfrm>
          <a:prstGeom prst="rect">
            <a:avLst/>
          </a:prstGeom>
          <a:noFill/>
          <a:ln w="9525">
            <a:noFill/>
            <a:miter/>
          </a:ln>
        </p:spPr>
        <p:txBody>
          <a:bodyPr anchor="b"/>
          <a:lstStyle>
            <a:lvl1pPr>
              <a:defRPr sz="1400" noProof="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38656" name="页脚占位符 538655"/>
          <p:cNvSpPr>
            <a:spLocks noGrp="1"/>
          </p:cNvSpPr>
          <p:nvPr>
            <p:ph type="ftr" sz="quarter" idx="3"/>
          </p:nvPr>
        </p:nvSpPr>
        <p:spPr>
          <a:xfrm>
            <a:off x="3429000" y="6413500"/>
            <a:ext cx="2895600" cy="457200"/>
          </a:xfrm>
          <a:prstGeom prst="rect">
            <a:avLst/>
          </a:prstGeom>
          <a:noFill/>
          <a:ln w="9525">
            <a:noFill/>
            <a:miter/>
          </a:ln>
        </p:spPr>
        <p:txBody>
          <a:bodyPr anchor="b"/>
          <a:lstStyle>
            <a:lvl1pPr algn="ctr">
              <a:defRPr sz="1400" noProof="1">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pic>
        <p:nvPicPr>
          <p:cNvPr id="1033" name="图片 538656" descr="anabnr2"/>
          <p:cNvPicPr>
            <a:picLocks noChangeAspect="1"/>
          </p:cNvPicPr>
          <p:nvPr/>
        </p:nvPicPr>
        <p:blipFill>
          <a:blip r:embed="rId13"/>
          <a:stretch>
            <a:fillRect/>
          </a:stretch>
        </p:blipFill>
        <p:spPr>
          <a:xfrm>
            <a:off x="1228725" y="0"/>
            <a:ext cx="7915275" cy="754063"/>
          </a:xfrm>
          <a:prstGeom prst="rect">
            <a:avLst/>
          </a:prstGeom>
          <a:noFill/>
          <a:ln w="9525">
            <a:noFill/>
          </a:ln>
        </p:spPr>
      </p:pic>
      <p:sp>
        <p:nvSpPr>
          <p:cNvPr id="1034" name="矩形 538657"/>
          <p:cNvSpPr>
            <a:spLocks noChangeArrowheads="1"/>
          </p:cNvSpPr>
          <p:nvPr/>
        </p:nvSpPr>
        <p:spPr bwMode="auto">
          <a:xfrm>
            <a:off x="304800" y="457200"/>
            <a:ext cx="2514600" cy="304800"/>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8659" name="灯片编号占位符 538658"/>
          <p:cNvSpPr>
            <a:spLocks noGrp="1"/>
          </p:cNvSpPr>
          <p:nvPr>
            <p:ph type="sldNum" sz="quarter" idx="4"/>
          </p:nvPr>
        </p:nvSpPr>
        <p:spPr>
          <a:xfrm>
            <a:off x="8229600" y="6413500"/>
            <a:ext cx="914400" cy="457200"/>
          </a:xfrm>
          <a:prstGeom prst="rect">
            <a:avLst/>
          </a:prstGeom>
          <a:noFill/>
          <a:ln w="9525">
            <a:noFill/>
            <a:miter/>
          </a:ln>
        </p:spPr>
        <p:txBody>
          <a:bodyPr vert="horz" wrap="square" lIns="91440" tIns="45720" rIns="91440" bIns="45720" numCol="1" anchor="b" anchorCtr="0" compatLnSpc="1"/>
          <a:lstStyle>
            <a:lvl1pPr algn="r">
              <a:defRPr>
                <a:solidFill>
                  <a:schemeClr val="tx2"/>
                </a:solidFill>
                <a:latin typeface="Times New Roman" panose="02020603050405020304" pitchFamily="18" charset="0"/>
              </a:defRPr>
            </a:lvl1p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1036" name="文本占位符 538659"/>
          <p:cNvSpPr>
            <a:spLocks noGrp="1"/>
          </p:cNvSpPr>
          <p:nvPr>
            <p:ph type="body"/>
          </p:nvPr>
        </p:nvSpPr>
        <p:spPr>
          <a:xfrm>
            <a:off x="1066800" y="2101850"/>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45593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l"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sz="3200" kern="1200">
          <a:solidFill>
            <a:schemeClr val="tx1"/>
          </a:solidFill>
          <a:latin typeface="+mn-lt"/>
          <a:ea typeface="+mn-ea"/>
          <a:cs typeface="+mn-cs"/>
        </a:defRPr>
      </a:lvl1pPr>
      <a:lvl2pPr marL="1027430" lvl="1" indent="-455930" algn="l" rtl="0" eaLnBrk="0" fontAlgn="base" hangingPunct="0">
        <a:spcBef>
          <a:spcPct val="20000"/>
        </a:spcBef>
        <a:spcAft>
          <a:spcPct val="0"/>
        </a:spcAft>
        <a:buClr>
          <a:schemeClr val="accent2"/>
        </a:buClr>
        <a:buSzPct val="75000"/>
        <a:buFont typeface="Wingdings" panose="05000000000000000000" pitchFamily="2" charset="2"/>
        <a:buChar char="n"/>
        <a:defRPr sz="2800" kern="1200">
          <a:solidFill>
            <a:schemeClr val="tx1"/>
          </a:solidFill>
          <a:latin typeface="+mn-lt"/>
          <a:ea typeface="+mn-ea"/>
          <a:cs typeface="+mn-cs"/>
        </a:defRPr>
      </a:lvl2pPr>
      <a:lvl3pPr marL="1370330" lvl="2" indent="-228600" algn="l" rtl="0" eaLnBrk="0" fontAlgn="base" hangingPunct="0">
        <a:spcBef>
          <a:spcPct val="20000"/>
        </a:spcBef>
        <a:spcAft>
          <a:spcPct val="0"/>
        </a:spcAft>
        <a:buClr>
          <a:srgbClr val="666699"/>
        </a:buClr>
        <a:buSzPct val="70000"/>
        <a:buFont typeface="Wingdings" panose="05000000000000000000" pitchFamily="2" charset="2"/>
        <a:buChar char="n"/>
        <a:defRPr sz="2400" kern="1200">
          <a:solidFill>
            <a:schemeClr val="tx1"/>
          </a:solidFill>
          <a:latin typeface="+mn-lt"/>
          <a:ea typeface="+mn-ea"/>
          <a:cs typeface="+mn-cs"/>
        </a:defRPr>
      </a:lvl3pPr>
      <a:lvl4pPr marL="1713230" lvl="3" indent="-228600" algn="l" rtl="0" eaLnBrk="0" fontAlgn="base" hangingPunct="0">
        <a:spcBef>
          <a:spcPct val="20000"/>
        </a:spcBef>
        <a:spcAft>
          <a:spcPct val="0"/>
        </a:spcAft>
        <a:buSzPct val="60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hlink"/>
        </a:buClr>
        <a:buSzPct val="55000"/>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55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55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55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55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8322" name="标题 568321"/>
          <p:cNvSpPr>
            <a:spLocks noGrp="1"/>
          </p:cNvSpPr>
          <p:nvPr>
            <p:ph type="ctrTitle"/>
          </p:nvPr>
        </p:nvSpPr>
        <p:spPr>
          <a:xfrm>
            <a:off x="1143000" y="1412875"/>
            <a:ext cx="7772400" cy="1711325"/>
          </a:xfrm>
        </p:spPr>
        <p:txBody>
          <a:bodyPr vert="horz" wrap="square" lIns="91440" tIns="45720" rIns="91440" bIns="45720" anchor="b"/>
          <a:p>
            <a:pPr>
              <a:buClrTx/>
              <a:buSzTx/>
            </a:pPr>
            <a:r>
              <a:rPr lang="zh-CN" altLang="en-US" kern="1200" dirty="0">
                <a:latin typeface="+mj-lt"/>
                <a:ea typeface="+mj-ea"/>
                <a:cs typeface="+mj-cs"/>
              </a:rPr>
              <a:t>                    第八章 </a:t>
            </a:r>
            <a:br>
              <a:rPr lang="zh-CN" altLang="en-US" kern="1200" dirty="0">
                <a:latin typeface="+mj-lt"/>
                <a:ea typeface="+mj-ea"/>
                <a:cs typeface="+mj-cs"/>
              </a:rPr>
            </a:br>
            <a:r>
              <a:rPr lang="zh-CN" altLang="en-US" kern="1200" dirty="0">
                <a:latin typeface="+mj-lt"/>
                <a:ea typeface="+mj-ea"/>
                <a:cs typeface="+mj-cs"/>
              </a:rPr>
              <a:t>           产品质量法律制度</a:t>
            </a:r>
            <a:endParaRPr lang="zh-CN" altLang="en-US" kern="1200" dirty="0">
              <a:latin typeface="+mj-lt"/>
              <a:ea typeface="+mj-ea"/>
              <a:cs typeface="+mj-cs"/>
            </a:endParaRPr>
          </a:p>
        </p:txBody>
      </p:sp>
      <p:sp>
        <p:nvSpPr>
          <p:cNvPr id="3074" name="副标题 568322"/>
          <p:cNvSpPr>
            <a:spLocks noGrp="1"/>
          </p:cNvSpPr>
          <p:nvPr>
            <p:ph type="subTitle" idx="1"/>
          </p:nvPr>
        </p:nvSpPr>
        <p:spPr/>
        <p:txBody>
          <a:bodyPr vert="horz" wrap="square" lIns="91440" tIns="45720" rIns="91440" bIns="45720" anchor="t"/>
          <a:p>
            <a:pPr>
              <a:buClr>
                <a:srgbClr val="A50021"/>
              </a:buClr>
              <a:buSzPct val="75000"/>
            </a:pPr>
            <a:r>
              <a:rPr lang="zh-CN" altLang="en-US" kern="1200" dirty="0">
                <a:latin typeface="+mn-lt"/>
                <a:ea typeface="+mn-ea"/>
                <a:cs typeface="+mn-cs"/>
              </a:rPr>
              <a:t>              </a:t>
            </a:r>
            <a:endParaRPr lang="zh-CN" altLang="en-US" kern="1200" dirty="0">
              <a:solidFill>
                <a:srgbClr val="C00000"/>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8322">
                                            <p:txEl>
                                              <p:charRg st="0" end="45"/>
                                            </p:txEl>
                                          </p:spTgt>
                                        </p:tgtEl>
                                        <p:attrNameLst>
                                          <p:attrName>style.visibility</p:attrName>
                                        </p:attrNameLst>
                                      </p:cBhvr>
                                      <p:to>
                                        <p:strVal val="visible"/>
                                      </p:to>
                                    </p:set>
                                    <p:anim calcmode="lin" valueType="num">
                                      <p:cBhvr additive="base">
                                        <p:cTn id="7" dur="500" fill="hold"/>
                                        <p:tgtEl>
                                          <p:spTgt spid="568322">
                                            <p:txEl>
                                              <p:charRg st="0" end="4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8322">
                                            <p:txEl>
                                              <p:charRg st="0" end="4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576513"/>
          <p:cNvSpPr>
            <a:spLocks noGrp="1"/>
          </p:cNvSpPr>
          <p:nvPr>
            <p:ph type="title"/>
          </p:nvPr>
        </p:nvSpPr>
        <p:spPr/>
        <p:txBody>
          <a:bodyPr vert="horz" wrap="square" lIns="91440" tIns="45720" rIns="91440" bIns="45720" anchor="b"/>
          <a:p>
            <a:pPr eaLnBrk="1" hangingPunct="1"/>
            <a:endParaRPr lang="zh-CN" altLang="en-US" dirty="0"/>
          </a:p>
        </p:txBody>
      </p:sp>
      <p:sp>
        <p:nvSpPr>
          <p:cNvPr id="576515" name="内容占位符 576514"/>
          <p:cNvSpPr>
            <a:spLocks noGrp="1"/>
          </p:cNvSpPr>
          <p:nvPr>
            <p:ph idx="1"/>
          </p:nvPr>
        </p:nvSpPr>
        <p:spPr>
          <a:xfrm>
            <a:off x="1066800" y="838200"/>
            <a:ext cx="7772400" cy="5378450"/>
          </a:xfrm>
        </p:spPr>
        <p:txBody>
          <a:bodyPr vert="horz" wrap="square" lIns="91440" tIns="45720" rIns="91440" bIns="45720" anchor="t"/>
          <a:p>
            <a:pPr algn="just" eaLnBrk="1" hangingPunct="1">
              <a:lnSpc>
                <a:spcPct val="90000"/>
              </a:lnSpc>
              <a:buNone/>
            </a:pPr>
            <a:r>
              <a:rPr lang="zh-CN" altLang="en-US" b="1" dirty="0">
                <a:solidFill>
                  <a:schemeClr val="tx2"/>
                </a:solidFill>
                <a:ea typeface="仿宋_GB2312" pitchFamily="49" charset="-122"/>
              </a:rPr>
              <a:t>（3）销售者实行过错责任和无过错责任并用的归责原则：即由于销售者的过错使产品存在缺陷，造成人身、他人财产损害的，销售者应当承担赔偿责任。销售者不能指明缺陷产品的生产者也不能指明缺陷产品的供货者的，销售者应当承担赔偿责任。</a:t>
            </a:r>
            <a:endParaRPr lang="zh-CN" altLang="en-US" dirty="0">
              <a:solidFill>
                <a:schemeClr val="tx2"/>
              </a:solidFill>
            </a:endParaRPr>
          </a:p>
          <a:p>
            <a:pPr algn="just" eaLnBrk="1" hangingPunct="1">
              <a:lnSpc>
                <a:spcPct val="90000"/>
              </a:lnSpc>
              <a:buNone/>
            </a:pPr>
            <a:r>
              <a:rPr lang="zh-CN" altLang="en-US" b="1" dirty="0">
                <a:solidFill>
                  <a:schemeClr val="tx2"/>
                </a:solidFill>
                <a:latin typeface="Times New Roman" panose="02020603050405020304" pitchFamily="18" charset="0"/>
                <a:ea typeface="仿宋_GB2312" pitchFamily="49" charset="-122"/>
              </a:rPr>
              <a:t> </a:t>
            </a:r>
            <a:endParaRPr lang="zh-CN" altLang="en-US" dirty="0">
              <a:solidFill>
                <a:schemeClr val="tx2"/>
              </a:solidFill>
            </a:endParaRPr>
          </a:p>
          <a:p>
            <a:pPr algn="just" eaLnBrk="1" hangingPunct="1">
              <a:lnSpc>
                <a:spcPct val="90000"/>
              </a:lnSpc>
              <a:buNone/>
            </a:pPr>
            <a:r>
              <a:rPr lang="zh-CN" altLang="en-US" b="1" dirty="0">
                <a:solidFill>
                  <a:schemeClr val="tx2"/>
                </a:solidFill>
                <a:ea typeface="仿宋_GB2312" pitchFamily="49" charset="-122"/>
              </a:rPr>
              <a:t>**注意：缺陷产品的受害人可以向产品生产者或销售者中的任何一方要求赔偿，先行赔偿的一方有权向负责任方追偿。</a:t>
            </a:r>
            <a:endParaRPr lang="zh-CN" altLang="en-US" dirty="0">
              <a:solidFill>
                <a:schemeClr val="tx2"/>
              </a:solidFill>
            </a:endParaRPr>
          </a:p>
          <a:p>
            <a:pPr eaLnBrk="1" hangingPunct="1">
              <a:lnSpc>
                <a:spcPct val="90000"/>
              </a:lnSpc>
              <a:buNone/>
            </a:pP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6515">
                                            <p:txEl>
                                              <p:charRg st="0" end="111"/>
                                            </p:txEl>
                                          </p:spTgt>
                                        </p:tgtEl>
                                        <p:attrNameLst>
                                          <p:attrName>style.visibility</p:attrName>
                                        </p:attrNameLst>
                                      </p:cBhvr>
                                      <p:to>
                                        <p:strVal val="visible"/>
                                      </p:to>
                                    </p:set>
                                    <p:animEffect transition="in" filter="wipe(left)">
                                      <p:cBhvr>
                                        <p:cTn id="7" dur="500"/>
                                        <p:tgtEl>
                                          <p:spTgt spid="576515">
                                            <p:txEl>
                                              <p:charRg st="0" end="1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6515">
                                            <p:txEl>
                                              <p:charRg st="111" end="113"/>
                                            </p:txEl>
                                          </p:spTgt>
                                        </p:tgtEl>
                                        <p:attrNameLst>
                                          <p:attrName>style.visibility</p:attrName>
                                        </p:attrNameLst>
                                      </p:cBhvr>
                                      <p:to>
                                        <p:strVal val="visible"/>
                                      </p:to>
                                    </p:set>
                                    <p:animEffect transition="in" filter="wipe(left)">
                                      <p:cBhvr>
                                        <p:cTn id="12" dur="500"/>
                                        <p:tgtEl>
                                          <p:spTgt spid="576515">
                                            <p:txEl>
                                              <p:charRg st="111" end="1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6515">
                                            <p:txEl>
                                              <p:charRg st="113" end="167"/>
                                            </p:txEl>
                                          </p:spTgt>
                                        </p:tgtEl>
                                        <p:attrNameLst>
                                          <p:attrName>style.visibility</p:attrName>
                                        </p:attrNameLst>
                                      </p:cBhvr>
                                      <p:to>
                                        <p:strVal val="visible"/>
                                      </p:to>
                                    </p:set>
                                    <p:animEffect transition="in" filter="wipe(left)">
                                      <p:cBhvr>
                                        <p:cTn id="17" dur="500"/>
                                        <p:tgtEl>
                                          <p:spTgt spid="576515">
                                            <p:txEl>
                                              <p:charRg st="113" end="1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577537"/>
          <p:cNvSpPr>
            <a:spLocks noGrp="1"/>
          </p:cNvSpPr>
          <p:nvPr>
            <p:ph type="title"/>
          </p:nvPr>
        </p:nvSpPr>
        <p:spPr/>
        <p:txBody>
          <a:bodyPr vert="horz" wrap="square" lIns="91440" tIns="45720" rIns="91440" bIns="45720" anchor="b"/>
          <a:p>
            <a:pPr eaLnBrk="1" hangingPunct="1"/>
            <a:endParaRPr lang="zh-CN" altLang="en-US" dirty="0"/>
          </a:p>
        </p:txBody>
      </p:sp>
      <p:sp>
        <p:nvSpPr>
          <p:cNvPr id="577539" name="内容占位符 577538"/>
          <p:cNvSpPr>
            <a:spLocks noGrp="1"/>
          </p:cNvSpPr>
          <p:nvPr>
            <p:ph idx="1"/>
          </p:nvPr>
        </p:nvSpPr>
        <p:spPr>
          <a:xfrm>
            <a:off x="1066800" y="990600"/>
            <a:ext cx="7772400" cy="5413375"/>
          </a:xfrm>
        </p:spPr>
        <p:txBody>
          <a:bodyPr vert="horz" wrap="square" lIns="91440" tIns="45720" rIns="91440" bIns="45720" anchor="t"/>
          <a:p>
            <a:pPr algn="just" eaLnBrk="1" hangingPunct="1">
              <a:buNone/>
            </a:pPr>
            <a:r>
              <a:rPr lang="zh-CN" altLang="en-US" b="1" dirty="0">
                <a:ea typeface="仿宋_GB2312" pitchFamily="49" charset="-122"/>
              </a:rPr>
              <a:t>        </a:t>
            </a:r>
            <a:r>
              <a:rPr lang="zh-CN" altLang="en-US" b="1" dirty="0">
                <a:solidFill>
                  <a:schemeClr val="tx2"/>
                </a:solidFill>
                <a:ea typeface="仿宋_GB2312" pitchFamily="49" charset="-122"/>
              </a:rPr>
              <a:t>因产品缺陷造成损害要求赔偿的诉讼时效期间为</a:t>
            </a:r>
            <a:r>
              <a:rPr lang="en-US" altLang="zh-CN" b="1" dirty="0">
                <a:solidFill>
                  <a:schemeClr val="tx2"/>
                </a:solidFill>
                <a:ea typeface="仿宋_GB2312" pitchFamily="49" charset="-122"/>
              </a:rPr>
              <a:t>3</a:t>
            </a:r>
            <a:r>
              <a:rPr lang="zh-CN" altLang="en-US" b="1" dirty="0">
                <a:solidFill>
                  <a:schemeClr val="tx2"/>
                </a:solidFill>
                <a:ea typeface="仿宋_GB2312" pitchFamily="49" charset="-122"/>
              </a:rPr>
              <a:t>年，自当事人知道或应当知道其权益受到损害时起计算。因产品存在缺陷造成损害要求赔偿的请求权，在造成损害的缺陷产品交付最初消费者满十年丧失，但尚未超过明示的安全使用期的除外。</a:t>
            </a:r>
            <a:endParaRPr lang="zh-CN" altLang="en-US" dirty="0">
              <a:solidFill>
                <a:schemeClr val="tx2"/>
              </a:solidFill>
            </a:endParaRPr>
          </a:p>
          <a:p>
            <a:pPr algn="just" eaLnBrk="1" hangingPunct="1">
              <a:buNone/>
            </a:pPr>
            <a:r>
              <a:rPr lang="zh-CN" altLang="en-US" b="1" dirty="0">
                <a:solidFill>
                  <a:schemeClr val="tx2"/>
                </a:solidFill>
                <a:ea typeface="仿宋_GB2312" pitchFamily="49" charset="-122"/>
              </a:rPr>
              <a:t>**举证责任倒置</a:t>
            </a:r>
            <a:r>
              <a:rPr lang="zh-CN" altLang="en-US" b="1" dirty="0">
                <a:solidFill>
                  <a:schemeClr val="tx2"/>
                </a:solidFill>
                <a:latin typeface="Times New Roman" panose="02020603050405020304" pitchFamily="18" charset="0"/>
                <a:ea typeface="仿宋_GB2312" pitchFamily="49" charset="-122"/>
              </a:rPr>
              <a:t>——</a:t>
            </a:r>
            <a:r>
              <a:rPr lang="zh-CN" altLang="en-US" b="1" dirty="0">
                <a:solidFill>
                  <a:schemeClr val="tx2"/>
                </a:solidFill>
                <a:ea typeface="仿宋_GB2312" pitchFamily="49" charset="-122"/>
              </a:rPr>
              <a:t>由被告负责举证。</a:t>
            </a:r>
            <a:endParaRPr lang="zh-CN" altLang="en-US" b="1" dirty="0">
              <a:solidFill>
                <a:schemeClr val="tx2"/>
              </a:solidFill>
              <a:ea typeface="仿宋_GB2312" pitchFamily="49" charset="-122"/>
            </a:endParaRPr>
          </a:p>
          <a:p>
            <a:pPr algn="just" eaLnBrk="1" hangingPunct="1">
              <a:buNone/>
            </a:pPr>
            <a:endParaRPr lang="zh-CN" altLang="en-US" dirty="0">
              <a:solidFill>
                <a:schemeClr val="tx2"/>
              </a:solidFill>
            </a:endParaRPr>
          </a:p>
          <a:p>
            <a:pPr eaLnBrk="1" hangingPunct="1">
              <a:buNone/>
            </a:pP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7539">
                                            <p:txEl>
                                              <p:charRg st="0" end="116"/>
                                            </p:txEl>
                                          </p:spTgt>
                                        </p:tgtEl>
                                        <p:attrNameLst>
                                          <p:attrName>style.visibility</p:attrName>
                                        </p:attrNameLst>
                                      </p:cBhvr>
                                      <p:to>
                                        <p:strVal val="visible"/>
                                      </p:to>
                                    </p:set>
                                    <p:animEffect transition="in" filter="dissolve">
                                      <p:cBhvr>
                                        <p:cTn id="7" dur="500"/>
                                        <p:tgtEl>
                                          <p:spTgt spid="577539">
                                            <p:txEl>
                                              <p:charRg st="0" end="1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7539">
                                            <p:txEl>
                                              <p:charRg st="116" end="135"/>
                                            </p:txEl>
                                          </p:spTgt>
                                        </p:tgtEl>
                                        <p:attrNameLst>
                                          <p:attrName>style.visibility</p:attrName>
                                        </p:attrNameLst>
                                      </p:cBhvr>
                                      <p:to>
                                        <p:strVal val="visible"/>
                                      </p:to>
                                    </p:set>
                                    <p:animEffect transition="in" filter="dissolve">
                                      <p:cBhvr>
                                        <p:cTn id="12" dur="500"/>
                                        <p:tgtEl>
                                          <p:spTgt spid="577539">
                                            <p:txEl>
                                              <p:charRg st="116"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579587"/>
          <p:cNvSpPr>
            <a:spLocks noGrp="1"/>
          </p:cNvSpPr>
          <p:nvPr>
            <p:ph type="title"/>
          </p:nvPr>
        </p:nvSpPr>
        <p:spPr>
          <a:xfrm>
            <a:off x="1066800" y="1125538"/>
            <a:ext cx="7772400" cy="503237"/>
          </a:xfrm>
        </p:spPr>
        <p:txBody>
          <a:bodyPr vert="horz" wrap="square" lIns="91440" tIns="45720" rIns="91440" bIns="45720" anchor="b"/>
          <a:p>
            <a:pPr eaLnBrk="1" hangingPunct="1"/>
            <a:r>
              <a:rPr lang="zh-CN" altLang="en-US" sz="4000" dirty="0"/>
              <a:t>                            </a:t>
            </a:r>
            <a:r>
              <a:rPr lang="zh-CN" altLang="en-US" sz="2400" b="1" dirty="0">
                <a:ea typeface="仿宋_GB2312" pitchFamily="49" charset="-122"/>
              </a:rPr>
              <a:t>导入案例</a:t>
            </a:r>
            <a:endParaRPr lang="en-US" altLang="zh-CN" sz="2400" b="1" dirty="0">
              <a:ea typeface="仿宋_GB2312" pitchFamily="49" charset="-122"/>
            </a:endParaRPr>
          </a:p>
        </p:txBody>
      </p:sp>
      <p:sp>
        <p:nvSpPr>
          <p:cNvPr id="4098" name="文本占位符 579588"/>
          <p:cNvSpPr>
            <a:spLocks noGrp="1"/>
          </p:cNvSpPr>
          <p:nvPr>
            <p:ph sz="half" idx="1"/>
          </p:nvPr>
        </p:nvSpPr>
        <p:spPr>
          <a:xfrm>
            <a:off x="1066800" y="2101850"/>
            <a:ext cx="3810000" cy="4114800"/>
          </a:xfrm>
        </p:spPr>
        <p:txBody>
          <a:bodyPr vert="horz" wrap="square" lIns="91440" tIns="45720" rIns="91440" bIns="45720" anchor="t"/>
          <a:p>
            <a:pPr eaLnBrk="1" hangingPunct="1">
              <a:buClr>
                <a:srgbClr val="A50021"/>
              </a:buClr>
              <a:buSzPct val="75000"/>
              <a:buFont typeface="Wingdings" panose="05000000000000000000" pitchFamily="2" charset="2"/>
            </a:pPr>
            <a:r>
              <a:rPr lang="zh-CN" altLang="en-US" sz="2400" b="1" dirty="0">
                <a:solidFill>
                  <a:srgbClr val="1F4081"/>
                </a:solidFill>
                <a:latin typeface="楷体_GB2312" pitchFamily="49" charset="-122"/>
                <a:ea typeface="楷体_GB2312" pitchFamily="49" charset="-122"/>
              </a:rPr>
              <a:t>某企业将自己生产的洗衣机给员工做福利，该批洗衣机经检验合格但未投入市场，员工甲的妻子正常使用时因洗衣机漏电致死。甲起诉企业能否胜诉，为什么？ </a:t>
            </a:r>
            <a:endParaRPr lang="zh-CN" altLang="en-US" sz="2400" b="1" dirty="0">
              <a:solidFill>
                <a:srgbClr val="1F4081"/>
              </a:solidFill>
              <a:latin typeface="楷体_GB2312" pitchFamily="49" charset="-122"/>
              <a:ea typeface="楷体_GB2312" pitchFamily="49" charset="-122"/>
            </a:endParaRPr>
          </a:p>
        </p:txBody>
      </p:sp>
      <p:sp>
        <p:nvSpPr>
          <p:cNvPr id="4099" name="文本占位符 579589"/>
          <p:cNvSpPr>
            <a:spLocks noGrp="1"/>
          </p:cNvSpPr>
          <p:nvPr>
            <p:ph sz="half" idx="2"/>
          </p:nvPr>
        </p:nvSpPr>
        <p:spPr>
          <a:xfrm>
            <a:off x="5029200" y="2101850"/>
            <a:ext cx="3810000" cy="4114800"/>
          </a:xfrm>
        </p:spPr>
        <p:txBody>
          <a:bodyPr vert="horz" wrap="square" lIns="91440" tIns="45720" rIns="91440" bIns="45720" anchor="t"/>
          <a:p>
            <a:pPr eaLnBrk="1" hangingPunct="1">
              <a:buClr>
                <a:srgbClr val="A50021"/>
              </a:buClr>
              <a:buSzPct val="75000"/>
              <a:buFont typeface="Wingdings" panose="05000000000000000000" pitchFamily="2" charset="2"/>
              <a:buNone/>
            </a:pPr>
            <a:r>
              <a:rPr lang="zh-CN" altLang="en-US" sz="2400" b="1" dirty="0">
                <a:solidFill>
                  <a:srgbClr val="1F4081"/>
                </a:solidFill>
                <a:latin typeface="仿宋_GB2312" pitchFamily="49" charset="-122"/>
                <a:ea typeface="仿宋_GB2312" pitchFamily="49" charset="-122"/>
              </a:rPr>
              <a:t>   张某在某展览会上购买了一件</a:t>
            </a:r>
            <a:r>
              <a:rPr lang="en-US" altLang="zh-CN" sz="2400" b="1" dirty="0">
                <a:solidFill>
                  <a:srgbClr val="1F4081"/>
                </a:solidFill>
                <a:latin typeface="仿宋_GB2312" pitchFamily="49" charset="-122"/>
                <a:ea typeface="仿宋_GB2312" pitchFamily="49" charset="-122"/>
              </a:rPr>
              <a:t>2000</a:t>
            </a:r>
            <a:r>
              <a:rPr lang="zh-CN" altLang="en-US" sz="2400" b="1" dirty="0">
                <a:solidFill>
                  <a:srgbClr val="1F4081"/>
                </a:solidFill>
                <a:latin typeface="仿宋_GB2312" pitchFamily="49" charset="-122"/>
                <a:ea typeface="仿宋_GB2312" pitchFamily="49" charset="-122"/>
              </a:rPr>
              <a:t>元的皮衣，并看到“当面验货，概不退换”八个字。回家后发现皮衣脱皮，质量不合格。张某要求退货，被拒绝。张某该怎么办？</a:t>
            </a:r>
            <a:endParaRPr lang="zh-CN" altLang="en-US" sz="2400" b="1" dirty="0">
              <a:solidFill>
                <a:srgbClr val="1F4081"/>
              </a:solidFill>
              <a:latin typeface="仿宋_GB2312" pitchFamily="49" charset="-122"/>
              <a:ea typeface="仿宋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569345"/>
          <p:cNvSpPr>
            <a:spLocks noGrp="1"/>
          </p:cNvSpPr>
          <p:nvPr>
            <p:ph type="title"/>
          </p:nvPr>
        </p:nvSpPr>
        <p:spPr/>
        <p:txBody>
          <a:bodyPr vert="horz" wrap="square" lIns="91440" tIns="45720" rIns="91440" bIns="45720" anchor="b"/>
          <a:p>
            <a:pPr eaLnBrk="1" hangingPunct="1"/>
            <a:endParaRPr lang="zh-CN" altLang="en-US" dirty="0"/>
          </a:p>
        </p:txBody>
      </p:sp>
      <p:sp>
        <p:nvSpPr>
          <p:cNvPr id="569347" name="内容占位符 569346"/>
          <p:cNvSpPr>
            <a:spLocks noGrp="1"/>
          </p:cNvSpPr>
          <p:nvPr>
            <p:ph idx="1"/>
          </p:nvPr>
        </p:nvSpPr>
        <p:spPr>
          <a:xfrm>
            <a:off x="685800" y="990600"/>
            <a:ext cx="8153400" cy="5562600"/>
          </a:xfrm>
        </p:spPr>
        <p:txBody>
          <a:bodyPr vert="horz" wrap="square" lIns="91440" tIns="45720" rIns="91440" bIns="45720" anchor="t"/>
          <a:p>
            <a:pPr algn="just" eaLnBrk="1" hangingPunct="1">
              <a:lnSpc>
                <a:spcPct val="90000"/>
              </a:lnSpc>
              <a:buNone/>
            </a:pPr>
            <a:r>
              <a:rPr lang="zh-CN" altLang="en-US" b="1" dirty="0">
                <a:ea typeface="仿宋_GB2312" pitchFamily="49" charset="-122"/>
              </a:rPr>
              <a:t>  </a:t>
            </a:r>
            <a:r>
              <a:rPr lang="zh-CN" altLang="en-US" b="1" dirty="0">
                <a:solidFill>
                  <a:schemeClr val="tx2"/>
                </a:solidFill>
                <a:ea typeface="仿宋_GB2312" pitchFamily="49" charset="-122"/>
              </a:rPr>
              <a:t>一、相关概念</a:t>
            </a:r>
            <a:endParaRPr lang="zh-CN" altLang="en-US" b="1" dirty="0">
              <a:solidFill>
                <a:schemeClr val="tx2"/>
              </a:solidFill>
            </a:endParaRPr>
          </a:p>
          <a:p>
            <a:pPr algn="just" eaLnBrk="1" hangingPunct="1">
              <a:lnSpc>
                <a:spcPct val="90000"/>
              </a:lnSpc>
              <a:buNone/>
            </a:pPr>
            <a:r>
              <a:rPr lang="zh-CN" altLang="en-US" b="1" dirty="0">
                <a:solidFill>
                  <a:schemeClr val="tx2"/>
                </a:solidFill>
                <a:ea typeface="仿宋_GB2312" pitchFamily="49" charset="-122"/>
              </a:rPr>
              <a:t>   1、产品：</a:t>
            </a:r>
            <a:endParaRPr lang="zh-CN" altLang="en-US" b="1" dirty="0">
              <a:solidFill>
                <a:schemeClr val="tx2"/>
              </a:solidFill>
            </a:endParaRPr>
          </a:p>
          <a:p>
            <a:pPr algn="just" eaLnBrk="1" hangingPunct="1">
              <a:lnSpc>
                <a:spcPct val="90000"/>
              </a:lnSpc>
              <a:buNone/>
            </a:pPr>
            <a:r>
              <a:rPr lang="zh-CN" altLang="en-US" b="1" dirty="0">
                <a:solidFill>
                  <a:schemeClr val="tx2"/>
                </a:solidFill>
                <a:ea typeface="仿宋_GB2312" pitchFamily="49" charset="-122"/>
              </a:rPr>
              <a:t> </a:t>
            </a:r>
            <a:r>
              <a:rPr lang="zh-CN" altLang="en-US" sz="2800" b="1" dirty="0">
                <a:solidFill>
                  <a:schemeClr val="tx2"/>
                </a:solidFill>
                <a:latin typeface="楷体_GB2312" pitchFamily="49" charset="-122"/>
                <a:ea typeface="楷体_GB2312" pitchFamily="49" charset="-122"/>
              </a:rPr>
              <a:t>（我国）指经过加工、制作，用于销售的产品。</a:t>
            </a:r>
            <a:endParaRPr lang="zh-CN" altLang="en-US" sz="2800" b="1" dirty="0">
              <a:solidFill>
                <a:schemeClr val="tx2"/>
              </a:solidFill>
              <a:latin typeface="楷体_GB2312" pitchFamily="49" charset="-122"/>
              <a:ea typeface="楷体_GB2312" pitchFamily="49" charset="-122"/>
            </a:endParaRPr>
          </a:p>
          <a:p>
            <a:pPr algn="just" eaLnBrk="1" hangingPunct="1">
              <a:lnSpc>
                <a:spcPct val="90000"/>
              </a:lnSpc>
              <a:buNone/>
            </a:pPr>
            <a:r>
              <a:rPr lang="zh-CN" altLang="en-US" sz="2800" b="1" dirty="0">
                <a:solidFill>
                  <a:schemeClr val="tx2"/>
                </a:solidFill>
                <a:latin typeface="楷体_GB2312" pitchFamily="49" charset="-122"/>
                <a:ea typeface="楷体_GB2312" pitchFamily="49" charset="-122"/>
              </a:rPr>
              <a:t>  不包括未经加工天然形成的产品。如：原矿、原煤、石油、天然气等，以及初级农产品（农、林、牧、渔等产品）。另外，建筑工程等不动产也不包括在内。</a:t>
            </a:r>
            <a:endParaRPr lang="zh-CN" altLang="en-US" sz="2800" b="1" dirty="0">
              <a:solidFill>
                <a:schemeClr val="tx2"/>
              </a:solidFill>
              <a:latin typeface="楷体_GB2312" pitchFamily="49" charset="-122"/>
              <a:ea typeface="楷体_GB2312" pitchFamily="49" charset="-122"/>
            </a:endParaRPr>
          </a:p>
          <a:p>
            <a:pPr eaLnBrk="1" hangingPunct="1">
              <a:lnSpc>
                <a:spcPct val="90000"/>
              </a:lnSpc>
              <a:buNone/>
            </a:pPr>
            <a:endParaRPr lang="zh-CN" altLang="en-US" b="1" dirty="0">
              <a:solidFill>
                <a:schemeClr val="tx2"/>
              </a:solidFill>
            </a:endParaRPr>
          </a:p>
          <a:p>
            <a:pPr eaLnBrk="1" hangingPunct="1">
              <a:lnSpc>
                <a:spcPct val="90000"/>
              </a:lnSpc>
              <a:buNone/>
            </a:pPr>
            <a:r>
              <a:rPr lang="zh-CN" altLang="en-US" b="1" dirty="0">
                <a:solidFill>
                  <a:schemeClr val="tx2"/>
                </a:solidFill>
              </a:rPr>
              <a:t>   </a:t>
            </a:r>
            <a:r>
              <a:rPr lang="zh-CN" altLang="en-US" b="1" dirty="0">
                <a:solidFill>
                  <a:schemeClr val="tx2"/>
                </a:solidFill>
                <a:latin typeface="楷体_GB2312" pitchFamily="49" charset="-122"/>
                <a:ea typeface="楷体_GB2312" pitchFamily="49" charset="-122"/>
              </a:rPr>
              <a:t>2、缺陷：指产品不符合要求，具有不合理的危险性，不能给消费者提供有权期待的安全。</a:t>
            </a:r>
            <a:endParaRPr lang="zh-CN" altLang="en-US" b="1" dirty="0">
              <a:solidFill>
                <a:schemeClr val="tx2"/>
              </a:solidFill>
              <a:latin typeface="楷体_GB2312" pitchFamily="49" charset="-122"/>
              <a:ea typeface="楷体_GB2312" pitchFamily="49" charset="-122"/>
            </a:endParaRPr>
          </a:p>
          <a:p>
            <a:pPr eaLnBrk="1" hangingPunct="1">
              <a:lnSpc>
                <a:spcPct val="90000"/>
              </a:lnSpc>
              <a:buNone/>
            </a:pPr>
            <a:endParaRPr lang="zh-CN" altLang="en-US" b="1"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9347">
                                            <p:txEl>
                                              <p:charRg st="0" end="9"/>
                                            </p:txEl>
                                          </p:spTgt>
                                        </p:tgtEl>
                                        <p:attrNameLst>
                                          <p:attrName>style.visibility</p:attrName>
                                        </p:attrNameLst>
                                      </p:cBhvr>
                                      <p:to>
                                        <p:strVal val="visible"/>
                                      </p:to>
                                    </p:set>
                                    <p:animEffect transition="in" filter="box(out)">
                                      <p:cBhvr>
                                        <p:cTn id="7" dur="500"/>
                                        <p:tgtEl>
                                          <p:spTgt spid="569347">
                                            <p:txEl>
                                              <p:charRg st="0" end="9"/>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9347">
                                            <p:txEl>
                                              <p:charRg st="9" end="18"/>
                                            </p:txEl>
                                          </p:spTgt>
                                        </p:tgtEl>
                                        <p:attrNameLst>
                                          <p:attrName>style.visibility</p:attrName>
                                        </p:attrNameLst>
                                      </p:cBhvr>
                                      <p:to>
                                        <p:strVal val="visible"/>
                                      </p:to>
                                    </p:set>
                                    <p:animEffect transition="in" filter="box(out)">
                                      <p:cBhvr>
                                        <p:cTn id="12" dur="500"/>
                                        <p:tgtEl>
                                          <p:spTgt spid="569347">
                                            <p:txEl>
                                              <p:charRg st="9" end="18"/>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69347">
                                            <p:txEl>
                                              <p:charRg st="18" end="41"/>
                                            </p:txEl>
                                          </p:spTgt>
                                        </p:tgtEl>
                                        <p:attrNameLst>
                                          <p:attrName>style.visibility</p:attrName>
                                        </p:attrNameLst>
                                      </p:cBhvr>
                                      <p:to>
                                        <p:strVal val="visible"/>
                                      </p:to>
                                    </p:set>
                                    <p:animEffect transition="in" filter="box(out)">
                                      <p:cBhvr>
                                        <p:cTn id="17" dur="500"/>
                                        <p:tgtEl>
                                          <p:spTgt spid="569347">
                                            <p:txEl>
                                              <p:charRg st="18" end="4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69347">
                                            <p:txEl>
                                              <p:charRg st="41" end="113"/>
                                            </p:txEl>
                                          </p:spTgt>
                                        </p:tgtEl>
                                        <p:attrNameLst>
                                          <p:attrName>style.visibility</p:attrName>
                                        </p:attrNameLst>
                                      </p:cBhvr>
                                      <p:to>
                                        <p:strVal val="visible"/>
                                      </p:to>
                                    </p:set>
                                    <p:animEffect transition="in" filter="box(out)">
                                      <p:cBhvr>
                                        <p:cTn id="22" dur="500"/>
                                        <p:tgtEl>
                                          <p:spTgt spid="569347">
                                            <p:txEl>
                                              <p:charRg st="41" end="11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69347">
                                            <p:txEl>
                                              <p:charRg st="114" end="158"/>
                                            </p:txEl>
                                          </p:spTgt>
                                        </p:tgtEl>
                                        <p:attrNameLst>
                                          <p:attrName>style.visibility</p:attrName>
                                        </p:attrNameLst>
                                      </p:cBhvr>
                                      <p:to>
                                        <p:strVal val="visible"/>
                                      </p:to>
                                    </p:set>
                                    <p:animEffect transition="in" filter="box(out)">
                                      <p:cBhvr>
                                        <p:cTn id="27" dur="500"/>
                                        <p:tgtEl>
                                          <p:spTgt spid="569347">
                                            <p:txEl>
                                              <p:charRg st="114" end="158"/>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570369"/>
          <p:cNvSpPr>
            <a:spLocks noGrp="1"/>
          </p:cNvSpPr>
          <p:nvPr>
            <p:ph type="title"/>
          </p:nvPr>
        </p:nvSpPr>
        <p:spPr/>
        <p:txBody>
          <a:bodyPr vert="horz" wrap="square" lIns="91440" tIns="45720" rIns="91440" bIns="45720" anchor="b"/>
          <a:p>
            <a:pPr eaLnBrk="1" hangingPunct="1"/>
            <a:endParaRPr lang="zh-CN" altLang="en-US" dirty="0"/>
          </a:p>
        </p:txBody>
      </p:sp>
      <p:sp>
        <p:nvSpPr>
          <p:cNvPr id="570371" name="内容占位符 570370"/>
          <p:cNvSpPr>
            <a:spLocks noGrp="1"/>
          </p:cNvSpPr>
          <p:nvPr>
            <p:ph idx="1"/>
          </p:nvPr>
        </p:nvSpPr>
        <p:spPr>
          <a:xfrm>
            <a:off x="838200" y="990600"/>
            <a:ext cx="7772400" cy="5867400"/>
          </a:xfrm>
        </p:spPr>
        <p:txBody>
          <a:bodyPr vert="horz" wrap="square" lIns="91440" tIns="45720" rIns="91440" bIns="45720" anchor="t"/>
          <a:p>
            <a:pPr algn="just" eaLnBrk="1" hangingPunct="1">
              <a:buNone/>
            </a:pPr>
            <a:r>
              <a:rPr lang="zh-CN" altLang="en-US" b="1" dirty="0">
                <a:ea typeface="仿宋_GB2312" pitchFamily="49" charset="-122"/>
              </a:rPr>
              <a:t>  </a:t>
            </a:r>
            <a:r>
              <a:rPr lang="zh-CN" altLang="en-US" sz="2800" b="1" dirty="0">
                <a:solidFill>
                  <a:schemeClr val="tx2"/>
                </a:solidFill>
                <a:latin typeface="楷体_GB2312" pitchFamily="49" charset="-122"/>
                <a:ea typeface="楷体_GB2312" pitchFamily="49" charset="-122"/>
              </a:rPr>
              <a:t>3、生产者</a:t>
            </a:r>
            <a:endParaRPr lang="zh-CN" altLang="en-US" sz="2800" dirty="0">
              <a:solidFill>
                <a:schemeClr val="tx2"/>
              </a:solidFill>
              <a:latin typeface="楷体_GB2312" pitchFamily="49" charset="-122"/>
              <a:ea typeface="楷体_GB2312" pitchFamily="49" charset="-122"/>
            </a:endParaRPr>
          </a:p>
          <a:p>
            <a:pPr algn="just" eaLnBrk="1" hangingPunct="1">
              <a:buNone/>
            </a:pPr>
            <a:r>
              <a:rPr lang="zh-CN" altLang="en-US" sz="2800" b="1" dirty="0">
                <a:solidFill>
                  <a:schemeClr val="tx2"/>
                </a:solidFill>
                <a:latin typeface="楷体_GB2312" pitchFamily="49" charset="-122"/>
                <a:ea typeface="楷体_GB2312" pitchFamily="49" charset="-122"/>
              </a:rPr>
              <a:t>（我国）生产者通常指产品的制造者。</a:t>
            </a:r>
            <a:endParaRPr lang="zh-CN" altLang="en-US" sz="2800" dirty="0">
              <a:solidFill>
                <a:schemeClr val="tx2"/>
              </a:solidFill>
              <a:latin typeface="楷体_GB2312" pitchFamily="49" charset="-122"/>
              <a:ea typeface="楷体_GB2312" pitchFamily="49" charset="-122"/>
            </a:endParaRPr>
          </a:p>
          <a:p>
            <a:pPr eaLnBrk="1" hangingPunct="1">
              <a:buNone/>
            </a:pPr>
            <a:r>
              <a:rPr lang="zh-CN" altLang="en-US" sz="2800" dirty="0">
                <a:solidFill>
                  <a:schemeClr val="tx2"/>
                </a:solidFill>
                <a:latin typeface="楷体_GB2312" pitchFamily="49" charset="-122"/>
                <a:ea typeface="楷体_GB2312" pitchFamily="49" charset="-122"/>
              </a:rPr>
              <a:t> </a:t>
            </a:r>
            <a:r>
              <a:rPr lang="zh-CN" altLang="en-US" sz="2800" b="1" dirty="0">
                <a:solidFill>
                  <a:schemeClr val="tx2"/>
                </a:solidFill>
                <a:latin typeface="楷体_GB2312" pitchFamily="49" charset="-122"/>
                <a:ea typeface="楷体_GB2312" pitchFamily="49" charset="-122"/>
              </a:rPr>
              <a:t>4、产品消费者</a:t>
            </a:r>
            <a:endParaRPr lang="zh-CN" altLang="en-US" sz="2800" dirty="0">
              <a:solidFill>
                <a:schemeClr val="tx2"/>
              </a:solidFill>
              <a:latin typeface="楷体_GB2312" pitchFamily="49" charset="-122"/>
              <a:ea typeface="楷体_GB2312" pitchFamily="49" charset="-122"/>
            </a:endParaRPr>
          </a:p>
          <a:p>
            <a:pPr algn="just" eaLnBrk="1" hangingPunct="1">
              <a:buNone/>
            </a:pPr>
            <a:r>
              <a:rPr lang="zh-CN" altLang="en-US" sz="2800" b="1" dirty="0">
                <a:solidFill>
                  <a:schemeClr val="tx2"/>
                </a:solidFill>
                <a:latin typeface="楷体_GB2312" pitchFamily="49" charset="-122"/>
                <a:ea typeface="楷体_GB2312" pitchFamily="49" charset="-122"/>
              </a:rPr>
              <a:t>   各国产品责任法中的</a:t>
            </a:r>
            <a:r>
              <a:rPr lang="zh-CN" altLang="en-US" sz="2800" b="1" dirty="0">
                <a:solidFill>
                  <a:schemeClr val="tx2"/>
                </a:solidFill>
                <a:latin typeface="宋体" panose="02010600030101010101" pitchFamily="2" charset="-122"/>
                <a:ea typeface="楷体_GB2312" pitchFamily="49" charset="-122"/>
              </a:rPr>
              <a:t>“</a:t>
            </a:r>
            <a:r>
              <a:rPr lang="zh-CN" altLang="en-US" sz="2800" b="1" dirty="0">
                <a:solidFill>
                  <a:schemeClr val="tx2"/>
                </a:solidFill>
                <a:latin typeface="楷体_GB2312" pitchFamily="49" charset="-122"/>
                <a:ea typeface="楷体_GB2312" pitchFamily="49" charset="-122"/>
              </a:rPr>
              <a:t>产品消费者</a:t>
            </a:r>
            <a:r>
              <a:rPr lang="zh-CN" altLang="en-US" sz="2800" b="1" dirty="0">
                <a:solidFill>
                  <a:schemeClr val="tx2"/>
                </a:solidFill>
                <a:latin typeface="宋体" panose="02010600030101010101" pitchFamily="2" charset="-122"/>
                <a:ea typeface="楷体_GB2312" pitchFamily="49" charset="-122"/>
              </a:rPr>
              <a:t>”</a:t>
            </a:r>
            <a:r>
              <a:rPr lang="zh-CN" altLang="en-US" sz="2800" b="1" dirty="0">
                <a:solidFill>
                  <a:schemeClr val="tx2"/>
                </a:solidFill>
                <a:latin typeface="楷体_GB2312" pitchFamily="49" charset="-122"/>
                <a:ea typeface="楷体_GB2312" pitchFamily="49" charset="-122"/>
              </a:rPr>
              <a:t>不仅指可预见范围内的产品实际使用者，而且还包括可合理预见范围内的使用者亲友，甚至旁观者。</a:t>
            </a:r>
            <a:endParaRPr lang="zh-CN" altLang="en-US" sz="2800" b="1" dirty="0">
              <a:solidFill>
                <a:schemeClr val="tx2"/>
              </a:solidFill>
              <a:latin typeface="楷体_GB2312" pitchFamily="49" charset="-122"/>
              <a:ea typeface="楷体_GB2312" pitchFamily="49" charset="-122"/>
            </a:endParaRPr>
          </a:p>
          <a:p>
            <a:pPr algn="just" eaLnBrk="1" hangingPunct="1">
              <a:buNone/>
            </a:pPr>
            <a:r>
              <a:rPr lang="zh-CN" altLang="en-US" sz="2800" b="1" dirty="0">
                <a:solidFill>
                  <a:schemeClr val="tx2"/>
                </a:solidFill>
                <a:latin typeface="楷体_GB2312" pitchFamily="49" charset="-122"/>
                <a:ea typeface="楷体_GB2312" pitchFamily="49" charset="-122"/>
              </a:rPr>
              <a:t> </a:t>
            </a:r>
            <a:endParaRPr lang="zh-CN" altLang="en-US" sz="2800" b="1" dirty="0">
              <a:solidFill>
                <a:schemeClr val="tx2"/>
              </a:solidFill>
              <a:latin typeface="楷体_GB2312" pitchFamily="49" charset="-122"/>
              <a:ea typeface="楷体_GB2312" pitchFamily="49" charset="-122"/>
            </a:endParaRPr>
          </a:p>
          <a:p>
            <a:pPr algn="just" eaLnBrk="1" hangingPunct="1">
              <a:buNone/>
            </a:pPr>
            <a:endParaRPr lang="zh-CN" altLang="en-US" sz="2800" dirty="0">
              <a:solidFill>
                <a:schemeClr val="tx2"/>
              </a:solidFill>
              <a:latin typeface="楷体_GB2312" pitchFamily="49" charset="-122"/>
              <a:ea typeface="楷体_GB2312" pitchFamily="49" charset="-122"/>
            </a:endParaRPr>
          </a:p>
          <a:p>
            <a:pPr algn="just" eaLnBrk="1" hangingPunct="1">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0371">
                                            <p:txEl>
                                              <p:charRg st="0" end="8"/>
                                            </p:txEl>
                                          </p:spTgt>
                                        </p:tgtEl>
                                        <p:attrNameLst>
                                          <p:attrName>style.visibility</p:attrName>
                                        </p:attrNameLst>
                                      </p:cBhvr>
                                      <p:to>
                                        <p:strVal val="visible"/>
                                      </p:to>
                                    </p:set>
                                    <p:animEffect transition="in" filter="wipe(left)">
                                      <p:cBhvr>
                                        <p:cTn id="7" dur="500"/>
                                        <p:tgtEl>
                                          <p:spTgt spid="570371">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0371">
                                            <p:txEl>
                                              <p:charRg st="8" end="26"/>
                                            </p:txEl>
                                          </p:spTgt>
                                        </p:tgtEl>
                                        <p:attrNameLst>
                                          <p:attrName>style.visibility</p:attrName>
                                        </p:attrNameLst>
                                      </p:cBhvr>
                                      <p:to>
                                        <p:strVal val="visible"/>
                                      </p:to>
                                    </p:set>
                                    <p:animEffect transition="in" filter="wipe(left)">
                                      <p:cBhvr>
                                        <p:cTn id="12" dur="500"/>
                                        <p:tgtEl>
                                          <p:spTgt spid="570371">
                                            <p:txEl>
                                              <p:charRg st="8"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0371">
                                            <p:txEl>
                                              <p:charRg st="26" end="35"/>
                                            </p:txEl>
                                          </p:spTgt>
                                        </p:tgtEl>
                                        <p:attrNameLst>
                                          <p:attrName>style.visibility</p:attrName>
                                        </p:attrNameLst>
                                      </p:cBhvr>
                                      <p:to>
                                        <p:strVal val="visible"/>
                                      </p:to>
                                    </p:set>
                                    <p:animEffect transition="in" filter="wipe(left)">
                                      <p:cBhvr>
                                        <p:cTn id="17" dur="500"/>
                                        <p:tgtEl>
                                          <p:spTgt spid="570371">
                                            <p:txEl>
                                              <p:charRg st="26"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0371">
                                            <p:txEl>
                                              <p:charRg st="35" end="99"/>
                                            </p:txEl>
                                          </p:spTgt>
                                        </p:tgtEl>
                                        <p:attrNameLst>
                                          <p:attrName>style.visibility</p:attrName>
                                        </p:attrNameLst>
                                      </p:cBhvr>
                                      <p:to>
                                        <p:strVal val="visible"/>
                                      </p:to>
                                    </p:set>
                                    <p:animEffect transition="in" filter="wipe(left)">
                                      <p:cBhvr>
                                        <p:cTn id="22" dur="500"/>
                                        <p:tgtEl>
                                          <p:spTgt spid="570371">
                                            <p:txEl>
                                              <p:charRg st="35" end="9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0371">
                                            <p:txEl>
                                              <p:charRg st="99" end="101"/>
                                            </p:txEl>
                                          </p:spTgt>
                                        </p:tgtEl>
                                        <p:attrNameLst>
                                          <p:attrName>style.visibility</p:attrName>
                                        </p:attrNameLst>
                                      </p:cBhvr>
                                      <p:to>
                                        <p:strVal val="visible"/>
                                      </p:to>
                                    </p:set>
                                    <p:animEffect transition="in" filter="wipe(left)">
                                      <p:cBhvr>
                                        <p:cTn id="27" dur="500"/>
                                        <p:tgtEl>
                                          <p:spTgt spid="570371">
                                            <p:txEl>
                                              <p:charRg st="99"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571393"/>
          <p:cNvSpPr>
            <a:spLocks noGrp="1"/>
          </p:cNvSpPr>
          <p:nvPr>
            <p:ph type="title"/>
          </p:nvPr>
        </p:nvSpPr>
        <p:spPr/>
        <p:txBody>
          <a:bodyPr vert="horz" wrap="square" lIns="91440" tIns="45720" rIns="91440" bIns="45720" anchor="b"/>
          <a:p>
            <a:pPr eaLnBrk="1" hangingPunct="1"/>
            <a:endParaRPr lang="zh-CN" altLang="en-US" dirty="0"/>
          </a:p>
        </p:txBody>
      </p:sp>
      <p:sp>
        <p:nvSpPr>
          <p:cNvPr id="571395" name="内容占位符 571394"/>
          <p:cNvSpPr>
            <a:spLocks noGrp="1"/>
          </p:cNvSpPr>
          <p:nvPr>
            <p:ph idx="1"/>
          </p:nvPr>
        </p:nvSpPr>
        <p:spPr>
          <a:xfrm>
            <a:off x="762000" y="914400"/>
            <a:ext cx="8077200" cy="5943600"/>
          </a:xfrm>
        </p:spPr>
        <p:txBody>
          <a:bodyPr vert="horz" wrap="square" lIns="91440" tIns="45720" rIns="91440" bIns="45720" anchor="t"/>
          <a:p>
            <a:pPr algn="just" eaLnBrk="1" hangingPunct="1">
              <a:lnSpc>
                <a:spcPct val="90000"/>
              </a:lnSpc>
              <a:buNone/>
            </a:pPr>
            <a:r>
              <a:rPr lang="zh-CN" altLang="en-US" b="1" dirty="0">
                <a:ea typeface="仿宋_GB2312" pitchFamily="49" charset="-122"/>
              </a:rPr>
              <a:t> </a:t>
            </a:r>
            <a:r>
              <a:rPr lang="zh-CN" altLang="en-US" b="1" dirty="0">
                <a:solidFill>
                  <a:schemeClr val="tx2"/>
                </a:solidFill>
                <a:ea typeface="仿宋_GB2312" pitchFamily="49" charset="-122"/>
              </a:rPr>
              <a:t>二、产品质量监督</a:t>
            </a:r>
            <a:endParaRPr lang="zh-CN" altLang="en-US" dirty="0">
              <a:solidFill>
                <a:schemeClr val="tx2"/>
              </a:solidFill>
            </a:endParaRPr>
          </a:p>
          <a:p>
            <a:pPr algn="just" eaLnBrk="1" hangingPunct="1">
              <a:lnSpc>
                <a:spcPct val="90000"/>
              </a:lnSpc>
              <a:buNone/>
            </a:pPr>
            <a:r>
              <a:rPr lang="zh-CN" altLang="en-US" b="1" dirty="0">
                <a:solidFill>
                  <a:schemeClr val="tx2"/>
                </a:solidFill>
                <a:ea typeface="仿宋_GB2312" pitchFamily="49" charset="-122"/>
              </a:rPr>
              <a:t>  </a:t>
            </a:r>
            <a:r>
              <a:rPr lang="zh-CN" altLang="en-US" sz="2400" b="1" dirty="0">
                <a:solidFill>
                  <a:schemeClr val="tx2"/>
                </a:solidFill>
                <a:ea typeface="仿宋_GB2312" pitchFamily="49" charset="-122"/>
              </a:rPr>
              <a:t>监督机关：国家质量监督检验检疫总局</a:t>
            </a:r>
            <a:endParaRPr lang="zh-CN" altLang="en-US" sz="2400" dirty="0">
              <a:solidFill>
                <a:schemeClr val="tx2"/>
              </a:solidFill>
              <a:ea typeface="仿宋_GB2312" pitchFamily="49" charset="-122"/>
            </a:endParaRPr>
          </a:p>
          <a:p>
            <a:pPr algn="just" eaLnBrk="1" hangingPunct="1">
              <a:lnSpc>
                <a:spcPct val="90000"/>
              </a:lnSpc>
              <a:buNone/>
            </a:pPr>
            <a:r>
              <a:rPr lang="zh-CN" altLang="en-US" b="1" dirty="0">
                <a:solidFill>
                  <a:schemeClr val="tx2"/>
                </a:solidFill>
                <a:ea typeface="仿宋_GB2312" pitchFamily="49" charset="-122"/>
              </a:rPr>
              <a:t> </a:t>
            </a:r>
            <a:r>
              <a:rPr lang="zh-CN" altLang="en-US" sz="2800" b="1" dirty="0">
                <a:solidFill>
                  <a:schemeClr val="tx2"/>
                </a:solidFill>
                <a:ea typeface="仿宋_GB2312" pitchFamily="49" charset="-122"/>
              </a:rPr>
              <a:t>1、关于质量认证制度</a:t>
            </a:r>
            <a:endParaRPr lang="zh-CN" altLang="en-US" sz="2800" b="1" dirty="0">
              <a:solidFill>
                <a:schemeClr val="tx2"/>
              </a:solidFill>
              <a:ea typeface="仿宋_GB2312" pitchFamily="49" charset="-122"/>
            </a:endParaRPr>
          </a:p>
          <a:p>
            <a:pPr algn="just" eaLnBrk="1" hangingPunct="1">
              <a:lnSpc>
                <a:spcPct val="90000"/>
              </a:lnSpc>
              <a:buNone/>
            </a:pPr>
            <a:r>
              <a:rPr lang="zh-CN" altLang="en-US" sz="2800" b="1" dirty="0">
                <a:solidFill>
                  <a:schemeClr val="tx2"/>
                </a:solidFill>
                <a:ea typeface="仿宋_GB2312" pitchFamily="49" charset="-122"/>
              </a:rPr>
              <a:t>（1）企业质量体系认证</a:t>
            </a:r>
            <a:endParaRPr lang="zh-CN" altLang="en-US" sz="2800" b="1" dirty="0">
              <a:solidFill>
                <a:schemeClr val="tx2"/>
              </a:solidFill>
            </a:endParaRPr>
          </a:p>
          <a:p>
            <a:pPr algn="just" eaLnBrk="1" hangingPunct="1">
              <a:lnSpc>
                <a:spcPct val="90000"/>
              </a:lnSpc>
              <a:buNone/>
            </a:pPr>
            <a:r>
              <a:rPr lang="zh-CN" altLang="en-US" sz="2400" b="1" dirty="0">
                <a:solidFill>
                  <a:schemeClr val="tx2"/>
                </a:solidFill>
                <a:latin typeface="楷体_GB2312" pitchFamily="49" charset="-122"/>
                <a:ea typeface="楷体_GB2312" pitchFamily="49" charset="-122"/>
              </a:rPr>
              <a:t>*国际标准：</a:t>
            </a:r>
            <a:r>
              <a:rPr lang="en-US" altLang="zh-CN" sz="2400" b="1" dirty="0">
                <a:solidFill>
                  <a:schemeClr val="tx2"/>
                </a:solidFill>
                <a:latin typeface="楷体_GB2312" pitchFamily="49" charset="-122"/>
                <a:ea typeface="楷体_GB2312" pitchFamily="49" charset="-122"/>
              </a:rPr>
              <a:t>ISO9000 （</a:t>
            </a:r>
            <a:r>
              <a:rPr lang="zh-CN" altLang="en-US" sz="2400" b="1" dirty="0">
                <a:solidFill>
                  <a:schemeClr val="tx2"/>
                </a:solidFill>
                <a:latin typeface="楷体_GB2312" pitchFamily="49" charset="-122"/>
                <a:ea typeface="楷体_GB2312" pitchFamily="49" charset="-122"/>
              </a:rPr>
              <a:t>自1987年3月发布并推荐世界各国采用的质量管理和质量保证系列国际标准）</a:t>
            </a:r>
            <a:r>
              <a:rPr lang="zh-CN" altLang="en-US" sz="2400" b="1" dirty="0">
                <a:solidFill>
                  <a:schemeClr val="tx2"/>
                </a:solidFill>
                <a:latin typeface="宋体" panose="02010600030101010101" pitchFamily="2" charset="-122"/>
                <a:ea typeface="楷体_GB2312" pitchFamily="49" charset="-122"/>
              </a:rPr>
              <a:t> </a:t>
            </a:r>
            <a:endParaRPr lang="zh-CN" altLang="en-US" sz="2400" b="1" dirty="0">
              <a:solidFill>
                <a:schemeClr val="tx2"/>
              </a:solidFill>
              <a:latin typeface="楷体_GB2312" pitchFamily="49" charset="-122"/>
              <a:ea typeface="楷体_GB2312" pitchFamily="49" charset="-122"/>
            </a:endParaRPr>
          </a:p>
          <a:p>
            <a:pPr algn="just" eaLnBrk="1" hangingPunct="1">
              <a:lnSpc>
                <a:spcPct val="90000"/>
              </a:lnSpc>
              <a:buNone/>
            </a:pPr>
            <a:r>
              <a:rPr lang="zh-CN" altLang="en-US" sz="2400" b="1" dirty="0">
                <a:solidFill>
                  <a:schemeClr val="tx2"/>
                </a:solidFill>
                <a:latin typeface="楷体_GB2312" pitchFamily="49" charset="-122"/>
                <a:ea typeface="楷体_GB2312" pitchFamily="49" charset="-122"/>
              </a:rPr>
              <a:t>*国内标准：从1992年5月决定采用</a:t>
            </a:r>
            <a:r>
              <a:rPr lang="en-US" altLang="zh-CN" sz="2400" b="1" dirty="0">
                <a:solidFill>
                  <a:schemeClr val="tx2"/>
                </a:solidFill>
                <a:latin typeface="楷体_GB2312" pitchFamily="49" charset="-122"/>
                <a:ea typeface="楷体_GB2312" pitchFamily="49" charset="-122"/>
              </a:rPr>
              <a:t>ISO9000</a:t>
            </a:r>
            <a:r>
              <a:rPr lang="zh-CN" altLang="en-US" sz="2400" b="1" dirty="0">
                <a:solidFill>
                  <a:schemeClr val="tx2"/>
                </a:solidFill>
                <a:latin typeface="楷体_GB2312" pitchFamily="49" charset="-122"/>
                <a:ea typeface="楷体_GB2312" pitchFamily="49" charset="-122"/>
              </a:rPr>
              <a:t>并将其转化为我国的国家标准：</a:t>
            </a:r>
            <a:r>
              <a:rPr lang="en-US" altLang="zh-CN" sz="2400" b="1" dirty="0">
                <a:solidFill>
                  <a:schemeClr val="tx2"/>
                </a:solidFill>
                <a:latin typeface="楷体_GB2312" pitchFamily="49" charset="-122"/>
                <a:ea typeface="楷体_GB2312" pitchFamily="49" charset="-122"/>
              </a:rPr>
              <a:t>GB/T19000</a:t>
            </a:r>
            <a:r>
              <a:rPr lang="en-US" altLang="zh-CN" sz="2400" b="1" dirty="0">
                <a:solidFill>
                  <a:schemeClr val="tx2"/>
                </a:solidFill>
                <a:latin typeface="宋体" panose="02010600030101010101" pitchFamily="2" charset="-122"/>
                <a:ea typeface="楷体_GB2312" pitchFamily="49" charset="-122"/>
              </a:rPr>
              <a:t>—</a:t>
            </a:r>
            <a:r>
              <a:rPr lang="en-US" altLang="zh-CN" sz="2400" b="1" dirty="0">
                <a:solidFill>
                  <a:schemeClr val="tx2"/>
                </a:solidFill>
                <a:latin typeface="楷体_GB2312" pitchFamily="49" charset="-122"/>
                <a:ea typeface="楷体_GB2312" pitchFamily="49" charset="-122"/>
              </a:rPr>
              <a:t>ISO9000</a:t>
            </a:r>
            <a:endParaRPr lang="en-US" altLang="zh-CN" sz="2400" b="1" dirty="0">
              <a:solidFill>
                <a:schemeClr val="tx2"/>
              </a:solidFill>
              <a:latin typeface="楷体_GB2312" pitchFamily="49" charset="-122"/>
              <a:ea typeface="楷体_GB2312" pitchFamily="49" charset="-122"/>
            </a:endParaRPr>
          </a:p>
          <a:p>
            <a:pPr algn="just" eaLnBrk="1" hangingPunct="1">
              <a:lnSpc>
                <a:spcPct val="90000"/>
              </a:lnSpc>
              <a:buNone/>
            </a:pPr>
            <a:r>
              <a:rPr lang="en-US" altLang="zh-CN" sz="2800" b="1" dirty="0">
                <a:solidFill>
                  <a:schemeClr val="tx2"/>
                </a:solidFill>
                <a:ea typeface="仿宋_GB2312" pitchFamily="49" charset="-122"/>
              </a:rPr>
              <a:t>  （2）</a:t>
            </a:r>
            <a:r>
              <a:rPr lang="zh-CN" altLang="en-US" sz="2800" b="1" dirty="0">
                <a:solidFill>
                  <a:schemeClr val="tx2"/>
                </a:solidFill>
                <a:ea typeface="仿宋_GB2312" pitchFamily="49" charset="-122"/>
              </a:rPr>
              <a:t>产品质量认证</a:t>
            </a:r>
            <a:endParaRPr lang="zh-CN" altLang="en-US" sz="2800" b="1" dirty="0">
              <a:solidFill>
                <a:schemeClr val="tx2"/>
              </a:solidFill>
            </a:endParaRPr>
          </a:p>
          <a:p>
            <a:pPr algn="just" eaLnBrk="1" hangingPunct="1">
              <a:lnSpc>
                <a:spcPct val="90000"/>
              </a:lnSpc>
              <a:buNone/>
            </a:pPr>
            <a:r>
              <a:rPr lang="zh-CN" altLang="en-US" sz="2800" b="1" dirty="0">
                <a:solidFill>
                  <a:schemeClr val="tx2"/>
                </a:solidFill>
                <a:ea typeface="仿宋_GB2312" pitchFamily="49" charset="-122"/>
              </a:rPr>
              <a:t>  分为安全认证和合格认证。</a:t>
            </a:r>
            <a:endParaRPr lang="zh-CN" altLang="en-US" sz="2800" b="1" dirty="0">
              <a:solidFill>
                <a:schemeClr val="tx2"/>
              </a:solidFill>
            </a:endParaRPr>
          </a:p>
          <a:p>
            <a:pPr algn="just" eaLnBrk="1" hangingPunct="1">
              <a:lnSpc>
                <a:spcPct val="90000"/>
              </a:lnSpc>
              <a:buNone/>
            </a:pPr>
            <a:r>
              <a:rPr lang="en-US" altLang="zh-CN" sz="2800" b="1" dirty="0">
                <a:solidFill>
                  <a:schemeClr val="tx2"/>
                </a:solidFill>
              </a:rPr>
              <a:t> </a:t>
            </a:r>
            <a:r>
              <a:rPr lang="zh-CN" altLang="en-US" b="1" dirty="0">
                <a:solidFill>
                  <a:schemeClr val="tx2"/>
                </a:solidFill>
                <a:ea typeface="仿宋_GB2312" pitchFamily="49" charset="-122"/>
              </a:rPr>
              <a:t>2、产品质量监督检查</a:t>
            </a:r>
            <a:endParaRPr lang="zh-CN" altLang="en-US" dirty="0">
              <a:solidFill>
                <a:schemeClr val="tx2"/>
              </a:solidFill>
            </a:endParaRPr>
          </a:p>
          <a:p>
            <a:pPr algn="just" eaLnBrk="1" hangingPunct="1">
              <a:lnSpc>
                <a:spcPct val="90000"/>
              </a:lnSpc>
              <a:buNone/>
            </a:pPr>
            <a:r>
              <a:rPr lang="zh-CN" altLang="en-US" sz="2800" b="1" dirty="0">
                <a:solidFill>
                  <a:schemeClr val="tx2"/>
                </a:solidFill>
                <a:latin typeface="楷体_GB2312" pitchFamily="49" charset="-122"/>
                <a:ea typeface="楷体_GB2312" pitchFamily="49" charset="-122"/>
              </a:rPr>
              <a:t>主要以抽查方式进行</a:t>
            </a:r>
            <a:r>
              <a:rPr lang="zh-CN" altLang="en-US" sz="2800" dirty="0">
                <a:solidFill>
                  <a:schemeClr val="tx2"/>
                </a:solidFill>
                <a:latin typeface="楷体_GB2312" pitchFamily="49" charset="-122"/>
                <a:ea typeface="楷体_GB2312" pitchFamily="49" charset="-122"/>
              </a:rPr>
              <a:t> </a:t>
            </a:r>
            <a:endParaRPr lang="zh-CN" altLang="en-US" sz="2800" dirty="0">
              <a:solidFill>
                <a:schemeClr val="tx2"/>
              </a:solidFill>
              <a:latin typeface="楷体_GB2312" pitchFamily="49" charset="-122"/>
              <a:ea typeface="楷体_GB2312" pitchFamily="49" charset="-122"/>
            </a:endParaRPr>
          </a:p>
          <a:p>
            <a:pPr algn="just" eaLnBrk="1" hangingPunct="1">
              <a:lnSpc>
                <a:spcPct val="90000"/>
              </a:lnSpc>
              <a:buNone/>
            </a:pP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1395">
                                            <p:txEl>
                                              <p:charRg st="0" end="10"/>
                                            </p:txEl>
                                          </p:spTgt>
                                        </p:tgtEl>
                                        <p:attrNameLst>
                                          <p:attrName>style.visibility</p:attrName>
                                        </p:attrNameLst>
                                      </p:cBhvr>
                                      <p:to>
                                        <p:strVal val="visible"/>
                                      </p:to>
                                    </p:set>
                                    <p:animEffect transition="in" filter="dissolve">
                                      <p:cBhvr>
                                        <p:cTn id="7" dur="500"/>
                                        <p:tgtEl>
                                          <p:spTgt spid="571395">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1395">
                                            <p:txEl>
                                              <p:charRg st="10" end="30"/>
                                            </p:txEl>
                                          </p:spTgt>
                                        </p:tgtEl>
                                        <p:attrNameLst>
                                          <p:attrName>style.visibility</p:attrName>
                                        </p:attrNameLst>
                                      </p:cBhvr>
                                      <p:to>
                                        <p:strVal val="visible"/>
                                      </p:to>
                                    </p:set>
                                    <p:animEffect transition="in" filter="dissolve">
                                      <p:cBhvr>
                                        <p:cTn id="12" dur="500"/>
                                        <p:tgtEl>
                                          <p:spTgt spid="571395">
                                            <p:txEl>
                                              <p:charRg st="10"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1395">
                                            <p:txEl>
                                              <p:charRg st="30" end="42"/>
                                            </p:txEl>
                                          </p:spTgt>
                                        </p:tgtEl>
                                        <p:attrNameLst>
                                          <p:attrName>style.visibility</p:attrName>
                                        </p:attrNameLst>
                                      </p:cBhvr>
                                      <p:to>
                                        <p:strVal val="visible"/>
                                      </p:to>
                                    </p:set>
                                    <p:animEffect transition="in" filter="dissolve">
                                      <p:cBhvr>
                                        <p:cTn id="17" dur="500"/>
                                        <p:tgtEl>
                                          <p:spTgt spid="571395">
                                            <p:txEl>
                                              <p:charRg st="30" end="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71395">
                                            <p:txEl>
                                              <p:charRg st="42" end="54"/>
                                            </p:txEl>
                                          </p:spTgt>
                                        </p:tgtEl>
                                        <p:attrNameLst>
                                          <p:attrName>style.visibility</p:attrName>
                                        </p:attrNameLst>
                                      </p:cBhvr>
                                      <p:to>
                                        <p:strVal val="visible"/>
                                      </p:to>
                                    </p:set>
                                    <p:animEffect transition="in" filter="dissolve">
                                      <p:cBhvr>
                                        <p:cTn id="22" dur="500"/>
                                        <p:tgtEl>
                                          <p:spTgt spid="571395">
                                            <p:txEl>
                                              <p:charRg st="42" end="5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71395">
                                            <p:txEl>
                                              <p:charRg st="54" end="107"/>
                                            </p:txEl>
                                          </p:spTgt>
                                        </p:tgtEl>
                                        <p:attrNameLst>
                                          <p:attrName>style.visibility</p:attrName>
                                        </p:attrNameLst>
                                      </p:cBhvr>
                                      <p:to>
                                        <p:strVal val="visible"/>
                                      </p:to>
                                    </p:set>
                                    <p:animEffect transition="in" filter="dissolve">
                                      <p:cBhvr>
                                        <p:cTn id="27" dur="500"/>
                                        <p:tgtEl>
                                          <p:spTgt spid="571395">
                                            <p:txEl>
                                              <p:charRg st="54" end="10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71395">
                                            <p:txEl>
                                              <p:charRg st="107" end="164"/>
                                            </p:txEl>
                                          </p:spTgt>
                                        </p:tgtEl>
                                        <p:attrNameLst>
                                          <p:attrName>style.visibility</p:attrName>
                                        </p:attrNameLst>
                                      </p:cBhvr>
                                      <p:to>
                                        <p:strVal val="visible"/>
                                      </p:to>
                                    </p:set>
                                    <p:animEffect transition="in" filter="dissolve">
                                      <p:cBhvr>
                                        <p:cTn id="32" dur="500"/>
                                        <p:tgtEl>
                                          <p:spTgt spid="571395">
                                            <p:txEl>
                                              <p:charRg st="107" end="1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71395">
                                            <p:txEl>
                                              <p:charRg st="164" end="176"/>
                                            </p:txEl>
                                          </p:spTgt>
                                        </p:tgtEl>
                                        <p:attrNameLst>
                                          <p:attrName>style.visibility</p:attrName>
                                        </p:attrNameLst>
                                      </p:cBhvr>
                                      <p:to>
                                        <p:strVal val="visible"/>
                                      </p:to>
                                    </p:set>
                                    <p:animEffect transition="in" filter="dissolve">
                                      <p:cBhvr>
                                        <p:cTn id="37" dur="500"/>
                                        <p:tgtEl>
                                          <p:spTgt spid="571395">
                                            <p:txEl>
                                              <p:charRg st="164" end="17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71395">
                                            <p:txEl>
                                              <p:charRg st="176" end="191"/>
                                            </p:txEl>
                                          </p:spTgt>
                                        </p:tgtEl>
                                        <p:attrNameLst>
                                          <p:attrName>style.visibility</p:attrName>
                                        </p:attrNameLst>
                                      </p:cBhvr>
                                      <p:to>
                                        <p:strVal val="visible"/>
                                      </p:to>
                                    </p:set>
                                    <p:animEffect transition="in" filter="dissolve">
                                      <p:cBhvr>
                                        <p:cTn id="42" dur="500"/>
                                        <p:tgtEl>
                                          <p:spTgt spid="571395">
                                            <p:txEl>
                                              <p:charRg st="176" end="19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71395">
                                            <p:txEl>
                                              <p:charRg st="191" end="203"/>
                                            </p:txEl>
                                          </p:spTgt>
                                        </p:tgtEl>
                                        <p:attrNameLst>
                                          <p:attrName>style.visibility</p:attrName>
                                        </p:attrNameLst>
                                      </p:cBhvr>
                                      <p:to>
                                        <p:strVal val="visible"/>
                                      </p:to>
                                    </p:set>
                                    <p:animEffect transition="in" filter="dissolve">
                                      <p:cBhvr>
                                        <p:cTn id="47" dur="500"/>
                                        <p:tgtEl>
                                          <p:spTgt spid="571395">
                                            <p:txEl>
                                              <p:charRg st="191" end="20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1395">
                                            <p:txEl>
                                              <p:charRg st="203" end="214"/>
                                            </p:txEl>
                                          </p:spTgt>
                                        </p:tgtEl>
                                        <p:attrNameLst>
                                          <p:attrName>style.visibility</p:attrName>
                                        </p:attrNameLst>
                                      </p:cBhvr>
                                      <p:to>
                                        <p:strVal val="visible"/>
                                      </p:to>
                                    </p:set>
                                    <p:animEffect transition="in" filter="dissolve">
                                      <p:cBhvr>
                                        <p:cTn id="52" dur="500"/>
                                        <p:tgtEl>
                                          <p:spTgt spid="571395">
                                            <p:txEl>
                                              <p:charRg st="203" end="2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572417"/>
          <p:cNvSpPr>
            <a:spLocks noGrp="1"/>
          </p:cNvSpPr>
          <p:nvPr>
            <p:ph type="title"/>
          </p:nvPr>
        </p:nvSpPr>
        <p:spPr/>
        <p:txBody>
          <a:bodyPr vert="horz" wrap="square" lIns="91440" tIns="45720" rIns="91440" bIns="45720" anchor="b"/>
          <a:p>
            <a:pPr eaLnBrk="1" hangingPunct="1"/>
            <a:endParaRPr lang="zh-CN" altLang="en-US" dirty="0"/>
          </a:p>
        </p:txBody>
      </p:sp>
      <p:sp>
        <p:nvSpPr>
          <p:cNvPr id="572419" name="内容占位符 572418"/>
          <p:cNvSpPr>
            <a:spLocks noGrp="1"/>
          </p:cNvSpPr>
          <p:nvPr>
            <p:ph idx="1"/>
          </p:nvPr>
        </p:nvSpPr>
        <p:spPr>
          <a:xfrm>
            <a:off x="609600" y="1066800"/>
            <a:ext cx="8229600" cy="5791200"/>
          </a:xfrm>
        </p:spPr>
        <p:txBody>
          <a:bodyPr vert="horz" wrap="square" lIns="91440" tIns="45720" rIns="91440" bIns="45720" anchor="t"/>
          <a:p>
            <a:pPr algn="just" eaLnBrk="1" hangingPunct="1">
              <a:buNone/>
            </a:pPr>
            <a:r>
              <a:rPr lang="zh-CN" altLang="en-US" b="1" dirty="0">
                <a:solidFill>
                  <a:schemeClr val="tx2"/>
                </a:solidFill>
                <a:ea typeface="仿宋_GB2312" pitchFamily="49" charset="-122"/>
              </a:rPr>
              <a:t>三、生产者、销售者的产品质量责任和义务</a:t>
            </a:r>
            <a:endParaRPr lang="zh-CN" altLang="en-US" dirty="0">
              <a:solidFill>
                <a:schemeClr val="tx2"/>
              </a:solidFill>
            </a:endParaRPr>
          </a:p>
          <a:p>
            <a:pPr algn="just" eaLnBrk="1" hangingPunct="1">
              <a:buNone/>
            </a:pPr>
            <a:r>
              <a:rPr lang="zh-CN" altLang="en-US" b="1" dirty="0">
                <a:solidFill>
                  <a:schemeClr val="tx2"/>
                </a:solidFill>
                <a:ea typeface="仿宋_GB2312" pitchFamily="49" charset="-122"/>
              </a:rPr>
              <a:t>  1、生产者的产品质量责任和义务</a:t>
            </a:r>
            <a:endParaRPr lang="zh-CN" altLang="en-US" dirty="0">
              <a:solidFill>
                <a:schemeClr val="tx2"/>
              </a:solidFill>
            </a:endParaRPr>
          </a:p>
          <a:p>
            <a:pPr algn="just" eaLnBrk="1" hangingPunct="1">
              <a:buNone/>
            </a:pPr>
            <a:r>
              <a:rPr lang="zh-CN" altLang="en-US" b="1" dirty="0">
                <a:solidFill>
                  <a:schemeClr val="tx2"/>
                </a:solidFill>
                <a:ea typeface="仿宋_GB2312" pitchFamily="49" charset="-122"/>
              </a:rPr>
              <a:t>（1）保证产品内在质量符合要求</a:t>
            </a:r>
            <a:endParaRPr lang="zh-CN" altLang="en-US" b="1" dirty="0">
              <a:solidFill>
                <a:schemeClr val="tx2"/>
              </a:solidFill>
              <a:ea typeface="仿宋_GB2312" pitchFamily="49" charset="-122"/>
            </a:endParaRPr>
          </a:p>
          <a:p>
            <a:pPr algn="just" eaLnBrk="1" hangingPunct="1">
              <a:buNone/>
            </a:pPr>
            <a:r>
              <a:rPr lang="zh-CN" altLang="en-US" b="1" dirty="0">
                <a:solidFill>
                  <a:schemeClr val="tx2"/>
                </a:solidFill>
                <a:ea typeface="仿宋_GB2312" pitchFamily="49" charset="-122"/>
              </a:rPr>
              <a:t>（2）产品或包装上的标识必须真实并符合要求：有合格证、有说明书、使用期限、有警示标志或说明。</a:t>
            </a:r>
            <a:endParaRPr lang="zh-CN" altLang="en-US" b="1" dirty="0">
              <a:solidFill>
                <a:schemeClr val="tx2"/>
              </a:solidFill>
            </a:endParaRPr>
          </a:p>
          <a:p>
            <a:pPr algn="just" eaLnBrk="1" hangingPunct="1">
              <a:buNone/>
            </a:pPr>
            <a:r>
              <a:rPr lang="zh-CN" altLang="en-US" b="1" dirty="0">
                <a:solidFill>
                  <a:schemeClr val="tx2"/>
                </a:solidFill>
                <a:ea typeface="仿宋_GB2312" pitchFamily="49" charset="-122"/>
              </a:rPr>
              <a:t> （3）产品包装符合法律规定</a:t>
            </a:r>
            <a:endParaRPr lang="zh-CN" altLang="en-US" b="1" dirty="0">
              <a:solidFill>
                <a:schemeClr val="tx2"/>
              </a:solidFill>
              <a:ea typeface="仿宋_GB2312" pitchFamily="49" charset="-122"/>
            </a:endParaRPr>
          </a:p>
          <a:p>
            <a:pPr algn="just" eaLnBrk="1" hangingPunct="1">
              <a:buNone/>
            </a:pPr>
            <a:r>
              <a:rPr lang="zh-CN" altLang="en-US" b="1" dirty="0">
                <a:solidFill>
                  <a:schemeClr val="tx2"/>
                </a:solidFill>
                <a:ea typeface="仿宋_GB2312" pitchFamily="49" charset="-122"/>
              </a:rPr>
              <a:t> （4）不得违反法律的禁止性规定</a:t>
            </a:r>
            <a:endParaRPr lang="zh-CN" altLang="en-US" b="1" dirty="0">
              <a:solidFill>
                <a:schemeClr val="tx2"/>
              </a:solidFill>
            </a:endParaRPr>
          </a:p>
          <a:p>
            <a:pPr algn="just" eaLnBrk="1" hangingPunct="1">
              <a:buNone/>
            </a:pPr>
            <a:endParaRPr lang="zh-CN" altLang="en-US" b="1" dirty="0">
              <a:solidFill>
                <a:schemeClr val="tx2"/>
              </a:solidFill>
            </a:endParaRPr>
          </a:p>
          <a:p>
            <a:pPr algn="just" eaLnBrk="1" hangingPunct="1">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72419">
                                            <p:txEl>
                                              <p:charRg st="0" end="20"/>
                                            </p:txEl>
                                          </p:spTgt>
                                        </p:tgtEl>
                                        <p:attrNameLst>
                                          <p:attrName>style.visibility</p:attrName>
                                        </p:attrNameLst>
                                      </p:cBhvr>
                                      <p:to>
                                        <p:strVal val="visible"/>
                                      </p:to>
                                    </p:set>
                                    <p:animEffect transition="in" filter="barn(outVertical)">
                                      <p:cBhvr>
                                        <p:cTn id="7" dur="500"/>
                                        <p:tgtEl>
                                          <p:spTgt spid="572419">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72419">
                                            <p:txEl>
                                              <p:charRg st="20" end="38"/>
                                            </p:txEl>
                                          </p:spTgt>
                                        </p:tgtEl>
                                        <p:attrNameLst>
                                          <p:attrName>style.visibility</p:attrName>
                                        </p:attrNameLst>
                                      </p:cBhvr>
                                      <p:to>
                                        <p:strVal val="visible"/>
                                      </p:to>
                                    </p:set>
                                    <p:animEffect transition="in" filter="barn(outVertical)">
                                      <p:cBhvr>
                                        <p:cTn id="12" dur="500"/>
                                        <p:tgtEl>
                                          <p:spTgt spid="572419">
                                            <p:txEl>
                                              <p:charRg st="20"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72419">
                                            <p:txEl>
                                              <p:charRg st="38" end="54"/>
                                            </p:txEl>
                                          </p:spTgt>
                                        </p:tgtEl>
                                        <p:attrNameLst>
                                          <p:attrName>style.visibility</p:attrName>
                                        </p:attrNameLst>
                                      </p:cBhvr>
                                      <p:to>
                                        <p:strVal val="visible"/>
                                      </p:to>
                                    </p:set>
                                    <p:animEffect transition="in" filter="barn(outVertical)">
                                      <p:cBhvr>
                                        <p:cTn id="17" dur="500"/>
                                        <p:tgtEl>
                                          <p:spTgt spid="572419">
                                            <p:txEl>
                                              <p:charRg st="38" end="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72419">
                                            <p:txEl>
                                              <p:charRg st="54" end="101"/>
                                            </p:txEl>
                                          </p:spTgt>
                                        </p:tgtEl>
                                        <p:attrNameLst>
                                          <p:attrName>style.visibility</p:attrName>
                                        </p:attrNameLst>
                                      </p:cBhvr>
                                      <p:to>
                                        <p:strVal val="visible"/>
                                      </p:to>
                                    </p:set>
                                    <p:animEffect transition="in" filter="barn(outVertical)">
                                      <p:cBhvr>
                                        <p:cTn id="22" dur="500"/>
                                        <p:tgtEl>
                                          <p:spTgt spid="572419">
                                            <p:txEl>
                                              <p:charRg st="54" end="10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572419">
                                            <p:txEl>
                                              <p:charRg st="101" end="116"/>
                                            </p:txEl>
                                          </p:spTgt>
                                        </p:tgtEl>
                                        <p:attrNameLst>
                                          <p:attrName>style.visibility</p:attrName>
                                        </p:attrNameLst>
                                      </p:cBhvr>
                                      <p:to>
                                        <p:strVal val="visible"/>
                                      </p:to>
                                    </p:set>
                                    <p:animEffect transition="in" filter="barn(outVertical)">
                                      <p:cBhvr>
                                        <p:cTn id="27" dur="500"/>
                                        <p:tgtEl>
                                          <p:spTgt spid="572419">
                                            <p:txEl>
                                              <p:charRg st="101" end="1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572419">
                                            <p:txEl>
                                              <p:charRg st="116" end="133"/>
                                            </p:txEl>
                                          </p:spTgt>
                                        </p:tgtEl>
                                        <p:attrNameLst>
                                          <p:attrName>style.visibility</p:attrName>
                                        </p:attrNameLst>
                                      </p:cBhvr>
                                      <p:to>
                                        <p:strVal val="visible"/>
                                      </p:to>
                                    </p:set>
                                    <p:animEffect transition="in" filter="barn(outVertical)">
                                      <p:cBhvr>
                                        <p:cTn id="32" dur="500"/>
                                        <p:tgtEl>
                                          <p:spTgt spid="572419">
                                            <p:txEl>
                                              <p:charRg st="116"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573441"/>
          <p:cNvSpPr>
            <a:spLocks noGrp="1"/>
          </p:cNvSpPr>
          <p:nvPr>
            <p:ph type="title"/>
          </p:nvPr>
        </p:nvSpPr>
        <p:spPr/>
        <p:txBody>
          <a:bodyPr vert="horz" wrap="square" lIns="91440" tIns="45720" rIns="91440" bIns="45720" anchor="b"/>
          <a:p>
            <a:pPr eaLnBrk="1" hangingPunct="1"/>
            <a:endParaRPr lang="zh-CN" altLang="en-US" dirty="0"/>
          </a:p>
        </p:txBody>
      </p:sp>
      <p:sp>
        <p:nvSpPr>
          <p:cNvPr id="573443" name="内容占位符 573442"/>
          <p:cNvSpPr>
            <a:spLocks noGrp="1"/>
          </p:cNvSpPr>
          <p:nvPr>
            <p:ph idx="1"/>
          </p:nvPr>
        </p:nvSpPr>
        <p:spPr>
          <a:xfrm>
            <a:off x="838200" y="1143000"/>
            <a:ext cx="7772400" cy="5715000"/>
          </a:xfrm>
        </p:spPr>
        <p:txBody>
          <a:bodyPr vert="horz" wrap="square" lIns="91440" tIns="45720" rIns="91440" bIns="45720" anchor="t"/>
          <a:p>
            <a:pPr algn="just" eaLnBrk="1" hangingPunct="1">
              <a:buNone/>
            </a:pPr>
            <a:r>
              <a:rPr lang="zh-CN" altLang="en-US" b="1" dirty="0">
                <a:ea typeface="仿宋_GB2312" pitchFamily="49" charset="-122"/>
              </a:rPr>
              <a:t> </a:t>
            </a:r>
            <a:r>
              <a:rPr lang="zh-CN" altLang="en-US" b="1" dirty="0">
                <a:solidFill>
                  <a:schemeClr val="tx2"/>
                </a:solidFill>
                <a:ea typeface="仿宋_GB2312" pitchFamily="49" charset="-122"/>
              </a:rPr>
              <a:t>2、销售者的产品质量责任和义务</a:t>
            </a:r>
            <a:endParaRPr lang="zh-CN" altLang="en-US" dirty="0">
              <a:solidFill>
                <a:schemeClr val="tx2"/>
              </a:solidFill>
            </a:endParaRPr>
          </a:p>
          <a:p>
            <a:pPr algn="just" eaLnBrk="1" hangingPunct="1">
              <a:buNone/>
            </a:pPr>
            <a:r>
              <a:rPr lang="zh-CN" altLang="en-US" b="1" dirty="0">
                <a:solidFill>
                  <a:schemeClr val="tx2"/>
                </a:solidFill>
                <a:ea typeface="仿宋_GB2312" pitchFamily="49" charset="-122"/>
              </a:rPr>
              <a:t>（1）进货时严格把关</a:t>
            </a:r>
            <a:endParaRPr lang="zh-CN" altLang="en-US" dirty="0">
              <a:solidFill>
                <a:schemeClr val="tx2"/>
              </a:solidFill>
            </a:endParaRPr>
          </a:p>
          <a:p>
            <a:pPr algn="just" eaLnBrk="1" hangingPunct="1">
              <a:buNone/>
            </a:pPr>
            <a:r>
              <a:rPr lang="zh-CN" altLang="en-US" b="1" dirty="0">
                <a:solidFill>
                  <a:schemeClr val="tx2"/>
                </a:solidFill>
                <a:ea typeface="仿宋_GB2312" pitchFamily="49" charset="-122"/>
              </a:rPr>
              <a:t>（2）采取措施保持销售产品的质量</a:t>
            </a:r>
            <a:endParaRPr lang="zh-CN" altLang="en-US" dirty="0">
              <a:solidFill>
                <a:schemeClr val="tx2"/>
              </a:solidFill>
            </a:endParaRPr>
          </a:p>
          <a:p>
            <a:pPr algn="just" eaLnBrk="1" hangingPunct="1">
              <a:buNone/>
            </a:pPr>
            <a:r>
              <a:rPr lang="zh-CN" altLang="en-US" b="1" dirty="0">
                <a:solidFill>
                  <a:schemeClr val="tx2"/>
                </a:solidFill>
                <a:ea typeface="仿宋_GB2312" pitchFamily="49" charset="-122"/>
              </a:rPr>
              <a:t>（3）有符合法律规定的标识 （如：合格证、说明书、警示标志等）</a:t>
            </a:r>
            <a:endParaRPr lang="zh-CN" altLang="en-US" dirty="0">
              <a:solidFill>
                <a:schemeClr val="tx2"/>
              </a:solidFill>
            </a:endParaRPr>
          </a:p>
          <a:p>
            <a:pPr algn="just" eaLnBrk="1" hangingPunct="1">
              <a:buNone/>
            </a:pPr>
            <a:r>
              <a:rPr lang="zh-CN" altLang="en-US" b="1" dirty="0">
                <a:solidFill>
                  <a:schemeClr val="tx2"/>
                </a:solidFill>
                <a:ea typeface="仿宋_GB2312" pitchFamily="49" charset="-122"/>
              </a:rPr>
              <a:t>  （4）不得违反法律的禁止性规定</a:t>
            </a:r>
            <a:endParaRPr lang="zh-CN" altLang="en-US" dirty="0">
              <a:solidFill>
                <a:schemeClr val="tx2"/>
              </a:solidFill>
            </a:endParaRPr>
          </a:p>
          <a:p>
            <a:pPr eaLnBrk="1" hangingPunct="1">
              <a:buNone/>
            </a:pP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73443">
                                            <p:txEl>
                                              <p:charRg st="0" end="17"/>
                                            </p:txEl>
                                          </p:spTgt>
                                        </p:tgtEl>
                                        <p:attrNameLst>
                                          <p:attrName>style.visibility</p:attrName>
                                        </p:attrNameLst>
                                      </p:cBhvr>
                                      <p:to>
                                        <p:strVal val="visible"/>
                                      </p:to>
                                    </p:set>
                                    <p:animEffect transition="in" filter="barn(outVertical)">
                                      <p:cBhvr>
                                        <p:cTn id="7" dur="500"/>
                                        <p:tgtEl>
                                          <p:spTgt spid="573443">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73443">
                                            <p:txEl>
                                              <p:charRg st="17" end="28"/>
                                            </p:txEl>
                                          </p:spTgt>
                                        </p:tgtEl>
                                        <p:attrNameLst>
                                          <p:attrName>style.visibility</p:attrName>
                                        </p:attrNameLst>
                                      </p:cBhvr>
                                      <p:to>
                                        <p:strVal val="visible"/>
                                      </p:to>
                                    </p:set>
                                    <p:animEffect transition="in" filter="barn(outVertical)">
                                      <p:cBhvr>
                                        <p:cTn id="12" dur="500"/>
                                        <p:tgtEl>
                                          <p:spTgt spid="573443">
                                            <p:txEl>
                                              <p:charRg st="17" end="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73443">
                                            <p:txEl>
                                              <p:charRg st="28" end="45"/>
                                            </p:txEl>
                                          </p:spTgt>
                                        </p:tgtEl>
                                        <p:attrNameLst>
                                          <p:attrName>style.visibility</p:attrName>
                                        </p:attrNameLst>
                                      </p:cBhvr>
                                      <p:to>
                                        <p:strVal val="visible"/>
                                      </p:to>
                                    </p:set>
                                    <p:animEffect transition="in" filter="barn(outVertical)">
                                      <p:cBhvr>
                                        <p:cTn id="17" dur="500"/>
                                        <p:tgtEl>
                                          <p:spTgt spid="573443">
                                            <p:txEl>
                                              <p:charRg st="28"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73443">
                                            <p:txEl>
                                              <p:charRg st="45" end="77"/>
                                            </p:txEl>
                                          </p:spTgt>
                                        </p:tgtEl>
                                        <p:attrNameLst>
                                          <p:attrName>style.visibility</p:attrName>
                                        </p:attrNameLst>
                                      </p:cBhvr>
                                      <p:to>
                                        <p:strVal val="visible"/>
                                      </p:to>
                                    </p:set>
                                    <p:animEffect transition="in" filter="barn(outVertical)">
                                      <p:cBhvr>
                                        <p:cTn id="22" dur="500"/>
                                        <p:tgtEl>
                                          <p:spTgt spid="573443">
                                            <p:txEl>
                                              <p:charRg st="45" end="7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573443">
                                            <p:txEl>
                                              <p:charRg st="77" end="95"/>
                                            </p:txEl>
                                          </p:spTgt>
                                        </p:tgtEl>
                                        <p:attrNameLst>
                                          <p:attrName>style.visibility</p:attrName>
                                        </p:attrNameLst>
                                      </p:cBhvr>
                                      <p:to>
                                        <p:strVal val="visible"/>
                                      </p:to>
                                    </p:set>
                                    <p:animEffect transition="in" filter="barn(outVertical)">
                                      <p:cBhvr>
                                        <p:cTn id="27" dur="500"/>
                                        <p:tgtEl>
                                          <p:spTgt spid="573443">
                                            <p:txEl>
                                              <p:charRg st="77"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574465"/>
          <p:cNvSpPr>
            <a:spLocks noGrp="1"/>
          </p:cNvSpPr>
          <p:nvPr>
            <p:ph type="title"/>
          </p:nvPr>
        </p:nvSpPr>
        <p:spPr/>
        <p:txBody>
          <a:bodyPr vert="horz" wrap="square" lIns="91440" tIns="45720" rIns="91440" bIns="45720" anchor="b"/>
          <a:p>
            <a:pPr eaLnBrk="1" hangingPunct="1"/>
            <a:endParaRPr lang="zh-CN" altLang="en-US" dirty="0"/>
          </a:p>
        </p:txBody>
      </p:sp>
      <p:sp>
        <p:nvSpPr>
          <p:cNvPr id="574467" name="内容占位符 574466"/>
          <p:cNvSpPr>
            <a:spLocks noGrp="1"/>
          </p:cNvSpPr>
          <p:nvPr>
            <p:ph idx="1"/>
          </p:nvPr>
        </p:nvSpPr>
        <p:spPr>
          <a:xfrm>
            <a:off x="685800" y="990600"/>
            <a:ext cx="8153400" cy="5867400"/>
          </a:xfrm>
        </p:spPr>
        <p:txBody>
          <a:bodyPr vert="horz" wrap="square" lIns="91440" tIns="45720" rIns="91440" bIns="45720" anchor="t"/>
          <a:p>
            <a:pPr algn="just" eaLnBrk="1" hangingPunct="1">
              <a:buNone/>
            </a:pPr>
            <a:r>
              <a:rPr lang="zh-CN" altLang="en-US" sz="2800" b="1" dirty="0">
                <a:ea typeface="仿宋_GB2312" pitchFamily="49" charset="-122"/>
              </a:rPr>
              <a:t>   </a:t>
            </a:r>
            <a:r>
              <a:rPr lang="zh-CN" altLang="en-US" sz="2800" b="1" dirty="0">
                <a:solidFill>
                  <a:schemeClr val="tx2"/>
                </a:solidFill>
                <a:ea typeface="仿宋_GB2312" pitchFamily="49" charset="-122"/>
              </a:rPr>
              <a:t>四、法律责任</a:t>
            </a:r>
            <a:endParaRPr lang="zh-CN" altLang="en-US" sz="2800" dirty="0">
              <a:solidFill>
                <a:schemeClr val="tx2"/>
              </a:solidFill>
            </a:endParaRPr>
          </a:p>
          <a:p>
            <a:pPr algn="just" eaLnBrk="1" hangingPunct="1">
              <a:buNone/>
            </a:pPr>
            <a:r>
              <a:rPr lang="zh-CN" altLang="en-US" sz="2800" b="1" dirty="0">
                <a:solidFill>
                  <a:schemeClr val="tx2"/>
                </a:solidFill>
                <a:ea typeface="仿宋_GB2312" pitchFamily="49" charset="-122"/>
              </a:rPr>
              <a:t> </a:t>
            </a:r>
            <a:r>
              <a:rPr lang="zh-CN" altLang="en-US" sz="2400" b="1" dirty="0">
                <a:solidFill>
                  <a:schemeClr val="tx2"/>
                </a:solidFill>
                <a:latin typeface="楷体_GB2312" pitchFamily="49" charset="-122"/>
                <a:ea typeface="楷体_GB2312" pitchFamily="49" charset="-122"/>
              </a:rPr>
              <a:t>（一）民事责任 </a:t>
            </a:r>
            <a:endParaRPr lang="zh-CN" altLang="en-US" sz="2400" dirty="0">
              <a:solidFill>
                <a:schemeClr val="tx2"/>
              </a:solidFill>
              <a:latin typeface="楷体_GB2312" pitchFamily="49" charset="-122"/>
              <a:ea typeface="楷体_GB2312" pitchFamily="49" charset="-122"/>
            </a:endParaRPr>
          </a:p>
          <a:p>
            <a:pPr algn="just" eaLnBrk="1" hangingPunct="1">
              <a:buNone/>
            </a:pPr>
            <a:r>
              <a:rPr lang="zh-CN" altLang="en-US" sz="2400" b="1" dirty="0">
                <a:solidFill>
                  <a:schemeClr val="tx2"/>
                </a:solidFill>
                <a:latin typeface="楷体_GB2312" pitchFamily="49" charset="-122"/>
                <a:ea typeface="楷体_GB2312" pitchFamily="49" charset="-122"/>
              </a:rPr>
              <a:t>  1、产品瑕疵担保责任  （即：产品质量责任）</a:t>
            </a:r>
            <a:endParaRPr lang="zh-CN" altLang="en-US" sz="2400" dirty="0">
              <a:solidFill>
                <a:schemeClr val="tx2"/>
              </a:solidFill>
              <a:latin typeface="楷体_GB2312" pitchFamily="49" charset="-122"/>
              <a:ea typeface="楷体_GB2312" pitchFamily="49" charset="-122"/>
            </a:endParaRPr>
          </a:p>
          <a:p>
            <a:pPr algn="just" eaLnBrk="1" hangingPunct="1">
              <a:buNone/>
            </a:pPr>
            <a:r>
              <a:rPr lang="zh-CN" altLang="en-US" sz="2400" b="1" dirty="0">
                <a:solidFill>
                  <a:schemeClr val="tx2"/>
                </a:solidFill>
                <a:latin typeface="楷体_GB2312" pitchFamily="49" charset="-122"/>
                <a:ea typeface="楷体_GB2312" pitchFamily="49" charset="-122"/>
              </a:rPr>
              <a:t>  指销售者违反关于产品质量的保证和承诺应当承担的法律责任。</a:t>
            </a:r>
            <a:endParaRPr lang="zh-CN" altLang="en-US" sz="2400" b="1" dirty="0">
              <a:solidFill>
                <a:schemeClr val="tx2"/>
              </a:solidFill>
              <a:latin typeface="楷体_GB2312" pitchFamily="49" charset="-122"/>
              <a:ea typeface="楷体_GB2312" pitchFamily="49" charset="-122"/>
            </a:endParaRPr>
          </a:p>
          <a:p>
            <a:pPr algn="just" eaLnBrk="1" hangingPunct="1">
              <a:buNone/>
            </a:pPr>
            <a:r>
              <a:rPr lang="zh-CN" altLang="en-US" sz="2400" b="1" dirty="0">
                <a:solidFill>
                  <a:schemeClr val="tx2"/>
                </a:solidFill>
                <a:latin typeface="楷体_GB2312" pitchFamily="49" charset="-122"/>
                <a:ea typeface="楷体_GB2312" pitchFamily="49" charset="-122"/>
              </a:rPr>
              <a:t> </a:t>
            </a:r>
            <a:r>
              <a:rPr lang="zh-CN" altLang="en-US" sz="2400" b="1" dirty="0">
                <a:solidFill>
                  <a:schemeClr val="tx2"/>
                </a:solidFill>
                <a:latin typeface="楷体_GB2312" pitchFamily="49" charset="-122"/>
                <a:ea typeface="仿宋_GB2312" pitchFamily="49" charset="-122"/>
              </a:rPr>
              <a:t> （1）承担此责任的条件</a:t>
            </a:r>
            <a:r>
              <a:rPr lang="zh-CN" altLang="en-US" sz="2400" b="1" dirty="0">
                <a:solidFill>
                  <a:schemeClr val="tx2"/>
                </a:solidFill>
                <a:latin typeface="楷体_GB2312" pitchFamily="49" charset="-122"/>
                <a:ea typeface="楷体_GB2312" pitchFamily="49" charset="-122"/>
              </a:rPr>
              <a:t> </a:t>
            </a:r>
            <a:endParaRPr lang="zh-CN" altLang="en-US" sz="2400" b="1" dirty="0">
              <a:solidFill>
                <a:schemeClr val="tx2"/>
              </a:solidFill>
              <a:latin typeface="楷体_GB2312" pitchFamily="49" charset="-122"/>
              <a:ea typeface="楷体_GB2312" pitchFamily="49" charset="-122"/>
            </a:endParaRPr>
          </a:p>
          <a:p>
            <a:pPr algn="just" eaLnBrk="1" hangingPunct="1">
              <a:buNone/>
            </a:pPr>
            <a:r>
              <a:rPr lang="zh-CN" altLang="en-US" sz="2400" b="1" dirty="0">
                <a:solidFill>
                  <a:schemeClr val="tx2"/>
                </a:solidFill>
                <a:latin typeface="楷体_GB2312" pitchFamily="49" charset="-122"/>
                <a:ea typeface="楷体_GB2312" pitchFamily="49" charset="-122"/>
              </a:rPr>
              <a:t>  </a:t>
            </a:r>
            <a:r>
              <a:rPr lang="zh-CN" altLang="en-US" sz="2400" b="1" dirty="0">
                <a:solidFill>
                  <a:schemeClr val="tx2"/>
                </a:solidFill>
                <a:latin typeface="楷体_GB2312" pitchFamily="49" charset="-122"/>
                <a:ea typeface="仿宋_GB2312" pitchFamily="49" charset="-122"/>
              </a:rPr>
              <a:t>（2）承担责任方式</a:t>
            </a:r>
            <a:r>
              <a:rPr lang="zh-CN" altLang="en-US" sz="2400" b="1" dirty="0">
                <a:solidFill>
                  <a:schemeClr val="tx2"/>
                </a:solidFill>
                <a:latin typeface="楷体_GB2312" pitchFamily="49" charset="-122"/>
                <a:ea typeface="楷体_GB2312" pitchFamily="49" charset="-122"/>
              </a:rPr>
              <a:t> </a:t>
            </a:r>
            <a:r>
              <a:rPr lang="zh-CN" altLang="en-US" sz="2400" dirty="0">
                <a:solidFill>
                  <a:schemeClr val="tx2"/>
                </a:solidFill>
                <a:latin typeface="楷体_GB2312" pitchFamily="49" charset="-122"/>
                <a:ea typeface="楷体_GB2312" pitchFamily="49" charset="-122"/>
              </a:rPr>
              <a:t> </a:t>
            </a:r>
            <a:endParaRPr lang="zh-CN" altLang="en-US" sz="2400" dirty="0">
              <a:solidFill>
                <a:schemeClr val="tx2"/>
              </a:solidFill>
              <a:latin typeface="楷体_GB2312" pitchFamily="49" charset="-122"/>
              <a:ea typeface="楷体_GB2312" pitchFamily="49" charset="-122"/>
            </a:endParaRPr>
          </a:p>
          <a:p>
            <a:pPr eaLnBrk="1" hangingPunct="1">
              <a:buNone/>
            </a:pPr>
            <a:r>
              <a:rPr lang="zh-CN" altLang="en-US" sz="2400" dirty="0">
                <a:solidFill>
                  <a:schemeClr val="tx2"/>
                </a:solidFill>
                <a:latin typeface="楷体_GB2312" pitchFamily="49" charset="-122"/>
                <a:ea typeface="楷体_GB2312" pitchFamily="49" charset="-122"/>
              </a:rPr>
              <a:t>  </a:t>
            </a:r>
            <a:r>
              <a:rPr lang="zh-CN" altLang="en-US" sz="2400" b="1" dirty="0">
                <a:solidFill>
                  <a:schemeClr val="tx2"/>
                </a:solidFill>
                <a:latin typeface="楷体_GB2312" pitchFamily="49" charset="-122"/>
                <a:ea typeface="仿宋_GB2312" pitchFamily="49" charset="-122"/>
              </a:rPr>
              <a:t>2、产品侵权损害赔偿责任（即：产品责任）</a:t>
            </a:r>
            <a:endParaRPr lang="zh-CN" altLang="en-US" sz="2400" b="1" dirty="0">
              <a:solidFill>
                <a:schemeClr val="tx2"/>
              </a:solidFill>
              <a:latin typeface="楷体_GB2312" pitchFamily="49" charset="-122"/>
              <a:ea typeface="仿宋_GB2312" pitchFamily="49" charset="-122"/>
            </a:endParaRPr>
          </a:p>
          <a:p>
            <a:pPr algn="just" eaLnBrk="1" hangingPunct="1">
              <a:buNone/>
            </a:pPr>
            <a:r>
              <a:rPr lang="zh-CN" altLang="en-US" sz="2400" b="1" dirty="0">
                <a:solidFill>
                  <a:schemeClr val="tx2"/>
                </a:solidFill>
                <a:ea typeface="仿宋_GB2312" pitchFamily="49" charset="-122"/>
              </a:rPr>
              <a:t>    指产品存在缺陷，造成消费者或他人人身财产损失，缺陷产品的生产者、销售者依法应承担的法律责任。</a:t>
            </a:r>
            <a:endParaRPr lang="zh-CN" altLang="en-US" sz="2400" b="1" dirty="0">
              <a:solidFill>
                <a:schemeClr val="tx2"/>
              </a:solidFill>
            </a:endParaRPr>
          </a:p>
          <a:p>
            <a:pPr algn="just" eaLnBrk="1" hangingPunct="1">
              <a:buNone/>
            </a:pPr>
            <a:r>
              <a:rPr lang="zh-CN" altLang="en-US" sz="2400" dirty="0">
                <a:latin typeface="楷体_GB2312" pitchFamily="49" charset="-122"/>
              </a:rPr>
              <a:t> </a:t>
            </a:r>
            <a:endParaRPr lang="zh-CN" altLang="en-US" sz="2400" dirty="0">
              <a:latin typeface="楷体_GB2312" pitchFamily="49" charset="-122"/>
            </a:endParaRPr>
          </a:p>
          <a:p>
            <a:pPr eaLnBrk="1" hangingPunct="1">
              <a:buNone/>
            </a:pP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4467">
                                            <p:txEl>
                                              <p:charRg st="0" end="10"/>
                                            </p:txEl>
                                          </p:spTgt>
                                        </p:tgtEl>
                                        <p:attrNameLst>
                                          <p:attrName>style.visibility</p:attrName>
                                        </p:attrNameLst>
                                      </p:cBhvr>
                                      <p:to>
                                        <p:strVal val="visible"/>
                                      </p:to>
                                    </p:set>
                                    <p:animEffect transition="in" filter="box(out)">
                                      <p:cBhvr>
                                        <p:cTn id="7" dur="500"/>
                                        <p:tgtEl>
                                          <p:spTgt spid="574467">
                                            <p:txEl>
                                              <p:charRg st="0" end="1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74467">
                                            <p:txEl>
                                              <p:charRg st="10" end="20"/>
                                            </p:txEl>
                                          </p:spTgt>
                                        </p:tgtEl>
                                        <p:attrNameLst>
                                          <p:attrName>style.visibility</p:attrName>
                                        </p:attrNameLst>
                                      </p:cBhvr>
                                      <p:to>
                                        <p:strVal val="visible"/>
                                      </p:to>
                                    </p:set>
                                    <p:animEffect transition="in" filter="box(out)">
                                      <p:cBhvr>
                                        <p:cTn id="12" dur="500"/>
                                        <p:tgtEl>
                                          <p:spTgt spid="574467">
                                            <p:txEl>
                                              <p:charRg st="10" end="2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74467">
                                            <p:txEl>
                                              <p:charRg st="20" end="45"/>
                                            </p:txEl>
                                          </p:spTgt>
                                        </p:tgtEl>
                                        <p:attrNameLst>
                                          <p:attrName>style.visibility</p:attrName>
                                        </p:attrNameLst>
                                      </p:cBhvr>
                                      <p:to>
                                        <p:strVal val="visible"/>
                                      </p:to>
                                    </p:set>
                                    <p:animEffect transition="in" filter="box(out)">
                                      <p:cBhvr>
                                        <p:cTn id="17" dur="500"/>
                                        <p:tgtEl>
                                          <p:spTgt spid="574467">
                                            <p:txEl>
                                              <p:charRg st="20" end="45"/>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74467">
                                            <p:txEl>
                                              <p:charRg st="45" end="76"/>
                                            </p:txEl>
                                          </p:spTgt>
                                        </p:tgtEl>
                                        <p:attrNameLst>
                                          <p:attrName>style.visibility</p:attrName>
                                        </p:attrNameLst>
                                      </p:cBhvr>
                                      <p:to>
                                        <p:strVal val="visible"/>
                                      </p:to>
                                    </p:set>
                                    <p:animEffect transition="in" filter="box(out)">
                                      <p:cBhvr>
                                        <p:cTn id="22" dur="500"/>
                                        <p:tgtEl>
                                          <p:spTgt spid="574467">
                                            <p:txEl>
                                              <p:charRg st="45" end="7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74467">
                                            <p:txEl>
                                              <p:charRg st="76" end="91"/>
                                            </p:txEl>
                                          </p:spTgt>
                                        </p:tgtEl>
                                        <p:attrNameLst>
                                          <p:attrName>style.visibility</p:attrName>
                                        </p:attrNameLst>
                                      </p:cBhvr>
                                      <p:to>
                                        <p:strVal val="visible"/>
                                      </p:to>
                                    </p:set>
                                    <p:animEffect transition="in" filter="box(out)">
                                      <p:cBhvr>
                                        <p:cTn id="27" dur="500"/>
                                        <p:tgtEl>
                                          <p:spTgt spid="574467">
                                            <p:txEl>
                                              <p:charRg st="76" end="9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74467">
                                            <p:txEl>
                                              <p:charRg st="91" end="105"/>
                                            </p:txEl>
                                          </p:spTgt>
                                        </p:tgtEl>
                                        <p:attrNameLst>
                                          <p:attrName>style.visibility</p:attrName>
                                        </p:attrNameLst>
                                      </p:cBhvr>
                                      <p:to>
                                        <p:strVal val="visible"/>
                                      </p:to>
                                    </p:set>
                                    <p:animEffect transition="in" filter="box(out)">
                                      <p:cBhvr>
                                        <p:cTn id="32" dur="500"/>
                                        <p:tgtEl>
                                          <p:spTgt spid="574467">
                                            <p:txEl>
                                              <p:charRg st="91" end="10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74467">
                                            <p:txEl>
                                              <p:charRg st="105" end="128"/>
                                            </p:txEl>
                                          </p:spTgt>
                                        </p:tgtEl>
                                        <p:attrNameLst>
                                          <p:attrName>style.visibility</p:attrName>
                                        </p:attrNameLst>
                                      </p:cBhvr>
                                      <p:to>
                                        <p:strVal val="visible"/>
                                      </p:to>
                                    </p:set>
                                    <p:animEffect transition="in" filter="box(out)">
                                      <p:cBhvr>
                                        <p:cTn id="37" dur="500"/>
                                        <p:tgtEl>
                                          <p:spTgt spid="574467">
                                            <p:txEl>
                                              <p:charRg st="105" end="12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74467">
                                            <p:txEl>
                                              <p:charRg st="128" end="179"/>
                                            </p:txEl>
                                          </p:spTgt>
                                        </p:tgtEl>
                                        <p:attrNameLst>
                                          <p:attrName>style.visibility</p:attrName>
                                        </p:attrNameLst>
                                      </p:cBhvr>
                                      <p:to>
                                        <p:strVal val="visible"/>
                                      </p:to>
                                    </p:set>
                                    <p:animEffect transition="in" filter="box(out)">
                                      <p:cBhvr>
                                        <p:cTn id="42" dur="500"/>
                                        <p:tgtEl>
                                          <p:spTgt spid="574467">
                                            <p:txEl>
                                              <p:charRg st="128" end="179"/>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74467">
                                            <p:txEl>
                                              <p:charRg st="179" end="181"/>
                                            </p:txEl>
                                          </p:spTgt>
                                        </p:tgtEl>
                                        <p:attrNameLst>
                                          <p:attrName>style.visibility</p:attrName>
                                        </p:attrNameLst>
                                      </p:cBhvr>
                                      <p:to>
                                        <p:strVal val="visible"/>
                                      </p:to>
                                    </p:set>
                                    <p:animEffect transition="in" filter="box(out)">
                                      <p:cBhvr>
                                        <p:cTn id="47" dur="500"/>
                                        <p:tgtEl>
                                          <p:spTgt spid="574467">
                                            <p:txEl>
                                              <p:charRg st="179" end="181"/>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74467">
                                            <p:txEl>
                                              <p:charRg st="181" end="183"/>
                                            </p:txEl>
                                          </p:spTgt>
                                        </p:tgtEl>
                                        <p:attrNameLst>
                                          <p:attrName>style.visibility</p:attrName>
                                        </p:attrNameLst>
                                      </p:cBhvr>
                                      <p:to>
                                        <p:strVal val="visible"/>
                                      </p:to>
                                    </p:set>
                                    <p:animEffect transition="in" filter="box(out)">
                                      <p:cBhvr>
                                        <p:cTn id="52" dur="500"/>
                                        <p:tgtEl>
                                          <p:spTgt spid="574467">
                                            <p:txEl>
                                              <p:charRg st="181" end="183"/>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575489"/>
          <p:cNvSpPr>
            <a:spLocks noGrp="1"/>
          </p:cNvSpPr>
          <p:nvPr>
            <p:ph type="title"/>
          </p:nvPr>
        </p:nvSpPr>
        <p:spPr/>
        <p:txBody>
          <a:bodyPr vert="horz" wrap="square" lIns="91440" tIns="45720" rIns="91440" bIns="45720" anchor="b"/>
          <a:p>
            <a:pPr eaLnBrk="1" hangingPunct="1"/>
            <a:endParaRPr lang="zh-CN" altLang="en-US" dirty="0"/>
          </a:p>
        </p:txBody>
      </p:sp>
      <p:sp>
        <p:nvSpPr>
          <p:cNvPr id="575491" name="内容占位符 575490"/>
          <p:cNvSpPr>
            <a:spLocks noGrp="1"/>
          </p:cNvSpPr>
          <p:nvPr>
            <p:ph idx="1"/>
          </p:nvPr>
        </p:nvSpPr>
        <p:spPr>
          <a:xfrm>
            <a:off x="609600" y="1066800"/>
            <a:ext cx="8229600" cy="5562600"/>
          </a:xfrm>
        </p:spPr>
        <p:txBody>
          <a:bodyPr vert="horz" wrap="square" lIns="91440" tIns="45720" rIns="91440" bIns="45720" anchor="t"/>
          <a:p>
            <a:pPr algn="just" eaLnBrk="1" hangingPunct="1">
              <a:lnSpc>
                <a:spcPct val="90000"/>
              </a:lnSpc>
              <a:buNone/>
            </a:pPr>
            <a:r>
              <a:rPr lang="zh-CN" altLang="en-US" sz="2800" b="1" dirty="0">
                <a:ea typeface="仿宋_GB2312" pitchFamily="49" charset="-122"/>
              </a:rPr>
              <a:t> </a:t>
            </a:r>
            <a:r>
              <a:rPr lang="zh-CN" altLang="en-US" sz="2800" b="1" dirty="0">
                <a:solidFill>
                  <a:schemeClr val="tx2"/>
                </a:solidFill>
                <a:ea typeface="仿宋_GB2312" pitchFamily="49" charset="-122"/>
              </a:rPr>
              <a:t>（1）缺陷：指产品存在危及人体健康、人身财产安全的不合理的危险。</a:t>
            </a:r>
            <a:endParaRPr lang="zh-CN" altLang="en-US" sz="2800" b="1" dirty="0">
              <a:solidFill>
                <a:schemeClr val="tx2"/>
              </a:solidFill>
              <a:ea typeface="仿宋_GB2312" pitchFamily="49" charset="-122"/>
            </a:endParaRPr>
          </a:p>
          <a:p>
            <a:pPr algn="just" eaLnBrk="1" hangingPunct="1">
              <a:lnSpc>
                <a:spcPct val="90000"/>
              </a:lnSpc>
              <a:buNone/>
            </a:pPr>
            <a:r>
              <a:rPr lang="zh-CN" altLang="en-US" sz="2800" b="1" dirty="0">
                <a:solidFill>
                  <a:schemeClr val="tx2"/>
                </a:solidFill>
                <a:ea typeface="仿宋_GB2312" pitchFamily="49" charset="-122"/>
              </a:rPr>
              <a:t> （2）生产者对产品存在缺陷造成的损害承担严格责任：即只要其生产的产品存在缺陷，对他人人身或财产造成了损害，生产者即使没有过错也要负赔偿责任。</a:t>
            </a:r>
            <a:endParaRPr lang="zh-CN" altLang="en-US" sz="2800" b="1" dirty="0">
              <a:solidFill>
                <a:schemeClr val="tx2"/>
              </a:solidFill>
            </a:endParaRPr>
          </a:p>
          <a:p>
            <a:pPr algn="just" eaLnBrk="1" hangingPunct="1">
              <a:lnSpc>
                <a:spcPct val="90000"/>
              </a:lnSpc>
              <a:buNone/>
            </a:pPr>
            <a:r>
              <a:rPr lang="zh-CN" altLang="en-US" sz="2800" b="1" dirty="0">
                <a:solidFill>
                  <a:schemeClr val="tx2"/>
                </a:solidFill>
                <a:ea typeface="仿宋_GB2312" pitchFamily="49" charset="-122"/>
              </a:rPr>
              <a:t>  **但有以下情况之一，生产者能证明的，可免除产品责任：</a:t>
            </a:r>
            <a:endParaRPr lang="zh-CN" altLang="en-US" sz="2800" b="1" dirty="0">
              <a:solidFill>
                <a:schemeClr val="tx2"/>
              </a:solidFill>
            </a:endParaRPr>
          </a:p>
          <a:p>
            <a:pPr algn="just" eaLnBrk="1" hangingPunct="1">
              <a:lnSpc>
                <a:spcPct val="90000"/>
              </a:lnSpc>
              <a:buNone/>
            </a:pPr>
            <a:r>
              <a:rPr lang="zh-CN" altLang="en-US" sz="2800" b="1" dirty="0">
                <a:solidFill>
                  <a:schemeClr val="tx2"/>
                </a:solidFill>
                <a:ea typeface="仿宋_GB2312" pitchFamily="49" charset="-122"/>
              </a:rPr>
              <a:t>  ①未将产品投入流通的；</a:t>
            </a:r>
            <a:endParaRPr lang="zh-CN" altLang="en-US" sz="2800" b="1" dirty="0">
              <a:solidFill>
                <a:schemeClr val="tx2"/>
              </a:solidFill>
              <a:ea typeface="仿宋_GB2312" pitchFamily="49" charset="-122"/>
            </a:endParaRPr>
          </a:p>
          <a:p>
            <a:pPr algn="just" eaLnBrk="1" hangingPunct="1">
              <a:lnSpc>
                <a:spcPct val="90000"/>
              </a:lnSpc>
              <a:buNone/>
            </a:pPr>
            <a:r>
              <a:rPr lang="zh-CN" altLang="en-US" sz="2800" b="1" dirty="0">
                <a:solidFill>
                  <a:schemeClr val="tx2"/>
                </a:solidFill>
                <a:ea typeface="仿宋_GB2312" pitchFamily="49" charset="-122"/>
              </a:rPr>
              <a:t>  ②产品投入流通时，引起损害的缺陷尚不存在；</a:t>
            </a:r>
            <a:endParaRPr lang="zh-CN" altLang="en-US" sz="2800" b="1" dirty="0">
              <a:solidFill>
                <a:schemeClr val="tx2"/>
              </a:solidFill>
            </a:endParaRPr>
          </a:p>
          <a:p>
            <a:pPr algn="just" eaLnBrk="1" hangingPunct="1">
              <a:lnSpc>
                <a:spcPct val="90000"/>
              </a:lnSpc>
              <a:buNone/>
            </a:pPr>
            <a:r>
              <a:rPr lang="zh-CN" altLang="en-US" sz="2800" b="1" dirty="0">
                <a:solidFill>
                  <a:schemeClr val="tx2"/>
                </a:solidFill>
                <a:ea typeface="仿宋_GB2312" pitchFamily="49" charset="-122"/>
              </a:rPr>
              <a:t>③将产品投入流通时的科学技术水平尚不能发现缺陷的存在。</a:t>
            </a:r>
            <a:endParaRPr lang="zh-CN" altLang="en-US" sz="2800" b="1" dirty="0">
              <a:solidFill>
                <a:schemeClr val="tx2"/>
              </a:solidFill>
            </a:endParaRPr>
          </a:p>
          <a:p>
            <a:pPr algn="just" eaLnBrk="1" hangingPunct="1">
              <a:lnSpc>
                <a:spcPct val="90000"/>
              </a:lnSpc>
              <a:buNone/>
            </a:pPr>
            <a:r>
              <a:rPr lang="zh-CN" altLang="en-US" sz="2800" b="1" dirty="0">
                <a:solidFill>
                  <a:schemeClr val="tx2"/>
                </a:solidFill>
                <a:ea typeface="仿宋_GB2312" pitchFamily="49" charset="-122"/>
              </a:rPr>
              <a:t> </a:t>
            </a:r>
            <a:endParaRPr lang="zh-CN" altLang="en-US" sz="2800" b="1" dirty="0">
              <a:solidFill>
                <a:schemeClr val="tx2"/>
              </a:solidFill>
            </a:endParaRPr>
          </a:p>
          <a:p>
            <a:pPr algn="just" eaLnBrk="1" hangingPunct="1">
              <a:lnSpc>
                <a:spcPct val="90000"/>
              </a:lnSpc>
              <a:buNone/>
            </a:pPr>
            <a:endParaRPr lang="zh-CN" altLang="en-US" sz="2800" b="1" dirty="0">
              <a:solidFill>
                <a:schemeClr val="tx2"/>
              </a:solidFill>
            </a:endParaRPr>
          </a:p>
          <a:p>
            <a:pPr eaLnBrk="1" hangingPunct="1">
              <a:lnSpc>
                <a:spcPct val="90000"/>
              </a:lnSpc>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75491">
                                            <p:txEl>
                                              <p:charRg st="0" end="34"/>
                                            </p:txEl>
                                          </p:spTgt>
                                        </p:tgtEl>
                                        <p:attrNameLst>
                                          <p:attrName>style.visibility</p:attrName>
                                        </p:attrNameLst>
                                      </p:cBhvr>
                                      <p:to>
                                        <p:strVal val="visible"/>
                                      </p:to>
                                    </p:set>
                                    <p:anim calcmode="lin" valueType="num">
                                      <p:cBhvr additive="base">
                                        <p:cTn id="7" dur="500" fill="hold"/>
                                        <p:tgtEl>
                                          <p:spTgt spid="575491">
                                            <p:txEl>
                                              <p:charRg st="0" end="3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5491">
                                            <p:txEl>
                                              <p:charRg st="0" end="34"/>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75491">
                                            <p:txEl>
                                              <p:charRg st="34" end="106"/>
                                            </p:txEl>
                                          </p:spTgt>
                                        </p:tgtEl>
                                        <p:attrNameLst>
                                          <p:attrName>style.visibility</p:attrName>
                                        </p:attrNameLst>
                                      </p:cBhvr>
                                      <p:to>
                                        <p:strVal val="visible"/>
                                      </p:to>
                                    </p:set>
                                    <p:anim calcmode="lin" valueType="num">
                                      <p:cBhvr additive="base">
                                        <p:cTn id="13" dur="500" fill="hold"/>
                                        <p:tgtEl>
                                          <p:spTgt spid="575491">
                                            <p:txEl>
                                              <p:charRg st="34" end="10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5491">
                                            <p:txEl>
                                              <p:charRg st="34" end="106"/>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75491">
                                            <p:txEl>
                                              <p:charRg st="106" end="136"/>
                                            </p:txEl>
                                          </p:spTgt>
                                        </p:tgtEl>
                                        <p:attrNameLst>
                                          <p:attrName>style.visibility</p:attrName>
                                        </p:attrNameLst>
                                      </p:cBhvr>
                                      <p:to>
                                        <p:strVal val="visible"/>
                                      </p:to>
                                    </p:set>
                                    <p:anim calcmode="lin" valueType="num">
                                      <p:cBhvr additive="base">
                                        <p:cTn id="19" dur="500" fill="hold"/>
                                        <p:tgtEl>
                                          <p:spTgt spid="575491">
                                            <p:txEl>
                                              <p:charRg st="106" end="13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5491">
                                            <p:txEl>
                                              <p:charRg st="106" end="136"/>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75491">
                                            <p:txEl>
                                              <p:charRg st="136" end="150"/>
                                            </p:txEl>
                                          </p:spTgt>
                                        </p:tgtEl>
                                        <p:attrNameLst>
                                          <p:attrName>style.visibility</p:attrName>
                                        </p:attrNameLst>
                                      </p:cBhvr>
                                      <p:to>
                                        <p:strVal val="visible"/>
                                      </p:to>
                                    </p:set>
                                    <p:anim calcmode="lin" valueType="num">
                                      <p:cBhvr additive="base">
                                        <p:cTn id="25" dur="500" fill="hold"/>
                                        <p:tgtEl>
                                          <p:spTgt spid="575491">
                                            <p:txEl>
                                              <p:charRg st="136" end="15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5491">
                                            <p:txEl>
                                              <p:charRg st="136" end="15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575491">
                                            <p:txEl>
                                              <p:charRg st="150" end="174"/>
                                            </p:txEl>
                                          </p:spTgt>
                                        </p:tgtEl>
                                        <p:attrNameLst>
                                          <p:attrName>style.visibility</p:attrName>
                                        </p:attrNameLst>
                                      </p:cBhvr>
                                      <p:to>
                                        <p:strVal val="visible"/>
                                      </p:to>
                                    </p:set>
                                    <p:anim calcmode="lin" valueType="num">
                                      <p:cBhvr additive="base">
                                        <p:cTn id="31" dur="500" fill="hold"/>
                                        <p:tgtEl>
                                          <p:spTgt spid="575491">
                                            <p:txEl>
                                              <p:charRg st="150" end="17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5491">
                                            <p:txEl>
                                              <p:charRg st="150" end="17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575491">
                                            <p:txEl>
                                              <p:charRg st="174" end="202"/>
                                            </p:txEl>
                                          </p:spTgt>
                                        </p:tgtEl>
                                        <p:attrNameLst>
                                          <p:attrName>style.visibility</p:attrName>
                                        </p:attrNameLst>
                                      </p:cBhvr>
                                      <p:to>
                                        <p:strVal val="visible"/>
                                      </p:to>
                                    </p:set>
                                    <p:anim calcmode="lin" valueType="num">
                                      <p:cBhvr additive="base">
                                        <p:cTn id="37" dur="500" fill="hold"/>
                                        <p:tgtEl>
                                          <p:spTgt spid="575491">
                                            <p:txEl>
                                              <p:charRg st="174" end="20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5491">
                                            <p:txEl>
                                              <p:charRg st="174" end="202"/>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575491">
                                            <p:txEl>
                                              <p:charRg st="202" end="204"/>
                                            </p:txEl>
                                          </p:spTgt>
                                        </p:tgtEl>
                                        <p:attrNameLst>
                                          <p:attrName>style.visibility</p:attrName>
                                        </p:attrNameLst>
                                      </p:cBhvr>
                                      <p:to>
                                        <p:strVal val="visible"/>
                                      </p:to>
                                    </p:set>
                                    <p:anim calcmode="lin" valueType="num">
                                      <p:cBhvr additive="base">
                                        <p:cTn id="43" dur="500" fill="hold"/>
                                        <p:tgtEl>
                                          <p:spTgt spid="575491">
                                            <p:txEl>
                                              <p:charRg st="202" end="20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75491">
                                            <p:txEl>
                                              <p:charRg st="202" end="20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theme/theme1.xml><?xml version="1.0" encoding="utf-8"?>
<a:theme xmlns:a="http://schemas.openxmlformats.org/drawingml/2006/main" name="Nature">
  <a:themeElements>
    <a:clrScheme name="">
      <a:dk1>
        <a:srgbClr val="FFFFCC"/>
      </a:dk1>
      <a:lt1>
        <a:srgbClr val="967DB5"/>
      </a:lt1>
      <a:dk2>
        <a:srgbClr val="192449"/>
      </a:dk2>
      <a:lt2>
        <a:srgbClr val="8061A5"/>
      </a:lt2>
      <a:accent1>
        <a:srgbClr val="D6C9F1"/>
      </a:accent1>
      <a:accent2>
        <a:srgbClr val="FAC164"/>
      </a:accent2>
      <a:accent3>
        <a:srgbClr val="C9C0D6"/>
      </a:accent3>
      <a:accent4>
        <a:srgbClr val="DCDCAF"/>
      </a:accent4>
      <a:accent5>
        <a:srgbClr val="E7E0F7"/>
      </a:accent5>
      <a:accent6>
        <a:srgbClr val="E0AD59"/>
      </a:accent6>
      <a:hlink>
        <a:srgbClr val="B0AE6A"/>
      </a:hlink>
      <a:folHlink>
        <a:srgbClr val="C3E6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0</TotalTime>
  <Words>1574</Words>
  <Application>WPS 演示</Application>
  <PresentationFormat>全屏显示(4:3)</PresentationFormat>
  <Paragraphs>85</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Times New Roman</vt:lpstr>
      <vt:lpstr>仿宋_GB2312</vt:lpstr>
      <vt:lpstr>仿宋</vt:lpstr>
      <vt:lpstr>楷体_GB2312</vt:lpstr>
      <vt:lpstr>微软雅黑</vt:lpstr>
      <vt:lpstr>Arial Unicode MS</vt:lpstr>
      <vt:lpstr>Calibri</vt:lpstr>
      <vt:lpstr>新宋体</vt:lpstr>
      <vt:lpstr>Nature</vt:lpstr>
      <vt:lpstr>                    第八章             产品质量法律制度</vt:lpstr>
      <vt:lpstr>                            导入案例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第十三章    产   品   质   量   法</dc:title>
  <dc:creator>sch</dc:creator>
  <cp:lastModifiedBy>asus</cp:lastModifiedBy>
  <cp:revision>47</cp:revision>
  <dcterms:created xsi:type="dcterms:W3CDTF">2005-05-29T13:49:00Z</dcterms:created>
  <dcterms:modified xsi:type="dcterms:W3CDTF">2020-11-16T02:07:03Z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