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60" r:id="rId3"/>
    <p:sldId id="303" r:id="rId4"/>
    <p:sldId id="304" r:id="rId5"/>
    <p:sldId id="305" r:id="rId6"/>
    <p:sldId id="306" r:id="rId7"/>
    <p:sldId id="307" r:id="rId8"/>
    <p:sldId id="309" r:id="rId9"/>
    <p:sldId id="310" r:id="rId10"/>
    <p:sldId id="311" r:id="rId11"/>
    <p:sldId id="313" r:id="rId12"/>
    <p:sldId id="270" r:id="rId13"/>
    <p:sldId id="271" r:id="rId14"/>
    <p:sldId id="275" r:id="rId15"/>
    <p:sldId id="276" r:id="rId16"/>
    <p:sldId id="277" r:id="rId17"/>
    <p:sldId id="278" r:id="rId18"/>
    <p:sldId id="280" r:id="rId19"/>
    <p:sldId id="315" r:id="rId20"/>
    <p:sldId id="318" r:id="rId22"/>
    <p:sldId id="320" r:id="rId23"/>
    <p:sldId id="321" r:id="rId24"/>
    <p:sldId id="322" r:id="rId25"/>
    <p:sldId id="323" r:id="rId26"/>
    <p:sldId id="324" r:id="rId27"/>
    <p:sldId id="325" r:id="rId28"/>
    <p:sldId id="326" r:id="rId29"/>
    <p:sldId id="327" r:id="rId30"/>
    <p:sldId id="328" r:id="rId31"/>
    <p:sldId id="329" r:id="rId32"/>
    <p:sldId id="331" r:id="rId33"/>
    <p:sldId id="332" r:id="rId34"/>
    <p:sldId id="333" r:id="rId35"/>
    <p:sldId id="335" r:id="rId36"/>
    <p:sldId id="336" r:id="rId37"/>
    <p:sldId id="337" r:id="rId38"/>
    <p:sldId id="338" r:id="rId39"/>
    <p:sldId id="339" r:id="rId40"/>
    <p:sldId id="340" r:id="rId41"/>
    <p:sldId id="341" r:id="rId42"/>
    <p:sldId id="343" r:id="rId43"/>
    <p:sldId id="344" r:id="rId44"/>
    <p:sldId id="345" r:id="rId45"/>
    <p:sldId id="346" r:id="rId46"/>
    <p:sldId id="378" r:id="rId47"/>
    <p:sldId id="381" r:id="rId48"/>
    <p:sldId id="348" r:id="rId49"/>
    <p:sldId id="349" r:id="rId50"/>
    <p:sldId id="351" r:id="rId51"/>
    <p:sldId id="352" r:id="rId52"/>
    <p:sldId id="353" r:id="rId53"/>
    <p:sldId id="354" r:id="rId54"/>
    <p:sldId id="356" r:id="rId55"/>
    <p:sldId id="287" r:id="rId56"/>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66FF"/>
    <a:srgbClr val="FFFFCC"/>
    <a:srgbClr val="CCFFCC"/>
    <a:srgbClr val="0000FF"/>
    <a:srgbClr val="FF00FF"/>
    <a:srgbClr val="FFCC99"/>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showGuides="1">
      <p:cViewPr>
        <p:scale>
          <a:sx n="75" d="100"/>
          <a:sy n="75" d="100"/>
        </p:scale>
        <p:origin x="-1014" y="-90"/>
      </p:cViewPr>
      <p:guideLst>
        <p:guide orient="horz" pos="2161"/>
        <p:guide pos="2880"/>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403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403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Rectangle 4"/>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403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403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403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fld id="{9A0DB2DC-4C9A-4742-B13C-FB6460FD3503}" type="slidenum">
              <a:rPr lang="en-US" altLang="zh-CN" sz="1200" strike="noStrike" noProof="1" dirty="0">
                <a:latin typeface="Arial" panose="020B0604020202020204" pitchFamily="34" charset="0"/>
                <a:ea typeface="宋体" panose="02010600030101010101" pitchFamily="2" charset="-122"/>
                <a:cs typeface="+mn-ea"/>
              </a:rPr>
            </a:fld>
            <a:endParaRPr lang="en-US" altLang="zh-CN"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sz="1200" dirty="0"/>
            </a:fld>
            <a:endParaRPr lang="en-US" altLang="zh-CN" sz="1200" dirty="0"/>
          </a:p>
        </p:txBody>
      </p:sp>
      <p:sp>
        <p:nvSpPr>
          <p:cNvPr id="28674" name="Rectangle 2"/>
          <p:cNvSpPr>
            <a:spLocks noRot="1" noTextEdit="1"/>
          </p:cNvSpPr>
          <p:nvPr>
            <p:ph type="sldImg"/>
          </p:nvPr>
        </p:nvSpPr>
        <p:spPr/>
      </p:sp>
      <p:sp>
        <p:nvSpPr>
          <p:cNvPr id="28675"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sz="1200" dirty="0"/>
            </a:fld>
            <a:endParaRPr lang="en-US" altLang="zh-CN" sz="1200" dirty="0"/>
          </a:p>
        </p:txBody>
      </p:sp>
      <p:sp>
        <p:nvSpPr>
          <p:cNvPr id="49154" name="Rectangle 2"/>
          <p:cNvSpPr>
            <a:spLocks noRot="1" noTextEdit="1"/>
          </p:cNvSpPr>
          <p:nvPr>
            <p:ph type="sldImg"/>
          </p:nvPr>
        </p:nvSpPr>
        <p:spPr/>
      </p:sp>
      <p:sp>
        <p:nvSpPr>
          <p:cNvPr id="49155"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sz="1200" dirty="0"/>
            </a:fld>
            <a:endParaRPr lang="en-US" altLang="zh-CN" sz="1200" dirty="0"/>
          </a:p>
        </p:txBody>
      </p:sp>
      <p:sp>
        <p:nvSpPr>
          <p:cNvPr id="51202" name="Rectangle 2"/>
          <p:cNvSpPr>
            <a:spLocks noRot="1" noTextEdit="1"/>
          </p:cNvSpPr>
          <p:nvPr>
            <p:ph type="sldImg"/>
          </p:nvPr>
        </p:nvSpPr>
        <p:spPr/>
      </p:sp>
      <p:sp>
        <p:nvSpPr>
          <p:cNvPr id="51203"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sz="1200" dirty="0"/>
            </a:fld>
            <a:endParaRPr lang="en-US" altLang="zh-CN" sz="1200" dirty="0"/>
          </a:p>
        </p:txBody>
      </p:sp>
      <p:sp>
        <p:nvSpPr>
          <p:cNvPr id="53250" name="Rectangle 2"/>
          <p:cNvSpPr>
            <a:spLocks noRot="1" noTextEdit="1"/>
          </p:cNvSpPr>
          <p:nvPr>
            <p:ph type="sldImg"/>
          </p:nvPr>
        </p:nvSpPr>
        <p:spPr/>
      </p:sp>
      <p:sp>
        <p:nvSpPr>
          <p:cNvPr id="53251"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sz="1200" dirty="0"/>
            </a:fld>
            <a:endParaRPr lang="en-US" altLang="zh-CN" sz="1200" dirty="0"/>
          </a:p>
        </p:txBody>
      </p:sp>
      <p:sp>
        <p:nvSpPr>
          <p:cNvPr id="57346" name="Rectangle 2"/>
          <p:cNvSpPr>
            <a:spLocks noRot="1" noTextEdit="1"/>
          </p:cNvSpPr>
          <p:nvPr>
            <p:ph type="sldImg"/>
          </p:nvPr>
        </p:nvSpPr>
        <p:spPr/>
      </p:sp>
      <p:sp>
        <p:nvSpPr>
          <p:cNvPr id="57347"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sz="1200" dirty="0"/>
            </a:fld>
            <a:endParaRPr lang="en-US" altLang="zh-CN" sz="1200" dirty="0"/>
          </a:p>
        </p:txBody>
      </p:sp>
      <p:sp>
        <p:nvSpPr>
          <p:cNvPr id="59394" name="Rectangle 2"/>
          <p:cNvSpPr>
            <a:spLocks noRot="1" noTextEdit="1"/>
          </p:cNvSpPr>
          <p:nvPr>
            <p:ph type="sldImg"/>
          </p:nvPr>
        </p:nvSpPr>
        <p:spPr/>
      </p:sp>
      <p:sp>
        <p:nvSpPr>
          <p:cNvPr id="59395"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sz="1200" dirty="0"/>
            </a:fld>
            <a:endParaRPr lang="en-US" altLang="zh-CN" sz="1200" dirty="0"/>
          </a:p>
        </p:txBody>
      </p:sp>
      <p:sp>
        <p:nvSpPr>
          <p:cNvPr id="61442" name="Rectangle 2"/>
          <p:cNvSpPr>
            <a:spLocks noRot="1" noTextEdit="1"/>
          </p:cNvSpPr>
          <p:nvPr>
            <p:ph type="sldImg"/>
          </p:nvPr>
        </p:nvSpPr>
        <p:spPr/>
      </p:sp>
      <p:sp>
        <p:nvSpPr>
          <p:cNvPr id="61443"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sz="1200" dirty="0"/>
            </a:fld>
            <a:endParaRPr lang="en-US" altLang="zh-CN" sz="1200" dirty="0"/>
          </a:p>
        </p:txBody>
      </p:sp>
      <p:sp>
        <p:nvSpPr>
          <p:cNvPr id="65538" name="Rectangle 2"/>
          <p:cNvSpPr>
            <a:spLocks noRot="1" noTextEdit="1"/>
          </p:cNvSpPr>
          <p:nvPr>
            <p:ph type="sldImg"/>
          </p:nvPr>
        </p:nvSpPr>
        <p:spPr/>
      </p:sp>
      <p:sp>
        <p:nvSpPr>
          <p:cNvPr id="65539"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sz="1200" dirty="0"/>
            </a:fld>
            <a:endParaRPr lang="en-US" altLang="zh-CN" sz="1200" dirty="0"/>
          </a:p>
        </p:txBody>
      </p:sp>
      <p:sp>
        <p:nvSpPr>
          <p:cNvPr id="67586" name="Rectangle 2"/>
          <p:cNvSpPr>
            <a:spLocks noRot="1" noTextEdit="1"/>
          </p:cNvSpPr>
          <p:nvPr>
            <p:ph type="sldImg"/>
          </p:nvPr>
        </p:nvSpPr>
        <p:spPr/>
      </p:sp>
      <p:sp>
        <p:nvSpPr>
          <p:cNvPr id="67587"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sz="1200" dirty="0"/>
            </a:fld>
            <a:endParaRPr lang="en-US" altLang="zh-CN" sz="1200" dirty="0"/>
          </a:p>
        </p:txBody>
      </p:sp>
      <p:sp>
        <p:nvSpPr>
          <p:cNvPr id="69634" name="Rectangle 2"/>
          <p:cNvSpPr>
            <a:spLocks noRot="1" noTextEdit="1"/>
          </p:cNvSpPr>
          <p:nvPr>
            <p:ph type="sldImg"/>
          </p:nvPr>
        </p:nvSpPr>
        <p:spPr/>
      </p:sp>
      <p:sp>
        <p:nvSpPr>
          <p:cNvPr id="69635"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sz="1200" dirty="0"/>
            </a:fld>
            <a:endParaRPr lang="en-US" altLang="zh-CN" sz="1200" dirty="0"/>
          </a:p>
        </p:txBody>
      </p:sp>
      <p:sp>
        <p:nvSpPr>
          <p:cNvPr id="71682" name="Rectangle 2"/>
          <p:cNvSpPr>
            <a:spLocks noRot="1" noTextEdit="1"/>
          </p:cNvSpPr>
          <p:nvPr>
            <p:ph type="sldImg"/>
          </p:nvPr>
        </p:nvSpPr>
        <p:spPr/>
      </p:sp>
      <p:sp>
        <p:nvSpPr>
          <p:cNvPr id="71683"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sz="1200" dirty="0"/>
            </a:fld>
            <a:endParaRPr lang="en-US" altLang="zh-CN" sz="1200" dirty="0"/>
          </a:p>
        </p:txBody>
      </p:sp>
      <p:sp>
        <p:nvSpPr>
          <p:cNvPr id="30722" name="Rectangle 2"/>
          <p:cNvSpPr>
            <a:spLocks noRot="1" noTextEdit="1"/>
          </p:cNvSpPr>
          <p:nvPr>
            <p:ph type="sldImg"/>
          </p:nvPr>
        </p:nvSpPr>
        <p:spPr/>
      </p:sp>
      <p:sp>
        <p:nvSpPr>
          <p:cNvPr id="30723"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sz="1200" dirty="0"/>
            </a:fld>
            <a:endParaRPr lang="en-US" altLang="zh-CN" sz="1200" dirty="0"/>
          </a:p>
        </p:txBody>
      </p:sp>
      <p:sp>
        <p:nvSpPr>
          <p:cNvPr id="73730" name="Rectangle 2"/>
          <p:cNvSpPr>
            <a:spLocks noRot="1" noTextEdit="1"/>
          </p:cNvSpPr>
          <p:nvPr>
            <p:ph type="sldImg"/>
          </p:nvPr>
        </p:nvSpPr>
        <p:spPr/>
      </p:sp>
      <p:sp>
        <p:nvSpPr>
          <p:cNvPr id="73731"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sz="1200" dirty="0"/>
            </a:fld>
            <a:endParaRPr lang="en-US" altLang="zh-CN" sz="1200" dirty="0"/>
          </a:p>
        </p:txBody>
      </p:sp>
      <p:sp>
        <p:nvSpPr>
          <p:cNvPr id="75778" name="Rectangle 2"/>
          <p:cNvSpPr>
            <a:spLocks noRot="1" noTextEdit="1"/>
          </p:cNvSpPr>
          <p:nvPr>
            <p:ph type="sldImg"/>
          </p:nvPr>
        </p:nvSpPr>
        <p:spPr/>
      </p:sp>
      <p:sp>
        <p:nvSpPr>
          <p:cNvPr id="75779"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sz="1200" dirty="0"/>
            </a:fld>
            <a:endParaRPr lang="en-US" altLang="zh-CN" sz="1200" dirty="0"/>
          </a:p>
        </p:txBody>
      </p:sp>
      <p:sp>
        <p:nvSpPr>
          <p:cNvPr id="77826" name="Rectangle 2"/>
          <p:cNvSpPr>
            <a:spLocks noRot="1" noTextEdit="1"/>
          </p:cNvSpPr>
          <p:nvPr>
            <p:ph type="sldImg"/>
          </p:nvPr>
        </p:nvSpPr>
        <p:spPr/>
      </p:sp>
      <p:sp>
        <p:nvSpPr>
          <p:cNvPr id="77827"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sz="1200" dirty="0"/>
            </a:fld>
            <a:endParaRPr lang="en-US" altLang="zh-CN" sz="1200" dirty="0"/>
          </a:p>
        </p:txBody>
      </p:sp>
      <p:sp>
        <p:nvSpPr>
          <p:cNvPr id="81922" name="Rectangle 2"/>
          <p:cNvSpPr>
            <a:spLocks noRot="1" noTextEdit="1"/>
          </p:cNvSpPr>
          <p:nvPr>
            <p:ph type="sldImg"/>
          </p:nvPr>
        </p:nvSpPr>
        <p:spPr/>
      </p:sp>
      <p:sp>
        <p:nvSpPr>
          <p:cNvPr id="81923"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sz="1200" dirty="0"/>
            </a:fld>
            <a:endParaRPr lang="en-US" altLang="zh-CN" sz="1200" dirty="0"/>
          </a:p>
        </p:txBody>
      </p:sp>
      <p:sp>
        <p:nvSpPr>
          <p:cNvPr id="83970" name="Rectangle 2"/>
          <p:cNvSpPr>
            <a:spLocks noRot="1" noTextEdit="1"/>
          </p:cNvSpPr>
          <p:nvPr>
            <p:ph type="sldImg"/>
          </p:nvPr>
        </p:nvSpPr>
        <p:spPr/>
      </p:sp>
      <p:sp>
        <p:nvSpPr>
          <p:cNvPr id="83971"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sz="1200" dirty="0"/>
            </a:fld>
            <a:endParaRPr lang="en-US" altLang="zh-CN" sz="1200" dirty="0"/>
          </a:p>
        </p:txBody>
      </p:sp>
      <p:sp>
        <p:nvSpPr>
          <p:cNvPr id="86018" name="Rectangle 2"/>
          <p:cNvSpPr>
            <a:spLocks noRot="1" noTextEdit="1"/>
          </p:cNvSpPr>
          <p:nvPr>
            <p:ph type="sldImg"/>
          </p:nvPr>
        </p:nvSpPr>
        <p:spPr/>
      </p:sp>
      <p:sp>
        <p:nvSpPr>
          <p:cNvPr id="86019"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sz="1200" dirty="0"/>
            </a:fld>
            <a:endParaRPr lang="en-US" altLang="zh-CN" sz="1200" dirty="0"/>
          </a:p>
        </p:txBody>
      </p:sp>
      <p:sp>
        <p:nvSpPr>
          <p:cNvPr id="88066" name="Rectangle 2"/>
          <p:cNvSpPr>
            <a:spLocks noRot="1" noTextEdit="1"/>
          </p:cNvSpPr>
          <p:nvPr>
            <p:ph type="sldImg"/>
          </p:nvPr>
        </p:nvSpPr>
        <p:spPr/>
      </p:sp>
      <p:sp>
        <p:nvSpPr>
          <p:cNvPr id="88067"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sz="1200" dirty="0"/>
            </a:fld>
            <a:endParaRPr lang="en-US" altLang="zh-CN" sz="1200" dirty="0"/>
          </a:p>
        </p:txBody>
      </p:sp>
      <p:sp>
        <p:nvSpPr>
          <p:cNvPr id="121858" name="Rectangle 2"/>
          <p:cNvSpPr>
            <a:spLocks noRot="1" noTextEdit="1"/>
          </p:cNvSpPr>
          <p:nvPr>
            <p:ph type="sldImg"/>
          </p:nvPr>
        </p:nvSpPr>
        <p:spPr/>
      </p:sp>
      <p:sp>
        <p:nvSpPr>
          <p:cNvPr id="121859"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sz="1200" dirty="0"/>
            </a:fld>
            <a:endParaRPr lang="en-US" altLang="zh-CN" sz="1200" dirty="0"/>
          </a:p>
        </p:txBody>
      </p:sp>
      <p:sp>
        <p:nvSpPr>
          <p:cNvPr id="91138" name="Rectangle 2"/>
          <p:cNvSpPr>
            <a:spLocks noRot="1" noTextEdit="1"/>
          </p:cNvSpPr>
          <p:nvPr>
            <p:ph type="sldImg"/>
          </p:nvPr>
        </p:nvSpPr>
        <p:spPr/>
      </p:sp>
      <p:sp>
        <p:nvSpPr>
          <p:cNvPr id="91139"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sz="1200" dirty="0"/>
            </a:fld>
            <a:endParaRPr lang="en-US" altLang="zh-CN" sz="1200" dirty="0"/>
          </a:p>
        </p:txBody>
      </p:sp>
      <p:sp>
        <p:nvSpPr>
          <p:cNvPr id="93186" name="Rectangle 2"/>
          <p:cNvSpPr>
            <a:spLocks noRot="1" noTextEdit="1"/>
          </p:cNvSpPr>
          <p:nvPr>
            <p:ph type="sldImg"/>
          </p:nvPr>
        </p:nvSpPr>
        <p:spPr/>
      </p:sp>
      <p:sp>
        <p:nvSpPr>
          <p:cNvPr id="93187"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sz="1200" dirty="0"/>
            </a:fld>
            <a:endParaRPr lang="en-US" altLang="zh-CN" sz="1200" dirty="0"/>
          </a:p>
        </p:txBody>
      </p:sp>
      <p:sp>
        <p:nvSpPr>
          <p:cNvPr id="34818" name="Rectangle 2"/>
          <p:cNvSpPr>
            <a:spLocks noRot="1" noTextEdit="1"/>
          </p:cNvSpPr>
          <p:nvPr>
            <p:ph type="sldImg"/>
          </p:nvPr>
        </p:nvSpPr>
        <p:spPr/>
      </p:sp>
      <p:sp>
        <p:nvSpPr>
          <p:cNvPr id="34819"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sz="1200" dirty="0"/>
            </a:fld>
            <a:endParaRPr lang="en-US" altLang="zh-CN" sz="1200" dirty="0"/>
          </a:p>
        </p:txBody>
      </p:sp>
      <p:sp>
        <p:nvSpPr>
          <p:cNvPr id="97282" name="Rectangle 2"/>
          <p:cNvSpPr>
            <a:spLocks noRot="1" noTextEdit="1"/>
          </p:cNvSpPr>
          <p:nvPr>
            <p:ph type="sldImg"/>
          </p:nvPr>
        </p:nvSpPr>
        <p:spPr/>
      </p:sp>
      <p:sp>
        <p:nvSpPr>
          <p:cNvPr id="97283"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sz="1200" dirty="0"/>
            </a:fld>
            <a:endParaRPr lang="en-US" altLang="zh-CN" sz="1200" dirty="0"/>
          </a:p>
        </p:txBody>
      </p:sp>
      <p:sp>
        <p:nvSpPr>
          <p:cNvPr id="99330" name="Rectangle 2"/>
          <p:cNvSpPr>
            <a:spLocks noRot="1" noTextEdit="1"/>
          </p:cNvSpPr>
          <p:nvPr>
            <p:ph type="sldImg"/>
          </p:nvPr>
        </p:nvSpPr>
        <p:spPr/>
      </p:sp>
      <p:sp>
        <p:nvSpPr>
          <p:cNvPr id="99331"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sz="1200" dirty="0"/>
            </a:fld>
            <a:endParaRPr lang="en-US" altLang="zh-CN" sz="1200" dirty="0"/>
          </a:p>
        </p:txBody>
      </p:sp>
      <p:sp>
        <p:nvSpPr>
          <p:cNvPr id="101378" name="Rectangle 2"/>
          <p:cNvSpPr>
            <a:spLocks noRot="1" noTextEdit="1"/>
          </p:cNvSpPr>
          <p:nvPr>
            <p:ph type="sldImg"/>
          </p:nvPr>
        </p:nvSpPr>
        <p:spPr/>
      </p:sp>
      <p:sp>
        <p:nvSpPr>
          <p:cNvPr id="101379"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sz="1200" dirty="0"/>
            </a:fld>
            <a:endParaRPr lang="en-US" altLang="zh-CN" sz="1200" dirty="0"/>
          </a:p>
        </p:txBody>
      </p:sp>
      <p:sp>
        <p:nvSpPr>
          <p:cNvPr id="103426" name="Rectangle 2"/>
          <p:cNvSpPr>
            <a:spLocks noRot="1" noTextEdit="1"/>
          </p:cNvSpPr>
          <p:nvPr>
            <p:ph type="sldImg"/>
          </p:nvPr>
        </p:nvSpPr>
        <p:spPr/>
      </p:sp>
      <p:sp>
        <p:nvSpPr>
          <p:cNvPr id="103427"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sz="1200" dirty="0"/>
            </a:fld>
            <a:endParaRPr lang="en-US" altLang="zh-CN" sz="1200" dirty="0"/>
          </a:p>
        </p:txBody>
      </p:sp>
      <p:sp>
        <p:nvSpPr>
          <p:cNvPr id="107522" name="Rectangle 2"/>
          <p:cNvSpPr>
            <a:spLocks noRot="1" noTextEdit="1"/>
          </p:cNvSpPr>
          <p:nvPr>
            <p:ph type="sldImg"/>
          </p:nvPr>
        </p:nvSpPr>
        <p:spPr/>
      </p:sp>
      <p:sp>
        <p:nvSpPr>
          <p:cNvPr id="107523"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sz="1200" dirty="0"/>
            </a:fld>
            <a:endParaRPr lang="en-US" altLang="zh-CN" sz="1200" dirty="0"/>
          </a:p>
        </p:txBody>
      </p:sp>
      <p:sp>
        <p:nvSpPr>
          <p:cNvPr id="137218" name="Rectangle 2"/>
          <p:cNvSpPr>
            <a:spLocks noRot="1" noTextEdit="1"/>
          </p:cNvSpPr>
          <p:nvPr>
            <p:ph type="sldImg"/>
          </p:nvPr>
        </p:nvSpPr>
        <p:spPr/>
      </p:sp>
      <p:sp>
        <p:nvSpPr>
          <p:cNvPr id="137219"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sz="1200" dirty="0"/>
            </a:fld>
            <a:endParaRPr lang="en-US" altLang="zh-CN" sz="1200" dirty="0"/>
          </a:p>
        </p:txBody>
      </p:sp>
      <p:sp>
        <p:nvSpPr>
          <p:cNvPr id="36866" name="Rectangle 2"/>
          <p:cNvSpPr>
            <a:spLocks noRot="1" noTextEdit="1"/>
          </p:cNvSpPr>
          <p:nvPr>
            <p:ph type="sldImg"/>
          </p:nvPr>
        </p:nvSpPr>
        <p:spPr/>
      </p:sp>
      <p:sp>
        <p:nvSpPr>
          <p:cNvPr id="36867"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sz="1200" dirty="0"/>
            </a:fld>
            <a:endParaRPr lang="en-US" altLang="zh-CN" sz="1200" dirty="0"/>
          </a:p>
        </p:txBody>
      </p:sp>
      <p:sp>
        <p:nvSpPr>
          <p:cNvPr id="38914" name="Rectangle 2"/>
          <p:cNvSpPr>
            <a:spLocks noRot="1" noTextEdit="1"/>
          </p:cNvSpPr>
          <p:nvPr>
            <p:ph type="sldImg"/>
          </p:nvPr>
        </p:nvSpPr>
        <p:spPr/>
      </p:sp>
      <p:sp>
        <p:nvSpPr>
          <p:cNvPr id="38915"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sz="1200" dirty="0"/>
            </a:fld>
            <a:endParaRPr lang="en-US" altLang="zh-CN" sz="1200" dirty="0"/>
          </a:p>
        </p:txBody>
      </p:sp>
      <p:sp>
        <p:nvSpPr>
          <p:cNvPr id="40962" name="Rectangle 2"/>
          <p:cNvSpPr>
            <a:spLocks noRot="1" noTextEdit="1"/>
          </p:cNvSpPr>
          <p:nvPr>
            <p:ph type="sldImg"/>
          </p:nvPr>
        </p:nvSpPr>
        <p:spPr/>
      </p:sp>
      <p:sp>
        <p:nvSpPr>
          <p:cNvPr id="40963"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sz="1200" dirty="0"/>
            </a:fld>
            <a:endParaRPr lang="en-US" altLang="zh-CN" sz="1200" dirty="0"/>
          </a:p>
        </p:txBody>
      </p:sp>
      <p:sp>
        <p:nvSpPr>
          <p:cNvPr id="43010" name="Rectangle 2"/>
          <p:cNvSpPr>
            <a:spLocks noRot="1" noTextEdit="1"/>
          </p:cNvSpPr>
          <p:nvPr>
            <p:ph type="sldImg"/>
          </p:nvPr>
        </p:nvSpPr>
        <p:spPr/>
      </p:sp>
      <p:sp>
        <p:nvSpPr>
          <p:cNvPr id="43011"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sz="1200" dirty="0"/>
            </a:fld>
            <a:endParaRPr lang="en-US" altLang="zh-CN" sz="1200" dirty="0"/>
          </a:p>
        </p:txBody>
      </p:sp>
      <p:sp>
        <p:nvSpPr>
          <p:cNvPr id="45058" name="Rectangle 2"/>
          <p:cNvSpPr>
            <a:spLocks noRot="1" noTextEdit="1"/>
          </p:cNvSpPr>
          <p:nvPr>
            <p:ph type="sldImg"/>
          </p:nvPr>
        </p:nvSpPr>
        <p:spPr/>
      </p:sp>
      <p:sp>
        <p:nvSpPr>
          <p:cNvPr id="45059"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sz="1200" dirty="0"/>
            </a:fld>
            <a:endParaRPr lang="en-US" altLang="zh-CN" sz="1200" dirty="0"/>
          </a:p>
        </p:txBody>
      </p:sp>
      <p:sp>
        <p:nvSpPr>
          <p:cNvPr id="47106" name="Rectangle 2"/>
          <p:cNvSpPr>
            <a:spLocks noRot="1" noTextEdit="1"/>
          </p:cNvSpPr>
          <p:nvPr>
            <p:ph type="sldImg"/>
          </p:nvPr>
        </p:nvSpPr>
        <p:spPr/>
      </p:sp>
      <p:sp>
        <p:nvSpPr>
          <p:cNvPr id="47107"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hf hdr="0" ft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Rectangle 3"/>
          <p:cNvSpPr>
            <a:spLocks noGrp="1"/>
          </p:cNvSpPr>
          <p:nvPr>
            <p:ph type="body"/>
          </p:nvPr>
        </p:nvSpPr>
        <p:spPr>
          <a:xfrm>
            <a:off x="457200" y="1600200"/>
            <a:ext cx="8229600" cy="4525963"/>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smtClean="0"/>
            </a:lvl1p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Rectangle 2"/>
          <p:cNvSpPr>
            <a:spLocks noGrp="1"/>
          </p:cNvSpPr>
          <p:nvPr>
            <p:ph type="title"/>
          </p:nvPr>
        </p:nvSpPr>
        <p:spPr>
          <a:xfrm>
            <a:off x="457200" y="228600"/>
            <a:ext cx="8229600" cy="762000"/>
          </a:xfrm>
        </p:spPr>
        <p:txBody>
          <a:bodyPr wrap="square" lIns="91440" tIns="45720" rIns="91440" bIns="45720" anchor="ctr"/>
          <a:p>
            <a:pPr eaLnBrk="1" hangingPunct="1"/>
            <a:r>
              <a:rPr lang="zh-CN" altLang="en-US" sz="3200" dirty="0">
                <a:solidFill>
                  <a:schemeClr val="tx1"/>
                </a:solidFill>
                <a:latin typeface="黑体" panose="02010609060101010101" pitchFamily="2" charset="-122"/>
                <a:ea typeface="黑体" panose="02010609060101010101" pitchFamily="2" charset="-122"/>
              </a:rPr>
              <a:t>第三章  会计账户和复式记账</a:t>
            </a:r>
            <a:endParaRPr lang="zh-CN" altLang="en-US" sz="3200" dirty="0">
              <a:solidFill>
                <a:schemeClr val="tx1"/>
              </a:solidFill>
              <a:latin typeface="黑体" panose="02010609060101010101" pitchFamily="2" charset="-122"/>
              <a:ea typeface="黑体" panose="02010609060101010101" pitchFamily="2" charset="-122"/>
            </a:endParaRPr>
          </a:p>
        </p:txBody>
      </p:sp>
      <p:sp>
        <p:nvSpPr>
          <p:cNvPr id="8272" name="AutoShape 80"/>
          <p:cNvSpPr/>
          <p:nvPr/>
        </p:nvSpPr>
        <p:spPr>
          <a:xfrm>
            <a:off x="457200" y="1384300"/>
            <a:ext cx="8229600" cy="5245100"/>
          </a:xfrm>
          <a:prstGeom prst="wedgeRectCallout">
            <a:avLst>
              <a:gd name="adj1" fmla="val -36380"/>
              <a:gd name="adj2" fmla="val -35171"/>
            </a:avLst>
          </a:prstGeom>
          <a:solidFill>
            <a:srgbClr val="CCFFCC"/>
          </a:solidFill>
          <a:ln w="9525" cap="flat" cmpd="sng">
            <a:solidFill>
              <a:srgbClr val="000000"/>
            </a:solidFill>
            <a:prstDash val="sysDot"/>
            <a:miter/>
            <a:headEnd type="none" w="med" len="med"/>
            <a:tailEnd type="none" w="med" len="med"/>
          </a:ln>
        </p:spPr>
        <p:txBody>
          <a:bodyPr anchor="t"/>
          <a:p>
            <a:pPr lvl="0" indent="0" algn="just"/>
            <a:endParaRPr lang="en-US" altLang="zh-CN" sz="1600" dirty="0">
              <a:latin typeface="Times New Roman" panose="02020603050405020304" pitchFamily="18" charset="0"/>
              <a:ea typeface="宋体" panose="02010600030101010101" pitchFamily="2" charset="-122"/>
            </a:endParaRPr>
          </a:p>
          <a:p>
            <a:pPr lvl="0" indent="0" algn="just"/>
            <a:r>
              <a:rPr lang="en-US" altLang="zh-CN" sz="2000" b="1" dirty="0">
                <a:latin typeface="Arial" panose="020B0604020202020204" pitchFamily="34" charset="0"/>
                <a:ea typeface="宋体" panose="02010600030101010101" pitchFamily="2" charset="-122"/>
              </a:rPr>
              <a:t>      </a:t>
            </a:r>
            <a:endParaRPr lang="zh-CN" altLang="en-US" sz="2000" b="1" dirty="0">
              <a:latin typeface="Arial" panose="020B0604020202020204" pitchFamily="34" charset="0"/>
              <a:ea typeface="宋体" panose="02010600030101010101" pitchFamily="2" charset="-122"/>
            </a:endParaRPr>
          </a:p>
          <a:p>
            <a:pPr lvl="0" indent="0" algn="just"/>
            <a:r>
              <a:rPr lang="zh-CN" altLang="en-US" sz="2400" b="1" dirty="0">
                <a:latin typeface="楷体" panose="02010609060101010101" charset="-122"/>
                <a:ea typeface="楷体" panose="02010609060101010101" charset="-122"/>
              </a:rPr>
              <a:t> </a:t>
            </a:r>
            <a:r>
              <a:rPr lang="en-US" altLang="zh-CN" sz="2400" b="1" dirty="0">
                <a:latin typeface="楷体" panose="02010609060101010101" charset="-122"/>
                <a:ea typeface="楷体" panose="02010609060101010101" charset="-122"/>
              </a:rPr>
              <a:t>1</a:t>
            </a:r>
            <a:r>
              <a:rPr lang="zh-CN" altLang="en-US" sz="2400" b="1" dirty="0">
                <a:latin typeface="楷体" panose="02010609060101010101" charset="-122"/>
                <a:ea typeface="楷体" panose="02010609060101010101" charset="-122"/>
              </a:rPr>
              <a:t>、会计账户设置：</a:t>
            </a:r>
            <a:r>
              <a:rPr lang="zh-CN" altLang="en-US" sz="2400" dirty="0">
                <a:latin typeface="楷体" panose="02010609060101010101" charset="-122"/>
                <a:ea typeface="楷体" panose="02010609060101010101" charset="-122"/>
              </a:rPr>
              <a:t>是会计记录方法之首。本章重点讨论会计账户的</a:t>
            </a:r>
            <a:r>
              <a:rPr lang="zh-CN" altLang="en-US" sz="2400" dirty="0">
                <a:solidFill>
                  <a:srgbClr val="FF0000"/>
                </a:solidFill>
                <a:latin typeface="楷体" panose="02010609060101010101" charset="-122"/>
                <a:ea typeface="楷体" panose="02010609060101010101" charset="-122"/>
              </a:rPr>
              <a:t>设置依据，账户的定义、结构和功能，以及账户的设置原则</a:t>
            </a:r>
            <a:r>
              <a:rPr lang="zh-CN" altLang="en-US" sz="2400" dirty="0">
                <a:latin typeface="楷体" panose="02010609060101010101" charset="-122"/>
                <a:ea typeface="楷体" panose="02010609060101010101" charset="-122"/>
              </a:rPr>
              <a:t>，</a:t>
            </a:r>
            <a:r>
              <a:rPr lang="zh-CN" altLang="en-US" sz="2400" dirty="0">
                <a:solidFill>
                  <a:srgbClr val="FF0000"/>
                </a:solidFill>
                <a:latin typeface="楷体" panose="02010609060101010101" charset="-122"/>
                <a:ea typeface="楷体" panose="02010609060101010101" charset="-122"/>
              </a:rPr>
              <a:t>账户体系的构成及其分类方法。 </a:t>
            </a:r>
            <a:endParaRPr lang="zh-CN" altLang="en-US" sz="2400" dirty="0">
              <a:solidFill>
                <a:srgbClr val="FF0000"/>
              </a:solidFill>
              <a:latin typeface="楷体" panose="02010609060101010101" charset="-122"/>
              <a:ea typeface="楷体" panose="02010609060101010101" charset="-122"/>
            </a:endParaRPr>
          </a:p>
          <a:p>
            <a:pPr lvl="0" indent="0" algn="just">
              <a:lnSpc>
                <a:spcPct val="150000"/>
              </a:lnSpc>
            </a:pPr>
            <a:r>
              <a:rPr lang="en-US" altLang="zh-CN" sz="2400" b="1" dirty="0">
                <a:latin typeface="楷体" panose="02010609060101010101" charset="-122"/>
                <a:ea typeface="楷体" panose="02010609060101010101" charset="-122"/>
                <a:sym typeface="+mn-ea"/>
              </a:rPr>
              <a:t> 2</a:t>
            </a:r>
            <a:r>
              <a:rPr lang="zh-CN" altLang="en-US" sz="2400" b="1" dirty="0">
                <a:latin typeface="楷体" panose="02010609060101010101" charset="-122"/>
                <a:ea typeface="楷体" panose="02010609060101010101" charset="-122"/>
                <a:sym typeface="+mn-ea"/>
              </a:rPr>
              <a:t>、复式记账：</a:t>
            </a:r>
            <a:r>
              <a:rPr lang="zh-CN" altLang="en-US" sz="2400" dirty="0">
                <a:latin typeface="楷体" panose="02010609060101010101" charset="-122"/>
                <a:ea typeface="楷体" panose="02010609060101010101" charset="-122"/>
                <a:sym typeface="+mn-ea"/>
              </a:rPr>
              <a:t>主要介绍其定义、理论依据，并重点介绍各国通用的借贷记账法。及在复式记账的基础上，账户登记以及编制试算平衡表的方法。</a:t>
            </a:r>
            <a:endParaRPr lang="zh-CN" altLang="en-US" sz="2400" dirty="0">
              <a:solidFill>
                <a:srgbClr val="FF0000"/>
              </a:solidFill>
              <a:latin typeface="楷体" panose="02010609060101010101" charset="-122"/>
              <a:ea typeface="楷体" panose="02010609060101010101" charset="-122"/>
              <a:sym typeface="+mn-ea"/>
            </a:endParaRPr>
          </a:p>
          <a:p>
            <a:pPr lvl="0" indent="0" algn="just"/>
            <a:endParaRPr lang="zh-CN" altLang="en-US" dirty="0">
              <a:solidFill>
                <a:srgbClr val="FF0000"/>
              </a:solidFill>
              <a:latin typeface="Arial" panose="020B0604020202020204" pitchFamily="34" charset="0"/>
              <a:ea typeface="宋体" panose="02010600030101010101" pitchFamily="2" charset="-122"/>
            </a:endParaRPr>
          </a:p>
        </p:txBody>
      </p:sp>
      <p:grpSp>
        <p:nvGrpSpPr>
          <p:cNvPr id="2" name="Group 81"/>
          <p:cNvGrpSpPr/>
          <p:nvPr/>
        </p:nvGrpSpPr>
        <p:grpSpPr>
          <a:xfrm>
            <a:off x="990600" y="1066800"/>
            <a:ext cx="2743200" cy="639763"/>
            <a:chOff x="624" y="816"/>
            <a:chExt cx="1728" cy="403"/>
          </a:xfrm>
        </p:grpSpPr>
        <p:sp>
          <p:nvSpPr>
            <p:cNvPr id="3076" name="AutoShape 82"/>
            <p:cNvSpPr/>
            <p:nvPr/>
          </p:nvSpPr>
          <p:spPr>
            <a:xfrm>
              <a:off x="624" y="816"/>
              <a:ext cx="427" cy="403"/>
            </a:xfrm>
            <a:prstGeom prst="diamond">
              <a:avLst/>
            </a:prstGeom>
            <a:solidFill>
              <a:srgbClr val="FFFF99"/>
            </a:solidFill>
            <a:ln w="9525" cap="flat" cmpd="sng">
              <a:solidFill>
                <a:srgbClr val="FF0000"/>
              </a:solidFill>
              <a:prstDash val="solid"/>
              <a:miter/>
              <a:headEnd type="none" w="med" len="med"/>
              <a:tailEnd type="none" w="med" len="med"/>
            </a:ln>
          </p:spPr>
          <p:txBody>
            <a:bodyPr anchor="t"/>
            <a:p>
              <a:pPr lvl="0" indent="0" algn="just"/>
              <a:r>
                <a:rPr lang="zh-CN" altLang="en-US" b="1" dirty="0">
                  <a:latin typeface="Times New Roman" panose="02020603050405020304" pitchFamily="18" charset="0"/>
                  <a:ea typeface="宋体" panose="02010600030101010101" pitchFamily="2" charset="-122"/>
                </a:rPr>
                <a:t>内</a:t>
              </a:r>
              <a:endParaRPr lang="zh-CN" altLang="en-US" b="1" dirty="0">
                <a:latin typeface="Arial" panose="020B0604020202020204" pitchFamily="34" charset="0"/>
                <a:ea typeface="宋体" panose="02010600030101010101" pitchFamily="2" charset="-122"/>
              </a:endParaRPr>
            </a:p>
          </p:txBody>
        </p:sp>
        <p:sp>
          <p:nvSpPr>
            <p:cNvPr id="3077" name="AutoShape 83"/>
            <p:cNvSpPr/>
            <p:nvPr/>
          </p:nvSpPr>
          <p:spPr>
            <a:xfrm>
              <a:off x="1061" y="816"/>
              <a:ext cx="427" cy="403"/>
            </a:xfrm>
            <a:prstGeom prst="diamond">
              <a:avLst/>
            </a:prstGeom>
            <a:solidFill>
              <a:srgbClr val="FFFF99"/>
            </a:solidFill>
            <a:ln w="9525" cap="flat" cmpd="sng">
              <a:solidFill>
                <a:srgbClr val="FF0000"/>
              </a:solidFill>
              <a:prstDash val="solid"/>
              <a:miter/>
              <a:headEnd type="none" w="med" len="med"/>
              <a:tailEnd type="none" w="med" len="med"/>
            </a:ln>
          </p:spPr>
          <p:txBody>
            <a:bodyPr anchor="t"/>
            <a:p>
              <a:pPr lvl="0" indent="0" algn="just"/>
              <a:r>
                <a:rPr lang="zh-CN" altLang="en-US" b="1" dirty="0">
                  <a:latin typeface="Times New Roman" panose="02020603050405020304" pitchFamily="18" charset="0"/>
                  <a:ea typeface="宋体" panose="02010600030101010101" pitchFamily="2" charset="-122"/>
                </a:rPr>
                <a:t>容</a:t>
              </a:r>
              <a:endParaRPr lang="zh-CN" altLang="en-US" b="1" dirty="0">
                <a:latin typeface="Arial" panose="020B0604020202020204" pitchFamily="34" charset="0"/>
                <a:ea typeface="宋体" panose="02010600030101010101" pitchFamily="2" charset="-122"/>
              </a:endParaRPr>
            </a:p>
          </p:txBody>
        </p:sp>
        <p:sp>
          <p:nvSpPr>
            <p:cNvPr id="3078" name="AutoShape 84"/>
            <p:cNvSpPr/>
            <p:nvPr/>
          </p:nvSpPr>
          <p:spPr>
            <a:xfrm>
              <a:off x="1493" y="816"/>
              <a:ext cx="427" cy="403"/>
            </a:xfrm>
            <a:prstGeom prst="diamond">
              <a:avLst/>
            </a:prstGeom>
            <a:solidFill>
              <a:srgbClr val="FFFF99"/>
            </a:solidFill>
            <a:ln w="9525" cap="flat" cmpd="sng">
              <a:solidFill>
                <a:srgbClr val="FF0000"/>
              </a:solidFill>
              <a:prstDash val="solid"/>
              <a:miter/>
              <a:headEnd type="none" w="med" len="med"/>
              <a:tailEnd type="none" w="med" len="med"/>
            </a:ln>
          </p:spPr>
          <p:txBody>
            <a:bodyPr anchor="t"/>
            <a:p>
              <a:pPr lvl="0" indent="0" algn="just"/>
              <a:r>
                <a:rPr lang="zh-CN" altLang="en-US" b="1" dirty="0">
                  <a:latin typeface="Times New Roman" panose="02020603050405020304" pitchFamily="18" charset="0"/>
                  <a:ea typeface="宋体" panose="02010600030101010101" pitchFamily="2" charset="-122"/>
                </a:rPr>
                <a:t>导</a:t>
              </a:r>
              <a:endParaRPr lang="zh-CN" altLang="en-US" b="1" dirty="0">
                <a:latin typeface="Arial" panose="020B0604020202020204" pitchFamily="34" charset="0"/>
                <a:ea typeface="宋体" panose="02010600030101010101" pitchFamily="2" charset="-122"/>
              </a:endParaRPr>
            </a:p>
          </p:txBody>
        </p:sp>
        <p:sp>
          <p:nvSpPr>
            <p:cNvPr id="3079" name="AutoShape 85"/>
            <p:cNvSpPr/>
            <p:nvPr/>
          </p:nvSpPr>
          <p:spPr>
            <a:xfrm>
              <a:off x="1925" y="816"/>
              <a:ext cx="427" cy="403"/>
            </a:xfrm>
            <a:prstGeom prst="diamond">
              <a:avLst/>
            </a:prstGeom>
            <a:solidFill>
              <a:srgbClr val="FFFF99"/>
            </a:solidFill>
            <a:ln w="9525" cap="flat" cmpd="sng">
              <a:solidFill>
                <a:srgbClr val="FF0000"/>
              </a:solidFill>
              <a:prstDash val="solid"/>
              <a:miter/>
              <a:headEnd type="none" w="med" len="med"/>
              <a:tailEnd type="none" w="med" len="med"/>
            </a:ln>
          </p:spPr>
          <p:txBody>
            <a:bodyPr anchor="t"/>
            <a:p>
              <a:pPr lvl="0" indent="0" algn="just"/>
              <a:r>
                <a:rPr lang="zh-CN" altLang="en-US" b="1" dirty="0">
                  <a:latin typeface="Times New Roman" panose="02020603050405020304" pitchFamily="18" charset="0"/>
                  <a:ea typeface="宋体" panose="02010600030101010101" pitchFamily="2" charset="-122"/>
                </a:rPr>
                <a:t>图</a:t>
              </a:r>
              <a:endParaRPr lang="zh-CN" altLang="en-US" b="1" dirty="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Right)">
                                      <p:cBhvr>
                                        <p:cTn id="7" dur="2000"/>
                                        <p:tgtEl>
                                          <p:spTgt spid="2"/>
                                        </p:tgtEl>
                                      </p:cBhvr>
                                    </p:animEffect>
                                  </p:childTnLst>
                                </p:cTn>
                              </p:par>
                            </p:childTnLst>
                          </p:cTn>
                        </p:par>
                        <p:par>
                          <p:cTn id="8" fill="hold">
                            <p:stCondLst>
                              <p:cond delay="2000"/>
                            </p:stCondLst>
                            <p:childTnLst>
                              <p:par>
                                <p:cTn id="9" presetID="3" presetClass="entr" presetSubtype="5" fill="hold" grpId="0" nodeType="afterEffect">
                                  <p:stCondLst>
                                    <p:cond delay="0"/>
                                  </p:stCondLst>
                                  <p:childTnLst>
                                    <p:set>
                                      <p:cBhvr>
                                        <p:cTn id="10" dur="1" fill="hold">
                                          <p:stCondLst>
                                            <p:cond delay="0"/>
                                          </p:stCondLst>
                                        </p:cTn>
                                        <p:tgtEl>
                                          <p:spTgt spid="8272"/>
                                        </p:tgtEl>
                                        <p:attrNameLst>
                                          <p:attrName>style.visibility</p:attrName>
                                        </p:attrNameLst>
                                      </p:cBhvr>
                                      <p:to>
                                        <p:strVal val="visible"/>
                                      </p:to>
                                    </p:set>
                                    <p:animEffect transition="in" filter="blinds(vertical)">
                                      <p:cBhvr>
                                        <p:cTn id="11" dur="2000"/>
                                        <p:tgtEl>
                                          <p:spTgt spid="8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72"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3"/>
          <p:cNvSpPr>
            <a:spLocks noGrp="1"/>
          </p:cNvSpPr>
          <p:nvPr>
            <p:ph idx="1"/>
          </p:nvPr>
        </p:nvSpPr>
        <p:spPr>
          <a:xfrm>
            <a:off x="457200" y="381000"/>
            <a:ext cx="8458200" cy="1858645"/>
          </a:xfrm>
        </p:spPr>
        <p:txBody>
          <a:bodyPr wrap="square" lIns="91440" tIns="45720" rIns="91440" bIns="45720" anchor="t"/>
          <a:p>
            <a:pPr marL="0" indent="0" eaLnBrk="1" hangingPunct="1">
              <a:spcBef>
                <a:spcPct val="0"/>
              </a:spcBef>
              <a:buNone/>
            </a:pPr>
            <a:r>
              <a:rPr lang="en-US" altLang="zh-CN" sz="2400" b="1" dirty="0"/>
              <a:t>2. </a:t>
            </a:r>
            <a:r>
              <a:rPr lang="zh-CN" altLang="en-US" sz="2400" b="1" dirty="0"/>
              <a:t>明细科目</a:t>
            </a:r>
            <a:endParaRPr lang="zh-CN" altLang="en-US" sz="2400" b="1" dirty="0"/>
          </a:p>
          <a:p>
            <a:pPr marL="0" indent="0" eaLnBrk="1" hangingPunct="1">
              <a:spcBef>
                <a:spcPct val="0"/>
              </a:spcBef>
              <a:buNone/>
            </a:pPr>
            <a:r>
              <a:rPr lang="zh-CN" altLang="en-US" dirty="0"/>
              <a:t>     </a:t>
            </a:r>
            <a:r>
              <a:rPr lang="zh-CN" altLang="en-US" sz="2400" dirty="0">
                <a:solidFill>
                  <a:srgbClr val="FF0000"/>
                </a:solidFill>
                <a:latin typeface="楷体" panose="02010609060101010101" charset="-122"/>
                <a:ea typeface="楷体" panose="02010609060101010101" charset="-122"/>
              </a:rPr>
              <a:t>★</a:t>
            </a:r>
            <a:r>
              <a:rPr lang="zh-CN" altLang="en-US" sz="2400" dirty="0">
                <a:latin typeface="楷体" panose="02010609060101010101" charset="-122"/>
                <a:ea typeface="楷体" panose="02010609060101010101" charset="-122"/>
              </a:rPr>
              <a:t>是在对会计要素内容进行</a:t>
            </a:r>
            <a:r>
              <a:rPr lang="zh-CN" altLang="en-US" sz="2400" b="1" dirty="0">
                <a:solidFill>
                  <a:srgbClr val="FF0000"/>
                </a:solidFill>
                <a:latin typeface="楷体" panose="02010609060101010101" charset="-122"/>
                <a:ea typeface="楷体" panose="02010609060101010101" charset="-122"/>
              </a:rPr>
              <a:t>总括分类的基础</a:t>
            </a:r>
            <a:r>
              <a:rPr lang="zh-CN" altLang="en-US" sz="2400" dirty="0">
                <a:latin typeface="楷体" panose="02010609060101010101" charset="-122"/>
                <a:ea typeface="楷体" panose="02010609060101010101" charset="-122"/>
              </a:rPr>
              <a:t>上，</a:t>
            </a:r>
            <a:r>
              <a:rPr lang="zh-CN" altLang="en-US" sz="2400" b="1" u="sng" dirty="0">
                <a:solidFill>
                  <a:srgbClr val="FF0000"/>
                </a:solidFill>
                <a:latin typeface="楷体" panose="02010609060101010101" charset="-122"/>
                <a:ea typeface="楷体" panose="02010609060101010101" charset="-122"/>
              </a:rPr>
              <a:t>再进行详细分类而形成的项目</a:t>
            </a:r>
            <a:r>
              <a:rPr lang="zh-CN" altLang="en-US" sz="2400" dirty="0">
                <a:latin typeface="楷体" panose="02010609060101010101" charset="-122"/>
                <a:ea typeface="楷体" panose="02010609060101010101" charset="-122"/>
              </a:rPr>
              <a:t>。是对会计要素具体内容明细分类核算的依据，利用明细科目设置的账户，可以提供更为详细的信息。 </a:t>
            </a:r>
            <a:endParaRPr lang="zh-CN" altLang="en-US" sz="2400" dirty="0">
              <a:latin typeface="楷体" panose="02010609060101010101" charset="-122"/>
              <a:ea typeface="楷体" panose="02010609060101010101" charset="-122"/>
            </a:endParaRPr>
          </a:p>
        </p:txBody>
      </p:sp>
      <p:grpSp>
        <p:nvGrpSpPr>
          <p:cNvPr id="17410" name="组合 7"/>
          <p:cNvGrpSpPr/>
          <p:nvPr/>
        </p:nvGrpSpPr>
        <p:grpSpPr>
          <a:xfrm>
            <a:off x="800100" y="2636838"/>
            <a:ext cx="7772400" cy="3311525"/>
            <a:chOff x="1080" y="5400"/>
            <a:chExt cx="12240" cy="5215"/>
          </a:xfrm>
        </p:grpSpPr>
        <p:sp>
          <p:nvSpPr>
            <p:cNvPr id="17411" name="AutoShape 10"/>
            <p:cNvSpPr/>
            <p:nvPr/>
          </p:nvSpPr>
          <p:spPr>
            <a:xfrm>
              <a:off x="1080" y="5880"/>
              <a:ext cx="2640" cy="4320"/>
            </a:xfrm>
            <a:prstGeom prst="wedgeRoundRectCallout">
              <a:avLst>
                <a:gd name="adj1" fmla="val -42065"/>
                <a:gd name="adj2" fmla="val -32083"/>
                <a:gd name="adj3" fmla="val 16667"/>
              </a:avLst>
            </a:prstGeom>
            <a:solidFill>
              <a:srgbClr val="CCFFCC"/>
            </a:solidFill>
            <a:ln w="9525" cap="flat" cmpd="sng">
              <a:solidFill>
                <a:srgbClr val="000000"/>
              </a:solidFill>
              <a:prstDash val="sysDot"/>
              <a:miter/>
              <a:headEnd type="none" w="med" len="med"/>
              <a:tailEnd type="none" w="med" len="med"/>
            </a:ln>
          </p:spPr>
          <p:txBody>
            <a:bodyPr anchor="t"/>
            <a:p>
              <a:pPr lvl="0" indent="0" algn="ctr"/>
              <a:endParaRPr lang="zh-CN" altLang="en-US" sz="2000" b="1" dirty="0">
                <a:latin typeface="Times New Roman" panose="02020603050405020304" pitchFamily="18" charset="0"/>
                <a:ea typeface="宋体" panose="02010600030101010101" pitchFamily="2" charset="-122"/>
              </a:endParaRPr>
            </a:p>
            <a:p>
              <a:pPr lvl="0" indent="0" algn="ctr"/>
              <a:endParaRPr lang="zh-CN" altLang="en-US" sz="2000" b="1" dirty="0">
                <a:latin typeface="Times New Roman" panose="02020603050405020304" pitchFamily="18" charset="0"/>
                <a:ea typeface="宋体" panose="02010600030101010101" pitchFamily="2" charset="-122"/>
              </a:endParaRPr>
            </a:p>
            <a:p>
              <a:pPr lvl="0" indent="0" algn="ctr"/>
              <a:r>
                <a:rPr lang="zh-CN" altLang="en-US" sz="2000" b="1" dirty="0">
                  <a:latin typeface="Times New Roman" panose="02020603050405020304" pitchFamily="18" charset="0"/>
                  <a:ea typeface="宋体" panose="02010600030101010101" pitchFamily="2" charset="-122"/>
                </a:rPr>
                <a:t>总</a:t>
              </a:r>
              <a:endParaRPr lang="zh-CN" altLang="en-US" sz="2000" b="1" dirty="0">
                <a:latin typeface="Times New Roman" panose="02020603050405020304" pitchFamily="18" charset="0"/>
                <a:ea typeface="宋体" panose="02010600030101010101" pitchFamily="2" charset="-122"/>
              </a:endParaRPr>
            </a:p>
            <a:p>
              <a:pPr lvl="0" indent="0" algn="ctr"/>
              <a:r>
                <a:rPr lang="zh-CN" altLang="en-US" sz="2000" b="1" dirty="0">
                  <a:latin typeface="Times New Roman" panose="02020603050405020304" pitchFamily="18" charset="0"/>
                  <a:ea typeface="宋体" panose="02010600030101010101" pitchFamily="2" charset="-122"/>
                </a:rPr>
                <a:t>账</a:t>
              </a:r>
              <a:endParaRPr lang="zh-CN" altLang="en-US" sz="2000" b="1" dirty="0">
                <a:latin typeface="Times New Roman" panose="02020603050405020304" pitchFamily="18" charset="0"/>
                <a:ea typeface="宋体" panose="02010600030101010101" pitchFamily="2" charset="-122"/>
              </a:endParaRPr>
            </a:p>
            <a:p>
              <a:pPr lvl="0" indent="0" algn="ctr"/>
              <a:r>
                <a:rPr lang="zh-CN" altLang="en-US" sz="2000" b="1" dirty="0">
                  <a:latin typeface="Times New Roman" panose="02020603050405020304" pitchFamily="18" charset="0"/>
                  <a:ea typeface="宋体" panose="02010600030101010101" pitchFamily="2" charset="-122"/>
                </a:rPr>
                <a:t>科</a:t>
              </a:r>
              <a:endParaRPr lang="zh-CN" altLang="en-US" sz="2000" b="1" dirty="0">
                <a:latin typeface="Times New Roman" panose="02020603050405020304" pitchFamily="18" charset="0"/>
                <a:ea typeface="宋体" panose="02010600030101010101" pitchFamily="2" charset="-122"/>
              </a:endParaRPr>
            </a:p>
            <a:p>
              <a:pPr lvl="0" indent="0" algn="ctr"/>
              <a:r>
                <a:rPr lang="zh-CN" altLang="en-US" sz="2000" b="1" dirty="0">
                  <a:latin typeface="Times New Roman" panose="02020603050405020304" pitchFamily="18" charset="0"/>
                  <a:ea typeface="宋体" panose="02010600030101010101" pitchFamily="2" charset="-122"/>
                </a:rPr>
                <a:t>目</a:t>
              </a:r>
              <a:endParaRPr lang="zh-CN" altLang="en-US" sz="2000" b="1" dirty="0">
                <a:latin typeface="Arial" panose="020B0604020202020204" pitchFamily="34" charset="0"/>
                <a:ea typeface="宋体" panose="02010600030101010101" pitchFamily="2" charset="-122"/>
              </a:endParaRPr>
            </a:p>
          </p:txBody>
        </p:sp>
        <p:grpSp>
          <p:nvGrpSpPr>
            <p:cNvPr id="17412" name="Group 18"/>
            <p:cNvGrpSpPr/>
            <p:nvPr/>
          </p:nvGrpSpPr>
          <p:grpSpPr>
            <a:xfrm>
              <a:off x="6360" y="6895"/>
              <a:ext cx="4440" cy="2160"/>
              <a:chOff x="1344" y="2832"/>
              <a:chExt cx="1776" cy="864"/>
            </a:xfrm>
          </p:grpSpPr>
          <p:sp>
            <p:nvSpPr>
              <p:cNvPr id="17413" name="Line 11"/>
              <p:cNvSpPr/>
              <p:nvPr/>
            </p:nvSpPr>
            <p:spPr>
              <a:xfrm>
                <a:off x="1344" y="3264"/>
                <a:ext cx="864" cy="0"/>
              </a:xfrm>
              <a:prstGeom prst="line">
                <a:avLst/>
              </a:prstGeom>
              <a:ln w="9525" cap="flat" cmpd="sng">
                <a:solidFill>
                  <a:srgbClr val="0000FF"/>
                </a:solidFill>
                <a:prstDash val="solid"/>
                <a:round/>
                <a:headEnd type="none" w="med" len="med"/>
                <a:tailEnd type="triangle" w="sm" len="lg"/>
              </a:ln>
            </p:spPr>
          </p:sp>
          <p:sp>
            <p:nvSpPr>
              <p:cNvPr id="17414" name="Line 12"/>
              <p:cNvSpPr/>
              <p:nvPr/>
            </p:nvSpPr>
            <p:spPr>
              <a:xfrm>
                <a:off x="1728" y="2976"/>
                <a:ext cx="480" cy="0"/>
              </a:xfrm>
              <a:prstGeom prst="line">
                <a:avLst/>
              </a:prstGeom>
              <a:ln w="9525" cap="flat" cmpd="sng">
                <a:solidFill>
                  <a:srgbClr val="0000FF"/>
                </a:solidFill>
                <a:prstDash val="solid"/>
                <a:round/>
                <a:headEnd type="none" w="med" len="med"/>
                <a:tailEnd type="triangle" w="sm" len="lg"/>
              </a:ln>
            </p:spPr>
          </p:sp>
          <p:sp>
            <p:nvSpPr>
              <p:cNvPr id="17415" name="Line 13"/>
              <p:cNvSpPr/>
              <p:nvPr/>
            </p:nvSpPr>
            <p:spPr>
              <a:xfrm>
                <a:off x="1728" y="3552"/>
                <a:ext cx="480" cy="0"/>
              </a:xfrm>
              <a:prstGeom prst="line">
                <a:avLst/>
              </a:prstGeom>
              <a:ln w="9525" cap="flat" cmpd="sng">
                <a:solidFill>
                  <a:srgbClr val="0000FF"/>
                </a:solidFill>
                <a:prstDash val="solid"/>
                <a:round/>
                <a:headEnd type="none" w="med" len="med"/>
                <a:tailEnd type="triangle" w="sm" len="lg"/>
              </a:ln>
            </p:spPr>
          </p:sp>
          <p:sp>
            <p:nvSpPr>
              <p:cNvPr id="17416" name="Line 14"/>
              <p:cNvSpPr/>
              <p:nvPr/>
            </p:nvSpPr>
            <p:spPr>
              <a:xfrm>
                <a:off x="1728" y="2976"/>
                <a:ext cx="0" cy="576"/>
              </a:xfrm>
              <a:prstGeom prst="line">
                <a:avLst/>
              </a:prstGeom>
              <a:ln w="9525" cap="flat" cmpd="sng">
                <a:solidFill>
                  <a:srgbClr val="0000FF"/>
                </a:solidFill>
                <a:prstDash val="solid"/>
                <a:round/>
                <a:headEnd type="none" w="med" len="med"/>
                <a:tailEnd type="none" w="med" len="med"/>
              </a:ln>
            </p:spPr>
          </p:sp>
          <p:sp>
            <p:nvSpPr>
              <p:cNvPr id="17417" name="AutoShape 15"/>
              <p:cNvSpPr/>
              <p:nvPr/>
            </p:nvSpPr>
            <p:spPr>
              <a:xfrm>
                <a:off x="2208" y="2832"/>
                <a:ext cx="912" cy="240"/>
              </a:xfrm>
              <a:prstGeom prst="wedgeRectCallout">
                <a:avLst>
                  <a:gd name="adj1" fmla="val 1315"/>
                  <a:gd name="adj2" fmla="val -2083"/>
                </a:avLst>
              </a:prstGeom>
              <a:solidFill>
                <a:srgbClr val="FF5050"/>
              </a:solidFill>
              <a:ln w="9525" cap="flat" cmpd="sng">
                <a:solidFill>
                  <a:schemeClr val="tx1"/>
                </a:solidFill>
                <a:prstDash val="sysDot"/>
                <a:miter/>
                <a:headEnd type="none" w="med" len="med"/>
                <a:tailEnd type="none" w="med" len="med"/>
              </a:ln>
            </p:spPr>
            <p:txBody>
              <a:bodyPr anchor="t"/>
              <a:p>
                <a:pPr lvl="0" indent="0" algn="ctr"/>
                <a:r>
                  <a:rPr lang="zh-CN" altLang="en-US" b="1" dirty="0">
                    <a:solidFill>
                      <a:srgbClr val="0000FF"/>
                    </a:solidFill>
                    <a:latin typeface="Arial" panose="020B0604020202020204" pitchFamily="34" charset="0"/>
                    <a:ea typeface="宋体" panose="02010600030101010101" pitchFamily="2" charset="-122"/>
                  </a:rPr>
                  <a:t>顺达公司</a:t>
                </a:r>
                <a:endParaRPr lang="zh-CN" altLang="en-US" b="1" dirty="0">
                  <a:solidFill>
                    <a:srgbClr val="0000FF"/>
                  </a:solidFill>
                  <a:latin typeface="Arial" panose="020B0604020202020204" pitchFamily="34" charset="0"/>
                  <a:ea typeface="宋体" panose="02010600030101010101" pitchFamily="2" charset="-122"/>
                </a:endParaRPr>
              </a:p>
            </p:txBody>
          </p:sp>
          <p:sp>
            <p:nvSpPr>
              <p:cNvPr id="17418" name="AutoShape 16"/>
              <p:cNvSpPr/>
              <p:nvPr/>
            </p:nvSpPr>
            <p:spPr>
              <a:xfrm>
                <a:off x="2208" y="3144"/>
                <a:ext cx="912" cy="240"/>
              </a:xfrm>
              <a:prstGeom prst="wedgeRectCallout">
                <a:avLst>
                  <a:gd name="adj1" fmla="val 1315"/>
                  <a:gd name="adj2" fmla="val -2083"/>
                </a:avLst>
              </a:prstGeom>
              <a:solidFill>
                <a:srgbClr val="FF5050"/>
              </a:solidFill>
              <a:ln w="9525" cap="flat" cmpd="sng">
                <a:solidFill>
                  <a:schemeClr val="tx1"/>
                </a:solidFill>
                <a:prstDash val="sysDot"/>
                <a:miter/>
                <a:headEnd type="none" w="med" len="med"/>
                <a:tailEnd type="none" w="med" len="med"/>
              </a:ln>
            </p:spPr>
            <p:txBody>
              <a:bodyPr anchor="t"/>
              <a:p>
                <a:pPr lvl="0" indent="0" algn="ctr"/>
                <a:r>
                  <a:rPr lang="zh-CN" altLang="en-US" b="1" dirty="0">
                    <a:solidFill>
                      <a:srgbClr val="0000FF"/>
                    </a:solidFill>
                    <a:latin typeface="Arial" panose="020B0604020202020204" pitchFamily="34" charset="0"/>
                    <a:ea typeface="宋体" panose="02010600030101010101" pitchFamily="2" charset="-122"/>
                  </a:rPr>
                  <a:t>顺通公司</a:t>
                </a:r>
                <a:endParaRPr lang="zh-CN" altLang="en-US" b="1" dirty="0">
                  <a:solidFill>
                    <a:srgbClr val="0000FF"/>
                  </a:solidFill>
                  <a:latin typeface="Arial" panose="020B0604020202020204" pitchFamily="34" charset="0"/>
                  <a:ea typeface="宋体" panose="02010600030101010101" pitchFamily="2" charset="-122"/>
                </a:endParaRPr>
              </a:p>
            </p:txBody>
          </p:sp>
          <p:sp>
            <p:nvSpPr>
              <p:cNvPr id="17419" name="AutoShape 17"/>
              <p:cNvSpPr/>
              <p:nvPr/>
            </p:nvSpPr>
            <p:spPr>
              <a:xfrm>
                <a:off x="2208" y="3456"/>
                <a:ext cx="912" cy="240"/>
              </a:xfrm>
              <a:prstGeom prst="wedgeRectCallout">
                <a:avLst>
                  <a:gd name="adj1" fmla="val 1315"/>
                  <a:gd name="adj2" fmla="val -2083"/>
                </a:avLst>
              </a:prstGeom>
              <a:solidFill>
                <a:srgbClr val="FF5050"/>
              </a:solidFill>
              <a:ln w="9525" cap="flat" cmpd="sng">
                <a:solidFill>
                  <a:schemeClr val="tx1"/>
                </a:solidFill>
                <a:prstDash val="sysDot"/>
                <a:miter/>
                <a:headEnd type="none" w="med" len="med"/>
                <a:tailEnd type="none" w="med" len="med"/>
              </a:ln>
            </p:spPr>
            <p:txBody>
              <a:bodyPr anchor="t"/>
              <a:p>
                <a:pPr lvl="0" indent="0" algn="ctr"/>
                <a:r>
                  <a:rPr lang="zh-CN" altLang="en-US" b="1" dirty="0">
                    <a:solidFill>
                      <a:srgbClr val="0000FF"/>
                    </a:solidFill>
                    <a:latin typeface="Arial" panose="020B0604020202020204" pitchFamily="34" charset="0"/>
                    <a:ea typeface="宋体" panose="02010600030101010101" pitchFamily="2" charset="-122"/>
                  </a:rPr>
                  <a:t>顺庆公司</a:t>
                </a:r>
                <a:endParaRPr lang="zh-CN" altLang="en-US" b="1" dirty="0">
                  <a:solidFill>
                    <a:srgbClr val="0000FF"/>
                  </a:solidFill>
                  <a:latin typeface="Arial" panose="020B0604020202020204" pitchFamily="34" charset="0"/>
                  <a:ea typeface="宋体" panose="02010600030101010101" pitchFamily="2" charset="-122"/>
                </a:endParaRPr>
              </a:p>
            </p:txBody>
          </p:sp>
        </p:grpSp>
        <p:sp>
          <p:nvSpPr>
            <p:cNvPr id="17420" name="AutoShape 19"/>
            <p:cNvSpPr/>
            <p:nvPr/>
          </p:nvSpPr>
          <p:spPr>
            <a:xfrm>
              <a:off x="11160" y="6480"/>
              <a:ext cx="2160" cy="2880"/>
            </a:xfrm>
            <a:prstGeom prst="wedgeRoundRectCallout">
              <a:avLst>
                <a:gd name="adj1" fmla="val -22685"/>
                <a:gd name="adj2" fmla="val 31944"/>
                <a:gd name="adj3" fmla="val 16667"/>
              </a:avLst>
            </a:prstGeom>
            <a:solidFill>
              <a:srgbClr val="CCFFCC"/>
            </a:solidFill>
            <a:ln w="9525" cap="flat" cmpd="sng">
              <a:solidFill>
                <a:srgbClr val="000000"/>
              </a:solidFill>
              <a:prstDash val="sysDot"/>
              <a:miter/>
              <a:headEnd type="none" w="med" len="med"/>
              <a:tailEnd type="none" w="med" len="med"/>
            </a:ln>
          </p:spPr>
          <p:txBody>
            <a:bodyPr anchor="t"/>
            <a:p>
              <a:pPr lvl="0" indent="0"/>
              <a:endParaRPr lang="zh-CN" altLang="en-US" sz="2000" b="1" dirty="0">
                <a:latin typeface="Arial" panose="020B0604020202020204" pitchFamily="34" charset="0"/>
                <a:ea typeface="宋体" panose="02010600030101010101" pitchFamily="2" charset="-122"/>
              </a:endParaRPr>
            </a:p>
            <a:p>
              <a:pPr lvl="0" indent="0" algn="ctr"/>
              <a:r>
                <a:rPr lang="zh-CN" altLang="en-US" sz="2000" b="1" dirty="0">
                  <a:latin typeface="Arial" panose="020B0604020202020204" pitchFamily="34" charset="0"/>
                  <a:ea typeface="宋体" panose="02010600030101010101" pitchFamily="2" charset="-122"/>
                </a:rPr>
                <a:t>明</a:t>
              </a:r>
              <a:endParaRPr lang="zh-CN" altLang="en-US" sz="2000" b="1" dirty="0">
                <a:latin typeface="Arial" panose="020B0604020202020204" pitchFamily="34" charset="0"/>
                <a:ea typeface="宋体" panose="02010600030101010101" pitchFamily="2" charset="-122"/>
              </a:endParaRPr>
            </a:p>
            <a:p>
              <a:pPr lvl="0" indent="0" algn="ctr"/>
              <a:r>
                <a:rPr lang="zh-CN" altLang="en-US" sz="2000" b="1" dirty="0">
                  <a:latin typeface="Arial" panose="020B0604020202020204" pitchFamily="34" charset="0"/>
                  <a:ea typeface="宋体" panose="02010600030101010101" pitchFamily="2" charset="-122"/>
                </a:rPr>
                <a:t>细</a:t>
              </a:r>
              <a:endParaRPr lang="zh-CN" altLang="en-US" sz="2000" b="1" dirty="0">
                <a:latin typeface="Arial" panose="020B0604020202020204" pitchFamily="34" charset="0"/>
                <a:ea typeface="宋体" panose="02010600030101010101" pitchFamily="2" charset="-122"/>
              </a:endParaRPr>
            </a:p>
            <a:p>
              <a:pPr lvl="0" indent="0" algn="ctr"/>
              <a:r>
                <a:rPr lang="zh-CN" altLang="en-US" sz="2000" b="1" dirty="0">
                  <a:latin typeface="Arial" panose="020B0604020202020204" pitchFamily="34" charset="0"/>
                  <a:ea typeface="宋体" panose="02010600030101010101" pitchFamily="2" charset="-122"/>
                </a:rPr>
                <a:t>科</a:t>
              </a:r>
              <a:endParaRPr lang="zh-CN" altLang="en-US" sz="2000" b="1" dirty="0">
                <a:latin typeface="Arial" panose="020B0604020202020204" pitchFamily="34" charset="0"/>
                <a:ea typeface="宋体" panose="02010600030101010101" pitchFamily="2" charset="-122"/>
              </a:endParaRPr>
            </a:p>
            <a:p>
              <a:pPr lvl="0" indent="0" algn="ctr"/>
              <a:r>
                <a:rPr lang="zh-CN" altLang="en-US" sz="2000" b="1" dirty="0">
                  <a:latin typeface="Arial" panose="020B0604020202020204" pitchFamily="34" charset="0"/>
                  <a:ea typeface="宋体" panose="02010600030101010101" pitchFamily="2" charset="-122"/>
                </a:rPr>
                <a:t>目</a:t>
              </a:r>
              <a:endParaRPr lang="zh-CN" altLang="en-US" sz="2000" dirty="0">
                <a:latin typeface="Arial" panose="020B0604020202020204" pitchFamily="34" charset="0"/>
                <a:ea typeface="宋体" panose="02010600030101010101" pitchFamily="2" charset="-122"/>
              </a:endParaRPr>
            </a:p>
          </p:txBody>
        </p:sp>
        <p:grpSp>
          <p:nvGrpSpPr>
            <p:cNvPr id="17421" name="Group 4"/>
            <p:cNvGrpSpPr/>
            <p:nvPr/>
          </p:nvGrpSpPr>
          <p:grpSpPr>
            <a:xfrm>
              <a:off x="3960" y="5455"/>
              <a:ext cx="2880" cy="5040"/>
              <a:chOff x="480" y="1680"/>
              <a:chExt cx="912" cy="2112"/>
            </a:xfrm>
          </p:grpSpPr>
          <p:sp>
            <p:nvSpPr>
              <p:cNvPr id="17422" name="AutoShape 5"/>
              <p:cNvSpPr/>
              <p:nvPr/>
            </p:nvSpPr>
            <p:spPr>
              <a:xfrm>
                <a:off x="480" y="1680"/>
                <a:ext cx="912" cy="384"/>
              </a:xfrm>
              <a:prstGeom prst="cube">
                <a:avLst>
                  <a:gd name="adj" fmla="val 12500"/>
                </a:avLst>
              </a:prstGeom>
              <a:solidFill>
                <a:srgbClr val="FF5050"/>
              </a:solidFill>
              <a:ln w="9525" cap="flat" cmpd="sng">
                <a:solidFill>
                  <a:schemeClr val="tx1"/>
                </a:solidFill>
                <a:prstDash val="solid"/>
                <a:miter/>
                <a:headEnd type="none" w="med" len="med"/>
                <a:tailEnd type="none" w="med" len="med"/>
              </a:ln>
            </p:spPr>
            <p:txBody>
              <a:bodyPr wrap="none" anchor="ctr"/>
              <a:p>
                <a:pPr lvl="0" indent="0" algn="ctr"/>
                <a:r>
                  <a:rPr lang="zh-CN" altLang="en-US" b="1" dirty="0">
                    <a:solidFill>
                      <a:srgbClr val="0000FF"/>
                    </a:solidFill>
                    <a:latin typeface="Arial" panose="020B0604020202020204" pitchFamily="34" charset="0"/>
                    <a:ea typeface="宋体" panose="02010600030101010101" pitchFamily="2" charset="-122"/>
                  </a:rPr>
                  <a:t>库存现金</a:t>
                </a:r>
                <a:endParaRPr lang="zh-CN" altLang="en-US" b="1" dirty="0">
                  <a:solidFill>
                    <a:srgbClr val="0000FF"/>
                  </a:solidFill>
                  <a:latin typeface="Arial" panose="020B0604020202020204" pitchFamily="34" charset="0"/>
                  <a:ea typeface="宋体" panose="02010600030101010101" pitchFamily="2" charset="-122"/>
                </a:endParaRPr>
              </a:p>
            </p:txBody>
          </p:sp>
          <p:sp>
            <p:nvSpPr>
              <p:cNvPr id="17423" name="AutoShape 6"/>
              <p:cNvSpPr/>
              <p:nvPr/>
            </p:nvSpPr>
            <p:spPr>
              <a:xfrm>
                <a:off x="480" y="2112"/>
                <a:ext cx="912" cy="384"/>
              </a:xfrm>
              <a:prstGeom prst="cube">
                <a:avLst>
                  <a:gd name="adj" fmla="val 12500"/>
                </a:avLst>
              </a:prstGeom>
              <a:solidFill>
                <a:srgbClr val="FF5050"/>
              </a:solidFill>
              <a:ln w="9525" cap="flat" cmpd="sng">
                <a:solidFill>
                  <a:schemeClr val="tx1"/>
                </a:solidFill>
                <a:prstDash val="solid"/>
                <a:miter/>
                <a:headEnd type="none" w="med" len="med"/>
                <a:tailEnd type="none" w="med" len="med"/>
              </a:ln>
            </p:spPr>
            <p:txBody>
              <a:bodyPr wrap="none" anchor="ctr"/>
              <a:p>
                <a:pPr lvl="0" indent="0" algn="ctr"/>
                <a:r>
                  <a:rPr lang="zh-CN" altLang="en-US" b="1" dirty="0">
                    <a:solidFill>
                      <a:srgbClr val="0000FF"/>
                    </a:solidFill>
                    <a:latin typeface="Arial" panose="020B0604020202020204" pitchFamily="34" charset="0"/>
                    <a:ea typeface="宋体" panose="02010600030101010101" pitchFamily="2" charset="-122"/>
                  </a:rPr>
                  <a:t>银行存款</a:t>
                </a:r>
                <a:endParaRPr lang="zh-CN" altLang="en-US" b="1" dirty="0">
                  <a:solidFill>
                    <a:srgbClr val="0000FF"/>
                  </a:solidFill>
                  <a:latin typeface="Arial" panose="020B0604020202020204" pitchFamily="34" charset="0"/>
                  <a:ea typeface="宋体" panose="02010600030101010101" pitchFamily="2" charset="-122"/>
                </a:endParaRPr>
              </a:p>
            </p:txBody>
          </p:sp>
          <p:sp>
            <p:nvSpPr>
              <p:cNvPr id="17424" name="AutoShape 7"/>
              <p:cNvSpPr/>
              <p:nvPr/>
            </p:nvSpPr>
            <p:spPr>
              <a:xfrm>
                <a:off x="480" y="2544"/>
                <a:ext cx="912" cy="384"/>
              </a:xfrm>
              <a:prstGeom prst="cube">
                <a:avLst>
                  <a:gd name="adj" fmla="val 12500"/>
                </a:avLst>
              </a:prstGeom>
              <a:solidFill>
                <a:srgbClr val="FF5050"/>
              </a:solidFill>
              <a:ln w="9525" cap="flat" cmpd="sng">
                <a:solidFill>
                  <a:schemeClr val="tx1"/>
                </a:solidFill>
                <a:prstDash val="solid"/>
                <a:miter/>
                <a:headEnd type="none" w="med" len="med"/>
                <a:tailEnd type="none" w="med" len="med"/>
              </a:ln>
            </p:spPr>
            <p:txBody>
              <a:bodyPr wrap="none" anchor="ctr"/>
              <a:p>
                <a:pPr lvl="0" indent="0" algn="ctr"/>
                <a:r>
                  <a:rPr lang="zh-CN" altLang="en-US" b="1" dirty="0">
                    <a:solidFill>
                      <a:srgbClr val="0000FF"/>
                    </a:solidFill>
                    <a:latin typeface="Arial" panose="020B0604020202020204" pitchFamily="34" charset="0"/>
                    <a:ea typeface="宋体" panose="02010600030101010101" pitchFamily="2" charset="-122"/>
                  </a:rPr>
                  <a:t>应收账款</a:t>
                </a:r>
                <a:endParaRPr lang="zh-CN" altLang="en-US" b="1" dirty="0">
                  <a:solidFill>
                    <a:srgbClr val="0000FF"/>
                  </a:solidFill>
                  <a:latin typeface="Arial" panose="020B0604020202020204" pitchFamily="34" charset="0"/>
                  <a:ea typeface="宋体" panose="02010600030101010101" pitchFamily="2" charset="-122"/>
                </a:endParaRPr>
              </a:p>
            </p:txBody>
          </p:sp>
          <p:sp>
            <p:nvSpPr>
              <p:cNvPr id="17425" name="AutoShape 8"/>
              <p:cNvSpPr/>
              <p:nvPr/>
            </p:nvSpPr>
            <p:spPr>
              <a:xfrm>
                <a:off x="480" y="2976"/>
                <a:ext cx="912" cy="384"/>
              </a:xfrm>
              <a:prstGeom prst="cube">
                <a:avLst>
                  <a:gd name="adj" fmla="val 12500"/>
                </a:avLst>
              </a:prstGeom>
              <a:solidFill>
                <a:srgbClr val="FF5050"/>
              </a:solidFill>
              <a:ln w="9525" cap="flat" cmpd="sng">
                <a:solidFill>
                  <a:schemeClr val="tx1"/>
                </a:solidFill>
                <a:prstDash val="solid"/>
                <a:miter/>
                <a:headEnd type="none" w="med" len="med"/>
                <a:tailEnd type="none" w="med" len="med"/>
              </a:ln>
            </p:spPr>
            <p:txBody>
              <a:bodyPr wrap="none" anchor="ctr"/>
              <a:p>
                <a:pPr lvl="0" indent="0" algn="ctr"/>
                <a:r>
                  <a:rPr lang="zh-CN" altLang="en-US" b="1" dirty="0">
                    <a:solidFill>
                      <a:srgbClr val="0000FF"/>
                    </a:solidFill>
                    <a:latin typeface="Arial" panose="020B0604020202020204" pitchFamily="34" charset="0"/>
                    <a:ea typeface="宋体" panose="02010600030101010101" pitchFamily="2" charset="-122"/>
                  </a:rPr>
                  <a:t>应收股利</a:t>
                </a:r>
                <a:endParaRPr lang="zh-CN" altLang="en-US" b="1" dirty="0">
                  <a:solidFill>
                    <a:srgbClr val="0000FF"/>
                  </a:solidFill>
                  <a:latin typeface="Arial" panose="020B0604020202020204" pitchFamily="34" charset="0"/>
                  <a:ea typeface="宋体" panose="02010600030101010101" pitchFamily="2" charset="-122"/>
                </a:endParaRPr>
              </a:p>
            </p:txBody>
          </p:sp>
          <p:sp>
            <p:nvSpPr>
              <p:cNvPr id="17426" name="AutoShape 9"/>
              <p:cNvSpPr/>
              <p:nvPr/>
            </p:nvSpPr>
            <p:spPr>
              <a:xfrm>
                <a:off x="480" y="3408"/>
                <a:ext cx="912" cy="384"/>
              </a:xfrm>
              <a:prstGeom prst="cube">
                <a:avLst>
                  <a:gd name="adj" fmla="val 12500"/>
                </a:avLst>
              </a:prstGeom>
              <a:solidFill>
                <a:srgbClr val="FF5050"/>
              </a:solidFill>
              <a:ln w="9525" cap="flat" cmpd="sng">
                <a:solidFill>
                  <a:schemeClr val="tx1"/>
                </a:solidFill>
                <a:prstDash val="solid"/>
                <a:miter/>
                <a:headEnd type="none" w="med" len="med"/>
                <a:tailEnd type="none" w="med" len="med"/>
              </a:ln>
            </p:spPr>
            <p:txBody>
              <a:bodyPr wrap="none" anchor="ctr"/>
              <a:p>
                <a:pPr lvl="0" indent="0" algn="ctr"/>
                <a:r>
                  <a:rPr lang="zh-CN" altLang="en-US" b="1" dirty="0">
                    <a:solidFill>
                      <a:srgbClr val="0000FF"/>
                    </a:solidFill>
                    <a:latin typeface="Arial" panose="020B0604020202020204" pitchFamily="34" charset="0"/>
                    <a:ea typeface="宋体" panose="02010600030101010101" pitchFamily="2" charset="-122"/>
                  </a:rPr>
                  <a:t>原 材 料</a:t>
                </a:r>
                <a:endParaRPr lang="zh-CN" altLang="en-US" b="1" dirty="0">
                  <a:solidFill>
                    <a:srgbClr val="0000FF"/>
                  </a:solidFill>
                  <a:latin typeface="Arial" panose="020B0604020202020204" pitchFamily="34" charset="0"/>
                  <a:ea typeface="宋体" panose="02010600030101010101" pitchFamily="2" charset="-122"/>
                </a:endParaRPr>
              </a:p>
            </p:txBody>
          </p:sp>
        </p:grpSp>
        <p:grpSp>
          <p:nvGrpSpPr>
            <p:cNvPr id="17427" name="Group 29"/>
            <p:cNvGrpSpPr/>
            <p:nvPr/>
          </p:nvGrpSpPr>
          <p:grpSpPr>
            <a:xfrm>
              <a:off x="6720" y="9295"/>
              <a:ext cx="4080" cy="1320"/>
              <a:chOff x="1392" y="3718"/>
              <a:chExt cx="1632" cy="528"/>
            </a:xfrm>
          </p:grpSpPr>
          <p:sp>
            <p:nvSpPr>
              <p:cNvPr id="17428" name="Line 21"/>
              <p:cNvSpPr/>
              <p:nvPr/>
            </p:nvSpPr>
            <p:spPr>
              <a:xfrm flipV="1">
                <a:off x="1392" y="3888"/>
                <a:ext cx="720" cy="0"/>
              </a:xfrm>
              <a:prstGeom prst="line">
                <a:avLst/>
              </a:prstGeom>
              <a:ln w="9525" cap="flat" cmpd="sng">
                <a:solidFill>
                  <a:srgbClr val="0000FF"/>
                </a:solidFill>
                <a:prstDash val="solid"/>
                <a:round/>
                <a:headEnd type="none" w="med" len="med"/>
                <a:tailEnd type="triangle" w="sm" len="lg"/>
              </a:ln>
            </p:spPr>
          </p:sp>
          <p:sp>
            <p:nvSpPr>
              <p:cNvPr id="17429" name="Line 23"/>
              <p:cNvSpPr/>
              <p:nvPr/>
            </p:nvSpPr>
            <p:spPr>
              <a:xfrm>
                <a:off x="1632" y="4128"/>
                <a:ext cx="480" cy="0"/>
              </a:xfrm>
              <a:prstGeom prst="line">
                <a:avLst/>
              </a:prstGeom>
              <a:ln w="9525" cap="flat" cmpd="sng">
                <a:solidFill>
                  <a:srgbClr val="0000FF"/>
                </a:solidFill>
                <a:prstDash val="solid"/>
                <a:round/>
                <a:headEnd type="none" w="med" len="med"/>
                <a:tailEnd type="triangle" w="sm" len="lg"/>
              </a:ln>
            </p:spPr>
          </p:sp>
          <p:sp>
            <p:nvSpPr>
              <p:cNvPr id="17430" name="Line 24"/>
              <p:cNvSpPr/>
              <p:nvPr/>
            </p:nvSpPr>
            <p:spPr>
              <a:xfrm>
                <a:off x="1632" y="3888"/>
                <a:ext cx="0" cy="240"/>
              </a:xfrm>
              <a:prstGeom prst="line">
                <a:avLst/>
              </a:prstGeom>
              <a:ln w="9525" cap="flat" cmpd="sng">
                <a:solidFill>
                  <a:srgbClr val="0000FF"/>
                </a:solidFill>
                <a:prstDash val="solid"/>
                <a:round/>
                <a:headEnd type="none" w="med" len="med"/>
                <a:tailEnd type="none" w="med" len="med"/>
              </a:ln>
            </p:spPr>
          </p:sp>
          <p:sp>
            <p:nvSpPr>
              <p:cNvPr id="17431" name="AutoShape 25"/>
              <p:cNvSpPr/>
              <p:nvPr/>
            </p:nvSpPr>
            <p:spPr>
              <a:xfrm>
                <a:off x="2112" y="3718"/>
                <a:ext cx="912" cy="240"/>
              </a:xfrm>
              <a:prstGeom prst="wedgeRectCallout">
                <a:avLst>
                  <a:gd name="adj1" fmla="val 1315"/>
                  <a:gd name="adj2" fmla="val -2083"/>
                </a:avLst>
              </a:prstGeom>
              <a:solidFill>
                <a:srgbClr val="FF5050"/>
              </a:solidFill>
              <a:ln w="9525" cap="flat" cmpd="sng">
                <a:solidFill>
                  <a:schemeClr val="tx1"/>
                </a:solidFill>
                <a:prstDash val="sysDot"/>
                <a:miter/>
                <a:headEnd type="none" w="med" len="med"/>
                <a:tailEnd type="none" w="med" len="med"/>
              </a:ln>
            </p:spPr>
            <p:txBody>
              <a:bodyPr anchor="t"/>
              <a:p>
                <a:pPr lvl="0" indent="0" algn="ctr"/>
                <a:r>
                  <a:rPr lang="en-US" altLang="zh-CN" b="1" dirty="0">
                    <a:solidFill>
                      <a:srgbClr val="0000FF"/>
                    </a:solidFill>
                    <a:latin typeface="Arial" panose="020B0604020202020204" pitchFamily="34" charset="0"/>
                    <a:ea typeface="宋体" panose="02010600030101010101" pitchFamily="2" charset="-122"/>
                  </a:rPr>
                  <a:t>A</a:t>
                </a:r>
                <a:r>
                  <a:rPr lang="zh-CN" altLang="en-US" b="1" dirty="0">
                    <a:solidFill>
                      <a:srgbClr val="0000FF"/>
                    </a:solidFill>
                    <a:latin typeface="Arial" panose="020B0604020202020204" pitchFamily="34" charset="0"/>
                    <a:ea typeface="宋体" panose="02010600030101010101" pitchFamily="2" charset="-122"/>
                  </a:rPr>
                  <a:t>材料</a:t>
                </a:r>
                <a:endParaRPr lang="zh-CN" altLang="en-US" b="1" dirty="0">
                  <a:solidFill>
                    <a:srgbClr val="0000FF"/>
                  </a:solidFill>
                  <a:latin typeface="Arial" panose="020B0604020202020204" pitchFamily="34" charset="0"/>
                  <a:ea typeface="宋体" panose="02010600030101010101" pitchFamily="2" charset="-122"/>
                </a:endParaRPr>
              </a:p>
            </p:txBody>
          </p:sp>
          <p:sp>
            <p:nvSpPr>
              <p:cNvPr id="17432" name="AutoShape 26"/>
              <p:cNvSpPr/>
              <p:nvPr/>
            </p:nvSpPr>
            <p:spPr>
              <a:xfrm>
                <a:off x="2112" y="4006"/>
                <a:ext cx="912" cy="240"/>
              </a:xfrm>
              <a:prstGeom prst="wedgeRectCallout">
                <a:avLst>
                  <a:gd name="adj1" fmla="val 1315"/>
                  <a:gd name="adj2" fmla="val -2083"/>
                </a:avLst>
              </a:prstGeom>
              <a:solidFill>
                <a:srgbClr val="FF5050"/>
              </a:solidFill>
              <a:ln w="9525" cap="flat" cmpd="sng">
                <a:solidFill>
                  <a:schemeClr val="tx1"/>
                </a:solidFill>
                <a:prstDash val="sysDot"/>
                <a:miter/>
                <a:headEnd type="none" w="med" len="med"/>
                <a:tailEnd type="none" w="med" len="med"/>
              </a:ln>
            </p:spPr>
            <p:txBody>
              <a:bodyPr anchor="t"/>
              <a:p>
                <a:pPr lvl="0" indent="0" algn="ctr"/>
                <a:r>
                  <a:rPr lang="en-US" altLang="zh-CN" b="1" dirty="0">
                    <a:solidFill>
                      <a:srgbClr val="0000FF"/>
                    </a:solidFill>
                    <a:latin typeface="Arial" panose="020B0604020202020204" pitchFamily="34" charset="0"/>
                    <a:ea typeface="宋体" panose="02010600030101010101" pitchFamily="2" charset="-122"/>
                  </a:rPr>
                  <a:t>B</a:t>
                </a:r>
                <a:r>
                  <a:rPr lang="zh-CN" altLang="en-US" b="1" dirty="0">
                    <a:solidFill>
                      <a:srgbClr val="0000FF"/>
                    </a:solidFill>
                    <a:latin typeface="Arial" panose="020B0604020202020204" pitchFamily="34" charset="0"/>
                    <a:ea typeface="宋体" panose="02010600030101010101" pitchFamily="2" charset="-122"/>
                  </a:rPr>
                  <a:t>材料</a:t>
                </a:r>
                <a:endParaRPr lang="zh-CN" altLang="en-US" b="1" dirty="0">
                  <a:solidFill>
                    <a:srgbClr val="0000FF"/>
                  </a:solidFill>
                  <a:latin typeface="Arial" panose="020B0604020202020204" pitchFamily="34" charset="0"/>
                  <a:ea typeface="宋体" panose="02010600030101010101" pitchFamily="2" charset="-122"/>
                </a:endParaRPr>
              </a:p>
            </p:txBody>
          </p:sp>
        </p:grpSp>
        <p:grpSp>
          <p:nvGrpSpPr>
            <p:cNvPr id="17433" name="Group 37"/>
            <p:cNvGrpSpPr/>
            <p:nvPr/>
          </p:nvGrpSpPr>
          <p:grpSpPr>
            <a:xfrm>
              <a:off x="6720" y="5400"/>
              <a:ext cx="4080" cy="1560"/>
              <a:chOff x="1392" y="2160"/>
              <a:chExt cx="1632" cy="624"/>
            </a:xfrm>
          </p:grpSpPr>
          <p:sp>
            <p:nvSpPr>
              <p:cNvPr id="17434" name="Line 31"/>
              <p:cNvSpPr/>
              <p:nvPr/>
            </p:nvSpPr>
            <p:spPr>
              <a:xfrm flipV="1">
                <a:off x="1632" y="2304"/>
                <a:ext cx="480" cy="0"/>
              </a:xfrm>
              <a:prstGeom prst="line">
                <a:avLst/>
              </a:prstGeom>
              <a:ln w="9525" cap="flat" cmpd="sng">
                <a:solidFill>
                  <a:srgbClr val="0000FF"/>
                </a:solidFill>
                <a:prstDash val="solid"/>
                <a:round/>
                <a:headEnd type="none" w="med" len="med"/>
                <a:tailEnd type="triangle" w="sm" len="lg"/>
              </a:ln>
            </p:spPr>
          </p:sp>
          <p:sp>
            <p:nvSpPr>
              <p:cNvPr id="17435" name="Line 32"/>
              <p:cNvSpPr/>
              <p:nvPr/>
            </p:nvSpPr>
            <p:spPr>
              <a:xfrm>
                <a:off x="1632" y="2570"/>
                <a:ext cx="480" cy="0"/>
              </a:xfrm>
              <a:prstGeom prst="line">
                <a:avLst/>
              </a:prstGeom>
              <a:ln w="9525" cap="flat" cmpd="sng">
                <a:solidFill>
                  <a:srgbClr val="0000FF"/>
                </a:solidFill>
                <a:prstDash val="solid"/>
                <a:round/>
                <a:headEnd type="none" w="med" len="med"/>
                <a:tailEnd type="triangle" w="sm" len="lg"/>
              </a:ln>
            </p:spPr>
          </p:sp>
          <p:sp>
            <p:nvSpPr>
              <p:cNvPr id="17436" name="Line 33"/>
              <p:cNvSpPr/>
              <p:nvPr/>
            </p:nvSpPr>
            <p:spPr>
              <a:xfrm>
                <a:off x="1632" y="2304"/>
                <a:ext cx="0" cy="480"/>
              </a:xfrm>
              <a:prstGeom prst="line">
                <a:avLst/>
              </a:prstGeom>
              <a:ln w="9525" cap="flat" cmpd="sng">
                <a:solidFill>
                  <a:srgbClr val="0000FF"/>
                </a:solidFill>
                <a:prstDash val="solid"/>
                <a:round/>
                <a:headEnd type="none" w="med" len="med"/>
                <a:tailEnd type="none" w="med" len="med"/>
              </a:ln>
            </p:spPr>
          </p:sp>
          <p:sp>
            <p:nvSpPr>
              <p:cNvPr id="17437" name="AutoShape 34"/>
              <p:cNvSpPr/>
              <p:nvPr/>
            </p:nvSpPr>
            <p:spPr>
              <a:xfrm>
                <a:off x="2112" y="2160"/>
                <a:ext cx="912" cy="240"/>
              </a:xfrm>
              <a:prstGeom prst="wedgeRectCallout">
                <a:avLst>
                  <a:gd name="adj1" fmla="val 1315"/>
                  <a:gd name="adj2" fmla="val -2083"/>
                </a:avLst>
              </a:prstGeom>
              <a:solidFill>
                <a:srgbClr val="FF5050"/>
              </a:solidFill>
              <a:ln w="9525" cap="flat" cmpd="sng">
                <a:solidFill>
                  <a:schemeClr val="tx1"/>
                </a:solidFill>
                <a:prstDash val="sysDot"/>
                <a:miter/>
                <a:headEnd type="none" w="med" len="med"/>
                <a:tailEnd type="none" w="med" len="med"/>
              </a:ln>
            </p:spPr>
            <p:txBody>
              <a:bodyPr anchor="t"/>
              <a:p>
                <a:pPr lvl="0" indent="0" algn="ctr"/>
                <a:r>
                  <a:rPr lang="zh-CN" altLang="en-US" b="1" dirty="0">
                    <a:solidFill>
                      <a:srgbClr val="0000FF"/>
                    </a:solidFill>
                    <a:latin typeface="Arial" panose="020B0604020202020204" pitchFamily="34" charset="0"/>
                    <a:ea typeface="宋体" panose="02010600030101010101" pitchFamily="2" charset="-122"/>
                  </a:rPr>
                  <a:t>工商银行</a:t>
                </a:r>
                <a:endParaRPr lang="zh-CN" altLang="en-US" b="1" dirty="0">
                  <a:solidFill>
                    <a:srgbClr val="0000FF"/>
                  </a:solidFill>
                  <a:latin typeface="Arial" panose="020B0604020202020204" pitchFamily="34" charset="0"/>
                  <a:ea typeface="宋体" panose="02010600030101010101" pitchFamily="2" charset="-122"/>
                </a:endParaRPr>
              </a:p>
            </p:txBody>
          </p:sp>
          <p:sp>
            <p:nvSpPr>
              <p:cNvPr id="17438" name="AutoShape 35"/>
              <p:cNvSpPr/>
              <p:nvPr/>
            </p:nvSpPr>
            <p:spPr>
              <a:xfrm>
                <a:off x="2112" y="2448"/>
                <a:ext cx="912" cy="240"/>
              </a:xfrm>
              <a:prstGeom prst="wedgeRectCallout">
                <a:avLst>
                  <a:gd name="adj1" fmla="val 1315"/>
                  <a:gd name="adj2" fmla="val -2083"/>
                </a:avLst>
              </a:prstGeom>
              <a:solidFill>
                <a:srgbClr val="FF5050"/>
              </a:solidFill>
              <a:ln w="9525" cap="flat" cmpd="sng">
                <a:solidFill>
                  <a:schemeClr val="tx1"/>
                </a:solidFill>
                <a:prstDash val="sysDot"/>
                <a:miter/>
                <a:headEnd type="none" w="med" len="med"/>
                <a:tailEnd type="none" w="med" len="med"/>
              </a:ln>
            </p:spPr>
            <p:txBody>
              <a:bodyPr anchor="t"/>
              <a:p>
                <a:pPr lvl="0" indent="0" algn="ctr"/>
                <a:r>
                  <a:rPr lang="zh-CN" altLang="en-US" b="1" dirty="0">
                    <a:solidFill>
                      <a:srgbClr val="0000FF"/>
                    </a:solidFill>
                    <a:latin typeface="Arial" panose="020B0604020202020204" pitchFamily="34" charset="0"/>
                    <a:ea typeface="宋体" panose="02010600030101010101" pitchFamily="2" charset="-122"/>
                  </a:rPr>
                  <a:t>建设银行</a:t>
                </a:r>
                <a:endParaRPr lang="zh-CN" altLang="en-US" b="1" dirty="0">
                  <a:solidFill>
                    <a:srgbClr val="0000FF"/>
                  </a:solidFill>
                  <a:latin typeface="Arial" panose="020B0604020202020204" pitchFamily="34" charset="0"/>
                  <a:ea typeface="宋体" panose="02010600030101010101" pitchFamily="2" charset="-122"/>
                </a:endParaRPr>
              </a:p>
            </p:txBody>
          </p:sp>
          <p:sp>
            <p:nvSpPr>
              <p:cNvPr id="17439" name="Line 36"/>
              <p:cNvSpPr/>
              <p:nvPr/>
            </p:nvSpPr>
            <p:spPr>
              <a:xfrm flipH="1">
                <a:off x="1392" y="2784"/>
                <a:ext cx="240" cy="0"/>
              </a:xfrm>
              <a:prstGeom prst="line">
                <a:avLst/>
              </a:prstGeom>
              <a:ln w="9525" cap="flat" cmpd="sng">
                <a:solidFill>
                  <a:srgbClr val="0000FF"/>
                </a:solidFill>
                <a:prstDash val="solid"/>
                <a:round/>
                <a:headEnd type="none" w="med" len="med"/>
                <a:tailEnd type="none" w="med" len="med"/>
              </a:ln>
            </p:spPr>
          </p:sp>
        </p:grpSp>
      </p:gr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3"/>
          <p:cNvSpPr>
            <a:spLocks noGrp="1"/>
          </p:cNvSpPr>
          <p:nvPr>
            <p:ph idx="1"/>
          </p:nvPr>
        </p:nvSpPr>
        <p:spPr>
          <a:xfrm>
            <a:off x="456883" y="1189355"/>
            <a:ext cx="8229600" cy="5105400"/>
          </a:xfrm>
        </p:spPr>
        <p:txBody>
          <a:bodyPr wrap="square" lIns="91440" tIns="45720" rIns="91440" bIns="45720" anchor="t"/>
          <a:p>
            <a:pPr marL="0" indent="0" eaLnBrk="1" hangingPunct="1">
              <a:spcBef>
                <a:spcPct val="0"/>
              </a:spcBef>
              <a:buNone/>
            </a:pPr>
            <a:r>
              <a:rPr lang="zh-CN" altLang="en-US" sz="2800" b="1" dirty="0">
                <a:latin typeface="宋体" panose="02010600030101010101" pitchFamily="2" charset="-122"/>
              </a:rPr>
              <a:t>一、会计账户的概念</a:t>
            </a:r>
            <a:endParaRPr lang="zh-CN" altLang="en-US" sz="2800" b="1" dirty="0">
              <a:latin typeface="宋体" panose="02010600030101010101" pitchFamily="2" charset="-122"/>
            </a:endParaRPr>
          </a:p>
          <a:p>
            <a:pPr marL="0" indent="0" eaLnBrk="1" hangingPunct="1">
              <a:spcBef>
                <a:spcPct val="0"/>
              </a:spcBef>
              <a:buNone/>
            </a:pPr>
            <a:r>
              <a:rPr lang="zh-CN" altLang="en-US" b="1" dirty="0"/>
              <a:t>     </a:t>
            </a:r>
            <a:r>
              <a:rPr lang="zh-CN" altLang="en-US" sz="2400" dirty="0">
                <a:solidFill>
                  <a:srgbClr val="FF0000"/>
                </a:solidFill>
                <a:latin typeface="楷体" panose="02010609060101010101" charset="-122"/>
                <a:ea typeface="楷体" panose="02010609060101010101" charset="-122"/>
              </a:rPr>
              <a:t>★</a:t>
            </a:r>
            <a:r>
              <a:rPr lang="zh-CN" altLang="en-US" sz="2400" dirty="0">
                <a:latin typeface="楷体" panose="02010609060101010101" charset="-122"/>
                <a:ea typeface="楷体" panose="02010609060101010101" charset="-122"/>
              </a:rPr>
              <a:t>是根据会计科目设置的，具有一定结构形式，用以连续、系统、全面地的记录交易或事项，反映会计要素增减变动及其结果，并为会计报告的编制提供数据资料的一种工具。</a:t>
            </a:r>
            <a:endParaRPr lang="en-US" altLang="zh-CN" sz="2400" dirty="0">
              <a:latin typeface="楷体" panose="02010609060101010101" charset="-122"/>
              <a:ea typeface="楷体" panose="02010609060101010101" charset="-122"/>
            </a:endParaRPr>
          </a:p>
          <a:p>
            <a:pPr marL="0" indent="0" eaLnBrk="1" hangingPunct="1">
              <a:spcBef>
                <a:spcPct val="0"/>
              </a:spcBef>
              <a:buNone/>
            </a:pPr>
            <a:r>
              <a:rPr lang="en-US" altLang="zh-CN" sz="2400" dirty="0">
                <a:latin typeface="楷体" panose="02010609060101010101" charset="-122"/>
                <a:ea typeface="楷体" panose="02010609060101010101" charset="-122"/>
              </a:rPr>
              <a:t>    </a:t>
            </a:r>
            <a:endParaRPr lang="en-US" altLang="zh-CN" sz="2400" dirty="0">
              <a:latin typeface="楷体" panose="02010609060101010101" charset="-122"/>
              <a:ea typeface="楷体" panose="02010609060101010101" charset="-122"/>
            </a:endParaRPr>
          </a:p>
          <a:p>
            <a:pPr marL="0" indent="0" eaLnBrk="1" hangingPunct="1">
              <a:spcBef>
                <a:spcPct val="0"/>
              </a:spcBef>
              <a:buNone/>
            </a:pPr>
            <a:r>
              <a:rPr lang="zh-CN" altLang="en-US" sz="2400" dirty="0">
                <a:latin typeface="楷体" panose="02010609060101010101" charset="-122"/>
                <a:ea typeface="楷体" panose="02010609060101010101" charset="-122"/>
              </a:rPr>
              <a:t>设置会计账户是财务会计的一种专门方法。</a:t>
            </a:r>
            <a:endParaRPr lang="zh-CN" altLang="en-US" sz="2400" dirty="0">
              <a:latin typeface="楷体" panose="02010609060101010101" charset="-122"/>
              <a:ea typeface="楷体" panose="02010609060101010101" charset="-122"/>
            </a:endParaRPr>
          </a:p>
          <a:p>
            <a:pPr marL="0" indent="0" eaLnBrk="1" hangingPunct="1">
              <a:spcBef>
                <a:spcPct val="0"/>
              </a:spcBef>
              <a:buNone/>
            </a:pPr>
            <a:r>
              <a:rPr lang="zh-CN" altLang="en-US" sz="2400" dirty="0">
                <a:latin typeface="楷体" panose="02010609060101010101" charset="-122"/>
                <a:ea typeface="楷体" panose="02010609060101010101" charset="-122"/>
                <a:sym typeface="+mn-ea"/>
              </a:rPr>
              <a:t> </a:t>
            </a:r>
            <a:endParaRPr lang="zh-CN" altLang="en-US" sz="2400" dirty="0">
              <a:latin typeface="楷体" panose="02010609060101010101" charset="-122"/>
              <a:ea typeface="楷体" panose="02010609060101010101" charset="-122"/>
            </a:endParaRPr>
          </a:p>
        </p:txBody>
      </p:sp>
      <p:sp>
        <p:nvSpPr>
          <p:cNvPr id="18433" name="Rectangle 3"/>
          <p:cNvSpPr>
            <a:spLocks noGrp="1"/>
          </p:cNvSpPr>
          <p:nvPr/>
        </p:nvSpPr>
        <p:spPr>
          <a:xfrm>
            <a:off x="457200" y="457200"/>
            <a:ext cx="8229600" cy="609600"/>
          </a:xfrm>
          <a:prstGeom prst="rect">
            <a:avLst/>
          </a:prstGeom>
          <a:noFill/>
          <a:ln w="9525">
            <a:noFill/>
          </a:ln>
        </p:spPr>
        <p:txBody>
          <a:bodyPr wrap="square" lIns="91440" tIns="45720" rIns="91440" bIns="45720" anchor="t"/>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gn="ctr" eaLnBrk="1" hangingPunct="1">
              <a:buNone/>
            </a:pPr>
            <a:r>
              <a:rPr lang="zh-CN" altLang="en-US" b="1" dirty="0"/>
              <a:t>第二节 会计账户</a:t>
            </a:r>
            <a:endParaRPr lang="zh-CN" altLang="en-US" b="1" dirty="0"/>
          </a:p>
          <a:p>
            <a:pPr eaLnBrk="1" hangingPunct="1">
              <a:buNone/>
            </a:pPr>
            <a:endParaRPr lang="en-US" altLang="zh-CN" sz="2400" b="1" dirty="0"/>
          </a:p>
          <a:p>
            <a:pPr eaLnBrk="1" hangingPunct="1">
              <a:buNone/>
            </a:pPr>
            <a:endParaRPr lang="zh-CN" altLang="en-US" b="1" dirty="0"/>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3"/>
          <p:cNvSpPr>
            <a:spLocks noGrp="1"/>
          </p:cNvSpPr>
          <p:nvPr>
            <p:ph idx="1"/>
          </p:nvPr>
        </p:nvSpPr>
        <p:spPr>
          <a:xfrm>
            <a:off x="457200" y="381000"/>
            <a:ext cx="8229600" cy="609600"/>
          </a:xfrm>
        </p:spPr>
        <p:txBody>
          <a:bodyPr wrap="square" lIns="91440" tIns="45720" rIns="91440" bIns="45720" anchor="t"/>
          <a:p>
            <a:pPr marL="0" indent="0" eaLnBrk="1" hangingPunct="1">
              <a:spcBef>
                <a:spcPct val="0"/>
              </a:spcBef>
              <a:buNone/>
            </a:pPr>
            <a:r>
              <a:rPr lang="zh-CN" altLang="en-US" sz="2400" b="1" dirty="0">
                <a:latin typeface="宋体" panose="02010600030101010101" pitchFamily="2" charset="-122"/>
              </a:rPr>
              <a:t>对会计账户定义的理解</a:t>
            </a:r>
            <a:endParaRPr lang="zh-CN" altLang="en-US" sz="2400" b="1" dirty="0">
              <a:latin typeface="宋体" panose="02010600030101010101" pitchFamily="2" charset="-122"/>
            </a:endParaRPr>
          </a:p>
        </p:txBody>
      </p:sp>
      <p:sp>
        <p:nvSpPr>
          <p:cNvPr id="20482" name="AutoShape 4"/>
          <p:cNvSpPr/>
          <p:nvPr/>
        </p:nvSpPr>
        <p:spPr>
          <a:xfrm>
            <a:off x="846138" y="1600200"/>
            <a:ext cx="7993062" cy="4033838"/>
          </a:xfrm>
          <a:prstGeom prst="wedgeRectCallout">
            <a:avLst>
              <a:gd name="adj1" fmla="val -7657"/>
              <a:gd name="adj2" fmla="val 43389"/>
            </a:avLst>
          </a:prstGeom>
          <a:solidFill>
            <a:srgbClr val="FFFF99"/>
          </a:solidFill>
          <a:ln w="9525">
            <a:noFill/>
          </a:ln>
        </p:spPr>
        <p:txBody>
          <a:bodyPr anchor="t"/>
          <a:p>
            <a:pPr lvl="0" indent="0" algn="ctr"/>
            <a:endParaRPr lang="zh-CN" altLang="zh-CN" sz="3200" b="1" dirty="0">
              <a:latin typeface="Times New Roman" panose="02020603050405020304" pitchFamily="18" charset="0"/>
              <a:ea typeface="宋体" panose="02010600030101010101" pitchFamily="2" charset="-122"/>
            </a:endParaRPr>
          </a:p>
        </p:txBody>
      </p:sp>
      <p:graphicFrame>
        <p:nvGraphicFramePr>
          <p:cNvPr id="17412" name="表格 17411"/>
          <p:cNvGraphicFramePr/>
          <p:nvPr/>
        </p:nvGraphicFramePr>
        <p:xfrm>
          <a:off x="1133475" y="2339975"/>
          <a:ext cx="7416800" cy="3149600"/>
        </p:xfrm>
        <a:graphic>
          <a:graphicData uri="http://schemas.openxmlformats.org/drawingml/2006/table">
            <a:tbl>
              <a:tblPr/>
              <a:tblGrid>
                <a:gridCol w="431800"/>
                <a:gridCol w="504825"/>
                <a:gridCol w="936625"/>
                <a:gridCol w="2087563"/>
                <a:gridCol w="1008062"/>
                <a:gridCol w="1008063"/>
                <a:gridCol w="504825"/>
                <a:gridCol w="935037"/>
              </a:tblGrid>
              <a:tr h="576263">
                <a:tc gridSpan="2">
                  <a:txBody>
                    <a:bodyPr/>
                    <a:p>
                      <a:pPr marL="342900" lvl="0" indent="-342900" eaLnBrk="1" hangingPunct="1">
                        <a:buNone/>
                      </a:pPr>
                      <a:r>
                        <a:rPr lang="en-US" altLang="zh-CN" dirty="0">
                          <a:latin typeface="宋体" panose="02010600030101010101" pitchFamily="2" charset="-122"/>
                          <a:ea typeface="宋体" panose="02010600030101010101" pitchFamily="2" charset="-122"/>
                        </a:rPr>
                        <a:t>20</a:t>
                      </a:r>
                      <a:r>
                        <a:rPr lang="en-US" altLang="zh-CN" sz="10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年</a:t>
                      </a:r>
                      <a:endParaRPr lang="zh-CN" altLang="en-US" sz="1600" dirty="0">
                        <a:latin typeface="宋体" panose="02010600030101010101" pitchFamily="2" charset="-122"/>
                        <a:ea typeface="宋体" panose="02010600030101010101" pitchFamily="2" charset="-122"/>
                      </a:endParaRPr>
                    </a:p>
                  </a:txBody>
                  <a:tcPr>
                    <a:lnL>
                      <a:noFill/>
                    </a:lnL>
                    <a:lnR w="12700"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hMerge="1">
                  <a:tcPr>
                    <a:lnR w="12700"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rowSpan="2">
                  <a:txBody>
                    <a:bodyPr/>
                    <a:p>
                      <a:pPr marL="342900" lvl="0" indent="-342900" eaLnBrk="1" hangingPunct="1">
                        <a:buNone/>
                      </a:pPr>
                      <a:endParaRPr lang="en-US" altLang="zh-CN" dirty="0">
                        <a:latin typeface="宋体" panose="02010600030101010101" pitchFamily="2" charset="-122"/>
                        <a:ea typeface="宋体" panose="02010600030101010101" pitchFamily="2" charset="-122"/>
                      </a:endParaRPr>
                    </a:p>
                    <a:p>
                      <a:pPr marL="342900" lvl="0" indent="-342900" algn="ctr" eaLnBrk="1" hangingPunct="1">
                        <a:buNone/>
                      </a:pPr>
                      <a:r>
                        <a:rPr lang="zh-CN" altLang="en-US" dirty="0">
                          <a:latin typeface="宋体" panose="02010600030101010101" pitchFamily="2" charset="-122"/>
                          <a:ea typeface="宋体" panose="02010600030101010101" pitchFamily="2" charset="-122"/>
                        </a:rPr>
                        <a:t>凭证号</a:t>
                      </a:r>
                      <a:endParaRPr lang="zh-CN" altLang="en-US"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rowSpan="2">
                  <a:txBody>
                    <a:bodyPr/>
                    <a:p>
                      <a:pPr lvl="0" indent="228600" algn="ctr" eaLnBrk="1" hangingPunct="1">
                        <a:buNone/>
                      </a:pPr>
                      <a:endParaRPr lang="en-US" altLang="zh-CN" dirty="0">
                        <a:latin typeface="宋体" panose="02010600030101010101" pitchFamily="2" charset="-122"/>
                        <a:ea typeface="宋体" panose="02010600030101010101" pitchFamily="2" charset="-122"/>
                      </a:endParaRPr>
                    </a:p>
                    <a:p>
                      <a:pPr lvl="0" indent="228600" eaLnBrk="1" hangingPunct="1">
                        <a:buNone/>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摘     要</a:t>
                      </a:r>
                      <a:endParaRPr lang="zh-CN" altLang="en-US"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rowSpan="2">
                  <a:txBody>
                    <a:bodyPr/>
                    <a:p>
                      <a:pPr marL="342900" lvl="0" indent="-342900" algn="ctr" eaLnBrk="1" hangingPunct="1">
                        <a:buNone/>
                      </a:pPr>
                      <a:endParaRPr lang="en-US" altLang="zh-CN" dirty="0">
                        <a:latin typeface="宋体" panose="02010600030101010101" pitchFamily="2" charset="-122"/>
                        <a:ea typeface="宋体" panose="02010600030101010101" pitchFamily="2" charset="-122"/>
                      </a:endParaRPr>
                    </a:p>
                    <a:p>
                      <a:pPr marL="342900" lvl="0" indent="-342900" algn="ctr" eaLnBrk="1" hangingPunct="1">
                        <a:buNone/>
                      </a:pPr>
                      <a:r>
                        <a:rPr lang="zh-CN" altLang="en-US" dirty="0">
                          <a:latin typeface="宋体" panose="02010600030101010101" pitchFamily="2" charset="-122"/>
                          <a:ea typeface="宋体" panose="02010600030101010101" pitchFamily="2" charset="-122"/>
                        </a:rPr>
                        <a:t>借  方</a:t>
                      </a:r>
                      <a:endParaRPr lang="zh-CN" altLang="en-US"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rowSpan="2">
                  <a:txBody>
                    <a:bodyPr/>
                    <a:p>
                      <a:pPr marL="342900" lvl="0" indent="-342900" algn="ctr" eaLnBrk="1" hangingPunct="1">
                        <a:buNone/>
                      </a:pPr>
                      <a:endParaRPr lang="en-US" altLang="zh-CN" dirty="0">
                        <a:latin typeface="宋体" panose="02010600030101010101" pitchFamily="2" charset="-122"/>
                        <a:ea typeface="宋体" panose="02010600030101010101" pitchFamily="2" charset="-122"/>
                      </a:endParaRPr>
                    </a:p>
                    <a:p>
                      <a:pPr marL="342900" lvl="0" indent="-342900" algn="ctr" eaLnBrk="1" hangingPunct="1">
                        <a:buNone/>
                      </a:pPr>
                      <a:r>
                        <a:rPr lang="zh-CN" altLang="en-US" dirty="0">
                          <a:latin typeface="宋体" panose="02010600030101010101" pitchFamily="2" charset="-122"/>
                          <a:ea typeface="宋体" panose="02010600030101010101" pitchFamily="2" charset="-122"/>
                        </a:rPr>
                        <a:t>贷  方</a:t>
                      </a:r>
                      <a:endParaRPr lang="zh-CN" altLang="en-US"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rowSpan="2">
                  <a:txBody>
                    <a:bodyPr/>
                    <a:p>
                      <a:pPr marL="342900" lvl="0" indent="-342900" eaLnBrk="1" hangingPunct="1">
                        <a:buNone/>
                      </a:pPr>
                      <a:r>
                        <a:rPr lang="zh-CN" altLang="en-US" dirty="0">
                          <a:latin typeface="宋体" panose="02010600030101010101" pitchFamily="2" charset="-122"/>
                          <a:ea typeface="宋体" panose="02010600030101010101" pitchFamily="2" charset="-122"/>
                        </a:rPr>
                        <a:t>借</a:t>
                      </a:r>
                      <a:endParaRPr lang="zh-CN" altLang="en-US" dirty="0">
                        <a:latin typeface="宋体" panose="02010600030101010101" pitchFamily="2" charset="-122"/>
                        <a:ea typeface="宋体" panose="02010600030101010101" pitchFamily="2" charset="-122"/>
                      </a:endParaRPr>
                    </a:p>
                    <a:p>
                      <a:pPr marL="342900" lvl="0" indent="-342900" eaLnBrk="0" hangingPunct="0">
                        <a:buNone/>
                      </a:pPr>
                      <a:r>
                        <a:rPr lang="zh-CN" altLang="en-US" dirty="0">
                          <a:latin typeface="宋体" panose="02010600030101010101" pitchFamily="2" charset="-122"/>
                          <a:ea typeface="宋体" panose="02010600030101010101" pitchFamily="2" charset="-122"/>
                        </a:rPr>
                        <a:t>或</a:t>
                      </a:r>
                      <a:endParaRPr lang="zh-CN" altLang="en-US" dirty="0">
                        <a:latin typeface="宋体" panose="02010600030101010101" pitchFamily="2" charset="-122"/>
                        <a:ea typeface="宋体" panose="02010600030101010101" pitchFamily="2" charset="-122"/>
                      </a:endParaRPr>
                    </a:p>
                    <a:p>
                      <a:pPr marL="342900" lvl="0" indent="-342900" eaLnBrk="0" hangingPunct="0">
                        <a:buNone/>
                      </a:pPr>
                      <a:r>
                        <a:rPr lang="zh-CN" altLang="en-US" dirty="0">
                          <a:latin typeface="宋体" panose="02010600030101010101" pitchFamily="2" charset="-122"/>
                          <a:ea typeface="宋体" panose="02010600030101010101" pitchFamily="2" charset="-122"/>
                        </a:rPr>
                        <a:t>贷</a:t>
                      </a:r>
                      <a:endParaRPr lang="zh-CN" altLang="en-US"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rowSpan="2">
                  <a:txBody>
                    <a:bodyPr/>
                    <a:p>
                      <a:pPr marL="342900" lvl="0" indent="-342900" eaLnBrk="1" hangingPunct="1">
                        <a:buNone/>
                      </a:pPr>
                      <a:endParaRPr lang="en-US" altLang="zh-CN" dirty="0">
                        <a:latin typeface="宋体" panose="02010600030101010101" pitchFamily="2" charset="-122"/>
                        <a:ea typeface="宋体" panose="02010600030101010101" pitchFamily="2" charset="-122"/>
                      </a:endParaRPr>
                    </a:p>
                    <a:p>
                      <a:pPr marL="342900" lvl="0" indent="-342900" algn="ctr" eaLnBrk="1" hangingPunct="1">
                        <a:buNone/>
                      </a:pPr>
                      <a:r>
                        <a:rPr lang="zh-CN" altLang="en-US" dirty="0">
                          <a:latin typeface="宋体" panose="02010600030101010101" pitchFamily="2" charset="-122"/>
                          <a:ea typeface="宋体" panose="02010600030101010101" pitchFamily="2" charset="-122"/>
                        </a:rPr>
                        <a:t>余  额</a:t>
                      </a:r>
                      <a:endParaRPr lang="zh-CN" altLang="en-US"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a:noFill/>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r>
              <a:tr h="434975">
                <a:tc>
                  <a:txBody>
                    <a:bodyPr/>
                    <a:p>
                      <a:pPr marL="342900" lvl="0" indent="-342900" eaLnBrk="1" hangingPunct="1">
                        <a:buNone/>
                      </a:pPr>
                      <a:r>
                        <a:rPr lang="zh-CN" altLang="en-US" dirty="0">
                          <a:latin typeface="宋体" panose="02010600030101010101" pitchFamily="2" charset="-122"/>
                          <a:ea typeface="宋体" panose="02010600030101010101" pitchFamily="2" charset="-122"/>
                        </a:rPr>
                        <a:t>月</a:t>
                      </a:r>
                      <a:endParaRPr lang="zh-CN" altLang="en-US" dirty="0">
                        <a:latin typeface="宋体" panose="02010600030101010101" pitchFamily="2" charset="-122"/>
                        <a:ea typeface="宋体" panose="02010600030101010101" pitchFamily="2" charset="-122"/>
                      </a:endParaRPr>
                    </a:p>
                  </a:txBody>
                  <a:tcP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eaLnBrk="1" hangingPunct="1">
                        <a:buNone/>
                      </a:pPr>
                      <a:r>
                        <a:rPr lang="zh-CN" altLang="en-US" dirty="0">
                          <a:latin typeface="宋体" panose="02010600030101010101" pitchFamily="2" charset="-122"/>
                          <a:ea typeface="宋体" panose="02010600030101010101" pitchFamily="2" charset="-122"/>
                        </a:rPr>
                        <a:t>日</a:t>
                      </a:r>
                      <a:endParaRPr lang="zh-CN" altLang="en-US"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vMerge="1">
                  <a:tcPr>
                    <a:lnL w="12700" cap="flat" cmpd="sng">
                      <a:solidFill>
                        <a:srgbClr val="000000"/>
                      </a:solidFill>
                      <a:prstDash val="solid"/>
                      <a:headEnd type="none" w="med" len="med"/>
                      <a:tailEnd type="none" w="med" len="med"/>
                    </a:lnL>
                    <a:lnB w="12700" cap="flat" cmpd="sng">
                      <a:solidFill>
                        <a:srgbClr val="000000"/>
                      </a:solidFill>
                      <a:prstDash val="solid"/>
                      <a:headEnd type="none" w="med" len="med"/>
                      <a:tailEnd type="none" w="med" len="med"/>
                    </a:lnB>
                  </a:tcPr>
                </a:tc>
              </a:tr>
              <a:tr h="428625">
                <a:tc>
                  <a:txBody>
                    <a:bodyPr/>
                    <a:p>
                      <a:pPr marL="342900" lvl="0" indent="-342900" eaLnBrk="1" hangingPunct="1">
                        <a:buNone/>
                      </a:pPr>
                      <a:r>
                        <a:rPr lang="en-US" altLang="zh-CN" dirty="0">
                          <a:latin typeface="宋体" panose="02010600030101010101" pitchFamily="2" charset="-122"/>
                          <a:ea typeface="宋体" panose="02010600030101010101" pitchFamily="2" charset="-122"/>
                        </a:rPr>
                        <a:t>3</a:t>
                      </a:r>
                      <a:endParaRPr lang="en-US" altLang="zh-CN" dirty="0">
                        <a:latin typeface="宋体" panose="02010600030101010101" pitchFamily="2" charset="-122"/>
                        <a:ea typeface="宋体" panose="02010600030101010101" pitchFamily="2" charset="-122"/>
                      </a:endParaRPr>
                    </a:p>
                  </a:txBody>
                  <a:tcP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eaLnBrk="1" hangingPunct="1">
                        <a:buNone/>
                      </a:pPr>
                      <a:r>
                        <a:rPr lang="en-US" altLang="zh-CN" dirty="0">
                          <a:latin typeface="宋体" panose="02010600030101010101" pitchFamily="2" charset="-122"/>
                          <a:ea typeface="宋体" panose="02010600030101010101" pitchFamily="2" charset="-122"/>
                        </a:rPr>
                        <a:t>1</a:t>
                      </a:r>
                      <a:endParaRPr lang="en-US"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lvl="0" eaLnBrk="1" hangingPunct="1">
                        <a:spcBef>
                          <a:spcPct val="20000"/>
                        </a:spcBef>
                        <a:buNone/>
                      </a:pPr>
                      <a:endParaRPr lang="zh-CN"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algn="ctr" eaLnBrk="1" hangingPunct="1">
                        <a:buNone/>
                      </a:pPr>
                      <a:r>
                        <a:rPr lang="zh-CN" altLang="en-US" dirty="0">
                          <a:latin typeface="宋体" panose="02010600030101010101" pitchFamily="2" charset="-122"/>
                          <a:ea typeface="宋体" panose="02010600030101010101" pitchFamily="2" charset="-122"/>
                        </a:rPr>
                        <a:t>月初余额</a:t>
                      </a:r>
                      <a:endParaRPr lang="zh-CN" altLang="en-US"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lvl="0" eaLnBrk="1" hangingPunct="1">
                        <a:spcBef>
                          <a:spcPct val="20000"/>
                        </a:spcBef>
                        <a:buNone/>
                      </a:pPr>
                      <a:endParaRPr lang="zh-CN" altLang="zh-CN" sz="2000"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lvl="0" eaLnBrk="1" hangingPunct="1">
                        <a:spcBef>
                          <a:spcPct val="20000"/>
                        </a:spcBef>
                        <a:buNone/>
                      </a:pPr>
                      <a:endParaRPr lang="zh-CN"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eaLnBrk="1" hangingPunct="1">
                        <a:buNone/>
                      </a:pPr>
                      <a:r>
                        <a:rPr lang="zh-CN" altLang="en-US" dirty="0">
                          <a:latin typeface="宋体" panose="02010600030101010101" pitchFamily="2" charset="-122"/>
                          <a:ea typeface="宋体" panose="02010600030101010101" pitchFamily="2" charset="-122"/>
                        </a:rPr>
                        <a:t>借</a:t>
                      </a:r>
                      <a:endParaRPr lang="zh-CN" altLang="en-US"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eaLnBrk="1" hangingPunct="1">
                        <a:buNone/>
                      </a:pPr>
                      <a:r>
                        <a:rPr lang="en-US" altLang="zh-CN" dirty="0">
                          <a:latin typeface="宋体" panose="02010600030101010101" pitchFamily="2" charset="-122"/>
                          <a:ea typeface="宋体" panose="02010600030101010101" pitchFamily="2" charset="-122"/>
                        </a:rPr>
                        <a:t>30 000</a:t>
                      </a:r>
                      <a:endParaRPr lang="en-US"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r>
              <a:tr h="431800">
                <a:tc>
                  <a:txBody>
                    <a:bodyPr/>
                    <a:p>
                      <a:pPr lvl="0" eaLnBrk="1" hangingPunct="1">
                        <a:spcBef>
                          <a:spcPct val="20000"/>
                        </a:spcBef>
                        <a:buNone/>
                      </a:pPr>
                      <a:endParaRPr lang="zh-CN" altLang="zh-CN" dirty="0">
                        <a:latin typeface="宋体" panose="02010600030101010101" pitchFamily="2" charset="-122"/>
                        <a:ea typeface="宋体" panose="02010600030101010101" pitchFamily="2" charset="-122"/>
                      </a:endParaRPr>
                    </a:p>
                  </a:txBody>
                  <a:tcP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eaLnBrk="1" hangingPunct="1">
                        <a:buNone/>
                      </a:pPr>
                      <a:r>
                        <a:rPr lang="en-US" altLang="zh-CN" dirty="0">
                          <a:latin typeface="宋体" panose="02010600030101010101" pitchFamily="2" charset="-122"/>
                          <a:ea typeface="宋体" panose="02010600030101010101" pitchFamily="2" charset="-122"/>
                        </a:rPr>
                        <a:t>1</a:t>
                      </a:r>
                      <a:endParaRPr lang="en-US"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eaLnBrk="1" hangingPunct="1">
                        <a:buNone/>
                      </a:pPr>
                      <a:r>
                        <a:rPr lang="zh-CN" altLang="en-US" dirty="0">
                          <a:latin typeface="宋体" panose="02010600030101010101" pitchFamily="2" charset="-122"/>
                          <a:ea typeface="宋体" panose="02010600030101010101" pitchFamily="2" charset="-122"/>
                        </a:rPr>
                        <a:t>转</a:t>
                      </a:r>
                      <a:r>
                        <a:rPr lang="en-US" altLang="zh-CN" dirty="0">
                          <a:latin typeface="宋体" panose="02010600030101010101" pitchFamily="2" charset="-122"/>
                          <a:ea typeface="宋体" panose="02010600030101010101" pitchFamily="2" charset="-122"/>
                        </a:rPr>
                        <a:t>1</a:t>
                      </a:r>
                      <a:endParaRPr lang="en-US"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eaLnBrk="1" hangingPunct="1">
                        <a:buNone/>
                      </a:pPr>
                      <a:r>
                        <a:rPr lang="zh-CN" altLang="en-US" dirty="0">
                          <a:latin typeface="宋体" panose="02010600030101010101" pitchFamily="2" charset="-122"/>
                          <a:ea typeface="宋体" panose="02010600030101010101" pitchFamily="2" charset="-122"/>
                        </a:rPr>
                        <a:t>甲材料入库</a:t>
                      </a:r>
                      <a:endParaRPr lang="zh-CN" altLang="en-US"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eaLnBrk="1" hangingPunct="1">
                        <a:buNone/>
                      </a:pPr>
                      <a:r>
                        <a:rPr lang="en-US" altLang="zh-CN" sz="2000" dirty="0">
                          <a:latin typeface="宋体" panose="02010600030101010101" pitchFamily="2" charset="-122"/>
                          <a:ea typeface="宋体" panose="02010600030101010101" pitchFamily="2" charset="-122"/>
                        </a:rPr>
                        <a:t>10 000</a:t>
                      </a:r>
                      <a:endParaRPr lang="en-US" altLang="zh-CN" sz="2000"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lvl="0" eaLnBrk="1" hangingPunct="1">
                        <a:spcBef>
                          <a:spcPct val="20000"/>
                        </a:spcBef>
                        <a:buNone/>
                      </a:pPr>
                      <a:endParaRPr lang="zh-CN"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eaLnBrk="1" hangingPunct="1">
                        <a:buNone/>
                      </a:pPr>
                      <a:r>
                        <a:rPr lang="en-US" altLang="zh-CN"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lvl="0" eaLnBrk="1" hangingPunct="1">
                        <a:spcBef>
                          <a:spcPct val="20000"/>
                        </a:spcBef>
                        <a:buNone/>
                      </a:pPr>
                      <a:endParaRPr lang="zh-CN"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r>
              <a:tr h="431800">
                <a:tc>
                  <a:txBody>
                    <a:bodyPr/>
                    <a:p>
                      <a:pPr lvl="0" eaLnBrk="1" hangingPunct="1">
                        <a:spcBef>
                          <a:spcPct val="20000"/>
                        </a:spcBef>
                        <a:buNone/>
                      </a:pPr>
                      <a:endParaRPr lang="zh-CN" altLang="zh-CN" dirty="0">
                        <a:latin typeface="宋体" panose="02010600030101010101" pitchFamily="2" charset="-122"/>
                        <a:ea typeface="宋体" panose="02010600030101010101" pitchFamily="2" charset="-122"/>
                      </a:endParaRPr>
                    </a:p>
                  </a:txBody>
                  <a:tcP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eaLnBrk="1" hangingPunct="1">
                        <a:buNone/>
                      </a:pPr>
                      <a:r>
                        <a:rPr lang="en-US" altLang="zh-CN" dirty="0">
                          <a:latin typeface="宋体" panose="02010600030101010101" pitchFamily="2" charset="-122"/>
                          <a:ea typeface="宋体" panose="02010600030101010101" pitchFamily="2" charset="-122"/>
                        </a:rPr>
                        <a:t>2</a:t>
                      </a:r>
                      <a:endParaRPr lang="en-US"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eaLnBrk="1" hangingPunct="1">
                        <a:buNone/>
                      </a:pPr>
                      <a:r>
                        <a:rPr lang="zh-CN" altLang="en-US" dirty="0">
                          <a:latin typeface="宋体" panose="02010600030101010101" pitchFamily="2" charset="-122"/>
                          <a:ea typeface="宋体" panose="02010600030101010101" pitchFamily="2" charset="-122"/>
                        </a:rPr>
                        <a:t>转</a:t>
                      </a:r>
                      <a:r>
                        <a:rPr lang="en-US" altLang="zh-CN" dirty="0">
                          <a:latin typeface="宋体" panose="02010600030101010101" pitchFamily="2" charset="-122"/>
                          <a:ea typeface="宋体" panose="02010600030101010101" pitchFamily="2" charset="-122"/>
                        </a:rPr>
                        <a:t>2</a:t>
                      </a:r>
                      <a:endParaRPr lang="en-US"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eaLnBrk="1" hangingPunct="1">
                        <a:buNone/>
                      </a:pPr>
                      <a:r>
                        <a:rPr lang="zh-CN" altLang="en-US" dirty="0">
                          <a:latin typeface="宋体" panose="02010600030101010101" pitchFamily="2" charset="-122"/>
                          <a:ea typeface="宋体" panose="02010600030101010101" pitchFamily="2" charset="-122"/>
                        </a:rPr>
                        <a:t>发出甲材料</a:t>
                      </a:r>
                      <a:endParaRPr lang="zh-CN" altLang="en-US"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lvl="0" eaLnBrk="1" hangingPunct="1">
                        <a:spcBef>
                          <a:spcPct val="20000"/>
                        </a:spcBef>
                        <a:buNone/>
                      </a:pPr>
                      <a:endParaRPr lang="zh-CN" altLang="zh-CN" sz="2000"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eaLnBrk="1" hangingPunct="1">
                        <a:buNone/>
                      </a:pPr>
                      <a:r>
                        <a:rPr lang="en-US" altLang="zh-CN" dirty="0">
                          <a:latin typeface="宋体" panose="02010600030101010101" pitchFamily="2" charset="-122"/>
                          <a:ea typeface="宋体" panose="02010600030101010101" pitchFamily="2" charset="-122"/>
                        </a:rPr>
                        <a:t>  5 000</a:t>
                      </a:r>
                      <a:endParaRPr lang="en-US"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eaLnBrk="1" hangingPunct="1">
                        <a:buNone/>
                      </a:pPr>
                      <a:r>
                        <a:rPr lang="en-US" altLang="zh-CN"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lvl="0" eaLnBrk="1" hangingPunct="1">
                        <a:spcBef>
                          <a:spcPct val="20000"/>
                        </a:spcBef>
                        <a:buNone/>
                      </a:pPr>
                      <a:endParaRPr lang="zh-CN"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r>
              <a:tr h="396875">
                <a:tc>
                  <a:txBody>
                    <a:bodyPr/>
                    <a:p>
                      <a:pPr lvl="0" eaLnBrk="1" hangingPunct="1">
                        <a:spcBef>
                          <a:spcPct val="20000"/>
                        </a:spcBef>
                        <a:buNone/>
                      </a:pPr>
                      <a:endParaRPr lang="zh-CN" altLang="zh-CN" dirty="0">
                        <a:latin typeface="宋体" panose="02010600030101010101" pitchFamily="2" charset="-122"/>
                        <a:ea typeface="宋体" panose="02010600030101010101" pitchFamily="2" charset="-122"/>
                      </a:endParaRPr>
                    </a:p>
                  </a:txBody>
                  <a:tcP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lvl="0" eaLnBrk="1" hangingPunct="1">
                        <a:spcBef>
                          <a:spcPct val="20000"/>
                        </a:spcBef>
                        <a:buNone/>
                      </a:pPr>
                      <a:endParaRPr lang="zh-CN"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lvl="0" eaLnBrk="1" hangingPunct="1">
                        <a:spcBef>
                          <a:spcPct val="20000"/>
                        </a:spcBef>
                        <a:buNone/>
                      </a:pPr>
                      <a:endParaRPr lang="zh-CN"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eaLnBrk="1" hangingPunct="1">
                        <a:buNone/>
                      </a:pPr>
                      <a:r>
                        <a:rPr lang="zh-CN" altLang="en-US" dirty="0">
                          <a:latin typeface="宋体" panose="02010600030101010101" pitchFamily="2" charset="-122"/>
                          <a:ea typeface="宋体" panose="02010600030101010101" pitchFamily="2" charset="-122"/>
                        </a:rPr>
                        <a:t>（略）</a:t>
                      </a:r>
                      <a:endParaRPr lang="zh-CN" altLang="en-US"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lvl="0" eaLnBrk="1" hangingPunct="1">
                        <a:spcBef>
                          <a:spcPct val="20000"/>
                        </a:spcBef>
                        <a:buNone/>
                      </a:pPr>
                      <a:endParaRPr lang="zh-CN" altLang="zh-CN" sz="2000"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lvl="0" eaLnBrk="1" hangingPunct="1">
                        <a:spcBef>
                          <a:spcPct val="20000"/>
                        </a:spcBef>
                        <a:buNone/>
                      </a:pPr>
                      <a:endParaRPr lang="zh-CN"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lvl="0" eaLnBrk="1" hangingPunct="1">
                        <a:spcBef>
                          <a:spcPct val="20000"/>
                        </a:spcBef>
                        <a:buNone/>
                      </a:pPr>
                      <a:endParaRPr lang="zh-CN"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lvl="0" eaLnBrk="1" hangingPunct="1">
                        <a:spcBef>
                          <a:spcPct val="20000"/>
                        </a:spcBef>
                        <a:buNone/>
                      </a:pPr>
                      <a:endParaRPr lang="zh-CN"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r>
              <a:tr h="449262">
                <a:tc>
                  <a:txBody>
                    <a:bodyPr/>
                    <a:p>
                      <a:pPr marL="342900" lvl="0" indent="-342900" eaLnBrk="1" hangingPunct="1">
                        <a:buNone/>
                      </a:pPr>
                      <a:r>
                        <a:rPr lang="en-US" altLang="zh-CN" dirty="0">
                          <a:latin typeface="宋体" panose="02010600030101010101" pitchFamily="2" charset="-122"/>
                          <a:ea typeface="宋体" panose="02010600030101010101" pitchFamily="2" charset="-122"/>
                        </a:rPr>
                        <a:t>3</a:t>
                      </a:r>
                      <a:endParaRPr lang="en-US" altLang="zh-CN" dirty="0">
                        <a:latin typeface="宋体" panose="02010600030101010101" pitchFamily="2" charset="-122"/>
                        <a:ea typeface="宋体" panose="02010600030101010101" pitchFamily="2" charset="-122"/>
                      </a:endParaRPr>
                    </a:p>
                  </a:txBody>
                  <a:tcP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eaLnBrk="1" hangingPunct="1">
                        <a:buNone/>
                      </a:pPr>
                      <a:r>
                        <a:rPr lang="en-US" altLang="zh-CN" dirty="0">
                          <a:latin typeface="宋体" panose="02010600030101010101" pitchFamily="2" charset="-122"/>
                          <a:ea typeface="宋体" panose="02010600030101010101" pitchFamily="2" charset="-122"/>
                        </a:rPr>
                        <a:t>31</a:t>
                      </a:r>
                      <a:endParaRPr lang="en-US"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solidFill>
                      <a:srgbClr val="FFFF99"/>
                    </a:solidFill>
                  </a:tcPr>
                </a:tc>
                <a:tc>
                  <a:txBody>
                    <a:bodyPr/>
                    <a:p>
                      <a:pPr lvl="0" eaLnBrk="1" hangingPunct="1">
                        <a:spcBef>
                          <a:spcPct val="20000"/>
                        </a:spcBef>
                        <a:buNone/>
                      </a:pPr>
                      <a:endParaRPr lang="zh-CN"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algn="ctr" eaLnBrk="1" hangingPunct="1">
                        <a:buNone/>
                      </a:pPr>
                      <a:r>
                        <a:rPr lang="zh-CN" altLang="en-US" dirty="0">
                          <a:latin typeface="宋体" panose="02010600030101010101" pitchFamily="2" charset="-122"/>
                          <a:ea typeface="宋体" panose="02010600030101010101" pitchFamily="2" charset="-122"/>
                        </a:rPr>
                        <a:t>本月合计</a:t>
                      </a:r>
                      <a:endParaRPr lang="zh-CN" altLang="en-US"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eaLnBrk="1" hangingPunct="1">
                        <a:buNone/>
                      </a:pPr>
                      <a:r>
                        <a:rPr lang="en-US" altLang="zh-CN" sz="2000" dirty="0">
                          <a:latin typeface="宋体" panose="02010600030101010101" pitchFamily="2" charset="-122"/>
                          <a:ea typeface="宋体" panose="02010600030101010101" pitchFamily="2" charset="-122"/>
                        </a:rPr>
                        <a:t>50 000</a:t>
                      </a:r>
                      <a:endParaRPr lang="en-US" altLang="zh-CN" sz="2000"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algn="r" eaLnBrk="1" hangingPunct="1">
                        <a:buNone/>
                      </a:pPr>
                      <a:r>
                        <a:rPr lang="en-US" altLang="zh-CN" dirty="0">
                          <a:latin typeface="宋体" panose="02010600030101010101" pitchFamily="2" charset="-122"/>
                          <a:ea typeface="宋体" panose="02010600030101010101" pitchFamily="2" charset="-122"/>
                        </a:rPr>
                        <a:t>35 000</a:t>
                      </a:r>
                      <a:endParaRPr lang="en-US"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eaLnBrk="1" hangingPunct="1">
                        <a:buNone/>
                      </a:pPr>
                      <a:r>
                        <a:rPr lang="zh-CN" altLang="en-US" dirty="0">
                          <a:latin typeface="宋体" panose="02010600030101010101" pitchFamily="2" charset="-122"/>
                          <a:ea typeface="宋体" panose="02010600030101010101" pitchFamily="2" charset="-122"/>
                        </a:rPr>
                        <a:t>借</a:t>
                      </a:r>
                      <a:endParaRPr lang="zh-CN" altLang="en-US"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eaLnBrk="1" hangingPunct="1">
                        <a:buNone/>
                      </a:pPr>
                      <a:r>
                        <a:rPr lang="en-US" altLang="zh-CN" dirty="0">
                          <a:latin typeface="宋体" panose="02010600030101010101" pitchFamily="2" charset="-122"/>
                          <a:ea typeface="宋体" panose="02010600030101010101" pitchFamily="2" charset="-122"/>
                        </a:rPr>
                        <a:t>45 000</a:t>
                      </a:r>
                      <a:endParaRPr lang="en-US"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solidFill>
                      <a:srgbClr val="FFFF99"/>
                    </a:solidFill>
                  </a:tcPr>
                </a:tc>
              </a:tr>
            </a:tbl>
          </a:graphicData>
        </a:graphic>
      </p:graphicFrame>
      <p:sp>
        <p:nvSpPr>
          <p:cNvPr id="20550" name="AutoShape 83"/>
          <p:cNvSpPr/>
          <p:nvPr/>
        </p:nvSpPr>
        <p:spPr>
          <a:xfrm>
            <a:off x="1133475" y="1600200"/>
            <a:ext cx="7416800" cy="719138"/>
          </a:xfrm>
          <a:prstGeom prst="wedgeRectCallout">
            <a:avLst>
              <a:gd name="adj1" fmla="val -16759"/>
              <a:gd name="adj2" fmla="val 42273"/>
            </a:avLst>
          </a:prstGeom>
          <a:solidFill>
            <a:srgbClr val="FFFF99"/>
          </a:solidFill>
          <a:ln w="9525">
            <a:noFill/>
          </a:ln>
        </p:spPr>
        <p:txBody>
          <a:bodyPr anchor="t"/>
          <a:p>
            <a:pPr lvl="0" indent="0" algn="ctr"/>
            <a:r>
              <a:rPr lang="zh-CN" altLang="en-US" sz="2000" b="1" dirty="0">
                <a:latin typeface="Times New Roman" panose="02020603050405020304" pitchFamily="18" charset="0"/>
                <a:ea typeface="宋体" panose="02010600030101010101" pitchFamily="2" charset="-122"/>
              </a:rPr>
              <a:t>总          账</a:t>
            </a:r>
            <a:endParaRPr lang="zh-CN" altLang="en-US" sz="2000" b="1" dirty="0">
              <a:latin typeface="Times New Roman" panose="02020603050405020304" pitchFamily="18" charset="0"/>
              <a:ea typeface="宋体" panose="02010600030101010101" pitchFamily="2" charset="-122"/>
            </a:endParaRPr>
          </a:p>
          <a:p>
            <a:pPr lvl="0" indent="0"/>
            <a:r>
              <a:rPr lang="zh-CN" altLang="en-US" sz="2000" b="1" dirty="0">
                <a:latin typeface="Times New Roman" panose="02020603050405020304" pitchFamily="18" charset="0"/>
                <a:ea typeface="宋体" panose="02010600030101010101" pitchFamily="2" charset="-122"/>
              </a:rPr>
              <a:t>会计科目：原材料</a:t>
            </a:r>
            <a:endParaRPr lang="zh-CN" altLang="en-US" sz="2000" b="1" dirty="0">
              <a:latin typeface="Times New Roman" panose="02020603050405020304" pitchFamily="18" charset="0"/>
              <a:ea typeface="宋体" panose="02010600030101010101" pitchFamily="2" charset="-122"/>
            </a:endParaRPr>
          </a:p>
        </p:txBody>
      </p:sp>
      <p:sp>
        <p:nvSpPr>
          <p:cNvPr id="19540" name="AutoShape 84"/>
          <p:cNvSpPr/>
          <p:nvPr/>
        </p:nvSpPr>
        <p:spPr>
          <a:xfrm>
            <a:off x="990600" y="1143000"/>
            <a:ext cx="2133600" cy="762000"/>
          </a:xfrm>
          <a:prstGeom prst="wedgeRoundRectCallout">
            <a:avLst>
              <a:gd name="adj1" fmla="val 39731"/>
              <a:gd name="adj2" fmla="val -22500"/>
              <a:gd name="adj3" fmla="val 16667"/>
            </a:avLst>
          </a:prstGeom>
          <a:solidFill>
            <a:srgbClr val="CCFFCC"/>
          </a:solidFill>
          <a:ln w="9525" cap="flat" cmpd="sng">
            <a:solidFill>
              <a:schemeClr val="tx1"/>
            </a:solidFill>
            <a:prstDash val="sysDot"/>
            <a:miter/>
            <a:headEnd type="none" w="med" len="med"/>
            <a:tailEnd type="none" w="med" len="med"/>
          </a:ln>
        </p:spPr>
        <p:txBody>
          <a:bodyPr anchor="t"/>
          <a:p>
            <a:pPr lvl="0" indent="0" algn="ctr"/>
            <a:r>
              <a:rPr lang="en-US" altLang="zh-CN" sz="2000" b="1" dirty="0">
                <a:solidFill>
                  <a:srgbClr val="FF0000"/>
                </a:solidFill>
                <a:latin typeface="Times New Roman" panose="02020603050405020304" pitchFamily="18" charset="0"/>
                <a:ea typeface="宋体" panose="02010600030101010101" pitchFamily="2" charset="-122"/>
              </a:rPr>
              <a:t>◆</a:t>
            </a:r>
            <a:r>
              <a:rPr lang="zh-CN" altLang="en-US" sz="2000" b="1" dirty="0">
                <a:solidFill>
                  <a:srgbClr val="0000FF"/>
                </a:solidFill>
                <a:latin typeface="Times New Roman" panose="02020603050405020304" pitchFamily="18" charset="0"/>
                <a:ea typeface="宋体" panose="02010600030101010101" pitchFamily="2" charset="-122"/>
              </a:rPr>
              <a:t>账户</a:t>
            </a:r>
            <a:r>
              <a:rPr lang="zh-CN" altLang="en-US" sz="2000" b="1" dirty="0">
                <a:solidFill>
                  <a:srgbClr val="0000FF"/>
                </a:solidFill>
                <a:latin typeface="宋体" panose="02010600030101010101" pitchFamily="2" charset="-122"/>
                <a:ea typeface="宋体" panose="02010600030101010101" pitchFamily="2" charset="-122"/>
              </a:rPr>
              <a:t>的设置依据</a:t>
            </a:r>
            <a:r>
              <a:rPr lang="en-US" altLang="zh-CN" sz="2000" b="1" dirty="0">
                <a:solidFill>
                  <a:srgbClr val="0000FF"/>
                </a:solidFill>
                <a:latin typeface="宋体" panose="02010600030101010101" pitchFamily="2" charset="-122"/>
                <a:ea typeface="宋体" panose="02010600030101010101" pitchFamily="2" charset="-122"/>
              </a:rPr>
              <a:t>——</a:t>
            </a:r>
            <a:r>
              <a:rPr lang="zh-CN" altLang="en-US" sz="2000" b="1" dirty="0">
                <a:solidFill>
                  <a:srgbClr val="0000FF"/>
                </a:solidFill>
                <a:latin typeface="宋体" panose="02010600030101010101" pitchFamily="2" charset="-122"/>
                <a:ea typeface="宋体" panose="02010600030101010101" pitchFamily="2" charset="-122"/>
              </a:rPr>
              <a:t>会计科目</a:t>
            </a:r>
            <a:endParaRPr lang="zh-CN" altLang="en-US" sz="2000" b="1" dirty="0">
              <a:solidFill>
                <a:srgbClr val="0000FF"/>
              </a:solidFill>
              <a:latin typeface="宋体" panose="02010600030101010101" pitchFamily="2" charset="-122"/>
              <a:ea typeface="宋体" panose="02010600030101010101" pitchFamily="2" charset="-122"/>
            </a:endParaRPr>
          </a:p>
        </p:txBody>
      </p:sp>
      <p:grpSp>
        <p:nvGrpSpPr>
          <p:cNvPr id="2" name="Group 97"/>
          <p:cNvGrpSpPr/>
          <p:nvPr/>
        </p:nvGrpSpPr>
        <p:grpSpPr>
          <a:xfrm>
            <a:off x="990600" y="4572000"/>
            <a:ext cx="7729538" cy="792163"/>
            <a:chOff x="671" y="3298"/>
            <a:chExt cx="4869" cy="499"/>
          </a:xfrm>
        </p:grpSpPr>
        <p:sp>
          <p:nvSpPr>
            <p:cNvPr id="20553" name="AutoShape 85"/>
            <p:cNvSpPr/>
            <p:nvPr/>
          </p:nvSpPr>
          <p:spPr>
            <a:xfrm>
              <a:off x="2137" y="3298"/>
              <a:ext cx="862" cy="273"/>
            </a:xfrm>
            <a:prstGeom prst="wedgeRoundRectCallout">
              <a:avLst>
                <a:gd name="adj1" fmla="val -3250"/>
                <a:gd name="adj2" fmla="val -19231"/>
                <a:gd name="adj3" fmla="val 16667"/>
              </a:avLst>
            </a:prstGeom>
            <a:solidFill>
              <a:srgbClr val="FFCC99"/>
            </a:solidFill>
            <a:ln w="9525" cap="flat" cmpd="sng">
              <a:solidFill>
                <a:schemeClr val="tx1"/>
              </a:solidFill>
              <a:prstDash val="sysDot"/>
              <a:miter/>
              <a:headEnd type="none" w="med" len="med"/>
              <a:tailEnd type="none" w="med" len="med"/>
            </a:ln>
          </p:spPr>
          <p:txBody>
            <a:bodyPr anchor="t"/>
            <a:p>
              <a:pPr lvl="0" indent="0" algn="ctr"/>
              <a:r>
                <a:rPr lang="zh-CN" altLang="en-US" sz="2000" b="1" dirty="0">
                  <a:solidFill>
                    <a:srgbClr val="0000FF"/>
                  </a:solidFill>
                  <a:latin typeface="Times New Roman" panose="02020603050405020304" pitchFamily="18" charset="0"/>
                  <a:ea typeface="宋体" panose="02010600030101010101" pitchFamily="2" charset="-122"/>
                </a:rPr>
                <a:t>业务内容</a:t>
              </a:r>
              <a:endParaRPr lang="zh-CN" altLang="en-US" sz="2000" b="1" dirty="0">
                <a:solidFill>
                  <a:srgbClr val="0000FF"/>
                </a:solidFill>
                <a:latin typeface="Times New Roman" panose="02020603050405020304" pitchFamily="18" charset="0"/>
                <a:ea typeface="宋体" panose="02010600030101010101" pitchFamily="2" charset="-122"/>
              </a:endParaRPr>
            </a:p>
          </p:txBody>
        </p:sp>
        <p:sp>
          <p:nvSpPr>
            <p:cNvPr id="20554" name="AutoShape 86"/>
            <p:cNvSpPr/>
            <p:nvPr/>
          </p:nvSpPr>
          <p:spPr>
            <a:xfrm>
              <a:off x="671" y="3298"/>
              <a:ext cx="681" cy="499"/>
            </a:xfrm>
            <a:prstGeom prst="wedgeRoundRectCallout">
              <a:avLst>
                <a:gd name="adj1" fmla="val 27093"/>
                <a:gd name="adj2" fmla="val -30759"/>
                <a:gd name="adj3" fmla="val 16667"/>
              </a:avLst>
            </a:prstGeom>
            <a:solidFill>
              <a:srgbClr val="FFCC99"/>
            </a:solidFill>
            <a:ln w="9525" cap="flat" cmpd="sng">
              <a:solidFill>
                <a:schemeClr val="tx1"/>
              </a:solidFill>
              <a:prstDash val="sysDot"/>
              <a:miter/>
              <a:headEnd type="none" w="med" len="med"/>
              <a:tailEnd type="none" w="med" len="med"/>
            </a:ln>
          </p:spPr>
          <p:txBody>
            <a:bodyPr anchor="t"/>
            <a:p>
              <a:pPr lvl="0" indent="0" algn="ctr"/>
              <a:r>
                <a:rPr lang="en-US" altLang="zh-CN" sz="2000" b="1" dirty="0">
                  <a:solidFill>
                    <a:srgbClr val="0000FF"/>
                  </a:solidFill>
                  <a:latin typeface="Times New Roman" panose="02020603050405020304" pitchFamily="18" charset="0"/>
                  <a:ea typeface="宋体" panose="02010600030101010101" pitchFamily="2" charset="-122"/>
                </a:rPr>
                <a:t> </a:t>
              </a:r>
              <a:r>
                <a:rPr lang="zh-CN" altLang="en-US" sz="2000" b="1" dirty="0">
                  <a:solidFill>
                    <a:srgbClr val="0000FF"/>
                  </a:solidFill>
                  <a:latin typeface="Times New Roman" panose="02020603050405020304" pitchFamily="18" charset="0"/>
                  <a:ea typeface="宋体" panose="02010600030101010101" pitchFamily="2" charset="-122"/>
                </a:rPr>
                <a:t>发生时间</a:t>
              </a:r>
              <a:endParaRPr lang="zh-CN" altLang="en-US" sz="2000" b="1" dirty="0">
                <a:solidFill>
                  <a:srgbClr val="0000FF"/>
                </a:solidFill>
                <a:latin typeface="Times New Roman" panose="02020603050405020304" pitchFamily="18" charset="0"/>
                <a:ea typeface="宋体" panose="02010600030101010101" pitchFamily="2" charset="-122"/>
              </a:endParaRPr>
            </a:p>
          </p:txBody>
        </p:sp>
        <p:sp>
          <p:nvSpPr>
            <p:cNvPr id="20555" name="AutoShape 87"/>
            <p:cNvSpPr/>
            <p:nvPr/>
          </p:nvSpPr>
          <p:spPr>
            <a:xfrm>
              <a:off x="1398" y="3298"/>
              <a:ext cx="499" cy="498"/>
            </a:xfrm>
            <a:prstGeom prst="wedgeRoundRectCallout">
              <a:avLst>
                <a:gd name="adj1" fmla="val 17333"/>
                <a:gd name="adj2" fmla="val -11444"/>
                <a:gd name="adj3" fmla="val 16667"/>
              </a:avLst>
            </a:prstGeom>
            <a:solidFill>
              <a:srgbClr val="FFCC99"/>
            </a:solidFill>
            <a:ln w="9525" cap="flat" cmpd="sng">
              <a:solidFill>
                <a:schemeClr val="tx1"/>
              </a:solidFill>
              <a:prstDash val="sysDot"/>
              <a:miter/>
              <a:headEnd type="none" w="med" len="med"/>
              <a:tailEnd type="none" w="med" len="med"/>
            </a:ln>
          </p:spPr>
          <p:txBody>
            <a:bodyPr anchor="t"/>
            <a:p>
              <a:pPr lvl="0" indent="0" algn="ctr"/>
              <a:r>
                <a:rPr lang="zh-CN" altLang="en-US" sz="2000" b="1" dirty="0">
                  <a:solidFill>
                    <a:srgbClr val="0000FF"/>
                  </a:solidFill>
                  <a:latin typeface="Times New Roman" panose="02020603050405020304" pitchFamily="18" charset="0"/>
                  <a:ea typeface="宋体" panose="02010600030101010101" pitchFamily="2" charset="-122"/>
                </a:rPr>
                <a:t>记录依据</a:t>
              </a:r>
              <a:endParaRPr lang="zh-CN" altLang="en-US" sz="2000" b="1" dirty="0">
                <a:solidFill>
                  <a:srgbClr val="0000FF"/>
                </a:solidFill>
                <a:latin typeface="Times New Roman" panose="02020603050405020304" pitchFamily="18" charset="0"/>
                <a:ea typeface="宋体" panose="02010600030101010101" pitchFamily="2" charset="-122"/>
              </a:endParaRPr>
            </a:p>
          </p:txBody>
        </p:sp>
        <p:sp>
          <p:nvSpPr>
            <p:cNvPr id="20556" name="AutoShape 88"/>
            <p:cNvSpPr/>
            <p:nvPr/>
          </p:nvSpPr>
          <p:spPr>
            <a:xfrm>
              <a:off x="4995" y="3298"/>
              <a:ext cx="545" cy="272"/>
            </a:xfrm>
            <a:prstGeom prst="wedgeRoundRectCallout">
              <a:avLst>
                <a:gd name="adj1" fmla="val -11282"/>
                <a:gd name="adj2" fmla="val -33454"/>
                <a:gd name="adj3" fmla="val 16667"/>
              </a:avLst>
            </a:prstGeom>
            <a:solidFill>
              <a:srgbClr val="FFCC99"/>
            </a:solidFill>
            <a:ln w="9525" cap="flat" cmpd="sng">
              <a:solidFill>
                <a:schemeClr val="tx1"/>
              </a:solidFill>
              <a:prstDash val="sysDot"/>
              <a:miter/>
              <a:headEnd type="none" w="med" len="med"/>
              <a:tailEnd type="none" w="med" len="med"/>
            </a:ln>
          </p:spPr>
          <p:txBody>
            <a:bodyPr anchor="t"/>
            <a:p>
              <a:pPr lvl="0" indent="0" algn="ctr"/>
              <a:r>
                <a:rPr lang="zh-CN" altLang="en-US" sz="2000" b="1" dirty="0">
                  <a:solidFill>
                    <a:srgbClr val="0000FF"/>
                  </a:solidFill>
                  <a:latin typeface="Times New Roman" panose="02020603050405020304" pitchFamily="18" charset="0"/>
                  <a:ea typeface="宋体" panose="02010600030101010101" pitchFamily="2" charset="-122"/>
                </a:rPr>
                <a:t>余额</a:t>
              </a:r>
              <a:endParaRPr lang="zh-CN" altLang="en-US" sz="2000" b="1" dirty="0">
                <a:solidFill>
                  <a:srgbClr val="0000FF"/>
                </a:solidFill>
                <a:latin typeface="Times New Roman" panose="02020603050405020304" pitchFamily="18" charset="0"/>
                <a:ea typeface="宋体" panose="02010600030101010101" pitchFamily="2" charset="-122"/>
              </a:endParaRPr>
            </a:p>
          </p:txBody>
        </p:sp>
        <p:grpSp>
          <p:nvGrpSpPr>
            <p:cNvPr id="20557" name="Group 89"/>
            <p:cNvGrpSpPr/>
            <p:nvPr/>
          </p:nvGrpSpPr>
          <p:grpSpPr>
            <a:xfrm>
              <a:off x="3406" y="3389"/>
              <a:ext cx="817" cy="273"/>
              <a:chOff x="3378" y="3612"/>
              <a:chExt cx="817" cy="273"/>
            </a:xfrm>
          </p:grpSpPr>
          <p:sp>
            <p:nvSpPr>
              <p:cNvPr id="20558" name="AutoShape 90"/>
              <p:cNvSpPr/>
              <p:nvPr/>
            </p:nvSpPr>
            <p:spPr>
              <a:xfrm>
                <a:off x="3424" y="3612"/>
                <a:ext cx="681" cy="181"/>
              </a:xfrm>
              <a:prstGeom prst="wedgeRoundRectCallout">
                <a:avLst>
                  <a:gd name="adj1" fmla="val -50440"/>
                  <a:gd name="adj2" fmla="val -108009"/>
                  <a:gd name="adj3" fmla="val 16667"/>
                </a:avLst>
              </a:prstGeom>
              <a:solidFill>
                <a:srgbClr val="FFCC99"/>
              </a:solidFill>
              <a:ln w="9525" cap="flat" cmpd="sng">
                <a:solidFill>
                  <a:schemeClr val="tx1"/>
                </a:solidFill>
                <a:prstDash val="sysDot"/>
                <a:miter/>
                <a:headEnd type="none" w="med" len="med"/>
                <a:tailEnd type="none" w="med" len="med"/>
              </a:ln>
            </p:spPr>
            <p:txBody>
              <a:bodyPr anchor="t"/>
              <a:p>
                <a:pPr lvl="0" indent="0" algn="ctr"/>
                <a:endParaRPr lang="zh-CN" altLang="zh-CN" sz="2000" b="1" dirty="0">
                  <a:solidFill>
                    <a:srgbClr val="0000FF"/>
                  </a:solidFill>
                  <a:latin typeface="Times New Roman" panose="02020603050405020304" pitchFamily="18" charset="0"/>
                  <a:ea typeface="宋体" panose="02010600030101010101" pitchFamily="2" charset="-122"/>
                </a:endParaRPr>
              </a:p>
            </p:txBody>
          </p:sp>
          <p:sp>
            <p:nvSpPr>
              <p:cNvPr id="20559" name="AutoShape 91"/>
              <p:cNvSpPr/>
              <p:nvPr/>
            </p:nvSpPr>
            <p:spPr>
              <a:xfrm>
                <a:off x="3378" y="3612"/>
                <a:ext cx="817" cy="273"/>
              </a:xfrm>
              <a:prstGeom prst="wedgeRoundRectCallout">
                <a:avLst>
                  <a:gd name="adj1" fmla="val 48778"/>
                  <a:gd name="adj2" fmla="val -83333"/>
                  <a:gd name="adj3" fmla="val 16667"/>
                </a:avLst>
              </a:prstGeom>
              <a:solidFill>
                <a:srgbClr val="FFCC99"/>
              </a:solidFill>
              <a:ln w="9525" cap="flat" cmpd="sng">
                <a:solidFill>
                  <a:schemeClr val="tx1"/>
                </a:solidFill>
                <a:prstDash val="sysDot"/>
                <a:miter/>
                <a:headEnd type="none" w="med" len="med"/>
                <a:tailEnd type="none" w="med" len="med"/>
              </a:ln>
            </p:spPr>
            <p:txBody>
              <a:bodyPr anchor="t"/>
              <a:p>
                <a:pPr lvl="0" indent="0" algn="ctr"/>
                <a:r>
                  <a:rPr lang="zh-CN" altLang="en-US" sz="2000" b="1" dirty="0">
                    <a:solidFill>
                      <a:srgbClr val="0000FF"/>
                    </a:solidFill>
                    <a:latin typeface="Times New Roman" panose="02020603050405020304" pitchFamily="18" charset="0"/>
                    <a:ea typeface="宋体" panose="02010600030101010101" pitchFamily="2" charset="-122"/>
                  </a:rPr>
                  <a:t>增减金额</a:t>
                </a:r>
                <a:endParaRPr lang="zh-CN" altLang="en-US" sz="2000" b="1" dirty="0">
                  <a:solidFill>
                    <a:srgbClr val="0000FF"/>
                  </a:solidFill>
                  <a:latin typeface="Times New Roman" panose="02020603050405020304" pitchFamily="18" charset="0"/>
                  <a:ea typeface="宋体" panose="02010600030101010101" pitchFamily="2" charset="-122"/>
                </a:endParaRPr>
              </a:p>
            </p:txBody>
          </p:sp>
        </p:grpSp>
        <p:sp>
          <p:nvSpPr>
            <p:cNvPr id="20560" name="AutoShape 92"/>
            <p:cNvSpPr/>
            <p:nvPr/>
          </p:nvSpPr>
          <p:spPr>
            <a:xfrm>
              <a:off x="4360" y="3298"/>
              <a:ext cx="544" cy="499"/>
            </a:xfrm>
            <a:prstGeom prst="wedgeRoundRectCallout">
              <a:avLst>
                <a:gd name="adj1" fmla="val -12134"/>
                <a:gd name="adj2" fmla="val -41782"/>
                <a:gd name="adj3" fmla="val 16667"/>
              </a:avLst>
            </a:prstGeom>
            <a:solidFill>
              <a:srgbClr val="FFCC99"/>
            </a:solidFill>
            <a:ln w="9525" cap="flat" cmpd="sng">
              <a:solidFill>
                <a:schemeClr val="tx1"/>
              </a:solidFill>
              <a:prstDash val="sysDot"/>
              <a:miter/>
              <a:headEnd type="none" w="med" len="med"/>
              <a:tailEnd type="none" w="med" len="med"/>
            </a:ln>
          </p:spPr>
          <p:txBody>
            <a:bodyPr anchor="t"/>
            <a:p>
              <a:pPr lvl="0" indent="0" algn="ctr"/>
              <a:r>
                <a:rPr lang="zh-CN" altLang="en-US" sz="2000" b="1" dirty="0">
                  <a:solidFill>
                    <a:srgbClr val="0000FF"/>
                  </a:solidFill>
                  <a:latin typeface="Times New Roman" panose="02020603050405020304" pitchFamily="18" charset="0"/>
                  <a:ea typeface="宋体" panose="02010600030101010101" pitchFamily="2" charset="-122"/>
                </a:rPr>
                <a:t>余额方向</a:t>
              </a:r>
              <a:endParaRPr lang="zh-CN" altLang="en-US" sz="2000" b="1" dirty="0">
                <a:solidFill>
                  <a:srgbClr val="0000FF"/>
                </a:solidFill>
                <a:latin typeface="Times New Roman" panose="02020603050405020304" pitchFamily="18" charset="0"/>
                <a:ea typeface="宋体" panose="02010600030101010101" pitchFamily="2" charset="-122"/>
              </a:endParaRPr>
            </a:p>
          </p:txBody>
        </p:sp>
      </p:grpSp>
      <p:sp>
        <p:nvSpPr>
          <p:cNvPr id="19550" name="AutoShape 94"/>
          <p:cNvSpPr/>
          <p:nvPr/>
        </p:nvSpPr>
        <p:spPr>
          <a:xfrm>
            <a:off x="838200" y="5645150"/>
            <a:ext cx="2514600" cy="755650"/>
          </a:xfrm>
          <a:prstGeom prst="wedgeRoundRectCallout">
            <a:avLst>
              <a:gd name="adj1" fmla="val -12375"/>
              <a:gd name="adj2" fmla="val 1472"/>
              <a:gd name="adj3" fmla="val 16667"/>
            </a:avLst>
          </a:prstGeom>
          <a:solidFill>
            <a:srgbClr val="CCFFCC"/>
          </a:solidFill>
          <a:ln w="9525" cap="flat" cmpd="sng">
            <a:solidFill>
              <a:schemeClr val="tx1"/>
            </a:solidFill>
            <a:prstDash val="sysDot"/>
            <a:miter/>
            <a:headEnd type="none" w="med" len="med"/>
            <a:tailEnd type="none" w="med" len="med"/>
          </a:ln>
        </p:spPr>
        <p:txBody>
          <a:bodyPr anchor="t"/>
          <a:p>
            <a:pPr lvl="0" indent="0"/>
            <a:r>
              <a:rPr lang="en-US" altLang="zh-CN" sz="2000" b="1" dirty="0">
                <a:solidFill>
                  <a:srgbClr val="FF0000"/>
                </a:solidFill>
                <a:latin typeface="Times New Roman" panose="02020603050405020304" pitchFamily="18" charset="0"/>
                <a:ea typeface="宋体" panose="02010600030101010101" pitchFamily="2" charset="-122"/>
              </a:rPr>
              <a:t>◆</a:t>
            </a:r>
            <a:r>
              <a:rPr lang="zh-CN" altLang="en-US" b="1" dirty="0">
                <a:solidFill>
                  <a:srgbClr val="0000FF"/>
                </a:solidFill>
                <a:latin typeface="Arial" panose="020B0604020202020204" pitchFamily="34" charset="0"/>
                <a:ea typeface="宋体" panose="02010600030101010101" pitchFamily="2" charset="-122"/>
              </a:rPr>
              <a:t>具有一定结构形式 </a:t>
            </a:r>
            <a:endParaRPr lang="zh-CN" altLang="en-US" b="1" dirty="0">
              <a:solidFill>
                <a:srgbClr val="0000FF"/>
              </a:solidFill>
              <a:latin typeface="Arial" panose="020B0604020202020204" pitchFamily="34" charset="0"/>
              <a:ea typeface="宋体" panose="02010600030101010101" pitchFamily="2" charset="-122"/>
            </a:endParaRPr>
          </a:p>
          <a:p>
            <a:pPr lvl="0" indent="0"/>
            <a:r>
              <a:rPr lang="en-US" altLang="zh-CN" b="1" dirty="0">
                <a:solidFill>
                  <a:srgbClr val="0000FF"/>
                </a:solidFill>
                <a:latin typeface="Arial" panose="020B0604020202020204" pitchFamily="34" charset="0"/>
                <a:ea typeface="宋体" panose="02010600030101010101" pitchFamily="2" charset="-122"/>
              </a:rPr>
              <a:t>——</a:t>
            </a:r>
            <a:r>
              <a:rPr lang="zh-CN" altLang="en-US" sz="2000" b="1" dirty="0">
                <a:solidFill>
                  <a:srgbClr val="0000FF"/>
                </a:solidFill>
                <a:latin typeface="Times New Roman" panose="02020603050405020304" pitchFamily="18" charset="0"/>
                <a:ea typeface="宋体" panose="02010600030101010101" pitchFamily="2" charset="-122"/>
              </a:rPr>
              <a:t>专门格式之一</a:t>
            </a:r>
            <a:endParaRPr lang="zh-CN" altLang="en-US" sz="2000" b="1" dirty="0">
              <a:solidFill>
                <a:srgbClr val="0000FF"/>
              </a:solidFill>
              <a:latin typeface="Times New Roman" panose="02020603050405020304" pitchFamily="18" charset="0"/>
              <a:ea typeface="宋体" panose="02010600030101010101" pitchFamily="2" charset="-122"/>
            </a:endParaRPr>
          </a:p>
        </p:txBody>
      </p:sp>
      <p:sp>
        <p:nvSpPr>
          <p:cNvPr id="19554" name="AutoShape 98"/>
          <p:cNvSpPr/>
          <p:nvPr/>
        </p:nvSpPr>
        <p:spPr>
          <a:xfrm>
            <a:off x="5638800" y="1143000"/>
            <a:ext cx="3124200" cy="838200"/>
          </a:xfrm>
          <a:prstGeom prst="wedgeRoundRectCallout">
            <a:avLst>
              <a:gd name="adj1" fmla="val 11282"/>
              <a:gd name="adj2" fmla="val -6819"/>
              <a:gd name="adj3" fmla="val 16667"/>
            </a:avLst>
          </a:prstGeom>
          <a:solidFill>
            <a:srgbClr val="CCFFCC"/>
          </a:solidFill>
          <a:ln w="9525" cap="flat" cmpd="sng">
            <a:solidFill>
              <a:schemeClr val="tx1"/>
            </a:solidFill>
            <a:prstDash val="sysDot"/>
            <a:miter/>
            <a:headEnd type="none" w="med" len="med"/>
            <a:tailEnd type="none" w="med" len="med"/>
          </a:ln>
        </p:spPr>
        <p:txBody>
          <a:bodyPr anchor="t"/>
          <a:p>
            <a:pPr lvl="0" indent="0" algn="ctr"/>
            <a:r>
              <a:rPr lang="en-US" altLang="zh-CN" sz="2000" b="1" dirty="0">
                <a:solidFill>
                  <a:srgbClr val="FF0000"/>
                </a:solidFill>
                <a:latin typeface="Times New Roman" panose="02020603050405020304" pitchFamily="18" charset="0"/>
                <a:ea typeface="宋体" panose="02010600030101010101" pitchFamily="2" charset="-122"/>
              </a:rPr>
              <a:t>◆</a:t>
            </a:r>
            <a:r>
              <a:rPr lang="zh-CN" altLang="en-US" sz="2000" b="1" dirty="0">
                <a:solidFill>
                  <a:srgbClr val="0000FF"/>
                </a:solidFill>
                <a:latin typeface="宋体" panose="02010600030101010101" pitchFamily="2" charset="-122"/>
                <a:ea typeface="宋体" panose="02010600030101010101" pitchFamily="2" charset="-122"/>
              </a:rPr>
              <a:t>设置账户的基本目的是用来记录交易或事项</a:t>
            </a:r>
            <a:endParaRPr lang="zh-CN" altLang="en-US" sz="2000" b="1" dirty="0">
              <a:solidFill>
                <a:srgbClr val="0000FF"/>
              </a:solidFill>
              <a:latin typeface="宋体" panose="02010600030101010101" pitchFamily="2" charset="-122"/>
              <a:ea typeface="宋体" panose="02010600030101010101" pitchFamily="2" charset="-122"/>
            </a:endParaRPr>
          </a:p>
        </p:txBody>
      </p:sp>
      <p:sp>
        <p:nvSpPr>
          <p:cNvPr id="19555" name="AutoShape 99"/>
          <p:cNvSpPr/>
          <p:nvPr/>
        </p:nvSpPr>
        <p:spPr>
          <a:xfrm>
            <a:off x="4876800" y="5600700"/>
            <a:ext cx="3886200" cy="876300"/>
          </a:xfrm>
          <a:prstGeom prst="wedgeRoundRectCallout">
            <a:avLst>
              <a:gd name="adj1" fmla="val 7093"/>
              <a:gd name="adj2" fmla="val -31667"/>
              <a:gd name="adj3" fmla="val 16667"/>
            </a:avLst>
          </a:prstGeom>
          <a:solidFill>
            <a:srgbClr val="CCFFCC"/>
          </a:solidFill>
          <a:ln w="9525" cap="flat" cmpd="sng">
            <a:solidFill>
              <a:schemeClr val="tx1"/>
            </a:solidFill>
            <a:prstDash val="sysDot"/>
            <a:miter/>
            <a:headEnd type="none" w="med" len="med"/>
            <a:tailEnd type="none" w="med" len="med"/>
          </a:ln>
        </p:spPr>
        <p:txBody>
          <a:bodyPr anchor="t"/>
          <a:p>
            <a:pPr lvl="0" indent="0"/>
            <a:r>
              <a:rPr lang="en-US" altLang="zh-CN" sz="2000" b="1" dirty="0">
                <a:solidFill>
                  <a:srgbClr val="FF0000"/>
                </a:solidFill>
                <a:latin typeface="Times New Roman" panose="02020603050405020304" pitchFamily="18" charset="0"/>
                <a:ea typeface="宋体" panose="02010600030101010101" pitchFamily="2" charset="-122"/>
              </a:rPr>
              <a:t>◆</a:t>
            </a:r>
            <a:r>
              <a:rPr lang="zh-CN" altLang="en-US" sz="2000" b="1" dirty="0">
                <a:solidFill>
                  <a:srgbClr val="0000FF"/>
                </a:solidFill>
                <a:latin typeface="宋体" panose="02010600030101010101" pitchFamily="2" charset="-122"/>
                <a:ea typeface="宋体" panose="02010600030101010101" pitchFamily="2" charset="-122"/>
              </a:rPr>
              <a:t>设置账户的主要目的是为财务报告的编制提供数据资料</a:t>
            </a:r>
            <a:endParaRPr lang="zh-CN" altLang="en-US" sz="2000" b="1" dirty="0">
              <a:solidFill>
                <a:srgbClr val="0000FF"/>
              </a:solidFill>
              <a:latin typeface="宋体" panose="02010600030101010101" pitchFamily="2" charset="-122"/>
              <a:ea typeface="宋体" panose="02010600030101010101" pitchFamily="2" charset="-122"/>
            </a:endParaRPr>
          </a:p>
        </p:txBody>
      </p:sp>
      <p:grpSp>
        <p:nvGrpSpPr>
          <p:cNvPr id="4" name="Group 100"/>
          <p:cNvGrpSpPr/>
          <p:nvPr/>
        </p:nvGrpSpPr>
        <p:grpSpPr>
          <a:xfrm>
            <a:off x="206375" y="3657600"/>
            <a:ext cx="1089025" cy="1247775"/>
            <a:chOff x="3826" y="3222"/>
            <a:chExt cx="686" cy="786"/>
          </a:xfrm>
        </p:grpSpPr>
        <p:grpSp>
          <p:nvGrpSpPr>
            <p:cNvPr id="20565" name="Group 101"/>
            <p:cNvGrpSpPr/>
            <p:nvPr/>
          </p:nvGrpSpPr>
          <p:grpSpPr>
            <a:xfrm>
              <a:off x="3840" y="3624"/>
              <a:ext cx="672" cy="384"/>
              <a:chOff x="2016" y="3168"/>
              <a:chExt cx="672" cy="384"/>
            </a:xfrm>
          </p:grpSpPr>
          <p:sp>
            <p:nvSpPr>
              <p:cNvPr id="20566" name="AutoShape 102"/>
              <p:cNvSpPr/>
              <p:nvPr/>
            </p:nvSpPr>
            <p:spPr>
              <a:xfrm flipV="1">
                <a:off x="2016" y="3168"/>
                <a:ext cx="672" cy="384"/>
              </a:xfrm>
              <a:prstGeom prst="pentagon">
                <a:avLst/>
              </a:prstGeom>
              <a:solidFill>
                <a:srgbClr val="FFFFCC"/>
              </a:solidFill>
              <a:ln w="9525" cap="flat" cmpd="sng">
                <a:solidFill>
                  <a:srgbClr val="000000"/>
                </a:solidFill>
                <a:prstDash val="solid"/>
                <a:miter/>
                <a:headEnd type="none" w="med" len="med"/>
                <a:tailEnd type="none" w="med" len="med"/>
              </a:ln>
            </p:spPr>
            <p:txBody>
              <a:bodyPr rot="10800000" anchor="t"/>
              <a:p>
                <a:pPr lvl="0" indent="0" algn="just"/>
                <a:endParaRPr lang="zh-CN" altLang="zh-CN" sz="2000" dirty="0">
                  <a:latin typeface="Arial" panose="020B0604020202020204" pitchFamily="34" charset="0"/>
                  <a:ea typeface="宋体" panose="02010600030101010101" pitchFamily="2" charset="-122"/>
                </a:endParaRPr>
              </a:p>
            </p:txBody>
          </p:sp>
          <p:sp>
            <p:nvSpPr>
              <p:cNvPr id="20567" name="AutoShape 103"/>
              <p:cNvSpPr/>
              <p:nvPr/>
            </p:nvSpPr>
            <p:spPr>
              <a:xfrm>
                <a:off x="2064" y="3216"/>
                <a:ext cx="576" cy="288"/>
              </a:xfrm>
              <a:prstGeom prst="wedgeRectCallout">
                <a:avLst>
                  <a:gd name="adj1" fmla="val -17185"/>
                  <a:gd name="adj2" fmla="val -9028"/>
                </a:avLst>
              </a:prstGeom>
              <a:noFill/>
              <a:ln w="9525">
                <a:noFill/>
              </a:ln>
            </p:spPr>
            <p:txBody>
              <a:bodyPr anchor="t"/>
              <a:p>
                <a:pPr lvl="0" indent="0" algn="ctr"/>
                <a:r>
                  <a:rPr lang="zh-CN" altLang="en-US" sz="2000" b="1" dirty="0">
                    <a:latin typeface="Arial" panose="020B0604020202020204" pitchFamily="34" charset="0"/>
                    <a:ea typeface="宋体" panose="02010600030101010101" pitchFamily="2" charset="-122"/>
                  </a:rPr>
                  <a:t>事项</a:t>
                </a:r>
                <a:endParaRPr lang="zh-CN" altLang="en-US" sz="2000" b="1" dirty="0">
                  <a:latin typeface="Arial" panose="020B0604020202020204" pitchFamily="34" charset="0"/>
                  <a:ea typeface="宋体" panose="02010600030101010101" pitchFamily="2" charset="-122"/>
                </a:endParaRPr>
              </a:p>
            </p:txBody>
          </p:sp>
        </p:grpSp>
        <p:grpSp>
          <p:nvGrpSpPr>
            <p:cNvPr id="20568" name="Group 104"/>
            <p:cNvGrpSpPr/>
            <p:nvPr/>
          </p:nvGrpSpPr>
          <p:grpSpPr>
            <a:xfrm>
              <a:off x="3826" y="3222"/>
              <a:ext cx="686" cy="384"/>
              <a:chOff x="3216" y="2592"/>
              <a:chExt cx="686" cy="384"/>
            </a:xfrm>
          </p:grpSpPr>
          <p:sp>
            <p:nvSpPr>
              <p:cNvPr id="20569" name="AutoShape 105"/>
              <p:cNvSpPr/>
              <p:nvPr/>
            </p:nvSpPr>
            <p:spPr>
              <a:xfrm>
                <a:off x="3216" y="2592"/>
                <a:ext cx="686" cy="384"/>
              </a:xfrm>
              <a:prstGeom prst="pentagon">
                <a:avLst/>
              </a:prstGeom>
              <a:solidFill>
                <a:srgbClr val="33CCFF"/>
              </a:solidFill>
              <a:ln w="9525" cap="flat" cmpd="sng">
                <a:solidFill>
                  <a:srgbClr val="000000"/>
                </a:solidFill>
                <a:prstDash val="solid"/>
                <a:miter/>
                <a:headEnd type="none" w="med" len="med"/>
                <a:tailEnd type="none" w="med" len="med"/>
              </a:ln>
            </p:spPr>
            <p:txBody>
              <a:bodyPr anchor="t"/>
              <a:p>
                <a:pPr lvl="0" indent="0" algn="ctr"/>
                <a:endParaRPr lang="zh-CN" altLang="zh-CN" sz="2000" b="1" dirty="0">
                  <a:latin typeface="Arial" panose="020B0604020202020204" pitchFamily="34" charset="0"/>
                  <a:ea typeface="宋体" panose="02010600030101010101" pitchFamily="2" charset="-122"/>
                </a:endParaRPr>
              </a:p>
            </p:txBody>
          </p:sp>
          <p:sp>
            <p:nvSpPr>
              <p:cNvPr id="20570" name="AutoShape 106"/>
              <p:cNvSpPr/>
              <p:nvPr/>
            </p:nvSpPr>
            <p:spPr>
              <a:xfrm>
                <a:off x="3264" y="2688"/>
                <a:ext cx="576" cy="288"/>
              </a:xfrm>
              <a:prstGeom prst="wedgeRectCallout">
                <a:avLst>
                  <a:gd name="adj1" fmla="val -17185"/>
                  <a:gd name="adj2" fmla="val -9028"/>
                </a:avLst>
              </a:prstGeom>
              <a:noFill/>
              <a:ln w="9525">
                <a:noFill/>
              </a:ln>
            </p:spPr>
            <p:txBody>
              <a:bodyPr anchor="t"/>
              <a:p>
                <a:pPr lvl="0" indent="0" algn="ctr"/>
                <a:r>
                  <a:rPr lang="zh-CN" altLang="en-US" sz="2000" b="1" dirty="0">
                    <a:latin typeface="Arial" panose="020B0604020202020204" pitchFamily="34" charset="0"/>
                    <a:ea typeface="宋体" panose="02010600030101010101" pitchFamily="2" charset="-122"/>
                  </a:rPr>
                  <a:t>交易</a:t>
                </a:r>
                <a:endParaRPr lang="zh-CN" altLang="en-US" sz="2000" b="1" dirty="0">
                  <a:latin typeface="Arial" panose="020B0604020202020204" pitchFamily="34" charset="0"/>
                  <a:ea typeface="宋体" panose="02010600030101010101" pitchFamily="2" charset="-122"/>
                </a:endParaRPr>
              </a:p>
            </p:txBody>
          </p:sp>
        </p:grpSp>
      </p:gr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9540"/>
                                        </p:tgtEl>
                                        <p:attrNameLst>
                                          <p:attrName>style.visibility</p:attrName>
                                        </p:attrNameLst>
                                      </p:cBhvr>
                                      <p:to>
                                        <p:strVal val="visible"/>
                                      </p:to>
                                    </p:set>
                                    <p:animEffect transition="in" filter="slide(fromBottom)">
                                      <p:cBhvr>
                                        <p:cTn id="7" dur="2000"/>
                                        <p:tgtEl>
                                          <p:spTgt spid="1954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3" fill="hold" grpId="0" nodeType="clickEffect">
                                  <p:stCondLst>
                                    <p:cond delay="0"/>
                                  </p:stCondLst>
                                  <p:childTnLst>
                                    <p:set>
                                      <p:cBhvr>
                                        <p:cTn id="11" dur="1" fill="hold">
                                          <p:stCondLst>
                                            <p:cond delay="0"/>
                                          </p:stCondLst>
                                        </p:cTn>
                                        <p:tgtEl>
                                          <p:spTgt spid="19550"/>
                                        </p:tgtEl>
                                        <p:attrNameLst>
                                          <p:attrName>style.visibility</p:attrName>
                                        </p:attrNameLst>
                                      </p:cBhvr>
                                      <p:to>
                                        <p:strVal val="visible"/>
                                      </p:to>
                                    </p:set>
                                    <p:anim calcmode="lin" valueType="num">
                                      <p:cBhvr>
                                        <p:cTn id="12" dur="3000" fill="hold"/>
                                        <p:tgtEl>
                                          <p:spTgt spid="19550"/>
                                        </p:tgtEl>
                                        <p:attrNameLst>
                                          <p:attrName>ppt_x</p:attrName>
                                        </p:attrNameLst>
                                      </p:cBhvr>
                                      <p:tavLst>
                                        <p:tav tm="0">
                                          <p:val>
                                            <p:strVal val="1+#ppt_w/2"/>
                                          </p:val>
                                        </p:tav>
                                        <p:tav tm="100000">
                                          <p:val>
                                            <p:strVal val="#ppt_x"/>
                                          </p:val>
                                        </p:tav>
                                      </p:tavLst>
                                    </p:anim>
                                    <p:anim calcmode="lin" valueType="num">
                                      <p:cBhvr>
                                        <p:cTn id="13" dur="3000" fill="hold"/>
                                        <p:tgtEl>
                                          <p:spTgt spid="19550"/>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1" fill="hold" grpId="0" nodeType="clickEffect">
                                  <p:stCondLst>
                                    <p:cond delay="0"/>
                                  </p:stCondLst>
                                  <p:childTnLst>
                                    <p:set>
                                      <p:cBhvr>
                                        <p:cTn id="17" dur="1" fill="hold">
                                          <p:stCondLst>
                                            <p:cond delay="0"/>
                                          </p:stCondLst>
                                        </p:cTn>
                                        <p:tgtEl>
                                          <p:spTgt spid="19554"/>
                                        </p:tgtEl>
                                        <p:attrNameLst>
                                          <p:attrName>style.visibility</p:attrName>
                                        </p:attrNameLst>
                                      </p:cBhvr>
                                      <p:to>
                                        <p:strVal val="visible"/>
                                      </p:to>
                                    </p:set>
                                    <p:animEffect transition="in" filter="slide(fromTop)">
                                      <p:cBhvr>
                                        <p:cTn id="18" dur="2000"/>
                                        <p:tgtEl>
                                          <p:spTgt spid="19554"/>
                                        </p:tgtEl>
                                      </p:cBhvr>
                                    </p:animEffect>
                                  </p:childTnLst>
                                </p:cTn>
                              </p:par>
                            </p:childTnLst>
                          </p:cTn>
                        </p:par>
                        <p:par>
                          <p:cTn id="19" fill="hold">
                            <p:stCondLst>
                              <p:cond delay="2000"/>
                            </p:stCondLst>
                            <p:childTnLst>
                              <p:par>
                                <p:cTn id="20" presetID="12" presetClass="entr" presetSubtype="8"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slide(fromLeft)">
                                      <p:cBhvr>
                                        <p:cTn id="22" dur="2000"/>
                                        <p:tgtEl>
                                          <p:spTgt spid="4"/>
                                        </p:tgtEl>
                                      </p:cBhvr>
                                    </p:animEffect>
                                  </p:childTnLst>
                                </p:cTn>
                              </p:par>
                            </p:childTnLst>
                          </p:cTn>
                        </p:par>
                        <p:par>
                          <p:cTn id="23" fill="hold">
                            <p:stCondLst>
                              <p:cond delay="4000"/>
                            </p:stCondLst>
                            <p:childTnLst>
                              <p:par>
                                <p:cTn id="24" presetID="12" presetClass="entr" presetSubtype="1"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slide(fromTop)">
                                      <p:cBhvr>
                                        <p:cTn id="26" dur="20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19555"/>
                                        </p:tgtEl>
                                        <p:attrNameLst>
                                          <p:attrName>style.visibility</p:attrName>
                                        </p:attrNameLst>
                                      </p:cBhvr>
                                      <p:to>
                                        <p:strVal val="visible"/>
                                      </p:to>
                                    </p:set>
                                    <p:animEffect transition="in" filter="slide(fromBottom)">
                                      <p:cBhvr>
                                        <p:cTn id="31" dur="2000"/>
                                        <p:tgtEl>
                                          <p:spTgt spid="19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40" grpId="0" animBg="1"/>
      <p:bldP spid="19550" grpId="0" animBg="1"/>
      <p:bldP spid="19554" grpId="0" animBg="1"/>
      <p:bldP spid="1955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3"/>
          <p:cNvSpPr>
            <a:spLocks noGrp="1"/>
          </p:cNvSpPr>
          <p:nvPr>
            <p:ph idx="1"/>
          </p:nvPr>
        </p:nvSpPr>
        <p:spPr>
          <a:xfrm>
            <a:off x="457200" y="533400"/>
            <a:ext cx="8229600" cy="1219200"/>
          </a:xfrm>
        </p:spPr>
        <p:txBody>
          <a:bodyPr wrap="square" lIns="91440" tIns="45720" rIns="91440" bIns="45720" anchor="t"/>
          <a:p>
            <a:pPr eaLnBrk="1" hangingPunct="1">
              <a:buNone/>
            </a:pPr>
            <a:r>
              <a:rPr lang="zh-CN" altLang="en-US" sz="2800" b="1" dirty="0"/>
              <a:t>二、设置会计账户的基本原则</a:t>
            </a:r>
            <a:endParaRPr lang="zh-CN" altLang="en-US" sz="2800" b="1" dirty="0"/>
          </a:p>
          <a:p>
            <a:pPr eaLnBrk="1" hangingPunct="1">
              <a:buNone/>
            </a:pPr>
            <a:r>
              <a:rPr lang="en-US" altLang="zh-CN" sz="2400" dirty="0">
                <a:latin typeface="宋体" panose="02010600030101010101" pitchFamily="2" charset="-122"/>
              </a:rPr>
              <a:t> </a:t>
            </a:r>
            <a:r>
              <a:rPr lang="zh-CN" altLang="en-US" sz="2400" dirty="0">
                <a:latin typeface="宋体" panose="02010600030101010101" pitchFamily="2" charset="-122"/>
              </a:rPr>
              <a:t>（一）根据会计科目设置</a:t>
            </a:r>
            <a:endParaRPr lang="zh-CN" altLang="en-US" sz="2400" dirty="0">
              <a:latin typeface="宋体" panose="02010600030101010101" pitchFamily="2" charset="-122"/>
            </a:endParaRPr>
          </a:p>
        </p:txBody>
      </p:sp>
      <p:sp>
        <p:nvSpPr>
          <p:cNvPr id="23556" name="Rectangle 4"/>
          <p:cNvSpPr/>
          <p:nvPr/>
        </p:nvSpPr>
        <p:spPr>
          <a:xfrm>
            <a:off x="533400" y="5867400"/>
            <a:ext cx="8229600" cy="609600"/>
          </a:xfrm>
          <a:prstGeom prst="rect">
            <a:avLst/>
          </a:prstGeom>
          <a:noFill/>
          <a:ln w="9525">
            <a:noFill/>
          </a:ln>
        </p:spPr>
        <p:txBody>
          <a:bodyPr anchor="t"/>
          <a:p>
            <a:pPr marL="342900" lvl="0" indent="-342900">
              <a:spcBef>
                <a:spcPct val="20000"/>
              </a:spcBef>
            </a:pPr>
            <a:r>
              <a:rPr lang="zh-CN" altLang="en-US" sz="2400" dirty="0">
                <a:latin typeface="宋体" panose="02010600030101010101" pitchFamily="2" charset="-122"/>
                <a:ea typeface="宋体" panose="02010600030101010101" pitchFamily="2" charset="-122"/>
              </a:rPr>
              <a:t>（二）便于会计信息的加工和整理</a:t>
            </a:r>
            <a:r>
              <a:rPr lang="zh-CN" altLang="en-US" sz="3200" dirty="0">
                <a:latin typeface="Arial" panose="020B0604020202020204" pitchFamily="34" charset="0"/>
                <a:ea typeface="宋体" panose="02010600030101010101" pitchFamily="2" charset="-122"/>
              </a:rPr>
              <a:t> </a:t>
            </a:r>
            <a:endParaRPr lang="zh-CN" altLang="en-US" sz="3200" dirty="0">
              <a:latin typeface="Arial" panose="020B0604020202020204" pitchFamily="34" charset="0"/>
              <a:ea typeface="宋体" panose="02010600030101010101" pitchFamily="2" charset="-122"/>
            </a:endParaRPr>
          </a:p>
        </p:txBody>
      </p:sp>
      <p:grpSp>
        <p:nvGrpSpPr>
          <p:cNvPr id="2" name="Group 73"/>
          <p:cNvGrpSpPr/>
          <p:nvPr/>
        </p:nvGrpSpPr>
        <p:grpSpPr>
          <a:xfrm>
            <a:off x="762000" y="1905000"/>
            <a:ext cx="7924800" cy="322263"/>
            <a:chOff x="576" y="2496"/>
            <a:chExt cx="4992" cy="203"/>
          </a:xfrm>
        </p:grpSpPr>
        <p:sp>
          <p:nvSpPr>
            <p:cNvPr id="21508" name="AutoShape 74"/>
            <p:cNvSpPr/>
            <p:nvPr/>
          </p:nvSpPr>
          <p:spPr>
            <a:xfrm>
              <a:off x="576" y="2496"/>
              <a:ext cx="720" cy="203"/>
            </a:xfrm>
            <a:prstGeom prst="wedgeRectCallout">
              <a:avLst>
                <a:gd name="adj1" fmla="val -22500"/>
                <a:gd name="adj2" fmla="val 12560"/>
              </a:avLst>
            </a:prstGeom>
            <a:solidFill>
              <a:srgbClr val="FFFFCC"/>
            </a:solidFill>
            <a:ln w="38100" cap="flat" cmpd="dbl">
              <a:solidFill>
                <a:srgbClr val="FF00FF"/>
              </a:solidFill>
              <a:prstDash val="solid"/>
              <a:miter/>
              <a:headEnd type="none" w="med" len="med"/>
              <a:tailEnd type="none" w="med" len="med"/>
            </a:ln>
          </p:spPr>
          <p:txBody>
            <a:bodyPr anchor="t"/>
            <a:p>
              <a:pPr lvl="0" indent="0" algn="ctr">
                <a:lnSpc>
                  <a:spcPct val="80000"/>
                </a:lnSpc>
              </a:pPr>
              <a:r>
                <a:rPr lang="zh-CN" altLang="en-US" b="1" dirty="0">
                  <a:solidFill>
                    <a:srgbClr val="0000FF"/>
                  </a:solidFill>
                  <a:latin typeface="Arial" panose="020B0604020202020204" pitchFamily="34" charset="0"/>
                  <a:ea typeface="宋体" panose="02010600030101010101" pitchFamily="2" charset="-122"/>
                </a:rPr>
                <a:t>会计科目</a:t>
              </a:r>
              <a:endParaRPr lang="zh-CN" altLang="en-US" b="1" dirty="0">
                <a:solidFill>
                  <a:srgbClr val="0000FF"/>
                </a:solidFill>
                <a:latin typeface="Arial" panose="020B0604020202020204" pitchFamily="34" charset="0"/>
                <a:ea typeface="宋体" panose="02010600030101010101" pitchFamily="2" charset="-122"/>
              </a:endParaRPr>
            </a:p>
          </p:txBody>
        </p:sp>
        <p:sp>
          <p:nvSpPr>
            <p:cNvPr id="21509" name="AutoShape 75"/>
            <p:cNvSpPr/>
            <p:nvPr/>
          </p:nvSpPr>
          <p:spPr>
            <a:xfrm>
              <a:off x="1488" y="2496"/>
              <a:ext cx="720" cy="203"/>
            </a:xfrm>
            <a:prstGeom prst="wedgeRectCallout">
              <a:avLst>
                <a:gd name="adj1" fmla="val -22500"/>
                <a:gd name="adj2" fmla="val 12560"/>
              </a:avLst>
            </a:prstGeom>
            <a:solidFill>
              <a:srgbClr val="FFFFCC"/>
            </a:solidFill>
            <a:ln w="38100" cap="flat" cmpd="dbl">
              <a:solidFill>
                <a:srgbClr val="FF00FF"/>
              </a:solidFill>
              <a:prstDash val="solid"/>
              <a:miter/>
              <a:headEnd type="none" w="med" len="med"/>
              <a:tailEnd type="none" w="med" len="med"/>
            </a:ln>
          </p:spPr>
          <p:txBody>
            <a:bodyPr anchor="t"/>
            <a:p>
              <a:pPr lvl="0" indent="0" algn="ctr">
                <a:lnSpc>
                  <a:spcPct val="80000"/>
                </a:lnSpc>
              </a:pPr>
              <a:r>
                <a:rPr lang="zh-CN" altLang="en-US" b="1" dirty="0">
                  <a:solidFill>
                    <a:srgbClr val="0000FF"/>
                  </a:solidFill>
                  <a:latin typeface="Arial" panose="020B0604020202020204" pitchFamily="34" charset="0"/>
                  <a:ea typeface="宋体" panose="02010600030101010101" pitchFamily="2" charset="-122"/>
                </a:rPr>
                <a:t>会计科目</a:t>
              </a:r>
              <a:endParaRPr lang="zh-CN" altLang="en-US" b="1" dirty="0">
                <a:solidFill>
                  <a:srgbClr val="0000FF"/>
                </a:solidFill>
                <a:latin typeface="Arial" panose="020B0604020202020204" pitchFamily="34" charset="0"/>
                <a:ea typeface="宋体" panose="02010600030101010101" pitchFamily="2" charset="-122"/>
              </a:endParaRPr>
            </a:p>
          </p:txBody>
        </p:sp>
        <p:sp>
          <p:nvSpPr>
            <p:cNvPr id="21510" name="AutoShape 76"/>
            <p:cNvSpPr/>
            <p:nvPr/>
          </p:nvSpPr>
          <p:spPr>
            <a:xfrm>
              <a:off x="2352" y="2496"/>
              <a:ext cx="720" cy="203"/>
            </a:xfrm>
            <a:prstGeom prst="wedgeRectCallout">
              <a:avLst>
                <a:gd name="adj1" fmla="val -22500"/>
                <a:gd name="adj2" fmla="val 12560"/>
              </a:avLst>
            </a:prstGeom>
            <a:solidFill>
              <a:srgbClr val="FFFFCC"/>
            </a:solidFill>
            <a:ln w="38100" cap="flat" cmpd="dbl">
              <a:solidFill>
                <a:srgbClr val="FF00FF"/>
              </a:solidFill>
              <a:prstDash val="solid"/>
              <a:miter/>
              <a:headEnd type="none" w="med" len="med"/>
              <a:tailEnd type="none" w="med" len="med"/>
            </a:ln>
          </p:spPr>
          <p:txBody>
            <a:bodyPr anchor="t"/>
            <a:p>
              <a:pPr lvl="0" indent="0" algn="ctr">
                <a:lnSpc>
                  <a:spcPct val="80000"/>
                </a:lnSpc>
              </a:pPr>
              <a:r>
                <a:rPr lang="zh-CN" altLang="en-US" b="1" dirty="0">
                  <a:solidFill>
                    <a:srgbClr val="0000FF"/>
                  </a:solidFill>
                  <a:latin typeface="Arial" panose="020B0604020202020204" pitchFamily="34" charset="0"/>
                  <a:ea typeface="宋体" panose="02010600030101010101" pitchFamily="2" charset="-122"/>
                </a:rPr>
                <a:t>会计科目</a:t>
              </a:r>
              <a:endParaRPr lang="zh-CN" altLang="en-US" b="1" dirty="0">
                <a:solidFill>
                  <a:srgbClr val="0000FF"/>
                </a:solidFill>
                <a:latin typeface="Arial" panose="020B0604020202020204" pitchFamily="34" charset="0"/>
                <a:ea typeface="宋体" panose="02010600030101010101" pitchFamily="2" charset="-122"/>
              </a:endParaRPr>
            </a:p>
          </p:txBody>
        </p:sp>
        <p:sp>
          <p:nvSpPr>
            <p:cNvPr id="21511" name="AutoShape 77"/>
            <p:cNvSpPr/>
            <p:nvPr/>
          </p:nvSpPr>
          <p:spPr>
            <a:xfrm>
              <a:off x="3168" y="2496"/>
              <a:ext cx="720" cy="203"/>
            </a:xfrm>
            <a:prstGeom prst="wedgeRectCallout">
              <a:avLst>
                <a:gd name="adj1" fmla="val -22500"/>
                <a:gd name="adj2" fmla="val 12560"/>
              </a:avLst>
            </a:prstGeom>
            <a:solidFill>
              <a:srgbClr val="FFFFCC"/>
            </a:solidFill>
            <a:ln w="38100" cap="flat" cmpd="dbl">
              <a:solidFill>
                <a:srgbClr val="FF00FF"/>
              </a:solidFill>
              <a:prstDash val="solid"/>
              <a:miter/>
              <a:headEnd type="none" w="med" len="med"/>
              <a:tailEnd type="none" w="med" len="med"/>
            </a:ln>
          </p:spPr>
          <p:txBody>
            <a:bodyPr anchor="t"/>
            <a:p>
              <a:pPr lvl="0" indent="0" algn="ctr">
                <a:lnSpc>
                  <a:spcPct val="80000"/>
                </a:lnSpc>
              </a:pPr>
              <a:r>
                <a:rPr lang="zh-CN" altLang="en-US" b="1" dirty="0">
                  <a:solidFill>
                    <a:srgbClr val="0000FF"/>
                  </a:solidFill>
                  <a:latin typeface="Arial" panose="020B0604020202020204" pitchFamily="34" charset="0"/>
                  <a:ea typeface="宋体" panose="02010600030101010101" pitchFamily="2" charset="-122"/>
                </a:rPr>
                <a:t>会计科目</a:t>
              </a:r>
              <a:endParaRPr lang="zh-CN" altLang="en-US" b="1" dirty="0">
                <a:solidFill>
                  <a:srgbClr val="0000FF"/>
                </a:solidFill>
                <a:latin typeface="Arial" panose="020B0604020202020204" pitchFamily="34" charset="0"/>
                <a:ea typeface="宋体" panose="02010600030101010101" pitchFamily="2" charset="-122"/>
              </a:endParaRPr>
            </a:p>
          </p:txBody>
        </p:sp>
        <p:sp>
          <p:nvSpPr>
            <p:cNvPr id="21512" name="AutoShape 78"/>
            <p:cNvSpPr/>
            <p:nvPr/>
          </p:nvSpPr>
          <p:spPr>
            <a:xfrm>
              <a:off x="4032" y="2496"/>
              <a:ext cx="720" cy="203"/>
            </a:xfrm>
            <a:prstGeom prst="wedgeRectCallout">
              <a:avLst>
                <a:gd name="adj1" fmla="val -22500"/>
                <a:gd name="adj2" fmla="val 12560"/>
              </a:avLst>
            </a:prstGeom>
            <a:solidFill>
              <a:srgbClr val="FFFFCC"/>
            </a:solidFill>
            <a:ln w="38100" cap="flat" cmpd="dbl">
              <a:solidFill>
                <a:srgbClr val="FF00FF"/>
              </a:solidFill>
              <a:prstDash val="solid"/>
              <a:miter/>
              <a:headEnd type="none" w="med" len="med"/>
              <a:tailEnd type="none" w="med" len="med"/>
            </a:ln>
          </p:spPr>
          <p:txBody>
            <a:bodyPr anchor="t"/>
            <a:p>
              <a:pPr lvl="0" indent="0" algn="ctr">
                <a:lnSpc>
                  <a:spcPct val="80000"/>
                </a:lnSpc>
              </a:pPr>
              <a:r>
                <a:rPr lang="zh-CN" altLang="en-US" b="1" dirty="0">
                  <a:solidFill>
                    <a:srgbClr val="0000FF"/>
                  </a:solidFill>
                  <a:latin typeface="Arial" panose="020B0604020202020204" pitchFamily="34" charset="0"/>
                  <a:ea typeface="宋体" panose="02010600030101010101" pitchFamily="2" charset="-122"/>
                </a:rPr>
                <a:t>会计科目</a:t>
              </a:r>
              <a:endParaRPr lang="zh-CN" altLang="en-US" b="1" dirty="0">
                <a:solidFill>
                  <a:srgbClr val="0000FF"/>
                </a:solidFill>
                <a:latin typeface="Arial" panose="020B0604020202020204" pitchFamily="34" charset="0"/>
                <a:ea typeface="宋体" panose="02010600030101010101" pitchFamily="2" charset="-122"/>
              </a:endParaRPr>
            </a:p>
          </p:txBody>
        </p:sp>
        <p:sp>
          <p:nvSpPr>
            <p:cNvPr id="21513" name="AutoShape 79"/>
            <p:cNvSpPr/>
            <p:nvPr/>
          </p:nvSpPr>
          <p:spPr>
            <a:xfrm>
              <a:off x="4848" y="2496"/>
              <a:ext cx="720" cy="203"/>
            </a:xfrm>
            <a:prstGeom prst="wedgeRectCallout">
              <a:avLst>
                <a:gd name="adj1" fmla="val -22500"/>
                <a:gd name="adj2" fmla="val 12560"/>
              </a:avLst>
            </a:prstGeom>
            <a:solidFill>
              <a:srgbClr val="FFFFCC"/>
            </a:solidFill>
            <a:ln w="38100" cap="flat" cmpd="dbl">
              <a:solidFill>
                <a:srgbClr val="FF00FF"/>
              </a:solidFill>
              <a:prstDash val="solid"/>
              <a:miter/>
              <a:headEnd type="none" w="med" len="med"/>
              <a:tailEnd type="none" w="med" len="med"/>
            </a:ln>
          </p:spPr>
          <p:txBody>
            <a:bodyPr anchor="t"/>
            <a:p>
              <a:pPr lvl="0" indent="0" algn="ctr">
                <a:lnSpc>
                  <a:spcPct val="80000"/>
                </a:lnSpc>
              </a:pPr>
              <a:r>
                <a:rPr lang="zh-CN" altLang="en-US" b="1" dirty="0">
                  <a:solidFill>
                    <a:srgbClr val="0000FF"/>
                  </a:solidFill>
                  <a:latin typeface="Arial" panose="020B0604020202020204" pitchFamily="34" charset="0"/>
                  <a:ea typeface="宋体" panose="02010600030101010101" pitchFamily="2" charset="-122"/>
                </a:rPr>
                <a:t>会计科目</a:t>
              </a:r>
              <a:endParaRPr lang="zh-CN" altLang="en-US" b="1" dirty="0">
                <a:solidFill>
                  <a:srgbClr val="0000FF"/>
                </a:solidFill>
                <a:latin typeface="Arial" panose="020B0604020202020204" pitchFamily="34" charset="0"/>
                <a:ea typeface="宋体" panose="02010600030101010101" pitchFamily="2" charset="-122"/>
              </a:endParaRPr>
            </a:p>
          </p:txBody>
        </p:sp>
      </p:grpSp>
      <p:grpSp>
        <p:nvGrpSpPr>
          <p:cNvPr id="3" name="Group 80"/>
          <p:cNvGrpSpPr/>
          <p:nvPr/>
        </p:nvGrpSpPr>
        <p:grpSpPr>
          <a:xfrm>
            <a:off x="1219200" y="2305050"/>
            <a:ext cx="7086600" cy="304800"/>
            <a:chOff x="864" y="2208"/>
            <a:chExt cx="4464" cy="192"/>
          </a:xfrm>
        </p:grpSpPr>
        <p:sp>
          <p:nvSpPr>
            <p:cNvPr id="21515" name="AutoShape 81"/>
            <p:cNvSpPr/>
            <p:nvPr/>
          </p:nvSpPr>
          <p:spPr>
            <a:xfrm>
              <a:off x="864" y="2208"/>
              <a:ext cx="192" cy="192"/>
            </a:xfrm>
            <a:prstGeom prst="downArrow">
              <a:avLst>
                <a:gd name="adj1" fmla="val 50000"/>
                <a:gd name="adj2" fmla="val 25000"/>
              </a:avLst>
            </a:prstGeom>
            <a:solidFill>
              <a:schemeClr val="accent1"/>
            </a:solidFill>
            <a:ln w="9525" cap="flat" cmpd="sng">
              <a:solidFill>
                <a:schemeClr val="tx1"/>
              </a:solidFill>
              <a:prstDash val="sysDot"/>
              <a:miter/>
              <a:headEnd type="none" w="med" len="med"/>
              <a:tailEnd type="none" w="med" len="med"/>
            </a:ln>
          </p:spPr>
          <p:txBody>
            <a:bodyPr vert="eaVert" wrap="none" anchor="ctr"/>
            <a:p>
              <a:pPr lvl="0" indent="0"/>
              <a:endParaRPr lang="zh-CN" altLang="en-US" dirty="0">
                <a:latin typeface="Arial" panose="020B0604020202020204" pitchFamily="34" charset="0"/>
                <a:ea typeface="宋体" panose="02010600030101010101" pitchFamily="2" charset="-122"/>
              </a:endParaRPr>
            </a:p>
          </p:txBody>
        </p:sp>
        <p:sp>
          <p:nvSpPr>
            <p:cNvPr id="21516" name="AutoShape 82"/>
            <p:cNvSpPr/>
            <p:nvPr/>
          </p:nvSpPr>
          <p:spPr>
            <a:xfrm>
              <a:off x="1776" y="2208"/>
              <a:ext cx="192" cy="192"/>
            </a:xfrm>
            <a:prstGeom prst="downArrow">
              <a:avLst>
                <a:gd name="adj1" fmla="val 50000"/>
                <a:gd name="adj2" fmla="val 25000"/>
              </a:avLst>
            </a:prstGeom>
            <a:solidFill>
              <a:schemeClr val="accent1"/>
            </a:solidFill>
            <a:ln w="9525" cap="flat" cmpd="sng">
              <a:solidFill>
                <a:schemeClr val="tx1"/>
              </a:solidFill>
              <a:prstDash val="sysDot"/>
              <a:miter/>
              <a:headEnd type="none" w="med" len="med"/>
              <a:tailEnd type="none" w="med" len="med"/>
            </a:ln>
          </p:spPr>
          <p:txBody>
            <a:bodyPr vert="eaVert" wrap="none" anchor="ctr"/>
            <a:p>
              <a:pPr lvl="0" indent="0"/>
              <a:endParaRPr lang="zh-CN" altLang="en-US" dirty="0">
                <a:latin typeface="Arial" panose="020B0604020202020204" pitchFamily="34" charset="0"/>
                <a:ea typeface="宋体" panose="02010600030101010101" pitchFamily="2" charset="-122"/>
              </a:endParaRPr>
            </a:p>
          </p:txBody>
        </p:sp>
        <p:sp>
          <p:nvSpPr>
            <p:cNvPr id="21517" name="AutoShape 83"/>
            <p:cNvSpPr/>
            <p:nvPr/>
          </p:nvSpPr>
          <p:spPr>
            <a:xfrm>
              <a:off x="2592" y="2208"/>
              <a:ext cx="192" cy="192"/>
            </a:xfrm>
            <a:prstGeom prst="downArrow">
              <a:avLst>
                <a:gd name="adj1" fmla="val 50000"/>
                <a:gd name="adj2" fmla="val 25000"/>
              </a:avLst>
            </a:prstGeom>
            <a:solidFill>
              <a:schemeClr val="accent1"/>
            </a:solidFill>
            <a:ln w="9525" cap="flat" cmpd="sng">
              <a:solidFill>
                <a:schemeClr val="tx1"/>
              </a:solidFill>
              <a:prstDash val="sysDot"/>
              <a:miter/>
              <a:headEnd type="none" w="med" len="med"/>
              <a:tailEnd type="none" w="med" len="med"/>
            </a:ln>
          </p:spPr>
          <p:txBody>
            <a:bodyPr vert="eaVert" wrap="none" anchor="ctr"/>
            <a:p>
              <a:pPr lvl="0" indent="0"/>
              <a:endParaRPr lang="zh-CN" altLang="en-US" dirty="0">
                <a:latin typeface="Arial" panose="020B0604020202020204" pitchFamily="34" charset="0"/>
                <a:ea typeface="宋体" panose="02010600030101010101" pitchFamily="2" charset="-122"/>
              </a:endParaRPr>
            </a:p>
          </p:txBody>
        </p:sp>
        <p:sp>
          <p:nvSpPr>
            <p:cNvPr id="21518" name="AutoShape 84"/>
            <p:cNvSpPr/>
            <p:nvPr/>
          </p:nvSpPr>
          <p:spPr>
            <a:xfrm>
              <a:off x="3456" y="2208"/>
              <a:ext cx="192" cy="192"/>
            </a:xfrm>
            <a:prstGeom prst="downArrow">
              <a:avLst>
                <a:gd name="adj1" fmla="val 50000"/>
                <a:gd name="adj2" fmla="val 25000"/>
              </a:avLst>
            </a:prstGeom>
            <a:solidFill>
              <a:schemeClr val="accent1"/>
            </a:solidFill>
            <a:ln w="9525" cap="flat" cmpd="sng">
              <a:solidFill>
                <a:schemeClr val="tx1"/>
              </a:solidFill>
              <a:prstDash val="sysDot"/>
              <a:miter/>
              <a:headEnd type="none" w="med" len="med"/>
              <a:tailEnd type="none" w="med" len="med"/>
            </a:ln>
          </p:spPr>
          <p:txBody>
            <a:bodyPr vert="eaVert" wrap="none" anchor="ctr"/>
            <a:p>
              <a:pPr lvl="0" indent="0"/>
              <a:endParaRPr lang="zh-CN" altLang="en-US" dirty="0">
                <a:latin typeface="Arial" panose="020B0604020202020204" pitchFamily="34" charset="0"/>
                <a:ea typeface="宋体" panose="02010600030101010101" pitchFamily="2" charset="-122"/>
              </a:endParaRPr>
            </a:p>
          </p:txBody>
        </p:sp>
        <p:sp>
          <p:nvSpPr>
            <p:cNvPr id="21519" name="AutoShape 85"/>
            <p:cNvSpPr/>
            <p:nvPr/>
          </p:nvSpPr>
          <p:spPr>
            <a:xfrm>
              <a:off x="4368" y="2208"/>
              <a:ext cx="192" cy="192"/>
            </a:xfrm>
            <a:prstGeom prst="downArrow">
              <a:avLst>
                <a:gd name="adj1" fmla="val 50000"/>
                <a:gd name="adj2" fmla="val 25000"/>
              </a:avLst>
            </a:prstGeom>
            <a:solidFill>
              <a:schemeClr val="accent1"/>
            </a:solidFill>
            <a:ln w="9525" cap="flat" cmpd="sng">
              <a:solidFill>
                <a:schemeClr val="tx1"/>
              </a:solidFill>
              <a:prstDash val="sysDot"/>
              <a:miter/>
              <a:headEnd type="none" w="med" len="med"/>
              <a:tailEnd type="none" w="med" len="med"/>
            </a:ln>
          </p:spPr>
          <p:txBody>
            <a:bodyPr vert="eaVert" wrap="none" anchor="ctr"/>
            <a:p>
              <a:pPr lvl="0" indent="0"/>
              <a:endParaRPr lang="zh-CN" altLang="en-US" dirty="0">
                <a:latin typeface="Arial" panose="020B0604020202020204" pitchFamily="34" charset="0"/>
                <a:ea typeface="宋体" panose="02010600030101010101" pitchFamily="2" charset="-122"/>
              </a:endParaRPr>
            </a:p>
          </p:txBody>
        </p:sp>
        <p:sp>
          <p:nvSpPr>
            <p:cNvPr id="21520" name="AutoShape 86"/>
            <p:cNvSpPr/>
            <p:nvPr/>
          </p:nvSpPr>
          <p:spPr>
            <a:xfrm>
              <a:off x="5136" y="2208"/>
              <a:ext cx="192" cy="192"/>
            </a:xfrm>
            <a:prstGeom prst="downArrow">
              <a:avLst>
                <a:gd name="adj1" fmla="val 50000"/>
                <a:gd name="adj2" fmla="val 25000"/>
              </a:avLst>
            </a:prstGeom>
            <a:solidFill>
              <a:schemeClr val="accent1"/>
            </a:solidFill>
            <a:ln w="9525" cap="flat" cmpd="sng">
              <a:solidFill>
                <a:schemeClr val="tx1"/>
              </a:solidFill>
              <a:prstDash val="sysDot"/>
              <a:miter/>
              <a:headEnd type="none" w="med" len="med"/>
              <a:tailEnd type="none" w="med" len="med"/>
            </a:ln>
          </p:spPr>
          <p:txBody>
            <a:bodyPr vert="eaVert" wrap="none" anchor="ctr"/>
            <a:p>
              <a:pPr lvl="0" indent="0"/>
              <a:endParaRPr lang="zh-CN" altLang="en-US" dirty="0">
                <a:latin typeface="Arial" panose="020B0604020202020204" pitchFamily="34" charset="0"/>
                <a:ea typeface="宋体" panose="02010600030101010101" pitchFamily="2" charset="-122"/>
              </a:endParaRPr>
            </a:p>
          </p:txBody>
        </p:sp>
      </p:grpSp>
      <p:grpSp>
        <p:nvGrpSpPr>
          <p:cNvPr id="4" name="Group 87"/>
          <p:cNvGrpSpPr/>
          <p:nvPr/>
        </p:nvGrpSpPr>
        <p:grpSpPr>
          <a:xfrm>
            <a:off x="762000" y="2649538"/>
            <a:ext cx="7924800" cy="339725"/>
            <a:chOff x="576" y="2965"/>
            <a:chExt cx="4992" cy="214"/>
          </a:xfrm>
        </p:grpSpPr>
        <p:sp>
          <p:nvSpPr>
            <p:cNvPr id="21522" name="AutoShape 88"/>
            <p:cNvSpPr/>
            <p:nvPr/>
          </p:nvSpPr>
          <p:spPr>
            <a:xfrm>
              <a:off x="576" y="2965"/>
              <a:ext cx="720" cy="203"/>
            </a:xfrm>
            <a:prstGeom prst="wedgeRectCallout">
              <a:avLst>
                <a:gd name="adj1" fmla="val -22500"/>
                <a:gd name="adj2" fmla="val 12560"/>
              </a:avLst>
            </a:prstGeom>
            <a:solidFill>
              <a:srgbClr val="FFFFCC"/>
            </a:solidFill>
            <a:ln w="38100" cap="flat" cmpd="dbl">
              <a:solidFill>
                <a:srgbClr val="FF00FF"/>
              </a:solidFill>
              <a:prstDash val="solid"/>
              <a:miter/>
              <a:headEnd type="none" w="med" len="med"/>
              <a:tailEnd type="none" w="med" len="med"/>
            </a:ln>
          </p:spPr>
          <p:txBody>
            <a:bodyPr anchor="t"/>
            <a:p>
              <a:pPr lvl="0" indent="0" algn="ctr">
                <a:lnSpc>
                  <a:spcPct val="80000"/>
                </a:lnSpc>
              </a:pPr>
              <a:r>
                <a:rPr lang="zh-CN" altLang="en-US" b="1" dirty="0">
                  <a:solidFill>
                    <a:srgbClr val="0000FF"/>
                  </a:solidFill>
                  <a:latin typeface="Arial" panose="020B0604020202020204" pitchFamily="34" charset="0"/>
                  <a:ea typeface="宋体" panose="02010600030101010101" pitchFamily="2" charset="-122"/>
                </a:rPr>
                <a:t>账户设置</a:t>
              </a:r>
              <a:endParaRPr lang="zh-CN" altLang="en-US" b="1" dirty="0">
                <a:solidFill>
                  <a:srgbClr val="0000FF"/>
                </a:solidFill>
                <a:latin typeface="Arial" panose="020B0604020202020204" pitchFamily="34" charset="0"/>
                <a:ea typeface="宋体" panose="02010600030101010101" pitchFamily="2" charset="-122"/>
              </a:endParaRPr>
            </a:p>
          </p:txBody>
        </p:sp>
        <p:sp>
          <p:nvSpPr>
            <p:cNvPr id="21523" name="AutoShape 89"/>
            <p:cNvSpPr/>
            <p:nvPr/>
          </p:nvSpPr>
          <p:spPr>
            <a:xfrm>
              <a:off x="1488" y="2976"/>
              <a:ext cx="720" cy="203"/>
            </a:xfrm>
            <a:prstGeom prst="wedgeRectCallout">
              <a:avLst>
                <a:gd name="adj1" fmla="val -22500"/>
                <a:gd name="adj2" fmla="val 12560"/>
              </a:avLst>
            </a:prstGeom>
            <a:solidFill>
              <a:srgbClr val="FFFFCC"/>
            </a:solidFill>
            <a:ln w="38100" cap="flat" cmpd="dbl">
              <a:solidFill>
                <a:srgbClr val="FF00FF"/>
              </a:solidFill>
              <a:prstDash val="solid"/>
              <a:miter/>
              <a:headEnd type="none" w="med" len="med"/>
              <a:tailEnd type="none" w="med" len="med"/>
            </a:ln>
          </p:spPr>
          <p:txBody>
            <a:bodyPr anchor="t"/>
            <a:p>
              <a:pPr lvl="0" indent="0" algn="ctr">
                <a:lnSpc>
                  <a:spcPct val="80000"/>
                </a:lnSpc>
              </a:pPr>
              <a:r>
                <a:rPr lang="zh-CN" altLang="en-US" b="1" dirty="0">
                  <a:solidFill>
                    <a:srgbClr val="0000FF"/>
                  </a:solidFill>
                  <a:latin typeface="Arial" panose="020B0604020202020204" pitchFamily="34" charset="0"/>
                  <a:ea typeface="宋体" panose="02010600030101010101" pitchFamily="2" charset="-122"/>
                </a:rPr>
                <a:t>账户设置</a:t>
              </a:r>
              <a:endParaRPr lang="zh-CN" altLang="en-US" b="1" dirty="0">
                <a:solidFill>
                  <a:srgbClr val="0000FF"/>
                </a:solidFill>
                <a:latin typeface="Arial" panose="020B0604020202020204" pitchFamily="34" charset="0"/>
                <a:ea typeface="宋体" panose="02010600030101010101" pitchFamily="2" charset="-122"/>
              </a:endParaRPr>
            </a:p>
          </p:txBody>
        </p:sp>
        <p:sp>
          <p:nvSpPr>
            <p:cNvPr id="21524" name="AutoShape 90"/>
            <p:cNvSpPr/>
            <p:nvPr/>
          </p:nvSpPr>
          <p:spPr>
            <a:xfrm>
              <a:off x="2352" y="2976"/>
              <a:ext cx="720" cy="203"/>
            </a:xfrm>
            <a:prstGeom prst="wedgeRectCallout">
              <a:avLst>
                <a:gd name="adj1" fmla="val -22500"/>
                <a:gd name="adj2" fmla="val 12560"/>
              </a:avLst>
            </a:prstGeom>
            <a:solidFill>
              <a:srgbClr val="FFFFCC"/>
            </a:solidFill>
            <a:ln w="38100" cap="flat" cmpd="dbl">
              <a:solidFill>
                <a:srgbClr val="FF00FF"/>
              </a:solidFill>
              <a:prstDash val="solid"/>
              <a:miter/>
              <a:headEnd type="none" w="med" len="med"/>
              <a:tailEnd type="none" w="med" len="med"/>
            </a:ln>
          </p:spPr>
          <p:txBody>
            <a:bodyPr anchor="t"/>
            <a:p>
              <a:pPr lvl="0" indent="0" algn="ctr">
                <a:lnSpc>
                  <a:spcPct val="80000"/>
                </a:lnSpc>
              </a:pPr>
              <a:r>
                <a:rPr lang="zh-CN" altLang="en-US" b="1" dirty="0">
                  <a:solidFill>
                    <a:srgbClr val="0000FF"/>
                  </a:solidFill>
                  <a:latin typeface="Arial" panose="020B0604020202020204" pitchFamily="34" charset="0"/>
                  <a:ea typeface="宋体" panose="02010600030101010101" pitchFamily="2" charset="-122"/>
                </a:rPr>
                <a:t>账户设置</a:t>
              </a:r>
              <a:endParaRPr lang="zh-CN" altLang="en-US" b="1" dirty="0">
                <a:solidFill>
                  <a:srgbClr val="0000FF"/>
                </a:solidFill>
                <a:latin typeface="Arial" panose="020B0604020202020204" pitchFamily="34" charset="0"/>
                <a:ea typeface="宋体" panose="02010600030101010101" pitchFamily="2" charset="-122"/>
              </a:endParaRPr>
            </a:p>
          </p:txBody>
        </p:sp>
        <p:sp>
          <p:nvSpPr>
            <p:cNvPr id="21525" name="AutoShape 91"/>
            <p:cNvSpPr/>
            <p:nvPr/>
          </p:nvSpPr>
          <p:spPr>
            <a:xfrm>
              <a:off x="3168" y="2976"/>
              <a:ext cx="720" cy="203"/>
            </a:xfrm>
            <a:prstGeom prst="wedgeRectCallout">
              <a:avLst>
                <a:gd name="adj1" fmla="val -22500"/>
                <a:gd name="adj2" fmla="val 12560"/>
              </a:avLst>
            </a:prstGeom>
            <a:solidFill>
              <a:srgbClr val="FFFFCC"/>
            </a:solidFill>
            <a:ln w="38100" cap="flat" cmpd="dbl">
              <a:solidFill>
                <a:srgbClr val="FF00FF"/>
              </a:solidFill>
              <a:prstDash val="solid"/>
              <a:miter/>
              <a:headEnd type="none" w="med" len="med"/>
              <a:tailEnd type="none" w="med" len="med"/>
            </a:ln>
          </p:spPr>
          <p:txBody>
            <a:bodyPr anchor="t"/>
            <a:p>
              <a:pPr lvl="0" indent="0" algn="ctr">
                <a:lnSpc>
                  <a:spcPct val="80000"/>
                </a:lnSpc>
              </a:pPr>
              <a:r>
                <a:rPr lang="zh-CN" altLang="en-US" b="1" dirty="0">
                  <a:solidFill>
                    <a:srgbClr val="0000FF"/>
                  </a:solidFill>
                  <a:latin typeface="Arial" panose="020B0604020202020204" pitchFamily="34" charset="0"/>
                  <a:ea typeface="宋体" panose="02010600030101010101" pitchFamily="2" charset="-122"/>
                </a:rPr>
                <a:t>账户设置</a:t>
              </a:r>
              <a:endParaRPr lang="zh-CN" altLang="en-US" b="1" dirty="0">
                <a:solidFill>
                  <a:srgbClr val="0000FF"/>
                </a:solidFill>
                <a:latin typeface="Arial" panose="020B0604020202020204" pitchFamily="34" charset="0"/>
                <a:ea typeface="宋体" panose="02010600030101010101" pitchFamily="2" charset="-122"/>
              </a:endParaRPr>
            </a:p>
          </p:txBody>
        </p:sp>
        <p:sp>
          <p:nvSpPr>
            <p:cNvPr id="21526" name="AutoShape 92"/>
            <p:cNvSpPr/>
            <p:nvPr/>
          </p:nvSpPr>
          <p:spPr>
            <a:xfrm>
              <a:off x="4032" y="2976"/>
              <a:ext cx="720" cy="203"/>
            </a:xfrm>
            <a:prstGeom prst="wedgeRectCallout">
              <a:avLst>
                <a:gd name="adj1" fmla="val -22500"/>
                <a:gd name="adj2" fmla="val 12560"/>
              </a:avLst>
            </a:prstGeom>
            <a:solidFill>
              <a:srgbClr val="FFFFCC"/>
            </a:solidFill>
            <a:ln w="38100" cap="flat" cmpd="dbl">
              <a:solidFill>
                <a:srgbClr val="FF00FF"/>
              </a:solidFill>
              <a:prstDash val="solid"/>
              <a:miter/>
              <a:headEnd type="none" w="med" len="med"/>
              <a:tailEnd type="none" w="med" len="med"/>
            </a:ln>
          </p:spPr>
          <p:txBody>
            <a:bodyPr anchor="t"/>
            <a:p>
              <a:pPr lvl="0" indent="0" algn="ctr">
                <a:lnSpc>
                  <a:spcPct val="80000"/>
                </a:lnSpc>
              </a:pPr>
              <a:r>
                <a:rPr lang="zh-CN" altLang="en-US" b="1" dirty="0">
                  <a:solidFill>
                    <a:srgbClr val="0000FF"/>
                  </a:solidFill>
                  <a:latin typeface="Arial" panose="020B0604020202020204" pitchFamily="34" charset="0"/>
                  <a:ea typeface="宋体" panose="02010600030101010101" pitchFamily="2" charset="-122"/>
                </a:rPr>
                <a:t>账户设置</a:t>
              </a:r>
              <a:endParaRPr lang="zh-CN" altLang="en-US" b="1" dirty="0">
                <a:solidFill>
                  <a:srgbClr val="0000FF"/>
                </a:solidFill>
                <a:latin typeface="Arial" panose="020B0604020202020204" pitchFamily="34" charset="0"/>
                <a:ea typeface="宋体" panose="02010600030101010101" pitchFamily="2" charset="-122"/>
              </a:endParaRPr>
            </a:p>
          </p:txBody>
        </p:sp>
        <p:sp>
          <p:nvSpPr>
            <p:cNvPr id="21527" name="AutoShape 93"/>
            <p:cNvSpPr/>
            <p:nvPr/>
          </p:nvSpPr>
          <p:spPr>
            <a:xfrm>
              <a:off x="4848" y="2976"/>
              <a:ext cx="720" cy="203"/>
            </a:xfrm>
            <a:prstGeom prst="wedgeRectCallout">
              <a:avLst>
                <a:gd name="adj1" fmla="val -22500"/>
                <a:gd name="adj2" fmla="val 12560"/>
              </a:avLst>
            </a:prstGeom>
            <a:solidFill>
              <a:srgbClr val="FFFFCC"/>
            </a:solidFill>
            <a:ln w="38100" cap="flat" cmpd="dbl">
              <a:solidFill>
                <a:srgbClr val="FF00FF"/>
              </a:solidFill>
              <a:prstDash val="solid"/>
              <a:miter/>
              <a:headEnd type="none" w="med" len="med"/>
              <a:tailEnd type="none" w="med" len="med"/>
            </a:ln>
          </p:spPr>
          <p:txBody>
            <a:bodyPr anchor="t"/>
            <a:p>
              <a:pPr lvl="0" indent="0" algn="ctr">
                <a:lnSpc>
                  <a:spcPct val="80000"/>
                </a:lnSpc>
              </a:pPr>
              <a:r>
                <a:rPr lang="zh-CN" altLang="en-US" b="1" dirty="0">
                  <a:solidFill>
                    <a:srgbClr val="0000FF"/>
                  </a:solidFill>
                  <a:latin typeface="Arial" panose="020B0604020202020204" pitchFamily="34" charset="0"/>
                  <a:ea typeface="宋体" panose="02010600030101010101" pitchFamily="2" charset="-122"/>
                </a:rPr>
                <a:t>账户设置</a:t>
              </a:r>
              <a:endParaRPr lang="zh-CN" altLang="en-US" b="1" dirty="0">
                <a:solidFill>
                  <a:srgbClr val="0000FF"/>
                </a:solidFill>
                <a:latin typeface="Arial" panose="020B0604020202020204" pitchFamily="34" charset="0"/>
                <a:ea typeface="宋体" panose="02010600030101010101" pitchFamily="2" charset="-122"/>
              </a:endParaRPr>
            </a:p>
          </p:txBody>
        </p:sp>
      </p:grpSp>
      <p:grpSp>
        <p:nvGrpSpPr>
          <p:cNvPr id="5" name="Group 110"/>
          <p:cNvGrpSpPr/>
          <p:nvPr/>
        </p:nvGrpSpPr>
        <p:grpSpPr>
          <a:xfrm>
            <a:off x="752475" y="4267200"/>
            <a:ext cx="7705725" cy="1600200"/>
            <a:chOff x="432" y="1968"/>
            <a:chExt cx="4854" cy="1008"/>
          </a:xfrm>
        </p:grpSpPr>
        <p:grpSp>
          <p:nvGrpSpPr>
            <p:cNvPr id="21529" name="Group 94"/>
            <p:cNvGrpSpPr/>
            <p:nvPr/>
          </p:nvGrpSpPr>
          <p:grpSpPr>
            <a:xfrm>
              <a:off x="432" y="1968"/>
              <a:ext cx="2022" cy="906"/>
              <a:chOff x="1770" y="3078"/>
              <a:chExt cx="2022" cy="906"/>
            </a:xfrm>
          </p:grpSpPr>
          <p:sp>
            <p:nvSpPr>
              <p:cNvPr id="21530" name="AutoShape 95"/>
              <p:cNvSpPr/>
              <p:nvPr/>
            </p:nvSpPr>
            <p:spPr>
              <a:xfrm>
                <a:off x="1770" y="3078"/>
                <a:ext cx="2022" cy="906"/>
              </a:xfrm>
              <a:prstGeom prst="wedgeRectCallout">
                <a:avLst>
                  <a:gd name="adj1" fmla="val 12315"/>
                  <a:gd name="adj2" fmla="val 884"/>
                </a:avLst>
              </a:prstGeom>
              <a:solidFill>
                <a:srgbClr val="FFCC99"/>
              </a:solidFill>
              <a:ln w="9525">
                <a:noFill/>
              </a:ln>
            </p:spPr>
            <p:txBody>
              <a:bodyPr anchor="t"/>
              <a:p>
                <a:pPr lvl="0" indent="0" algn="ctr"/>
                <a:r>
                  <a:rPr lang="zh-CN" altLang="en-US" sz="1400" dirty="0">
                    <a:latin typeface="Times New Roman" panose="02020603050405020304" pitchFamily="18" charset="0"/>
                    <a:ea typeface="宋体" panose="02010600030101010101" pitchFamily="2" charset="-122"/>
                  </a:rPr>
                  <a:t>资产负债表	</a:t>
                </a:r>
                <a:endParaRPr lang="zh-CN" altLang="en-US" sz="1400" dirty="0">
                  <a:latin typeface="Times New Roman" panose="02020603050405020304" pitchFamily="18" charset="0"/>
                  <a:ea typeface="宋体" panose="02010600030101010101" pitchFamily="2" charset="-122"/>
                </a:endParaRPr>
              </a:p>
              <a:p>
                <a:pPr lvl="0" indent="0" algn="ctr"/>
                <a:endParaRPr lang="zh-CN" altLang="en-US" sz="1400" dirty="0">
                  <a:latin typeface="Times New Roman" panose="02020603050405020304" pitchFamily="18" charset="0"/>
                  <a:ea typeface="宋体" panose="02010600030101010101" pitchFamily="2" charset="-122"/>
                </a:endParaRPr>
              </a:p>
              <a:p>
                <a:pPr lvl="0" indent="0" algn="ctr"/>
                <a:r>
                  <a:rPr lang="zh-CN" altLang="en-US" sz="1400" dirty="0">
                    <a:latin typeface="Times New Roman" panose="02020603050405020304" pitchFamily="18" charset="0"/>
                    <a:ea typeface="宋体" panose="02010600030101010101" pitchFamily="2" charset="-122"/>
                  </a:rPr>
                  <a:t>资产    期末余额    	          期末余额	</a:t>
                </a:r>
                <a:endParaRPr lang="zh-CN" altLang="en-US" sz="1400" dirty="0">
                  <a:latin typeface="Times New Roman" panose="02020603050405020304" pitchFamily="18" charset="0"/>
                  <a:ea typeface="宋体" panose="02010600030101010101" pitchFamily="2" charset="-122"/>
                </a:endParaRPr>
              </a:p>
            </p:txBody>
          </p:sp>
          <p:sp>
            <p:nvSpPr>
              <p:cNvPr id="21531" name="AutoShape 96"/>
              <p:cNvSpPr/>
              <p:nvPr/>
            </p:nvSpPr>
            <p:spPr>
              <a:xfrm>
                <a:off x="2688" y="3264"/>
                <a:ext cx="624" cy="336"/>
              </a:xfrm>
              <a:prstGeom prst="wedgeRectCallout">
                <a:avLst>
                  <a:gd name="adj1" fmla="val -28366"/>
                  <a:gd name="adj2" fmla="val 16370"/>
                </a:avLst>
              </a:prstGeom>
              <a:noFill/>
              <a:ln w="9525">
                <a:noFill/>
              </a:ln>
            </p:spPr>
            <p:txBody>
              <a:bodyPr anchor="t"/>
              <a:p>
                <a:pPr lvl="0" indent="0" algn="ctr"/>
                <a:r>
                  <a:rPr lang="zh-CN" altLang="en-US" sz="1400" dirty="0">
                    <a:latin typeface="Times New Roman" panose="02020603050405020304" pitchFamily="18" charset="0"/>
                    <a:ea typeface="宋体" panose="02010600030101010101" pitchFamily="2" charset="-122"/>
                  </a:rPr>
                  <a:t>负债及所有者权益</a:t>
                </a:r>
                <a:endParaRPr lang="zh-CN" altLang="en-US" sz="1400" dirty="0">
                  <a:latin typeface="Times New Roman" panose="02020603050405020304" pitchFamily="18" charset="0"/>
                  <a:ea typeface="宋体" panose="02010600030101010101" pitchFamily="2" charset="-122"/>
                </a:endParaRPr>
              </a:p>
            </p:txBody>
          </p:sp>
          <p:sp>
            <p:nvSpPr>
              <p:cNvPr id="21532" name="Line 97"/>
              <p:cNvSpPr/>
              <p:nvPr/>
            </p:nvSpPr>
            <p:spPr>
              <a:xfrm>
                <a:off x="1776" y="3264"/>
                <a:ext cx="2016" cy="0"/>
              </a:xfrm>
              <a:prstGeom prst="line">
                <a:avLst/>
              </a:prstGeom>
              <a:ln w="9525" cap="flat" cmpd="sng">
                <a:solidFill>
                  <a:schemeClr val="tx1"/>
                </a:solidFill>
                <a:prstDash val="solid"/>
                <a:round/>
                <a:headEnd type="none" w="med" len="med"/>
                <a:tailEnd type="none" w="med" len="med"/>
              </a:ln>
            </p:spPr>
          </p:sp>
          <p:sp>
            <p:nvSpPr>
              <p:cNvPr id="21533" name="Line 98"/>
              <p:cNvSpPr/>
              <p:nvPr/>
            </p:nvSpPr>
            <p:spPr>
              <a:xfrm>
                <a:off x="1776" y="3588"/>
                <a:ext cx="2016" cy="0"/>
              </a:xfrm>
              <a:prstGeom prst="line">
                <a:avLst/>
              </a:prstGeom>
              <a:ln w="9525" cap="flat" cmpd="sng">
                <a:solidFill>
                  <a:schemeClr val="tx1"/>
                </a:solidFill>
                <a:prstDash val="solid"/>
                <a:round/>
                <a:headEnd type="none" w="med" len="med"/>
                <a:tailEnd type="none" w="med" len="med"/>
              </a:ln>
            </p:spPr>
          </p:sp>
          <p:sp>
            <p:nvSpPr>
              <p:cNvPr id="21534" name="Line 99"/>
              <p:cNvSpPr/>
              <p:nvPr/>
            </p:nvSpPr>
            <p:spPr>
              <a:xfrm flipV="1">
                <a:off x="2736" y="3264"/>
                <a:ext cx="0" cy="720"/>
              </a:xfrm>
              <a:prstGeom prst="line">
                <a:avLst/>
              </a:prstGeom>
              <a:ln w="9525" cap="flat" cmpd="sng">
                <a:solidFill>
                  <a:schemeClr val="tx1"/>
                </a:solidFill>
                <a:prstDash val="solid"/>
                <a:round/>
                <a:headEnd type="none" w="med" len="med"/>
                <a:tailEnd type="none" w="med" len="med"/>
              </a:ln>
            </p:spPr>
          </p:sp>
        </p:grpSp>
        <p:grpSp>
          <p:nvGrpSpPr>
            <p:cNvPr id="21535" name="Group 100"/>
            <p:cNvGrpSpPr/>
            <p:nvPr/>
          </p:nvGrpSpPr>
          <p:grpSpPr>
            <a:xfrm>
              <a:off x="3264" y="1968"/>
              <a:ext cx="2022" cy="906"/>
              <a:chOff x="3360" y="3264"/>
              <a:chExt cx="2022" cy="906"/>
            </a:xfrm>
          </p:grpSpPr>
          <p:sp>
            <p:nvSpPr>
              <p:cNvPr id="21536" name="AutoShape 101"/>
              <p:cNvSpPr/>
              <p:nvPr/>
            </p:nvSpPr>
            <p:spPr>
              <a:xfrm>
                <a:off x="3360" y="3264"/>
                <a:ext cx="2022" cy="906"/>
              </a:xfrm>
              <a:prstGeom prst="wedgeRectCallout">
                <a:avLst>
                  <a:gd name="adj1" fmla="val 12315"/>
                  <a:gd name="adj2" fmla="val 884"/>
                </a:avLst>
              </a:prstGeom>
              <a:solidFill>
                <a:srgbClr val="FFCC99"/>
              </a:solidFill>
              <a:ln w="9525">
                <a:noFill/>
              </a:ln>
            </p:spPr>
            <p:txBody>
              <a:bodyPr anchor="t"/>
              <a:p>
                <a:pPr lvl="0" indent="0" algn="ctr"/>
                <a:r>
                  <a:rPr lang="zh-CN" altLang="en-US" sz="1400" dirty="0">
                    <a:latin typeface="Times New Roman" panose="02020603050405020304" pitchFamily="18" charset="0"/>
                    <a:ea typeface="宋体" panose="02010600030101010101" pitchFamily="2" charset="-122"/>
                  </a:rPr>
                  <a:t>利润表</a:t>
                </a:r>
                <a:endParaRPr lang="zh-CN" altLang="en-US" sz="1400" dirty="0">
                  <a:latin typeface="Times New Roman" panose="02020603050405020304" pitchFamily="18" charset="0"/>
                  <a:ea typeface="宋体" panose="02010600030101010101" pitchFamily="2" charset="-122"/>
                </a:endParaRPr>
              </a:p>
              <a:p>
                <a:pPr lvl="0" indent="0">
                  <a:lnSpc>
                    <a:spcPct val="120000"/>
                  </a:lnSpc>
                </a:pPr>
                <a:r>
                  <a:rPr lang="zh-CN" altLang="en-US" sz="1400" dirty="0">
                    <a:latin typeface="Times New Roman" panose="02020603050405020304" pitchFamily="18" charset="0"/>
                    <a:ea typeface="宋体" panose="02010600030101010101" pitchFamily="2" charset="-122"/>
                  </a:rPr>
                  <a:t>    项   目                         本期发生额</a:t>
                </a:r>
                <a:endParaRPr lang="zh-CN" altLang="en-US" sz="1400" dirty="0">
                  <a:latin typeface="Times New Roman" panose="02020603050405020304" pitchFamily="18" charset="0"/>
                  <a:ea typeface="宋体" panose="02010600030101010101" pitchFamily="2" charset="-122"/>
                </a:endParaRPr>
              </a:p>
              <a:p>
                <a:pPr lvl="0" indent="0" algn="ctr"/>
                <a:endParaRPr lang="zh-CN" altLang="en-US" sz="1400" dirty="0">
                  <a:latin typeface="Times New Roman" panose="02020603050405020304" pitchFamily="18" charset="0"/>
                  <a:ea typeface="宋体" panose="02010600030101010101" pitchFamily="2" charset="-122"/>
                </a:endParaRPr>
              </a:p>
              <a:p>
                <a:pPr lvl="0" indent="0"/>
                <a:r>
                  <a:rPr lang="zh-CN" altLang="en-US" sz="1400" dirty="0">
                    <a:latin typeface="Times New Roman" panose="02020603050405020304" pitchFamily="18" charset="0"/>
                    <a:ea typeface="宋体" panose="02010600030101010101" pitchFamily="2" charset="-122"/>
                  </a:rPr>
                  <a:t>    收入</a:t>
                </a:r>
                <a:endParaRPr lang="zh-CN" altLang="en-US" sz="1400" dirty="0">
                  <a:latin typeface="Times New Roman" panose="02020603050405020304" pitchFamily="18" charset="0"/>
                  <a:ea typeface="宋体" panose="02010600030101010101" pitchFamily="2" charset="-122"/>
                </a:endParaRPr>
              </a:p>
              <a:p>
                <a:pPr lvl="0" indent="0"/>
                <a:r>
                  <a:rPr lang="zh-CN" altLang="en-US" sz="1400" dirty="0">
                    <a:latin typeface="Times New Roman" panose="02020603050405020304" pitchFamily="18" charset="0"/>
                    <a:ea typeface="宋体" panose="02010600030101010101" pitchFamily="2" charset="-122"/>
                  </a:rPr>
                  <a:t>    费用</a:t>
                </a:r>
                <a:endParaRPr lang="zh-CN" altLang="en-US" sz="1400" dirty="0">
                  <a:latin typeface="Times New Roman" panose="02020603050405020304" pitchFamily="18" charset="0"/>
                  <a:ea typeface="宋体" panose="02010600030101010101" pitchFamily="2" charset="-122"/>
                </a:endParaRPr>
              </a:p>
              <a:p>
                <a:pPr lvl="0" indent="0"/>
                <a:r>
                  <a:rPr lang="zh-CN" altLang="en-US" sz="1400" dirty="0">
                    <a:latin typeface="Times New Roman" panose="02020603050405020304" pitchFamily="18" charset="0"/>
                    <a:ea typeface="宋体" panose="02010600030101010101" pitchFamily="2" charset="-122"/>
                  </a:rPr>
                  <a:t>    利润	</a:t>
                </a:r>
                <a:endParaRPr lang="zh-CN" altLang="en-US" sz="1400" dirty="0">
                  <a:latin typeface="Times New Roman" panose="02020603050405020304" pitchFamily="18" charset="0"/>
                  <a:ea typeface="宋体" panose="02010600030101010101" pitchFamily="2" charset="-122"/>
                </a:endParaRPr>
              </a:p>
            </p:txBody>
          </p:sp>
          <p:sp>
            <p:nvSpPr>
              <p:cNvPr id="21537" name="Line 102"/>
              <p:cNvSpPr/>
              <p:nvPr/>
            </p:nvSpPr>
            <p:spPr>
              <a:xfrm>
                <a:off x="3360" y="3432"/>
                <a:ext cx="2016" cy="0"/>
              </a:xfrm>
              <a:prstGeom prst="line">
                <a:avLst/>
              </a:prstGeom>
              <a:ln w="9525" cap="flat" cmpd="sng">
                <a:solidFill>
                  <a:schemeClr val="tx1"/>
                </a:solidFill>
                <a:prstDash val="solid"/>
                <a:round/>
                <a:headEnd type="none" w="med" len="med"/>
                <a:tailEnd type="none" w="med" len="med"/>
              </a:ln>
            </p:spPr>
          </p:sp>
          <p:sp>
            <p:nvSpPr>
              <p:cNvPr id="21538" name="Line 103"/>
              <p:cNvSpPr/>
              <p:nvPr/>
            </p:nvSpPr>
            <p:spPr>
              <a:xfrm>
                <a:off x="3366" y="3600"/>
                <a:ext cx="2016" cy="0"/>
              </a:xfrm>
              <a:prstGeom prst="line">
                <a:avLst/>
              </a:prstGeom>
              <a:ln w="9525" cap="flat" cmpd="sng">
                <a:solidFill>
                  <a:schemeClr val="tx1"/>
                </a:solidFill>
                <a:prstDash val="solid"/>
                <a:round/>
                <a:headEnd type="none" w="med" len="med"/>
                <a:tailEnd type="none" w="med" len="med"/>
              </a:ln>
            </p:spPr>
          </p:sp>
          <p:sp>
            <p:nvSpPr>
              <p:cNvPr id="21539" name="Line 104"/>
              <p:cNvSpPr/>
              <p:nvPr/>
            </p:nvSpPr>
            <p:spPr>
              <a:xfrm flipV="1">
                <a:off x="4326" y="3450"/>
                <a:ext cx="0" cy="720"/>
              </a:xfrm>
              <a:prstGeom prst="line">
                <a:avLst/>
              </a:prstGeom>
              <a:ln w="9525" cap="flat" cmpd="sng">
                <a:solidFill>
                  <a:schemeClr val="tx1"/>
                </a:solidFill>
                <a:prstDash val="solid"/>
                <a:round/>
                <a:headEnd type="none" w="med" len="med"/>
                <a:tailEnd type="none" w="med" len="med"/>
              </a:ln>
            </p:spPr>
          </p:sp>
        </p:grpSp>
        <p:sp>
          <p:nvSpPr>
            <p:cNvPr id="21540" name="AutoShape 105"/>
            <p:cNvSpPr/>
            <p:nvPr/>
          </p:nvSpPr>
          <p:spPr>
            <a:xfrm>
              <a:off x="864" y="2448"/>
              <a:ext cx="1056" cy="528"/>
            </a:xfrm>
            <a:prstGeom prst="wedgeEllipseCallout">
              <a:avLst>
                <a:gd name="adj1" fmla="val 37500"/>
                <a:gd name="adj2" fmla="val 17801"/>
              </a:avLst>
            </a:prstGeom>
            <a:solidFill>
              <a:srgbClr val="FFFFCC"/>
            </a:solidFill>
            <a:ln w="9525" cap="flat" cmpd="sng">
              <a:solidFill>
                <a:srgbClr val="FF0000"/>
              </a:solidFill>
              <a:prstDash val="dash"/>
              <a:miter/>
              <a:headEnd type="none" w="med" len="med"/>
              <a:tailEnd type="none" w="med" len="med"/>
            </a:ln>
          </p:spPr>
          <p:txBody>
            <a:bodyPr anchor="t"/>
            <a:p>
              <a:pPr lvl="0" indent="0" algn="ctr"/>
              <a:r>
                <a:rPr lang="zh-CN" altLang="en-US" b="1" dirty="0">
                  <a:solidFill>
                    <a:srgbClr val="0000FF"/>
                  </a:solidFill>
                  <a:latin typeface="Arial" panose="020B0604020202020204" pitchFamily="34" charset="0"/>
                  <a:ea typeface="宋体" panose="02010600030101010101" pitchFamily="2" charset="-122"/>
                </a:rPr>
                <a:t>提供财务状况信息</a:t>
              </a:r>
              <a:endParaRPr lang="zh-CN" altLang="en-US" b="1" dirty="0">
                <a:solidFill>
                  <a:srgbClr val="0000FF"/>
                </a:solidFill>
                <a:latin typeface="Arial" panose="020B0604020202020204" pitchFamily="34" charset="0"/>
                <a:ea typeface="宋体" panose="02010600030101010101" pitchFamily="2" charset="-122"/>
              </a:endParaRPr>
            </a:p>
          </p:txBody>
        </p:sp>
        <p:sp>
          <p:nvSpPr>
            <p:cNvPr id="21541" name="AutoShape 106"/>
            <p:cNvSpPr/>
            <p:nvPr/>
          </p:nvSpPr>
          <p:spPr>
            <a:xfrm>
              <a:off x="3792" y="2448"/>
              <a:ext cx="1056" cy="528"/>
            </a:xfrm>
            <a:prstGeom prst="wedgeEllipseCallout">
              <a:avLst>
                <a:gd name="adj1" fmla="val 37500"/>
                <a:gd name="adj2" fmla="val 17801"/>
              </a:avLst>
            </a:prstGeom>
            <a:solidFill>
              <a:srgbClr val="FFFFCC"/>
            </a:solidFill>
            <a:ln w="9525" cap="flat" cmpd="sng">
              <a:solidFill>
                <a:srgbClr val="FF0000"/>
              </a:solidFill>
              <a:prstDash val="dash"/>
              <a:miter/>
              <a:headEnd type="none" w="med" len="med"/>
              <a:tailEnd type="none" w="med" len="med"/>
            </a:ln>
          </p:spPr>
          <p:txBody>
            <a:bodyPr anchor="t"/>
            <a:p>
              <a:pPr lvl="0" indent="0" algn="ctr"/>
              <a:r>
                <a:rPr lang="zh-CN" altLang="en-US" b="1" dirty="0">
                  <a:solidFill>
                    <a:srgbClr val="0000FF"/>
                  </a:solidFill>
                  <a:latin typeface="Arial" panose="020B0604020202020204" pitchFamily="34" charset="0"/>
                  <a:ea typeface="宋体" panose="02010600030101010101" pitchFamily="2" charset="-122"/>
                </a:rPr>
                <a:t>提供经营成果信息</a:t>
              </a:r>
              <a:endParaRPr lang="zh-CN" altLang="en-US" b="1" dirty="0">
                <a:solidFill>
                  <a:srgbClr val="0000FF"/>
                </a:solidFill>
                <a:latin typeface="Arial" panose="020B0604020202020204" pitchFamily="34" charset="0"/>
                <a:ea typeface="宋体" panose="02010600030101010101" pitchFamily="2" charset="-122"/>
              </a:endParaRPr>
            </a:p>
          </p:txBody>
        </p:sp>
      </p:grpSp>
      <p:sp>
        <p:nvSpPr>
          <p:cNvPr id="23663" name="AutoShape 111"/>
          <p:cNvSpPr/>
          <p:nvPr/>
        </p:nvSpPr>
        <p:spPr>
          <a:xfrm>
            <a:off x="1738313" y="3200400"/>
            <a:ext cx="928687" cy="804863"/>
          </a:xfrm>
          <a:prstGeom prst="can">
            <a:avLst>
              <a:gd name="adj" fmla="val 25000"/>
            </a:avLst>
          </a:prstGeom>
          <a:solidFill>
            <a:srgbClr val="CCFFCC"/>
          </a:solidFill>
          <a:ln w="9525" cap="flat" cmpd="sng">
            <a:solidFill>
              <a:srgbClr val="000000"/>
            </a:solidFill>
            <a:prstDash val="sysDot"/>
            <a:round/>
            <a:headEnd type="none" w="med" len="med"/>
            <a:tailEnd type="none" w="med" len="med"/>
          </a:ln>
        </p:spPr>
        <p:txBody>
          <a:bodyPr anchor="t"/>
          <a:p>
            <a:pPr lvl="0" indent="0" algn="ctr"/>
            <a:r>
              <a:rPr lang="zh-CN" altLang="en-US" sz="1600" b="1" dirty="0">
                <a:solidFill>
                  <a:srgbClr val="0000FF"/>
                </a:solidFill>
                <a:latin typeface="Arial" panose="020B0604020202020204" pitchFamily="34" charset="0"/>
                <a:ea typeface="宋体" panose="02010600030101010101" pitchFamily="2" charset="-122"/>
              </a:rPr>
              <a:t>应收</a:t>
            </a:r>
            <a:endParaRPr lang="zh-CN" altLang="en-US" sz="1600" b="1" dirty="0">
              <a:solidFill>
                <a:srgbClr val="0000FF"/>
              </a:solidFill>
              <a:latin typeface="Arial" panose="020B0604020202020204" pitchFamily="34" charset="0"/>
              <a:ea typeface="宋体" panose="02010600030101010101" pitchFamily="2" charset="-122"/>
            </a:endParaRPr>
          </a:p>
          <a:p>
            <a:pPr lvl="0" indent="0" algn="ctr"/>
            <a:r>
              <a:rPr lang="zh-CN" altLang="en-US" sz="1600" b="1" dirty="0">
                <a:solidFill>
                  <a:srgbClr val="0000FF"/>
                </a:solidFill>
                <a:latin typeface="Arial" panose="020B0604020202020204" pitchFamily="34" charset="0"/>
                <a:ea typeface="宋体" panose="02010600030101010101" pitchFamily="2" charset="-122"/>
              </a:rPr>
              <a:t>账款</a:t>
            </a:r>
            <a:endParaRPr lang="zh-CN" altLang="en-US" sz="1600" b="1" dirty="0">
              <a:solidFill>
                <a:srgbClr val="0000FF"/>
              </a:solidFill>
              <a:latin typeface="Arial" panose="020B0604020202020204" pitchFamily="34" charset="0"/>
              <a:ea typeface="宋体" panose="02010600030101010101" pitchFamily="2" charset="-122"/>
            </a:endParaRPr>
          </a:p>
        </p:txBody>
      </p:sp>
      <p:sp>
        <p:nvSpPr>
          <p:cNvPr id="23664" name="AutoShape 112"/>
          <p:cNvSpPr/>
          <p:nvPr/>
        </p:nvSpPr>
        <p:spPr>
          <a:xfrm>
            <a:off x="685800" y="3276600"/>
            <a:ext cx="914400" cy="685800"/>
          </a:xfrm>
          <a:prstGeom prst="wedgeRoundRectCallout">
            <a:avLst>
              <a:gd name="adj1" fmla="val -22917"/>
              <a:gd name="adj2" fmla="val 36574"/>
              <a:gd name="adj3" fmla="val 16667"/>
            </a:avLst>
          </a:prstGeom>
          <a:solidFill>
            <a:srgbClr val="FFFFCC"/>
          </a:solidFill>
          <a:ln w="9525" cap="flat" cmpd="sng">
            <a:solidFill>
              <a:schemeClr val="tx1"/>
            </a:solidFill>
            <a:prstDash val="sysDot"/>
            <a:miter/>
            <a:headEnd type="none" w="med" len="med"/>
            <a:tailEnd type="none" w="med" len="med"/>
          </a:ln>
        </p:spPr>
        <p:txBody>
          <a:bodyPr anchor="t"/>
          <a:p>
            <a:pPr lvl="0" indent="0" algn="ctr"/>
            <a:r>
              <a:rPr lang="zh-CN" altLang="en-US" b="1" dirty="0">
                <a:latin typeface="Arial" panose="020B0604020202020204" pitchFamily="34" charset="0"/>
                <a:ea typeface="宋体" panose="02010600030101010101" pitchFamily="2" charset="-122"/>
              </a:rPr>
              <a:t>总账账户</a:t>
            </a:r>
            <a:endParaRPr lang="zh-CN" altLang="en-US" b="1" dirty="0">
              <a:latin typeface="Arial" panose="020B0604020202020204" pitchFamily="34" charset="0"/>
              <a:ea typeface="宋体" panose="02010600030101010101" pitchFamily="2" charset="-122"/>
            </a:endParaRPr>
          </a:p>
        </p:txBody>
      </p:sp>
      <p:sp>
        <p:nvSpPr>
          <p:cNvPr id="23665" name="AutoShape 113"/>
          <p:cNvSpPr/>
          <p:nvPr/>
        </p:nvSpPr>
        <p:spPr>
          <a:xfrm>
            <a:off x="5029200" y="3200400"/>
            <a:ext cx="928688" cy="804863"/>
          </a:xfrm>
          <a:prstGeom prst="can">
            <a:avLst>
              <a:gd name="adj" fmla="val 25000"/>
            </a:avLst>
          </a:prstGeom>
          <a:solidFill>
            <a:srgbClr val="CCFFCC"/>
          </a:solidFill>
          <a:ln w="9525" cap="flat" cmpd="sng">
            <a:solidFill>
              <a:srgbClr val="000000"/>
            </a:solidFill>
            <a:prstDash val="sysDot"/>
            <a:round/>
            <a:headEnd type="none" w="med" len="med"/>
            <a:tailEnd type="none" w="med" len="med"/>
          </a:ln>
        </p:spPr>
        <p:txBody>
          <a:bodyPr anchor="t"/>
          <a:p>
            <a:pPr lvl="0" indent="0" algn="ctr"/>
            <a:r>
              <a:rPr lang="zh-CN" altLang="en-US" sz="1600" b="1" dirty="0">
                <a:solidFill>
                  <a:srgbClr val="0000FF"/>
                </a:solidFill>
                <a:latin typeface="Arial" panose="020B0604020202020204" pitchFamily="34" charset="0"/>
                <a:ea typeface="宋体" panose="02010600030101010101" pitchFamily="2" charset="-122"/>
              </a:rPr>
              <a:t>通达</a:t>
            </a:r>
            <a:endParaRPr lang="zh-CN" altLang="en-US" sz="1600" b="1" dirty="0">
              <a:solidFill>
                <a:srgbClr val="0000FF"/>
              </a:solidFill>
              <a:latin typeface="Arial" panose="020B0604020202020204" pitchFamily="34" charset="0"/>
              <a:ea typeface="宋体" panose="02010600030101010101" pitchFamily="2" charset="-122"/>
            </a:endParaRPr>
          </a:p>
          <a:p>
            <a:pPr lvl="0" indent="0" algn="ctr"/>
            <a:r>
              <a:rPr lang="zh-CN" altLang="en-US" sz="1600" b="1" dirty="0">
                <a:solidFill>
                  <a:srgbClr val="0000FF"/>
                </a:solidFill>
                <a:latin typeface="Arial" panose="020B0604020202020204" pitchFamily="34" charset="0"/>
                <a:ea typeface="宋体" panose="02010600030101010101" pitchFamily="2" charset="-122"/>
              </a:rPr>
              <a:t>公司</a:t>
            </a:r>
            <a:endParaRPr lang="zh-CN" altLang="en-US" sz="1600" b="1" dirty="0">
              <a:solidFill>
                <a:srgbClr val="0000FF"/>
              </a:solidFill>
              <a:latin typeface="Arial" panose="020B0604020202020204" pitchFamily="34" charset="0"/>
              <a:ea typeface="宋体" panose="02010600030101010101" pitchFamily="2" charset="-122"/>
            </a:endParaRPr>
          </a:p>
        </p:txBody>
      </p:sp>
      <p:sp>
        <p:nvSpPr>
          <p:cNvPr id="23667" name="AutoShape 115"/>
          <p:cNvSpPr/>
          <p:nvPr/>
        </p:nvSpPr>
        <p:spPr>
          <a:xfrm>
            <a:off x="6248400" y="3200400"/>
            <a:ext cx="928688" cy="804863"/>
          </a:xfrm>
          <a:prstGeom prst="can">
            <a:avLst>
              <a:gd name="adj" fmla="val 25051"/>
            </a:avLst>
          </a:prstGeom>
          <a:solidFill>
            <a:srgbClr val="CCFFCC"/>
          </a:solidFill>
          <a:ln w="9525" cap="flat" cmpd="sng">
            <a:solidFill>
              <a:srgbClr val="000000"/>
            </a:solidFill>
            <a:prstDash val="sysDot"/>
            <a:round/>
            <a:headEnd type="none" w="med" len="med"/>
            <a:tailEnd type="none" w="med" len="med"/>
          </a:ln>
        </p:spPr>
        <p:txBody>
          <a:bodyPr anchor="t"/>
          <a:p>
            <a:pPr lvl="0" indent="0" algn="ctr"/>
            <a:r>
              <a:rPr lang="zh-CN" altLang="en-US" sz="1600" b="1" dirty="0">
                <a:solidFill>
                  <a:srgbClr val="0000FF"/>
                </a:solidFill>
                <a:latin typeface="Arial" panose="020B0604020202020204" pitchFamily="34" charset="0"/>
                <a:ea typeface="宋体" panose="02010600030101010101" pitchFamily="2" charset="-122"/>
              </a:rPr>
              <a:t>通顺</a:t>
            </a:r>
            <a:endParaRPr lang="zh-CN" altLang="en-US" sz="1600" b="1" dirty="0">
              <a:solidFill>
                <a:srgbClr val="0000FF"/>
              </a:solidFill>
              <a:latin typeface="Arial" panose="020B0604020202020204" pitchFamily="34" charset="0"/>
              <a:ea typeface="宋体" panose="02010600030101010101" pitchFamily="2" charset="-122"/>
            </a:endParaRPr>
          </a:p>
          <a:p>
            <a:pPr lvl="0" indent="0" algn="ctr"/>
            <a:r>
              <a:rPr lang="zh-CN" altLang="en-US" sz="1600" b="1" dirty="0">
                <a:solidFill>
                  <a:srgbClr val="0000FF"/>
                </a:solidFill>
                <a:latin typeface="Arial" panose="020B0604020202020204" pitchFamily="34" charset="0"/>
                <a:ea typeface="宋体" panose="02010600030101010101" pitchFamily="2" charset="-122"/>
              </a:rPr>
              <a:t>公司</a:t>
            </a:r>
            <a:endParaRPr lang="zh-CN" altLang="en-US" sz="1600" b="1" dirty="0">
              <a:solidFill>
                <a:srgbClr val="0000FF"/>
              </a:solidFill>
              <a:latin typeface="Arial" panose="020B0604020202020204" pitchFamily="34" charset="0"/>
              <a:ea typeface="宋体" panose="02010600030101010101" pitchFamily="2" charset="-122"/>
            </a:endParaRPr>
          </a:p>
        </p:txBody>
      </p:sp>
      <p:sp>
        <p:nvSpPr>
          <p:cNvPr id="23668" name="AutoShape 116"/>
          <p:cNvSpPr/>
          <p:nvPr/>
        </p:nvSpPr>
        <p:spPr>
          <a:xfrm>
            <a:off x="7453313" y="3200400"/>
            <a:ext cx="928687" cy="804863"/>
          </a:xfrm>
          <a:prstGeom prst="can">
            <a:avLst>
              <a:gd name="adj" fmla="val 25051"/>
            </a:avLst>
          </a:prstGeom>
          <a:solidFill>
            <a:srgbClr val="CCFFCC"/>
          </a:solidFill>
          <a:ln w="9525" cap="flat" cmpd="sng">
            <a:solidFill>
              <a:srgbClr val="000000"/>
            </a:solidFill>
            <a:prstDash val="sysDot"/>
            <a:round/>
            <a:headEnd type="none" w="med" len="med"/>
            <a:tailEnd type="none" w="med" len="med"/>
          </a:ln>
        </p:spPr>
        <p:txBody>
          <a:bodyPr anchor="t"/>
          <a:p>
            <a:pPr lvl="0" indent="0" algn="ctr"/>
            <a:r>
              <a:rPr lang="zh-CN" altLang="en-US" sz="1600" b="1" dirty="0">
                <a:solidFill>
                  <a:srgbClr val="0000FF"/>
                </a:solidFill>
                <a:latin typeface="Arial" panose="020B0604020202020204" pitchFamily="34" charset="0"/>
                <a:ea typeface="宋体" panose="02010600030101010101" pitchFamily="2" charset="-122"/>
              </a:rPr>
              <a:t>通庆</a:t>
            </a:r>
            <a:endParaRPr lang="zh-CN" altLang="en-US" sz="1600" b="1" dirty="0">
              <a:solidFill>
                <a:srgbClr val="0000FF"/>
              </a:solidFill>
              <a:latin typeface="Arial" panose="020B0604020202020204" pitchFamily="34" charset="0"/>
              <a:ea typeface="宋体" panose="02010600030101010101" pitchFamily="2" charset="-122"/>
            </a:endParaRPr>
          </a:p>
          <a:p>
            <a:pPr lvl="0" indent="0" algn="ctr"/>
            <a:r>
              <a:rPr lang="zh-CN" altLang="en-US" sz="1600" b="1" dirty="0">
                <a:solidFill>
                  <a:srgbClr val="0000FF"/>
                </a:solidFill>
                <a:latin typeface="Arial" panose="020B0604020202020204" pitchFamily="34" charset="0"/>
                <a:ea typeface="宋体" panose="02010600030101010101" pitchFamily="2" charset="-122"/>
              </a:rPr>
              <a:t>公司</a:t>
            </a:r>
            <a:endParaRPr lang="zh-CN" altLang="en-US" sz="1600" b="1" dirty="0">
              <a:solidFill>
                <a:srgbClr val="0000FF"/>
              </a:solidFill>
              <a:latin typeface="Arial" panose="020B0604020202020204" pitchFamily="34" charset="0"/>
              <a:ea typeface="宋体" panose="02010600030101010101" pitchFamily="2" charset="-122"/>
            </a:endParaRPr>
          </a:p>
        </p:txBody>
      </p:sp>
      <p:sp>
        <p:nvSpPr>
          <p:cNvPr id="23669" name="AutoShape 117"/>
          <p:cNvSpPr/>
          <p:nvPr/>
        </p:nvSpPr>
        <p:spPr>
          <a:xfrm>
            <a:off x="3886200" y="3276600"/>
            <a:ext cx="914400" cy="685800"/>
          </a:xfrm>
          <a:prstGeom prst="wedgeRoundRectCallout">
            <a:avLst>
              <a:gd name="adj1" fmla="val -22917"/>
              <a:gd name="adj2" fmla="val 36574"/>
              <a:gd name="adj3" fmla="val 16667"/>
            </a:avLst>
          </a:prstGeom>
          <a:solidFill>
            <a:srgbClr val="FFFFCC"/>
          </a:solidFill>
          <a:ln w="9525" cap="flat" cmpd="sng">
            <a:solidFill>
              <a:schemeClr val="tx1"/>
            </a:solidFill>
            <a:prstDash val="sysDot"/>
            <a:miter/>
            <a:headEnd type="none" w="med" len="med"/>
            <a:tailEnd type="none" w="med" len="med"/>
          </a:ln>
        </p:spPr>
        <p:txBody>
          <a:bodyPr anchor="t"/>
          <a:p>
            <a:pPr lvl="0" indent="0" algn="ctr"/>
            <a:r>
              <a:rPr lang="zh-CN" altLang="en-US" b="1" dirty="0">
                <a:latin typeface="Arial" panose="020B0604020202020204" pitchFamily="34" charset="0"/>
                <a:ea typeface="宋体" panose="02010600030101010101" pitchFamily="2" charset="-122"/>
              </a:rPr>
              <a:t>明细账户</a:t>
            </a:r>
            <a:endParaRPr lang="zh-CN" altLang="en-US" b="1" dirty="0">
              <a:latin typeface="Arial" panose="020B0604020202020204" pitchFamily="34" charset="0"/>
              <a:ea typeface="宋体" panose="02010600030101010101" pitchFamily="2" charset="-122"/>
            </a:endParaRPr>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2000"/>
                                        <p:tgtEl>
                                          <p:spTgt spid="2"/>
                                        </p:tgtEl>
                                      </p:cBhvr>
                                    </p:animEffect>
                                  </p:childTnLst>
                                </p:cTn>
                              </p:par>
                            </p:childTnLst>
                          </p:cTn>
                        </p:par>
                        <p:par>
                          <p:cTn id="8" fill="hold">
                            <p:stCondLst>
                              <p:cond delay="2000"/>
                            </p:stCondLst>
                            <p:childTnLst>
                              <p:par>
                                <p:cTn id="9" presetID="1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slide(fromTop)">
                                      <p:cBhvr>
                                        <p:cTn id="11" dur="2000"/>
                                        <p:tgtEl>
                                          <p:spTgt spid="3"/>
                                        </p:tgtEl>
                                      </p:cBhvr>
                                    </p:animEffect>
                                  </p:childTnLst>
                                </p:cTn>
                              </p:par>
                            </p:childTnLst>
                          </p:cTn>
                        </p:par>
                        <p:par>
                          <p:cTn id="12" fill="hold">
                            <p:stCondLst>
                              <p:cond delay="4000"/>
                            </p:stCondLst>
                            <p:childTnLst>
                              <p:par>
                                <p:cTn id="13" presetID="12" presetClass="entr" presetSubtype="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slide(fromTop)">
                                      <p:cBhvr>
                                        <p:cTn id="15" dur="2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1" fill="hold" grpId="0" nodeType="clickEffect">
                                  <p:stCondLst>
                                    <p:cond delay="0"/>
                                  </p:stCondLst>
                                  <p:childTnLst>
                                    <p:set>
                                      <p:cBhvr>
                                        <p:cTn id="19" dur="1" fill="hold">
                                          <p:stCondLst>
                                            <p:cond delay="0"/>
                                          </p:stCondLst>
                                        </p:cTn>
                                        <p:tgtEl>
                                          <p:spTgt spid="23664"/>
                                        </p:tgtEl>
                                        <p:attrNameLst>
                                          <p:attrName>style.visibility</p:attrName>
                                        </p:attrNameLst>
                                      </p:cBhvr>
                                      <p:to>
                                        <p:strVal val="visible"/>
                                      </p:to>
                                    </p:set>
                                    <p:animEffect transition="in" filter="slide(fromTop)">
                                      <p:cBhvr>
                                        <p:cTn id="20" dur="2000"/>
                                        <p:tgtEl>
                                          <p:spTgt spid="23664"/>
                                        </p:tgtEl>
                                      </p:cBhvr>
                                    </p:animEffect>
                                  </p:childTnLst>
                                </p:cTn>
                              </p:par>
                            </p:childTnLst>
                          </p:cTn>
                        </p:par>
                        <p:par>
                          <p:cTn id="21" fill="hold">
                            <p:stCondLst>
                              <p:cond delay="2000"/>
                            </p:stCondLst>
                            <p:childTnLst>
                              <p:par>
                                <p:cTn id="22" presetID="12" presetClass="entr" presetSubtype="2" fill="hold" grpId="0" nodeType="afterEffect">
                                  <p:stCondLst>
                                    <p:cond delay="0"/>
                                  </p:stCondLst>
                                  <p:childTnLst>
                                    <p:set>
                                      <p:cBhvr>
                                        <p:cTn id="23" dur="1" fill="hold">
                                          <p:stCondLst>
                                            <p:cond delay="0"/>
                                          </p:stCondLst>
                                        </p:cTn>
                                        <p:tgtEl>
                                          <p:spTgt spid="23663"/>
                                        </p:tgtEl>
                                        <p:attrNameLst>
                                          <p:attrName>style.visibility</p:attrName>
                                        </p:attrNameLst>
                                      </p:cBhvr>
                                      <p:to>
                                        <p:strVal val="visible"/>
                                      </p:to>
                                    </p:set>
                                    <p:animEffect transition="in" filter="slide(fromRight)">
                                      <p:cBhvr>
                                        <p:cTn id="24" dur="2000"/>
                                        <p:tgtEl>
                                          <p:spTgt spid="23663"/>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1" fill="hold" grpId="0" nodeType="clickEffect">
                                  <p:stCondLst>
                                    <p:cond delay="0"/>
                                  </p:stCondLst>
                                  <p:childTnLst>
                                    <p:set>
                                      <p:cBhvr>
                                        <p:cTn id="28" dur="1" fill="hold">
                                          <p:stCondLst>
                                            <p:cond delay="0"/>
                                          </p:stCondLst>
                                        </p:cTn>
                                        <p:tgtEl>
                                          <p:spTgt spid="23669"/>
                                        </p:tgtEl>
                                        <p:attrNameLst>
                                          <p:attrName>style.visibility</p:attrName>
                                        </p:attrNameLst>
                                      </p:cBhvr>
                                      <p:to>
                                        <p:strVal val="visible"/>
                                      </p:to>
                                    </p:set>
                                    <p:animEffect transition="in" filter="slide(fromTop)">
                                      <p:cBhvr>
                                        <p:cTn id="29" dur="2000"/>
                                        <p:tgtEl>
                                          <p:spTgt spid="23669"/>
                                        </p:tgtEl>
                                      </p:cBhvr>
                                    </p:animEffect>
                                  </p:childTnLst>
                                </p:cTn>
                              </p:par>
                            </p:childTnLst>
                          </p:cTn>
                        </p:par>
                        <p:par>
                          <p:cTn id="30" fill="hold">
                            <p:stCondLst>
                              <p:cond delay="2000"/>
                            </p:stCondLst>
                            <p:childTnLst>
                              <p:par>
                                <p:cTn id="31" presetID="12" presetClass="entr" presetSubtype="2" fill="hold" grpId="0" nodeType="afterEffect">
                                  <p:stCondLst>
                                    <p:cond delay="0"/>
                                  </p:stCondLst>
                                  <p:childTnLst>
                                    <p:set>
                                      <p:cBhvr>
                                        <p:cTn id="32" dur="1" fill="hold">
                                          <p:stCondLst>
                                            <p:cond delay="0"/>
                                          </p:stCondLst>
                                        </p:cTn>
                                        <p:tgtEl>
                                          <p:spTgt spid="23665"/>
                                        </p:tgtEl>
                                        <p:attrNameLst>
                                          <p:attrName>style.visibility</p:attrName>
                                        </p:attrNameLst>
                                      </p:cBhvr>
                                      <p:to>
                                        <p:strVal val="visible"/>
                                      </p:to>
                                    </p:set>
                                    <p:animEffect transition="in" filter="slide(fromRight)">
                                      <p:cBhvr>
                                        <p:cTn id="33" dur="2000"/>
                                        <p:tgtEl>
                                          <p:spTgt spid="23665"/>
                                        </p:tgtEl>
                                      </p:cBhvr>
                                    </p:animEffect>
                                  </p:childTnLst>
                                </p:cTn>
                              </p:par>
                            </p:childTnLst>
                          </p:cTn>
                        </p:par>
                        <p:par>
                          <p:cTn id="34" fill="hold">
                            <p:stCondLst>
                              <p:cond delay="4000"/>
                            </p:stCondLst>
                            <p:childTnLst>
                              <p:par>
                                <p:cTn id="35" presetID="12" presetClass="entr" presetSubtype="2" fill="hold" grpId="0" nodeType="afterEffect">
                                  <p:stCondLst>
                                    <p:cond delay="0"/>
                                  </p:stCondLst>
                                  <p:childTnLst>
                                    <p:set>
                                      <p:cBhvr>
                                        <p:cTn id="36" dur="1" fill="hold">
                                          <p:stCondLst>
                                            <p:cond delay="0"/>
                                          </p:stCondLst>
                                        </p:cTn>
                                        <p:tgtEl>
                                          <p:spTgt spid="23667"/>
                                        </p:tgtEl>
                                        <p:attrNameLst>
                                          <p:attrName>style.visibility</p:attrName>
                                        </p:attrNameLst>
                                      </p:cBhvr>
                                      <p:to>
                                        <p:strVal val="visible"/>
                                      </p:to>
                                    </p:set>
                                    <p:animEffect transition="in" filter="slide(fromRight)">
                                      <p:cBhvr>
                                        <p:cTn id="37" dur="2000"/>
                                        <p:tgtEl>
                                          <p:spTgt spid="23667"/>
                                        </p:tgtEl>
                                      </p:cBhvr>
                                    </p:animEffect>
                                  </p:childTnLst>
                                </p:cTn>
                              </p:par>
                            </p:childTnLst>
                          </p:cTn>
                        </p:par>
                        <p:par>
                          <p:cTn id="38" fill="hold">
                            <p:stCondLst>
                              <p:cond delay="6000"/>
                            </p:stCondLst>
                            <p:childTnLst>
                              <p:par>
                                <p:cTn id="39" presetID="12" presetClass="entr" presetSubtype="2" fill="hold" grpId="0" nodeType="afterEffect">
                                  <p:stCondLst>
                                    <p:cond delay="0"/>
                                  </p:stCondLst>
                                  <p:childTnLst>
                                    <p:set>
                                      <p:cBhvr>
                                        <p:cTn id="40" dur="1" fill="hold">
                                          <p:stCondLst>
                                            <p:cond delay="0"/>
                                          </p:stCondLst>
                                        </p:cTn>
                                        <p:tgtEl>
                                          <p:spTgt spid="23668"/>
                                        </p:tgtEl>
                                        <p:attrNameLst>
                                          <p:attrName>style.visibility</p:attrName>
                                        </p:attrNameLst>
                                      </p:cBhvr>
                                      <p:to>
                                        <p:strVal val="visible"/>
                                      </p:to>
                                    </p:set>
                                    <p:animEffect transition="in" filter="slide(fromRight)">
                                      <p:cBhvr>
                                        <p:cTn id="41" dur="2000"/>
                                        <p:tgtEl>
                                          <p:spTgt spid="23668"/>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1" fill="hold" grpId="0" nodeType="clickEffect">
                                  <p:stCondLst>
                                    <p:cond delay="0"/>
                                  </p:stCondLst>
                                  <p:childTnLst>
                                    <p:set>
                                      <p:cBhvr>
                                        <p:cTn id="45" dur="1" fill="hold">
                                          <p:stCondLst>
                                            <p:cond delay="0"/>
                                          </p:stCondLst>
                                        </p:cTn>
                                        <p:tgtEl>
                                          <p:spTgt spid="23556"/>
                                        </p:tgtEl>
                                        <p:attrNameLst>
                                          <p:attrName>style.visibility</p:attrName>
                                        </p:attrNameLst>
                                      </p:cBhvr>
                                      <p:to>
                                        <p:strVal val="visible"/>
                                      </p:to>
                                    </p:set>
                                    <p:animEffect transition="in" filter="slide(fromTop)">
                                      <p:cBhvr>
                                        <p:cTn id="46" dur="2000"/>
                                        <p:tgtEl>
                                          <p:spTgt spid="23556"/>
                                        </p:tgtEl>
                                      </p:cBhvr>
                                    </p:animEffect>
                                  </p:childTnLst>
                                </p:cTn>
                              </p:par>
                            </p:childTnLst>
                          </p:cTn>
                        </p:par>
                        <p:par>
                          <p:cTn id="47" fill="hold">
                            <p:stCondLst>
                              <p:cond delay="2000"/>
                            </p:stCondLst>
                            <p:childTnLst>
                              <p:par>
                                <p:cTn id="48" presetID="12" presetClass="entr" presetSubtype="1" fill="hold" nodeType="after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slide(fromTop)">
                                      <p:cBhvr>
                                        <p:cTn id="5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p:bldP spid="23663" grpId="0" animBg="1"/>
      <p:bldP spid="23664" grpId="0" animBg="1"/>
      <p:bldP spid="23665" grpId="0" animBg="1"/>
      <p:bldP spid="23667" grpId="0" animBg="1"/>
      <p:bldP spid="23668" grpId="0" animBg="1"/>
      <p:bldP spid="2366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3"/>
          <p:cNvSpPr>
            <a:spLocks noGrp="1"/>
          </p:cNvSpPr>
          <p:nvPr>
            <p:ph idx="1"/>
          </p:nvPr>
        </p:nvSpPr>
        <p:spPr>
          <a:xfrm>
            <a:off x="457200" y="549275"/>
            <a:ext cx="8229600" cy="2286000"/>
          </a:xfrm>
        </p:spPr>
        <p:txBody>
          <a:bodyPr wrap="square" lIns="91440" tIns="45720" rIns="91440" bIns="45720" anchor="t"/>
          <a:p>
            <a:pPr marL="0" indent="0" eaLnBrk="1" hangingPunct="1">
              <a:buNone/>
            </a:pPr>
            <a:r>
              <a:rPr lang="zh-CN" altLang="en-US" sz="2800" b="1" dirty="0">
                <a:latin typeface="楷体" panose="02010609060101010101" charset="-122"/>
                <a:ea typeface="楷体" panose="02010609060101010101" charset="-122"/>
              </a:rPr>
              <a:t>三、会计账户的基本结构及内容</a:t>
            </a:r>
            <a:endParaRPr lang="zh-CN" altLang="en-US" sz="2800" b="1" dirty="0">
              <a:latin typeface="楷体" panose="02010609060101010101" charset="-122"/>
              <a:ea typeface="楷体" panose="02010609060101010101" charset="-122"/>
            </a:endParaRPr>
          </a:p>
          <a:p>
            <a:pPr marL="0" indent="0" eaLnBrk="1" hangingPunct="1">
              <a:buNone/>
            </a:pPr>
            <a:r>
              <a:rPr lang="zh-CN" altLang="en-US" sz="2400" b="1" dirty="0">
                <a:latin typeface="宋体" panose="02010600030101010101" pitchFamily="2" charset="-122"/>
              </a:rPr>
              <a:t>（一）会计账户的基本结构</a:t>
            </a:r>
            <a:endParaRPr lang="zh-CN" altLang="en-US" sz="2400" b="1" dirty="0">
              <a:latin typeface="宋体" panose="02010600030101010101" pitchFamily="2" charset="-122"/>
            </a:endParaRPr>
          </a:p>
          <a:p>
            <a:pPr marL="0" indent="0" eaLnBrk="1" hangingPunct="1">
              <a:buNone/>
            </a:pPr>
            <a:r>
              <a:rPr lang="zh-CN" altLang="en-US" dirty="0"/>
              <a:t>   </a:t>
            </a:r>
            <a:r>
              <a:rPr lang="zh-CN" altLang="en-US" b="1" dirty="0"/>
              <a:t>  </a:t>
            </a:r>
            <a:r>
              <a:rPr lang="zh-CN" altLang="en-US" sz="2400" dirty="0">
                <a:solidFill>
                  <a:srgbClr val="FF0000"/>
                </a:solidFill>
                <a:latin typeface="楷体" panose="02010609060101010101" charset="-122"/>
                <a:ea typeface="楷体" panose="02010609060101010101" charset="-122"/>
              </a:rPr>
              <a:t>★账户格式，</a:t>
            </a:r>
            <a:r>
              <a:rPr lang="zh-CN" altLang="en-US" sz="2400" dirty="0">
                <a:latin typeface="楷体" panose="02010609060101010101" charset="-122"/>
                <a:ea typeface="楷体" panose="02010609060101010101" charset="-122"/>
              </a:rPr>
              <a:t>是指在账户的全部结构中用来登记增加额、减少额和余额的那部分结构：组成账簿的账页和</a:t>
            </a:r>
            <a:r>
              <a:rPr lang="en-US" altLang="zh-CN" sz="2400" dirty="0">
                <a:latin typeface="楷体" panose="02010609060101010101" charset="-122"/>
                <a:ea typeface="楷体" panose="02010609060101010101" charset="-122"/>
              </a:rPr>
              <a:t>T</a:t>
            </a:r>
            <a:r>
              <a:rPr lang="zh-CN" altLang="en-US" sz="2400" dirty="0">
                <a:latin typeface="楷体" panose="02010609060101010101" charset="-122"/>
                <a:ea typeface="楷体" panose="02010609060101010101" charset="-122"/>
              </a:rPr>
              <a:t>型账户</a:t>
            </a:r>
            <a:r>
              <a:rPr lang="zh-CN" altLang="en-US" dirty="0"/>
              <a:t> 。</a:t>
            </a:r>
            <a:endParaRPr lang="zh-CN" altLang="en-US" dirty="0"/>
          </a:p>
        </p:txBody>
      </p:sp>
      <p:sp>
        <p:nvSpPr>
          <p:cNvPr id="22530" name="AutoShape 4"/>
          <p:cNvSpPr/>
          <p:nvPr/>
        </p:nvSpPr>
        <p:spPr>
          <a:xfrm>
            <a:off x="611188" y="2711450"/>
            <a:ext cx="7921625" cy="4030663"/>
          </a:xfrm>
          <a:prstGeom prst="wedgeRectCallout">
            <a:avLst>
              <a:gd name="adj1" fmla="val -7273"/>
              <a:gd name="adj2" fmla="val 43894"/>
            </a:avLst>
          </a:prstGeom>
          <a:solidFill>
            <a:srgbClr val="FFFF99"/>
          </a:solidFill>
          <a:ln w="9525">
            <a:noFill/>
          </a:ln>
        </p:spPr>
        <p:txBody>
          <a:bodyPr anchor="t"/>
          <a:p>
            <a:pPr lvl="0" indent="0" algn="ctr"/>
            <a:endParaRPr lang="zh-CN" altLang="zh-CN" sz="3200" b="1" dirty="0">
              <a:latin typeface="Times New Roman" panose="02020603050405020304" pitchFamily="18" charset="0"/>
              <a:ea typeface="宋体" panose="02010600030101010101" pitchFamily="2" charset="-122"/>
            </a:endParaRPr>
          </a:p>
        </p:txBody>
      </p:sp>
      <p:graphicFrame>
        <p:nvGraphicFramePr>
          <p:cNvPr id="19460" name="表格 19459"/>
          <p:cNvGraphicFramePr/>
          <p:nvPr/>
        </p:nvGraphicFramePr>
        <p:xfrm>
          <a:off x="898525" y="3451225"/>
          <a:ext cx="7416800" cy="3117850"/>
        </p:xfrm>
        <a:graphic>
          <a:graphicData uri="http://schemas.openxmlformats.org/drawingml/2006/table">
            <a:tbl>
              <a:tblPr/>
              <a:tblGrid>
                <a:gridCol w="431800"/>
                <a:gridCol w="504825"/>
                <a:gridCol w="936625"/>
                <a:gridCol w="2087563"/>
                <a:gridCol w="1008062"/>
                <a:gridCol w="1008063"/>
                <a:gridCol w="504825"/>
                <a:gridCol w="935037"/>
              </a:tblGrid>
              <a:tr h="576580">
                <a:tc gridSpan="2">
                  <a:txBody>
                    <a:bodyPr/>
                    <a:p>
                      <a:pPr marL="342900" lvl="0" indent="-342900" eaLnBrk="1" hangingPunct="1">
                        <a:buNone/>
                      </a:pPr>
                      <a:r>
                        <a:rPr lang="en-US" altLang="zh-CN" dirty="0">
                          <a:latin typeface="宋体" panose="02010600030101010101" pitchFamily="2" charset="-122"/>
                          <a:ea typeface="宋体" panose="02010600030101010101" pitchFamily="2" charset="-122"/>
                        </a:rPr>
                        <a:t>20</a:t>
                      </a:r>
                      <a:r>
                        <a:rPr lang="en-US" altLang="zh-CN" sz="12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年</a:t>
                      </a:r>
                      <a:endParaRPr lang="zh-CN" altLang="en-US" sz="1600" dirty="0">
                        <a:latin typeface="宋体" panose="02010600030101010101" pitchFamily="2" charset="-122"/>
                        <a:ea typeface="宋体" panose="02010600030101010101" pitchFamily="2" charset="-122"/>
                      </a:endParaRPr>
                    </a:p>
                  </a:txBody>
                  <a:tcPr>
                    <a:lnL>
                      <a:noFill/>
                    </a:lnL>
                    <a:lnR w="12700"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hMerge="1">
                  <a:tcPr>
                    <a:lnR w="12700"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rowSpan="2">
                  <a:txBody>
                    <a:bodyPr/>
                    <a:p>
                      <a:pPr marL="342900" lvl="0" indent="-342900" eaLnBrk="1" hangingPunct="1">
                        <a:buNone/>
                      </a:pPr>
                      <a:endParaRPr lang="en-US" altLang="zh-CN" dirty="0">
                        <a:latin typeface="宋体" panose="02010600030101010101" pitchFamily="2" charset="-122"/>
                        <a:ea typeface="宋体" panose="02010600030101010101" pitchFamily="2" charset="-122"/>
                      </a:endParaRPr>
                    </a:p>
                    <a:p>
                      <a:pPr marL="342900" lvl="0" indent="-342900" algn="ctr" eaLnBrk="1" hangingPunct="1">
                        <a:buNone/>
                      </a:pPr>
                      <a:r>
                        <a:rPr lang="zh-CN" altLang="en-US" dirty="0">
                          <a:latin typeface="宋体" panose="02010600030101010101" pitchFamily="2" charset="-122"/>
                          <a:ea typeface="宋体" panose="02010600030101010101" pitchFamily="2" charset="-122"/>
                        </a:rPr>
                        <a:t>凭证号</a:t>
                      </a:r>
                      <a:endParaRPr lang="zh-CN" altLang="en-US"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rowSpan="2">
                  <a:txBody>
                    <a:bodyPr/>
                    <a:p>
                      <a:pPr lvl="0" indent="228600" algn="ctr" eaLnBrk="1" hangingPunct="1">
                        <a:buNone/>
                      </a:pPr>
                      <a:endParaRPr lang="en-US" altLang="zh-CN" dirty="0">
                        <a:latin typeface="宋体" panose="02010600030101010101" pitchFamily="2" charset="-122"/>
                        <a:ea typeface="宋体" panose="02010600030101010101" pitchFamily="2" charset="-122"/>
                      </a:endParaRPr>
                    </a:p>
                    <a:p>
                      <a:pPr lvl="0" indent="228600" eaLnBrk="1" hangingPunct="1">
                        <a:buNone/>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摘     要</a:t>
                      </a:r>
                      <a:endParaRPr lang="zh-CN" altLang="en-US"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rowSpan="2">
                  <a:txBody>
                    <a:bodyPr/>
                    <a:p>
                      <a:pPr marL="342900" lvl="0" indent="-342900" algn="ctr" eaLnBrk="1" hangingPunct="1">
                        <a:buNone/>
                      </a:pPr>
                      <a:endParaRPr lang="en-US" altLang="zh-CN" dirty="0">
                        <a:latin typeface="宋体" panose="02010600030101010101" pitchFamily="2" charset="-122"/>
                        <a:ea typeface="宋体" panose="02010600030101010101" pitchFamily="2" charset="-122"/>
                      </a:endParaRPr>
                    </a:p>
                    <a:p>
                      <a:pPr marL="342900" lvl="0" indent="-342900" algn="ctr" eaLnBrk="1" hangingPunct="1">
                        <a:buNone/>
                      </a:pPr>
                      <a:r>
                        <a:rPr lang="zh-CN" altLang="en-US" dirty="0">
                          <a:latin typeface="宋体" panose="02010600030101010101" pitchFamily="2" charset="-122"/>
                          <a:ea typeface="宋体" panose="02010600030101010101" pitchFamily="2" charset="-122"/>
                        </a:rPr>
                        <a:t>借  方</a:t>
                      </a:r>
                      <a:endParaRPr lang="zh-CN" altLang="en-US"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rowSpan="2">
                  <a:txBody>
                    <a:bodyPr/>
                    <a:p>
                      <a:pPr marL="342900" lvl="0" indent="-342900" algn="ctr" eaLnBrk="1" hangingPunct="1">
                        <a:buNone/>
                      </a:pPr>
                      <a:endParaRPr lang="en-US" altLang="zh-CN" dirty="0">
                        <a:latin typeface="宋体" panose="02010600030101010101" pitchFamily="2" charset="-122"/>
                        <a:ea typeface="宋体" panose="02010600030101010101" pitchFamily="2" charset="-122"/>
                      </a:endParaRPr>
                    </a:p>
                    <a:p>
                      <a:pPr marL="342900" lvl="0" indent="-342900" algn="ctr" eaLnBrk="1" hangingPunct="1">
                        <a:buNone/>
                      </a:pPr>
                      <a:r>
                        <a:rPr lang="zh-CN" altLang="en-US" dirty="0">
                          <a:latin typeface="宋体" panose="02010600030101010101" pitchFamily="2" charset="-122"/>
                          <a:ea typeface="宋体" panose="02010600030101010101" pitchFamily="2" charset="-122"/>
                        </a:rPr>
                        <a:t>贷  方</a:t>
                      </a:r>
                      <a:endParaRPr lang="zh-CN" altLang="en-US"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rowSpan="2">
                  <a:txBody>
                    <a:bodyPr/>
                    <a:p>
                      <a:pPr marL="342900" lvl="0" indent="-342900" eaLnBrk="1" hangingPunct="1">
                        <a:buNone/>
                      </a:pPr>
                      <a:r>
                        <a:rPr lang="zh-CN" altLang="en-US" dirty="0">
                          <a:latin typeface="宋体" panose="02010600030101010101" pitchFamily="2" charset="-122"/>
                          <a:ea typeface="宋体" panose="02010600030101010101" pitchFamily="2" charset="-122"/>
                        </a:rPr>
                        <a:t>借</a:t>
                      </a:r>
                      <a:endParaRPr lang="zh-CN" altLang="en-US" dirty="0">
                        <a:latin typeface="宋体" panose="02010600030101010101" pitchFamily="2" charset="-122"/>
                        <a:ea typeface="宋体" panose="02010600030101010101" pitchFamily="2" charset="-122"/>
                      </a:endParaRPr>
                    </a:p>
                    <a:p>
                      <a:pPr marL="342900" lvl="0" indent="-342900" eaLnBrk="0" hangingPunct="0">
                        <a:buNone/>
                      </a:pPr>
                      <a:r>
                        <a:rPr lang="zh-CN" altLang="en-US" dirty="0">
                          <a:latin typeface="宋体" panose="02010600030101010101" pitchFamily="2" charset="-122"/>
                          <a:ea typeface="宋体" panose="02010600030101010101" pitchFamily="2" charset="-122"/>
                        </a:rPr>
                        <a:t>或</a:t>
                      </a:r>
                      <a:endParaRPr lang="zh-CN" altLang="en-US" dirty="0">
                        <a:latin typeface="宋体" panose="02010600030101010101" pitchFamily="2" charset="-122"/>
                        <a:ea typeface="宋体" panose="02010600030101010101" pitchFamily="2" charset="-122"/>
                      </a:endParaRPr>
                    </a:p>
                    <a:p>
                      <a:pPr marL="342900" lvl="0" indent="-342900" eaLnBrk="0" hangingPunct="0">
                        <a:buNone/>
                      </a:pPr>
                      <a:r>
                        <a:rPr lang="zh-CN" altLang="en-US" dirty="0">
                          <a:latin typeface="宋体" panose="02010600030101010101" pitchFamily="2" charset="-122"/>
                          <a:ea typeface="宋体" panose="02010600030101010101" pitchFamily="2" charset="-122"/>
                        </a:rPr>
                        <a:t>贷</a:t>
                      </a:r>
                      <a:endParaRPr lang="zh-CN" altLang="en-US"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rowSpan="2">
                  <a:txBody>
                    <a:bodyPr/>
                    <a:p>
                      <a:pPr marL="342900" lvl="0" indent="-342900" eaLnBrk="1" hangingPunct="1">
                        <a:buNone/>
                      </a:pPr>
                      <a:endParaRPr lang="en-US" altLang="zh-CN" dirty="0">
                        <a:latin typeface="宋体" panose="02010600030101010101" pitchFamily="2" charset="-122"/>
                        <a:ea typeface="宋体" panose="02010600030101010101" pitchFamily="2" charset="-122"/>
                      </a:endParaRPr>
                    </a:p>
                    <a:p>
                      <a:pPr marL="342900" lvl="0" indent="-342900" algn="ctr" eaLnBrk="1" hangingPunct="1">
                        <a:buNone/>
                      </a:pPr>
                      <a:r>
                        <a:rPr lang="zh-CN" altLang="en-US" dirty="0">
                          <a:latin typeface="宋体" panose="02010600030101010101" pitchFamily="2" charset="-122"/>
                          <a:ea typeface="宋体" panose="02010600030101010101" pitchFamily="2" charset="-122"/>
                        </a:rPr>
                        <a:t>余  额</a:t>
                      </a:r>
                      <a:endParaRPr lang="zh-CN" altLang="en-US"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a:noFill/>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r>
              <a:tr h="434975">
                <a:tc>
                  <a:txBody>
                    <a:bodyPr/>
                    <a:p>
                      <a:pPr marL="342900" lvl="0" indent="-342900" eaLnBrk="1" hangingPunct="1">
                        <a:buNone/>
                      </a:pPr>
                      <a:r>
                        <a:rPr lang="zh-CN" altLang="en-US" dirty="0">
                          <a:latin typeface="宋体" panose="02010600030101010101" pitchFamily="2" charset="-122"/>
                          <a:ea typeface="宋体" panose="02010600030101010101" pitchFamily="2" charset="-122"/>
                        </a:rPr>
                        <a:t>月</a:t>
                      </a:r>
                      <a:endParaRPr lang="zh-CN" altLang="en-US" dirty="0">
                        <a:latin typeface="宋体" panose="02010600030101010101" pitchFamily="2" charset="-122"/>
                        <a:ea typeface="宋体" panose="02010600030101010101" pitchFamily="2" charset="-122"/>
                      </a:endParaRPr>
                    </a:p>
                  </a:txBody>
                  <a:tcP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eaLnBrk="1" hangingPunct="1">
                        <a:buNone/>
                      </a:pPr>
                      <a:r>
                        <a:rPr lang="zh-CN" altLang="en-US" dirty="0">
                          <a:latin typeface="宋体" panose="02010600030101010101" pitchFamily="2" charset="-122"/>
                          <a:ea typeface="宋体" panose="02010600030101010101" pitchFamily="2" charset="-122"/>
                        </a:rPr>
                        <a:t>日</a:t>
                      </a:r>
                      <a:endParaRPr lang="zh-CN" altLang="en-US"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vMerge="1">
                  <a:tcPr>
                    <a:lnL w="12700" cap="flat" cmpd="sng">
                      <a:solidFill>
                        <a:srgbClr val="000000"/>
                      </a:solidFill>
                      <a:prstDash val="solid"/>
                      <a:headEnd type="none" w="med" len="med"/>
                      <a:tailEnd type="none" w="med" len="med"/>
                    </a:lnL>
                    <a:lnB w="12700" cap="flat" cmpd="sng">
                      <a:solidFill>
                        <a:srgbClr val="000000"/>
                      </a:solidFill>
                      <a:prstDash val="solid"/>
                      <a:headEnd type="none" w="med" len="med"/>
                      <a:tailEnd type="none" w="med" len="med"/>
                    </a:lnB>
                  </a:tcPr>
                </a:tc>
              </a:tr>
              <a:tr h="428625">
                <a:tc>
                  <a:txBody>
                    <a:bodyPr/>
                    <a:p>
                      <a:pPr marL="342900" lvl="0" indent="-342900" eaLnBrk="1" hangingPunct="1">
                        <a:buNone/>
                      </a:pPr>
                      <a:r>
                        <a:rPr lang="en-US" altLang="zh-CN" dirty="0">
                          <a:latin typeface="宋体" panose="02010600030101010101" pitchFamily="2" charset="-122"/>
                          <a:ea typeface="宋体" panose="02010600030101010101" pitchFamily="2" charset="-122"/>
                        </a:rPr>
                        <a:t>5</a:t>
                      </a:r>
                      <a:endParaRPr lang="en-US" altLang="zh-CN" dirty="0">
                        <a:latin typeface="宋体" panose="02010600030101010101" pitchFamily="2" charset="-122"/>
                        <a:ea typeface="宋体" panose="02010600030101010101" pitchFamily="2" charset="-122"/>
                      </a:endParaRPr>
                    </a:p>
                  </a:txBody>
                  <a:tcP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eaLnBrk="1" hangingPunct="1">
                        <a:buNone/>
                      </a:pPr>
                      <a:r>
                        <a:rPr lang="en-US" altLang="zh-CN" dirty="0">
                          <a:latin typeface="宋体" panose="02010600030101010101" pitchFamily="2" charset="-122"/>
                          <a:ea typeface="宋体" panose="02010600030101010101" pitchFamily="2" charset="-122"/>
                        </a:rPr>
                        <a:t>1</a:t>
                      </a:r>
                      <a:endParaRPr lang="en-US"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lvl="0" eaLnBrk="1" hangingPunct="1">
                        <a:spcBef>
                          <a:spcPct val="20000"/>
                        </a:spcBef>
                        <a:buNone/>
                      </a:pPr>
                      <a:endParaRPr lang="zh-CN"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algn="ctr" eaLnBrk="1" hangingPunct="1">
                        <a:buNone/>
                      </a:pPr>
                      <a:r>
                        <a:rPr lang="zh-CN" altLang="en-US" dirty="0">
                          <a:latin typeface="宋体" panose="02010600030101010101" pitchFamily="2" charset="-122"/>
                          <a:ea typeface="宋体" panose="02010600030101010101" pitchFamily="2" charset="-122"/>
                        </a:rPr>
                        <a:t>月初余额</a:t>
                      </a:r>
                      <a:endParaRPr lang="zh-CN" altLang="en-US"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lvl="0" eaLnBrk="1" hangingPunct="1">
                        <a:spcBef>
                          <a:spcPct val="20000"/>
                        </a:spcBef>
                        <a:buNone/>
                      </a:pPr>
                      <a:endParaRPr lang="zh-CN" altLang="zh-CN" sz="2000"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lvl="0" eaLnBrk="1" hangingPunct="1">
                        <a:spcBef>
                          <a:spcPct val="20000"/>
                        </a:spcBef>
                        <a:buNone/>
                      </a:pPr>
                      <a:endParaRPr lang="zh-CN"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eaLnBrk="1" hangingPunct="1">
                        <a:buNone/>
                      </a:pPr>
                      <a:r>
                        <a:rPr lang="zh-CN" altLang="en-US" dirty="0">
                          <a:latin typeface="宋体" panose="02010600030101010101" pitchFamily="2" charset="-122"/>
                          <a:ea typeface="宋体" panose="02010600030101010101" pitchFamily="2" charset="-122"/>
                        </a:rPr>
                        <a:t>借</a:t>
                      </a:r>
                      <a:endParaRPr lang="zh-CN" altLang="en-US"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algn="r" eaLnBrk="1" hangingPunct="1">
                        <a:buNone/>
                      </a:pPr>
                      <a:r>
                        <a:rPr lang="en-US" altLang="zh-CN" dirty="0">
                          <a:latin typeface="宋体" panose="02010600030101010101" pitchFamily="2" charset="-122"/>
                          <a:ea typeface="宋体" panose="02010600030101010101" pitchFamily="2" charset="-122"/>
                        </a:rPr>
                        <a:t>1 500</a:t>
                      </a:r>
                      <a:endParaRPr lang="en-US"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r>
              <a:tr h="431800">
                <a:tc>
                  <a:txBody>
                    <a:bodyPr/>
                    <a:p>
                      <a:pPr lvl="0" eaLnBrk="1" hangingPunct="1">
                        <a:spcBef>
                          <a:spcPct val="20000"/>
                        </a:spcBef>
                        <a:buNone/>
                      </a:pPr>
                      <a:endParaRPr lang="zh-CN" altLang="zh-CN" dirty="0">
                        <a:latin typeface="宋体" panose="02010600030101010101" pitchFamily="2" charset="-122"/>
                        <a:ea typeface="宋体" panose="02010600030101010101" pitchFamily="2" charset="-122"/>
                      </a:endParaRPr>
                    </a:p>
                  </a:txBody>
                  <a:tcP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eaLnBrk="1" hangingPunct="1">
                        <a:buNone/>
                      </a:pPr>
                      <a:r>
                        <a:rPr lang="en-US" altLang="zh-CN" dirty="0">
                          <a:latin typeface="宋体" panose="02010600030101010101" pitchFamily="2" charset="-122"/>
                          <a:ea typeface="宋体" panose="02010600030101010101" pitchFamily="2" charset="-122"/>
                        </a:rPr>
                        <a:t>1</a:t>
                      </a:r>
                      <a:endParaRPr lang="en-US"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eaLnBrk="1" hangingPunct="1">
                        <a:buNone/>
                      </a:pPr>
                      <a:r>
                        <a:rPr lang="zh-CN" altLang="en-US" dirty="0">
                          <a:latin typeface="宋体" panose="02010600030101010101" pitchFamily="2" charset="-122"/>
                          <a:ea typeface="宋体" panose="02010600030101010101" pitchFamily="2" charset="-122"/>
                        </a:rPr>
                        <a:t>银付</a:t>
                      </a:r>
                      <a:r>
                        <a:rPr lang="en-US" altLang="zh-CN" dirty="0">
                          <a:latin typeface="宋体" panose="02010600030101010101" pitchFamily="2" charset="-122"/>
                          <a:ea typeface="宋体" panose="02010600030101010101" pitchFamily="2" charset="-122"/>
                        </a:rPr>
                        <a:t>1</a:t>
                      </a:r>
                      <a:endParaRPr lang="en-US"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eaLnBrk="1" hangingPunct="1">
                        <a:buNone/>
                      </a:pPr>
                      <a:r>
                        <a:rPr lang="zh-CN" altLang="en-US" dirty="0">
                          <a:latin typeface="宋体" panose="02010600030101010101" pitchFamily="2" charset="-122"/>
                          <a:ea typeface="宋体" panose="02010600030101010101" pitchFamily="2" charset="-122"/>
                        </a:rPr>
                        <a:t>销售产品收到现金</a:t>
                      </a:r>
                      <a:endParaRPr lang="zh-CN" altLang="en-US"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algn="r" eaLnBrk="1" hangingPunct="1">
                        <a:buNone/>
                      </a:pPr>
                      <a:r>
                        <a:rPr lang="en-US" altLang="zh-CN" dirty="0">
                          <a:latin typeface="宋体" panose="02010600030101010101" pitchFamily="2" charset="-122"/>
                          <a:ea typeface="宋体" panose="02010600030101010101" pitchFamily="2" charset="-122"/>
                        </a:rPr>
                        <a:t>900</a:t>
                      </a:r>
                      <a:endParaRPr lang="en-US"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lvl="0" eaLnBrk="1" hangingPunct="1">
                        <a:spcBef>
                          <a:spcPct val="20000"/>
                        </a:spcBef>
                        <a:buNone/>
                      </a:pPr>
                      <a:endParaRPr lang="zh-CN"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eaLnBrk="1" hangingPunct="1">
                        <a:buNone/>
                      </a:pPr>
                      <a:r>
                        <a:rPr lang="en-US" altLang="zh-CN"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lvl="0" eaLnBrk="1" hangingPunct="1">
                        <a:spcBef>
                          <a:spcPct val="20000"/>
                        </a:spcBef>
                        <a:buNone/>
                      </a:pPr>
                      <a:endParaRPr lang="zh-CN"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r>
              <a:tr h="431800">
                <a:tc>
                  <a:txBody>
                    <a:bodyPr/>
                    <a:p>
                      <a:pPr lvl="0" eaLnBrk="1" hangingPunct="1">
                        <a:spcBef>
                          <a:spcPct val="20000"/>
                        </a:spcBef>
                        <a:buNone/>
                      </a:pPr>
                      <a:endParaRPr lang="zh-CN" altLang="zh-CN" dirty="0">
                        <a:latin typeface="宋体" panose="02010600030101010101" pitchFamily="2" charset="-122"/>
                        <a:ea typeface="宋体" panose="02010600030101010101" pitchFamily="2" charset="-122"/>
                      </a:endParaRPr>
                    </a:p>
                  </a:txBody>
                  <a:tcP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eaLnBrk="1" hangingPunct="1">
                        <a:buNone/>
                      </a:pPr>
                      <a:r>
                        <a:rPr lang="en-US" altLang="zh-CN" dirty="0">
                          <a:latin typeface="宋体" panose="02010600030101010101" pitchFamily="2" charset="-122"/>
                          <a:ea typeface="宋体" panose="02010600030101010101" pitchFamily="2" charset="-122"/>
                        </a:rPr>
                        <a:t>4</a:t>
                      </a:r>
                      <a:endParaRPr lang="en-US"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eaLnBrk="1" hangingPunct="1">
                        <a:buNone/>
                      </a:pPr>
                      <a:r>
                        <a:rPr lang="zh-CN" altLang="en-US" dirty="0">
                          <a:latin typeface="宋体" panose="02010600030101010101" pitchFamily="2" charset="-122"/>
                          <a:ea typeface="宋体" panose="02010600030101010101" pitchFamily="2" charset="-122"/>
                        </a:rPr>
                        <a:t>现付</a:t>
                      </a:r>
                      <a:r>
                        <a:rPr lang="en-US" altLang="zh-CN" dirty="0">
                          <a:latin typeface="宋体" panose="02010600030101010101" pitchFamily="2" charset="-122"/>
                          <a:ea typeface="宋体" panose="02010600030101010101" pitchFamily="2" charset="-122"/>
                        </a:rPr>
                        <a:t>1</a:t>
                      </a:r>
                      <a:endParaRPr lang="en-US"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eaLnBrk="1" hangingPunct="1">
                        <a:buNone/>
                      </a:pPr>
                      <a:r>
                        <a:rPr lang="zh-CN" altLang="en-US" dirty="0">
                          <a:latin typeface="宋体" panose="02010600030101010101" pitchFamily="2" charset="-122"/>
                          <a:ea typeface="宋体" panose="02010600030101010101" pitchFamily="2" charset="-122"/>
                        </a:rPr>
                        <a:t>购买材料</a:t>
                      </a:r>
                      <a:endParaRPr lang="zh-CN" altLang="en-US"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lvl="0" eaLnBrk="1" hangingPunct="1">
                        <a:spcBef>
                          <a:spcPct val="20000"/>
                        </a:spcBef>
                        <a:buNone/>
                      </a:pPr>
                      <a:endParaRPr lang="zh-CN"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algn="r" eaLnBrk="1" hangingPunct="1">
                        <a:buNone/>
                      </a:pPr>
                      <a:r>
                        <a:rPr lang="en-US" altLang="zh-CN" dirty="0">
                          <a:latin typeface="宋体" panose="02010600030101010101" pitchFamily="2" charset="-122"/>
                          <a:ea typeface="宋体" panose="02010600030101010101" pitchFamily="2" charset="-122"/>
                        </a:rPr>
                        <a:t>  500</a:t>
                      </a:r>
                      <a:endParaRPr lang="en-US"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eaLnBrk="1" hangingPunct="1">
                        <a:buNone/>
                      </a:pPr>
                      <a:r>
                        <a:rPr lang="en-US" altLang="zh-CN"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lvl="0" eaLnBrk="1" hangingPunct="1">
                        <a:spcBef>
                          <a:spcPct val="20000"/>
                        </a:spcBef>
                        <a:buNone/>
                      </a:pPr>
                      <a:endParaRPr lang="zh-CN"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r>
              <a:tr h="365125">
                <a:tc>
                  <a:txBody>
                    <a:bodyPr/>
                    <a:p>
                      <a:pPr lvl="0" eaLnBrk="1" hangingPunct="1">
                        <a:spcBef>
                          <a:spcPct val="20000"/>
                        </a:spcBef>
                        <a:buNone/>
                      </a:pPr>
                      <a:endParaRPr lang="zh-CN" altLang="zh-CN" dirty="0">
                        <a:latin typeface="宋体" panose="02010600030101010101" pitchFamily="2" charset="-122"/>
                        <a:ea typeface="宋体" panose="02010600030101010101" pitchFamily="2" charset="-122"/>
                      </a:endParaRPr>
                    </a:p>
                  </a:txBody>
                  <a:tcP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lvl="0" eaLnBrk="1" hangingPunct="1">
                        <a:spcBef>
                          <a:spcPct val="20000"/>
                        </a:spcBef>
                        <a:buNone/>
                      </a:pPr>
                      <a:endParaRPr lang="zh-CN"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lvl="0" eaLnBrk="1" hangingPunct="1">
                        <a:spcBef>
                          <a:spcPct val="20000"/>
                        </a:spcBef>
                        <a:buNone/>
                      </a:pPr>
                      <a:endParaRPr lang="zh-CN"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eaLnBrk="1" hangingPunct="1">
                        <a:buNone/>
                      </a:pPr>
                      <a:r>
                        <a:rPr lang="zh-CN" altLang="en-US" dirty="0">
                          <a:latin typeface="宋体" panose="02010600030101010101" pitchFamily="2" charset="-122"/>
                          <a:ea typeface="宋体" panose="02010600030101010101" pitchFamily="2" charset="-122"/>
                        </a:rPr>
                        <a:t>（略）</a:t>
                      </a:r>
                      <a:endParaRPr lang="zh-CN" altLang="en-US"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lvl="0" eaLnBrk="1" hangingPunct="1">
                        <a:spcBef>
                          <a:spcPct val="20000"/>
                        </a:spcBef>
                        <a:buNone/>
                      </a:pPr>
                      <a:endParaRPr lang="zh-CN"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lvl="0" eaLnBrk="1" hangingPunct="1">
                        <a:spcBef>
                          <a:spcPct val="20000"/>
                        </a:spcBef>
                        <a:buNone/>
                      </a:pPr>
                      <a:endParaRPr lang="zh-CN"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lvl="0" eaLnBrk="1" hangingPunct="1">
                        <a:spcBef>
                          <a:spcPct val="20000"/>
                        </a:spcBef>
                        <a:buNone/>
                      </a:pPr>
                      <a:endParaRPr lang="zh-CN"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lvl="0" eaLnBrk="1" hangingPunct="1">
                        <a:spcBef>
                          <a:spcPct val="20000"/>
                        </a:spcBef>
                        <a:buNone/>
                      </a:pPr>
                      <a:endParaRPr lang="zh-CN"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r>
              <a:tr h="449262">
                <a:tc>
                  <a:txBody>
                    <a:bodyPr/>
                    <a:p>
                      <a:pPr marL="342900" lvl="0" indent="-342900" eaLnBrk="1" hangingPunct="1">
                        <a:buNone/>
                      </a:pPr>
                      <a:r>
                        <a:rPr lang="en-US" altLang="zh-CN" dirty="0">
                          <a:latin typeface="宋体" panose="02010600030101010101" pitchFamily="2" charset="-122"/>
                          <a:ea typeface="宋体" panose="02010600030101010101" pitchFamily="2" charset="-122"/>
                        </a:rPr>
                        <a:t>3</a:t>
                      </a:r>
                      <a:endParaRPr lang="en-US" altLang="zh-CN" dirty="0">
                        <a:latin typeface="宋体" panose="02010600030101010101" pitchFamily="2" charset="-122"/>
                        <a:ea typeface="宋体" panose="02010600030101010101" pitchFamily="2" charset="-122"/>
                      </a:endParaRPr>
                    </a:p>
                  </a:txBody>
                  <a:tcP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eaLnBrk="1" hangingPunct="1">
                        <a:buNone/>
                      </a:pPr>
                      <a:r>
                        <a:rPr lang="en-US" altLang="zh-CN" dirty="0">
                          <a:latin typeface="宋体" panose="02010600030101010101" pitchFamily="2" charset="-122"/>
                          <a:ea typeface="宋体" panose="02010600030101010101" pitchFamily="2" charset="-122"/>
                        </a:rPr>
                        <a:t>31</a:t>
                      </a:r>
                      <a:endParaRPr lang="en-US"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solidFill>
                      <a:srgbClr val="FFFF99"/>
                    </a:solidFill>
                  </a:tcPr>
                </a:tc>
                <a:tc>
                  <a:txBody>
                    <a:bodyPr/>
                    <a:p>
                      <a:pPr lvl="0" eaLnBrk="1" hangingPunct="1">
                        <a:spcBef>
                          <a:spcPct val="20000"/>
                        </a:spcBef>
                        <a:buNone/>
                      </a:pPr>
                      <a:endParaRPr lang="zh-CN"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algn="ctr" eaLnBrk="1" hangingPunct="1">
                        <a:buNone/>
                      </a:pPr>
                      <a:r>
                        <a:rPr lang="zh-CN" altLang="en-US" dirty="0">
                          <a:latin typeface="宋体" panose="02010600030101010101" pitchFamily="2" charset="-122"/>
                          <a:ea typeface="宋体" panose="02010600030101010101" pitchFamily="2" charset="-122"/>
                        </a:rPr>
                        <a:t>本月合计</a:t>
                      </a:r>
                      <a:endParaRPr lang="zh-CN" altLang="en-US"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algn="r" eaLnBrk="1" hangingPunct="1">
                        <a:buNone/>
                      </a:pPr>
                      <a:r>
                        <a:rPr lang="en-US" altLang="zh-CN" dirty="0">
                          <a:latin typeface="宋体" panose="02010600030101010101" pitchFamily="2" charset="-122"/>
                          <a:ea typeface="宋体" panose="02010600030101010101" pitchFamily="2" charset="-122"/>
                        </a:rPr>
                        <a:t> 1 700</a:t>
                      </a:r>
                      <a:endParaRPr lang="en-US"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algn="r" eaLnBrk="1" hangingPunct="1">
                        <a:buNone/>
                      </a:pPr>
                      <a:r>
                        <a:rPr lang="en-US" altLang="zh-CN" dirty="0">
                          <a:latin typeface="宋体" panose="02010600030101010101" pitchFamily="2" charset="-122"/>
                          <a:ea typeface="宋体" panose="02010600030101010101" pitchFamily="2" charset="-122"/>
                        </a:rPr>
                        <a:t>2 200</a:t>
                      </a:r>
                      <a:endParaRPr lang="en-US"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eaLnBrk="1" hangingPunct="1">
                        <a:buNone/>
                      </a:pPr>
                      <a:r>
                        <a:rPr lang="zh-CN" altLang="en-US" dirty="0">
                          <a:latin typeface="宋体" panose="02010600030101010101" pitchFamily="2" charset="-122"/>
                          <a:ea typeface="宋体" panose="02010600030101010101" pitchFamily="2" charset="-122"/>
                        </a:rPr>
                        <a:t>借</a:t>
                      </a:r>
                      <a:endParaRPr lang="zh-CN" altLang="en-US"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algn="r" eaLnBrk="1" hangingPunct="1">
                        <a:buNone/>
                      </a:pPr>
                      <a:r>
                        <a:rPr lang="en-US" altLang="zh-CN" dirty="0">
                          <a:latin typeface="宋体" panose="02010600030101010101" pitchFamily="2" charset="-122"/>
                          <a:ea typeface="宋体" panose="02010600030101010101" pitchFamily="2" charset="-122"/>
                        </a:rPr>
                        <a:t>1 000</a:t>
                      </a:r>
                      <a:endParaRPr lang="en-US"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solidFill>
                      <a:srgbClr val="FFFF99"/>
                    </a:solidFill>
                  </a:tcPr>
                </a:tc>
              </a:tr>
            </a:tbl>
          </a:graphicData>
        </a:graphic>
      </p:graphicFrame>
      <p:sp>
        <p:nvSpPr>
          <p:cNvPr id="22598" name="AutoShape 83"/>
          <p:cNvSpPr/>
          <p:nvPr/>
        </p:nvSpPr>
        <p:spPr>
          <a:xfrm>
            <a:off x="898525" y="2711450"/>
            <a:ext cx="7416800" cy="719138"/>
          </a:xfrm>
          <a:prstGeom prst="wedgeRectCallout">
            <a:avLst>
              <a:gd name="adj1" fmla="val -16759"/>
              <a:gd name="adj2" fmla="val 44704"/>
            </a:avLst>
          </a:prstGeom>
          <a:solidFill>
            <a:srgbClr val="FFFF99"/>
          </a:solidFill>
          <a:ln w="9525">
            <a:noFill/>
          </a:ln>
        </p:spPr>
        <p:txBody>
          <a:bodyPr anchor="t"/>
          <a:p>
            <a:pPr lvl="0" indent="0" algn="ctr"/>
            <a:r>
              <a:rPr lang="zh-CN" altLang="en-US" sz="2000" b="1" dirty="0">
                <a:latin typeface="Times New Roman" panose="02020603050405020304" pitchFamily="18" charset="0"/>
                <a:ea typeface="宋体" panose="02010600030101010101" pitchFamily="2" charset="-122"/>
              </a:rPr>
              <a:t>总          账</a:t>
            </a:r>
            <a:endParaRPr lang="zh-CN" altLang="en-US" sz="2000" b="1" dirty="0">
              <a:latin typeface="Times New Roman" panose="02020603050405020304" pitchFamily="18" charset="0"/>
              <a:ea typeface="宋体" panose="02010600030101010101" pitchFamily="2" charset="-122"/>
            </a:endParaRPr>
          </a:p>
          <a:p>
            <a:pPr lvl="0" indent="0"/>
            <a:r>
              <a:rPr lang="zh-CN" altLang="en-US" sz="2000" b="1" dirty="0">
                <a:latin typeface="Times New Roman" panose="02020603050405020304" pitchFamily="18" charset="0"/>
                <a:ea typeface="宋体" panose="02010600030101010101" pitchFamily="2" charset="-122"/>
              </a:rPr>
              <a:t>会计科目：库存现金</a:t>
            </a:r>
            <a:endParaRPr lang="zh-CN" altLang="en-US" sz="2000" b="1" dirty="0">
              <a:latin typeface="Times New Roman" panose="02020603050405020304" pitchFamily="18" charset="0"/>
              <a:ea typeface="宋体" panose="02010600030101010101" pitchFamily="2" charset="-122"/>
            </a:endParaRPr>
          </a:p>
        </p:txBody>
      </p:sp>
      <p:sp>
        <p:nvSpPr>
          <p:cNvPr id="24660" name="AutoShape 84"/>
          <p:cNvSpPr/>
          <p:nvPr/>
        </p:nvSpPr>
        <p:spPr>
          <a:xfrm rot="5400000">
            <a:off x="6516688" y="1557338"/>
            <a:ext cx="215900" cy="3384550"/>
          </a:xfrm>
          <a:prstGeom prst="leftBrace">
            <a:avLst>
              <a:gd name="adj1" fmla="val 130419"/>
              <a:gd name="adj2" fmla="val 50000"/>
            </a:avLst>
          </a:prstGeom>
          <a:solidFill>
            <a:srgbClr val="CCFFFF"/>
          </a:solidFill>
          <a:ln w="9525" cap="flat" cmpd="sng">
            <a:solidFill>
              <a:schemeClr val="tx1"/>
            </a:solidFill>
            <a:prstDash val="solid"/>
            <a:round/>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sp>
        <p:nvSpPr>
          <p:cNvPr id="24661" name="AutoShape 85"/>
          <p:cNvSpPr/>
          <p:nvPr/>
        </p:nvSpPr>
        <p:spPr>
          <a:xfrm>
            <a:off x="5365750" y="2638425"/>
            <a:ext cx="2519363" cy="503238"/>
          </a:xfrm>
          <a:prstGeom prst="wedgeRoundRectCallout">
            <a:avLst>
              <a:gd name="adj1" fmla="val 30657"/>
              <a:gd name="adj2" fmla="val 8046"/>
              <a:gd name="adj3" fmla="val 16667"/>
            </a:avLst>
          </a:prstGeom>
          <a:solidFill>
            <a:srgbClr val="CCFFCC"/>
          </a:solidFill>
          <a:ln w="9525" cap="flat" cmpd="sng">
            <a:solidFill>
              <a:schemeClr val="tx1"/>
            </a:solidFill>
            <a:prstDash val="sysDot"/>
            <a:miter/>
            <a:headEnd type="none" w="med" len="med"/>
            <a:tailEnd type="none" w="med" len="med"/>
          </a:ln>
        </p:spPr>
        <p:txBody>
          <a:bodyPr anchor="t"/>
          <a:p>
            <a:pPr lvl="0" indent="0" algn="ctr"/>
            <a:r>
              <a:rPr lang="zh-CN" altLang="en-US" sz="2000" b="1" dirty="0">
                <a:solidFill>
                  <a:srgbClr val="0000FF"/>
                </a:solidFill>
                <a:latin typeface="Times New Roman" panose="02020603050405020304" pitchFamily="18" charset="0"/>
                <a:ea typeface="宋体" panose="02010600030101010101" pitchFamily="2" charset="-122"/>
              </a:rPr>
              <a:t>账户的基本结构</a:t>
            </a:r>
            <a:endParaRPr lang="zh-CN" altLang="en-US" sz="2000" b="1" dirty="0">
              <a:solidFill>
                <a:srgbClr val="0000FF"/>
              </a:solidFill>
              <a:latin typeface="Times New Roman" panose="02020603050405020304" pitchFamily="18" charset="0"/>
              <a:ea typeface="宋体" panose="02010600030101010101" pitchFamily="2" charset="-122"/>
            </a:endParaRPr>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4660"/>
                                        </p:tgtEl>
                                        <p:attrNameLst>
                                          <p:attrName>style.visibility</p:attrName>
                                        </p:attrNameLst>
                                      </p:cBhvr>
                                      <p:to>
                                        <p:strVal val="visible"/>
                                      </p:to>
                                    </p:set>
                                    <p:anim calcmode="lin" valueType="num">
                                      <p:cBhvr>
                                        <p:cTn id="7" dur="2000" fill="hold"/>
                                        <p:tgtEl>
                                          <p:spTgt spid="24660"/>
                                        </p:tgtEl>
                                        <p:attrNameLst>
                                          <p:attrName>ppt_w</p:attrName>
                                        </p:attrNameLst>
                                      </p:cBhvr>
                                      <p:tavLst>
                                        <p:tav tm="0">
                                          <p:val>
                                            <p:fltVal val="0.000000"/>
                                          </p:val>
                                        </p:tav>
                                        <p:tav tm="100000">
                                          <p:val>
                                            <p:strVal val="#ppt_w"/>
                                          </p:val>
                                        </p:tav>
                                      </p:tavLst>
                                    </p:anim>
                                    <p:anim calcmode="lin" valueType="num">
                                      <p:cBhvr>
                                        <p:cTn id="8" dur="2000" fill="hold"/>
                                        <p:tgtEl>
                                          <p:spTgt spid="24660"/>
                                        </p:tgtEl>
                                        <p:attrNameLst>
                                          <p:attrName>ppt_h</p:attrName>
                                        </p:attrNameLst>
                                      </p:cBhvr>
                                      <p:tavLst>
                                        <p:tav tm="0">
                                          <p:val>
                                            <p:strVal val="#ppt_h"/>
                                          </p:val>
                                        </p:tav>
                                        <p:tav tm="100000">
                                          <p:val>
                                            <p:strVal val="#ppt_h"/>
                                          </p:val>
                                        </p:tav>
                                      </p:tavLst>
                                    </p:anim>
                                  </p:childTnLst>
                                </p:cTn>
                              </p:par>
                            </p:childTnLst>
                          </p:cTn>
                        </p:par>
                        <p:par>
                          <p:cTn id="9" fill="hold">
                            <p:stCondLst>
                              <p:cond delay="2000"/>
                            </p:stCondLst>
                            <p:childTnLst>
                              <p:par>
                                <p:cTn id="10" presetID="17" presetClass="entr" presetSubtype="10" fill="hold" grpId="0" nodeType="afterEffect">
                                  <p:stCondLst>
                                    <p:cond delay="0"/>
                                  </p:stCondLst>
                                  <p:childTnLst>
                                    <p:set>
                                      <p:cBhvr>
                                        <p:cTn id="11" dur="1" fill="hold">
                                          <p:stCondLst>
                                            <p:cond delay="0"/>
                                          </p:stCondLst>
                                        </p:cTn>
                                        <p:tgtEl>
                                          <p:spTgt spid="24661"/>
                                        </p:tgtEl>
                                        <p:attrNameLst>
                                          <p:attrName>style.visibility</p:attrName>
                                        </p:attrNameLst>
                                      </p:cBhvr>
                                      <p:to>
                                        <p:strVal val="visible"/>
                                      </p:to>
                                    </p:set>
                                    <p:anim calcmode="lin" valueType="num">
                                      <p:cBhvr>
                                        <p:cTn id="12" dur="2000" fill="hold"/>
                                        <p:tgtEl>
                                          <p:spTgt spid="24661"/>
                                        </p:tgtEl>
                                        <p:attrNameLst>
                                          <p:attrName>ppt_w</p:attrName>
                                        </p:attrNameLst>
                                      </p:cBhvr>
                                      <p:tavLst>
                                        <p:tav tm="0">
                                          <p:val>
                                            <p:fltVal val="0.000000"/>
                                          </p:val>
                                        </p:tav>
                                        <p:tav tm="100000">
                                          <p:val>
                                            <p:strVal val="#ppt_w"/>
                                          </p:val>
                                        </p:tav>
                                      </p:tavLst>
                                    </p:anim>
                                    <p:anim calcmode="lin" valueType="num">
                                      <p:cBhvr>
                                        <p:cTn id="13" dur="2000" fill="hold"/>
                                        <p:tgtEl>
                                          <p:spTgt spid="24661"/>
                                        </p:tgtEl>
                                        <p:attrNameLst>
                                          <p:attrName>ppt_h</p:attrName>
                                        </p:attrNameLst>
                                      </p:cBhvr>
                                      <p:tavLst>
                                        <p:tav tm="0">
                                          <p:val>
                                            <p:strVal val="#ppt_h"/>
                                          </p:val>
                                        </p:tav>
                                        <p:tav tm="100000">
                                          <p:val>
                                            <p:strVal val="#ppt_h"/>
                                          </p:val>
                                        </p:tav>
                                      </p:tavLst>
                                    </p:anim>
                                  </p:childTnLst>
                                </p:cTn>
                              </p:par>
                            </p:childTnLst>
                          </p:cTn>
                        </p:par>
                        <p:par>
                          <p:cTn id="14" fill="hold">
                            <p:stCondLst>
                              <p:cond delay="4000"/>
                            </p:stCondLst>
                            <p:childTnLst>
                              <p:par>
                                <p:cTn id="15" presetID="17" presetClass="entr" presetSubtype="10" fill="hold" grpId="0" nodeType="afterEffect">
                                  <p:stCondLst>
                                    <p:cond delay="0"/>
                                  </p:stCondLst>
                                  <p:iterate type="lt">
                                    <p:tmAbs val="0"/>
                                  </p:iterate>
                                  <p:childTnLst>
                                    <p:set>
                                      <p:cBhvr>
                                        <p:cTn id="16" dur="1" fill="hold">
                                          <p:stCondLst>
                                            <p:cond delay="0"/>
                                          </p:stCondLst>
                                        </p:cTn>
                                        <p:tgtEl>
                                          <p:spTgt spid="24661">
                                            <p:txEl>
                                              <p:charRg st="0" end="8"/>
                                            </p:txEl>
                                          </p:spTgt>
                                        </p:tgtEl>
                                        <p:attrNameLst>
                                          <p:attrName>style.visibility</p:attrName>
                                        </p:attrNameLst>
                                      </p:cBhvr>
                                      <p:to>
                                        <p:strVal val="visible"/>
                                      </p:to>
                                    </p:set>
                                    <p:anim calcmode="lin" valueType="num">
                                      <p:cBhvr>
                                        <p:cTn id="17" dur="2000" fill="hold"/>
                                        <p:tgtEl>
                                          <p:spTgt spid="24661">
                                            <p:txEl>
                                              <p:charRg st="0" end="8"/>
                                            </p:txEl>
                                          </p:spTgt>
                                        </p:tgtEl>
                                        <p:attrNameLst>
                                          <p:attrName>ppt_w</p:attrName>
                                        </p:attrNameLst>
                                      </p:cBhvr>
                                      <p:tavLst>
                                        <p:tav tm="0">
                                          <p:val>
                                            <p:fltVal val="0.000000"/>
                                          </p:val>
                                        </p:tav>
                                        <p:tav tm="100000">
                                          <p:val>
                                            <p:strVal val="#ppt_w"/>
                                          </p:val>
                                        </p:tav>
                                      </p:tavLst>
                                    </p:anim>
                                    <p:anim calcmode="lin" valueType="num">
                                      <p:cBhvr>
                                        <p:cTn id="18" dur="2000" fill="hold"/>
                                        <p:tgtEl>
                                          <p:spTgt spid="24661">
                                            <p:txEl>
                                              <p:charRg st="0" end="8"/>
                                            </p:txEl>
                                          </p:spTgt>
                                        </p:tgtEl>
                                        <p:attrNameLst>
                                          <p:attrName>ppt_h</p:attrName>
                                        </p:attrNameLst>
                                      </p:cBhvr>
                                      <p:tavLst>
                                        <p:tav tm="0">
                                          <p:val>
                                            <p:strVal val="#ppt_h"/>
                                          </p:val>
                                        </p:tav>
                                        <p:tav tm="100000">
                                          <p:val>
                                            <p:strVal val="#ppt_h"/>
                                          </p:val>
                                        </p:tav>
                                      </p:tavLst>
                                    </p:anim>
                                  </p:childTnLst>
                                </p:cTn>
                              </p:par>
                            </p:childTnLst>
                          </p:cTn>
                        </p:par>
                        <p:par>
                          <p:cTn id="19" fill="hold">
                            <p:stCondLst>
                              <p:cond delay="6000"/>
                            </p:stCondLst>
                            <p:childTnLst>
                              <p:par>
                                <p:cTn id="20" presetID="20" presetClass="emph" presetSubtype="0" fill="hold" nodeType="afterEffect">
                                  <p:stCondLst>
                                    <p:cond delay="0"/>
                                  </p:stCondLst>
                                  <p:iterate type="lt">
                                    <p:tmPct val="10000"/>
                                  </p:iterate>
                                  <p:childTnLst>
                                    <p:set>
                                      <p:cBhvr override="childStyle">
                                        <p:cTn id="21" dur="1000" autoRev="1" fill="hold"/>
                                        <p:tgtEl>
                                          <p:spTgt spid="24661">
                                            <p:txEl>
                                              <p:charRg st="0" end="8"/>
                                            </p:txEl>
                                          </p:spTgt>
                                        </p:tgtEl>
                                        <p:attrNameLst>
                                          <p:attrName>style.color</p:attrName>
                                        </p:attrNameLst>
                                      </p:cBhvr>
                                      <p:to>
                                        <p:clrVal>
                                          <a:schemeClr val="accent2"/>
                                        </p:clrVal>
                                      </p:to>
                                    </p:set>
                                    <p:set>
                                      <p:cBhvr>
                                        <p:cTn id="22" dur="1000" autoRev="1" fill="hold"/>
                                        <p:tgtEl>
                                          <p:spTgt spid="24661">
                                            <p:txEl>
                                              <p:charRg st="0" end="8"/>
                                            </p:txEl>
                                          </p:spTgt>
                                        </p:tgtEl>
                                        <p:attrNameLst>
                                          <p:attrName>fillcolor</p:attrName>
                                        </p:attrNameLst>
                                      </p:cBhvr>
                                      <p:to>
                                        <p:clrVal>
                                          <a:schemeClr val="accent2"/>
                                        </p:clrVal>
                                      </p:to>
                                    </p:set>
                                    <p:set>
                                      <p:cBhvr>
                                        <p:cTn id="23" dur="1000" autoRev="1" fill="hold"/>
                                        <p:tgtEl>
                                          <p:spTgt spid="24661">
                                            <p:txEl>
                                              <p:charRg st="0"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60" grpId="0" animBg="1"/>
      <p:bldP spid="24661" grpId="0" animBg="1"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3"/>
          <p:cNvSpPr>
            <a:spLocks noGrp="1"/>
          </p:cNvSpPr>
          <p:nvPr>
            <p:ph idx="1"/>
          </p:nvPr>
        </p:nvSpPr>
        <p:spPr>
          <a:xfrm>
            <a:off x="457200" y="228600"/>
            <a:ext cx="8229600" cy="609600"/>
          </a:xfrm>
        </p:spPr>
        <p:txBody>
          <a:bodyPr wrap="square" lIns="91440" tIns="45720" rIns="91440" bIns="45720" anchor="t"/>
          <a:p>
            <a:pPr eaLnBrk="1" hangingPunct="1">
              <a:buNone/>
            </a:pPr>
            <a:r>
              <a:rPr lang="en-US" altLang="zh-CN" sz="2400" dirty="0">
                <a:solidFill>
                  <a:srgbClr val="FF0000"/>
                </a:solidFill>
                <a:latin typeface="楷体" panose="02010609060101010101" charset="-122"/>
                <a:ea typeface="楷体" panose="02010609060101010101" charset="-122"/>
              </a:rPr>
              <a:t>★</a:t>
            </a:r>
            <a:r>
              <a:rPr lang="zh-CN" altLang="en-US" sz="2400" dirty="0">
                <a:latin typeface="楷体" panose="02010609060101010101" charset="-122"/>
                <a:ea typeface="楷体" panose="02010609060101010101" charset="-122"/>
              </a:rPr>
              <a:t>会计账户基本结构的简化形式</a:t>
            </a:r>
            <a:r>
              <a:rPr lang="en-US" altLang="zh-CN" sz="2400" dirty="0">
                <a:latin typeface="楷体" panose="02010609060101010101" charset="-122"/>
                <a:ea typeface="楷体" panose="02010609060101010101" charset="-122"/>
              </a:rPr>
              <a:t>——</a:t>
            </a:r>
            <a:r>
              <a:rPr lang="en-US" altLang="zh-CN" sz="2400" dirty="0">
                <a:solidFill>
                  <a:srgbClr val="FF0000"/>
                </a:solidFill>
                <a:latin typeface="楷体" panose="02010609060101010101" charset="-122"/>
                <a:ea typeface="楷体" panose="02010609060101010101" charset="-122"/>
              </a:rPr>
              <a:t>T</a:t>
            </a:r>
            <a:r>
              <a:rPr lang="zh-CN" altLang="en-US" sz="2400" dirty="0">
                <a:solidFill>
                  <a:srgbClr val="FF0000"/>
                </a:solidFill>
                <a:latin typeface="楷体" panose="02010609060101010101" charset="-122"/>
                <a:ea typeface="楷体" panose="02010609060101010101" charset="-122"/>
              </a:rPr>
              <a:t>形账户</a:t>
            </a:r>
            <a:endParaRPr lang="zh-CN" altLang="en-US" sz="2400" dirty="0">
              <a:solidFill>
                <a:srgbClr val="FF0000"/>
              </a:solidFill>
              <a:latin typeface="楷体" panose="02010609060101010101" charset="-122"/>
              <a:ea typeface="楷体" panose="02010609060101010101" charset="-122"/>
            </a:endParaRPr>
          </a:p>
        </p:txBody>
      </p:sp>
      <p:sp>
        <p:nvSpPr>
          <p:cNvPr id="23554" name="AutoShape 93"/>
          <p:cNvSpPr/>
          <p:nvPr/>
        </p:nvSpPr>
        <p:spPr>
          <a:xfrm>
            <a:off x="609600" y="911225"/>
            <a:ext cx="7921625" cy="4030663"/>
          </a:xfrm>
          <a:prstGeom prst="wedgeRectCallout">
            <a:avLst>
              <a:gd name="adj1" fmla="val -7273"/>
              <a:gd name="adj2" fmla="val 43894"/>
            </a:avLst>
          </a:prstGeom>
          <a:solidFill>
            <a:srgbClr val="FFFF99"/>
          </a:solidFill>
          <a:ln w="9525">
            <a:noFill/>
          </a:ln>
        </p:spPr>
        <p:txBody>
          <a:bodyPr anchor="t"/>
          <a:p>
            <a:pPr lvl="0" indent="0" algn="ctr"/>
            <a:endParaRPr lang="zh-CN" altLang="zh-CN" sz="3200" b="1" dirty="0">
              <a:latin typeface="Times New Roman" panose="02020603050405020304" pitchFamily="18" charset="0"/>
              <a:ea typeface="宋体" panose="02010600030101010101" pitchFamily="2" charset="-122"/>
            </a:endParaRPr>
          </a:p>
        </p:txBody>
      </p:sp>
      <p:graphicFrame>
        <p:nvGraphicFramePr>
          <p:cNvPr id="20484" name="表格 20483"/>
          <p:cNvGraphicFramePr/>
          <p:nvPr/>
        </p:nvGraphicFramePr>
        <p:xfrm>
          <a:off x="896938" y="1651000"/>
          <a:ext cx="7416800" cy="3117850"/>
        </p:xfrm>
        <a:graphic>
          <a:graphicData uri="http://schemas.openxmlformats.org/drawingml/2006/table">
            <a:tbl>
              <a:tblPr/>
              <a:tblGrid>
                <a:gridCol w="431800"/>
                <a:gridCol w="504825"/>
                <a:gridCol w="936625"/>
                <a:gridCol w="2087563"/>
                <a:gridCol w="1008062"/>
                <a:gridCol w="1008063"/>
                <a:gridCol w="504825"/>
                <a:gridCol w="935037"/>
              </a:tblGrid>
              <a:tr h="576263">
                <a:tc gridSpan="2">
                  <a:txBody>
                    <a:bodyPr/>
                    <a:p>
                      <a:pPr marL="342900" lvl="0" indent="-342900" eaLnBrk="1" hangingPunct="1">
                        <a:buNone/>
                      </a:pPr>
                      <a:r>
                        <a:rPr lang="en-US" altLang="zh-CN" dirty="0">
                          <a:latin typeface="宋体" panose="02010600030101010101" pitchFamily="2" charset="-122"/>
                          <a:ea typeface="宋体" panose="02010600030101010101" pitchFamily="2" charset="-122"/>
                        </a:rPr>
                        <a:t>20</a:t>
                      </a:r>
                      <a:r>
                        <a:rPr lang="en-US" altLang="zh-CN" sz="12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年</a:t>
                      </a:r>
                      <a:endParaRPr lang="zh-CN" altLang="en-US" sz="1600" dirty="0">
                        <a:latin typeface="宋体" panose="02010600030101010101" pitchFamily="2" charset="-122"/>
                        <a:ea typeface="宋体" panose="02010600030101010101" pitchFamily="2" charset="-122"/>
                      </a:endParaRPr>
                    </a:p>
                  </a:txBody>
                  <a:tcPr>
                    <a:lnL>
                      <a:noFill/>
                    </a:lnL>
                    <a:lnR w="12700"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hMerge="1">
                  <a:tcPr>
                    <a:lnR w="12700"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rowSpan="2">
                  <a:txBody>
                    <a:bodyPr/>
                    <a:p>
                      <a:pPr marL="342900" lvl="0" indent="-342900" eaLnBrk="1" hangingPunct="1">
                        <a:buNone/>
                      </a:pPr>
                      <a:endParaRPr lang="en-US" altLang="zh-CN" dirty="0">
                        <a:latin typeface="宋体" panose="02010600030101010101" pitchFamily="2" charset="-122"/>
                        <a:ea typeface="宋体" panose="02010600030101010101" pitchFamily="2" charset="-122"/>
                      </a:endParaRPr>
                    </a:p>
                    <a:p>
                      <a:pPr marL="342900" lvl="0" indent="-342900" algn="ctr" eaLnBrk="1" hangingPunct="1">
                        <a:buNone/>
                      </a:pPr>
                      <a:r>
                        <a:rPr lang="zh-CN" altLang="en-US" dirty="0">
                          <a:latin typeface="宋体" panose="02010600030101010101" pitchFamily="2" charset="-122"/>
                          <a:ea typeface="宋体" panose="02010600030101010101" pitchFamily="2" charset="-122"/>
                        </a:rPr>
                        <a:t>凭证号</a:t>
                      </a:r>
                      <a:endParaRPr lang="zh-CN" altLang="en-US"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rowSpan="2">
                  <a:txBody>
                    <a:bodyPr/>
                    <a:p>
                      <a:pPr lvl="0" indent="228600" algn="ctr" eaLnBrk="1" hangingPunct="1">
                        <a:buNone/>
                      </a:pPr>
                      <a:endParaRPr lang="en-US" altLang="zh-CN" dirty="0">
                        <a:latin typeface="宋体" panose="02010600030101010101" pitchFamily="2" charset="-122"/>
                        <a:ea typeface="宋体" panose="02010600030101010101" pitchFamily="2" charset="-122"/>
                      </a:endParaRPr>
                    </a:p>
                    <a:p>
                      <a:pPr lvl="0" indent="228600" eaLnBrk="1" hangingPunct="1">
                        <a:buNone/>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摘     要</a:t>
                      </a:r>
                      <a:endParaRPr lang="zh-CN" altLang="en-US"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rowSpan="2">
                  <a:txBody>
                    <a:bodyPr/>
                    <a:p>
                      <a:pPr marL="342900" lvl="0" indent="-342900" algn="ctr" eaLnBrk="1" hangingPunct="1">
                        <a:buNone/>
                      </a:pPr>
                      <a:endParaRPr lang="en-US" altLang="zh-CN" dirty="0">
                        <a:latin typeface="宋体" panose="02010600030101010101" pitchFamily="2" charset="-122"/>
                        <a:ea typeface="宋体" panose="02010600030101010101" pitchFamily="2" charset="-122"/>
                      </a:endParaRPr>
                    </a:p>
                    <a:p>
                      <a:pPr marL="342900" lvl="0" indent="-342900" algn="ctr" eaLnBrk="1" hangingPunct="1">
                        <a:buNone/>
                      </a:pPr>
                      <a:r>
                        <a:rPr lang="zh-CN" altLang="en-US" dirty="0">
                          <a:latin typeface="宋体" panose="02010600030101010101" pitchFamily="2" charset="-122"/>
                          <a:ea typeface="宋体" panose="02010600030101010101" pitchFamily="2" charset="-122"/>
                        </a:rPr>
                        <a:t>借  方</a:t>
                      </a:r>
                      <a:endParaRPr lang="zh-CN" altLang="en-US"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rowSpan="2">
                  <a:txBody>
                    <a:bodyPr/>
                    <a:p>
                      <a:pPr marL="342900" lvl="0" indent="-342900" algn="ctr" eaLnBrk="1" hangingPunct="1">
                        <a:buNone/>
                      </a:pPr>
                      <a:endParaRPr lang="en-US" altLang="zh-CN" dirty="0">
                        <a:latin typeface="宋体" panose="02010600030101010101" pitchFamily="2" charset="-122"/>
                        <a:ea typeface="宋体" panose="02010600030101010101" pitchFamily="2" charset="-122"/>
                      </a:endParaRPr>
                    </a:p>
                    <a:p>
                      <a:pPr marL="342900" lvl="0" indent="-342900" algn="ctr" eaLnBrk="1" hangingPunct="1">
                        <a:buNone/>
                      </a:pPr>
                      <a:r>
                        <a:rPr lang="zh-CN" altLang="en-US" dirty="0">
                          <a:latin typeface="宋体" panose="02010600030101010101" pitchFamily="2" charset="-122"/>
                          <a:ea typeface="宋体" panose="02010600030101010101" pitchFamily="2" charset="-122"/>
                        </a:rPr>
                        <a:t>贷  方</a:t>
                      </a:r>
                      <a:endParaRPr lang="zh-CN" altLang="en-US"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rowSpan="2">
                  <a:txBody>
                    <a:bodyPr/>
                    <a:p>
                      <a:pPr marL="342900" lvl="0" indent="-342900" eaLnBrk="1" hangingPunct="1">
                        <a:buNone/>
                      </a:pPr>
                      <a:r>
                        <a:rPr lang="zh-CN" altLang="en-US" dirty="0">
                          <a:latin typeface="宋体" panose="02010600030101010101" pitchFamily="2" charset="-122"/>
                          <a:ea typeface="宋体" panose="02010600030101010101" pitchFamily="2" charset="-122"/>
                        </a:rPr>
                        <a:t>借</a:t>
                      </a:r>
                      <a:endParaRPr lang="zh-CN" altLang="en-US" dirty="0">
                        <a:latin typeface="宋体" panose="02010600030101010101" pitchFamily="2" charset="-122"/>
                        <a:ea typeface="宋体" panose="02010600030101010101" pitchFamily="2" charset="-122"/>
                      </a:endParaRPr>
                    </a:p>
                    <a:p>
                      <a:pPr marL="342900" lvl="0" indent="-342900" eaLnBrk="0" hangingPunct="0">
                        <a:buNone/>
                      </a:pPr>
                      <a:r>
                        <a:rPr lang="zh-CN" altLang="en-US" dirty="0">
                          <a:latin typeface="宋体" panose="02010600030101010101" pitchFamily="2" charset="-122"/>
                          <a:ea typeface="宋体" panose="02010600030101010101" pitchFamily="2" charset="-122"/>
                        </a:rPr>
                        <a:t>或</a:t>
                      </a:r>
                      <a:endParaRPr lang="zh-CN" altLang="en-US" dirty="0">
                        <a:latin typeface="宋体" panose="02010600030101010101" pitchFamily="2" charset="-122"/>
                        <a:ea typeface="宋体" panose="02010600030101010101" pitchFamily="2" charset="-122"/>
                      </a:endParaRPr>
                    </a:p>
                    <a:p>
                      <a:pPr marL="342900" lvl="0" indent="-342900" eaLnBrk="0" hangingPunct="0">
                        <a:buNone/>
                      </a:pPr>
                      <a:r>
                        <a:rPr lang="zh-CN" altLang="en-US" dirty="0">
                          <a:latin typeface="宋体" panose="02010600030101010101" pitchFamily="2" charset="-122"/>
                          <a:ea typeface="宋体" panose="02010600030101010101" pitchFamily="2" charset="-122"/>
                        </a:rPr>
                        <a:t>贷</a:t>
                      </a:r>
                      <a:endParaRPr lang="zh-CN" altLang="en-US"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rowSpan="2">
                  <a:txBody>
                    <a:bodyPr/>
                    <a:p>
                      <a:pPr marL="342900" lvl="0" indent="-342900" eaLnBrk="1" hangingPunct="1">
                        <a:buNone/>
                      </a:pPr>
                      <a:endParaRPr lang="en-US" altLang="zh-CN" dirty="0">
                        <a:latin typeface="宋体" panose="02010600030101010101" pitchFamily="2" charset="-122"/>
                        <a:ea typeface="宋体" panose="02010600030101010101" pitchFamily="2" charset="-122"/>
                      </a:endParaRPr>
                    </a:p>
                    <a:p>
                      <a:pPr marL="342900" lvl="0" indent="-342900" algn="ctr" eaLnBrk="1" hangingPunct="1">
                        <a:buNone/>
                      </a:pPr>
                      <a:r>
                        <a:rPr lang="zh-CN" altLang="en-US" dirty="0">
                          <a:latin typeface="宋体" panose="02010600030101010101" pitchFamily="2" charset="-122"/>
                          <a:ea typeface="宋体" panose="02010600030101010101" pitchFamily="2" charset="-122"/>
                        </a:rPr>
                        <a:t>余  额</a:t>
                      </a:r>
                      <a:endParaRPr lang="zh-CN" altLang="en-US"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a:noFill/>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r>
              <a:tr h="434975">
                <a:tc>
                  <a:txBody>
                    <a:bodyPr/>
                    <a:p>
                      <a:pPr marL="342900" lvl="0" indent="-342900" eaLnBrk="1" hangingPunct="1">
                        <a:buNone/>
                      </a:pPr>
                      <a:r>
                        <a:rPr lang="zh-CN" altLang="en-US" dirty="0">
                          <a:latin typeface="宋体" panose="02010600030101010101" pitchFamily="2" charset="-122"/>
                          <a:ea typeface="宋体" panose="02010600030101010101" pitchFamily="2" charset="-122"/>
                        </a:rPr>
                        <a:t>月</a:t>
                      </a:r>
                      <a:endParaRPr lang="zh-CN" altLang="en-US" dirty="0">
                        <a:latin typeface="宋体" panose="02010600030101010101" pitchFamily="2" charset="-122"/>
                        <a:ea typeface="宋体" panose="02010600030101010101" pitchFamily="2" charset="-122"/>
                      </a:endParaRPr>
                    </a:p>
                  </a:txBody>
                  <a:tcP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eaLnBrk="1" hangingPunct="1">
                        <a:buNone/>
                      </a:pPr>
                      <a:r>
                        <a:rPr lang="zh-CN" altLang="en-US" dirty="0">
                          <a:latin typeface="宋体" panose="02010600030101010101" pitchFamily="2" charset="-122"/>
                          <a:ea typeface="宋体" panose="02010600030101010101" pitchFamily="2" charset="-122"/>
                        </a:rPr>
                        <a:t>日</a:t>
                      </a:r>
                      <a:endParaRPr lang="zh-CN" altLang="en-US"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vMerge="1">
                  <a:tcPr>
                    <a:lnL w="12700" cap="flat" cmpd="sng">
                      <a:solidFill>
                        <a:srgbClr val="000000"/>
                      </a:solidFill>
                      <a:prstDash val="solid"/>
                      <a:headEnd type="none" w="med" len="med"/>
                      <a:tailEnd type="none" w="med" len="med"/>
                    </a:lnL>
                    <a:lnB w="12700" cap="flat" cmpd="sng">
                      <a:solidFill>
                        <a:srgbClr val="000000"/>
                      </a:solidFill>
                      <a:prstDash val="solid"/>
                      <a:headEnd type="none" w="med" len="med"/>
                      <a:tailEnd type="none" w="med" len="med"/>
                    </a:lnB>
                  </a:tcPr>
                </a:tc>
              </a:tr>
              <a:tr h="428625">
                <a:tc>
                  <a:txBody>
                    <a:bodyPr/>
                    <a:p>
                      <a:pPr marL="342900" lvl="0" indent="-342900" eaLnBrk="1" hangingPunct="1">
                        <a:buNone/>
                      </a:pPr>
                      <a:r>
                        <a:rPr lang="en-US" altLang="zh-CN" dirty="0">
                          <a:latin typeface="宋体" panose="02010600030101010101" pitchFamily="2" charset="-122"/>
                          <a:ea typeface="宋体" panose="02010600030101010101" pitchFamily="2" charset="-122"/>
                        </a:rPr>
                        <a:t>5</a:t>
                      </a:r>
                      <a:endParaRPr lang="en-US" altLang="zh-CN" dirty="0">
                        <a:latin typeface="宋体" panose="02010600030101010101" pitchFamily="2" charset="-122"/>
                        <a:ea typeface="宋体" panose="02010600030101010101" pitchFamily="2" charset="-122"/>
                      </a:endParaRPr>
                    </a:p>
                  </a:txBody>
                  <a:tcP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eaLnBrk="1" hangingPunct="1">
                        <a:buNone/>
                      </a:pPr>
                      <a:r>
                        <a:rPr lang="en-US" altLang="zh-CN" dirty="0">
                          <a:latin typeface="宋体" panose="02010600030101010101" pitchFamily="2" charset="-122"/>
                          <a:ea typeface="宋体" panose="02010600030101010101" pitchFamily="2" charset="-122"/>
                        </a:rPr>
                        <a:t>1</a:t>
                      </a:r>
                      <a:endParaRPr lang="en-US"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lvl="0" eaLnBrk="1" hangingPunct="1">
                        <a:spcBef>
                          <a:spcPct val="20000"/>
                        </a:spcBef>
                        <a:buNone/>
                      </a:pPr>
                      <a:endParaRPr lang="zh-CN"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algn="ctr" eaLnBrk="1" hangingPunct="1">
                        <a:buNone/>
                      </a:pPr>
                      <a:r>
                        <a:rPr lang="zh-CN" altLang="en-US" dirty="0">
                          <a:latin typeface="宋体" panose="02010600030101010101" pitchFamily="2" charset="-122"/>
                          <a:ea typeface="宋体" panose="02010600030101010101" pitchFamily="2" charset="-122"/>
                        </a:rPr>
                        <a:t>月初余额</a:t>
                      </a:r>
                      <a:endParaRPr lang="zh-CN" altLang="en-US"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lvl="0" eaLnBrk="1" hangingPunct="1">
                        <a:spcBef>
                          <a:spcPct val="20000"/>
                        </a:spcBef>
                        <a:buNone/>
                      </a:pPr>
                      <a:endParaRPr lang="zh-CN" altLang="zh-CN" sz="2000"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lvl="0" eaLnBrk="1" hangingPunct="1">
                        <a:spcBef>
                          <a:spcPct val="20000"/>
                        </a:spcBef>
                        <a:buNone/>
                      </a:pPr>
                      <a:endParaRPr lang="zh-CN"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eaLnBrk="1" hangingPunct="1">
                        <a:buNone/>
                      </a:pPr>
                      <a:r>
                        <a:rPr lang="zh-CN" altLang="en-US" dirty="0">
                          <a:latin typeface="宋体" panose="02010600030101010101" pitchFamily="2" charset="-122"/>
                          <a:ea typeface="宋体" panose="02010600030101010101" pitchFamily="2" charset="-122"/>
                        </a:rPr>
                        <a:t>借</a:t>
                      </a:r>
                      <a:endParaRPr lang="zh-CN" altLang="en-US"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algn="r" eaLnBrk="1" hangingPunct="1">
                        <a:buNone/>
                      </a:pPr>
                      <a:r>
                        <a:rPr lang="en-US" altLang="zh-CN" dirty="0">
                          <a:latin typeface="宋体" panose="02010600030101010101" pitchFamily="2" charset="-122"/>
                          <a:ea typeface="宋体" panose="02010600030101010101" pitchFamily="2" charset="-122"/>
                        </a:rPr>
                        <a:t>1 500</a:t>
                      </a:r>
                      <a:endParaRPr lang="en-US"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r>
              <a:tr h="431800">
                <a:tc>
                  <a:txBody>
                    <a:bodyPr/>
                    <a:p>
                      <a:pPr lvl="0" eaLnBrk="1" hangingPunct="1">
                        <a:spcBef>
                          <a:spcPct val="20000"/>
                        </a:spcBef>
                        <a:buNone/>
                      </a:pPr>
                      <a:endParaRPr lang="zh-CN" altLang="zh-CN" dirty="0">
                        <a:latin typeface="宋体" panose="02010600030101010101" pitchFamily="2" charset="-122"/>
                        <a:ea typeface="宋体" panose="02010600030101010101" pitchFamily="2" charset="-122"/>
                      </a:endParaRPr>
                    </a:p>
                  </a:txBody>
                  <a:tcP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eaLnBrk="1" hangingPunct="1">
                        <a:buNone/>
                      </a:pPr>
                      <a:r>
                        <a:rPr lang="en-US" altLang="zh-CN" dirty="0">
                          <a:latin typeface="宋体" panose="02010600030101010101" pitchFamily="2" charset="-122"/>
                          <a:ea typeface="宋体" panose="02010600030101010101" pitchFamily="2" charset="-122"/>
                        </a:rPr>
                        <a:t>1</a:t>
                      </a:r>
                      <a:endParaRPr lang="en-US"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eaLnBrk="1" hangingPunct="1">
                        <a:buNone/>
                      </a:pPr>
                      <a:r>
                        <a:rPr lang="zh-CN" altLang="en-US" dirty="0">
                          <a:latin typeface="宋体" panose="02010600030101010101" pitchFamily="2" charset="-122"/>
                          <a:ea typeface="宋体" panose="02010600030101010101" pitchFamily="2" charset="-122"/>
                        </a:rPr>
                        <a:t>银付</a:t>
                      </a:r>
                      <a:r>
                        <a:rPr lang="en-US" altLang="zh-CN" dirty="0">
                          <a:latin typeface="宋体" panose="02010600030101010101" pitchFamily="2" charset="-122"/>
                          <a:ea typeface="宋体" panose="02010600030101010101" pitchFamily="2" charset="-122"/>
                        </a:rPr>
                        <a:t>1</a:t>
                      </a:r>
                      <a:endParaRPr lang="en-US"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eaLnBrk="1" hangingPunct="1">
                        <a:buNone/>
                      </a:pPr>
                      <a:r>
                        <a:rPr lang="zh-CN" altLang="en-US" dirty="0">
                          <a:latin typeface="宋体" panose="02010600030101010101" pitchFamily="2" charset="-122"/>
                          <a:ea typeface="宋体" panose="02010600030101010101" pitchFamily="2" charset="-122"/>
                        </a:rPr>
                        <a:t>销售产品收到现金</a:t>
                      </a:r>
                      <a:endParaRPr lang="zh-CN" altLang="en-US"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algn="r" eaLnBrk="1" hangingPunct="1">
                        <a:buNone/>
                      </a:pPr>
                      <a:r>
                        <a:rPr lang="en-US" altLang="zh-CN" dirty="0">
                          <a:latin typeface="宋体" panose="02010600030101010101" pitchFamily="2" charset="-122"/>
                          <a:ea typeface="宋体" panose="02010600030101010101" pitchFamily="2" charset="-122"/>
                        </a:rPr>
                        <a:t>900</a:t>
                      </a:r>
                      <a:endParaRPr lang="en-US"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lvl="0" eaLnBrk="1" hangingPunct="1">
                        <a:spcBef>
                          <a:spcPct val="20000"/>
                        </a:spcBef>
                        <a:buNone/>
                      </a:pPr>
                      <a:endParaRPr lang="zh-CN"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eaLnBrk="1" hangingPunct="1">
                        <a:buNone/>
                      </a:pPr>
                      <a:r>
                        <a:rPr lang="en-US" altLang="zh-CN"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lvl="0" eaLnBrk="1" hangingPunct="1">
                        <a:spcBef>
                          <a:spcPct val="20000"/>
                        </a:spcBef>
                        <a:buNone/>
                      </a:pPr>
                      <a:endParaRPr lang="zh-CN"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r>
              <a:tr h="431800">
                <a:tc>
                  <a:txBody>
                    <a:bodyPr/>
                    <a:p>
                      <a:pPr lvl="0" eaLnBrk="1" hangingPunct="1">
                        <a:spcBef>
                          <a:spcPct val="20000"/>
                        </a:spcBef>
                        <a:buNone/>
                      </a:pPr>
                      <a:endParaRPr lang="zh-CN" altLang="zh-CN" dirty="0">
                        <a:latin typeface="宋体" panose="02010600030101010101" pitchFamily="2" charset="-122"/>
                        <a:ea typeface="宋体" panose="02010600030101010101" pitchFamily="2" charset="-122"/>
                      </a:endParaRPr>
                    </a:p>
                  </a:txBody>
                  <a:tcP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eaLnBrk="1" hangingPunct="1">
                        <a:buNone/>
                      </a:pPr>
                      <a:r>
                        <a:rPr lang="en-US" altLang="zh-CN" dirty="0">
                          <a:latin typeface="宋体" panose="02010600030101010101" pitchFamily="2" charset="-122"/>
                          <a:ea typeface="宋体" panose="02010600030101010101" pitchFamily="2" charset="-122"/>
                        </a:rPr>
                        <a:t>4</a:t>
                      </a:r>
                      <a:endParaRPr lang="en-US"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eaLnBrk="1" hangingPunct="1">
                        <a:buNone/>
                      </a:pPr>
                      <a:r>
                        <a:rPr lang="zh-CN" altLang="en-US" dirty="0">
                          <a:latin typeface="宋体" panose="02010600030101010101" pitchFamily="2" charset="-122"/>
                          <a:ea typeface="宋体" panose="02010600030101010101" pitchFamily="2" charset="-122"/>
                        </a:rPr>
                        <a:t>现付</a:t>
                      </a:r>
                      <a:r>
                        <a:rPr lang="en-US" altLang="zh-CN" dirty="0">
                          <a:latin typeface="宋体" panose="02010600030101010101" pitchFamily="2" charset="-122"/>
                          <a:ea typeface="宋体" panose="02010600030101010101" pitchFamily="2" charset="-122"/>
                        </a:rPr>
                        <a:t>1</a:t>
                      </a:r>
                      <a:endParaRPr lang="en-US"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eaLnBrk="1" hangingPunct="1">
                        <a:buNone/>
                      </a:pPr>
                      <a:r>
                        <a:rPr lang="zh-CN" altLang="en-US" dirty="0">
                          <a:latin typeface="宋体" panose="02010600030101010101" pitchFamily="2" charset="-122"/>
                          <a:ea typeface="宋体" panose="02010600030101010101" pitchFamily="2" charset="-122"/>
                        </a:rPr>
                        <a:t>购买材料</a:t>
                      </a:r>
                      <a:endParaRPr lang="zh-CN" altLang="en-US"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lvl="0" eaLnBrk="1" hangingPunct="1">
                        <a:spcBef>
                          <a:spcPct val="20000"/>
                        </a:spcBef>
                        <a:buNone/>
                      </a:pPr>
                      <a:endParaRPr lang="zh-CN"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algn="r" eaLnBrk="1" hangingPunct="1">
                        <a:buNone/>
                      </a:pPr>
                      <a:r>
                        <a:rPr lang="en-US" altLang="zh-CN" dirty="0">
                          <a:latin typeface="宋体" panose="02010600030101010101" pitchFamily="2" charset="-122"/>
                          <a:ea typeface="宋体" panose="02010600030101010101" pitchFamily="2" charset="-122"/>
                        </a:rPr>
                        <a:t>  500</a:t>
                      </a:r>
                      <a:endParaRPr lang="en-US"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eaLnBrk="1" hangingPunct="1">
                        <a:buNone/>
                      </a:pPr>
                      <a:r>
                        <a:rPr lang="en-US" altLang="zh-CN"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lvl="0" eaLnBrk="1" hangingPunct="1">
                        <a:spcBef>
                          <a:spcPct val="20000"/>
                        </a:spcBef>
                        <a:buNone/>
                      </a:pPr>
                      <a:endParaRPr lang="zh-CN"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r>
              <a:tr h="365125">
                <a:tc>
                  <a:txBody>
                    <a:bodyPr/>
                    <a:p>
                      <a:pPr lvl="0" eaLnBrk="1" hangingPunct="1">
                        <a:spcBef>
                          <a:spcPct val="20000"/>
                        </a:spcBef>
                        <a:buNone/>
                      </a:pPr>
                      <a:endParaRPr lang="zh-CN" altLang="zh-CN" dirty="0">
                        <a:latin typeface="宋体" panose="02010600030101010101" pitchFamily="2" charset="-122"/>
                        <a:ea typeface="宋体" panose="02010600030101010101" pitchFamily="2" charset="-122"/>
                      </a:endParaRPr>
                    </a:p>
                  </a:txBody>
                  <a:tcP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lvl="0" eaLnBrk="1" hangingPunct="1">
                        <a:spcBef>
                          <a:spcPct val="20000"/>
                        </a:spcBef>
                        <a:buNone/>
                      </a:pPr>
                      <a:endParaRPr lang="zh-CN"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lvl="0" eaLnBrk="1" hangingPunct="1">
                        <a:spcBef>
                          <a:spcPct val="20000"/>
                        </a:spcBef>
                        <a:buNone/>
                      </a:pPr>
                      <a:endParaRPr lang="zh-CN"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eaLnBrk="1" hangingPunct="1">
                        <a:buNone/>
                      </a:pPr>
                      <a:r>
                        <a:rPr lang="zh-CN" altLang="en-US" dirty="0">
                          <a:latin typeface="宋体" panose="02010600030101010101" pitchFamily="2" charset="-122"/>
                          <a:ea typeface="宋体" panose="02010600030101010101" pitchFamily="2" charset="-122"/>
                        </a:rPr>
                        <a:t>（略）</a:t>
                      </a:r>
                      <a:endParaRPr lang="zh-CN" altLang="en-US"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lvl="0" eaLnBrk="1" hangingPunct="1">
                        <a:spcBef>
                          <a:spcPct val="20000"/>
                        </a:spcBef>
                        <a:buNone/>
                      </a:pPr>
                      <a:endParaRPr lang="zh-CN"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lvl="0" eaLnBrk="1" hangingPunct="1">
                        <a:spcBef>
                          <a:spcPct val="20000"/>
                        </a:spcBef>
                        <a:buNone/>
                      </a:pPr>
                      <a:endParaRPr lang="zh-CN"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lvl="0" eaLnBrk="1" hangingPunct="1">
                        <a:spcBef>
                          <a:spcPct val="20000"/>
                        </a:spcBef>
                        <a:buNone/>
                      </a:pPr>
                      <a:endParaRPr lang="zh-CN"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p>
                      <a:pPr lvl="0" eaLnBrk="1" hangingPunct="1">
                        <a:spcBef>
                          <a:spcPct val="20000"/>
                        </a:spcBef>
                        <a:buNone/>
                      </a:pPr>
                      <a:endParaRPr lang="zh-CN"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r>
              <a:tr h="449262">
                <a:tc>
                  <a:txBody>
                    <a:bodyPr/>
                    <a:p>
                      <a:pPr marL="342900" lvl="0" indent="-342900" eaLnBrk="1" hangingPunct="1">
                        <a:buNone/>
                      </a:pPr>
                      <a:r>
                        <a:rPr lang="en-US" altLang="zh-CN" dirty="0">
                          <a:latin typeface="宋体" panose="02010600030101010101" pitchFamily="2" charset="-122"/>
                          <a:ea typeface="宋体" panose="02010600030101010101" pitchFamily="2" charset="-122"/>
                        </a:rPr>
                        <a:t>3</a:t>
                      </a:r>
                      <a:endParaRPr lang="en-US" altLang="zh-CN" dirty="0">
                        <a:latin typeface="宋体" panose="02010600030101010101" pitchFamily="2" charset="-122"/>
                        <a:ea typeface="宋体" panose="02010600030101010101" pitchFamily="2" charset="-122"/>
                      </a:endParaRPr>
                    </a:p>
                  </a:txBody>
                  <a:tcP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eaLnBrk="1" hangingPunct="1">
                        <a:buNone/>
                      </a:pPr>
                      <a:r>
                        <a:rPr lang="en-US" altLang="zh-CN" dirty="0">
                          <a:latin typeface="宋体" panose="02010600030101010101" pitchFamily="2" charset="-122"/>
                          <a:ea typeface="宋体" panose="02010600030101010101" pitchFamily="2" charset="-122"/>
                        </a:rPr>
                        <a:t>31</a:t>
                      </a:r>
                      <a:endParaRPr lang="en-US"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solidFill>
                      <a:srgbClr val="FFFF99"/>
                    </a:solidFill>
                  </a:tcPr>
                </a:tc>
                <a:tc>
                  <a:txBody>
                    <a:bodyPr/>
                    <a:p>
                      <a:pPr lvl="0" eaLnBrk="1" hangingPunct="1">
                        <a:spcBef>
                          <a:spcPct val="20000"/>
                        </a:spcBef>
                        <a:buNone/>
                      </a:pPr>
                      <a:endParaRPr lang="zh-CN"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algn="ctr" eaLnBrk="1" hangingPunct="1">
                        <a:buNone/>
                      </a:pPr>
                      <a:r>
                        <a:rPr lang="zh-CN" altLang="en-US" dirty="0">
                          <a:latin typeface="宋体" panose="02010600030101010101" pitchFamily="2" charset="-122"/>
                          <a:ea typeface="宋体" panose="02010600030101010101" pitchFamily="2" charset="-122"/>
                        </a:rPr>
                        <a:t>本月合计</a:t>
                      </a:r>
                      <a:endParaRPr lang="zh-CN" altLang="en-US"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algn="r" eaLnBrk="1" hangingPunct="1">
                        <a:buNone/>
                      </a:pPr>
                      <a:r>
                        <a:rPr lang="en-US" altLang="zh-CN" dirty="0">
                          <a:latin typeface="宋体" panose="02010600030101010101" pitchFamily="2" charset="-122"/>
                          <a:ea typeface="宋体" panose="02010600030101010101" pitchFamily="2" charset="-122"/>
                        </a:rPr>
                        <a:t> 1 700</a:t>
                      </a:r>
                      <a:endParaRPr lang="en-US"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algn="r" eaLnBrk="1" hangingPunct="1">
                        <a:buNone/>
                      </a:pPr>
                      <a:r>
                        <a:rPr lang="en-US" altLang="zh-CN" dirty="0">
                          <a:latin typeface="宋体" panose="02010600030101010101" pitchFamily="2" charset="-122"/>
                          <a:ea typeface="宋体" panose="02010600030101010101" pitchFamily="2" charset="-122"/>
                        </a:rPr>
                        <a:t>2 200</a:t>
                      </a:r>
                      <a:endParaRPr lang="en-US"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eaLnBrk="1" hangingPunct="1">
                        <a:buNone/>
                      </a:pPr>
                      <a:r>
                        <a:rPr lang="zh-CN" altLang="en-US" dirty="0">
                          <a:latin typeface="宋体" panose="02010600030101010101" pitchFamily="2" charset="-122"/>
                          <a:ea typeface="宋体" panose="02010600030101010101" pitchFamily="2" charset="-122"/>
                        </a:rPr>
                        <a:t>借</a:t>
                      </a:r>
                      <a:endParaRPr lang="zh-CN" altLang="en-US"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solidFill>
                      <a:srgbClr val="FFFF99"/>
                    </a:solidFill>
                  </a:tcPr>
                </a:tc>
                <a:tc>
                  <a:txBody>
                    <a:bodyPr/>
                    <a:p>
                      <a:pPr marL="342900" lvl="0" indent="-342900" algn="r" eaLnBrk="1" hangingPunct="1">
                        <a:buNone/>
                      </a:pPr>
                      <a:r>
                        <a:rPr lang="en-US" altLang="zh-CN" dirty="0">
                          <a:latin typeface="宋体" panose="02010600030101010101" pitchFamily="2" charset="-122"/>
                          <a:ea typeface="宋体" panose="02010600030101010101" pitchFamily="2" charset="-122"/>
                        </a:rPr>
                        <a:t>1 000</a:t>
                      </a:r>
                      <a:endParaRPr lang="en-US" altLang="zh-CN" dirty="0">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solidFill>
                      <a:srgbClr val="FFFF99"/>
                    </a:solidFill>
                  </a:tcPr>
                </a:tc>
              </a:tr>
            </a:tbl>
          </a:graphicData>
        </a:graphic>
      </p:graphicFrame>
      <p:sp>
        <p:nvSpPr>
          <p:cNvPr id="23622" name="AutoShape 172"/>
          <p:cNvSpPr/>
          <p:nvPr/>
        </p:nvSpPr>
        <p:spPr>
          <a:xfrm>
            <a:off x="896938" y="911225"/>
            <a:ext cx="7416800" cy="719138"/>
          </a:xfrm>
          <a:prstGeom prst="wedgeRectCallout">
            <a:avLst>
              <a:gd name="adj1" fmla="val -16759"/>
              <a:gd name="adj2" fmla="val 44704"/>
            </a:avLst>
          </a:prstGeom>
          <a:solidFill>
            <a:srgbClr val="FFFF99"/>
          </a:solidFill>
          <a:ln w="9525">
            <a:noFill/>
          </a:ln>
        </p:spPr>
        <p:txBody>
          <a:bodyPr anchor="t"/>
          <a:p>
            <a:pPr lvl="0" indent="0" algn="ctr"/>
            <a:r>
              <a:rPr lang="zh-CN" altLang="en-US" sz="2000" b="1" dirty="0">
                <a:latin typeface="Times New Roman" panose="02020603050405020304" pitchFamily="18" charset="0"/>
                <a:ea typeface="宋体" panose="02010600030101010101" pitchFamily="2" charset="-122"/>
              </a:rPr>
              <a:t>总          账</a:t>
            </a:r>
            <a:endParaRPr lang="zh-CN" altLang="en-US" sz="2000" b="1" dirty="0">
              <a:latin typeface="Times New Roman" panose="02020603050405020304" pitchFamily="18" charset="0"/>
              <a:ea typeface="宋体" panose="02010600030101010101" pitchFamily="2" charset="-122"/>
            </a:endParaRPr>
          </a:p>
          <a:p>
            <a:pPr lvl="0" indent="0"/>
            <a:r>
              <a:rPr lang="zh-CN" altLang="en-US" sz="2000" b="1" dirty="0">
                <a:latin typeface="Times New Roman" panose="02020603050405020304" pitchFamily="18" charset="0"/>
                <a:ea typeface="宋体" panose="02010600030101010101" pitchFamily="2" charset="-122"/>
              </a:rPr>
              <a:t>会计科目：库存现金</a:t>
            </a:r>
            <a:endParaRPr lang="zh-CN" altLang="en-US" sz="2000" b="1" dirty="0">
              <a:latin typeface="Times New Roman" panose="02020603050405020304" pitchFamily="18" charset="0"/>
              <a:ea typeface="宋体" panose="02010600030101010101" pitchFamily="2" charset="-122"/>
            </a:endParaRPr>
          </a:p>
        </p:txBody>
      </p:sp>
      <p:sp>
        <p:nvSpPr>
          <p:cNvPr id="23623" name="AutoShape 84"/>
          <p:cNvSpPr/>
          <p:nvPr/>
        </p:nvSpPr>
        <p:spPr>
          <a:xfrm rot="-5400000" flipV="1">
            <a:off x="6457950" y="1143000"/>
            <a:ext cx="269875" cy="3384550"/>
          </a:xfrm>
          <a:prstGeom prst="leftBrace">
            <a:avLst>
              <a:gd name="adj1" fmla="val 104335"/>
              <a:gd name="adj2" fmla="val 50000"/>
            </a:avLst>
          </a:prstGeom>
          <a:solidFill>
            <a:srgbClr val="CCFFFF"/>
          </a:solidFill>
          <a:ln w="9525" cap="flat" cmpd="sng">
            <a:solidFill>
              <a:schemeClr val="tx1"/>
            </a:solidFill>
            <a:prstDash val="solid"/>
            <a:round/>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sp>
        <p:nvSpPr>
          <p:cNvPr id="23624" name="AutoShape 85"/>
          <p:cNvSpPr/>
          <p:nvPr/>
        </p:nvSpPr>
        <p:spPr>
          <a:xfrm>
            <a:off x="5378450" y="2971800"/>
            <a:ext cx="2519363" cy="503238"/>
          </a:xfrm>
          <a:prstGeom prst="wedgeRoundRectCallout">
            <a:avLst>
              <a:gd name="adj1" fmla="val 30657"/>
              <a:gd name="adj2" fmla="val 8046"/>
              <a:gd name="adj3" fmla="val 16667"/>
            </a:avLst>
          </a:prstGeom>
          <a:solidFill>
            <a:srgbClr val="CCFFCC"/>
          </a:solidFill>
          <a:ln w="9525" cap="flat" cmpd="sng">
            <a:solidFill>
              <a:schemeClr val="tx1"/>
            </a:solidFill>
            <a:prstDash val="sysDot"/>
            <a:miter/>
            <a:headEnd type="none" w="med" len="med"/>
            <a:tailEnd type="none" w="med" len="med"/>
          </a:ln>
        </p:spPr>
        <p:txBody>
          <a:bodyPr anchor="t"/>
          <a:p>
            <a:pPr lvl="0" indent="0" algn="ctr"/>
            <a:r>
              <a:rPr lang="zh-CN" altLang="en-US" sz="2000" b="1" dirty="0">
                <a:solidFill>
                  <a:srgbClr val="0000FF"/>
                </a:solidFill>
                <a:latin typeface="Times New Roman" panose="02020603050405020304" pitchFamily="18" charset="0"/>
                <a:ea typeface="宋体" panose="02010600030101010101" pitchFamily="2" charset="-122"/>
              </a:rPr>
              <a:t>账户的基本结构</a:t>
            </a:r>
            <a:endParaRPr lang="zh-CN" altLang="en-US" sz="2000" b="1" dirty="0">
              <a:solidFill>
                <a:srgbClr val="0000FF"/>
              </a:solidFill>
              <a:latin typeface="Times New Roman" panose="02020603050405020304" pitchFamily="18" charset="0"/>
              <a:ea typeface="宋体" panose="02010600030101010101" pitchFamily="2" charset="-122"/>
            </a:endParaRPr>
          </a:p>
        </p:txBody>
      </p:sp>
      <p:grpSp>
        <p:nvGrpSpPr>
          <p:cNvPr id="2" name="Group 86"/>
          <p:cNvGrpSpPr/>
          <p:nvPr/>
        </p:nvGrpSpPr>
        <p:grpSpPr>
          <a:xfrm>
            <a:off x="4235450" y="3813175"/>
            <a:ext cx="4679950" cy="1368425"/>
            <a:chOff x="2496" y="2522"/>
            <a:chExt cx="2948" cy="862"/>
          </a:xfrm>
        </p:grpSpPr>
        <p:sp>
          <p:nvSpPr>
            <p:cNvPr id="23626" name="AutoShape 87"/>
            <p:cNvSpPr/>
            <p:nvPr/>
          </p:nvSpPr>
          <p:spPr>
            <a:xfrm>
              <a:off x="2496" y="2522"/>
              <a:ext cx="2948" cy="862"/>
            </a:xfrm>
            <a:prstGeom prst="wedgeRectCallout">
              <a:avLst>
                <a:gd name="adj1" fmla="val 4171"/>
                <a:gd name="adj2" fmla="val 38861"/>
              </a:avLst>
            </a:prstGeom>
            <a:solidFill>
              <a:srgbClr val="CCFFCC"/>
            </a:solidFill>
            <a:ln w="9525">
              <a:noFill/>
            </a:ln>
          </p:spPr>
          <p:txBody>
            <a:bodyPr anchor="t"/>
            <a:p>
              <a:pPr lvl="0" indent="0" algn="ctr"/>
              <a:endParaRPr lang="en-US" altLang="zh-CN" sz="2000" dirty="0">
                <a:latin typeface="Times New Roman" panose="02020603050405020304" pitchFamily="18" charset="0"/>
                <a:ea typeface="宋体" panose="02010600030101010101" pitchFamily="2" charset="-122"/>
              </a:endParaRPr>
            </a:p>
            <a:p>
              <a:pPr lvl="0" indent="0"/>
              <a:r>
                <a:rPr lang="zh-CN" altLang="en-US" sz="2000" dirty="0">
                  <a:latin typeface="Times New Roman" panose="02020603050405020304" pitchFamily="18" charset="0"/>
                  <a:ea typeface="宋体" panose="02010600030101010101" pitchFamily="2" charset="-122"/>
                </a:rPr>
                <a:t>借方</a:t>
              </a:r>
              <a:r>
                <a:rPr lang="zh-CN" altLang="en-US" sz="2000" b="1" dirty="0">
                  <a:latin typeface="Times New Roman" panose="02020603050405020304" pitchFamily="18" charset="0"/>
                  <a:ea typeface="宋体" panose="02010600030101010101" pitchFamily="2" charset="-122"/>
                </a:rPr>
                <a:t>         库存现金</a:t>
              </a:r>
              <a:r>
                <a:rPr lang="zh-CN" altLang="en-US" sz="2000" dirty="0">
                  <a:latin typeface="Times New Roman" panose="02020603050405020304" pitchFamily="18" charset="0"/>
                  <a:ea typeface="宋体" panose="02010600030101010101" pitchFamily="2" charset="-122"/>
                </a:rPr>
                <a:t>（账户名称）     贷方</a:t>
              </a:r>
              <a:endParaRPr lang="zh-CN" altLang="en-US" sz="2000" dirty="0">
                <a:latin typeface="Times New Roman" panose="02020603050405020304" pitchFamily="18" charset="0"/>
                <a:ea typeface="宋体" panose="02010600030101010101" pitchFamily="2" charset="-122"/>
              </a:endParaRPr>
            </a:p>
          </p:txBody>
        </p:sp>
        <p:sp>
          <p:nvSpPr>
            <p:cNvPr id="23627" name="Line 88"/>
            <p:cNvSpPr/>
            <p:nvPr/>
          </p:nvSpPr>
          <p:spPr>
            <a:xfrm>
              <a:off x="2541" y="2978"/>
              <a:ext cx="2858" cy="0"/>
            </a:xfrm>
            <a:prstGeom prst="line">
              <a:avLst/>
            </a:prstGeom>
            <a:ln w="19050" cap="flat" cmpd="sng">
              <a:solidFill>
                <a:srgbClr val="0000FF"/>
              </a:solidFill>
              <a:prstDash val="solid"/>
              <a:round/>
              <a:headEnd type="none" w="med" len="med"/>
              <a:tailEnd type="none" w="med" len="med"/>
            </a:ln>
          </p:spPr>
        </p:sp>
        <p:sp>
          <p:nvSpPr>
            <p:cNvPr id="23628" name="Line 89"/>
            <p:cNvSpPr/>
            <p:nvPr/>
          </p:nvSpPr>
          <p:spPr>
            <a:xfrm flipH="1">
              <a:off x="4014" y="2987"/>
              <a:ext cx="0" cy="363"/>
            </a:xfrm>
            <a:prstGeom prst="line">
              <a:avLst/>
            </a:prstGeom>
            <a:ln w="9525" cap="flat" cmpd="sng">
              <a:solidFill>
                <a:srgbClr val="0000FF"/>
              </a:solidFill>
              <a:prstDash val="solid"/>
              <a:round/>
              <a:headEnd type="none" w="med" len="med"/>
              <a:tailEnd type="none" w="med" len="med"/>
            </a:ln>
          </p:spPr>
        </p:sp>
      </p:grpSp>
      <p:sp>
        <p:nvSpPr>
          <p:cNvPr id="25690" name="AutoShape 90"/>
          <p:cNvSpPr/>
          <p:nvPr/>
        </p:nvSpPr>
        <p:spPr>
          <a:xfrm>
            <a:off x="6321425" y="3544888"/>
            <a:ext cx="504825" cy="263525"/>
          </a:xfrm>
          <a:prstGeom prst="downArrow">
            <a:avLst>
              <a:gd name="adj1" fmla="val 50000"/>
              <a:gd name="adj2" fmla="val 25000"/>
            </a:avLst>
          </a:prstGeom>
          <a:solidFill>
            <a:srgbClr val="FF99FF"/>
          </a:solidFill>
          <a:ln w="9525" cap="flat" cmpd="sng">
            <a:solidFill>
              <a:schemeClr val="tx1"/>
            </a:solidFill>
            <a:prstDash val="sysDot"/>
            <a:miter/>
            <a:headEnd type="none" w="med" len="med"/>
            <a:tailEnd type="none" w="med" len="med"/>
          </a:ln>
        </p:spPr>
        <p:txBody>
          <a:bodyPr vert="eaVert" wrap="none" anchor="ctr"/>
          <a:p>
            <a:pPr lvl="0" indent="0"/>
            <a:endParaRPr lang="zh-CN" altLang="en-US" dirty="0">
              <a:latin typeface="Arial" panose="020B0604020202020204" pitchFamily="34" charset="0"/>
              <a:ea typeface="宋体" panose="02010600030101010101" pitchFamily="2" charset="-122"/>
            </a:endParaRPr>
          </a:p>
        </p:txBody>
      </p:sp>
      <p:sp>
        <p:nvSpPr>
          <p:cNvPr id="25775" name="Rectangle 175"/>
          <p:cNvSpPr/>
          <p:nvPr/>
        </p:nvSpPr>
        <p:spPr>
          <a:xfrm>
            <a:off x="457200" y="5292725"/>
            <a:ext cx="8153400" cy="431800"/>
          </a:xfrm>
          <a:prstGeom prst="rect">
            <a:avLst/>
          </a:prstGeom>
          <a:solidFill>
            <a:srgbClr val="66FFFF"/>
          </a:solidFill>
          <a:ln w="9525">
            <a:noFill/>
          </a:ln>
        </p:spPr>
        <p:txBody>
          <a:bodyPr anchor="t"/>
          <a:p>
            <a:pPr lvl="0" indent="0"/>
            <a:r>
              <a:rPr lang="en-US" altLang="zh-CN" sz="2400" b="1" dirty="0">
                <a:latin typeface="Arial" panose="020B0604020202020204" pitchFamily="34" charset="0"/>
                <a:ea typeface="宋体" panose="02010600030101010101" pitchFamily="2" charset="-122"/>
              </a:rPr>
              <a:t>    </a:t>
            </a:r>
            <a:r>
              <a:rPr lang="en-US" altLang="zh-CN" sz="2400" b="1" dirty="0">
                <a:solidFill>
                  <a:srgbClr val="FF0000"/>
                </a:solidFill>
                <a:latin typeface="Times New Roman" panose="02020603050405020304" pitchFamily="18" charset="0"/>
                <a:ea typeface="宋体" panose="02010600030101010101" pitchFamily="2" charset="-122"/>
              </a:rPr>
              <a:t>★</a:t>
            </a:r>
            <a:r>
              <a:rPr lang="en-US" altLang="zh-CN" sz="2400" b="1" dirty="0">
                <a:solidFill>
                  <a:srgbClr val="FF0000"/>
                </a:solidFill>
                <a:latin typeface="Arial" panose="020B0604020202020204" pitchFamily="34" charset="0"/>
                <a:ea typeface="宋体" panose="02010600030101010101" pitchFamily="2" charset="-122"/>
              </a:rPr>
              <a:t> </a:t>
            </a:r>
            <a:r>
              <a:rPr lang="en-US" altLang="zh-CN" sz="2400" b="1" dirty="0">
                <a:latin typeface="Arial" panose="020B0604020202020204" pitchFamily="34" charset="0"/>
                <a:ea typeface="宋体" panose="02010600030101010101" pitchFamily="2" charset="-122"/>
              </a:rPr>
              <a:t>T</a:t>
            </a:r>
            <a:r>
              <a:rPr lang="zh-CN" altLang="en-US" sz="2400" b="1" dirty="0">
                <a:latin typeface="Arial" panose="020B0604020202020204" pitchFamily="34" charset="0"/>
                <a:ea typeface="宋体" panose="02010600030101010101" pitchFamily="2" charset="-122"/>
              </a:rPr>
              <a:t>形账户是教学中常用的账户形式，实务中极少采用。</a:t>
            </a:r>
            <a:endParaRPr lang="zh-CN" altLang="en-US" sz="2400" b="1" dirty="0">
              <a:latin typeface="Arial" panose="020B0604020202020204" pitchFamily="34" charset="0"/>
              <a:ea typeface="宋体" panose="02010600030101010101" pitchFamily="2" charset="-122"/>
            </a:endParaRPr>
          </a:p>
        </p:txBody>
      </p:sp>
      <p:sp>
        <p:nvSpPr>
          <p:cNvPr id="25776" name="AutoShape 176"/>
          <p:cNvSpPr/>
          <p:nvPr/>
        </p:nvSpPr>
        <p:spPr>
          <a:xfrm>
            <a:off x="468313" y="5791200"/>
            <a:ext cx="8142287" cy="838200"/>
          </a:xfrm>
          <a:prstGeom prst="wedgeRectCallout">
            <a:avLst>
              <a:gd name="adj1" fmla="val -11727"/>
              <a:gd name="adj2" fmla="val -24241"/>
            </a:avLst>
          </a:prstGeom>
          <a:solidFill>
            <a:srgbClr val="66FFFF"/>
          </a:solidFill>
          <a:ln w="9525">
            <a:noFill/>
          </a:ln>
        </p:spPr>
        <p:txBody>
          <a:bodyPr anchor="t"/>
          <a:p>
            <a:pPr lvl="0" indent="0"/>
            <a:r>
              <a:rPr lang="en-US" altLang="zh-CN" sz="2400" b="1" dirty="0">
                <a:solidFill>
                  <a:srgbClr val="FF0000"/>
                </a:solidFill>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在</a:t>
            </a:r>
            <a:r>
              <a:rPr lang="en-US" altLang="zh-CN" sz="2400" b="1" dirty="0">
                <a:latin typeface="Arial" panose="020B0604020202020204" pitchFamily="34" charset="0"/>
                <a:ea typeface="宋体" panose="02010600030101010101" pitchFamily="2" charset="-122"/>
              </a:rPr>
              <a:t>T</a:t>
            </a:r>
            <a:r>
              <a:rPr lang="zh-CN" altLang="en-US" sz="2400" b="1" dirty="0">
                <a:latin typeface="Arial" panose="020B0604020202020204" pitchFamily="34" charset="0"/>
                <a:ea typeface="宋体" panose="02010600030101010101" pitchFamily="2" charset="-122"/>
              </a:rPr>
              <a:t>形账户中记录交易或事项时，一方记录增加额和余额，另一方记录减少额，具体做法后续介绍。</a:t>
            </a:r>
            <a:endParaRPr lang="zh-CN" altLang="en-US" sz="2400" b="1" dirty="0">
              <a:latin typeface="Times New Roman" panose="02020603050405020304" pitchFamily="18" charset="0"/>
              <a:ea typeface="宋体" panose="02010600030101010101" pitchFamily="2" charset="-122"/>
            </a:endParaRPr>
          </a:p>
        </p:txBody>
      </p:sp>
      <p:sp>
        <p:nvSpPr>
          <p:cNvPr id="25777" name="AutoShape 177"/>
          <p:cNvSpPr/>
          <p:nvPr/>
        </p:nvSpPr>
        <p:spPr>
          <a:xfrm>
            <a:off x="457200" y="4800600"/>
            <a:ext cx="1752600" cy="457200"/>
          </a:xfrm>
          <a:prstGeom prst="wedgeRoundRectCallout">
            <a:avLst>
              <a:gd name="adj1" fmla="val -21014"/>
              <a:gd name="adj2" fmla="val -347"/>
              <a:gd name="adj3" fmla="val 16667"/>
            </a:avLst>
          </a:prstGeom>
          <a:solidFill>
            <a:srgbClr val="009900"/>
          </a:solidFill>
          <a:ln w="9525" cap="flat" cmpd="sng">
            <a:solidFill>
              <a:schemeClr val="tx1"/>
            </a:solidFill>
            <a:prstDash val="sysDot"/>
            <a:miter/>
            <a:headEnd type="none" w="med" len="med"/>
            <a:tailEnd type="none" w="med" len="med"/>
          </a:ln>
        </p:spPr>
        <p:txBody>
          <a:bodyPr anchor="t"/>
          <a:p>
            <a:pPr lvl="0" indent="0">
              <a:lnSpc>
                <a:spcPct val="90000"/>
              </a:lnSpc>
            </a:pPr>
            <a:r>
              <a:rPr lang="en-US" altLang="zh-CN" sz="2000" b="1" dirty="0">
                <a:solidFill>
                  <a:srgbClr val="FF0000"/>
                </a:solidFill>
                <a:latin typeface="Times New Roman" panose="02020603050405020304" pitchFamily="18" charset="0"/>
                <a:ea typeface="宋体" panose="02010600030101010101" pitchFamily="2" charset="-122"/>
              </a:rPr>
              <a:t>◆</a:t>
            </a:r>
            <a:r>
              <a:rPr lang="zh-CN" altLang="en-US" sz="2000" b="1" dirty="0">
                <a:solidFill>
                  <a:schemeClr val="bg1"/>
                </a:solidFill>
                <a:latin typeface="Times New Roman" panose="02020603050405020304" pitchFamily="18" charset="0"/>
                <a:ea typeface="宋体" panose="02010600030101010101" pitchFamily="2" charset="-122"/>
              </a:rPr>
              <a:t>特别提示</a:t>
            </a:r>
            <a:endParaRPr lang="zh-CN" altLang="en-US" sz="2000" b="1" dirty="0">
              <a:solidFill>
                <a:schemeClr val="bg1"/>
              </a:solidFill>
              <a:latin typeface="Times New Roman" panose="02020603050405020304" pitchFamily="18" charset="0"/>
              <a:ea typeface="宋体" panose="02010600030101010101" pitchFamily="2" charset="-122"/>
            </a:endParaRPr>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5690"/>
                                        </p:tgtEl>
                                        <p:attrNameLst>
                                          <p:attrName>style.visibility</p:attrName>
                                        </p:attrNameLst>
                                      </p:cBhvr>
                                      <p:to>
                                        <p:strVal val="visible"/>
                                      </p:to>
                                    </p:set>
                                    <p:animEffect transition="in" filter="slide(fromTop)">
                                      <p:cBhvr>
                                        <p:cTn id="7" dur="2000"/>
                                        <p:tgtEl>
                                          <p:spTgt spid="25690"/>
                                        </p:tgtEl>
                                      </p:cBhvr>
                                    </p:animEffect>
                                  </p:childTnLst>
                                </p:cTn>
                              </p:par>
                            </p:childTnLst>
                          </p:cTn>
                        </p:par>
                        <p:par>
                          <p:cTn id="8" fill="hold">
                            <p:stCondLst>
                              <p:cond delay="2000"/>
                            </p:stCondLst>
                            <p:childTnLst>
                              <p:par>
                                <p:cTn id="9" presetID="1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slide(fromTop)">
                                      <p:cBhvr>
                                        <p:cTn id="11" dur="10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3" presetClass="entr" presetSubtype="0" fill="hold" grpId="0" nodeType="clickEffect">
                                  <p:stCondLst>
                                    <p:cond delay="0"/>
                                  </p:stCondLst>
                                  <p:childTnLst>
                                    <p:set>
                                      <p:cBhvr>
                                        <p:cTn id="15" dur="1" fill="hold">
                                          <p:stCondLst>
                                            <p:cond delay="0"/>
                                          </p:stCondLst>
                                        </p:cTn>
                                        <p:tgtEl>
                                          <p:spTgt spid="25777"/>
                                        </p:tgtEl>
                                        <p:attrNameLst>
                                          <p:attrName>style.visibility</p:attrName>
                                        </p:attrNameLst>
                                      </p:cBhvr>
                                      <p:to>
                                        <p:strVal val="visible"/>
                                      </p:to>
                                    </p:set>
                                    <p:animEffect transition="in" filter="fade">
                                      <p:cBhvr>
                                        <p:cTn id="16" dur="100"/>
                                        <p:tgtEl>
                                          <p:spTgt spid="25777"/>
                                        </p:tgtEl>
                                      </p:cBhvr>
                                    </p:animEffect>
                                    <p:anim calcmode="lin" valueType="num">
                                      <p:cBhvr>
                                        <p:cTn id="17" dur="400" fill="hold"/>
                                        <p:tgtEl>
                                          <p:spTgt spid="25777"/>
                                        </p:tgtEl>
                                        <p:attrNameLst>
                                          <p:attrName>ppt_x</p:attrName>
                                        </p:attrNameLst>
                                      </p:cBhvr>
                                      <p:tavLst>
                                        <p:tav tm="0">
                                          <p:val>
                                            <p:strVal val="#ppt_x"/>
                                          </p:val>
                                        </p:tav>
                                        <p:tav tm="100000">
                                          <p:val>
                                            <p:strVal val="#ppt_x"/>
                                          </p:val>
                                        </p:tav>
                                      </p:tavLst>
                                    </p:anim>
                                    <p:anim calcmode="lin" valueType="num">
                                      <p:cBhvr>
                                        <p:cTn id="18" dur="400" fill="hold"/>
                                        <p:tgtEl>
                                          <p:spTgt spid="25777"/>
                                        </p:tgtEl>
                                        <p:attrNameLst>
                                          <p:attrName>ppt_y</p:attrName>
                                        </p:attrNameLst>
                                      </p:cBhvr>
                                      <p:tavLst>
                                        <p:tav tm="0">
                                          <p:val>
                                            <p:strVal val="#ppt_y+0.31"/>
                                          </p:val>
                                        </p:tav>
                                        <p:tav tm="100000">
                                          <p:val>
                                            <p:strVal val="#ppt_y+0.31"/>
                                          </p:val>
                                        </p:tav>
                                      </p:tavLst>
                                    </p:anim>
                                    <p:anim calcmode="lin" valueType="num">
                                      <p:cBhvr>
                                        <p:cTn id="19" dur="600" decel="50000" fill="hold">
                                          <p:stCondLst>
                                            <p:cond delay="400"/>
                                          </p:stCondLst>
                                        </p:cTn>
                                        <p:tgtEl>
                                          <p:spTgt spid="2577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0" dur="600" decel="50000" fill="hold">
                                          <p:stCondLst>
                                            <p:cond delay="400"/>
                                          </p:stCondLst>
                                        </p:cTn>
                                        <p:tgtEl>
                                          <p:spTgt spid="2577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21" fill="hold">
                            <p:stCondLst>
                              <p:cond delay="1000"/>
                            </p:stCondLst>
                            <p:childTnLst>
                              <p:par>
                                <p:cTn id="22" presetID="12" presetClass="entr" presetSubtype="1" fill="hold" grpId="0" nodeType="afterEffect">
                                  <p:stCondLst>
                                    <p:cond delay="0"/>
                                  </p:stCondLst>
                                  <p:childTnLst>
                                    <p:set>
                                      <p:cBhvr>
                                        <p:cTn id="23" dur="1" fill="hold">
                                          <p:stCondLst>
                                            <p:cond delay="0"/>
                                          </p:stCondLst>
                                        </p:cTn>
                                        <p:tgtEl>
                                          <p:spTgt spid="25775"/>
                                        </p:tgtEl>
                                        <p:attrNameLst>
                                          <p:attrName>style.visibility</p:attrName>
                                        </p:attrNameLst>
                                      </p:cBhvr>
                                      <p:to>
                                        <p:strVal val="visible"/>
                                      </p:to>
                                    </p:set>
                                    <p:animEffect transition="in" filter="slide(fromTop)">
                                      <p:cBhvr>
                                        <p:cTn id="24" dur="1000"/>
                                        <p:tgtEl>
                                          <p:spTgt spid="25775"/>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2" fill="hold" grpId="0" nodeType="clickEffect">
                                  <p:stCondLst>
                                    <p:cond delay="0"/>
                                  </p:stCondLst>
                                  <p:childTnLst>
                                    <p:set>
                                      <p:cBhvr>
                                        <p:cTn id="28" dur="1" fill="hold">
                                          <p:stCondLst>
                                            <p:cond delay="0"/>
                                          </p:stCondLst>
                                        </p:cTn>
                                        <p:tgtEl>
                                          <p:spTgt spid="25776"/>
                                        </p:tgtEl>
                                        <p:attrNameLst>
                                          <p:attrName>style.visibility</p:attrName>
                                        </p:attrNameLst>
                                      </p:cBhvr>
                                      <p:to>
                                        <p:strVal val="visible"/>
                                      </p:to>
                                    </p:set>
                                    <p:animEffect transition="in" filter="slide(fromRight)">
                                      <p:cBhvr>
                                        <p:cTn id="29" dur="1000"/>
                                        <p:tgtEl>
                                          <p:spTgt spid="257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90" grpId="0" animBg="1"/>
      <p:bldP spid="25775" grpId="0" animBg="1"/>
      <p:bldP spid="25776" grpId="0" animBg="1"/>
      <p:bldP spid="2577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3"/>
          <p:cNvSpPr>
            <a:spLocks noGrp="1"/>
          </p:cNvSpPr>
          <p:nvPr>
            <p:ph idx="1"/>
          </p:nvPr>
        </p:nvSpPr>
        <p:spPr>
          <a:xfrm>
            <a:off x="457200" y="533400"/>
            <a:ext cx="8229600" cy="609600"/>
          </a:xfrm>
        </p:spPr>
        <p:txBody>
          <a:bodyPr wrap="square" lIns="91440" tIns="45720" rIns="91440" bIns="45720" anchor="t"/>
          <a:p>
            <a:pPr eaLnBrk="1" hangingPunct="1">
              <a:buNone/>
            </a:pPr>
            <a:r>
              <a:rPr lang="zh-CN" altLang="en-US" sz="2400" b="1" dirty="0">
                <a:latin typeface="宋体" panose="02010600030101010101" pitchFamily="2" charset="-122"/>
              </a:rPr>
              <a:t>（二）会计账户的内容</a:t>
            </a:r>
            <a:r>
              <a:rPr lang="zh-CN" altLang="en-US" b="1" dirty="0"/>
              <a:t> </a:t>
            </a:r>
            <a:endParaRPr lang="zh-CN" altLang="en-US" b="1" dirty="0"/>
          </a:p>
        </p:txBody>
      </p:sp>
      <p:grpSp>
        <p:nvGrpSpPr>
          <p:cNvPr id="24578" name="Group 9"/>
          <p:cNvGrpSpPr/>
          <p:nvPr/>
        </p:nvGrpSpPr>
        <p:grpSpPr>
          <a:xfrm>
            <a:off x="1828800" y="1676400"/>
            <a:ext cx="6858000" cy="2209800"/>
            <a:chOff x="576" y="1008"/>
            <a:chExt cx="4320" cy="1392"/>
          </a:xfrm>
        </p:grpSpPr>
        <p:sp>
          <p:nvSpPr>
            <p:cNvPr id="24579" name="AutoShape 5"/>
            <p:cNvSpPr/>
            <p:nvPr/>
          </p:nvSpPr>
          <p:spPr>
            <a:xfrm>
              <a:off x="576" y="1008"/>
              <a:ext cx="4320" cy="1392"/>
            </a:xfrm>
            <a:prstGeom prst="wedgeRectCallout">
              <a:avLst>
                <a:gd name="adj1" fmla="val 9954"/>
                <a:gd name="adj2" fmla="val 43245"/>
              </a:avLst>
            </a:prstGeom>
            <a:solidFill>
              <a:srgbClr val="CCFFCC"/>
            </a:solidFill>
            <a:ln w="9525">
              <a:noFill/>
            </a:ln>
          </p:spPr>
          <p:txBody>
            <a:bodyPr anchor="t"/>
            <a:p>
              <a:pPr lvl="0" indent="0" algn="ct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借方</a:t>
              </a:r>
              <a:r>
                <a:rPr lang="zh-CN" altLang="en-US" sz="2000" b="1" dirty="0">
                  <a:latin typeface="Times New Roman" panose="02020603050405020304" pitchFamily="18" charset="0"/>
                  <a:ea typeface="宋体" panose="02010600030101010101" pitchFamily="2" charset="-122"/>
                </a:rPr>
                <a:t>                                   库存现金                               </a:t>
              </a:r>
              <a:r>
                <a:rPr lang="zh-CN" altLang="en-US" sz="2000" dirty="0">
                  <a:latin typeface="Times New Roman" panose="02020603050405020304" pitchFamily="18" charset="0"/>
                  <a:ea typeface="宋体" panose="02010600030101010101" pitchFamily="2" charset="-122"/>
                </a:rPr>
                <a:t>     贷方</a:t>
              </a:r>
              <a:endParaRPr lang="zh-CN" altLang="en-US" sz="2000" dirty="0">
                <a:latin typeface="Times New Roman" panose="02020603050405020304" pitchFamily="18" charset="0"/>
                <a:ea typeface="宋体" panose="02010600030101010101" pitchFamily="2" charset="-122"/>
              </a:endParaRPr>
            </a:p>
            <a:p>
              <a:pPr lvl="0" indent="0">
                <a:lnSpc>
                  <a:spcPct val="120000"/>
                </a:lnSpc>
              </a:pPr>
              <a:r>
                <a:rPr lang="zh-CN" altLang="en-US" sz="2000" dirty="0">
                  <a:latin typeface="Arial" panose="020B0604020202020204" pitchFamily="34" charset="0"/>
                  <a:ea typeface="宋体" panose="02010600030101010101" pitchFamily="2" charset="-122"/>
                </a:rPr>
                <a:t> </a:t>
              </a:r>
              <a:r>
                <a:rPr lang="zh-CN" altLang="en-US" sz="2000" b="1" dirty="0">
                  <a:latin typeface="Arial" panose="020B0604020202020204" pitchFamily="34" charset="0"/>
                  <a:ea typeface="宋体" panose="02010600030101010101" pitchFamily="2" charset="-122"/>
                </a:rPr>
                <a:t>期初余额</a:t>
              </a:r>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1 500      </a:t>
              </a:r>
              <a:r>
                <a:rPr lang="zh-CN" altLang="en-US" sz="2000" dirty="0">
                  <a:latin typeface="Arial" panose="020B0604020202020204" pitchFamily="34" charset="0"/>
                  <a:ea typeface="宋体" panose="02010600030101010101" pitchFamily="2" charset="-122"/>
                </a:rPr>
                <a:t>（</a:t>
              </a:r>
              <a:r>
                <a:rPr lang="en-US" altLang="zh-CN" sz="2000" dirty="0">
                  <a:latin typeface="Arial" panose="020B0604020202020204" pitchFamily="34" charset="0"/>
                  <a:ea typeface="宋体" panose="02010600030101010101" pitchFamily="2" charset="-122"/>
                </a:rPr>
                <a:t>2</a:t>
              </a:r>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500 </a:t>
              </a:r>
              <a:endParaRPr lang="en-US" altLang="zh-CN" sz="2000" dirty="0">
                <a:latin typeface="Arial" panose="020B0604020202020204" pitchFamily="34" charset="0"/>
                <a:ea typeface="宋体" panose="02010600030101010101" pitchFamily="2" charset="-122"/>
              </a:endParaRPr>
            </a:p>
            <a:p>
              <a:pPr lvl="0" indent="0">
                <a:lnSpc>
                  <a:spcPct val="120000"/>
                </a:lnSpc>
              </a:pPr>
              <a:r>
                <a:rPr lang="en-US" altLang="zh-CN" sz="2000" dirty="0">
                  <a:latin typeface="Arial" panose="020B0604020202020204" pitchFamily="34" charset="0"/>
                  <a:ea typeface="宋体" panose="02010600030101010101" pitchFamily="2" charset="-122"/>
                </a:rPr>
                <a:t>  </a:t>
              </a:r>
              <a:r>
                <a:rPr lang="zh-CN" altLang="en-US" sz="2000" dirty="0">
                  <a:latin typeface="Arial" panose="020B0604020202020204" pitchFamily="34" charset="0"/>
                  <a:ea typeface="宋体" panose="02010600030101010101" pitchFamily="2" charset="-122"/>
                </a:rPr>
                <a:t>（</a:t>
              </a:r>
              <a:r>
                <a:rPr lang="en-US" altLang="zh-CN" sz="2000" dirty="0">
                  <a:latin typeface="Arial" panose="020B0604020202020204" pitchFamily="34" charset="0"/>
                  <a:ea typeface="宋体" panose="02010600030101010101" pitchFamily="2" charset="-122"/>
                </a:rPr>
                <a:t>1</a:t>
              </a:r>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900      </a:t>
              </a:r>
              <a:r>
                <a:rPr lang="zh-CN" altLang="en-US" sz="2000" dirty="0">
                  <a:latin typeface="Arial" panose="020B0604020202020204" pitchFamily="34" charset="0"/>
                  <a:ea typeface="宋体" panose="02010600030101010101" pitchFamily="2" charset="-122"/>
                </a:rPr>
                <a:t>（</a:t>
              </a:r>
              <a:r>
                <a:rPr lang="en-US" altLang="zh-CN" sz="2000" dirty="0">
                  <a:latin typeface="Arial" panose="020B0604020202020204" pitchFamily="34" charset="0"/>
                  <a:ea typeface="宋体" panose="02010600030101010101" pitchFamily="2" charset="-122"/>
                </a:rPr>
                <a:t>4</a:t>
              </a:r>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300 </a:t>
              </a:r>
              <a:endParaRPr lang="en-US" altLang="zh-CN" sz="2000" dirty="0">
                <a:latin typeface="Arial" panose="020B0604020202020204" pitchFamily="34" charset="0"/>
                <a:ea typeface="宋体" panose="02010600030101010101" pitchFamily="2" charset="-122"/>
              </a:endParaRPr>
            </a:p>
            <a:p>
              <a:pPr lvl="0" indent="0">
                <a:lnSpc>
                  <a:spcPct val="120000"/>
                </a:lnSpc>
              </a:pPr>
              <a:r>
                <a:rPr lang="en-US" altLang="zh-CN" sz="2000" dirty="0">
                  <a:latin typeface="Arial" panose="020B0604020202020204" pitchFamily="34" charset="0"/>
                  <a:ea typeface="宋体" panose="02010600030101010101" pitchFamily="2" charset="-122"/>
                </a:rPr>
                <a:t>  </a:t>
              </a:r>
              <a:r>
                <a:rPr lang="zh-CN" altLang="en-US" sz="2000" dirty="0">
                  <a:latin typeface="Arial" panose="020B0604020202020204" pitchFamily="34" charset="0"/>
                  <a:ea typeface="宋体" panose="02010600030101010101" pitchFamily="2" charset="-122"/>
                </a:rPr>
                <a:t>（</a:t>
              </a:r>
              <a:r>
                <a:rPr lang="en-US" altLang="zh-CN" sz="2000" dirty="0">
                  <a:latin typeface="Arial" panose="020B0604020202020204" pitchFamily="34" charset="0"/>
                  <a:ea typeface="宋体" panose="02010600030101010101" pitchFamily="2" charset="-122"/>
                </a:rPr>
                <a:t>3</a:t>
              </a:r>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800      </a:t>
              </a:r>
              <a:r>
                <a:rPr lang="zh-CN" altLang="en-US" sz="2000" dirty="0">
                  <a:latin typeface="Arial" panose="020B0604020202020204" pitchFamily="34" charset="0"/>
                  <a:ea typeface="宋体" panose="02010600030101010101" pitchFamily="2" charset="-122"/>
                </a:rPr>
                <a:t>（</a:t>
              </a:r>
              <a:r>
                <a:rPr lang="en-US" altLang="zh-CN" sz="2000" dirty="0">
                  <a:latin typeface="Arial" panose="020B0604020202020204" pitchFamily="34" charset="0"/>
                  <a:ea typeface="宋体" panose="02010600030101010101" pitchFamily="2" charset="-122"/>
                </a:rPr>
                <a:t>5</a:t>
              </a:r>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1 400</a:t>
              </a:r>
              <a:endParaRPr lang="en-US" altLang="zh-CN" sz="2000" dirty="0">
                <a:latin typeface="Arial" panose="020B0604020202020204" pitchFamily="34" charset="0"/>
                <a:ea typeface="宋体" panose="02010600030101010101" pitchFamily="2" charset="-122"/>
              </a:endParaRPr>
            </a:p>
            <a:p>
              <a:pPr lvl="0" indent="0">
                <a:lnSpc>
                  <a:spcPct val="120000"/>
                </a:lnSpc>
              </a:pPr>
              <a:r>
                <a:rPr lang="en-US" altLang="zh-CN" sz="2000" dirty="0">
                  <a:latin typeface="Arial" panose="020B0604020202020204" pitchFamily="34" charset="0"/>
                  <a:ea typeface="宋体" panose="02010600030101010101" pitchFamily="2" charset="-122"/>
                </a:rPr>
                <a:t> </a:t>
              </a:r>
              <a:r>
                <a:rPr lang="zh-CN" altLang="en-US" sz="2000" b="1" dirty="0">
                  <a:latin typeface="Arial" panose="020B0604020202020204" pitchFamily="34" charset="0"/>
                  <a:ea typeface="宋体" panose="02010600030101010101" pitchFamily="2" charset="-122"/>
                </a:rPr>
                <a:t>本期增加发生额合计</a:t>
              </a:r>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1 700    </a:t>
              </a:r>
              <a:r>
                <a:rPr lang="zh-CN" altLang="en-US" sz="2000" b="1" dirty="0">
                  <a:latin typeface="Arial" panose="020B0604020202020204" pitchFamily="34" charset="0"/>
                  <a:ea typeface="宋体" panose="02010600030101010101" pitchFamily="2" charset="-122"/>
                </a:rPr>
                <a:t>本期减少发生额合计</a:t>
              </a:r>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2 200</a:t>
              </a:r>
              <a:endParaRPr lang="en-US" altLang="zh-CN" sz="2000" dirty="0">
                <a:latin typeface="Arial" panose="020B0604020202020204" pitchFamily="34" charset="0"/>
                <a:ea typeface="宋体" panose="02010600030101010101" pitchFamily="2" charset="-122"/>
              </a:endParaRPr>
            </a:p>
            <a:p>
              <a:pPr lvl="0" indent="0">
                <a:lnSpc>
                  <a:spcPct val="120000"/>
                </a:lnSpc>
              </a:pPr>
              <a:r>
                <a:rPr lang="en-US" altLang="zh-CN" sz="2000" dirty="0">
                  <a:latin typeface="Arial" panose="020B0604020202020204" pitchFamily="34" charset="0"/>
                  <a:ea typeface="宋体" panose="02010600030101010101" pitchFamily="2" charset="-122"/>
                </a:rPr>
                <a:t> </a:t>
              </a:r>
              <a:r>
                <a:rPr lang="zh-CN" altLang="en-US" sz="2000" b="1" dirty="0">
                  <a:latin typeface="Arial" panose="020B0604020202020204" pitchFamily="34" charset="0"/>
                  <a:ea typeface="宋体" panose="02010600030101010101" pitchFamily="2" charset="-122"/>
                </a:rPr>
                <a:t>期末余额</a:t>
              </a:r>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1 000</a:t>
              </a:r>
              <a:endParaRPr lang="en-US" altLang="zh-CN" sz="2000" dirty="0">
                <a:latin typeface="Arial" panose="020B0604020202020204" pitchFamily="34" charset="0"/>
                <a:ea typeface="宋体" panose="02010600030101010101" pitchFamily="2" charset="-122"/>
              </a:endParaRPr>
            </a:p>
          </p:txBody>
        </p:sp>
        <p:sp>
          <p:nvSpPr>
            <p:cNvPr id="24580" name="Line 6"/>
            <p:cNvSpPr/>
            <p:nvPr/>
          </p:nvSpPr>
          <p:spPr>
            <a:xfrm>
              <a:off x="576" y="1248"/>
              <a:ext cx="4320" cy="0"/>
            </a:xfrm>
            <a:prstGeom prst="line">
              <a:avLst/>
            </a:prstGeom>
            <a:ln w="19050" cap="flat" cmpd="sng">
              <a:solidFill>
                <a:srgbClr val="0000FF"/>
              </a:solidFill>
              <a:prstDash val="solid"/>
              <a:round/>
              <a:headEnd type="none" w="med" len="med"/>
              <a:tailEnd type="none" w="med" len="med"/>
            </a:ln>
          </p:spPr>
        </p:sp>
        <p:sp>
          <p:nvSpPr>
            <p:cNvPr id="24581" name="Line 7"/>
            <p:cNvSpPr/>
            <p:nvPr/>
          </p:nvSpPr>
          <p:spPr>
            <a:xfrm flipH="1">
              <a:off x="2688" y="1248"/>
              <a:ext cx="0" cy="1152"/>
            </a:xfrm>
            <a:prstGeom prst="line">
              <a:avLst/>
            </a:prstGeom>
            <a:ln w="9525" cap="flat" cmpd="sng">
              <a:solidFill>
                <a:srgbClr val="0000FF"/>
              </a:solidFill>
              <a:prstDash val="solid"/>
              <a:round/>
              <a:headEnd type="none" w="med" len="med"/>
              <a:tailEnd type="none" w="med" len="med"/>
            </a:ln>
          </p:spPr>
        </p:sp>
        <p:sp>
          <p:nvSpPr>
            <p:cNvPr id="24582" name="Line 8"/>
            <p:cNvSpPr/>
            <p:nvPr/>
          </p:nvSpPr>
          <p:spPr>
            <a:xfrm>
              <a:off x="576" y="1920"/>
              <a:ext cx="4320" cy="0"/>
            </a:xfrm>
            <a:prstGeom prst="line">
              <a:avLst/>
            </a:prstGeom>
            <a:ln w="9525" cap="flat" cmpd="sng">
              <a:solidFill>
                <a:srgbClr val="0000FF"/>
              </a:solidFill>
              <a:prstDash val="solid"/>
              <a:round/>
              <a:headEnd type="none" w="med" len="med"/>
              <a:tailEnd type="none" w="med" len="med"/>
            </a:ln>
          </p:spPr>
        </p:sp>
      </p:grpSp>
      <p:sp>
        <p:nvSpPr>
          <p:cNvPr id="26639" name="AutoShape 15"/>
          <p:cNvSpPr/>
          <p:nvPr/>
        </p:nvSpPr>
        <p:spPr>
          <a:xfrm>
            <a:off x="533400" y="1295400"/>
            <a:ext cx="1223963" cy="720725"/>
          </a:xfrm>
          <a:prstGeom prst="wedgeRoundRectCallout">
            <a:avLst>
              <a:gd name="adj1" fmla="val 52333"/>
              <a:gd name="adj2" fmla="val 77972"/>
              <a:gd name="adj3" fmla="val 16667"/>
            </a:avLst>
          </a:prstGeom>
          <a:solidFill>
            <a:srgbClr val="FFFFCC"/>
          </a:solidFill>
          <a:ln w="9525" cap="flat" cmpd="sng">
            <a:solidFill>
              <a:schemeClr val="tx1"/>
            </a:solidFill>
            <a:prstDash val="sysDot"/>
            <a:miter/>
            <a:headEnd type="none" w="med" len="med"/>
            <a:tailEnd type="none" w="med" len="med"/>
          </a:ln>
        </p:spPr>
        <p:txBody>
          <a:bodyPr anchor="t"/>
          <a:p>
            <a:pPr lvl="0" indent="0"/>
            <a:r>
              <a:rPr lang="zh-CN" altLang="en-US" b="1" dirty="0">
                <a:latin typeface="Times New Roman" panose="02020603050405020304" pitchFamily="18" charset="0"/>
                <a:ea typeface="宋体" panose="02010600030101010101" pitchFamily="2" charset="-122"/>
              </a:rPr>
              <a:t>上期末余额的结转</a:t>
            </a:r>
            <a:endParaRPr lang="zh-CN" altLang="en-US" b="1" dirty="0">
              <a:latin typeface="Times New Roman" panose="02020603050405020304" pitchFamily="18" charset="0"/>
              <a:ea typeface="宋体" panose="02010600030101010101" pitchFamily="2" charset="-122"/>
            </a:endParaRPr>
          </a:p>
        </p:txBody>
      </p:sp>
      <p:sp>
        <p:nvSpPr>
          <p:cNvPr id="26640" name="AutoShape 16"/>
          <p:cNvSpPr/>
          <p:nvPr/>
        </p:nvSpPr>
        <p:spPr>
          <a:xfrm>
            <a:off x="533400" y="2362200"/>
            <a:ext cx="1223963" cy="720725"/>
          </a:xfrm>
          <a:prstGeom prst="wedgeRoundRectCallout">
            <a:avLst>
              <a:gd name="adj1" fmla="val 52333"/>
              <a:gd name="adj2" fmla="val 75329"/>
              <a:gd name="adj3" fmla="val 16667"/>
            </a:avLst>
          </a:prstGeom>
          <a:solidFill>
            <a:srgbClr val="FFFFCC"/>
          </a:solidFill>
          <a:ln w="9525" cap="flat" cmpd="sng">
            <a:solidFill>
              <a:schemeClr val="tx1"/>
            </a:solidFill>
            <a:prstDash val="sysDot"/>
            <a:miter/>
            <a:headEnd type="none" w="med" len="med"/>
            <a:tailEnd type="none" w="med" len="med"/>
          </a:ln>
        </p:spPr>
        <p:txBody>
          <a:bodyPr anchor="t"/>
          <a:p>
            <a:pPr lvl="0" indent="0"/>
            <a:r>
              <a:rPr lang="zh-CN" altLang="en-US" b="1" dirty="0">
                <a:latin typeface="Times New Roman" panose="02020603050405020304" pitchFamily="18" charset="0"/>
                <a:ea typeface="宋体" panose="02010600030101010101" pitchFamily="2" charset="-122"/>
              </a:rPr>
              <a:t>本期增加金额合计</a:t>
            </a:r>
            <a:endParaRPr lang="zh-CN" altLang="en-US" b="1" dirty="0">
              <a:latin typeface="Times New Roman" panose="02020603050405020304" pitchFamily="18" charset="0"/>
              <a:ea typeface="宋体" panose="02010600030101010101" pitchFamily="2" charset="-122"/>
            </a:endParaRPr>
          </a:p>
        </p:txBody>
      </p:sp>
      <p:sp>
        <p:nvSpPr>
          <p:cNvPr id="26641" name="AutoShape 17"/>
          <p:cNvSpPr/>
          <p:nvPr/>
        </p:nvSpPr>
        <p:spPr>
          <a:xfrm>
            <a:off x="5181600" y="3733800"/>
            <a:ext cx="1223963" cy="720725"/>
          </a:xfrm>
          <a:prstGeom prst="wedgeRoundRectCallout">
            <a:avLst>
              <a:gd name="adj1" fmla="val 42995"/>
              <a:gd name="adj2" fmla="val -70046"/>
              <a:gd name="adj3" fmla="val 16667"/>
            </a:avLst>
          </a:prstGeom>
          <a:solidFill>
            <a:srgbClr val="FFFFCC"/>
          </a:solidFill>
          <a:ln w="9525" cap="flat" cmpd="sng">
            <a:solidFill>
              <a:schemeClr val="tx1"/>
            </a:solidFill>
            <a:prstDash val="sysDot"/>
            <a:miter/>
            <a:headEnd type="none" w="med" len="med"/>
            <a:tailEnd type="none" w="med" len="med"/>
          </a:ln>
        </p:spPr>
        <p:txBody>
          <a:bodyPr anchor="t"/>
          <a:p>
            <a:pPr lvl="0" indent="0"/>
            <a:r>
              <a:rPr lang="zh-CN" altLang="en-US" b="1" dirty="0">
                <a:latin typeface="Times New Roman" panose="02020603050405020304" pitchFamily="18" charset="0"/>
                <a:ea typeface="宋体" panose="02010600030101010101" pitchFamily="2" charset="-122"/>
              </a:rPr>
              <a:t>本期减少金额合计</a:t>
            </a:r>
            <a:endParaRPr lang="zh-CN" altLang="en-US" b="1" dirty="0">
              <a:latin typeface="Times New Roman" panose="02020603050405020304" pitchFamily="18" charset="0"/>
              <a:ea typeface="宋体" panose="02010600030101010101" pitchFamily="2" charset="-122"/>
            </a:endParaRPr>
          </a:p>
        </p:txBody>
      </p:sp>
      <p:sp>
        <p:nvSpPr>
          <p:cNvPr id="26642" name="AutoShape 18"/>
          <p:cNvSpPr/>
          <p:nvPr/>
        </p:nvSpPr>
        <p:spPr>
          <a:xfrm>
            <a:off x="609600" y="3775075"/>
            <a:ext cx="1223963" cy="720725"/>
          </a:xfrm>
          <a:prstGeom prst="wedgeRoundRectCallout">
            <a:avLst>
              <a:gd name="adj1" fmla="val 53889"/>
              <a:gd name="adj2" fmla="val -72685"/>
              <a:gd name="adj3" fmla="val 16667"/>
            </a:avLst>
          </a:prstGeom>
          <a:solidFill>
            <a:srgbClr val="FFFFCC"/>
          </a:solidFill>
          <a:ln w="9525" cap="flat" cmpd="sng">
            <a:solidFill>
              <a:schemeClr val="tx1"/>
            </a:solidFill>
            <a:prstDash val="sysDot"/>
            <a:miter/>
            <a:headEnd type="none" w="med" len="med"/>
            <a:tailEnd type="none" w="med" len="med"/>
          </a:ln>
        </p:spPr>
        <p:txBody>
          <a:bodyPr anchor="t"/>
          <a:p>
            <a:pPr lvl="0" indent="0"/>
            <a:r>
              <a:rPr lang="zh-CN" altLang="en-US" b="1" dirty="0">
                <a:latin typeface="Times New Roman" panose="02020603050405020304" pitchFamily="18" charset="0"/>
                <a:ea typeface="宋体" panose="02010600030101010101" pitchFamily="2" charset="-122"/>
              </a:rPr>
              <a:t>会计期末结余金额</a:t>
            </a:r>
            <a:endParaRPr lang="zh-CN" altLang="en-US" b="1" dirty="0">
              <a:latin typeface="Times New Roman" panose="02020603050405020304" pitchFamily="18" charset="0"/>
              <a:ea typeface="宋体" panose="02010600030101010101" pitchFamily="2" charset="-122"/>
            </a:endParaRPr>
          </a:p>
        </p:txBody>
      </p:sp>
      <p:sp>
        <p:nvSpPr>
          <p:cNvPr id="26643" name="AutoShape 19"/>
          <p:cNvSpPr/>
          <p:nvPr/>
        </p:nvSpPr>
        <p:spPr>
          <a:xfrm>
            <a:off x="838200" y="4724400"/>
            <a:ext cx="8077200" cy="1524000"/>
          </a:xfrm>
          <a:prstGeom prst="wedgeRectCallout">
            <a:avLst>
              <a:gd name="adj1" fmla="val 2833"/>
              <a:gd name="adj2" fmla="val -16769"/>
            </a:avLst>
          </a:prstGeom>
          <a:solidFill>
            <a:srgbClr val="FFCC99"/>
          </a:solidFill>
          <a:ln w="9525" cap="flat" cmpd="sng">
            <a:solidFill>
              <a:schemeClr val="tx1"/>
            </a:solidFill>
            <a:prstDash val="sysDot"/>
            <a:miter/>
            <a:headEnd type="none" w="med" len="med"/>
            <a:tailEnd type="none" w="med" len="med"/>
          </a:ln>
        </p:spPr>
        <p:txBody>
          <a:bodyPr anchor="t"/>
          <a:p>
            <a:pPr lvl="0" indent="0">
              <a:lnSpc>
                <a:spcPct val="150000"/>
              </a:lnSpc>
            </a:pPr>
            <a:r>
              <a:rPr lang="en-US" altLang="zh-CN" sz="2000" dirty="0">
                <a:solidFill>
                  <a:srgbClr val="FF0000"/>
                </a:solidFill>
                <a:latin typeface="Times New Roman" panose="02020603050405020304" pitchFamily="18" charset="0"/>
                <a:ea typeface="宋体" panose="02010600030101010101" pitchFamily="2" charset="-122"/>
              </a:rPr>
              <a:t>★</a:t>
            </a:r>
            <a:r>
              <a:rPr lang="zh-CN" altLang="en-US" sz="2000" b="1" dirty="0">
                <a:solidFill>
                  <a:srgbClr val="0000FF"/>
                </a:solidFill>
                <a:latin typeface="Times New Roman" panose="02020603050405020304" pitchFamily="18" charset="0"/>
                <a:ea typeface="宋体" panose="02010600030101010101" pitchFamily="2" charset="-122"/>
              </a:rPr>
              <a:t>期末余额＝期初余额＋本期增加发生额合计－本期减少发生额合计</a:t>
            </a:r>
            <a:endParaRPr lang="zh-CN" altLang="en-US" sz="2000" b="1" dirty="0">
              <a:solidFill>
                <a:srgbClr val="0000FF"/>
              </a:solidFill>
              <a:latin typeface="Times New Roman" panose="02020603050405020304" pitchFamily="18" charset="0"/>
              <a:ea typeface="宋体" panose="02010600030101010101" pitchFamily="2" charset="-122"/>
            </a:endParaRPr>
          </a:p>
          <a:p>
            <a:pPr lvl="0" indent="0">
              <a:lnSpc>
                <a:spcPct val="150000"/>
              </a:lnSpc>
            </a:pPr>
            <a:r>
              <a:rPr lang="zh-CN" altLang="en-US" sz="2000" dirty="0">
                <a:solidFill>
                  <a:srgbClr val="FF0000"/>
                </a:solidFill>
                <a:latin typeface="Times New Roman" panose="02020603050405020304" pitchFamily="18" charset="0"/>
                <a:ea typeface="宋体" panose="02010600030101010101" pitchFamily="2" charset="-122"/>
              </a:rPr>
              <a:t>★</a:t>
            </a:r>
            <a:r>
              <a:rPr lang="zh-CN" altLang="en-US" sz="2000" b="1" dirty="0">
                <a:solidFill>
                  <a:srgbClr val="0000FF"/>
                </a:solidFill>
                <a:latin typeface="Times New Roman" panose="02020603050405020304" pitchFamily="18" charset="0"/>
                <a:ea typeface="宋体" panose="02010600030101010101" pitchFamily="2" charset="-122"/>
              </a:rPr>
              <a:t>账户的期末余额结转下期即为下期的期初余额</a:t>
            </a:r>
            <a:endParaRPr lang="zh-CN" altLang="en-US" sz="2000" b="1" dirty="0">
              <a:solidFill>
                <a:srgbClr val="0000FF"/>
              </a:solidFill>
              <a:latin typeface="Times New Roman" panose="02020603050405020304" pitchFamily="18" charset="0"/>
              <a:ea typeface="宋体" panose="02010600030101010101" pitchFamily="2" charset="-122"/>
            </a:endParaRPr>
          </a:p>
          <a:p>
            <a:pPr lvl="0" indent="0">
              <a:lnSpc>
                <a:spcPct val="150000"/>
              </a:lnSpc>
            </a:pPr>
            <a:r>
              <a:rPr lang="zh-CN" altLang="en-US" sz="2000" dirty="0">
                <a:solidFill>
                  <a:srgbClr val="FF0000"/>
                </a:solidFill>
                <a:latin typeface="Times New Roman" panose="02020603050405020304" pitchFamily="18" charset="0"/>
                <a:ea typeface="宋体" panose="02010600030101010101" pitchFamily="2" charset="-122"/>
              </a:rPr>
              <a:t>★</a:t>
            </a:r>
            <a:r>
              <a:rPr lang="zh-CN" altLang="en-US" sz="2000" b="1" dirty="0">
                <a:solidFill>
                  <a:srgbClr val="0000FF"/>
                </a:solidFill>
                <a:latin typeface="Times New Roman" panose="02020603050405020304" pitchFamily="18" charset="0"/>
                <a:ea typeface="宋体" panose="02010600030101010101" pitchFamily="2" charset="-122"/>
              </a:rPr>
              <a:t>账户如有期初余额，一般应登记在账户中记录增加额等的那一方</a:t>
            </a:r>
            <a:endParaRPr lang="zh-CN" altLang="en-US" sz="2000" b="1" dirty="0">
              <a:solidFill>
                <a:srgbClr val="0000FF"/>
              </a:solidFill>
              <a:latin typeface="Times New Roman" panose="02020603050405020304" pitchFamily="18" charset="0"/>
              <a:ea typeface="宋体" panose="02010600030101010101" pitchFamily="2" charset="-122"/>
            </a:endParaRPr>
          </a:p>
        </p:txBody>
      </p:sp>
      <p:sp>
        <p:nvSpPr>
          <p:cNvPr id="26645" name="AutoShape 21"/>
          <p:cNvSpPr/>
          <p:nvPr/>
        </p:nvSpPr>
        <p:spPr>
          <a:xfrm>
            <a:off x="381000" y="4648200"/>
            <a:ext cx="468313" cy="1655763"/>
          </a:xfrm>
          <a:prstGeom prst="wedgeRoundRectCallout">
            <a:avLst>
              <a:gd name="adj1" fmla="val -1185"/>
              <a:gd name="adj2" fmla="val -11745"/>
              <a:gd name="adj3" fmla="val 16667"/>
            </a:avLst>
          </a:prstGeom>
          <a:solidFill>
            <a:srgbClr val="009900"/>
          </a:solidFill>
          <a:ln w="9525" cap="flat" cmpd="sng">
            <a:solidFill>
              <a:schemeClr val="tx1"/>
            </a:solidFill>
            <a:prstDash val="sysDot"/>
            <a:miter/>
            <a:headEnd type="none" w="med" len="med"/>
            <a:tailEnd type="none" w="med" len="med"/>
          </a:ln>
        </p:spPr>
        <p:txBody>
          <a:bodyPr anchor="t"/>
          <a:p>
            <a:pPr lvl="0" indent="0" algn="ctr">
              <a:lnSpc>
                <a:spcPct val="90000"/>
              </a:lnSpc>
            </a:pPr>
            <a:r>
              <a:rPr lang="en-US" altLang="zh-CN" sz="2000" b="1" dirty="0">
                <a:solidFill>
                  <a:srgbClr val="FF0000"/>
                </a:solidFill>
                <a:latin typeface="Times New Roman" panose="02020603050405020304" pitchFamily="18" charset="0"/>
                <a:ea typeface="宋体" panose="02010600030101010101" pitchFamily="2" charset="-122"/>
              </a:rPr>
              <a:t>◆</a:t>
            </a:r>
            <a:r>
              <a:rPr lang="zh-CN" altLang="en-US" sz="2000" b="1" dirty="0">
                <a:solidFill>
                  <a:schemeClr val="bg1"/>
                </a:solidFill>
                <a:latin typeface="Times New Roman" panose="02020603050405020304" pitchFamily="18" charset="0"/>
                <a:ea typeface="宋体" panose="02010600030101010101" pitchFamily="2" charset="-122"/>
              </a:rPr>
              <a:t>特别提示</a:t>
            </a:r>
            <a:endParaRPr lang="zh-CN" altLang="en-US" sz="2000" b="1" dirty="0">
              <a:solidFill>
                <a:schemeClr val="bg1"/>
              </a:solidFill>
              <a:latin typeface="Times New Roman" panose="02020603050405020304" pitchFamily="18" charset="0"/>
              <a:ea typeface="宋体" panose="02010600030101010101" pitchFamily="2" charset="-122"/>
            </a:endParaRPr>
          </a:p>
        </p:txBody>
      </p:sp>
      <p:sp>
        <p:nvSpPr>
          <p:cNvPr id="26646" name="AutoShape 22"/>
          <p:cNvSpPr/>
          <p:nvPr/>
        </p:nvSpPr>
        <p:spPr>
          <a:xfrm>
            <a:off x="3124200" y="3733800"/>
            <a:ext cx="1736725" cy="838200"/>
          </a:xfrm>
          <a:prstGeom prst="wedgeEllipseCallout">
            <a:avLst>
              <a:gd name="adj1" fmla="val -33644"/>
              <a:gd name="adj2" fmla="val -78218"/>
            </a:avLst>
          </a:prstGeom>
          <a:solidFill>
            <a:srgbClr val="66FF66"/>
          </a:solidFill>
          <a:ln w="9525" cap="flat" cmpd="sng">
            <a:solidFill>
              <a:schemeClr val="tx1"/>
            </a:solidFill>
            <a:prstDash val="sysDot"/>
            <a:miter/>
            <a:headEnd type="none" w="med" len="med"/>
            <a:tailEnd type="none" w="med" len="med"/>
          </a:ln>
        </p:spPr>
        <p:txBody>
          <a:bodyPr anchor="t"/>
          <a:p>
            <a:pPr lvl="0" indent="0" algn="ctr"/>
            <a:r>
              <a:rPr lang="zh-CN" altLang="en-US" b="1" dirty="0">
                <a:solidFill>
                  <a:srgbClr val="FF0000"/>
                </a:solidFill>
                <a:latin typeface="Arial" panose="020B0604020202020204" pitchFamily="34" charset="0"/>
                <a:ea typeface="宋体" panose="02010600030101010101" pitchFamily="2" charset="-122"/>
              </a:rPr>
              <a:t>不包括期初余额！</a:t>
            </a:r>
            <a:endParaRPr lang="zh-CN" altLang="en-US" b="1" dirty="0">
              <a:solidFill>
                <a:srgbClr val="FF0000"/>
              </a:solidFill>
              <a:latin typeface="Arial" panose="020B0604020202020204" pitchFamily="34" charset="0"/>
              <a:ea typeface="宋体" panose="02010600030101010101" pitchFamily="2" charset="-122"/>
            </a:endParaRPr>
          </a:p>
        </p:txBody>
      </p:sp>
      <p:sp>
        <p:nvSpPr>
          <p:cNvPr id="2" name="矩形 1"/>
          <p:cNvSpPr/>
          <p:nvPr/>
        </p:nvSpPr>
        <p:spPr>
          <a:xfrm>
            <a:off x="5843905" y="304800"/>
            <a:ext cx="185039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solidFill>
                  <a:schemeClr val="tx1"/>
                </a:solidFill>
                <a:latin typeface="楷体" panose="02010609060101010101" charset="-122"/>
                <a:ea typeface="楷体" panose="02010609060101010101" charset="-122"/>
              </a:rPr>
              <a:t>账户名称</a:t>
            </a:r>
            <a:endParaRPr lang="zh-CN" altLang="en-US" sz="2400" b="1">
              <a:solidFill>
                <a:schemeClr val="tx1"/>
              </a:solidFill>
              <a:latin typeface="楷体" panose="02010609060101010101" charset="-122"/>
              <a:ea typeface="楷体" panose="02010609060101010101" charset="-122"/>
            </a:endParaRPr>
          </a:p>
          <a:p>
            <a:pPr algn="ctr"/>
            <a:r>
              <a:rPr lang="zh-CN" altLang="en-US" sz="2400" b="1">
                <a:solidFill>
                  <a:schemeClr val="tx1"/>
                </a:solidFill>
                <a:latin typeface="楷体" panose="02010609060101010101" charset="-122"/>
                <a:ea typeface="楷体" panose="02010609060101010101" charset="-122"/>
              </a:rPr>
              <a:t>账户方向</a:t>
            </a:r>
            <a:endParaRPr lang="zh-CN" altLang="en-US" sz="2400" b="1">
              <a:solidFill>
                <a:schemeClr val="tx1"/>
              </a:solidFill>
              <a:latin typeface="楷体" panose="02010609060101010101" charset="-122"/>
              <a:ea typeface="楷体" panose="02010609060101010101" charset="-122"/>
            </a:endParaRPr>
          </a:p>
          <a:p>
            <a:pPr algn="ctr"/>
            <a:r>
              <a:rPr lang="zh-CN" altLang="en-US" sz="2400" b="1">
                <a:solidFill>
                  <a:schemeClr val="tx1"/>
                </a:solidFill>
                <a:latin typeface="楷体" panose="02010609060101010101" charset="-122"/>
                <a:ea typeface="楷体" panose="02010609060101010101" charset="-122"/>
              </a:rPr>
              <a:t>账户金额</a:t>
            </a:r>
            <a:endParaRPr lang="zh-CN" altLang="en-US" sz="2400" b="1">
              <a:solidFill>
                <a:schemeClr val="tx1"/>
              </a:solidFill>
              <a:latin typeface="楷体" panose="02010609060101010101" charset="-122"/>
              <a:ea typeface="楷体" panose="02010609060101010101" charset="-122"/>
            </a:endParaRPr>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26639"/>
                                        </p:tgtEl>
                                        <p:attrNameLst>
                                          <p:attrName>style.visibility</p:attrName>
                                        </p:attrNameLst>
                                      </p:cBhvr>
                                      <p:to>
                                        <p:strVal val="visible"/>
                                      </p:to>
                                    </p:set>
                                    <p:animEffect transition="in" filter="slide(fromRight)">
                                      <p:cBhvr>
                                        <p:cTn id="7" dur="1000"/>
                                        <p:tgtEl>
                                          <p:spTgt spid="2663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26640"/>
                                        </p:tgtEl>
                                        <p:attrNameLst>
                                          <p:attrName>style.visibility</p:attrName>
                                        </p:attrNameLst>
                                      </p:cBhvr>
                                      <p:to>
                                        <p:strVal val="visible"/>
                                      </p:to>
                                    </p:set>
                                    <p:animEffect transition="in" filter="slide(fromRight)">
                                      <p:cBhvr>
                                        <p:cTn id="12" dur="1000"/>
                                        <p:tgtEl>
                                          <p:spTgt spid="26640"/>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26646"/>
                                        </p:tgtEl>
                                        <p:attrNameLst>
                                          <p:attrName>style.visibility</p:attrName>
                                        </p:attrNameLst>
                                      </p:cBhvr>
                                      <p:to>
                                        <p:strVal val="visible"/>
                                      </p:to>
                                    </p:set>
                                    <p:animEffect transition="in" filter="slide(fromTop)">
                                      <p:cBhvr>
                                        <p:cTn id="16" dur="2000"/>
                                        <p:tgtEl>
                                          <p:spTgt spid="26646"/>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1" fill="hold" grpId="0" nodeType="clickEffect">
                                  <p:stCondLst>
                                    <p:cond delay="0"/>
                                  </p:stCondLst>
                                  <p:childTnLst>
                                    <p:set>
                                      <p:cBhvr>
                                        <p:cTn id="20" dur="1" fill="hold">
                                          <p:stCondLst>
                                            <p:cond delay="0"/>
                                          </p:stCondLst>
                                        </p:cTn>
                                        <p:tgtEl>
                                          <p:spTgt spid="26641"/>
                                        </p:tgtEl>
                                        <p:attrNameLst>
                                          <p:attrName>style.visibility</p:attrName>
                                        </p:attrNameLst>
                                      </p:cBhvr>
                                      <p:to>
                                        <p:strVal val="visible"/>
                                      </p:to>
                                    </p:set>
                                    <p:animEffect transition="in" filter="slide(fromTop)">
                                      <p:cBhvr>
                                        <p:cTn id="21" dur="1000"/>
                                        <p:tgtEl>
                                          <p:spTgt spid="26641"/>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grpId="0" nodeType="clickEffect">
                                  <p:stCondLst>
                                    <p:cond delay="0"/>
                                  </p:stCondLst>
                                  <p:childTnLst>
                                    <p:set>
                                      <p:cBhvr>
                                        <p:cTn id="25" dur="1" fill="hold">
                                          <p:stCondLst>
                                            <p:cond delay="0"/>
                                          </p:stCondLst>
                                        </p:cTn>
                                        <p:tgtEl>
                                          <p:spTgt spid="26642"/>
                                        </p:tgtEl>
                                        <p:attrNameLst>
                                          <p:attrName>style.visibility</p:attrName>
                                        </p:attrNameLst>
                                      </p:cBhvr>
                                      <p:to>
                                        <p:strVal val="visible"/>
                                      </p:to>
                                    </p:set>
                                    <p:animEffect transition="in" filter="slide(fromLeft)">
                                      <p:cBhvr>
                                        <p:cTn id="26" dur="1000"/>
                                        <p:tgtEl>
                                          <p:spTgt spid="26642"/>
                                        </p:tgtEl>
                                      </p:cBhvr>
                                    </p:animEffect>
                                  </p:childTnLst>
                                </p:cTn>
                              </p:par>
                            </p:childTnLst>
                          </p:cTn>
                        </p:par>
                      </p:childTnLst>
                    </p:cTn>
                  </p:par>
                  <p:par>
                    <p:cTn id="27" fill="hold">
                      <p:stCondLst>
                        <p:cond delay="indefinite"/>
                      </p:stCondLst>
                      <p:childTnLst>
                        <p:par>
                          <p:cTn id="28" fill="hold">
                            <p:stCondLst>
                              <p:cond delay="0"/>
                            </p:stCondLst>
                            <p:childTnLst>
                              <p:par>
                                <p:cTn id="29" presetID="43" presetClass="entr" presetSubtype="0" fill="hold" grpId="0" nodeType="clickEffect">
                                  <p:stCondLst>
                                    <p:cond delay="0"/>
                                  </p:stCondLst>
                                  <p:childTnLst>
                                    <p:set>
                                      <p:cBhvr>
                                        <p:cTn id="30" dur="1" fill="hold">
                                          <p:stCondLst>
                                            <p:cond delay="0"/>
                                          </p:stCondLst>
                                        </p:cTn>
                                        <p:tgtEl>
                                          <p:spTgt spid="26645"/>
                                        </p:tgtEl>
                                        <p:attrNameLst>
                                          <p:attrName>style.visibility</p:attrName>
                                        </p:attrNameLst>
                                      </p:cBhvr>
                                      <p:to>
                                        <p:strVal val="visible"/>
                                      </p:to>
                                    </p:set>
                                    <p:animEffect transition="in" filter="fade">
                                      <p:cBhvr>
                                        <p:cTn id="31" dur="100"/>
                                        <p:tgtEl>
                                          <p:spTgt spid="26645"/>
                                        </p:tgtEl>
                                      </p:cBhvr>
                                    </p:animEffect>
                                    <p:anim calcmode="lin" valueType="num">
                                      <p:cBhvr>
                                        <p:cTn id="32" dur="400" fill="hold"/>
                                        <p:tgtEl>
                                          <p:spTgt spid="26645"/>
                                        </p:tgtEl>
                                        <p:attrNameLst>
                                          <p:attrName>ppt_x</p:attrName>
                                        </p:attrNameLst>
                                      </p:cBhvr>
                                      <p:tavLst>
                                        <p:tav tm="0">
                                          <p:val>
                                            <p:strVal val="#ppt_x"/>
                                          </p:val>
                                        </p:tav>
                                        <p:tav tm="100000">
                                          <p:val>
                                            <p:strVal val="#ppt_x"/>
                                          </p:val>
                                        </p:tav>
                                      </p:tavLst>
                                    </p:anim>
                                    <p:anim calcmode="lin" valueType="num">
                                      <p:cBhvr>
                                        <p:cTn id="33" dur="400" fill="hold"/>
                                        <p:tgtEl>
                                          <p:spTgt spid="26645"/>
                                        </p:tgtEl>
                                        <p:attrNameLst>
                                          <p:attrName>ppt_y</p:attrName>
                                        </p:attrNameLst>
                                      </p:cBhvr>
                                      <p:tavLst>
                                        <p:tav tm="0">
                                          <p:val>
                                            <p:strVal val="#ppt_y+0.31"/>
                                          </p:val>
                                        </p:tav>
                                        <p:tav tm="100000">
                                          <p:val>
                                            <p:strVal val="#ppt_y+0.31"/>
                                          </p:val>
                                        </p:tav>
                                      </p:tavLst>
                                    </p:anim>
                                    <p:anim calcmode="lin" valueType="num">
                                      <p:cBhvr>
                                        <p:cTn id="34" dur="600" decel="50000" fill="hold">
                                          <p:stCondLst>
                                            <p:cond delay="400"/>
                                          </p:stCondLst>
                                        </p:cTn>
                                        <p:tgtEl>
                                          <p:spTgt spid="2664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5" dur="600" decel="50000" fill="hold">
                                          <p:stCondLst>
                                            <p:cond delay="400"/>
                                          </p:stCondLst>
                                        </p:cTn>
                                        <p:tgtEl>
                                          <p:spTgt spid="2664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36" fill="hold">
                            <p:stCondLst>
                              <p:cond delay="1000"/>
                            </p:stCondLst>
                            <p:childTnLst>
                              <p:par>
                                <p:cTn id="37" presetID="18" presetClass="entr" presetSubtype="6" fill="hold" nodeType="afterEffect">
                                  <p:stCondLst>
                                    <p:cond delay="0"/>
                                  </p:stCondLst>
                                  <p:childTnLst>
                                    <p:set>
                                      <p:cBhvr>
                                        <p:cTn id="38" dur="1" fill="hold">
                                          <p:stCondLst>
                                            <p:cond delay="0"/>
                                          </p:stCondLst>
                                        </p:cTn>
                                        <p:tgtEl>
                                          <p:spTgt spid="26643">
                                            <p:txEl>
                                              <p:charRg st="0" end="31"/>
                                            </p:txEl>
                                          </p:spTgt>
                                        </p:tgtEl>
                                        <p:attrNameLst>
                                          <p:attrName>style.visibility</p:attrName>
                                        </p:attrNameLst>
                                      </p:cBhvr>
                                      <p:to>
                                        <p:strVal val="visible"/>
                                      </p:to>
                                    </p:set>
                                    <p:animEffect transition="in" filter="strips(downRight)">
                                      <p:cBhvr>
                                        <p:cTn id="39" dur="1000"/>
                                        <p:tgtEl>
                                          <p:spTgt spid="26643">
                                            <p:txEl>
                                              <p:charRg st="0" end="3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6" fill="hold" nodeType="clickEffect">
                                  <p:stCondLst>
                                    <p:cond delay="0"/>
                                  </p:stCondLst>
                                  <p:childTnLst>
                                    <p:set>
                                      <p:cBhvr>
                                        <p:cTn id="43" dur="1" fill="hold">
                                          <p:stCondLst>
                                            <p:cond delay="0"/>
                                          </p:stCondLst>
                                        </p:cTn>
                                        <p:tgtEl>
                                          <p:spTgt spid="26643">
                                            <p:txEl>
                                              <p:charRg st="31" end="53"/>
                                            </p:txEl>
                                          </p:spTgt>
                                        </p:tgtEl>
                                        <p:attrNameLst>
                                          <p:attrName>style.visibility</p:attrName>
                                        </p:attrNameLst>
                                      </p:cBhvr>
                                      <p:to>
                                        <p:strVal val="visible"/>
                                      </p:to>
                                    </p:set>
                                    <p:animEffect transition="in" filter="strips(downRight)">
                                      <p:cBhvr>
                                        <p:cTn id="44" dur="1000"/>
                                        <p:tgtEl>
                                          <p:spTgt spid="26643">
                                            <p:txEl>
                                              <p:charRg st="31" end="5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8" presetClass="entr" presetSubtype="6" fill="hold" nodeType="clickEffect">
                                  <p:stCondLst>
                                    <p:cond delay="0"/>
                                  </p:stCondLst>
                                  <p:childTnLst>
                                    <p:set>
                                      <p:cBhvr>
                                        <p:cTn id="48" dur="1" fill="hold">
                                          <p:stCondLst>
                                            <p:cond delay="0"/>
                                          </p:stCondLst>
                                        </p:cTn>
                                        <p:tgtEl>
                                          <p:spTgt spid="26643">
                                            <p:txEl>
                                              <p:charRg st="53" end="83"/>
                                            </p:txEl>
                                          </p:spTgt>
                                        </p:tgtEl>
                                        <p:attrNameLst>
                                          <p:attrName>style.visibility</p:attrName>
                                        </p:attrNameLst>
                                      </p:cBhvr>
                                      <p:to>
                                        <p:strVal val="visible"/>
                                      </p:to>
                                    </p:set>
                                    <p:animEffect transition="in" filter="strips(downRight)">
                                      <p:cBhvr>
                                        <p:cTn id="49" dur="1000"/>
                                        <p:tgtEl>
                                          <p:spTgt spid="26643">
                                            <p:txEl>
                                              <p:charRg st="53" end="8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blinds(horizontal)">
                                      <p:cBhvr>
                                        <p:cTn id="54" dur="500"/>
                                        <p:tgtEl>
                                          <p:spTgt spid="2"/>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xit" presetSubtype="10" fill="hold" grpId="1" nodeType="clickEffect">
                                  <p:stCondLst>
                                    <p:cond delay="0"/>
                                  </p:stCondLst>
                                  <p:childTnLst>
                                    <p:animEffect transition="out" filter="blinds(horizontal)">
                                      <p:cBhvr>
                                        <p:cTn id="58" dur="500"/>
                                        <p:tgtEl>
                                          <p:spTgt spid="2"/>
                                        </p:tgtEl>
                                      </p:cBhvr>
                                    </p:animEffect>
                                    <p:set>
                                      <p:cBhvr>
                                        <p:cTn id="59"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9" grpId="0" animBg="1"/>
      <p:bldP spid="26640" grpId="0" animBg="1"/>
      <p:bldP spid="26641" grpId="0" animBg="1"/>
      <p:bldP spid="26642" grpId="0" animBg="1"/>
      <p:bldP spid="26645" grpId="0" animBg="1"/>
      <p:bldP spid="26646" grpId="0" bldLvl="0" animBg="1"/>
      <p:bldP spid="2" grpId="0" bldLvl="0" animBg="1"/>
      <p:bldP spid="2" grpId="1"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4"/>
          <p:cNvGrpSpPr/>
          <p:nvPr/>
        </p:nvGrpSpPr>
        <p:grpSpPr>
          <a:xfrm>
            <a:off x="304800" y="1752600"/>
            <a:ext cx="8610600" cy="1219200"/>
            <a:chOff x="192" y="1488"/>
            <a:chExt cx="5424" cy="768"/>
          </a:xfrm>
        </p:grpSpPr>
        <p:sp>
          <p:nvSpPr>
            <p:cNvPr id="26626" name="AutoShape 5"/>
            <p:cNvSpPr/>
            <p:nvPr/>
          </p:nvSpPr>
          <p:spPr>
            <a:xfrm>
              <a:off x="192" y="1488"/>
              <a:ext cx="5424" cy="768"/>
            </a:xfrm>
            <a:prstGeom prst="wedgeRectCallout">
              <a:avLst>
                <a:gd name="adj1" fmla="val -29810"/>
                <a:gd name="adj2" fmla="val 45051"/>
              </a:avLst>
            </a:prstGeom>
            <a:solidFill>
              <a:srgbClr val="FFFFCC"/>
            </a:solidFill>
            <a:ln w="9525">
              <a:noFill/>
            </a:ln>
          </p:spPr>
          <p:txBody>
            <a:bodyPr anchor="t"/>
            <a:p>
              <a:pPr lvl="0" indent="0" algn="ctr"/>
              <a:endParaRPr lang="zh-CN" altLang="zh-CN" dirty="0">
                <a:latin typeface="Arial" panose="020B0604020202020204" pitchFamily="34" charset="0"/>
                <a:ea typeface="宋体" panose="02010600030101010101" pitchFamily="2" charset="-122"/>
              </a:endParaRPr>
            </a:p>
          </p:txBody>
        </p:sp>
        <p:grpSp>
          <p:nvGrpSpPr>
            <p:cNvPr id="26627" name="Group 6"/>
            <p:cNvGrpSpPr/>
            <p:nvPr/>
          </p:nvGrpSpPr>
          <p:grpSpPr>
            <a:xfrm>
              <a:off x="480" y="1632"/>
              <a:ext cx="830" cy="511"/>
              <a:chOff x="431" y="799"/>
              <a:chExt cx="998" cy="681"/>
            </a:xfrm>
          </p:grpSpPr>
          <p:sp>
            <p:nvSpPr>
              <p:cNvPr id="26628" name="AutoShape 7"/>
              <p:cNvSpPr/>
              <p:nvPr/>
            </p:nvSpPr>
            <p:spPr>
              <a:xfrm>
                <a:off x="771" y="839"/>
                <a:ext cx="363" cy="345"/>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6629" name="AutoShape 8"/>
              <p:cNvSpPr/>
              <p:nvPr/>
            </p:nvSpPr>
            <p:spPr>
              <a:xfrm>
                <a:off x="771" y="876"/>
                <a:ext cx="363" cy="346"/>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6630" name="AutoShape 9"/>
              <p:cNvSpPr/>
              <p:nvPr/>
            </p:nvSpPr>
            <p:spPr>
              <a:xfrm>
                <a:off x="704" y="954"/>
                <a:ext cx="363" cy="345"/>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6631" name="AutoShape 10"/>
              <p:cNvSpPr/>
              <p:nvPr/>
            </p:nvSpPr>
            <p:spPr>
              <a:xfrm>
                <a:off x="515" y="1057"/>
                <a:ext cx="362" cy="346"/>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6632" name="AutoShape 11"/>
              <p:cNvSpPr/>
              <p:nvPr/>
            </p:nvSpPr>
            <p:spPr>
              <a:xfrm>
                <a:off x="787" y="1057"/>
                <a:ext cx="363" cy="346"/>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6633" name="AutoShape 12"/>
              <p:cNvSpPr/>
              <p:nvPr/>
            </p:nvSpPr>
            <p:spPr>
              <a:xfrm>
                <a:off x="515" y="799"/>
                <a:ext cx="362" cy="344"/>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6634" name="AutoShape 13"/>
              <p:cNvSpPr/>
              <p:nvPr/>
            </p:nvSpPr>
            <p:spPr>
              <a:xfrm>
                <a:off x="787" y="799"/>
                <a:ext cx="363" cy="344"/>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6635" name="AutoShape 14"/>
              <p:cNvSpPr/>
              <p:nvPr/>
            </p:nvSpPr>
            <p:spPr>
              <a:xfrm>
                <a:off x="431" y="1135"/>
                <a:ext cx="362" cy="345"/>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6636" name="AutoShape 15"/>
              <p:cNvSpPr/>
              <p:nvPr/>
            </p:nvSpPr>
            <p:spPr>
              <a:xfrm>
                <a:off x="431" y="876"/>
                <a:ext cx="362" cy="346"/>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6637" name="AutoShape 16"/>
              <p:cNvSpPr/>
              <p:nvPr/>
            </p:nvSpPr>
            <p:spPr>
              <a:xfrm>
                <a:off x="711" y="1135"/>
                <a:ext cx="363" cy="345"/>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6638" name="AutoShape 17"/>
              <p:cNvSpPr/>
              <p:nvPr/>
            </p:nvSpPr>
            <p:spPr>
              <a:xfrm>
                <a:off x="711" y="876"/>
                <a:ext cx="363" cy="346"/>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6639" name="AutoShape 18"/>
              <p:cNvSpPr/>
              <p:nvPr/>
            </p:nvSpPr>
            <p:spPr>
              <a:xfrm>
                <a:off x="1066" y="1049"/>
                <a:ext cx="363" cy="345"/>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6640" name="AutoShape 19"/>
              <p:cNvSpPr/>
              <p:nvPr/>
            </p:nvSpPr>
            <p:spPr>
              <a:xfrm>
                <a:off x="1066" y="799"/>
                <a:ext cx="363" cy="344"/>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6641" name="AutoShape 20"/>
              <p:cNvSpPr/>
              <p:nvPr/>
            </p:nvSpPr>
            <p:spPr>
              <a:xfrm>
                <a:off x="994" y="1135"/>
                <a:ext cx="363" cy="345"/>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6642" name="AutoShape 21"/>
              <p:cNvSpPr/>
              <p:nvPr/>
            </p:nvSpPr>
            <p:spPr>
              <a:xfrm>
                <a:off x="994" y="876"/>
                <a:ext cx="363" cy="346"/>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6643" name="Text Box 22"/>
              <p:cNvSpPr txBox="1"/>
              <p:nvPr/>
            </p:nvSpPr>
            <p:spPr>
              <a:xfrm>
                <a:off x="530" y="966"/>
                <a:ext cx="666" cy="431"/>
              </a:xfrm>
              <a:prstGeom prst="rect">
                <a:avLst/>
              </a:prstGeom>
              <a:noFill/>
              <a:ln w="9525">
                <a:noFill/>
              </a:ln>
            </p:spPr>
            <p:txBody>
              <a:bodyPr anchor="t"/>
              <a:p>
                <a:pPr lvl="0" indent="0" algn="ctr"/>
                <a:r>
                  <a:rPr lang="zh-CN" altLang="en-US" sz="2000" b="1" dirty="0">
                    <a:solidFill>
                      <a:schemeClr val="tx2"/>
                    </a:solidFill>
                    <a:latin typeface="Times New Roman" panose="02020603050405020304" pitchFamily="18" charset="0"/>
                    <a:ea typeface="宋体" panose="02010600030101010101" pitchFamily="2" charset="-122"/>
                  </a:rPr>
                  <a:t>资产</a:t>
                </a:r>
                <a:endParaRPr lang="zh-CN" altLang="en-US" sz="2000" dirty="0">
                  <a:solidFill>
                    <a:schemeClr val="tx2"/>
                  </a:solidFill>
                  <a:latin typeface="Times New Roman" panose="02020603050405020304" pitchFamily="18" charset="0"/>
                  <a:ea typeface="宋体" panose="02010600030101010101" pitchFamily="2" charset="-122"/>
                </a:endParaRPr>
              </a:p>
            </p:txBody>
          </p:sp>
        </p:grpSp>
        <p:grpSp>
          <p:nvGrpSpPr>
            <p:cNvPr id="26644" name="Group 23"/>
            <p:cNvGrpSpPr/>
            <p:nvPr/>
          </p:nvGrpSpPr>
          <p:grpSpPr>
            <a:xfrm>
              <a:off x="1680" y="1632"/>
              <a:ext cx="379" cy="518"/>
              <a:chOff x="1334" y="799"/>
              <a:chExt cx="379" cy="518"/>
            </a:xfrm>
          </p:grpSpPr>
          <p:sp>
            <p:nvSpPr>
              <p:cNvPr id="26645" name="AutoShape 24"/>
              <p:cNvSpPr/>
              <p:nvPr/>
            </p:nvSpPr>
            <p:spPr>
              <a:xfrm>
                <a:off x="1401" y="995"/>
                <a:ext cx="312" cy="263"/>
              </a:xfrm>
              <a:prstGeom prst="cube">
                <a:avLst>
                  <a:gd name="adj" fmla="val 25000"/>
                </a:avLst>
              </a:prstGeom>
              <a:solidFill>
                <a:srgbClr val="66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6646" name="AutoShape 25"/>
              <p:cNvSpPr/>
              <p:nvPr/>
            </p:nvSpPr>
            <p:spPr>
              <a:xfrm>
                <a:off x="1401" y="799"/>
                <a:ext cx="312" cy="262"/>
              </a:xfrm>
              <a:prstGeom prst="cube">
                <a:avLst>
                  <a:gd name="adj" fmla="val 25000"/>
                </a:avLst>
              </a:prstGeom>
              <a:solidFill>
                <a:srgbClr val="66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6647" name="AutoShape 26"/>
              <p:cNvSpPr/>
              <p:nvPr/>
            </p:nvSpPr>
            <p:spPr>
              <a:xfrm>
                <a:off x="1337" y="1055"/>
                <a:ext cx="312" cy="262"/>
              </a:xfrm>
              <a:prstGeom prst="cube">
                <a:avLst>
                  <a:gd name="adj" fmla="val 25000"/>
                </a:avLst>
              </a:prstGeom>
              <a:solidFill>
                <a:srgbClr val="66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6648" name="AutoShape 27"/>
              <p:cNvSpPr/>
              <p:nvPr/>
            </p:nvSpPr>
            <p:spPr>
              <a:xfrm>
                <a:off x="1337" y="858"/>
                <a:ext cx="312" cy="263"/>
              </a:xfrm>
              <a:prstGeom prst="cube">
                <a:avLst>
                  <a:gd name="adj" fmla="val 25000"/>
                </a:avLst>
              </a:prstGeom>
              <a:solidFill>
                <a:srgbClr val="66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6649" name="Text Box 28"/>
              <p:cNvSpPr txBox="1"/>
              <p:nvPr/>
            </p:nvSpPr>
            <p:spPr>
              <a:xfrm>
                <a:off x="1334" y="905"/>
                <a:ext cx="225" cy="283"/>
              </a:xfrm>
              <a:prstGeom prst="rect">
                <a:avLst/>
              </a:prstGeom>
              <a:noFill/>
              <a:ln w="9525">
                <a:noFill/>
              </a:ln>
            </p:spPr>
            <p:txBody>
              <a:bodyPr anchor="t"/>
              <a:p>
                <a:pPr lvl="0" indent="0" algn="ctr" eaLnBrk="0" hangingPunct="0"/>
                <a:r>
                  <a:rPr lang="zh-CN" altLang="en-US" b="1" dirty="0">
                    <a:solidFill>
                      <a:schemeClr val="bg1"/>
                    </a:solidFill>
                    <a:latin typeface="Times New Roman" panose="02020603050405020304" pitchFamily="18" charset="0"/>
                    <a:ea typeface="宋体" panose="02010600030101010101" pitchFamily="2" charset="-122"/>
                  </a:rPr>
                  <a:t>负债</a:t>
                </a:r>
                <a:endParaRPr lang="zh-CN" altLang="en-US" b="1" dirty="0">
                  <a:solidFill>
                    <a:schemeClr val="bg1"/>
                  </a:solidFill>
                  <a:latin typeface="Times New Roman" panose="02020603050405020304" pitchFamily="18" charset="0"/>
                  <a:ea typeface="宋体" panose="02010600030101010101" pitchFamily="2" charset="-122"/>
                </a:endParaRPr>
              </a:p>
            </p:txBody>
          </p:sp>
        </p:grpSp>
        <p:grpSp>
          <p:nvGrpSpPr>
            <p:cNvPr id="26650" name="Group 29"/>
            <p:cNvGrpSpPr/>
            <p:nvPr/>
          </p:nvGrpSpPr>
          <p:grpSpPr>
            <a:xfrm>
              <a:off x="2346" y="1632"/>
              <a:ext cx="678" cy="522"/>
              <a:chOff x="1676" y="799"/>
              <a:chExt cx="678" cy="522"/>
            </a:xfrm>
          </p:grpSpPr>
          <p:grpSp>
            <p:nvGrpSpPr>
              <p:cNvPr id="26651" name="Group 30"/>
              <p:cNvGrpSpPr/>
              <p:nvPr/>
            </p:nvGrpSpPr>
            <p:grpSpPr>
              <a:xfrm>
                <a:off x="1753" y="799"/>
                <a:ext cx="601" cy="522"/>
                <a:chOff x="8280" y="9708"/>
                <a:chExt cx="1410" cy="1233"/>
              </a:xfrm>
            </p:grpSpPr>
            <p:sp>
              <p:nvSpPr>
                <p:cNvPr id="26652" name="AutoShape 31"/>
                <p:cNvSpPr/>
                <p:nvPr/>
              </p:nvSpPr>
              <p:spPr>
                <a:xfrm>
                  <a:off x="8430" y="10176"/>
                  <a:ext cx="720" cy="624"/>
                </a:xfrm>
                <a:prstGeom prst="cube">
                  <a:avLst>
                    <a:gd name="adj" fmla="val 25000"/>
                  </a:avLst>
                </a:prstGeom>
                <a:solidFill>
                  <a:srgbClr val="FF99CC"/>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6653" name="AutoShape 32"/>
                <p:cNvSpPr/>
                <p:nvPr/>
              </p:nvSpPr>
              <p:spPr>
                <a:xfrm>
                  <a:off x="8415" y="9708"/>
                  <a:ext cx="720" cy="624"/>
                </a:xfrm>
                <a:prstGeom prst="cube">
                  <a:avLst>
                    <a:gd name="adj" fmla="val 25000"/>
                  </a:avLst>
                </a:prstGeom>
                <a:solidFill>
                  <a:srgbClr val="FF99CC"/>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6654" name="AutoShape 33"/>
                <p:cNvSpPr/>
                <p:nvPr/>
              </p:nvSpPr>
              <p:spPr>
                <a:xfrm>
                  <a:off x="8280" y="10317"/>
                  <a:ext cx="720" cy="624"/>
                </a:xfrm>
                <a:prstGeom prst="cube">
                  <a:avLst>
                    <a:gd name="adj" fmla="val 25000"/>
                  </a:avLst>
                </a:prstGeom>
                <a:solidFill>
                  <a:srgbClr val="FF99CC"/>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6655" name="AutoShape 34"/>
                <p:cNvSpPr/>
                <p:nvPr/>
              </p:nvSpPr>
              <p:spPr>
                <a:xfrm>
                  <a:off x="8280" y="9849"/>
                  <a:ext cx="720" cy="624"/>
                </a:xfrm>
                <a:prstGeom prst="cube">
                  <a:avLst>
                    <a:gd name="adj" fmla="val 25000"/>
                  </a:avLst>
                </a:prstGeom>
                <a:solidFill>
                  <a:srgbClr val="FF99CC"/>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grpSp>
              <p:nvGrpSpPr>
                <p:cNvPr id="26656" name="Group 35"/>
                <p:cNvGrpSpPr/>
                <p:nvPr/>
              </p:nvGrpSpPr>
              <p:grpSpPr>
                <a:xfrm>
                  <a:off x="8835" y="9708"/>
                  <a:ext cx="855" cy="1233"/>
                  <a:chOff x="8835" y="9708"/>
                  <a:chExt cx="855" cy="1233"/>
                </a:xfrm>
              </p:grpSpPr>
              <p:sp>
                <p:nvSpPr>
                  <p:cNvPr id="26657" name="AutoShape 36"/>
                  <p:cNvSpPr/>
                  <p:nvPr/>
                </p:nvSpPr>
                <p:spPr>
                  <a:xfrm>
                    <a:off x="8970" y="10176"/>
                    <a:ext cx="720" cy="624"/>
                  </a:xfrm>
                  <a:prstGeom prst="cube">
                    <a:avLst>
                      <a:gd name="adj" fmla="val 25000"/>
                    </a:avLst>
                  </a:prstGeom>
                  <a:solidFill>
                    <a:srgbClr val="FF99CC"/>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6658" name="AutoShape 37"/>
                  <p:cNvSpPr/>
                  <p:nvPr/>
                </p:nvSpPr>
                <p:spPr>
                  <a:xfrm>
                    <a:off x="8970" y="9708"/>
                    <a:ext cx="720" cy="624"/>
                  </a:xfrm>
                  <a:prstGeom prst="cube">
                    <a:avLst>
                      <a:gd name="adj" fmla="val 25000"/>
                    </a:avLst>
                  </a:prstGeom>
                  <a:solidFill>
                    <a:srgbClr val="FF99CC"/>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6659" name="AutoShape 38"/>
                  <p:cNvSpPr/>
                  <p:nvPr/>
                </p:nvSpPr>
                <p:spPr>
                  <a:xfrm>
                    <a:off x="8835" y="10317"/>
                    <a:ext cx="720" cy="624"/>
                  </a:xfrm>
                  <a:prstGeom prst="cube">
                    <a:avLst>
                      <a:gd name="adj" fmla="val 25000"/>
                    </a:avLst>
                  </a:prstGeom>
                  <a:solidFill>
                    <a:srgbClr val="FF99CC"/>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6660" name="AutoShape 39"/>
                  <p:cNvSpPr/>
                  <p:nvPr/>
                </p:nvSpPr>
                <p:spPr>
                  <a:xfrm>
                    <a:off x="8835" y="9849"/>
                    <a:ext cx="720" cy="624"/>
                  </a:xfrm>
                  <a:prstGeom prst="cube">
                    <a:avLst>
                      <a:gd name="adj" fmla="val 25000"/>
                    </a:avLst>
                  </a:prstGeom>
                  <a:solidFill>
                    <a:srgbClr val="FF99CC"/>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grpSp>
          </p:grpSp>
          <p:sp>
            <p:nvSpPr>
              <p:cNvPr id="26661" name="Text Box 40"/>
              <p:cNvSpPr txBox="1"/>
              <p:nvPr/>
            </p:nvSpPr>
            <p:spPr>
              <a:xfrm>
                <a:off x="1676" y="894"/>
                <a:ext cx="629" cy="426"/>
              </a:xfrm>
              <a:prstGeom prst="rect">
                <a:avLst/>
              </a:prstGeom>
              <a:noFill/>
              <a:ln w="9525">
                <a:noFill/>
              </a:ln>
            </p:spPr>
            <p:txBody>
              <a:bodyPr anchor="t"/>
              <a:p>
                <a:pPr lvl="0" indent="0" algn="ctr"/>
                <a:r>
                  <a:rPr lang="zh-CN" altLang="en-US" sz="2000" b="1" dirty="0">
                    <a:solidFill>
                      <a:schemeClr val="tx2"/>
                    </a:solidFill>
                    <a:latin typeface="Times New Roman" panose="02020603050405020304" pitchFamily="18" charset="0"/>
                    <a:ea typeface="宋体" panose="02010600030101010101" pitchFamily="2" charset="-122"/>
                  </a:rPr>
                  <a:t>所有者</a:t>
                </a:r>
                <a:endParaRPr lang="zh-CN" altLang="en-US" sz="2000" b="1" dirty="0">
                  <a:solidFill>
                    <a:schemeClr val="tx2"/>
                  </a:solidFill>
                  <a:latin typeface="Times New Roman" panose="02020603050405020304" pitchFamily="18" charset="0"/>
                  <a:ea typeface="宋体" panose="02010600030101010101" pitchFamily="2" charset="-122"/>
                </a:endParaRPr>
              </a:p>
              <a:p>
                <a:pPr lvl="0" indent="0" algn="ctr"/>
                <a:r>
                  <a:rPr lang="zh-CN" altLang="en-US" sz="2000" b="1" dirty="0">
                    <a:solidFill>
                      <a:schemeClr val="tx2"/>
                    </a:solidFill>
                    <a:latin typeface="Times New Roman" panose="02020603050405020304" pitchFamily="18" charset="0"/>
                    <a:ea typeface="宋体" panose="02010600030101010101" pitchFamily="2" charset="-122"/>
                  </a:rPr>
                  <a:t>权    益</a:t>
                </a:r>
                <a:endParaRPr lang="zh-CN" altLang="en-US" sz="2000" dirty="0">
                  <a:solidFill>
                    <a:schemeClr val="tx2"/>
                  </a:solidFill>
                  <a:latin typeface="Times New Roman" panose="02020603050405020304" pitchFamily="18" charset="0"/>
                  <a:ea typeface="宋体" panose="02010600030101010101" pitchFamily="2" charset="-122"/>
                </a:endParaRPr>
              </a:p>
            </p:txBody>
          </p:sp>
        </p:grpSp>
        <p:grpSp>
          <p:nvGrpSpPr>
            <p:cNvPr id="26662" name="Group 41"/>
            <p:cNvGrpSpPr/>
            <p:nvPr/>
          </p:nvGrpSpPr>
          <p:grpSpPr>
            <a:xfrm>
              <a:off x="3312" y="1632"/>
              <a:ext cx="580" cy="511"/>
              <a:chOff x="3131" y="799"/>
              <a:chExt cx="580" cy="511"/>
            </a:xfrm>
          </p:grpSpPr>
          <p:grpSp>
            <p:nvGrpSpPr>
              <p:cNvPr id="26663" name="Group 42"/>
              <p:cNvGrpSpPr/>
              <p:nvPr/>
            </p:nvGrpSpPr>
            <p:grpSpPr>
              <a:xfrm>
                <a:off x="3146" y="799"/>
                <a:ext cx="565" cy="511"/>
                <a:chOff x="8280" y="9708"/>
                <a:chExt cx="1410" cy="1233"/>
              </a:xfrm>
            </p:grpSpPr>
            <p:sp>
              <p:nvSpPr>
                <p:cNvPr id="26664" name="AutoShape 43"/>
                <p:cNvSpPr/>
                <p:nvPr/>
              </p:nvSpPr>
              <p:spPr>
                <a:xfrm>
                  <a:off x="8430" y="10176"/>
                  <a:ext cx="720" cy="624"/>
                </a:xfrm>
                <a:prstGeom prst="cube">
                  <a:avLst>
                    <a:gd name="adj" fmla="val 25000"/>
                  </a:avLst>
                </a:prstGeom>
                <a:solidFill>
                  <a:srgbClr val="FFFF0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6665" name="AutoShape 44"/>
                <p:cNvSpPr/>
                <p:nvPr/>
              </p:nvSpPr>
              <p:spPr>
                <a:xfrm>
                  <a:off x="8415" y="9708"/>
                  <a:ext cx="720" cy="624"/>
                </a:xfrm>
                <a:prstGeom prst="cube">
                  <a:avLst>
                    <a:gd name="adj" fmla="val 25000"/>
                  </a:avLst>
                </a:prstGeom>
                <a:solidFill>
                  <a:srgbClr val="FFFF0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6666" name="AutoShape 45"/>
                <p:cNvSpPr/>
                <p:nvPr/>
              </p:nvSpPr>
              <p:spPr>
                <a:xfrm>
                  <a:off x="8280" y="10317"/>
                  <a:ext cx="720" cy="624"/>
                </a:xfrm>
                <a:prstGeom prst="cube">
                  <a:avLst>
                    <a:gd name="adj" fmla="val 25000"/>
                  </a:avLst>
                </a:prstGeom>
                <a:solidFill>
                  <a:srgbClr val="FFFF0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6667" name="AutoShape 46"/>
                <p:cNvSpPr/>
                <p:nvPr/>
              </p:nvSpPr>
              <p:spPr>
                <a:xfrm>
                  <a:off x="8280" y="9849"/>
                  <a:ext cx="720" cy="624"/>
                </a:xfrm>
                <a:prstGeom prst="cube">
                  <a:avLst>
                    <a:gd name="adj" fmla="val 25000"/>
                  </a:avLst>
                </a:prstGeom>
                <a:solidFill>
                  <a:srgbClr val="FFFF0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grpSp>
              <p:nvGrpSpPr>
                <p:cNvPr id="26668" name="Group 47"/>
                <p:cNvGrpSpPr/>
                <p:nvPr/>
              </p:nvGrpSpPr>
              <p:grpSpPr>
                <a:xfrm>
                  <a:off x="8835" y="9708"/>
                  <a:ext cx="855" cy="1233"/>
                  <a:chOff x="8835" y="9708"/>
                  <a:chExt cx="855" cy="1233"/>
                </a:xfrm>
              </p:grpSpPr>
              <p:sp>
                <p:nvSpPr>
                  <p:cNvPr id="26669" name="AutoShape 48"/>
                  <p:cNvSpPr/>
                  <p:nvPr/>
                </p:nvSpPr>
                <p:spPr>
                  <a:xfrm>
                    <a:off x="8970" y="10176"/>
                    <a:ext cx="720" cy="624"/>
                  </a:xfrm>
                  <a:prstGeom prst="cube">
                    <a:avLst>
                      <a:gd name="adj" fmla="val 25000"/>
                    </a:avLst>
                  </a:prstGeom>
                  <a:solidFill>
                    <a:srgbClr val="FFFF0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6670" name="AutoShape 49"/>
                  <p:cNvSpPr/>
                  <p:nvPr/>
                </p:nvSpPr>
                <p:spPr>
                  <a:xfrm>
                    <a:off x="8970" y="9708"/>
                    <a:ext cx="720" cy="624"/>
                  </a:xfrm>
                  <a:prstGeom prst="cube">
                    <a:avLst>
                      <a:gd name="adj" fmla="val 25000"/>
                    </a:avLst>
                  </a:prstGeom>
                  <a:solidFill>
                    <a:srgbClr val="FFFF0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6671" name="AutoShape 50"/>
                  <p:cNvSpPr/>
                  <p:nvPr/>
                </p:nvSpPr>
                <p:spPr>
                  <a:xfrm>
                    <a:off x="8835" y="10317"/>
                    <a:ext cx="720" cy="624"/>
                  </a:xfrm>
                  <a:prstGeom prst="cube">
                    <a:avLst>
                      <a:gd name="adj" fmla="val 25000"/>
                    </a:avLst>
                  </a:prstGeom>
                  <a:solidFill>
                    <a:srgbClr val="FFFF0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6672" name="AutoShape 51"/>
                  <p:cNvSpPr/>
                  <p:nvPr/>
                </p:nvSpPr>
                <p:spPr>
                  <a:xfrm>
                    <a:off x="8835" y="9849"/>
                    <a:ext cx="720" cy="624"/>
                  </a:xfrm>
                  <a:prstGeom prst="cube">
                    <a:avLst>
                      <a:gd name="adj" fmla="val 25000"/>
                    </a:avLst>
                  </a:prstGeom>
                  <a:solidFill>
                    <a:srgbClr val="FFFF0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grpSp>
          </p:grpSp>
          <p:sp>
            <p:nvSpPr>
              <p:cNvPr id="26673" name="Text Box 52"/>
              <p:cNvSpPr txBox="1"/>
              <p:nvPr/>
            </p:nvSpPr>
            <p:spPr>
              <a:xfrm>
                <a:off x="3131" y="893"/>
                <a:ext cx="500" cy="323"/>
              </a:xfrm>
              <a:prstGeom prst="rect">
                <a:avLst/>
              </a:prstGeom>
              <a:noFill/>
              <a:ln w="9525">
                <a:noFill/>
              </a:ln>
            </p:spPr>
            <p:txBody>
              <a:bodyPr anchor="t"/>
              <a:p>
                <a:pPr lvl="0" indent="0"/>
                <a:r>
                  <a:rPr lang="zh-CN" altLang="en-US" sz="2000" b="1" dirty="0">
                    <a:solidFill>
                      <a:schemeClr val="tx2"/>
                    </a:solidFill>
                    <a:latin typeface="Times New Roman" panose="02020603050405020304" pitchFamily="18" charset="0"/>
                    <a:ea typeface="宋体" panose="02010600030101010101" pitchFamily="2" charset="-122"/>
                  </a:rPr>
                  <a:t>收入</a:t>
                </a:r>
                <a:endParaRPr lang="zh-CN" altLang="en-US" sz="2000" dirty="0">
                  <a:solidFill>
                    <a:schemeClr val="tx2"/>
                  </a:solidFill>
                  <a:latin typeface="Times New Roman" panose="02020603050405020304" pitchFamily="18" charset="0"/>
                  <a:ea typeface="宋体" panose="02010600030101010101" pitchFamily="2" charset="-122"/>
                </a:endParaRPr>
              </a:p>
            </p:txBody>
          </p:sp>
        </p:grpSp>
        <p:grpSp>
          <p:nvGrpSpPr>
            <p:cNvPr id="26674" name="Group 53"/>
            <p:cNvGrpSpPr/>
            <p:nvPr/>
          </p:nvGrpSpPr>
          <p:grpSpPr>
            <a:xfrm>
              <a:off x="4218" y="1632"/>
              <a:ext cx="534" cy="511"/>
              <a:chOff x="2479" y="799"/>
              <a:chExt cx="534" cy="511"/>
            </a:xfrm>
          </p:grpSpPr>
          <p:sp>
            <p:nvSpPr>
              <p:cNvPr id="26675" name="AutoShape 54"/>
              <p:cNvSpPr/>
              <p:nvPr/>
            </p:nvSpPr>
            <p:spPr>
              <a:xfrm>
                <a:off x="2550" y="990"/>
                <a:ext cx="264" cy="256"/>
              </a:xfrm>
              <a:prstGeom prst="cube">
                <a:avLst>
                  <a:gd name="adj" fmla="val 25000"/>
                </a:avLst>
              </a:prstGeom>
              <a:solidFill>
                <a:srgbClr val="CC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6676" name="AutoShape 55"/>
              <p:cNvSpPr/>
              <p:nvPr/>
            </p:nvSpPr>
            <p:spPr>
              <a:xfrm>
                <a:off x="2485" y="1055"/>
                <a:ext cx="264" cy="255"/>
              </a:xfrm>
              <a:prstGeom prst="cube">
                <a:avLst>
                  <a:gd name="adj" fmla="val 25000"/>
                </a:avLst>
              </a:prstGeom>
              <a:solidFill>
                <a:srgbClr val="CC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6677" name="AutoShape 56"/>
              <p:cNvSpPr/>
              <p:nvPr/>
            </p:nvSpPr>
            <p:spPr>
              <a:xfrm>
                <a:off x="2749" y="990"/>
                <a:ext cx="264" cy="256"/>
              </a:xfrm>
              <a:prstGeom prst="cube">
                <a:avLst>
                  <a:gd name="adj" fmla="val 25000"/>
                </a:avLst>
              </a:prstGeom>
              <a:solidFill>
                <a:srgbClr val="CC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6678" name="AutoShape 57"/>
              <p:cNvSpPr/>
              <p:nvPr/>
            </p:nvSpPr>
            <p:spPr>
              <a:xfrm>
                <a:off x="2560" y="799"/>
                <a:ext cx="264" cy="256"/>
              </a:xfrm>
              <a:prstGeom prst="cube">
                <a:avLst>
                  <a:gd name="adj" fmla="val 25000"/>
                </a:avLst>
              </a:prstGeom>
              <a:solidFill>
                <a:srgbClr val="CC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6679" name="AutoShape 58"/>
              <p:cNvSpPr/>
              <p:nvPr/>
            </p:nvSpPr>
            <p:spPr>
              <a:xfrm>
                <a:off x="2485" y="863"/>
                <a:ext cx="264" cy="256"/>
              </a:xfrm>
              <a:prstGeom prst="cube">
                <a:avLst>
                  <a:gd name="adj" fmla="val 25000"/>
                </a:avLst>
              </a:prstGeom>
              <a:solidFill>
                <a:srgbClr val="CC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6680" name="AutoShape 59"/>
              <p:cNvSpPr/>
              <p:nvPr/>
            </p:nvSpPr>
            <p:spPr>
              <a:xfrm>
                <a:off x="2749" y="799"/>
                <a:ext cx="264" cy="256"/>
              </a:xfrm>
              <a:prstGeom prst="cube">
                <a:avLst>
                  <a:gd name="adj" fmla="val 25000"/>
                </a:avLst>
              </a:prstGeom>
              <a:solidFill>
                <a:srgbClr val="CC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6681" name="Text Box 60"/>
              <p:cNvSpPr txBox="1"/>
              <p:nvPr/>
            </p:nvSpPr>
            <p:spPr>
              <a:xfrm>
                <a:off x="2479" y="912"/>
                <a:ext cx="467" cy="318"/>
              </a:xfrm>
              <a:prstGeom prst="rect">
                <a:avLst/>
              </a:prstGeom>
              <a:noFill/>
              <a:ln w="9525">
                <a:noFill/>
              </a:ln>
            </p:spPr>
            <p:txBody>
              <a:bodyPr anchor="t"/>
              <a:p>
                <a:pPr lvl="0" indent="0" algn="ctr"/>
                <a:r>
                  <a:rPr lang="zh-CN" altLang="en-US" b="1" dirty="0">
                    <a:solidFill>
                      <a:schemeClr val="tx2"/>
                    </a:solidFill>
                    <a:latin typeface="Times New Roman" panose="02020603050405020304" pitchFamily="18" charset="0"/>
                    <a:ea typeface="宋体" panose="02010600030101010101" pitchFamily="2" charset="-122"/>
                  </a:rPr>
                  <a:t>费 用</a:t>
                </a:r>
                <a:endParaRPr lang="zh-CN" altLang="en-US" dirty="0">
                  <a:solidFill>
                    <a:schemeClr val="tx2"/>
                  </a:solidFill>
                  <a:latin typeface="Times New Roman" panose="02020603050405020304" pitchFamily="18" charset="0"/>
                  <a:ea typeface="宋体" panose="02010600030101010101" pitchFamily="2" charset="-122"/>
                </a:endParaRPr>
              </a:p>
            </p:txBody>
          </p:sp>
        </p:grpSp>
        <p:grpSp>
          <p:nvGrpSpPr>
            <p:cNvPr id="26682" name="Group 61"/>
            <p:cNvGrpSpPr/>
            <p:nvPr/>
          </p:nvGrpSpPr>
          <p:grpSpPr>
            <a:xfrm>
              <a:off x="5074" y="1632"/>
              <a:ext cx="302" cy="501"/>
              <a:chOff x="2592" y="1855"/>
              <a:chExt cx="321" cy="482"/>
            </a:xfrm>
          </p:grpSpPr>
          <p:sp>
            <p:nvSpPr>
              <p:cNvPr id="26683" name="AutoShape 62"/>
              <p:cNvSpPr/>
              <p:nvPr/>
            </p:nvSpPr>
            <p:spPr>
              <a:xfrm>
                <a:off x="2625" y="2042"/>
                <a:ext cx="288" cy="250"/>
              </a:xfrm>
              <a:prstGeom prst="cube">
                <a:avLst>
                  <a:gd name="adj" fmla="val 25000"/>
                </a:avLst>
              </a:prstGeom>
              <a:gradFill rotWithShape="0">
                <a:gsLst>
                  <a:gs pos="0">
                    <a:srgbClr val="FFFF99"/>
                  </a:gs>
                  <a:gs pos="100000">
                    <a:srgbClr val="767647"/>
                  </a:gs>
                </a:gsLst>
                <a:lin ang="5400000" scaled="1"/>
                <a:tileRect/>
              </a:gra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6684" name="AutoShape 63"/>
              <p:cNvSpPr/>
              <p:nvPr/>
            </p:nvSpPr>
            <p:spPr>
              <a:xfrm>
                <a:off x="2625" y="1855"/>
                <a:ext cx="288" cy="250"/>
              </a:xfrm>
              <a:prstGeom prst="cube">
                <a:avLst>
                  <a:gd name="adj" fmla="val 25000"/>
                </a:avLst>
              </a:prstGeom>
              <a:gradFill rotWithShape="0">
                <a:gsLst>
                  <a:gs pos="0">
                    <a:srgbClr val="FFFF99"/>
                  </a:gs>
                  <a:gs pos="100000">
                    <a:srgbClr val="767647"/>
                  </a:gs>
                </a:gsLst>
                <a:lin ang="5400000" scaled="1"/>
                <a:tileRect/>
              </a:gra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6685" name="Text Box 64"/>
              <p:cNvSpPr txBox="1"/>
              <p:nvPr/>
            </p:nvSpPr>
            <p:spPr>
              <a:xfrm>
                <a:off x="2592" y="1889"/>
                <a:ext cx="275" cy="448"/>
              </a:xfrm>
              <a:prstGeom prst="rect">
                <a:avLst/>
              </a:prstGeom>
              <a:noFill/>
              <a:ln w="9525">
                <a:noFill/>
              </a:ln>
            </p:spPr>
            <p:txBody>
              <a:bodyPr anchor="t"/>
              <a:p>
                <a:pPr lvl="0" indent="0" algn="ctr"/>
                <a:r>
                  <a:rPr lang="zh-CN" altLang="en-US" b="1" dirty="0">
                    <a:solidFill>
                      <a:schemeClr val="tx2"/>
                    </a:solidFill>
                    <a:latin typeface="Times New Roman" panose="02020603050405020304" pitchFamily="18" charset="0"/>
                    <a:ea typeface="宋体" panose="02010600030101010101" pitchFamily="2" charset="-122"/>
                  </a:rPr>
                  <a:t>利</a:t>
                </a:r>
                <a:r>
                  <a:rPr lang="zh-CN" altLang="en-US" sz="2000" b="1" dirty="0">
                    <a:solidFill>
                      <a:schemeClr val="tx2"/>
                    </a:solidFill>
                    <a:latin typeface="Times New Roman" panose="02020603050405020304" pitchFamily="18" charset="0"/>
                    <a:ea typeface="宋体" panose="02010600030101010101" pitchFamily="2" charset="-122"/>
                  </a:rPr>
                  <a:t>润</a:t>
                </a:r>
                <a:endParaRPr lang="zh-CN" altLang="en-US" sz="2000" dirty="0">
                  <a:solidFill>
                    <a:schemeClr val="tx2"/>
                  </a:solidFill>
                  <a:latin typeface="Times New Roman" panose="02020603050405020304" pitchFamily="18" charset="0"/>
                  <a:ea typeface="宋体" panose="02010600030101010101" pitchFamily="2" charset="-122"/>
                </a:endParaRPr>
              </a:p>
            </p:txBody>
          </p:sp>
        </p:grpSp>
      </p:grpSp>
      <p:sp>
        <p:nvSpPr>
          <p:cNvPr id="26686" name="AutoShape 150"/>
          <p:cNvSpPr/>
          <p:nvPr/>
        </p:nvSpPr>
        <p:spPr>
          <a:xfrm>
            <a:off x="609600" y="2876550"/>
            <a:ext cx="8153400" cy="1219200"/>
          </a:xfrm>
          <a:prstGeom prst="wedgeRectCallout">
            <a:avLst>
              <a:gd name="adj1" fmla="val -33819"/>
              <a:gd name="adj2" fmla="val 28125"/>
            </a:avLst>
          </a:prstGeom>
          <a:solidFill>
            <a:srgbClr val="CCFFCC"/>
          </a:solidFill>
          <a:ln w="9525">
            <a:noFill/>
          </a:ln>
        </p:spPr>
        <p:txBody>
          <a:bodyPr anchor="t"/>
          <a:p>
            <a:pPr lvl="0" indent="0" algn="ctr"/>
            <a:endParaRPr lang="zh-CN" altLang="zh-CN" dirty="0">
              <a:latin typeface="Arial" panose="020B0604020202020204" pitchFamily="34" charset="0"/>
              <a:ea typeface="宋体" panose="02010600030101010101" pitchFamily="2" charset="-122"/>
            </a:endParaRPr>
          </a:p>
        </p:txBody>
      </p:sp>
      <p:sp>
        <p:nvSpPr>
          <p:cNvPr id="26687" name="Rectangle 3"/>
          <p:cNvSpPr>
            <a:spLocks noGrp="1"/>
          </p:cNvSpPr>
          <p:nvPr>
            <p:ph idx="1"/>
          </p:nvPr>
        </p:nvSpPr>
        <p:spPr>
          <a:xfrm>
            <a:off x="457200" y="533400"/>
            <a:ext cx="8229600" cy="609600"/>
          </a:xfrm>
        </p:spPr>
        <p:txBody>
          <a:bodyPr wrap="square" lIns="91440" tIns="45720" rIns="91440" bIns="45720" anchor="t"/>
          <a:p>
            <a:pPr eaLnBrk="1" hangingPunct="1">
              <a:buNone/>
            </a:pPr>
            <a:r>
              <a:rPr lang="zh-CN" altLang="en-US" sz="2400" b="1" dirty="0">
                <a:latin typeface="宋体" panose="02010600030101010101" pitchFamily="2" charset="-122"/>
              </a:rPr>
              <a:t>（三）会计账户的分类</a:t>
            </a:r>
            <a:endParaRPr lang="zh-CN" altLang="en-US" sz="2400" b="1" dirty="0">
              <a:latin typeface="宋体" panose="02010600030101010101" pitchFamily="2" charset="-122"/>
            </a:endParaRPr>
          </a:p>
        </p:txBody>
      </p:sp>
      <p:sp>
        <p:nvSpPr>
          <p:cNvPr id="28774" name="AutoShape 102"/>
          <p:cNvSpPr/>
          <p:nvPr/>
        </p:nvSpPr>
        <p:spPr>
          <a:xfrm>
            <a:off x="5257800" y="1066800"/>
            <a:ext cx="3419475" cy="762000"/>
          </a:xfrm>
          <a:prstGeom prst="wedgeRoundRectCallout">
            <a:avLst>
              <a:gd name="adj1" fmla="val 21171"/>
              <a:gd name="adj2" fmla="val 28125"/>
              <a:gd name="adj3" fmla="val 16667"/>
            </a:avLst>
          </a:prstGeom>
          <a:solidFill>
            <a:srgbClr val="FFC000"/>
          </a:solidFill>
          <a:ln w="9525" cap="flat" cmpd="sng">
            <a:solidFill>
              <a:srgbClr val="000000"/>
            </a:solidFill>
            <a:prstDash val="sysDot"/>
            <a:miter/>
            <a:headEnd type="none" w="med" len="med"/>
            <a:tailEnd type="none" w="med" len="med"/>
          </a:ln>
        </p:spPr>
        <p:txBody>
          <a:bodyPr anchor="t"/>
          <a:p>
            <a:pPr lvl="0" indent="0" algn="just"/>
            <a:r>
              <a:rPr lang="en-US" altLang="zh-CN" sz="2000" b="1" dirty="0">
                <a:solidFill>
                  <a:srgbClr val="FF0000"/>
                </a:solidFill>
                <a:latin typeface="Arial" panose="020B0604020202020204" pitchFamily="34" charset="0"/>
                <a:ea typeface="宋体" panose="02010600030101010101" pitchFamily="2" charset="-122"/>
              </a:rPr>
              <a:t>◆</a:t>
            </a:r>
            <a:r>
              <a:rPr lang="zh-CN" altLang="en-US" sz="2000" b="1" dirty="0">
                <a:solidFill>
                  <a:srgbClr val="0000FF"/>
                </a:solidFill>
                <a:latin typeface="Arial" panose="020B0604020202020204" pitchFamily="34" charset="0"/>
                <a:ea typeface="宋体" panose="02010600030101010101" pitchFamily="2" charset="-122"/>
              </a:rPr>
              <a:t>按账户反映的经济内容（会计要素内容）分类</a:t>
            </a:r>
            <a:endParaRPr lang="zh-CN" altLang="en-US" sz="2000" b="1" dirty="0">
              <a:solidFill>
                <a:srgbClr val="0000FF"/>
              </a:solidFill>
              <a:latin typeface="Arial" panose="020B0604020202020204" pitchFamily="34" charset="0"/>
              <a:ea typeface="宋体" panose="02010600030101010101" pitchFamily="2" charset="-122"/>
            </a:endParaRPr>
          </a:p>
        </p:txBody>
      </p:sp>
      <p:grpSp>
        <p:nvGrpSpPr>
          <p:cNvPr id="13" name="Group 104"/>
          <p:cNvGrpSpPr/>
          <p:nvPr/>
        </p:nvGrpSpPr>
        <p:grpSpPr>
          <a:xfrm>
            <a:off x="762000" y="2971800"/>
            <a:ext cx="7894638" cy="1046163"/>
            <a:chOff x="480" y="1872"/>
            <a:chExt cx="4973" cy="659"/>
          </a:xfrm>
        </p:grpSpPr>
        <p:grpSp>
          <p:nvGrpSpPr>
            <p:cNvPr id="26690" name="Group 65"/>
            <p:cNvGrpSpPr/>
            <p:nvPr/>
          </p:nvGrpSpPr>
          <p:grpSpPr>
            <a:xfrm>
              <a:off x="480" y="1872"/>
              <a:ext cx="4973" cy="659"/>
              <a:chOff x="384" y="3517"/>
              <a:chExt cx="4973" cy="659"/>
            </a:xfrm>
          </p:grpSpPr>
          <p:sp>
            <p:nvSpPr>
              <p:cNvPr id="26691" name="AutoShape 66"/>
              <p:cNvSpPr/>
              <p:nvPr/>
            </p:nvSpPr>
            <p:spPr>
              <a:xfrm>
                <a:off x="384" y="3525"/>
                <a:ext cx="691" cy="315"/>
              </a:xfrm>
              <a:prstGeom prst="wedgeRectCallout">
                <a:avLst>
                  <a:gd name="adj1" fmla="val -13532"/>
                  <a:gd name="adj2" fmla="val 9046"/>
                </a:avLst>
              </a:prstGeom>
              <a:solidFill>
                <a:srgbClr val="FFFFCC"/>
              </a:solidFill>
              <a:ln w="9525">
                <a:noFill/>
              </a:ln>
            </p:spPr>
            <p:txBody>
              <a:bodyPr anchor="t"/>
              <a:p>
                <a:pPr lvl="0" indent="0" algn="ctr"/>
                <a:r>
                  <a:rPr lang="zh-CN" altLang="en-US" sz="1600" dirty="0">
                    <a:latin typeface="Times New Roman" panose="02020603050405020304" pitchFamily="18" charset="0"/>
                    <a:ea typeface="宋体" panose="02010600030101010101" pitchFamily="2" charset="-122"/>
                  </a:rPr>
                  <a:t>银行存款</a:t>
                </a:r>
                <a:endParaRPr lang="zh-CN" altLang="en-US" sz="1600" dirty="0">
                  <a:latin typeface="Arial" panose="020B0604020202020204" pitchFamily="34" charset="0"/>
                  <a:ea typeface="宋体" panose="02010600030101010101" pitchFamily="2" charset="-122"/>
                </a:endParaRPr>
              </a:p>
            </p:txBody>
          </p:sp>
          <p:sp>
            <p:nvSpPr>
              <p:cNvPr id="26692" name="Line 67"/>
              <p:cNvSpPr/>
              <p:nvPr/>
            </p:nvSpPr>
            <p:spPr>
              <a:xfrm flipV="1">
                <a:off x="384" y="3706"/>
                <a:ext cx="691" cy="0"/>
              </a:xfrm>
              <a:prstGeom prst="line">
                <a:avLst/>
              </a:prstGeom>
              <a:ln w="9525" cap="flat" cmpd="sng">
                <a:solidFill>
                  <a:srgbClr val="000000"/>
                </a:solidFill>
                <a:prstDash val="solid"/>
                <a:round/>
                <a:headEnd type="none" w="med" len="med"/>
                <a:tailEnd type="none" w="med" len="med"/>
              </a:ln>
            </p:spPr>
          </p:sp>
          <p:sp>
            <p:nvSpPr>
              <p:cNvPr id="26693" name="Line 68"/>
              <p:cNvSpPr/>
              <p:nvPr/>
            </p:nvSpPr>
            <p:spPr>
              <a:xfrm>
                <a:off x="730" y="3706"/>
                <a:ext cx="0" cy="125"/>
              </a:xfrm>
              <a:prstGeom prst="line">
                <a:avLst/>
              </a:prstGeom>
              <a:ln w="9525" cap="flat" cmpd="sng">
                <a:solidFill>
                  <a:srgbClr val="000000"/>
                </a:solidFill>
                <a:prstDash val="solid"/>
                <a:round/>
                <a:headEnd type="none" w="med" len="med"/>
                <a:tailEnd type="none" w="med" len="med"/>
              </a:ln>
            </p:spPr>
          </p:sp>
          <p:sp>
            <p:nvSpPr>
              <p:cNvPr id="26694" name="AutoShape 69"/>
              <p:cNvSpPr/>
              <p:nvPr/>
            </p:nvSpPr>
            <p:spPr>
              <a:xfrm>
                <a:off x="384" y="3870"/>
                <a:ext cx="691" cy="306"/>
              </a:xfrm>
              <a:prstGeom prst="wedgeRectCallout">
                <a:avLst>
                  <a:gd name="adj1" fmla="val -13532"/>
                  <a:gd name="adj2" fmla="val 10782"/>
                </a:avLst>
              </a:prstGeom>
              <a:solidFill>
                <a:srgbClr val="FFFFCC"/>
              </a:solidFill>
              <a:ln w="9525">
                <a:noFill/>
              </a:ln>
            </p:spPr>
            <p:txBody>
              <a:bodyPr anchor="t"/>
              <a:p>
                <a:pPr lvl="0" indent="0" algn="ctr"/>
                <a:r>
                  <a:rPr lang="zh-CN" altLang="en-US" sz="1600" dirty="0">
                    <a:latin typeface="Times New Roman" panose="02020603050405020304" pitchFamily="18" charset="0"/>
                    <a:ea typeface="宋体" panose="02010600030101010101" pitchFamily="2" charset="-122"/>
                  </a:rPr>
                  <a:t>应收账款</a:t>
                </a:r>
                <a:endParaRPr lang="zh-CN" altLang="en-US" sz="1600" dirty="0">
                  <a:latin typeface="Arial" panose="020B0604020202020204" pitchFamily="34" charset="0"/>
                  <a:ea typeface="宋体" panose="02010600030101010101" pitchFamily="2" charset="-122"/>
                </a:endParaRPr>
              </a:p>
            </p:txBody>
          </p:sp>
          <p:sp>
            <p:nvSpPr>
              <p:cNvPr id="26695" name="Line 70"/>
              <p:cNvSpPr/>
              <p:nvPr/>
            </p:nvSpPr>
            <p:spPr>
              <a:xfrm flipV="1">
                <a:off x="384" y="4051"/>
                <a:ext cx="691" cy="0"/>
              </a:xfrm>
              <a:prstGeom prst="line">
                <a:avLst/>
              </a:prstGeom>
              <a:ln w="9525" cap="flat" cmpd="sng">
                <a:solidFill>
                  <a:srgbClr val="000000"/>
                </a:solidFill>
                <a:prstDash val="solid"/>
                <a:round/>
                <a:headEnd type="none" w="med" len="med"/>
                <a:tailEnd type="none" w="med" len="med"/>
              </a:ln>
            </p:spPr>
          </p:sp>
          <p:sp>
            <p:nvSpPr>
              <p:cNvPr id="26696" name="Line 71"/>
              <p:cNvSpPr/>
              <p:nvPr/>
            </p:nvSpPr>
            <p:spPr>
              <a:xfrm>
                <a:off x="730" y="4051"/>
                <a:ext cx="0" cy="125"/>
              </a:xfrm>
              <a:prstGeom prst="line">
                <a:avLst/>
              </a:prstGeom>
              <a:ln w="9525" cap="flat" cmpd="sng">
                <a:solidFill>
                  <a:srgbClr val="000000"/>
                </a:solidFill>
                <a:prstDash val="solid"/>
                <a:round/>
                <a:headEnd type="none" w="med" len="med"/>
                <a:tailEnd type="none" w="med" len="med"/>
              </a:ln>
            </p:spPr>
          </p:sp>
          <p:sp>
            <p:nvSpPr>
              <p:cNvPr id="26697" name="AutoShape 72"/>
              <p:cNvSpPr/>
              <p:nvPr/>
            </p:nvSpPr>
            <p:spPr>
              <a:xfrm>
                <a:off x="1162" y="3520"/>
                <a:ext cx="691" cy="320"/>
              </a:xfrm>
              <a:prstGeom prst="wedgeRectCallout">
                <a:avLst>
                  <a:gd name="adj1" fmla="val -13532"/>
                  <a:gd name="adj2" fmla="val 8125"/>
                </a:avLst>
              </a:prstGeom>
              <a:solidFill>
                <a:srgbClr val="FFFFCC"/>
              </a:solidFill>
              <a:ln w="9525">
                <a:noFill/>
              </a:ln>
            </p:spPr>
            <p:txBody>
              <a:bodyPr anchor="t"/>
              <a:p>
                <a:pPr lvl="0" indent="0" algn="ctr"/>
                <a:r>
                  <a:rPr lang="zh-CN" altLang="en-US" sz="1600" dirty="0">
                    <a:latin typeface="Times New Roman" panose="02020603050405020304" pitchFamily="18" charset="0"/>
                    <a:ea typeface="宋体" panose="02010600030101010101" pitchFamily="2" charset="-122"/>
                  </a:rPr>
                  <a:t>短期借款</a:t>
                </a:r>
                <a:endParaRPr lang="zh-CN" altLang="en-US" sz="1600" dirty="0">
                  <a:latin typeface="Arial" panose="020B0604020202020204" pitchFamily="34" charset="0"/>
                  <a:ea typeface="宋体" panose="02010600030101010101" pitchFamily="2" charset="-122"/>
                </a:endParaRPr>
              </a:p>
            </p:txBody>
          </p:sp>
          <p:sp>
            <p:nvSpPr>
              <p:cNvPr id="26698" name="Line 73"/>
              <p:cNvSpPr/>
              <p:nvPr/>
            </p:nvSpPr>
            <p:spPr>
              <a:xfrm flipV="1">
                <a:off x="1162" y="3701"/>
                <a:ext cx="691" cy="0"/>
              </a:xfrm>
              <a:prstGeom prst="line">
                <a:avLst/>
              </a:prstGeom>
              <a:ln w="9525" cap="flat" cmpd="sng">
                <a:solidFill>
                  <a:srgbClr val="000000"/>
                </a:solidFill>
                <a:prstDash val="solid"/>
                <a:round/>
                <a:headEnd type="none" w="med" len="med"/>
                <a:tailEnd type="none" w="med" len="med"/>
              </a:ln>
            </p:spPr>
          </p:sp>
          <p:sp>
            <p:nvSpPr>
              <p:cNvPr id="26699" name="Line 74"/>
              <p:cNvSpPr/>
              <p:nvPr/>
            </p:nvSpPr>
            <p:spPr>
              <a:xfrm>
                <a:off x="1508" y="3701"/>
                <a:ext cx="0" cy="125"/>
              </a:xfrm>
              <a:prstGeom prst="line">
                <a:avLst/>
              </a:prstGeom>
              <a:ln w="9525" cap="flat" cmpd="sng">
                <a:solidFill>
                  <a:srgbClr val="000000"/>
                </a:solidFill>
                <a:prstDash val="solid"/>
                <a:round/>
                <a:headEnd type="none" w="med" len="med"/>
                <a:tailEnd type="none" w="med" len="med"/>
              </a:ln>
            </p:spPr>
          </p:sp>
          <p:sp>
            <p:nvSpPr>
              <p:cNvPr id="26700" name="AutoShape 75"/>
              <p:cNvSpPr/>
              <p:nvPr/>
            </p:nvSpPr>
            <p:spPr>
              <a:xfrm>
                <a:off x="1162" y="3865"/>
                <a:ext cx="691" cy="311"/>
              </a:xfrm>
              <a:prstGeom prst="wedgeRectCallout">
                <a:avLst>
                  <a:gd name="adj1" fmla="val -13532"/>
                  <a:gd name="adj2" fmla="val 10130"/>
                </a:avLst>
              </a:prstGeom>
              <a:solidFill>
                <a:srgbClr val="FFFFCC"/>
              </a:solidFill>
              <a:ln w="9525">
                <a:noFill/>
              </a:ln>
            </p:spPr>
            <p:txBody>
              <a:bodyPr anchor="t"/>
              <a:p>
                <a:pPr lvl="0" indent="0" algn="ctr"/>
                <a:r>
                  <a:rPr lang="zh-CN" altLang="en-US" sz="1600" dirty="0">
                    <a:latin typeface="Times New Roman" panose="02020603050405020304" pitchFamily="18" charset="0"/>
                    <a:ea typeface="宋体" panose="02010600030101010101" pitchFamily="2" charset="-122"/>
                  </a:rPr>
                  <a:t>应交税费</a:t>
                </a:r>
                <a:endParaRPr lang="zh-CN" altLang="en-US" sz="1600" dirty="0">
                  <a:latin typeface="Arial" panose="020B0604020202020204" pitchFamily="34" charset="0"/>
                  <a:ea typeface="宋体" panose="02010600030101010101" pitchFamily="2" charset="-122"/>
                </a:endParaRPr>
              </a:p>
            </p:txBody>
          </p:sp>
          <p:sp>
            <p:nvSpPr>
              <p:cNvPr id="26701" name="Line 76"/>
              <p:cNvSpPr/>
              <p:nvPr/>
            </p:nvSpPr>
            <p:spPr>
              <a:xfrm flipV="1">
                <a:off x="1162" y="4046"/>
                <a:ext cx="691" cy="0"/>
              </a:xfrm>
              <a:prstGeom prst="line">
                <a:avLst/>
              </a:prstGeom>
              <a:ln w="9525" cap="flat" cmpd="sng">
                <a:solidFill>
                  <a:srgbClr val="000000"/>
                </a:solidFill>
                <a:prstDash val="solid"/>
                <a:round/>
                <a:headEnd type="none" w="med" len="med"/>
                <a:tailEnd type="none" w="med" len="med"/>
              </a:ln>
            </p:spPr>
          </p:sp>
          <p:sp>
            <p:nvSpPr>
              <p:cNvPr id="26702" name="Line 77"/>
              <p:cNvSpPr/>
              <p:nvPr/>
            </p:nvSpPr>
            <p:spPr>
              <a:xfrm>
                <a:off x="1508" y="4046"/>
                <a:ext cx="0" cy="126"/>
              </a:xfrm>
              <a:prstGeom prst="line">
                <a:avLst/>
              </a:prstGeom>
              <a:ln w="9525" cap="flat" cmpd="sng">
                <a:solidFill>
                  <a:srgbClr val="000000"/>
                </a:solidFill>
                <a:prstDash val="solid"/>
                <a:round/>
                <a:headEnd type="none" w="med" len="med"/>
                <a:tailEnd type="none" w="med" len="med"/>
              </a:ln>
            </p:spPr>
          </p:sp>
          <p:sp>
            <p:nvSpPr>
              <p:cNvPr id="26703" name="AutoShape 78"/>
              <p:cNvSpPr/>
              <p:nvPr/>
            </p:nvSpPr>
            <p:spPr>
              <a:xfrm>
                <a:off x="1939" y="3517"/>
                <a:ext cx="692" cy="323"/>
              </a:xfrm>
              <a:prstGeom prst="wedgeRectCallout">
                <a:avLst>
                  <a:gd name="adj1" fmla="val -13583"/>
                  <a:gd name="adj2" fmla="val 7894"/>
                </a:avLst>
              </a:prstGeom>
              <a:solidFill>
                <a:srgbClr val="FFFFCC"/>
              </a:solidFill>
              <a:ln w="9525">
                <a:noFill/>
              </a:ln>
            </p:spPr>
            <p:txBody>
              <a:bodyPr anchor="t"/>
              <a:p>
                <a:pPr lvl="0" indent="0" algn="ctr"/>
                <a:r>
                  <a:rPr lang="zh-CN" altLang="en-US" sz="1600" dirty="0">
                    <a:latin typeface="Times New Roman" panose="02020603050405020304" pitchFamily="18" charset="0"/>
                    <a:ea typeface="宋体" panose="02010600030101010101" pitchFamily="2" charset="-122"/>
                  </a:rPr>
                  <a:t>实收资本</a:t>
                </a:r>
                <a:endParaRPr lang="zh-CN" altLang="en-US" sz="1600" dirty="0">
                  <a:latin typeface="Arial" panose="020B0604020202020204" pitchFamily="34" charset="0"/>
                  <a:ea typeface="宋体" panose="02010600030101010101" pitchFamily="2" charset="-122"/>
                </a:endParaRPr>
              </a:p>
            </p:txBody>
          </p:sp>
          <p:sp>
            <p:nvSpPr>
              <p:cNvPr id="26704" name="Line 79"/>
              <p:cNvSpPr/>
              <p:nvPr/>
            </p:nvSpPr>
            <p:spPr>
              <a:xfrm flipV="1">
                <a:off x="1939" y="3698"/>
                <a:ext cx="692" cy="0"/>
              </a:xfrm>
              <a:prstGeom prst="line">
                <a:avLst/>
              </a:prstGeom>
              <a:ln w="9525" cap="flat" cmpd="sng">
                <a:solidFill>
                  <a:srgbClr val="000000"/>
                </a:solidFill>
                <a:prstDash val="solid"/>
                <a:round/>
                <a:headEnd type="none" w="med" len="med"/>
                <a:tailEnd type="none" w="med" len="med"/>
              </a:ln>
            </p:spPr>
          </p:sp>
          <p:sp>
            <p:nvSpPr>
              <p:cNvPr id="26705" name="Line 80"/>
              <p:cNvSpPr/>
              <p:nvPr/>
            </p:nvSpPr>
            <p:spPr>
              <a:xfrm>
                <a:off x="2285" y="3698"/>
                <a:ext cx="0" cy="126"/>
              </a:xfrm>
              <a:prstGeom prst="line">
                <a:avLst/>
              </a:prstGeom>
              <a:ln w="9525" cap="flat" cmpd="sng">
                <a:solidFill>
                  <a:srgbClr val="000000"/>
                </a:solidFill>
                <a:prstDash val="solid"/>
                <a:round/>
                <a:headEnd type="none" w="med" len="med"/>
                <a:tailEnd type="none" w="med" len="med"/>
              </a:ln>
            </p:spPr>
          </p:sp>
          <p:sp>
            <p:nvSpPr>
              <p:cNvPr id="26706" name="AutoShape 81"/>
              <p:cNvSpPr/>
              <p:nvPr/>
            </p:nvSpPr>
            <p:spPr>
              <a:xfrm>
                <a:off x="1939" y="3863"/>
                <a:ext cx="692" cy="313"/>
              </a:xfrm>
              <a:prstGeom prst="wedgeRectCallout">
                <a:avLst>
                  <a:gd name="adj1" fmla="val -13583"/>
                  <a:gd name="adj2" fmla="val 9426"/>
                </a:avLst>
              </a:prstGeom>
              <a:solidFill>
                <a:srgbClr val="FFFFCC"/>
              </a:solidFill>
              <a:ln w="9525">
                <a:noFill/>
              </a:ln>
            </p:spPr>
            <p:txBody>
              <a:bodyPr anchor="t"/>
              <a:p>
                <a:pPr lvl="0" indent="0" algn="ctr"/>
                <a:r>
                  <a:rPr lang="zh-CN" altLang="en-US" sz="1600" dirty="0">
                    <a:latin typeface="Times New Roman" panose="02020603050405020304" pitchFamily="18" charset="0"/>
                    <a:ea typeface="宋体" panose="02010600030101010101" pitchFamily="2" charset="-122"/>
                  </a:rPr>
                  <a:t>资本公积</a:t>
                </a:r>
                <a:endParaRPr lang="zh-CN" altLang="en-US" sz="1600" dirty="0">
                  <a:latin typeface="Arial" panose="020B0604020202020204" pitchFamily="34" charset="0"/>
                  <a:ea typeface="宋体" panose="02010600030101010101" pitchFamily="2" charset="-122"/>
                </a:endParaRPr>
              </a:p>
            </p:txBody>
          </p:sp>
          <p:sp>
            <p:nvSpPr>
              <p:cNvPr id="26707" name="Line 82"/>
              <p:cNvSpPr/>
              <p:nvPr/>
            </p:nvSpPr>
            <p:spPr>
              <a:xfrm flipV="1">
                <a:off x="1939" y="4044"/>
                <a:ext cx="692" cy="0"/>
              </a:xfrm>
              <a:prstGeom prst="line">
                <a:avLst/>
              </a:prstGeom>
              <a:ln w="9525" cap="flat" cmpd="sng">
                <a:solidFill>
                  <a:srgbClr val="000000"/>
                </a:solidFill>
                <a:prstDash val="solid"/>
                <a:round/>
                <a:headEnd type="none" w="med" len="med"/>
                <a:tailEnd type="none" w="med" len="med"/>
              </a:ln>
            </p:spPr>
          </p:sp>
          <p:sp>
            <p:nvSpPr>
              <p:cNvPr id="26708" name="Line 83"/>
              <p:cNvSpPr/>
              <p:nvPr/>
            </p:nvSpPr>
            <p:spPr>
              <a:xfrm>
                <a:off x="2285" y="4044"/>
                <a:ext cx="0" cy="125"/>
              </a:xfrm>
              <a:prstGeom prst="line">
                <a:avLst/>
              </a:prstGeom>
              <a:ln w="9525" cap="flat" cmpd="sng">
                <a:solidFill>
                  <a:srgbClr val="000000"/>
                </a:solidFill>
                <a:prstDash val="solid"/>
                <a:round/>
                <a:headEnd type="none" w="med" len="med"/>
                <a:tailEnd type="none" w="med" len="med"/>
              </a:ln>
            </p:spPr>
          </p:sp>
          <p:sp>
            <p:nvSpPr>
              <p:cNvPr id="26709" name="AutoShape 84"/>
              <p:cNvSpPr/>
              <p:nvPr/>
            </p:nvSpPr>
            <p:spPr>
              <a:xfrm>
                <a:off x="2717" y="3520"/>
                <a:ext cx="893" cy="320"/>
              </a:xfrm>
              <a:prstGeom prst="wedgeRectCallout">
                <a:avLst>
                  <a:gd name="adj1" fmla="val -13495"/>
                  <a:gd name="adj2" fmla="val 9065"/>
                </a:avLst>
              </a:prstGeom>
              <a:solidFill>
                <a:srgbClr val="FFFFCC"/>
              </a:solidFill>
              <a:ln w="9525">
                <a:noFill/>
              </a:ln>
            </p:spPr>
            <p:txBody>
              <a:bodyPr anchor="t"/>
              <a:p>
                <a:pPr lvl="0" indent="0" algn="ctr"/>
                <a:r>
                  <a:rPr lang="zh-CN" altLang="en-US" sz="1600" dirty="0">
                    <a:latin typeface="Times New Roman" panose="02020603050405020304" pitchFamily="18" charset="0"/>
                    <a:ea typeface="宋体" panose="02010600030101010101" pitchFamily="2" charset="-122"/>
                  </a:rPr>
                  <a:t>主营业务收入</a:t>
                </a:r>
                <a:endParaRPr lang="zh-CN" altLang="en-US" sz="1600" dirty="0">
                  <a:latin typeface="Arial" panose="020B0604020202020204" pitchFamily="34" charset="0"/>
                  <a:ea typeface="宋体" panose="02010600030101010101" pitchFamily="2" charset="-122"/>
                </a:endParaRPr>
              </a:p>
            </p:txBody>
          </p:sp>
          <p:sp>
            <p:nvSpPr>
              <p:cNvPr id="26710" name="Line 85"/>
              <p:cNvSpPr/>
              <p:nvPr/>
            </p:nvSpPr>
            <p:spPr>
              <a:xfrm flipV="1">
                <a:off x="2717" y="3703"/>
                <a:ext cx="893" cy="0"/>
              </a:xfrm>
              <a:prstGeom prst="line">
                <a:avLst/>
              </a:prstGeom>
              <a:ln w="9525" cap="flat" cmpd="sng">
                <a:solidFill>
                  <a:srgbClr val="000000"/>
                </a:solidFill>
                <a:prstDash val="solid"/>
                <a:round/>
                <a:headEnd type="none" w="med" len="med"/>
                <a:tailEnd type="none" w="med" len="med"/>
              </a:ln>
            </p:spPr>
          </p:sp>
          <p:sp>
            <p:nvSpPr>
              <p:cNvPr id="26711" name="Line 86"/>
              <p:cNvSpPr/>
              <p:nvPr/>
            </p:nvSpPr>
            <p:spPr>
              <a:xfrm>
                <a:off x="3164" y="3703"/>
                <a:ext cx="0" cy="128"/>
              </a:xfrm>
              <a:prstGeom prst="line">
                <a:avLst/>
              </a:prstGeom>
              <a:ln w="9525" cap="flat" cmpd="sng">
                <a:solidFill>
                  <a:srgbClr val="000000"/>
                </a:solidFill>
                <a:prstDash val="solid"/>
                <a:round/>
                <a:headEnd type="none" w="med" len="med"/>
                <a:tailEnd type="none" w="med" len="med"/>
              </a:ln>
            </p:spPr>
          </p:sp>
          <p:sp>
            <p:nvSpPr>
              <p:cNvPr id="26712" name="AutoShape 87"/>
              <p:cNvSpPr/>
              <p:nvPr/>
            </p:nvSpPr>
            <p:spPr>
              <a:xfrm>
                <a:off x="2717" y="3865"/>
                <a:ext cx="893" cy="311"/>
              </a:xfrm>
              <a:prstGeom prst="wedgeRectCallout">
                <a:avLst>
                  <a:gd name="adj1" fmla="val -13495"/>
                  <a:gd name="adj2" fmla="val 10773"/>
                </a:avLst>
              </a:prstGeom>
              <a:solidFill>
                <a:srgbClr val="FFFFCC"/>
              </a:solidFill>
              <a:ln w="9525">
                <a:noFill/>
              </a:ln>
            </p:spPr>
            <p:txBody>
              <a:bodyPr anchor="t"/>
              <a:p>
                <a:pPr lvl="0" indent="0" algn="ctr"/>
                <a:r>
                  <a:rPr lang="zh-CN" altLang="en-US" sz="1600" dirty="0">
                    <a:latin typeface="Times New Roman" panose="02020603050405020304" pitchFamily="18" charset="0"/>
                    <a:ea typeface="宋体" panose="02010600030101010101" pitchFamily="2" charset="-122"/>
                  </a:rPr>
                  <a:t>其他业务收入</a:t>
                </a:r>
                <a:endParaRPr lang="zh-CN" altLang="en-US" sz="1600" dirty="0">
                  <a:latin typeface="Arial" panose="020B0604020202020204" pitchFamily="34" charset="0"/>
                  <a:ea typeface="宋体" panose="02010600030101010101" pitchFamily="2" charset="-122"/>
                </a:endParaRPr>
              </a:p>
            </p:txBody>
          </p:sp>
          <p:sp>
            <p:nvSpPr>
              <p:cNvPr id="26713" name="Line 88"/>
              <p:cNvSpPr/>
              <p:nvPr/>
            </p:nvSpPr>
            <p:spPr>
              <a:xfrm flipV="1">
                <a:off x="2717" y="4048"/>
                <a:ext cx="893" cy="0"/>
              </a:xfrm>
              <a:prstGeom prst="line">
                <a:avLst/>
              </a:prstGeom>
              <a:ln w="9525" cap="flat" cmpd="sng">
                <a:solidFill>
                  <a:srgbClr val="000000"/>
                </a:solidFill>
                <a:prstDash val="solid"/>
                <a:round/>
                <a:headEnd type="none" w="med" len="med"/>
                <a:tailEnd type="none" w="med" len="med"/>
              </a:ln>
            </p:spPr>
          </p:sp>
          <p:sp>
            <p:nvSpPr>
              <p:cNvPr id="26714" name="Line 89"/>
              <p:cNvSpPr/>
              <p:nvPr/>
            </p:nvSpPr>
            <p:spPr>
              <a:xfrm>
                <a:off x="3164" y="4048"/>
                <a:ext cx="0" cy="128"/>
              </a:xfrm>
              <a:prstGeom prst="line">
                <a:avLst/>
              </a:prstGeom>
              <a:ln w="9525" cap="flat" cmpd="sng">
                <a:solidFill>
                  <a:srgbClr val="000000"/>
                </a:solidFill>
                <a:prstDash val="solid"/>
                <a:round/>
                <a:headEnd type="none" w="med" len="med"/>
                <a:tailEnd type="none" w="med" len="med"/>
              </a:ln>
            </p:spPr>
          </p:sp>
          <p:sp>
            <p:nvSpPr>
              <p:cNvPr id="26715" name="AutoShape 90"/>
              <p:cNvSpPr/>
              <p:nvPr/>
            </p:nvSpPr>
            <p:spPr>
              <a:xfrm>
                <a:off x="4666" y="3523"/>
                <a:ext cx="691" cy="317"/>
              </a:xfrm>
              <a:prstGeom prst="wedgeRectCallout">
                <a:avLst>
                  <a:gd name="adj1" fmla="val -13532"/>
                  <a:gd name="adj2" fmla="val 8991"/>
                </a:avLst>
              </a:prstGeom>
              <a:solidFill>
                <a:srgbClr val="FFFFCC"/>
              </a:solidFill>
              <a:ln w="9525">
                <a:noFill/>
              </a:ln>
            </p:spPr>
            <p:txBody>
              <a:bodyPr anchor="t"/>
              <a:p>
                <a:pPr lvl="0" indent="0" algn="ctr"/>
                <a:r>
                  <a:rPr lang="zh-CN" altLang="en-US" sz="1600" dirty="0">
                    <a:latin typeface="Times New Roman" panose="02020603050405020304" pitchFamily="18" charset="0"/>
                    <a:ea typeface="宋体" panose="02010600030101010101" pitchFamily="2" charset="-122"/>
                  </a:rPr>
                  <a:t>本年利润</a:t>
                </a:r>
                <a:endParaRPr lang="zh-CN" altLang="en-US" sz="1600" dirty="0">
                  <a:latin typeface="Arial" panose="020B0604020202020204" pitchFamily="34" charset="0"/>
                  <a:ea typeface="宋体" panose="02010600030101010101" pitchFamily="2" charset="-122"/>
                </a:endParaRPr>
              </a:p>
            </p:txBody>
          </p:sp>
          <p:sp>
            <p:nvSpPr>
              <p:cNvPr id="26716" name="Line 91"/>
              <p:cNvSpPr/>
              <p:nvPr/>
            </p:nvSpPr>
            <p:spPr>
              <a:xfrm flipV="1">
                <a:off x="4666" y="3704"/>
                <a:ext cx="691" cy="0"/>
              </a:xfrm>
              <a:prstGeom prst="line">
                <a:avLst/>
              </a:prstGeom>
              <a:ln w="9525" cap="flat" cmpd="sng">
                <a:solidFill>
                  <a:srgbClr val="000000"/>
                </a:solidFill>
                <a:prstDash val="solid"/>
                <a:round/>
                <a:headEnd type="none" w="med" len="med"/>
                <a:tailEnd type="none" w="med" len="med"/>
              </a:ln>
            </p:spPr>
          </p:sp>
          <p:sp>
            <p:nvSpPr>
              <p:cNvPr id="26717" name="Line 92"/>
              <p:cNvSpPr/>
              <p:nvPr/>
            </p:nvSpPr>
            <p:spPr>
              <a:xfrm>
                <a:off x="5012" y="3704"/>
                <a:ext cx="0" cy="126"/>
              </a:xfrm>
              <a:prstGeom prst="line">
                <a:avLst/>
              </a:prstGeom>
              <a:ln w="9525" cap="flat" cmpd="sng">
                <a:solidFill>
                  <a:srgbClr val="000000"/>
                </a:solidFill>
                <a:prstDash val="solid"/>
                <a:round/>
                <a:headEnd type="none" w="med" len="med"/>
                <a:tailEnd type="none" w="med" len="med"/>
              </a:ln>
            </p:spPr>
          </p:sp>
          <p:sp>
            <p:nvSpPr>
              <p:cNvPr id="26718" name="AutoShape 93"/>
              <p:cNvSpPr/>
              <p:nvPr/>
            </p:nvSpPr>
            <p:spPr>
              <a:xfrm>
                <a:off x="4666" y="3869"/>
                <a:ext cx="691" cy="307"/>
              </a:xfrm>
              <a:prstGeom prst="wedgeRectCallout">
                <a:avLst>
                  <a:gd name="adj1" fmla="val -13532"/>
                  <a:gd name="adj2" fmla="val 10588"/>
                </a:avLst>
              </a:prstGeom>
              <a:solidFill>
                <a:srgbClr val="FFFFCC"/>
              </a:solidFill>
              <a:ln w="9525">
                <a:noFill/>
              </a:ln>
            </p:spPr>
            <p:txBody>
              <a:bodyPr anchor="t"/>
              <a:p>
                <a:pPr lvl="0" indent="0" algn="ctr"/>
                <a:r>
                  <a:rPr lang="zh-CN" altLang="en-US" sz="1600" dirty="0">
                    <a:latin typeface="Times New Roman" panose="02020603050405020304" pitchFamily="18" charset="0"/>
                    <a:ea typeface="宋体" panose="02010600030101010101" pitchFamily="2" charset="-122"/>
                  </a:rPr>
                  <a:t>利润分配</a:t>
                </a:r>
                <a:endParaRPr lang="zh-CN" altLang="en-US" sz="1600" dirty="0">
                  <a:latin typeface="Arial" panose="020B0604020202020204" pitchFamily="34" charset="0"/>
                  <a:ea typeface="宋体" panose="02010600030101010101" pitchFamily="2" charset="-122"/>
                </a:endParaRPr>
              </a:p>
            </p:txBody>
          </p:sp>
          <p:sp>
            <p:nvSpPr>
              <p:cNvPr id="26719" name="Line 94"/>
              <p:cNvSpPr/>
              <p:nvPr/>
            </p:nvSpPr>
            <p:spPr>
              <a:xfrm flipV="1">
                <a:off x="4666" y="4050"/>
                <a:ext cx="691" cy="0"/>
              </a:xfrm>
              <a:prstGeom prst="line">
                <a:avLst/>
              </a:prstGeom>
              <a:ln w="9525" cap="flat" cmpd="sng">
                <a:solidFill>
                  <a:srgbClr val="000000"/>
                </a:solidFill>
                <a:prstDash val="solid"/>
                <a:round/>
                <a:headEnd type="none" w="med" len="med"/>
                <a:tailEnd type="none" w="med" len="med"/>
              </a:ln>
            </p:spPr>
          </p:sp>
          <p:sp>
            <p:nvSpPr>
              <p:cNvPr id="26720" name="Line 95"/>
              <p:cNvSpPr/>
              <p:nvPr/>
            </p:nvSpPr>
            <p:spPr>
              <a:xfrm>
                <a:off x="5012" y="4050"/>
                <a:ext cx="0" cy="125"/>
              </a:xfrm>
              <a:prstGeom prst="line">
                <a:avLst/>
              </a:prstGeom>
              <a:ln w="9525" cap="flat" cmpd="sng">
                <a:solidFill>
                  <a:srgbClr val="000000"/>
                </a:solidFill>
                <a:prstDash val="solid"/>
                <a:round/>
                <a:headEnd type="none" w="med" len="med"/>
                <a:tailEnd type="none" w="med" len="med"/>
              </a:ln>
            </p:spPr>
          </p:sp>
          <p:sp>
            <p:nvSpPr>
              <p:cNvPr id="26721" name="AutoShape 96"/>
              <p:cNvSpPr/>
              <p:nvPr/>
            </p:nvSpPr>
            <p:spPr>
              <a:xfrm>
                <a:off x="3696" y="3517"/>
                <a:ext cx="893" cy="323"/>
              </a:xfrm>
              <a:prstGeom prst="wedgeRectCallout">
                <a:avLst>
                  <a:gd name="adj1" fmla="val -13495"/>
                  <a:gd name="adj2" fmla="val 8824"/>
                </a:avLst>
              </a:prstGeom>
              <a:solidFill>
                <a:srgbClr val="FFFFCC"/>
              </a:solidFill>
              <a:ln w="9525">
                <a:noFill/>
              </a:ln>
            </p:spPr>
            <p:txBody>
              <a:bodyPr anchor="t"/>
              <a:p>
                <a:pPr lvl="0" indent="0" algn="ctr"/>
                <a:r>
                  <a:rPr lang="zh-CN" altLang="en-US" sz="1600" dirty="0">
                    <a:latin typeface="Times New Roman" panose="02020603050405020304" pitchFamily="18" charset="0"/>
                    <a:ea typeface="宋体" panose="02010600030101010101" pitchFamily="2" charset="-122"/>
                  </a:rPr>
                  <a:t>主营业务成本</a:t>
                </a:r>
                <a:endParaRPr lang="zh-CN" altLang="en-US" sz="1600" dirty="0">
                  <a:latin typeface="Arial" panose="020B0604020202020204" pitchFamily="34" charset="0"/>
                  <a:ea typeface="宋体" panose="02010600030101010101" pitchFamily="2" charset="-122"/>
                </a:endParaRPr>
              </a:p>
            </p:txBody>
          </p:sp>
          <p:sp>
            <p:nvSpPr>
              <p:cNvPr id="26722" name="Line 97"/>
              <p:cNvSpPr/>
              <p:nvPr/>
            </p:nvSpPr>
            <p:spPr>
              <a:xfrm flipV="1">
                <a:off x="3696" y="3701"/>
                <a:ext cx="893" cy="0"/>
              </a:xfrm>
              <a:prstGeom prst="line">
                <a:avLst/>
              </a:prstGeom>
              <a:ln w="9525" cap="flat" cmpd="sng">
                <a:solidFill>
                  <a:srgbClr val="000000"/>
                </a:solidFill>
                <a:prstDash val="solid"/>
                <a:round/>
                <a:headEnd type="none" w="med" len="med"/>
                <a:tailEnd type="none" w="med" len="med"/>
              </a:ln>
            </p:spPr>
          </p:sp>
          <p:sp>
            <p:nvSpPr>
              <p:cNvPr id="26723" name="Line 98"/>
              <p:cNvSpPr/>
              <p:nvPr/>
            </p:nvSpPr>
            <p:spPr>
              <a:xfrm>
                <a:off x="4143" y="3701"/>
                <a:ext cx="0" cy="128"/>
              </a:xfrm>
              <a:prstGeom prst="line">
                <a:avLst/>
              </a:prstGeom>
              <a:ln w="9525" cap="flat" cmpd="sng">
                <a:solidFill>
                  <a:srgbClr val="000000"/>
                </a:solidFill>
                <a:prstDash val="solid"/>
                <a:round/>
                <a:headEnd type="none" w="med" len="med"/>
                <a:tailEnd type="none" w="med" len="med"/>
              </a:ln>
            </p:spPr>
          </p:sp>
          <p:sp>
            <p:nvSpPr>
              <p:cNvPr id="26724" name="AutoShape 99"/>
              <p:cNvSpPr/>
              <p:nvPr/>
            </p:nvSpPr>
            <p:spPr>
              <a:xfrm>
                <a:off x="3696" y="3863"/>
                <a:ext cx="893" cy="313"/>
              </a:xfrm>
              <a:prstGeom prst="wedgeRectCallout">
                <a:avLst>
                  <a:gd name="adj1" fmla="val -13495"/>
                  <a:gd name="adj2" fmla="val 10384"/>
                </a:avLst>
              </a:prstGeom>
              <a:solidFill>
                <a:srgbClr val="FFFFCC"/>
              </a:solidFill>
              <a:ln w="9525">
                <a:noFill/>
              </a:ln>
            </p:spPr>
            <p:txBody>
              <a:bodyPr anchor="t"/>
              <a:p>
                <a:pPr lvl="0" indent="0" algn="ctr"/>
                <a:r>
                  <a:rPr lang="zh-CN" altLang="en-US" sz="1600" dirty="0">
                    <a:latin typeface="Times New Roman" panose="02020603050405020304" pitchFamily="18" charset="0"/>
                    <a:ea typeface="宋体" panose="02010600030101010101" pitchFamily="2" charset="-122"/>
                  </a:rPr>
                  <a:t>其他业务成本</a:t>
                </a:r>
                <a:endParaRPr lang="zh-CN" altLang="en-US" sz="1600" dirty="0">
                  <a:latin typeface="Arial" panose="020B0604020202020204" pitchFamily="34" charset="0"/>
                  <a:ea typeface="宋体" panose="02010600030101010101" pitchFamily="2" charset="-122"/>
                </a:endParaRPr>
              </a:p>
            </p:txBody>
          </p:sp>
          <p:sp>
            <p:nvSpPr>
              <p:cNvPr id="26725" name="Line 100"/>
              <p:cNvSpPr/>
              <p:nvPr/>
            </p:nvSpPr>
            <p:spPr>
              <a:xfrm flipV="1">
                <a:off x="3696" y="4046"/>
                <a:ext cx="893" cy="0"/>
              </a:xfrm>
              <a:prstGeom prst="line">
                <a:avLst/>
              </a:prstGeom>
              <a:ln w="9525" cap="flat" cmpd="sng">
                <a:solidFill>
                  <a:srgbClr val="000000"/>
                </a:solidFill>
                <a:prstDash val="solid"/>
                <a:round/>
                <a:headEnd type="none" w="med" len="med"/>
                <a:tailEnd type="none" w="med" len="med"/>
              </a:ln>
            </p:spPr>
          </p:sp>
          <p:sp>
            <p:nvSpPr>
              <p:cNvPr id="26726" name="Line 101"/>
              <p:cNvSpPr/>
              <p:nvPr/>
            </p:nvSpPr>
            <p:spPr>
              <a:xfrm>
                <a:off x="4143" y="4046"/>
                <a:ext cx="0" cy="128"/>
              </a:xfrm>
              <a:prstGeom prst="line">
                <a:avLst/>
              </a:prstGeom>
              <a:ln w="9525" cap="flat" cmpd="sng">
                <a:solidFill>
                  <a:srgbClr val="000000"/>
                </a:solidFill>
                <a:prstDash val="solid"/>
                <a:round/>
                <a:headEnd type="none" w="med" len="med"/>
                <a:tailEnd type="none" w="med" len="med"/>
              </a:ln>
            </p:spPr>
          </p:sp>
        </p:grpSp>
        <p:sp>
          <p:nvSpPr>
            <p:cNvPr id="26727" name="AutoShape 103"/>
            <p:cNvSpPr/>
            <p:nvPr/>
          </p:nvSpPr>
          <p:spPr>
            <a:xfrm>
              <a:off x="2352" y="2016"/>
              <a:ext cx="922" cy="266"/>
            </a:xfrm>
            <a:prstGeom prst="wedgeEllipseCallout">
              <a:avLst>
                <a:gd name="adj1" fmla="val -5532"/>
                <a:gd name="adj2" fmla="val 22931"/>
              </a:avLst>
            </a:prstGeom>
            <a:solidFill>
              <a:srgbClr val="CCFFFF"/>
            </a:solidFill>
            <a:ln w="12700" cap="flat" cmpd="sng">
              <a:solidFill>
                <a:srgbClr val="000000"/>
              </a:solidFill>
              <a:prstDash val="dash"/>
              <a:miter/>
              <a:headEnd type="none" w="med" len="med"/>
              <a:tailEnd type="none" w="med" len="med"/>
            </a:ln>
          </p:spPr>
          <p:txBody>
            <a:bodyPr anchor="t"/>
            <a:p>
              <a:pPr lvl="0" indent="0" algn="ctr"/>
              <a:r>
                <a:rPr lang="zh-CN" altLang="en-US" sz="1600" b="1" dirty="0">
                  <a:solidFill>
                    <a:srgbClr val="0000FF"/>
                  </a:solidFill>
                  <a:latin typeface="Times New Roman" panose="02020603050405020304" pitchFamily="18" charset="0"/>
                  <a:ea typeface="宋体" panose="02010600030101010101" pitchFamily="2" charset="-122"/>
                </a:rPr>
                <a:t>账户体系</a:t>
              </a:r>
              <a:endParaRPr lang="zh-CN" altLang="en-US" sz="1600" b="1" dirty="0">
                <a:solidFill>
                  <a:srgbClr val="0000FF"/>
                </a:solidFill>
                <a:latin typeface="Arial" panose="020B0604020202020204" pitchFamily="34" charset="0"/>
                <a:ea typeface="宋体" panose="02010600030101010101" pitchFamily="2" charset="-122"/>
              </a:endParaRPr>
            </a:p>
          </p:txBody>
        </p:sp>
      </p:grpSp>
      <p:sp>
        <p:nvSpPr>
          <p:cNvPr id="28777" name="AutoShape 105"/>
          <p:cNvSpPr/>
          <p:nvPr/>
        </p:nvSpPr>
        <p:spPr>
          <a:xfrm>
            <a:off x="685800" y="4191000"/>
            <a:ext cx="2133600" cy="762000"/>
          </a:xfrm>
          <a:prstGeom prst="wedgeRoundRectCallout">
            <a:avLst>
              <a:gd name="adj1" fmla="val 39065"/>
              <a:gd name="adj2" fmla="val 23125"/>
              <a:gd name="adj3" fmla="val 16667"/>
            </a:avLst>
          </a:prstGeom>
          <a:solidFill>
            <a:srgbClr val="FFC000"/>
          </a:solidFill>
          <a:ln w="9525" cap="flat" cmpd="sng">
            <a:solidFill>
              <a:srgbClr val="000000"/>
            </a:solidFill>
            <a:prstDash val="sysDot"/>
            <a:miter/>
            <a:headEnd type="none" w="med" len="med"/>
            <a:tailEnd type="none" w="med" len="med"/>
          </a:ln>
        </p:spPr>
        <p:txBody>
          <a:bodyPr anchor="t"/>
          <a:p>
            <a:pPr lvl="0" indent="0" algn="just"/>
            <a:r>
              <a:rPr lang="en-US" altLang="zh-CN" sz="2000" b="1" dirty="0">
                <a:solidFill>
                  <a:srgbClr val="FF0000"/>
                </a:solidFill>
                <a:latin typeface="Arial" panose="020B0604020202020204" pitchFamily="34" charset="0"/>
                <a:ea typeface="宋体" panose="02010600030101010101" pitchFamily="2" charset="-122"/>
              </a:rPr>
              <a:t>◆</a:t>
            </a:r>
            <a:r>
              <a:rPr lang="zh-CN" altLang="en-US" sz="2000" b="1" dirty="0">
                <a:solidFill>
                  <a:srgbClr val="0000FF"/>
                </a:solidFill>
                <a:latin typeface="Arial" panose="020B0604020202020204" pitchFamily="34" charset="0"/>
                <a:ea typeface="宋体" panose="02010600030101010101" pitchFamily="2" charset="-122"/>
              </a:rPr>
              <a:t>按账户与会计科目的联系分类 </a:t>
            </a:r>
            <a:endParaRPr lang="zh-CN" altLang="en-US" sz="2000" b="1" dirty="0">
              <a:solidFill>
                <a:srgbClr val="0000FF"/>
              </a:solidFill>
              <a:latin typeface="Arial" panose="020B0604020202020204" pitchFamily="34" charset="0"/>
              <a:ea typeface="宋体" panose="02010600030101010101" pitchFamily="2" charset="-122"/>
            </a:endParaRPr>
          </a:p>
        </p:txBody>
      </p:sp>
      <p:sp>
        <p:nvSpPr>
          <p:cNvPr id="28779" name="AutoShape 107"/>
          <p:cNvSpPr/>
          <p:nvPr/>
        </p:nvSpPr>
        <p:spPr>
          <a:xfrm>
            <a:off x="2895600" y="4191000"/>
            <a:ext cx="914400" cy="685800"/>
          </a:xfrm>
          <a:prstGeom prst="wedgeRoundRectCallout">
            <a:avLst>
              <a:gd name="adj1" fmla="val -22917"/>
              <a:gd name="adj2" fmla="val 36574"/>
              <a:gd name="adj3" fmla="val 16667"/>
            </a:avLst>
          </a:prstGeom>
          <a:solidFill>
            <a:srgbClr val="FFFFCC"/>
          </a:solidFill>
          <a:ln w="9525" cap="flat" cmpd="sng">
            <a:solidFill>
              <a:schemeClr val="tx1"/>
            </a:solidFill>
            <a:prstDash val="sysDot"/>
            <a:miter/>
            <a:headEnd type="none" w="med" len="med"/>
            <a:tailEnd type="none" w="med" len="med"/>
          </a:ln>
        </p:spPr>
        <p:txBody>
          <a:bodyPr anchor="t"/>
          <a:p>
            <a:pPr lvl="0" indent="0" algn="ctr"/>
            <a:r>
              <a:rPr lang="zh-CN" altLang="en-US" b="1" dirty="0">
                <a:latin typeface="Arial" panose="020B0604020202020204" pitchFamily="34" charset="0"/>
                <a:ea typeface="宋体" panose="02010600030101010101" pitchFamily="2" charset="-122"/>
              </a:rPr>
              <a:t>总账账户</a:t>
            </a:r>
            <a:endParaRPr lang="zh-CN" altLang="en-US" b="1" dirty="0">
              <a:latin typeface="Arial" panose="020B0604020202020204" pitchFamily="34" charset="0"/>
              <a:ea typeface="宋体" panose="02010600030101010101" pitchFamily="2" charset="-122"/>
            </a:endParaRPr>
          </a:p>
        </p:txBody>
      </p:sp>
      <p:sp>
        <p:nvSpPr>
          <p:cNvPr id="28780" name="AutoShape 108"/>
          <p:cNvSpPr/>
          <p:nvPr/>
        </p:nvSpPr>
        <p:spPr>
          <a:xfrm>
            <a:off x="5257800" y="4191000"/>
            <a:ext cx="914400" cy="685800"/>
          </a:xfrm>
          <a:prstGeom prst="wedgeRoundRectCallout">
            <a:avLst>
              <a:gd name="adj1" fmla="val -22917"/>
              <a:gd name="adj2" fmla="val 36574"/>
              <a:gd name="adj3" fmla="val 16667"/>
            </a:avLst>
          </a:prstGeom>
          <a:solidFill>
            <a:srgbClr val="FFFFCC"/>
          </a:solidFill>
          <a:ln w="9525" cap="flat" cmpd="sng">
            <a:solidFill>
              <a:schemeClr val="tx1"/>
            </a:solidFill>
            <a:prstDash val="sysDot"/>
            <a:miter/>
            <a:headEnd type="none" w="med" len="med"/>
            <a:tailEnd type="none" w="med" len="med"/>
          </a:ln>
        </p:spPr>
        <p:txBody>
          <a:bodyPr anchor="t"/>
          <a:p>
            <a:pPr lvl="0" indent="0" algn="ctr"/>
            <a:r>
              <a:rPr lang="zh-CN" altLang="en-US" b="1" dirty="0">
                <a:latin typeface="Arial" panose="020B0604020202020204" pitchFamily="34" charset="0"/>
                <a:ea typeface="宋体" panose="02010600030101010101" pitchFamily="2" charset="-122"/>
              </a:rPr>
              <a:t>明细账户</a:t>
            </a:r>
            <a:endParaRPr lang="zh-CN" altLang="en-US" b="1" dirty="0">
              <a:latin typeface="Arial" panose="020B0604020202020204" pitchFamily="34" charset="0"/>
              <a:ea typeface="宋体" panose="02010600030101010101" pitchFamily="2" charset="-122"/>
            </a:endParaRPr>
          </a:p>
        </p:txBody>
      </p:sp>
      <p:grpSp>
        <p:nvGrpSpPr>
          <p:cNvPr id="15" name="Group 149"/>
          <p:cNvGrpSpPr/>
          <p:nvPr/>
        </p:nvGrpSpPr>
        <p:grpSpPr>
          <a:xfrm>
            <a:off x="3962400" y="4343400"/>
            <a:ext cx="1096963" cy="485775"/>
            <a:chOff x="2832" y="2804"/>
            <a:chExt cx="691" cy="306"/>
          </a:xfrm>
        </p:grpSpPr>
        <p:sp>
          <p:nvSpPr>
            <p:cNvPr id="26732" name="AutoShape 114"/>
            <p:cNvSpPr/>
            <p:nvPr/>
          </p:nvSpPr>
          <p:spPr>
            <a:xfrm>
              <a:off x="2832" y="2804"/>
              <a:ext cx="691" cy="306"/>
            </a:xfrm>
            <a:prstGeom prst="wedgeRectCallout">
              <a:avLst>
                <a:gd name="adj1" fmla="val -13532"/>
                <a:gd name="adj2" fmla="val 10782"/>
              </a:avLst>
            </a:prstGeom>
            <a:solidFill>
              <a:srgbClr val="FFFFCC"/>
            </a:solidFill>
            <a:ln w="9525">
              <a:noFill/>
            </a:ln>
          </p:spPr>
          <p:txBody>
            <a:bodyPr anchor="t"/>
            <a:p>
              <a:pPr lvl="0" indent="0" algn="ctr"/>
              <a:r>
                <a:rPr lang="zh-CN" altLang="en-US" sz="1600" dirty="0">
                  <a:latin typeface="Times New Roman" panose="02020603050405020304" pitchFamily="18" charset="0"/>
                  <a:ea typeface="宋体" panose="02010600030101010101" pitchFamily="2" charset="-122"/>
                </a:rPr>
                <a:t>应收账款</a:t>
              </a:r>
              <a:endParaRPr lang="zh-CN" altLang="en-US" sz="1600" dirty="0">
                <a:latin typeface="Arial" panose="020B0604020202020204" pitchFamily="34" charset="0"/>
                <a:ea typeface="宋体" panose="02010600030101010101" pitchFamily="2" charset="-122"/>
              </a:endParaRPr>
            </a:p>
          </p:txBody>
        </p:sp>
        <p:sp>
          <p:nvSpPr>
            <p:cNvPr id="26733" name="Line 115"/>
            <p:cNvSpPr/>
            <p:nvPr/>
          </p:nvSpPr>
          <p:spPr>
            <a:xfrm flipV="1">
              <a:off x="2832" y="2985"/>
              <a:ext cx="691" cy="0"/>
            </a:xfrm>
            <a:prstGeom prst="line">
              <a:avLst/>
            </a:prstGeom>
            <a:ln w="9525" cap="flat" cmpd="sng">
              <a:solidFill>
                <a:srgbClr val="000000"/>
              </a:solidFill>
              <a:prstDash val="solid"/>
              <a:round/>
              <a:headEnd type="none" w="med" len="med"/>
              <a:tailEnd type="none" w="med" len="med"/>
            </a:ln>
          </p:spPr>
        </p:sp>
        <p:sp>
          <p:nvSpPr>
            <p:cNvPr id="26734" name="Line 116"/>
            <p:cNvSpPr/>
            <p:nvPr/>
          </p:nvSpPr>
          <p:spPr>
            <a:xfrm>
              <a:off x="3178" y="2985"/>
              <a:ext cx="0" cy="125"/>
            </a:xfrm>
            <a:prstGeom prst="line">
              <a:avLst/>
            </a:prstGeom>
            <a:ln w="9525" cap="flat" cmpd="sng">
              <a:solidFill>
                <a:srgbClr val="000000"/>
              </a:solidFill>
              <a:prstDash val="solid"/>
              <a:round/>
              <a:headEnd type="none" w="med" len="med"/>
              <a:tailEnd type="none" w="med" len="med"/>
            </a:ln>
          </p:spPr>
        </p:sp>
      </p:grpSp>
      <p:grpSp>
        <p:nvGrpSpPr>
          <p:cNvPr id="16" name="Group 151"/>
          <p:cNvGrpSpPr/>
          <p:nvPr/>
        </p:nvGrpSpPr>
        <p:grpSpPr>
          <a:xfrm>
            <a:off x="6324600" y="4343400"/>
            <a:ext cx="1096963" cy="485775"/>
            <a:chOff x="2832" y="2804"/>
            <a:chExt cx="691" cy="306"/>
          </a:xfrm>
        </p:grpSpPr>
        <p:sp>
          <p:nvSpPr>
            <p:cNvPr id="26736" name="AutoShape 152"/>
            <p:cNvSpPr/>
            <p:nvPr/>
          </p:nvSpPr>
          <p:spPr>
            <a:xfrm>
              <a:off x="2832" y="2804"/>
              <a:ext cx="691" cy="306"/>
            </a:xfrm>
            <a:prstGeom prst="wedgeRectCallout">
              <a:avLst>
                <a:gd name="adj1" fmla="val -13532"/>
                <a:gd name="adj2" fmla="val 10782"/>
              </a:avLst>
            </a:prstGeom>
            <a:solidFill>
              <a:srgbClr val="FFFFCC"/>
            </a:solidFill>
            <a:ln w="9525">
              <a:noFill/>
            </a:ln>
          </p:spPr>
          <p:txBody>
            <a:bodyPr anchor="t"/>
            <a:p>
              <a:pPr lvl="0" indent="0" algn="ctr"/>
              <a:r>
                <a:rPr lang="zh-CN" altLang="en-US" sz="1600" dirty="0">
                  <a:latin typeface="Arial" panose="020B0604020202020204" pitchFamily="34" charset="0"/>
                  <a:ea typeface="宋体" panose="02010600030101010101" pitchFamily="2" charset="-122"/>
                </a:rPr>
                <a:t>通达公司</a:t>
              </a:r>
              <a:endParaRPr lang="zh-CN" altLang="en-US" sz="1600" dirty="0">
                <a:latin typeface="Arial" panose="020B0604020202020204" pitchFamily="34" charset="0"/>
                <a:ea typeface="宋体" panose="02010600030101010101" pitchFamily="2" charset="-122"/>
              </a:endParaRPr>
            </a:p>
          </p:txBody>
        </p:sp>
        <p:sp>
          <p:nvSpPr>
            <p:cNvPr id="26737" name="Line 153"/>
            <p:cNvSpPr/>
            <p:nvPr/>
          </p:nvSpPr>
          <p:spPr>
            <a:xfrm flipV="1">
              <a:off x="2832" y="2985"/>
              <a:ext cx="691" cy="0"/>
            </a:xfrm>
            <a:prstGeom prst="line">
              <a:avLst/>
            </a:prstGeom>
            <a:ln w="9525" cap="flat" cmpd="sng">
              <a:solidFill>
                <a:srgbClr val="000000"/>
              </a:solidFill>
              <a:prstDash val="solid"/>
              <a:round/>
              <a:headEnd type="none" w="med" len="med"/>
              <a:tailEnd type="none" w="med" len="med"/>
            </a:ln>
          </p:spPr>
        </p:sp>
        <p:sp>
          <p:nvSpPr>
            <p:cNvPr id="26738" name="Line 154"/>
            <p:cNvSpPr/>
            <p:nvPr/>
          </p:nvSpPr>
          <p:spPr>
            <a:xfrm>
              <a:off x="3178" y="2985"/>
              <a:ext cx="0" cy="125"/>
            </a:xfrm>
            <a:prstGeom prst="line">
              <a:avLst/>
            </a:prstGeom>
            <a:ln w="9525" cap="flat" cmpd="sng">
              <a:solidFill>
                <a:srgbClr val="000000"/>
              </a:solidFill>
              <a:prstDash val="solid"/>
              <a:round/>
              <a:headEnd type="none" w="med" len="med"/>
              <a:tailEnd type="none" w="med" len="med"/>
            </a:ln>
          </p:spPr>
        </p:sp>
      </p:grpSp>
      <p:grpSp>
        <p:nvGrpSpPr>
          <p:cNvPr id="17" name="Group 155"/>
          <p:cNvGrpSpPr/>
          <p:nvPr/>
        </p:nvGrpSpPr>
        <p:grpSpPr>
          <a:xfrm>
            <a:off x="7513638" y="4314825"/>
            <a:ext cx="1096962" cy="485775"/>
            <a:chOff x="2832" y="2804"/>
            <a:chExt cx="691" cy="306"/>
          </a:xfrm>
        </p:grpSpPr>
        <p:sp>
          <p:nvSpPr>
            <p:cNvPr id="26740" name="AutoShape 156"/>
            <p:cNvSpPr/>
            <p:nvPr/>
          </p:nvSpPr>
          <p:spPr>
            <a:xfrm>
              <a:off x="2832" y="2804"/>
              <a:ext cx="691" cy="306"/>
            </a:xfrm>
            <a:prstGeom prst="wedgeRectCallout">
              <a:avLst>
                <a:gd name="adj1" fmla="val -13532"/>
                <a:gd name="adj2" fmla="val 10782"/>
              </a:avLst>
            </a:prstGeom>
            <a:solidFill>
              <a:srgbClr val="FFFFCC"/>
            </a:solidFill>
            <a:ln w="9525">
              <a:noFill/>
            </a:ln>
          </p:spPr>
          <p:txBody>
            <a:bodyPr anchor="t"/>
            <a:p>
              <a:pPr lvl="0" indent="0" algn="ctr"/>
              <a:r>
                <a:rPr lang="zh-CN" altLang="en-US" sz="1600" dirty="0">
                  <a:latin typeface="Arial" panose="020B0604020202020204" pitchFamily="34" charset="0"/>
                  <a:ea typeface="宋体" panose="02010600030101010101" pitchFamily="2" charset="-122"/>
                </a:rPr>
                <a:t>通庆公司</a:t>
              </a:r>
              <a:endParaRPr lang="zh-CN" altLang="en-US" sz="1600" dirty="0">
                <a:latin typeface="Arial" panose="020B0604020202020204" pitchFamily="34" charset="0"/>
                <a:ea typeface="宋体" panose="02010600030101010101" pitchFamily="2" charset="-122"/>
              </a:endParaRPr>
            </a:p>
          </p:txBody>
        </p:sp>
        <p:sp>
          <p:nvSpPr>
            <p:cNvPr id="26741" name="Line 157"/>
            <p:cNvSpPr/>
            <p:nvPr/>
          </p:nvSpPr>
          <p:spPr>
            <a:xfrm flipV="1">
              <a:off x="2832" y="2985"/>
              <a:ext cx="691" cy="0"/>
            </a:xfrm>
            <a:prstGeom prst="line">
              <a:avLst/>
            </a:prstGeom>
            <a:ln w="9525" cap="flat" cmpd="sng">
              <a:solidFill>
                <a:srgbClr val="000000"/>
              </a:solidFill>
              <a:prstDash val="solid"/>
              <a:round/>
              <a:headEnd type="none" w="med" len="med"/>
              <a:tailEnd type="none" w="med" len="med"/>
            </a:ln>
          </p:spPr>
        </p:sp>
        <p:sp>
          <p:nvSpPr>
            <p:cNvPr id="26742" name="Line 158"/>
            <p:cNvSpPr/>
            <p:nvPr/>
          </p:nvSpPr>
          <p:spPr>
            <a:xfrm>
              <a:off x="3178" y="2985"/>
              <a:ext cx="0" cy="125"/>
            </a:xfrm>
            <a:prstGeom prst="line">
              <a:avLst/>
            </a:prstGeom>
            <a:ln w="9525" cap="flat" cmpd="sng">
              <a:solidFill>
                <a:srgbClr val="000000"/>
              </a:solidFill>
              <a:prstDash val="solid"/>
              <a:round/>
              <a:headEnd type="none" w="med" len="med"/>
              <a:tailEnd type="none" w="med" len="med"/>
            </a:ln>
          </p:spPr>
        </p:sp>
      </p:grpSp>
      <p:grpSp>
        <p:nvGrpSpPr>
          <p:cNvPr id="18" name="Group 160"/>
          <p:cNvGrpSpPr/>
          <p:nvPr/>
        </p:nvGrpSpPr>
        <p:grpSpPr>
          <a:xfrm>
            <a:off x="752475" y="5105400"/>
            <a:ext cx="3209925" cy="1438275"/>
            <a:chOff x="1770" y="3078"/>
            <a:chExt cx="2022" cy="906"/>
          </a:xfrm>
        </p:grpSpPr>
        <p:sp>
          <p:nvSpPr>
            <p:cNvPr id="26744" name="AutoShape 161"/>
            <p:cNvSpPr/>
            <p:nvPr/>
          </p:nvSpPr>
          <p:spPr>
            <a:xfrm>
              <a:off x="1770" y="3078"/>
              <a:ext cx="2022" cy="906"/>
            </a:xfrm>
            <a:prstGeom prst="wedgeRectCallout">
              <a:avLst>
                <a:gd name="adj1" fmla="val 12315"/>
                <a:gd name="adj2" fmla="val 884"/>
              </a:avLst>
            </a:prstGeom>
            <a:solidFill>
              <a:srgbClr val="FFCC99"/>
            </a:solidFill>
            <a:ln w="9525">
              <a:noFill/>
            </a:ln>
          </p:spPr>
          <p:txBody>
            <a:bodyPr anchor="t"/>
            <a:p>
              <a:pPr lvl="0" indent="0" algn="ctr"/>
              <a:r>
                <a:rPr lang="zh-CN" altLang="en-US" sz="1400" dirty="0">
                  <a:latin typeface="Times New Roman" panose="02020603050405020304" pitchFamily="18" charset="0"/>
                  <a:ea typeface="宋体" panose="02010600030101010101" pitchFamily="2" charset="-122"/>
                </a:rPr>
                <a:t>资产负债表	</a:t>
              </a:r>
              <a:endParaRPr lang="zh-CN" altLang="en-US" sz="1400" dirty="0">
                <a:latin typeface="Times New Roman" panose="02020603050405020304" pitchFamily="18" charset="0"/>
                <a:ea typeface="宋体" panose="02010600030101010101" pitchFamily="2" charset="-122"/>
              </a:endParaRPr>
            </a:p>
            <a:p>
              <a:pPr lvl="0" indent="0" algn="ctr"/>
              <a:endParaRPr lang="zh-CN" altLang="en-US" sz="1400" dirty="0">
                <a:latin typeface="Times New Roman" panose="02020603050405020304" pitchFamily="18" charset="0"/>
                <a:ea typeface="宋体" panose="02010600030101010101" pitchFamily="2" charset="-122"/>
              </a:endParaRPr>
            </a:p>
            <a:p>
              <a:pPr lvl="0" indent="0" algn="ctr"/>
              <a:r>
                <a:rPr lang="zh-CN" altLang="en-US" sz="1400" dirty="0">
                  <a:latin typeface="Times New Roman" panose="02020603050405020304" pitchFamily="18" charset="0"/>
                  <a:ea typeface="宋体" panose="02010600030101010101" pitchFamily="2" charset="-122"/>
                </a:rPr>
                <a:t>资产    期末余额    	          期末余额	</a:t>
              </a:r>
              <a:endParaRPr lang="zh-CN" altLang="en-US" sz="1400" dirty="0">
                <a:latin typeface="Times New Roman" panose="02020603050405020304" pitchFamily="18" charset="0"/>
                <a:ea typeface="宋体" panose="02010600030101010101" pitchFamily="2" charset="-122"/>
              </a:endParaRPr>
            </a:p>
          </p:txBody>
        </p:sp>
        <p:sp>
          <p:nvSpPr>
            <p:cNvPr id="26745" name="AutoShape 162"/>
            <p:cNvSpPr/>
            <p:nvPr/>
          </p:nvSpPr>
          <p:spPr>
            <a:xfrm>
              <a:off x="2688" y="3264"/>
              <a:ext cx="624" cy="336"/>
            </a:xfrm>
            <a:prstGeom prst="wedgeRectCallout">
              <a:avLst>
                <a:gd name="adj1" fmla="val -28366"/>
                <a:gd name="adj2" fmla="val 16370"/>
              </a:avLst>
            </a:prstGeom>
            <a:noFill/>
            <a:ln w="9525">
              <a:noFill/>
            </a:ln>
          </p:spPr>
          <p:txBody>
            <a:bodyPr anchor="t"/>
            <a:p>
              <a:pPr lvl="0" indent="0" algn="ctr"/>
              <a:r>
                <a:rPr lang="zh-CN" altLang="en-US" sz="1400" dirty="0">
                  <a:latin typeface="Times New Roman" panose="02020603050405020304" pitchFamily="18" charset="0"/>
                  <a:ea typeface="宋体" panose="02010600030101010101" pitchFamily="2" charset="-122"/>
                </a:rPr>
                <a:t>负债及所有者权益</a:t>
              </a:r>
              <a:endParaRPr lang="zh-CN" altLang="en-US" sz="1400" dirty="0">
                <a:latin typeface="Times New Roman" panose="02020603050405020304" pitchFamily="18" charset="0"/>
                <a:ea typeface="宋体" panose="02010600030101010101" pitchFamily="2" charset="-122"/>
              </a:endParaRPr>
            </a:p>
          </p:txBody>
        </p:sp>
        <p:sp>
          <p:nvSpPr>
            <p:cNvPr id="26746" name="Line 163"/>
            <p:cNvSpPr/>
            <p:nvPr/>
          </p:nvSpPr>
          <p:spPr>
            <a:xfrm>
              <a:off x="1776" y="3264"/>
              <a:ext cx="2016" cy="0"/>
            </a:xfrm>
            <a:prstGeom prst="line">
              <a:avLst/>
            </a:prstGeom>
            <a:ln w="9525" cap="flat" cmpd="sng">
              <a:solidFill>
                <a:schemeClr val="tx1"/>
              </a:solidFill>
              <a:prstDash val="solid"/>
              <a:round/>
              <a:headEnd type="none" w="med" len="med"/>
              <a:tailEnd type="none" w="med" len="med"/>
            </a:ln>
          </p:spPr>
        </p:sp>
        <p:sp>
          <p:nvSpPr>
            <p:cNvPr id="26747" name="Line 164"/>
            <p:cNvSpPr/>
            <p:nvPr/>
          </p:nvSpPr>
          <p:spPr>
            <a:xfrm>
              <a:off x="1776" y="3588"/>
              <a:ext cx="2016" cy="0"/>
            </a:xfrm>
            <a:prstGeom prst="line">
              <a:avLst/>
            </a:prstGeom>
            <a:ln w="9525" cap="flat" cmpd="sng">
              <a:solidFill>
                <a:schemeClr val="tx1"/>
              </a:solidFill>
              <a:prstDash val="solid"/>
              <a:round/>
              <a:headEnd type="none" w="med" len="med"/>
              <a:tailEnd type="none" w="med" len="med"/>
            </a:ln>
          </p:spPr>
        </p:sp>
        <p:sp>
          <p:nvSpPr>
            <p:cNvPr id="26748" name="Line 165"/>
            <p:cNvSpPr/>
            <p:nvPr/>
          </p:nvSpPr>
          <p:spPr>
            <a:xfrm flipV="1">
              <a:off x="2736" y="3264"/>
              <a:ext cx="0" cy="720"/>
            </a:xfrm>
            <a:prstGeom prst="line">
              <a:avLst/>
            </a:prstGeom>
            <a:ln w="9525" cap="flat" cmpd="sng">
              <a:solidFill>
                <a:schemeClr val="tx1"/>
              </a:solidFill>
              <a:prstDash val="solid"/>
              <a:round/>
              <a:headEnd type="none" w="med" len="med"/>
              <a:tailEnd type="none" w="med" len="med"/>
            </a:ln>
          </p:spPr>
        </p:sp>
      </p:grpSp>
      <p:grpSp>
        <p:nvGrpSpPr>
          <p:cNvPr id="19" name="Group 166"/>
          <p:cNvGrpSpPr/>
          <p:nvPr/>
        </p:nvGrpSpPr>
        <p:grpSpPr>
          <a:xfrm>
            <a:off x="5248275" y="5105400"/>
            <a:ext cx="3209925" cy="1438275"/>
            <a:chOff x="3360" y="3264"/>
            <a:chExt cx="2022" cy="906"/>
          </a:xfrm>
        </p:grpSpPr>
        <p:sp>
          <p:nvSpPr>
            <p:cNvPr id="26750" name="AutoShape 167"/>
            <p:cNvSpPr/>
            <p:nvPr/>
          </p:nvSpPr>
          <p:spPr>
            <a:xfrm>
              <a:off x="3360" y="3264"/>
              <a:ext cx="2022" cy="906"/>
            </a:xfrm>
            <a:prstGeom prst="wedgeRectCallout">
              <a:avLst>
                <a:gd name="adj1" fmla="val 12315"/>
                <a:gd name="adj2" fmla="val 884"/>
              </a:avLst>
            </a:prstGeom>
            <a:solidFill>
              <a:srgbClr val="FFCC99"/>
            </a:solidFill>
            <a:ln w="9525">
              <a:noFill/>
            </a:ln>
          </p:spPr>
          <p:txBody>
            <a:bodyPr anchor="t"/>
            <a:p>
              <a:pPr lvl="0" indent="0" algn="ctr"/>
              <a:r>
                <a:rPr lang="zh-CN" altLang="en-US" sz="1400" dirty="0">
                  <a:latin typeface="Times New Roman" panose="02020603050405020304" pitchFamily="18" charset="0"/>
                  <a:ea typeface="宋体" panose="02010600030101010101" pitchFamily="2" charset="-122"/>
                </a:rPr>
                <a:t>利润表</a:t>
              </a:r>
              <a:endParaRPr lang="zh-CN" altLang="en-US" sz="1400" dirty="0">
                <a:latin typeface="Times New Roman" panose="02020603050405020304" pitchFamily="18" charset="0"/>
                <a:ea typeface="宋体" panose="02010600030101010101" pitchFamily="2" charset="-122"/>
              </a:endParaRPr>
            </a:p>
            <a:p>
              <a:pPr lvl="0" indent="0"/>
              <a:r>
                <a:rPr lang="zh-CN" altLang="en-US" sz="1400" dirty="0">
                  <a:latin typeface="Times New Roman" panose="02020603050405020304" pitchFamily="18" charset="0"/>
                  <a:ea typeface="宋体" panose="02010600030101010101" pitchFamily="2" charset="-122"/>
                </a:rPr>
                <a:t>    项    目                                本期发生额</a:t>
              </a:r>
              <a:endParaRPr lang="zh-CN" altLang="en-US" sz="1400" dirty="0">
                <a:latin typeface="Times New Roman" panose="02020603050405020304" pitchFamily="18" charset="0"/>
                <a:ea typeface="宋体" panose="02010600030101010101" pitchFamily="2" charset="-122"/>
              </a:endParaRPr>
            </a:p>
            <a:p>
              <a:pPr lvl="0" indent="0" algn="ctr"/>
              <a:endParaRPr lang="zh-CN" altLang="en-US" sz="1400" dirty="0">
                <a:latin typeface="Times New Roman" panose="02020603050405020304" pitchFamily="18" charset="0"/>
                <a:ea typeface="宋体" panose="02010600030101010101" pitchFamily="2" charset="-122"/>
              </a:endParaRPr>
            </a:p>
            <a:p>
              <a:pPr lvl="0" indent="0"/>
              <a:r>
                <a:rPr lang="zh-CN" altLang="en-US" sz="1400" dirty="0">
                  <a:latin typeface="Times New Roman" panose="02020603050405020304" pitchFamily="18" charset="0"/>
                  <a:ea typeface="宋体" panose="02010600030101010101" pitchFamily="2" charset="-122"/>
                </a:rPr>
                <a:t>    收入</a:t>
              </a:r>
              <a:endParaRPr lang="zh-CN" altLang="en-US" sz="1400" dirty="0">
                <a:latin typeface="Times New Roman" panose="02020603050405020304" pitchFamily="18" charset="0"/>
                <a:ea typeface="宋体" panose="02010600030101010101" pitchFamily="2" charset="-122"/>
              </a:endParaRPr>
            </a:p>
            <a:p>
              <a:pPr lvl="0" indent="0"/>
              <a:r>
                <a:rPr lang="zh-CN" altLang="en-US" sz="1400" dirty="0">
                  <a:latin typeface="Times New Roman" panose="02020603050405020304" pitchFamily="18" charset="0"/>
                  <a:ea typeface="宋体" panose="02010600030101010101" pitchFamily="2" charset="-122"/>
                </a:rPr>
                <a:t>    费用</a:t>
              </a:r>
              <a:endParaRPr lang="zh-CN" altLang="en-US" sz="1400" dirty="0">
                <a:latin typeface="Times New Roman" panose="02020603050405020304" pitchFamily="18" charset="0"/>
                <a:ea typeface="宋体" panose="02010600030101010101" pitchFamily="2" charset="-122"/>
              </a:endParaRPr>
            </a:p>
            <a:p>
              <a:pPr lvl="0" indent="0"/>
              <a:r>
                <a:rPr lang="zh-CN" altLang="en-US" sz="1400" dirty="0">
                  <a:latin typeface="Times New Roman" panose="02020603050405020304" pitchFamily="18" charset="0"/>
                  <a:ea typeface="宋体" panose="02010600030101010101" pitchFamily="2" charset="-122"/>
                </a:rPr>
                <a:t>    利润	</a:t>
              </a:r>
              <a:endParaRPr lang="zh-CN" altLang="en-US" sz="1400" dirty="0">
                <a:latin typeface="Times New Roman" panose="02020603050405020304" pitchFamily="18" charset="0"/>
                <a:ea typeface="宋体" panose="02010600030101010101" pitchFamily="2" charset="-122"/>
              </a:endParaRPr>
            </a:p>
          </p:txBody>
        </p:sp>
        <p:sp>
          <p:nvSpPr>
            <p:cNvPr id="26751" name="Line 168"/>
            <p:cNvSpPr/>
            <p:nvPr/>
          </p:nvSpPr>
          <p:spPr>
            <a:xfrm>
              <a:off x="3360" y="3432"/>
              <a:ext cx="2016" cy="0"/>
            </a:xfrm>
            <a:prstGeom prst="line">
              <a:avLst/>
            </a:prstGeom>
            <a:ln w="9525" cap="flat" cmpd="sng">
              <a:solidFill>
                <a:schemeClr val="tx1"/>
              </a:solidFill>
              <a:prstDash val="solid"/>
              <a:round/>
              <a:headEnd type="none" w="med" len="med"/>
              <a:tailEnd type="none" w="med" len="med"/>
            </a:ln>
          </p:spPr>
        </p:sp>
        <p:sp>
          <p:nvSpPr>
            <p:cNvPr id="26752" name="Line 169"/>
            <p:cNvSpPr/>
            <p:nvPr/>
          </p:nvSpPr>
          <p:spPr>
            <a:xfrm>
              <a:off x="3366" y="3600"/>
              <a:ext cx="2016" cy="0"/>
            </a:xfrm>
            <a:prstGeom prst="line">
              <a:avLst/>
            </a:prstGeom>
            <a:ln w="9525" cap="flat" cmpd="sng">
              <a:solidFill>
                <a:schemeClr val="tx1"/>
              </a:solidFill>
              <a:prstDash val="solid"/>
              <a:round/>
              <a:headEnd type="none" w="med" len="med"/>
              <a:tailEnd type="none" w="med" len="med"/>
            </a:ln>
          </p:spPr>
        </p:sp>
        <p:sp>
          <p:nvSpPr>
            <p:cNvPr id="26753" name="Line 170"/>
            <p:cNvSpPr/>
            <p:nvPr/>
          </p:nvSpPr>
          <p:spPr>
            <a:xfrm flipV="1">
              <a:off x="4326" y="3450"/>
              <a:ext cx="0" cy="720"/>
            </a:xfrm>
            <a:prstGeom prst="line">
              <a:avLst/>
            </a:prstGeom>
            <a:ln w="9525" cap="flat" cmpd="sng">
              <a:solidFill>
                <a:schemeClr val="tx1"/>
              </a:solidFill>
              <a:prstDash val="solid"/>
              <a:round/>
              <a:headEnd type="none" w="med" len="med"/>
              <a:tailEnd type="none" w="med" len="med"/>
            </a:ln>
          </p:spPr>
        </p:sp>
      </p:grpSp>
      <p:sp>
        <p:nvSpPr>
          <p:cNvPr id="28843" name="AutoShape 171"/>
          <p:cNvSpPr/>
          <p:nvPr/>
        </p:nvSpPr>
        <p:spPr>
          <a:xfrm>
            <a:off x="1295400" y="5867400"/>
            <a:ext cx="1676400" cy="838200"/>
          </a:xfrm>
          <a:prstGeom prst="wedgeEllipseCallout">
            <a:avLst>
              <a:gd name="adj1" fmla="val 27019"/>
              <a:gd name="adj2" fmla="val 15532"/>
            </a:avLst>
          </a:prstGeom>
          <a:solidFill>
            <a:srgbClr val="FFFFCC"/>
          </a:solidFill>
          <a:ln w="9525" cap="flat" cmpd="sng">
            <a:solidFill>
              <a:srgbClr val="FF0000"/>
            </a:solidFill>
            <a:prstDash val="sysDot"/>
            <a:miter/>
            <a:headEnd type="none" w="med" len="med"/>
            <a:tailEnd type="none" w="med" len="med"/>
          </a:ln>
        </p:spPr>
        <p:txBody>
          <a:bodyPr anchor="t"/>
          <a:p>
            <a:pPr lvl="0" indent="0" algn="ctr"/>
            <a:r>
              <a:rPr lang="zh-CN" altLang="en-US" b="1" dirty="0">
                <a:solidFill>
                  <a:srgbClr val="0000FF"/>
                </a:solidFill>
                <a:latin typeface="Arial" panose="020B0604020202020204" pitchFamily="34" charset="0"/>
                <a:ea typeface="宋体" panose="02010600030101010101" pitchFamily="2" charset="-122"/>
              </a:rPr>
              <a:t>资产负债表账户</a:t>
            </a:r>
            <a:endParaRPr lang="zh-CN" altLang="en-US" b="1" dirty="0">
              <a:solidFill>
                <a:srgbClr val="0000FF"/>
              </a:solidFill>
              <a:latin typeface="Arial" panose="020B0604020202020204" pitchFamily="34" charset="0"/>
              <a:ea typeface="宋体" panose="02010600030101010101" pitchFamily="2" charset="-122"/>
            </a:endParaRPr>
          </a:p>
        </p:txBody>
      </p:sp>
      <p:sp>
        <p:nvSpPr>
          <p:cNvPr id="28844" name="AutoShape 172"/>
          <p:cNvSpPr/>
          <p:nvPr/>
        </p:nvSpPr>
        <p:spPr>
          <a:xfrm>
            <a:off x="6162675" y="5867400"/>
            <a:ext cx="1304925" cy="762000"/>
          </a:xfrm>
          <a:prstGeom prst="wedgeEllipseCallout">
            <a:avLst>
              <a:gd name="adj1" fmla="val 37593"/>
              <a:gd name="adj2" fmla="val 27083"/>
            </a:avLst>
          </a:prstGeom>
          <a:solidFill>
            <a:srgbClr val="FFFFCC"/>
          </a:solidFill>
          <a:ln w="9525" cap="flat" cmpd="sng">
            <a:solidFill>
              <a:srgbClr val="FF0000"/>
            </a:solidFill>
            <a:prstDash val="sysDot"/>
            <a:miter/>
            <a:headEnd type="none" w="med" len="med"/>
            <a:tailEnd type="none" w="med" len="med"/>
          </a:ln>
        </p:spPr>
        <p:txBody>
          <a:bodyPr anchor="t"/>
          <a:p>
            <a:pPr lvl="0" indent="0" algn="ctr"/>
            <a:r>
              <a:rPr lang="zh-CN" altLang="en-US" b="1" dirty="0">
                <a:solidFill>
                  <a:srgbClr val="0000FF"/>
                </a:solidFill>
                <a:latin typeface="Arial" panose="020B0604020202020204" pitchFamily="34" charset="0"/>
                <a:ea typeface="宋体" panose="02010600030101010101" pitchFamily="2" charset="-122"/>
              </a:rPr>
              <a:t>利润表账户</a:t>
            </a:r>
            <a:endParaRPr lang="zh-CN" altLang="en-US" b="1" dirty="0">
              <a:solidFill>
                <a:srgbClr val="0000FF"/>
              </a:solidFill>
              <a:latin typeface="Arial" panose="020B0604020202020204" pitchFamily="34" charset="0"/>
              <a:ea typeface="宋体" panose="02010600030101010101" pitchFamily="2" charset="-122"/>
            </a:endParaRPr>
          </a:p>
        </p:txBody>
      </p:sp>
      <p:sp>
        <p:nvSpPr>
          <p:cNvPr id="28845" name="AutoShape 173"/>
          <p:cNvSpPr/>
          <p:nvPr/>
        </p:nvSpPr>
        <p:spPr>
          <a:xfrm>
            <a:off x="3886200" y="5181600"/>
            <a:ext cx="1371600" cy="1295400"/>
          </a:xfrm>
          <a:prstGeom prst="wedgeRoundRectCallout">
            <a:avLst>
              <a:gd name="adj1" fmla="val 37153"/>
              <a:gd name="adj2" fmla="val -5514"/>
              <a:gd name="adj3" fmla="val 16667"/>
            </a:avLst>
          </a:prstGeom>
          <a:solidFill>
            <a:srgbClr val="FFC000"/>
          </a:solidFill>
          <a:ln w="9525" cap="flat" cmpd="sng">
            <a:solidFill>
              <a:srgbClr val="000000"/>
            </a:solidFill>
            <a:prstDash val="sysDot"/>
            <a:miter/>
            <a:headEnd type="none" w="med" len="med"/>
            <a:tailEnd type="none" w="med" len="med"/>
          </a:ln>
        </p:spPr>
        <p:txBody>
          <a:bodyPr anchor="t"/>
          <a:p>
            <a:pPr lvl="0" indent="0" algn="just"/>
            <a:r>
              <a:rPr lang="en-US" altLang="zh-CN" b="1" dirty="0">
                <a:solidFill>
                  <a:srgbClr val="FF0000"/>
                </a:solidFill>
                <a:latin typeface="Arial" panose="020B0604020202020204" pitchFamily="34" charset="0"/>
                <a:ea typeface="宋体" panose="02010600030101010101" pitchFamily="2" charset="-122"/>
              </a:rPr>
              <a:t>◆</a:t>
            </a:r>
            <a:r>
              <a:rPr lang="zh-CN" altLang="en-US" b="1" dirty="0">
                <a:solidFill>
                  <a:srgbClr val="0000FF"/>
                </a:solidFill>
                <a:latin typeface="Arial" panose="020B0604020202020204" pitchFamily="34" charset="0"/>
                <a:ea typeface="宋体" panose="02010600030101010101" pitchFamily="2" charset="-122"/>
              </a:rPr>
              <a:t>按账户与会计报表的关系分类 </a:t>
            </a:r>
            <a:endParaRPr lang="zh-CN" altLang="en-US" b="1" dirty="0">
              <a:solidFill>
                <a:srgbClr val="0000FF"/>
              </a:solidFill>
              <a:latin typeface="Arial" panose="020B0604020202020204" pitchFamily="34" charset="0"/>
              <a:ea typeface="宋体" panose="02010600030101010101" pitchFamily="2" charset="-122"/>
            </a:endParaRPr>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2000" fill="hold"/>
                                        <p:tgtEl>
                                          <p:spTgt spid="13"/>
                                        </p:tgtEl>
                                        <p:attrNameLst>
                                          <p:attrName>ppt_w</p:attrName>
                                        </p:attrNameLst>
                                      </p:cBhvr>
                                      <p:tavLst>
                                        <p:tav tm="0">
                                          <p:val>
                                            <p:fltVal val="0.000000"/>
                                          </p:val>
                                        </p:tav>
                                        <p:tav tm="100000">
                                          <p:val>
                                            <p:strVal val="#ppt_w"/>
                                          </p:val>
                                        </p:tav>
                                      </p:tavLst>
                                    </p:anim>
                                    <p:anim calcmode="lin" valueType="num">
                                      <p:cBhvr>
                                        <p:cTn id="8" dur="20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8774"/>
                                        </p:tgtEl>
                                        <p:attrNameLst>
                                          <p:attrName>style.visibility</p:attrName>
                                        </p:attrNameLst>
                                      </p:cBhvr>
                                      <p:to>
                                        <p:strVal val="visible"/>
                                      </p:to>
                                    </p:set>
                                    <p:animEffect transition="in" filter="slide(fromBottom)">
                                      <p:cBhvr>
                                        <p:cTn id="13" dur="2000"/>
                                        <p:tgtEl>
                                          <p:spTgt spid="28774"/>
                                        </p:tgtEl>
                                      </p:cBhvr>
                                    </p:animEffect>
                                  </p:childTnLst>
                                </p:cTn>
                              </p:par>
                            </p:childTnLst>
                          </p:cTn>
                        </p:par>
                        <p:par>
                          <p:cTn id="14" fill="hold">
                            <p:stCondLst>
                              <p:cond delay="2000"/>
                            </p:stCondLst>
                            <p:childTnLst>
                              <p:par>
                                <p:cTn id="15" presetID="17" presetClass="entr" presetSubtype="1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2000" fill="hold"/>
                                        <p:tgtEl>
                                          <p:spTgt spid="2"/>
                                        </p:tgtEl>
                                        <p:attrNameLst>
                                          <p:attrName>ppt_w</p:attrName>
                                        </p:attrNameLst>
                                      </p:cBhvr>
                                      <p:tavLst>
                                        <p:tav tm="0">
                                          <p:val>
                                            <p:fltVal val="0.000000"/>
                                          </p:val>
                                        </p:tav>
                                        <p:tav tm="100000">
                                          <p:val>
                                            <p:strVal val="#ppt_w"/>
                                          </p:val>
                                        </p:tav>
                                      </p:tavLst>
                                    </p:anim>
                                    <p:anim calcmode="lin" valueType="num">
                                      <p:cBhvr>
                                        <p:cTn id="18"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28777"/>
                                        </p:tgtEl>
                                        <p:attrNameLst>
                                          <p:attrName>style.visibility</p:attrName>
                                        </p:attrNameLst>
                                      </p:cBhvr>
                                      <p:to>
                                        <p:strVal val="visible"/>
                                      </p:to>
                                    </p:set>
                                    <p:animEffect transition="in" filter="slide(fromBottom)">
                                      <p:cBhvr>
                                        <p:cTn id="23" dur="2000"/>
                                        <p:tgtEl>
                                          <p:spTgt spid="28777"/>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1" fill="hold" grpId="0" nodeType="clickEffect">
                                  <p:stCondLst>
                                    <p:cond delay="0"/>
                                  </p:stCondLst>
                                  <p:childTnLst>
                                    <p:set>
                                      <p:cBhvr>
                                        <p:cTn id="27" dur="1" fill="hold">
                                          <p:stCondLst>
                                            <p:cond delay="0"/>
                                          </p:stCondLst>
                                        </p:cTn>
                                        <p:tgtEl>
                                          <p:spTgt spid="28779"/>
                                        </p:tgtEl>
                                        <p:attrNameLst>
                                          <p:attrName>style.visibility</p:attrName>
                                        </p:attrNameLst>
                                      </p:cBhvr>
                                      <p:to>
                                        <p:strVal val="visible"/>
                                      </p:to>
                                    </p:set>
                                    <p:animEffect transition="in" filter="slide(fromTop)">
                                      <p:cBhvr>
                                        <p:cTn id="28" dur="2000"/>
                                        <p:tgtEl>
                                          <p:spTgt spid="28779"/>
                                        </p:tgtEl>
                                      </p:cBhvr>
                                    </p:animEffect>
                                  </p:childTnLst>
                                </p:cTn>
                              </p:par>
                            </p:childTnLst>
                          </p:cTn>
                        </p:par>
                        <p:par>
                          <p:cTn id="29" fill="hold">
                            <p:stCondLst>
                              <p:cond delay="2000"/>
                            </p:stCondLst>
                            <p:childTnLst>
                              <p:par>
                                <p:cTn id="30" presetID="12" presetClass="entr" presetSubtype="8"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slide(fromLeft)">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28780"/>
                                        </p:tgtEl>
                                        <p:attrNameLst>
                                          <p:attrName>style.visibility</p:attrName>
                                        </p:attrNameLst>
                                      </p:cBhvr>
                                      <p:to>
                                        <p:strVal val="visible"/>
                                      </p:to>
                                    </p:set>
                                    <p:animEffect transition="in" filter="slide(fromLeft)">
                                      <p:cBhvr>
                                        <p:cTn id="37" dur="2000"/>
                                        <p:tgtEl>
                                          <p:spTgt spid="28780"/>
                                        </p:tgtEl>
                                      </p:cBhvr>
                                    </p:animEffect>
                                  </p:childTnLst>
                                </p:cTn>
                              </p:par>
                            </p:childTnLst>
                          </p:cTn>
                        </p:par>
                        <p:par>
                          <p:cTn id="38" fill="hold">
                            <p:stCondLst>
                              <p:cond delay="2000"/>
                            </p:stCondLst>
                            <p:childTnLst>
                              <p:par>
                                <p:cTn id="39" presetID="12" presetClass="entr" presetSubtype="8" fill="hold"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slide(fromLeft)">
                                      <p:cBhvr>
                                        <p:cTn id="41" dur="500"/>
                                        <p:tgtEl>
                                          <p:spTgt spid="16"/>
                                        </p:tgtEl>
                                      </p:cBhvr>
                                    </p:animEffect>
                                  </p:childTnLst>
                                </p:cTn>
                              </p:par>
                            </p:childTnLst>
                          </p:cTn>
                        </p:par>
                        <p:par>
                          <p:cTn id="42" fill="hold">
                            <p:stCondLst>
                              <p:cond delay="2500"/>
                            </p:stCondLst>
                            <p:childTnLst>
                              <p:par>
                                <p:cTn id="43" presetID="12" presetClass="entr" presetSubtype="8" fill="hold"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slide(fromLeft)">
                                      <p:cBhvr>
                                        <p:cTn id="45" dur="5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20" presetClass="entr" presetSubtype="0" fill="hold" grpId="0" nodeType="clickEffect">
                                  <p:stCondLst>
                                    <p:cond delay="0"/>
                                  </p:stCondLst>
                                  <p:childTnLst>
                                    <p:set>
                                      <p:cBhvr>
                                        <p:cTn id="49" dur="1" fill="hold">
                                          <p:stCondLst>
                                            <p:cond delay="0"/>
                                          </p:stCondLst>
                                        </p:cTn>
                                        <p:tgtEl>
                                          <p:spTgt spid="28845"/>
                                        </p:tgtEl>
                                        <p:attrNameLst>
                                          <p:attrName>style.visibility</p:attrName>
                                        </p:attrNameLst>
                                      </p:cBhvr>
                                      <p:to>
                                        <p:strVal val="visible"/>
                                      </p:to>
                                    </p:set>
                                    <p:animEffect transition="in" filter="wedge">
                                      <p:cBhvr>
                                        <p:cTn id="50" dur="2000"/>
                                        <p:tgtEl>
                                          <p:spTgt spid="28845"/>
                                        </p:tgtEl>
                                      </p:cBhvr>
                                    </p:animEffect>
                                  </p:childTnLst>
                                </p:cTn>
                              </p:par>
                            </p:childTnLst>
                          </p:cTn>
                        </p:par>
                        <p:par>
                          <p:cTn id="51" fill="hold">
                            <p:stCondLst>
                              <p:cond delay="2000"/>
                            </p:stCondLst>
                            <p:childTnLst>
                              <p:par>
                                <p:cTn id="52" presetID="12" presetClass="entr" presetSubtype="4" fill="hold"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slide(fromBottom)">
                                      <p:cBhvr>
                                        <p:cTn id="54" dur="2000"/>
                                        <p:tgtEl>
                                          <p:spTgt spid="18"/>
                                        </p:tgtEl>
                                      </p:cBhvr>
                                    </p:animEffect>
                                  </p:childTnLst>
                                </p:cTn>
                              </p:par>
                            </p:childTnLst>
                          </p:cTn>
                        </p:par>
                        <p:par>
                          <p:cTn id="55" fill="hold">
                            <p:stCondLst>
                              <p:cond delay="4000"/>
                            </p:stCondLst>
                            <p:childTnLst>
                              <p:par>
                                <p:cTn id="56" presetID="12" presetClass="entr" presetSubtype="4" fill="hold"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slide(fromBottom)">
                                      <p:cBhvr>
                                        <p:cTn id="58" dur="2000"/>
                                        <p:tgtEl>
                                          <p:spTgt spid="19"/>
                                        </p:tgtEl>
                                      </p:cBhvr>
                                    </p:animEffect>
                                  </p:childTnLst>
                                </p:cTn>
                              </p:par>
                            </p:childTnLst>
                          </p:cTn>
                        </p:par>
                        <p:par>
                          <p:cTn id="59" fill="hold">
                            <p:stCondLst>
                              <p:cond delay="6000"/>
                            </p:stCondLst>
                            <p:childTnLst>
                              <p:par>
                                <p:cTn id="60" presetID="12" presetClass="entr" presetSubtype="8" fill="hold" grpId="0" nodeType="afterEffect">
                                  <p:stCondLst>
                                    <p:cond delay="0"/>
                                  </p:stCondLst>
                                  <p:childTnLst>
                                    <p:set>
                                      <p:cBhvr>
                                        <p:cTn id="61" dur="1" fill="hold">
                                          <p:stCondLst>
                                            <p:cond delay="0"/>
                                          </p:stCondLst>
                                        </p:cTn>
                                        <p:tgtEl>
                                          <p:spTgt spid="28843"/>
                                        </p:tgtEl>
                                        <p:attrNameLst>
                                          <p:attrName>style.visibility</p:attrName>
                                        </p:attrNameLst>
                                      </p:cBhvr>
                                      <p:to>
                                        <p:strVal val="visible"/>
                                      </p:to>
                                    </p:set>
                                    <p:animEffect transition="in" filter="slide(fromLeft)">
                                      <p:cBhvr>
                                        <p:cTn id="62" dur="2000"/>
                                        <p:tgtEl>
                                          <p:spTgt spid="28843"/>
                                        </p:tgtEl>
                                      </p:cBhvr>
                                    </p:animEffect>
                                  </p:childTnLst>
                                </p:cTn>
                              </p:par>
                            </p:childTnLst>
                          </p:cTn>
                        </p:par>
                        <p:par>
                          <p:cTn id="63" fill="hold">
                            <p:stCondLst>
                              <p:cond delay="8000"/>
                            </p:stCondLst>
                            <p:childTnLst>
                              <p:par>
                                <p:cTn id="64" presetID="12" presetClass="entr" presetSubtype="2" fill="hold" grpId="0" nodeType="afterEffect">
                                  <p:stCondLst>
                                    <p:cond delay="0"/>
                                  </p:stCondLst>
                                  <p:childTnLst>
                                    <p:set>
                                      <p:cBhvr>
                                        <p:cTn id="65" dur="1" fill="hold">
                                          <p:stCondLst>
                                            <p:cond delay="0"/>
                                          </p:stCondLst>
                                        </p:cTn>
                                        <p:tgtEl>
                                          <p:spTgt spid="28844"/>
                                        </p:tgtEl>
                                        <p:attrNameLst>
                                          <p:attrName>style.visibility</p:attrName>
                                        </p:attrNameLst>
                                      </p:cBhvr>
                                      <p:to>
                                        <p:strVal val="visible"/>
                                      </p:to>
                                    </p:set>
                                    <p:animEffect transition="in" filter="slide(fromRight)">
                                      <p:cBhvr>
                                        <p:cTn id="66" dur="2000"/>
                                        <p:tgtEl>
                                          <p:spTgt spid="28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 grpId="0" animBg="1"/>
      <p:bldP spid="28777" grpId="0" animBg="1"/>
      <p:bldP spid="28779" grpId="0" animBg="1"/>
      <p:bldP spid="28780" grpId="0" animBg="1"/>
      <p:bldP spid="28843" grpId="0" animBg="1"/>
      <p:bldP spid="28844" grpId="0" animBg="1"/>
      <p:bldP spid="2884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5" name="AutoShape 101"/>
          <p:cNvSpPr/>
          <p:nvPr/>
        </p:nvSpPr>
        <p:spPr>
          <a:xfrm>
            <a:off x="685800" y="4114800"/>
            <a:ext cx="7848600" cy="1981200"/>
          </a:xfrm>
          <a:prstGeom prst="wedgeRectCallout">
            <a:avLst>
              <a:gd name="adj1" fmla="val -12866"/>
              <a:gd name="adj2" fmla="val 40944"/>
            </a:avLst>
          </a:prstGeom>
          <a:solidFill>
            <a:srgbClr val="FFCCCC"/>
          </a:solidFill>
          <a:ln w="9525">
            <a:noFill/>
          </a:ln>
        </p:spPr>
        <p:txBody>
          <a:bodyPr anchor="t"/>
          <a:p>
            <a:pPr lvl="0" indent="0" algn="ctr"/>
            <a:endParaRPr lang="zh-CN" altLang="zh-CN" dirty="0">
              <a:latin typeface="Arial" panose="020B0604020202020204" pitchFamily="34" charset="0"/>
              <a:ea typeface="宋体" panose="02010600030101010101" pitchFamily="2" charset="-122"/>
            </a:endParaRPr>
          </a:p>
        </p:txBody>
      </p:sp>
      <p:sp>
        <p:nvSpPr>
          <p:cNvPr id="27650" name="Rectangle 2"/>
          <p:cNvSpPr>
            <a:spLocks noGrp="1"/>
          </p:cNvSpPr>
          <p:nvPr>
            <p:ph type="title"/>
          </p:nvPr>
        </p:nvSpPr>
        <p:spPr>
          <a:xfrm>
            <a:off x="457200" y="411163"/>
            <a:ext cx="8229600" cy="808037"/>
          </a:xfrm>
        </p:spPr>
        <p:txBody>
          <a:bodyPr wrap="square" lIns="91440" tIns="45720" rIns="91440" bIns="45720" anchor="ctr"/>
          <a:p>
            <a:pPr eaLnBrk="1" hangingPunct="1"/>
            <a:r>
              <a:rPr lang="zh-CN" altLang="en-US" sz="3200" b="1" dirty="0">
                <a:solidFill>
                  <a:schemeClr val="tx1"/>
                </a:solidFill>
              </a:rPr>
              <a:t>第三节 借贷复式记账法</a:t>
            </a:r>
            <a:endParaRPr lang="zh-CN" altLang="en-US" sz="3200" b="1" dirty="0">
              <a:solidFill>
                <a:schemeClr val="tx1"/>
              </a:solidFill>
            </a:endParaRPr>
          </a:p>
        </p:txBody>
      </p:sp>
      <p:sp>
        <p:nvSpPr>
          <p:cNvPr id="27651" name="Rectangle 3"/>
          <p:cNvSpPr>
            <a:spLocks noGrp="1"/>
          </p:cNvSpPr>
          <p:nvPr>
            <p:ph idx="1"/>
          </p:nvPr>
        </p:nvSpPr>
        <p:spPr>
          <a:xfrm>
            <a:off x="685800" y="1371600"/>
            <a:ext cx="8077200" cy="2271713"/>
          </a:xfrm>
        </p:spPr>
        <p:txBody>
          <a:bodyPr wrap="square" lIns="91440" tIns="45720" rIns="91440" bIns="45720" anchor="t"/>
          <a:p>
            <a:pPr marL="0" indent="0" eaLnBrk="1" hangingPunct="1">
              <a:buNone/>
            </a:pPr>
            <a:r>
              <a:rPr lang="zh-CN" altLang="en-US" sz="2800" b="1" dirty="0">
                <a:latin typeface="楷体" panose="02010609060101010101" charset="-122"/>
                <a:ea typeface="楷体" panose="02010609060101010101" charset="-122"/>
              </a:rPr>
              <a:t>一、复式记账的定义及理论依据</a:t>
            </a:r>
            <a:endParaRPr lang="zh-CN" altLang="en-US" sz="2800" b="1" dirty="0">
              <a:latin typeface="楷体" panose="02010609060101010101" charset="-122"/>
              <a:ea typeface="楷体" panose="02010609060101010101" charset="-122"/>
            </a:endParaRPr>
          </a:p>
          <a:p>
            <a:pPr marL="0" indent="0" eaLnBrk="1" hangingPunct="1">
              <a:buNone/>
            </a:pPr>
            <a:r>
              <a:rPr lang="zh-CN" altLang="en-US" sz="2400" b="1" dirty="0"/>
              <a:t>（一）复式记账的定义</a:t>
            </a:r>
            <a:endParaRPr lang="zh-CN" altLang="en-US" sz="2400" b="1" dirty="0"/>
          </a:p>
          <a:p>
            <a:pPr marL="0" indent="0" eaLnBrk="1" hangingPunct="1">
              <a:buNone/>
            </a:pPr>
            <a:r>
              <a:rPr lang="zh-CN" altLang="en-US" sz="2400" dirty="0">
                <a:solidFill>
                  <a:srgbClr val="FF0000"/>
                </a:solidFill>
                <a:latin typeface="楷体" panose="02010609060101010101" charset="-122"/>
                <a:ea typeface="楷体" panose="02010609060101010101" charset="-122"/>
              </a:rPr>
              <a:t>    ★</a:t>
            </a:r>
            <a:r>
              <a:rPr lang="zh-CN" altLang="en-US" sz="2400" dirty="0">
                <a:latin typeface="楷体" panose="02010609060101010101" charset="-122"/>
                <a:ea typeface="楷体" panose="02010609060101010101" charset="-122"/>
              </a:rPr>
              <a:t>是指对企业发生的任何一项交易或事项都以相等的金额在两个或两个以上相互联系的账户中进行平衡记录，借以反映会计要素具体内容增减变化的记账方法。 </a:t>
            </a:r>
            <a:endParaRPr lang="zh-CN" altLang="en-US" sz="2400" dirty="0">
              <a:latin typeface="楷体" panose="02010609060101010101" charset="-122"/>
              <a:ea typeface="楷体" panose="02010609060101010101" charset="-122"/>
            </a:endParaRPr>
          </a:p>
        </p:txBody>
      </p:sp>
      <p:sp>
        <p:nvSpPr>
          <p:cNvPr id="27652" name="Rectangle 51"/>
          <p:cNvSpPr/>
          <p:nvPr/>
        </p:nvSpPr>
        <p:spPr>
          <a:xfrm>
            <a:off x="0" y="2851150"/>
            <a:ext cx="9144000" cy="0"/>
          </a:xfrm>
          <a:prstGeom prst="rect">
            <a:avLst/>
          </a:prstGeom>
          <a:solidFill>
            <a:srgbClr val="EAEAEA"/>
          </a:solidFill>
          <a:ln w="9525">
            <a:noFill/>
          </a:ln>
        </p:spPr>
        <p:txBody>
          <a:bodyPr wrap="none" anchor="ctr">
            <a:spAutoFit/>
          </a:bodyPr>
          <a:p>
            <a:pPr lvl="0" indent="0"/>
            <a:endParaRPr lang="zh-CN" altLang="en-US" dirty="0">
              <a:latin typeface="Arial" panose="020B0604020202020204" pitchFamily="34" charset="0"/>
              <a:ea typeface="宋体" panose="02010600030101010101" pitchFamily="2" charset="-122"/>
            </a:endParaRPr>
          </a:p>
        </p:txBody>
      </p:sp>
      <p:sp>
        <p:nvSpPr>
          <p:cNvPr id="27653" name="Rectangle 54"/>
          <p:cNvSpPr/>
          <p:nvPr/>
        </p:nvSpPr>
        <p:spPr>
          <a:xfrm>
            <a:off x="0" y="2851150"/>
            <a:ext cx="1063625" cy="0"/>
          </a:xfrm>
          <a:prstGeom prst="rect">
            <a:avLst/>
          </a:prstGeom>
          <a:solidFill>
            <a:srgbClr val="EAEAEA"/>
          </a:solidFill>
          <a:ln w="9525">
            <a:noFill/>
          </a:ln>
        </p:spPr>
        <p:txBody>
          <a:bodyPr wrap="none" anchor="t">
            <a:spAutoFit/>
          </a:bodyPr>
          <a:p>
            <a:pPr lvl="0" indent="0"/>
            <a:endParaRPr lang="zh-CN" altLang="en-US" dirty="0">
              <a:latin typeface="Arial" panose="020B0604020202020204" pitchFamily="34" charset="0"/>
              <a:ea typeface="宋体" panose="02010600030101010101" pitchFamily="2" charset="-122"/>
            </a:endParaRPr>
          </a:p>
        </p:txBody>
      </p:sp>
      <p:sp>
        <p:nvSpPr>
          <p:cNvPr id="27654" name="Line 50"/>
          <p:cNvSpPr/>
          <p:nvPr/>
        </p:nvSpPr>
        <p:spPr>
          <a:xfrm flipH="1" flipV="1">
            <a:off x="2087563" y="3170238"/>
            <a:ext cx="228600" cy="0"/>
          </a:xfrm>
          <a:prstGeom prst="line">
            <a:avLst/>
          </a:prstGeom>
          <a:ln w="9525" cap="flat" cmpd="sng">
            <a:solidFill>
              <a:srgbClr val="000000"/>
            </a:solidFill>
            <a:prstDash val="solid"/>
            <a:round/>
            <a:headEnd type="none" w="med" len="med"/>
            <a:tailEnd type="triangle" w="sm" len="med"/>
          </a:ln>
        </p:spPr>
      </p:sp>
      <p:graphicFrame>
        <p:nvGraphicFramePr>
          <p:cNvPr id="6257" name="Group 113"/>
          <p:cNvGraphicFramePr>
            <a:graphicFrameLocks noGrp="1"/>
          </p:cNvGraphicFramePr>
          <p:nvPr/>
        </p:nvGraphicFramePr>
        <p:xfrm>
          <a:off x="3886200" y="5181600"/>
          <a:ext cx="2819400" cy="728663"/>
        </p:xfrm>
        <a:graphic>
          <a:graphicData uri="http://schemas.openxmlformats.org/drawingml/2006/table">
            <a:tbl>
              <a:tblPr/>
              <a:tblGrid>
                <a:gridCol w="1447800"/>
                <a:gridCol w="1371600"/>
              </a:tblGrid>
              <a:tr h="0">
                <a:tc gridSpan="2">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借方           </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银行存款</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贷方</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hMerge="1">
                  <a:tcPr/>
                </a:tc>
              </a:tr>
              <a:tr h="3937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期初余额</a:t>
                      </a:r>
                      <a:r>
                        <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1 800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solidFill>
                      <a:srgbClr val="CCFFCC"/>
                    </a:solidFill>
                  </a:tcPr>
                </a:tc>
              </a:tr>
            </a:tbl>
          </a:graphicData>
        </a:graphic>
      </p:graphicFrame>
      <p:graphicFrame>
        <p:nvGraphicFramePr>
          <p:cNvPr id="6261" name="Group 117"/>
          <p:cNvGraphicFramePr>
            <a:graphicFrameLocks noGrp="1"/>
          </p:cNvGraphicFramePr>
          <p:nvPr/>
        </p:nvGraphicFramePr>
        <p:xfrm>
          <a:off x="3886200" y="4343400"/>
          <a:ext cx="2819400" cy="762000"/>
        </p:xfrm>
        <a:graphic>
          <a:graphicData uri="http://schemas.openxmlformats.org/drawingml/2006/table">
            <a:tbl>
              <a:tblPr/>
              <a:tblGrid>
                <a:gridCol w="1447800"/>
                <a:gridCol w="1371600"/>
              </a:tblGrid>
              <a:tr h="184150">
                <a:tc gridSpan="2">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借方           </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原  材  料</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贷方</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hMerge="1">
                  <a:tcPr/>
                </a:tc>
              </a:tr>
              <a:tr h="42703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1 800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solidFill>
                      <a:srgbClr val="CCFFCC"/>
                    </a:solidFill>
                  </a:tcPr>
                </a:tc>
              </a:tr>
            </a:tbl>
          </a:graphicData>
        </a:graphic>
      </p:graphicFrame>
      <p:grpSp>
        <p:nvGrpSpPr>
          <p:cNvPr id="2" name="Group 106"/>
          <p:cNvGrpSpPr/>
          <p:nvPr/>
        </p:nvGrpSpPr>
        <p:grpSpPr>
          <a:xfrm>
            <a:off x="2806700" y="4800600"/>
            <a:ext cx="1143000" cy="152400"/>
            <a:chOff x="1968" y="3360"/>
            <a:chExt cx="576" cy="96"/>
          </a:xfrm>
        </p:grpSpPr>
        <p:sp>
          <p:nvSpPr>
            <p:cNvPr id="27676" name="Line 102"/>
            <p:cNvSpPr/>
            <p:nvPr/>
          </p:nvSpPr>
          <p:spPr>
            <a:xfrm>
              <a:off x="2208" y="3360"/>
              <a:ext cx="336" cy="0"/>
            </a:xfrm>
            <a:prstGeom prst="line">
              <a:avLst/>
            </a:prstGeom>
            <a:ln w="9525" cap="flat" cmpd="sng">
              <a:solidFill>
                <a:srgbClr val="0000FF"/>
              </a:solidFill>
              <a:prstDash val="solid"/>
              <a:round/>
              <a:headEnd type="none" w="med" len="med"/>
              <a:tailEnd type="triangle" w="sm" len="lg"/>
            </a:ln>
          </p:spPr>
        </p:sp>
        <p:sp>
          <p:nvSpPr>
            <p:cNvPr id="27677" name="Line 103"/>
            <p:cNvSpPr/>
            <p:nvPr/>
          </p:nvSpPr>
          <p:spPr>
            <a:xfrm flipH="1">
              <a:off x="1968" y="3360"/>
              <a:ext cx="240" cy="96"/>
            </a:xfrm>
            <a:prstGeom prst="line">
              <a:avLst/>
            </a:prstGeom>
            <a:ln w="9525" cap="flat" cmpd="sng">
              <a:solidFill>
                <a:srgbClr val="0000FF"/>
              </a:solidFill>
              <a:prstDash val="solid"/>
              <a:round/>
              <a:headEnd type="none" w="med" len="med"/>
              <a:tailEnd type="none" w="med" len="med"/>
            </a:ln>
          </p:spPr>
        </p:sp>
      </p:grpSp>
      <p:grpSp>
        <p:nvGrpSpPr>
          <p:cNvPr id="3" name="Group 112"/>
          <p:cNvGrpSpPr/>
          <p:nvPr/>
        </p:nvGrpSpPr>
        <p:grpSpPr>
          <a:xfrm>
            <a:off x="2971800" y="5486400"/>
            <a:ext cx="3962400" cy="533400"/>
            <a:chOff x="1872" y="3792"/>
            <a:chExt cx="2496" cy="336"/>
          </a:xfrm>
        </p:grpSpPr>
        <p:sp>
          <p:nvSpPr>
            <p:cNvPr id="27679" name="Line 104"/>
            <p:cNvSpPr/>
            <p:nvPr/>
          </p:nvSpPr>
          <p:spPr>
            <a:xfrm flipH="1" flipV="1">
              <a:off x="1872" y="3792"/>
              <a:ext cx="480" cy="336"/>
            </a:xfrm>
            <a:prstGeom prst="line">
              <a:avLst/>
            </a:prstGeom>
            <a:ln w="9525" cap="flat" cmpd="sng">
              <a:solidFill>
                <a:srgbClr val="0000FF"/>
              </a:solidFill>
              <a:prstDash val="solid"/>
              <a:round/>
              <a:headEnd type="none" w="med" len="med"/>
              <a:tailEnd type="none" w="med" len="med"/>
            </a:ln>
          </p:spPr>
        </p:sp>
        <p:sp>
          <p:nvSpPr>
            <p:cNvPr id="27680" name="Line 109"/>
            <p:cNvSpPr/>
            <p:nvPr/>
          </p:nvSpPr>
          <p:spPr>
            <a:xfrm flipH="1" flipV="1">
              <a:off x="2352" y="4128"/>
              <a:ext cx="2016" cy="0"/>
            </a:xfrm>
            <a:prstGeom prst="line">
              <a:avLst/>
            </a:prstGeom>
            <a:ln w="9525" cap="flat" cmpd="sng">
              <a:solidFill>
                <a:srgbClr val="0000FF"/>
              </a:solidFill>
              <a:prstDash val="solid"/>
              <a:round/>
              <a:headEnd type="none" w="med" len="med"/>
              <a:tailEnd type="none" w="med" len="med"/>
            </a:ln>
          </p:spPr>
        </p:sp>
      </p:grpSp>
      <p:grpSp>
        <p:nvGrpSpPr>
          <p:cNvPr id="27681" name="组合 6"/>
          <p:cNvGrpSpPr/>
          <p:nvPr/>
        </p:nvGrpSpPr>
        <p:grpSpPr>
          <a:xfrm>
            <a:off x="6629400" y="4267200"/>
            <a:ext cx="1752600" cy="1752600"/>
            <a:chOff x="10440" y="7560"/>
            <a:chExt cx="2760" cy="2760"/>
          </a:xfrm>
        </p:grpSpPr>
        <p:sp>
          <p:nvSpPr>
            <p:cNvPr id="27682" name="AutoShape 108"/>
            <p:cNvSpPr/>
            <p:nvPr/>
          </p:nvSpPr>
          <p:spPr>
            <a:xfrm>
              <a:off x="10920" y="7560"/>
              <a:ext cx="2280" cy="2760"/>
            </a:xfrm>
            <a:prstGeom prst="wedgeEllipseCallout">
              <a:avLst>
                <a:gd name="adj1" fmla="val 986"/>
                <a:gd name="adj2" fmla="val 14764"/>
              </a:avLst>
            </a:prstGeom>
            <a:solidFill>
              <a:srgbClr val="FFFFCC"/>
            </a:solidFill>
            <a:ln w="9525" cap="flat" cmpd="sng">
              <a:solidFill>
                <a:schemeClr val="tx1"/>
              </a:solidFill>
              <a:prstDash val="sysDot"/>
              <a:miter/>
              <a:headEnd type="none" w="med" len="med"/>
              <a:tailEnd type="none" w="med" len="med"/>
            </a:ln>
          </p:spPr>
          <p:txBody>
            <a:bodyPr anchor="t"/>
            <a:p>
              <a:pPr lvl="0" indent="0" algn="ctr"/>
              <a:r>
                <a:rPr lang="zh-CN" altLang="en-US" sz="2000" b="1" dirty="0">
                  <a:solidFill>
                    <a:srgbClr val="0000FF"/>
                  </a:solidFill>
                  <a:latin typeface="Arial" panose="020B0604020202020204" pitchFamily="34" charset="0"/>
                  <a:ea typeface="宋体" panose="02010600030101010101" pitchFamily="2" charset="-122"/>
                </a:rPr>
                <a:t>资产要素内部项目之间变化</a:t>
              </a:r>
              <a:endParaRPr lang="zh-CN" altLang="en-US" sz="2000" b="1" dirty="0">
                <a:solidFill>
                  <a:srgbClr val="0000FF"/>
                </a:solidFill>
                <a:latin typeface="Arial" panose="020B0604020202020204" pitchFamily="34" charset="0"/>
                <a:ea typeface="宋体" panose="02010600030101010101" pitchFamily="2" charset="-122"/>
              </a:endParaRPr>
            </a:p>
          </p:txBody>
        </p:sp>
        <p:grpSp>
          <p:nvGrpSpPr>
            <p:cNvPr id="27683" name="Group 111"/>
            <p:cNvGrpSpPr/>
            <p:nvPr/>
          </p:nvGrpSpPr>
          <p:grpSpPr>
            <a:xfrm>
              <a:off x="10440" y="9840"/>
              <a:ext cx="480" cy="480"/>
              <a:chOff x="4176" y="3936"/>
              <a:chExt cx="192" cy="192"/>
            </a:xfrm>
          </p:grpSpPr>
          <p:sp>
            <p:nvSpPr>
              <p:cNvPr id="27684" name="Line 105"/>
              <p:cNvSpPr/>
              <p:nvPr/>
            </p:nvSpPr>
            <p:spPr>
              <a:xfrm flipH="1">
                <a:off x="4176" y="3936"/>
                <a:ext cx="192" cy="0"/>
              </a:xfrm>
              <a:prstGeom prst="line">
                <a:avLst/>
              </a:prstGeom>
              <a:ln w="9525" cap="flat" cmpd="sng">
                <a:solidFill>
                  <a:srgbClr val="0000FF"/>
                </a:solidFill>
                <a:prstDash val="solid"/>
                <a:round/>
                <a:headEnd type="none" w="med" len="med"/>
                <a:tailEnd type="triangle" w="sm" len="lg"/>
              </a:ln>
            </p:spPr>
          </p:sp>
          <p:sp>
            <p:nvSpPr>
              <p:cNvPr id="27685" name="Line 110"/>
              <p:cNvSpPr/>
              <p:nvPr/>
            </p:nvSpPr>
            <p:spPr>
              <a:xfrm flipH="1" flipV="1">
                <a:off x="4368" y="3936"/>
                <a:ext cx="0" cy="192"/>
              </a:xfrm>
              <a:prstGeom prst="line">
                <a:avLst/>
              </a:prstGeom>
              <a:ln w="9525" cap="flat" cmpd="sng">
                <a:solidFill>
                  <a:srgbClr val="0000FF"/>
                </a:solidFill>
                <a:prstDash val="solid"/>
                <a:round/>
                <a:headEnd type="none" w="med" len="med"/>
                <a:tailEnd type="none" w="med" len="med"/>
              </a:ln>
            </p:spPr>
          </p:sp>
        </p:grpSp>
      </p:grpSp>
      <p:sp>
        <p:nvSpPr>
          <p:cNvPr id="6260" name="AutoShape 116"/>
          <p:cNvSpPr/>
          <p:nvPr/>
        </p:nvSpPr>
        <p:spPr>
          <a:xfrm>
            <a:off x="6858000" y="4114800"/>
            <a:ext cx="1752600" cy="457200"/>
          </a:xfrm>
          <a:prstGeom prst="wedgeRoundRectCallout">
            <a:avLst>
              <a:gd name="adj1" fmla="val -27810"/>
              <a:gd name="adj2" fmla="val 17361"/>
              <a:gd name="adj3" fmla="val 16667"/>
            </a:avLst>
          </a:prstGeom>
          <a:solidFill>
            <a:schemeClr val="accent1"/>
          </a:solidFill>
          <a:ln w="9525" cap="flat" cmpd="sng">
            <a:solidFill>
              <a:schemeClr val="tx1"/>
            </a:solidFill>
            <a:prstDash val="sysDot"/>
            <a:miter/>
            <a:headEnd type="none" w="med" len="med"/>
            <a:tailEnd type="none" w="med" len="med"/>
          </a:ln>
        </p:spPr>
        <p:txBody>
          <a:bodyPr anchor="t"/>
          <a:p>
            <a:pPr lvl="0" indent="0" algn="ctr"/>
            <a:r>
              <a:rPr lang="zh-CN" altLang="en-US" b="1" dirty="0">
                <a:solidFill>
                  <a:srgbClr val="FF0000"/>
                </a:solidFill>
                <a:latin typeface="Arial" panose="020B0604020202020204" pitchFamily="34" charset="0"/>
                <a:ea typeface="宋体" panose="02010600030101010101" pitchFamily="2" charset="-122"/>
              </a:rPr>
              <a:t>业务类型</a:t>
            </a:r>
            <a:endParaRPr lang="zh-CN" altLang="en-US" b="1" dirty="0">
              <a:solidFill>
                <a:srgbClr val="FF0000"/>
              </a:solidFill>
              <a:latin typeface="Arial" panose="020B0604020202020204" pitchFamily="34" charset="0"/>
              <a:ea typeface="宋体" panose="02010600030101010101" pitchFamily="2" charset="-122"/>
            </a:endParaRPr>
          </a:p>
        </p:txBody>
      </p:sp>
      <p:grpSp>
        <p:nvGrpSpPr>
          <p:cNvPr id="27687" name="组合 5"/>
          <p:cNvGrpSpPr/>
          <p:nvPr/>
        </p:nvGrpSpPr>
        <p:grpSpPr>
          <a:xfrm>
            <a:off x="838200" y="3962400"/>
            <a:ext cx="2133600" cy="1714500"/>
            <a:chOff x="1320" y="7080"/>
            <a:chExt cx="3360" cy="2700"/>
          </a:xfrm>
        </p:grpSpPr>
        <p:sp>
          <p:nvSpPr>
            <p:cNvPr id="27688" name="AutoShape 98"/>
            <p:cNvSpPr/>
            <p:nvPr/>
          </p:nvSpPr>
          <p:spPr>
            <a:xfrm>
              <a:off x="1320" y="8100"/>
              <a:ext cx="3360" cy="1680"/>
            </a:xfrm>
            <a:prstGeom prst="wedgeRoundRectCallout">
              <a:avLst>
                <a:gd name="adj1" fmla="val 11829"/>
                <a:gd name="adj2" fmla="val -24255"/>
                <a:gd name="adj3" fmla="val 16667"/>
              </a:avLst>
            </a:prstGeom>
            <a:solidFill>
              <a:srgbClr val="FFFFCC"/>
            </a:solidFill>
            <a:ln w="9525" cap="flat" cmpd="sng">
              <a:solidFill>
                <a:schemeClr val="tx1"/>
              </a:solidFill>
              <a:prstDash val="sysDot"/>
              <a:miter/>
              <a:headEnd type="none" w="med" len="med"/>
              <a:tailEnd type="none" w="med" len="med"/>
            </a:ln>
          </p:spPr>
          <p:txBody>
            <a:bodyPr anchor="t"/>
            <a:p>
              <a:pPr lvl="0" indent="0"/>
              <a:r>
                <a:rPr lang="en-US" altLang="zh-CN" b="1" dirty="0">
                  <a:solidFill>
                    <a:srgbClr val="FF0000"/>
                  </a:solidFill>
                  <a:latin typeface="Arial" panose="020B0604020202020204" pitchFamily="34" charset="0"/>
                  <a:ea typeface="宋体" panose="02010600030101010101" pitchFamily="2" charset="-122"/>
                </a:rPr>
                <a:t>     【</a:t>
              </a:r>
              <a:r>
                <a:rPr lang="zh-CN" altLang="en-US" b="1" dirty="0">
                  <a:solidFill>
                    <a:srgbClr val="0000FF"/>
                  </a:solidFill>
                  <a:latin typeface="Arial" panose="020B0604020202020204" pitchFamily="34" charset="0"/>
                  <a:ea typeface="宋体" panose="02010600030101010101" pitchFamily="2" charset="-122"/>
                </a:rPr>
                <a:t>例</a:t>
              </a:r>
              <a:r>
                <a:rPr lang="en-US" altLang="zh-CN" b="1" dirty="0">
                  <a:solidFill>
                    <a:srgbClr val="FF0000"/>
                  </a:solidFill>
                  <a:latin typeface="Arial" panose="020B0604020202020204" pitchFamily="34" charset="0"/>
                  <a:ea typeface="宋体" panose="02010600030101010101" pitchFamily="2" charset="-122"/>
                </a:rPr>
                <a:t>】</a:t>
              </a:r>
              <a:r>
                <a:rPr lang="zh-CN" altLang="en-US" b="1" dirty="0">
                  <a:latin typeface="Arial" panose="020B0604020202020204" pitchFamily="34" charset="0"/>
                  <a:ea typeface="宋体" panose="02010600030101010101" pitchFamily="2" charset="-122"/>
                </a:rPr>
                <a:t>企业用银行存款</a:t>
              </a:r>
              <a:r>
                <a:rPr lang="en-US" altLang="zh-CN" b="1" dirty="0">
                  <a:latin typeface="Arial" panose="020B0604020202020204" pitchFamily="34" charset="0"/>
                  <a:ea typeface="宋体" panose="02010600030101010101" pitchFamily="2" charset="-122"/>
                </a:rPr>
                <a:t>1 800</a:t>
              </a:r>
              <a:r>
                <a:rPr lang="zh-CN" altLang="en-US" b="1" dirty="0">
                  <a:latin typeface="Arial" panose="020B0604020202020204" pitchFamily="34" charset="0"/>
                  <a:ea typeface="宋体" panose="02010600030101010101" pitchFamily="2" charset="-122"/>
                </a:rPr>
                <a:t>元购买材料。</a:t>
              </a:r>
              <a:endParaRPr lang="zh-CN" altLang="en-US" b="1" dirty="0">
                <a:latin typeface="Arial" panose="020B0604020202020204" pitchFamily="34" charset="0"/>
                <a:ea typeface="宋体" panose="02010600030101010101" pitchFamily="2" charset="-122"/>
              </a:endParaRPr>
            </a:p>
          </p:txBody>
        </p:sp>
        <p:grpSp>
          <p:nvGrpSpPr>
            <p:cNvPr id="27689" name="Group 118"/>
            <p:cNvGrpSpPr/>
            <p:nvPr/>
          </p:nvGrpSpPr>
          <p:grpSpPr>
            <a:xfrm>
              <a:off x="2400" y="7080"/>
              <a:ext cx="1320" cy="870"/>
              <a:chOff x="3216" y="2592"/>
              <a:chExt cx="686" cy="384"/>
            </a:xfrm>
          </p:grpSpPr>
          <p:sp>
            <p:nvSpPr>
              <p:cNvPr id="27690" name="AutoShape 119"/>
              <p:cNvSpPr/>
              <p:nvPr/>
            </p:nvSpPr>
            <p:spPr>
              <a:xfrm>
                <a:off x="3216" y="2592"/>
                <a:ext cx="686" cy="384"/>
              </a:xfrm>
              <a:prstGeom prst="pentagon">
                <a:avLst/>
              </a:prstGeom>
              <a:solidFill>
                <a:srgbClr val="33CCFF"/>
              </a:solidFill>
              <a:ln w="9525" cap="flat" cmpd="sng">
                <a:solidFill>
                  <a:srgbClr val="000000"/>
                </a:solidFill>
                <a:prstDash val="solid"/>
                <a:miter/>
                <a:headEnd type="none" w="med" len="med"/>
                <a:tailEnd type="none" w="med" len="med"/>
              </a:ln>
            </p:spPr>
            <p:txBody>
              <a:bodyPr anchor="t"/>
              <a:p>
                <a:pPr lvl="0" indent="0" algn="ctr"/>
                <a:endParaRPr lang="zh-CN" altLang="zh-CN" sz="2000" b="1" dirty="0">
                  <a:latin typeface="Arial" panose="020B0604020202020204" pitchFamily="34" charset="0"/>
                  <a:ea typeface="宋体" panose="02010600030101010101" pitchFamily="2" charset="-122"/>
                </a:endParaRPr>
              </a:p>
            </p:txBody>
          </p:sp>
          <p:sp>
            <p:nvSpPr>
              <p:cNvPr id="27691" name="AutoShape 120"/>
              <p:cNvSpPr/>
              <p:nvPr/>
            </p:nvSpPr>
            <p:spPr>
              <a:xfrm>
                <a:off x="3264" y="2688"/>
                <a:ext cx="576" cy="288"/>
              </a:xfrm>
              <a:prstGeom prst="wedgeRectCallout">
                <a:avLst>
                  <a:gd name="adj1" fmla="val -17185"/>
                  <a:gd name="adj2" fmla="val -9028"/>
                </a:avLst>
              </a:prstGeom>
              <a:noFill/>
              <a:ln w="9525">
                <a:noFill/>
              </a:ln>
            </p:spPr>
            <p:txBody>
              <a:bodyPr anchor="t"/>
              <a:p>
                <a:pPr lvl="0" indent="0" algn="ctr"/>
                <a:r>
                  <a:rPr lang="zh-CN" altLang="en-US" b="1" dirty="0">
                    <a:latin typeface="Arial" panose="020B0604020202020204" pitchFamily="34" charset="0"/>
                    <a:ea typeface="宋体" panose="02010600030101010101" pitchFamily="2" charset="-122"/>
                  </a:rPr>
                  <a:t>交易</a:t>
                </a:r>
                <a:endParaRPr lang="zh-CN" altLang="en-US" b="1" dirty="0">
                  <a:latin typeface="Arial" panose="020B0604020202020204" pitchFamily="34" charset="0"/>
                  <a:ea typeface="宋体" panose="02010600030101010101" pitchFamily="2" charset="-122"/>
                </a:endParaRPr>
              </a:p>
            </p:txBody>
          </p:sp>
        </p:grpSp>
      </p:grpSp>
      <p:sp>
        <p:nvSpPr>
          <p:cNvPr id="6265" name="AutoShape 121"/>
          <p:cNvSpPr/>
          <p:nvPr/>
        </p:nvSpPr>
        <p:spPr>
          <a:xfrm>
            <a:off x="2667000" y="4191000"/>
            <a:ext cx="1143000" cy="381000"/>
          </a:xfrm>
          <a:prstGeom prst="wedgeRectCallout">
            <a:avLst>
              <a:gd name="adj1" fmla="val -17500"/>
              <a:gd name="adj2" fmla="val 10833"/>
            </a:avLst>
          </a:prstGeom>
          <a:solidFill>
            <a:srgbClr val="FF9966"/>
          </a:solidFill>
          <a:ln w="9525" cap="flat" cmpd="sng">
            <a:solidFill>
              <a:schemeClr val="tx1"/>
            </a:solidFill>
            <a:prstDash val="sysDot"/>
            <a:miter/>
            <a:headEnd type="none" w="med" len="med"/>
            <a:tailEnd type="none" w="med" len="med"/>
          </a:ln>
        </p:spPr>
        <p:txBody>
          <a:bodyPr anchor="t"/>
          <a:p>
            <a:pPr lvl="0" indent="0" algn="ctr"/>
            <a:r>
              <a:rPr lang="zh-CN" altLang="en-US" b="1" dirty="0">
                <a:latin typeface="Arial" panose="020B0604020202020204" pitchFamily="34" charset="0"/>
                <a:ea typeface="宋体" panose="02010600030101010101" pitchFamily="2" charset="-122"/>
              </a:rPr>
              <a:t>复式记账</a:t>
            </a:r>
            <a:endParaRPr lang="zh-CN" altLang="en-US" b="1" dirty="0">
              <a:latin typeface="Arial" panose="020B0604020202020204" pitchFamily="34" charset="0"/>
              <a:ea typeface="宋体" panose="02010600030101010101" pitchFamily="2" charset="-122"/>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6245"/>
                                        </p:tgtEl>
                                        <p:attrNameLst>
                                          <p:attrName>style.visibility</p:attrName>
                                        </p:attrNameLst>
                                      </p:cBhvr>
                                      <p:to>
                                        <p:strVal val="visible"/>
                                      </p:to>
                                    </p:set>
                                    <p:animEffect transition="in" filter="fade">
                                      <p:cBhvr>
                                        <p:cTn id="7" dur="100"/>
                                        <p:tgtEl>
                                          <p:spTgt spid="6245"/>
                                        </p:tgtEl>
                                      </p:cBhvr>
                                    </p:animEffect>
                                    <p:anim calcmode="lin" valueType="num">
                                      <p:cBhvr>
                                        <p:cTn id="8" dur="400" fill="hold"/>
                                        <p:tgtEl>
                                          <p:spTgt spid="6245"/>
                                        </p:tgtEl>
                                        <p:attrNameLst>
                                          <p:attrName>ppt_x</p:attrName>
                                        </p:attrNameLst>
                                      </p:cBhvr>
                                      <p:tavLst>
                                        <p:tav tm="0">
                                          <p:val>
                                            <p:strVal val="#ppt_x"/>
                                          </p:val>
                                        </p:tav>
                                        <p:tav tm="100000">
                                          <p:val>
                                            <p:strVal val="#ppt_x"/>
                                          </p:val>
                                        </p:tav>
                                      </p:tavLst>
                                    </p:anim>
                                    <p:anim calcmode="lin" valueType="num">
                                      <p:cBhvr>
                                        <p:cTn id="9" dur="400" fill="hold"/>
                                        <p:tgtEl>
                                          <p:spTgt spid="6245"/>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624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624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6265"/>
                                        </p:tgtEl>
                                        <p:attrNameLst>
                                          <p:attrName>style.visibility</p:attrName>
                                        </p:attrNameLst>
                                      </p:cBhvr>
                                      <p:to>
                                        <p:strVal val="visible"/>
                                      </p:to>
                                    </p:set>
                                    <p:animEffect transition="in" filter="slide(fromLeft)">
                                      <p:cBhvr>
                                        <p:cTn id="15" dur="2000"/>
                                        <p:tgtEl>
                                          <p:spTgt spid="6265"/>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nodeType="clickEffect">
                                  <p:stCondLst>
                                    <p:cond delay="0"/>
                                  </p:stCondLst>
                                  <p:childTnLst>
                                    <p:set>
                                      <p:cBhvr>
                                        <p:cTn id="19" dur="1" fill="hold">
                                          <p:stCondLst>
                                            <p:cond delay="0"/>
                                          </p:stCondLst>
                                        </p:cTn>
                                        <p:tgtEl>
                                          <p:spTgt spid="6261"/>
                                        </p:tgtEl>
                                        <p:attrNameLst>
                                          <p:attrName>style.visibility</p:attrName>
                                        </p:attrNameLst>
                                      </p:cBhvr>
                                      <p:to>
                                        <p:strVal val="visible"/>
                                      </p:to>
                                    </p:set>
                                    <p:animEffect transition="in" filter="slide(fromLeft)">
                                      <p:cBhvr>
                                        <p:cTn id="20" dur="2000"/>
                                        <p:tgtEl>
                                          <p:spTgt spid="6261"/>
                                        </p:tgtEl>
                                      </p:cBhvr>
                                    </p:animEffect>
                                  </p:childTnLst>
                                </p:cTn>
                              </p:par>
                            </p:childTnLst>
                          </p:cTn>
                        </p:par>
                        <p:par>
                          <p:cTn id="21" fill="hold">
                            <p:stCondLst>
                              <p:cond delay="2000"/>
                            </p:stCondLst>
                            <p:childTnLst>
                              <p:par>
                                <p:cTn id="22" presetID="18" presetClass="entr" presetSubtype="3"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strips(upRight)">
                                      <p:cBhvr>
                                        <p:cTn id="24" dur="20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8" fill="hold" nodeType="clickEffect">
                                  <p:stCondLst>
                                    <p:cond delay="0"/>
                                  </p:stCondLst>
                                  <p:childTnLst>
                                    <p:set>
                                      <p:cBhvr>
                                        <p:cTn id="28" dur="1" fill="hold">
                                          <p:stCondLst>
                                            <p:cond delay="0"/>
                                          </p:stCondLst>
                                        </p:cTn>
                                        <p:tgtEl>
                                          <p:spTgt spid="6257"/>
                                        </p:tgtEl>
                                        <p:attrNameLst>
                                          <p:attrName>style.visibility</p:attrName>
                                        </p:attrNameLst>
                                      </p:cBhvr>
                                      <p:to>
                                        <p:strVal val="visible"/>
                                      </p:to>
                                    </p:set>
                                    <p:animEffect transition="in" filter="slide(fromLeft)">
                                      <p:cBhvr>
                                        <p:cTn id="29" dur="2000"/>
                                        <p:tgtEl>
                                          <p:spTgt spid="6257"/>
                                        </p:tgtEl>
                                      </p:cBhvr>
                                    </p:animEffect>
                                  </p:childTnLst>
                                </p:cTn>
                              </p:par>
                            </p:childTnLst>
                          </p:cTn>
                        </p:par>
                        <p:par>
                          <p:cTn id="30" fill="hold">
                            <p:stCondLst>
                              <p:cond delay="2000"/>
                            </p:stCondLst>
                            <p:childTnLst>
                              <p:par>
                                <p:cTn id="31" presetID="18" presetClass="entr" presetSubtype="6"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strips(downRight)">
                                      <p:cBhvr>
                                        <p:cTn id="33" dur="20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p:stCondLst>
                                    <p:cond delay="0"/>
                                  </p:stCondLst>
                                  <p:childTnLst>
                                    <p:set>
                                      <p:cBhvr>
                                        <p:cTn id="37" dur="1" fill="hold">
                                          <p:stCondLst>
                                            <p:cond delay="0"/>
                                          </p:stCondLst>
                                        </p:cTn>
                                        <p:tgtEl>
                                          <p:spTgt spid="6260"/>
                                        </p:tgtEl>
                                        <p:attrNameLst>
                                          <p:attrName>style.visibility</p:attrName>
                                        </p:attrNameLst>
                                      </p:cBhvr>
                                      <p:to>
                                        <p:strVal val="visible"/>
                                      </p:to>
                                    </p:set>
                                    <p:animEffect transition="in" filter="slide(fromBottom)">
                                      <p:cBhvr>
                                        <p:cTn id="38" dur="2000"/>
                                        <p:tgtEl>
                                          <p:spTgt spid="6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5" grpId="0" bldLvl="0" animBg="1"/>
      <p:bldP spid="6260" grpId="0" bldLvl="0" animBg="1"/>
      <p:bldP spid="6265"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086" name="AutoShape 150"/>
          <p:cNvSpPr/>
          <p:nvPr/>
        </p:nvSpPr>
        <p:spPr>
          <a:xfrm>
            <a:off x="5654675" y="6040438"/>
            <a:ext cx="479425" cy="411162"/>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9698" name="Rectangle 3"/>
          <p:cNvSpPr>
            <a:spLocks noGrp="1"/>
          </p:cNvSpPr>
          <p:nvPr>
            <p:ph idx="1"/>
          </p:nvPr>
        </p:nvSpPr>
        <p:spPr>
          <a:xfrm>
            <a:off x="457200" y="457200"/>
            <a:ext cx="8229600" cy="609600"/>
          </a:xfrm>
        </p:spPr>
        <p:txBody>
          <a:bodyPr wrap="square" lIns="91440" tIns="45720" rIns="91440" bIns="45720" anchor="t"/>
          <a:p>
            <a:pPr eaLnBrk="1" hangingPunct="1">
              <a:buNone/>
            </a:pPr>
            <a:r>
              <a:rPr lang="en-US" altLang="zh-CN" dirty="0"/>
              <a:t> </a:t>
            </a:r>
            <a:r>
              <a:rPr lang="en-US" altLang="zh-CN" sz="2800" dirty="0">
                <a:solidFill>
                  <a:srgbClr val="FF0000"/>
                </a:solidFill>
                <a:latin typeface="楷体" panose="02010609060101010101" charset="-122"/>
                <a:ea typeface="楷体" panose="02010609060101010101" charset="-122"/>
              </a:rPr>
              <a:t>★</a:t>
            </a:r>
            <a:r>
              <a:rPr lang="zh-CN" altLang="en-US" sz="2800" b="1" dirty="0">
                <a:latin typeface="楷体" panose="02010609060101010101" charset="-122"/>
                <a:ea typeface="楷体" panose="02010609060101010101" charset="-122"/>
              </a:rPr>
              <a:t>对复式记账定义的理解</a:t>
            </a:r>
            <a:endParaRPr lang="zh-CN" altLang="en-US" sz="2800" b="1" dirty="0">
              <a:latin typeface="楷体" panose="02010609060101010101" charset="-122"/>
              <a:ea typeface="楷体" panose="02010609060101010101" charset="-122"/>
            </a:endParaRPr>
          </a:p>
        </p:txBody>
      </p:sp>
      <p:sp>
        <p:nvSpPr>
          <p:cNvPr id="39969" name="AutoShape 33"/>
          <p:cNvSpPr/>
          <p:nvPr/>
        </p:nvSpPr>
        <p:spPr>
          <a:xfrm>
            <a:off x="1295400" y="1447800"/>
            <a:ext cx="2438400" cy="762000"/>
          </a:xfrm>
          <a:prstGeom prst="wedgeRoundRectCallout">
            <a:avLst>
              <a:gd name="adj1" fmla="val 4102"/>
              <a:gd name="adj2" fmla="val -13958"/>
              <a:gd name="adj3" fmla="val 16667"/>
            </a:avLst>
          </a:prstGeom>
          <a:solidFill>
            <a:srgbClr val="CCFFCC"/>
          </a:solidFill>
          <a:ln w="9525" cap="flat" cmpd="sng">
            <a:solidFill>
              <a:schemeClr val="tx1"/>
            </a:solidFill>
            <a:prstDash val="sysDot"/>
            <a:miter/>
            <a:headEnd type="none" w="med" len="med"/>
            <a:tailEnd type="none" w="med" len="med"/>
          </a:ln>
        </p:spPr>
        <p:txBody>
          <a:bodyPr anchor="t"/>
          <a:p>
            <a:pPr lvl="0" indent="0"/>
            <a:r>
              <a:rPr lang="en-US" altLang="zh-CN" b="1" dirty="0">
                <a:solidFill>
                  <a:srgbClr val="FF0000"/>
                </a:solidFill>
                <a:latin typeface="Arial" panose="020B0604020202020204" pitchFamily="34" charset="0"/>
                <a:ea typeface="宋体" panose="02010600030101010101" pitchFamily="2" charset="-122"/>
              </a:rPr>
              <a:t>  </a:t>
            </a:r>
            <a:r>
              <a:rPr lang="en-US" altLang="zh-CN" sz="2000" b="1" dirty="0">
                <a:solidFill>
                  <a:srgbClr val="FF0000"/>
                </a:solidFill>
                <a:latin typeface="Arial" panose="020B0604020202020204" pitchFamily="34" charset="0"/>
                <a:ea typeface="宋体" panose="02010600030101010101" pitchFamily="2" charset="-122"/>
              </a:rPr>
              <a:t>A   </a:t>
            </a:r>
            <a:r>
              <a:rPr lang="zh-CN" altLang="en-US" sz="2000" b="1" dirty="0">
                <a:solidFill>
                  <a:srgbClr val="0000FF"/>
                </a:solidFill>
                <a:latin typeface="Arial" panose="020B0604020202020204" pitchFamily="34" charset="0"/>
                <a:ea typeface="宋体" panose="02010600030101010101" pitchFamily="2" charset="-122"/>
              </a:rPr>
              <a:t>至少应在两个账户中记录</a:t>
            </a:r>
            <a:r>
              <a:rPr lang="zh-CN" altLang="en-US" dirty="0">
                <a:latin typeface="Arial" panose="020B0604020202020204" pitchFamily="34"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p:txBody>
      </p:sp>
      <p:sp>
        <p:nvSpPr>
          <p:cNvPr id="39970" name="AutoShape 34"/>
          <p:cNvSpPr/>
          <p:nvPr/>
        </p:nvSpPr>
        <p:spPr>
          <a:xfrm>
            <a:off x="4114800" y="1447800"/>
            <a:ext cx="4038600" cy="762000"/>
          </a:xfrm>
          <a:prstGeom prst="wedgeRoundRectCallout">
            <a:avLst>
              <a:gd name="adj1" fmla="val 9079"/>
              <a:gd name="adj2" fmla="val -13958"/>
              <a:gd name="adj3" fmla="val 16667"/>
            </a:avLst>
          </a:prstGeom>
          <a:solidFill>
            <a:srgbClr val="CCFFCC"/>
          </a:solidFill>
          <a:ln w="9525" cap="flat" cmpd="sng">
            <a:solidFill>
              <a:schemeClr val="tx1"/>
            </a:solidFill>
            <a:prstDash val="sysDot"/>
            <a:miter/>
            <a:headEnd type="none" w="med" len="med"/>
            <a:tailEnd type="none" w="med" len="med"/>
          </a:ln>
        </p:spPr>
        <p:txBody>
          <a:bodyPr anchor="t"/>
          <a:p>
            <a:pPr lvl="0" indent="0"/>
            <a:r>
              <a:rPr lang="en-US" altLang="zh-CN" sz="2000" b="1" dirty="0">
                <a:solidFill>
                  <a:srgbClr val="FF0000"/>
                </a:solidFill>
                <a:latin typeface="Arial" panose="020B0604020202020204" pitchFamily="34" charset="0"/>
                <a:ea typeface="宋体" panose="02010600030101010101" pitchFamily="2" charset="-122"/>
              </a:rPr>
              <a:t>  B   </a:t>
            </a:r>
            <a:r>
              <a:rPr lang="zh-CN" altLang="en-US" sz="2000" b="1" dirty="0">
                <a:solidFill>
                  <a:srgbClr val="0000FF"/>
                </a:solidFill>
                <a:latin typeface="Arial" panose="020B0604020202020204" pitchFamily="34" charset="0"/>
                <a:ea typeface="宋体" panose="02010600030101010101" pitchFamily="2" charset="-122"/>
              </a:rPr>
              <a:t>必须在存在对应关系的账户中记录</a:t>
            </a:r>
            <a:r>
              <a:rPr lang="zh-CN" altLang="en-US" sz="2000" dirty="0">
                <a:latin typeface="Arial" panose="020B0604020202020204" pitchFamily="34" charset="0"/>
                <a:ea typeface="宋体" panose="02010600030101010101" pitchFamily="2" charset="-122"/>
              </a:rPr>
              <a:t> </a:t>
            </a:r>
            <a:endParaRPr lang="zh-CN" altLang="en-US" sz="2000" dirty="0">
              <a:latin typeface="Arial" panose="020B0604020202020204" pitchFamily="34" charset="0"/>
              <a:ea typeface="宋体" panose="02010600030101010101" pitchFamily="2" charset="-122"/>
            </a:endParaRPr>
          </a:p>
        </p:txBody>
      </p:sp>
      <p:sp>
        <p:nvSpPr>
          <p:cNvPr id="39971" name="AutoShape 35"/>
          <p:cNvSpPr/>
          <p:nvPr/>
        </p:nvSpPr>
        <p:spPr>
          <a:xfrm>
            <a:off x="1295400" y="4648200"/>
            <a:ext cx="2895600" cy="762000"/>
          </a:xfrm>
          <a:prstGeom prst="wedgeRoundRectCallout">
            <a:avLst>
              <a:gd name="adj1" fmla="val -4440"/>
              <a:gd name="adj2" fmla="val -13958"/>
              <a:gd name="adj3" fmla="val 16667"/>
            </a:avLst>
          </a:prstGeom>
          <a:solidFill>
            <a:srgbClr val="CCFFCC"/>
          </a:solidFill>
          <a:ln w="9525" cap="flat" cmpd="sng">
            <a:solidFill>
              <a:schemeClr val="tx1"/>
            </a:solidFill>
            <a:prstDash val="sysDot"/>
            <a:miter/>
            <a:headEnd type="none" w="med" len="med"/>
            <a:tailEnd type="none" w="med" len="med"/>
          </a:ln>
        </p:spPr>
        <p:txBody>
          <a:bodyPr anchor="t"/>
          <a:p>
            <a:pPr lvl="0" indent="0"/>
            <a:r>
              <a:rPr lang="en-US" altLang="zh-CN" sz="2000" b="1" dirty="0">
                <a:solidFill>
                  <a:srgbClr val="FF0000"/>
                </a:solidFill>
                <a:latin typeface="Arial" panose="020B0604020202020204" pitchFamily="34" charset="0"/>
                <a:ea typeface="宋体" panose="02010600030101010101" pitchFamily="2" charset="-122"/>
              </a:rPr>
              <a:t>  C  </a:t>
            </a:r>
            <a:r>
              <a:rPr lang="zh-CN" altLang="en-US" sz="2000" b="1" dirty="0">
                <a:solidFill>
                  <a:srgbClr val="0000FF"/>
                </a:solidFill>
                <a:latin typeface="Arial" panose="020B0604020202020204" pitchFamily="34" charset="0"/>
                <a:ea typeface="宋体" panose="02010600030101010101" pitchFamily="2" charset="-122"/>
              </a:rPr>
              <a:t>必须在相关账户中以相等金额平衡记录</a:t>
            </a:r>
            <a:r>
              <a:rPr lang="zh-CN" altLang="en-US" sz="2000" dirty="0">
                <a:latin typeface="Arial" panose="020B0604020202020204" pitchFamily="34" charset="0"/>
                <a:ea typeface="宋体" panose="02010600030101010101" pitchFamily="2" charset="-122"/>
              </a:rPr>
              <a:t> </a:t>
            </a:r>
            <a:endParaRPr lang="zh-CN" altLang="en-US" sz="2000" dirty="0">
              <a:latin typeface="Arial" panose="020B0604020202020204" pitchFamily="34" charset="0"/>
              <a:ea typeface="宋体" panose="02010600030101010101" pitchFamily="2" charset="-122"/>
            </a:endParaRPr>
          </a:p>
        </p:txBody>
      </p:sp>
      <p:sp>
        <p:nvSpPr>
          <p:cNvPr id="39972" name="AutoShape 36"/>
          <p:cNvSpPr/>
          <p:nvPr/>
        </p:nvSpPr>
        <p:spPr>
          <a:xfrm>
            <a:off x="5105400" y="4648200"/>
            <a:ext cx="2895600" cy="762000"/>
          </a:xfrm>
          <a:prstGeom prst="wedgeRoundRectCallout">
            <a:avLst>
              <a:gd name="adj1" fmla="val -4440"/>
              <a:gd name="adj2" fmla="val -13958"/>
              <a:gd name="adj3" fmla="val 16667"/>
            </a:avLst>
          </a:prstGeom>
          <a:solidFill>
            <a:srgbClr val="CCFFCC"/>
          </a:solidFill>
          <a:ln w="9525" cap="flat" cmpd="sng">
            <a:solidFill>
              <a:schemeClr val="tx1"/>
            </a:solidFill>
            <a:prstDash val="sysDot"/>
            <a:miter/>
            <a:headEnd type="none" w="med" len="med"/>
            <a:tailEnd type="none" w="med" len="med"/>
          </a:ln>
        </p:spPr>
        <p:txBody>
          <a:bodyPr anchor="t"/>
          <a:p>
            <a:pPr lvl="0" indent="0"/>
            <a:r>
              <a:rPr lang="en-US" altLang="zh-CN" sz="2000" b="1" dirty="0">
                <a:solidFill>
                  <a:srgbClr val="FF0000"/>
                </a:solidFill>
                <a:latin typeface="Arial" panose="020B0604020202020204" pitchFamily="34" charset="0"/>
                <a:ea typeface="宋体" panose="02010600030101010101" pitchFamily="2" charset="-122"/>
              </a:rPr>
              <a:t>  D  </a:t>
            </a:r>
            <a:r>
              <a:rPr lang="zh-CN" altLang="en-US" sz="2000" b="1" dirty="0">
                <a:solidFill>
                  <a:srgbClr val="0000FF"/>
                </a:solidFill>
                <a:latin typeface="Arial" panose="020B0604020202020204" pitchFamily="34" charset="0"/>
                <a:ea typeface="宋体" panose="02010600030101010101" pitchFamily="2" charset="-122"/>
              </a:rPr>
              <a:t>实质上体现了会计要素内容的变动状况 </a:t>
            </a:r>
            <a:endParaRPr lang="zh-CN" altLang="en-US" sz="2000" b="1" dirty="0">
              <a:solidFill>
                <a:srgbClr val="0000FF"/>
              </a:solidFill>
              <a:latin typeface="Arial" panose="020B0604020202020204" pitchFamily="34" charset="0"/>
              <a:ea typeface="宋体" panose="02010600030101010101" pitchFamily="2" charset="-122"/>
            </a:endParaRPr>
          </a:p>
        </p:txBody>
      </p:sp>
      <p:sp>
        <p:nvSpPr>
          <p:cNvPr id="29703" name="AutoShape 48"/>
          <p:cNvSpPr/>
          <p:nvPr/>
        </p:nvSpPr>
        <p:spPr>
          <a:xfrm>
            <a:off x="685800" y="2438400"/>
            <a:ext cx="7848600" cy="1981200"/>
          </a:xfrm>
          <a:prstGeom prst="wedgeRectCallout">
            <a:avLst>
              <a:gd name="adj1" fmla="val -12866"/>
              <a:gd name="adj2" fmla="val 40944"/>
            </a:avLst>
          </a:prstGeom>
          <a:solidFill>
            <a:srgbClr val="FFCCCC"/>
          </a:solidFill>
          <a:ln w="9525">
            <a:noFill/>
          </a:ln>
        </p:spPr>
        <p:txBody>
          <a:bodyPr anchor="t"/>
          <a:p>
            <a:pPr lvl="0" indent="0" algn="ctr"/>
            <a:endParaRPr lang="zh-CN" altLang="zh-CN" dirty="0">
              <a:latin typeface="Arial" panose="020B0604020202020204" pitchFamily="34" charset="0"/>
              <a:ea typeface="宋体" panose="02010600030101010101" pitchFamily="2" charset="-122"/>
            </a:endParaRPr>
          </a:p>
        </p:txBody>
      </p:sp>
      <p:graphicFrame>
        <p:nvGraphicFramePr>
          <p:cNvPr id="39985" name="Group 49"/>
          <p:cNvGraphicFramePr>
            <a:graphicFrameLocks noGrp="1"/>
          </p:cNvGraphicFramePr>
          <p:nvPr/>
        </p:nvGraphicFramePr>
        <p:xfrm>
          <a:off x="3886200" y="3505200"/>
          <a:ext cx="2819400" cy="728663"/>
        </p:xfrm>
        <a:graphic>
          <a:graphicData uri="http://schemas.openxmlformats.org/drawingml/2006/table">
            <a:tbl>
              <a:tblPr/>
              <a:tblGrid>
                <a:gridCol w="1447800"/>
                <a:gridCol w="1371600"/>
              </a:tblGrid>
              <a:tr h="0">
                <a:tc gridSpan="2">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借方           </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银行存款</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贷方</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hMerge="1">
                  <a:tcPr/>
                </a:tc>
              </a:tr>
              <a:tr h="3937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期初余额</a:t>
                      </a:r>
                      <a:r>
                        <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1 800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solidFill>
                      <a:srgbClr val="CCFFCC"/>
                    </a:solidFill>
                  </a:tcPr>
                </a:tc>
              </a:tr>
            </a:tbl>
          </a:graphicData>
        </a:graphic>
      </p:graphicFrame>
      <p:graphicFrame>
        <p:nvGraphicFramePr>
          <p:cNvPr id="39995" name="Group 59"/>
          <p:cNvGraphicFramePr>
            <a:graphicFrameLocks noGrp="1"/>
          </p:cNvGraphicFramePr>
          <p:nvPr/>
        </p:nvGraphicFramePr>
        <p:xfrm>
          <a:off x="3886200" y="2667000"/>
          <a:ext cx="2819400" cy="762000"/>
        </p:xfrm>
        <a:graphic>
          <a:graphicData uri="http://schemas.openxmlformats.org/drawingml/2006/table">
            <a:tbl>
              <a:tblPr/>
              <a:tblGrid>
                <a:gridCol w="1447800"/>
                <a:gridCol w="1371600"/>
              </a:tblGrid>
              <a:tr h="184150">
                <a:tc gridSpan="2">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借方           </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原  材  料</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贷方</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hMerge="1">
                  <a:tcPr/>
                </a:tc>
              </a:tr>
              <a:tr h="42703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1 800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solidFill>
                      <a:srgbClr val="CCFFCC"/>
                    </a:solidFill>
                  </a:tcPr>
                </a:tc>
              </a:tr>
            </a:tbl>
          </a:graphicData>
        </a:graphic>
      </p:graphicFrame>
      <p:grpSp>
        <p:nvGrpSpPr>
          <p:cNvPr id="29724" name="Group 69"/>
          <p:cNvGrpSpPr/>
          <p:nvPr/>
        </p:nvGrpSpPr>
        <p:grpSpPr>
          <a:xfrm>
            <a:off x="2806700" y="3124200"/>
            <a:ext cx="1143000" cy="152400"/>
            <a:chOff x="1968" y="3360"/>
            <a:chExt cx="576" cy="96"/>
          </a:xfrm>
        </p:grpSpPr>
        <p:sp>
          <p:nvSpPr>
            <p:cNvPr id="29725" name="Line 70"/>
            <p:cNvSpPr/>
            <p:nvPr/>
          </p:nvSpPr>
          <p:spPr>
            <a:xfrm>
              <a:off x="2208" y="3360"/>
              <a:ext cx="336" cy="0"/>
            </a:xfrm>
            <a:prstGeom prst="line">
              <a:avLst/>
            </a:prstGeom>
            <a:ln w="9525" cap="flat" cmpd="sng">
              <a:solidFill>
                <a:srgbClr val="0000FF"/>
              </a:solidFill>
              <a:prstDash val="solid"/>
              <a:round/>
              <a:headEnd type="none" w="med" len="med"/>
              <a:tailEnd type="triangle" w="sm" len="lg"/>
            </a:ln>
          </p:spPr>
        </p:sp>
        <p:sp>
          <p:nvSpPr>
            <p:cNvPr id="29726" name="Line 71"/>
            <p:cNvSpPr/>
            <p:nvPr/>
          </p:nvSpPr>
          <p:spPr>
            <a:xfrm flipH="1">
              <a:off x="1968" y="3360"/>
              <a:ext cx="240" cy="96"/>
            </a:xfrm>
            <a:prstGeom prst="line">
              <a:avLst/>
            </a:prstGeom>
            <a:ln w="9525" cap="flat" cmpd="sng">
              <a:solidFill>
                <a:srgbClr val="0000FF"/>
              </a:solidFill>
              <a:prstDash val="solid"/>
              <a:round/>
              <a:headEnd type="none" w="med" len="med"/>
              <a:tailEnd type="none" w="med" len="med"/>
            </a:ln>
          </p:spPr>
        </p:sp>
      </p:grpSp>
      <p:sp>
        <p:nvSpPr>
          <p:cNvPr id="29727" name="AutoShape 72"/>
          <p:cNvSpPr/>
          <p:nvPr/>
        </p:nvSpPr>
        <p:spPr>
          <a:xfrm>
            <a:off x="838200" y="2933700"/>
            <a:ext cx="2133600" cy="1066800"/>
          </a:xfrm>
          <a:prstGeom prst="wedgeRoundRectCallout">
            <a:avLst>
              <a:gd name="adj1" fmla="val 11829"/>
              <a:gd name="adj2" fmla="val -24255"/>
              <a:gd name="adj3" fmla="val 16667"/>
            </a:avLst>
          </a:prstGeom>
          <a:solidFill>
            <a:srgbClr val="FFFFCC"/>
          </a:solidFill>
          <a:ln w="9525" cap="flat" cmpd="sng">
            <a:solidFill>
              <a:schemeClr val="tx1"/>
            </a:solidFill>
            <a:prstDash val="sysDot"/>
            <a:miter/>
            <a:headEnd type="none" w="med" len="med"/>
            <a:tailEnd type="none" w="med" len="med"/>
          </a:ln>
        </p:spPr>
        <p:txBody>
          <a:bodyPr anchor="t"/>
          <a:p>
            <a:pPr lvl="0" indent="0"/>
            <a:r>
              <a:rPr lang="en-US" altLang="zh-CN" b="1" dirty="0">
                <a:solidFill>
                  <a:srgbClr val="FF0000"/>
                </a:solidFill>
                <a:latin typeface="Arial" panose="020B0604020202020204" pitchFamily="34" charset="0"/>
                <a:ea typeface="宋体" panose="02010600030101010101" pitchFamily="2" charset="-122"/>
              </a:rPr>
              <a:t>     【</a:t>
            </a:r>
            <a:r>
              <a:rPr lang="zh-CN" altLang="en-US" b="1" dirty="0">
                <a:solidFill>
                  <a:srgbClr val="0000FF"/>
                </a:solidFill>
                <a:latin typeface="Arial" panose="020B0604020202020204" pitchFamily="34" charset="0"/>
                <a:ea typeface="宋体" panose="02010600030101010101" pitchFamily="2" charset="-122"/>
              </a:rPr>
              <a:t>例</a:t>
            </a:r>
            <a:r>
              <a:rPr lang="en-US" altLang="zh-CN" b="1" dirty="0">
                <a:solidFill>
                  <a:srgbClr val="FF0000"/>
                </a:solidFill>
                <a:latin typeface="Arial" panose="020B0604020202020204" pitchFamily="34" charset="0"/>
                <a:ea typeface="宋体" panose="02010600030101010101" pitchFamily="2" charset="-122"/>
              </a:rPr>
              <a:t>】</a:t>
            </a:r>
            <a:r>
              <a:rPr lang="zh-CN" altLang="en-US" b="1" dirty="0">
                <a:latin typeface="Arial" panose="020B0604020202020204" pitchFamily="34" charset="0"/>
                <a:ea typeface="宋体" panose="02010600030101010101" pitchFamily="2" charset="-122"/>
              </a:rPr>
              <a:t>企业用银行存款</a:t>
            </a:r>
            <a:r>
              <a:rPr lang="en-US" altLang="zh-CN" b="1" dirty="0">
                <a:latin typeface="Arial" panose="020B0604020202020204" pitchFamily="34" charset="0"/>
                <a:ea typeface="宋体" panose="02010600030101010101" pitchFamily="2" charset="-122"/>
              </a:rPr>
              <a:t>1 800</a:t>
            </a:r>
            <a:r>
              <a:rPr lang="zh-CN" altLang="en-US" b="1" dirty="0">
                <a:latin typeface="Arial" panose="020B0604020202020204" pitchFamily="34" charset="0"/>
                <a:ea typeface="宋体" panose="02010600030101010101" pitchFamily="2" charset="-122"/>
              </a:rPr>
              <a:t>元购买材料。</a:t>
            </a:r>
            <a:endParaRPr lang="zh-CN" altLang="en-US" b="1" dirty="0">
              <a:latin typeface="Arial" panose="020B0604020202020204" pitchFamily="34" charset="0"/>
              <a:ea typeface="宋体" panose="02010600030101010101" pitchFamily="2" charset="-122"/>
            </a:endParaRPr>
          </a:p>
        </p:txBody>
      </p:sp>
      <p:grpSp>
        <p:nvGrpSpPr>
          <p:cNvPr id="29728" name="Group 74"/>
          <p:cNvGrpSpPr/>
          <p:nvPr/>
        </p:nvGrpSpPr>
        <p:grpSpPr>
          <a:xfrm>
            <a:off x="2971800" y="3810000"/>
            <a:ext cx="3962400" cy="533400"/>
            <a:chOff x="1872" y="3792"/>
            <a:chExt cx="2496" cy="336"/>
          </a:xfrm>
        </p:grpSpPr>
        <p:sp>
          <p:nvSpPr>
            <p:cNvPr id="29729" name="Line 75"/>
            <p:cNvSpPr/>
            <p:nvPr/>
          </p:nvSpPr>
          <p:spPr>
            <a:xfrm flipH="1" flipV="1">
              <a:off x="1872" y="3792"/>
              <a:ext cx="480" cy="336"/>
            </a:xfrm>
            <a:prstGeom prst="line">
              <a:avLst/>
            </a:prstGeom>
            <a:ln w="9525" cap="flat" cmpd="sng">
              <a:solidFill>
                <a:srgbClr val="0000FF"/>
              </a:solidFill>
              <a:prstDash val="solid"/>
              <a:round/>
              <a:headEnd type="none" w="med" len="med"/>
              <a:tailEnd type="none" w="med" len="med"/>
            </a:ln>
          </p:spPr>
        </p:sp>
        <p:sp>
          <p:nvSpPr>
            <p:cNvPr id="29730" name="Line 76"/>
            <p:cNvSpPr/>
            <p:nvPr/>
          </p:nvSpPr>
          <p:spPr>
            <a:xfrm flipH="1" flipV="1">
              <a:off x="2352" y="4128"/>
              <a:ext cx="2016" cy="0"/>
            </a:xfrm>
            <a:prstGeom prst="line">
              <a:avLst/>
            </a:prstGeom>
            <a:ln w="9525" cap="flat" cmpd="sng">
              <a:solidFill>
                <a:srgbClr val="0000FF"/>
              </a:solidFill>
              <a:prstDash val="solid"/>
              <a:round/>
              <a:headEnd type="none" w="med" len="med"/>
              <a:tailEnd type="none" w="med" len="med"/>
            </a:ln>
          </p:spPr>
        </p:sp>
      </p:grpSp>
      <p:grpSp>
        <p:nvGrpSpPr>
          <p:cNvPr id="29731" name="Group 77"/>
          <p:cNvGrpSpPr/>
          <p:nvPr/>
        </p:nvGrpSpPr>
        <p:grpSpPr>
          <a:xfrm>
            <a:off x="6629400" y="4038600"/>
            <a:ext cx="304800" cy="304800"/>
            <a:chOff x="4176" y="3936"/>
            <a:chExt cx="192" cy="192"/>
          </a:xfrm>
        </p:grpSpPr>
        <p:sp>
          <p:nvSpPr>
            <p:cNvPr id="29732" name="Line 78"/>
            <p:cNvSpPr/>
            <p:nvPr/>
          </p:nvSpPr>
          <p:spPr>
            <a:xfrm flipH="1">
              <a:off x="4176" y="3936"/>
              <a:ext cx="192" cy="0"/>
            </a:xfrm>
            <a:prstGeom prst="line">
              <a:avLst/>
            </a:prstGeom>
            <a:ln w="9525" cap="flat" cmpd="sng">
              <a:solidFill>
                <a:srgbClr val="0000FF"/>
              </a:solidFill>
              <a:prstDash val="solid"/>
              <a:round/>
              <a:headEnd type="none" w="med" len="med"/>
              <a:tailEnd type="triangle" w="sm" len="lg"/>
            </a:ln>
          </p:spPr>
        </p:sp>
        <p:sp>
          <p:nvSpPr>
            <p:cNvPr id="29733" name="Line 79"/>
            <p:cNvSpPr/>
            <p:nvPr/>
          </p:nvSpPr>
          <p:spPr>
            <a:xfrm flipH="1" flipV="1">
              <a:off x="4368" y="3936"/>
              <a:ext cx="0" cy="192"/>
            </a:xfrm>
            <a:prstGeom prst="line">
              <a:avLst/>
            </a:prstGeom>
            <a:ln w="9525" cap="flat" cmpd="sng">
              <a:solidFill>
                <a:srgbClr val="0000FF"/>
              </a:solidFill>
              <a:prstDash val="solid"/>
              <a:round/>
              <a:headEnd type="none" w="med" len="med"/>
              <a:tailEnd type="none" w="med" len="med"/>
            </a:ln>
          </p:spPr>
        </p:sp>
      </p:grpSp>
      <p:grpSp>
        <p:nvGrpSpPr>
          <p:cNvPr id="29734" name="Group 81"/>
          <p:cNvGrpSpPr/>
          <p:nvPr/>
        </p:nvGrpSpPr>
        <p:grpSpPr>
          <a:xfrm>
            <a:off x="1524000" y="2286000"/>
            <a:ext cx="838200" cy="552450"/>
            <a:chOff x="3216" y="2592"/>
            <a:chExt cx="686" cy="384"/>
          </a:xfrm>
        </p:grpSpPr>
        <p:sp>
          <p:nvSpPr>
            <p:cNvPr id="29735" name="AutoShape 82"/>
            <p:cNvSpPr/>
            <p:nvPr/>
          </p:nvSpPr>
          <p:spPr>
            <a:xfrm>
              <a:off x="3216" y="2592"/>
              <a:ext cx="686" cy="384"/>
            </a:xfrm>
            <a:prstGeom prst="pentagon">
              <a:avLst/>
            </a:prstGeom>
            <a:solidFill>
              <a:srgbClr val="33CCFF"/>
            </a:solidFill>
            <a:ln w="9525" cap="flat" cmpd="sng">
              <a:solidFill>
                <a:srgbClr val="000000"/>
              </a:solidFill>
              <a:prstDash val="solid"/>
              <a:miter/>
              <a:headEnd type="none" w="med" len="med"/>
              <a:tailEnd type="none" w="med" len="med"/>
            </a:ln>
          </p:spPr>
          <p:txBody>
            <a:bodyPr anchor="t"/>
            <a:p>
              <a:pPr lvl="0" indent="0" algn="ctr"/>
              <a:endParaRPr lang="zh-CN" altLang="zh-CN" sz="2000" b="1" dirty="0">
                <a:latin typeface="Arial" panose="020B0604020202020204" pitchFamily="34" charset="0"/>
                <a:ea typeface="宋体" panose="02010600030101010101" pitchFamily="2" charset="-122"/>
              </a:endParaRPr>
            </a:p>
          </p:txBody>
        </p:sp>
        <p:sp>
          <p:nvSpPr>
            <p:cNvPr id="29736" name="AutoShape 83"/>
            <p:cNvSpPr/>
            <p:nvPr/>
          </p:nvSpPr>
          <p:spPr>
            <a:xfrm>
              <a:off x="3264" y="2688"/>
              <a:ext cx="576" cy="288"/>
            </a:xfrm>
            <a:prstGeom prst="wedgeRectCallout">
              <a:avLst>
                <a:gd name="adj1" fmla="val -17185"/>
                <a:gd name="adj2" fmla="val -9028"/>
              </a:avLst>
            </a:prstGeom>
            <a:noFill/>
            <a:ln w="9525">
              <a:noFill/>
            </a:ln>
          </p:spPr>
          <p:txBody>
            <a:bodyPr anchor="t"/>
            <a:p>
              <a:pPr lvl="0" indent="0" algn="ctr"/>
              <a:r>
                <a:rPr lang="zh-CN" altLang="en-US" b="1" dirty="0">
                  <a:latin typeface="Arial" panose="020B0604020202020204" pitchFamily="34" charset="0"/>
                  <a:ea typeface="宋体" panose="02010600030101010101" pitchFamily="2" charset="-122"/>
                </a:rPr>
                <a:t>交易</a:t>
              </a:r>
              <a:endParaRPr lang="zh-CN" altLang="en-US" b="1" dirty="0">
                <a:latin typeface="Arial" panose="020B0604020202020204" pitchFamily="34" charset="0"/>
                <a:ea typeface="宋体" panose="02010600030101010101" pitchFamily="2" charset="-122"/>
              </a:endParaRPr>
            </a:p>
          </p:txBody>
        </p:sp>
      </p:grpSp>
      <p:sp>
        <p:nvSpPr>
          <p:cNvPr id="39968" name="AutoShape 32"/>
          <p:cNvSpPr/>
          <p:nvPr/>
        </p:nvSpPr>
        <p:spPr>
          <a:xfrm>
            <a:off x="6934200" y="2667000"/>
            <a:ext cx="1447800" cy="1752600"/>
          </a:xfrm>
          <a:prstGeom prst="wedgeEllipseCallout">
            <a:avLst>
              <a:gd name="adj1" fmla="val 986"/>
              <a:gd name="adj2" fmla="val 14764"/>
            </a:avLst>
          </a:prstGeom>
          <a:solidFill>
            <a:srgbClr val="FFFFCC"/>
          </a:solidFill>
          <a:ln w="9525" cap="flat" cmpd="sng">
            <a:solidFill>
              <a:schemeClr val="tx1"/>
            </a:solidFill>
            <a:prstDash val="sysDot"/>
            <a:miter/>
            <a:headEnd type="none" w="med" len="med"/>
            <a:tailEnd type="none" w="med" len="med"/>
          </a:ln>
        </p:spPr>
        <p:txBody>
          <a:bodyPr anchor="t"/>
          <a:p>
            <a:pPr lvl="0" indent="0" algn="ctr"/>
            <a:r>
              <a:rPr lang="zh-CN" altLang="en-US" sz="2000" b="1" dirty="0">
                <a:solidFill>
                  <a:srgbClr val="0000FF"/>
                </a:solidFill>
                <a:latin typeface="Arial" panose="020B0604020202020204" pitchFamily="34" charset="0"/>
                <a:ea typeface="宋体" panose="02010600030101010101" pitchFamily="2" charset="-122"/>
              </a:rPr>
              <a:t>资产要素内部项目之间变化</a:t>
            </a:r>
            <a:endParaRPr lang="zh-CN" altLang="en-US" sz="2000" b="1" dirty="0">
              <a:solidFill>
                <a:srgbClr val="0000FF"/>
              </a:solidFill>
              <a:latin typeface="Arial" panose="020B0604020202020204" pitchFamily="34" charset="0"/>
              <a:ea typeface="宋体" panose="02010600030101010101" pitchFamily="2" charset="-122"/>
            </a:endParaRPr>
          </a:p>
        </p:txBody>
      </p:sp>
      <p:sp>
        <p:nvSpPr>
          <p:cNvPr id="40016" name="AutoShape 80"/>
          <p:cNvSpPr/>
          <p:nvPr/>
        </p:nvSpPr>
        <p:spPr>
          <a:xfrm>
            <a:off x="6858000" y="2514600"/>
            <a:ext cx="1752600" cy="457200"/>
          </a:xfrm>
          <a:prstGeom prst="wedgeRoundRectCallout">
            <a:avLst>
              <a:gd name="adj1" fmla="val -27810"/>
              <a:gd name="adj2" fmla="val 17361"/>
              <a:gd name="adj3" fmla="val 16667"/>
            </a:avLst>
          </a:prstGeom>
          <a:solidFill>
            <a:schemeClr val="accent1"/>
          </a:solidFill>
          <a:ln w="9525" cap="flat" cmpd="sng">
            <a:solidFill>
              <a:schemeClr val="tx1"/>
            </a:solidFill>
            <a:prstDash val="sysDot"/>
            <a:miter/>
            <a:headEnd type="none" w="med" len="med"/>
            <a:tailEnd type="none" w="med" len="med"/>
          </a:ln>
        </p:spPr>
        <p:txBody>
          <a:bodyPr anchor="t"/>
          <a:p>
            <a:pPr lvl="0" indent="0" algn="ctr"/>
            <a:r>
              <a:rPr lang="zh-CN" altLang="en-US" b="1" dirty="0">
                <a:solidFill>
                  <a:srgbClr val="FF0000"/>
                </a:solidFill>
                <a:latin typeface="Arial" panose="020B0604020202020204" pitchFamily="34" charset="0"/>
                <a:ea typeface="宋体" panose="02010600030101010101" pitchFamily="2" charset="-122"/>
              </a:rPr>
              <a:t>业务类型</a:t>
            </a:r>
            <a:endParaRPr lang="zh-CN" altLang="en-US" b="1" dirty="0">
              <a:solidFill>
                <a:srgbClr val="FF0000"/>
              </a:solidFill>
              <a:latin typeface="Arial" panose="020B0604020202020204" pitchFamily="34" charset="0"/>
              <a:ea typeface="宋体" panose="02010600030101010101" pitchFamily="2" charset="-122"/>
            </a:endParaRPr>
          </a:p>
        </p:txBody>
      </p:sp>
      <p:sp>
        <p:nvSpPr>
          <p:cNvPr id="40020" name="Line 84"/>
          <p:cNvSpPr/>
          <p:nvPr/>
        </p:nvSpPr>
        <p:spPr>
          <a:xfrm>
            <a:off x="4838700" y="2971800"/>
            <a:ext cx="990600" cy="0"/>
          </a:xfrm>
          <a:prstGeom prst="line">
            <a:avLst/>
          </a:prstGeom>
          <a:ln w="9525" cap="flat" cmpd="sng">
            <a:solidFill>
              <a:srgbClr val="FF0000"/>
            </a:solidFill>
            <a:prstDash val="solid"/>
            <a:round/>
            <a:headEnd type="none" w="med" len="med"/>
            <a:tailEnd type="none" w="med" len="med"/>
          </a:ln>
        </p:spPr>
      </p:sp>
      <p:sp>
        <p:nvSpPr>
          <p:cNvPr id="40021" name="Line 85"/>
          <p:cNvSpPr/>
          <p:nvPr/>
        </p:nvSpPr>
        <p:spPr>
          <a:xfrm>
            <a:off x="4851400" y="3810000"/>
            <a:ext cx="990600" cy="0"/>
          </a:xfrm>
          <a:prstGeom prst="line">
            <a:avLst/>
          </a:prstGeom>
          <a:ln w="9525" cap="flat" cmpd="sng">
            <a:solidFill>
              <a:srgbClr val="FF0000"/>
            </a:solidFill>
            <a:prstDash val="solid"/>
            <a:round/>
            <a:headEnd type="none" w="med" len="med"/>
            <a:tailEnd type="none" w="med" len="med"/>
          </a:ln>
        </p:spPr>
      </p:sp>
      <p:sp>
        <p:nvSpPr>
          <p:cNvPr id="40022" name="Line 86"/>
          <p:cNvSpPr/>
          <p:nvPr/>
        </p:nvSpPr>
        <p:spPr>
          <a:xfrm>
            <a:off x="4064000" y="3352800"/>
            <a:ext cx="609600" cy="0"/>
          </a:xfrm>
          <a:prstGeom prst="line">
            <a:avLst/>
          </a:prstGeom>
          <a:ln w="9525" cap="flat" cmpd="sng">
            <a:solidFill>
              <a:srgbClr val="FF0000"/>
            </a:solidFill>
            <a:prstDash val="solid"/>
            <a:round/>
            <a:headEnd type="none" w="med" len="med"/>
            <a:tailEnd type="none" w="med" len="med"/>
          </a:ln>
        </p:spPr>
      </p:sp>
      <p:sp>
        <p:nvSpPr>
          <p:cNvPr id="40023" name="Line 87"/>
          <p:cNvSpPr/>
          <p:nvPr/>
        </p:nvSpPr>
        <p:spPr>
          <a:xfrm>
            <a:off x="5943600" y="4191000"/>
            <a:ext cx="609600" cy="0"/>
          </a:xfrm>
          <a:prstGeom prst="line">
            <a:avLst/>
          </a:prstGeom>
          <a:ln w="9525" cap="flat" cmpd="sng">
            <a:solidFill>
              <a:srgbClr val="FF0000"/>
            </a:solidFill>
            <a:prstDash val="solid"/>
            <a:round/>
            <a:headEnd type="none" w="med" len="med"/>
            <a:tailEnd type="none" w="med" len="med"/>
          </a:ln>
        </p:spPr>
      </p:sp>
      <p:sp>
        <p:nvSpPr>
          <p:cNvPr id="29743" name="AutoShape 88"/>
          <p:cNvSpPr/>
          <p:nvPr/>
        </p:nvSpPr>
        <p:spPr>
          <a:xfrm>
            <a:off x="2667000" y="2514600"/>
            <a:ext cx="1143000" cy="381000"/>
          </a:xfrm>
          <a:prstGeom prst="wedgeRectCallout">
            <a:avLst>
              <a:gd name="adj1" fmla="val -17500"/>
              <a:gd name="adj2" fmla="val 10833"/>
            </a:avLst>
          </a:prstGeom>
          <a:solidFill>
            <a:srgbClr val="FF9966"/>
          </a:solidFill>
          <a:ln w="9525" cap="flat" cmpd="sng">
            <a:solidFill>
              <a:schemeClr val="tx1"/>
            </a:solidFill>
            <a:prstDash val="sysDot"/>
            <a:miter/>
            <a:headEnd type="none" w="med" len="med"/>
            <a:tailEnd type="none" w="med" len="med"/>
          </a:ln>
        </p:spPr>
        <p:txBody>
          <a:bodyPr anchor="t"/>
          <a:p>
            <a:pPr lvl="0" indent="0" algn="ctr"/>
            <a:r>
              <a:rPr lang="zh-CN" altLang="en-US" b="1" dirty="0">
                <a:latin typeface="Arial" panose="020B0604020202020204" pitchFamily="34" charset="0"/>
                <a:ea typeface="宋体" panose="02010600030101010101" pitchFamily="2" charset="-122"/>
              </a:rPr>
              <a:t>复式记账</a:t>
            </a:r>
            <a:endParaRPr lang="zh-CN" altLang="en-US" b="1" dirty="0">
              <a:latin typeface="Arial" panose="020B0604020202020204" pitchFamily="34" charset="0"/>
              <a:ea typeface="宋体" panose="02010600030101010101" pitchFamily="2" charset="-122"/>
            </a:endParaRPr>
          </a:p>
        </p:txBody>
      </p:sp>
      <p:sp>
        <p:nvSpPr>
          <p:cNvPr id="29744" name="AutoShape 92"/>
          <p:cNvSpPr/>
          <p:nvPr/>
        </p:nvSpPr>
        <p:spPr>
          <a:xfrm>
            <a:off x="6469063" y="5686425"/>
            <a:ext cx="479425" cy="411163"/>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9745" name="AutoShape 93"/>
          <p:cNvSpPr/>
          <p:nvPr/>
        </p:nvSpPr>
        <p:spPr>
          <a:xfrm>
            <a:off x="6469063" y="5730875"/>
            <a:ext cx="479425" cy="411163"/>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9746" name="AutoShape 94"/>
          <p:cNvSpPr/>
          <p:nvPr/>
        </p:nvSpPr>
        <p:spPr>
          <a:xfrm>
            <a:off x="6380163" y="5822950"/>
            <a:ext cx="479425" cy="411163"/>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9747" name="AutoShape 95"/>
          <p:cNvSpPr/>
          <p:nvPr/>
        </p:nvSpPr>
        <p:spPr>
          <a:xfrm>
            <a:off x="6130925" y="5946775"/>
            <a:ext cx="477838" cy="411163"/>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9748" name="AutoShape 96"/>
          <p:cNvSpPr/>
          <p:nvPr/>
        </p:nvSpPr>
        <p:spPr>
          <a:xfrm>
            <a:off x="6489700" y="5946775"/>
            <a:ext cx="479425" cy="411163"/>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9749" name="AutoShape 97"/>
          <p:cNvSpPr/>
          <p:nvPr/>
        </p:nvSpPr>
        <p:spPr>
          <a:xfrm>
            <a:off x="6130925" y="5638800"/>
            <a:ext cx="477838" cy="409575"/>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9750" name="AutoShape 98"/>
          <p:cNvSpPr/>
          <p:nvPr/>
        </p:nvSpPr>
        <p:spPr>
          <a:xfrm>
            <a:off x="6489700" y="5638800"/>
            <a:ext cx="479425" cy="409575"/>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9751" name="AutoShape 99"/>
          <p:cNvSpPr/>
          <p:nvPr/>
        </p:nvSpPr>
        <p:spPr>
          <a:xfrm>
            <a:off x="6019800" y="6038850"/>
            <a:ext cx="477838" cy="411163"/>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9752" name="AutoShape 100"/>
          <p:cNvSpPr/>
          <p:nvPr/>
        </p:nvSpPr>
        <p:spPr>
          <a:xfrm>
            <a:off x="6019800" y="5730875"/>
            <a:ext cx="477838" cy="411163"/>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9753" name="AutoShape 101"/>
          <p:cNvSpPr/>
          <p:nvPr/>
        </p:nvSpPr>
        <p:spPr>
          <a:xfrm>
            <a:off x="6389688" y="6038850"/>
            <a:ext cx="479425" cy="411163"/>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9754" name="AutoShape 102"/>
          <p:cNvSpPr/>
          <p:nvPr/>
        </p:nvSpPr>
        <p:spPr>
          <a:xfrm>
            <a:off x="6389688" y="5730875"/>
            <a:ext cx="479425" cy="411163"/>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9755" name="AutoShape 103"/>
          <p:cNvSpPr/>
          <p:nvPr/>
        </p:nvSpPr>
        <p:spPr>
          <a:xfrm>
            <a:off x="6858000" y="5937250"/>
            <a:ext cx="479425" cy="409575"/>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9756" name="AutoShape 104"/>
          <p:cNvSpPr/>
          <p:nvPr/>
        </p:nvSpPr>
        <p:spPr>
          <a:xfrm>
            <a:off x="6858000" y="5638800"/>
            <a:ext cx="479425" cy="409575"/>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40041" name="AutoShape 105"/>
          <p:cNvSpPr/>
          <p:nvPr/>
        </p:nvSpPr>
        <p:spPr>
          <a:xfrm>
            <a:off x="6762750" y="6038850"/>
            <a:ext cx="479425" cy="411163"/>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9758" name="AutoShape 106"/>
          <p:cNvSpPr/>
          <p:nvPr/>
        </p:nvSpPr>
        <p:spPr>
          <a:xfrm>
            <a:off x="6762750" y="5730875"/>
            <a:ext cx="479425" cy="411163"/>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29759" name="Text Box 107"/>
          <p:cNvSpPr txBox="1"/>
          <p:nvPr/>
        </p:nvSpPr>
        <p:spPr>
          <a:xfrm>
            <a:off x="6149975" y="5837238"/>
            <a:ext cx="879475" cy="514350"/>
          </a:xfrm>
          <a:prstGeom prst="rect">
            <a:avLst/>
          </a:prstGeom>
          <a:noFill/>
          <a:ln w="9525">
            <a:noFill/>
          </a:ln>
        </p:spPr>
        <p:txBody>
          <a:bodyPr anchor="t"/>
          <a:p>
            <a:pPr lvl="0" indent="0" algn="ctr"/>
            <a:r>
              <a:rPr lang="zh-CN" altLang="en-US" sz="2000" b="1" dirty="0">
                <a:solidFill>
                  <a:schemeClr val="tx2"/>
                </a:solidFill>
                <a:latin typeface="Times New Roman" panose="02020603050405020304" pitchFamily="18" charset="0"/>
                <a:ea typeface="宋体" panose="02010600030101010101" pitchFamily="2" charset="-122"/>
              </a:rPr>
              <a:t>资产</a:t>
            </a:r>
            <a:endParaRPr lang="zh-CN" altLang="en-US" sz="2000" dirty="0">
              <a:solidFill>
                <a:schemeClr val="tx2"/>
              </a:solidFill>
              <a:latin typeface="Times New Roman" panose="02020603050405020304" pitchFamily="18" charset="0"/>
              <a:ea typeface="宋体" panose="02010600030101010101" pitchFamily="2" charset="-122"/>
            </a:endParaRPr>
          </a:p>
        </p:txBody>
      </p:sp>
      <p:sp>
        <p:nvSpPr>
          <p:cNvPr id="40087" name="AutoShape 151"/>
          <p:cNvSpPr/>
          <p:nvPr/>
        </p:nvSpPr>
        <p:spPr>
          <a:xfrm>
            <a:off x="5257800" y="5486400"/>
            <a:ext cx="3429000" cy="1219200"/>
          </a:xfrm>
          <a:prstGeom prst="wedgeRectCallout">
            <a:avLst>
              <a:gd name="adj1" fmla="val -17454"/>
              <a:gd name="adj2" fmla="val 39843"/>
            </a:avLst>
          </a:prstGeom>
          <a:solidFill>
            <a:schemeClr val="bg1"/>
          </a:solidFill>
          <a:ln w="9525">
            <a:noFill/>
          </a:ln>
        </p:spPr>
        <p:txBody>
          <a:bodyPr anchor="t"/>
          <a:p>
            <a:pPr lvl="0" indent="0" algn="ctr"/>
            <a:endParaRPr lang="zh-CN" altLang="zh-CN" dirty="0">
              <a:latin typeface="Arial" panose="020B0604020202020204" pitchFamily="34" charset="0"/>
              <a:ea typeface="宋体" panose="02010600030101010101" pitchFamily="2" charset="-122"/>
            </a:endParaRPr>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9969"/>
                                        </p:tgtEl>
                                        <p:attrNameLst>
                                          <p:attrName>style.visibility</p:attrName>
                                        </p:attrNameLst>
                                      </p:cBhvr>
                                      <p:to>
                                        <p:strVal val="visible"/>
                                      </p:to>
                                    </p:set>
                                    <p:animEffect transition="in" filter="slide(fromBottom)">
                                      <p:cBhvr>
                                        <p:cTn id="7" dur="2000"/>
                                        <p:tgtEl>
                                          <p:spTgt spid="39969"/>
                                        </p:tgtEl>
                                      </p:cBhvr>
                                    </p:animEffect>
                                  </p:childTnLst>
                                </p:cTn>
                              </p:par>
                            </p:childTnLst>
                          </p:cTn>
                        </p:par>
                        <p:par>
                          <p:cTn id="8" fill="hold">
                            <p:stCondLst>
                              <p:cond delay="2000"/>
                            </p:stCondLst>
                            <p:childTnLst>
                              <p:par>
                                <p:cTn id="9" presetID="18" presetClass="entr" presetSubtype="6" fill="hold" nodeType="afterEffect">
                                  <p:stCondLst>
                                    <p:cond delay="0"/>
                                  </p:stCondLst>
                                  <p:childTnLst>
                                    <p:set>
                                      <p:cBhvr>
                                        <p:cTn id="10" dur="1" fill="hold">
                                          <p:stCondLst>
                                            <p:cond delay="0"/>
                                          </p:stCondLst>
                                        </p:cTn>
                                        <p:tgtEl>
                                          <p:spTgt spid="40020"/>
                                        </p:tgtEl>
                                        <p:attrNameLst>
                                          <p:attrName>style.visibility</p:attrName>
                                        </p:attrNameLst>
                                      </p:cBhvr>
                                      <p:to>
                                        <p:strVal val="visible"/>
                                      </p:to>
                                    </p:set>
                                    <p:animEffect transition="in" filter="strips(downRight)">
                                      <p:cBhvr>
                                        <p:cTn id="11" dur="2000"/>
                                        <p:tgtEl>
                                          <p:spTgt spid="40020"/>
                                        </p:tgtEl>
                                      </p:cBhvr>
                                    </p:animEffect>
                                  </p:childTnLst>
                                </p:cTn>
                              </p:par>
                            </p:childTnLst>
                          </p:cTn>
                        </p:par>
                        <p:par>
                          <p:cTn id="12" fill="hold">
                            <p:stCondLst>
                              <p:cond delay="4000"/>
                            </p:stCondLst>
                            <p:childTnLst>
                              <p:par>
                                <p:cTn id="13" presetID="18" presetClass="entr" presetSubtype="6" fill="hold" nodeType="afterEffect">
                                  <p:stCondLst>
                                    <p:cond delay="0"/>
                                  </p:stCondLst>
                                  <p:childTnLst>
                                    <p:set>
                                      <p:cBhvr>
                                        <p:cTn id="14" dur="1" fill="hold">
                                          <p:stCondLst>
                                            <p:cond delay="0"/>
                                          </p:stCondLst>
                                        </p:cTn>
                                        <p:tgtEl>
                                          <p:spTgt spid="40021"/>
                                        </p:tgtEl>
                                        <p:attrNameLst>
                                          <p:attrName>style.visibility</p:attrName>
                                        </p:attrNameLst>
                                      </p:cBhvr>
                                      <p:to>
                                        <p:strVal val="visible"/>
                                      </p:to>
                                    </p:set>
                                    <p:animEffect transition="in" filter="strips(downRight)">
                                      <p:cBhvr>
                                        <p:cTn id="15" dur="2000"/>
                                        <p:tgtEl>
                                          <p:spTgt spid="40021"/>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9970"/>
                                        </p:tgtEl>
                                        <p:attrNameLst>
                                          <p:attrName>style.visibility</p:attrName>
                                        </p:attrNameLst>
                                      </p:cBhvr>
                                      <p:to>
                                        <p:strVal val="visible"/>
                                      </p:to>
                                    </p:set>
                                    <p:animEffect transition="in" filter="slide(fromBottom)">
                                      <p:cBhvr>
                                        <p:cTn id="20" dur="2000"/>
                                        <p:tgtEl>
                                          <p:spTgt spid="39970"/>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1" fill="hold" grpId="0" nodeType="clickEffect">
                                  <p:stCondLst>
                                    <p:cond delay="0"/>
                                  </p:stCondLst>
                                  <p:childTnLst>
                                    <p:set>
                                      <p:cBhvr>
                                        <p:cTn id="24" dur="1" fill="hold">
                                          <p:stCondLst>
                                            <p:cond delay="0"/>
                                          </p:stCondLst>
                                        </p:cTn>
                                        <p:tgtEl>
                                          <p:spTgt spid="39971"/>
                                        </p:tgtEl>
                                        <p:attrNameLst>
                                          <p:attrName>style.visibility</p:attrName>
                                        </p:attrNameLst>
                                      </p:cBhvr>
                                      <p:to>
                                        <p:strVal val="visible"/>
                                      </p:to>
                                    </p:set>
                                    <p:animEffect transition="in" filter="slide(fromTop)">
                                      <p:cBhvr>
                                        <p:cTn id="25" dur="2000"/>
                                        <p:tgtEl>
                                          <p:spTgt spid="39971"/>
                                        </p:tgtEl>
                                      </p:cBhvr>
                                    </p:animEffect>
                                  </p:childTnLst>
                                </p:cTn>
                              </p:par>
                            </p:childTnLst>
                          </p:cTn>
                        </p:par>
                        <p:par>
                          <p:cTn id="26" fill="hold">
                            <p:stCondLst>
                              <p:cond delay="2000"/>
                            </p:stCondLst>
                            <p:childTnLst>
                              <p:par>
                                <p:cTn id="27" presetID="18" presetClass="entr" presetSubtype="6" fill="hold" nodeType="afterEffect">
                                  <p:stCondLst>
                                    <p:cond delay="0"/>
                                  </p:stCondLst>
                                  <p:childTnLst>
                                    <p:set>
                                      <p:cBhvr>
                                        <p:cTn id="28" dur="1" fill="hold">
                                          <p:stCondLst>
                                            <p:cond delay="0"/>
                                          </p:stCondLst>
                                        </p:cTn>
                                        <p:tgtEl>
                                          <p:spTgt spid="40022"/>
                                        </p:tgtEl>
                                        <p:attrNameLst>
                                          <p:attrName>style.visibility</p:attrName>
                                        </p:attrNameLst>
                                      </p:cBhvr>
                                      <p:to>
                                        <p:strVal val="visible"/>
                                      </p:to>
                                    </p:set>
                                    <p:animEffect transition="in" filter="strips(downRight)">
                                      <p:cBhvr>
                                        <p:cTn id="29" dur="2000"/>
                                        <p:tgtEl>
                                          <p:spTgt spid="40022"/>
                                        </p:tgtEl>
                                      </p:cBhvr>
                                    </p:animEffect>
                                  </p:childTnLst>
                                </p:cTn>
                              </p:par>
                            </p:childTnLst>
                          </p:cTn>
                        </p:par>
                        <p:par>
                          <p:cTn id="30" fill="hold">
                            <p:stCondLst>
                              <p:cond delay="4000"/>
                            </p:stCondLst>
                            <p:childTnLst>
                              <p:par>
                                <p:cTn id="31" presetID="18" presetClass="entr" presetSubtype="6" fill="hold" nodeType="afterEffect">
                                  <p:stCondLst>
                                    <p:cond delay="0"/>
                                  </p:stCondLst>
                                  <p:childTnLst>
                                    <p:set>
                                      <p:cBhvr>
                                        <p:cTn id="32" dur="1" fill="hold">
                                          <p:stCondLst>
                                            <p:cond delay="0"/>
                                          </p:stCondLst>
                                        </p:cTn>
                                        <p:tgtEl>
                                          <p:spTgt spid="40023"/>
                                        </p:tgtEl>
                                        <p:attrNameLst>
                                          <p:attrName>style.visibility</p:attrName>
                                        </p:attrNameLst>
                                      </p:cBhvr>
                                      <p:to>
                                        <p:strVal val="visible"/>
                                      </p:to>
                                    </p:set>
                                    <p:animEffect transition="in" filter="strips(downRight)">
                                      <p:cBhvr>
                                        <p:cTn id="33" dur="2000"/>
                                        <p:tgtEl>
                                          <p:spTgt spid="40023"/>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1" fill="hold" grpId="0" nodeType="clickEffect">
                                  <p:stCondLst>
                                    <p:cond delay="0"/>
                                  </p:stCondLst>
                                  <p:childTnLst>
                                    <p:set>
                                      <p:cBhvr>
                                        <p:cTn id="37" dur="1" fill="hold">
                                          <p:stCondLst>
                                            <p:cond delay="0"/>
                                          </p:stCondLst>
                                        </p:cTn>
                                        <p:tgtEl>
                                          <p:spTgt spid="39972"/>
                                        </p:tgtEl>
                                        <p:attrNameLst>
                                          <p:attrName>style.visibility</p:attrName>
                                        </p:attrNameLst>
                                      </p:cBhvr>
                                      <p:to>
                                        <p:strVal val="visible"/>
                                      </p:to>
                                    </p:set>
                                    <p:animEffect transition="in" filter="slide(fromTop)">
                                      <p:cBhvr>
                                        <p:cTn id="38" dur="2000"/>
                                        <p:tgtEl>
                                          <p:spTgt spid="39972"/>
                                        </p:tgtEl>
                                      </p:cBhvr>
                                    </p:animEffect>
                                  </p:childTnLst>
                                </p:cTn>
                              </p:par>
                            </p:childTnLst>
                          </p:cTn>
                        </p:par>
                        <p:par>
                          <p:cTn id="39" fill="hold">
                            <p:stCondLst>
                              <p:cond delay="2000"/>
                            </p:stCondLst>
                            <p:childTnLst>
                              <p:par>
                                <p:cTn id="40" presetID="21" presetClass="entr" presetSubtype="4" fill="hold" grpId="0" nodeType="afterEffect">
                                  <p:stCondLst>
                                    <p:cond delay="0"/>
                                  </p:stCondLst>
                                  <p:childTnLst>
                                    <p:set>
                                      <p:cBhvr>
                                        <p:cTn id="41" dur="1" fill="hold">
                                          <p:stCondLst>
                                            <p:cond delay="0"/>
                                          </p:stCondLst>
                                        </p:cTn>
                                        <p:tgtEl>
                                          <p:spTgt spid="39968"/>
                                        </p:tgtEl>
                                        <p:attrNameLst>
                                          <p:attrName>style.visibility</p:attrName>
                                        </p:attrNameLst>
                                      </p:cBhvr>
                                      <p:to>
                                        <p:strVal val="visible"/>
                                      </p:to>
                                    </p:set>
                                    <p:animEffect transition="in" filter="wheel(4)">
                                      <p:cBhvr>
                                        <p:cTn id="42" dur="2000"/>
                                        <p:tgtEl>
                                          <p:spTgt spid="39968"/>
                                        </p:tgtEl>
                                      </p:cBhvr>
                                    </p:animEffect>
                                  </p:childTnLst>
                                </p:cTn>
                              </p:par>
                            </p:childTnLst>
                          </p:cTn>
                        </p:par>
                        <p:par>
                          <p:cTn id="43" fill="hold">
                            <p:stCondLst>
                              <p:cond delay="4000"/>
                            </p:stCondLst>
                            <p:childTnLst>
                              <p:par>
                                <p:cTn id="44" presetID="12" presetClass="entr" presetSubtype="4" fill="hold" grpId="0" nodeType="afterEffect">
                                  <p:stCondLst>
                                    <p:cond delay="0"/>
                                  </p:stCondLst>
                                  <p:childTnLst>
                                    <p:set>
                                      <p:cBhvr>
                                        <p:cTn id="45" dur="1" fill="hold">
                                          <p:stCondLst>
                                            <p:cond delay="0"/>
                                          </p:stCondLst>
                                        </p:cTn>
                                        <p:tgtEl>
                                          <p:spTgt spid="40016"/>
                                        </p:tgtEl>
                                        <p:attrNameLst>
                                          <p:attrName>style.visibility</p:attrName>
                                        </p:attrNameLst>
                                      </p:cBhvr>
                                      <p:to>
                                        <p:strVal val="visible"/>
                                      </p:to>
                                    </p:set>
                                    <p:animEffect transition="in" filter="slide(fromBottom)">
                                      <p:cBhvr>
                                        <p:cTn id="46" dur="2000"/>
                                        <p:tgtEl>
                                          <p:spTgt spid="40016"/>
                                        </p:tgtEl>
                                      </p:cBhvr>
                                    </p:animEffect>
                                  </p:childTnLst>
                                </p:cTn>
                              </p:par>
                            </p:childTnLst>
                          </p:cTn>
                        </p:par>
                      </p:childTnLst>
                    </p:cTn>
                  </p:par>
                  <p:par>
                    <p:cTn id="47" fill="hold">
                      <p:stCondLst>
                        <p:cond delay="indefinite"/>
                      </p:stCondLst>
                      <p:childTnLst>
                        <p:par>
                          <p:cTn id="48" fill="hold">
                            <p:stCondLst>
                              <p:cond delay="0"/>
                            </p:stCondLst>
                            <p:childTnLst>
                              <p:par>
                                <p:cTn id="49" presetID="8" presetClass="exit" presetSubtype="32" fill="hold" grpId="0" nodeType="clickEffect">
                                  <p:stCondLst>
                                    <p:cond delay="0"/>
                                  </p:stCondLst>
                                  <p:childTnLst>
                                    <p:animEffect transition="out" filter="diamond(out)">
                                      <p:cBhvr>
                                        <p:cTn id="50" dur="2000"/>
                                        <p:tgtEl>
                                          <p:spTgt spid="40087"/>
                                        </p:tgtEl>
                                      </p:cBhvr>
                                    </p:animEffect>
                                    <p:set>
                                      <p:cBhvr>
                                        <p:cTn id="51" dur="1" fill="hold">
                                          <p:stCondLst>
                                            <p:cond delay="1999"/>
                                          </p:stCondLst>
                                        </p:cTn>
                                        <p:tgtEl>
                                          <p:spTgt spid="40087"/>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2" presetClass="entr" presetSubtype="2" fill="hold" grpId="0" nodeType="clickEffect">
                                  <p:stCondLst>
                                    <p:cond delay="0"/>
                                  </p:stCondLst>
                                  <p:childTnLst>
                                    <p:set>
                                      <p:cBhvr>
                                        <p:cTn id="55" dur="1" fill="hold">
                                          <p:stCondLst>
                                            <p:cond delay="0"/>
                                          </p:stCondLst>
                                        </p:cTn>
                                        <p:tgtEl>
                                          <p:spTgt spid="40086"/>
                                        </p:tgtEl>
                                        <p:attrNameLst>
                                          <p:attrName>style.visibility</p:attrName>
                                        </p:attrNameLst>
                                      </p:cBhvr>
                                      <p:to>
                                        <p:strVal val="visible"/>
                                      </p:to>
                                    </p:set>
                                    <p:animEffect transition="in" filter="slide(fromRight)">
                                      <p:cBhvr>
                                        <p:cTn id="56" dur="2000"/>
                                        <p:tgtEl>
                                          <p:spTgt spid="40086"/>
                                        </p:tgtEl>
                                      </p:cBhvr>
                                    </p:animEffect>
                                  </p:childTnLst>
                                </p:cTn>
                              </p:par>
                            </p:childTnLst>
                          </p:cTn>
                        </p:par>
                      </p:childTnLst>
                    </p:cTn>
                  </p:par>
                  <p:par>
                    <p:cTn id="57" fill="hold">
                      <p:stCondLst>
                        <p:cond delay="indefinite"/>
                      </p:stCondLst>
                      <p:childTnLst>
                        <p:par>
                          <p:cTn id="58" fill="hold">
                            <p:stCondLst>
                              <p:cond delay="0"/>
                            </p:stCondLst>
                            <p:childTnLst>
                              <p:par>
                                <p:cTn id="59" presetID="63" presetClass="path" presetSubtype="0" accel="50000" decel="50000" fill="hold" grpId="0" nodeType="clickEffect">
                                  <p:stCondLst>
                                    <p:cond delay="0"/>
                                  </p:stCondLst>
                                  <p:childTnLst>
                                    <p:animMotion origin="layout" path="M 0.00087 0.00069 L 0.12587 0.00069 " pathEditMode="relative" rAng="0" ptsTypes="AA">
                                      <p:cBhvr>
                                        <p:cTn id="60" dur="2000" fill="hold"/>
                                        <p:tgtEl>
                                          <p:spTgt spid="40041"/>
                                        </p:tgtEl>
                                        <p:attrNameLst>
                                          <p:attrName>ppt_x</p:attrName>
                                          <p:attrName>ppt_y</p:attrName>
                                        </p:attrNameLst>
                                      </p:cBhvr>
                                      <p:rCtr x="63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86" grpId="0" bldLvl="0" animBg="1"/>
      <p:bldP spid="39969" grpId="0" bldLvl="0" animBg="1"/>
      <p:bldP spid="39970" grpId="0" bldLvl="0" animBg="1"/>
      <p:bldP spid="39971" grpId="0" bldLvl="0" animBg="1"/>
      <p:bldP spid="39972" grpId="0" bldLvl="0" animBg="1"/>
      <p:bldP spid="39968" grpId="0" bldLvl="0" animBg="1"/>
      <p:bldP spid="40016" grpId="0" bldLvl="0" animBg="1"/>
      <p:bldP spid="40041" grpId="0" bldLvl="0" animBg="1"/>
      <p:bldP spid="40087"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a:xfrm>
            <a:off x="457200" y="304800"/>
            <a:ext cx="8229600" cy="838200"/>
          </a:xfrm>
        </p:spPr>
        <p:txBody>
          <a:bodyPr wrap="square" lIns="91440" tIns="45720" rIns="91440" bIns="45720" anchor="ctr"/>
          <a:p>
            <a:pPr eaLnBrk="1" hangingPunct="1"/>
            <a:r>
              <a:rPr lang="zh-CN" altLang="en-US" sz="3200" b="1" dirty="0">
                <a:solidFill>
                  <a:schemeClr val="tx1"/>
                </a:solidFill>
                <a:latin typeface="宋体" panose="02010600030101010101" pitchFamily="2" charset="-122"/>
              </a:rPr>
              <a:t>第一节</a:t>
            </a:r>
            <a:r>
              <a:rPr lang="en-US" altLang="zh-CN" sz="3200" b="1" dirty="0">
                <a:solidFill>
                  <a:schemeClr val="tx1"/>
                </a:solidFill>
                <a:latin typeface="宋体" panose="02010600030101010101" pitchFamily="2" charset="-122"/>
              </a:rPr>
              <a:t>  </a:t>
            </a:r>
            <a:r>
              <a:rPr lang="zh-CN" altLang="en-US" sz="3200" b="1" dirty="0">
                <a:solidFill>
                  <a:schemeClr val="tx1"/>
                </a:solidFill>
                <a:latin typeface="宋体" panose="02010600030101010101" pitchFamily="2" charset="-122"/>
              </a:rPr>
              <a:t>会计科目</a:t>
            </a:r>
            <a:endParaRPr lang="zh-CN" altLang="en-US" sz="3200" b="1" dirty="0">
              <a:solidFill>
                <a:schemeClr val="tx1"/>
              </a:solidFill>
              <a:latin typeface="宋体" panose="02010600030101010101" pitchFamily="2" charset="-122"/>
            </a:endParaRPr>
          </a:p>
        </p:txBody>
      </p:sp>
      <p:sp>
        <p:nvSpPr>
          <p:cNvPr id="6146" name="Rectangle 3"/>
          <p:cNvSpPr>
            <a:spLocks noGrp="1"/>
          </p:cNvSpPr>
          <p:nvPr>
            <p:ph idx="1"/>
          </p:nvPr>
        </p:nvSpPr>
        <p:spPr>
          <a:xfrm>
            <a:off x="457200" y="1219200"/>
            <a:ext cx="8229600" cy="3276600"/>
          </a:xfrm>
        </p:spPr>
        <p:txBody>
          <a:bodyPr wrap="square" lIns="91440" tIns="45720" rIns="91440" bIns="45720" anchor="t"/>
          <a:p>
            <a:pPr marL="0" indent="0" eaLnBrk="1" hangingPunct="1">
              <a:buNone/>
            </a:pPr>
            <a:r>
              <a:rPr lang="zh-CN" altLang="en-US" sz="2800" dirty="0"/>
              <a:t>一、</a:t>
            </a:r>
            <a:r>
              <a:rPr lang="en-US" altLang="zh-CN" sz="2800" dirty="0"/>
              <a:t>  </a:t>
            </a:r>
            <a:r>
              <a:rPr lang="zh-CN" altLang="en-US" sz="2800" b="1" dirty="0"/>
              <a:t>会计科目的定义及其规范</a:t>
            </a:r>
            <a:endParaRPr lang="zh-CN" altLang="en-US" sz="2800" b="1" dirty="0"/>
          </a:p>
          <a:p>
            <a:pPr marL="0" indent="0" eaLnBrk="1" hangingPunct="1">
              <a:buNone/>
            </a:pPr>
            <a:r>
              <a:rPr lang="zh-CN" altLang="en-US" sz="2400" dirty="0"/>
              <a:t>（一）</a:t>
            </a:r>
            <a:r>
              <a:rPr lang="zh-CN" altLang="en-US" sz="2400" b="1" dirty="0"/>
              <a:t>会计科目的定义</a:t>
            </a:r>
            <a:endParaRPr lang="zh-CN" altLang="en-US" sz="2400" b="1" dirty="0"/>
          </a:p>
          <a:p>
            <a:pPr marL="0" indent="0" eaLnBrk="1" hangingPunct="1">
              <a:buNone/>
            </a:pPr>
            <a:r>
              <a:rPr lang="zh-CN" altLang="en-US" dirty="0"/>
              <a:t>    </a:t>
            </a:r>
            <a:r>
              <a:rPr lang="zh-CN" altLang="en-US" sz="2400" dirty="0">
                <a:solidFill>
                  <a:srgbClr val="FF0000"/>
                </a:solidFill>
                <a:latin typeface="楷体" panose="02010609060101010101" charset="-122"/>
                <a:ea typeface="楷体" panose="02010609060101010101" charset="-122"/>
              </a:rPr>
              <a:t>◆</a:t>
            </a:r>
            <a:r>
              <a:rPr lang="zh-CN" altLang="en-US" sz="2400" dirty="0">
                <a:latin typeface="楷体" panose="02010609060101010101" charset="-122"/>
                <a:ea typeface="楷体" panose="02010609060101010101" charset="-122"/>
              </a:rPr>
              <a:t>是</a:t>
            </a:r>
            <a:r>
              <a:rPr lang="zh-CN" altLang="en-US" sz="2400" b="1" dirty="0">
                <a:solidFill>
                  <a:srgbClr val="FF0000"/>
                </a:solidFill>
                <a:latin typeface="楷体" panose="02010609060101010101" charset="-122"/>
                <a:ea typeface="楷体" panose="02010609060101010101" charset="-122"/>
              </a:rPr>
              <a:t>对会计要素进行分类所形成的具体项目</a:t>
            </a:r>
            <a:r>
              <a:rPr lang="zh-CN" altLang="en-US" sz="2400" dirty="0">
                <a:latin typeface="楷体" panose="02010609060101010101" charset="-122"/>
                <a:ea typeface="楷体" panose="02010609060101010101" charset="-122"/>
              </a:rPr>
              <a:t>，</a:t>
            </a:r>
            <a:endParaRPr lang="zh-CN" altLang="en-US" sz="2400" dirty="0">
              <a:latin typeface="楷体" panose="02010609060101010101" charset="-122"/>
              <a:ea typeface="楷体" panose="02010609060101010101" charset="-122"/>
            </a:endParaRPr>
          </a:p>
          <a:p>
            <a:pPr marL="0" indent="0" eaLnBrk="1" hangingPunct="1">
              <a:buNone/>
            </a:pPr>
            <a:r>
              <a:rPr lang="zh-CN" altLang="en-US" sz="2400" dirty="0">
                <a:latin typeface="楷体" panose="02010609060101010101" charset="-122"/>
                <a:ea typeface="楷体" panose="02010609060101010101" charset="-122"/>
              </a:rPr>
              <a:t>     </a:t>
            </a:r>
            <a:r>
              <a:rPr lang="zh-CN" altLang="en-US" sz="2400" b="1" dirty="0">
                <a:solidFill>
                  <a:srgbClr val="FF0000"/>
                </a:solidFill>
                <a:latin typeface="楷体" panose="02010609060101010101" charset="-122"/>
                <a:ea typeface="楷体" panose="02010609060101010101" charset="-122"/>
              </a:rPr>
              <a:t>是设置会计账户的依据</a:t>
            </a:r>
            <a:r>
              <a:rPr lang="zh-CN" altLang="en-US" sz="2400" dirty="0">
                <a:latin typeface="楷体" panose="02010609060101010101" charset="-122"/>
                <a:ea typeface="楷体" panose="02010609060101010101" charset="-122"/>
              </a:rPr>
              <a:t>，也是会计报表的项目的主要构成内容。在设置会计科目的基础上设置账户是会计的一种专门方法。</a:t>
            </a:r>
            <a:endParaRPr lang="zh-CN" altLang="en-US" sz="2400" dirty="0">
              <a:latin typeface="楷体" panose="02010609060101010101" charset="-122"/>
              <a:ea typeface="楷体" panose="02010609060101010101" charset="-122"/>
            </a:endParaRPr>
          </a:p>
        </p:txBody>
      </p:sp>
      <p:grpSp>
        <p:nvGrpSpPr>
          <p:cNvPr id="6147" name="组合 4"/>
          <p:cNvGrpSpPr/>
          <p:nvPr/>
        </p:nvGrpSpPr>
        <p:grpSpPr>
          <a:xfrm>
            <a:off x="571500" y="3870325"/>
            <a:ext cx="8001000" cy="1905000"/>
            <a:chOff x="960" y="7200"/>
            <a:chExt cx="12600" cy="3000"/>
          </a:xfrm>
        </p:grpSpPr>
        <p:sp>
          <p:nvSpPr>
            <p:cNvPr id="6148" name="Text Box 4"/>
            <p:cNvSpPr txBox="1"/>
            <p:nvPr/>
          </p:nvSpPr>
          <p:spPr>
            <a:xfrm>
              <a:off x="960" y="7200"/>
              <a:ext cx="12600" cy="2905"/>
            </a:xfrm>
            <a:prstGeom prst="rect">
              <a:avLst/>
            </a:prstGeom>
            <a:solidFill>
              <a:srgbClr val="FFFF00"/>
            </a:solidFill>
            <a:ln w="9525">
              <a:noFill/>
            </a:ln>
          </p:spPr>
          <p:txBody>
            <a:bodyPr anchor="t"/>
            <a:p>
              <a:pPr lvl="0" indent="0" algn="just" eaLnBrk="0" hangingPunct="0"/>
              <a:endParaRPr lang="en-US" altLang="zh-CN" sz="1000" dirty="0">
                <a:latin typeface="Times New Roman" panose="02020603050405020304" pitchFamily="18" charset="0"/>
                <a:ea typeface="宋体" panose="02010600030101010101" pitchFamily="2" charset="-122"/>
              </a:endParaRPr>
            </a:p>
            <a:p>
              <a:pPr lvl="0" indent="0" algn="just" eaLnBrk="0" hangingPunct="0"/>
              <a:endParaRPr lang="en-US" altLang="zh-CN" sz="1000" dirty="0">
                <a:latin typeface="Times New Roman" panose="02020603050405020304" pitchFamily="18" charset="0"/>
                <a:ea typeface="宋体" panose="02010600030101010101" pitchFamily="2" charset="-122"/>
              </a:endParaRPr>
            </a:p>
            <a:p>
              <a:pPr lvl="0" indent="0" algn="just" eaLnBrk="0" hangingPunct="0"/>
              <a:endParaRPr lang="en-US" altLang="zh-CN" sz="1000" dirty="0">
                <a:latin typeface="Times New Roman" panose="02020603050405020304" pitchFamily="18" charset="0"/>
                <a:ea typeface="宋体" panose="02010600030101010101" pitchFamily="2" charset="-122"/>
              </a:endParaRPr>
            </a:p>
            <a:p>
              <a:pPr lvl="0" indent="0" algn="just" eaLnBrk="0" hangingPunct="0"/>
              <a:endParaRPr lang="en-US" altLang="zh-CN" sz="1000" dirty="0">
                <a:latin typeface="Times New Roman" panose="02020603050405020304" pitchFamily="18" charset="0"/>
                <a:ea typeface="宋体" panose="02010600030101010101" pitchFamily="2" charset="-122"/>
              </a:endParaRPr>
            </a:p>
            <a:p>
              <a:pPr lvl="0" indent="0" algn="just" eaLnBrk="0" hangingPunct="0"/>
              <a:endParaRPr lang="en-US" altLang="zh-CN" sz="1000" dirty="0">
                <a:latin typeface="Times New Roman" panose="02020603050405020304" pitchFamily="18" charset="0"/>
                <a:ea typeface="宋体" panose="02010600030101010101" pitchFamily="2" charset="-122"/>
              </a:endParaRPr>
            </a:p>
            <a:p>
              <a:pPr lvl="0" indent="0" algn="just" eaLnBrk="0" hangingPunct="0"/>
              <a:endParaRPr lang="en-US" altLang="zh-CN" sz="1000" dirty="0">
                <a:latin typeface="Times New Roman" panose="02020603050405020304" pitchFamily="18" charset="0"/>
                <a:ea typeface="宋体" panose="02010600030101010101" pitchFamily="2" charset="-122"/>
              </a:endParaRPr>
            </a:p>
            <a:p>
              <a:pPr lvl="0" indent="0" algn="just" eaLnBrk="0" hangingPunct="0"/>
              <a:endParaRPr lang="en-US" altLang="zh-CN" sz="1000" dirty="0">
                <a:latin typeface="Times New Roman" panose="02020603050405020304" pitchFamily="18" charset="0"/>
                <a:ea typeface="宋体" panose="02010600030101010101" pitchFamily="2" charset="-122"/>
              </a:endParaRPr>
            </a:p>
            <a:p>
              <a:pPr lvl="0" indent="0" algn="just" eaLnBrk="0" hangingPunct="0"/>
              <a:endParaRPr lang="en-US" altLang="zh-CN" sz="1000" dirty="0">
                <a:latin typeface="Times New Roman" panose="02020603050405020304" pitchFamily="18" charset="0"/>
                <a:ea typeface="宋体" panose="02010600030101010101" pitchFamily="2" charset="-122"/>
              </a:endParaRPr>
            </a:p>
            <a:p>
              <a:pPr lvl="0" indent="0" algn="just" eaLnBrk="0" hangingPunct="0"/>
              <a:endParaRPr lang="en-US" altLang="zh-CN" sz="1000" dirty="0">
                <a:latin typeface="Times New Roman" panose="02020603050405020304" pitchFamily="18" charset="0"/>
                <a:ea typeface="宋体" panose="02010600030101010101" pitchFamily="2" charset="-122"/>
              </a:endParaRPr>
            </a:p>
            <a:p>
              <a:pPr lvl="0" indent="0" algn="just" eaLnBrk="0" hangingPunct="0"/>
              <a:endParaRPr lang="en-US" altLang="zh-CN" sz="1000" dirty="0">
                <a:latin typeface="Times New Roman" panose="02020603050405020304" pitchFamily="18" charset="0"/>
                <a:ea typeface="宋体" panose="02010600030101010101" pitchFamily="2" charset="-122"/>
              </a:endParaRPr>
            </a:p>
            <a:p>
              <a:pPr lvl="0" indent="0" algn="just" eaLnBrk="0" hangingPunct="0"/>
              <a:endParaRPr lang="en-US" altLang="zh-CN" sz="1000" dirty="0">
                <a:latin typeface="Times New Roman" panose="02020603050405020304" pitchFamily="18" charset="0"/>
                <a:ea typeface="宋体" panose="02010600030101010101" pitchFamily="2" charset="-122"/>
              </a:endParaRPr>
            </a:p>
            <a:p>
              <a:pPr lvl="0" indent="0" algn="just" eaLnBrk="0" hangingPunct="0"/>
              <a:endParaRPr lang="en-US" altLang="zh-CN" sz="1000" b="1" dirty="0">
                <a:solidFill>
                  <a:srgbClr val="0000FF"/>
                </a:solidFill>
                <a:latin typeface="Times New Roman" panose="02020603050405020304" pitchFamily="18" charset="0"/>
                <a:ea typeface="宋体" panose="02010600030101010101" pitchFamily="2" charset="-122"/>
              </a:endParaRPr>
            </a:p>
            <a:p>
              <a:pPr lvl="0" indent="0" algn="just" eaLnBrk="0" hangingPunct="0"/>
              <a:endParaRPr lang="en-US" altLang="zh-CN" sz="1000" b="1" dirty="0">
                <a:solidFill>
                  <a:srgbClr val="0000FF"/>
                </a:solidFill>
                <a:latin typeface="Times New Roman" panose="02020603050405020304" pitchFamily="18" charset="0"/>
                <a:ea typeface="宋体" panose="02010600030101010101" pitchFamily="2" charset="-122"/>
              </a:endParaRPr>
            </a:p>
            <a:p>
              <a:pPr lvl="0" indent="0" algn="just" eaLnBrk="0" hangingPunct="0"/>
              <a:endParaRPr lang="en-US" altLang="zh-CN" sz="1000" b="1" dirty="0">
                <a:solidFill>
                  <a:srgbClr val="0000FF"/>
                </a:solidFill>
                <a:latin typeface="Times New Roman" panose="02020603050405020304" pitchFamily="18" charset="0"/>
                <a:ea typeface="宋体" panose="02010600030101010101" pitchFamily="2" charset="-122"/>
              </a:endParaRPr>
            </a:p>
            <a:p>
              <a:pPr lvl="0" indent="0" algn="just" eaLnBrk="0" hangingPunct="0"/>
              <a:endParaRPr lang="en-US" altLang="zh-CN" sz="2000" b="1" dirty="0">
                <a:solidFill>
                  <a:srgbClr val="0000FF"/>
                </a:solidFill>
                <a:latin typeface="Times New Roman" panose="02020603050405020304" pitchFamily="18" charset="0"/>
                <a:ea typeface="宋体" panose="02010600030101010101" pitchFamily="2" charset="-122"/>
              </a:endParaRPr>
            </a:p>
            <a:p>
              <a:pPr lvl="0" indent="0" algn="just" eaLnBrk="0" hangingPunct="0"/>
              <a:endParaRPr lang="en-US" altLang="zh-CN" sz="2000" b="1" dirty="0">
                <a:solidFill>
                  <a:srgbClr val="0000FF"/>
                </a:solidFill>
                <a:latin typeface="Times New Roman" panose="02020603050405020304" pitchFamily="18" charset="0"/>
                <a:ea typeface="宋体" panose="02010600030101010101" pitchFamily="2" charset="-122"/>
              </a:endParaRPr>
            </a:p>
            <a:p>
              <a:pPr lvl="0" indent="0" algn="just" eaLnBrk="0" hangingPunct="0"/>
              <a:endParaRPr lang="en-US" altLang="zh-CN" sz="2000" b="1" dirty="0">
                <a:solidFill>
                  <a:srgbClr val="0000FF"/>
                </a:solidFill>
                <a:latin typeface="Times New Roman" panose="02020603050405020304" pitchFamily="18" charset="0"/>
                <a:ea typeface="宋体" panose="02010600030101010101" pitchFamily="2" charset="-122"/>
              </a:endParaRPr>
            </a:p>
            <a:p>
              <a:pPr lvl="0" indent="0" algn="just" eaLnBrk="0" hangingPunct="0"/>
              <a:endParaRPr lang="en-US" altLang="zh-CN" sz="2000" b="1" dirty="0">
                <a:solidFill>
                  <a:srgbClr val="0000FF"/>
                </a:solidFill>
                <a:latin typeface="Times New Roman" panose="02020603050405020304" pitchFamily="18" charset="0"/>
                <a:ea typeface="宋体" panose="02010600030101010101" pitchFamily="2" charset="-122"/>
              </a:endParaRPr>
            </a:p>
            <a:p>
              <a:pPr lvl="0" indent="0" algn="just" eaLnBrk="0" hangingPunct="0"/>
              <a:endParaRPr lang="en-US" altLang="zh-CN" sz="2000" dirty="0">
                <a:latin typeface="Times New Roman" panose="02020603050405020304" pitchFamily="18" charset="0"/>
                <a:ea typeface="宋体" panose="02010600030101010101" pitchFamily="2" charset="-122"/>
              </a:endParaRPr>
            </a:p>
          </p:txBody>
        </p:sp>
        <p:grpSp>
          <p:nvGrpSpPr>
            <p:cNvPr id="6149" name="Group 5"/>
            <p:cNvGrpSpPr/>
            <p:nvPr/>
          </p:nvGrpSpPr>
          <p:grpSpPr>
            <a:xfrm>
              <a:off x="5542" y="7455"/>
              <a:ext cx="2857" cy="1977"/>
              <a:chOff x="2121" y="1626"/>
              <a:chExt cx="1452" cy="969"/>
            </a:xfrm>
          </p:grpSpPr>
          <p:sp>
            <p:nvSpPr>
              <p:cNvPr id="6150" name="AutoShape 6"/>
              <p:cNvSpPr/>
              <p:nvPr/>
            </p:nvSpPr>
            <p:spPr>
              <a:xfrm>
                <a:off x="2210" y="1994"/>
                <a:ext cx="541" cy="490"/>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6151" name="AutoShape 7"/>
              <p:cNvSpPr/>
              <p:nvPr/>
            </p:nvSpPr>
            <p:spPr>
              <a:xfrm>
                <a:off x="2616" y="1994"/>
                <a:ext cx="540" cy="490"/>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6152" name="AutoShape 8"/>
              <p:cNvSpPr/>
              <p:nvPr/>
            </p:nvSpPr>
            <p:spPr>
              <a:xfrm>
                <a:off x="2222" y="1626"/>
                <a:ext cx="541" cy="490"/>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6153" name="AutoShape 9"/>
              <p:cNvSpPr/>
              <p:nvPr/>
            </p:nvSpPr>
            <p:spPr>
              <a:xfrm>
                <a:off x="2628" y="1626"/>
                <a:ext cx="540" cy="490"/>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6154" name="AutoShape 10"/>
              <p:cNvSpPr/>
              <p:nvPr/>
            </p:nvSpPr>
            <p:spPr>
              <a:xfrm>
                <a:off x="2121" y="2105"/>
                <a:ext cx="542" cy="490"/>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6155" name="AutoShape 11"/>
              <p:cNvSpPr/>
              <p:nvPr/>
            </p:nvSpPr>
            <p:spPr>
              <a:xfrm>
                <a:off x="2526" y="2105"/>
                <a:ext cx="542" cy="490"/>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6156" name="AutoShape 12"/>
              <p:cNvSpPr/>
              <p:nvPr/>
            </p:nvSpPr>
            <p:spPr>
              <a:xfrm>
                <a:off x="2121" y="1737"/>
                <a:ext cx="542" cy="490"/>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6157" name="AutoShape 13"/>
              <p:cNvSpPr/>
              <p:nvPr/>
            </p:nvSpPr>
            <p:spPr>
              <a:xfrm>
                <a:off x="2526" y="1737"/>
                <a:ext cx="542" cy="490"/>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6158" name="AutoShape 14"/>
              <p:cNvSpPr/>
              <p:nvPr/>
            </p:nvSpPr>
            <p:spPr>
              <a:xfrm>
                <a:off x="3032" y="1994"/>
                <a:ext cx="541" cy="490"/>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6159" name="AutoShape 15"/>
              <p:cNvSpPr/>
              <p:nvPr/>
            </p:nvSpPr>
            <p:spPr>
              <a:xfrm>
                <a:off x="3032" y="1626"/>
                <a:ext cx="541" cy="490"/>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6160" name="AutoShape 16"/>
              <p:cNvSpPr/>
              <p:nvPr/>
            </p:nvSpPr>
            <p:spPr>
              <a:xfrm>
                <a:off x="2931" y="2105"/>
                <a:ext cx="540" cy="490"/>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6161" name="AutoShape 17"/>
              <p:cNvSpPr/>
              <p:nvPr/>
            </p:nvSpPr>
            <p:spPr>
              <a:xfrm>
                <a:off x="2931" y="1737"/>
                <a:ext cx="540" cy="490"/>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6162" name="Text Box 18"/>
              <p:cNvSpPr txBox="1"/>
              <p:nvPr/>
            </p:nvSpPr>
            <p:spPr>
              <a:xfrm>
                <a:off x="2436" y="1888"/>
                <a:ext cx="589" cy="385"/>
              </a:xfrm>
              <a:prstGeom prst="rect">
                <a:avLst/>
              </a:prstGeom>
              <a:noFill/>
              <a:ln w="9525">
                <a:noFill/>
              </a:ln>
            </p:spPr>
            <p:txBody>
              <a:bodyPr anchor="t"/>
              <a:p>
                <a:pPr lvl="0" indent="0" algn="ctr" eaLnBrk="0" hangingPunct="0"/>
                <a:r>
                  <a:rPr lang="zh-CN" altLang="en-US" sz="2400" b="1" dirty="0">
                    <a:latin typeface="Times New Roman" panose="02020603050405020304" pitchFamily="18" charset="0"/>
                    <a:ea typeface="宋体" panose="02010600030101010101" pitchFamily="2" charset="-122"/>
                  </a:rPr>
                  <a:t>资产</a:t>
                </a:r>
                <a:endParaRPr lang="zh-CN" altLang="en-US" sz="2400" b="1" dirty="0">
                  <a:latin typeface="Times New Roman" panose="02020603050405020304" pitchFamily="18" charset="0"/>
                  <a:ea typeface="宋体" panose="02010600030101010101" pitchFamily="2" charset="-122"/>
                </a:endParaRPr>
              </a:p>
            </p:txBody>
          </p:sp>
        </p:grpSp>
        <p:grpSp>
          <p:nvGrpSpPr>
            <p:cNvPr id="6163" name="Group 19"/>
            <p:cNvGrpSpPr/>
            <p:nvPr/>
          </p:nvGrpSpPr>
          <p:grpSpPr>
            <a:xfrm>
              <a:off x="1632" y="7440"/>
              <a:ext cx="1307" cy="1992"/>
              <a:chOff x="653" y="1632"/>
              <a:chExt cx="523" cy="797"/>
            </a:xfrm>
          </p:grpSpPr>
          <p:sp>
            <p:nvSpPr>
              <p:cNvPr id="6164" name="AutoShape 20"/>
              <p:cNvSpPr/>
              <p:nvPr/>
            </p:nvSpPr>
            <p:spPr>
              <a:xfrm>
                <a:off x="750" y="1931"/>
                <a:ext cx="426" cy="398"/>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6165" name="AutoShape 21"/>
              <p:cNvSpPr/>
              <p:nvPr/>
            </p:nvSpPr>
            <p:spPr>
              <a:xfrm>
                <a:off x="750" y="1632"/>
                <a:ext cx="426" cy="399"/>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6166" name="AutoShape 22"/>
              <p:cNvSpPr/>
              <p:nvPr/>
            </p:nvSpPr>
            <p:spPr>
              <a:xfrm>
                <a:off x="653" y="2031"/>
                <a:ext cx="426" cy="398"/>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lgn="ctr"/>
                <a:r>
                  <a:rPr lang="zh-CN" altLang="en-US" sz="1600" b="1" dirty="0">
                    <a:latin typeface="Arial" panose="020B0604020202020204" pitchFamily="34" charset="0"/>
                    <a:ea typeface="宋体" panose="02010600030101010101" pitchFamily="2" charset="-122"/>
                  </a:rPr>
                  <a:t>资产</a:t>
                </a:r>
                <a:endParaRPr lang="zh-CN" altLang="en-US" sz="1600" b="1" dirty="0">
                  <a:latin typeface="Arial" panose="020B0604020202020204" pitchFamily="34" charset="0"/>
                  <a:ea typeface="宋体" panose="02010600030101010101" pitchFamily="2" charset="-122"/>
                </a:endParaRPr>
              </a:p>
            </p:txBody>
          </p:sp>
          <p:sp>
            <p:nvSpPr>
              <p:cNvPr id="6167" name="AutoShape 23"/>
              <p:cNvSpPr/>
              <p:nvPr/>
            </p:nvSpPr>
            <p:spPr>
              <a:xfrm>
                <a:off x="653" y="1732"/>
                <a:ext cx="426" cy="398"/>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lgn="ctr"/>
                <a:r>
                  <a:rPr lang="zh-CN" altLang="en-US" sz="1600" b="1" dirty="0">
                    <a:latin typeface="Arial" panose="020B0604020202020204" pitchFamily="34" charset="0"/>
                    <a:ea typeface="宋体" panose="02010600030101010101" pitchFamily="2" charset="-122"/>
                  </a:rPr>
                  <a:t>流动</a:t>
                </a:r>
                <a:endParaRPr lang="zh-CN" altLang="en-US" sz="1600" b="1" dirty="0">
                  <a:latin typeface="Arial" panose="020B0604020202020204" pitchFamily="34" charset="0"/>
                  <a:ea typeface="宋体" panose="02010600030101010101" pitchFamily="2" charset="-122"/>
                </a:endParaRPr>
              </a:p>
            </p:txBody>
          </p:sp>
        </p:grpSp>
        <p:grpSp>
          <p:nvGrpSpPr>
            <p:cNvPr id="6168" name="Group 24"/>
            <p:cNvGrpSpPr/>
            <p:nvPr/>
          </p:nvGrpSpPr>
          <p:grpSpPr>
            <a:xfrm>
              <a:off x="10880" y="7440"/>
              <a:ext cx="2080" cy="1992"/>
              <a:chOff x="4352" y="1747"/>
              <a:chExt cx="832" cy="797"/>
            </a:xfrm>
          </p:grpSpPr>
          <p:sp>
            <p:nvSpPr>
              <p:cNvPr id="6169" name="AutoShape 25"/>
              <p:cNvSpPr/>
              <p:nvPr/>
            </p:nvSpPr>
            <p:spPr>
              <a:xfrm>
                <a:off x="4441" y="2046"/>
                <a:ext cx="426" cy="398"/>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6170" name="AutoShape 26"/>
              <p:cNvSpPr/>
              <p:nvPr/>
            </p:nvSpPr>
            <p:spPr>
              <a:xfrm>
                <a:off x="4449" y="1747"/>
                <a:ext cx="426" cy="399"/>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6171" name="AutoShape 27"/>
              <p:cNvSpPr/>
              <p:nvPr/>
            </p:nvSpPr>
            <p:spPr>
              <a:xfrm>
                <a:off x="4352" y="2146"/>
                <a:ext cx="426" cy="398"/>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6172" name="AutoShape 28"/>
              <p:cNvSpPr/>
              <p:nvPr/>
            </p:nvSpPr>
            <p:spPr>
              <a:xfrm>
                <a:off x="4352" y="1847"/>
                <a:ext cx="426" cy="398"/>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grpSp>
            <p:nvGrpSpPr>
              <p:cNvPr id="6173" name="Group 29"/>
              <p:cNvGrpSpPr/>
              <p:nvPr/>
            </p:nvGrpSpPr>
            <p:grpSpPr>
              <a:xfrm>
                <a:off x="4669" y="1747"/>
                <a:ext cx="515" cy="797"/>
                <a:chOff x="2190" y="7836"/>
                <a:chExt cx="870" cy="1248"/>
              </a:xfrm>
            </p:grpSpPr>
            <p:sp>
              <p:nvSpPr>
                <p:cNvPr id="6174" name="AutoShape 30"/>
                <p:cNvSpPr/>
                <p:nvPr/>
              </p:nvSpPr>
              <p:spPr>
                <a:xfrm>
                  <a:off x="2340" y="8304"/>
                  <a:ext cx="720" cy="624"/>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6175" name="AutoShape 31"/>
                <p:cNvSpPr/>
                <p:nvPr/>
              </p:nvSpPr>
              <p:spPr>
                <a:xfrm>
                  <a:off x="2340" y="7836"/>
                  <a:ext cx="720" cy="624"/>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6176" name="AutoShape 32"/>
                <p:cNvSpPr/>
                <p:nvPr/>
              </p:nvSpPr>
              <p:spPr>
                <a:xfrm>
                  <a:off x="2190" y="8460"/>
                  <a:ext cx="720" cy="624"/>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6177" name="AutoShape 33"/>
                <p:cNvSpPr/>
                <p:nvPr/>
              </p:nvSpPr>
              <p:spPr>
                <a:xfrm>
                  <a:off x="2190" y="7992"/>
                  <a:ext cx="720" cy="624"/>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grpSp>
          <p:sp>
            <p:nvSpPr>
              <p:cNvPr id="6178" name="Text Box 34"/>
              <p:cNvSpPr txBox="1"/>
              <p:nvPr/>
            </p:nvSpPr>
            <p:spPr>
              <a:xfrm>
                <a:off x="4384" y="2021"/>
                <a:ext cx="576" cy="443"/>
              </a:xfrm>
              <a:prstGeom prst="rect">
                <a:avLst/>
              </a:prstGeom>
              <a:noFill/>
              <a:ln w="9525">
                <a:noFill/>
              </a:ln>
            </p:spPr>
            <p:txBody>
              <a:bodyPr anchor="t">
                <a:spAutoFit/>
              </a:bodyPr>
              <a:p>
                <a:pPr lvl="0" indent="0" algn="ctr">
                  <a:spcBef>
                    <a:spcPct val="50000"/>
                  </a:spcBef>
                </a:pPr>
                <a:r>
                  <a:rPr lang="zh-CN" altLang="en-US" sz="1600" b="1" dirty="0">
                    <a:latin typeface="Arial" panose="020B0604020202020204" pitchFamily="34" charset="0"/>
                    <a:ea typeface="宋体" panose="02010600030101010101" pitchFamily="2" charset="-122"/>
                  </a:rPr>
                  <a:t>非流动</a:t>
                </a:r>
                <a:endParaRPr lang="zh-CN" altLang="en-US" sz="1600" b="1" dirty="0">
                  <a:latin typeface="Arial" panose="020B0604020202020204" pitchFamily="34" charset="0"/>
                  <a:ea typeface="宋体" panose="02010600030101010101" pitchFamily="2" charset="-122"/>
                </a:endParaRPr>
              </a:p>
              <a:p>
                <a:pPr lvl="0" indent="0" algn="ctr">
                  <a:spcBef>
                    <a:spcPct val="50000"/>
                  </a:spcBef>
                </a:pPr>
                <a:r>
                  <a:rPr lang="zh-CN" altLang="en-US" sz="1600" b="1" dirty="0">
                    <a:latin typeface="Arial" panose="020B0604020202020204" pitchFamily="34" charset="0"/>
                    <a:ea typeface="宋体" panose="02010600030101010101" pitchFamily="2" charset="-122"/>
                  </a:rPr>
                  <a:t>资   产</a:t>
                </a:r>
                <a:endParaRPr lang="zh-CN" altLang="en-US" sz="1600" b="1" dirty="0">
                  <a:latin typeface="Arial" panose="020B0604020202020204" pitchFamily="34" charset="0"/>
                  <a:ea typeface="宋体" panose="02010600030101010101" pitchFamily="2" charset="-122"/>
                </a:endParaRPr>
              </a:p>
            </p:txBody>
          </p:sp>
        </p:grpSp>
        <p:sp>
          <p:nvSpPr>
            <p:cNvPr id="6179" name="AutoShape 35"/>
            <p:cNvSpPr/>
            <p:nvPr/>
          </p:nvSpPr>
          <p:spPr>
            <a:xfrm>
              <a:off x="8640" y="8232"/>
              <a:ext cx="2040" cy="360"/>
            </a:xfrm>
            <a:prstGeom prst="notchedRightArrow">
              <a:avLst>
                <a:gd name="adj1" fmla="val 50000"/>
                <a:gd name="adj2" fmla="val 141587"/>
              </a:avLst>
            </a:prstGeom>
            <a:solidFill>
              <a:schemeClr val="accent1"/>
            </a:solidFill>
            <a:ln w="9525" cap="flat" cmpd="sng">
              <a:solidFill>
                <a:schemeClr val="tx1"/>
              </a:solidFill>
              <a:prstDash val="sysDot"/>
              <a:miter/>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sp>
          <p:nvSpPr>
            <p:cNvPr id="6180" name="AutoShape 36"/>
            <p:cNvSpPr/>
            <p:nvPr/>
          </p:nvSpPr>
          <p:spPr>
            <a:xfrm rot="10800000">
              <a:off x="3240" y="8232"/>
              <a:ext cx="2040" cy="360"/>
            </a:xfrm>
            <a:prstGeom prst="notchedRightArrow">
              <a:avLst>
                <a:gd name="adj1" fmla="val 50000"/>
                <a:gd name="adj2" fmla="val 141587"/>
              </a:avLst>
            </a:prstGeom>
            <a:solidFill>
              <a:schemeClr val="accent1"/>
            </a:solidFill>
            <a:ln w="9525" cap="flat" cmpd="sng">
              <a:solidFill>
                <a:schemeClr val="tx1"/>
              </a:solidFill>
              <a:prstDash val="sysDot"/>
              <a:miter/>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sp>
          <p:nvSpPr>
            <p:cNvPr id="6181" name="AutoShape 37"/>
            <p:cNvSpPr/>
            <p:nvPr/>
          </p:nvSpPr>
          <p:spPr>
            <a:xfrm>
              <a:off x="1440" y="9647"/>
              <a:ext cx="11640" cy="552"/>
            </a:xfrm>
            <a:prstGeom prst="wedgeRoundRectCallout">
              <a:avLst>
                <a:gd name="adj1" fmla="val 8375"/>
                <a:gd name="adj2" fmla="val 3394"/>
                <a:gd name="adj3" fmla="val 16667"/>
              </a:avLst>
            </a:prstGeom>
            <a:solidFill>
              <a:srgbClr val="CCFFCC"/>
            </a:solidFill>
            <a:ln w="9525" cap="flat" cmpd="sng">
              <a:solidFill>
                <a:schemeClr val="tx1"/>
              </a:solidFill>
              <a:prstDash val="sysDot"/>
              <a:miter/>
              <a:headEnd type="none" w="med" len="med"/>
              <a:tailEnd type="none" w="med" len="med"/>
            </a:ln>
          </p:spPr>
          <p:txBody>
            <a:bodyPr anchor="t"/>
            <a:p>
              <a:pPr lvl="0" indent="0" algn="ctr">
                <a:lnSpc>
                  <a:spcPct val="90000"/>
                </a:lnSpc>
              </a:pPr>
              <a:r>
                <a:rPr lang="zh-CN" altLang="en-US" b="1" dirty="0">
                  <a:latin typeface="Arial" panose="020B0604020202020204" pitchFamily="34" charset="0"/>
                  <a:ea typeface="宋体" panose="02010600030101010101" pitchFamily="2" charset="-122"/>
                </a:rPr>
                <a:t>这些还不是对会计要素分类所形成的具体项目！（</a:t>
              </a:r>
              <a:r>
                <a:rPr lang="zh-CN" altLang="en-US" b="1" dirty="0">
                  <a:solidFill>
                    <a:srgbClr val="0000FF"/>
                  </a:solidFill>
                  <a:latin typeface="Arial" panose="020B0604020202020204" pitchFamily="34" charset="0"/>
                  <a:ea typeface="宋体" panose="02010600030101010101" pitchFamily="2" charset="-122"/>
                </a:rPr>
                <a:t>具体项目见下页</a:t>
              </a:r>
              <a:r>
                <a:rPr lang="zh-CN" altLang="en-US" b="1" dirty="0">
                  <a:latin typeface="Arial" panose="020B0604020202020204" pitchFamily="34" charset="0"/>
                  <a:ea typeface="宋体" panose="02010600030101010101" pitchFamily="2" charset="-122"/>
                </a:rPr>
                <a:t>）</a:t>
              </a:r>
              <a:endParaRPr lang="zh-CN" altLang="en-US" b="1" dirty="0">
                <a:latin typeface="Arial" panose="020B0604020202020204" pitchFamily="34" charset="0"/>
                <a:ea typeface="宋体" panose="02010600030101010101" pitchFamily="2" charset="-122"/>
              </a:endParaRPr>
            </a:p>
          </p:txBody>
        </p:sp>
      </p:gr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3"/>
          <p:cNvSpPr>
            <a:spLocks noGrp="1"/>
          </p:cNvSpPr>
          <p:nvPr>
            <p:ph idx="1"/>
          </p:nvPr>
        </p:nvSpPr>
        <p:spPr>
          <a:xfrm>
            <a:off x="457200" y="609600"/>
            <a:ext cx="8382000" cy="1498600"/>
          </a:xfrm>
        </p:spPr>
        <p:txBody>
          <a:bodyPr wrap="square" lIns="91440" tIns="45720" rIns="91440" bIns="45720" anchor="t"/>
          <a:p>
            <a:pPr marL="0" indent="0" eaLnBrk="1" hangingPunct="1">
              <a:lnSpc>
                <a:spcPct val="90000"/>
              </a:lnSpc>
              <a:buNone/>
            </a:pPr>
            <a:r>
              <a:rPr lang="zh-CN" altLang="en-US" sz="2400" b="1" dirty="0">
                <a:latin typeface="楷体" panose="02010609060101010101" charset="-122"/>
                <a:ea typeface="楷体" panose="02010609060101010101" charset="-122"/>
              </a:rPr>
              <a:t>（二）复式记账的理论依据</a:t>
            </a:r>
            <a:endParaRPr lang="zh-CN" altLang="en-US" sz="2400" b="1" dirty="0">
              <a:latin typeface="楷体" panose="02010609060101010101" charset="-122"/>
              <a:ea typeface="楷体" panose="02010609060101010101" charset="-122"/>
            </a:endParaRPr>
          </a:p>
          <a:p>
            <a:pPr marL="0" indent="0" eaLnBrk="1" hangingPunct="1">
              <a:lnSpc>
                <a:spcPct val="90000"/>
              </a:lnSpc>
              <a:buNone/>
            </a:pPr>
            <a:r>
              <a:rPr lang="zh-CN" altLang="en-US" b="1" dirty="0"/>
              <a:t>   </a:t>
            </a:r>
            <a:r>
              <a:rPr lang="zh-CN" altLang="en-US" sz="2400" dirty="0">
                <a:latin typeface="楷体" panose="02010609060101010101" charset="-122"/>
                <a:ea typeface="楷体" panose="02010609060101010101" charset="-122"/>
              </a:rPr>
              <a:t>  交易或事项影响会计要素增减变动的内在规律性。</a:t>
            </a:r>
            <a:r>
              <a:rPr lang="zh-CN" altLang="en-US" b="1" dirty="0"/>
              <a:t> </a:t>
            </a:r>
            <a:endParaRPr lang="zh-CN" altLang="en-US" b="1" dirty="0"/>
          </a:p>
        </p:txBody>
      </p:sp>
      <p:grpSp>
        <p:nvGrpSpPr>
          <p:cNvPr id="3" name="组合 2"/>
          <p:cNvGrpSpPr/>
          <p:nvPr/>
        </p:nvGrpSpPr>
        <p:grpSpPr>
          <a:xfrm>
            <a:off x="514350" y="2108200"/>
            <a:ext cx="8268335" cy="3581400"/>
            <a:chOff x="778" y="4320"/>
            <a:chExt cx="13021" cy="5640"/>
          </a:xfrm>
        </p:grpSpPr>
        <p:sp>
          <p:nvSpPr>
            <p:cNvPr id="7192" name="AutoShape 24"/>
            <p:cNvSpPr/>
            <p:nvPr/>
          </p:nvSpPr>
          <p:spPr>
            <a:xfrm>
              <a:off x="778" y="5050"/>
              <a:ext cx="12960" cy="4310"/>
            </a:xfrm>
            <a:prstGeom prst="wedgeRectCallout">
              <a:avLst>
                <a:gd name="adj1" fmla="val -37634"/>
                <a:gd name="adj2" fmla="val 20361"/>
              </a:avLst>
            </a:prstGeom>
            <a:solidFill>
              <a:srgbClr val="CCFFFF"/>
            </a:solidFill>
            <a:ln w="9525">
              <a:noFill/>
            </a:ln>
          </p:spPr>
          <p:txBody>
            <a:bodyPr anchor="t"/>
            <a:p>
              <a:pPr lvl="0" indent="0" algn="ctr"/>
              <a:endParaRPr lang="zh-CN" altLang="zh-CN" sz="3200" b="1" dirty="0">
                <a:latin typeface="宋体" panose="02010600030101010101" pitchFamily="2" charset="-122"/>
                <a:ea typeface="宋体" panose="02010600030101010101" pitchFamily="2" charset="-122"/>
              </a:endParaRPr>
            </a:p>
          </p:txBody>
        </p:sp>
        <p:grpSp>
          <p:nvGrpSpPr>
            <p:cNvPr id="2" name="Group 112"/>
            <p:cNvGrpSpPr/>
            <p:nvPr/>
          </p:nvGrpSpPr>
          <p:grpSpPr>
            <a:xfrm>
              <a:off x="2655" y="6540"/>
              <a:ext cx="10690" cy="1408"/>
              <a:chOff x="1062" y="2280"/>
              <a:chExt cx="4276" cy="563"/>
            </a:xfrm>
          </p:grpSpPr>
          <p:grpSp>
            <p:nvGrpSpPr>
              <p:cNvPr id="33796" name="Group 25"/>
              <p:cNvGrpSpPr/>
              <p:nvPr/>
            </p:nvGrpSpPr>
            <p:grpSpPr>
              <a:xfrm>
                <a:off x="1062" y="2280"/>
                <a:ext cx="830" cy="536"/>
                <a:chOff x="655" y="1570"/>
                <a:chExt cx="830" cy="511"/>
              </a:xfrm>
            </p:grpSpPr>
            <p:sp>
              <p:nvSpPr>
                <p:cNvPr id="33797" name="AutoShape 26"/>
                <p:cNvSpPr/>
                <p:nvPr/>
              </p:nvSpPr>
              <p:spPr>
                <a:xfrm>
                  <a:off x="938" y="1600"/>
                  <a:ext cx="302" cy="259"/>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33798" name="AutoShape 27"/>
                <p:cNvSpPr/>
                <p:nvPr/>
              </p:nvSpPr>
              <p:spPr>
                <a:xfrm>
                  <a:off x="938" y="1628"/>
                  <a:ext cx="302" cy="259"/>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33799" name="AutoShape 28"/>
                <p:cNvSpPr/>
                <p:nvPr/>
              </p:nvSpPr>
              <p:spPr>
                <a:xfrm>
                  <a:off x="882" y="1686"/>
                  <a:ext cx="302" cy="259"/>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33800" name="AutoShape 29"/>
                <p:cNvSpPr/>
                <p:nvPr/>
              </p:nvSpPr>
              <p:spPr>
                <a:xfrm>
                  <a:off x="725" y="1764"/>
                  <a:ext cx="301" cy="259"/>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33801" name="AutoShape 30"/>
                <p:cNvSpPr/>
                <p:nvPr/>
              </p:nvSpPr>
              <p:spPr>
                <a:xfrm>
                  <a:off x="951" y="1764"/>
                  <a:ext cx="302" cy="259"/>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33802" name="AutoShape 31"/>
                <p:cNvSpPr/>
                <p:nvPr/>
              </p:nvSpPr>
              <p:spPr>
                <a:xfrm>
                  <a:off x="725" y="1570"/>
                  <a:ext cx="301" cy="258"/>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33803" name="AutoShape 32"/>
                <p:cNvSpPr/>
                <p:nvPr/>
              </p:nvSpPr>
              <p:spPr>
                <a:xfrm>
                  <a:off x="951" y="1570"/>
                  <a:ext cx="302" cy="258"/>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33804" name="AutoShape 33"/>
                <p:cNvSpPr/>
                <p:nvPr/>
              </p:nvSpPr>
              <p:spPr>
                <a:xfrm>
                  <a:off x="655" y="1822"/>
                  <a:ext cx="301" cy="259"/>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33805" name="AutoShape 34"/>
                <p:cNvSpPr/>
                <p:nvPr/>
              </p:nvSpPr>
              <p:spPr>
                <a:xfrm>
                  <a:off x="655" y="1628"/>
                  <a:ext cx="301" cy="259"/>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33806" name="AutoShape 35"/>
                <p:cNvSpPr/>
                <p:nvPr/>
              </p:nvSpPr>
              <p:spPr>
                <a:xfrm>
                  <a:off x="888" y="1822"/>
                  <a:ext cx="302" cy="259"/>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33807" name="AutoShape 36"/>
                <p:cNvSpPr/>
                <p:nvPr/>
              </p:nvSpPr>
              <p:spPr>
                <a:xfrm>
                  <a:off x="888" y="1628"/>
                  <a:ext cx="302" cy="259"/>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33808" name="AutoShape 37"/>
                <p:cNvSpPr/>
                <p:nvPr/>
              </p:nvSpPr>
              <p:spPr>
                <a:xfrm>
                  <a:off x="1183" y="1758"/>
                  <a:ext cx="302" cy="258"/>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33809" name="AutoShape 38"/>
                <p:cNvSpPr/>
                <p:nvPr/>
              </p:nvSpPr>
              <p:spPr>
                <a:xfrm>
                  <a:off x="1183" y="1570"/>
                  <a:ext cx="302" cy="258"/>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33810" name="AutoShape 39"/>
                <p:cNvSpPr/>
                <p:nvPr/>
              </p:nvSpPr>
              <p:spPr>
                <a:xfrm>
                  <a:off x="1123" y="1822"/>
                  <a:ext cx="302" cy="259"/>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33811" name="AutoShape 40"/>
                <p:cNvSpPr/>
                <p:nvPr/>
              </p:nvSpPr>
              <p:spPr>
                <a:xfrm>
                  <a:off x="1123" y="1628"/>
                  <a:ext cx="302" cy="259"/>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33812" name="Text Box 41"/>
                <p:cNvSpPr txBox="1"/>
                <p:nvPr/>
              </p:nvSpPr>
              <p:spPr>
                <a:xfrm>
                  <a:off x="738" y="1695"/>
                  <a:ext cx="554" cy="324"/>
                </a:xfrm>
                <a:prstGeom prst="rect">
                  <a:avLst/>
                </a:prstGeom>
                <a:noFill/>
                <a:ln w="9525">
                  <a:noFill/>
                </a:ln>
              </p:spPr>
              <p:txBody>
                <a:bodyPr anchor="t"/>
                <a:p>
                  <a:pPr lvl="0" indent="0" algn="ctr"/>
                  <a:r>
                    <a:rPr lang="zh-CN" altLang="en-US" sz="2000" b="1" dirty="0">
                      <a:solidFill>
                        <a:schemeClr val="tx2"/>
                      </a:solidFill>
                      <a:latin typeface="宋体" panose="02010600030101010101" pitchFamily="2" charset="-122"/>
                      <a:ea typeface="宋体" panose="02010600030101010101" pitchFamily="2" charset="-122"/>
                    </a:rPr>
                    <a:t>资产</a:t>
                  </a:r>
                  <a:endParaRPr lang="zh-CN" altLang="en-US" sz="2000" dirty="0">
                    <a:solidFill>
                      <a:schemeClr val="tx2"/>
                    </a:solidFill>
                    <a:latin typeface="宋体" panose="02010600030101010101" pitchFamily="2" charset="-122"/>
                    <a:ea typeface="宋体" panose="02010600030101010101" pitchFamily="2" charset="-122"/>
                  </a:endParaRPr>
                </a:p>
              </p:txBody>
            </p:sp>
          </p:grpSp>
          <p:grpSp>
            <p:nvGrpSpPr>
              <p:cNvPr id="33813" name="Group 42"/>
              <p:cNvGrpSpPr/>
              <p:nvPr/>
            </p:nvGrpSpPr>
            <p:grpSpPr>
              <a:xfrm>
                <a:off x="3281" y="2292"/>
                <a:ext cx="379" cy="543"/>
                <a:chOff x="2365" y="1570"/>
                <a:chExt cx="379" cy="518"/>
              </a:xfrm>
            </p:grpSpPr>
            <p:sp>
              <p:nvSpPr>
                <p:cNvPr id="33814" name="AutoShape 43"/>
                <p:cNvSpPr/>
                <p:nvPr/>
              </p:nvSpPr>
              <p:spPr>
                <a:xfrm>
                  <a:off x="2432" y="1766"/>
                  <a:ext cx="312" cy="263"/>
                </a:xfrm>
                <a:prstGeom prst="cube">
                  <a:avLst>
                    <a:gd name="adj" fmla="val 25000"/>
                  </a:avLst>
                </a:prstGeom>
                <a:solidFill>
                  <a:srgbClr val="66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33815" name="AutoShape 44"/>
                <p:cNvSpPr/>
                <p:nvPr/>
              </p:nvSpPr>
              <p:spPr>
                <a:xfrm>
                  <a:off x="2432" y="1570"/>
                  <a:ext cx="312" cy="262"/>
                </a:xfrm>
                <a:prstGeom prst="cube">
                  <a:avLst>
                    <a:gd name="adj" fmla="val 25000"/>
                  </a:avLst>
                </a:prstGeom>
                <a:solidFill>
                  <a:srgbClr val="66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33816" name="AutoShape 45"/>
                <p:cNvSpPr/>
                <p:nvPr/>
              </p:nvSpPr>
              <p:spPr>
                <a:xfrm>
                  <a:off x="2368" y="1826"/>
                  <a:ext cx="312" cy="262"/>
                </a:xfrm>
                <a:prstGeom prst="cube">
                  <a:avLst>
                    <a:gd name="adj" fmla="val 25000"/>
                  </a:avLst>
                </a:prstGeom>
                <a:solidFill>
                  <a:srgbClr val="66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33817" name="AutoShape 46"/>
                <p:cNvSpPr/>
                <p:nvPr/>
              </p:nvSpPr>
              <p:spPr>
                <a:xfrm>
                  <a:off x="2368" y="1629"/>
                  <a:ext cx="312" cy="263"/>
                </a:xfrm>
                <a:prstGeom prst="cube">
                  <a:avLst>
                    <a:gd name="adj" fmla="val 25000"/>
                  </a:avLst>
                </a:prstGeom>
                <a:solidFill>
                  <a:srgbClr val="66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33818" name="Text Box 47"/>
                <p:cNvSpPr txBox="1"/>
                <p:nvPr/>
              </p:nvSpPr>
              <p:spPr>
                <a:xfrm>
                  <a:off x="2365" y="1676"/>
                  <a:ext cx="225" cy="283"/>
                </a:xfrm>
                <a:prstGeom prst="rect">
                  <a:avLst/>
                </a:prstGeom>
                <a:noFill/>
                <a:ln w="9525">
                  <a:noFill/>
                </a:ln>
              </p:spPr>
              <p:txBody>
                <a:bodyPr anchor="t"/>
                <a:p>
                  <a:pPr lvl="0" indent="0" algn="ctr" eaLnBrk="0" hangingPunct="0"/>
                  <a:r>
                    <a:rPr lang="zh-CN" altLang="en-US" b="1" dirty="0">
                      <a:solidFill>
                        <a:schemeClr val="bg1"/>
                      </a:solidFill>
                      <a:latin typeface="宋体" panose="02010600030101010101" pitchFamily="2" charset="-122"/>
                      <a:ea typeface="宋体" panose="02010600030101010101" pitchFamily="2" charset="-122"/>
                    </a:rPr>
                    <a:t>负债</a:t>
                  </a:r>
                  <a:endParaRPr lang="zh-CN" altLang="en-US" b="1" dirty="0">
                    <a:solidFill>
                      <a:schemeClr val="bg1"/>
                    </a:solidFill>
                    <a:latin typeface="宋体" panose="02010600030101010101" pitchFamily="2" charset="-122"/>
                    <a:ea typeface="宋体" panose="02010600030101010101" pitchFamily="2" charset="-122"/>
                  </a:endParaRPr>
                </a:p>
              </p:txBody>
            </p:sp>
          </p:grpSp>
          <p:grpSp>
            <p:nvGrpSpPr>
              <p:cNvPr id="33819" name="Group 48"/>
              <p:cNvGrpSpPr/>
              <p:nvPr/>
            </p:nvGrpSpPr>
            <p:grpSpPr>
              <a:xfrm>
                <a:off x="3842" y="2292"/>
                <a:ext cx="678" cy="547"/>
                <a:chOff x="2610" y="1570"/>
                <a:chExt cx="678" cy="522"/>
              </a:xfrm>
            </p:grpSpPr>
            <p:grpSp>
              <p:nvGrpSpPr>
                <p:cNvPr id="33820" name="Group 49"/>
                <p:cNvGrpSpPr/>
                <p:nvPr/>
              </p:nvGrpSpPr>
              <p:grpSpPr>
                <a:xfrm>
                  <a:off x="2687" y="1570"/>
                  <a:ext cx="601" cy="522"/>
                  <a:chOff x="8280" y="9708"/>
                  <a:chExt cx="1410" cy="1233"/>
                </a:xfrm>
              </p:grpSpPr>
              <p:sp>
                <p:nvSpPr>
                  <p:cNvPr id="33821" name="AutoShape 50"/>
                  <p:cNvSpPr/>
                  <p:nvPr/>
                </p:nvSpPr>
                <p:spPr>
                  <a:xfrm>
                    <a:off x="8430" y="10176"/>
                    <a:ext cx="720" cy="624"/>
                  </a:xfrm>
                  <a:prstGeom prst="cube">
                    <a:avLst>
                      <a:gd name="adj" fmla="val 25000"/>
                    </a:avLst>
                  </a:prstGeom>
                  <a:solidFill>
                    <a:srgbClr val="FF99CC"/>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33822" name="AutoShape 51"/>
                  <p:cNvSpPr/>
                  <p:nvPr/>
                </p:nvSpPr>
                <p:spPr>
                  <a:xfrm>
                    <a:off x="8415" y="9708"/>
                    <a:ext cx="720" cy="624"/>
                  </a:xfrm>
                  <a:prstGeom prst="cube">
                    <a:avLst>
                      <a:gd name="adj" fmla="val 25000"/>
                    </a:avLst>
                  </a:prstGeom>
                  <a:solidFill>
                    <a:srgbClr val="FF99CC"/>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33823" name="AutoShape 52"/>
                  <p:cNvSpPr/>
                  <p:nvPr/>
                </p:nvSpPr>
                <p:spPr>
                  <a:xfrm>
                    <a:off x="8280" y="10317"/>
                    <a:ext cx="720" cy="624"/>
                  </a:xfrm>
                  <a:prstGeom prst="cube">
                    <a:avLst>
                      <a:gd name="adj" fmla="val 25000"/>
                    </a:avLst>
                  </a:prstGeom>
                  <a:solidFill>
                    <a:srgbClr val="FF99CC"/>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33824" name="AutoShape 53"/>
                  <p:cNvSpPr/>
                  <p:nvPr/>
                </p:nvSpPr>
                <p:spPr>
                  <a:xfrm>
                    <a:off x="8280" y="9849"/>
                    <a:ext cx="720" cy="624"/>
                  </a:xfrm>
                  <a:prstGeom prst="cube">
                    <a:avLst>
                      <a:gd name="adj" fmla="val 25000"/>
                    </a:avLst>
                  </a:prstGeom>
                  <a:solidFill>
                    <a:srgbClr val="FF99CC"/>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grpSp>
                <p:nvGrpSpPr>
                  <p:cNvPr id="33825" name="Group 54"/>
                  <p:cNvGrpSpPr/>
                  <p:nvPr/>
                </p:nvGrpSpPr>
                <p:grpSpPr>
                  <a:xfrm>
                    <a:off x="8835" y="9708"/>
                    <a:ext cx="855" cy="1233"/>
                    <a:chOff x="8835" y="9708"/>
                    <a:chExt cx="855" cy="1233"/>
                  </a:xfrm>
                </p:grpSpPr>
                <p:sp>
                  <p:nvSpPr>
                    <p:cNvPr id="33826" name="AutoShape 55"/>
                    <p:cNvSpPr/>
                    <p:nvPr/>
                  </p:nvSpPr>
                  <p:spPr>
                    <a:xfrm>
                      <a:off x="8970" y="10176"/>
                      <a:ext cx="720" cy="624"/>
                    </a:xfrm>
                    <a:prstGeom prst="cube">
                      <a:avLst>
                        <a:gd name="adj" fmla="val 25000"/>
                      </a:avLst>
                    </a:prstGeom>
                    <a:solidFill>
                      <a:srgbClr val="FF99CC"/>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33827" name="AutoShape 56"/>
                    <p:cNvSpPr/>
                    <p:nvPr/>
                  </p:nvSpPr>
                  <p:spPr>
                    <a:xfrm>
                      <a:off x="8970" y="9708"/>
                      <a:ext cx="720" cy="624"/>
                    </a:xfrm>
                    <a:prstGeom prst="cube">
                      <a:avLst>
                        <a:gd name="adj" fmla="val 25000"/>
                      </a:avLst>
                    </a:prstGeom>
                    <a:solidFill>
                      <a:srgbClr val="FF99CC"/>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33828" name="AutoShape 57"/>
                    <p:cNvSpPr/>
                    <p:nvPr/>
                  </p:nvSpPr>
                  <p:spPr>
                    <a:xfrm>
                      <a:off x="8835" y="10317"/>
                      <a:ext cx="720" cy="624"/>
                    </a:xfrm>
                    <a:prstGeom prst="cube">
                      <a:avLst>
                        <a:gd name="adj" fmla="val 25000"/>
                      </a:avLst>
                    </a:prstGeom>
                    <a:solidFill>
                      <a:srgbClr val="FF99CC"/>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33829" name="AutoShape 58"/>
                    <p:cNvSpPr/>
                    <p:nvPr/>
                  </p:nvSpPr>
                  <p:spPr>
                    <a:xfrm>
                      <a:off x="8835" y="9849"/>
                      <a:ext cx="720" cy="624"/>
                    </a:xfrm>
                    <a:prstGeom prst="cube">
                      <a:avLst>
                        <a:gd name="adj" fmla="val 25000"/>
                      </a:avLst>
                    </a:prstGeom>
                    <a:solidFill>
                      <a:srgbClr val="FF99CC"/>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grpSp>
            </p:grpSp>
            <p:sp>
              <p:nvSpPr>
                <p:cNvPr id="33830" name="Text Box 59"/>
                <p:cNvSpPr txBox="1"/>
                <p:nvPr/>
              </p:nvSpPr>
              <p:spPr>
                <a:xfrm>
                  <a:off x="2610" y="1665"/>
                  <a:ext cx="629" cy="426"/>
                </a:xfrm>
                <a:prstGeom prst="rect">
                  <a:avLst/>
                </a:prstGeom>
                <a:noFill/>
                <a:ln w="9525">
                  <a:noFill/>
                </a:ln>
              </p:spPr>
              <p:txBody>
                <a:bodyPr anchor="t"/>
                <a:p>
                  <a:pPr lvl="0" indent="0" algn="ctr"/>
                  <a:r>
                    <a:rPr lang="zh-CN" altLang="en-US" sz="2000" b="1" dirty="0">
                      <a:solidFill>
                        <a:schemeClr val="tx2"/>
                      </a:solidFill>
                      <a:latin typeface="宋体" panose="02010600030101010101" pitchFamily="2" charset="-122"/>
                      <a:ea typeface="宋体" panose="02010600030101010101" pitchFamily="2" charset="-122"/>
                    </a:rPr>
                    <a:t>所有者</a:t>
                  </a:r>
                  <a:endParaRPr lang="zh-CN" altLang="en-US" sz="2000" b="1" dirty="0">
                    <a:solidFill>
                      <a:schemeClr val="tx2"/>
                    </a:solidFill>
                    <a:latin typeface="宋体" panose="02010600030101010101" pitchFamily="2" charset="-122"/>
                    <a:ea typeface="宋体" panose="02010600030101010101" pitchFamily="2" charset="-122"/>
                  </a:endParaRPr>
                </a:p>
                <a:p>
                  <a:pPr lvl="0" indent="0" algn="ctr"/>
                  <a:r>
                    <a:rPr lang="zh-CN" altLang="en-US" sz="2000" b="1" dirty="0">
                      <a:solidFill>
                        <a:schemeClr val="tx2"/>
                      </a:solidFill>
                      <a:latin typeface="宋体" panose="02010600030101010101" pitchFamily="2" charset="-122"/>
                      <a:ea typeface="宋体" panose="02010600030101010101" pitchFamily="2" charset="-122"/>
                    </a:rPr>
                    <a:t>权  益</a:t>
                  </a:r>
                  <a:endParaRPr lang="zh-CN" altLang="en-US" sz="2000" dirty="0">
                    <a:solidFill>
                      <a:schemeClr val="tx2"/>
                    </a:solidFill>
                    <a:latin typeface="宋体" panose="02010600030101010101" pitchFamily="2" charset="-122"/>
                    <a:ea typeface="宋体" panose="02010600030101010101" pitchFamily="2" charset="-122"/>
                  </a:endParaRPr>
                </a:p>
              </p:txBody>
            </p:sp>
          </p:grpSp>
          <p:grpSp>
            <p:nvGrpSpPr>
              <p:cNvPr id="33831" name="Group 60"/>
              <p:cNvGrpSpPr/>
              <p:nvPr/>
            </p:nvGrpSpPr>
            <p:grpSpPr>
              <a:xfrm>
                <a:off x="4758" y="2307"/>
                <a:ext cx="580" cy="536"/>
                <a:chOff x="4250" y="1585"/>
                <a:chExt cx="580" cy="511"/>
              </a:xfrm>
            </p:grpSpPr>
            <p:grpSp>
              <p:nvGrpSpPr>
                <p:cNvPr id="33832" name="Group 61"/>
                <p:cNvGrpSpPr/>
                <p:nvPr/>
              </p:nvGrpSpPr>
              <p:grpSpPr>
                <a:xfrm>
                  <a:off x="4265" y="1585"/>
                  <a:ext cx="565" cy="511"/>
                  <a:chOff x="8280" y="9708"/>
                  <a:chExt cx="1410" cy="1233"/>
                </a:xfrm>
              </p:grpSpPr>
              <p:sp>
                <p:nvSpPr>
                  <p:cNvPr id="33833" name="AutoShape 62"/>
                  <p:cNvSpPr/>
                  <p:nvPr/>
                </p:nvSpPr>
                <p:spPr>
                  <a:xfrm>
                    <a:off x="8430" y="10176"/>
                    <a:ext cx="720" cy="624"/>
                  </a:xfrm>
                  <a:prstGeom prst="cube">
                    <a:avLst>
                      <a:gd name="adj" fmla="val 25000"/>
                    </a:avLst>
                  </a:prstGeom>
                  <a:solidFill>
                    <a:srgbClr val="FFFF0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33834" name="AutoShape 63"/>
                  <p:cNvSpPr/>
                  <p:nvPr/>
                </p:nvSpPr>
                <p:spPr>
                  <a:xfrm>
                    <a:off x="8415" y="9708"/>
                    <a:ext cx="720" cy="624"/>
                  </a:xfrm>
                  <a:prstGeom prst="cube">
                    <a:avLst>
                      <a:gd name="adj" fmla="val 25000"/>
                    </a:avLst>
                  </a:prstGeom>
                  <a:solidFill>
                    <a:srgbClr val="FFFF0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33835" name="AutoShape 64"/>
                  <p:cNvSpPr/>
                  <p:nvPr/>
                </p:nvSpPr>
                <p:spPr>
                  <a:xfrm>
                    <a:off x="8280" y="10317"/>
                    <a:ext cx="720" cy="624"/>
                  </a:xfrm>
                  <a:prstGeom prst="cube">
                    <a:avLst>
                      <a:gd name="adj" fmla="val 25000"/>
                    </a:avLst>
                  </a:prstGeom>
                  <a:solidFill>
                    <a:srgbClr val="FFFF0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33836" name="AutoShape 65"/>
                  <p:cNvSpPr/>
                  <p:nvPr/>
                </p:nvSpPr>
                <p:spPr>
                  <a:xfrm>
                    <a:off x="8280" y="9849"/>
                    <a:ext cx="720" cy="624"/>
                  </a:xfrm>
                  <a:prstGeom prst="cube">
                    <a:avLst>
                      <a:gd name="adj" fmla="val 25000"/>
                    </a:avLst>
                  </a:prstGeom>
                  <a:solidFill>
                    <a:srgbClr val="FFFF0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grpSp>
                <p:nvGrpSpPr>
                  <p:cNvPr id="33837" name="Group 66"/>
                  <p:cNvGrpSpPr/>
                  <p:nvPr/>
                </p:nvGrpSpPr>
                <p:grpSpPr>
                  <a:xfrm>
                    <a:off x="8835" y="9708"/>
                    <a:ext cx="855" cy="1233"/>
                    <a:chOff x="8835" y="9708"/>
                    <a:chExt cx="855" cy="1233"/>
                  </a:xfrm>
                </p:grpSpPr>
                <p:sp>
                  <p:nvSpPr>
                    <p:cNvPr id="33838" name="AutoShape 67"/>
                    <p:cNvSpPr/>
                    <p:nvPr/>
                  </p:nvSpPr>
                  <p:spPr>
                    <a:xfrm>
                      <a:off x="8970" y="10176"/>
                      <a:ext cx="720" cy="624"/>
                    </a:xfrm>
                    <a:prstGeom prst="cube">
                      <a:avLst>
                        <a:gd name="adj" fmla="val 25000"/>
                      </a:avLst>
                    </a:prstGeom>
                    <a:solidFill>
                      <a:srgbClr val="FFFF0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33839" name="AutoShape 68"/>
                    <p:cNvSpPr/>
                    <p:nvPr/>
                  </p:nvSpPr>
                  <p:spPr>
                    <a:xfrm>
                      <a:off x="8970" y="9708"/>
                      <a:ext cx="720" cy="624"/>
                    </a:xfrm>
                    <a:prstGeom prst="cube">
                      <a:avLst>
                        <a:gd name="adj" fmla="val 25000"/>
                      </a:avLst>
                    </a:prstGeom>
                    <a:solidFill>
                      <a:srgbClr val="FFFF0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33840" name="AutoShape 69"/>
                    <p:cNvSpPr/>
                    <p:nvPr/>
                  </p:nvSpPr>
                  <p:spPr>
                    <a:xfrm>
                      <a:off x="8835" y="10317"/>
                      <a:ext cx="720" cy="624"/>
                    </a:xfrm>
                    <a:prstGeom prst="cube">
                      <a:avLst>
                        <a:gd name="adj" fmla="val 25000"/>
                      </a:avLst>
                    </a:prstGeom>
                    <a:solidFill>
                      <a:srgbClr val="FFFF0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33841" name="AutoShape 70"/>
                    <p:cNvSpPr/>
                    <p:nvPr/>
                  </p:nvSpPr>
                  <p:spPr>
                    <a:xfrm>
                      <a:off x="8835" y="9849"/>
                      <a:ext cx="720" cy="624"/>
                    </a:xfrm>
                    <a:prstGeom prst="cube">
                      <a:avLst>
                        <a:gd name="adj" fmla="val 25000"/>
                      </a:avLst>
                    </a:prstGeom>
                    <a:solidFill>
                      <a:srgbClr val="FFFF0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grpSp>
            </p:grpSp>
            <p:sp>
              <p:nvSpPr>
                <p:cNvPr id="33842" name="Text Box 71"/>
                <p:cNvSpPr txBox="1"/>
                <p:nvPr/>
              </p:nvSpPr>
              <p:spPr>
                <a:xfrm>
                  <a:off x="4250" y="1679"/>
                  <a:ext cx="500" cy="323"/>
                </a:xfrm>
                <a:prstGeom prst="rect">
                  <a:avLst/>
                </a:prstGeom>
                <a:noFill/>
                <a:ln w="9525">
                  <a:noFill/>
                </a:ln>
              </p:spPr>
              <p:txBody>
                <a:bodyPr anchor="t"/>
                <a:p>
                  <a:pPr lvl="0" indent="0"/>
                  <a:r>
                    <a:rPr lang="zh-CN" altLang="en-US" sz="2000" b="1" dirty="0">
                      <a:solidFill>
                        <a:schemeClr val="tx2"/>
                      </a:solidFill>
                      <a:latin typeface="宋体" panose="02010600030101010101" pitchFamily="2" charset="-122"/>
                      <a:ea typeface="宋体" panose="02010600030101010101" pitchFamily="2" charset="-122"/>
                    </a:rPr>
                    <a:t>收入</a:t>
                  </a:r>
                  <a:endParaRPr lang="zh-CN" altLang="en-US" sz="2000" dirty="0">
                    <a:solidFill>
                      <a:schemeClr val="tx2"/>
                    </a:solidFill>
                    <a:latin typeface="宋体" panose="02010600030101010101" pitchFamily="2" charset="-122"/>
                    <a:ea typeface="宋体" panose="02010600030101010101" pitchFamily="2" charset="-122"/>
                  </a:endParaRPr>
                </a:p>
              </p:txBody>
            </p:sp>
          </p:grpSp>
          <p:grpSp>
            <p:nvGrpSpPr>
              <p:cNvPr id="33843" name="Group 72"/>
              <p:cNvGrpSpPr/>
              <p:nvPr/>
            </p:nvGrpSpPr>
            <p:grpSpPr>
              <a:xfrm>
                <a:off x="2174" y="2292"/>
                <a:ext cx="534" cy="536"/>
                <a:chOff x="4143" y="1570"/>
                <a:chExt cx="534" cy="511"/>
              </a:xfrm>
            </p:grpSpPr>
            <p:sp>
              <p:nvSpPr>
                <p:cNvPr id="33844" name="AutoShape 73"/>
                <p:cNvSpPr/>
                <p:nvPr/>
              </p:nvSpPr>
              <p:spPr>
                <a:xfrm>
                  <a:off x="4214" y="1761"/>
                  <a:ext cx="264" cy="256"/>
                </a:xfrm>
                <a:prstGeom prst="cube">
                  <a:avLst>
                    <a:gd name="adj" fmla="val 25000"/>
                  </a:avLst>
                </a:prstGeom>
                <a:solidFill>
                  <a:srgbClr val="CC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33845" name="AutoShape 74"/>
                <p:cNvSpPr/>
                <p:nvPr/>
              </p:nvSpPr>
              <p:spPr>
                <a:xfrm>
                  <a:off x="4149" y="1826"/>
                  <a:ext cx="264" cy="255"/>
                </a:xfrm>
                <a:prstGeom prst="cube">
                  <a:avLst>
                    <a:gd name="adj" fmla="val 25000"/>
                  </a:avLst>
                </a:prstGeom>
                <a:solidFill>
                  <a:srgbClr val="CC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33846" name="AutoShape 75"/>
                <p:cNvSpPr/>
                <p:nvPr/>
              </p:nvSpPr>
              <p:spPr>
                <a:xfrm>
                  <a:off x="4413" y="1761"/>
                  <a:ext cx="264" cy="256"/>
                </a:xfrm>
                <a:prstGeom prst="cube">
                  <a:avLst>
                    <a:gd name="adj" fmla="val 25000"/>
                  </a:avLst>
                </a:prstGeom>
                <a:solidFill>
                  <a:srgbClr val="CC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33847" name="AutoShape 76"/>
                <p:cNvSpPr/>
                <p:nvPr/>
              </p:nvSpPr>
              <p:spPr>
                <a:xfrm>
                  <a:off x="4224" y="1570"/>
                  <a:ext cx="264" cy="256"/>
                </a:xfrm>
                <a:prstGeom prst="cube">
                  <a:avLst>
                    <a:gd name="adj" fmla="val 25000"/>
                  </a:avLst>
                </a:prstGeom>
                <a:solidFill>
                  <a:srgbClr val="CC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33848" name="AutoShape 77"/>
                <p:cNvSpPr/>
                <p:nvPr/>
              </p:nvSpPr>
              <p:spPr>
                <a:xfrm>
                  <a:off x="4149" y="1634"/>
                  <a:ext cx="264" cy="256"/>
                </a:xfrm>
                <a:prstGeom prst="cube">
                  <a:avLst>
                    <a:gd name="adj" fmla="val 25000"/>
                  </a:avLst>
                </a:prstGeom>
                <a:solidFill>
                  <a:srgbClr val="CC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33849" name="AutoShape 78"/>
                <p:cNvSpPr/>
                <p:nvPr/>
              </p:nvSpPr>
              <p:spPr>
                <a:xfrm>
                  <a:off x="4413" y="1570"/>
                  <a:ext cx="264" cy="256"/>
                </a:xfrm>
                <a:prstGeom prst="cube">
                  <a:avLst>
                    <a:gd name="adj" fmla="val 25000"/>
                  </a:avLst>
                </a:prstGeom>
                <a:solidFill>
                  <a:srgbClr val="CC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33850" name="Text Box 79"/>
                <p:cNvSpPr txBox="1"/>
                <p:nvPr/>
              </p:nvSpPr>
              <p:spPr>
                <a:xfrm>
                  <a:off x="4143" y="1683"/>
                  <a:ext cx="467" cy="318"/>
                </a:xfrm>
                <a:prstGeom prst="rect">
                  <a:avLst/>
                </a:prstGeom>
                <a:noFill/>
                <a:ln w="9525">
                  <a:noFill/>
                </a:ln>
              </p:spPr>
              <p:txBody>
                <a:bodyPr anchor="t"/>
                <a:p>
                  <a:pPr lvl="0" indent="0" algn="ctr"/>
                  <a:r>
                    <a:rPr lang="zh-CN" altLang="en-US" b="1" dirty="0">
                      <a:solidFill>
                        <a:schemeClr val="tx2"/>
                      </a:solidFill>
                      <a:latin typeface="宋体" panose="02010600030101010101" pitchFamily="2" charset="-122"/>
                      <a:ea typeface="宋体" panose="02010600030101010101" pitchFamily="2" charset="-122"/>
                    </a:rPr>
                    <a:t>费用</a:t>
                  </a:r>
                  <a:endParaRPr lang="zh-CN" altLang="en-US" dirty="0">
                    <a:solidFill>
                      <a:schemeClr val="tx2"/>
                    </a:solidFill>
                    <a:latin typeface="宋体" panose="02010600030101010101" pitchFamily="2" charset="-122"/>
                    <a:ea typeface="宋体" panose="02010600030101010101" pitchFamily="2" charset="-122"/>
                  </a:endParaRPr>
                </a:p>
              </p:txBody>
            </p:sp>
          </p:grpSp>
          <p:sp>
            <p:nvSpPr>
              <p:cNvPr id="33851" name="Text Box 80"/>
              <p:cNvSpPr txBox="1"/>
              <p:nvPr/>
            </p:nvSpPr>
            <p:spPr>
              <a:xfrm>
                <a:off x="2798" y="2414"/>
                <a:ext cx="408" cy="328"/>
              </a:xfrm>
              <a:prstGeom prst="rect">
                <a:avLst/>
              </a:prstGeom>
              <a:noFill/>
              <a:ln w="9525">
                <a:noFill/>
              </a:ln>
            </p:spPr>
            <p:txBody>
              <a:bodyPr anchor="t"/>
              <a:p>
                <a:pPr lvl="0" indent="0" algn="ctr" eaLnBrk="0" hangingPunct="0"/>
                <a:r>
                  <a:rPr lang="zh-CN" altLang="en-US" sz="2400" b="1" dirty="0">
                    <a:latin typeface="宋体" panose="02010600030101010101" pitchFamily="2" charset="-122"/>
                    <a:ea typeface="宋体" panose="02010600030101010101" pitchFamily="2" charset="-122"/>
                  </a:rPr>
                  <a:t>＝</a:t>
                </a:r>
                <a:endParaRPr lang="zh-CN" altLang="en-US" sz="2400" b="1" dirty="0">
                  <a:latin typeface="宋体" panose="02010600030101010101" pitchFamily="2" charset="-122"/>
                  <a:ea typeface="宋体" panose="02010600030101010101" pitchFamily="2" charset="-122"/>
                </a:endParaRPr>
              </a:p>
            </p:txBody>
          </p:sp>
          <p:sp>
            <p:nvSpPr>
              <p:cNvPr id="33852" name="Text Box 81"/>
              <p:cNvSpPr txBox="1"/>
              <p:nvPr/>
            </p:nvSpPr>
            <p:spPr>
              <a:xfrm>
                <a:off x="1882" y="2410"/>
                <a:ext cx="317" cy="265"/>
              </a:xfrm>
              <a:prstGeom prst="rect">
                <a:avLst/>
              </a:prstGeom>
              <a:noFill/>
              <a:ln w="9525">
                <a:noFill/>
              </a:ln>
            </p:spPr>
            <p:txBody>
              <a:bodyPr anchor="t"/>
              <a:p>
                <a:pPr lvl="0" indent="0" algn="ctr" eaLnBrk="0" hangingPunct="0"/>
                <a:r>
                  <a:rPr lang="zh-CN" altLang="en-US" sz="2400" b="1" dirty="0">
                    <a:latin typeface="宋体" panose="02010600030101010101" pitchFamily="2" charset="-122"/>
                    <a:ea typeface="宋体" panose="02010600030101010101" pitchFamily="2" charset="-122"/>
                  </a:rPr>
                  <a:t>＋</a:t>
                </a:r>
                <a:endParaRPr lang="zh-CN" altLang="en-US" sz="2400" b="1" dirty="0">
                  <a:latin typeface="宋体" panose="02010600030101010101" pitchFamily="2" charset="-122"/>
                  <a:ea typeface="宋体" panose="02010600030101010101" pitchFamily="2" charset="-122"/>
                </a:endParaRPr>
              </a:p>
            </p:txBody>
          </p:sp>
          <p:sp>
            <p:nvSpPr>
              <p:cNvPr id="33853" name="Text Box 82"/>
              <p:cNvSpPr txBox="1"/>
              <p:nvPr/>
            </p:nvSpPr>
            <p:spPr>
              <a:xfrm>
                <a:off x="3615" y="2455"/>
                <a:ext cx="317" cy="265"/>
              </a:xfrm>
              <a:prstGeom prst="rect">
                <a:avLst/>
              </a:prstGeom>
              <a:noFill/>
              <a:ln w="9525">
                <a:noFill/>
              </a:ln>
            </p:spPr>
            <p:txBody>
              <a:bodyPr anchor="t"/>
              <a:p>
                <a:pPr lvl="0" indent="0" algn="ctr" eaLnBrk="0" hangingPunct="0"/>
                <a:r>
                  <a:rPr lang="zh-CN" altLang="en-US" sz="2400" b="1" dirty="0">
                    <a:latin typeface="宋体" panose="02010600030101010101" pitchFamily="2" charset="-122"/>
                    <a:ea typeface="宋体" panose="02010600030101010101" pitchFamily="2" charset="-122"/>
                  </a:rPr>
                  <a:t>＋</a:t>
                </a:r>
                <a:endParaRPr lang="zh-CN" altLang="en-US" sz="2400" b="1" dirty="0">
                  <a:latin typeface="宋体" panose="02010600030101010101" pitchFamily="2" charset="-122"/>
                  <a:ea typeface="宋体" panose="02010600030101010101" pitchFamily="2" charset="-122"/>
                </a:endParaRPr>
              </a:p>
            </p:txBody>
          </p:sp>
          <p:sp>
            <p:nvSpPr>
              <p:cNvPr id="33854" name="Text Box 83"/>
              <p:cNvSpPr txBox="1"/>
              <p:nvPr/>
            </p:nvSpPr>
            <p:spPr>
              <a:xfrm>
                <a:off x="4477" y="2455"/>
                <a:ext cx="317" cy="265"/>
              </a:xfrm>
              <a:prstGeom prst="rect">
                <a:avLst/>
              </a:prstGeom>
              <a:noFill/>
              <a:ln w="9525">
                <a:noFill/>
              </a:ln>
            </p:spPr>
            <p:txBody>
              <a:bodyPr anchor="t"/>
              <a:p>
                <a:pPr lvl="0" indent="0" algn="ctr" eaLnBrk="0" hangingPunct="0"/>
                <a:r>
                  <a:rPr lang="zh-CN" altLang="en-US" sz="2400" b="1" dirty="0">
                    <a:latin typeface="宋体" panose="02010600030101010101" pitchFamily="2" charset="-122"/>
                    <a:ea typeface="宋体" panose="02010600030101010101" pitchFamily="2" charset="-122"/>
                  </a:rPr>
                  <a:t>＋</a:t>
                </a:r>
                <a:endParaRPr lang="zh-CN" altLang="en-US" sz="2400" b="1" dirty="0">
                  <a:latin typeface="宋体" panose="02010600030101010101" pitchFamily="2" charset="-122"/>
                  <a:ea typeface="宋体" panose="02010600030101010101" pitchFamily="2" charset="-122"/>
                </a:endParaRPr>
              </a:p>
            </p:txBody>
          </p:sp>
        </p:grpSp>
        <p:sp>
          <p:nvSpPr>
            <p:cNvPr id="7255" name="Line 87"/>
            <p:cNvSpPr/>
            <p:nvPr/>
          </p:nvSpPr>
          <p:spPr>
            <a:xfrm flipH="1" flipV="1">
              <a:off x="3368" y="5958"/>
              <a:ext cx="9297" cy="0"/>
            </a:xfrm>
            <a:prstGeom prst="line">
              <a:avLst/>
            </a:prstGeom>
            <a:ln w="28575" cap="flat" cmpd="sng">
              <a:solidFill>
                <a:srgbClr val="0000FF"/>
              </a:solidFill>
              <a:prstDash val="solid"/>
              <a:round/>
              <a:headEnd type="triangle" w="sm" len="lg"/>
              <a:tailEnd type="triangle" w="sm" len="lg"/>
            </a:ln>
          </p:spPr>
        </p:sp>
        <p:sp>
          <p:nvSpPr>
            <p:cNvPr id="7256" name="Line 88"/>
            <p:cNvSpPr/>
            <p:nvPr/>
          </p:nvSpPr>
          <p:spPr>
            <a:xfrm flipH="1" flipV="1">
              <a:off x="3368" y="6185"/>
              <a:ext cx="9297" cy="0"/>
            </a:xfrm>
            <a:prstGeom prst="line">
              <a:avLst/>
            </a:prstGeom>
            <a:ln w="28575" cap="flat" cmpd="sng">
              <a:solidFill>
                <a:srgbClr val="FF0000"/>
              </a:solidFill>
              <a:prstDash val="solid"/>
              <a:round/>
              <a:headEnd type="triangle" w="sm" len="lg"/>
              <a:tailEnd type="triangle" w="sm" len="lg"/>
            </a:ln>
          </p:spPr>
        </p:sp>
        <p:sp>
          <p:nvSpPr>
            <p:cNvPr id="7257" name="Text Box 89"/>
            <p:cNvSpPr txBox="1"/>
            <p:nvPr/>
          </p:nvSpPr>
          <p:spPr>
            <a:xfrm>
              <a:off x="2858" y="5165"/>
              <a:ext cx="10660" cy="680"/>
            </a:xfrm>
            <a:prstGeom prst="rect">
              <a:avLst/>
            </a:prstGeom>
            <a:noFill/>
            <a:ln w="9525">
              <a:noFill/>
            </a:ln>
          </p:spPr>
          <p:txBody>
            <a:bodyPr anchor="t"/>
            <a:p>
              <a:pPr lvl="0" indent="0" eaLnBrk="0" hangingPunct="0"/>
              <a:r>
                <a:rPr lang="en-US" altLang="zh-CN" sz="2000" b="1" dirty="0">
                  <a:solidFill>
                    <a:srgbClr val="0000FF"/>
                  </a:solidFill>
                  <a:latin typeface="宋体" panose="02010600030101010101" pitchFamily="2" charset="-122"/>
                  <a:ea typeface="宋体" panose="02010600030101010101" pitchFamily="2" charset="-122"/>
                </a:rPr>
                <a:t>◆</a:t>
              </a:r>
              <a:r>
                <a:rPr lang="zh-CN" altLang="en-US" sz="2000" b="1" dirty="0">
                  <a:solidFill>
                    <a:srgbClr val="FF0000"/>
                  </a:solidFill>
                  <a:latin typeface="宋体" panose="02010600030101010101" pitchFamily="2" charset="-122"/>
                  <a:ea typeface="宋体" panose="02010600030101010101" pitchFamily="2" charset="-122"/>
                </a:rPr>
                <a:t>规律</a:t>
              </a:r>
              <a:r>
                <a:rPr lang="en-US" altLang="zh-CN" sz="2000" b="1" dirty="0">
                  <a:solidFill>
                    <a:srgbClr val="FF0000"/>
                  </a:solidFill>
                  <a:latin typeface="宋体" panose="02010600030101010101" pitchFamily="2" charset="-122"/>
                  <a:ea typeface="宋体" panose="02010600030101010101" pitchFamily="2" charset="-122"/>
                </a:rPr>
                <a:t>1</a:t>
              </a:r>
              <a:r>
                <a:rPr lang="zh-CN" altLang="en-US" sz="2000" b="1" dirty="0">
                  <a:latin typeface="宋体" panose="02010600030101010101" pitchFamily="2" charset="-122"/>
                  <a:ea typeface="宋体" panose="02010600030101010101" pitchFamily="2" charset="-122"/>
                </a:rPr>
                <a:t>：影响等式双方要素，同增或同减，增减金额相等</a:t>
              </a:r>
              <a:endParaRPr lang="zh-CN" altLang="en-US" sz="2000" b="1" dirty="0">
                <a:latin typeface="宋体" panose="02010600030101010101" pitchFamily="2" charset="-122"/>
                <a:ea typeface="宋体" panose="02010600030101010101" pitchFamily="2" charset="-122"/>
              </a:endParaRPr>
            </a:p>
          </p:txBody>
        </p:sp>
        <p:sp>
          <p:nvSpPr>
            <p:cNvPr id="7266" name="Text Box 98"/>
            <p:cNvSpPr txBox="1"/>
            <p:nvPr/>
          </p:nvSpPr>
          <p:spPr>
            <a:xfrm>
              <a:off x="2405" y="8425"/>
              <a:ext cx="11395" cy="708"/>
            </a:xfrm>
            <a:prstGeom prst="rect">
              <a:avLst/>
            </a:prstGeom>
            <a:noFill/>
            <a:ln w="9525">
              <a:noFill/>
            </a:ln>
          </p:spPr>
          <p:txBody>
            <a:bodyPr anchor="t"/>
            <a:p>
              <a:pPr lvl="0" indent="0" eaLnBrk="0" hangingPunct="0"/>
              <a:r>
                <a:rPr lang="en-US" altLang="zh-CN" sz="2000" b="1" dirty="0">
                  <a:solidFill>
                    <a:srgbClr val="FF0000"/>
                  </a:solidFill>
                  <a:latin typeface="宋体" panose="02010600030101010101" pitchFamily="2" charset="-122"/>
                  <a:ea typeface="宋体" panose="02010600030101010101" pitchFamily="2" charset="-122"/>
                </a:rPr>
                <a:t>  </a:t>
              </a:r>
              <a:r>
                <a:rPr lang="en-US" altLang="zh-CN" sz="2000" b="1" dirty="0">
                  <a:solidFill>
                    <a:srgbClr val="0000FF"/>
                  </a:solidFill>
                  <a:latin typeface="宋体" panose="02010600030101010101" pitchFamily="2" charset="-122"/>
                  <a:ea typeface="宋体" panose="02010600030101010101" pitchFamily="2" charset="-122"/>
                </a:rPr>
                <a:t>◆</a:t>
              </a:r>
              <a:r>
                <a:rPr lang="zh-CN" altLang="en-US" sz="2000" b="1" dirty="0">
                  <a:solidFill>
                    <a:srgbClr val="FF0000"/>
                  </a:solidFill>
                  <a:latin typeface="宋体" panose="02010600030101010101" pitchFamily="2" charset="-122"/>
                  <a:ea typeface="宋体" panose="02010600030101010101" pitchFamily="2" charset="-122"/>
                </a:rPr>
                <a:t>规律</a:t>
              </a:r>
              <a:r>
                <a:rPr lang="en-US" altLang="zh-CN" sz="2000" b="1" dirty="0">
                  <a:solidFill>
                    <a:srgbClr val="FF0000"/>
                  </a:solidFill>
                  <a:latin typeface="宋体" panose="02010600030101010101" pitchFamily="2" charset="-122"/>
                  <a:ea typeface="宋体" panose="02010600030101010101" pitchFamily="2" charset="-122"/>
                </a:rPr>
                <a:t>2</a:t>
              </a:r>
              <a:r>
                <a:rPr lang="zh-CN" altLang="en-US" sz="2000" b="1" dirty="0">
                  <a:latin typeface="宋体" panose="02010600030101010101" pitchFamily="2" charset="-122"/>
                  <a:ea typeface="宋体" panose="02010600030101010101" pitchFamily="2" charset="-122"/>
                </a:rPr>
                <a:t>：只影响等式某一方要素，有增有减</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增减金额相等</a:t>
              </a:r>
              <a:endParaRPr lang="zh-CN" altLang="en-US" sz="2000" b="1" dirty="0">
                <a:latin typeface="宋体" panose="02010600030101010101" pitchFamily="2" charset="-122"/>
                <a:ea typeface="宋体" panose="02010600030101010101" pitchFamily="2" charset="-122"/>
              </a:endParaRPr>
            </a:p>
          </p:txBody>
        </p:sp>
        <p:sp>
          <p:nvSpPr>
            <p:cNvPr id="7267" name="AutoShape 99"/>
            <p:cNvSpPr/>
            <p:nvPr/>
          </p:nvSpPr>
          <p:spPr>
            <a:xfrm>
              <a:off x="5760" y="5640"/>
              <a:ext cx="3960" cy="908"/>
            </a:xfrm>
            <a:prstGeom prst="wedgeEllipseCallout">
              <a:avLst>
                <a:gd name="adj1" fmla="val 10963"/>
                <a:gd name="adj2" fmla="val 5097"/>
              </a:avLst>
            </a:prstGeom>
            <a:solidFill>
              <a:srgbClr val="FFFF99"/>
            </a:solidFill>
            <a:ln w="9525" cap="flat" cmpd="sng">
              <a:solidFill>
                <a:schemeClr val="tx1"/>
              </a:solidFill>
              <a:prstDash val="sysDot"/>
              <a:miter/>
              <a:headEnd type="none" w="med" len="med"/>
              <a:tailEnd type="none" w="med" len="med"/>
            </a:ln>
          </p:spPr>
          <p:txBody>
            <a:bodyPr anchor="t"/>
            <a:p>
              <a:pPr lvl="0" indent="0" algn="ctr"/>
              <a:r>
                <a:rPr lang="zh-CN" altLang="en-US" sz="2000" b="1" dirty="0">
                  <a:solidFill>
                    <a:srgbClr val="0000FF"/>
                  </a:solidFill>
                  <a:latin typeface="Times New Roman" panose="02020603050405020304" pitchFamily="18" charset="0"/>
                  <a:ea typeface="宋体" panose="02010600030101010101" pitchFamily="2" charset="-122"/>
                </a:rPr>
                <a:t>起码两个方面</a:t>
              </a:r>
              <a:endParaRPr lang="zh-CN" altLang="en-US" sz="2000" b="1" dirty="0">
                <a:solidFill>
                  <a:srgbClr val="0000FF"/>
                </a:solidFill>
                <a:latin typeface="Times New Roman" panose="02020603050405020304" pitchFamily="18" charset="0"/>
                <a:ea typeface="宋体" panose="02010600030101010101" pitchFamily="2" charset="-122"/>
              </a:endParaRPr>
            </a:p>
          </p:txBody>
        </p:sp>
        <p:sp>
          <p:nvSpPr>
            <p:cNvPr id="7268" name="AutoShape 100"/>
            <p:cNvSpPr/>
            <p:nvPr/>
          </p:nvSpPr>
          <p:spPr>
            <a:xfrm>
              <a:off x="5740" y="7560"/>
              <a:ext cx="3860" cy="908"/>
            </a:xfrm>
            <a:prstGeom prst="wedgeEllipseCallout">
              <a:avLst>
                <a:gd name="adj1" fmla="val 3745"/>
                <a:gd name="adj2" fmla="val 5097"/>
              </a:avLst>
            </a:prstGeom>
            <a:solidFill>
              <a:srgbClr val="FFFF99"/>
            </a:solidFill>
            <a:ln w="9525" cap="flat" cmpd="sng">
              <a:solidFill>
                <a:schemeClr val="tx1"/>
              </a:solidFill>
              <a:prstDash val="sysDot"/>
              <a:miter/>
              <a:headEnd type="none" w="med" len="med"/>
              <a:tailEnd type="none" w="med" len="med"/>
            </a:ln>
          </p:spPr>
          <p:txBody>
            <a:bodyPr anchor="t"/>
            <a:p>
              <a:pPr lvl="0" indent="0" algn="ctr"/>
              <a:r>
                <a:rPr lang="zh-CN" altLang="en-US" sz="2000" b="1" dirty="0">
                  <a:solidFill>
                    <a:srgbClr val="0000FF"/>
                  </a:solidFill>
                  <a:latin typeface="Times New Roman" panose="02020603050405020304" pitchFamily="18" charset="0"/>
                  <a:ea typeface="宋体" panose="02010600030101010101" pitchFamily="2" charset="-122"/>
                </a:rPr>
                <a:t>起码两个方面</a:t>
              </a:r>
              <a:endParaRPr lang="zh-CN" altLang="en-US" sz="2000" b="1" dirty="0">
                <a:solidFill>
                  <a:srgbClr val="0000FF"/>
                </a:solidFill>
                <a:latin typeface="Times New Roman" panose="02020603050405020304" pitchFamily="18" charset="0"/>
                <a:ea typeface="宋体" panose="02010600030101010101" pitchFamily="2" charset="-122"/>
              </a:endParaRPr>
            </a:p>
          </p:txBody>
        </p:sp>
        <p:grpSp>
          <p:nvGrpSpPr>
            <p:cNvPr id="12" name="Group 111"/>
            <p:cNvGrpSpPr/>
            <p:nvPr/>
          </p:nvGrpSpPr>
          <p:grpSpPr>
            <a:xfrm>
              <a:off x="1018" y="6240"/>
              <a:ext cx="1320" cy="1830"/>
              <a:chOff x="288" y="2160"/>
              <a:chExt cx="528" cy="732"/>
            </a:xfrm>
          </p:grpSpPr>
          <p:grpSp>
            <p:nvGrpSpPr>
              <p:cNvPr id="33862" name="Group 104"/>
              <p:cNvGrpSpPr/>
              <p:nvPr/>
            </p:nvGrpSpPr>
            <p:grpSpPr>
              <a:xfrm>
                <a:off x="288" y="2544"/>
                <a:ext cx="528" cy="348"/>
                <a:chOff x="2016" y="3168"/>
                <a:chExt cx="672" cy="384"/>
              </a:xfrm>
            </p:grpSpPr>
            <p:sp>
              <p:nvSpPr>
                <p:cNvPr id="33863" name="AutoShape 105"/>
                <p:cNvSpPr/>
                <p:nvPr/>
              </p:nvSpPr>
              <p:spPr>
                <a:xfrm flipV="1">
                  <a:off x="2016" y="3168"/>
                  <a:ext cx="672" cy="384"/>
                </a:xfrm>
                <a:prstGeom prst="pentagon">
                  <a:avLst/>
                </a:prstGeom>
                <a:solidFill>
                  <a:srgbClr val="FFFFCC"/>
                </a:solidFill>
                <a:ln w="9525" cap="flat" cmpd="sng">
                  <a:solidFill>
                    <a:srgbClr val="000000"/>
                  </a:solidFill>
                  <a:prstDash val="solid"/>
                  <a:miter/>
                  <a:headEnd type="none" w="med" len="med"/>
                  <a:tailEnd type="none" w="med" len="med"/>
                </a:ln>
              </p:spPr>
              <p:txBody>
                <a:bodyPr rot="10800000" anchor="t"/>
                <a:p>
                  <a:pPr lvl="0" indent="0" algn="just"/>
                  <a:endParaRPr lang="zh-CN" altLang="zh-CN" sz="2000" dirty="0">
                    <a:latin typeface="Arial" panose="020B0604020202020204" pitchFamily="34" charset="0"/>
                    <a:ea typeface="宋体" panose="02010600030101010101" pitchFamily="2" charset="-122"/>
                  </a:endParaRPr>
                </a:p>
              </p:txBody>
            </p:sp>
            <p:sp>
              <p:nvSpPr>
                <p:cNvPr id="33864" name="AutoShape 106"/>
                <p:cNvSpPr/>
                <p:nvPr/>
              </p:nvSpPr>
              <p:spPr>
                <a:xfrm>
                  <a:off x="2064" y="3216"/>
                  <a:ext cx="576" cy="288"/>
                </a:xfrm>
                <a:prstGeom prst="wedgeRectCallout">
                  <a:avLst>
                    <a:gd name="adj1" fmla="val -17185"/>
                    <a:gd name="adj2" fmla="val -9028"/>
                  </a:avLst>
                </a:prstGeom>
                <a:noFill/>
                <a:ln w="9525">
                  <a:noFill/>
                </a:ln>
              </p:spPr>
              <p:txBody>
                <a:bodyPr anchor="t"/>
                <a:p>
                  <a:pPr lvl="0" indent="0" algn="ctr"/>
                  <a:r>
                    <a:rPr lang="zh-CN" altLang="en-US" b="1" dirty="0">
                      <a:latin typeface="Arial" panose="020B0604020202020204" pitchFamily="34" charset="0"/>
                      <a:ea typeface="宋体" panose="02010600030101010101" pitchFamily="2" charset="-122"/>
                    </a:rPr>
                    <a:t>事项</a:t>
                  </a:r>
                  <a:endParaRPr lang="zh-CN" altLang="en-US" b="1" dirty="0">
                    <a:latin typeface="Arial" panose="020B0604020202020204" pitchFamily="34" charset="0"/>
                    <a:ea typeface="宋体" panose="02010600030101010101" pitchFamily="2" charset="-122"/>
                  </a:endParaRPr>
                </a:p>
              </p:txBody>
            </p:sp>
          </p:grpSp>
          <p:grpSp>
            <p:nvGrpSpPr>
              <p:cNvPr id="33865" name="Group 107"/>
              <p:cNvGrpSpPr/>
              <p:nvPr/>
            </p:nvGrpSpPr>
            <p:grpSpPr>
              <a:xfrm>
                <a:off x="288" y="2160"/>
                <a:ext cx="528" cy="348"/>
                <a:chOff x="3216" y="2592"/>
                <a:chExt cx="686" cy="384"/>
              </a:xfrm>
            </p:grpSpPr>
            <p:sp>
              <p:nvSpPr>
                <p:cNvPr id="33866" name="AutoShape 108"/>
                <p:cNvSpPr/>
                <p:nvPr/>
              </p:nvSpPr>
              <p:spPr>
                <a:xfrm>
                  <a:off x="3216" y="2592"/>
                  <a:ext cx="686" cy="384"/>
                </a:xfrm>
                <a:prstGeom prst="pentagon">
                  <a:avLst/>
                </a:prstGeom>
                <a:solidFill>
                  <a:srgbClr val="33CCFF"/>
                </a:solidFill>
                <a:ln w="9525" cap="flat" cmpd="sng">
                  <a:solidFill>
                    <a:srgbClr val="000000"/>
                  </a:solidFill>
                  <a:prstDash val="solid"/>
                  <a:miter/>
                  <a:headEnd type="none" w="med" len="med"/>
                  <a:tailEnd type="none" w="med" len="med"/>
                </a:ln>
              </p:spPr>
              <p:txBody>
                <a:bodyPr anchor="t"/>
                <a:p>
                  <a:pPr lvl="0" indent="0" algn="ctr"/>
                  <a:endParaRPr lang="zh-CN" altLang="zh-CN" sz="2000" b="1" dirty="0">
                    <a:latin typeface="Arial" panose="020B0604020202020204" pitchFamily="34" charset="0"/>
                    <a:ea typeface="宋体" panose="02010600030101010101" pitchFamily="2" charset="-122"/>
                  </a:endParaRPr>
                </a:p>
              </p:txBody>
            </p:sp>
            <p:sp>
              <p:nvSpPr>
                <p:cNvPr id="33867" name="AutoShape 109"/>
                <p:cNvSpPr/>
                <p:nvPr/>
              </p:nvSpPr>
              <p:spPr>
                <a:xfrm>
                  <a:off x="3264" y="2688"/>
                  <a:ext cx="576" cy="288"/>
                </a:xfrm>
                <a:prstGeom prst="wedgeRectCallout">
                  <a:avLst>
                    <a:gd name="adj1" fmla="val -17185"/>
                    <a:gd name="adj2" fmla="val -9028"/>
                  </a:avLst>
                </a:prstGeom>
                <a:noFill/>
                <a:ln w="9525">
                  <a:noFill/>
                </a:ln>
              </p:spPr>
              <p:txBody>
                <a:bodyPr anchor="t"/>
                <a:p>
                  <a:pPr lvl="0" indent="0" algn="ctr"/>
                  <a:r>
                    <a:rPr lang="zh-CN" altLang="en-US" b="1" dirty="0">
                      <a:latin typeface="Arial" panose="020B0604020202020204" pitchFamily="34" charset="0"/>
                      <a:ea typeface="宋体" panose="02010600030101010101" pitchFamily="2" charset="-122"/>
                    </a:rPr>
                    <a:t>交易</a:t>
                  </a:r>
                  <a:endParaRPr lang="zh-CN" altLang="en-US" b="1" dirty="0">
                    <a:latin typeface="Arial" panose="020B0604020202020204" pitchFamily="34" charset="0"/>
                    <a:ea typeface="宋体" panose="02010600030101010101" pitchFamily="2" charset="-122"/>
                  </a:endParaRPr>
                </a:p>
              </p:txBody>
            </p:sp>
          </p:grpSp>
        </p:grpSp>
        <p:sp>
          <p:nvSpPr>
            <p:cNvPr id="7278" name="AutoShape 110"/>
            <p:cNvSpPr/>
            <p:nvPr/>
          </p:nvSpPr>
          <p:spPr>
            <a:xfrm>
              <a:off x="2160" y="6960"/>
              <a:ext cx="480" cy="480"/>
            </a:xfrm>
            <a:prstGeom prst="rightArrow">
              <a:avLst>
                <a:gd name="adj1" fmla="val 50000"/>
                <a:gd name="adj2" fmla="val 25000"/>
              </a:avLst>
            </a:prstGeom>
            <a:solidFill>
              <a:srgbClr val="0000FF"/>
            </a:solidFill>
            <a:ln w="9525" cap="flat" cmpd="sng">
              <a:solidFill>
                <a:schemeClr val="tx1"/>
              </a:solidFill>
              <a:prstDash val="sysDot"/>
              <a:miter/>
              <a:headEnd type="none" w="med" len="med"/>
              <a:tailEnd type="none" w="med" len="med"/>
            </a:ln>
          </p:spPr>
          <p:txBody>
            <a:bodyPr wrap="none" anchor="ctr"/>
            <a:p>
              <a:pPr lvl="0" indent="0" algn="ctr"/>
              <a:endParaRPr lang="zh-CN" altLang="zh-CN" dirty="0">
                <a:solidFill>
                  <a:srgbClr val="0000FF"/>
                </a:solidFill>
                <a:latin typeface="Arial" panose="020B0604020202020204" pitchFamily="34" charset="0"/>
                <a:ea typeface="宋体" panose="02010600030101010101" pitchFamily="2" charset="-122"/>
              </a:endParaRPr>
            </a:p>
          </p:txBody>
        </p:sp>
        <p:grpSp>
          <p:nvGrpSpPr>
            <p:cNvPr id="15" name="Group 113"/>
            <p:cNvGrpSpPr/>
            <p:nvPr/>
          </p:nvGrpSpPr>
          <p:grpSpPr>
            <a:xfrm rot="10800000">
              <a:off x="8520" y="8100"/>
              <a:ext cx="4080" cy="360"/>
              <a:chOff x="2925" y="3249"/>
              <a:chExt cx="1497" cy="90"/>
            </a:xfrm>
          </p:grpSpPr>
          <p:sp>
            <p:nvSpPr>
              <p:cNvPr id="33870" name="AutoShape 114"/>
              <p:cNvSpPr/>
              <p:nvPr/>
            </p:nvSpPr>
            <p:spPr>
              <a:xfrm>
                <a:off x="2925" y="3249"/>
                <a:ext cx="1497" cy="90"/>
              </a:xfrm>
              <a:prstGeom prst="wedgeRectCallout">
                <a:avLst>
                  <a:gd name="adj1" fmla="val 29093"/>
                  <a:gd name="adj2" fmla="val 46667"/>
                </a:avLst>
              </a:prstGeom>
              <a:noFill/>
              <a:ln w="9525">
                <a:noFill/>
              </a:ln>
            </p:spPr>
            <p:txBody>
              <a:bodyPr rot="10800000" anchor="t"/>
              <a:p>
                <a:pPr lvl="0" indent="0" algn="ctr"/>
                <a:endParaRPr lang="zh-CN" altLang="zh-CN" sz="3200" b="1" dirty="0">
                  <a:latin typeface="宋体" panose="02010600030101010101" pitchFamily="2" charset="-122"/>
                  <a:ea typeface="宋体" panose="02010600030101010101" pitchFamily="2" charset="-122"/>
                </a:endParaRPr>
              </a:p>
            </p:txBody>
          </p:sp>
          <p:sp>
            <p:nvSpPr>
              <p:cNvPr id="33871" name="Line 115"/>
              <p:cNvSpPr/>
              <p:nvPr/>
            </p:nvSpPr>
            <p:spPr>
              <a:xfrm flipH="1">
                <a:off x="2971" y="3294"/>
                <a:ext cx="680" cy="0"/>
              </a:xfrm>
              <a:prstGeom prst="line">
                <a:avLst/>
              </a:prstGeom>
              <a:ln w="28575" cap="flat" cmpd="sng">
                <a:solidFill>
                  <a:srgbClr val="FF0000"/>
                </a:solidFill>
                <a:prstDash val="solid"/>
                <a:round/>
                <a:headEnd type="none" w="med" len="med"/>
                <a:tailEnd type="triangle" w="sm" len="lg"/>
              </a:ln>
            </p:spPr>
          </p:sp>
          <p:sp>
            <p:nvSpPr>
              <p:cNvPr id="33872" name="Line 116"/>
              <p:cNvSpPr/>
              <p:nvPr/>
            </p:nvSpPr>
            <p:spPr>
              <a:xfrm flipV="1">
                <a:off x="3651" y="3294"/>
                <a:ext cx="726" cy="0"/>
              </a:xfrm>
              <a:prstGeom prst="line">
                <a:avLst/>
              </a:prstGeom>
              <a:ln w="28575" cap="flat" cmpd="sng">
                <a:solidFill>
                  <a:srgbClr val="0000FF"/>
                </a:solidFill>
                <a:prstDash val="solid"/>
                <a:round/>
                <a:headEnd type="none" w="med" len="med"/>
                <a:tailEnd type="triangle" w="sm" len="lg"/>
              </a:ln>
            </p:spPr>
          </p:sp>
        </p:grpSp>
        <p:grpSp>
          <p:nvGrpSpPr>
            <p:cNvPr id="16" name="Group 94"/>
            <p:cNvGrpSpPr/>
            <p:nvPr/>
          </p:nvGrpSpPr>
          <p:grpSpPr>
            <a:xfrm rot="10800000">
              <a:off x="3255" y="8113"/>
              <a:ext cx="3063" cy="227"/>
              <a:chOff x="2925" y="3249"/>
              <a:chExt cx="1497" cy="90"/>
            </a:xfrm>
          </p:grpSpPr>
          <p:sp>
            <p:nvSpPr>
              <p:cNvPr id="33874" name="AutoShape 95"/>
              <p:cNvSpPr/>
              <p:nvPr/>
            </p:nvSpPr>
            <p:spPr>
              <a:xfrm>
                <a:off x="2925" y="3249"/>
                <a:ext cx="1497" cy="90"/>
              </a:xfrm>
              <a:prstGeom prst="wedgeRectCallout">
                <a:avLst>
                  <a:gd name="adj1" fmla="val 29093"/>
                  <a:gd name="adj2" fmla="val 46667"/>
                </a:avLst>
              </a:prstGeom>
              <a:noFill/>
              <a:ln w="9525">
                <a:noFill/>
              </a:ln>
            </p:spPr>
            <p:txBody>
              <a:bodyPr rot="10800000" anchor="t"/>
              <a:p>
                <a:pPr lvl="0" indent="0" algn="ctr"/>
                <a:endParaRPr lang="zh-CN" altLang="zh-CN" sz="3200" b="1" dirty="0">
                  <a:latin typeface="宋体" panose="02010600030101010101" pitchFamily="2" charset="-122"/>
                  <a:ea typeface="宋体" panose="02010600030101010101" pitchFamily="2" charset="-122"/>
                </a:endParaRPr>
              </a:p>
            </p:txBody>
          </p:sp>
          <p:sp>
            <p:nvSpPr>
              <p:cNvPr id="33875" name="Line 96"/>
              <p:cNvSpPr/>
              <p:nvPr/>
            </p:nvSpPr>
            <p:spPr>
              <a:xfrm flipH="1">
                <a:off x="2971" y="3294"/>
                <a:ext cx="680" cy="0"/>
              </a:xfrm>
              <a:prstGeom prst="line">
                <a:avLst/>
              </a:prstGeom>
              <a:ln w="28575" cap="flat" cmpd="sng">
                <a:solidFill>
                  <a:srgbClr val="FF0000"/>
                </a:solidFill>
                <a:prstDash val="solid"/>
                <a:round/>
                <a:headEnd type="none" w="med" len="med"/>
                <a:tailEnd type="triangle" w="sm" len="lg"/>
              </a:ln>
            </p:spPr>
          </p:sp>
          <p:sp>
            <p:nvSpPr>
              <p:cNvPr id="33876" name="Line 97"/>
              <p:cNvSpPr/>
              <p:nvPr/>
            </p:nvSpPr>
            <p:spPr>
              <a:xfrm flipV="1">
                <a:off x="3651" y="3294"/>
                <a:ext cx="726" cy="0"/>
              </a:xfrm>
              <a:prstGeom prst="line">
                <a:avLst/>
              </a:prstGeom>
              <a:ln w="28575" cap="flat" cmpd="sng">
                <a:solidFill>
                  <a:srgbClr val="0000FF"/>
                </a:solidFill>
                <a:prstDash val="solid"/>
                <a:round/>
                <a:headEnd type="none" w="med" len="med"/>
                <a:tailEnd type="triangle" w="sm" len="lg"/>
              </a:ln>
            </p:spPr>
          </p:sp>
        </p:grpSp>
        <p:sp>
          <p:nvSpPr>
            <p:cNvPr id="7285" name="AutoShape 117"/>
            <p:cNvSpPr/>
            <p:nvPr/>
          </p:nvSpPr>
          <p:spPr>
            <a:xfrm>
              <a:off x="3600" y="4320"/>
              <a:ext cx="2400" cy="720"/>
            </a:xfrm>
            <a:prstGeom prst="wedgeRoundRectCallout">
              <a:avLst>
                <a:gd name="adj1" fmla="val -19685"/>
                <a:gd name="adj2" fmla="val 20139"/>
                <a:gd name="adj3" fmla="val 16667"/>
              </a:avLst>
            </a:prstGeom>
            <a:solidFill>
              <a:srgbClr val="FFCCFF"/>
            </a:solidFill>
            <a:ln w="9525" cap="flat" cmpd="sng">
              <a:solidFill>
                <a:schemeClr val="tx1"/>
              </a:solidFill>
              <a:prstDash val="sysDot"/>
              <a:miter/>
              <a:headEnd type="none" w="med" len="med"/>
              <a:tailEnd type="none" w="med" len="med"/>
            </a:ln>
          </p:spPr>
          <p:txBody>
            <a:bodyPr anchor="t"/>
            <a:p>
              <a:pPr lvl="0" indent="0" algn="ctr"/>
              <a:r>
                <a:rPr lang="zh-CN" altLang="en-US" sz="2000" b="1" dirty="0">
                  <a:solidFill>
                    <a:srgbClr val="0000FF"/>
                  </a:solidFill>
                  <a:latin typeface="Arial" panose="020B0604020202020204" pitchFamily="34" charset="0"/>
                  <a:ea typeface="宋体" panose="02010600030101010101" pitchFamily="2" charset="-122"/>
                </a:rPr>
                <a:t>复式记账</a:t>
              </a:r>
              <a:endParaRPr lang="zh-CN" altLang="en-US" sz="2000" b="1" dirty="0">
                <a:solidFill>
                  <a:srgbClr val="0000FF"/>
                </a:solidFill>
                <a:latin typeface="Arial" panose="020B0604020202020204" pitchFamily="34" charset="0"/>
                <a:ea typeface="宋体" panose="02010600030101010101" pitchFamily="2" charset="-122"/>
              </a:endParaRPr>
            </a:p>
          </p:txBody>
        </p:sp>
        <p:sp>
          <p:nvSpPr>
            <p:cNvPr id="7286" name="AutoShape 118"/>
            <p:cNvSpPr/>
            <p:nvPr/>
          </p:nvSpPr>
          <p:spPr>
            <a:xfrm>
              <a:off x="9360" y="4320"/>
              <a:ext cx="2400" cy="720"/>
            </a:xfrm>
            <a:prstGeom prst="wedgeRoundRectCallout">
              <a:avLst>
                <a:gd name="adj1" fmla="val -19685"/>
                <a:gd name="adj2" fmla="val 20139"/>
                <a:gd name="adj3" fmla="val 16667"/>
              </a:avLst>
            </a:prstGeom>
            <a:solidFill>
              <a:srgbClr val="FFCCFF"/>
            </a:solidFill>
            <a:ln w="9525" cap="flat" cmpd="sng">
              <a:solidFill>
                <a:schemeClr val="tx1"/>
              </a:solidFill>
              <a:prstDash val="sysDot"/>
              <a:miter/>
              <a:headEnd type="none" w="med" len="med"/>
              <a:tailEnd type="none" w="med" len="med"/>
            </a:ln>
          </p:spPr>
          <p:txBody>
            <a:bodyPr anchor="t"/>
            <a:p>
              <a:pPr lvl="0" indent="0" algn="ctr"/>
              <a:r>
                <a:rPr lang="zh-CN" altLang="en-US" sz="2000" b="1" dirty="0">
                  <a:solidFill>
                    <a:srgbClr val="0000FF"/>
                  </a:solidFill>
                  <a:latin typeface="Arial" panose="020B0604020202020204" pitchFamily="34" charset="0"/>
                  <a:ea typeface="宋体" panose="02010600030101010101" pitchFamily="2" charset="-122"/>
                </a:rPr>
                <a:t>复式记账</a:t>
              </a:r>
              <a:endParaRPr lang="zh-CN" altLang="en-US" sz="2000" b="1" dirty="0">
                <a:solidFill>
                  <a:srgbClr val="0000FF"/>
                </a:solidFill>
                <a:latin typeface="Arial" panose="020B0604020202020204" pitchFamily="34" charset="0"/>
                <a:ea typeface="宋体" panose="02010600030101010101" pitchFamily="2" charset="-122"/>
              </a:endParaRPr>
            </a:p>
          </p:txBody>
        </p:sp>
        <p:sp>
          <p:nvSpPr>
            <p:cNvPr id="7287" name="AutoShape 119"/>
            <p:cNvSpPr/>
            <p:nvPr/>
          </p:nvSpPr>
          <p:spPr>
            <a:xfrm>
              <a:off x="3600" y="9240"/>
              <a:ext cx="2400" cy="720"/>
            </a:xfrm>
            <a:prstGeom prst="wedgeRoundRectCallout">
              <a:avLst>
                <a:gd name="adj1" fmla="val -19685"/>
                <a:gd name="adj2" fmla="val 20139"/>
                <a:gd name="adj3" fmla="val 16667"/>
              </a:avLst>
            </a:prstGeom>
            <a:solidFill>
              <a:srgbClr val="FFCCFF"/>
            </a:solidFill>
            <a:ln w="9525" cap="flat" cmpd="sng">
              <a:solidFill>
                <a:schemeClr val="tx1"/>
              </a:solidFill>
              <a:prstDash val="sysDot"/>
              <a:miter/>
              <a:headEnd type="none" w="med" len="med"/>
              <a:tailEnd type="none" w="med" len="med"/>
            </a:ln>
          </p:spPr>
          <p:txBody>
            <a:bodyPr anchor="t"/>
            <a:p>
              <a:pPr lvl="0" indent="0" algn="ctr"/>
              <a:r>
                <a:rPr lang="zh-CN" altLang="en-US" sz="2000" b="1" dirty="0">
                  <a:solidFill>
                    <a:srgbClr val="0000FF"/>
                  </a:solidFill>
                  <a:latin typeface="Arial" panose="020B0604020202020204" pitchFamily="34" charset="0"/>
                  <a:ea typeface="宋体" panose="02010600030101010101" pitchFamily="2" charset="-122"/>
                </a:rPr>
                <a:t>复式记账</a:t>
              </a:r>
              <a:endParaRPr lang="zh-CN" altLang="en-US" sz="2000" b="1" dirty="0">
                <a:solidFill>
                  <a:srgbClr val="0000FF"/>
                </a:solidFill>
                <a:latin typeface="Arial" panose="020B0604020202020204" pitchFamily="34" charset="0"/>
                <a:ea typeface="宋体" panose="02010600030101010101" pitchFamily="2" charset="-122"/>
              </a:endParaRPr>
            </a:p>
          </p:txBody>
        </p:sp>
        <p:sp>
          <p:nvSpPr>
            <p:cNvPr id="7288" name="AutoShape 120"/>
            <p:cNvSpPr/>
            <p:nvPr/>
          </p:nvSpPr>
          <p:spPr>
            <a:xfrm>
              <a:off x="9360" y="9240"/>
              <a:ext cx="2400" cy="720"/>
            </a:xfrm>
            <a:prstGeom prst="wedgeRoundRectCallout">
              <a:avLst>
                <a:gd name="adj1" fmla="val -19685"/>
                <a:gd name="adj2" fmla="val 20139"/>
                <a:gd name="adj3" fmla="val 16667"/>
              </a:avLst>
            </a:prstGeom>
            <a:solidFill>
              <a:srgbClr val="FFCCFF"/>
            </a:solidFill>
            <a:ln w="9525" cap="flat" cmpd="sng">
              <a:solidFill>
                <a:schemeClr val="tx1"/>
              </a:solidFill>
              <a:prstDash val="sysDot"/>
              <a:miter/>
              <a:headEnd type="none" w="med" len="med"/>
              <a:tailEnd type="none" w="med" len="med"/>
            </a:ln>
          </p:spPr>
          <p:txBody>
            <a:bodyPr anchor="t"/>
            <a:p>
              <a:pPr lvl="0" indent="0" algn="ctr"/>
              <a:r>
                <a:rPr lang="zh-CN" altLang="en-US" sz="2000" b="1" dirty="0">
                  <a:solidFill>
                    <a:srgbClr val="0000FF"/>
                  </a:solidFill>
                  <a:latin typeface="Arial" panose="020B0604020202020204" pitchFamily="34" charset="0"/>
                  <a:ea typeface="宋体" panose="02010600030101010101" pitchFamily="2" charset="-122"/>
                </a:rPr>
                <a:t>复式记账</a:t>
              </a:r>
              <a:endParaRPr lang="zh-CN" altLang="en-US" sz="2000" b="1" dirty="0">
                <a:solidFill>
                  <a:srgbClr val="0000FF"/>
                </a:solidFill>
                <a:latin typeface="Arial" panose="020B0604020202020204" pitchFamily="34" charset="0"/>
                <a:ea typeface="宋体" panose="02010600030101010101" pitchFamily="2" charset="-122"/>
              </a:endParaRPr>
            </a:p>
          </p:txBody>
        </p:sp>
      </p:gr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3"/>
          <p:cNvSpPr>
            <a:spLocks noGrp="1" noChangeArrowheads="1"/>
          </p:cNvSpPr>
          <p:nvPr>
            <p:ph idx="1"/>
          </p:nvPr>
        </p:nvSpPr>
        <p:spPr>
          <a:xfrm>
            <a:off x="457200" y="533400"/>
            <a:ext cx="8229600" cy="16764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2800" b="1" i="0" u="none" strike="noStrike" kern="0" cap="none" spc="0" normalizeH="0" baseline="0" noProof="0" dirty="0" smtClean="0">
                <a:ln>
                  <a:noFill/>
                </a:ln>
                <a:solidFill>
                  <a:schemeClr val="tx1"/>
                </a:solidFill>
                <a:effectLst/>
                <a:uLnTx/>
                <a:uFillTx/>
                <a:latin typeface="楷体" panose="02010609060101010101" charset="-122"/>
                <a:ea typeface="楷体" panose="02010609060101010101" charset="-122"/>
                <a:cs typeface="+mn-cs"/>
              </a:rPr>
              <a:t>二、复式记账的作用</a:t>
            </a:r>
            <a:endParaRPr kumimoji="0" lang="zh-CN" altLang="en-US" sz="2800" b="1" i="0" u="none" strike="noStrike" kern="0" cap="none" spc="0" normalizeH="0" baseline="0" noProof="0" dirty="0" smtClean="0">
              <a:ln>
                <a:noFill/>
              </a:ln>
              <a:solidFill>
                <a:schemeClr val="tx1"/>
              </a:solidFill>
              <a:effectLst/>
              <a:uLnTx/>
              <a:uFillTx/>
              <a:latin typeface="楷体" panose="02010609060101010101" charset="-122"/>
              <a:ea typeface="楷体" panose="02010609060101010101" charset="-122"/>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2400" i="0" u="none" strike="noStrike" kern="0" cap="none" spc="0" normalizeH="0" baseline="0" noProof="0" dirty="0" smtClean="0">
                <a:ln>
                  <a:noFill/>
                </a:ln>
                <a:solidFill>
                  <a:schemeClr val="tx1"/>
                </a:solidFill>
                <a:effectLst/>
                <a:uLnTx/>
                <a:uFillTx/>
                <a:latin typeface="楷体" panose="02010609060101010101" charset="-122"/>
                <a:ea typeface="楷体" panose="02010609060101010101" charset="-122"/>
                <a:cs typeface="+mn-cs"/>
              </a:rPr>
              <a:t>    第一，能够全面、系统地在账户中记录企业所发生的所有交易或事项。</a:t>
            </a:r>
            <a:endParaRPr kumimoji="0" lang="zh-CN" altLang="en-US" sz="2400" i="0" u="none" strike="noStrike" kern="0" cap="none" spc="0" normalizeH="0" baseline="0" noProof="0" dirty="0" smtClean="0">
              <a:ln>
                <a:noFill/>
              </a:ln>
              <a:solidFill>
                <a:schemeClr val="tx1"/>
              </a:solidFill>
              <a:effectLst/>
              <a:uLnTx/>
              <a:uFillTx/>
              <a:latin typeface="楷体" panose="02010609060101010101" charset="-122"/>
              <a:ea typeface="楷体" panose="02010609060101010101" charset="-122"/>
              <a:cs typeface="+mn-cs"/>
            </a:endParaRPr>
          </a:p>
        </p:txBody>
      </p:sp>
      <p:sp>
        <p:nvSpPr>
          <p:cNvPr id="9255" name="Rectangle 39"/>
          <p:cNvSpPr>
            <a:spLocks noChangeArrowheads="1"/>
          </p:cNvSpPr>
          <p:nvPr/>
        </p:nvSpPr>
        <p:spPr bwMode="auto">
          <a:xfrm>
            <a:off x="381000" y="4246563"/>
            <a:ext cx="8382000" cy="1874838"/>
          </a:xfrm>
          <a:prstGeom prst="rect">
            <a:avLst/>
          </a:prstGeom>
          <a:noFill/>
          <a:ln w="9525">
            <a:noFill/>
            <a:miter lim="800000"/>
          </a:ln>
        </p:spPr>
        <p:txBody>
          <a:bodyPr/>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en-US" altLang="zh-CN" sz="240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mn-cs"/>
              </a:rPr>
              <a:t>    </a:t>
            </a:r>
            <a:r>
              <a:rPr kumimoji="0" lang="zh-CN" altLang="en-US" sz="240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mn-cs"/>
              </a:rPr>
              <a:t>第二，能够清晰地反映企业资金变化的来龙去脉，便于对交易或事项的了解和检查。 </a:t>
            </a:r>
            <a:endParaRPr kumimoji="0" lang="zh-CN" altLang="en-US" sz="240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240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mn-cs"/>
              </a:rPr>
              <a:t>    第三，能够运用有关数据的平衡关系。检查账户记录有无差错（不限于账户记录）。</a:t>
            </a:r>
            <a:endParaRPr kumimoji="0" lang="zh-CN" altLang="en-US" sz="2400" i="0" u="none" strike="noStrike" kern="1200" cap="none" spc="0" normalizeH="0" baseline="0" noProof="0" dirty="0" smtClean="0">
              <a:ln>
                <a:noFill/>
              </a:ln>
              <a:solidFill>
                <a:schemeClr val="tx1"/>
              </a:solidFill>
              <a:effectLst/>
              <a:uLnTx/>
              <a:uFillTx/>
              <a:latin typeface="楷体" panose="02010609060101010101" charset="-122"/>
              <a:ea typeface="楷体" panose="02010609060101010101" charset="-122"/>
              <a:cs typeface="+mn-cs"/>
            </a:endParaRPr>
          </a:p>
        </p:txBody>
      </p:sp>
      <p:sp>
        <p:nvSpPr>
          <p:cNvPr id="35843" name="AutoShape 40"/>
          <p:cNvSpPr/>
          <p:nvPr/>
        </p:nvSpPr>
        <p:spPr>
          <a:xfrm>
            <a:off x="381000" y="2085975"/>
            <a:ext cx="8382000" cy="1981200"/>
          </a:xfrm>
          <a:prstGeom prst="wedgeRectCallout">
            <a:avLst>
              <a:gd name="adj1" fmla="val -15227"/>
              <a:gd name="adj2" fmla="val 40944"/>
            </a:avLst>
          </a:prstGeom>
          <a:solidFill>
            <a:srgbClr val="FFCCCC"/>
          </a:solidFill>
          <a:ln w="9525">
            <a:noFill/>
          </a:ln>
        </p:spPr>
        <p:txBody>
          <a:bodyPr anchor="t"/>
          <a:p>
            <a:pPr lvl="0" indent="0" algn="ctr"/>
            <a:endParaRPr lang="zh-CN" altLang="zh-CN" dirty="0">
              <a:latin typeface="Arial" panose="020B0604020202020204" pitchFamily="34" charset="0"/>
              <a:ea typeface="宋体" panose="02010600030101010101" pitchFamily="2" charset="-122"/>
            </a:endParaRPr>
          </a:p>
        </p:txBody>
      </p:sp>
      <p:sp>
        <p:nvSpPr>
          <p:cNvPr id="9291" name="AutoShape 75"/>
          <p:cNvSpPr/>
          <p:nvPr/>
        </p:nvSpPr>
        <p:spPr>
          <a:xfrm>
            <a:off x="6324600" y="2212975"/>
            <a:ext cx="2362200" cy="533400"/>
          </a:xfrm>
          <a:prstGeom prst="wedgeEllipseCallout">
            <a:avLst>
              <a:gd name="adj1" fmla="val -7542"/>
              <a:gd name="adj2" fmla="val 1486"/>
            </a:avLst>
          </a:prstGeom>
          <a:solidFill>
            <a:srgbClr val="CCFFFF"/>
          </a:solidFill>
          <a:ln w="9525" cap="flat" cmpd="sng">
            <a:solidFill>
              <a:schemeClr val="tx1"/>
            </a:solidFill>
            <a:prstDash val="sysDot"/>
            <a:miter/>
            <a:headEnd type="none" w="med" len="med"/>
            <a:tailEnd type="none" w="med" len="med"/>
          </a:ln>
        </p:spPr>
        <p:txBody>
          <a:bodyPr anchor="t"/>
          <a:p>
            <a:pPr lvl="0" indent="0" algn="ctr"/>
            <a:r>
              <a:rPr lang="zh-CN" altLang="en-US" b="1" dirty="0">
                <a:solidFill>
                  <a:srgbClr val="0000FF"/>
                </a:solidFill>
                <a:latin typeface="Arial" panose="020B0604020202020204" pitchFamily="34" charset="0"/>
                <a:ea typeface="宋体" panose="02010600030101010101" pitchFamily="2" charset="-122"/>
              </a:rPr>
              <a:t>原材料的来路</a:t>
            </a:r>
            <a:endParaRPr lang="zh-CN" altLang="en-US" b="1" dirty="0">
              <a:solidFill>
                <a:srgbClr val="0000FF"/>
              </a:solidFill>
              <a:latin typeface="Arial" panose="020B0604020202020204" pitchFamily="34" charset="0"/>
              <a:ea typeface="宋体" panose="02010600030101010101" pitchFamily="2" charset="-122"/>
            </a:endParaRPr>
          </a:p>
        </p:txBody>
      </p:sp>
      <p:sp>
        <p:nvSpPr>
          <p:cNvPr id="9292" name="AutoShape 76"/>
          <p:cNvSpPr/>
          <p:nvPr/>
        </p:nvSpPr>
        <p:spPr>
          <a:xfrm>
            <a:off x="6324600" y="3432175"/>
            <a:ext cx="2362200" cy="533400"/>
          </a:xfrm>
          <a:prstGeom prst="wedgeEllipseCallout">
            <a:avLst>
              <a:gd name="adj1" fmla="val -7542"/>
              <a:gd name="adj2" fmla="val 1486"/>
            </a:avLst>
          </a:prstGeom>
          <a:solidFill>
            <a:srgbClr val="CCFFFF"/>
          </a:solidFill>
          <a:ln w="9525" cap="flat" cmpd="sng">
            <a:solidFill>
              <a:schemeClr val="tx1"/>
            </a:solidFill>
            <a:prstDash val="sysDot"/>
            <a:miter/>
            <a:headEnd type="none" w="med" len="med"/>
            <a:tailEnd type="none" w="med" len="med"/>
          </a:ln>
        </p:spPr>
        <p:txBody>
          <a:bodyPr anchor="t"/>
          <a:p>
            <a:pPr lvl="0" indent="0" algn="ctr"/>
            <a:r>
              <a:rPr lang="zh-CN" altLang="en-US" b="1" dirty="0">
                <a:solidFill>
                  <a:srgbClr val="0000FF"/>
                </a:solidFill>
                <a:latin typeface="Arial" panose="020B0604020202020204" pitchFamily="34" charset="0"/>
                <a:ea typeface="宋体" panose="02010600030101010101" pitchFamily="2" charset="-122"/>
              </a:rPr>
              <a:t>银行存款去向</a:t>
            </a:r>
            <a:endParaRPr lang="zh-CN" altLang="en-US" b="1" dirty="0">
              <a:solidFill>
                <a:srgbClr val="0000FF"/>
              </a:solidFill>
              <a:latin typeface="Arial" panose="020B0604020202020204" pitchFamily="34" charset="0"/>
              <a:ea typeface="宋体" panose="02010600030101010101" pitchFamily="2" charset="-122"/>
            </a:endParaRPr>
          </a:p>
        </p:txBody>
      </p:sp>
      <p:sp>
        <p:nvSpPr>
          <p:cNvPr id="9293" name="AutoShape 77"/>
          <p:cNvSpPr/>
          <p:nvPr/>
        </p:nvSpPr>
        <p:spPr>
          <a:xfrm>
            <a:off x="6553200" y="2879725"/>
            <a:ext cx="2057400" cy="457200"/>
          </a:xfrm>
          <a:prstGeom prst="wedgeRoundRectCallout">
            <a:avLst>
              <a:gd name="adj1" fmla="val 14120"/>
              <a:gd name="adj2" fmla="val 5903"/>
              <a:gd name="adj3" fmla="val 16667"/>
            </a:avLst>
          </a:prstGeom>
          <a:solidFill>
            <a:srgbClr val="FFFFCC"/>
          </a:solidFill>
          <a:ln w="9525" cap="flat" cmpd="sng">
            <a:solidFill>
              <a:schemeClr val="tx1"/>
            </a:solidFill>
            <a:prstDash val="sysDot"/>
            <a:miter/>
            <a:headEnd type="none" w="med" len="med"/>
            <a:tailEnd type="none" w="med" len="med"/>
          </a:ln>
        </p:spPr>
        <p:txBody>
          <a:bodyPr anchor="t"/>
          <a:p>
            <a:pPr lvl="0" indent="0"/>
            <a:r>
              <a:rPr lang="zh-CN" altLang="en-US" b="1" dirty="0">
                <a:solidFill>
                  <a:srgbClr val="0000FF"/>
                </a:solidFill>
                <a:latin typeface="Arial" panose="020B0604020202020204" pitchFamily="34" charset="0"/>
                <a:ea typeface="宋体" panose="02010600030101010101" pitchFamily="2" charset="-122"/>
              </a:rPr>
              <a:t>发生额平衡相等</a:t>
            </a:r>
            <a:endParaRPr lang="zh-CN" altLang="en-US" b="1" dirty="0">
              <a:latin typeface="Arial" panose="020B0604020202020204" pitchFamily="34" charset="0"/>
              <a:ea typeface="宋体" panose="02010600030101010101" pitchFamily="2" charset="-122"/>
            </a:endParaRPr>
          </a:p>
        </p:txBody>
      </p:sp>
      <p:graphicFrame>
        <p:nvGraphicFramePr>
          <p:cNvPr id="9294" name="Group 78"/>
          <p:cNvGraphicFramePr>
            <a:graphicFrameLocks noGrp="1"/>
          </p:cNvGraphicFramePr>
          <p:nvPr/>
        </p:nvGraphicFramePr>
        <p:xfrm>
          <a:off x="3581400" y="3152775"/>
          <a:ext cx="2819400" cy="730250"/>
        </p:xfrm>
        <a:graphic>
          <a:graphicData uri="http://schemas.openxmlformats.org/drawingml/2006/table">
            <a:tbl>
              <a:tblPr/>
              <a:tblGrid>
                <a:gridCol w="1447800"/>
                <a:gridCol w="1371600"/>
              </a:tblGrid>
              <a:tr h="0">
                <a:tc gridSpan="2">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借方           </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银行存款</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贷方</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hMerge="1">
                  <a:tcPr/>
                </a:tc>
              </a:tr>
              <a:tr h="3937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期初余额</a:t>
                      </a:r>
                      <a:r>
                        <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1 800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solidFill>
                      <a:srgbClr val="CCFFCC"/>
                    </a:solidFill>
                  </a:tcPr>
                </a:tc>
              </a:tr>
            </a:tbl>
          </a:graphicData>
        </a:graphic>
      </p:graphicFrame>
      <p:graphicFrame>
        <p:nvGraphicFramePr>
          <p:cNvPr id="9304" name="Group 88"/>
          <p:cNvGraphicFramePr>
            <a:graphicFrameLocks noGrp="1"/>
          </p:cNvGraphicFramePr>
          <p:nvPr/>
        </p:nvGraphicFramePr>
        <p:xfrm>
          <a:off x="3581400" y="2314575"/>
          <a:ext cx="2819400" cy="763588"/>
        </p:xfrm>
        <a:graphic>
          <a:graphicData uri="http://schemas.openxmlformats.org/drawingml/2006/table">
            <a:tbl>
              <a:tblPr/>
              <a:tblGrid>
                <a:gridCol w="1447800"/>
                <a:gridCol w="1371600"/>
              </a:tblGrid>
              <a:tr h="184150">
                <a:tc gridSpan="2">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借方           </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原  材  料</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贷方</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hMerge="1">
                  <a:tcPr/>
                </a:tc>
              </a:tr>
              <a:tr h="42703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1 800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solidFill>
                      <a:srgbClr val="CCFFCC"/>
                    </a:solidFill>
                  </a:tcPr>
                </a:tc>
              </a:tr>
            </a:tbl>
          </a:graphicData>
        </a:graphic>
      </p:graphicFrame>
      <p:grpSp>
        <p:nvGrpSpPr>
          <p:cNvPr id="35867" name="Group 98"/>
          <p:cNvGrpSpPr/>
          <p:nvPr/>
        </p:nvGrpSpPr>
        <p:grpSpPr>
          <a:xfrm>
            <a:off x="2501900" y="2771775"/>
            <a:ext cx="1143000" cy="152400"/>
            <a:chOff x="1968" y="3360"/>
            <a:chExt cx="576" cy="96"/>
          </a:xfrm>
        </p:grpSpPr>
        <p:sp>
          <p:nvSpPr>
            <p:cNvPr id="35868" name="Line 99"/>
            <p:cNvSpPr/>
            <p:nvPr/>
          </p:nvSpPr>
          <p:spPr>
            <a:xfrm>
              <a:off x="2208" y="3360"/>
              <a:ext cx="336" cy="0"/>
            </a:xfrm>
            <a:prstGeom prst="line">
              <a:avLst/>
            </a:prstGeom>
            <a:ln w="9525" cap="flat" cmpd="sng">
              <a:solidFill>
                <a:srgbClr val="0000FF"/>
              </a:solidFill>
              <a:prstDash val="solid"/>
              <a:round/>
              <a:headEnd type="none" w="med" len="med"/>
              <a:tailEnd type="triangle" w="sm" len="lg"/>
            </a:ln>
          </p:spPr>
        </p:sp>
        <p:sp>
          <p:nvSpPr>
            <p:cNvPr id="35869" name="Line 100"/>
            <p:cNvSpPr/>
            <p:nvPr/>
          </p:nvSpPr>
          <p:spPr>
            <a:xfrm flipH="1">
              <a:off x="1968" y="3360"/>
              <a:ext cx="240" cy="96"/>
            </a:xfrm>
            <a:prstGeom prst="line">
              <a:avLst/>
            </a:prstGeom>
            <a:ln w="9525" cap="flat" cmpd="sng">
              <a:solidFill>
                <a:srgbClr val="0000FF"/>
              </a:solidFill>
              <a:prstDash val="solid"/>
              <a:round/>
              <a:headEnd type="none" w="med" len="med"/>
              <a:tailEnd type="none" w="med" len="med"/>
            </a:ln>
          </p:spPr>
        </p:sp>
      </p:grpSp>
      <p:sp>
        <p:nvSpPr>
          <p:cNvPr id="35870" name="AutoShape 101"/>
          <p:cNvSpPr/>
          <p:nvPr/>
        </p:nvSpPr>
        <p:spPr>
          <a:xfrm>
            <a:off x="533400" y="2771775"/>
            <a:ext cx="2133600" cy="1066800"/>
          </a:xfrm>
          <a:prstGeom prst="wedgeRoundRectCallout">
            <a:avLst>
              <a:gd name="adj1" fmla="val 11829"/>
              <a:gd name="adj2" fmla="val -24255"/>
              <a:gd name="adj3" fmla="val 16667"/>
            </a:avLst>
          </a:prstGeom>
          <a:solidFill>
            <a:srgbClr val="FFFFCC"/>
          </a:solidFill>
          <a:ln w="9525" cap="flat" cmpd="sng">
            <a:solidFill>
              <a:schemeClr val="tx1"/>
            </a:solidFill>
            <a:prstDash val="sysDot"/>
            <a:miter/>
            <a:headEnd type="none" w="med" len="med"/>
            <a:tailEnd type="none" w="med" len="med"/>
          </a:ln>
        </p:spPr>
        <p:txBody>
          <a:bodyPr anchor="t"/>
          <a:p>
            <a:pPr lvl="0" indent="0"/>
            <a:r>
              <a:rPr lang="en-US" altLang="zh-CN" b="1" dirty="0">
                <a:solidFill>
                  <a:srgbClr val="FF0000"/>
                </a:solidFill>
                <a:latin typeface="Arial" panose="020B0604020202020204" pitchFamily="34" charset="0"/>
                <a:ea typeface="宋体" panose="02010600030101010101" pitchFamily="2" charset="-122"/>
              </a:rPr>
              <a:t>     【</a:t>
            </a:r>
            <a:r>
              <a:rPr lang="zh-CN" altLang="en-US" b="1" dirty="0">
                <a:solidFill>
                  <a:srgbClr val="0000FF"/>
                </a:solidFill>
                <a:latin typeface="Arial" panose="020B0604020202020204" pitchFamily="34" charset="0"/>
                <a:ea typeface="宋体" panose="02010600030101010101" pitchFamily="2" charset="-122"/>
              </a:rPr>
              <a:t>例</a:t>
            </a:r>
            <a:r>
              <a:rPr lang="en-US" altLang="zh-CN" b="1" dirty="0">
                <a:solidFill>
                  <a:srgbClr val="FF0000"/>
                </a:solidFill>
                <a:latin typeface="Arial" panose="020B0604020202020204" pitchFamily="34" charset="0"/>
                <a:ea typeface="宋体" panose="02010600030101010101" pitchFamily="2" charset="-122"/>
              </a:rPr>
              <a:t>】</a:t>
            </a:r>
            <a:r>
              <a:rPr lang="zh-CN" altLang="en-US" b="1" dirty="0">
                <a:latin typeface="Arial" panose="020B0604020202020204" pitchFamily="34" charset="0"/>
                <a:ea typeface="宋体" panose="02010600030101010101" pitchFamily="2" charset="-122"/>
              </a:rPr>
              <a:t>企业用银行存款</a:t>
            </a:r>
            <a:r>
              <a:rPr lang="en-US" altLang="zh-CN" b="1" dirty="0">
                <a:latin typeface="Arial" panose="020B0604020202020204" pitchFamily="34" charset="0"/>
                <a:ea typeface="宋体" panose="02010600030101010101" pitchFamily="2" charset="-122"/>
              </a:rPr>
              <a:t>1 800</a:t>
            </a:r>
            <a:r>
              <a:rPr lang="zh-CN" altLang="en-US" b="1" dirty="0">
                <a:latin typeface="Arial" panose="020B0604020202020204" pitchFamily="34" charset="0"/>
                <a:ea typeface="宋体" panose="02010600030101010101" pitchFamily="2" charset="-122"/>
              </a:rPr>
              <a:t>元购买材料。</a:t>
            </a:r>
            <a:endParaRPr lang="zh-CN" altLang="en-US" b="1" dirty="0">
              <a:latin typeface="Arial" panose="020B0604020202020204" pitchFamily="34" charset="0"/>
              <a:ea typeface="宋体" panose="02010600030101010101" pitchFamily="2" charset="-122"/>
            </a:endParaRPr>
          </a:p>
        </p:txBody>
      </p:sp>
      <p:grpSp>
        <p:nvGrpSpPr>
          <p:cNvPr id="35871" name="Group 102"/>
          <p:cNvGrpSpPr/>
          <p:nvPr/>
        </p:nvGrpSpPr>
        <p:grpSpPr>
          <a:xfrm>
            <a:off x="2667000" y="3457575"/>
            <a:ext cx="3962400" cy="533400"/>
            <a:chOff x="1872" y="3792"/>
            <a:chExt cx="2496" cy="336"/>
          </a:xfrm>
        </p:grpSpPr>
        <p:sp>
          <p:nvSpPr>
            <p:cNvPr id="35872" name="Line 103"/>
            <p:cNvSpPr/>
            <p:nvPr/>
          </p:nvSpPr>
          <p:spPr>
            <a:xfrm flipH="1" flipV="1">
              <a:off x="1872" y="3792"/>
              <a:ext cx="480" cy="336"/>
            </a:xfrm>
            <a:prstGeom prst="line">
              <a:avLst/>
            </a:prstGeom>
            <a:ln w="9525" cap="flat" cmpd="sng">
              <a:solidFill>
                <a:srgbClr val="0000FF"/>
              </a:solidFill>
              <a:prstDash val="solid"/>
              <a:round/>
              <a:headEnd type="none" w="med" len="med"/>
              <a:tailEnd type="none" w="med" len="med"/>
            </a:ln>
          </p:spPr>
        </p:sp>
        <p:sp>
          <p:nvSpPr>
            <p:cNvPr id="35873" name="Line 104"/>
            <p:cNvSpPr/>
            <p:nvPr/>
          </p:nvSpPr>
          <p:spPr>
            <a:xfrm flipH="1" flipV="1">
              <a:off x="2352" y="4128"/>
              <a:ext cx="2016" cy="0"/>
            </a:xfrm>
            <a:prstGeom prst="line">
              <a:avLst/>
            </a:prstGeom>
            <a:ln w="9525" cap="flat" cmpd="sng">
              <a:solidFill>
                <a:srgbClr val="0000FF"/>
              </a:solidFill>
              <a:prstDash val="solid"/>
              <a:round/>
              <a:headEnd type="none" w="med" len="med"/>
              <a:tailEnd type="none" w="med" len="med"/>
            </a:ln>
          </p:spPr>
        </p:sp>
      </p:grpSp>
      <p:grpSp>
        <p:nvGrpSpPr>
          <p:cNvPr id="35874" name="Group 105"/>
          <p:cNvGrpSpPr/>
          <p:nvPr/>
        </p:nvGrpSpPr>
        <p:grpSpPr>
          <a:xfrm>
            <a:off x="6324600" y="3686175"/>
            <a:ext cx="304800" cy="304800"/>
            <a:chOff x="4176" y="3936"/>
            <a:chExt cx="192" cy="192"/>
          </a:xfrm>
        </p:grpSpPr>
        <p:sp>
          <p:nvSpPr>
            <p:cNvPr id="35875" name="Line 106"/>
            <p:cNvSpPr/>
            <p:nvPr/>
          </p:nvSpPr>
          <p:spPr>
            <a:xfrm flipH="1">
              <a:off x="4176" y="3936"/>
              <a:ext cx="192" cy="0"/>
            </a:xfrm>
            <a:prstGeom prst="line">
              <a:avLst/>
            </a:prstGeom>
            <a:ln w="9525" cap="flat" cmpd="sng">
              <a:solidFill>
                <a:srgbClr val="0000FF"/>
              </a:solidFill>
              <a:prstDash val="solid"/>
              <a:round/>
              <a:headEnd type="none" w="med" len="med"/>
              <a:tailEnd type="triangle" w="sm" len="lg"/>
            </a:ln>
          </p:spPr>
        </p:sp>
        <p:sp>
          <p:nvSpPr>
            <p:cNvPr id="35876" name="Line 107"/>
            <p:cNvSpPr/>
            <p:nvPr/>
          </p:nvSpPr>
          <p:spPr>
            <a:xfrm flipH="1" flipV="1">
              <a:off x="4368" y="3936"/>
              <a:ext cx="0" cy="192"/>
            </a:xfrm>
            <a:prstGeom prst="line">
              <a:avLst/>
            </a:prstGeom>
            <a:ln w="9525" cap="flat" cmpd="sng">
              <a:solidFill>
                <a:srgbClr val="0000FF"/>
              </a:solidFill>
              <a:prstDash val="solid"/>
              <a:round/>
              <a:headEnd type="none" w="med" len="med"/>
              <a:tailEnd type="none" w="med" len="med"/>
            </a:ln>
          </p:spPr>
        </p:sp>
      </p:grpSp>
      <p:grpSp>
        <p:nvGrpSpPr>
          <p:cNvPr id="35877" name="Group 108"/>
          <p:cNvGrpSpPr/>
          <p:nvPr/>
        </p:nvGrpSpPr>
        <p:grpSpPr>
          <a:xfrm>
            <a:off x="1219200" y="2238375"/>
            <a:ext cx="838200" cy="552450"/>
            <a:chOff x="3216" y="2592"/>
            <a:chExt cx="686" cy="384"/>
          </a:xfrm>
        </p:grpSpPr>
        <p:sp>
          <p:nvSpPr>
            <p:cNvPr id="35878" name="AutoShape 109"/>
            <p:cNvSpPr/>
            <p:nvPr/>
          </p:nvSpPr>
          <p:spPr>
            <a:xfrm>
              <a:off x="3216" y="2592"/>
              <a:ext cx="686" cy="384"/>
            </a:xfrm>
            <a:prstGeom prst="pentagon">
              <a:avLst/>
            </a:prstGeom>
            <a:solidFill>
              <a:srgbClr val="33CCFF"/>
            </a:solidFill>
            <a:ln w="9525" cap="flat" cmpd="sng">
              <a:solidFill>
                <a:srgbClr val="000000"/>
              </a:solidFill>
              <a:prstDash val="solid"/>
              <a:miter/>
              <a:headEnd type="none" w="med" len="med"/>
              <a:tailEnd type="none" w="med" len="med"/>
            </a:ln>
          </p:spPr>
          <p:txBody>
            <a:bodyPr anchor="t"/>
            <a:p>
              <a:pPr lvl="0" indent="0" algn="ctr"/>
              <a:endParaRPr lang="zh-CN" altLang="zh-CN" sz="2000" b="1" dirty="0">
                <a:latin typeface="Arial" panose="020B0604020202020204" pitchFamily="34" charset="0"/>
                <a:ea typeface="宋体" panose="02010600030101010101" pitchFamily="2" charset="-122"/>
              </a:endParaRPr>
            </a:p>
          </p:txBody>
        </p:sp>
        <p:sp>
          <p:nvSpPr>
            <p:cNvPr id="35879" name="AutoShape 110"/>
            <p:cNvSpPr/>
            <p:nvPr/>
          </p:nvSpPr>
          <p:spPr>
            <a:xfrm>
              <a:off x="3264" y="2688"/>
              <a:ext cx="576" cy="288"/>
            </a:xfrm>
            <a:prstGeom prst="wedgeRectCallout">
              <a:avLst>
                <a:gd name="adj1" fmla="val -17185"/>
                <a:gd name="adj2" fmla="val -9028"/>
              </a:avLst>
            </a:prstGeom>
            <a:noFill/>
            <a:ln w="9525">
              <a:noFill/>
            </a:ln>
          </p:spPr>
          <p:txBody>
            <a:bodyPr anchor="t"/>
            <a:p>
              <a:pPr lvl="0" indent="0" algn="ctr"/>
              <a:r>
                <a:rPr lang="zh-CN" altLang="en-US" b="1" dirty="0">
                  <a:latin typeface="Arial" panose="020B0604020202020204" pitchFamily="34" charset="0"/>
                  <a:ea typeface="宋体" panose="02010600030101010101" pitchFamily="2" charset="-122"/>
                </a:rPr>
                <a:t>交易</a:t>
              </a:r>
              <a:endParaRPr lang="zh-CN" altLang="en-US" b="1" dirty="0">
                <a:latin typeface="Arial" panose="020B0604020202020204" pitchFamily="34" charset="0"/>
                <a:ea typeface="宋体" panose="02010600030101010101" pitchFamily="2" charset="-122"/>
              </a:endParaRPr>
            </a:p>
          </p:txBody>
        </p:sp>
      </p:grpSp>
      <p:sp>
        <p:nvSpPr>
          <p:cNvPr id="9327" name="Line 111"/>
          <p:cNvSpPr/>
          <p:nvPr/>
        </p:nvSpPr>
        <p:spPr>
          <a:xfrm>
            <a:off x="4533900" y="2619375"/>
            <a:ext cx="990600" cy="0"/>
          </a:xfrm>
          <a:prstGeom prst="line">
            <a:avLst/>
          </a:prstGeom>
          <a:ln w="9525" cap="flat" cmpd="sng">
            <a:solidFill>
              <a:srgbClr val="FF0000"/>
            </a:solidFill>
            <a:prstDash val="solid"/>
            <a:round/>
            <a:headEnd type="none" w="med" len="med"/>
            <a:tailEnd type="none" w="med" len="med"/>
          </a:ln>
        </p:spPr>
      </p:sp>
      <p:sp>
        <p:nvSpPr>
          <p:cNvPr id="9328" name="Line 112"/>
          <p:cNvSpPr/>
          <p:nvPr/>
        </p:nvSpPr>
        <p:spPr>
          <a:xfrm>
            <a:off x="4546600" y="3457575"/>
            <a:ext cx="990600" cy="0"/>
          </a:xfrm>
          <a:prstGeom prst="line">
            <a:avLst/>
          </a:prstGeom>
          <a:ln w="9525" cap="flat" cmpd="sng">
            <a:solidFill>
              <a:srgbClr val="FF0000"/>
            </a:solidFill>
            <a:prstDash val="solid"/>
            <a:round/>
            <a:headEnd type="none" w="med" len="med"/>
            <a:tailEnd type="none" w="med" len="med"/>
          </a:ln>
        </p:spPr>
      </p:sp>
      <p:sp>
        <p:nvSpPr>
          <p:cNvPr id="9329" name="Line 113"/>
          <p:cNvSpPr/>
          <p:nvPr/>
        </p:nvSpPr>
        <p:spPr>
          <a:xfrm>
            <a:off x="3759200" y="3000375"/>
            <a:ext cx="609600" cy="0"/>
          </a:xfrm>
          <a:prstGeom prst="line">
            <a:avLst/>
          </a:prstGeom>
          <a:ln w="9525" cap="flat" cmpd="sng">
            <a:solidFill>
              <a:srgbClr val="FF0000"/>
            </a:solidFill>
            <a:prstDash val="solid"/>
            <a:round/>
            <a:headEnd type="none" w="med" len="med"/>
            <a:tailEnd type="none" w="med" len="med"/>
          </a:ln>
        </p:spPr>
      </p:sp>
      <p:sp>
        <p:nvSpPr>
          <p:cNvPr id="9330" name="Line 114"/>
          <p:cNvSpPr/>
          <p:nvPr/>
        </p:nvSpPr>
        <p:spPr>
          <a:xfrm>
            <a:off x="5638800" y="3838575"/>
            <a:ext cx="609600" cy="0"/>
          </a:xfrm>
          <a:prstGeom prst="line">
            <a:avLst/>
          </a:prstGeom>
          <a:ln w="9525" cap="flat" cmpd="sng">
            <a:solidFill>
              <a:srgbClr val="FF0000"/>
            </a:solidFill>
            <a:prstDash val="solid"/>
            <a:round/>
            <a:headEnd type="none" w="med" len="med"/>
            <a:tailEnd type="none" w="med" len="med"/>
          </a:ln>
        </p:spPr>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9255">
                                            <p:txEl>
                                              <p:charRg st="0" end="42"/>
                                            </p:txEl>
                                          </p:spTgt>
                                        </p:tgtEl>
                                        <p:attrNameLst>
                                          <p:attrName>style.visibility</p:attrName>
                                        </p:attrNameLst>
                                      </p:cBhvr>
                                      <p:to>
                                        <p:strVal val="visible"/>
                                      </p:to>
                                    </p:set>
                                    <p:animEffect transition="in" filter="strips(downRight)">
                                      <p:cBhvr>
                                        <p:cTn id="7" dur="2000"/>
                                        <p:tgtEl>
                                          <p:spTgt spid="9255">
                                            <p:txEl>
                                              <p:charRg st="0" end="4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9291"/>
                                        </p:tgtEl>
                                        <p:attrNameLst>
                                          <p:attrName>style.visibility</p:attrName>
                                        </p:attrNameLst>
                                      </p:cBhvr>
                                      <p:to>
                                        <p:strVal val="visible"/>
                                      </p:to>
                                    </p:set>
                                    <p:animEffect transition="in" filter="slide(fromRight)">
                                      <p:cBhvr>
                                        <p:cTn id="12" dur="2000"/>
                                        <p:tgtEl>
                                          <p:spTgt spid="9291"/>
                                        </p:tgtEl>
                                      </p:cBhvr>
                                    </p:animEffect>
                                  </p:childTnLst>
                                </p:cTn>
                              </p:par>
                            </p:childTnLst>
                          </p:cTn>
                        </p:par>
                        <p:par>
                          <p:cTn id="13" fill="hold">
                            <p:stCondLst>
                              <p:cond delay="2000"/>
                            </p:stCondLst>
                            <p:childTnLst>
                              <p:par>
                                <p:cTn id="14" presetID="12" presetClass="entr" presetSubtype="8" fill="hold" grpId="0" nodeType="afterEffect">
                                  <p:stCondLst>
                                    <p:cond delay="0"/>
                                  </p:stCondLst>
                                  <p:childTnLst>
                                    <p:set>
                                      <p:cBhvr>
                                        <p:cTn id="15" dur="1" fill="hold">
                                          <p:stCondLst>
                                            <p:cond delay="0"/>
                                          </p:stCondLst>
                                        </p:cTn>
                                        <p:tgtEl>
                                          <p:spTgt spid="9292"/>
                                        </p:tgtEl>
                                        <p:attrNameLst>
                                          <p:attrName>style.visibility</p:attrName>
                                        </p:attrNameLst>
                                      </p:cBhvr>
                                      <p:to>
                                        <p:strVal val="visible"/>
                                      </p:to>
                                    </p:set>
                                    <p:animEffect transition="in" filter="slide(fromLeft)">
                                      <p:cBhvr>
                                        <p:cTn id="16" dur="2000"/>
                                        <p:tgtEl>
                                          <p:spTgt spid="9292"/>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nodeType="clickEffect">
                                  <p:stCondLst>
                                    <p:cond delay="0"/>
                                  </p:stCondLst>
                                  <p:childTnLst>
                                    <p:set>
                                      <p:cBhvr>
                                        <p:cTn id="20" dur="1" fill="hold">
                                          <p:stCondLst>
                                            <p:cond delay="0"/>
                                          </p:stCondLst>
                                        </p:cTn>
                                        <p:tgtEl>
                                          <p:spTgt spid="9255">
                                            <p:txEl>
                                              <p:charRg st="42" end="82"/>
                                            </p:txEl>
                                          </p:spTgt>
                                        </p:tgtEl>
                                        <p:attrNameLst>
                                          <p:attrName>style.visibility</p:attrName>
                                        </p:attrNameLst>
                                      </p:cBhvr>
                                      <p:to>
                                        <p:strVal val="visible"/>
                                      </p:to>
                                    </p:set>
                                    <p:animEffect transition="in" filter="strips(downRight)">
                                      <p:cBhvr>
                                        <p:cTn id="21" dur="2000"/>
                                        <p:tgtEl>
                                          <p:spTgt spid="9255">
                                            <p:txEl>
                                              <p:charRg st="42" end="8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7" presetClass="entr" presetSubtype="10" fill="hold" grpId="0" nodeType="clickEffect">
                                  <p:stCondLst>
                                    <p:cond delay="0"/>
                                  </p:stCondLst>
                                  <p:childTnLst>
                                    <p:set>
                                      <p:cBhvr>
                                        <p:cTn id="25" dur="1" fill="hold">
                                          <p:stCondLst>
                                            <p:cond delay="0"/>
                                          </p:stCondLst>
                                        </p:cTn>
                                        <p:tgtEl>
                                          <p:spTgt spid="9293"/>
                                        </p:tgtEl>
                                        <p:attrNameLst>
                                          <p:attrName>style.visibility</p:attrName>
                                        </p:attrNameLst>
                                      </p:cBhvr>
                                      <p:to>
                                        <p:strVal val="visible"/>
                                      </p:to>
                                    </p:set>
                                    <p:anim calcmode="lin" valueType="num">
                                      <p:cBhvr>
                                        <p:cTn id="26" dur="2000" fill="hold"/>
                                        <p:tgtEl>
                                          <p:spTgt spid="9293"/>
                                        </p:tgtEl>
                                        <p:attrNameLst>
                                          <p:attrName>ppt_w</p:attrName>
                                        </p:attrNameLst>
                                      </p:cBhvr>
                                      <p:tavLst>
                                        <p:tav tm="0">
                                          <p:val>
                                            <p:fltVal val="0.000000"/>
                                          </p:val>
                                        </p:tav>
                                        <p:tav tm="100000">
                                          <p:val>
                                            <p:strVal val="#ppt_w"/>
                                          </p:val>
                                        </p:tav>
                                      </p:tavLst>
                                    </p:anim>
                                    <p:anim calcmode="lin" valueType="num">
                                      <p:cBhvr>
                                        <p:cTn id="27" dur="2000" fill="hold"/>
                                        <p:tgtEl>
                                          <p:spTgt spid="9293"/>
                                        </p:tgtEl>
                                        <p:attrNameLst>
                                          <p:attrName>ppt_h</p:attrName>
                                        </p:attrNameLst>
                                      </p:cBhvr>
                                      <p:tavLst>
                                        <p:tav tm="0">
                                          <p:val>
                                            <p:strVal val="#ppt_h"/>
                                          </p:val>
                                        </p:tav>
                                        <p:tav tm="100000">
                                          <p:val>
                                            <p:strVal val="#ppt_h"/>
                                          </p:val>
                                        </p:tav>
                                      </p:tavLst>
                                    </p:anim>
                                  </p:childTnLst>
                                </p:cTn>
                              </p:par>
                            </p:childTnLst>
                          </p:cTn>
                        </p:par>
                        <p:par>
                          <p:cTn id="28" fill="hold">
                            <p:stCondLst>
                              <p:cond delay="2000"/>
                            </p:stCondLst>
                            <p:childTnLst>
                              <p:par>
                                <p:cTn id="29" presetID="18" presetClass="entr" presetSubtype="6" fill="hold" nodeType="afterEffect">
                                  <p:stCondLst>
                                    <p:cond delay="0"/>
                                  </p:stCondLst>
                                  <p:childTnLst>
                                    <p:set>
                                      <p:cBhvr>
                                        <p:cTn id="30" dur="1" fill="hold">
                                          <p:stCondLst>
                                            <p:cond delay="0"/>
                                          </p:stCondLst>
                                        </p:cTn>
                                        <p:tgtEl>
                                          <p:spTgt spid="9327"/>
                                        </p:tgtEl>
                                        <p:attrNameLst>
                                          <p:attrName>style.visibility</p:attrName>
                                        </p:attrNameLst>
                                      </p:cBhvr>
                                      <p:to>
                                        <p:strVal val="visible"/>
                                      </p:to>
                                    </p:set>
                                    <p:animEffect transition="in" filter="strips(downRight)">
                                      <p:cBhvr>
                                        <p:cTn id="31" dur="2000"/>
                                        <p:tgtEl>
                                          <p:spTgt spid="9327"/>
                                        </p:tgtEl>
                                      </p:cBhvr>
                                    </p:animEffect>
                                  </p:childTnLst>
                                </p:cTn>
                              </p:par>
                            </p:childTnLst>
                          </p:cTn>
                        </p:par>
                        <p:par>
                          <p:cTn id="32" fill="hold">
                            <p:stCondLst>
                              <p:cond delay="4000"/>
                            </p:stCondLst>
                            <p:childTnLst>
                              <p:par>
                                <p:cTn id="33" presetID="18" presetClass="entr" presetSubtype="6" fill="hold" nodeType="afterEffect">
                                  <p:stCondLst>
                                    <p:cond delay="0"/>
                                  </p:stCondLst>
                                  <p:childTnLst>
                                    <p:set>
                                      <p:cBhvr>
                                        <p:cTn id="34" dur="1" fill="hold">
                                          <p:stCondLst>
                                            <p:cond delay="0"/>
                                          </p:stCondLst>
                                        </p:cTn>
                                        <p:tgtEl>
                                          <p:spTgt spid="9328"/>
                                        </p:tgtEl>
                                        <p:attrNameLst>
                                          <p:attrName>style.visibility</p:attrName>
                                        </p:attrNameLst>
                                      </p:cBhvr>
                                      <p:to>
                                        <p:strVal val="visible"/>
                                      </p:to>
                                    </p:set>
                                    <p:animEffect transition="in" filter="strips(downRight)">
                                      <p:cBhvr>
                                        <p:cTn id="35" dur="2000"/>
                                        <p:tgtEl>
                                          <p:spTgt spid="9328"/>
                                        </p:tgtEl>
                                      </p:cBhvr>
                                    </p:animEffect>
                                  </p:childTnLst>
                                </p:cTn>
                              </p:par>
                            </p:childTnLst>
                          </p:cTn>
                        </p:par>
                        <p:par>
                          <p:cTn id="36" fill="hold">
                            <p:stCondLst>
                              <p:cond delay="6000"/>
                            </p:stCondLst>
                            <p:childTnLst>
                              <p:par>
                                <p:cTn id="37" presetID="18" presetClass="entr" presetSubtype="6" fill="hold" nodeType="afterEffect">
                                  <p:stCondLst>
                                    <p:cond delay="0"/>
                                  </p:stCondLst>
                                  <p:childTnLst>
                                    <p:set>
                                      <p:cBhvr>
                                        <p:cTn id="38" dur="1" fill="hold">
                                          <p:stCondLst>
                                            <p:cond delay="0"/>
                                          </p:stCondLst>
                                        </p:cTn>
                                        <p:tgtEl>
                                          <p:spTgt spid="9329"/>
                                        </p:tgtEl>
                                        <p:attrNameLst>
                                          <p:attrName>style.visibility</p:attrName>
                                        </p:attrNameLst>
                                      </p:cBhvr>
                                      <p:to>
                                        <p:strVal val="visible"/>
                                      </p:to>
                                    </p:set>
                                    <p:animEffect transition="in" filter="strips(downRight)">
                                      <p:cBhvr>
                                        <p:cTn id="39" dur="2000"/>
                                        <p:tgtEl>
                                          <p:spTgt spid="9329"/>
                                        </p:tgtEl>
                                      </p:cBhvr>
                                    </p:animEffect>
                                  </p:childTnLst>
                                </p:cTn>
                              </p:par>
                            </p:childTnLst>
                          </p:cTn>
                        </p:par>
                        <p:par>
                          <p:cTn id="40" fill="hold">
                            <p:stCondLst>
                              <p:cond delay="8000"/>
                            </p:stCondLst>
                            <p:childTnLst>
                              <p:par>
                                <p:cTn id="41" presetID="18" presetClass="entr" presetSubtype="6" fill="hold" nodeType="afterEffect">
                                  <p:stCondLst>
                                    <p:cond delay="0"/>
                                  </p:stCondLst>
                                  <p:childTnLst>
                                    <p:set>
                                      <p:cBhvr>
                                        <p:cTn id="42" dur="1" fill="hold">
                                          <p:stCondLst>
                                            <p:cond delay="0"/>
                                          </p:stCondLst>
                                        </p:cTn>
                                        <p:tgtEl>
                                          <p:spTgt spid="9330"/>
                                        </p:tgtEl>
                                        <p:attrNameLst>
                                          <p:attrName>style.visibility</p:attrName>
                                        </p:attrNameLst>
                                      </p:cBhvr>
                                      <p:to>
                                        <p:strVal val="visible"/>
                                      </p:to>
                                    </p:set>
                                    <p:animEffect transition="in" filter="strips(downRight)">
                                      <p:cBhvr>
                                        <p:cTn id="43" dur="2000"/>
                                        <p:tgtEl>
                                          <p:spTgt spid="9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1" grpId="0" bldLvl="0" animBg="1"/>
      <p:bldP spid="9292" grpId="0" bldLvl="0" animBg="1"/>
      <p:bldP spid="9293"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3"/>
          <p:cNvSpPr>
            <a:spLocks noGrp="1"/>
          </p:cNvSpPr>
          <p:nvPr>
            <p:ph idx="1"/>
          </p:nvPr>
        </p:nvSpPr>
        <p:spPr>
          <a:xfrm>
            <a:off x="533400" y="600075"/>
            <a:ext cx="8458200" cy="1893888"/>
          </a:xfrm>
        </p:spPr>
        <p:txBody>
          <a:bodyPr wrap="square" lIns="91440" tIns="45720" rIns="91440" bIns="45720" anchor="t"/>
          <a:p>
            <a:pPr marL="0" indent="0" eaLnBrk="1" hangingPunct="1">
              <a:lnSpc>
                <a:spcPct val="90000"/>
              </a:lnSpc>
              <a:buNone/>
            </a:pPr>
            <a:r>
              <a:rPr lang="zh-CN" altLang="en-US" sz="2800" b="1" dirty="0">
                <a:latin typeface="楷体" panose="02010609060101010101" charset="-122"/>
                <a:ea typeface="楷体" panose="02010609060101010101" charset="-122"/>
              </a:rPr>
              <a:t>三、借贷记账法及其应用</a:t>
            </a:r>
            <a:endParaRPr lang="zh-CN" altLang="en-US" sz="2800" b="1" dirty="0">
              <a:latin typeface="楷体" panose="02010609060101010101" charset="-122"/>
              <a:ea typeface="楷体" panose="02010609060101010101" charset="-122"/>
            </a:endParaRPr>
          </a:p>
          <a:p>
            <a:pPr marL="0" indent="0" eaLnBrk="1" hangingPunct="1">
              <a:lnSpc>
                <a:spcPct val="90000"/>
              </a:lnSpc>
              <a:buNone/>
            </a:pPr>
            <a:r>
              <a:rPr lang="zh-CN" altLang="en-US" sz="2400" b="1" dirty="0">
                <a:latin typeface="楷体" panose="02010609060101010101" charset="-122"/>
                <a:ea typeface="楷体" panose="02010609060101010101" charset="-122"/>
              </a:rPr>
              <a:t>（一）借贷记账法的定义</a:t>
            </a:r>
            <a:endParaRPr lang="zh-CN" altLang="en-US" sz="2400" b="1" dirty="0">
              <a:latin typeface="楷体" panose="02010609060101010101" charset="-122"/>
              <a:ea typeface="楷体" panose="02010609060101010101" charset="-122"/>
            </a:endParaRPr>
          </a:p>
          <a:p>
            <a:pPr marL="0" indent="0" eaLnBrk="1" hangingPunct="1">
              <a:lnSpc>
                <a:spcPct val="90000"/>
              </a:lnSpc>
              <a:buNone/>
            </a:pPr>
            <a:r>
              <a:rPr lang="zh-CN" altLang="en-US" b="1" dirty="0"/>
              <a:t>       </a:t>
            </a:r>
            <a:r>
              <a:rPr lang="zh-CN" altLang="en-US" sz="2400" dirty="0">
                <a:solidFill>
                  <a:srgbClr val="FF0000"/>
                </a:solidFill>
                <a:latin typeface="楷体" panose="02010609060101010101" charset="-122"/>
                <a:ea typeface="楷体" panose="02010609060101010101" charset="-122"/>
              </a:rPr>
              <a:t>★</a:t>
            </a:r>
            <a:r>
              <a:rPr lang="zh-CN" altLang="en-US" sz="2400" dirty="0">
                <a:latin typeface="楷体" panose="02010609060101010101" charset="-122"/>
                <a:ea typeface="楷体" panose="02010609060101010101" charset="-122"/>
              </a:rPr>
              <a:t>是以“借”和“贷”作为记账符号，记录交易或事项的发生和完成情况的一种复式记账方法。 </a:t>
            </a:r>
            <a:endParaRPr lang="zh-CN" altLang="en-US" sz="2400" dirty="0">
              <a:latin typeface="楷体" panose="02010609060101010101" charset="-122"/>
              <a:ea typeface="楷体" panose="02010609060101010101" charset="-122"/>
            </a:endParaRPr>
          </a:p>
        </p:txBody>
      </p:sp>
      <p:graphicFrame>
        <p:nvGraphicFramePr>
          <p:cNvPr id="43047" name="Group 39"/>
          <p:cNvGraphicFramePr>
            <a:graphicFrameLocks noGrp="1"/>
          </p:cNvGraphicFramePr>
          <p:nvPr/>
        </p:nvGraphicFramePr>
        <p:xfrm>
          <a:off x="1152525" y="2579688"/>
          <a:ext cx="6840538" cy="2417763"/>
        </p:xfrm>
        <a:graphic>
          <a:graphicData uri="http://schemas.openxmlformats.org/drawingml/2006/table">
            <a:tbl>
              <a:tblPr/>
              <a:tblGrid>
                <a:gridCol w="2303463"/>
                <a:gridCol w="2111375"/>
                <a:gridCol w="2425700"/>
              </a:tblGrid>
              <a:tr h="430213">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0" i="0" u="none" strike="noStrike" cap="none" normalizeH="0" baseline="0" smtClean="0">
                          <a:ln>
                            <a:noFill/>
                          </a:ln>
                          <a:solidFill>
                            <a:schemeClr val="tx1"/>
                          </a:solidFill>
                          <a:effectLst/>
                          <a:latin typeface="Arial" panose="020B0604020202020204" pitchFamily="34" charset="0"/>
                          <a:ea typeface="黑体" panose="02010609060101010101" pitchFamily="2" charset="-122"/>
                        </a:rPr>
                        <a:t>各种复式记账法的记账符号及其含义</a:t>
                      </a:r>
                      <a:endParaRPr kumimoji="0" lang="zh-CN" altLang="en-US" sz="2000" b="0" i="0" u="none" strike="noStrike" cap="none" normalizeH="0" baseline="0" smtClean="0">
                        <a:ln>
                          <a:noFill/>
                        </a:ln>
                        <a:solidFill>
                          <a:schemeClr val="tx1"/>
                        </a:solidFill>
                        <a:effectLst/>
                        <a:latin typeface="Arial" panose="020B0604020202020204" pitchFamily="34" charset="0"/>
                        <a:ea typeface="黑体" panose="02010609060101010101" pitchFamily="2" charset="-122"/>
                      </a:endParaRP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hMerge="1">
                  <a:tcPr/>
                </a:tc>
                <a:tc hMerge="1">
                  <a:tcPr/>
                </a:tc>
              </a:tr>
              <a:tr h="5524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smtClean="0">
                          <a:ln>
                            <a:noFill/>
                          </a:ln>
                          <a:solidFill>
                            <a:srgbClr val="0000FF"/>
                          </a:solidFill>
                          <a:effectLst/>
                          <a:latin typeface="宋体" panose="02010600030101010101" pitchFamily="2" charset="-122"/>
                          <a:ea typeface="宋体" panose="02010600030101010101" pitchFamily="2" charset="-122"/>
                        </a:rPr>
                        <a:t>记账方法</a:t>
                      </a:r>
                      <a:endParaRPr kumimoji="0" lang="zh-CN" altLang="en-US" sz="2000" b="1" i="0" u="none" strike="noStrike" cap="none" normalizeH="0" baseline="0" smtClean="0">
                        <a:ln>
                          <a:noFill/>
                        </a:ln>
                        <a:solidFill>
                          <a:srgbClr val="0000FF"/>
                        </a:solidFill>
                        <a:effectLst/>
                        <a:latin typeface="宋体" panose="02010600030101010101" pitchFamily="2" charset="-122"/>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smtClean="0">
                          <a:ln>
                            <a:noFill/>
                          </a:ln>
                          <a:solidFill>
                            <a:srgbClr val="0000FF"/>
                          </a:solidFill>
                          <a:effectLst/>
                          <a:latin typeface="宋体" panose="02010600030101010101" pitchFamily="2" charset="-122"/>
                          <a:ea typeface="宋体" panose="02010600030101010101" pitchFamily="2" charset="-122"/>
                        </a:rPr>
                        <a:t>记账符号</a:t>
                      </a:r>
                      <a:endParaRPr kumimoji="0" lang="zh-CN" altLang="en-US" sz="2000" b="1" i="0" u="none" strike="noStrike" cap="none" normalizeH="0" baseline="0" smtClean="0">
                        <a:ln>
                          <a:noFill/>
                        </a:ln>
                        <a:solidFill>
                          <a:srgbClr val="0000FF"/>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smtClean="0">
                          <a:ln>
                            <a:noFill/>
                          </a:ln>
                          <a:solidFill>
                            <a:srgbClr val="0000FF"/>
                          </a:solidFill>
                          <a:effectLst/>
                          <a:latin typeface="宋体" panose="02010600030101010101" pitchFamily="2" charset="-122"/>
                          <a:ea typeface="宋体" panose="02010600030101010101" pitchFamily="2" charset="-122"/>
                        </a:rPr>
                        <a:t>记账符号含义</a:t>
                      </a:r>
                      <a:endParaRPr kumimoji="0" lang="zh-CN" altLang="en-US" sz="2000" b="1" i="0" u="none" strike="noStrike" cap="none" normalizeH="0" baseline="0" smtClean="0">
                        <a:ln>
                          <a:noFill/>
                        </a:ln>
                        <a:solidFill>
                          <a:srgbClr val="0000FF"/>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921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增减记账法</a:t>
                      </a: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增、减</a:t>
                      </a: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增加</a:t>
                      </a:r>
                      <a:r>
                        <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减少</a:t>
                      </a: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778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收付记账法</a:t>
                      </a: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收、付</a:t>
                      </a: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增加</a:t>
                      </a:r>
                      <a:r>
                        <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减少</a:t>
                      </a: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651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借贷记账法</a:t>
                      </a: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借、贷</a:t>
                      </a: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增加</a:t>
                      </a:r>
                      <a:r>
                        <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减少</a:t>
                      </a: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r>
            </a:tbl>
          </a:graphicData>
        </a:graphic>
      </p:graphicFrame>
      <p:sp>
        <p:nvSpPr>
          <p:cNvPr id="43045" name="Rectangle 37"/>
          <p:cNvSpPr/>
          <p:nvPr/>
        </p:nvSpPr>
        <p:spPr>
          <a:xfrm>
            <a:off x="611188" y="5400675"/>
            <a:ext cx="7848600" cy="1008063"/>
          </a:xfrm>
          <a:prstGeom prst="rect">
            <a:avLst/>
          </a:prstGeom>
          <a:noFill/>
          <a:ln w="9525">
            <a:noFill/>
          </a:ln>
        </p:spPr>
        <p:txBody>
          <a:bodyPr anchor="t"/>
          <a:p>
            <a:pPr marL="342900" lvl="0" indent="-342900">
              <a:lnSpc>
                <a:spcPct val="80000"/>
              </a:lnSpc>
              <a:spcBef>
                <a:spcPct val="20000"/>
              </a:spcBef>
            </a:pPr>
            <a:r>
              <a:rPr lang="en-US" altLang="zh-CN" sz="3200" dirty="0">
                <a:solidFill>
                  <a:srgbClr val="FF0000"/>
                </a:solidFill>
                <a:latin typeface="宋体" panose="02010600030101010101" pitchFamily="2" charset="-122"/>
                <a:ea typeface="宋体" panose="02010600030101010101" pitchFamily="2" charset="-122"/>
              </a:rPr>
              <a:t>  </a:t>
            </a:r>
            <a:r>
              <a:rPr lang="en-US" altLang="zh-CN" sz="2400" dirty="0">
                <a:solidFill>
                  <a:srgbClr val="FF0000"/>
                </a:solidFill>
                <a:latin typeface="楷体" panose="02010609060101010101" charset="-122"/>
                <a:ea typeface="楷体" panose="02010609060101010101" charset="-122"/>
              </a:rPr>
              <a:t>◆</a:t>
            </a:r>
            <a:r>
              <a:rPr lang="zh-CN" altLang="en-US" sz="2400" dirty="0">
                <a:latin typeface="楷体" panose="02010609060101010101" charset="-122"/>
                <a:ea typeface="楷体" panose="02010609060101010101" charset="-122"/>
              </a:rPr>
              <a:t>借贷记账法是复式记账法的一种。</a:t>
            </a:r>
            <a:endParaRPr lang="zh-CN" altLang="en-US" sz="2400" dirty="0">
              <a:solidFill>
                <a:srgbClr val="FF0000"/>
              </a:solidFill>
              <a:latin typeface="楷体" panose="02010609060101010101" charset="-122"/>
              <a:ea typeface="楷体" panose="02010609060101010101" charset="-122"/>
            </a:endParaRPr>
          </a:p>
          <a:p>
            <a:pPr marL="342900" lvl="0" indent="-342900">
              <a:lnSpc>
                <a:spcPct val="80000"/>
              </a:lnSpc>
              <a:spcBef>
                <a:spcPct val="20000"/>
              </a:spcBef>
            </a:pPr>
            <a:r>
              <a:rPr lang="zh-CN" altLang="en-US" sz="2400" dirty="0">
                <a:solidFill>
                  <a:srgbClr val="FF0000"/>
                </a:solidFill>
                <a:latin typeface="楷体" panose="02010609060101010101" charset="-122"/>
                <a:ea typeface="楷体" panose="02010609060101010101" charset="-122"/>
              </a:rPr>
              <a:t>  ◆</a:t>
            </a:r>
            <a:r>
              <a:rPr lang="zh-CN" altLang="en-US" sz="2400" dirty="0">
                <a:latin typeface="楷体" panose="02010609060101010101" charset="-122"/>
                <a:ea typeface="楷体" panose="02010609060101010101" charset="-122"/>
              </a:rPr>
              <a:t>目前世界各国通用的一种记账方法。  </a:t>
            </a:r>
            <a:r>
              <a:rPr lang="zh-CN" altLang="en-US" sz="3200" dirty="0">
                <a:latin typeface="宋体" panose="02010600030101010101" pitchFamily="2" charset="-122"/>
                <a:ea typeface="宋体" panose="02010600030101010101" pitchFamily="2" charset="-122"/>
              </a:rPr>
              <a:t>  </a:t>
            </a:r>
            <a:endParaRPr lang="zh-CN" altLang="en-US" sz="3200" dirty="0">
              <a:latin typeface="宋体" panose="02010600030101010101" pitchFamily="2" charset="-122"/>
              <a:ea typeface="宋体" panose="02010600030101010101" pitchFamily="2" charset="-122"/>
            </a:endParaRPr>
          </a:p>
        </p:txBody>
      </p:sp>
      <p:grpSp>
        <p:nvGrpSpPr>
          <p:cNvPr id="2" name="Group 41"/>
          <p:cNvGrpSpPr/>
          <p:nvPr/>
        </p:nvGrpSpPr>
        <p:grpSpPr bwMode="auto">
          <a:xfrm>
            <a:off x="516889" y="4218305"/>
            <a:ext cx="990600" cy="1028700"/>
            <a:chOff x="2352" y="1728"/>
            <a:chExt cx="624" cy="648"/>
          </a:xfrm>
          <a:solidFill>
            <a:srgbClr val="FFFF00"/>
          </a:solidFill>
        </p:grpSpPr>
        <p:sp>
          <p:nvSpPr>
            <p:cNvPr id="8223" name="AutoShape 42"/>
            <p:cNvSpPr>
              <a:spLocks noChangeArrowheads="1"/>
            </p:cNvSpPr>
            <p:nvPr/>
          </p:nvSpPr>
          <p:spPr bwMode="auto">
            <a:xfrm rot="-5400000">
              <a:off x="2340" y="1740"/>
              <a:ext cx="648" cy="624"/>
            </a:xfrm>
            <a:prstGeom prst="hexagon">
              <a:avLst>
                <a:gd name="adj" fmla="val 25962"/>
                <a:gd name="vf" fmla="val 115470"/>
              </a:avLst>
            </a:prstGeom>
            <a:solidFill>
              <a:srgbClr val="99FF99"/>
            </a:solidFill>
            <a:ln w="9525">
              <a:solidFill>
                <a:srgbClr val="000000"/>
              </a:solidFill>
              <a:prstDash val="sysDot"/>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224" name="Text Box 43"/>
            <p:cNvSpPr txBox="1">
              <a:spLocks noChangeArrowheads="1"/>
            </p:cNvSpPr>
            <p:nvPr/>
          </p:nvSpPr>
          <p:spPr bwMode="auto">
            <a:xfrm>
              <a:off x="2460" y="1894"/>
              <a:ext cx="432" cy="337"/>
            </a:xfrm>
            <a:prstGeom prst="rect">
              <a:avLst/>
            </a:prstGeom>
            <a:grpFill/>
            <a:ln w="9525">
              <a:solidFill>
                <a:srgbClr val="DDDDDD"/>
              </a:solidFill>
              <a:prstDash val="sysDot"/>
              <a:miter lim="800000"/>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en-US" altLang="zh-CN" sz="20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20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225" name="AutoShape 44"/>
            <p:cNvSpPr>
              <a:spLocks noChangeArrowheads="1"/>
            </p:cNvSpPr>
            <p:nvPr/>
          </p:nvSpPr>
          <p:spPr bwMode="auto">
            <a:xfrm>
              <a:off x="2376" y="1829"/>
              <a:ext cx="576" cy="449"/>
            </a:xfrm>
            <a:prstGeom prst="wedgeEllipseCallout">
              <a:avLst>
                <a:gd name="adj1" fmla="val 10417"/>
                <a:gd name="adj2" fmla="val 26764"/>
              </a:avLst>
            </a:prstGeom>
            <a:solidFill>
              <a:srgbClr val="FFFF00"/>
            </a:solidFill>
            <a:ln w="9525">
              <a:solidFill>
                <a:srgbClr val="000000"/>
              </a:solidFill>
              <a:prstDash val="sysDot"/>
              <a:miter lim="800000"/>
            </a:ln>
          </p:spPr>
          <p:txBody>
            <a:bodyPr/>
            <a:lstStyle/>
            <a:p>
              <a:pPr marL="0" marR="0" lvl="0" indent="0" algn="ctr" defTabSz="914400" rtl="0" eaLnBrk="1" fontAlgn="base" latinLnBrk="0" hangingPunct="1">
                <a:lnSpc>
                  <a:spcPct val="120000"/>
                </a:lnSpc>
                <a:spcBef>
                  <a:spcPct val="0"/>
                </a:spcBef>
                <a:spcAft>
                  <a:spcPct val="0"/>
                </a:spcAft>
                <a:buClrTx/>
                <a:buSzTx/>
                <a:buFontTx/>
                <a:buNone/>
                <a:defRPr/>
              </a:pPr>
              <a:r>
                <a:rPr kumimoji="1" lang="zh-CN" altLang="en-US" sz="20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t>借</a:t>
              </a:r>
              <a:endParaRPr kumimoji="1" lang="zh-CN" altLang="en-US" sz="20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grpSp>
      <p:grpSp>
        <p:nvGrpSpPr>
          <p:cNvPr id="3" name="Group 45"/>
          <p:cNvGrpSpPr/>
          <p:nvPr/>
        </p:nvGrpSpPr>
        <p:grpSpPr bwMode="auto">
          <a:xfrm>
            <a:off x="7603489" y="4256405"/>
            <a:ext cx="990600" cy="1028700"/>
            <a:chOff x="2352" y="2401"/>
            <a:chExt cx="624" cy="648"/>
          </a:xfrm>
          <a:solidFill>
            <a:srgbClr val="FFFF00"/>
          </a:solidFill>
        </p:grpSpPr>
        <p:sp>
          <p:nvSpPr>
            <p:cNvPr id="8220" name="AutoShape 46"/>
            <p:cNvSpPr>
              <a:spLocks noChangeArrowheads="1"/>
            </p:cNvSpPr>
            <p:nvPr/>
          </p:nvSpPr>
          <p:spPr bwMode="auto">
            <a:xfrm rot="-5400000">
              <a:off x="2340" y="2413"/>
              <a:ext cx="648" cy="624"/>
            </a:xfrm>
            <a:prstGeom prst="hexagon">
              <a:avLst>
                <a:gd name="adj" fmla="val 25962"/>
                <a:gd name="vf" fmla="val 115470"/>
              </a:avLst>
            </a:prstGeom>
            <a:solidFill>
              <a:srgbClr val="99FF99"/>
            </a:solidFill>
            <a:ln w="9525">
              <a:solidFill>
                <a:srgbClr val="000000"/>
              </a:solidFill>
              <a:prstDash val="sysDot"/>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221" name="Text Box 47"/>
            <p:cNvSpPr txBox="1">
              <a:spLocks noChangeArrowheads="1"/>
            </p:cNvSpPr>
            <p:nvPr/>
          </p:nvSpPr>
          <p:spPr bwMode="auto">
            <a:xfrm>
              <a:off x="2460" y="2568"/>
              <a:ext cx="432" cy="336"/>
            </a:xfrm>
            <a:prstGeom prst="rect">
              <a:avLst/>
            </a:prstGeom>
            <a:grpFill/>
            <a:ln w="9525">
              <a:solidFill>
                <a:srgbClr val="DDDDDD"/>
              </a:solidFill>
              <a:prstDash val="sysDot"/>
              <a:miter lim="800000"/>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贷</a:t>
              </a:r>
              <a:endParaRPr kumimoji="1" lang="zh-CN" altLang="en-US" sz="20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222" name="AutoShape 48"/>
            <p:cNvSpPr>
              <a:spLocks noChangeArrowheads="1"/>
            </p:cNvSpPr>
            <p:nvPr/>
          </p:nvSpPr>
          <p:spPr bwMode="auto">
            <a:xfrm>
              <a:off x="2376" y="2503"/>
              <a:ext cx="576" cy="449"/>
            </a:xfrm>
            <a:prstGeom prst="wedgeEllipseCallout">
              <a:avLst>
                <a:gd name="adj1" fmla="val 10417"/>
                <a:gd name="adj2" fmla="val 26764"/>
              </a:avLst>
            </a:prstGeom>
            <a:solidFill>
              <a:srgbClr val="FFFF00"/>
            </a:solidFill>
            <a:ln w="9525">
              <a:solidFill>
                <a:srgbClr val="000000"/>
              </a:solidFill>
              <a:prstDash val="sysDot"/>
              <a:miter lim="800000"/>
            </a:ln>
          </p:spPr>
          <p:txBody>
            <a:bodyPr/>
            <a:lstStyle/>
            <a:p>
              <a:pPr marL="0" marR="0" lvl="0" indent="0" algn="ctr" defTabSz="914400" rtl="0" eaLnBrk="1" fontAlgn="base" latinLnBrk="0" hangingPunct="1">
                <a:lnSpc>
                  <a:spcPct val="120000"/>
                </a:lnSpc>
                <a:spcBef>
                  <a:spcPct val="0"/>
                </a:spcBef>
                <a:spcAft>
                  <a:spcPct val="0"/>
                </a:spcAft>
                <a:buClrTx/>
                <a:buSzTx/>
                <a:buFontTx/>
                <a:buNone/>
                <a:defRPr/>
              </a:pPr>
              <a:r>
                <a:rPr kumimoji="1" lang="zh-CN" altLang="en-US" sz="20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t>贷</a:t>
              </a:r>
              <a:endParaRPr kumimoji="1" lang="zh-CN" altLang="en-US" sz="20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20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nodeType="clickEffect">
                                  <p:stCondLst>
                                    <p:cond delay="0"/>
                                  </p:stCondLst>
                                  <p:childTnLst>
                                    <p:set>
                                      <p:cBhvr>
                                        <p:cTn id="6" dur="1" fill="hold">
                                          <p:stCondLst>
                                            <p:cond delay="0"/>
                                          </p:stCondLst>
                                        </p:cTn>
                                        <p:tgtEl>
                                          <p:spTgt spid="43047"/>
                                        </p:tgtEl>
                                        <p:attrNameLst>
                                          <p:attrName>style.visibility</p:attrName>
                                        </p:attrNameLst>
                                      </p:cBhvr>
                                      <p:to>
                                        <p:strVal val="visible"/>
                                      </p:to>
                                    </p:set>
                                    <p:animEffect transition="in" filter="diamond(out)">
                                      <p:cBhvr>
                                        <p:cTn id="7" dur="2000"/>
                                        <p:tgtEl>
                                          <p:spTgt spid="4304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3000"/>
                                        <p:tgtEl>
                                          <p:spTgt spid="2"/>
                                        </p:tgtEl>
                                      </p:cBhvr>
                                    </p:animEffect>
                                  </p:childTnLst>
                                </p:cTn>
                              </p:par>
                              <p:par>
                                <p:cTn id="13" presetID="9"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3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0" presetClass="entr" presetSubtype="0" fill="hold" grpId="0" nodeType="clickEffect">
                                  <p:stCondLst>
                                    <p:cond delay="0"/>
                                  </p:stCondLst>
                                  <p:childTnLst>
                                    <p:set>
                                      <p:cBhvr>
                                        <p:cTn id="19" dur="1" fill="hold">
                                          <p:stCondLst>
                                            <p:cond delay="0"/>
                                          </p:stCondLst>
                                        </p:cTn>
                                        <p:tgtEl>
                                          <p:spTgt spid="43045"/>
                                        </p:tgtEl>
                                        <p:attrNameLst>
                                          <p:attrName>style.visibility</p:attrName>
                                        </p:attrNameLst>
                                      </p:cBhvr>
                                      <p:to>
                                        <p:strVal val="visible"/>
                                      </p:to>
                                    </p:set>
                                    <p:animEffect transition="in" filter="wedge">
                                      <p:cBhvr>
                                        <p:cTn id="20" dur="2000"/>
                                        <p:tgtEl>
                                          <p:spTgt spid="43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4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3"/>
          <p:cNvSpPr>
            <a:spLocks noGrp="1"/>
          </p:cNvSpPr>
          <p:nvPr>
            <p:ph idx="1"/>
          </p:nvPr>
        </p:nvSpPr>
        <p:spPr>
          <a:xfrm>
            <a:off x="457200" y="533400"/>
            <a:ext cx="8229600" cy="609600"/>
          </a:xfrm>
        </p:spPr>
        <p:txBody>
          <a:bodyPr wrap="square" lIns="91440" tIns="45720" rIns="91440" bIns="45720" anchor="t"/>
          <a:p>
            <a:pPr marL="0" indent="0" eaLnBrk="1" hangingPunct="1">
              <a:buNone/>
            </a:pPr>
            <a:r>
              <a:rPr lang="zh-CN" altLang="en-US" sz="2400" b="1" dirty="0">
                <a:latin typeface="楷体" panose="02010609060101010101" charset="-122"/>
                <a:ea typeface="楷体" panose="02010609060101010101" charset="-122"/>
              </a:rPr>
              <a:t>（二）借贷记账法的内容</a:t>
            </a:r>
            <a:endParaRPr lang="zh-CN" altLang="en-US" sz="2400" dirty="0">
              <a:latin typeface="楷体" panose="02010609060101010101" charset="-122"/>
              <a:ea typeface="楷体" panose="02010609060101010101" charset="-122"/>
            </a:endParaRPr>
          </a:p>
        </p:txBody>
      </p:sp>
      <p:sp>
        <p:nvSpPr>
          <p:cNvPr id="44036" name="Rectangle 4"/>
          <p:cNvSpPr/>
          <p:nvPr/>
        </p:nvSpPr>
        <p:spPr>
          <a:xfrm>
            <a:off x="381000" y="3810000"/>
            <a:ext cx="8382000" cy="2133600"/>
          </a:xfrm>
          <a:prstGeom prst="rect">
            <a:avLst/>
          </a:prstGeom>
          <a:noFill/>
          <a:ln w="9525">
            <a:noFill/>
          </a:ln>
        </p:spPr>
        <p:txBody>
          <a:bodyPr anchor="t"/>
          <a:p>
            <a:pPr lvl="0" indent="0">
              <a:spcBef>
                <a:spcPct val="20000"/>
              </a:spcBef>
            </a:pPr>
            <a:r>
              <a:rPr lang="en-US" altLang="zh-CN" sz="3200" b="1" dirty="0">
                <a:latin typeface="Arial" panose="020B0604020202020204" pitchFamily="34" charset="0"/>
                <a:ea typeface="宋体" panose="02010600030101010101" pitchFamily="2" charset="-122"/>
              </a:rPr>
              <a:t>     </a:t>
            </a:r>
            <a:r>
              <a:rPr lang="en-US" altLang="zh-CN" sz="2400" dirty="0">
                <a:solidFill>
                  <a:srgbClr val="FF0000"/>
                </a:solidFill>
                <a:latin typeface="楷体" panose="02010609060101010101" charset="-122"/>
                <a:ea typeface="楷体" panose="02010609060101010101" charset="-122"/>
              </a:rPr>
              <a:t>★ </a:t>
            </a:r>
            <a:r>
              <a:rPr lang="zh-CN" altLang="en-US" sz="2400" dirty="0">
                <a:latin typeface="楷体" panose="02010609060101010101" charset="-122"/>
                <a:ea typeface="楷体" panose="02010609060101010101" charset="-122"/>
              </a:rPr>
              <a:t>借、贷符号</a:t>
            </a:r>
            <a:r>
              <a:rPr lang="zh-CN" altLang="en-US" sz="2400" dirty="0">
                <a:solidFill>
                  <a:srgbClr val="000000"/>
                </a:solidFill>
                <a:latin typeface="楷体" panose="02010609060101010101" charset="-122"/>
                <a:ea typeface="楷体" panose="02010609060101010101" charset="-122"/>
              </a:rPr>
              <a:t>对于</a:t>
            </a:r>
            <a:r>
              <a:rPr lang="zh-CN" altLang="en-US" sz="2400" dirty="0">
                <a:latin typeface="楷体" panose="02010609060101010101" charset="-122"/>
                <a:ea typeface="楷体" panose="02010609060101010101" charset="-122"/>
              </a:rPr>
              <a:t>不同性质（即会计账户所反映的会计要素性质）账户表示增加或减少的含义有较大差别。 </a:t>
            </a:r>
            <a:endParaRPr lang="zh-CN" altLang="en-US" sz="2400" dirty="0">
              <a:latin typeface="楷体" panose="02010609060101010101" charset="-122"/>
              <a:ea typeface="楷体" panose="02010609060101010101" charset="-122"/>
            </a:endParaRPr>
          </a:p>
        </p:txBody>
      </p:sp>
      <p:grpSp>
        <p:nvGrpSpPr>
          <p:cNvPr id="2" name="Group 5"/>
          <p:cNvGrpSpPr/>
          <p:nvPr/>
        </p:nvGrpSpPr>
        <p:grpSpPr>
          <a:xfrm>
            <a:off x="5257800" y="614363"/>
            <a:ext cx="3454400" cy="2738437"/>
            <a:chOff x="3062" y="1978"/>
            <a:chExt cx="2176" cy="1725"/>
          </a:xfrm>
        </p:grpSpPr>
        <p:sp>
          <p:nvSpPr>
            <p:cNvPr id="39940" name="AutoShape 6"/>
            <p:cNvSpPr/>
            <p:nvPr/>
          </p:nvSpPr>
          <p:spPr>
            <a:xfrm>
              <a:off x="3379" y="2296"/>
              <a:ext cx="1542" cy="1179"/>
            </a:xfrm>
            <a:prstGeom prst="wedgeRectCallout">
              <a:avLst>
                <a:gd name="adj1" fmla="val -35213"/>
                <a:gd name="adj2" fmla="val 53222"/>
              </a:avLst>
            </a:prstGeom>
            <a:solidFill>
              <a:srgbClr val="FFFF00"/>
            </a:solidFill>
            <a:ln w="9525">
              <a:noFill/>
            </a:ln>
          </p:spPr>
          <p:txBody>
            <a:bodyPr anchor="t"/>
            <a:p>
              <a:pPr lvl="0" indent="0" algn="ctr"/>
              <a:endParaRPr lang="zh-CN" altLang="zh-CN" sz="2400" dirty="0">
                <a:solidFill>
                  <a:srgbClr val="0000FF"/>
                </a:solidFill>
                <a:latin typeface="Times New Roman" panose="02020603050405020304" pitchFamily="18" charset="0"/>
                <a:ea typeface="宋体" panose="02010600030101010101" pitchFamily="2" charset="-122"/>
              </a:endParaRPr>
            </a:p>
          </p:txBody>
        </p:sp>
        <p:sp>
          <p:nvSpPr>
            <p:cNvPr id="39941" name="AutoShape 7"/>
            <p:cNvSpPr/>
            <p:nvPr/>
          </p:nvSpPr>
          <p:spPr>
            <a:xfrm>
              <a:off x="3833" y="1978"/>
              <a:ext cx="680" cy="590"/>
            </a:xfrm>
            <a:prstGeom prst="wedgeEllipseCallout">
              <a:avLst>
                <a:gd name="adj1" fmla="val 2204"/>
                <a:gd name="adj2" fmla="val 31866"/>
              </a:avLst>
            </a:prstGeom>
            <a:solidFill>
              <a:srgbClr val="FFCC99"/>
            </a:solidFill>
            <a:ln w="9525" cap="flat" cmpd="sng">
              <a:solidFill>
                <a:schemeClr val="tx1"/>
              </a:solidFill>
              <a:prstDash val="sysDot"/>
              <a:miter/>
              <a:headEnd type="none" w="med" len="med"/>
              <a:tailEnd type="none" w="med" len="med"/>
            </a:ln>
          </p:spPr>
          <p:txBody>
            <a:bodyPr anchor="t"/>
            <a:p>
              <a:pPr lvl="0" indent="0" algn="ctr"/>
              <a:r>
                <a:rPr lang="zh-CN" altLang="en-US" sz="2000" b="1" dirty="0">
                  <a:solidFill>
                    <a:srgbClr val="0000FF"/>
                  </a:solidFill>
                  <a:latin typeface="Times New Roman" panose="02020603050405020304" pitchFamily="18" charset="0"/>
                  <a:ea typeface="宋体" panose="02010600030101010101" pitchFamily="2" charset="-122"/>
                </a:rPr>
                <a:t>记账符号</a:t>
              </a:r>
              <a:endParaRPr lang="zh-CN" altLang="en-US" sz="2000" b="1" dirty="0">
                <a:solidFill>
                  <a:srgbClr val="0000FF"/>
                </a:solidFill>
                <a:latin typeface="Times New Roman" panose="02020603050405020304" pitchFamily="18" charset="0"/>
                <a:ea typeface="宋体" panose="02010600030101010101" pitchFamily="2" charset="-122"/>
              </a:endParaRPr>
            </a:p>
          </p:txBody>
        </p:sp>
        <p:sp>
          <p:nvSpPr>
            <p:cNvPr id="39942" name="AutoShape 8"/>
            <p:cNvSpPr/>
            <p:nvPr/>
          </p:nvSpPr>
          <p:spPr>
            <a:xfrm>
              <a:off x="3062" y="2387"/>
              <a:ext cx="680" cy="590"/>
            </a:xfrm>
            <a:prstGeom prst="wedgeEllipseCallout">
              <a:avLst>
                <a:gd name="adj1" fmla="val 2204"/>
                <a:gd name="adj2" fmla="val 31866"/>
              </a:avLst>
            </a:prstGeom>
            <a:solidFill>
              <a:srgbClr val="FFCC99"/>
            </a:solidFill>
            <a:ln w="9525" cap="flat" cmpd="sng">
              <a:solidFill>
                <a:schemeClr val="tx1"/>
              </a:solidFill>
              <a:prstDash val="sysDot"/>
              <a:miter/>
              <a:headEnd type="none" w="med" len="med"/>
              <a:tailEnd type="none" w="med" len="med"/>
            </a:ln>
          </p:spPr>
          <p:txBody>
            <a:bodyPr anchor="t"/>
            <a:p>
              <a:pPr lvl="0" indent="0" algn="ctr"/>
              <a:r>
                <a:rPr lang="zh-CN" altLang="en-US" sz="2000" b="1" dirty="0">
                  <a:solidFill>
                    <a:srgbClr val="0000FF"/>
                  </a:solidFill>
                  <a:latin typeface="Times New Roman" panose="02020603050405020304" pitchFamily="18" charset="0"/>
                  <a:ea typeface="宋体" panose="02010600030101010101" pitchFamily="2" charset="-122"/>
                </a:rPr>
                <a:t>账户结构</a:t>
              </a:r>
              <a:endParaRPr lang="zh-CN" altLang="en-US" sz="2000" b="1" dirty="0">
                <a:solidFill>
                  <a:srgbClr val="0000FF"/>
                </a:solidFill>
                <a:latin typeface="Times New Roman" panose="02020603050405020304" pitchFamily="18" charset="0"/>
                <a:ea typeface="宋体" panose="02010600030101010101" pitchFamily="2" charset="-122"/>
              </a:endParaRPr>
            </a:p>
          </p:txBody>
        </p:sp>
        <p:sp>
          <p:nvSpPr>
            <p:cNvPr id="39943" name="AutoShape 9"/>
            <p:cNvSpPr/>
            <p:nvPr/>
          </p:nvSpPr>
          <p:spPr>
            <a:xfrm>
              <a:off x="3787" y="2614"/>
              <a:ext cx="726" cy="499"/>
            </a:xfrm>
            <a:prstGeom prst="wedgeRoundRectCallout">
              <a:avLst>
                <a:gd name="adj1" fmla="val 24241"/>
                <a:gd name="adj2" fmla="val 6912"/>
                <a:gd name="adj3" fmla="val 16667"/>
              </a:avLst>
            </a:prstGeom>
            <a:solidFill>
              <a:srgbClr val="66FFFF"/>
            </a:solidFill>
            <a:ln w="9525" cap="flat" cmpd="sng">
              <a:solidFill>
                <a:schemeClr val="tx1"/>
              </a:solidFill>
              <a:prstDash val="sysDot"/>
              <a:miter/>
              <a:headEnd type="none" w="med" len="med"/>
              <a:tailEnd type="none" w="med" len="med"/>
            </a:ln>
          </p:spPr>
          <p:txBody>
            <a:bodyPr anchor="t"/>
            <a:p>
              <a:pPr lvl="0" indent="0" algn="ctr"/>
              <a:r>
                <a:rPr lang="zh-CN" altLang="en-US" sz="2000" b="1" dirty="0">
                  <a:solidFill>
                    <a:srgbClr val="FF0000"/>
                  </a:solidFill>
                  <a:latin typeface="Times New Roman" panose="02020603050405020304" pitchFamily="18" charset="0"/>
                  <a:ea typeface="宋体" panose="02010600030101010101" pitchFamily="2" charset="-122"/>
                </a:rPr>
                <a:t>借    贷</a:t>
              </a:r>
              <a:endParaRPr lang="zh-CN" altLang="en-US" sz="2000" b="1" dirty="0">
                <a:solidFill>
                  <a:srgbClr val="FF0000"/>
                </a:solidFill>
                <a:latin typeface="Times New Roman" panose="02020603050405020304" pitchFamily="18" charset="0"/>
                <a:ea typeface="宋体" panose="02010600030101010101" pitchFamily="2" charset="-122"/>
              </a:endParaRPr>
            </a:p>
            <a:p>
              <a:pPr lvl="0" indent="0" algn="ctr"/>
              <a:r>
                <a:rPr lang="zh-CN" altLang="en-US" sz="2000" b="1" dirty="0">
                  <a:solidFill>
                    <a:srgbClr val="FF0000"/>
                  </a:solidFill>
                  <a:latin typeface="Times New Roman" panose="02020603050405020304" pitchFamily="18" charset="0"/>
                  <a:ea typeface="宋体" panose="02010600030101010101" pitchFamily="2" charset="-122"/>
                </a:rPr>
                <a:t>记账法</a:t>
              </a:r>
              <a:endParaRPr lang="zh-CN" altLang="en-US" sz="2000" b="1" dirty="0">
                <a:solidFill>
                  <a:srgbClr val="FF0000"/>
                </a:solidFill>
                <a:latin typeface="Times New Roman" panose="02020603050405020304" pitchFamily="18" charset="0"/>
                <a:ea typeface="宋体" panose="02010600030101010101" pitchFamily="2" charset="-122"/>
              </a:endParaRPr>
            </a:p>
          </p:txBody>
        </p:sp>
        <p:sp>
          <p:nvSpPr>
            <p:cNvPr id="39944" name="AutoShape 10"/>
            <p:cNvSpPr/>
            <p:nvPr/>
          </p:nvSpPr>
          <p:spPr>
            <a:xfrm>
              <a:off x="4558" y="2387"/>
              <a:ext cx="680" cy="590"/>
            </a:xfrm>
            <a:prstGeom prst="wedgeEllipseCallout">
              <a:avLst>
                <a:gd name="adj1" fmla="val 2204"/>
                <a:gd name="adj2" fmla="val 31866"/>
              </a:avLst>
            </a:prstGeom>
            <a:solidFill>
              <a:srgbClr val="FFCC99"/>
            </a:solidFill>
            <a:ln w="9525" cap="flat" cmpd="sng">
              <a:solidFill>
                <a:schemeClr val="tx1"/>
              </a:solidFill>
              <a:prstDash val="sysDot"/>
              <a:miter/>
              <a:headEnd type="none" w="med" len="med"/>
              <a:tailEnd type="none" w="med" len="med"/>
            </a:ln>
          </p:spPr>
          <p:txBody>
            <a:bodyPr anchor="t"/>
            <a:p>
              <a:pPr lvl="0" indent="0" algn="ctr"/>
              <a:r>
                <a:rPr lang="zh-CN" altLang="en-US" sz="2000" b="1" dirty="0">
                  <a:solidFill>
                    <a:srgbClr val="0000FF"/>
                  </a:solidFill>
                  <a:latin typeface="Times New Roman" panose="02020603050405020304" pitchFamily="18" charset="0"/>
                  <a:ea typeface="宋体" panose="02010600030101010101" pitchFamily="2" charset="-122"/>
                </a:rPr>
                <a:t>记账规则</a:t>
              </a:r>
              <a:endParaRPr lang="zh-CN" altLang="en-US" sz="2000" b="1" dirty="0">
                <a:solidFill>
                  <a:srgbClr val="0000FF"/>
                </a:solidFill>
                <a:latin typeface="Times New Roman" panose="02020603050405020304" pitchFamily="18" charset="0"/>
                <a:ea typeface="宋体" panose="02010600030101010101" pitchFamily="2" charset="-122"/>
              </a:endParaRPr>
            </a:p>
          </p:txBody>
        </p:sp>
        <p:sp>
          <p:nvSpPr>
            <p:cNvPr id="39945" name="AutoShape 11"/>
            <p:cNvSpPr/>
            <p:nvPr/>
          </p:nvSpPr>
          <p:spPr>
            <a:xfrm>
              <a:off x="3379" y="3113"/>
              <a:ext cx="680" cy="590"/>
            </a:xfrm>
            <a:prstGeom prst="wedgeEllipseCallout">
              <a:avLst>
                <a:gd name="adj1" fmla="val 2204"/>
                <a:gd name="adj2" fmla="val 31866"/>
              </a:avLst>
            </a:prstGeom>
            <a:solidFill>
              <a:srgbClr val="FFCC99"/>
            </a:solidFill>
            <a:ln w="9525" cap="flat" cmpd="sng">
              <a:solidFill>
                <a:schemeClr val="tx1"/>
              </a:solidFill>
              <a:prstDash val="sysDot"/>
              <a:miter/>
              <a:headEnd type="none" w="med" len="med"/>
              <a:tailEnd type="none" w="med" len="med"/>
            </a:ln>
          </p:spPr>
          <p:txBody>
            <a:bodyPr anchor="t"/>
            <a:p>
              <a:pPr lvl="0" indent="0" algn="ctr"/>
              <a:r>
                <a:rPr lang="zh-CN" altLang="en-US" sz="2000" b="1" dirty="0">
                  <a:solidFill>
                    <a:srgbClr val="0000FF"/>
                  </a:solidFill>
                  <a:latin typeface="Times New Roman" panose="02020603050405020304" pitchFamily="18" charset="0"/>
                  <a:ea typeface="宋体" panose="02010600030101010101" pitchFamily="2" charset="-122"/>
                </a:rPr>
                <a:t>分录编制</a:t>
              </a:r>
              <a:endParaRPr lang="zh-CN" altLang="en-US" sz="2000" b="1" dirty="0">
                <a:solidFill>
                  <a:srgbClr val="0000FF"/>
                </a:solidFill>
                <a:latin typeface="Times New Roman" panose="02020603050405020304" pitchFamily="18" charset="0"/>
                <a:ea typeface="宋体" panose="02010600030101010101" pitchFamily="2" charset="-122"/>
              </a:endParaRPr>
            </a:p>
          </p:txBody>
        </p:sp>
        <p:sp>
          <p:nvSpPr>
            <p:cNvPr id="39946" name="AutoShape 12"/>
            <p:cNvSpPr/>
            <p:nvPr/>
          </p:nvSpPr>
          <p:spPr>
            <a:xfrm>
              <a:off x="4241" y="3112"/>
              <a:ext cx="680" cy="590"/>
            </a:xfrm>
            <a:prstGeom prst="wedgeEllipseCallout">
              <a:avLst>
                <a:gd name="adj1" fmla="val 2204"/>
                <a:gd name="adj2" fmla="val 31866"/>
              </a:avLst>
            </a:prstGeom>
            <a:solidFill>
              <a:srgbClr val="FFCC99"/>
            </a:solidFill>
            <a:ln w="9525" cap="flat" cmpd="sng">
              <a:solidFill>
                <a:schemeClr val="tx1"/>
              </a:solidFill>
              <a:prstDash val="sysDot"/>
              <a:miter/>
              <a:headEnd type="none" w="med" len="med"/>
              <a:tailEnd type="none" w="med" len="med"/>
            </a:ln>
          </p:spPr>
          <p:txBody>
            <a:bodyPr anchor="t"/>
            <a:p>
              <a:pPr lvl="0" indent="0" algn="ctr"/>
              <a:r>
                <a:rPr lang="zh-CN" altLang="en-US" sz="2000" b="1" dirty="0">
                  <a:solidFill>
                    <a:srgbClr val="0000FF"/>
                  </a:solidFill>
                  <a:latin typeface="Times New Roman" panose="02020603050405020304" pitchFamily="18" charset="0"/>
                  <a:ea typeface="宋体" panose="02010600030101010101" pitchFamily="2" charset="-122"/>
                </a:rPr>
                <a:t>试算平衡</a:t>
              </a:r>
              <a:endParaRPr lang="zh-CN" altLang="en-US" sz="2000" b="1" dirty="0">
                <a:solidFill>
                  <a:srgbClr val="0000FF"/>
                </a:solidFill>
                <a:latin typeface="Times New Roman" panose="02020603050405020304" pitchFamily="18" charset="0"/>
                <a:ea typeface="宋体" panose="02010600030101010101" pitchFamily="2" charset="-122"/>
              </a:endParaRPr>
            </a:p>
          </p:txBody>
        </p:sp>
      </p:grpSp>
      <p:sp>
        <p:nvSpPr>
          <p:cNvPr id="44045" name="Rectangle 13"/>
          <p:cNvSpPr/>
          <p:nvPr/>
        </p:nvSpPr>
        <p:spPr>
          <a:xfrm>
            <a:off x="457200" y="1143000"/>
            <a:ext cx="5791200" cy="609600"/>
          </a:xfrm>
          <a:prstGeom prst="rect">
            <a:avLst/>
          </a:prstGeom>
          <a:noFill/>
          <a:ln w="9525">
            <a:noFill/>
          </a:ln>
        </p:spPr>
        <p:txBody>
          <a:bodyPr anchor="t"/>
          <a:p>
            <a:pPr lvl="0" indent="0">
              <a:spcBef>
                <a:spcPct val="20000"/>
              </a:spcBef>
            </a:pPr>
            <a:r>
              <a:rPr lang="en-US" altLang="zh-CN" sz="2400" b="1" dirty="0">
                <a:latin typeface="楷体" panose="02010609060101010101" charset="-122"/>
                <a:ea typeface="楷体" panose="02010609060101010101" charset="-122"/>
              </a:rPr>
              <a:t>1. </a:t>
            </a:r>
            <a:r>
              <a:rPr lang="zh-CN" altLang="en-US" sz="2400" b="1" dirty="0">
                <a:latin typeface="楷体" panose="02010609060101010101" charset="-122"/>
                <a:ea typeface="楷体" panose="02010609060101010101" charset="-122"/>
              </a:rPr>
              <a:t>记账符号： 借、贷 </a:t>
            </a:r>
            <a:endParaRPr lang="zh-CN" altLang="en-US" sz="2400" b="1" dirty="0">
              <a:latin typeface="楷体" panose="02010609060101010101" charset="-122"/>
              <a:ea typeface="楷体" panose="02010609060101010101" charset="-122"/>
            </a:endParaRPr>
          </a:p>
        </p:txBody>
      </p:sp>
      <p:grpSp>
        <p:nvGrpSpPr>
          <p:cNvPr id="3" name="Group 17"/>
          <p:cNvGrpSpPr/>
          <p:nvPr/>
        </p:nvGrpSpPr>
        <p:grpSpPr>
          <a:xfrm>
            <a:off x="2667000" y="1550988"/>
            <a:ext cx="1371600" cy="476250"/>
            <a:chOff x="2016" y="1524"/>
            <a:chExt cx="864" cy="300"/>
          </a:xfrm>
        </p:grpSpPr>
        <p:sp>
          <p:nvSpPr>
            <p:cNvPr id="39949" name="Line 15"/>
            <p:cNvSpPr/>
            <p:nvPr/>
          </p:nvSpPr>
          <p:spPr>
            <a:xfrm>
              <a:off x="2016" y="1524"/>
              <a:ext cx="864" cy="0"/>
            </a:xfrm>
            <a:prstGeom prst="line">
              <a:avLst/>
            </a:prstGeom>
            <a:ln w="19050" cap="flat" cmpd="sng">
              <a:solidFill>
                <a:srgbClr val="0000FF"/>
              </a:solidFill>
              <a:prstDash val="solid"/>
              <a:round/>
              <a:headEnd type="none" w="med" len="med"/>
              <a:tailEnd type="none" w="med" len="med"/>
            </a:ln>
          </p:spPr>
        </p:sp>
        <p:sp>
          <p:nvSpPr>
            <p:cNvPr id="39950" name="AutoShape 16"/>
            <p:cNvSpPr/>
            <p:nvPr/>
          </p:nvSpPr>
          <p:spPr>
            <a:xfrm>
              <a:off x="2544" y="1536"/>
              <a:ext cx="288" cy="288"/>
            </a:xfrm>
            <a:prstGeom prst="downArrow">
              <a:avLst>
                <a:gd name="adj1" fmla="val 50000"/>
                <a:gd name="adj2" fmla="val 25000"/>
              </a:avLst>
            </a:prstGeom>
            <a:solidFill>
              <a:srgbClr val="CCFFFF"/>
            </a:solidFill>
            <a:ln w="9525" cap="flat" cmpd="sng">
              <a:solidFill>
                <a:srgbClr val="0000FF"/>
              </a:solidFill>
              <a:prstDash val="solid"/>
              <a:miter/>
              <a:headEnd type="none" w="med" len="med"/>
              <a:tailEnd type="none" w="med" len="med"/>
            </a:ln>
          </p:spPr>
          <p:txBody>
            <a:bodyPr vert="eaVert" wrap="none" anchor="ctr"/>
            <a:p>
              <a:pPr lvl="0" indent="0"/>
              <a:endParaRPr lang="zh-CN" altLang="en-US" dirty="0">
                <a:latin typeface="Arial" panose="020B0604020202020204" pitchFamily="34" charset="0"/>
                <a:ea typeface="宋体" panose="02010600030101010101" pitchFamily="2" charset="-122"/>
              </a:endParaRPr>
            </a:p>
          </p:txBody>
        </p:sp>
      </p:grpSp>
      <p:grpSp>
        <p:nvGrpSpPr>
          <p:cNvPr id="39951" name="组合 3"/>
          <p:cNvGrpSpPr/>
          <p:nvPr/>
        </p:nvGrpSpPr>
        <p:grpSpPr>
          <a:xfrm>
            <a:off x="381000" y="2027238"/>
            <a:ext cx="4800600" cy="1371600"/>
            <a:chOff x="600" y="3480"/>
            <a:chExt cx="7560" cy="2160"/>
          </a:xfrm>
        </p:grpSpPr>
        <p:sp>
          <p:nvSpPr>
            <p:cNvPr id="39952" name="AutoShape 14"/>
            <p:cNvSpPr/>
            <p:nvPr/>
          </p:nvSpPr>
          <p:spPr>
            <a:xfrm>
              <a:off x="1800" y="3750"/>
              <a:ext cx="6360" cy="1890"/>
            </a:xfrm>
            <a:prstGeom prst="wedgeRoundRectCallout">
              <a:avLst>
                <a:gd name="adj1" fmla="val 24019"/>
                <a:gd name="adj2" fmla="val -32542"/>
                <a:gd name="adj3" fmla="val 16667"/>
              </a:avLst>
            </a:prstGeom>
            <a:solidFill>
              <a:srgbClr val="CCFFCC"/>
            </a:solidFill>
            <a:ln w="9525" cap="flat" cmpd="sng">
              <a:solidFill>
                <a:schemeClr val="tx1"/>
              </a:solidFill>
              <a:prstDash val="sysDot"/>
              <a:miter/>
              <a:headEnd type="none" w="med" len="med"/>
              <a:tailEnd type="none" w="med" len="med"/>
            </a:ln>
          </p:spPr>
          <p:txBody>
            <a:bodyPr anchor="t"/>
            <a:p>
              <a:pPr lvl="0" indent="0"/>
              <a:r>
                <a:rPr lang="en-US" altLang="zh-CN" sz="2000" b="1" dirty="0">
                  <a:solidFill>
                    <a:srgbClr val="FF0000"/>
                  </a:solidFill>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应与借款、贷款严格区别！在借贷记账法下，</a:t>
              </a:r>
              <a:r>
                <a:rPr lang="zh-CN" altLang="en-US" sz="2000" b="1" dirty="0">
                  <a:latin typeface="Arial" panose="020B0604020202020204" pitchFamily="34"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借</a:t>
              </a:r>
              <a:r>
                <a:rPr lang="zh-CN" altLang="en-US" sz="2000" b="1" dirty="0">
                  <a:latin typeface="Arial" panose="020B0604020202020204" pitchFamily="34"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a:t>
              </a:r>
              <a:r>
                <a:rPr lang="zh-CN" altLang="en-US" sz="2000" b="1" dirty="0">
                  <a:latin typeface="Arial" panose="020B0604020202020204" pitchFamily="34"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贷</a:t>
              </a:r>
              <a:r>
                <a:rPr lang="zh-CN" altLang="en-US" sz="2000" b="1" dirty="0">
                  <a:latin typeface="Arial" panose="020B0604020202020204" pitchFamily="34"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只是用来表示增加、减少的符号。</a:t>
              </a:r>
              <a:endParaRPr lang="zh-CN" altLang="en-US" sz="2000" b="1" dirty="0">
                <a:latin typeface="Times New Roman" panose="02020603050405020304" pitchFamily="18" charset="0"/>
                <a:ea typeface="宋体" panose="02010600030101010101" pitchFamily="2" charset="-122"/>
              </a:endParaRPr>
            </a:p>
          </p:txBody>
        </p:sp>
        <p:sp>
          <p:nvSpPr>
            <p:cNvPr id="39953" name="AutoShape 18"/>
            <p:cNvSpPr/>
            <p:nvPr/>
          </p:nvSpPr>
          <p:spPr>
            <a:xfrm>
              <a:off x="600" y="3480"/>
              <a:ext cx="1320" cy="1200"/>
            </a:xfrm>
            <a:prstGeom prst="wedgeRoundRectCallout">
              <a:avLst>
                <a:gd name="adj1" fmla="val -24241"/>
                <a:gd name="adj2" fmla="val -26875"/>
                <a:gd name="adj3" fmla="val 16667"/>
              </a:avLst>
            </a:prstGeom>
            <a:solidFill>
              <a:srgbClr val="009900"/>
            </a:solidFill>
            <a:ln w="9525" cap="flat" cmpd="sng">
              <a:solidFill>
                <a:schemeClr val="tx1"/>
              </a:solidFill>
              <a:prstDash val="sysDot"/>
              <a:miter/>
              <a:headEnd type="none" w="med" len="med"/>
              <a:tailEnd type="none" w="med" len="med"/>
            </a:ln>
          </p:spPr>
          <p:txBody>
            <a:bodyPr anchor="t"/>
            <a:p>
              <a:pPr lvl="0" indent="0" algn="ctr">
                <a:lnSpc>
                  <a:spcPct val="90000"/>
                </a:lnSpc>
              </a:pPr>
              <a:r>
                <a:rPr lang="zh-CN" altLang="en-US" sz="2000" b="1" dirty="0">
                  <a:solidFill>
                    <a:schemeClr val="bg1"/>
                  </a:solidFill>
                  <a:latin typeface="Times New Roman" panose="02020603050405020304" pitchFamily="18" charset="0"/>
                  <a:ea typeface="宋体" panose="02010600030101010101" pitchFamily="2" charset="-122"/>
                </a:rPr>
                <a:t>特别提示</a:t>
              </a:r>
              <a:endParaRPr lang="zh-CN" altLang="en-US" sz="2000" b="1" dirty="0">
                <a:solidFill>
                  <a:schemeClr val="bg1"/>
                </a:solidFill>
                <a:latin typeface="Times New Roman" panose="02020603050405020304" pitchFamily="18" charset="0"/>
                <a:ea typeface="宋体" panose="02010600030101010101" pitchFamily="2" charset="-122"/>
              </a:endParaRPr>
            </a:p>
          </p:txBody>
        </p:sp>
      </p:gr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44045"/>
                                        </p:tgtEl>
                                        <p:attrNameLst>
                                          <p:attrName>style.visibility</p:attrName>
                                        </p:attrNameLst>
                                      </p:cBhvr>
                                      <p:to>
                                        <p:strVal val="visible"/>
                                      </p:to>
                                    </p:set>
                                    <p:animEffect transition="in" filter="slide(fromRight)">
                                      <p:cBhvr>
                                        <p:cTn id="12" dur="3000"/>
                                        <p:tgtEl>
                                          <p:spTgt spid="44045"/>
                                        </p:tgtEl>
                                      </p:cBhvr>
                                    </p:animEffect>
                                  </p:childTnLst>
                                </p:cTn>
                              </p:par>
                            </p:childTnLst>
                          </p:cTn>
                        </p:par>
                        <p:par>
                          <p:cTn id="13" fill="hold">
                            <p:stCondLst>
                              <p:cond delay="3000"/>
                            </p:stCondLst>
                            <p:childTnLst>
                              <p:par>
                                <p:cTn id="14" presetID="18" presetClass="entr" presetSubtype="6"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strips(downRight)">
                                      <p:cBhvr>
                                        <p:cTn id="16" dur="2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1" fill="hold" grpId="0" nodeType="clickEffect">
                                  <p:stCondLst>
                                    <p:cond delay="0"/>
                                  </p:stCondLst>
                                  <p:childTnLst>
                                    <p:set>
                                      <p:cBhvr>
                                        <p:cTn id="20" dur="1" fill="hold">
                                          <p:stCondLst>
                                            <p:cond delay="0"/>
                                          </p:stCondLst>
                                        </p:cTn>
                                        <p:tgtEl>
                                          <p:spTgt spid="44036"/>
                                        </p:tgtEl>
                                        <p:attrNameLst>
                                          <p:attrName>style.visibility</p:attrName>
                                        </p:attrNameLst>
                                      </p:cBhvr>
                                      <p:to>
                                        <p:strVal val="visible"/>
                                      </p:to>
                                    </p:set>
                                    <p:animEffect transition="in" filter="slide(fromTop)">
                                      <p:cBhvr>
                                        <p:cTn id="21" dur="2000"/>
                                        <p:tgtEl>
                                          <p:spTgt spid="44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p:bldP spid="4404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AutoShape 151"/>
          <p:cNvSpPr/>
          <p:nvPr/>
        </p:nvSpPr>
        <p:spPr>
          <a:xfrm>
            <a:off x="2895600" y="990600"/>
            <a:ext cx="5943600" cy="3962400"/>
          </a:xfrm>
          <a:prstGeom prst="wedgeRectCallout">
            <a:avLst>
              <a:gd name="adj1" fmla="val -10792"/>
              <a:gd name="adj2" fmla="val 21514"/>
            </a:avLst>
          </a:prstGeom>
          <a:solidFill>
            <a:srgbClr val="FFFF99"/>
          </a:solidFill>
          <a:ln w="9525">
            <a:noFill/>
          </a:ln>
        </p:spPr>
        <p:txBody>
          <a:bodyPr anchor="t"/>
          <a:p>
            <a:pPr lvl="0" indent="0" algn="ctr"/>
            <a:endParaRPr lang="zh-CN" altLang="zh-CN" sz="3200" b="1" dirty="0">
              <a:latin typeface="Times New Roman" panose="02020603050405020304" pitchFamily="18" charset="0"/>
              <a:ea typeface="宋体" panose="02010600030101010101" pitchFamily="2" charset="-122"/>
            </a:endParaRPr>
          </a:p>
        </p:txBody>
      </p:sp>
      <p:sp>
        <p:nvSpPr>
          <p:cNvPr id="41986" name="AutoShape 158"/>
          <p:cNvSpPr/>
          <p:nvPr/>
        </p:nvSpPr>
        <p:spPr>
          <a:xfrm>
            <a:off x="2895600" y="1841500"/>
            <a:ext cx="2819400" cy="2209800"/>
          </a:xfrm>
          <a:prstGeom prst="wedgeRectCallout">
            <a:avLst>
              <a:gd name="adj1" fmla="val 34458"/>
              <a:gd name="adj2" fmla="val 39727"/>
            </a:avLst>
          </a:prstGeom>
          <a:solidFill>
            <a:srgbClr val="FF9966"/>
          </a:solidFill>
          <a:ln w="9525">
            <a:noFill/>
          </a:ln>
        </p:spPr>
        <p:txBody>
          <a:bodyPr anchor="t"/>
          <a:p>
            <a:pPr lvl="0" indent="0" algn="ctr"/>
            <a:endParaRPr lang="zh-CN" altLang="zh-CN" sz="3200" b="1" dirty="0">
              <a:latin typeface="Times New Roman" panose="02020603050405020304" pitchFamily="18" charset="0"/>
              <a:ea typeface="宋体" panose="02010600030101010101" pitchFamily="2" charset="-122"/>
            </a:endParaRPr>
          </a:p>
        </p:txBody>
      </p:sp>
      <p:sp>
        <p:nvSpPr>
          <p:cNvPr id="41987" name="Rectangle 3"/>
          <p:cNvSpPr>
            <a:spLocks noGrp="1"/>
          </p:cNvSpPr>
          <p:nvPr>
            <p:ph idx="1"/>
          </p:nvPr>
        </p:nvSpPr>
        <p:spPr>
          <a:xfrm>
            <a:off x="457200" y="304800"/>
            <a:ext cx="8229600" cy="609600"/>
          </a:xfrm>
        </p:spPr>
        <p:txBody>
          <a:bodyPr wrap="square" lIns="91440" tIns="45720" rIns="91440" bIns="45720" anchor="t"/>
          <a:p>
            <a:pPr eaLnBrk="1" hangingPunct="1">
              <a:buNone/>
            </a:pPr>
            <a:r>
              <a:rPr lang="en-US" altLang="zh-CN" b="1" dirty="0">
                <a:solidFill>
                  <a:srgbClr val="FF0000"/>
                </a:solidFill>
                <a:latin typeface="Times New Roman" panose="02020603050405020304" pitchFamily="18" charset="0"/>
              </a:rPr>
              <a:t>    </a:t>
            </a:r>
            <a:r>
              <a:rPr lang="en-US" altLang="zh-CN" sz="2800" b="1" dirty="0">
                <a:latin typeface="楷体" panose="02010609060101010101" charset="-122"/>
                <a:ea typeface="楷体" panose="02010609060101010101" charset="-122"/>
              </a:rPr>
              <a:t>★ </a:t>
            </a:r>
            <a:r>
              <a:rPr lang="zh-CN" altLang="en-US" sz="2800" b="1" dirty="0">
                <a:latin typeface="楷体" panose="02010609060101010101" charset="-122"/>
                <a:ea typeface="楷体" panose="02010609060101010101" charset="-122"/>
              </a:rPr>
              <a:t>对借贷记账法记账符号的理解</a:t>
            </a:r>
            <a:endParaRPr lang="zh-CN" altLang="en-US" sz="2800" b="1" dirty="0">
              <a:latin typeface="楷体" panose="02010609060101010101" charset="-122"/>
              <a:ea typeface="楷体" panose="02010609060101010101" charset="-122"/>
            </a:endParaRPr>
          </a:p>
        </p:txBody>
      </p:sp>
      <p:sp>
        <p:nvSpPr>
          <p:cNvPr id="41988" name="AutoShape 4"/>
          <p:cNvSpPr/>
          <p:nvPr/>
        </p:nvSpPr>
        <p:spPr>
          <a:xfrm>
            <a:off x="228600" y="990600"/>
            <a:ext cx="2514600" cy="3962400"/>
          </a:xfrm>
          <a:prstGeom prst="wedgeRectCallout">
            <a:avLst>
              <a:gd name="adj1" fmla="val 42676"/>
              <a:gd name="adj2" fmla="val 21514"/>
            </a:avLst>
          </a:prstGeom>
          <a:solidFill>
            <a:srgbClr val="FFFF99"/>
          </a:solidFill>
          <a:ln w="9525">
            <a:noFill/>
          </a:ln>
        </p:spPr>
        <p:txBody>
          <a:bodyPr anchor="t"/>
          <a:p>
            <a:pPr lvl="0" indent="0" algn="ctr"/>
            <a:endParaRPr lang="zh-CN" altLang="zh-CN" sz="3200" b="1" dirty="0">
              <a:latin typeface="Times New Roman" panose="02020603050405020304" pitchFamily="18" charset="0"/>
              <a:ea typeface="宋体" panose="02010600030101010101" pitchFamily="2" charset="-122"/>
            </a:endParaRPr>
          </a:p>
        </p:txBody>
      </p:sp>
      <p:sp>
        <p:nvSpPr>
          <p:cNvPr id="45065" name="AutoShape 9"/>
          <p:cNvSpPr/>
          <p:nvPr/>
        </p:nvSpPr>
        <p:spPr>
          <a:xfrm>
            <a:off x="381000" y="2133600"/>
            <a:ext cx="2209800" cy="1524000"/>
          </a:xfrm>
          <a:prstGeom prst="wedgeRoundRectCallout">
            <a:avLst>
              <a:gd name="adj1" fmla="val 13935"/>
              <a:gd name="adj2" fmla="val -17917"/>
              <a:gd name="adj3" fmla="val 16667"/>
            </a:avLst>
          </a:prstGeom>
          <a:solidFill>
            <a:srgbClr val="FFCCCC"/>
          </a:solidFill>
          <a:ln w="9525" cap="flat" cmpd="sng">
            <a:solidFill>
              <a:srgbClr val="000000"/>
            </a:solidFill>
            <a:prstDash val="sysDot"/>
            <a:miter/>
            <a:headEnd type="none" w="med" len="med"/>
            <a:tailEnd type="none" w="med" len="med"/>
          </a:ln>
        </p:spPr>
        <p:txBody>
          <a:bodyPr anchor="t"/>
          <a:p>
            <a:pPr lvl="0" indent="0" algn="ctr"/>
            <a:r>
              <a:rPr lang="zh-CN" altLang="en-US" sz="2000" b="1" dirty="0">
                <a:latin typeface="Times New Roman" panose="02020603050405020304" pitchFamily="18" charset="0"/>
                <a:ea typeface="宋体" panose="02010600030101010101" pitchFamily="2" charset="-122"/>
              </a:rPr>
              <a:t>资产类账户</a:t>
            </a:r>
            <a:endParaRPr lang="zh-CN" altLang="en-US" sz="2000" b="1" dirty="0">
              <a:latin typeface="Times New Roman" panose="02020603050405020304" pitchFamily="18" charset="0"/>
              <a:ea typeface="宋体" panose="02010600030101010101" pitchFamily="2" charset="-122"/>
            </a:endParaRPr>
          </a:p>
          <a:p>
            <a:pPr lvl="0" indent="0" algn="ctr"/>
            <a:endParaRPr lang="zh-CN" altLang="en-US" sz="2000" b="1" dirty="0">
              <a:latin typeface="Times New Roman" panose="02020603050405020304" pitchFamily="18" charset="0"/>
              <a:ea typeface="宋体" panose="02010600030101010101" pitchFamily="2" charset="-122"/>
            </a:endParaRPr>
          </a:p>
          <a:p>
            <a:pPr lvl="0" indent="0" algn="ctr"/>
            <a:endParaRPr lang="zh-CN" altLang="en-US" sz="2000" b="1" dirty="0">
              <a:latin typeface="Times New Roman" panose="02020603050405020304" pitchFamily="18" charset="0"/>
              <a:ea typeface="宋体" panose="02010600030101010101" pitchFamily="2" charset="-122"/>
            </a:endParaRPr>
          </a:p>
          <a:p>
            <a:pPr lvl="0" indent="0" algn="ctr"/>
            <a:r>
              <a:rPr lang="zh-CN" altLang="en-US" sz="2000" b="1" dirty="0">
                <a:latin typeface="Times New Roman" panose="02020603050405020304" pitchFamily="18" charset="0"/>
                <a:ea typeface="宋体" panose="02010600030101010101" pitchFamily="2" charset="-122"/>
              </a:rPr>
              <a:t>费用类账户</a:t>
            </a:r>
            <a:endParaRPr lang="zh-CN" altLang="en-US" sz="2000" b="1" dirty="0">
              <a:latin typeface="Times New Roman" panose="02020603050405020304" pitchFamily="18" charset="0"/>
              <a:ea typeface="宋体" panose="02010600030101010101" pitchFamily="2" charset="-122"/>
            </a:endParaRPr>
          </a:p>
        </p:txBody>
      </p:sp>
      <p:grpSp>
        <p:nvGrpSpPr>
          <p:cNvPr id="2" name="Group 75"/>
          <p:cNvGrpSpPr/>
          <p:nvPr/>
        </p:nvGrpSpPr>
        <p:grpSpPr>
          <a:xfrm>
            <a:off x="3810000" y="1905000"/>
            <a:ext cx="990600" cy="1028700"/>
            <a:chOff x="2352" y="1728"/>
            <a:chExt cx="624" cy="648"/>
          </a:xfrm>
        </p:grpSpPr>
        <p:sp>
          <p:nvSpPr>
            <p:cNvPr id="41991" name="AutoShape 12"/>
            <p:cNvSpPr/>
            <p:nvPr/>
          </p:nvSpPr>
          <p:spPr>
            <a:xfrm rot="-5400000">
              <a:off x="2340" y="1740"/>
              <a:ext cx="648" cy="624"/>
            </a:xfrm>
            <a:prstGeom prst="hexagon">
              <a:avLst>
                <a:gd name="adj" fmla="val 25961"/>
                <a:gd name="vf" fmla="val 115470"/>
              </a:avLst>
            </a:prstGeom>
            <a:solidFill>
              <a:srgbClr val="99FF99"/>
            </a:solidFill>
            <a:ln w="9525" cap="flat" cmpd="sng">
              <a:solidFill>
                <a:srgbClr val="000000"/>
              </a:solidFill>
              <a:prstDash val="sysDot"/>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41992" name="Text Box 13"/>
            <p:cNvSpPr txBox="1"/>
            <p:nvPr/>
          </p:nvSpPr>
          <p:spPr>
            <a:xfrm>
              <a:off x="2460" y="1894"/>
              <a:ext cx="432" cy="337"/>
            </a:xfrm>
            <a:prstGeom prst="rect">
              <a:avLst/>
            </a:prstGeom>
            <a:solidFill>
              <a:srgbClr val="DDDDDD"/>
            </a:solidFill>
            <a:ln w="9525" cap="flat" cmpd="sng">
              <a:solidFill>
                <a:srgbClr val="DDDDDD"/>
              </a:solidFill>
              <a:prstDash val="sysDot"/>
              <a:miter/>
              <a:headEnd type="none" w="med" len="med"/>
              <a:tailEnd type="none" w="med" len="med"/>
            </a:ln>
          </p:spPr>
          <p:txBody>
            <a:bodyPr anchor="t"/>
            <a:p>
              <a:pPr lvl="0" indent="0" algn="just"/>
              <a:endParaRPr lang="en-US" altLang="zh-CN" sz="2000" dirty="0">
                <a:latin typeface="Times New Roman" panose="02020603050405020304" pitchFamily="18" charset="0"/>
                <a:ea typeface="宋体" panose="02010600030101010101" pitchFamily="2" charset="-122"/>
              </a:endParaRPr>
            </a:p>
            <a:p>
              <a:pPr lvl="0" indent="0"/>
              <a:endParaRPr lang="en-US" altLang="zh-CN" sz="2000" b="1" dirty="0">
                <a:latin typeface="Times New Roman" panose="02020603050405020304" pitchFamily="18" charset="0"/>
                <a:ea typeface="宋体" panose="02010600030101010101" pitchFamily="2" charset="-122"/>
              </a:endParaRPr>
            </a:p>
          </p:txBody>
        </p:sp>
        <p:sp>
          <p:nvSpPr>
            <p:cNvPr id="41993" name="AutoShape 16"/>
            <p:cNvSpPr/>
            <p:nvPr/>
          </p:nvSpPr>
          <p:spPr>
            <a:xfrm>
              <a:off x="2376" y="1829"/>
              <a:ext cx="576" cy="449"/>
            </a:xfrm>
            <a:prstGeom prst="wedgeEllipseCallout">
              <a:avLst>
                <a:gd name="adj1" fmla="val 10417"/>
                <a:gd name="adj2" fmla="val 26764"/>
              </a:avLst>
            </a:prstGeom>
            <a:solidFill>
              <a:srgbClr val="FFFF00"/>
            </a:solidFill>
            <a:ln w="9525" cap="flat" cmpd="sng">
              <a:solidFill>
                <a:srgbClr val="000000"/>
              </a:solidFill>
              <a:prstDash val="sysDot"/>
              <a:miter/>
              <a:headEnd type="none" w="med" len="med"/>
              <a:tailEnd type="none" w="med" len="med"/>
            </a:ln>
          </p:spPr>
          <p:txBody>
            <a:bodyPr anchor="t"/>
            <a:p>
              <a:pPr lvl="0" indent="0" algn="ctr">
                <a:lnSpc>
                  <a:spcPct val="120000"/>
                </a:lnSpc>
              </a:pPr>
              <a:r>
                <a:rPr lang="zh-CN" altLang="en-US" sz="2000" b="1" dirty="0">
                  <a:solidFill>
                    <a:srgbClr val="0000FF"/>
                  </a:solidFill>
                  <a:latin typeface="Times New Roman" panose="02020603050405020304" pitchFamily="18" charset="0"/>
                  <a:ea typeface="宋体" panose="02010600030101010101" pitchFamily="2" charset="-122"/>
                </a:rPr>
                <a:t>借</a:t>
              </a:r>
              <a:endParaRPr lang="zh-CN" altLang="en-US" sz="2000" b="1" dirty="0">
                <a:solidFill>
                  <a:srgbClr val="0000FF"/>
                </a:solidFill>
                <a:latin typeface="Times New Roman" panose="02020603050405020304" pitchFamily="18" charset="0"/>
                <a:ea typeface="宋体" panose="02010600030101010101" pitchFamily="2" charset="-122"/>
              </a:endParaRPr>
            </a:p>
          </p:txBody>
        </p:sp>
      </p:grpSp>
      <p:grpSp>
        <p:nvGrpSpPr>
          <p:cNvPr id="3" name="Group 74"/>
          <p:cNvGrpSpPr/>
          <p:nvPr/>
        </p:nvGrpSpPr>
        <p:grpSpPr>
          <a:xfrm>
            <a:off x="3810000" y="2973388"/>
            <a:ext cx="990600" cy="1028700"/>
            <a:chOff x="2352" y="2401"/>
            <a:chExt cx="624" cy="648"/>
          </a:xfrm>
        </p:grpSpPr>
        <p:sp>
          <p:nvSpPr>
            <p:cNvPr id="41995" name="AutoShape 14"/>
            <p:cNvSpPr/>
            <p:nvPr/>
          </p:nvSpPr>
          <p:spPr>
            <a:xfrm rot="-5400000">
              <a:off x="2340" y="2413"/>
              <a:ext cx="648" cy="624"/>
            </a:xfrm>
            <a:prstGeom prst="hexagon">
              <a:avLst>
                <a:gd name="adj" fmla="val 25961"/>
                <a:gd name="vf" fmla="val 115470"/>
              </a:avLst>
            </a:prstGeom>
            <a:solidFill>
              <a:srgbClr val="99FF99"/>
            </a:solidFill>
            <a:ln w="9525" cap="flat" cmpd="sng">
              <a:solidFill>
                <a:srgbClr val="000000"/>
              </a:solidFill>
              <a:prstDash val="sysDot"/>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41996" name="Text Box 15"/>
            <p:cNvSpPr txBox="1"/>
            <p:nvPr/>
          </p:nvSpPr>
          <p:spPr>
            <a:xfrm>
              <a:off x="2460" y="2568"/>
              <a:ext cx="432" cy="336"/>
            </a:xfrm>
            <a:prstGeom prst="rect">
              <a:avLst/>
            </a:prstGeom>
            <a:solidFill>
              <a:srgbClr val="DDDDDD"/>
            </a:solidFill>
            <a:ln w="9525" cap="flat" cmpd="sng">
              <a:solidFill>
                <a:srgbClr val="DDDDDD"/>
              </a:solidFill>
              <a:prstDash val="sysDot"/>
              <a:miter/>
              <a:headEnd type="none" w="med" len="med"/>
              <a:tailEnd type="none" w="med" len="med"/>
            </a:ln>
          </p:spPr>
          <p:txBody>
            <a:bodyPr anchor="t"/>
            <a:p>
              <a:pPr lvl="0" indent="0" algn="just"/>
              <a:r>
                <a:rPr lang="zh-CN" altLang="en-US" sz="2000" dirty="0">
                  <a:latin typeface="Times New Roman" panose="02020603050405020304" pitchFamily="18" charset="0"/>
                  <a:ea typeface="宋体" panose="02010600030101010101" pitchFamily="2" charset="-122"/>
                </a:rPr>
                <a:t>贷</a:t>
              </a:r>
              <a:endParaRPr lang="zh-CN" altLang="en-US" sz="2000" b="1" dirty="0">
                <a:latin typeface="Times New Roman" panose="02020603050405020304" pitchFamily="18" charset="0"/>
                <a:ea typeface="宋体" panose="02010600030101010101" pitchFamily="2" charset="-122"/>
              </a:endParaRPr>
            </a:p>
          </p:txBody>
        </p:sp>
        <p:sp>
          <p:nvSpPr>
            <p:cNvPr id="41997" name="AutoShape 17"/>
            <p:cNvSpPr/>
            <p:nvPr/>
          </p:nvSpPr>
          <p:spPr>
            <a:xfrm>
              <a:off x="2376" y="2503"/>
              <a:ext cx="576" cy="449"/>
            </a:xfrm>
            <a:prstGeom prst="wedgeEllipseCallout">
              <a:avLst>
                <a:gd name="adj1" fmla="val 10417"/>
                <a:gd name="adj2" fmla="val 26764"/>
              </a:avLst>
            </a:prstGeom>
            <a:solidFill>
              <a:srgbClr val="FFFF00"/>
            </a:solidFill>
            <a:ln w="9525" cap="flat" cmpd="sng">
              <a:solidFill>
                <a:srgbClr val="000000"/>
              </a:solidFill>
              <a:prstDash val="sysDot"/>
              <a:miter/>
              <a:headEnd type="none" w="med" len="med"/>
              <a:tailEnd type="none" w="med" len="med"/>
            </a:ln>
          </p:spPr>
          <p:txBody>
            <a:bodyPr anchor="t"/>
            <a:p>
              <a:pPr lvl="0" indent="0" algn="ctr">
                <a:lnSpc>
                  <a:spcPct val="120000"/>
                </a:lnSpc>
              </a:pPr>
              <a:r>
                <a:rPr lang="zh-CN" altLang="en-US" sz="2000" b="1" dirty="0">
                  <a:solidFill>
                    <a:srgbClr val="0000FF"/>
                  </a:solidFill>
                  <a:latin typeface="Times New Roman" panose="02020603050405020304" pitchFamily="18" charset="0"/>
                  <a:ea typeface="宋体" panose="02010600030101010101" pitchFamily="2" charset="-122"/>
                </a:rPr>
                <a:t>贷</a:t>
              </a:r>
              <a:endParaRPr lang="zh-CN" altLang="en-US" sz="2000" b="1" dirty="0">
                <a:solidFill>
                  <a:srgbClr val="0000FF"/>
                </a:solidFill>
                <a:latin typeface="Times New Roman" panose="02020603050405020304" pitchFamily="18" charset="0"/>
                <a:ea typeface="宋体" panose="02010600030101010101" pitchFamily="2" charset="-122"/>
              </a:endParaRPr>
            </a:p>
            <a:p>
              <a:pPr lvl="0" indent="0"/>
              <a:endParaRPr lang="en-US" altLang="zh-CN" sz="2000" b="1" dirty="0">
                <a:latin typeface="Times New Roman" panose="02020603050405020304" pitchFamily="18" charset="0"/>
                <a:ea typeface="宋体" panose="02010600030101010101" pitchFamily="2" charset="-122"/>
              </a:endParaRPr>
            </a:p>
          </p:txBody>
        </p:sp>
      </p:grpSp>
      <p:grpSp>
        <p:nvGrpSpPr>
          <p:cNvPr id="4" name="Group 22"/>
          <p:cNvGrpSpPr/>
          <p:nvPr/>
        </p:nvGrpSpPr>
        <p:grpSpPr>
          <a:xfrm>
            <a:off x="381000" y="1143000"/>
            <a:ext cx="2209800" cy="609600"/>
            <a:chOff x="1800" y="11502"/>
            <a:chExt cx="1080" cy="702"/>
          </a:xfrm>
        </p:grpSpPr>
        <p:sp>
          <p:nvSpPr>
            <p:cNvPr id="41999" name="AutoShape 23"/>
            <p:cNvSpPr/>
            <p:nvPr/>
          </p:nvSpPr>
          <p:spPr>
            <a:xfrm>
              <a:off x="1800" y="11502"/>
              <a:ext cx="1080" cy="702"/>
            </a:xfrm>
            <a:prstGeom prst="wedgeRectCallout">
              <a:avLst>
                <a:gd name="adj1" fmla="val -13519"/>
                <a:gd name="adj2" fmla="val 15954"/>
              </a:avLst>
            </a:prstGeom>
            <a:solidFill>
              <a:srgbClr val="CCFFCC"/>
            </a:solidFill>
            <a:ln w="9525">
              <a:noFill/>
            </a:ln>
          </p:spPr>
          <p:txBody>
            <a:bodyPr anchor="t"/>
            <a:p>
              <a:pPr lvl="0" indent="0" algn="just"/>
              <a:r>
                <a:rPr lang="zh-CN" altLang="en-US" sz="2000" dirty="0">
                  <a:latin typeface="Times New Roman" panose="02020603050405020304" pitchFamily="18" charset="0"/>
                  <a:ea typeface="宋体" panose="02010600030101010101" pitchFamily="2" charset="-122"/>
                </a:rPr>
                <a:t>借    </a:t>
              </a:r>
              <a:r>
                <a:rPr lang="zh-CN" altLang="en-US" sz="2000" b="1" dirty="0">
                  <a:latin typeface="Times New Roman" panose="02020603050405020304" pitchFamily="18" charset="0"/>
                  <a:ea typeface="宋体" panose="02010600030101010101" pitchFamily="2" charset="-122"/>
                </a:rPr>
                <a:t>银行存款</a:t>
              </a:r>
              <a:r>
                <a:rPr lang="zh-CN" altLang="en-US" sz="2000" dirty="0">
                  <a:latin typeface="Times New Roman" panose="02020603050405020304" pitchFamily="18" charset="0"/>
                  <a:ea typeface="宋体" panose="02010600030101010101" pitchFamily="2" charset="-122"/>
                </a:rPr>
                <a:t>   贷</a:t>
              </a:r>
              <a:endParaRPr lang="zh-CN" altLang="en-US" sz="2000" dirty="0">
                <a:latin typeface="Times New Roman" panose="02020603050405020304" pitchFamily="18" charset="0"/>
                <a:ea typeface="宋体" panose="02010600030101010101" pitchFamily="2" charset="-122"/>
              </a:endParaRPr>
            </a:p>
            <a:p>
              <a:pPr lvl="0" indent="0" algn="just"/>
              <a:r>
                <a:rPr lang="zh-CN" altLang="en-US" sz="2000" dirty="0">
                  <a:latin typeface="Times New Roman" panose="02020603050405020304" pitchFamily="18" charset="0"/>
                  <a:ea typeface="宋体" panose="02010600030101010101" pitchFamily="2" charset="-122"/>
                </a:rPr>
                <a:t>增加               减少</a:t>
              </a:r>
              <a:endParaRPr lang="zh-CN" altLang="en-US" sz="2000" b="1" dirty="0">
                <a:latin typeface="Times New Roman" panose="02020603050405020304" pitchFamily="18" charset="0"/>
                <a:ea typeface="宋体" panose="02010600030101010101" pitchFamily="2" charset="-122"/>
              </a:endParaRPr>
            </a:p>
          </p:txBody>
        </p:sp>
        <p:sp>
          <p:nvSpPr>
            <p:cNvPr id="42000" name="Line 24"/>
            <p:cNvSpPr/>
            <p:nvPr/>
          </p:nvSpPr>
          <p:spPr>
            <a:xfrm flipV="1">
              <a:off x="1800" y="11892"/>
              <a:ext cx="1080" cy="0"/>
            </a:xfrm>
            <a:prstGeom prst="line">
              <a:avLst/>
            </a:prstGeom>
            <a:ln w="9525" cap="flat" cmpd="sng">
              <a:solidFill>
                <a:srgbClr val="000000"/>
              </a:solidFill>
              <a:prstDash val="solid"/>
              <a:round/>
              <a:headEnd type="none" w="med" len="med"/>
              <a:tailEnd type="none" w="med" len="med"/>
            </a:ln>
          </p:spPr>
        </p:sp>
        <p:sp>
          <p:nvSpPr>
            <p:cNvPr id="42001" name="Line 25"/>
            <p:cNvSpPr/>
            <p:nvPr/>
          </p:nvSpPr>
          <p:spPr>
            <a:xfrm>
              <a:off x="2340" y="11892"/>
              <a:ext cx="0" cy="312"/>
            </a:xfrm>
            <a:prstGeom prst="line">
              <a:avLst/>
            </a:prstGeom>
            <a:ln w="9525" cap="flat" cmpd="sng">
              <a:solidFill>
                <a:srgbClr val="000000"/>
              </a:solidFill>
              <a:prstDash val="solid"/>
              <a:round/>
              <a:headEnd type="none" w="med" len="med"/>
              <a:tailEnd type="none" w="med" len="med"/>
            </a:ln>
          </p:spPr>
        </p:sp>
      </p:grpSp>
      <p:grpSp>
        <p:nvGrpSpPr>
          <p:cNvPr id="5" name="Group 73"/>
          <p:cNvGrpSpPr/>
          <p:nvPr/>
        </p:nvGrpSpPr>
        <p:grpSpPr>
          <a:xfrm>
            <a:off x="5943600" y="2133600"/>
            <a:ext cx="2438400" cy="1473200"/>
            <a:chOff x="3840" y="1872"/>
            <a:chExt cx="1536" cy="928"/>
          </a:xfrm>
        </p:grpSpPr>
        <p:sp>
          <p:nvSpPr>
            <p:cNvPr id="42003" name="AutoShape 46"/>
            <p:cNvSpPr/>
            <p:nvPr/>
          </p:nvSpPr>
          <p:spPr>
            <a:xfrm>
              <a:off x="3840" y="1872"/>
              <a:ext cx="1536" cy="928"/>
            </a:xfrm>
            <a:prstGeom prst="wedgeRoundRectCallout">
              <a:avLst>
                <a:gd name="adj1" fmla="val -8204"/>
                <a:gd name="adj2" fmla="val -6681"/>
                <a:gd name="adj3" fmla="val 16667"/>
              </a:avLst>
            </a:prstGeom>
            <a:solidFill>
              <a:srgbClr val="FFCCCC"/>
            </a:solidFill>
            <a:ln w="9525" cap="flat" cmpd="sng">
              <a:solidFill>
                <a:srgbClr val="000000"/>
              </a:solidFill>
              <a:prstDash val="sysDot"/>
              <a:miter/>
              <a:headEnd type="none" w="med" len="med"/>
              <a:tailEnd type="none" w="med" len="med"/>
            </a:ln>
          </p:spPr>
          <p:txBody>
            <a:bodyPr anchor="t"/>
            <a:p>
              <a:pPr lvl="0" indent="0"/>
              <a:endParaRPr lang="zh-CN" altLang="zh-CN" sz="2000" b="1" dirty="0">
                <a:latin typeface="Times New Roman" panose="02020603050405020304" pitchFamily="18" charset="0"/>
                <a:ea typeface="宋体" panose="02010600030101010101" pitchFamily="2" charset="-122"/>
              </a:endParaRPr>
            </a:p>
          </p:txBody>
        </p:sp>
        <p:sp>
          <p:nvSpPr>
            <p:cNvPr id="42004" name="AutoShape 47"/>
            <p:cNvSpPr/>
            <p:nvPr/>
          </p:nvSpPr>
          <p:spPr>
            <a:xfrm>
              <a:off x="3912" y="1916"/>
              <a:ext cx="1416" cy="820"/>
            </a:xfrm>
            <a:prstGeom prst="wedgeRectCallout">
              <a:avLst>
                <a:gd name="adj1" fmla="val -9606"/>
                <a:gd name="adj2" fmla="val 19514"/>
              </a:avLst>
            </a:prstGeom>
            <a:noFill/>
            <a:ln w="9525">
              <a:noFill/>
            </a:ln>
          </p:spPr>
          <p:txBody>
            <a:bodyPr anchor="t"/>
            <a:p>
              <a:pPr lvl="0" indent="0" algn="ctr"/>
              <a:r>
                <a:rPr lang="zh-CN" altLang="en-US" sz="2000" b="1" dirty="0">
                  <a:latin typeface="Times New Roman" panose="02020603050405020304" pitchFamily="18" charset="0"/>
                  <a:ea typeface="宋体" panose="02010600030101010101" pitchFamily="2" charset="-122"/>
                </a:rPr>
                <a:t>负债类账户</a:t>
              </a:r>
              <a:endParaRPr lang="zh-CN" altLang="en-US" sz="2000" b="1" dirty="0">
                <a:latin typeface="Times New Roman" panose="02020603050405020304" pitchFamily="18" charset="0"/>
                <a:ea typeface="宋体" panose="02010600030101010101" pitchFamily="2" charset="-122"/>
              </a:endParaRPr>
            </a:p>
            <a:p>
              <a:pPr lvl="0" indent="0" algn="ctr"/>
              <a:r>
                <a:rPr lang="zh-CN" altLang="en-US" sz="2000" b="1" dirty="0">
                  <a:latin typeface="Times New Roman" panose="02020603050405020304" pitchFamily="18" charset="0"/>
                  <a:ea typeface="宋体" panose="02010600030101010101" pitchFamily="2" charset="-122"/>
                </a:rPr>
                <a:t>所有者权益类账户</a:t>
              </a:r>
              <a:endParaRPr lang="zh-CN" altLang="en-US" sz="2000" b="1" dirty="0">
                <a:latin typeface="Times New Roman" panose="02020603050405020304" pitchFamily="18" charset="0"/>
                <a:ea typeface="宋体" panose="02010600030101010101" pitchFamily="2" charset="-122"/>
              </a:endParaRPr>
            </a:p>
            <a:p>
              <a:pPr lvl="0" indent="0" algn="ctr"/>
              <a:r>
                <a:rPr lang="zh-CN" altLang="en-US" sz="2000" b="1" dirty="0">
                  <a:latin typeface="Times New Roman" panose="02020603050405020304" pitchFamily="18" charset="0"/>
                  <a:ea typeface="宋体" panose="02010600030101010101" pitchFamily="2" charset="-122"/>
                </a:rPr>
                <a:t>收入类账户</a:t>
              </a:r>
              <a:endParaRPr lang="zh-CN" altLang="en-US" sz="2000" b="1" dirty="0">
                <a:latin typeface="Times New Roman" panose="02020603050405020304" pitchFamily="18" charset="0"/>
                <a:ea typeface="宋体" panose="02010600030101010101" pitchFamily="2" charset="-122"/>
              </a:endParaRPr>
            </a:p>
            <a:p>
              <a:pPr lvl="0" indent="0" algn="ctr"/>
              <a:r>
                <a:rPr lang="zh-CN" altLang="en-US" sz="2000" b="1" dirty="0">
                  <a:latin typeface="Times New Roman" panose="02020603050405020304" pitchFamily="18" charset="0"/>
                  <a:ea typeface="宋体" panose="02010600030101010101" pitchFamily="2" charset="-122"/>
                </a:rPr>
                <a:t>利润类账户</a:t>
              </a:r>
              <a:endParaRPr lang="zh-CN" altLang="en-US" sz="2000" b="1" dirty="0">
                <a:latin typeface="Times New Roman" panose="02020603050405020304" pitchFamily="18" charset="0"/>
                <a:ea typeface="宋体" panose="02010600030101010101" pitchFamily="2" charset="-122"/>
              </a:endParaRPr>
            </a:p>
          </p:txBody>
        </p:sp>
      </p:grpSp>
      <p:grpSp>
        <p:nvGrpSpPr>
          <p:cNvPr id="6" name="Group 80"/>
          <p:cNvGrpSpPr/>
          <p:nvPr/>
        </p:nvGrpSpPr>
        <p:grpSpPr>
          <a:xfrm>
            <a:off x="4800600" y="1905000"/>
            <a:ext cx="869950" cy="609600"/>
            <a:chOff x="2976" y="1728"/>
            <a:chExt cx="548" cy="384"/>
          </a:xfrm>
        </p:grpSpPr>
        <p:sp>
          <p:nvSpPr>
            <p:cNvPr id="42006" name="Text Box 7"/>
            <p:cNvSpPr txBox="1"/>
            <p:nvPr/>
          </p:nvSpPr>
          <p:spPr>
            <a:xfrm>
              <a:off x="2976" y="1728"/>
              <a:ext cx="548" cy="240"/>
            </a:xfrm>
            <a:prstGeom prst="rect">
              <a:avLst/>
            </a:prstGeom>
            <a:noFill/>
            <a:ln w="9525">
              <a:noFill/>
            </a:ln>
          </p:spPr>
          <p:txBody>
            <a:bodyPr anchor="t"/>
            <a:p>
              <a:pPr lvl="0" indent="0" algn="ctr"/>
              <a:r>
                <a:rPr lang="zh-CN" altLang="en-US" sz="2000" b="1" dirty="0">
                  <a:latin typeface="宋体" panose="02010600030101010101" pitchFamily="2" charset="-122"/>
                  <a:ea typeface="宋体" panose="02010600030101010101" pitchFamily="2" charset="-122"/>
                </a:rPr>
                <a:t>减少</a:t>
              </a:r>
              <a:endParaRPr lang="zh-CN" altLang="en-US" sz="2000" b="1" dirty="0">
                <a:latin typeface="Times New Roman" panose="02020603050405020304" pitchFamily="18" charset="0"/>
                <a:ea typeface="宋体" panose="02010600030101010101" pitchFamily="2" charset="-122"/>
              </a:endParaRPr>
            </a:p>
          </p:txBody>
        </p:sp>
        <p:sp>
          <p:nvSpPr>
            <p:cNvPr id="42007" name="AutoShape 48"/>
            <p:cNvSpPr/>
            <p:nvPr/>
          </p:nvSpPr>
          <p:spPr>
            <a:xfrm>
              <a:off x="3072" y="1968"/>
              <a:ext cx="432" cy="144"/>
            </a:xfrm>
            <a:prstGeom prst="rightArrow">
              <a:avLst>
                <a:gd name="adj1" fmla="val 50000"/>
                <a:gd name="adj2" fmla="val 75000"/>
              </a:avLst>
            </a:prstGeom>
            <a:solidFill>
              <a:srgbClr val="FF0000"/>
            </a:solidFill>
            <a:ln w="9525" cap="flat" cmpd="sng">
              <a:solidFill>
                <a:srgbClr val="000000"/>
              </a:solidFill>
              <a:prstDash val="sysDot"/>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grpSp>
      <p:grpSp>
        <p:nvGrpSpPr>
          <p:cNvPr id="7" name="Group 76"/>
          <p:cNvGrpSpPr/>
          <p:nvPr/>
        </p:nvGrpSpPr>
        <p:grpSpPr>
          <a:xfrm>
            <a:off x="2927350" y="1905000"/>
            <a:ext cx="882650" cy="609600"/>
            <a:chOff x="1796" y="1728"/>
            <a:chExt cx="556" cy="384"/>
          </a:xfrm>
        </p:grpSpPr>
        <p:sp>
          <p:nvSpPr>
            <p:cNvPr id="42009" name="Text Box 5"/>
            <p:cNvSpPr txBox="1"/>
            <p:nvPr/>
          </p:nvSpPr>
          <p:spPr>
            <a:xfrm>
              <a:off x="1796" y="1728"/>
              <a:ext cx="556" cy="288"/>
            </a:xfrm>
            <a:prstGeom prst="rect">
              <a:avLst/>
            </a:prstGeom>
            <a:noFill/>
            <a:ln w="9525">
              <a:noFill/>
            </a:ln>
          </p:spPr>
          <p:txBody>
            <a:bodyPr anchor="t"/>
            <a:p>
              <a:pPr lvl="0" indent="0" algn="ctr"/>
              <a:r>
                <a:rPr lang="zh-CN" altLang="en-US" sz="2000" b="1" dirty="0">
                  <a:latin typeface="宋体" panose="02010600030101010101" pitchFamily="2" charset="-122"/>
                  <a:ea typeface="宋体" panose="02010600030101010101" pitchFamily="2" charset="-122"/>
                </a:rPr>
                <a:t>增加</a:t>
              </a:r>
              <a:endParaRPr lang="zh-CN" altLang="en-US" sz="2000" b="1" dirty="0">
                <a:latin typeface="Times New Roman" panose="02020603050405020304" pitchFamily="18" charset="0"/>
                <a:ea typeface="宋体" panose="02010600030101010101" pitchFamily="2" charset="-122"/>
              </a:endParaRPr>
            </a:p>
          </p:txBody>
        </p:sp>
        <p:sp>
          <p:nvSpPr>
            <p:cNvPr id="42010" name="AutoShape 49"/>
            <p:cNvSpPr/>
            <p:nvPr/>
          </p:nvSpPr>
          <p:spPr>
            <a:xfrm rot="10800000">
              <a:off x="1824" y="1968"/>
              <a:ext cx="432" cy="144"/>
            </a:xfrm>
            <a:prstGeom prst="rightArrow">
              <a:avLst>
                <a:gd name="adj1" fmla="val 50000"/>
                <a:gd name="adj2" fmla="val 75000"/>
              </a:avLst>
            </a:prstGeom>
            <a:solidFill>
              <a:srgbClr val="0000FF"/>
            </a:solidFill>
            <a:ln w="9525" cap="flat" cmpd="sng">
              <a:solidFill>
                <a:srgbClr val="000000"/>
              </a:solidFill>
              <a:prstDash val="sysDot"/>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grpSp>
      <p:grpSp>
        <p:nvGrpSpPr>
          <p:cNvPr id="8" name="Group 50"/>
          <p:cNvGrpSpPr/>
          <p:nvPr/>
        </p:nvGrpSpPr>
        <p:grpSpPr>
          <a:xfrm>
            <a:off x="381000" y="4114800"/>
            <a:ext cx="2209800" cy="609600"/>
            <a:chOff x="1800" y="11502"/>
            <a:chExt cx="1080" cy="702"/>
          </a:xfrm>
        </p:grpSpPr>
        <p:sp>
          <p:nvSpPr>
            <p:cNvPr id="42012" name="AutoShape 51"/>
            <p:cNvSpPr/>
            <p:nvPr/>
          </p:nvSpPr>
          <p:spPr>
            <a:xfrm>
              <a:off x="1800" y="11502"/>
              <a:ext cx="1080" cy="702"/>
            </a:xfrm>
            <a:prstGeom prst="wedgeRectCallout">
              <a:avLst>
                <a:gd name="adj1" fmla="val -13519"/>
                <a:gd name="adj2" fmla="val 15954"/>
              </a:avLst>
            </a:prstGeom>
            <a:solidFill>
              <a:srgbClr val="CCFFCC"/>
            </a:solidFill>
            <a:ln w="9525">
              <a:noFill/>
            </a:ln>
          </p:spPr>
          <p:txBody>
            <a:bodyPr anchor="t"/>
            <a:p>
              <a:pPr lvl="0" indent="0" algn="just"/>
              <a:r>
                <a:rPr lang="zh-CN" altLang="en-US" sz="2000" dirty="0">
                  <a:latin typeface="Times New Roman" panose="02020603050405020304" pitchFamily="18" charset="0"/>
                  <a:ea typeface="宋体" panose="02010600030101010101" pitchFamily="2" charset="-122"/>
                </a:rPr>
                <a:t>借    </a:t>
              </a:r>
              <a:r>
                <a:rPr lang="zh-CN" altLang="en-US" sz="2000" b="1" dirty="0">
                  <a:latin typeface="Times New Roman" panose="02020603050405020304" pitchFamily="18" charset="0"/>
                  <a:ea typeface="宋体" panose="02010600030101010101" pitchFamily="2" charset="-122"/>
                </a:rPr>
                <a:t>管理费用</a:t>
              </a:r>
              <a:r>
                <a:rPr lang="zh-CN" altLang="en-US" sz="2000" dirty="0">
                  <a:latin typeface="Times New Roman" panose="02020603050405020304" pitchFamily="18" charset="0"/>
                  <a:ea typeface="宋体" panose="02010600030101010101" pitchFamily="2" charset="-122"/>
                </a:rPr>
                <a:t>   贷</a:t>
              </a:r>
              <a:endParaRPr lang="zh-CN" altLang="en-US" sz="2000" dirty="0">
                <a:latin typeface="Times New Roman" panose="02020603050405020304" pitchFamily="18" charset="0"/>
                <a:ea typeface="宋体" panose="02010600030101010101" pitchFamily="2" charset="-122"/>
              </a:endParaRPr>
            </a:p>
            <a:p>
              <a:pPr lvl="0" indent="0" algn="just"/>
              <a:r>
                <a:rPr lang="zh-CN" altLang="en-US" sz="2000" dirty="0">
                  <a:latin typeface="Times New Roman" panose="02020603050405020304" pitchFamily="18" charset="0"/>
                  <a:ea typeface="宋体" panose="02010600030101010101" pitchFamily="2" charset="-122"/>
                </a:rPr>
                <a:t>增加               减少</a:t>
              </a:r>
              <a:endParaRPr lang="zh-CN" altLang="en-US" sz="2000" b="1" dirty="0">
                <a:latin typeface="Times New Roman" panose="02020603050405020304" pitchFamily="18" charset="0"/>
                <a:ea typeface="宋体" panose="02010600030101010101" pitchFamily="2" charset="-122"/>
              </a:endParaRPr>
            </a:p>
          </p:txBody>
        </p:sp>
        <p:sp>
          <p:nvSpPr>
            <p:cNvPr id="42013" name="Line 52"/>
            <p:cNvSpPr/>
            <p:nvPr/>
          </p:nvSpPr>
          <p:spPr>
            <a:xfrm flipV="1">
              <a:off x="1800" y="11892"/>
              <a:ext cx="1080" cy="0"/>
            </a:xfrm>
            <a:prstGeom prst="line">
              <a:avLst/>
            </a:prstGeom>
            <a:ln w="9525" cap="flat" cmpd="sng">
              <a:solidFill>
                <a:srgbClr val="000000"/>
              </a:solidFill>
              <a:prstDash val="solid"/>
              <a:round/>
              <a:headEnd type="none" w="med" len="med"/>
              <a:tailEnd type="none" w="med" len="med"/>
            </a:ln>
          </p:spPr>
        </p:sp>
        <p:sp>
          <p:nvSpPr>
            <p:cNvPr id="42014" name="Line 53"/>
            <p:cNvSpPr/>
            <p:nvPr/>
          </p:nvSpPr>
          <p:spPr>
            <a:xfrm>
              <a:off x="2340" y="11892"/>
              <a:ext cx="0" cy="312"/>
            </a:xfrm>
            <a:prstGeom prst="line">
              <a:avLst/>
            </a:prstGeom>
            <a:ln w="9525" cap="flat" cmpd="sng">
              <a:solidFill>
                <a:srgbClr val="000000"/>
              </a:solidFill>
              <a:prstDash val="solid"/>
              <a:round/>
              <a:headEnd type="none" w="med" len="med"/>
              <a:tailEnd type="none" w="med" len="med"/>
            </a:ln>
          </p:spPr>
        </p:sp>
      </p:grpSp>
      <p:grpSp>
        <p:nvGrpSpPr>
          <p:cNvPr id="9" name="Group 54"/>
          <p:cNvGrpSpPr/>
          <p:nvPr/>
        </p:nvGrpSpPr>
        <p:grpSpPr>
          <a:xfrm>
            <a:off x="3124200" y="4114800"/>
            <a:ext cx="2743200" cy="609600"/>
            <a:chOff x="1800" y="11502"/>
            <a:chExt cx="1080" cy="702"/>
          </a:xfrm>
        </p:grpSpPr>
        <p:sp>
          <p:nvSpPr>
            <p:cNvPr id="42016" name="AutoShape 55"/>
            <p:cNvSpPr/>
            <p:nvPr/>
          </p:nvSpPr>
          <p:spPr>
            <a:xfrm>
              <a:off x="1800" y="11502"/>
              <a:ext cx="1080" cy="702"/>
            </a:xfrm>
            <a:prstGeom prst="wedgeRectCallout">
              <a:avLst>
                <a:gd name="adj1" fmla="val -13519"/>
                <a:gd name="adj2" fmla="val 15954"/>
              </a:avLst>
            </a:prstGeom>
            <a:solidFill>
              <a:srgbClr val="CCFFCC"/>
            </a:solidFill>
            <a:ln w="9525">
              <a:noFill/>
            </a:ln>
          </p:spPr>
          <p:txBody>
            <a:bodyPr anchor="t"/>
            <a:p>
              <a:pPr lvl="0" indent="0" algn="just"/>
              <a:r>
                <a:rPr lang="zh-CN" altLang="en-US" sz="2000" dirty="0">
                  <a:latin typeface="Times New Roman" panose="02020603050405020304" pitchFamily="18" charset="0"/>
                  <a:ea typeface="宋体" panose="02010600030101010101" pitchFamily="2" charset="-122"/>
                </a:rPr>
                <a:t>借     </a:t>
              </a:r>
              <a:r>
                <a:rPr lang="zh-CN" altLang="en-US" sz="2000" b="1" dirty="0">
                  <a:latin typeface="Times New Roman" panose="02020603050405020304" pitchFamily="18" charset="0"/>
                  <a:ea typeface="宋体" panose="02010600030101010101" pitchFamily="2" charset="-122"/>
                </a:rPr>
                <a:t>主营业务收入</a:t>
              </a:r>
              <a:r>
                <a:rPr lang="zh-CN" altLang="en-US" sz="2000" dirty="0">
                  <a:latin typeface="Times New Roman" panose="02020603050405020304" pitchFamily="18" charset="0"/>
                  <a:ea typeface="宋体" panose="02010600030101010101" pitchFamily="2" charset="-122"/>
                </a:rPr>
                <a:t>   贷</a:t>
              </a:r>
              <a:endParaRPr lang="zh-CN" altLang="en-US" sz="2000" dirty="0">
                <a:latin typeface="Times New Roman" panose="02020603050405020304" pitchFamily="18" charset="0"/>
                <a:ea typeface="宋体" panose="02010600030101010101" pitchFamily="2" charset="-122"/>
              </a:endParaRPr>
            </a:p>
            <a:p>
              <a:pPr lvl="0" indent="0" algn="just"/>
              <a:r>
                <a:rPr lang="zh-CN" altLang="en-US" sz="2000" dirty="0">
                  <a:latin typeface="Times New Roman" panose="02020603050405020304" pitchFamily="18" charset="0"/>
                  <a:ea typeface="宋体" panose="02010600030101010101" pitchFamily="2" charset="-122"/>
                </a:rPr>
                <a:t>减少                        增加</a:t>
              </a:r>
              <a:endParaRPr lang="zh-CN" altLang="en-US" sz="2000" dirty="0">
                <a:latin typeface="Times New Roman" panose="02020603050405020304" pitchFamily="18" charset="0"/>
                <a:ea typeface="宋体" panose="02010600030101010101" pitchFamily="2" charset="-122"/>
              </a:endParaRPr>
            </a:p>
          </p:txBody>
        </p:sp>
        <p:sp>
          <p:nvSpPr>
            <p:cNvPr id="42017" name="Line 56"/>
            <p:cNvSpPr/>
            <p:nvPr/>
          </p:nvSpPr>
          <p:spPr>
            <a:xfrm flipV="1">
              <a:off x="1800" y="11892"/>
              <a:ext cx="1080" cy="0"/>
            </a:xfrm>
            <a:prstGeom prst="line">
              <a:avLst/>
            </a:prstGeom>
            <a:ln w="9525" cap="flat" cmpd="sng">
              <a:solidFill>
                <a:srgbClr val="000000"/>
              </a:solidFill>
              <a:prstDash val="solid"/>
              <a:round/>
              <a:headEnd type="none" w="med" len="med"/>
              <a:tailEnd type="none" w="med" len="med"/>
            </a:ln>
          </p:spPr>
        </p:sp>
        <p:sp>
          <p:nvSpPr>
            <p:cNvPr id="42018" name="Line 57"/>
            <p:cNvSpPr/>
            <p:nvPr/>
          </p:nvSpPr>
          <p:spPr>
            <a:xfrm>
              <a:off x="2340" y="11892"/>
              <a:ext cx="0" cy="312"/>
            </a:xfrm>
            <a:prstGeom prst="line">
              <a:avLst/>
            </a:prstGeom>
            <a:ln w="9525" cap="flat" cmpd="sng">
              <a:solidFill>
                <a:srgbClr val="000000"/>
              </a:solidFill>
              <a:prstDash val="solid"/>
              <a:round/>
              <a:headEnd type="none" w="med" len="med"/>
              <a:tailEnd type="none" w="med" len="med"/>
            </a:ln>
          </p:spPr>
        </p:sp>
      </p:grpSp>
      <p:grpSp>
        <p:nvGrpSpPr>
          <p:cNvPr id="10" name="Group 58"/>
          <p:cNvGrpSpPr/>
          <p:nvPr/>
        </p:nvGrpSpPr>
        <p:grpSpPr>
          <a:xfrm>
            <a:off x="5943600" y="1143000"/>
            <a:ext cx="2743200" cy="609600"/>
            <a:chOff x="1800" y="11502"/>
            <a:chExt cx="1080" cy="702"/>
          </a:xfrm>
        </p:grpSpPr>
        <p:sp>
          <p:nvSpPr>
            <p:cNvPr id="42020" name="AutoShape 59"/>
            <p:cNvSpPr/>
            <p:nvPr/>
          </p:nvSpPr>
          <p:spPr>
            <a:xfrm>
              <a:off x="1800" y="11502"/>
              <a:ext cx="1080" cy="702"/>
            </a:xfrm>
            <a:prstGeom prst="wedgeRectCallout">
              <a:avLst>
                <a:gd name="adj1" fmla="val -13519"/>
                <a:gd name="adj2" fmla="val 15954"/>
              </a:avLst>
            </a:prstGeom>
            <a:solidFill>
              <a:srgbClr val="CCFFCC"/>
            </a:solidFill>
            <a:ln w="9525">
              <a:noFill/>
            </a:ln>
          </p:spPr>
          <p:txBody>
            <a:bodyPr anchor="t"/>
            <a:p>
              <a:pPr lvl="0" indent="0" algn="just"/>
              <a:r>
                <a:rPr lang="zh-CN" altLang="en-US" sz="2000" dirty="0">
                  <a:latin typeface="Times New Roman" panose="02020603050405020304" pitchFamily="18" charset="0"/>
                  <a:ea typeface="宋体" panose="02010600030101010101" pitchFamily="2" charset="-122"/>
                </a:rPr>
                <a:t>借         </a:t>
              </a:r>
              <a:r>
                <a:rPr lang="zh-CN" altLang="en-US" sz="2000" b="1" dirty="0">
                  <a:latin typeface="Times New Roman" panose="02020603050405020304" pitchFamily="18" charset="0"/>
                  <a:ea typeface="宋体" panose="02010600030101010101" pitchFamily="2" charset="-122"/>
                </a:rPr>
                <a:t>实收资本</a:t>
              </a:r>
              <a:r>
                <a:rPr lang="zh-CN" altLang="en-US" sz="2000" dirty="0">
                  <a:latin typeface="Times New Roman" panose="02020603050405020304" pitchFamily="18" charset="0"/>
                  <a:ea typeface="宋体" panose="02010600030101010101" pitchFamily="2" charset="-122"/>
                </a:rPr>
                <a:t>       贷</a:t>
              </a:r>
              <a:endParaRPr lang="zh-CN" altLang="en-US" sz="2000" dirty="0">
                <a:latin typeface="Times New Roman" panose="02020603050405020304" pitchFamily="18" charset="0"/>
                <a:ea typeface="宋体" panose="02010600030101010101" pitchFamily="2" charset="-122"/>
              </a:endParaRPr>
            </a:p>
            <a:p>
              <a:pPr lvl="0" indent="0" algn="just"/>
              <a:r>
                <a:rPr lang="zh-CN" altLang="en-US" sz="2000" dirty="0">
                  <a:latin typeface="Times New Roman" panose="02020603050405020304" pitchFamily="18" charset="0"/>
                  <a:ea typeface="宋体" panose="02010600030101010101" pitchFamily="2" charset="-122"/>
                </a:rPr>
                <a:t>减少                        增加</a:t>
              </a:r>
              <a:endParaRPr lang="zh-CN" altLang="en-US" sz="2000" dirty="0">
                <a:latin typeface="Times New Roman" panose="02020603050405020304" pitchFamily="18" charset="0"/>
                <a:ea typeface="宋体" panose="02010600030101010101" pitchFamily="2" charset="-122"/>
              </a:endParaRPr>
            </a:p>
          </p:txBody>
        </p:sp>
        <p:sp>
          <p:nvSpPr>
            <p:cNvPr id="42021" name="Line 60"/>
            <p:cNvSpPr/>
            <p:nvPr/>
          </p:nvSpPr>
          <p:spPr>
            <a:xfrm flipV="1">
              <a:off x="1800" y="11892"/>
              <a:ext cx="1080" cy="0"/>
            </a:xfrm>
            <a:prstGeom prst="line">
              <a:avLst/>
            </a:prstGeom>
            <a:ln w="9525" cap="flat" cmpd="sng">
              <a:solidFill>
                <a:srgbClr val="000000"/>
              </a:solidFill>
              <a:prstDash val="solid"/>
              <a:round/>
              <a:headEnd type="none" w="med" len="med"/>
              <a:tailEnd type="none" w="med" len="med"/>
            </a:ln>
          </p:spPr>
        </p:sp>
        <p:sp>
          <p:nvSpPr>
            <p:cNvPr id="42022" name="Line 61"/>
            <p:cNvSpPr/>
            <p:nvPr/>
          </p:nvSpPr>
          <p:spPr>
            <a:xfrm>
              <a:off x="2340" y="11892"/>
              <a:ext cx="0" cy="312"/>
            </a:xfrm>
            <a:prstGeom prst="line">
              <a:avLst/>
            </a:prstGeom>
            <a:ln w="9525" cap="flat" cmpd="sng">
              <a:solidFill>
                <a:srgbClr val="000000"/>
              </a:solidFill>
              <a:prstDash val="solid"/>
              <a:round/>
              <a:headEnd type="none" w="med" len="med"/>
              <a:tailEnd type="none" w="med" len="med"/>
            </a:ln>
          </p:spPr>
        </p:sp>
      </p:grpSp>
      <p:grpSp>
        <p:nvGrpSpPr>
          <p:cNvPr id="11" name="Group 62"/>
          <p:cNvGrpSpPr/>
          <p:nvPr/>
        </p:nvGrpSpPr>
        <p:grpSpPr>
          <a:xfrm>
            <a:off x="5943600" y="4114800"/>
            <a:ext cx="2743200" cy="609600"/>
            <a:chOff x="1800" y="11502"/>
            <a:chExt cx="1080" cy="702"/>
          </a:xfrm>
        </p:grpSpPr>
        <p:sp>
          <p:nvSpPr>
            <p:cNvPr id="42024" name="AutoShape 63"/>
            <p:cNvSpPr/>
            <p:nvPr/>
          </p:nvSpPr>
          <p:spPr>
            <a:xfrm>
              <a:off x="1800" y="11502"/>
              <a:ext cx="1080" cy="702"/>
            </a:xfrm>
            <a:prstGeom prst="wedgeRectCallout">
              <a:avLst>
                <a:gd name="adj1" fmla="val -13519"/>
                <a:gd name="adj2" fmla="val 15954"/>
              </a:avLst>
            </a:prstGeom>
            <a:solidFill>
              <a:srgbClr val="CCFFCC"/>
            </a:solidFill>
            <a:ln w="9525">
              <a:noFill/>
            </a:ln>
          </p:spPr>
          <p:txBody>
            <a:bodyPr anchor="t"/>
            <a:p>
              <a:pPr lvl="0" indent="0" algn="just"/>
              <a:r>
                <a:rPr lang="zh-CN" altLang="en-US" sz="2000" dirty="0">
                  <a:latin typeface="Times New Roman" panose="02020603050405020304" pitchFamily="18" charset="0"/>
                  <a:ea typeface="宋体" panose="02010600030101010101" pitchFamily="2" charset="-122"/>
                </a:rPr>
                <a:t>借         </a:t>
              </a:r>
              <a:r>
                <a:rPr lang="zh-CN" altLang="en-US" sz="2000" b="1" dirty="0">
                  <a:latin typeface="Times New Roman" panose="02020603050405020304" pitchFamily="18" charset="0"/>
                  <a:ea typeface="宋体" panose="02010600030101010101" pitchFamily="2" charset="-122"/>
                </a:rPr>
                <a:t>本年利润</a:t>
              </a:r>
              <a:r>
                <a:rPr lang="zh-CN" altLang="en-US" sz="2000" dirty="0">
                  <a:latin typeface="Times New Roman" panose="02020603050405020304" pitchFamily="18" charset="0"/>
                  <a:ea typeface="宋体" panose="02010600030101010101" pitchFamily="2" charset="-122"/>
                </a:rPr>
                <a:t>       贷</a:t>
              </a:r>
              <a:endParaRPr lang="zh-CN" altLang="en-US" sz="2000" dirty="0">
                <a:latin typeface="Times New Roman" panose="02020603050405020304" pitchFamily="18" charset="0"/>
                <a:ea typeface="宋体" panose="02010600030101010101" pitchFamily="2" charset="-122"/>
              </a:endParaRPr>
            </a:p>
            <a:p>
              <a:pPr lvl="0" indent="0" algn="just"/>
              <a:r>
                <a:rPr lang="zh-CN" altLang="en-US" sz="2000" dirty="0">
                  <a:latin typeface="Times New Roman" panose="02020603050405020304" pitchFamily="18" charset="0"/>
                  <a:ea typeface="宋体" panose="02010600030101010101" pitchFamily="2" charset="-122"/>
                </a:rPr>
                <a:t>减少                        增加</a:t>
              </a:r>
              <a:endParaRPr lang="zh-CN" altLang="en-US" sz="2000" dirty="0">
                <a:latin typeface="Times New Roman" panose="02020603050405020304" pitchFamily="18" charset="0"/>
                <a:ea typeface="宋体" panose="02010600030101010101" pitchFamily="2" charset="-122"/>
              </a:endParaRPr>
            </a:p>
          </p:txBody>
        </p:sp>
        <p:sp>
          <p:nvSpPr>
            <p:cNvPr id="42025" name="Line 64"/>
            <p:cNvSpPr/>
            <p:nvPr/>
          </p:nvSpPr>
          <p:spPr>
            <a:xfrm flipV="1">
              <a:off x="1800" y="11892"/>
              <a:ext cx="1080" cy="0"/>
            </a:xfrm>
            <a:prstGeom prst="line">
              <a:avLst/>
            </a:prstGeom>
            <a:ln w="9525" cap="flat" cmpd="sng">
              <a:solidFill>
                <a:srgbClr val="000000"/>
              </a:solidFill>
              <a:prstDash val="solid"/>
              <a:round/>
              <a:headEnd type="none" w="med" len="med"/>
              <a:tailEnd type="none" w="med" len="med"/>
            </a:ln>
          </p:spPr>
        </p:sp>
        <p:sp>
          <p:nvSpPr>
            <p:cNvPr id="42026" name="Line 65"/>
            <p:cNvSpPr/>
            <p:nvPr/>
          </p:nvSpPr>
          <p:spPr>
            <a:xfrm>
              <a:off x="2340" y="11892"/>
              <a:ext cx="0" cy="312"/>
            </a:xfrm>
            <a:prstGeom prst="line">
              <a:avLst/>
            </a:prstGeom>
            <a:ln w="9525" cap="flat" cmpd="sng">
              <a:solidFill>
                <a:srgbClr val="000000"/>
              </a:solidFill>
              <a:prstDash val="solid"/>
              <a:round/>
              <a:headEnd type="none" w="med" len="med"/>
              <a:tailEnd type="none" w="med" len="med"/>
            </a:ln>
          </p:spPr>
        </p:sp>
      </p:grpSp>
      <p:grpSp>
        <p:nvGrpSpPr>
          <p:cNvPr id="12" name="Group 67"/>
          <p:cNvGrpSpPr/>
          <p:nvPr/>
        </p:nvGrpSpPr>
        <p:grpSpPr>
          <a:xfrm>
            <a:off x="3124200" y="1143000"/>
            <a:ext cx="2743200" cy="609600"/>
            <a:chOff x="1800" y="11502"/>
            <a:chExt cx="1080" cy="702"/>
          </a:xfrm>
        </p:grpSpPr>
        <p:sp>
          <p:nvSpPr>
            <p:cNvPr id="42028" name="AutoShape 68"/>
            <p:cNvSpPr/>
            <p:nvPr/>
          </p:nvSpPr>
          <p:spPr>
            <a:xfrm>
              <a:off x="1800" y="11502"/>
              <a:ext cx="1080" cy="702"/>
            </a:xfrm>
            <a:prstGeom prst="wedgeRectCallout">
              <a:avLst>
                <a:gd name="adj1" fmla="val -13519"/>
                <a:gd name="adj2" fmla="val 15954"/>
              </a:avLst>
            </a:prstGeom>
            <a:solidFill>
              <a:srgbClr val="CCFFCC"/>
            </a:solidFill>
            <a:ln w="9525">
              <a:noFill/>
            </a:ln>
          </p:spPr>
          <p:txBody>
            <a:bodyPr anchor="t"/>
            <a:p>
              <a:pPr lvl="0" indent="0" algn="just"/>
              <a:r>
                <a:rPr lang="zh-CN" altLang="en-US" sz="2000" dirty="0">
                  <a:latin typeface="Times New Roman" panose="02020603050405020304" pitchFamily="18" charset="0"/>
                  <a:ea typeface="宋体" panose="02010600030101010101" pitchFamily="2" charset="-122"/>
                </a:rPr>
                <a:t>借         </a:t>
              </a:r>
              <a:r>
                <a:rPr lang="zh-CN" altLang="en-US" sz="2000" b="1" dirty="0">
                  <a:latin typeface="Times New Roman" panose="02020603050405020304" pitchFamily="18" charset="0"/>
                  <a:ea typeface="宋体" panose="02010600030101010101" pitchFamily="2" charset="-122"/>
                </a:rPr>
                <a:t>应付账款</a:t>
              </a:r>
              <a:r>
                <a:rPr lang="zh-CN" altLang="en-US" sz="2000" dirty="0">
                  <a:latin typeface="Times New Roman" panose="02020603050405020304" pitchFamily="18" charset="0"/>
                  <a:ea typeface="宋体" panose="02010600030101010101" pitchFamily="2" charset="-122"/>
                </a:rPr>
                <a:t>       贷</a:t>
              </a:r>
              <a:endParaRPr lang="zh-CN" altLang="en-US" sz="2000" dirty="0">
                <a:latin typeface="Times New Roman" panose="02020603050405020304" pitchFamily="18" charset="0"/>
                <a:ea typeface="宋体" panose="02010600030101010101" pitchFamily="2" charset="-122"/>
              </a:endParaRPr>
            </a:p>
            <a:p>
              <a:pPr lvl="0" indent="0" algn="just"/>
              <a:r>
                <a:rPr lang="zh-CN" altLang="en-US" sz="2000" dirty="0">
                  <a:latin typeface="Times New Roman" panose="02020603050405020304" pitchFamily="18" charset="0"/>
                  <a:ea typeface="宋体" panose="02010600030101010101" pitchFamily="2" charset="-122"/>
                </a:rPr>
                <a:t>减少                        增加</a:t>
              </a:r>
              <a:endParaRPr lang="zh-CN" altLang="en-US" sz="2000" dirty="0">
                <a:latin typeface="Times New Roman" panose="02020603050405020304" pitchFamily="18" charset="0"/>
                <a:ea typeface="宋体" panose="02010600030101010101" pitchFamily="2" charset="-122"/>
              </a:endParaRPr>
            </a:p>
          </p:txBody>
        </p:sp>
        <p:sp>
          <p:nvSpPr>
            <p:cNvPr id="42029" name="Line 69"/>
            <p:cNvSpPr/>
            <p:nvPr/>
          </p:nvSpPr>
          <p:spPr>
            <a:xfrm flipV="1">
              <a:off x="1800" y="11892"/>
              <a:ext cx="1080" cy="0"/>
            </a:xfrm>
            <a:prstGeom prst="line">
              <a:avLst/>
            </a:prstGeom>
            <a:ln w="9525" cap="flat" cmpd="sng">
              <a:solidFill>
                <a:srgbClr val="000000"/>
              </a:solidFill>
              <a:prstDash val="solid"/>
              <a:round/>
              <a:headEnd type="none" w="med" len="med"/>
              <a:tailEnd type="none" w="med" len="med"/>
            </a:ln>
          </p:spPr>
        </p:sp>
        <p:sp>
          <p:nvSpPr>
            <p:cNvPr id="42030" name="Line 70"/>
            <p:cNvSpPr/>
            <p:nvPr/>
          </p:nvSpPr>
          <p:spPr>
            <a:xfrm>
              <a:off x="2340" y="11892"/>
              <a:ext cx="0" cy="312"/>
            </a:xfrm>
            <a:prstGeom prst="line">
              <a:avLst/>
            </a:prstGeom>
            <a:ln w="9525" cap="flat" cmpd="sng">
              <a:solidFill>
                <a:srgbClr val="000000"/>
              </a:solidFill>
              <a:prstDash val="solid"/>
              <a:round/>
              <a:headEnd type="none" w="med" len="med"/>
              <a:tailEnd type="none" w="med" len="med"/>
            </a:ln>
          </p:spPr>
        </p:sp>
      </p:grpSp>
      <p:grpSp>
        <p:nvGrpSpPr>
          <p:cNvPr id="13" name="Group 81"/>
          <p:cNvGrpSpPr/>
          <p:nvPr/>
        </p:nvGrpSpPr>
        <p:grpSpPr>
          <a:xfrm>
            <a:off x="2940050" y="2971800"/>
            <a:ext cx="869950" cy="609600"/>
            <a:chOff x="1804" y="2400"/>
            <a:chExt cx="548" cy="384"/>
          </a:xfrm>
        </p:grpSpPr>
        <p:sp>
          <p:nvSpPr>
            <p:cNvPr id="42032" name="AutoShape 71"/>
            <p:cNvSpPr/>
            <p:nvPr/>
          </p:nvSpPr>
          <p:spPr>
            <a:xfrm rot="10800000">
              <a:off x="1824" y="2640"/>
              <a:ext cx="432" cy="144"/>
            </a:xfrm>
            <a:prstGeom prst="rightArrow">
              <a:avLst>
                <a:gd name="adj1" fmla="val 50000"/>
                <a:gd name="adj2" fmla="val 75000"/>
              </a:avLst>
            </a:prstGeom>
            <a:solidFill>
              <a:srgbClr val="FF0000"/>
            </a:solidFill>
            <a:ln w="9525" cap="flat" cmpd="sng">
              <a:solidFill>
                <a:srgbClr val="000000"/>
              </a:solidFill>
              <a:prstDash val="sysDot"/>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42033" name="Text Box 77"/>
            <p:cNvSpPr txBox="1"/>
            <p:nvPr/>
          </p:nvSpPr>
          <p:spPr>
            <a:xfrm>
              <a:off x="1804" y="2400"/>
              <a:ext cx="548" cy="240"/>
            </a:xfrm>
            <a:prstGeom prst="rect">
              <a:avLst/>
            </a:prstGeom>
            <a:noFill/>
            <a:ln w="9525">
              <a:noFill/>
            </a:ln>
          </p:spPr>
          <p:txBody>
            <a:bodyPr anchor="t"/>
            <a:p>
              <a:pPr lvl="0" indent="0" algn="ctr"/>
              <a:r>
                <a:rPr lang="zh-CN" altLang="en-US" sz="2000" b="1" dirty="0">
                  <a:latin typeface="宋体" panose="02010600030101010101" pitchFamily="2" charset="-122"/>
                  <a:ea typeface="宋体" panose="02010600030101010101" pitchFamily="2" charset="-122"/>
                </a:rPr>
                <a:t>减少</a:t>
              </a:r>
              <a:endParaRPr lang="zh-CN" altLang="en-US" sz="2000" b="1" dirty="0">
                <a:latin typeface="Times New Roman" panose="02020603050405020304" pitchFamily="18" charset="0"/>
                <a:ea typeface="宋体" panose="02010600030101010101" pitchFamily="2" charset="-122"/>
              </a:endParaRPr>
            </a:p>
          </p:txBody>
        </p:sp>
      </p:grpSp>
      <p:grpSp>
        <p:nvGrpSpPr>
          <p:cNvPr id="14" name="Group 82"/>
          <p:cNvGrpSpPr/>
          <p:nvPr/>
        </p:nvGrpSpPr>
        <p:grpSpPr>
          <a:xfrm>
            <a:off x="4800600" y="2971800"/>
            <a:ext cx="869950" cy="609600"/>
            <a:chOff x="2976" y="2400"/>
            <a:chExt cx="548" cy="384"/>
          </a:xfrm>
        </p:grpSpPr>
        <p:sp>
          <p:nvSpPr>
            <p:cNvPr id="42035" name="AutoShape 72"/>
            <p:cNvSpPr/>
            <p:nvPr/>
          </p:nvSpPr>
          <p:spPr>
            <a:xfrm>
              <a:off x="3072" y="2640"/>
              <a:ext cx="432" cy="144"/>
            </a:xfrm>
            <a:prstGeom prst="rightArrow">
              <a:avLst>
                <a:gd name="adj1" fmla="val 50000"/>
                <a:gd name="adj2" fmla="val 75000"/>
              </a:avLst>
            </a:prstGeom>
            <a:solidFill>
              <a:srgbClr val="0000FF"/>
            </a:solidFill>
            <a:ln w="9525" cap="flat" cmpd="sng">
              <a:solidFill>
                <a:srgbClr val="000000"/>
              </a:solidFill>
              <a:prstDash val="sysDot"/>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42036" name="Text Box 79"/>
            <p:cNvSpPr txBox="1"/>
            <p:nvPr/>
          </p:nvSpPr>
          <p:spPr>
            <a:xfrm>
              <a:off x="2976" y="2400"/>
              <a:ext cx="548" cy="240"/>
            </a:xfrm>
            <a:prstGeom prst="rect">
              <a:avLst/>
            </a:prstGeom>
            <a:noFill/>
            <a:ln w="9525">
              <a:noFill/>
            </a:ln>
          </p:spPr>
          <p:txBody>
            <a:bodyPr anchor="t"/>
            <a:p>
              <a:pPr lvl="0" indent="0" algn="ctr"/>
              <a:r>
                <a:rPr lang="zh-CN" altLang="en-US" sz="2000" b="1" dirty="0">
                  <a:latin typeface="宋体" panose="02010600030101010101" pitchFamily="2" charset="-122"/>
                  <a:ea typeface="宋体" panose="02010600030101010101" pitchFamily="2" charset="-122"/>
                </a:rPr>
                <a:t>增加</a:t>
              </a:r>
              <a:endParaRPr lang="zh-CN" altLang="en-US" sz="2000" b="1" dirty="0">
                <a:latin typeface="Times New Roman" panose="02020603050405020304" pitchFamily="18" charset="0"/>
                <a:ea typeface="宋体" panose="02010600030101010101" pitchFamily="2" charset="-122"/>
              </a:endParaRPr>
            </a:p>
          </p:txBody>
        </p:sp>
      </p:grpSp>
      <p:sp>
        <p:nvSpPr>
          <p:cNvPr id="45201" name="AutoShape 145"/>
          <p:cNvSpPr/>
          <p:nvPr/>
        </p:nvSpPr>
        <p:spPr>
          <a:xfrm>
            <a:off x="342900" y="1130300"/>
            <a:ext cx="685800" cy="762000"/>
          </a:xfrm>
          <a:prstGeom prst="wedgeEllipseCallout">
            <a:avLst>
              <a:gd name="adj1" fmla="val -12037"/>
              <a:gd name="adj2" fmla="val 37292"/>
            </a:avLst>
          </a:prstGeom>
          <a:noFill/>
          <a:ln w="28575" cap="flat" cmpd="sng">
            <a:solidFill>
              <a:srgbClr val="0000FF"/>
            </a:solidFill>
            <a:prstDash val="solid"/>
            <a:miter/>
            <a:headEnd type="none" w="med" len="med"/>
            <a:tailEnd type="none" w="med" len="med"/>
          </a:ln>
        </p:spPr>
        <p:txBody>
          <a:bodyPr anchor="t"/>
          <a:p>
            <a:pPr lvl="0" indent="0" algn="ctr"/>
            <a:endParaRPr lang="zh-CN" altLang="zh-CN" dirty="0">
              <a:latin typeface="Arial" panose="020B0604020202020204" pitchFamily="34" charset="0"/>
              <a:ea typeface="宋体" panose="02010600030101010101" pitchFamily="2" charset="-122"/>
            </a:endParaRPr>
          </a:p>
        </p:txBody>
      </p:sp>
      <p:sp>
        <p:nvSpPr>
          <p:cNvPr id="45202" name="AutoShape 146"/>
          <p:cNvSpPr/>
          <p:nvPr/>
        </p:nvSpPr>
        <p:spPr>
          <a:xfrm>
            <a:off x="355600" y="4114800"/>
            <a:ext cx="685800" cy="762000"/>
          </a:xfrm>
          <a:prstGeom prst="wedgeEllipseCallout">
            <a:avLst>
              <a:gd name="adj1" fmla="val -12037"/>
              <a:gd name="adj2" fmla="val 37292"/>
            </a:avLst>
          </a:prstGeom>
          <a:noFill/>
          <a:ln w="28575" cap="flat" cmpd="sng">
            <a:solidFill>
              <a:srgbClr val="0000FF"/>
            </a:solidFill>
            <a:prstDash val="solid"/>
            <a:miter/>
            <a:headEnd type="none" w="med" len="med"/>
            <a:tailEnd type="none" w="med" len="med"/>
          </a:ln>
        </p:spPr>
        <p:txBody>
          <a:bodyPr anchor="t"/>
          <a:p>
            <a:pPr lvl="0" indent="0" algn="ctr"/>
            <a:endParaRPr lang="zh-CN" altLang="zh-CN" dirty="0">
              <a:latin typeface="Arial" panose="020B0604020202020204" pitchFamily="34" charset="0"/>
              <a:ea typeface="宋体" panose="02010600030101010101" pitchFamily="2" charset="-122"/>
            </a:endParaRPr>
          </a:p>
        </p:txBody>
      </p:sp>
      <p:sp>
        <p:nvSpPr>
          <p:cNvPr id="45203" name="AutoShape 147"/>
          <p:cNvSpPr/>
          <p:nvPr/>
        </p:nvSpPr>
        <p:spPr>
          <a:xfrm>
            <a:off x="3073400" y="1143000"/>
            <a:ext cx="685800" cy="762000"/>
          </a:xfrm>
          <a:prstGeom prst="wedgeEllipseCallout">
            <a:avLst>
              <a:gd name="adj1" fmla="val -12037"/>
              <a:gd name="adj2" fmla="val 37292"/>
            </a:avLst>
          </a:prstGeom>
          <a:noFill/>
          <a:ln w="28575" cap="flat" cmpd="sng">
            <a:solidFill>
              <a:srgbClr val="FF0000"/>
            </a:solidFill>
            <a:prstDash val="solid"/>
            <a:miter/>
            <a:headEnd type="none" w="med" len="med"/>
            <a:tailEnd type="none" w="med" len="med"/>
          </a:ln>
        </p:spPr>
        <p:txBody>
          <a:bodyPr anchor="t"/>
          <a:p>
            <a:pPr lvl="0" indent="0" algn="ctr"/>
            <a:endParaRPr lang="zh-CN" altLang="zh-CN" dirty="0">
              <a:latin typeface="Arial" panose="020B0604020202020204" pitchFamily="34" charset="0"/>
              <a:ea typeface="宋体" panose="02010600030101010101" pitchFamily="2" charset="-122"/>
            </a:endParaRPr>
          </a:p>
        </p:txBody>
      </p:sp>
      <p:sp>
        <p:nvSpPr>
          <p:cNvPr id="45204" name="AutoShape 148"/>
          <p:cNvSpPr/>
          <p:nvPr/>
        </p:nvSpPr>
        <p:spPr>
          <a:xfrm>
            <a:off x="5892800" y="1143000"/>
            <a:ext cx="685800" cy="762000"/>
          </a:xfrm>
          <a:prstGeom prst="wedgeEllipseCallout">
            <a:avLst>
              <a:gd name="adj1" fmla="val -12037"/>
              <a:gd name="adj2" fmla="val 37292"/>
            </a:avLst>
          </a:prstGeom>
          <a:noFill/>
          <a:ln w="28575" cap="flat" cmpd="sng">
            <a:solidFill>
              <a:srgbClr val="FF0000"/>
            </a:solidFill>
            <a:prstDash val="solid"/>
            <a:miter/>
            <a:headEnd type="none" w="med" len="med"/>
            <a:tailEnd type="none" w="med" len="med"/>
          </a:ln>
        </p:spPr>
        <p:txBody>
          <a:bodyPr anchor="t"/>
          <a:p>
            <a:pPr lvl="0" indent="0" algn="ctr"/>
            <a:endParaRPr lang="zh-CN" altLang="zh-CN" dirty="0">
              <a:latin typeface="Arial" panose="020B0604020202020204" pitchFamily="34" charset="0"/>
              <a:ea typeface="宋体" panose="02010600030101010101" pitchFamily="2" charset="-122"/>
            </a:endParaRPr>
          </a:p>
        </p:txBody>
      </p:sp>
      <p:sp>
        <p:nvSpPr>
          <p:cNvPr id="45205" name="AutoShape 149"/>
          <p:cNvSpPr/>
          <p:nvPr/>
        </p:nvSpPr>
        <p:spPr>
          <a:xfrm>
            <a:off x="3111500" y="4114800"/>
            <a:ext cx="685800" cy="762000"/>
          </a:xfrm>
          <a:prstGeom prst="wedgeEllipseCallout">
            <a:avLst>
              <a:gd name="adj1" fmla="val -12037"/>
              <a:gd name="adj2" fmla="val 37292"/>
            </a:avLst>
          </a:prstGeom>
          <a:noFill/>
          <a:ln w="28575" cap="flat" cmpd="sng">
            <a:solidFill>
              <a:srgbClr val="FF0000"/>
            </a:solidFill>
            <a:prstDash val="solid"/>
            <a:miter/>
            <a:headEnd type="none" w="med" len="med"/>
            <a:tailEnd type="none" w="med" len="med"/>
          </a:ln>
        </p:spPr>
        <p:txBody>
          <a:bodyPr anchor="t"/>
          <a:p>
            <a:pPr lvl="0" indent="0" algn="ctr"/>
            <a:endParaRPr lang="zh-CN" altLang="zh-CN" dirty="0">
              <a:latin typeface="Arial" panose="020B0604020202020204" pitchFamily="34" charset="0"/>
              <a:ea typeface="宋体" panose="02010600030101010101" pitchFamily="2" charset="-122"/>
            </a:endParaRPr>
          </a:p>
        </p:txBody>
      </p:sp>
      <p:sp>
        <p:nvSpPr>
          <p:cNvPr id="45206" name="AutoShape 150"/>
          <p:cNvSpPr/>
          <p:nvPr/>
        </p:nvSpPr>
        <p:spPr>
          <a:xfrm>
            <a:off x="5867400" y="4114800"/>
            <a:ext cx="685800" cy="762000"/>
          </a:xfrm>
          <a:prstGeom prst="wedgeEllipseCallout">
            <a:avLst>
              <a:gd name="adj1" fmla="val -12037"/>
              <a:gd name="adj2" fmla="val 37292"/>
            </a:avLst>
          </a:prstGeom>
          <a:noFill/>
          <a:ln w="28575" cap="flat" cmpd="sng">
            <a:solidFill>
              <a:srgbClr val="FF0000"/>
            </a:solidFill>
            <a:prstDash val="solid"/>
            <a:miter/>
            <a:headEnd type="none" w="med" len="med"/>
            <a:tailEnd type="none" w="med" len="med"/>
          </a:ln>
        </p:spPr>
        <p:txBody>
          <a:bodyPr anchor="t"/>
          <a:p>
            <a:pPr lvl="0" indent="0" algn="ctr"/>
            <a:endParaRPr lang="zh-CN" altLang="zh-CN" dirty="0">
              <a:latin typeface="Arial" panose="020B0604020202020204" pitchFamily="34" charset="0"/>
              <a:ea typeface="宋体" panose="02010600030101010101" pitchFamily="2" charset="-122"/>
            </a:endParaRPr>
          </a:p>
        </p:txBody>
      </p:sp>
      <p:sp>
        <p:nvSpPr>
          <p:cNvPr id="45208" name="AutoShape 152"/>
          <p:cNvSpPr/>
          <p:nvPr/>
        </p:nvSpPr>
        <p:spPr>
          <a:xfrm>
            <a:off x="8001000" y="1143000"/>
            <a:ext cx="685800" cy="762000"/>
          </a:xfrm>
          <a:prstGeom prst="wedgeEllipseCallout">
            <a:avLst>
              <a:gd name="adj1" fmla="val -12037"/>
              <a:gd name="adj2" fmla="val 37292"/>
            </a:avLst>
          </a:prstGeom>
          <a:noFill/>
          <a:ln w="28575" cap="flat" cmpd="sng">
            <a:solidFill>
              <a:srgbClr val="0000FF"/>
            </a:solidFill>
            <a:prstDash val="solid"/>
            <a:miter/>
            <a:headEnd type="none" w="med" len="med"/>
            <a:tailEnd type="none" w="med" len="med"/>
          </a:ln>
        </p:spPr>
        <p:txBody>
          <a:bodyPr anchor="t"/>
          <a:p>
            <a:pPr lvl="0" indent="0" algn="ctr"/>
            <a:endParaRPr lang="zh-CN" altLang="zh-CN" dirty="0">
              <a:latin typeface="Arial" panose="020B0604020202020204" pitchFamily="34" charset="0"/>
              <a:ea typeface="宋体" panose="02010600030101010101" pitchFamily="2" charset="-122"/>
            </a:endParaRPr>
          </a:p>
        </p:txBody>
      </p:sp>
      <p:sp>
        <p:nvSpPr>
          <p:cNvPr id="45209" name="AutoShape 153"/>
          <p:cNvSpPr/>
          <p:nvPr/>
        </p:nvSpPr>
        <p:spPr>
          <a:xfrm>
            <a:off x="5130800" y="1143000"/>
            <a:ext cx="685800" cy="762000"/>
          </a:xfrm>
          <a:prstGeom prst="wedgeEllipseCallout">
            <a:avLst>
              <a:gd name="adj1" fmla="val -12037"/>
              <a:gd name="adj2" fmla="val 37292"/>
            </a:avLst>
          </a:prstGeom>
          <a:noFill/>
          <a:ln w="28575" cap="flat" cmpd="sng">
            <a:solidFill>
              <a:srgbClr val="0000FF"/>
            </a:solidFill>
            <a:prstDash val="solid"/>
            <a:miter/>
            <a:headEnd type="none" w="med" len="med"/>
            <a:tailEnd type="none" w="med" len="med"/>
          </a:ln>
        </p:spPr>
        <p:txBody>
          <a:bodyPr anchor="t"/>
          <a:p>
            <a:pPr lvl="0" indent="0" algn="ctr"/>
            <a:endParaRPr lang="zh-CN" altLang="zh-CN" dirty="0">
              <a:latin typeface="Arial" panose="020B0604020202020204" pitchFamily="34" charset="0"/>
              <a:ea typeface="宋体" panose="02010600030101010101" pitchFamily="2" charset="-122"/>
            </a:endParaRPr>
          </a:p>
        </p:txBody>
      </p:sp>
      <p:sp>
        <p:nvSpPr>
          <p:cNvPr id="45210" name="AutoShape 154"/>
          <p:cNvSpPr/>
          <p:nvPr/>
        </p:nvSpPr>
        <p:spPr>
          <a:xfrm>
            <a:off x="5130800" y="4114800"/>
            <a:ext cx="685800" cy="762000"/>
          </a:xfrm>
          <a:prstGeom prst="wedgeEllipseCallout">
            <a:avLst>
              <a:gd name="adj1" fmla="val -12037"/>
              <a:gd name="adj2" fmla="val 37292"/>
            </a:avLst>
          </a:prstGeom>
          <a:noFill/>
          <a:ln w="28575" cap="flat" cmpd="sng">
            <a:solidFill>
              <a:srgbClr val="0000FF"/>
            </a:solidFill>
            <a:prstDash val="solid"/>
            <a:miter/>
            <a:headEnd type="none" w="med" len="med"/>
            <a:tailEnd type="none" w="med" len="med"/>
          </a:ln>
        </p:spPr>
        <p:txBody>
          <a:bodyPr anchor="t"/>
          <a:p>
            <a:pPr lvl="0" indent="0" algn="ctr"/>
            <a:endParaRPr lang="zh-CN" altLang="zh-CN" dirty="0">
              <a:latin typeface="Arial" panose="020B0604020202020204" pitchFamily="34" charset="0"/>
              <a:ea typeface="宋体" panose="02010600030101010101" pitchFamily="2" charset="-122"/>
            </a:endParaRPr>
          </a:p>
        </p:txBody>
      </p:sp>
      <p:sp>
        <p:nvSpPr>
          <p:cNvPr id="45211" name="AutoShape 155"/>
          <p:cNvSpPr/>
          <p:nvPr/>
        </p:nvSpPr>
        <p:spPr>
          <a:xfrm>
            <a:off x="8001000" y="4114800"/>
            <a:ext cx="685800" cy="762000"/>
          </a:xfrm>
          <a:prstGeom prst="wedgeEllipseCallout">
            <a:avLst>
              <a:gd name="adj1" fmla="val -12037"/>
              <a:gd name="adj2" fmla="val 37292"/>
            </a:avLst>
          </a:prstGeom>
          <a:noFill/>
          <a:ln w="28575" cap="flat" cmpd="sng">
            <a:solidFill>
              <a:srgbClr val="0000FF"/>
            </a:solidFill>
            <a:prstDash val="solid"/>
            <a:miter/>
            <a:headEnd type="none" w="med" len="med"/>
            <a:tailEnd type="none" w="med" len="med"/>
          </a:ln>
        </p:spPr>
        <p:txBody>
          <a:bodyPr anchor="t"/>
          <a:p>
            <a:pPr lvl="0" indent="0" algn="ctr"/>
            <a:endParaRPr lang="zh-CN" altLang="zh-CN" dirty="0">
              <a:latin typeface="Arial" panose="020B0604020202020204" pitchFamily="34" charset="0"/>
              <a:ea typeface="宋体" panose="02010600030101010101" pitchFamily="2" charset="-122"/>
            </a:endParaRPr>
          </a:p>
        </p:txBody>
      </p:sp>
      <p:sp>
        <p:nvSpPr>
          <p:cNvPr id="45212" name="AutoShape 156"/>
          <p:cNvSpPr/>
          <p:nvPr/>
        </p:nvSpPr>
        <p:spPr>
          <a:xfrm>
            <a:off x="1879600" y="1143000"/>
            <a:ext cx="685800" cy="762000"/>
          </a:xfrm>
          <a:prstGeom prst="wedgeEllipseCallout">
            <a:avLst>
              <a:gd name="adj1" fmla="val -12037"/>
              <a:gd name="adj2" fmla="val 37292"/>
            </a:avLst>
          </a:prstGeom>
          <a:noFill/>
          <a:ln w="28575" cap="flat" cmpd="sng">
            <a:solidFill>
              <a:srgbClr val="FF0000"/>
            </a:solidFill>
            <a:prstDash val="solid"/>
            <a:miter/>
            <a:headEnd type="none" w="med" len="med"/>
            <a:tailEnd type="none" w="med" len="med"/>
          </a:ln>
        </p:spPr>
        <p:txBody>
          <a:bodyPr anchor="t"/>
          <a:p>
            <a:pPr lvl="0" indent="0" algn="ctr"/>
            <a:endParaRPr lang="zh-CN" altLang="zh-CN" dirty="0">
              <a:latin typeface="Arial" panose="020B0604020202020204" pitchFamily="34" charset="0"/>
              <a:ea typeface="宋体" panose="02010600030101010101" pitchFamily="2" charset="-122"/>
            </a:endParaRPr>
          </a:p>
        </p:txBody>
      </p:sp>
      <p:sp>
        <p:nvSpPr>
          <p:cNvPr id="45213" name="AutoShape 157"/>
          <p:cNvSpPr/>
          <p:nvPr/>
        </p:nvSpPr>
        <p:spPr>
          <a:xfrm>
            <a:off x="1905000" y="4114800"/>
            <a:ext cx="685800" cy="762000"/>
          </a:xfrm>
          <a:prstGeom prst="wedgeEllipseCallout">
            <a:avLst>
              <a:gd name="adj1" fmla="val -12037"/>
              <a:gd name="adj2" fmla="val 37292"/>
            </a:avLst>
          </a:prstGeom>
          <a:noFill/>
          <a:ln w="28575" cap="flat" cmpd="sng">
            <a:solidFill>
              <a:srgbClr val="FF0000"/>
            </a:solidFill>
            <a:prstDash val="solid"/>
            <a:miter/>
            <a:headEnd type="none" w="med" len="med"/>
            <a:tailEnd type="none" w="med" len="med"/>
          </a:ln>
        </p:spPr>
        <p:txBody>
          <a:bodyPr anchor="t"/>
          <a:p>
            <a:pPr lvl="0" indent="0" algn="ctr"/>
            <a:endParaRPr lang="zh-CN" altLang="zh-CN" dirty="0">
              <a:latin typeface="Arial" panose="020B0604020202020204" pitchFamily="34" charset="0"/>
              <a:ea typeface="宋体" panose="02010600030101010101" pitchFamily="2" charset="-122"/>
            </a:endParaRPr>
          </a:p>
        </p:txBody>
      </p:sp>
      <p:grpSp>
        <p:nvGrpSpPr>
          <p:cNvPr id="15" name="Group 159"/>
          <p:cNvGrpSpPr/>
          <p:nvPr/>
        </p:nvGrpSpPr>
        <p:grpSpPr>
          <a:xfrm>
            <a:off x="838200" y="5029200"/>
            <a:ext cx="7391400" cy="1466850"/>
            <a:chOff x="240" y="1380"/>
            <a:chExt cx="4656" cy="924"/>
          </a:xfrm>
        </p:grpSpPr>
        <p:sp>
          <p:nvSpPr>
            <p:cNvPr id="42050" name="AutoShape 160"/>
            <p:cNvSpPr/>
            <p:nvPr/>
          </p:nvSpPr>
          <p:spPr>
            <a:xfrm>
              <a:off x="240" y="1380"/>
              <a:ext cx="4656" cy="924"/>
            </a:xfrm>
            <a:prstGeom prst="wedgeRectCallout">
              <a:avLst>
                <a:gd name="adj1" fmla="val -21866"/>
                <a:gd name="adj2" fmla="val 33227"/>
              </a:avLst>
            </a:prstGeom>
            <a:solidFill>
              <a:srgbClr val="CCFFFF"/>
            </a:solidFill>
            <a:ln w="9525">
              <a:noFill/>
            </a:ln>
          </p:spPr>
          <p:txBody>
            <a:bodyPr anchor="t"/>
            <a:p>
              <a:pPr lvl="0" indent="0" algn="ctr"/>
              <a:endParaRPr lang="zh-CN" altLang="zh-CN" sz="3200" b="1" dirty="0">
                <a:latin typeface="Times New Roman" panose="02020603050405020304" pitchFamily="18" charset="0"/>
                <a:ea typeface="宋体" panose="02010600030101010101" pitchFamily="2" charset="-122"/>
              </a:endParaRPr>
            </a:p>
          </p:txBody>
        </p:sp>
        <p:grpSp>
          <p:nvGrpSpPr>
            <p:cNvPr id="42051" name="Group 161"/>
            <p:cNvGrpSpPr/>
            <p:nvPr/>
          </p:nvGrpSpPr>
          <p:grpSpPr>
            <a:xfrm>
              <a:off x="423" y="1670"/>
              <a:ext cx="830" cy="536"/>
              <a:chOff x="655" y="1570"/>
              <a:chExt cx="830" cy="511"/>
            </a:xfrm>
          </p:grpSpPr>
          <p:sp>
            <p:nvSpPr>
              <p:cNvPr id="42052" name="AutoShape 162"/>
              <p:cNvSpPr/>
              <p:nvPr/>
            </p:nvSpPr>
            <p:spPr>
              <a:xfrm>
                <a:off x="938" y="1600"/>
                <a:ext cx="302" cy="259"/>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42053" name="AutoShape 163"/>
              <p:cNvSpPr/>
              <p:nvPr/>
            </p:nvSpPr>
            <p:spPr>
              <a:xfrm>
                <a:off x="938" y="1628"/>
                <a:ext cx="302" cy="259"/>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42054" name="AutoShape 164"/>
              <p:cNvSpPr/>
              <p:nvPr/>
            </p:nvSpPr>
            <p:spPr>
              <a:xfrm>
                <a:off x="882" y="1686"/>
                <a:ext cx="302" cy="259"/>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42055" name="AutoShape 165"/>
              <p:cNvSpPr/>
              <p:nvPr/>
            </p:nvSpPr>
            <p:spPr>
              <a:xfrm>
                <a:off x="725" y="1764"/>
                <a:ext cx="301" cy="259"/>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42056" name="AutoShape 166"/>
              <p:cNvSpPr/>
              <p:nvPr/>
            </p:nvSpPr>
            <p:spPr>
              <a:xfrm>
                <a:off x="951" y="1764"/>
                <a:ext cx="302" cy="259"/>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42057" name="AutoShape 167"/>
              <p:cNvSpPr/>
              <p:nvPr/>
            </p:nvSpPr>
            <p:spPr>
              <a:xfrm>
                <a:off x="725" y="1570"/>
                <a:ext cx="301" cy="258"/>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42058" name="AutoShape 168"/>
              <p:cNvSpPr/>
              <p:nvPr/>
            </p:nvSpPr>
            <p:spPr>
              <a:xfrm>
                <a:off x="951" y="1570"/>
                <a:ext cx="302" cy="258"/>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42059" name="AutoShape 169"/>
              <p:cNvSpPr/>
              <p:nvPr/>
            </p:nvSpPr>
            <p:spPr>
              <a:xfrm>
                <a:off x="655" y="1822"/>
                <a:ext cx="301" cy="259"/>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42060" name="AutoShape 170"/>
              <p:cNvSpPr/>
              <p:nvPr/>
            </p:nvSpPr>
            <p:spPr>
              <a:xfrm>
                <a:off x="655" y="1628"/>
                <a:ext cx="301" cy="259"/>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42061" name="AutoShape 171"/>
              <p:cNvSpPr/>
              <p:nvPr/>
            </p:nvSpPr>
            <p:spPr>
              <a:xfrm>
                <a:off x="888" y="1822"/>
                <a:ext cx="302" cy="259"/>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42062" name="AutoShape 172"/>
              <p:cNvSpPr/>
              <p:nvPr/>
            </p:nvSpPr>
            <p:spPr>
              <a:xfrm>
                <a:off x="888" y="1628"/>
                <a:ext cx="302" cy="259"/>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42063" name="AutoShape 173"/>
              <p:cNvSpPr/>
              <p:nvPr/>
            </p:nvSpPr>
            <p:spPr>
              <a:xfrm>
                <a:off x="1183" y="1758"/>
                <a:ext cx="302" cy="258"/>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42064" name="AutoShape 174"/>
              <p:cNvSpPr/>
              <p:nvPr/>
            </p:nvSpPr>
            <p:spPr>
              <a:xfrm>
                <a:off x="1183" y="1570"/>
                <a:ext cx="302" cy="258"/>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42065" name="AutoShape 175"/>
              <p:cNvSpPr/>
              <p:nvPr/>
            </p:nvSpPr>
            <p:spPr>
              <a:xfrm>
                <a:off x="1123" y="1822"/>
                <a:ext cx="302" cy="259"/>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42066" name="AutoShape 176"/>
              <p:cNvSpPr/>
              <p:nvPr/>
            </p:nvSpPr>
            <p:spPr>
              <a:xfrm>
                <a:off x="1123" y="1628"/>
                <a:ext cx="302" cy="259"/>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42067" name="Text Box 177"/>
              <p:cNvSpPr txBox="1"/>
              <p:nvPr/>
            </p:nvSpPr>
            <p:spPr>
              <a:xfrm>
                <a:off x="738" y="1695"/>
                <a:ext cx="554" cy="324"/>
              </a:xfrm>
              <a:prstGeom prst="rect">
                <a:avLst/>
              </a:prstGeom>
              <a:noFill/>
              <a:ln w="9525">
                <a:noFill/>
              </a:ln>
            </p:spPr>
            <p:txBody>
              <a:bodyPr anchor="t"/>
              <a:p>
                <a:pPr lvl="0" indent="0" algn="ctr"/>
                <a:r>
                  <a:rPr lang="zh-CN" altLang="en-US" sz="2000" b="1" dirty="0">
                    <a:solidFill>
                      <a:schemeClr val="tx2"/>
                    </a:solidFill>
                    <a:latin typeface="Times New Roman" panose="02020603050405020304" pitchFamily="18" charset="0"/>
                    <a:ea typeface="宋体" panose="02010600030101010101" pitchFamily="2" charset="-122"/>
                  </a:rPr>
                  <a:t>资产</a:t>
                </a:r>
                <a:endParaRPr lang="zh-CN" altLang="en-US" sz="2000" dirty="0">
                  <a:solidFill>
                    <a:schemeClr val="tx2"/>
                  </a:solidFill>
                  <a:latin typeface="Times New Roman" panose="02020603050405020304" pitchFamily="18" charset="0"/>
                  <a:ea typeface="宋体" panose="02010600030101010101" pitchFamily="2" charset="-122"/>
                </a:endParaRPr>
              </a:p>
            </p:txBody>
          </p:sp>
        </p:grpSp>
        <p:grpSp>
          <p:nvGrpSpPr>
            <p:cNvPr id="42068" name="Group 178"/>
            <p:cNvGrpSpPr/>
            <p:nvPr/>
          </p:nvGrpSpPr>
          <p:grpSpPr>
            <a:xfrm>
              <a:off x="2629" y="1670"/>
              <a:ext cx="379" cy="543"/>
              <a:chOff x="2365" y="1570"/>
              <a:chExt cx="379" cy="518"/>
            </a:xfrm>
          </p:grpSpPr>
          <p:sp>
            <p:nvSpPr>
              <p:cNvPr id="42069" name="AutoShape 179"/>
              <p:cNvSpPr/>
              <p:nvPr/>
            </p:nvSpPr>
            <p:spPr>
              <a:xfrm>
                <a:off x="2432" y="1766"/>
                <a:ext cx="312" cy="263"/>
              </a:xfrm>
              <a:prstGeom prst="cube">
                <a:avLst>
                  <a:gd name="adj" fmla="val 25000"/>
                </a:avLst>
              </a:prstGeom>
              <a:solidFill>
                <a:srgbClr val="66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42070" name="AutoShape 180"/>
              <p:cNvSpPr/>
              <p:nvPr/>
            </p:nvSpPr>
            <p:spPr>
              <a:xfrm>
                <a:off x="2432" y="1570"/>
                <a:ext cx="312" cy="262"/>
              </a:xfrm>
              <a:prstGeom prst="cube">
                <a:avLst>
                  <a:gd name="adj" fmla="val 25000"/>
                </a:avLst>
              </a:prstGeom>
              <a:solidFill>
                <a:srgbClr val="66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42071" name="AutoShape 181"/>
              <p:cNvSpPr/>
              <p:nvPr/>
            </p:nvSpPr>
            <p:spPr>
              <a:xfrm>
                <a:off x="2368" y="1826"/>
                <a:ext cx="312" cy="262"/>
              </a:xfrm>
              <a:prstGeom prst="cube">
                <a:avLst>
                  <a:gd name="adj" fmla="val 25000"/>
                </a:avLst>
              </a:prstGeom>
              <a:solidFill>
                <a:srgbClr val="66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42072" name="AutoShape 182"/>
              <p:cNvSpPr/>
              <p:nvPr/>
            </p:nvSpPr>
            <p:spPr>
              <a:xfrm>
                <a:off x="2368" y="1629"/>
                <a:ext cx="312" cy="263"/>
              </a:xfrm>
              <a:prstGeom prst="cube">
                <a:avLst>
                  <a:gd name="adj" fmla="val 25000"/>
                </a:avLst>
              </a:prstGeom>
              <a:solidFill>
                <a:srgbClr val="66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42073" name="Text Box 183"/>
              <p:cNvSpPr txBox="1"/>
              <p:nvPr/>
            </p:nvSpPr>
            <p:spPr>
              <a:xfrm>
                <a:off x="2365" y="1676"/>
                <a:ext cx="225" cy="283"/>
              </a:xfrm>
              <a:prstGeom prst="rect">
                <a:avLst/>
              </a:prstGeom>
              <a:noFill/>
              <a:ln w="9525">
                <a:noFill/>
              </a:ln>
            </p:spPr>
            <p:txBody>
              <a:bodyPr anchor="t"/>
              <a:p>
                <a:pPr lvl="0" indent="0" algn="ctr" eaLnBrk="0" hangingPunct="0"/>
                <a:r>
                  <a:rPr lang="zh-CN" altLang="en-US" b="1" dirty="0">
                    <a:solidFill>
                      <a:schemeClr val="bg1"/>
                    </a:solidFill>
                    <a:latin typeface="Times New Roman" panose="02020603050405020304" pitchFamily="18" charset="0"/>
                    <a:ea typeface="宋体" panose="02010600030101010101" pitchFamily="2" charset="-122"/>
                  </a:rPr>
                  <a:t>负债</a:t>
                </a:r>
                <a:endParaRPr lang="zh-CN" altLang="en-US" b="1" dirty="0">
                  <a:solidFill>
                    <a:schemeClr val="bg1"/>
                  </a:solidFill>
                  <a:latin typeface="Times New Roman" panose="02020603050405020304" pitchFamily="18" charset="0"/>
                  <a:ea typeface="宋体" panose="02010600030101010101" pitchFamily="2" charset="-122"/>
                </a:endParaRPr>
              </a:p>
            </p:txBody>
          </p:sp>
        </p:grpSp>
        <p:grpSp>
          <p:nvGrpSpPr>
            <p:cNvPr id="42074" name="Group 184"/>
            <p:cNvGrpSpPr/>
            <p:nvPr/>
          </p:nvGrpSpPr>
          <p:grpSpPr>
            <a:xfrm>
              <a:off x="3190" y="1670"/>
              <a:ext cx="678" cy="547"/>
              <a:chOff x="2610" y="1570"/>
              <a:chExt cx="678" cy="522"/>
            </a:xfrm>
          </p:grpSpPr>
          <p:grpSp>
            <p:nvGrpSpPr>
              <p:cNvPr id="42075" name="Group 185"/>
              <p:cNvGrpSpPr/>
              <p:nvPr/>
            </p:nvGrpSpPr>
            <p:grpSpPr>
              <a:xfrm>
                <a:off x="2687" y="1570"/>
                <a:ext cx="601" cy="522"/>
                <a:chOff x="8280" y="9708"/>
                <a:chExt cx="1410" cy="1233"/>
              </a:xfrm>
            </p:grpSpPr>
            <p:sp>
              <p:nvSpPr>
                <p:cNvPr id="42076" name="AutoShape 186"/>
                <p:cNvSpPr/>
                <p:nvPr/>
              </p:nvSpPr>
              <p:spPr>
                <a:xfrm>
                  <a:off x="8430" y="10176"/>
                  <a:ext cx="720" cy="624"/>
                </a:xfrm>
                <a:prstGeom prst="cube">
                  <a:avLst>
                    <a:gd name="adj" fmla="val 25000"/>
                  </a:avLst>
                </a:prstGeom>
                <a:solidFill>
                  <a:srgbClr val="FF99CC"/>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42077" name="AutoShape 187"/>
                <p:cNvSpPr/>
                <p:nvPr/>
              </p:nvSpPr>
              <p:spPr>
                <a:xfrm>
                  <a:off x="8415" y="9708"/>
                  <a:ext cx="720" cy="624"/>
                </a:xfrm>
                <a:prstGeom prst="cube">
                  <a:avLst>
                    <a:gd name="adj" fmla="val 25000"/>
                  </a:avLst>
                </a:prstGeom>
                <a:solidFill>
                  <a:srgbClr val="FF99CC"/>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42078" name="AutoShape 188"/>
                <p:cNvSpPr/>
                <p:nvPr/>
              </p:nvSpPr>
              <p:spPr>
                <a:xfrm>
                  <a:off x="8280" y="10317"/>
                  <a:ext cx="720" cy="624"/>
                </a:xfrm>
                <a:prstGeom prst="cube">
                  <a:avLst>
                    <a:gd name="adj" fmla="val 25000"/>
                  </a:avLst>
                </a:prstGeom>
                <a:solidFill>
                  <a:srgbClr val="FF99CC"/>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42079" name="AutoShape 189"/>
                <p:cNvSpPr/>
                <p:nvPr/>
              </p:nvSpPr>
              <p:spPr>
                <a:xfrm>
                  <a:off x="8280" y="9849"/>
                  <a:ext cx="720" cy="624"/>
                </a:xfrm>
                <a:prstGeom prst="cube">
                  <a:avLst>
                    <a:gd name="adj" fmla="val 25000"/>
                  </a:avLst>
                </a:prstGeom>
                <a:solidFill>
                  <a:srgbClr val="FF99CC"/>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grpSp>
              <p:nvGrpSpPr>
                <p:cNvPr id="42080" name="Group 190"/>
                <p:cNvGrpSpPr/>
                <p:nvPr/>
              </p:nvGrpSpPr>
              <p:grpSpPr>
                <a:xfrm>
                  <a:off x="8835" y="9708"/>
                  <a:ext cx="855" cy="1233"/>
                  <a:chOff x="8835" y="9708"/>
                  <a:chExt cx="855" cy="1233"/>
                </a:xfrm>
              </p:grpSpPr>
              <p:sp>
                <p:nvSpPr>
                  <p:cNvPr id="42081" name="AutoShape 191"/>
                  <p:cNvSpPr/>
                  <p:nvPr/>
                </p:nvSpPr>
                <p:spPr>
                  <a:xfrm>
                    <a:off x="8970" y="10176"/>
                    <a:ext cx="720" cy="624"/>
                  </a:xfrm>
                  <a:prstGeom prst="cube">
                    <a:avLst>
                      <a:gd name="adj" fmla="val 25000"/>
                    </a:avLst>
                  </a:prstGeom>
                  <a:solidFill>
                    <a:srgbClr val="FF99CC"/>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42082" name="AutoShape 192"/>
                  <p:cNvSpPr/>
                  <p:nvPr/>
                </p:nvSpPr>
                <p:spPr>
                  <a:xfrm>
                    <a:off x="8970" y="9708"/>
                    <a:ext cx="720" cy="624"/>
                  </a:xfrm>
                  <a:prstGeom prst="cube">
                    <a:avLst>
                      <a:gd name="adj" fmla="val 25000"/>
                    </a:avLst>
                  </a:prstGeom>
                  <a:solidFill>
                    <a:srgbClr val="FF99CC"/>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42083" name="AutoShape 193"/>
                  <p:cNvSpPr/>
                  <p:nvPr/>
                </p:nvSpPr>
                <p:spPr>
                  <a:xfrm>
                    <a:off x="8835" y="10317"/>
                    <a:ext cx="720" cy="624"/>
                  </a:xfrm>
                  <a:prstGeom prst="cube">
                    <a:avLst>
                      <a:gd name="adj" fmla="val 25000"/>
                    </a:avLst>
                  </a:prstGeom>
                  <a:solidFill>
                    <a:srgbClr val="FF99CC"/>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42084" name="AutoShape 194"/>
                  <p:cNvSpPr/>
                  <p:nvPr/>
                </p:nvSpPr>
                <p:spPr>
                  <a:xfrm>
                    <a:off x="8835" y="9849"/>
                    <a:ext cx="720" cy="624"/>
                  </a:xfrm>
                  <a:prstGeom prst="cube">
                    <a:avLst>
                      <a:gd name="adj" fmla="val 25000"/>
                    </a:avLst>
                  </a:prstGeom>
                  <a:solidFill>
                    <a:srgbClr val="FF99CC"/>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grpSp>
          </p:grpSp>
          <p:sp>
            <p:nvSpPr>
              <p:cNvPr id="42085" name="Text Box 195"/>
              <p:cNvSpPr txBox="1"/>
              <p:nvPr/>
            </p:nvSpPr>
            <p:spPr>
              <a:xfrm>
                <a:off x="2610" y="1665"/>
                <a:ext cx="629" cy="426"/>
              </a:xfrm>
              <a:prstGeom prst="rect">
                <a:avLst/>
              </a:prstGeom>
              <a:noFill/>
              <a:ln w="9525">
                <a:noFill/>
              </a:ln>
            </p:spPr>
            <p:txBody>
              <a:bodyPr anchor="t"/>
              <a:p>
                <a:pPr lvl="0" indent="0" algn="ctr"/>
                <a:r>
                  <a:rPr lang="zh-CN" altLang="en-US" sz="2000" b="1" dirty="0">
                    <a:solidFill>
                      <a:schemeClr val="tx2"/>
                    </a:solidFill>
                    <a:latin typeface="Times New Roman" panose="02020603050405020304" pitchFamily="18" charset="0"/>
                    <a:ea typeface="宋体" panose="02010600030101010101" pitchFamily="2" charset="-122"/>
                  </a:rPr>
                  <a:t>所有者</a:t>
                </a:r>
                <a:endParaRPr lang="zh-CN" altLang="en-US" sz="2000" b="1" dirty="0">
                  <a:solidFill>
                    <a:schemeClr val="tx2"/>
                  </a:solidFill>
                  <a:latin typeface="Times New Roman" panose="02020603050405020304" pitchFamily="18" charset="0"/>
                  <a:ea typeface="宋体" panose="02010600030101010101" pitchFamily="2" charset="-122"/>
                </a:endParaRPr>
              </a:p>
              <a:p>
                <a:pPr lvl="0" indent="0" algn="ctr"/>
                <a:r>
                  <a:rPr lang="zh-CN" altLang="en-US" sz="2000" b="1" dirty="0">
                    <a:solidFill>
                      <a:schemeClr val="tx2"/>
                    </a:solidFill>
                    <a:latin typeface="Times New Roman" panose="02020603050405020304" pitchFamily="18" charset="0"/>
                    <a:ea typeface="宋体" panose="02010600030101010101" pitchFamily="2" charset="-122"/>
                  </a:rPr>
                  <a:t>权    益</a:t>
                </a:r>
                <a:endParaRPr lang="zh-CN" altLang="en-US" sz="2000" dirty="0">
                  <a:solidFill>
                    <a:schemeClr val="tx2"/>
                  </a:solidFill>
                  <a:latin typeface="Times New Roman" panose="02020603050405020304" pitchFamily="18" charset="0"/>
                  <a:ea typeface="宋体" panose="02010600030101010101" pitchFamily="2" charset="-122"/>
                </a:endParaRPr>
              </a:p>
            </p:txBody>
          </p:sp>
        </p:grpSp>
        <p:grpSp>
          <p:nvGrpSpPr>
            <p:cNvPr id="42086" name="Group 196"/>
            <p:cNvGrpSpPr/>
            <p:nvPr/>
          </p:nvGrpSpPr>
          <p:grpSpPr>
            <a:xfrm>
              <a:off x="1522" y="1670"/>
              <a:ext cx="534" cy="536"/>
              <a:chOff x="4143" y="1570"/>
              <a:chExt cx="534" cy="511"/>
            </a:xfrm>
          </p:grpSpPr>
          <p:sp>
            <p:nvSpPr>
              <p:cNvPr id="42087" name="AutoShape 197"/>
              <p:cNvSpPr/>
              <p:nvPr/>
            </p:nvSpPr>
            <p:spPr>
              <a:xfrm>
                <a:off x="4214" y="1761"/>
                <a:ext cx="264" cy="256"/>
              </a:xfrm>
              <a:prstGeom prst="cube">
                <a:avLst>
                  <a:gd name="adj" fmla="val 25000"/>
                </a:avLst>
              </a:prstGeom>
              <a:solidFill>
                <a:srgbClr val="CC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42088" name="AutoShape 198"/>
              <p:cNvSpPr/>
              <p:nvPr/>
            </p:nvSpPr>
            <p:spPr>
              <a:xfrm>
                <a:off x="4149" y="1826"/>
                <a:ext cx="264" cy="255"/>
              </a:xfrm>
              <a:prstGeom prst="cube">
                <a:avLst>
                  <a:gd name="adj" fmla="val 25000"/>
                </a:avLst>
              </a:prstGeom>
              <a:solidFill>
                <a:srgbClr val="CC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42089" name="AutoShape 199"/>
              <p:cNvSpPr/>
              <p:nvPr/>
            </p:nvSpPr>
            <p:spPr>
              <a:xfrm>
                <a:off x="4413" y="1761"/>
                <a:ext cx="264" cy="256"/>
              </a:xfrm>
              <a:prstGeom prst="cube">
                <a:avLst>
                  <a:gd name="adj" fmla="val 25000"/>
                </a:avLst>
              </a:prstGeom>
              <a:solidFill>
                <a:srgbClr val="CC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42090" name="AutoShape 200"/>
              <p:cNvSpPr/>
              <p:nvPr/>
            </p:nvSpPr>
            <p:spPr>
              <a:xfrm>
                <a:off x="4224" y="1570"/>
                <a:ext cx="264" cy="256"/>
              </a:xfrm>
              <a:prstGeom prst="cube">
                <a:avLst>
                  <a:gd name="adj" fmla="val 25000"/>
                </a:avLst>
              </a:prstGeom>
              <a:solidFill>
                <a:srgbClr val="CC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42091" name="AutoShape 201"/>
              <p:cNvSpPr/>
              <p:nvPr/>
            </p:nvSpPr>
            <p:spPr>
              <a:xfrm>
                <a:off x="4149" y="1634"/>
                <a:ext cx="264" cy="256"/>
              </a:xfrm>
              <a:prstGeom prst="cube">
                <a:avLst>
                  <a:gd name="adj" fmla="val 25000"/>
                </a:avLst>
              </a:prstGeom>
              <a:solidFill>
                <a:srgbClr val="CC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42092" name="AutoShape 202"/>
              <p:cNvSpPr/>
              <p:nvPr/>
            </p:nvSpPr>
            <p:spPr>
              <a:xfrm>
                <a:off x="4413" y="1570"/>
                <a:ext cx="264" cy="256"/>
              </a:xfrm>
              <a:prstGeom prst="cube">
                <a:avLst>
                  <a:gd name="adj" fmla="val 25000"/>
                </a:avLst>
              </a:prstGeom>
              <a:solidFill>
                <a:srgbClr val="CC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42093" name="Text Box 203"/>
              <p:cNvSpPr txBox="1"/>
              <p:nvPr/>
            </p:nvSpPr>
            <p:spPr>
              <a:xfrm>
                <a:off x="4143" y="1683"/>
                <a:ext cx="467" cy="318"/>
              </a:xfrm>
              <a:prstGeom prst="rect">
                <a:avLst/>
              </a:prstGeom>
              <a:noFill/>
              <a:ln w="9525">
                <a:noFill/>
              </a:ln>
            </p:spPr>
            <p:txBody>
              <a:bodyPr anchor="t"/>
              <a:p>
                <a:pPr lvl="0" indent="0" algn="ctr"/>
                <a:r>
                  <a:rPr lang="zh-CN" altLang="en-US" b="1" dirty="0">
                    <a:solidFill>
                      <a:schemeClr val="tx2"/>
                    </a:solidFill>
                    <a:latin typeface="Times New Roman" panose="02020603050405020304" pitchFamily="18" charset="0"/>
                    <a:ea typeface="宋体" panose="02010600030101010101" pitchFamily="2" charset="-122"/>
                  </a:rPr>
                  <a:t>费 用</a:t>
                </a:r>
                <a:endParaRPr lang="zh-CN" altLang="en-US" dirty="0">
                  <a:solidFill>
                    <a:schemeClr val="tx2"/>
                  </a:solidFill>
                  <a:latin typeface="Times New Roman" panose="02020603050405020304" pitchFamily="18" charset="0"/>
                  <a:ea typeface="宋体" panose="02010600030101010101" pitchFamily="2" charset="-122"/>
                </a:endParaRPr>
              </a:p>
            </p:txBody>
          </p:sp>
        </p:grpSp>
        <p:sp>
          <p:nvSpPr>
            <p:cNvPr id="42094" name="Text Box 204"/>
            <p:cNvSpPr txBox="1"/>
            <p:nvPr/>
          </p:nvSpPr>
          <p:spPr>
            <a:xfrm>
              <a:off x="2146" y="1792"/>
              <a:ext cx="408" cy="328"/>
            </a:xfrm>
            <a:prstGeom prst="rect">
              <a:avLst/>
            </a:prstGeom>
            <a:noFill/>
            <a:ln w="9525">
              <a:noFill/>
            </a:ln>
          </p:spPr>
          <p:txBody>
            <a:bodyPr anchor="t"/>
            <a:p>
              <a:pPr lvl="0" indent="0" algn="ctr" eaLnBrk="0" hangingPunct="0"/>
              <a:r>
                <a:rPr lang="zh-CN" altLang="en-US" sz="2400" b="1" dirty="0">
                  <a:latin typeface="Times New Roman" panose="02020603050405020304" pitchFamily="18" charset="0"/>
                  <a:ea typeface="宋体" panose="02010600030101010101" pitchFamily="2" charset="-122"/>
                </a:rPr>
                <a:t>＝</a:t>
              </a:r>
              <a:endParaRPr lang="zh-CN" altLang="en-US" sz="2400" b="1" dirty="0">
                <a:latin typeface="Arial" panose="020B0604020202020204" pitchFamily="34" charset="0"/>
                <a:ea typeface="宋体" panose="02010600030101010101" pitchFamily="2" charset="-122"/>
              </a:endParaRPr>
            </a:p>
          </p:txBody>
        </p:sp>
        <p:sp>
          <p:nvSpPr>
            <p:cNvPr id="42095" name="Text Box 205"/>
            <p:cNvSpPr txBox="1"/>
            <p:nvPr/>
          </p:nvSpPr>
          <p:spPr>
            <a:xfrm>
              <a:off x="1230" y="1788"/>
              <a:ext cx="317" cy="265"/>
            </a:xfrm>
            <a:prstGeom prst="rect">
              <a:avLst/>
            </a:prstGeom>
            <a:noFill/>
            <a:ln w="9525">
              <a:noFill/>
            </a:ln>
          </p:spPr>
          <p:txBody>
            <a:bodyPr anchor="t"/>
            <a:p>
              <a:pPr lvl="0" indent="0" algn="ctr" eaLnBrk="0" hangingPunct="0"/>
              <a:r>
                <a:rPr lang="zh-CN" altLang="en-US" sz="2400" b="1" dirty="0">
                  <a:latin typeface="Times New Roman" panose="02020603050405020304" pitchFamily="18" charset="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p:txBody>
        </p:sp>
        <p:sp>
          <p:nvSpPr>
            <p:cNvPr id="42096" name="Text Box 206"/>
            <p:cNvSpPr txBox="1"/>
            <p:nvPr/>
          </p:nvSpPr>
          <p:spPr>
            <a:xfrm>
              <a:off x="2963" y="1776"/>
              <a:ext cx="317" cy="265"/>
            </a:xfrm>
            <a:prstGeom prst="rect">
              <a:avLst/>
            </a:prstGeom>
            <a:noFill/>
            <a:ln w="9525">
              <a:noFill/>
            </a:ln>
          </p:spPr>
          <p:txBody>
            <a:bodyPr anchor="t"/>
            <a:p>
              <a:pPr lvl="0" indent="0" algn="ctr" eaLnBrk="0" hangingPunct="0"/>
              <a:r>
                <a:rPr lang="zh-CN" altLang="en-US" sz="2400" b="1" dirty="0">
                  <a:latin typeface="Times New Roman" panose="02020603050405020304" pitchFamily="18" charset="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p:txBody>
        </p:sp>
        <p:sp>
          <p:nvSpPr>
            <p:cNvPr id="42097" name="Text Box 207"/>
            <p:cNvSpPr txBox="1"/>
            <p:nvPr/>
          </p:nvSpPr>
          <p:spPr>
            <a:xfrm>
              <a:off x="3825" y="1776"/>
              <a:ext cx="317" cy="265"/>
            </a:xfrm>
            <a:prstGeom prst="rect">
              <a:avLst/>
            </a:prstGeom>
            <a:noFill/>
            <a:ln w="9525">
              <a:noFill/>
            </a:ln>
          </p:spPr>
          <p:txBody>
            <a:bodyPr anchor="t"/>
            <a:p>
              <a:pPr lvl="0" indent="0" algn="ctr" eaLnBrk="0" hangingPunct="0"/>
              <a:r>
                <a:rPr lang="zh-CN" altLang="en-US" sz="2400" b="1" dirty="0">
                  <a:latin typeface="Times New Roman" panose="02020603050405020304" pitchFamily="18" charset="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p:txBody>
        </p:sp>
        <p:grpSp>
          <p:nvGrpSpPr>
            <p:cNvPr id="42098" name="Group 208"/>
            <p:cNvGrpSpPr/>
            <p:nvPr/>
          </p:nvGrpSpPr>
          <p:grpSpPr>
            <a:xfrm>
              <a:off x="741" y="1467"/>
              <a:ext cx="509" cy="276"/>
              <a:chOff x="760" y="2976"/>
              <a:chExt cx="554" cy="321"/>
            </a:xfrm>
          </p:grpSpPr>
          <p:sp>
            <p:nvSpPr>
              <p:cNvPr id="42099" name="AutoShape 209"/>
              <p:cNvSpPr/>
              <p:nvPr/>
            </p:nvSpPr>
            <p:spPr>
              <a:xfrm>
                <a:off x="760" y="2979"/>
                <a:ext cx="318" cy="318"/>
              </a:xfrm>
              <a:prstGeom prst="cube">
                <a:avLst>
                  <a:gd name="adj" fmla="val 25000"/>
                </a:avLst>
              </a:prstGeom>
              <a:solidFill>
                <a:srgbClr val="FF5050"/>
              </a:solidFill>
              <a:ln w="317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42100" name="AutoShape 210"/>
              <p:cNvSpPr/>
              <p:nvPr/>
            </p:nvSpPr>
            <p:spPr>
              <a:xfrm>
                <a:off x="996" y="2976"/>
                <a:ext cx="318" cy="318"/>
              </a:xfrm>
              <a:prstGeom prst="cube">
                <a:avLst>
                  <a:gd name="adj" fmla="val 25000"/>
                </a:avLst>
              </a:prstGeom>
              <a:solidFill>
                <a:srgbClr val="FF5050"/>
              </a:solidFill>
              <a:ln w="317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grpSp>
        <p:grpSp>
          <p:nvGrpSpPr>
            <p:cNvPr id="42101" name="Group 211"/>
            <p:cNvGrpSpPr/>
            <p:nvPr/>
          </p:nvGrpSpPr>
          <p:grpSpPr>
            <a:xfrm>
              <a:off x="4128" y="1680"/>
              <a:ext cx="578" cy="536"/>
              <a:chOff x="4120" y="1685"/>
              <a:chExt cx="578" cy="536"/>
            </a:xfrm>
          </p:grpSpPr>
          <p:sp>
            <p:nvSpPr>
              <p:cNvPr id="42102" name="AutoShape 212"/>
              <p:cNvSpPr/>
              <p:nvPr/>
            </p:nvSpPr>
            <p:spPr>
              <a:xfrm>
                <a:off x="4193" y="1888"/>
                <a:ext cx="289" cy="272"/>
              </a:xfrm>
              <a:prstGeom prst="cube">
                <a:avLst>
                  <a:gd name="adj" fmla="val 25000"/>
                </a:avLst>
              </a:prstGeom>
              <a:solidFill>
                <a:srgbClr val="FFFF0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42103" name="AutoShape 213"/>
              <p:cNvSpPr/>
              <p:nvPr/>
            </p:nvSpPr>
            <p:spPr>
              <a:xfrm>
                <a:off x="4187" y="1685"/>
                <a:ext cx="289" cy="271"/>
              </a:xfrm>
              <a:prstGeom prst="cube">
                <a:avLst>
                  <a:gd name="adj" fmla="val 25000"/>
                </a:avLst>
              </a:prstGeom>
              <a:solidFill>
                <a:srgbClr val="FFFF0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42104" name="AutoShape 214"/>
              <p:cNvSpPr/>
              <p:nvPr/>
            </p:nvSpPr>
            <p:spPr>
              <a:xfrm>
                <a:off x="4133" y="1950"/>
                <a:ext cx="289" cy="271"/>
              </a:xfrm>
              <a:prstGeom prst="cube">
                <a:avLst>
                  <a:gd name="adj" fmla="val 25000"/>
                </a:avLst>
              </a:prstGeom>
              <a:solidFill>
                <a:srgbClr val="FFFF0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42105" name="AutoShape 215"/>
              <p:cNvSpPr/>
              <p:nvPr/>
            </p:nvSpPr>
            <p:spPr>
              <a:xfrm>
                <a:off x="4133" y="1746"/>
                <a:ext cx="289" cy="272"/>
              </a:xfrm>
              <a:prstGeom prst="cube">
                <a:avLst>
                  <a:gd name="adj" fmla="val 25000"/>
                </a:avLst>
              </a:prstGeom>
              <a:solidFill>
                <a:srgbClr val="FFFF0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42106" name="Text Box 216"/>
              <p:cNvSpPr txBox="1"/>
              <p:nvPr/>
            </p:nvSpPr>
            <p:spPr>
              <a:xfrm>
                <a:off x="4120" y="1784"/>
                <a:ext cx="240" cy="432"/>
              </a:xfrm>
              <a:prstGeom prst="rect">
                <a:avLst/>
              </a:prstGeom>
              <a:noFill/>
              <a:ln w="9525">
                <a:noFill/>
              </a:ln>
            </p:spPr>
            <p:txBody>
              <a:bodyPr anchor="t"/>
              <a:p>
                <a:pPr lvl="0" indent="0"/>
                <a:r>
                  <a:rPr lang="zh-CN" altLang="en-US" sz="2000" b="1" dirty="0">
                    <a:solidFill>
                      <a:schemeClr val="tx2"/>
                    </a:solidFill>
                    <a:latin typeface="Times New Roman" panose="02020603050405020304" pitchFamily="18" charset="0"/>
                    <a:ea typeface="宋体" panose="02010600030101010101" pitchFamily="2" charset="-122"/>
                  </a:rPr>
                  <a:t>收入</a:t>
                </a:r>
                <a:endParaRPr lang="zh-CN" altLang="en-US" sz="2000" dirty="0">
                  <a:solidFill>
                    <a:schemeClr val="tx2"/>
                  </a:solidFill>
                  <a:latin typeface="Times New Roman" panose="02020603050405020304" pitchFamily="18" charset="0"/>
                  <a:ea typeface="宋体" panose="02010600030101010101" pitchFamily="2" charset="-122"/>
                </a:endParaRPr>
              </a:p>
            </p:txBody>
          </p:sp>
          <p:sp>
            <p:nvSpPr>
              <p:cNvPr id="42107" name="AutoShape 217"/>
              <p:cNvSpPr/>
              <p:nvPr/>
            </p:nvSpPr>
            <p:spPr>
              <a:xfrm>
                <a:off x="4407" y="1888"/>
                <a:ext cx="289" cy="272"/>
              </a:xfrm>
              <a:prstGeom prst="cube">
                <a:avLst>
                  <a:gd name="adj" fmla="val 25000"/>
                </a:avLst>
              </a:prstGeom>
              <a:solidFill>
                <a:srgbClr val="FFFF0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42108" name="AutoShape 218"/>
              <p:cNvSpPr/>
              <p:nvPr/>
            </p:nvSpPr>
            <p:spPr>
              <a:xfrm>
                <a:off x="4409" y="1685"/>
                <a:ext cx="289" cy="271"/>
              </a:xfrm>
              <a:prstGeom prst="cube">
                <a:avLst>
                  <a:gd name="adj" fmla="val 25000"/>
                </a:avLst>
              </a:prstGeom>
              <a:solidFill>
                <a:srgbClr val="FFFF0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grpSp>
      </p:grpSp>
      <p:grpSp>
        <p:nvGrpSpPr>
          <p:cNvPr id="24" name="Group 219"/>
          <p:cNvGrpSpPr/>
          <p:nvPr/>
        </p:nvGrpSpPr>
        <p:grpSpPr>
          <a:xfrm>
            <a:off x="7327900" y="5600700"/>
            <a:ext cx="508000" cy="754063"/>
            <a:chOff x="4944" y="1536"/>
            <a:chExt cx="320" cy="475"/>
          </a:xfrm>
        </p:grpSpPr>
        <p:grpSp>
          <p:nvGrpSpPr>
            <p:cNvPr id="42110" name="Group 220"/>
            <p:cNvGrpSpPr/>
            <p:nvPr/>
          </p:nvGrpSpPr>
          <p:grpSpPr>
            <a:xfrm>
              <a:off x="4975" y="1536"/>
              <a:ext cx="289" cy="475"/>
              <a:chOff x="4668" y="1165"/>
              <a:chExt cx="289" cy="475"/>
            </a:xfrm>
          </p:grpSpPr>
          <p:sp>
            <p:nvSpPr>
              <p:cNvPr id="42111" name="AutoShape 221"/>
              <p:cNvSpPr/>
              <p:nvPr/>
            </p:nvSpPr>
            <p:spPr>
              <a:xfrm>
                <a:off x="4668" y="1369"/>
                <a:ext cx="289" cy="271"/>
              </a:xfrm>
              <a:prstGeom prst="cube">
                <a:avLst>
                  <a:gd name="adj" fmla="val 25000"/>
                </a:avLst>
              </a:prstGeom>
              <a:solidFill>
                <a:srgbClr val="FFFF0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42112" name="AutoShape 222"/>
              <p:cNvSpPr/>
              <p:nvPr/>
            </p:nvSpPr>
            <p:spPr>
              <a:xfrm>
                <a:off x="4668" y="1165"/>
                <a:ext cx="289" cy="272"/>
              </a:xfrm>
              <a:prstGeom prst="cube">
                <a:avLst>
                  <a:gd name="adj" fmla="val 25000"/>
                </a:avLst>
              </a:prstGeom>
              <a:solidFill>
                <a:srgbClr val="FFFF0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grpSp>
        <p:sp>
          <p:nvSpPr>
            <p:cNvPr id="42113" name="Text Box 223"/>
            <p:cNvSpPr txBox="1"/>
            <p:nvPr/>
          </p:nvSpPr>
          <p:spPr>
            <a:xfrm>
              <a:off x="4944" y="1592"/>
              <a:ext cx="259" cy="408"/>
            </a:xfrm>
            <a:prstGeom prst="rect">
              <a:avLst/>
            </a:prstGeom>
            <a:noFill/>
            <a:ln w="9525">
              <a:noFill/>
            </a:ln>
          </p:spPr>
          <p:txBody>
            <a:bodyPr anchor="t"/>
            <a:p>
              <a:pPr lvl="0" indent="0" algn="ctr"/>
              <a:r>
                <a:rPr lang="zh-CN" altLang="en-US" b="1" dirty="0">
                  <a:solidFill>
                    <a:schemeClr val="tx2"/>
                  </a:solidFill>
                  <a:latin typeface="Times New Roman" panose="02020603050405020304" pitchFamily="18" charset="0"/>
                  <a:ea typeface="宋体" panose="02010600030101010101" pitchFamily="2" charset="-122"/>
                </a:rPr>
                <a:t>利</a:t>
              </a:r>
              <a:r>
                <a:rPr lang="zh-CN" altLang="en-US" sz="2000" b="1" dirty="0">
                  <a:solidFill>
                    <a:schemeClr val="tx2"/>
                  </a:solidFill>
                  <a:latin typeface="Times New Roman" panose="02020603050405020304" pitchFamily="18" charset="0"/>
                  <a:ea typeface="宋体" panose="02010600030101010101" pitchFamily="2" charset="-122"/>
                </a:rPr>
                <a:t>润</a:t>
              </a:r>
              <a:endParaRPr lang="zh-CN" altLang="en-US" sz="2000" dirty="0">
                <a:solidFill>
                  <a:schemeClr val="tx2"/>
                </a:solidFill>
                <a:latin typeface="Times New Roman" panose="02020603050405020304" pitchFamily="18" charset="0"/>
                <a:ea typeface="宋体" panose="02010600030101010101" pitchFamily="2" charset="-122"/>
              </a:endParaRPr>
            </a:p>
          </p:txBody>
        </p:sp>
      </p:grpSp>
      <p:sp>
        <p:nvSpPr>
          <p:cNvPr id="16" name="日期占位符 1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灯片编号占位符 16"/>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30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3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2" fill="hold" nodeType="clickEffect">
                                  <p:stCondLst>
                                    <p:cond delay="0"/>
                                  </p:stCondLst>
                                  <p:childTnLst>
                                    <p:set>
                                      <p:cBhvr>
                                        <p:cTn id="14" dur="1" fill="hold">
                                          <p:stCondLst>
                                            <p:cond delay="0"/>
                                          </p:stCondLst>
                                        </p:cTn>
                                        <p:tgtEl>
                                          <p:spTgt spid="45065"/>
                                        </p:tgtEl>
                                        <p:attrNameLst>
                                          <p:attrName>style.visibility</p:attrName>
                                        </p:attrNameLst>
                                      </p:cBhvr>
                                      <p:to>
                                        <p:strVal val="visible"/>
                                      </p:to>
                                    </p:set>
                                    <p:animEffect transition="in" filter="slide(fromRight)">
                                      <p:cBhvr>
                                        <p:cTn id="15" dur="2000"/>
                                        <p:tgtEl>
                                          <p:spTgt spid="45065"/>
                                        </p:tgtEl>
                                      </p:cBhvr>
                                    </p:animEffect>
                                  </p:childTnLst>
                                </p:cTn>
                              </p:par>
                              <p:par>
                                <p:cTn id="16" presetID="12" presetClass="entr" presetSubtype="8"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slide(fromLeft)">
                                      <p:cBhvr>
                                        <p:cTn id="18" dur="2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p:cTn id="23" dur="2000" fill="hold"/>
                                        <p:tgtEl>
                                          <p:spTgt spid="15"/>
                                        </p:tgtEl>
                                        <p:attrNameLst>
                                          <p:attrName>ppt_w</p:attrName>
                                        </p:attrNameLst>
                                      </p:cBhvr>
                                      <p:tavLst>
                                        <p:tav tm="0">
                                          <p:val>
                                            <p:fltVal val="0.000000"/>
                                          </p:val>
                                        </p:tav>
                                        <p:tav tm="100000">
                                          <p:val>
                                            <p:strVal val="#ppt_w"/>
                                          </p:val>
                                        </p:tav>
                                      </p:tavLst>
                                    </p:anim>
                                    <p:anim calcmode="lin" valueType="num">
                                      <p:cBhvr>
                                        <p:cTn id="24" dur="2000" fill="hold"/>
                                        <p:tgtEl>
                                          <p:spTgt spid="15"/>
                                        </p:tgtEl>
                                        <p:attrNameLst>
                                          <p:attrName>ppt_h</p:attrName>
                                        </p:attrNameLst>
                                      </p:cBhvr>
                                      <p:tavLst>
                                        <p:tav tm="0">
                                          <p:val>
                                            <p:strVal val="#ppt_h"/>
                                          </p:val>
                                        </p:tav>
                                        <p:tav tm="100000">
                                          <p:val>
                                            <p:strVal val="#ppt_h"/>
                                          </p:val>
                                        </p:tav>
                                      </p:tavLst>
                                    </p:anim>
                                  </p:childTnLst>
                                </p:cTn>
                              </p:par>
                            </p:childTnLst>
                          </p:cTn>
                        </p:par>
                        <p:par>
                          <p:cTn id="25" fill="hold">
                            <p:stCondLst>
                              <p:cond delay="2000"/>
                            </p:stCondLst>
                            <p:childTnLst>
                              <p:par>
                                <p:cTn id="26" presetID="12" presetClass="entr" presetSubtype="8"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slide(fromLeft)">
                                      <p:cBhvr>
                                        <p:cTn id="28" dur="20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slide(fromBottom)">
                                      <p:cBhvr>
                                        <p:cTn id="33" dur="20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1"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slide(fromTop)">
                                      <p:cBhvr>
                                        <p:cTn id="38" dur="20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6"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strips(downRight)">
                                      <p:cBhvr>
                                        <p:cTn id="43" dur="20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6" fill="hold"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strips(downRight)">
                                      <p:cBhvr>
                                        <p:cTn id="48" dur="2000"/>
                                        <p:tgtEl>
                                          <p:spTgt spid="10"/>
                                        </p:tgtEl>
                                      </p:cBhvr>
                                    </p:animEffect>
                                  </p:childTnLst>
                                </p:cTn>
                              </p:par>
                            </p:childTnLst>
                          </p:cTn>
                        </p:par>
                      </p:childTnLst>
                    </p:cTn>
                  </p:par>
                  <p:par>
                    <p:cTn id="49" fill="hold">
                      <p:stCondLst>
                        <p:cond delay="indefinite"/>
                      </p:stCondLst>
                      <p:childTnLst>
                        <p:par>
                          <p:cTn id="50" fill="hold">
                            <p:stCondLst>
                              <p:cond delay="0"/>
                            </p:stCondLst>
                            <p:childTnLst>
                              <p:par>
                                <p:cTn id="51" presetID="18" presetClass="entr" presetSubtype="6"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strips(downRight)">
                                      <p:cBhvr>
                                        <p:cTn id="53" dur="2000"/>
                                        <p:tgtEl>
                                          <p:spTgt spid="9"/>
                                        </p:tgtEl>
                                      </p:cBhvr>
                                    </p:animEffect>
                                  </p:childTnLst>
                                </p:cTn>
                              </p:par>
                            </p:childTnLst>
                          </p:cTn>
                        </p:par>
                      </p:childTnLst>
                    </p:cTn>
                  </p:par>
                  <p:par>
                    <p:cTn id="54" fill="hold">
                      <p:stCondLst>
                        <p:cond delay="indefinite"/>
                      </p:stCondLst>
                      <p:childTnLst>
                        <p:par>
                          <p:cTn id="55" fill="hold">
                            <p:stCondLst>
                              <p:cond delay="0"/>
                            </p:stCondLst>
                            <p:childTnLst>
                              <p:par>
                                <p:cTn id="56" presetID="18" presetClass="entr" presetSubtype="6" fill="hold" nodeType="click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strips(downRight)">
                                      <p:cBhvr>
                                        <p:cTn id="58" dur="2000"/>
                                        <p:tgtEl>
                                          <p:spTgt spid="11"/>
                                        </p:tgtEl>
                                      </p:cBhvr>
                                    </p:animEffect>
                                  </p:childTnLst>
                                </p:cTn>
                              </p:par>
                            </p:childTnLst>
                          </p:cTn>
                        </p:par>
                      </p:childTnLst>
                    </p:cTn>
                  </p:par>
                  <p:par>
                    <p:cTn id="59" fill="hold">
                      <p:stCondLst>
                        <p:cond delay="indefinite"/>
                      </p:stCondLst>
                      <p:childTnLst>
                        <p:par>
                          <p:cTn id="60" fill="hold">
                            <p:stCondLst>
                              <p:cond delay="0"/>
                            </p:stCondLst>
                            <p:childTnLst>
                              <p:par>
                                <p:cTn id="61" presetID="18" presetClass="entr" presetSubtype="9" fill="hold"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strips(upLeft)">
                                      <p:cBhvr>
                                        <p:cTn id="63" dur="2000"/>
                                        <p:tgtEl>
                                          <p:spTgt spid="7"/>
                                        </p:tgtEl>
                                      </p:cBhvr>
                                    </p:animEffect>
                                  </p:childTnLst>
                                </p:cTn>
                              </p:par>
                            </p:childTnLst>
                          </p:cTn>
                        </p:par>
                        <p:par>
                          <p:cTn id="64" fill="hold">
                            <p:stCondLst>
                              <p:cond delay="2000"/>
                            </p:stCondLst>
                            <p:childTnLst>
                              <p:par>
                                <p:cTn id="65" presetID="53" presetClass="entr" presetSubtype="16" fill="hold" grpId="0" nodeType="afterEffect">
                                  <p:stCondLst>
                                    <p:cond delay="0"/>
                                  </p:stCondLst>
                                  <p:childTnLst>
                                    <p:set>
                                      <p:cBhvr>
                                        <p:cTn id="66" dur="1" fill="hold">
                                          <p:stCondLst>
                                            <p:cond delay="0"/>
                                          </p:stCondLst>
                                        </p:cTn>
                                        <p:tgtEl>
                                          <p:spTgt spid="45201"/>
                                        </p:tgtEl>
                                        <p:attrNameLst>
                                          <p:attrName>style.visibility</p:attrName>
                                        </p:attrNameLst>
                                      </p:cBhvr>
                                      <p:to>
                                        <p:strVal val="visible"/>
                                      </p:to>
                                    </p:set>
                                    <p:anim calcmode="lin" valueType="num">
                                      <p:cBhvr>
                                        <p:cTn id="67" dur="2000" fill="hold"/>
                                        <p:tgtEl>
                                          <p:spTgt spid="45201"/>
                                        </p:tgtEl>
                                        <p:attrNameLst>
                                          <p:attrName>ppt_w</p:attrName>
                                        </p:attrNameLst>
                                      </p:cBhvr>
                                      <p:tavLst>
                                        <p:tav tm="0">
                                          <p:val>
                                            <p:fltVal val="0.000000"/>
                                          </p:val>
                                        </p:tav>
                                        <p:tav tm="100000">
                                          <p:val>
                                            <p:strVal val="#ppt_w"/>
                                          </p:val>
                                        </p:tav>
                                      </p:tavLst>
                                    </p:anim>
                                    <p:anim calcmode="lin" valueType="num">
                                      <p:cBhvr>
                                        <p:cTn id="68" dur="2000" fill="hold"/>
                                        <p:tgtEl>
                                          <p:spTgt spid="45201"/>
                                        </p:tgtEl>
                                        <p:attrNameLst>
                                          <p:attrName>ppt_h</p:attrName>
                                        </p:attrNameLst>
                                      </p:cBhvr>
                                      <p:tavLst>
                                        <p:tav tm="0">
                                          <p:val>
                                            <p:fltVal val="0.000000"/>
                                          </p:val>
                                        </p:tav>
                                        <p:tav tm="100000">
                                          <p:val>
                                            <p:strVal val="#ppt_h"/>
                                          </p:val>
                                        </p:tav>
                                      </p:tavLst>
                                    </p:anim>
                                    <p:animEffect transition="in" filter="fade">
                                      <p:cBhvr>
                                        <p:cTn id="69" dur="2000"/>
                                        <p:tgtEl>
                                          <p:spTgt spid="45201"/>
                                        </p:tgtEl>
                                      </p:cBhvr>
                                    </p:animEffect>
                                  </p:childTnLst>
                                </p:cTn>
                              </p:par>
                            </p:childTnLst>
                          </p:cTn>
                        </p:par>
                        <p:par>
                          <p:cTn id="70" fill="hold">
                            <p:stCondLst>
                              <p:cond delay="4000"/>
                            </p:stCondLst>
                            <p:childTnLst>
                              <p:par>
                                <p:cTn id="71" presetID="53" presetClass="entr" presetSubtype="16" fill="hold" grpId="0" nodeType="afterEffect">
                                  <p:stCondLst>
                                    <p:cond delay="0"/>
                                  </p:stCondLst>
                                  <p:childTnLst>
                                    <p:set>
                                      <p:cBhvr>
                                        <p:cTn id="72" dur="1" fill="hold">
                                          <p:stCondLst>
                                            <p:cond delay="0"/>
                                          </p:stCondLst>
                                        </p:cTn>
                                        <p:tgtEl>
                                          <p:spTgt spid="45202"/>
                                        </p:tgtEl>
                                        <p:attrNameLst>
                                          <p:attrName>style.visibility</p:attrName>
                                        </p:attrNameLst>
                                      </p:cBhvr>
                                      <p:to>
                                        <p:strVal val="visible"/>
                                      </p:to>
                                    </p:set>
                                    <p:anim calcmode="lin" valueType="num">
                                      <p:cBhvr>
                                        <p:cTn id="73" dur="2000" fill="hold"/>
                                        <p:tgtEl>
                                          <p:spTgt spid="45202"/>
                                        </p:tgtEl>
                                        <p:attrNameLst>
                                          <p:attrName>ppt_w</p:attrName>
                                        </p:attrNameLst>
                                      </p:cBhvr>
                                      <p:tavLst>
                                        <p:tav tm="0">
                                          <p:val>
                                            <p:fltVal val="0.000000"/>
                                          </p:val>
                                        </p:tav>
                                        <p:tav tm="100000">
                                          <p:val>
                                            <p:strVal val="#ppt_w"/>
                                          </p:val>
                                        </p:tav>
                                      </p:tavLst>
                                    </p:anim>
                                    <p:anim calcmode="lin" valueType="num">
                                      <p:cBhvr>
                                        <p:cTn id="74" dur="2000" fill="hold"/>
                                        <p:tgtEl>
                                          <p:spTgt spid="45202"/>
                                        </p:tgtEl>
                                        <p:attrNameLst>
                                          <p:attrName>ppt_h</p:attrName>
                                        </p:attrNameLst>
                                      </p:cBhvr>
                                      <p:tavLst>
                                        <p:tav tm="0">
                                          <p:val>
                                            <p:fltVal val="0.000000"/>
                                          </p:val>
                                        </p:tav>
                                        <p:tav tm="100000">
                                          <p:val>
                                            <p:strVal val="#ppt_h"/>
                                          </p:val>
                                        </p:tav>
                                      </p:tavLst>
                                    </p:anim>
                                    <p:animEffect transition="in" filter="fade">
                                      <p:cBhvr>
                                        <p:cTn id="75" dur="2000"/>
                                        <p:tgtEl>
                                          <p:spTgt spid="45202"/>
                                        </p:tgtEl>
                                      </p:cBhvr>
                                    </p:animEffect>
                                  </p:childTnLst>
                                </p:cTn>
                              </p:par>
                            </p:childTnLst>
                          </p:cTn>
                        </p:par>
                      </p:childTnLst>
                    </p:cTn>
                  </p:par>
                  <p:par>
                    <p:cTn id="76" fill="hold">
                      <p:stCondLst>
                        <p:cond delay="indefinite"/>
                      </p:stCondLst>
                      <p:childTnLst>
                        <p:par>
                          <p:cTn id="77" fill="hold">
                            <p:stCondLst>
                              <p:cond delay="0"/>
                            </p:stCondLst>
                            <p:childTnLst>
                              <p:par>
                                <p:cTn id="78" presetID="18" presetClass="entr" presetSubtype="3"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strips(upRight)">
                                      <p:cBhvr>
                                        <p:cTn id="80" dur="2000"/>
                                        <p:tgtEl>
                                          <p:spTgt spid="6"/>
                                        </p:tgtEl>
                                      </p:cBhvr>
                                    </p:animEffect>
                                  </p:childTnLst>
                                </p:cTn>
                              </p:par>
                            </p:childTnLst>
                          </p:cTn>
                        </p:par>
                        <p:par>
                          <p:cTn id="81" fill="hold">
                            <p:stCondLst>
                              <p:cond delay="2000"/>
                            </p:stCondLst>
                            <p:childTnLst>
                              <p:par>
                                <p:cTn id="82" presetID="53" presetClass="entr" presetSubtype="16" fill="hold" grpId="0" nodeType="afterEffect">
                                  <p:stCondLst>
                                    <p:cond delay="0"/>
                                  </p:stCondLst>
                                  <p:childTnLst>
                                    <p:set>
                                      <p:cBhvr>
                                        <p:cTn id="83" dur="1" fill="hold">
                                          <p:stCondLst>
                                            <p:cond delay="0"/>
                                          </p:stCondLst>
                                        </p:cTn>
                                        <p:tgtEl>
                                          <p:spTgt spid="45203"/>
                                        </p:tgtEl>
                                        <p:attrNameLst>
                                          <p:attrName>style.visibility</p:attrName>
                                        </p:attrNameLst>
                                      </p:cBhvr>
                                      <p:to>
                                        <p:strVal val="visible"/>
                                      </p:to>
                                    </p:set>
                                    <p:anim calcmode="lin" valueType="num">
                                      <p:cBhvr>
                                        <p:cTn id="84" dur="2000" fill="hold"/>
                                        <p:tgtEl>
                                          <p:spTgt spid="45203"/>
                                        </p:tgtEl>
                                        <p:attrNameLst>
                                          <p:attrName>ppt_w</p:attrName>
                                        </p:attrNameLst>
                                      </p:cBhvr>
                                      <p:tavLst>
                                        <p:tav tm="0">
                                          <p:val>
                                            <p:fltVal val="0.000000"/>
                                          </p:val>
                                        </p:tav>
                                        <p:tav tm="100000">
                                          <p:val>
                                            <p:strVal val="#ppt_w"/>
                                          </p:val>
                                        </p:tav>
                                      </p:tavLst>
                                    </p:anim>
                                    <p:anim calcmode="lin" valueType="num">
                                      <p:cBhvr>
                                        <p:cTn id="85" dur="2000" fill="hold"/>
                                        <p:tgtEl>
                                          <p:spTgt spid="45203"/>
                                        </p:tgtEl>
                                        <p:attrNameLst>
                                          <p:attrName>ppt_h</p:attrName>
                                        </p:attrNameLst>
                                      </p:cBhvr>
                                      <p:tavLst>
                                        <p:tav tm="0">
                                          <p:val>
                                            <p:fltVal val="0.000000"/>
                                          </p:val>
                                        </p:tav>
                                        <p:tav tm="100000">
                                          <p:val>
                                            <p:strVal val="#ppt_h"/>
                                          </p:val>
                                        </p:tav>
                                      </p:tavLst>
                                    </p:anim>
                                    <p:animEffect transition="in" filter="fade">
                                      <p:cBhvr>
                                        <p:cTn id="86" dur="2000"/>
                                        <p:tgtEl>
                                          <p:spTgt spid="45203"/>
                                        </p:tgtEl>
                                      </p:cBhvr>
                                    </p:animEffect>
                                  </p:childTnLst>
                                </p:cTn>
                              </p:par>
                            </p:childTnLst>
                          </p:cTn>
                        </p:par>
                        <p:par>
                          <p:cTn id="87" fill="hold">
                            <p:stCondLst>
                              <p:cond delay="4000"/>
                            </p:stCondLst>
                            <p:childTnLst>
                              <p:par>
                                <p:cTn id="88" presetID="53" presetClass="entr" presetSubtype="16" fill="hold" grpId="0" nodeType="afterEffect">
                                  <p:stCondLst>
                                    <p:cond delay="0"/>
                                  </p:stCondLst>
                                  <p:childTnLst>
                                    <p:set>
                                      <p:cBhvr>
                                        <p:cTn id="89" dur="1" fill="hold">
                                          <p:stCondLst>
                                            <p:cond delay="0"/>
                                          </p:stCondLst>
                                        </p:cTn>
                                        <p:tgtEl>
                                          <p:spTgt spid="45204"/>
                                        </p:tgtEl>
                                        <p:attrNameLst>
                                          <p:attrName>style.visibility</p:attrName>
                                        </p:attrNameLst>
                                      </p:cBhvr>
                                      <p:to>
                                        <p:strVal val="visible"/>
                                      </p:to>
                                    </p:set>
                                    <p:anim calcmode="lin" valueType="num">
                                      <p:cBhvr>
                                        <p:cTn id="90" dur="2000" fill="hold"/>
                                        <p:tgtEl>
                                          <p:spTgt spid="45204"/>
                                        </p:tgtEl>
                                        <p:attrNameLst>
                                          <p:attrName>ppt_w</p:attrName>
                                        </p:attrNameLst>
                                      </p:cBhvr>
                                      <p:tavLst>
                                        <p:tav tm="0">
                                          <p:val>
                                            <p:fltVal val="0.000000"/>
                                          </p:val>
                                        </p:tav>
                                        <p:tav tm="100000">
                                          <p:val>
                                            <p:strVal val="#ppt_w"/>
                                          </p:val>
                                        </p:tav>
                                      </p:tavLst>
                                    </p:anim>
                                    <p:anim calcmode="lin" valueType="num">
                                      <p:cBhvr>
                                        <p:cTn id="91" dur="2000" fill="hold"/>
                                        <p:tgtEl>
                                          <p:spTgt spid="45204"/>
                                        </p:tgtEl>
                                        <p:attrNameLst>
                                          <p:attrName>ppt_h</p:attrName>
                                        </p:attrNameLst>
                                      </p:cBhvr>
                                      <p:tavLst>
                                        <p:tav tm="0">
                                          <p:val>
                                            <p:fltVal val="0.000000"/>
                                          </p:val>
                                        </p:tav>
                                        <p:tav tm="100000">
                                          <p:val>
                                            <p:strVal val="#ppt_h"/>
                                          </p:val>
                                        </p:tav>
                                      </p:tavLst>
                                    </p:anim>
                                    <p:animEffect transition="in" filter="fade">
                                      <p:cBhvr>
                                        <p:cTn id="92" dur="2000"/>
                                        <p:tgtEl>
                                          <p:spTgt spid="45204"/>
                                        </p:tgtEl>
                                      </p:cBhvr>
                                    </p:animEffect>
                                  </p:childTnLst>
                                </p:cTn>
                              </p:par>
                            </p:childTnLst>
                          </p:cTn>
                        </p:par>
                        <p:par>
                          <p:cTn id="93" fill="hold">
                            <p:stCondLst>
                              <p:cond delay="6000"/>
                            </p:stCondLst>
                            <p:childTnLst>
                              <p:par>
                                <p:cTn id="94" presetID="53" presetClass="entr" presetSubtype="16" fill="hold" grpId="0" nodeType="afterEffect">
                                  <p:stCondLst>
                                    <p:cond delay="0"/>
                                  </p:stCondLst>
                                  <p:childTnLst>
                                    <p:set>
                                      <p:cBhvr>
                                        <p:cTn id="95" dur="1" fill="hold">
                                          <p:stCondLst>
                                            <p:cond delay="0"/>
                                          </p:stCondLst>
                                        </p:cTn>
                                        <p:tgtEl>
                                          <p:spTgt spid="45205"/>
                                        </p:tgtEl>
                                        <p:attrNameLst>
                                          <p:attrName>style.visibility</p:attrName>
                                        </p:attrNameLst>
                                      </p:cBhvr>
                                      <p:to>
                                        <p:strVal val="visible"/>
                                      </p:to>
                                    </p:set>
                                    <p:anim calcmode="lin" valueType="num">
                                      <p:cBhvr>
                                        <p:cTn id="96" dur="2000" fill="hold"/>
                                        <p:tgtEl>
                                          <p:spTgt spid="45205"/>
                                        </p:tgtEl>
                                        <p:attrNameLst>
                                          <p:attrName>ppt_w</p:attrName>
                                        </p:attrNameLst>
                                      </p:cBhvr>
                                      <p:tavLst>
                                        <p:tav tm="0">
                                          <p:val>
                                            <p:fltVal val="0.000000"/>
                                          </p:val>
                                        </p:tav>
                                        <p:tav tm="100000">
                                          <p:val>
                                            <p:strVal val="#ppt_w"/>
                                          </p:val>
                                        </p:tav>
                                      </p:tavLst>
                                    </p:anim>
                                    <p:anim calcmode="lin" valueType="num">
                                      <p:cBhvr>
                                        <p:cTn id="97" dur="2000" fill="hold"/>
                                        <p:tgtEl>
                                          <p:spTgt spid="45205"/>
                                        </p:tgtEl>
                                        <p:attrNameLst>
                                          <p:attrName>ppt_h</p:attrName>
                                        </p:attrNameLst>
                                      </p:cBhvr>
                                      <p:tavLst>
                                        <p:tav tm="0">
                                          <p:val>
                                            <p:fltVal val="0.000000"/>
                                          </p:val>
                                        </p:tav>
                                        <p:tav tm="100000">
                                          <p:val>
                                            <p:strVal val="#ppt_h"/>
                                          </p:val>
                                        </p:tav>
                                      </p:tavLst>
                                    </p:anim>
                                    <p:animEffect transition="in" filter="fade">
                                      <p:cBhvr>
                                        <p:cTn id="98" dur="2000"/>
                                        <p:tgtEl>
                                          <p:spTgt spid="45205"/>
                                        </p:tgtEl>
                                      </p:cBhvr>
                                    </p:animEffect>
                                  </p:childTnLst>
                                </p:cTn>
                              </p:par>
                            </p:childTnLst>
                          </p:cTn>
                        </p:par>
                        <p:par>
                          <p:cTn id="99" fill="hold">
                            <p:stCondLst>
                              <p:cond delay="8000"/>
                            </p:stCondLst>
                            <p:childTnLst>
                              <p:par>
                                <p:cTn id="100" presetID="53" presetClass="entr" presetSubtype="16" fill="hold" grpId="0" nodeType="afterEffect">
                                  <p:stCondLst>
                                    <p:cond delay="0"/>
                                  </p:stCondLst>
                                  <p:childTnLst>
                                    <p:set>
                                      <p:cBhvr>
                                        <p:cTn id="101" dur="1" fill="hold">
                                          <p:stCondLst>
                                            <p:cond delay="0"/>
                                          </p:stCondLst>
                                        </p:cTn>
                                        <p:tgtEl>
                                          <p:spTgt spid="45206"/>
                                        </p:tgtEl>
                                        <p:attrNameLst>
                                          <p:attrName>style.visibility</p:attrName>
                                        </p:attrNameLst>
                                      </p:cBhvr>
                                      <p:to>
                                        <p:strVal val="visible"/>
                                      </p:to>
                                    </p:set>
                                    <p:anim calcmode="lin" valueType="num">
                                      <p:cBhvr>
                                        <p:cTn id="102" dur="2000" fill="hold"/>
                                        <p:tgtEl>
                                          <p:spTgt spid="45206"/>
                                        </p:tgtEl>
                                        <p:attrNameLst>
                                          <p:attrName>ppt_w</p:attrName>
                                        </p:attrNameLst>
                                      </p:cBhvr>
                                      <p:tavLst>
                                        <p:tav tm="0">
                                          <p:val>
                                            <p:fltVal val="0.000000"/>
                                          </p:val>
                                        </p:tav>
                                        <p:tav tm="100000">
                                          <p:val>
                                            <p:strVal val="#ppt_w"/>
                                          </p:val>
                                        </p:tav>
                                      </p:tavLst>
                                    </p:anim>
                                    <p:anim calcmode="lin" valueType="num">
                                      <p:cBhvr>
                                        <p:cTn id="103" dur="2000" fill="hold"/>
                                        <p:tgtEl>
                                          <p:spTgt spid="45206"/>
                                        </p:tgtEl>
                                        <p:attrNameLst>
                                          <p:attrName>ppt_h</p:attrName>
                                        </p:attrNameLst>
                                      </p:cBhvr>
                                      <p:tavLst>
                                        <p:tav tm="0">
                                          <p:val>
                                            <p:fltVal val="0.000000"/>
                                          </p:val>
                                        </p:tav>
                                        <p:tav tm="100000">
                                          <p:val>
                                            <p:strVal val="#ppt_h"/>
                                          </p:val>
                                        </p:tav>
                                      </p:tavLst>
                                    </p:anim>
                                    <p:animEffect transition="in" filter="fade">
                                      <p:cBhvr>
                                        <p:cTn id="104" dur="2000"/>
                                        <p:tgtEl>
                                          <p:spTgt spid="45206"/>
                                        </p:tgtEl>
                                      </p:cBhvr>
                                    </p:animEffect>
                                  </p:childTnLst>
                                </p:cTn>
                              </p:par>
                            </p:childTnLst>
                          </p:cTn>
                        </p:par>
                      </p:childTnLst>
                    </p:cTn>
                  </p:par>
                  <p:par>
                    <p:cTn id="105" fill="hold">
                      <p:stCondLst>
                        <p:cond delay="indefinite"/>
                      </p:stCondLst>
                      <p:childTnLst>
                        <p:par>
                          <p:cTn id="106" fill="hold">
                            <p:stCondLst>
                              <p:cond delay="0"/>
                            </p:stCondLst>
                            <p:childTnLst>
                              <p:par>
                                <p:cTn id="107" presetID="18" presetClass="entr" presetSubtype="3" fill="hold" nodeType="clickEffect">
                                  <p:stCondLst>
                                    <p:cond delay="0"/>
                                  </p:stCondLst>
                                  <p:childTnLst>
                                    <p:set>
                                      <p:cBhvr>
                                        <p:cTn id="108" dur="1" fill="hold">
                                          <p:stCondLst>
                                            <p:cond delay="0"/>
                                          </p:stCondLst>
                                        </p:cTn>
                                        <p:tgtEl>
                                          <p:spTgt spid="14"/>
                                        </p:tgtEl>
                                        <p:attrNameLst>
                                          <p:attrName>style.visibility</p:attrName>
                                        </p:attrNameLst>
                                      </p:cBhvr>
                                      <p:to>
                                        <p:strVal val="visible"/>
                                      </p:to>
                                    </p:set>
                                    <p:animEffect transition="in" filter="strips(upRight)">
                                      <p:cBhvr>
                                        <p:cTn id="109" dur="2000"/>
                                        <p:tgtEl>
                                          <p:spTgt spid="14"/>
                                        </p:tgtEl>
                                      </p:cBhvr>
                                    </p:animEffect>
                                  </p:childTnLst>
                                </p:cTn>
                              </p:par>
                            </p:childTnLst>
                          </p:cTn>
                        </p:par>
                        <p:par>
                          <p:cTn id="110" fill="hold">
                            <p:stCondLst>
                              <p:cond delay="2000"/>
                            </p:stCondLst>
                            <p:childTnLst>
                              <p:par>
                                <p:cTn id="111" presetID="53" presetClass="entr" presetSubtype="16" fill="hold" grpId="0" nodeType="afterEffect">
                                  <p:stCondLst>
                                    <p:cond delay="0"/>
                                  </p:stCondLst>
                                  <p:childTnLst>
                                    <p:set>
                                      <p:cBhvr>
                                        <p:cTn id="112" dur="1" fill="hold">
                                          <p:stCondLst>
                                            <p:cond delay="0"/>
                                          </p:stCondLst>
                                        </p:cTn>
                                        <p:tgtEl>
                                          <p:spTgt spid="45209"/>
                                        </p:tgtEl>
                                        <p:attrNameLst>
                                          <p:attrName>style.visibility</p:attrName>
                                        </p:attrNameLst>
                                      </p:cBhvr>
                                      <p:to>
                                        <p:strVal val="visible"/>
                                      </p:to>
                                    </p:set>
                                    <p:anim calcmode="lin" valueType="num">
                                      <p:cBhvr>
                                        <p:cTn id="113" dur="2000" fill="hold"/>
                                        <p:tgtEl>
                                          <p:spTgt spid="45209"/>
                                        </p:tgtEl>
                                        <p:attrNameLst>
                                          <p:attrName>ppt_w</p:attrName>
                                        </p:attrNameLst>
                                      </p:cBhvr>
                                      <p:tavLst>
                                        <p:tav tm="0">
                                          <p:val>
                                            <p:fltVal val="0.000000"/>
                                          </p:val>
                                        </p:tav>
                                        <p:tav tm="100000">
                                          <p:val>
                                            <p:strVal val="#ppt_w"/>
                                          </p:val>
                                        </p:tav>
                                      </p:tavLst>
                                    </p:anim>
                                    <p:anim calcmode="lin" valueType="num">
                                      <p:cBhvr>
                                        <p:cTn id="114" dur="2000" fill="hold"/>
                                        <p:tgtEl>
                                          <p:spTgt spid="45209"/>
                                        </p:tgtEl>
                                        <p:attrNameLst>
                                          <p:attrName>ppt_h</p:attrName>
                                        </p:attrNameLst>
                                      </p:cBhvr>
                                      <p:tavLst>
                                        <p:tav tm="0">
                                          <p:val>
                                            <p:fltVal val="0.000000"/>
                                          </p:val>
                                        </p:tav>
                                        <p:tav tm="100000">
                                          <p:val>
                                            <p:strVal val="#ppt_h"/>
                                          </p:val>
                                        </p:tav>
                                      </p:tavLst>
                                    </p:anim>
                                    <p:animEffect transition="in" filter="fade">
                                      <p:cBhvr>
                                        <p:cTn id="115" dur="2000"/>
                                        <p:tgtEl>
                                          <p:spTgt spid="45209"/>
                                        </p:tgtEl>
                                      </p:cBhvr>
                                    </p:animEffect>
                                  </p:childTnLst>
                                </p:cTn>
                              </p:par>
                            </p:childTnLst>
                          </p:cTn>
                        </p:par>
                        <p:par>
                          <p:cTn id="116" fill="hold">
                            <p:stCondLst>
                              <p:cond delay="4000"/>
                            </p:stCondLst>
                            <p:childTnLst>
                              <p:par>
                                <p:cTn id="117" presetID="53" presetClass="entr" presetSubtype="16" fill="hold" grpId="0" nodeType="afterEffect">
                                  <p:stCondLst>
                                    <p:cond delay="0"/>
                                  </p:stCondLst>
                                  <p:childTnLst>
                                    <p:set>
                                      <p:cBhvr>
                                        <p:cTn id="118" dur="1" fill="hold">
                                          <p:stCondLst>
                                            <p:cond delay="0"/>
                                          </p:stCondLst>
                                        </p:cTn>
                                        <p:tgtEl>
                                          <p:spTgt spid="45208"/>
                                        </p:tgtEl>
                                        <p:attrNameLst>
                                          <p:attrName>style.visibility</p:attrName>
                                        </p:attrNameLst>
                                      </p:cBhvr>
                                      <p:to>
                                        <p:strVal val="visible"/>
                                      </p:to>
                                    </p:set>
                                    <p:anim calcmode="lin" valueType="num">
                                      <p:cBhvr>
                                        <p:cTn id="119" dur="2000" fill="hold"/>
                                        <p:tgtEl>
                                          <p:spTgt spid="45208"/>
                                        </p:tgtEl>
                                        <p:attrNameLst>
                                          <p:attrName>ppt_w</p:attrName>
                                        </p:attrNameLst>
                                      </p:cBhvr>
                                      <p:tavLst>
                                        <p:tav tm="0">
                                          <p:val>
                                            <p:fltVal val="0.000000"/>
                                          </p:val>
                                        </p:tav>
                                        <p:tav tm="100000">
                                          <p:val>
                                            <p:strVal val="#ppt_w"/>
                                          </p:val>
                                        </p:tav>
                                      </p:tavLst>
                                    </p:anim>
                                    <p:anim calcmode="lin" valueType="num">
                                      <p:cBhvr>
                                        <p:cTn id="120" dur="2000" fill="hold"/>
                                        <p:tgtEl>
                                          <p:spTgt spid="45208"/>
                                        </p:tgtEl>
                                        <p:attrNameLst>
                                          <p:attrName>ppt_h</p:attrName>
                                        </p:attrNameLst>
                                      </p:cBhvr>
                                      <p:tavLst>
                                        <p:tav tm="0">
                                          <p:val>
                                            <p:fltVal val="0.000000"/>
                                          </p:val>
                                        </p:tav>
                                        <p:tav tm="100000">
                                          <p:val>
                                            <p:strVal val="#ppt_h"/>
                                          </p:val>
                                        </p:tav>
                                      </p:tavLst>
                                    </p:anim>
                                    <p:animEffect transition="in" filter="fade">
                                      <p:cBhvr>
                                        <p:cTn id="121" dur="2000"/>
                                        <p:tgtEl>
                                          <p:spTgt spid="45208"/>
                                        </p:tgtEl>
                                      </p:cBhvr>
                                    </p:animEffect>
                                  </p:childTnLst>
                                </p:cTn>
                              </p:par>
                            </p:childTnLst>
                          </p:cTn>
                        </p:par>
                        <p:par>
                          <p:cTn id="122" fill="hold">
                            <p:stCondLst>
                              <p:cond delay="6000"/>
                            </p:stCondLst>
                            <p:childTnLst>
                              <p:par>
                                <p:cTn id="123" presetID="53" presetClass="entr" presetSubtype="16" fill="hold" grpId="0" nodeType="afterEffect">
                                  <p:stCondLst>
                                    <p:cond delay="0"/>
                                  </p:stCondLst>
                                  <p:childTnLst>
                                    <p:set>
                                      <p:cBhvr>
                                        <p:cTn id="124" dur="1" fill="hold">
                                          <p:stCondLst>
                                            <p:cond delay="0"/>
                                          </p:stCondLst>
                                        </p:cTn>
                                        <p:tgtEl>
                                          <p:spTgt spid="45210"/>
                                        </p:tgtEl>
                                        <p:attrNameLst>
                                          <p:attrName>style.visibility</p:attrName>
                                        </p:attrNameLst>
                                      </p:cBhvr>
                                      <p:to>
                                        <p:strVal val="visible"/>
                                      </p:to>
                                    </p:set>
                                    <p:anim calcmode="lin" valueType="num">
                                      <p:cBhvr>
                                        <p:cTn id="125" dur="2000" fill="hold"/>
                                        <p:tgtEl>
                                          <p:spTgt spid="45210"/>
                                        </p:tgtEl>
                                        <p:attrNameLst>
                                          <p:attrName>ppt_w</p:attrName>
                                        </p:attrNameLst>
                                      </p:cBhvr>
                                      <p:tavLst>
                                        <p:tav tm="0">
                                          <p:val>
                                            <p:fltVal val="0.000000"/>
                                          </p:val>
                                        </p:tav>
                                        <p:tav tm="100000">
                                          <p:val>
                                            <p:strVal val="#ppt_w"/>
                                          </p:val>
                                        </p:tav>
                                      </p:tavLst>
                                    </p:anim>
                                    <p:anim calcmode="lin" valueType="num">
                                      <p:cBhvr>
                                        <p:cTn id="126" dur="2000" fill="hold"/>
                                        <p:tgtEl>
                                          <p:spTgt spid="45210"/>
                                        </p:tgtEl>
                                        <p:attrNameLst>
                                          <p:attrName>ppt_h</p:attrName>
                                        </p:attrNameLst>
                                      </p:cBhvr>
                                      <p:tavLst>
                                        <p:tav tm="0">
                                          <p:val>
                                            <p:fltVal val="0.000000"/>
                                          </p:val>
                                        </p:tav>
                                        <p:tav tm="100000">
                                          <p:val>
                                            <p:strVal val="#ppt_h"/>
                                          </p:val>
                                        </p:tav>
                                      </p:tavLst>
                                    </p:anim>
                                    <p:animEffect transition="in" filter="fade">
                                      <p:cBhvr>
                                        <p:cTn id="127" dur="2000"/>
                                        <p:tgtEl>
                                          <p:spTgt spid="45210"/>
                                        </p:tgtEl>
                                      </p:cBhvr>
                                    </p:animEffect>
                                  </p:childTnLst>
                                </p:cTn>
                              </p:par>
                            </p:childTnLst>
                          </p:cTn>
                        </p:par>
                        <p:par>
                          <p:cTn id="128" fill="hold">
                            <p:stCondLst>
                              <p:cond delay="8000"/>
                            </p:stCondLst>
                            <p:childTnLst>
                              <p:par>
                                <p:cTn id="129" presetID="53" presetClass="entr" presetSubtype="16" fill="hold" grpId="0" nodeType="afterEffect">
                                  <p:stCondLst>
                                    <p:cond delay="0"/>
                                  </p:stCondLst>
                                  <p:childTnLst>
                                    <p:set>
                                      <p:cBhvr>
                                        <p:cTn id="130" dur="1" fill="hold">
                                          <p:stCondLst>
                                            <p:cond delay="0"/>
                                          </p:stCondLst>
                                        </p:cTn>
                                        <p:tgtEl>
                                          <p:spTgt spid="45211"/>
                                        </p:tgtEl>
                                        <p:attrNameLst>
                                          <p:attrName>style.visibility</p:attrName>
                                        </p:attrNameLst>
                                      </p:cBhvr>
                                      <p:to>
                                        <p:strVal val="visible"/>
                                      </p:to>
                                    </p:set>
                                    <p:anim calcmode="lin" valueType="num">
                                      <p:cBhvr>
                                        <p:cTn id="131" dur="2000" fill="hold"/>
                                        <p:tgtEl>
                                          <p:spTgt spid="45211"/>
                                        </p:tgtEl>
                                        <p:attrNameLst>
                                          <p:attrName>ppt_w</p:attrName>
                                        </p:attrNameLst>
                                      </p:cBhvr>
                                      <p:tavLst>
                                        <p:tav tm="0">
                                          <p:val>
                                            <p:fltVal val="0.000000"/>
                                          </p:val>
                                        </p:tav>
                                        <p:tav tm="100000">
                                          <p:val>
                                            <p:strVal val="#ppt_w"/>
                                          </p:val>
                                        </p:tav>
                                      </p:tavLst>
                                    </p:anim>
                                    <p:anim calcmode="lin" valueType="num">
                                      <p:cBhvr>
                                        <p:cTn id="132" dur="2000" fill="hold"/>
                                        <p:tgtEl>
                                          <p:spTgt spid="45211"/>
                                        </p:tgtEl>
                                        <p:attrNameLst>
                                          <p:attrName>ppt_h</p:attrName>
                                        </p:attrNameLst>
                                      </p:cBhvr>
                                      <p:tavLst>
                                        <p:tav tm="0">
                                          <p:val>
                                            <p:fltVal val="0.000000"/>
                                          </p:val>
                                        </p:tav>
                                        <p:tav tm="100000">
                                          <p:val>
                                            <p:strVal val="#ppt_h"/>
                                          </p:val>
                                        </p:tav>
                                      </p:tavLst>
                                    </p:anim>
                                    <p:animEffect transition="in" filter="fade">
                                      <p:cBhvr>
                                        <p:cTn id="133" dur="2000"/>
                                        <p:tgtEl>
                                          <p:spTgt spid="45211"/>
                                        </p:tgtEl>
                                      </p:cBhvr>
                                    </p:animEffect>
                                  </p:childTnLst>
                                </p:cTn>
                              </p:par>
                            </p:childTnLst>
                          </p:cTn>
                        </p:par>
                      </p:childTnLst>
                    </p:cTn>
                  </p:par>
                  <p:par>
                    <p:cTn id="134" fill="hold">
                      <p:stCondLst>
                        <p:cond delay="indefinite"/>
                      </p:stCondLst>
                      <p:childTnLst>
                        <p:par>
                          <p:cTn id="135" fill="hold">
                            <p:stCondLst>
                              <p:cond delay="0"/>
                            </p:stCondLst>
                            <p:childTnLst>
                              <p:par>
                                <p:cTn id="136" presetID="18" presetClass="entr" presetSubtype="9" fill="hold" nodeType="clickEffect">
                                  <p:stCondLst>
                                    <p:cond delay="0"/>
                                  </p:stCondLst>
                                  <p:childTnLst>
                                    <p:set>
                                      <p:cBhvr>
                                        <p:cTn id="137" dur="1" fill="hold">
                                          <p:stCondLst>
                                            <p:cond delay="0"/>
                                          </p:stCondLst>
                                        </p:cTn>
                                        <p:tgtEl>
                                          <p:spTgt spid="13"/>
                                        </p:tgtEl>
                                        <p:attrNameLst>
                                          <p:attrName>style.visibility</p:attrName>
                                        </p:attrNameLst>
                                      </p:cBhvr>
                                      <p:to>
                                        <p:strVal val="visible"/>
                                      </p:to>
                                    </p:set>
                                    <p:animEffect transition="in" filter="strips(upLeft)">
                                      <p:cBhvr>
                                        <p:cTn id="138" dur="2000"/>
                                        <p:tgtEl>
                                          <p:spTgt spid="13"/>
                                        </p:tgtEl>
                                      </p:cBhvr>
                                    </p:animEffect>
                                  </p:childTnLst>
                                </p:cTn>
                              </p:par>
                            </p:childTnLst>
                          </p:cTn>
                        </p:par>
                        <p:par>
                          <p:cTn id="139" fill="hold">
                            <p:stCondLst>
                              <p:cond delay="2000"/>
                            </p:stCondLst>
                            <p:childTnLst>
                              <p:par>
                                <p:cTn id="140" presetID="53" presetClass="entr" presetSubtype="16" fill="hold" grpId="0" nodeType="afterEffect">
                                  <p:stCondLst>
                                    <p:cond delay="0"/>
                                  </p:stCondLst>
                                  <p:childTnLst>
                                    <p:set>
                                      <p:cBhvr>
                                        <p:cTn id="141" dur="1" fill="hold">
                                          <p:stCondLst>
                                            <p:cond delay="0"/>
                                          </p:stCondLst>
                                        </p:cTn>
                                        <p:tgtEl>
                                          <p:spTgt spid="45212"/>
                                        </p:tgtEl>
                                        <p:attrNameLst>
                                          <p:attrName>style.visibility</p:attrName>
                                        </p:attrNameLst>
                                      </p:cBhvr>
                                      <p:to>
                                        <p:strVal val="visible"/>
                                      </p:to>
                                    </p:set>
                                    <p:anim calcmode="lin" valueType="num">
                                      <p:cBhvr>
                                        <p:cTn id="142" dur="2000" fill="hold"/>
                                        <p:tgtEl>
                                          <p:spTgt spid="45212"/>
                                        </p:tgtEl>
                                        <p:attrNameLst>
                                          <p:attrName>ppt_w</p:attrName>
                                        </p:attrNameLst>
                                      </p:cBhvr>
                                      <p:tavLst>
                                        <p:tav tm="0">
                                          <p:val>
                                            <p:fltVal val="0.000000"/>
                                          </p:val>
                                        </p:tav>
                                        <p:tav tm="100000">
                                          <p:val>
                                            <p:strVal val="#ppt_w"/>
                                          </p:val>
                                        </p:tav>
                                      </p:tavLst>
                                    </p:anim>
                                    <p:anim calcmode="lin" valueType="num">
                                      <p:cBhvr>
                                        <p:cTn id="143" dur="2000" fill="hold"/>
                                        <p:tgtEl>
                                          <p:spTgt spid="45212"/>
                                        </p:tgtEl>
                                        <p:attrNameLst>
                                          <p:attrName>ppt_h</p:attrName>
                                        </p:attrNameLst>
                                      </p:cBhvr>
                                      <p:tavLst>
                                        <p:tav tm="0">
                                          <p:val>
                                            <p:fltVal val="0.000000"/>
                                          </p:val>
                                        </p:tav>
                                        <p:tav tm="100000">
                                          <p:val>
                                            <p:strVal val="#ppt_h"/>
                                          </p:val>
                                        </p:tav>
                                      </p:tavLst>
                                    </p:anim>
                                    <p:animEffect transition="in" filter="fade">
                                      <p:cBhvr>
                                        <p:cTn id="144" dur="2000"/>
                                        <p:tgtEl>
                                          <p:spTgt spid="45212"/>
                                        </p:tgtEl>
                                      </p:cBhvr>
                                    </p:animEffect>
                                  </p:childTnLst>
                                </p:cTn>
                              </p:par>
                            </p:childTnLst>
                          </p:cTn>
                        </p:par>
                        <p:par>
                          <p:cTn id="145" fill="hold">
                            <p:stCondLst>
                              <p:cond delay="4000"/>
                            </p:stCondLst>
                            <p:childTnLst>
                              <p:par>
                                <p:cTn id="146" presetID="53" presetClass="entr" presetSubtype="16" fill="hold" grpId="0" nodeType="afterEffect">
                                  <p:stCondLst>
                                    <p:cond delay="0"/>
                                  </p:stCondLst>
                                  <p:childTnLst>
                                    <p:set>
                                      <p:cBhvr>
                                        <p:cTn id="147" dur="1" fill="hold">
                                          <p:stCondLst>
                                            <p:cond delay="0"/>
                                          </p:stCondLst>
                                        </p:cTn>
                                        <p:tgtEl>
                                          <p:spTgt spid="45213"/>
                                        </p:tgtEl>
                                        <p:attrNameLst>
                                          <p:attrName>style.visibility</p:attrName>
                                        </p:attrNameLst>
                                      </p:cBhvr>
                                      <p:to>
                                        <p:strVal val="visible"/>
                                      </p:to>
                                    </p:set>
                                    <p:anim calcmode="lin" valueType="num">
                                      <p:cBhvr>
                                        <p:cTn id="148" dur="2000" fill="hold"/>
                                        <p:tgtEl>
                                          <p:spTgt spid="45213"/>
                                        </p:tgtEl>
                                        <p:attrNameLst>
                                          <p:attrName>ppt_w</p:attrName>
                                        </p:attrNameLst>
                                      </p:cBhvr>
                                      <p:tavLst>
                                        <p:tav tm="0">
                                          <p:val>
                                            <p:fltVal val="0.000000"/>
                                          </p:val>
                                        </p:tav>
                                        <p:tav tm="100000">
                                          <p:val>
                                            <p:strVal val="#ppt_w"/>
                                          </p:val>
                                        </p:tav>
                                      </p:tavLst>
                                    </p:anim>
                                    <p:anim calcmode="lin" valueType="num">
                                      <p:cBhvr>
                                        <p:cTn id="149" dur="2000" fill="hold"/>
                                        <p:tgtEl>
                                          <p:spTgt spid="45213"/>
                                        </p:tgtEl>
                                        <p:attrNameLst>
                                          <p:attrName>ppt_h</p:attrName>
                                        </p:attrNameLst>
                                      </p:cBhvr>
                                      <p:tavLst>
                                        <p:tav tm="0">
                                          <p:val>
                                            <p:fltVal val="0.000000"/>
                                          </p:val>
                                        </p:tav>
                                        <p:tav tm="100000">
                                          <p:val>
                                            <p:strVal val="#ppt_h"/>
                                          </p:val>
                                        </p:tav>
                                      </p:tavLst>
                                    </p:anim>
                                    <p:animEffect transition="in" filter="fade">
                                      <p:cBhvr>
                                        <p:cTn id="150" dur="2000"/>
                                        <p:tgtEl>
                                          <p:spTgt spid="45213"/>
                                        </p:tgtEl>
                                      </p:cBhvr>
                                    </p:animEffect>
                                  </p:childTnLst>
                                </p:cTn>
                              </p:par>
                            </p:childTnLst>
                          </p:cTn>
                        </p:par>
                      </p:childTnLst>
                    </p:cTn>
                  </p:par>
                  <p:par>
                    <p:cTn id="151" fill="hold">
                      <p:stCondLst>
                        <p:cond delay="indefinite"/>
                      </p:stCondLst>
                      <p:childTnLst>
                        <p:par>
                          <p:cTn id="152" fill="hold">
                            <p:stCondLst>
                              <p:cond delay="0"/>
                            </p:stCondLst>
                            <p:childTnLst>
                              <p:par>
                                <p:cTn id="153" presetID="6" presetClass="emph" presetSubtype="0" repeatCount="2000" fill="remove" nodeType="clickEffect">
                                  <p:stCondLst>
                                    <p:cond delay="0"/>
                                  </p:stCondLst>
                                  <p:childTnLst>
                                    <p:animScale>
                                      <p:cBhvr>
                                        <p:cTn id="154" dur="2000" fill="hold"/>
                                        <p:tgtEl>
                                          <p:spTgt spid="7"/>
                                        </p:tgtEl>
                                      </p:cBhvr>
                                      <p:by x="150000" y="150000"/>
                                    </p:animScale>
                                  </p:childTnLst>
                                </p:cTn>
                              </p:par>
                              <p:par>
                                <p:cTn id="155" presetID="6" presetClass="emph" presetSubtype="0" repeatCount="2000" fill="remove" nodeType="withEffect">
                                  <p:stCondLst>
                                    <p:cond delay="0"/>
                                  </p:stCondLst>
                                  <p:childTnLst>
                                    <p:animScale>
                                      <p:cBhvr>
                                        <p:cTn id="156" dur="2000" fill="hold"/>
                                        <p:tgtEl>
                                          <p:spTgt spid="13"/>
                                        </p:tgtEl>
                                      </p:cBhvr>
                                      <p:by x="150000" y="150000"/>
                                    </p:animScale>
                                  </p:childTnLst>
                                </p:cTn>
                              </p:par>
                            </p:childTnLst>
                          </p:cTn>
                        </p:par>
                      </p:childTnLst>
                    </p:cTn>
                  </p:par>
                  <p:par>
                    <p:cTn id="157" fill="hold">
                      <p:stCondLst>
                        <p:cond delay="indefinite"/>
                      </p:stCondLst>
                      <p:childTnLst>
                        <p:par>
                          <p:cTn id="158" fill="hold">
                            <p:stCondLst>
                              <p:cond delay="0"/>
                            </p:stCondLst>
                            <p:childTnLst>
                              <p:par>
                                <p:cTn id="159" presetID="6" presetClass="emph" presetSubtype="0" repeatCount="2000" fill="remove" nodeType="clickEffect">
                                  <p:stCondLst>
                                    <p:cond delay="0"/>
                                  </p:stCondLst>
                                  <p:childTnLst>
                                    <p:animScale>
                                      <p:cBhvr>
                                        <p:cTn id="160" dur="2000" fill="hold"/>
                                        <p:tgtEl>
                                          <p:spTgt spid="6"/>
                                        </p:tgtEl>
                                      </p:cBhvr>
                                      <p:by x="150000" y="150000"/>
                                    </p:animScale>
                                  </p:childTnLst>
                                </p:cTn>
                              </p:par>
                              <p:par>
                                <p:cTn id="161" presetID="6" presetClass="emph" presetSubtype="0" repeatCount="2000" fill="remove" nodeType="withEffect">
                                  <p:stCondLst>
                                    <p:cond delay="0"/>
                                  </p:stCondLst>
                                  <p:childTnLst>
                                    <p:animScale>
                                      <p:cBhvr>
                                        <p:cTn id="162" dur="2000" fill="hold"/>
                                        <p:tgtEl>
                                          <p:spTgt spid="1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01" grpId="0" bldLvl="0" animBg="1"/>
      <p:bldP spid="45202" grpId="0" bldLvl="0" animBg="1"/>
      <p:bldP spid="45203" grpId="0" bldLvl="0" animBg="1"/>
      <p:bldP spid="45204" grpId="0" bldLvl="0" animBg="1"/>
      <p:bldP spid="45205" grpId="0" bldLvl="0" animBg="1"/>
      <p:bldP spid="45206" grpId="0" bldLvl="0" animBg="1"/>
      <p:bldP spid="45208" grpId="0" bldLvl="0" animBg="1"/>
      <p:bldP spid="45209" grpId="0" bldLvl="0" animBg="1"/>
      <p:bldP spid="45210" grpId="0" bldLvl="0" animBg="1"/>
      <p:bldP spid="45211" grpId="0" bldLvl="0" animBg="1"/>
      <p:bldP spid="45212" grpId="0" bldLvl="0" animBg="1"/>
      <p:bldP spid="45213"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3"/>
          <p:cNvSpPr>
            <a:spLocks noGrp="1"/>
          </p:cNvSpPr>
          <p:nvPr>
            <p:ph idx="1"/>
          </p:nvPr>
        </p:nvSpPr>
        <p:spPr>
          <a:xfrm>
            <a:off x="381000" y="381000"/>
            <a:ext cx="8458200" cy="1798638"/>
          </a:xfrm>
        </p:spPr>
        <p:txBody>
          <a:bodyPr wrap="square" lIns="91440" tIns="45720" rIns="91440" bIns="45720" anchor="t"/>
          <a:p>
            <a:pPr marL="0" indent="0" eaLnBrk="1" hangingPunct="1">
              <a:buNone/>
            </a:pPr>
            <a:r>
              <a:rPr lang="en-US" altLang="zh-CN" sz="2400" dirty="0">
                <a:latin typeface="楷体" panose="02010609060101010101" charset="-122"/>
                <a:ea typeface="楷体" panose="02010609060101010101" charset="-122"/>
              </a:rPr>
              <a:t>2.</a:t>
            </a:r>
            <a:r>
              <a:rPr lang="zh-CN" altLang="en-US" sz="2400" b="1" dirty="0">
                <a:latin typeface="楷体" panose="02010609060101010101" charset="-122"/>
                <a:ea typeface="楷体" panose="02010609060101010101" charset="-122"/>
              </a:rPr>
              <a:t>借贷记账法的账户结构</a:t>
            </a:r>
            <a:endParaRPr lang="zh-CN" altLang="en-US" sz="2400" b="1" dirty="0">
              <a:latin typeface="楷体" panose="02010609060101010101" charset="-122"/>
              <a:ea typeface="楷体" panose="02010609060101010101" charset="-122"/>
            </a:endParaRPr>
          </a:p>
          <a:p>
            <a:pPr marL="0" indent="0" eaLnBrk="1" hangingPunct="1">
              <a:buNone/>
            </a:pPr>
            <a:r>
              <a:rPr lang="zh-CN" altLang="en-US" dirty="0"/>
              <a:t>       </a:t>
            </a:r>
            <a:r>
              <a:rPr lang="zh-CN" altLang="en-US" sz="2400" dirty="0">
                <a:solidFill>
                  <a:srgbClr val="FF0000"/>
                </a:solidFill>
                <a:latin typeface="楷体" panose="02010609060101010101" charset="-122"/>
                <a:ea typeface="楷体" panose="02010609060101010101" charset="-122"/>
              </a:rPr>
              <a:t>★</a:t>
            </a:r>
            <a:r>
              <a:rPr lang="zh-CN" altLang="en-US" sz="2400" dirty="0">
                <a:latin typeface="楷体" panose="02010609060101010101" charset="-122"/>
                <a:ea typeface="楷体" panose="02010609060101010101" charset="-122"/>
              </a:rPr>
              <a:t>账户的基本结构分为“借方”和“贷方”两栏，其中左方栏为“借方”，右方栏为“贷方”，分别用来记录增加额减少额及余额。</a:t>
            </a:r>
            <a:r>
              <a:rPr lang="zh-CN" altLang="en-US" b="1" dirty="0"/>
              <a:t> </a:t>
            </a:r>
            <a:endParaRPr lang="zh-CN" altLang="en-US" b="1" dirty="0"/>
          </a:p>
        </p:txBody>
      </p:sp>
      <p:grpSp>
        <p:nvGrpSpPr>
          <p:cNvPr id="44034" name="组合 4"/>
          <p:cNvGrpSpPr/>
          <p:nvPr/>
        </p:nvGrpSpPr>
        <p:grpSpPr>
          <a:xfrm>
            <a:off x="571500" y="2379663"/>
            <a:ext cx="8001000" cy="3733800"/>
            <a:chOff x="960" y="4440"/>
            <a:chExt cx="12600" cy="5880"/>
          </a:xfrm>
        </p:grpSpPr>
        <p:sp>
          <p:nvSpPr>
            <p:cNvPr id="44035" name="AutoShape 4"/>
            <p:cNvSpPr/>
            <p:nvPr/>
          </p:nvSpPr>
          <p:spPr>
            <a:xfrm>
              <a:off x="1080" y="4440"/>
              <a:ext cx="3480" cy="1200"/>
            </a:xfrm>
            <a:prstGeom prst="wedgeRoundRectCallout">
              <a:avLst>
                <a:gd name="adj1" fmla="val 13935"/>
                <a:gd name="adj2" fmla="val 4167"/>
                <a:gd name="adj3" fmla="val 16667"/>
              </a:avLst>
            </a:prstGeom>
            <a:solidFill>
              <a:srgbClr val="FFCCCC"/>
            </a:solidFill>
            <a:ln w="9525" cap="flat" cmpd="sng">
              <a:solidFill>
                <a:srgbClr val="000000"/>
              </a:solidFill>
              <a:prstDash val="sysDot"/>
              <a:miter/>
              <a:headEnd type="none" w="med" len="med"/>
              <a:tailEnd type="none" w="med" len="med"/>
            </a:ln>
          </p:spPr>
          <p:txBody>
            <a:bodyPr anchor="t"/>
            <a:p>
              <a:pPr lvl="0" indent="0" algn="ctr"/>
              <a:r>
                <a:rPr lang="zh-CN" altLang="en-US" sz="2000" b="1" dirty="0">
                  <a:latin typeface="Times New Roman" panose="02020603050405020304" pitchFamily="18" charset="0"/>
                  <a:ea typeface="宋体" panose="02010600030101010101" pitchFamily="2" charset="-122"/>
                </a:rPr>
                <a:t>资产类账户</a:t>
              </a:r>
              <a:endParaRPr lang="zh-CN" altLang="en-US" sz="2000" b="1" dirty="0">
                <a:latin typeface="Times New Roman" panose="02020603050405020304" pitchFamily="18" charset="0"/>
                <a:ea typeface="宋体" panose="02010600030101010101" pitchFamily="2" charset="-122"/>
              </a:endParaRPr>
            </a:p>
            <a:p>
              <a:pPr lvl="0" indent="0" algn="ctr"/>
              <a:r>
                <a:rPr lang="zh-CN" altLang="en-US" sz="2000" b="1" dirty="0">
                  <a:latin typeface="Times New Roman" panose="02020603050405020304" pitchFamily="18" charset="0"/>
                  <a:ea typeface="宋体" panose="02010600030101010101" pitchFamily="2" charset="-122"/>
                </a:rPr>
                <a:t>费用类账户</a:t>
              </a:r>
              <a:endParaRPr lang="zh-CN" altLang="en-US" sz="2000" b="1" dirty="0">
                <a:latin typeface="Times New Roman" panose="02020603050405020304" pitchFamily="18" charset="0"/>
                <a:ea typeface="宋体" panose="02010600030101010101" pitchFamily="2" charset="-122"/>
              </a:endParaRPr>
            </a:p>
          </p:txBody>
        </p:sp>
        <p:grpSp>
          <p:nvGrpSpPr>
            <p:cNvPr id="44036" name="Group 13"/>
            <p:cNvGrpSpPr/>
            <p:nvPr/>
          </p:nvGrpSpPr>
          <p:grpSpPr>
            <a:xfrm>
              <a:off x="6720" y="4440"/>
              <a:ext cx="6360" cy="1200"/>
              <a:chOff x="3840" y="1872"/>
              <a:chExt cx="1536" cy="928"/>
            </a:xfrm>
          </p:grpSpPr>
          <p:sp>
            <p:nvSpPr>
              <p:cNvPr id="44037" name="AutoShape 14"/>
              <p:cNvSpPr/>
              <p:nvPr/>
            </p:nvSpPr>
            <p:spPr>
              <a:xfrm>
                <a:off x="3840" y="1872"/>
                <a:ext cx="1536" cy="928"/>
              </a:xfrm>
              <a:prstGeom prst="wedgeRoundRectCallout">
                <a:avLst>
                  <a:gd name="adj1" fmla="val -8204"/>
                  <a:gd name="adj2" fmla="val -6681"/>
                  <a:gd name="adj3" fmla="val 16667"/>
                </a:avLst>
              </a:prstGeom>
              <a:solidFill>
                <a:srgbClr val="FFCCCC"/>
              </a:solidFill>
              <a:ln w="9525" cap="flat" cmpd="sng">
                <a:solidFill>
                  <a:srgbClr val="000000"/>
                </a:solidFill>
                <a:prstDash val="sysDot"/>
                <a:miter/>
                <a:headEnd type="none" w="med" len="med"/>
                <a:tailEnd type="none" w="med" len="med"/>
              </a:ln>
            </p:spPr>
            <p:txBody>
              <a:bodyPr anchor="t"/>
              <a:p>
                <a:pPr lvl="0" indent="0"/>
                <a:endParaRPr lang="zh-CN" altLang="zh-CN" sz="2000" b="1" dirty="0">
                  <a:latin typeface="Times New Roman" panose="02020603050405020304" pitchFamily="18" charset="0"/>
                  <a:ea typeface="宋体" panose="02010600030101010101" pitchFamily="2" charset="-122"/>
                </a:endParaRPr>
              </a:p>
            </p:txBody>
          </p:sp>
          <p:sp>
            <p:nvSpPr>
              <p:cNvPr id="44038" name="AutoShape 15"/>
              <p:cNvSpPr/>
              <p:nvPr/>
            </p:nvSpPr>
            <p:spPr>
              <a:xfrm>
                <a:off x="3912" y="1916"/>
                <a:ext cx="1416" cy="820"/>
              </a:xfrm>
              <a:prstGeom prst="wedgeRectCallout">
                <a:avLst>
                  <a:gd name="adj1" fmla="val -9606"/>
                  <a:gd name="adj2" fmla="val 19514"/>
                </a:avLst>
              </a:prstGeom>
              <a:noFill/>
              <a:ln w="9525">
                <a:noFill/>
              </a:ln>
            </p:spPr>
            <p:txBody>
              <a:bodyPr anchor="t"/>
              <a:p>
                <a:pPr lvl="0" indent="0" algn="ctr"/>
                <a:r>
                  <a:rPr lang="zh-CN" altLang="en-US" sz="2000" b="1" dirty="0">
                    <a:latin typeface="Times New Roman" panose="02020603050405020304" pitchFamily="18" charset="0"/>
                    <a:ea typeface="宋体" panose="02010600030101010101" pitchFamily="2" charset="-122"/>
                  </a:rPr>
                  <a:t>负债类账户  所有者权益类账户</a:t>
                </a:r>
                <a:endParaRPr lang="zh-CN" altLang="en-US" sz="2000" b="1" dirty="0">
                  <a:latin typeface="Times New Roman" panose="02020603050405020304" pitchFamily="18" charset="0"/>
                  <a:ea typeface="宋体" panose="02010600030101010101" pitchFamily="2" charset="-122"/>
                </a:endParaRPr>
              </a:p>
              <a:p>
                <a:pPr lvl="0" indent="0"/>
                <a:r>
                  <a:rPr lang="zh-CN" altLang="en-US" sz="2000" b="1" dirty="0">
                    <a:latin typeface="Times New Roman" panose="02020603050405020304" pitchFamily="18" charset="0"/>
                    <a:ea typeface="宋体" panose="02010600030101010101" pitchFamily="2" charset="-122"/>
                  </a:rPr>
                  <a:t>   收入类账户 利润类账户</a:t>
                </a:r>
                <a:endParaRPr lang="zh-CN" altLang="en-US" sz="2000" b="1" dirty="0">
                  <a:latin typeface="Times New Roman" panose="02020603050405020304" pitchFamily="18" charset="0"/>
                  <a:ea typeface="宋体" panose="02010600030101010101" pitchFamily="2" charset="-122"/>
                </a:endParaRPr>
              </a:p>
            </p:txBody>
          </p:sp>
        </p:grpSp>
        <p:grpSp>
          <p:nvGrpSpPr>
            <p:cNvPr id="44039" name="Group 43"/>
            <p:cNvGrpSpPr/>
            <p:nvPr/>
          </p:nvGrpSpPr>
          <p:grpSpPr>
            <a:xfrm>
              <a:off x="960" y="6000"/>
              <a:ext cx="3600" cy="4320"/>
              <a:chOff x="384" y="2400"/>
              <a:chExt cx="1440" cy="1728"/>
            </a:xfrm>
          </p:grpSpPr>
          <p:grpSp>
            <p:nvGrpSpPr>
              <p:cNvPr id="44040" name="Group 17"/>
              <p:cNvGrpSpPr/>
              <p:nvPr/>
            </p:nvGrpSpPr>
            <p:grpSpPr>
              <a:xfrm>
                <a:off x="384" y="2400"/>
                <a:ext cx="1440" cy="816"/>
                <a:chOff x="672" y="2400"/>
                <a:chExt cx="1440" cy="816"/>
              </a:xfrm>
            </p:grpSpPr>
            <p:sp>
              <p:nvSpPr>
                <p:cNvPr id="44041" name="AutoShape 10"/>
                <p:cNvSpPr/>
                <p:nvPr/>
              </p:nvSpPr>
              <p:spPr>
                <a:xfrm>
                  <a:off x="672" y="2400"/>
                  <a:ext cx="1440" cy="816"/>
                </a:xfrm>
                <a:prstGeom prst="wedgeRectCallout">
                  <a:avLst>
                    <a:gd name="adj1" fmla="val -14722"/>
                    <a:gd name="adj2" fmla="val -18995"/>
                  </a:avLst>
                </a:prstGeom>
                <a:solidFill>
                  <a:srgbClr val="CCFFCC"/>
                </a:solidFill>
                <a:ln w="9525">
                  <a:noFill/>
                </a:ln>
              </p:spPr>
              <p:txBody>
                <a:bodyPr anchor="t"/>
                <a:p>
                  <a:pPr lvl="0" indent="0" algn="just"/>
                  <a:r>
                    <a:rPr lang="zh-CN" altLang="en-US" sz="2000" dirty="0">
                      <a:latin typeface="Times New Roman" panose="02020603050405020304" pitchFamily="18" charset="0"/>
                      <a:ea typeface="宋体" panose="02010600030101010101" pitchFamily="2" charset="-122"/>
                    </a:rPr>
                    <a:t>借     </a:t>
                  </a:r>
                  <a:r>
                    <a:rPr lang="zh-CN" altLang="en-US" sz="2000" b="1" dirty="0">
                      <a:latin typeface="Times New Roman" panose="02020603050405020304" pitchFamily="18" charset="0"/>
                      <a:ea typeface="宋体" panose="02010600030101010101" pitchFamily="2" charset="-122"/>
                    </a:rPr>
                    <a:t>银行存款</a:t>
                  </a:r>
                  <a:r>
                    <a:rPr lang="zh-CN" altLang="en-US" sz="2000" dirty="0">
                      <a:latin typeface="Times New Roman" panose="02020603050405020304" pitchFamily="18" charset="0"/>
                      <a:ea typeface="宋体" panose="02010600030101010101" pitchFamily="2" charset="-122"/>
                    </a:rPr>
                    <a:t>    贷</a:t>
                  </a:r>
                  <a:endParaRPr lang="zh-CN" altLang="en-US" sz="2000" dirty="0">
                    <a:latin typeface="Times New Roman" panose="02020603050405020304" pitchFamily="18" charset="0"/>
                    <a:ea typeface="宋体" panose="02010600030101010101" pitchFamily="2" charset="-122"/>
                  </a:endParaRPr>
                </a:p>
                <a:p>
                  <a:pPr lvl="0" indent="0" algn="just"/>
                  <a:r>
                    <a:rPr lang="zh-CN" altLang="en-US" sz="2000" dirty="0">
                      <a:latin typeface="Times New Roman" panose="02020603050405020304" pitchFamily="18" charset="0"/>
                      <a:ea typeface="宋体" panose="02010600030101010101" pitchFamily="2" charset="-122"/>
                    </a:rPr>
                    <a:t>期初余额     减少额</a:t>
                  </a:r>
                  <a:endParaRPr lang="zh-CN" altLang="en-US" sz="2000" dirty="0">
                    <a:latin typeface="Times New Roman" panose="02020603050405020304" pitchFamily="18" charset="0"/>
                    <a:ea typeface="宋体" panose="02010600030101010101" pitchFamily="2" charset="-122"/>
                  </a:endParaRPr>
                </a:p>
                <a:p>
                  <a:pPr lvl="0" indent="0" algn="just"/>
                  <a:r>
                    <a:rPr lang="zh-CN" altLang="en-US" sz="2000" dirty="0">
                      <a:latin typeface="Times New Roman" panose="02020603050405020304" pitchFamily="18" charset="0"/>
                      <a:ea typeface="宋体" panose="02010600030101010101" pitchFamily="2" charset="-122"/>
                    </a:rPr>
                    <a:t>增加额</a:t>
                  </a:r>
                  <a:endParaRPr lang="zh-CN" altLang="en-US" sz="2000" dirty="0">
                    <a:latin typeface="Times New Roman" panose="02020603050405020304" pitchFamily="18" charset="0"/>
                    <a:ea typeface="宋体" panose="02010600030101010101" pitchFamily="2" charset="-122"/>
                  </a:endParaRPr>
                </a:p>
                <a:p>
                  <a:pPr lvl="0" indent="0" algn="just"/>
                  <a:r>
                    <a:rPr lang="zh-CN" altLang="en-US" sz="2000" dirty="0">
                      <a:latin typeface="Times New Roman" panose="02020603050405020304" pitchFamily="18" charset="0"/>
                      <a:ea typeface="宋体" panose="02010600030101010101" pitchFamily="2" charset="-122"/>
                    </a:rPr>
                    <a:t>期末余额</a:t>
                  </a:r>
                  <a:endParaRPr lang="zh-CN" altLang="en-US" sz="2000" dirty="0">
                    <a:latin typeface="Times New Roman" panose="02020603050405020304" pitchFamily="18" charset="0"/>
                    <a:ea typeface="宋体" panose="02010600030101010101" pitchFamily="2" charset="-122"/>
                  </a:endParaRPr>
                </a:p>
              </p:txBody>
            </p:sp>
            <p:sp>
              <p:nvSpPr>
                <p:cNvPr id="44042" name="Line 11"/>
                <p:cNvSpPr/>
                <p:nvPr/>
              </p:nvSpPr>
              <p:spPr>
                <a:xfrm flipV="1">
                  <a:off x="672" y="2616"/>
                  <a:ext cx="1392" cy="0"/>
                </a:xfrm>
                <a:prstGeom prst="line">
                  <a:avLst/>
                </a:prstGeom>
                <a:ln w="9525" cap="flat" cmpd="sng">
                  <a:solidFill>
                    <a:srgbClr val="000000"/>
                  </a:solidFill>
                  <a:prstDash val="solid"/>
                  <a:round/>
                  <a:headEnd type="none" w="med" len="med"/>
                  <a:tailEnd type="none" w="med" len="med"/>
                </a:ln>
              </p:spPr>
            </p:sp>
            <p:sp>
              <p:nvSpPr>
                <p:cNvPr id="44043" name="Line 12"/>
                <p:cNvSpPr/>
                <p:nvPr/>
              </p:nvSpPr>
              <p:spPr>
                <a:xfrm flipH="1">
                  <a:off x="1392" y="2616"/>
                  <a:ext cx="0" cy="576"/>
                </a:xfrm>
                <a:prstGeom prst="line">
                  <a:avLst/>
                </a:prstGeom>
                <a:ln w="9525" cap="flat" cmpd="sng">
                  <a:solidFill>
                    <a:srgbClr val="000000"/>
                  </a:solidFill>
                  <a:prstDash val="solid"/>
                  <a:round/>
                  <a:headEnd type="none" w="med" len="med"/>
                  <a:tailEnd type="none" w="med" len="med"/>
                </a:ln>
              </p:spPr>
            </p:sp>
            <p:sp>
              <p:nvSpPr>
                <p:cNvPr id="44044" name="Line 16"/>
                <p:cNvSpPr/>
                <p:nvPr/>
              </p:nvSpPr>
              <p:spPr>
                <a:xfrm flipV="1">
                  <a:off x="672" y="3012"/>
                  <a:ext cx="1392" cy="0"/>
                </a:xfrm>
                <a:prstGeom prst="line">
                  <a:avLst/>
                </a:prstGeom>
                <a:ln w="9525" cap="flat" cmpd="sng">
                  <a:solidFill>
                    <a:srgbClr val="000000"/>
                  </a:solidFill>
                  <a:prstDash val="solid"/>
                  <a:round/>
                  <a:headEnd type="none" w="med" len="med"/>
                  <a:tailEnd type="none" w="med" len="med"/>
                </a:ln>
              </p:spPr>
            </p:sp>
          </p:grpSp>
          <p:grpSp>
            <p:nvGrpSpPr>
              <p:cNvPr id="44045" name="Group 18"/>
              <p:cNvGrpSpPr/>
              <p:nvPr/>
            </p:nvGrpSpPr>
            <p:grpSpPr>
              <a:xfrm>
                <a:off x="384" y="3312"/>
                <a:ext cx="1440" cy="816"/>
                <a:chOff x="672" y="2400"/>
                <a:chExt cx="1440" cy="816"/>
              </a:xfrm>
            </p:grpSpPr>
            <p:sp>
              <p:nvSpPr>
                <p:cNvPr id="44046" name="AutoShape 19"/>
                <p:cNvSpPr/>
                <p:nvPr/>
              </p:nvSpPr>
              <p:spPr>
                <a:xfrm>
                  <a:off x="672" y="2400"/>
                  <a:ext cx="1440" cy="816"/>
                </a:xfrm>
                <a:prstGeom prst="wedgeRectCallout">
                  <a:avLst>
                    <a:gd name="adj1" fmla="val -14722"/>
                    <a:gd name="adj2" fmla="val -18995"/>
                  </a:avLst>
                </a:prstGeom>
                <a:solidFill>
                  <a:srgbClr val="CCFFCC"/>
                </a:solidFill>
                <a:ln w="9525">
                  <a:noFill/>
                </a:ln>
              </p:spPr>
              <p:txBody>
                <a:bodyPr anchor="t"/>
                <a:p>
                  <a:pPr lvl="0" indent="0" algn="just"/>
                  <a:r>
                    <a:rPr lang="zh-CN" altLang="en-US" sz="2000" dirty="0">
                      <a:latin typeface="Times New Roman" panose="02020603050405020304" pitchFamily="18" charset="0"/>
                      <a:ea typeface="宋体" panose="02010600030101010101" pitchFamily="2" charset="-122"/>
                    </a:rPr>
                    <a:t>借     </a:t>
                  </a:r>
                  <a:r>
                    <a:rPr lang="zh-CN" altLang="en-US" sz="2000" b="1" dirty="0">
                      <a:latin typeface="Times New Roman" panose="02020603050405020304" pitchFamily="18" charset="0"/>
                      <a:ea typeface="宋体" panose="02010600030101010101" pitchFamily="2" charset="-122"/>
                    </a:rPr>
                    <a:t>管理费用</a:t>
                  </a:r>
                  <a:r>
                    <a:rPr lang="zh-CN" altLang="en-US" sz="2000" dirty="0">
                      <a:latin typeface="Times New Roman" panose="02020603050405020304" pitchFamily="18" charset="0"/>
                      <a:ea typeface="宋体" panose="02010600030101010101" pitchFamily="2" charset="-122"/>
                    </a:rPr>
                    <a:t>    贷</a:t>
                  </a:r>
                  <a:endParaRPr lang="zh-CN" altLang="en-US" sz="2000" dirty="0">
                    <a:latin typeface="Times New Roman" panose="02020603050405020304" pitchFamily="18" charset="0"/>
                    <a:ea typeface="宋体" panose="02010600030101010101" pitchFamily="2" charset="-122"/>
                  </a:endParaRPr>
                </a:p>
                <a:p>
                  <a:pPr lvl="0" indent="0" algn="just"/>
                  <a:r>
                    <a:rPr lang="zh-CN" altLang="en-US" sz="2000" dirty="0">
                      <a:latin typeface="Times New Roman" panose="02020603050405020304" pitchFamily="18" charset="0"/>
                      <a:ea typeface="宋体" panose="02010600030101010101" pitchFamily="2" charset="-122"/>
                    </a:rPr>
                    <a:t>期初余额     减少额</a:t>
                  </a:r>
                  <a:endParaRPr lang="zh-CN" altLang="en-US" sz="2000" dirty="0">
                    <a:latin typeface="Times New Roman" panose="02020603050405020304" pitchFamily="18" charset="0"/>
                    <a:ea typeface="宋体" panose="02010600030101010101" pitchFamily="2" charset="-122"/>
                  </a:endParaRPr>
                </a:p>
                <a:p>
                  <a:pPr lvl="0" indent="0" algn="just"/>
                  <a:r>
                    <a:rPr lang="zh-CN" altLang="en-US" sz="2000" dirty="0">
                      <a:latin typeface="Times New Roman" panose="02020603050405020304" pitchFamily="18" charset="0"/>
                      <a:ea typeface="宋体" panose="02010600030101010101" pitchFamily="2" charset="-122"/>
                    </a:rPr>
                    <a:t>增加额</a:t>
                  </a:r>
                  <a:endParaRPr lang="zh-CN" altLang="en-US" sz="2000" dirty="0">
                    <a:latin typeface="Times New Roman" panose="02020603050405020304" pitchFamily="18" charset="0"/>
                    <a:ea typeface="宋体" panose="02010600030101010101" pitchFamily="2" charset="-122"/>
                  </a:endParaRPr>
                </a:p>
                <a:p>
                  <a:pPr lvl="0" indent="0" algn="just"/>
                  <a:r>
                    <a:rPr lang="zh-CN" altLang="en-US" sz="2000" dirty="0">
                      <a:latin typeface="Times New Roman" panose="02020603050405020304" pitchFamily="18" charset="0"/>
                      <a:ea typeface="宋体" panose="02010600030101010101" pitchFamily="2" charset="-122"/>
                    </a:rPr>
                    <a:t>期末余额</a:t>
                  </a:r>
                  <a:endParaRPr lang="zh-CN" altLang="en-US" sz="2000" dirty="0">
                    <a:latin typeface="Times New Roman" panose="02020603050405020304" pitchFamily="18" charset="0"/>
                    <a:ea typeface="宋体" panose="02010600030101010101" pitchFamily="2" charset="-122"/>
                  </a:endParaRPr>
                </a:p>
              </p:txBody>
            </p:sp>
            <p:sp>
              <p:nvSpPr>
                <p:cNvPr id="44047" name="Line 20"/>
                <p:cNvSpPr/>
                <p:nvPr/>
              </p:nvSpPr>
              <p:spPr>
                <a:xfrm flipV="1">
                  <a:off x="672" y="2616"/>
                  <a:ext cx="1392" cy="0"/>
                </a:xfrm>
                <a:prstGeom prst="line">
                  <a:avLst/>
                </a:prstGeom>
                <a:ln w="9525" cap="flat" cmpd="sng">
                  <a:solidFill>
                    <a:srgbClr val="000000"/>
                  </a:solidFill>
                  <a:prstDash val="solid"/>
                  <a:round/>
                  <a:headEnd type="none" w="med" len="med"/>
                  <a:tailEnd type="none" w="med" len="med"/>
                </a:ln>
              </p:spPr>
            </p:sp>
            <p:sp>
              <p:nvSpPr>
                <p:cNvPr id="44048" name="Line 21"/>
                <p:cNvSpPr/>
                <p:nvPr/>
              </p:nvSpPr>
              <p:spPr>
                <a:xfrm flipH="1">
                  <a:off x="1392" y="2616"/>
                  <a:ext cx="0" cy="576"/>
                </a:xfrm>
                <a:prstGeom prst="line">
                  <a:avLst/>
                </a:prstGeom>
                <a:ln w="9525" cap="flat" cmpd="sng">
                  <a:solidFill>
                    <a:srgbClr val="000000"/>
                  </a:solidFill>
                  <a:prstDash val="solid"/>
                  <a:round/>
                  <a:headEnd type="none" w="med" len="med"/>
                  <a:tailEnd type="none" w="med" len="med"/>
                </a:ln>
              </p:spPr>
            </p:sp>
            <p:sp>
              <p:nvSpPr>
                <p:cNvPr id="44049" name="Line 22"/>
                <p:cNvSpPr/>
                <p:nvPr/>
              </p:nvSpPr>
              <p:spPr>
                <a:xfrm flipV="1">
                  <a:off x="672" y="3012"/>
                  <a:ext cx="1392" cy="0"/>
                </a:xfrm>
                <a:prstGeom prst="line">
                  <a:avLst/>
                </a:prstGeom>
                <a:ln w="9525" cap="flat" cmpd="sng">
                  <a:solidFill>
                    <a:srgbClr val="000000"/>
                  </a:solidFill>
                  <a:prstDash val="solid"/>
                  <a:round/>
                  <a:headEnd type="none" w="med" len="med"/>
                  <a:tailEnd type="none" w="med" len="med"/>
                </a:ln>
              </p:spPr>
            </p:sp>
          </p:grpSp>
        </p:grpSp>
        <p:grpSp>
          <p:nvGrpSpPr>
            <p:cNvPr id="44050" name="Group 44"/>
            <p:cNvGrpSpPr/>
            <p:nvPr/>
          </p:nvGrpSpPr>
          <p:grpSpPr>
            <a:xfrm>
              <a:off x="5400" y="6000"/>
              <a:ext cx="8160" cy="4320"/>
              <a:chOff x="2160" y="2400"/>
              <a:chExt cx="3264" cy="1728"/>
            </a:xfrm>
          </p:grpSpPr>
          <p:grpSp>
            <p:nvGrpSpPr>
              <p:cNvPr id="44051" name="Group 23"/>
              <p:cNvGrpSpPr/>
              <p:nvPr/>
            </p:nvGrpSpPr>
            <p:grpSpPr>
              <a:xfrm>
                <a:off x="2400" y="2400"/>
                <a:ext cx="1440" cy="816"/>
                <a:chOff x="672" y="2400"/>
                <a:chExt cx="1440" cy="816"/>
              </a:xfrm>
            </p:grpSpPr>
            <p:sp>
              <p:nvSpPr>
                <p:cNvPr id="44052" name="AutoShape 24"/>
                <p:cNvSpPr/>
                <p:nvPr/>
              </p:nvSpPr>
              <p:spPr>
                <a:xfrm>
                  <a:off x="672" y="2400"/>
                  <a:ext cx="1440" cy="816"/>
                </a:xfrm>
                <a:prstGeom prst="wedgeRectCallout">
                  <a:avLst>
                    <a:gd name="adj1" fmla="val -14722"/>
                    <a:gd name="adj2" fmla="val -18995"/>
                  </a:avLst>
                </a:prstGeom>
                <a:solidFill>
                  <a:srgbClr val="CCFFCC"/>
                </a:solidFill>
                <a:ln w="9525">
                  <a:noFill/>
                </a:ln>
              </p:spPr>
              <p:txBody>
                <a:bodyPr anchor="t"/>
                <a:p>
                  <a:pPr lvl="0" indent="0" algn="just"/>
                  <a:r>
                    <a:rPr lang="zh-CN" altLang="en-US" sz="2000" dirty="0">
                      <a:latin typeface="Times New Roman" panose="02020603050405020304" pitchFamily="18" charset="0"/>
                      <a:ea typeface="宋体" panose="02010600030101010101" pitchFamily="2" charset="-122"/>
                    </a:rPr>
                    <a:t>借     </a:t>
                  </a:r>
                  <a:r>
                    <a:rPr lang="zh-CN" altLang="en-US" sz="2000" b="1" dirty="0">
                      <a:latin typeface="Times New Roman" panose="02020603050405020304" pitchFamily="18" charset="0"/>
                      <a:ea typeface="宋体" panose="02010600030101010101" pitchFamily="2" charset="-122"/>
                    </a:rPr>
                    <a:t>应付账款</a:t>
                  </a:r>
                  <a:r>
                    <a:rPr lang="zh-CN" altLang="en-US" sz="2000" dirty="0">
                      <a:latin typeface="Times New Roman" panose="02020603050405020304" pitchFamily="18" charset="0"/>
                      <a:ea typeface="宋体" panose="02010600030101010101" pitchFamily="2" charset="-122"/>
                    </a:rPr>
                    <a:t>    贷</a:t>
                  </a:r>
                  <a:endParaRPr lang="zh-CN" altLang="en-US" sz="2000" dirty="0">
                    <a:latin typeface="Times New Roman" panose="02020603050405020304" pitchFamily="18" charset="0"/>
                    <a:ea typeface="宋体" panose="02010600030101010101" pitchFamily="2" charset="-122"/>
                  </a:endParaRPr>
                </a:p>
                <a:p>
                  <a:pPr lvl="0" indent="0" algn="just"/>
                  <a:r>
                    <a:rPr lang="zh-CN" altLang="en-US" sz="2000" dirty="0">
                      <a:latin typeface="Times New Roman" panose="02020603050405020304" pitchFamily="18" charset="0"/>
                      <a:ea typeface="宋体" panose="02010600030101010101" pitchFamily="2" charset="-122"/>
                    </a:rPr>
                    <a:t>减少额     期初余额</a:t>
                  </a:r>
                  <a:endParaRPr lang="zh-CN" altLang="en-US" sz="2000" dirty="0">
                    <a:latin typeface="Times New Roman" panose="02020603050405020304" pitchFamily="18" charset="0"/>
                    <a:ea typeface="宋体" panose="02010600030101010101" pitchFamily="2" charset="-122"/>
                  </a:endParaRPr>
                </a:p>
                <a:p>
                  <a:pPr lvl="0" indent="0" algn="just"/>
                  <a:r>
                    <a:rPr lang="zh-CN" altLang="en-US" sz="2000" dirty="0">
                      <a:latin typeface="Times New Roman" panose="02020603050405020304" pitchFamily="18" charset="0"/>
                      <a:ea typeface="宋体" panose="02010600030101010101" pitchFamily="2" charset="-122"/>
                    </a:rPr>
                    <a:t>                     增加额</a:t>
                  </a:r>
                  <a:endParaRPr lang="zh-CN" altLang="en-US" sz="2000" dirty="0">
                    <a:latin typeface="Times New Roman" panose="02020603050405020304" pitchFamily="18" charset="0"/>
                    <a:ea typeface="宋体" panose="02010600030101010101" pitchFamily="2" charset="-122"/>
                  </a:endParaRPr>
                </a:p>
                <a:p>
                  <a:pPr lvl="0" indent="0" algn="just"/>
                  <a:r>
                    <a:rPr lang="zh-CN" altLang="en-US" sz="2000" dirty="0">
                      <a:latin typeface="Times New Roman" panose="02020603050405020304" pitchFamily="18" charset="0"/>
                      <a:ea typeface="宋体" panose="02010600030101010101" pitchFamily="2" charset="-122"/>
                    </a:rPr>
                    <a:t>                 期末余额</a:t>
                  </a:r>
                  <a:endParaRPr lang="zh-CN" altLang="en-US" sz="2000" dirty="0">
                    <a:latin typeface="Times New Roman" panose="02020603050405020304" pitchFamily="18" charset="0"/>
                    <a:ea typeface="宋体" panose="02010600030101010101" pitchFamily="2" charset="-122"/>
                  </a:endParaRPr>
                </a:p>
              </p:txBody>
            </p:sp>
            <p:sp>
              <p:nvSpPr>
                <p:cNvPr id="44053" name="Line 25"/>
                <p:cNvSpPr/>
                <p:nvPr/>
              </p:nvSpPr>
              <p:spPr>
                <a:xfrm flipV="1">
                  <a:off x="672" y="2616"/>
                  <a:ext cx="1392" cy="0"/>
                </a:xfrm>
                <a:prstGeom prst="line">
                  <a:avLst/>
                </a:prstGeom>
                <a:ln w="9525" cap="flat" cmpd="sng">
                  <a:solidFill>
                    <a:srgbClr val="000000"/>
                  </a:solidFill>
                  <a:prstDash val="solid"/>
                  <a:round/>
                  <a:headEnd type="none" w="med" len="med"/>
                  <a:tailEnd type="none" w="med" len="med"/>
                </a:ln>
              </p:spPr>
            </p:sp>
            <p:sp>
              <p:nvSpPr>
                <p:cNvPr id="44054" name="Line 26"/>
                <p:cNvSpPr/>
                <p:nvPr/>
              </p:nvSpPr>
              <p:spPr>
                <a:xfrm flipH="1">
                  <a:off x="1392" y="2616"/>
                  <a:ext cx="0" cy="576"/>
                </a:xfrm>
                <a:prstGeom prst="line">
                  <a:avLst/>
                </a:prstGeom>
                <a:ln w="9525" cap="flat" cmpd="sng">
                  <a:solidFill>
                    <a:srgbClr val="000000"/>
                  </a:solidFill>
                  <a:prstDash val="solid"/>
                  <a:round/>
                  <a:headEnd type="none" w="med" len="med"/>
                  <a:tailEnd type="none" w="med" len="med"/>
                </a:ln>
              </p:spPr>
            </p:sp>
            <p:sp>
              <p:nvSpPr>
                <p:cNvPr id="44055" name="Line 27"/>
                <p:cNvSpPr/>
                <p:nvPr/>
              </p:nvSpPr>
              <p:spPr>
                <a:xfrm flipV="1">
                  <a:off x="672" y="3012"/>
                  <a:ext cx="1392" cy="0"/>
                </a:xfrm>
                <a:prstGeom prst="line">
                  <a:avLst/>
                </a:prstGeom>
                <a:ln w="9525" cap="flat" cmpd="sng">
                  <a:solidFill>
                    <a:srgbClr val="000000"/>
                  </a:solidFill>
                  <a:prstDash val="solid"/>
                  <a:round/>
                  <a:headEnd type="none" w="med" len="med"/>
                  <a:tailEnd type="none" w="med" len="med"/>
                </a:ln>
              </p:spPr>
            </p:sp>
          </p:grpSp>
          <p:grpSp>
            <p:nvGrpSpPr>
              <p:cNvPr id="44056" name="Group 28"/>
              <p:cNvGrpSpPr/>
              <p:nvPr/>
            </p:nvGrpSpPr>
            <p:grpSpPr>
              <a:xfrm>
                <a:off x="3984" y="2400"/>
                <a:ext cx="1440" cy="816"/>
                <a:chOff x="672" y="2400"/>
                <a:chExt cx="1440" cy="816"/>
              </a:xfrm>
            </p:grpSpPr>
            <p:sp>
              <p:nvSpPr>
                <p:cNvPr id="44057" name="AutoShape 29"/>
                <p:cNvSpPr/>
                <p:nvPr/>
              </p:nvSpPr>
              <p:spPr>
                <a:xfrm>
                  <a:off x="672" y="2400"/>
                  <a:ext cx="1440" cy="816"/>
                </a:xfrm>
                <a:prstGeom prst="wedgeRectCallout">
                  <a:avLst>
                    <a:gd name="adj1" fmla="val -14722"/>
                    <a:gd name="adj2" fmla="val -18995"/>
                  </a:avLst>
                </a:prstGeom>
                <a:solidFill>
                  <a:srgbClr val="CCFFCC"/>
                </a:solidFill>
                <a:ln w="9525">
                  <a:noFill/>
                </a:ln>
              </p:spPr>
              <p:txBody>
                <a:bodyPr anchor="t"/>
                <a:p>
                  <a:pPr lvl="0" indent="0" algn="just"/>
                  <a:r>
                    <a:rPr lang="zh-CN" altLang="en-US" sz="2000" dirty="0">
                      <a:latin typeface="Times New Roman" panose="02020603050405020304" pitchFamily="18" charset="0"/>
                      <a:ea typeface="宋体" panose="02010600030101010101" pitchFamily="2" charset="-122"/>
                    </a:rPr>
                    <a:t>借     </a:t>
                  </a:r>
                  <a:r>
                    <a:rPr lang="zh-CN" altLang="en-US" sz="2000" b="1" dirty="0">
                      <a:latin typeface="Times New Roman" panose="02020603050405020304" pitchFamily="18" charset="0"/>
                      <a:ea typeface="宋体" panose="02010600030101010101" pitchFamily="2" charset="-122"/>
                    </a:rPr>
                    <a:t>实收资本</a:t>
                  </a:r>
                  <a:r>
                    <a:rPr lang="zh-CN" altLang="en-US" sz="2000" dirty="0">
                      <a:latin typeface="Times New Roman" panose="02020603050405020304" pitchFamily="18" charset="0"/>
                      <a:ea typeface="宋体" panose="02010600030101010101" pitchFamily="2" charset="-122"/>
                    </a:rPr>
                    <a:t>    贷</a:t>
                  </a:r>
                  <a:endParaRPr lang="zh-CN" altLang="en-US" sz="2000" dirty="0">
                    <a:latin typeface="Times New Roman" panose="02020603050405020304" pitchFamily="18" charset="0"/>
                    <a:ea typeface="宋体" panose="02010600030101010101" pitchFamily="2" charset="-122"/>
                  </a:endParaRPr>
                </a:p>
                <a:p>
                  <a:pPr lvl="0" indent="0" algn="just"/>
                  <a:r>
                    <a:rPr lang="zh-CN" altLang="en-US" sz="2000" dirty="0">
                      <a:latin typeface="Times New Roman" panose="02020603050405020304" pitchFamily="18" charset="0"/>
                      <a:ea typeface="宋体" panose="02010600030101010101" pitchFamily="2" charset="-122"/>
                    </a:rPr>
                    <a:t>减少额     期初余额</a:t>
                  </a:r>
                  <a:endParaRPr lang="zh-CN" altLang="en-US" sz="2000" dirty="0">
                    <a:latin typeface="Times New Roman" panose="02020603050405020304" pitchFamily="18" charset="0"/>
                    <a:ea typeface="宋体" panose="02010600030101010101" pitchFamily="2" charset="-122"/>
                  </a:endParaRPr>
                </a:p>
                <a:p>
                  <a:pPr lvl="0" indent="0" algn="just"/>
                  <a:r>
                    <a:rPr lang="zh-CN" altLang="en-US" sz="2000" dirty="0">
                      <a:latin typeface="Times New Roman" panose="02020603050405020304" pitchFamily="18" charset="0"/>
                      <a:ea typeface="宋体" panose="02010600030101010101" pitchFamily="2" charset="-122"/>
                    </a:rPr>
                    <a:t>                     增加额</a:t>
                  </a:r>
                  <a:endParaRPr lang="zh-CN" altLang="en-US" sz="2000" dirty="0">
                    <a:latin typeface="Times New Roman" panose="02020603050405020304" pitchFamily="18" charset="0"/>
                    <a:ea typeface="宋体" panose="02010600030101010101" pitchFamily="2" charset="-122"/>
                  </a:endParaRPr>
                </a:p>
                <a:p>
                  <a:pPr lvl="0" indent="0" algn="just"/>
                  <a:r>
                    <a:rPr lang="zh-CN" altLang="en-US" sz="2000" dirty="0">
                      <a:latin typeface="Times New Roman" panose="02020603050405020304" pitchFamily="18" charset="0"/>
                      <a:ea typeface="宋体" panose="02010600030101010101" pitchFamily="2" charset="-122"/>
                    </a:rPr>
                    <a:t>                 期末余额</a:t>
                  </a:r>
                  <a:endParaRPr lang="zh-CN" altLang="en-US" sz="2000" dirty="0">
                    <a:latin typeface="Times New Roman" panose="02020603050405020304" pitchFamily="18" charset="0"/>
                    <a:ea typeface="宋体" panose="02010600030101010101" pitchFamily="2" charset="-122"/>
                  </a:endParaRPr>
                </a:p>
              </p:txBody>
            </p:sp>
            <p:sp>
              <p:nvSpPr>
                <p:cNvPr id="44058" name="Line 30"/>
                <p:cNvSpPr/>
                <p:nvPr/>
              </p:nvSpPr>
              <p:spPr>
                <a:xfrm flipV="1">
                  <a:off x="672" y="2616"/>
                  <a:ext cx="1392" cy="0"/>
                </a:xfrm>
                <a:prstGeom prst="line">
                  <a:avLst/>
                </a:prstGeom>
                <a:ln w="9525" cap="flat" cmpd="sng">
                  <a:solidFill>
                    <a:srgbClr val="000000"/>
                  </a:solidFill>
                  <a:prstDash val="solid"/>
                  <a:round/>
                  <a:headEnd type="none" w="med" len="med"/>
                  <a:tailEnd type="none" w="med" len="med"/>
                </a:ln>
              </p:spPr>
            </p:sp>
            <p:sp>
              <p:nvSpPr>
                <p:cNvPr id="44059" name="Line 31"/>
                <p:cNvSpPr/>
                <p:nvPr/>
              </p:nvSpPr>
              <p:spPr>
                <a:xfrm flipH="1">
                  <a:off x="1392" y="2616"/>
                  <a:ext cx="0" cy="576"/>
                </a:xfrm>
                <a:prstGeom prst="line">
                  <a:avLst/>
                </a:prstGeom>
                <a:ln w="9525" cap="flat" cmpd="sng">
                  <a:solidFill>
                    <a:srgbClr val="000000"/>
                  </a:solidFill>
                  <a:prstDash val="solid"/>
                  <a:round/>
                  <a:headEnd type="none" w="med" len="med"/>
                  <a:tailEnd type="none" w="med" len="med"/>
                </a:ln>
              </p:spPr>
            </p:sp>
            <p:sp>
              <p:nvSpPr>
                <p:cNvPr id="44060" name="Line 32"/>
                <p:cNvSpPr/>
                <p:nvPr/>
              </p:nvSpPr>
              <p:spPr>
                <a:xfrm flipV="1">
                  <a:off x="672" y="3012"/>
                  <a:ext cx="1392" cy="0"/>
                </a:xfrm>
                <a:prstGeom prst="line">
                  <a:avLst/>
                </a:prstGeom>
                <a:ln w="9525" cap="flat" cmpd="sng">
                  <a:solidFill>
                    <a:srgbClr val="000000"/>
                  </a:solidFill>
                  <a:prstDash val="solid"/>
                  <a:round/>
                  <a:headEnd type="none" w="med" len="med"/>
                  <a:tailEnd type="none" w="med" len="med"/>
                </a:ln>
              </p:spPr>
            </p:sp>
          </p:grpSp>
          <p:grpSp>
            <p:nvGrpSpPr>
              <p:cNvPr id="44061" name="Group 33"/>
              <p:cNvGrpSpPr/>
              <p:nvPr/>
            </p:nvGrpSpPr>
            <p:grpSpPr>
              <a:xfrm>
                <a:off x="2160" y="3312"/>
                <a:ext cx="1680" cy="816"/>
                <a:chOff x="432" y="2400"/>
                <a:chExt cx="1680" cy="816"/>
              </a:xfrm>
            </p:grpSpPr>
            <p:sp>
              <p:nvSpPr>
                <p:cNvPr id="44062" name="AutoShape 34"/>
                <p:cNvSpPr/>
                <p:nvPr/>
              </p:nvSpPr>
              <p:spPr>
                <a:xfrm>
                  <a:off x="432" y="2400"/>
                  <a:ext cx="1680" cy="816"/>
                </a:xfrm>
                <a:prstGeom prst="wedgeRectCallout">
                  <a:avLst>
                    <a:gd name="adj1" fmla="val -14722"/>
                    <a:gd name="adj2" fmla="val -18995"/>
                  </a:avLst>
                </a:prstGeom>
                <a:solidFill>
                  <a:srgbClr val="CCFFCC"/>
                </a:solidFill>
                <a:ln w="9525">
                  <a:noFill/>
                </a:ln>
              </p:spPr>
              <p:txBody>
                <a:bodyPr anchor="t"/>
                <a:p>
                  <a:pPr lvl="0" indent="0" algn="just"/>
                  <a:r>
                    <a:rPr lang="zh-CN" altLang="en-US" sz="2000" dirty="0">
                      <a:latin typeface="Times New Roman" panose="02020603050405020304" pitchFamily="18" charset="0"/>
                      <a:ea typeface="宋体" panose="02010600030101010101" pitchFamily="2" charset="-122"/>
                    </a:rPr>
                    <a:t>借   </a:t>
                  </a:r>
                  <a:r>
                    <a:rPr lang="zh-CN" altLang="en-US" sz="2000" b="1" dirty="0">
                      <a:latin typeface="Times New Roman" panose="02020603050405020304" pitchFamily="18" charset="0"/>
                      <a:ea typeface="宋体" panose="02010600030101010101" pitchFamily="2" charset="-122"/>
                    </a:rPr>
                    <a:t>主营业务收入   </a:t>
                  </a:r>
                  <a:r>
                    <a:rPr lang="zh-CN" altLang="en-US" sz="2000" dirty="0">
                      <a:latin typeface="Times New Roman" panose="02020603050405020304" pitchFamily="18" charset="0"/>
                      <a:ea typeface="宋体" panose="02010600030101010101" pitchFamily="2" charset="-122"/>
                    </a:rPr>
                    <a:t>贷</a:t>
                  </a:r>
                  <a:endParaRPr lang="zh-CN" altLang="en-US" sz="2000" dirty="0">
                    <a:latin typeface="Times New Roman" panose="02020603050405020304" pitchFamily="18" charset="0"/>
                    <a:ea typeface="宋体" panose="02010600030101010101" pitchFamily="2" charset="-122"/>
                  </a:endParaRPr>
                </a:p>
                <a:p>
                  <a:pPr lvl="0" indent="0" algn="just"/>
                  <a:r>
                    <a:rPr lang="zh-CN" altLang="en-US" sz="2000" dirty="0">
                      <a:latin typeface="Times New Roman" panose="02020603050405020304" pitchFamily="18" charset="0"/>
                      <a:ea typeface="宋体" panose="02010600030101010101" pitchFamily="2" charset="-122"/>
                    </a:rPr>
                    <a:t> 减少额          期初余额</a:t>
                  </a:r>
                  <a:endParaRPr lang="zh-CN" altLang="en-US" sz="2000" dirty="0">
                    <a:latin typeface="Times New Roman" panose="02020603050405020304" pitchFamily="18" charset="0"/>
                    <a:ea typeface="宋体" panose="02010600030101010101" pitchFamily="2" charset="-122"/>
                  </a:endParaRPr>
                </a:p>
                <a:p>
                  <a:pPr lvl="0" indent="0" algn="just"/>
                  <a:r>
                    <a:rPr lang="zh-CN" altLang="en-US" sz="2000" dirty="0">
                      <a:latin typeface="Times New Roman" panose="02020603050405020304" pitchFamily="18" charset="0"/>
                      <a:ea typeface="宋体" panose="02010600030101010101" pitchFamily="2" charset="-122"/>
                    </a:rPr>
                    <a:t>                           增加额</a:t>
                  </a:r>
                  <a:endParaRPr lang="zh-CN" altLang="en-US" sz="2000" dirty="0">
                    <a:latin typeface="Times New Roman" panose="02020603050405020304" pitchFamily="18" charset="0"/>
                    <a:ea typeface="宋体" panose="02010600030101010101" pitchFamily="2" charset="-122"/>
                  </a:endParaRPr>
                </a:p>
                <a:p>
                  <a:pPr lvl="0" indent="0" algn="just"/>
                  <a:r>
                    <a:rPr lang="zh-CN" altLang="en-US" sz="2000" dirty="0">
                      <a:latin typeface="Times New Roman" panose="02020603050405020304" pitchFamily="18" charset="0"/>
                      <a:ea typeface="宋体" panose="02010600030101010101" pitchFamily="2" charset="-122"/>
                    </a:rPr>
                    <a:t>                       期末余额</a:t>
                  </a:r>
                  <a:endParaRPr lang="zh-CN" altLang="en-US" sz="2000" dirty="0">
                    <a:latin typeface="Times New Roman" panose="02020603050405020304" pitchFamily="18" charset="0"/>
                    <a:ea typeface="宋体" panose="02010600030101010101" pitchFamily="2" charset="-122"/>
                  </a:endParaRPr>
                </a:p>
              </p:txBody>
            </p:sp>
            <p:sp>
              <p:nvSpPr>
                <p:cNvPr id="44063" name="Line 35"/>
                <p:cNvSpPr/>
                <p:nvPr/>
              </p:nvSpPr>
              <p:spPr>
                <a:xfrm flipV="1">
                  <a:off x="480" y="2616"/>
                  <a:ext cx="1584" cy="0"/>
                </a:xfrm>
                <a:prstGeom prst="line">
                  <a:avLst/>
                </a:prstGeom>
                <a:ln w="9525" cap="flat" cmpd="sng">
                  <a:solidFill>
                    <a:srgbClr val="000000"/>
                  </a:solidFill>
                  <a:prstDash val="solid"/>
                  <a:round/>
                  <a:headEnd type="none" w="med" len="med"/>
                  <a:tailEnd type="none" w="med" len="med"/>
                </a:ln>
              </p:spPr>
            </p:sp>
            <p:sp>
              <p:nvSpPr>
                <p:cNvPr id="44064" name="Line 36"/>
                <p:cNvSpPr/>
                <p:nvPr/>
              </p:nvSpPr>
              <p:spPr>
                <a:xfrm flipH="1">
                  <a:off x="1200" y="2616"/>
                  <a:ext cx="0" cy="576"/>
                </a:xfrm>
                <a:prstGeom prst="line">
                  <a:avLst/>
                </a:prstGeom>
                <a:ln w="9525" cap="flat" cmpd="sng">
                  <a:solidFill>
                    <a:srgbClr val="000000"/>
                  </a:solidFill>
                  <a:prstDash val="solid"/>
                  <a:round/>
                  <a:headEnd type="none" w="med" len="med"/>
                  <a:tailEnd type="none" w="med" len="med"/>
                </a:ln>
              </p:spPr>
            </p:sp>
            <p:sp>
              <p:nvSpPr>
                <p:cNvPr id="44065" name="Line 37"/>
                <p:cNvSpPr/>
                <p:nvPr/>
              </p:nvSpPr>
              <p:spPr>
                <a:xfrm flipV="1">
                  <a:off x="480" y="3016"/>
                  <a:ext cx="1584" cy="0"/>
                </a:xfrm>
                <a:prstGeom prst="line">
                  <a:avLst/>
                </a:prstGeom>
                <a:ln w="9525" cap="flat" cmpd="sng">
                  <a:solidFill>
                    <a:srgbClr val="000000"/>
                  </a:solidFill>
                  <a:prstDash val="solid"/>
                  <a:round/>
                  <a:headEnd type="none" w="med" len="med"/>
                  <a:tailEnd type="none" w="med" len="med"/>
                </a:ln>
              </p:spPr>
            </p:sp>
          </p:grpSp>
          <p:grpSp>
            <p:nvGrpSpPr>
              <p:cNvPr id="44066" name="Group 38"/>
              <p:cNvGrpSpPr/>
              <p:nvPr/>
            </p:nvGrpSpPr>
            <p:grpSpPr>
              <a:xfrm>
                <a:off x="3984" y="3312"/>
                <a:ext cx="1440" cy="816"/>
                <a:chOff x="672" y="2400"/>
                <a:chExt cx="1440" cy="816"/>
              </a:xfrm>
            </p:grpSpPr>
            <p:sp>
              <p:nvSpPr>
                <p:cNvPr id="44067" name="AutoShape 39"/>
                <p:cNvSpPr/>
                <p:nvPr/>
              </p:nvSpPr>
              <p:spPr>
                <a:xfrm>
                  <a:off x="672" y="2400"/>
                  <a:ext cx="1440" cy="816"/>
                </a:xfrm>
                <a:prstGeom prst="wedgeRectCallout">
                  <a:avLst>
                    <a:gd name="adj1" fmla="val -14722"/>
                    <a:gd name="adj2" fmla="val -18995"/>
                  </a:avLst>
                </a:prstGeom>
                <a:solidFill>
                  <a:srgbClr val="CCFFCC"/>
                </a:solidFill>
                <a:ln w="9525">
                  <a:noFill/>
                </a:ln>
              </p:spPr>
              <p:txBody>
                <a:bodyPr anchor="t"/>
                <a:p>
                  <a:pPr lvl="0" indent="0" algn="just"/>
                  <a:r>
                    <a:rPr lang="zh-CN" altLang="en-US" sz="2000" dirty="0">
                      <a:latin typeface="Times New Roman" panose="02020603050405020304" pitchFamily="18" charset="0"/>
                      <a:ea typeface="宋体" panose="02010600030101010101" pitchFamily="2" charset="-122"/>
                    </a:rPr>
                    <a:t>借     </a:t>
                  </a:r>
                  <a:r>
                    <a:rPr lang="zh-CN" altLang="en-US" sz="2000" b="1" dirty="0">
                      <a:latin typeface="Times New Roman" panose="02020603050405020304" pitchFamily="18" charset="0"/>
                      <a:ea typeface="宋体" panose="02010600030101010101" pitchFamily="2" charset="-122"/>
                    </a:rPr>
                    <a:t>本年利润</a:t>
                  </a:r>
                  <a:r>
                    <a:rPr lang="zh-CN" altLang="en-US" sz="2000" dirty="0">
                      <a:latin typeface="Times New Roman" panose="02020603050405020304" pitchFamily="18" charset="0"/>
                      <a:ea typeface="宋体" panose="02010600030101010101" pitchFamily="2" charset="-122"/>
                    </a:rPr>
                    <a:t>    贷</a:t>
                  </a:r>
                  <a:endParaRPr lang="zh-CN" altLang="en-US" sz="2000" dirty="0">
                    <a:latin typeface="Times New Roman" panose="02020603050405020304" pitchFamily="18" charset="0"/>
                    <a:ea typeface="宋体" panose="02010600030101010101" pitchFamily="2" charset="-122"/>
                  </a:endParaRPr>
                </a:p>
                <a:p>
                  <a:pPr lvl="0" indent="0" algn="just"/>
                  <a:r>
                    <a:rPr lang="zh-CN" altLang="en-US" sz="2000" dirty="0">
                      <a:latin typeface="Times New Roman" panose="02020603050405020304" pitchFamily="18" charset="0"/>
                      <a:ea typeface="宋体" panose="02010600030101010101" pitchFamily="2" charset="-122"/>
                    </a:rPr>
                    <a:t>减少额     期初余额</a:t>
                  </a:r>
                  <a:endParaRPr lang="zh-CN" altLang="en-US" sz="2000" dirty="0">
                    <a:latin typeface="Times New Roman" panose="02020603050405020304" pitchFamily="18" charset="0"/>
                    <a:ea typeface="宋体" panose="02010600030101010101" pitchFamily="2" charset="-122"/>
                  </a:endParaRPr>
                </a:p>
                <a:p>
                  <a:pPr lvl="0" indent="0" algn="just"/>
                  <a:r>
                    <a:rPr lang="zh-CN" altLang="en-US" sz="2000" dirty="0">
                      <a:latin typeface="Times New Roman" panose="02020603050405020304" pitchFamily="18" charset="0"/>
                      <a:ea typeface="宋体" panose="02010600030101010101" pitchFamily="2" charset="-122"/>
                    </a:rPr>
                    <a:t>                     增加额</a:t>
                  </a:r>
                  <a:endParaRPr lang="zh-CN" altLang="en-US" sz="2000" dirty="0">
                    <a:latin typeface="Times New Roman" panose="02020603050405020304" pitchFamily="18" charset="0"/>
                    <a:ea typeface="宋体" panose="02010600030101010101" pitchFamily="2" charset="-122"/>
                  </a:endParaRPr>
                </a:p>
                <a:p>
                  <a:pPr lvl="0" indent="0" algn="just"/>
                  <a:r>
                    <a:rPr lang="zh-CN" altLang="en-US" sz="2000" dirty="0">
                      <a:latin typeface="Times New Roman" panose="02020603050405020304" pitchFamily="18" charset="0"/>
                      <a:ea typeface="宋体" panose="02010600030101010101" pitchFamily="2" charset="-122"/>
                    </a:rPr>
                    <a:t>                 期末余额</a:t>
                  </a:r>
                  <a:endParaRPr lang="zh-CN" altLang="en-US" sz="2000" dirty="0">
                    <a:latin typeface="Times New Roman" panose="02020603050405020304" pitchFamily="18" charset="0"/>
                    <a:ea typeface="宋体" panose="02010600030101010101" pitchFamily="2" charset="-122"/>
                  </a:endParaRPr>
                </a:p>
              </p:txBody>
            </p:sp>
            <p:sp>
              <p:nvSpPr>
                <p:cNvPr id="44068" name="Line 40"/>
                <p:cNvSpPr/>
                <p:nvPr/>
              </p:nvSpPr>
              <p:spPr>
                <a:xfrm flipV="1">
                  <a:off x="672" y="2616"/>
                  <a:ext cx="1392" cy="0"/>
                </a:xfrm>
                <a:prstGeom prst="line">
                  <a:avLst/>
                </a:prstGeom>
                <a:ln w="9525" cap="flat" cmpd="sng">
                  <a:solidFill>
                    <a:srgbClr val="000000"/>
                  </a:solidFill>
                  <a:prstDash val="solid"/>
                  <a:round/>
                  <a:headEnd type="none" w="med" len="med"/>
                  <a:tailEnd type="none" w="med" len="med"/>
                </a:ln>
              </p:spPr>
            </p:sp>
            <p:sp>
              <p:nvSpPr>
                <p:cNvPr id="44069" name="Line 41"/>
                <p:cNvSpPr/>
                <p:nvPr/>
              </p:nvSpPr>
              <p:spPr>
                <a:xfrm flipH="1">
                  <a:off x="1392" y="2616"/>
                  <a:ext cx="0" cy="576"/>
                </a:xfrm>
                <a:prstGeom prst="line">
                  <a:avLst/>
                </a:prstGeom>
                <a:ln w="9525" cap="flat" cmpd="sng">
                  <a:solidFill>
                    <a:srgbClr val="000000"/>
                  </a:solidFill>
                  <a:prstDash val="solid"/>
                  <a:round/>
                  <a:headEnd type="none" w="med" len="med"/>
                  <a:tailEnd type="none" w="med" len="med"/>
                </a:ln>
              </p:spPr>
            </p:sp>
            <p:sp>
              <p:nvSpPr>
                <p:cNvPr id="44070" name="Line 42"/>
                <p:cNvSpPr/>
                <p:nvPr/>
              </p:nvSpPr>
              <p:spPr>
                <a:xfrm flipV="1">
                  <a:off x="672" y="3012"/>
                  <a:ext cx="1392" cy="0"/>
                </a:xfrm>
                <a:prstGeom prst="line">
                  <a:avLst/>
                </a:prstGeom>
                <a:ln w="9525" cap="flat" cmpd="sng">
                  <a:solidFill>
                    <a:srgbClr val="000000"/>
                  </a:solidFill>
                  <a:prstDash val="solid"/>
                  <a:round/>
                  <a:headEnd type="none" w="med" len="med"/>
                  <a:tailEnd type="none" w="med" len="med"/>
                </a:ln>
              </p:spPr>
            </p:sp>
          </p:grpSp>
        </p:grpSp>
      </p:gr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3"/>
          <p:cNvSpPr>
            <a:spLocks noGrp="1"/>
          </p:cNvSpPr>
          <p:nvPr>
            <p:ph idx="1"/>
          </p:nvPr>
        </p:nvSpPr>
        <p:spPr>
          <a:xfrm>
            <a:off x="457200" y="457200"/>
            <a:ext cx="8229600" cy="1081088"/>
          </a:xfrm>
        </p:spPr>
        <p:txBody>
          <a:bodyPr wrap="square" lIns="91440" tIns="45720" rIns="91440" bIns="45720" anchor="t"/>
          <a:p>
            <a:pPr marL="0" indent="0" eaLnBrk="1" hangingPunct="1">
              <a:buNone/>
            </a:pPr>
            <a:r>
              <a:rPr lang="en-US" altLang="zh-CN" sz="2800" b="1" dirty="0">
                <a:solidFill>
                  <a:srgbClr val="FF0000"/>
                </a:solidFill>
                <a:latin typeface="Times New Roman" panose="02020603050405020304" pitchFamily="18" charset="0"/>
              </a:rPr>
              <a:t>        </a:t>
            </a:r>
            <a:r>
              <a:rPr lang="en-US" altLang="zh-CN" sz="2400" dirty="0">
                <a:solidFill>
                  <a:srgbClr val="FF0000"/>
                </a:solidFill>
                <a:latin typeface="楷体" panose="02010609060101010101" charset="-122"/>
                <a:ea typeface="楷体" panose="02010609060101010101" charset="-122"/>
              </a:rPr>
              <a:t>★</a:t>
            </a:r>
            <a:r>
              <a:rPr lang="zh-CN" altLang="en-US" sz="2400" dirty="0">
                <a:latin typeface="楷体" panose="02010609060101010101" charset="-122"/>
                <a:ea typeface="楷体" panose="02010609060101010101" charset="-122"/>
              </a:rPr>
              <a:t>对借贷记账法账户结构应注意的问题</a:t>
            </a:r>
            <a:endParaRPr lang="zh-CN" altLang="en-US" sz="2400" dirty="0">
              <a:latin typeface="楷体" panose="02010609060101010101" charset="-122"/>
              <a:ea typeface="楷体" panose="02010609060101010101" charset="-122"/>
            </a:endParaRPr>
          </a:p>
          <a:p>
            <a:pPr marL="0" indent="0" eaLnBrk="1" hangingPunct="1">
              <a:buNone/>
            </a:pPr>
            <a:r>
              <a:rPr lang="zh-CN" altLang="en-US" sz="2400" dirty="0">
                <a:latin typeface="楷体" panose="02010609060101010101" charset="-122"/>
                <a:ea typeface="楷体" panose="02010609060101010101" charset="-122"/>
              </a:rPr>
              <a:t>     </a:t>
            </a:r>
            <a:r>
              <a:rPr lang="zh-CN" altLang="en-US" sz="2400" b="1" dirty="0">
                <a:solidFill>
                  <a:srgbClr val="FF0000"/>
                </a:solidFill>
                <a:latin typeface="楷体" panose="02010609060101010101" charset="-122"/>
                <a:ea typeface="楷体" panose="02010609060101010101" charset="-122"/>
              </a:rPr>
              <a:t>（</a:t>
            </a:r>
            <a:r>
              <a:rPr lang="en-US" altLang="zh-CN" sz="2400" b="1" dirty="0">
                <a:solidFill>
                  <a:srgbClr val="FF0000"/>
                </a:solidFill>
                <a:latin typeface="楷体" panose="02010609060101010101" charset="-122"/>
                <a:ea typeface="楷体" panose="02010609060101010101" charset="-122"/>
              </a:rPr>
              <a:t>1</a:t>
            </a:r>
            <a:r>
              <a:rPr lang="zh-CN" altLang="en-US" sz="2400" b="1" dirty="0">
                <a:solidFill>
                  <a:srgbClr val="FF0000"/>
                </a:solidFill>
                <a:latin typeface="楷体" panose="02010609060101010101" charset="-122"/>
                <a:ea typeface="楷体" panose="02010609060101010101" charset="-122"/>
              </a:rPr>
              <a:t>）并不是所有账户在会计期末一定都有余额。</a:t>
            </a:r>
            <a:r>
              <a:rPr lang="zh-CN" altLang="en-US" sz="2400" dirty="0">
                <a:latin typeface="楷体" panose="02010609060101010101" charset="-122"/>
                <a:ea typeface="楷体" panose="02010609060101010101" charset="-122"/>
              </a:rPr>
              <a:t> </a:t>
            </a:r>
            <a:endParaRPr lang="zh-CN" altLang="en-US" sz="2400" dirty="0">
              <a:latin typeface="楷体" panose="02010609060101010101" charset="-122"/>
              <a:ea typeface="楷体" panose="02010609060101010101" charset="-122"/>
            </a:endParaRPr>
          </a:p>
        </p:txBody>
      </p:sp>
      <p:sp>
        <p:nvSpPr>
          <p:cNvPr id="47148" name="Rectangle 44"/>
          <p:cNvSpPr/>
          <p:nvPr/>
        </p:nvSpPr>
        <p:spPr>
          <a:xfrm>
            <a:off x="457200" y="3987800"/>
            <a:ext cx="8229600" cy="723900"/>
          </a:xfrm>
          <a:prstGeom prst="rect">
            <a:avLst/>
          </a:prstGeom>
          <a:noFill/>
          <a:ln w="9525">
            <a:noFill/>
          </a:ln>
        </p:spPr>
        <p:txBody>
          <a:bodyPr anchor="t"/>
          <a:p>
            <a:pPr lvl="0" indent="0">
              <a:spcBef>
                <a:spcPct val="20000"/>
              </a:spcBef>
            </a:pPr>
            <a:r>
              <a:rPr lang="en-US" altLang="zh-CN" sz="3200" b="1" dirty="0">
                <a:latin typeface="Arial" panose="020B0604020202020204" pitchFamily="34" charset="0"/>
                <a:ea typeface="宋体" panose="02010600030101010101" pitchFamily="2" charset="-122"/>
              </a:rPr>
              <a:t>    </a:t>
            </a:r>
            <a:r>
              <a:rPr lang="zh-CN" altLang="en-US" sz="2400" b="1" dirty="0">
                <a:solidFill>
                  <a:srgbClr val="FF0000"/>
                </a:solidFill>
                <a:latin typeface="楷体" panose="02010609060101010101" charset="-122"/>
                <a:ea typeface="楷体" panose="02010609060101010101" charset="-122"/>
              </a:rPr>
              <a:t>（</a:t>
            </a:r>
            <a:r>
              <a:rPr lang="en-US" altLang="zh-CN" sz="2400" b="1" dirty="0">
                <a:solidFill>
                  <a:srgbClr val="FF0000"/>
                </a:solidFill>
                <a:latin typeface="楷体" panose="02010609060101010101" charset="-122"/>
                <a:ea typeface="楷体" panose="02010609060101010101" charset="-122"/>
              </a:rPr>
              <a:t>2</a:t>
            </a:r>
            <a:r>
              <a:rPr lang="zh-CN" altLang="en-US" sz="2400" b="1" dirty="0">
                <a:solidFill>
                  <a:srgbClr val="FF0000"/>
                </a:solidFill>
                <a:latin typeface="楷体" panose="02010609060101010101" charset="-122"/>
                <a:ea typeface="楷体" panose="02010609060101010101" charset="-122"/>
              </a:rPr>
              <a:t>）个别账户的结构可能有违以上账户结构的基本规律</a:t>
            </a:r>
            <a:r>
              <a:rPr lang="zh-CN" altLang="en-US" sz="2400" dirty="0">
                <a:latin typeface="楷体" panose="02010609060101010101" charset="-122"/>
                <a:ea typeface="楷体" panose="02010609060101010101" charset="-122"/>
              </a:rPr>
              <a:t>。 </a:t>
            </a:r>
            <a:endParaRPr lang="zh-CN" altLang="en-US" sz="2400" dirty="0">
              <a:latin typeface="楷体" panose="02010609060101010101" charset="-122"/>
              <a:ea typeface="楷体" panose="02010609060101010101" charset="-122"/>
            </a:endParaRPr>
          </a:p>
        </p:txBody>
      </p:sp>
      <p:grpSp>
        <p:nvGrpSpPr>
          <p:cNvPr id="46083" name="组合 9"/>
          <p:cNvGrpSpPr/>
          <p:nvPr/>
        </p:nvGrpSpPr>
        <p:grpSpPr>
          <a:xfrm>
            <a:off x="547688" y="1538288"/>
            <a:ext cx="8458200" cy="2057400"/>
            <a:chOff x="840" y="3120"/>
            <a:chExt cx="13320" cy="3240"/>
          </a:xfrm>
        </p:grpSpPr>
        <p:grpSp>
          <p:nvGrpSpPr>
            <p:cNvPr id="46084" name="Group 10"/>
            <p:cNvGrpSpPr/>
            <p:nvPr/>
          </p:nvGrpSpPr>
          <p:grpSpPr>
            <a:xfrm>
              <a:off x="960" y="3480"/>
              <a:ext cx="3600" cy="2040"/>
              <a:chOff x="672" y="2400"/>
              <a:chExt cx="1440" cy="816"/>
            </a:xfrm>
          </p:grpSpPr>
          <p:sp>
            <p:nvSpPr>
              <p:cNvPr id="46085" name="AutoShape 11"/>
              <p:cNvSpPr/>
              <p:nvPr/>
            </p:nvSpPr>
            <p:spPr>
              <a:xfrm>
                <a:off x="672" y="2400"/>
                <a:ext cx="1440" cy="816"/>
              </a:xfrm>
              <a:prstGeom prst="wedgeRectCallout">
                <a:avLst>
                  <a:gd name="adj1" fmla="val -14722"/>
                  <a:gd name="adj2" fmla="val -18995"/>
                </a:avLst>
              </a:prstGeom>
              <a:solidFill>
                <a:srgbClr val="CCFFCC"/>
              </a:solidFill>
              <a:ln w="9525">
                <a:noFill/>
              </a:ln>
            </p:spPr>
            <p:txBody>
              <a:bodyPr anchor="t"/>
              <a:p>
                <a:pPr lvl="0" indent="0" algn="just"/>
                <a:r>
                  <a:rPr lang="zh-CN" altLang="en-US" sz="2000" dirty="0">
                    <a:latin typeface="Times New Roman" panose="02020603050405020304" pitchFamily="18" charset="0"/>
                    <a:ea typeface="宋体" panose="02010600030101010101" pitchFamily="2" charset="-122"/>
                  </a:rPr>
                  <a:t>借     </a:t>
                </a:r>
                <a:r>
                  <a:rPr lang="zh-CN" altLang="en-US" sz="2000" b="1" dirty="0">
                    <a:latin typeface="Times New Roman" panose="02020603050405020304" pitchFamily="18" charset="0"/>
                    <a:ea typeface="宋体" panose="02010600030101010101" pitchFamily="2" charset="-122"/>
                  </a:rPr>
                  <a:t>管理费用</a:t>
                </a:r>
                <a:r>
                  <a:rPr lang="zh-CN" altLang="en-US" sz="2000" dirty="0">
                    <a:latin typeface="Times New Roman" panose="02020603050405020304" pitchFamily="18" charset="0"/>
                    <a:ea typeface="宋体" panose="02010600030101010101" pitchFamily="2" charset="-122"/>
                  </a:rPr>
                  <a:t>    贷</a:t>
                </a:r>
                <a:endParaRPr lang="zh-CN" altLang="en-US" sz="2000" dirty="0">
                  <a:latin typeface="Times New Roman" panose="02020603050405020304" pitchFamily="18" charset="0"/>
                  <a:ea typeface="宋体" panose="02010600030101010101" pitchFamily="2" charset="-122"/>
                </a:endParaRPr>
              </a:p>
              <a:p>
                <a:pPr lvl="0" indent="0" algn="just"/>
                <a:r>
                  <a:rPr lang="zh-CN" altLang="en-US" sz="2000" dirty="0">
                    <a:latin typeface="Times New Roman" panose="02020603050405020304" pitchFamily="18" charset="0"/>
                    <a:ea typeface="宋体" panose="02010600030101010101" pitchFamily="2" charset="-122"/>
                  </a:rPr>
                  <a:t>期初余额     减少额</a:t>
                </a:r>
                <a:endParaRPr lang="zh-CN" altLang="en-US" sz="2000" dirty="0">
                  <a:latin typeface="Times New Roman" panose="02020603050405020304" pitchFamily="18" charset="0"/>
                  <a:ea typeface="宋体" panose="02010600030101010101" pitchFamily="2" charset="-122"/>
                </a:endParaRPr>
              </a:p>
              <a:p>
                <a:pPr lvl="0" indent="0" algn="just"/>
                <a:r>
                  <a:rPr lang="zh-CN" altLang="en-US" sz="2000" dirty="0">
                    <a:latin typeface="Times New Roman" panose="02020603050405020304" pitchFamily="18" charset="0"/>
                    <a:ea typeface="宋体" panose="02010600030101010101" pitchFamily="2" charset="-122"/>
                  </a:rPr>
                  <a:t>增加额</a:t>
                </a:r>
                <a:endParaRPr lang="zh-CN" altLang="en-US" sz="2000" dirty="0">
                  <a:latin typeface="Times New Roman" panose="02020603050405020304" pitchFamily="18" charset="0"/>
                  <a:ea typeface="宋体" panose="02010600030101010101" pitchFamily="2" charset="-122"/>
                </a:endParaRPr>
              </a:p>
              <a:p>
                <a:pPr lvl="0" indent="0" algn="just"/>
                <a:r>
                  <a:rPr lang="zh-CN" altLang="en-US" sz="2000" dirty="0">
                    <a:latin typeface="Times New Roman" panose="02020603050405020304" pitchFamily="18" charset="0"/>
                    <a:ea typeface="宋体" panose="02010600030101010101" pitchFamily="2" charset="-122"/>
                  </a:rPr>
                  <a:t>期末余额</a:t>
                </a:r>
                <a:endParaRPr lang="zh-CN" altLang="en-US" sz="2000" dirty="0">
                  <a:latin typeface="Times New Roman" panose="02020603050405020304" pitchFamily="18" charset="0"/>
                  <a:ea typeface="宋体" panose="02010600030101010101" pitchFamily="2" charset="-122"/>
                </a:endParaRPr>
              </a:p>
            </p:txBody>
          </p:sp>
          <p:sp>
            <p:nvSpPr>
              <p:cNvPr id="46086" name="Line 12"/>
              <p:cNvSpPr/>
              <p:nvPr/>
            </p:nvSpPr>
            <p:spPr>
              <a:xfrm flipV="1">
                <a:off x="672" y="2616"/>
                <a:ext cx="1392" cy="0"/>
              </a:xfrm>
              <a:prstGeom prst="line">
                <a:avLst/>
              </a:prstGeom>
              <a:ln w="9525" cap="flat" cmpd="sng">
                <a:solidFill>
                  <a:srgbClr val="000000"/>
                </a:solidFill>
                <a:prstDash val="solid"/>
                <a:round/>
                <a:headEnd type="none" w="med" len="med"/>
                <a:tailEnd type="none" w="med" len="med"/>
              </a:ln>
            </p:spPr>
          </p:sp>
          <p:sp>
            <p:nvSpPr>
              <p:cNvPr id="46087" name="Line 13"/>
              <p:cNvSpPr/>
              <p:nvPr/>
            </p:nvSpPr>
            <p:spPr>
              <a:xfrm flipH="1">
                <a:off x="1392" y="2616"/>
                <a:ext cx="0" cy="576"/>
              </a:xfrm>
              <a:prstGeom prst="line">
                <a:avLst/>
              </a:prstGeom>
              <a:ln w="9525" cap="flat" cmpd="sng">
                <a:solidFill>
                  <a:srgbClr val="000000"/>
                </a:solidFill>
                <a:prstDash val="solid"/>
                <a:round/>
                <a:headEnd type="none" w="med" len="med"/>
                <a:tailEnd type="none" w="med" len="med"/>
              </a:ln>
            </p:spPr>
          </p:sp>
          <p:sp>
            <p:nvSpPr>
              <p:cNvPr id="46088" name="Line 14"/>
              <p:cNvSpPr/>
              <p:nvPr/>
            </p:nvSpPr>
            <p:spPr>
              <a:xfrm flipV="1">
                <a:off x="672" y="3012"/>
                <a:ext cx="1392" cy="0"/>
              </a:xfrm>
              <a:prstGeom prst="line">
                <a:avLst/>
              </a:prstGeom>
              <a:ln w="9525" cap="flat" cmpd="sng">
                <a:solidFill>
                  <a:srgbClr val="000000"/>
                </a:solidFill>
                <a:prstDash val="solid"/>
                <a:round/>
                <a:headEnd type="none" w="med" len="med"/>
                <a:tailEnd type="none" w="med" len="med"/>
              </a:ln>
            </p:spPr>
          </p:sp>
        </p:grpSp>
        <p:grpSp>
          <p:nvGrpSpPr>
            <p:cNvPr id="46089" name="Group 26"/>
            <p:cNvGrpSpPr/>
            <p:nvPr/>
          </p:nvGrpSpPr>
          <p:grpSpPr>
            <a:xfrm>
              <a:off x="9960" y="3960"/>
              <a:ext cx="4200" cy="2040"/>
              <a:chOff x="672" y="2400"/>
              <a:chExt cx="1440" cy="816"/>
            </a:xfrm>
          </p:grpSpPr>
          <p:sp>
            <p:nvSpPr>
              <p:cNvPr id="46090" name="AutoShape 27"/>
              <p:cNvSpPr/>
              <p:nvPr/>
            </p:nvSpPr>
            <p:spPr>
              <a:xfrm>
                <a:off x="672" y="2400"/>
                <a:ext cx="1440" cy="816"/>
              </a:xfrm>
              <a:prstGeom prst="wedgeRectCallout">
                <a:avLst>
                  <a:gd name="adj1" fmla="val -14722"/>
                  <a:gd name="adj2" fmla="val -18995"/>
                </a:avLst>
              </a:prstGeom>
              <a:solidFill>
                <a:srgbClr val="CCFFCC"/>
              </a:solidFill>
              <a:ln w="9525">
                <a:noFill/>
              </a:ln>
            </p:spPr>
            <p:txBody>
              <a:bodyPr anchor="t"/>
              <a:p>
                <a:pPr lvl="0" indent="0" algn="just"/>
                <a:r>
                  <a:rPr lang="zh-CN" altLang="en-US" sz="2000" dirty="0">
                    <a:latin typeface="Times New Roman" panose="02020603050405020304" pitchFamily="18" charset="0"/>
                    <a:ea typeface="宋体" panose="02010600030101010101" pitchFamily="2" charset="-122"/>
                  </a:rPr>
                  <a:t>借   </a:t>
                </a:r>
                <a:r>
                  <a:rPr lang="zh-CN" altLang="en-US" sz="2000" b="1" dirty="0">
                    <a:latin typeface="Times New Roman" panose="02020603050405020304" pitchFamily="18" charset="0"/>
                    <a:ea typeface="宋体" panose="02010600030101010101" pitchFamily="2" charset="-122"/>
                  </a:rPr>
                  <a:t>主营业务收入   </a:t>
                </a:r>
                <a:r>
                  <a:rPr lang="zh-CN" altLang="en-US" sz="2000" dirty="0">
                    <a:latin typeface="Times New Roman" panose="02020603050405020304" pitchFamily="18" charset="0"/>
                    <a:ea typeface="宋体" panose="02010600030101010101" pitchFamily="2" charset="-122"/>
                  </a:rPr>
                  <a:t>贷</a:t>
                </a:r>
                <a:endParaRPr lang="zh-CN" altLang="en-US" sz="2000" dirty="0">
                  <a:latin typeface="Times New Roman" panose="02020603050405020304" pitchFamily="18" charset="0"/>
                  <a:ea typeface="宋体" panose="02010600030101010101" pitchFamily="2" charset="-122"/>
                </a:endParaRPr>
              </a:p>
              <a:p>
                <a:pPr lvl="0" indent="0" algn="just"/>
                <a:r>
                  <a:rPr lang="zh-CN" altLang="en-US" sz="2000" dirty="0">
                    <a:latin typeface="Times New Roman" panose="02020603050405020304" pitchFamily="18" charset="0"/>
                    <a:ea typeface="宋体" panose="02010600030101010101" pitchFamily="2" charset="-122"/>
                  </a:rPr>
                  <a:t>减少额         期初余额</a:t>
                </a:r>
                <a:endParaRPr lang="zh-CN" altLang="en-US" sz="2000" dirty="0">
                  <a:latin typeface="Times New Roman" panose="02020603050405020304" pitchFamily="18" charset="0"/>
                  <a:ea typeface="宋体" panose="02010600030101010101" pitchFamily="2" charset="-122"/>
                </a:endParaRPr>
              </a:p>
              <a:p>
                <a:pPr lvl="0" indent="0" algn="just"/>
                <a:r>
                  <a:rPr lang="zh-CN" altLang="en-US" sz="2000" dirty="0">
                    <a:latin typeface="Times New Roman" panose="02020603050405020304" pitchFamily="18" charset="0"/>
                    <a:ea typeface="宋体" panose="02010600030101010101" pitchFamily="2" charset="-122"/>
                  </a:rPr>
                  <a:t>                     增加额</a:t>
                </a:r>
                <a:endParaRPr lang="zh-CN" altLang="en-US" sz="2000" dirty="0">
                  <a:latin typeface="Times New Roman" panose="02020603050405020304" pitchFamily="18" charset="0"/>
                  <a:ea typeface="宋体" panose="02010600030101010101" pitchFamily="2" charset="-122"/>
                </a:endParaRPr>
              </a:p>
              <a:p>
                <a:pPr lvl="0" indent="0" algn="just"/>
                <a:r>
                  <a:rPr lang="zh-CN" altLang="en-US" sz="2000" dirty="0">
                    <a:latin typeface="Times New Roman" panose="02020603050405020304" pitchFamily="18" charset="0"/>
                    <a:ea typeface="宋体" panose="02010600030101010101" pitchFamily="2" charset="-122"/>
                  </a:rPr>
                  <a:t>                     期末余额</a:t>
                </a:r>
                <a:endParaRPr lang="zh-CN" altLang="en-US" sz="2000" dirty="0">
                  <a:latin typeface="Times New Roman" panose="02020603050405020304" pitchFamily="18" charset="0"/>
                  <a:ea typeface="宋体" panose="02010600030101010101" pitchFamily="2" charset="-122"/>
                </a:endParaRPr>
              </a:p>
            </p:txBody>
          </p:sp>
          <p:sp>
            <p:nvSpPr>
              <p:cNvPr id="46091" name="Line 28"/>
              <p:cNvSpPr/>
              <p:nvPr/>
            </p:nvSpPr>
            <p:spPr>
              <a:xfrm flipV="1">
                <a:off x="672" y="2616"/>
                <a:ext cx="1392" cy="0"/>
              </a:xfrm>
              <a:prstGeom prst="line">
                <a:avLst/>
              </a:prstGeom>
              <a:ln w="9525" cap="flat" cmpd="sng">
                <a:solidFill>
                  <a:srgbClr val="000000"/>
                </a:solidFill>
                <a:prstDash val="solid"/>
                <a:round/>
                <a:headEnd type="none" w="med" len="med"/>
                <a:tailEnd type="none" w="med" len="med"/>
              </a:ln>
            </p:spPr>
          </p:sp>
          <p:sp>
            <p:nvSpPr>
              <p:cNvPr id="46092" name="Line 29"/>
              <p:cNvSpPr/>
              <p:nvPr/>
            </p:nvSpPr>
            <p:spPr>
              <a:xfrm flipH="1">
                <a:off x="1392" y="2616"/>
                <a:ext cx="0" cy="576"/>
              </a:xfrm>
              <a:prstGeom prst="line">
                <a:avLst/>
              </a:prstGeom>
              <a:ln w="9525" cap="flat" cmpd="sng">
                <a:solidFill>
                  <a:srgbClr val="000000"/>
                </a:solidFill>
                <a:prstDash val="solid"/>
                <a:round/>
                <a:headEnd type="none" w="med" len="med"/>
                <a:tailEnd type="none" w="med" len="med"/>
              </a:ln>
            </p:spPr>
          </p:sp>
          <p:sp>
            <p:nvSpPr>
              <p:cNvPr id="46093" name="Line 30"/>
              <p:cNvSpPr/>
              <p:nvPr/>
            </p:nvSpPr>
            <p:spPr>
              <a:xfrm flipV="1">
                <a:off x="672" y="3012"/>
                <a:ext cx="1392" cy="0"/>
              </a:xfrm>
              <a:prstGeom prst="line">
                <a:avLst/>
              </a:prstGeom>
              <a:ln w="9525" cap="flat" cmpd="sng">
                <a:solidFill>
                  <a:srgbClr val="000000"/>
                </a:solidFill>
                <a:prstDash val="solid"/>
                <a:round/>
                <a:headEnd type="none" w="med" len="med"/>
                <a:tailEnd type="none" w="med" len="med"/>
              </a:ln>
            </p:spPr>
          </p:sp>
        </p:grpSp>
        <p:grpSp>
          <p:nvGrpSpPr>
            <p:cNvPr id="46094" name="Group 31"/>
            <p:cNvGrpSpPr/>
            <p:nvPr/>
          </p:nvGrpSpPr>
          <p:grpSpPr>
            <a:xfrm>
              <a:off x="5520" y="3480"/>
              <a:ext cx="3600" cy="2040"/>
              <a:chOff x="672" y="2400"/>
              <a:chExt cx="1440" cy="816"/>
            </a:xfrm>
          </p:grpSpPr>
          <p:sp>
            <p:nvSpPr>
              <p:cNvPr id="46095" name="AutoShape 32"/>
              <p:cNvSpPr/>
              <p:nvPr/>
            </p:nvSpPr>
            <p:spPr>
              <a:xfrm>
                <a:off x="672" y="2400"/>
                <a:ext cx="1440" cy="816"/>
              </a:xfrm>
              <a:prstGeom prst="wedgeRectCallout">
                <a:avLst>
                  <a:gd name="adj1" fmla="val -14722"/>
                  <a:gd name="adj2" fmla="val -18995"/>
                </a:avLst>
              </a:prstGeom>
              <a:solidFill>
                <a:srgbClr val="CCFFCC"/>
              </a:solidFill>
              <a:ln w="9525">
                <a:noFill/>
              </a:ln>
            </p:spPr>
            <p:txBody>
              <a:bodyPr anchor="t"/>
              <a:p>
                <a:pPr lvl="0" indent="0" algn="just"/>
                <a:r>
                  <a:rPr lang="zh-CN" altLang="en-US" sz="2000" dirty="0">
                    <a:latin typeface="Times New Roman" panose="02020603050405020304" pitchFamily="18" charset="0"/>
                    <a:ea typeface="宋体" panose="02010600030101010101" pitchFamily="2" charset="-122"/>
                  </a:rPr>
                  <a:t>借     </a:t>
                </a:r>
                <a:r>
                  <a:rPr lang="zh-CN" altLang="en-US" sz="2000" b="1" dirty="0">
                    <a:latin typeface="Times New Roman" panose="02020603050405020304" pitchFamily="18" charset="0"/>
                    <a:ea typeface="宋体" panose="02010600030101010101" pitchFamily="2" charset="-122"/>
                  </a:rPr>
                  <a:t>本年利润</a:t>
                </a:r>
                <a:r>
                  <a:rPr lang="zh-CN" altLang="en-US" sz="2000" dirty="0">
                    <a:latin typeface="Times New Roman" panose="02020603050405020304" pitchFamily="18" charset="0"/>
                    <a:ea typeface="宋体" panose="02010600030101010101" pitchFamily="2" charset="-122"/>
                  </a:rPr>
                  <a:t>    贷</a:t>
                </a:r>
                <a:endParaRPr lang="zh-CN" altLang="en-US" sz="2000" dirty="0">
                  <a:latin typeface="Times New Roman" panose="02020603050405020304" pitchFamily="18" charset="0"/>
                  <a:ea typeface="宋体" panose="02010600030101010101" pitchFamily="2" charset="-122"/>
                </a:endParaRPr>
              </a:p>
              <a:p>
                <a:pPr lvl="0" indent="0" algn="just"/>
                <a:r>
                  <a:rPr lang="zh-CN" altLang="en-US" sz="2000" dirty="0">
                    <a:latin typeface="Times New Roman" panose="02020603050405020304" pitchFamily="18" charset="0"/>
                    <a:ea typeface="宋体" panose="02010600030101010101" pitchFamily="2" charset="-122"/>
                  </a:rPr>
                  <a:t>减少额     期初余额</a:t>
                </a:r>
                <a:endParaRPr lang="zh-CN" altLang="en-US" sz="2000" dirty="0">
                  <a:latin typeface="Times New Roman" panose="02020603050405020304" pitchFamily="18" charset="0"/>
                  <a:ea typeface="宋体" panose="02010600030101010101" pitchFamily="2" charset="-122"/>
                </a:endParaRPr>
              </a:p>
              <a:p>
                <a:pPr lvl="0" indent="0" algn="just"/>
                <a:r>
                  <a:rPr lang="zh-CN" altLang="en-US" sz="2000" dirty="0">
                    <a:latin typeface="Times New Roman" panose="02020603050405020304" pitchFamily="18" charset="0"/>
                    <a:ea typeface="宋体" panose="02010600030101010101" pitchFamily="2" charset="-122"/>
                  </a:rPr>
                  <a:t>                    增加额</a:t>
                </a:r>
                <a:endParaRPr lang="zh-CN" altLang="en-US" sz="2000" dirty="0">
                  <a:latin typeface="Times New Roman" panose="02020603050405020304" pitchFamily="18" charset="0"/>
                  <a:ea typeface="宋体" panose="02010600030101010101" pitchFamily="2" charset="-122"/>
                </a:endParaRPr>
              </a:p>
              <a:p>
                <a:pPr lvl="0" indent="0" algn="just"/>
                <a:r>
                  <a:rPr lang="zh-CN" altLang="en-US" sz="2000" dirty="0">
                    <a:latin typeface="Times New Roman" panose="02020603050405020304" pitchFamily="18" charset="0"/>
                    <a:ea typeface="宋体" panose="02010600030101010101" pitchFamily="2" charset="-122"/>
                  </a:rPr>
                  <a:t>                 期末余额</a:t>
                </a:r>
                <a:endParaRPr lang="zh-CN" altLang="en-US" sz="2000" dirty="0">
                  <a:latin typeface="Times New Roman" panose="02020603050405020304" pitchFamily="18" charset="0"/>
                  <a:ea typeface="宋体" panose="02010600030101010101" pitchFamily="2" charset="-122"/>
                </a:endParaRPr>
              </a:p>
            </p:txBody>
          </p:sp>
          <p:sp>
            <p:nvSpPr>
              <p:cNvPr id="46096" name="Line 33"/>
              <p:cNvSpPr/>
              <p:nvPr/>
            </p:nvSpPr>
            <p:spPr>
              <a:xfrm flipV="1">
                <a:off x="672" y="2616"/>
                <a:ext cx="1392" cy="0"/>
              </a:xfrm>
              <a:prstGeom prst="line">
                <a:avLst/>
              </a:prstGeom>
              <a:ln w="9525" cap="flat" cmpd="sng">
                <a:solidFill>
                  <a:srgbClr val="000000"/>
                </a:solidFill>
                <a:prstDash val="solid"/>
                <a:round/>
                <a:headEnd type="none" w="med" len="med"/>
                <a:tailEnd type="none" w="med" len="med"/>
              </a:ln>
            </p:spPr>
          </p:sp>
          <p:sp>
            <p:nvSpPr>
              <p:cNvPr id="46097" name="Line 34"/>
              <p:cNvSpPr/>
              <p:nvPr/>
            </p:nvSpPr>
            <p:spPr>
              <a:xfrm flipH="1">
                <a:off x="1392" y="2616"/>
                <a:ext cx="0" cy="576"/>
              </a:xfrm>
              <a:prstGeom prst="line">
                <a:avLst/>
              </a:prstGeom>
              <a:ln w="9525" cap="flat" cmpd="sng">
                <a:solidFill>
                  <a:srgbClr val="000000"/>
                </a:solidFill>
                <a:prstDash val="solid"/>
                <a:round/>
                <a:headEnd type="none" w="med" len="med"/>
                <a:tailEnd type="none" w="med" len="med"/>
              </a:ln>
            </p:spPr>
          </p:sp>
          <p:sp>
            <p:nvSpPr>
              <p:cNvPr id="46098" name="Line 35"/>
              <p:cNvSpPr/>
              <p:nvPr/>
            </p:nvSpPr>
            <p:spPr>
              <a:xfrm flipV="1">
                <a:off x="672" y="3012"/>
                <a:ext cx="1392" cy="0"/>
              </a:xfrm>
              <a:prstGeom prst="line">
                <a:avLst/>
              </a:prstGeom>
              <a:ln w="9525" cap="flat" cmpd="sng">
                <a:solidFill>
                  <a:srgbClr val="000000"/>
                </a:solidFill>
                <a:prstDash val="solid"/>
                <a:round/>
                <a:headEnd type="none" w="med" len="med"/>
                <a:tailEnd type="none" w="med" len="med"/>
              </a:ln>
            </p:spPr>
          </p:sp>
        </p:grpSp>
        <p:sp>
          <p:nvSpPr>
            <p:cNvPr id="46099" name="Line 36"/>
            <p:cNvSpPr/>
            <p:nvPr/>
          </p:nvSpPr>
          <p:spPr>
            <a:xfrm>
              <a:off x="4440" y="4230"/>
              <a:ext cx="1080" cy="0"/>
            </a:xfrm>
            <a:prstGeom prst="line">
              <a:avLst/>
            </a:prstGeom>
            <a:ln w="9525" cap="flat" cmpd="sng">
              <a:solidFill>
                <a:srgbClr val="FF00FF"/>
              </a:solidFill>
              <a:prstDash val="solid"/>
              <a:round/>
              <a:headEnd type="none" w="med" len="med"/>
              <a:tailEnd type="triangle" w="sm" len="lg"/>
            </a:ln>
          </p:spPr>
        </p:sp>
        <p:sp>
          <p:nvSpPr>
            <p:cNvPr id="46100" name="Line 37"/>
            <p:cNvSpPr/>
            <p:nvPr/>
          </p:nvSpPr>
          <p:spPr>
            <a:xfrm rot="10800000">
              <a:off x="9000" y="4680"/>
              <a:ext cx="1080" cy="0"/>
            </a:xfrm>
            <a:prstGeom prst="line">
              <a:avLst/>
            </a:prstGeom>
            <a:ln w="9525" cap="flat" cmpd="sng">
              <a:solidFill>
                <a:srgbClr val="FF00FF"/>
              </a:solidFill>
              <a:prstDash val="solid"/>
              <a:round/>
              <a:headEnd type="none" w="med" len="med"/>
              <a:tailEnd type="triangle" w="sm" len="lg"/>
            </a:ln>
          </p:spPr>
        </p:sp>
        <p:sp>
          <p:nvSpPr>
            <p:cNvPr id="46101" name="AutoShape 39"/>
            <p:cNvSpPr/>
            <p:nvPr/>
          </p:nvSpPr>
          <p:spPr>
            <a:xfrm>
              <a:off x="9960" y="3120"/>
              <a:ext cx="3480" cy="720"/>
            </a:xfrm>
            <a:prstGeom prst="wedgeEllipseCallout">
              <a:avLst>
                <a:gd name="adj1" fmla="val 39042"/>
                <a:gd name="adj2" fmla="val -8681"/>
              </a:avLst>
            </a:prstGeom>
            <a:solidFill>
              <a:srgbClr val="FF99FF"/>
            </a:solidFill>
            <a:ln w="9525" cap="flat" cmpd="sng">
              <a:solidFill>
                <a:schemeClr val="tx1"/>
              </a:solidFill>
              <a:prstDash val="sysDot"/>
              <a:miter/>
              <a:headEnd type="none" w="med" len="med"/>
              <a:tailEnd type="none" w="med" len="med"/>
            </a:ln>
          </p:spPr>
          <p:txBody>
            <a:bodyPr anchor="t"/>
            <a:p>
              <a:pPr lvl="0" indent="0" algn="ctr">
                <a:lnSpc>
                  <a:spcPct val="90000"/>
                </a:lnSpc>
              </a:pPr>
              <a:r>
                <a:rPr lang="zh-CN" altLang="en-US" sz="2000" b="1" dirty="0">
                  <a:solidFill>
                    <a:srgbClr val="0000FF"/>
                  </a:solidFill>
                  <a:latin typeface="Times New Roman" panose="02020603050405020304" pitchFamily="18" charset="0"/>
                  <a:ea typeface="宋体" panose="02010600030101010101" pitchFamily="2" charset="-122"/>
                </a:rPr>
                <a:t>收入类账户</a:t>
              </a:r>
              <a:endParaRPr lang="zh-CN" altLang="en-US" sz="2000" b="1" dirty="0">
                <a:solidFill>
                  <a:srgbClr val="0000FF"/>
                </a:solidFill>
                <a:latin typeface="Times New Roman" panose="02020603050405020304" pitchFamily="18" charset="0"/>
                <a:ea typeface="宋体" panose="02010600030101010101" pitchFamily="2" charset="-122"/>
              </a:endParaRPr>
            </a:p>
          </p:txBody>
        </p:sp>
        <p:sp>
          <p:nvSpPr>
            <p:cNvPr id="46102" name="AutoShape 6"/>
            <p:cNvSpPr/>
            <p:nvPr/>
          </p:nvSpPr>
          <p:spPr>
            <a:xfrm>
              <a:off x="1020" y="5040"/>
              <a:ext cx="1680" cy="480"/>
            </a:xfrm>
            <a:prstGeom prst="wedgeRectCallout">
              <a:avLst>
                <a:gd name="adj1" fmla="val 23810"/>
                <a:gd name="adj2" fmla="val 19273"/>
              </a:avLst>
            </a:prstGeom>
            <a:solidFill>
              <a:srgbClr val="CCFFCC"/>
            </a:solidFill>
            <a:ln w="9525">
              <a:noFill/>
            </a:ln>
          </p:spPr>
          <p:txBody>
            <a:bodyPr anchor="t"/>
            <a:p>
              <a:pPr lvl="0" indent="0" algn="just"/>
              <a:endParaRPr lang="zh-CN" altLang="zh-CN" sz="2000" dirty="0">
                <a:latin typeface="Times New Roman" panose="02020603050405020304" pitchFamily="18" charset="0"/>
                <a:ea typeface="宋体" panose="02010600030101010101" pitchFamily="2" charset="-122"/>
              </a:endParaRPr>
            </a:p>
          </p:txBody>
        </p:sp>
        <p:sp>
          <p:nvSpPr>
            <p:cNvPr id="46103" name="AutoShape 38"/>
            <p:cNvSpPr/>
            <p:nvPr/>
          </p:nvSpPr>
          <p:spPr>
            <a:xfrm>
              <a:off x="840" y="5520"/>
              <a:ext cx="3540" cy="720"/>
            </a:xfrm>
            <a:prstGeom prst="wedgeEllipseCallout">
              <a:avLst>
                <a:gd name="adj1" fmla="val 39042"/>
                <a:gd name="adj2" fmla="val -8681"/>
              </a:avLst>
            </a:prstGeom>
            <a:solidFill>
              <a:srgbClr val="FF99FF"/>
            </a:solidFill>
            <a:ln w="9525" cap="flat" cmpd="sng">
              <a:solidFill>
                <a:schemeClr val="tx1"/>
              </a:solidFill>
              <a:prstDash val="sysDot"/>
              <a:miter/>
              <a:headEnd type="none" w="med" len="med"/>
              <a:tailEnd type="none" w="med" len="med"/>
            </a:ln>
          </p:spPr>
          <p:txBody>
            <a:bodyPr anchor="t"/>
            <a:p>
              <a:pPr lvl="0" indent="0" algn="ctr">
                <a:lnSpc>
                  <a:spcPct val="90000"/>
                </a:lnSpc>
              </a:pPr>
              <a:r>
                <a:rPr lang="zh-CN" altLang="en-US" sz="2000" b="1" dirty="0">
                  <a:solidFill>
                    <a:srgbClr val="0000FF"/>
                  </a:solidFill>
                  <a:latin typeface="Times New Roman" panose="02020603050405020304" pitchFamily="18" charset="0"/>
                  <a:ea typeface="宋体" panose="02010600030101010101" pitchFamily="2" charset="-122"/>
                </a:rPr>
                <a:t>费用类账户</a:t>
              </a:r>
              <a:endParaRPr lang="zh-CN" altLang="en-US" sz="2000" b="1" dirty="0">
                <a:solidFill>
                  <a:srgbClr val="0000FF"/>
                </a:solidFill>
                <a:latin typeface="Times New Roman" panose="02020603050405020304" pitchFamily="18" charset="0"/>
                <a:ea typeface="宋体" panose="02010600030101010101" pitchFamily="2" charset="-122"/>
              </a:endParaRPr>
            </a:p>
          </p:txBody>
        </p:sp>
        <p:sp>
          <p:nvSpPr>
            <p:cNvPr id="46104" name="AutoShape 41"/>
            <p:cNvSpPr/>
            <p:nvPr/>
          </p:nvSpPr>
          <p:spPr>
            <a:xfrm>
              <a:off x="12120" y="5520"/>
              <a:ext cx="1680" cy="480"/>
            </a:xfrm>
            <a:prstGeom prst="wedgeRectCallout">
              <a:avLst>
                <a:gd name="adj1" fmla="val 23810"/>
                <a:gd name="adj2" fmla="val 19273"/>
              </a:avLst>
            </a:prstGeom>
            <a:solidFill>
              <a:srgbClr val="CCFFCC"/>
            </a:solidFill>
            <a:ln w="9525">
              <a:noFill/>
            </a:ln>
          </p:spPr>
          <p:txBody>
            <a:bodyPr anchor="t"/>
            <a:p>
              <a:pPr lvl="0" indent="0" algn="just"/>
              <a:endParaRPr lang="zh-CN" altLang="zh-CN" sz="2000" dirty="0">
                <a:latin typeface="Times New Roman" panose="02020603050405020304" pitchFamily="18" charset="0"/>
                <a:ea typeface="宋体" panose="02010600030101010101" pitchFamily="2" charset="-122"/>
              </a:endParaRPr>
            </a:p>
          </p:txBody>
        </p:sp>
        <p:sp>
          <p:nvSpPr>
            <p:cNvPr id="46105" name="AutoShape 42"/>
            <p:cNvSpPr/>
            <p:nvPr/>
          </p:nvSpPr>
          <p:spPr>
            <a:xfrm>
              <a:off x="1080" y="4080"/>
              <a:ext cx="1680" cy="480"/>
            </a:xfrm>
            <a:prstGeom prst="wedgeRectCallout">
              <a:avLst>
                <a:gd name="adj1" fmla="val 23810"/>
                <a:gd name="adj2" fmla="val 19273"/>
              </a:avLst>
            </a:prstGeom>
            <a:solidFill>
              <a:srgbClr val="CCFFCC"/>
            </a:solidFill>
            <a:ln w="9525">
              <a:noFill/>
            </a:ln>
          </p:spPr>
          <p:txBody>
            <a:bodyPr anchor="t"/>
            <a:p>
              <a:pPr lvl="0" indent="0" algn="just"/>
              <a:endParaRPr lang="zh-CN" altLang="zh-CN" sz="2000" dirty="0">
                <a:latin typeface="Times New Roman" panose="02020603050405020304" pitchFamily="18" charset="0"/>
                <a:ea typeface="宋体" panose="02010600030101010101" pitchFamily="2" charset="-122"/>
              </a:endParaRPr>
            </a:p>
          </p:txBody>
        </p:sp>
        <p:sp>
          <p:nvSpPr>
            <p:cNvPr id="46106" name="AutoShape 43"/>
            <p:cNvSpPr/>
            <p:nvPr/>
          </p:nvSpPr>
          <p:spPr>
            <a:xfrm>
              <a:off x="12120" y="4560"/>
              <a:ext cx="1680" cy="480"/>
            </a:xfrm>
            <a:prstGeom prst="wedgeRectCallout">
              <a:avLst>
                <a:gd name="adj1" fmla="val 23810"/>
                <a:gd name="adj2" fmla="val 19273"/>
              </a:avLst>
            </a:prstGeom>
            <a:solidFill>
              <a:srgbClr val="CCFFCC"/>
            </a:solidFill>
            <a:ln w="9525">
              <a:noFill/>
            </a:ln>
          </p:spPr>
          <p:txBody>
            <a:bodyPr anchor="t"/>
            <a:p>
              <a:pPr lvl="0" indent="0" algn="just"/>
              <a:endParaRPr lang="zh-CN" altLang="zh-CN" sz="2000" dirty="0">
                <a:latin typeface="Times New Roman" panose="02020603050405020304" pitchFamily="18" charset="0"/>
                <a:ea typeface="宋体" panose="02010600030101010101" pitchFamily="2" charset="-122"/>
              </a:endParaRPr>
            </a:p>
          </p:txBody>
        </p:sp>
        <p:sp>
          <p:nvSpPr>
            <p:cNvPr id="46107" name="AutoShape 45"/>
            <p:cNvSpPr/>
            <p:nvPr/>
          </p:nvSpPr>
          <p:spPr>
            <a:xfrm>
              <a:off x="5550" y="4920"/>
              <a:ext cx="2040" cy="480"/>
            </a:xfrm>
            <a:prstGeom prst="wedgeRectCallout">
              <a:avLst>
                <a:gd name="adj1" fmla="val 28431"/>
                <a:gd name="adj2" fmla="val 19273"/>
              </a:avLst>
            </a:prstGeom>
            <a:noFill/>
            <a:ln w="9525">
              <a:noFill/>
            </a:ln>
          </p:spPr>
          <p:txBody>
            <a:bodyPr anchor="t"/>
            <a:p>
              <a:pPr lvl="0" indent="0" algn="just"/>
              <a:r>
                <a:rPr lang="zh-CN" altLang="en-US" sz="2000" dirty="0">
                  <a:latin typeface="Arial" panose="020B0604020202020204" pitchFamily="34" charset="0"/>
                  <a:ea typeface="宋体" panose="02010600030101010101" pitchFamily="2" charset="-122"/>
                </a:rPr>
                <a:t>期末余额</a:t>
              </a:r>
              <a:endParaRPr lang="zh-CN" altLang="en-US" sz="2000" dirty="0">
                <a:latin typeface="Arial" panose="020B0604020202020204" pitchFamily="34" charset="0"/>
                <a:ea typeface="宋体" panose="02010600030101010101" pitchFamily="2" charset="-122"/>
              </a:endParaRPr>
            </a:p>
          </p:txBody>
        </p:sp>
        <p:sp>
          <p:nvSpPr>
            <p:cNvPr id="46108" name="AutoShape 46"/>
            <p:cNvSpPr/>
            <p:nvPr/>
          </p:nvSpPr>
          <p:spPr>
            <a:xfrm>
              <a:off x="7350" y="5040"/>
              <a:ext cx="1680" cy="480"/>
            </a:xfrm>
            <a:prstGeom prst="wedgeRectCallout">
              <a:avLst>
                <a:gd name="adj1" fmla="val 23810"/>
                <a:gd name="adj2" fmla="val 19273"/>
              </a:avLst>
            </a:prstGeom>
            <a:solidFill>
              <a:srgbClr val="CCFFCC"/>
            </a:solidFill>
            <a:ln w="9525">
              <a:noFill/>
            </a:ln>
          </p:spPr>
          <p:txBody>
            <a:bodyPr anchor="t"/>
            <a:p>
              <a:pPr lvl="0" indent="0" algn="just"/>
              <a:endParaRPr lang="zh-CN" altLang="zh-CN" sz="2000" dirty="0">
                <a:latin typeface="Times New Roman" panose="02020603050405020304" pitchFamily="18" charset="0"/>
                <a:ea typeface="宋体" panose="02010600030101010101" pitchFamily="2" charset="-122"/>
              </a:endParaRPr>
            </a:p>
          </p:txBody>
        </p:sp>
        <p:grpSp>
          <p:nvGrpSpPr>
            <p:cNvPr id="46109" name="Group 47"/>
            <p:cNvGrpSpPr/>
            <p:nvPr/>
          </p:nvGrpSpPr>
          <p:grpSpPr>
            <a:xfrm>
              <a:off x="5520" y="5640"/>
              <a:ext cx="3480" cy="720"/>
              <a:chOff x="3840" y="1872"/>
              <a:chExt cx="1536" cy="928"/>
            </a:xfrm>
          </p:grpSpPr>
          <p:sp>
            <p:nvSpPr>
              <p:cNvPr id="46110" name="AutoShape 48"/>
              <p:cNvSpPr/>
              <p:nvPr/>
            </p:nvSpPr>
            <p:spPr>
              <a:xfrm>
                <a:off x="3840" y="1872"/>
                <a:ext cx="1536" cy="928"/>
              </a:xfrm>
              <a:prstGeom prst="wedgeRoundRectCallout">
                <a:avLst>
                  <a:gd name="adj1" fmla="val -8204"/>
                  <a:gd name="adj2" fmla="val -6681"/>
                  <a:gd name="adj3" fmla="val 16667"/>
                </a:avLst>
              </a:prstGeom>
              <a:solidFill>
                <a:srgbClr val="FFCCCC"/>
              </a:solidFill>
              <a:ln w="9525" cap="flat" cmpd="sng">
                <a:solidFill>
                  <a:srgbClr val="000000"/>
                </a:solidFill>
                <a:prstDash val="sysDot"/>
                <a:miter/>
                <a:headEnd type="none" w="med" len="med"/>
                <a:tailEnd type="none" w="med" len="med"/>
              </a:ln>
            </p:spPr>
            <p:txBody>
              <a:bodyPr anchor="t"/>
              <a:p>
                <a:pPr lvl="0" indent="0"/>
                <a:endParaRPr lang="zh-CN" altLang="zh-CN" sz="2000" b="1" dirty="0">
                  <a:latin typeface="Times New Roman" panose="02020603050405020304" pitchFamily="18" charset="0"/>
                  <a:ea typeface="宋体" panose="02010600030101010101" pitchFamily="2" charset="-122"/>
                </a:endParaRPr>
              </a:p>
            </p:txBody>
          </p:sp>
          <p:sp>
            <p:nvSpPr>
              <p:cNvPr id="46111" name="AutoShape 49"/>
              <p:cNvSpPr/>
              <p:nvPr/>
            </p:nvSpPr>
            <p:spPr>
              <a:xfrm>
                <a:off x="3912" y="1916"/>
                <a:ext cx="1416" cy="820"/>
              </a:xfrm>
              <a:prstGeom prst="wedgeRectCallout">
                <a:avLst>
                  <a:gd name="adj1" fmla="val -9606"/>
                  <a:gd name="adj2" fmla="val 19514"/>
                </a:avLst>
              </a:prstGeom>
              <a:noFill/>
              <a:ln w="9525">
                <a:noFill/>
              </a:ln>
            </p:spPr>
            <p:txBody>
              <a:bodyPr anchor="t"/>
              <a:p>
                <a:pPr lvl="0" indent="0" algn="ctr"/>
                <a:r>
                  <a:rPr lang="zh-CN" altLang="en-US" sz="2000" b="1" dirty="0">
                    <a:latin typeface="Times New Roman" panose="02020603050405020304" pitchFamily="18" charset="0"/>
                    <a:ea typeface="宋体" panose="02010600030101010101" pitchFamily="2" charset="-122"/>
                  </a:rPr>
                  <a:t>费用大于 收入时</a:t>
                </a:r>
                <a:endParaRPr lang="zh-CN" altLang="en-US" sz="2000" b="1" dirty="0">
                  <a:latin typeface="Times New Roman" panose="02020603050405020304" pitchFamily="18" charset="0"/>
                  <a:ea typeface="宋体" panose="02010600030101010101" pitchFamily="2" charset="-122"/>
                </a:endParaRPr>
              </a:p>
            </p:txBody>
          </p:sp>
        </p:grpSp>
      </p:grpSp>
      <p:grpSp>
        <p:nvGrpSpPr>
          <p:cNvPr id="46112" name="组合 10"/>
          <p:cNvGrpSpPr/>
          <p:nvPr/>
        </p:nvGrpSpPr>
        <p:grpSpPr>
          <a:xfrm>
            <a:off x="831850" y="4711700"/>
            <a:ext cx="7620000" cy="1295400"/>
            <a:chOff x="1200" y="8400"/>
            <a:chExt cx="12000" cy="2040"/>
          </a:xfrm>
        </p:grpSpPr>
        <p:grpSp>
          <p:nvGrpSpPr>
            <p:cNvPr id="46113" name="Group 50"/>
            <p:cNvGrpSpPr/>
            <p:nvPr/>
          </p:nvGrpSpPr>
          <p:grpSpPr>
            <a:xfrm>
              <a:off x="1200" y="8400"/>
              <a:ext cx="3600" cy="2040"/>
              <a:chOff x="672" y="2400"/>
              <a:chExt cx="1440" cy="816"/>
            </a:xfrm>
          </p:grpSpPr>
          <p:sp>
            <p:nvSpPr>
              <p:cNvPr id="46114" name="AutoShape 51"/>
              <p:cNvSpPr/>
              <p:nvPr/>
            </p:nvSpPr>
            <p:spPr>
              <a:xfrm>
                <a:off x="672" y="2400"/>
                <a:ext cx="1440" cy="816"/>
              </a:xfrm>
              <a:prstGeom prst="wedgeRectCallout">
                <a:avLst>
                  <a:gd name="adj1" fmla="val -14722"/>
                  <a:gd name="adj2" fmla="val -18995"/>
                </a:avLst>
              </a:prstGeom>
              <a:solidFill>
                <a:srgbClr val="CCFFCC"/>
              </a:solidFill>
              <a:ln w="9525">
                <a:noFill/>
              </a:ln>
            </p:spPr>
            <p:txBody>
              <a:bodyPr anchor="t"/>
              <a:p>
                <a:pPr lvl="0" indent="0" algn="just"/>
                <a:r>
                  <a:rPr lang="zh-CN" altLang="en-US" sz="2000" dirty="0">
                    <a:latin typeface="Times New Roman" panose="02020603050405020304" pitchFamily="18" charset="0"/>
                    <a:ea typeface="宋体" panose="02010600030101010101" pitchFamily="2" charset="-122"/>
                  </a:rPr>
                  <a:t>借    </a:t>
                </a:r>
                <a:r>
                  <a:rPr lang="zh-CN" altLang="en-US" sz="2000" b="1" dirty="0">
                    <a:latin typeface="Times New Roman" panose="02020603050405020304" pitchFamily="18" charset="0"/>
                    <a:ea typeface="宋体" panose="02010600030101010101" pitchFamily="2" charset="-122"/>
                  </a:rPr>
                  <a:t>应交税费</a:t>
                </a:r>
                <a:r>
                  <a:rPr lang="zh-CN" altLang="en-US" sz="2000" dirty="0">
                    <a:latin typeface="Times New Roman" panose="02020603050405020304" pitchFamily="18" charset="0"/>
                    <a:ea typeface="宋体" panose="02010600030101010101" pitchFamily="2" charset="-122"/>
                  </a:rPr>
                  <a:t>    贷</a:t>
                </a:r>
                <a:endParaRPr lang="zh-CN" altLang="en-US" sz="2000" dirty="0">
                  <a:latin typeface="Times New Roman" panose="02020603050405020304" pitchFamily="18" charset="0"/>
                  <a:ea typeface="宋体" panose="02010600030101010101" pitchFamily="2" charset="-122"/>
                </a:endParaRPr>
              </a:p>
              <a:p>
                <a:pPr lvl="0" indent="0" algn="just"/>
                <a:r>
                  <a:rPr lang="zh-CN" altLang="en-US" sz="2000" dirty="0">
                    <a:latin typeface="Times New Roman" panose="02020603050405020304" pitchFamily="18" charset="0"/>
                    <a:ea typeface="宋体" panose="02010600030101010101" pitchFamily="2" charset="-122"/>
                  </a:rPr>
                  <a:t>减少额     期初余额</a:t>
                </a:r>
                <a:endParaRPr lang="zh-CN" altLang="en-US" sz="2000" dirty="0">
                  <a:latin typeface="Times New Roman" panose="02020603050405020304" pitchFamily="18" charset="0"/>
                  <a:ea typeface="宋体" panose="02010600030101010101" pitchFamily="2" charset="-122"/>
                </a:endParaRPr>
              </a:p>
              <a:p>
                <a:pPr lvl="0" indent="0" algn="just"/>
                <a:r>
                  <a:rPr lang="zh-CN" altLang="en-US" sz="2000" dirty="0">
                    <a:latin typeface="Times New Roman" panose="02020603050405020304" pitchFamily="18" charset="0"/>
                    <a:ea typeface="宋体" panose="02010600030101010101" pitchFamily="2" charset="-122"/>
                  </a:rPr>
                  <a:t>                    增加额</a:t>
                </a:r>
                <a:endParaRPr lang="zh-CN" altLang="en-US" sz="2000" dirty="0">
                  <a:latin typeface="Times New Roman" panose="02020603050405020304" pitchFamily="18" charset="0"/>
                  <a:ea typeface="宋体" panose="02010600030101010101" pitchFamily="2" charset="-122"/>
                </a:endParaRPr>
              </a:p>
              <a:p>
                <a:pPr lvl="0" indent="0" algn="just"/>
                <a:r>
                  <a:rPr lang="zh-CN" altLang="en-US" sz="2000" dirty="0">
                    <a:latin typeface="Times New Roman" panose="02020603050405020304" pitchFamily="18" charset="0"/>
                    <a:ea typeface="宋体" panose="02010600030101010101" pitchFamily="2" charset="-122"/>
                  </a:rPr>
                  <a:t>                 </a:t>
                </a:r>
                <a:r>
                  <a:rPr lang="zh-CN" altLang="en-US" sz="2000" b="1" dirty="0">
                    <a:solidFill>
                      <a:srgbClr val="FF0000"/>
                    </a:solidFill>
                    <a:latin typeface="Times New Roman" panose="02020603050405020304" pitchFamily="18" charset="0"/>
                    <a:ea typeface="宋体" panose="02010600030101010101" pitchFamily="2" charset="-122"/>
                  </a:rPr>
                  <a:t>期末余额</a:t>
                </a:r>
                <a:endParaRPr lang="zh-CN" altLang="en-US" sz="2000" b="1" dirty="0">
                  <a:solidFill>
                    <a:srgbClr val="FF0000"/>
                  </a:solidFill>
                  <a:latin typeface="Times New Roman" panose="02020603050405020304" pitchFamily="18" charset="0"/>
                  <a:ea typeface="宋体" panose="02010600030101010101" pitchFamily="2" charset="-122"/>
                </a:endParaRPr>
              </a:p>
            </p:txBody>
          </p:sp>
          <p:sp>
            <p:nvSpPr>
              <p:cNvPr id="46115" name="Line 52"/>
              <p:cNvSpPr/>
              <p:nvPr/>
            </p:nvSpPr>
            <p:spPr>
              <a:xfrm flipV="1">
                <a:off x="672" y="2616"/>
                <a:ext cx="1392" cy="0"/>
              </a:xfrm>
              <a:prstGeom prst="line">
                <a:avLst/>
              </a:prstGeom>
              <a:ln w="9525" cap="flat" cmpd="sng">
                <a:solidFill>
                  <a:srgbClr val="000000"/>
                </a:solidFill>
                <a:prstDash val="solid"/>
                <a:round/>
                <a:headEnd type="none" w="med" len="med"/>
                <a:tailEnd type="none" w="med" len="med"/>
              </a:ln>
            </p:spPr>
          </p:sp>
          <p:sp>
            <p:nvSpPr>
              <p:cNvPr id="46116" name="Line 53"/>
              <p:cNvSpPr/>
              <p:nvPr/>
            </p:nvSpPr>
            <p:spPr>
              <a:xfrm flipH="1">
                <a:off x="1392" y="2616"/>
                <a:ext cx="0" cy="576"/>
              </a:xfrm>
              <a:prstGeom prst="line">
                <a:avLst/>
              </a:prstGeom>
              <a:ln w="9525" cap="flat" cmpd="sng">
                <a:solidFill>
                  <a:srgbClr val="000000"/>
                </a:solidFill>
                <a:prstDash val="solid"/>
                <a:round/>
                <a:headEnd type="none" w="med" len="med"/>
                <a:tailEnd type="none" w="med" len="med"/>
              </a:ln>
            </p:spPr>
          </p:sp>
          <p:sp>
            <p:nvSpPr>
              <p:cNvPr id="46117" name="Line 54"/>
              <p:cNvSpPr/>
              <p:nvPr/>
            </p:nvSpPr>
            <p:spPr>
              <a:xfrm flipV="1">
                <a:off x="672" y="3012"/>
                <a:ext cx="1392" cy="0"/>
              </a:xfrm>
              <a:prstGeom prst="line">
                <a:avLst/>
              </a:prstGeom>
              <a:ln w="9525" cap="flat" cmpd="sng">
                <a:solidFill>
                  <a:srgbClr val="000000"/>
                </a:solidFill>
                <a:prstDash val="solid"/>
                <a:round/>
                <a:headEnd type="none" w="med" len="med"/>
                <a:tailEnd type="none" w="med" len="med"/>
              </a:ln>
            </p:spPr>
          </p:sp>
        </p:grpSp>
        <p:sp>
          <p:nvSpPr>
            <p:cNvPr id="46118" name="AutoShape 55"/>
            <p:cNvSpPr/>
            <p:nvPr/>
          </p:nvSpPr>
          <p:spPr>
            <a:xfrm>
              <a:off x="1200" y="9850"/>
              <a:ext cx="2040" cy="480"/>
            </a:xfrm>
            <a:prstGeom prst="wedgeRectCallout">
              <a:avLst>
                <a:gd name="adj1" fmla="val 28431"/>
                <a:gd name="adj2" fmla="val 19273"/>
              </a:avLst>
            </a:prstGeom>
            <a:noFill/>
            <a:ln w="9525">
              <a:noFill/>
            </a:ln>
          </p:spPr>
          <p:txBody>
            <a:bodyPr anchor="t"/>
            <a:p>
              <a:pPr lvl="0" indent="0" algn="just"/>
              <a:r>
                <a:rPr lang="zh-CN" altLang="en-US" sz="2000" b="1" dirty="0">
                  <a:solidFill>
                    <a:srgbClr val="FF0000"/>
                  </a:solidFill>
                  <a:latin typeface="Arial" panose="020B0604020202020204" pitchFamily="34" charset="0"/>
                  <a:ea typeface="宋体" panose="02010600030101010101" pitchFamily="2" charset="-122"/>
                </a:rPr>
                <a:t>期末余额</a:t>
              </a:r>
              <a:endParaRPr lang="zh-CN" altLang="en-US" sz="2000" b="1" dirty="0">
                <a:solidFill>
                  <a:srgbClr val="FF0000"/>
                </a:solidFill>
                <a:latin typeface="Arial" panose="020B0604020202020204" pitchFamily="34" charset="0"/>
                <a:ea typeface="宋体" panose="02010600030101010101" pitchFamily="2" charset="-122"/>
              </a:endParaRPr>
            </a:p>
          </p:txBody>
        </p:sp>
        <p:grpSp>
          <p:nvGrpSpPr>
            <p:cNvPr id="46119" name="Group 56"/>
            <p:cNvGrpSpPr/>
            <p:nvPr/>
          </p:nvGrpSpPr>
          <p:grpSpPr>
            <a:xfrm>
              <a:off x="4920" y="9120"/>
              <a:ext cx="1680" cy="1320"/>
              <a:chOff x="3840" y="1872"/>
              <a:chExt cx="1536" cy="928"/>
            </a:xfrm>
          </p:grpSpPr>
          <p:sp>
            <p:nvSpPr>
              <p:cNvPr id="46120" name="AutoShape 57"/>
              <p:cNvSpPr/>
              <p:nvPr/>
            </p:nvSpPr>
            <p:spPr>
              <a:xfrm>
                <a:off x="3840" y="1872"/>
                <a:ext cx="1536" cy="928"/>
              </a:xfrm>
              <a:prstGeom prst="wedgeRoundRectCallout">
                <a:avLst>
                  <a:gd name="adj1" fmla="val -8204"/>
                  <a:gd name="adj2" fmla="val -6681"/>
                  <a:gd name="adj3" fmla="val 16667"/>
                </a:avLst>
              </a:prstGeom>
              <a:solidFill>
                <a:srgbClr val="FFCCCC"/>
              </a:solidFill>
              <a:ln w="9525" cap="flat" cmpd="sng">
                <a:solidFill>
                  <a:srgbClr val="000000"/>
                </a:solidFill>
                <a:prstDash val="sysDot"/>
                <a:miter/>
                <a:headEnd type="none" w="med" len="med"/>
                <a:tailEnd type="none" w="med" len="med"/>
              </a:ln>
            </p:spPr>
            <p:txBody>
              <a:bodyPr anchor="t"/>
              <a:p>
                <a:pPr lvl="0" indent="0"/>
                <a:endParaRPr lang="zh-CN" altLang="zh-CN" sz="2000" b="1" dirty="0">
                  <a:latin typeface="Times New Roman" panose="02020603050405020304" pitchFamily="18" charset="0"/>
                  <a:ea typeface="宋体" panose="02010600030101010101" pitchFamily="2" charset="-122"/>
                </a:endParaRPr>
              </a:p>
            </p:txBody>
          </p:sp>
          <p:sp>
            <p:nvSpPr>
              <p:cNvPr id="46121" name="AutoShape 58"/>
              <p:cNvSpPr/>
              <p:nvPr/>
            </p:nvSpPr>
            <p:spPr>
              <a:xfrm>
                <a:off x="3912" y="1930"/>
                <a:ext cx="1416" cy="786"/>
              </a:xfrm>
              <a:prstGeom prst="wedgeRectCallout">
                <a:avLst>
                  <a:gd name="adj1" fmla="val -9606"/>
                  <a:gd name="adj2" fmla="val 19514"/>
                </a:avLst>
              </a:prstGeom>
              <a:solidFill>
                <a:srgbClr val="FFFFCC"/>
              </a:solidFill>
              <a:ln w="9525">
                <a:noFill/>
              </a:ln>
            </p:spPr>
            <p:txBody>
              <a:bodyPr anchor="t"/>
              <a:p>
                <a:pPr lvl="0" indent="0" algn="ctr"/>
                <a:r>
                  <a:rPr lang="zh-CN" altLang="en-US" sz="2000" b="1" dirty="0">
                    <a:latin typeface="Times New Roman" panose="02020603050405020304" pitchFamily="18" charset="0"/>
                    <a:ea typeface="宋体" panose="02010600030101010101" pitchFamily="2" charset="-122"/>
                  </a:rPr>
                  <a:t>负债类账   户</a:t>
                </a:r>
                <a:endParaRPr lang="zh-CN" altLang="en-US" sz="2000" b="1" dirty="0">
                  <a:latin typeface="Times New Roman" panose="02020603050405020304" pitchFamily="18" charset="0"/>
                  <a:ea typeface="宋体" panose="02010600030101010101" pitchFamily="2" charset="-122"/>
                </a:endParaRPr>
              </a:p>
            </p:txBody>
          </p:sp>
        </p:grpSp>
        <p:grpSp>
          <p:nvGrpSpPr>
            <p:cNvPr id="46122" name="Group 59"/>
            <p:cNvGrpSpPr/>
            <p:nvPr/>
          </p:nvGrpSpPr>
          <p:grpSpPr>
            <a:xfrm>
              <a:off x="7560" y="8400"/>
              <a:ext cx="3600" cy="2040"/>
              <a:chOff x="672" y="2400"/>
              <a:chExt cx="1440" cy="816"/>
            </a:xfrm>
          </p:grpSpPr>
          <p:sp>
            <p:nvSpPr>
              <p:cNvPr id="46123" name="AutoShape 60"/>
              <p:cNvSpPr/>
              <p:nvPr/>
            </p:nvSpPr>
            <p:spPr>
              <a:xfrm>
                <a:off x="672" y="2400"/>
                <a:ext cx="1440" cy="816"/>
              </a:xfrm>
              <a:prstGeom prst="wedgeRectCallout">
                <a:avLst>
                  <a:gd name="adj1" fmla="val -14722"/>
                  <a:gd name="adj2" fmla="val -18995"/>
                </a:avLst>
              </a:prstGeom>
              <a:solidFill>
                <a:srgbClr val="CCFFCC"/>
              </a:solidFill>
              <a:ln w="9525">
                <a:noFill/>
              </a:ln>
            </p:spPr>
            <p:txBody>
              <a:bodyPr anchor="t"/>
              <a:p>
                <a:pPr lvl="0" indent="0" algn="just"/>
                <a:r>
                  <a:rPr lang="zh-CN" altLang="en-US" sz="2000" dirty="0">
                    <a:latin typeface="Times New Roman" panose="02020603050405020304" pitchFamily="18" charset="0"/>
                    <a:ea typeface="宋体" panose="02010600030101010101" pitchFamily="2" charset="-122"/>
                  </a:rPr>
                  <a:t>借    </a:t>
                </a:r>
                <a:r>
                  <a:rPr lang="zh-CN" altLang="en-US" sz="2000" b="1" dirty="0">
                    <a:latin typeface="Times New Roman" panose="02020603050405020304" pitchFamily="18" charset="0"/>
                    <a:ea typeface="宋体" panose="02010600030101010101" pitchFamily="2" charset="-122"/>
                  </a:rPr>
                  <a:t>累计折旧</a:t>
                </a:r>
                <a:r>
                  <a:rPr lang="zh-CN" altLang="en-US" sz="2000" dirty="0">
                    <a:latin typeface="Times New Roman" panose="02020603050405020304" pitchFamily="18" charset="0"/>
                    <a:ea typeface="宋体" panose="02010600030101010101" pitchFamily="2" charset="-122"/>
                  </a:rPr>
                  <a:t>    贷</a:t>
                </a:r>
                <a:endParaRPr lang="zh-CN" altLang="en-US" sz="2000" dirty="0">
                  <a:latin typeface="Times New Roman" panose="02020603050405020304" pitchFamily="18" charset="0"/>
                  <a:ea typeface="宋体" panose="02010600030101010101" pitchFamily="2" charset="-122"/>
                </a:endParaRPr>
              </a:p>
              <a:p>
                <a:pPr lvl="0" indent="0" algn="just"/>
                <a:r>
                  <a:rPr lang="zh-CN" altLang="en-US" sz="2000" dirty="0">
                    <a:latin typeface="Times New Roman" panose="02020603050405020304" pitchFamily="18" charset="0"/>
                    <a:ea typeface="宋体" panose="02010600030101010101" pitchFamily="2" charset="-122"/>
                  </a:rPr>
                  <a:t>减少额     期初余额</a:t>
                </a:r>
                <a:endParaRPr lang="zh-CN" altLang="en-US" sz="2000" dirty="0">
                  <a:latin typeface="Times New Roman" panose="02020603050405020304" pitchFamily="18" charset="0"/>
                  <a:ea typeface="宋体" panose="02010600030101010101" pitchFamily="2" charset="-122"/>
                </a:endParaRPr>
              </a:p>
              <a:p>
                <a:pPr lvl="0" indent="0" algn="just"/>
                <a:r>
                  <a:rPr lang="zh-CN" altLang="en-US" sz="2000" dirty="0">
                    <a:latin typeface="Times New Roman" panose="02020603050405020304" pitchFamily="18" charset="0"/>
                    <a:ea typeface="宋体" panose="02010600030101010101" pitchFamily="2" charset="-122"/>
                  </a:rPr>
                  <a:t>                    增加额</a:t>
                </a:r>
                <a:endParaRPr lang="zh-CN" altLang="en-US" sz="2000" dirty="0">
                  <a:latin typeface="Times New Roman" panose="02020603050405020304" pitchFamily="18" charset="0"/>
                  <a:ea typeface="宋体" panose="02010600030101010101" pitchFamily="2" charset="-122"/>
                </a:endParaRPr>
              </a:p>
              <a:p>
                <a:pPr lvl="0" indent="0" algn="just"/>
                <a:r>
                  <a:rPr lang="zh-CN" altLang="en-US" sz="2000" dirty="0">
                    <a:latin typeface="Times New Roman" panose="02020603050405020304" pitchFamily="18" charset="0"/>
                    <a:ea typeface="宋体" panose="02010600030101010101" pitchFamily="2" charset="-122"/>
                  </a:rPr>
                  <a:t>                 </a:t>
                </a:r>
                <a:r>
                  <a:rPr lang="zh-CN" altLang="en-US" sz="2000" b="1" dirty="0">
                    <a:solidFill>
                      <a:srgbClr val="FF0000"/>
                    </a:solidFill>
                    <a:latin typeface="Times New Roman" panose="02020603050405020304" pitchFamily="18" charset="0"/>
                    <a:ea typeface="宋体" panose="02010600030101010101" pitchFamily="2" charset="-122"/>
                  </a:rPr>
                  <a:t>期末余额</a:t>
                </a:r>
                <a:endParaRPr lang="zh-CN" altLang="en-US" sz="2000" b="1" dirty="0">
                  <a:solidFill>
                    <a:srgbClr val="FF0000"/>
                  </a:solidFill>
                  <a:latin typeface="Times New Roman" panose="02020603050405020304" pitchFamily="18" charset="0"/>
                  <a:ea typeface="宋体" panose="02010600030101010101" pitchFamily="2" charset="-122"/>
                </a:endParaRPr>
              </a:p>
            </p:txBody>
          </p:sp>
          <p:sp>
            <p:nvSpPr>
              <p:cNvPr id="46124" name="Line 61"/>
              <p:cNvSpPr/>
              <p:nvPr/>
            </p:nvSpPr>
            <p:spPr>
              <a:xfrm flipV="1">
                <a:off x="672" y="2616"/>
                <a:ext cx="1392" cy="0"/>
              </a:xfrm>
              <a:prstGeom prst="line">
                <a:avLst/>
              </a:prstGeom>
              <a:ln w="9525" cap="flat" cmpd="sng">
                <a:solidFill>
                  <a:srgbClr val="000000"/>
                </a:solidFill>
                <a:prstDash val="solid"/>
                <a:round/>
                <a:headEnd type="none" w="med" len="med"/>
                <a:tailEnd type="none" w="med" len="med"/>
              </a:ln>
            </p:spPr>
          </p:sp>
          <p:sp>
            <p:nvSpPr>
              <p:cNvPr id="46125" name="Line 62"/>
              <p:cNvSpPr/>
              <p:nvPr/>
            </p:nvSpPr>
            <p:spPr>
              <a:xfrm flipH="1">
                <a:off x="1392" y="2616"/>
                <a:ext cx="0" cy="576"/>
              </a:xfrm>
              <a:prstGeom prst="line">
                <a:avLst/>
              </a:prstGeom>
              <a:ln w="9525" cap="flat" cmpd="sng">
                <a:solidFill>
                  <a:srgbClr val="000000"/>
                </a:solidFill>
                <a:prstDash val="solid"/>
                <a:round/>
                <a:headEnd type="none" w="med" len="med"/>
                <a:tailEnd type="none" w="med" len="med"/>
              </a:ln>
            </p:spPr>
          </p:sp>
          <p:sp>
            <p:nvSpPr>
              <p:cNvPr id="46126" name="Line 63"/>
              <p:cNvSpPr/>
              <p:nvPr/>
            </p:nvSpPr>
            <p:spPr>
              <a:xfrm flipV="1">
                <a:off x="672" y="3012"/>
                <a:ext cx="1392" cy="0"/>
              </a:xfrm>
              <a:prstGeom prst="line">
                <a:avLst/>
              </a:prstGeom>
              <a:ln w="9525" cap="flat" cmpd="sng">
                <a:solidFill>
                  <a:srgbClr val="000000"/>
                </a:solidFill>
                <a:prstDash val="solid"/>
                <a:round/>
                <a:headEnd type="none" w="med" len="med"/>
                <a:tailEnd type="none" w="med" len="med"/>
              </a:ln>
            </p:spPr>
          </p:sp>
        </p:grpSp>
        <p:grpSp>
          <p:nvGrpSpPr>
            <p:cNvPr id="46127" name="Group 64"/>
            <p:cNvGrpSpPr/>
            <p:nvPr/>
          </p:nvGrpSpPr>
          <p:grpSpPr>
            <a:xfrm>
              <a:off x="11520" y="9120"/>
              <a:ext cx="1680" cy="1320"/>
              <a:chOff x="3840" y="1872"/>
              <a:chExt cx="1536" cy="928"/>
            </a:xfrm>
          </p:grpSpPr>
          <p:sp>
            <p:nvSpPr>
              <p:cNvPr id="46128" name="AutoShape 65"/>
              <p:cNvSpPr/>
              <p:nvPr/>
            </p:nvSpPr>
            <p:spPr>
              <a:xfrm>
                <a:off x="3840" y="1872"/>
                <a:ext cx="1536" cy="928"/>
              </a:xfrm>
              <a:prstGeom prst="wedgeRoundRectCallout">
                <a:avLst>
                  <a:gd name="adj1" fmla="val -8204"/>
                  <a:gd name="adj2" fmla="val -6681"/>
                  <a:gd name="adj3" fmla="val 16667"/>
                </a:avLst>
              </a:prstGeom>
              <a:solidFill>
                <a:srgbClr val="FFCCCC"/>
              </a:solidFill>
              <a:ln w="9525" cap="flat" cmpd="sng">
                <a:solidFill>
                  <a:srgbClr val="000000"/>
                </a:solidFill>
                <a:prstDash val="sysDot"/>
                <a:miter/>
                <a:headEnd type="none" w="med" len="med"/>
                <a:tailEnd type="none" w="med" len="med"/>
              </a:ln>
            </p:spPr>
            <p:txBody>
              <a:bodyPr anchor="t"/>
              <a:p>
                <a:pPr lvl="0" indent="0"/>
                <a:endParaRPr lang="zh-CN" altLang="zh-CN" sz="2000" b="1" dirty="0">
                  <a:latin typeface="Times New Roman" panose="02020603050405020304" pitchFamily="18" charset="0"/>
                  <a:ea typeface="宋体" panose="02010600030101010101" pitchFamily="2" charset="-122"/>
                </a:endParaRPr>
              </a:p>
            </p:txBody>
          </p:sp>
          <p:sp>
            <p:nvSpPr>
              <p:cNvPr id="46129" name="AutoShape 66"/>
              <p:cNvSpPr/>
              <p:nvPr/>
            </p:nvSpPr>
            <p:spPr>
              <a:xfrm>
                <a:off x="3912" y="1930"/>
                <a:ext cx="1416" cy="800"/>
              </a:xfrm>
              <a:prstGeom prst="wedgeRectCallout">
                <a:avLst>
                  <a:gd name="adj1" fmla="val -9606"/>
                  <a:gd name="adj2" fmla="val 19514"/>
                </a:avLst>
              </a:prstGeom>
              <a:solidFill>
                <a:srgbClr val="FFFFCC"/>
              </a:solidFill>
              <a:ln w="9525">
                <a:noFill/>
              </a:ln>
            </p:spPr>
            <p:txBody>
              <a:bodyPr anchor="t"/>
              <a:p>
                <a:pPr lvl="0" indent="0" algn="ctr"/>
                <a:r>
                  <a:rPr lang="zh-CN" altLang="en-US" sz="2000" b="1" dirty="0">
                    <a:latin typeface="Times New Roman" panose="02020603050405020304" pitchFamily="18" charset="0"/>
                    <a:ea typeface="宋体" panose="02010600030101010101" pitchFamily="2" charset="-122"/>
                  </a:rPr>
                  <a:t>资产类账   户</a:t>
                </a:r>
                <a:endParaRPr lang="zh-CN" altLang="en-US" sz="2000" b="1" dirty="0">
                  <a:latin typeface="Times New Roman" panose="02020603050405020304" pitchFamily="18" charset="0"/>
                  <a:ea typeface="宋体" panose="02010600030101010101" pitchFamily="2" charset="-122"/>
                </a:endParaRPr>
              </a:p>
            </p:txBody>
          </p:sp>
        </p:grpSp>
      </p:grpSp>
      <p:sp>
        <p:nvSpPr>
          <p:cNvPr id="47171" name="AutoShape 67"/>
          <p:cNvSpPr/>
          <p:nvPr/>
        </p:nvSpPr>
        <p:spPr>
          <a:xfrm>
            <a:off x="381000" y="304800"/>
            <a:ext cx="838200" cy="762000"/>
          </a:xfrm>
          <a:prstGeom prst="wedgeRoundRectCallout">
            <a:avLst>
              <a:gd name="adj1" fmla="val -22727"/>
              <a:gd name="adj2" fmla="val 33125"/>
              <a:gd name="adj3" fmla="val 16667"/>
            </a:avLst>
          </a:prstGeom>
          <a:solidFill>
            <a:srgbClr val="009900"/>
          </a:solidFill>
          <a:ln w="9525" cap="flat" cmpd="sng">
            <a:solidFill>
              <a:schemeClr val="tx1"/>
            </a:solidFill>
            <a:prstDash val="sysDot"/>
            <a:miter/>
            <a:headEnd type="none" w="med" len="med"/>
            <a:tailEnd type="none" w="med" len="med"/>
          </a:ln>
        </p:spPr>
        <p:txBody>
          <a:bodyPr anchor="t"/>
          <a:p>
            <a:pPr lvl="0" indent="0" algn="ctr">
              <a:lnSpc>
                <a:spcPct val="90000"/>
              </a:lnSpc>
            </a:pPr>
            <a:r>
              <a:rPr lang="zh-CN" altLang="en-US" sz="2000" b="1" dirty="0">
                <a:solidFill>
                  <a:schemeClr val="bg1"/>
                </a:solidFill>
                <a:latin typeface="Times New Roman" panose="02020603050405020304" pitchFamily="18" charset="0"/>
                <a:ea typeface="宋体" panose="02010600030101010101" pitchFamily="2" charset="-122"/>
              </a:rPr>
              <a:t>特别提示</a:t>
            </a:r>
            <a:endParaRPr lang="zh-CN" altLang="en-US" sz="2000" b="1" dirty="0">
              <a:solidFill>
                <a:schemeClr val="bg1"/>
              </a:solidFill>
              <a:latin typeface="Times New Roman" panose="02020603050405020304" pitchFamily="18" charset="0"/>
              <a:ea typeface="宋体" panose="02010600030101010101" pitchFamily="2" charset="-122"/>
            </a:endParaRPr>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grpId="0" nodeType="afterEffect">
                                  <p:stCondLst>
                                    <p:cond delay="0"/>
                                  </p:stCondLst>
                                  <p:childTnLst>
                                    <p:set>
                                      <p:cBhvr>
                                        <p:cTn id="6" dur="1" fill="hold">
                                          <p:stCondLst>
                                            <p:cond delay="0"/>
                                          </p:stCondLst>
                                        </p:cTn>
                                        <p:tgtEl>
                                          <p:spTgt spid="47171"/>
                                        </p:tgtEl>
                                        <p:attrNameLst>
                                          <p:attrName>style.visibility</p:attrName>
                                        </p:attrNameLst>
                                      </p:cBhvr>
                                      <p:to>
                                        <p:strVal val="visible"/>
                                      </p:to>
                                    </p:set>
                                    <p:animEffect transition="in" filter="fade">
                                      <p:cBhvr>
                                        <p:cTn id="7" dur="100"/>
                                        <p:tgtEl>
                                          <p:spTgt spid="47171"/>
                                        </p:tgtEl>
                                      </p:cBhvr>
                                    </p:animEffect>
                                    <p:anim calcmode="lin" valueType="num">
                                      <p:cBhvr>
                                        <p:cTn id="8" dur="400" fill="hold"/>
                                        <p:tgtEl>
                                          <p:spTgt spid="47171"/>
                                        </p:tgtEl>
                                        <p:attrNameLst>
                                          <p:attrName>ppt_x</p:attrName>
                                        </p:attrNameLst>
                                      </p:cBhvr>
                                      <p:tavLst>
                                        <p:tav tm="0">
                                          <p:val>
                                            <p:strVal val="#ppt_x"/>
                                          </p:val>
                                        </p:tav>
                                        <p:tav tm="100000">
                                          <p:val>
                                            <p:strVal val="#ppt_x"/>
                                          </p:val>
                                        </p:tav>
                                      </p:tavLst>
                                    </p:anim>
                                    <p:anim calcmode="lin" valueType="num">
                                      <p:cBhvr>
                                        <p:cTn id="9" dur="400" fill="hold"/>
                                        <p:tgtEl>
                                          <p:spTgt spid="47171"/>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4717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4717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2" presetClass="entr" presetSubtype="1" fill="hold" grpId="0" nodeType="clickEffect">
                                  <p:stCondLst>
                                    <p:cond delay="0"/>
                                  </p:stCondLst>
                                  <p:childTnLst>
                                    <p:set>
                                      <p:cBhvr>
                                        <p:cTn id="15" dur="1" fill="hold">
                                          <p:stCondLst>
                                            <p:cond delay="0"/>
                                          </p:stCondLst>
                                        </p:cTn>
                                        <p:tgtEl>
                                          <p:spTgt spid="47148"/>
                                        </p:tgtEl>
                                        <p:attrNameLst>
                                          <p:attrName>style.visibility</p:attrName>
                                        </p:attrNameLst>
                                      </p:cBhvr>
                                      <p:to>
                                        <p:strVal val="visible"/>
                                      </p:to>
                                    </p:set>
                                    <p:animEffect transition="in" filter="slide(fromTop)">
                                      <p:cBhvr>
                                        <p:cTn id="16" dur="2000"/>
                                        <p:tgtEl>
                                          <p:spTgt spid="47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48" grpId="0"/>
      <p:bldP spid="47171"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2"/>
          <p:cNvSpPr>
            <a:spLocks noGrp="1"/>
          </p:cNvSpPr>
          <p:nvPr>
            <p:ph idx="1"/>
          </p:nvPr>
        </p:nvSpPr>
        <p:spPr>
          <a:xfrm>
            <a:off x="611188" y="404813"/>
            <a:ext cx="7921625" cy="1908175"/>
          </a:xfrm>
        </p:spPr>
        <p:txBody>
          <a:bodyPr wrap="square" lIns="91440" tIns="45720" rIns="91440" bIns="45720" anchor="t"/>
          <a:p>
            <a:pPr eaLnBrk="1" hangingPunct="1">
              <a:spcBef>
                <a:spcPct val="0"/>
              </a:spcBef>
              <a:buNone/>
            </a:pPr>
            <a:r>
              <a:rPr lang="en-US" altLang="zh-CN" sz="2400" b="1" dirty="0">
                <a:latin typeface="楷体" panose="02010609060101010101" charset="-122"/>
                <a:ea typeface="楷体" panose="02010609060101010101" charset="-122"/>
              </a:rPr>
              <a:t>3.</a:t>
            </a:r>
            <a:r>
              <a:rPr lang="zh-CN" altLang="en-US" sz="2400" b="1" dirty="0">
                <a:latin typeface="楷体" panose="02010609060101010101" charset="-122"/>
                <a:ea typeface="楷体" panose="02010609060101010101" charset="-122"/>
              </a:rPr>
              <a:t>借贷记账法的记账规则</a:t>
            </a:r>
            <a:endParaRPr lang="zh-CN" altLang="en-US" sz="2400" b="1" dirty="0">
              <a:latin typeface="楷体" panose="02010609060101010101" charset="-122"/>
              <a:ea typeface="楷体" panose="02010609060101010101" charset="-122"/>
            </a:endParaRPr>
          </a:p>
          <a:p>
            <a:pPr eaLnBrk="1" hangingPunct="1">
              <a:spcBef>
                <a:spcPct val="0"/>
              </a:spcBef>
              <a:buNone/>
            </a:pPr>
            <a:r>
              <a:rPr lang="zh-CN" altLang="en-US" sz="2400" dirty="0">
                <a:latin typeface="楷体" panose="02010609060101010101" charset="-122"/>
                <a:ea typeface="楷体" panose="02010609060101010101" charset="-122"/>
              </a:rPr>
              <a:t>（</a:t>
            </a:r>
            <a:r>
              <a:rPr lang="en-US" altLang="zh-CN" sz="2400" dirty="0">
                <a:latin typeface="楷体" panose="02010609060101010101" charset="-122"/>
                <a:ea typeface="楷体" panose="02010609060101010101" charset="-122"/>
              </a:rPr>
              <a:t>1</a:t>
            </a:r>
            <a:r>
              <a:rPr lang="zh-CN" altLang="en-US" sz="2400" dirty="0">
                <a:latin typeface="楷体" panose="02010609060101010101" charset="-122"/>
                <a:ea typeface="楷体" panose="02010609060101010101" charset="-122"/>
              </a:rPr>
              <a:t>）记账规则</a:t>
            </a:r>
            <a:endParaRPr lang="zh-CN" altLang="en-US" sz="2400" dirty="0">
              <a:latin typeface="楷体" panose="02010609060101010101" charset="-122"/>
              <a:ea typeface="楷体" panose="02010609060101010101" charset="-122"/>
            </a:endParaRPr>
          </a:p>
          <a:p>
            <a:pPr eaLnBrk="1" hangingPunct="1">
              <a:spcBef>
                <a:spcPct val="0"/>
              </a:spcBef>
              <a:buNone/>
            </a:pPr>
            <a:r>
              <a:rPr lang="zh-CN" altLang="en-US" sz="2400" dirty="0">
                <a:solidFill>
                  <a:srgbClr val="0000FF"/>
                </a:solidFill>
                <a:latin typeface="楷体" panose="02010609060101010101" charset="-122"/>
                <a:ea typeface="楷体" panose="02010609060101010101" charset="-122"/>
              </a:rPr>
              <a:t>   ●</a:t>
            </a:r>
            <a:r>
              <a:rPr lang="zh-CN" altLang="en-US" sz="2400" dirty="0">
                <a:solidFill>
                  <a:srgbClr val="FF0000"/>
                </a:solidFill>
                <a:latin typeface="楷体" panose="02010609060101010101" charset="-122"/>
                <a:ea typeface="楷体" panose="02010609060101010101" charset="-122"/>
              </a:rPr>
              <a:t>有借必有贷 </a:t>
            </a:r>
            <a:r>
              <a:rPr lang="en-US" altLang="zh-CN" sz="2400" dirty="0">
                <a:latin typeface="楷体" panose="02010609060101010101" charset="-122"/>
                <a:ea typeface="楷体" panose="02010609060101010101" charset="-122"/>
              </a:rPr>
              <a:t>—— </a:t>
            </a:r>
            <a:r>
              <a:rPr lang="zh-CN" altLang="en-US" sz="2400" dirty="0">
                <a:latin typeface="楷体" panose="02010609060101010101" charset="-122"/>
                <a:ea typeface="楷体" panose="02010609060101010101" charset="-122"/>
              </a:rPr>
              <a:t>账户登记</a:t>
            </a:r>
            <a:r>
              <a:rPr lang="zh-CN" altLang="en-US" sz="2400" dirty="0">
                <a:solidFill>
                  <a:srgbClr val="FF0000"/>
                </a:solidFill>
                <a:latin typeface="楷体" panose="02010609060101010101" charset="-122"/>
                <a:ea typeface="楷体" panose="02010609060101010101" charset="-122"/>
              </a:rPr>
              <a:t>方向</a:t>
            </a:r>
            <a:r>
              <a:rPr lang="zh-CN" altLang="en-US" sz="2400" dirty="0">
                <a:latin typeface="楷体" panose="02010609060101010101" charset="-122"/>
                <a:ea typeface="楷体" panose="02010609060101010101" charset="-122"/>
              </a:rPr>
              <a:t>。</a:t>
            </a:r>
            <a:endParaRPr lang="zh-CN" altLang="en-US" sz="2400" dirty="0">
              <a:latin typeface="楷体" panose="02010609060101010101" charset="-122"/>
              <a:ea typeface="楷体" panose="02010609060101010101" charset="-122"/>
            </a:endParaRPr>
          </a:p>
          <a:p>
            <a:pPr eaLnBrk="1" hangingPunct="1">
              <a:buNone/>
            </a:pPr>
            <a:r>
              <a:rPr lang="zh-CN" altLang="en-US" sz="2400" dirty="0">
                <a:solidFill>
                  <a:srgbClr val="0000FF"/>
                </a:solidFill>
                <a:latin typeface="楷体" panose="02010609060101010101" charset="-122"/>
                <a:ea typeface="楷体" panose="02010609060101010101" charset="-122"/>
              </a:rPr>
              <a:t>   ●</a:t>
            </a:r>
            <a:r>
              <a:rPr lang="zh-CN" altLang="en-US" sz="2400" dirty="0">
                <a:solidFill>
                  <a:srgbClr val="FF0000"/>
                </a:solidFill>
                <a:latin typeface="楷体" panose="02010609060101010101" charset="-122"/>
                <a:ea typeface="楷体" panose="02010609060101010101" charset="-122"/>
              </a:rPr>
              <a:t>借贷必相等 </a:t>
            </a:r>
            <a:r>
              <a:rPr lang="en-US" altLang="zh-CN" sz="2400" dirty="0">
                <a:latin typeface="楷体" panose="02010609060101010101" charset="-122"/>
                <a:ea typeface="楷体" panose="02010609060101010101" charset="-122"/>
              </a:rPr>
              <a:t>—— </a:t>
            </a:r>
            <a:r>
              <a:rPr lang="zh-CN" altLang="en-US" sz="2400" dirty="0">
                <a:latin typeface="楷体" panose="02010609060101010101" charset="-122"/>
                <a:ea typeface="楷体" panose="02010609060101010101" charset="-122"/>
              </a:rPr>
              <a:t>账户登记</a:t>
            </a:r>
            <a:r>
              <a:rPr lang="zh-CN" altLang="en-US" sz="2400" dirty="0">
                <a:solidFill>
                  <a:srgbClr val="FF0000"/>
                </a:solidFill>
                <a:latin typeface="楷体" panose="02010609060101010101" charset="-122"/>
                <a:ea typeface="楷体" panose="02010609060101010101" charset="-122"/>
              </a:rPr>
              <a:t>金额</a:t>
            </a:r>
            <a:r>
              <a:rPr lang="zh-CN" altLang="en-US" sz="2400" dirty="0">
                <a:latin typeface="楷体" panose="02010609060101010101" charset="-122"/>
                <a:ea typeface="楷体" panose="02010609060101010101" charset="-122"/>
              </a:rPr>
              <a:t>。</a:t>
            </a:r>
            <a:endParaRPr lang="zh-CN" altLang="en-US" sz="2400" dirty="0">
              <a:latin typeface="楷体" panose="02010609060101010101" charset="-122"/>
              <a:ea typeface="楷体" panose="02010609060101010101" charset="-122"/>
            </a:endParaRPr>
          </a:p>
        </p:txBody>
      </p:sp>
      <p:grpSp>
        <p:nvGrpSpPr>
          <p:cNvPr id="48130" name="组合 5"/>
          <p:cNvGrpSpPr/>
          <p:nvPr/>
        </p:nvGrpSpPr>
        <p:grpSpPr>
          <a:xfrm>
            <a:off x="255588" y="2312988"/>
            <a:ext cx="8423275" cy="3362325"/>
            <a:chOff x="738" y="4638"/>
            <a:chExt cx="13266" cy="5296"/>
          </a:xfrm>
        </p:grpSpPr>
        <p:sp>
          <p:nvSpPr>
            <p:cNvPr id="48131" name="Text Box 3"/>
            <p:cNvSpPr txBox="1"/>
            <p:nvPr/>
          </p:nvSpPr>
          <p:spPr>
            <a:xfrm>
              <a:off x="737" y="4637"/>
              <a:ext cx="12475" cy="5297"/>
            </a:xfrm>
            <a:prstGeom prst="rect">
              <a:avLst/>
            </a:prstGeom>
            <a:solidFill>
              <a:srgbClr val="FFFF99"/>
            </a:solidFill>
            <a:ln w="9525">
              <a:noFill/>
            </a:ln>
          </p:spPr>
          <p:txBody>
            <a:bodyPr anchor="t"/>
            <a:p>
              <a:pPr lvl="0" indent="0" algn="just" eaLnBrk="0" hangingPunct="0"/>
              <a:endParaRPr lang="en-US" altLang="zh-CN" dirty="0">
                <a:latin typeface="Times New Roman" panose="02020603050405020304" pitchFamily="18" charset="0"/>
                <a:ea typeface="宋体" panose="02010600030101010101" pitchFamily="2" charset="-122"/>
              </a:endParaRPr>
            </a:p>
            <a:p>
              <a:pPr lvl="0" indent="0" algn="just" eaLnBrk="0" hangingPunct="0"/>
              <a:endParaRPr lang="en-US" altLang="zh-CN" dirty="0">
                <a:latin typeface="Times New Roman" panose="02020603050405020304" pitchFamily="18" charset="0"/>
                <a:ea typeface="宋体" panose="02010600030101010101" pitchFamily="2" charset="-122"/>
              </a:endParaRPr>
            </a:p>
            <a:p>
              <a:pPr lvl="0" indent="0" algn="just" eaLnBrk="0" hangingPunct="0"/>
              <a:endParaRPr lang="en-US" altLang="zh-CN" dirty="0">
                <a:latin typeface="Times New Roman" panose="02020603050405020304" pitchFamily="18" charset="0"/>
                <a:ea typeface="宋体" panose="02010600030101010101" pitchFamily="2" charset="-122"/>
              </a:endParaRPr>
            </a:p>
            <a:p>
              <a:pPr lvl="0" indent="0" algn="just" eaLnBrk="0" hangingPunct="0"/>
              <a:endParaRPr lang="en-US" altLang="zh-CN" dirty="0">
                <a:latin typeface="Times New Roman" panose="02020603050405020304" pitchFamily="18" charset="0"/>
                <a:ea typeface="宋体" panose="02010600030101010101" pitchFamily="2" charset="-122"/>
              </a:endParaRPr>
            </a:p>
          </p:txBody>
        </p:sp>
        <p:grpSp>
          <p:nvGrpSpPr>
            <p:cNvPr id="48132" name="Group 4"/>
            <p:cNvGrpSpPr/>
            <p:nvPr/>
          </p:nvGrpSpPr>
          <p:grpSpPr>
            <a:xfrm>
              <a:off x="1305" y="6112"/>
              <a:ext cx="5330" cy="2040"/>
              <a:chOff x="612" y="1979"/>
              <a:chExt cx="2132" cy="816"/>
            </a:xfrm>
          </p:grpSpPr>
          <p:sp>
            <p:nvSpPr>
              <p:cNvPr id="48133" name="AutoShape 5"/>
              <p:cNvSpPr/>
              <p:nvPr/>
            </p:nvSpPr>
            <p:spPr>
              <a:xfrm>
                <a:off x="681" y="1979"/>
                <a:ext cx="2062" cy="590"/>
              </a:xfrm>
              <a:prstGeom prst="wedgeRectCallout">
                <a:avLst>
                  <a:gd name="adj1" fmla="val 24537"/>
                  <a:gd name="adj2" fmla="val 24917"/>
                </a:avLst>
              </a:prstGeom>
              <a:solidFill>
                <a:srgbClr val="FFFF99"/>
              </a:solidFill>
              <a:ln w="9525">
                <a:noFill/>
              </a:ln>
            </p:spPr>
            <p:txBody>
              <a:bodyPr anchor="t"/>
              <a:p>
                <a:pPr lvl="0" indent="0" algn="ctr"/>
                <a:r>
                  <a:rPr lang="zh-CN" altLang="en-US" sz="2000" dirty="0">
                    <a:latin typeface="Times New Roman" panose="02020603050405020304" pitchFamily="18" charset="0"/>
                    <a:ea typeface="宋体" panose="02010600030101010101" pitchFamily="2" charset="-122"/>
                  </a:rPr>
                  <a:t>借方</a:t>
                </a:r>
                <a:r>
                  <a:rPr lang="zh-CN" altLang="en-US" sz="2000" b="1" dirty="0">
                    <a:latin typeface="Times New Roman" panose="02020603050405020304" pitchFamily="18" charset="0"/>
                    <a:ea typeface="宋体" panose="02010600030101010101" pitchFamily="2" charset="-122"/>
                  </a:rPr>
                  <a:t>        银行存款</a:t>
                </a:r>
                <a:r>
                  <a:rPr lang="zh-CN" altLang="en-US" sz="2000" dirty="0">
                    <a:latin typeface="Times New Roman" panose="02020603050405020304" pitchFamily="18" charset="0"/>
                    <a:ea typeface="宋体" panose="02010600030101010101" pitchFamily="2" charset="-122"/>
                  </a:rPr>
                  <a:t>        贷方</a:t>
                </a:r>
                <a:endParaRPr lang="zh-CN" altLang="en-US" sz="2000" dirty="0">
                  <a:latin typeface="Times New Roman" panose="02020603050405020304" pitchFamily="18" charset="0"/>
                  <a:ea typeface="宋体" panose="02010600030101010101" pitchFamily="2" charset="-122"/>
                </a:endParaRPr>
              </a:p>
            </p:txBody>
          </p:sp>
          <p:sp>
            <p:nvSpPr>
              <p:cNvPr id="48134" name="Line 6"/>
              <p:cNvSpPr/>
              <p:nvPr/>
            </p:nvSpPr>
            <p:spPr>
              <a:xfrm flipV="1">
                <a:off x="703" y="2252"/>
                <a:ext cx="2041" cy="0"/>
              </a:xfrm>
              <a:prstGeom prst="line">
                <a:avLst/>
              </a:prstGeom>
              <a:ln w="28575" cap="flat" cmpd="sng">
                <a:solidFill>
                  <a:srgbClr val="0000FF"/>
                </a:solidFill>
                <a:prstDash val="solid"/>
                <a:round/>
                <a:headEnd type="none" w="med" len="med"/>
                <a:tailEnd type="none" w="med" len="med"/>
              </a:ln>
            </p:spPr>
          </p:sp>
          <p:sp>
            <p:nvSpPr>
              <p:cNvPr id="48135" name="Line 7"/>
              <p:cNvSpPr/>
              <p:nvPr/>
            </p:nvSpPr>
            <p:spPr>
              <a:xfrm>
                <a:off x="1746" y="2252"/>
                <a:ext cx="0" cy="543"/>
              </a:xfrm>
              <a:prstGeom prst="line">
                <a:avLst/>
              </a:prstGeom>
              <a:ln w="9525" cap="flat" cmpd="sng">
                <a:solidFill>
                  <a:srgbClr val="0000FF"/>
                </a:solidFill>
                <a:prstDash val="solid"/>
                <a:round/>
                <a:headEnd type="none" w="med" len="med"/>
                <a:tailEnd type="none" w="med" len="med"/>
              </a:ln>
            </p:spPr>
          </p:sp>
          <p:sp>
            <p:nvSpPr>
              <p:cNvPr id="48136" name="AutoShape 8"/>
              <p:cNvSpPr/>
              <p:nvPr/>
            </p:nvSpPr>
            <p:spPr>
              <a:xfrm>
                <a:off x="612" y="2284"/>
                <a:ext cx="726" cy="227"/>
              </a:xfrm>
              <a:prstGeom prst="wedgeRoundRectCallout">
                <a:avLst>
                  <a:gd name="adj1" fmla="val 7162"/>
                  <a:gd name="adj2" fmla="val 40750"/>
                  <a:gd name="adj3" fmla="val 16667"/>
                </a:avLst>
              </a:prstGeom>
              <a:noFill/>
              <a:ln w="9525">
                <a:noFill/>
              </a:ln>
            </p:spPr>
            <p:txBody>
              <a:bodyPr anchor="t"/>
              <a:p>
                <a:pPr lvl="0" indent="0" algn="ctr"/>
                <a:r>
                  <a:rPr lang="zh-CN" altLang="en-US" sz="1600" b="1" dirty="0">
                    <a:solidFill>
                      <a:schemeClr val="tx2"/>
                    </a:solidFill>
                    <a:latin typeface="Times New Roman" panose="02020603050405020304" pitchFamily="18" charset="0"/>
                    <a:ea typeface="宋体" panose="02010600030101010101" pitchFamily="2" charset="-122"/>
                  </a:rPr>
                  <a:t>期初余额</a:t>
                </a:r>
                <a:endParaRPr lang="zh-CN" altLang="en-US" sz="1600" b="1" dirty="0">
                  <a:solidFill>
                    <a:schemeClr val="tx2"/>
                  </a:solidFill>
                  <a:latin typeface="Times New Roman" panose="02020603050405020304" pitchFamily="18" charset="0"/>
                  <a:ea typeface="宋体" panose="02010600030101010101" pitchFamily="2" charset="-122"/>
                </a:endParaRPr>
              </a:p>
            </p:txBody>
          </p:sp>
          <p:sp>
            <p:nvSpPr>
              <p:cNvPr id="48137" name="AutoShape 9"/>
              <p:cNvSpPr/>
              <p:nvPr/>
            </p:nvSpPr>
            <p:spPr>
              <a:xfrm>
                <a:off x="1202" y="2296"/>
                <a:ext cx="590" cy="181"/>
              </a:xfrm>
              <a:prstGeom prst="wedgeRoundRectCallout">
                <a:avLst>
                  <a:gd name="adj1" fmla="val 66440"/>
                  <a:gd name="adj2" fmla="val 63810"/>
                  <a:gd name="adj3" fmla="val 16667"/>
                </a:avLst>
              </a:prstGeom>
              <a:noFill/>
              <a:ln w="9525">
                <a:noFill/>
              </a:ln>
            </p:spPr>
            <p:txBody>
              <a:bodyPr anchor="t"/>
              <a:p>
                <a:pPr lvl="0" indent="0" algn="ctr"/>
                <a:r>
                  <a:rPr lang="en-US" altLang="zh-CN" sz="1600" b="1" dirty="0">
                    <a:solidFill>
                      <a:schemeClr val="tx2"/>
                    </a:solidFill>
                    <a:latin typeface="Times New Roman" panose="02020603050405020304" pitchFamily="18" charset="0"/>
                    <a:ea typeface="宋体" panose="02010600030101010101" pitchFamily="2" charset="-122"/>
                  </a:rPr>
                  <a:t>200 000</a:t>
                </a:r>
                <a:endParaRPr lang="en-US" altLang="zh-CN" sz="1600" b="1" dirty="0">
                  <a:solidFill>
                    <a:schemeClr val="tx2"/>
                  </a:solidFill>
                  <a:latin typeface="Times New Roman" panose="02020603050405020304" pitchFamily="18" charset="0"/>
                  <a:ea typeface="宋体" panose="02010600030101010101" pitchFamily="2" charset="-122"/>
                </a:endParaRPr>
              </a:p>
            </p:txBody>
          </p:sp>
          <p:sp>
            <p:nvSpPr>
              <p:cNvPr id="48138" name="AutoShape 10"/>
              <p:cNvSpPr/>
              <p:nvPr/>
            </p:nvSpPr>
            <p:spPr>
              <a:xfrm>
                <a:off x="703" y="2568"/>
                <a:ext cx="1088" cy="227"/>
              </a:xfrm>
              <a:prstGeom prst="wedgeRoundRectCallout">
                <a:avLst>
                  <a:gd name="adj1" fmla="val -6708"/>
                  <a:gd name="adj2" fmla="val 19602"/>
                  <a:gd name="adj3" fmla="val 16667"/>
                </a:avLst>
              </a:prstGeom>
              <a:noFill/>
              <a:ln w="9525">
                <a:noFill/>
              </a:ln>
            </p:spPr>
            <p:txBody>
              <a:bodyPr anchor="t"/>
              <a:p>
                <a:pPr lvl="0" indent="0"/>
                <a:endParaRPr lang="zh-CN" altLang="zh-CN" sz="1600" b="1" dirty="0">
                  <a:solidFill>
                    <a:schemeClr val="tx2"/>
                  </a:solidFill>
                  <a:latin typeface="Times New Roman" panose="02020603050405020304" pitchFamily="18" charset="0"/>
                  <a:ea typeface="宋体" panose="02010600030101010101" pitchFamily="2" charset="-122"/>
                </a:endParaRPr>
              </a:p>
            </p:txBody>
          </p:sp>
        </p:grpSp>
        <p:grpSp>
          <p:nvGrpSpPr>
            <p:cNvPr id="48139" name="Group 11"/>
            <p:cNvGrpSpPr/>
            <p:nvPr/>
          </p:nvGrpSpPr>
          <p:grpSpPr>
            <a:xfrm>
              <a:off x="7147" y="6110"/>
              <a:ext cx="5497" cy="2042"/>
              <a:chOff x="2949" y="1978"/>
              <a:chExt cx="2199" cy="817"/>
            </a:xfrm>
          </p:grpSpPr>
          <p:sp>
            <p:nvSpPr>
              <p:cNvPr id="48140" name="AutoShape 12"/>
              <p:cNvSpPr/>
              <p:nvPr/>
            </p:nvSpPr>
            <p:spPr>
              <a:xfrm>
                <a:off x="2949" y="1978"/>
                <a:ext cx="2062" cy="590"/>
              </a:xfrm>
              <a:prstGeom prst="wedgeRectCallout">
                <a:avLst>
                  <a:gd name="adj1" fmla="val 24537"/>
                  <a:gd name="adj2" fmla="val 24917"/>
                </a:avLst>
              </a:prstGeom>
              <a:solidFill>
                <a:srgbClr val="FFFF99"/>
              </a:solidFill>
              <a:ln w="9525">
                <a:noFill/>
              </a:ln>
            </p:spPr>
            <p:txBody>
              <a:bodyPr anchor="t"/>
              <a:p>
                <a:pPr lvl="0" indent="0" algn="ctr"/>
                <a:r>
                  <a:rPr lang="zh-CN" altLang="en-US" sz="2000" dirty="0">
                    <a:latin typeface="Times New Roman" panose="02020603050405020304" pitchFamily="18" charset="0"/>
                    <a:ea typeface="宋体" panose="02010600030101010101" pitchFamily="2" charset="-122"/>
                  </a:rPr>
                  <a:t>借方</a:t>
                </a:r>
                <a:r>
                  <a:rPr lang="zh-CN" altLang="en-US" sz="2000" b="1" dirty="0">
                    <a:latin typeface="Times New Roman" panose="02020603050405020304" pitchFamily="18" charset="0"/>
                    <a:ea typeface="宋体" panose="02010600030101010101" pitchFamily="2" charset="-122"/>
                  </a:rPr>
                  <a:t>        实收资本</a:t>
                </a:r>
                <a:r>
                  <a:rPr lang="zh-CN" altLang="en-US" sz="2000" dirty="0">
                    <a:latin typeface="Times New Roman" panose="02020603050405020304" pitchFamily="18" charset="0"/>
                    <a:ea typeface="宋体" panose="02010600030101010101" pitchFamily="2" charset="-122"/>
                  </a:rPr>
                  <a:t>        贷方</a:t>
                </a:r>
                <a:endParaRPr lang="zh-CN" altLang="en-US" sz="2000" dirty="0">
                  <a:latin typeface="Times New Roman" panose="02020603050405020304" pitchFamily="18" charset="0"/>
                  <a:ea typeface="宋体" panose="02010600030101010101" pitchFamily="2" charset="-122"/>
                </a:endParaRPr>
              </a:p>
            </p:txBody>
          </p:sp>
          <p:sp>
            <p:nvSpPr>
              <p:cNvPr id="48141" name="Line 13"/>
              <p:cNvSpPr/>
              <p:nvPr/>
            </p:nvSpPr>
            <p:spPr>
              <a:xfrm flipV="1">
                <a:off x="2971" y="2251"/>
                <a:ext cx="2041" cy="0"/>
              </a:xfrm>
              <a:prstGeom prst="line">
                <a:avLst/>
              </a:prstGeom>
              <a:ln w="28575" cap="flat" cmpd="sng">
                <a:solidFill>
                  <a:srgbClr val="0000FF"/>
                </a:solidFill>
                <a:prstDash val="solid"/>
                <a:round/>
                <a:headEnd type="none" w="med" len="med"/>
                <a:tailEnd type="none" w="med" len="med"/>
              </a:ln>
            </p:spPr>
          </p:sp>
          <p:sp>
            <p:nvSpPr>
              <p:cNvPr id="48142" name="Line 14"/>
              <p:cNvSpPr/>
              <p:nvPr/>
            </p:nvSpPr>
            <p:spPr>
              <a:xfrm>
                <a:off x="3969" y="2251"/>
                <a:ext cx="0" cy="544"/>
              </a:xfrm>
              <a:prstGeom prst="line">
                <a:avLst/>
              </a:prstGeom>
              <a:ln w="9525" cap="flat" cmpd="sng">
                <a:solidFill>
                  <a:srgbClr val="0000FF"/>
                </a:solidFill>
                <a:prstDash val="solid"/>
                <a:round/>
                <a:headEnd type="none" w="med" len="med"/>
                <a:tailEnd type="none" w="med" len="med"/>
              </a:ln>
            </p:spPr>
          </p:sp>
          <p:sp>
            <p:nvSpPr>
              <p:cNvPr id="48143" name="AutoShape 15"/>
              <p:cNvSpPr/>
              <p:nvPr/>
            </p:nvSpPr>
            <p:spPr>
              <a:xfrm>
                <a:off x="3878" y="2284"/>
                <a:ext cx="726" cy="227"/>
              </a:xfrm>
              <a:prstGeom prst="wedgeRoundRectCallout">
                <a:avLst>
                  <a:gd name="adj1" fmla="val 7162"/>
                  <a:gd name="adj2" fmla="val 40750"/>
                  <a:gd name="adj3" fmla="val 16667"/>
                </a:avLst>
              </a:prstGeom>
              <a:noFill/>
              <a:ln w="9525">
                <a:noFill/>
              </a:ln>
            </p:spPr>
            <p:txBody>
              <a:bodyPr anchor="t"/>
              <a:p>
                <a:pPr lvl="0" indent="0" algn="ctr"/>
                <a:r>
                  <a:rPr lang="zh-CN" altLang="en-US" sz="1600" b="1" dirty="0">
                    <a:solidFill>
                      <a:schemeClr val="tx2"/>
                    </a:solidFill>
                    <a:latin typeface="Times New Roman" panose="02020603050405020304" pitchFamily="18" charset="0"/>
                    <a:ea typeface="宋体" panose="02010600030101010101" pitchFamily="2" charset="-122"/>
                  </a:rPr>
                  <a:t>期初余额</a:t>
                </a:r>
                <a:endParaRPr lang="zh-CN" altLang="en-US" sz="1600" b="1" dirty="0">
                  <a:solidFill>
                    <a:schemeClr val="tx2"/>
                  </a:solidFill>
                  <a:latin typeface="Times New Roman" panose="02020603050405020304" pitchFamily="18" charset="0"/>
                  <a:ea typeface="宋体" panose="02010600030101010101" pitchFamily="2" charset="-122"/>
                </a:endParaRPr>
              </a:p>
            </p:txBody>
          </p:sp>
          <p:sp>
            <p:nvSpPr>
              <p:cNvPr id="48144" name="AutoShape 16"/>
              <p:cNvSpPr/>
              <p:nvPr/>
            </p:nvSpPr>
            <p:spPr>
              <a:xfrm>
                <a:off x="4422" y="2296"/>
                <a:ext cx="726" cy="227"/>
              </a:xfrm>
              <a:prstGeom prst="wedgeRoundRectCallout">
                <a:avLst>
                  <a:gd name="adj1" fmla="val 63361"/>
                  <a:gd name="adj2" fmla="val 40750"/>
                  <a:gd name="adj3" fmla="val 16667"/>
                </a:avLst>
              </a:prstGeom>
              <a:noFill/>
              <a:ln w="9525">
                <a:noFill/>
              </a:ln>
            </p:spPr>
            <p:txBody>
              <a:bodyPr anchor="t"/>
              <a:p>
                <a:pPr lvl="0" indent="0" algn="ctr"/>
                <a:r>
                  <a:rPr lang="en-US" altLang="zh-CN" sz="1600" b="1" dirty="0">
                    <a:solidFill>
                      <a:schemeClr val="tx2"/>
                    </a:solidFill>
                    <a:latin typeface="Times New Roman" panose="02020603050405020304" pitchFamily="18" charset="0"/>
                    <a:ea typeface="宋体" panose="02010600030101010101" pitchFamily="2" charset="-122"/>
                  </a:rPr>
                  <a:t>1 500 000</a:t>
                </a:r>
                <a:endParaRPr lang="en-US" altLang="zh-CN" sz="1600" b="1" dirty="0">
                  <a:solidFill>
                    <a:schemeClr val="tx2"/>
                  </a:solidFill>
                  <a:latin typeface="Times New Roman" panose="02020603050405020304" pitchFamily="18" charset="0"/>
                  <a:ea typeface="宋体" panose="02010600030101010101" pitchFamily="2" charset="-122"/>
                </a:endParaRPr>
              </a:p>
            </p:txBody>
          </p:sp>
          <p:sp>
            <p:nvSpPr>
              <p:cNvPr id="48145" name="AutoShape 17"/>
              <p:cNvSpPr/>
              <p:nvPr/>
            </p:nvSpPr>
            <p:spPr>
              <a:xfrm>
                <a:off x="4015" y="2568"/>
                <a:ext cx="1133" cy="227"/>
              </a:xfrm>
              <a:prstGeom prst="wedgeRoundRectCallout">
                <a:avLst>
                  <a:gd name="adj1" fmla="val -8431"/>
                  <a:gd name="adj2" fmla="val 19602"/>
                  <a:gd name="adj3" fmla="val 16667"/>
                </a:avLst>
              </a:prstGeom>
              <a:noFill/>
              <a:ln w="9525">
                <a:noFill/>
              </a:ln>
            </p:spPr>
            <p:txBody>
              <a:bodyPr anchor="t"/>
              <a:p>
                <a:pPr lvl="0" indent="0"/>
                <a:endParaRPr lang="zh-CN" altLang="zh-CN" sz="1600" b="1" dirty="0">
                  <a:solidFill>
                    <a:schemeClr val="tx2"/>
                  </a:solidFill>
                  <a:latin typeface="Times New Roman" panose="02020603050405020304" pitchFamily="18" charset="0"/>
                  <a:ea typeface="宋体" panose="02010600030101010101" pitchFamily="2" charset="-122"/>
                </a:endParaRPr>
              </a:p>
            </p:txBody>
          </p:sp>
        </p:grpSp>
        <p:grpSp>
          <p:nvGrpSpPr>
            <p:cNvPr id="48146" name="Group 18"/>
            <p:cNvGrpSpPr/>
            <p:nvPr/>
          </p:nvGrpSpPr>
          <p:grpSpPr>
            <a:xfrm>
              <a:off x="3460" y="8152"/>
              <a:ext cx="8277" cy="1587"/>
              <a:chOff x="1474" y="2795"/>
              <a:chExt cx="3311" cy="635"/>
            </a:xfrm>
          </p:grpSpPr>
          <p:sp>
            <p:nvSpPr>
              <p:cNvPr id="48147" name="AutoShape 19"/>
              <p:cNvSpPr/>
              <p:nvPr/>
            </p:nvSpPr>
            <p:spPr>
              <a:xfrm>
                <a:off x="2119" y="3067"/>
                <a:ext cx="1571" cy="363"/>
              </a:xfrm>
              <a:prstGeom prst="wedgeEllipseCallout">
                <a:avLst>
                  <a:gd name="adj1" fmla="val 35426"/>
                  <a:gd name="adj2" fmla="val 19972"/>
                </a:avLst>
              </a:prstGeom>
              <a:solidFill>
                <a:srgbClr val="FF99FF"/>
              </a:solidFill>
              <a:ln w="9525" cap="flat" cmpd="sng">
                <a:solidFill>
                  <a:srgbClr val="FF0000"/>
                </a:solidFill>
                <a:prstDash val="sysDot"/>
                <a:miter/>
                <a:headEnd type="none" w="med" len="med"/>
                <a:tailEnd type="none" w="med" len="med"/>
              </a:ln>
            </p:spPr>
            <p:txBody>
              <a:bodyPr anchor="t"/>
              <a:p>
                <a:pPr lvl="0" indent="0" algn="ctr">
                  <a:lnSpc>
                    <a:spcPct val="90000"/>
                  </a:lnSpc>
                </a:pPr>
                <a:r>
                  <a:rPr lang="zh-CN" altLang="en-US" sz="2400" b="1" dirty="0">
                    <a:solidFill>
                      <a:schemeClr val="bg1"/>
                    </a:solidFill>
                    <a:latin typeface="Times New Roman" panose="02020603050405020304" pitchFamily="18" charset="0"/>
                    <a:ea typeface="宋体" panose="02010600030101010101" pitchFamily="2" charset="-122"/>
                  </a:rPr>
                  <a:t>借贷必相等</a:t>
                </a:r>
                <a:endParaRPr lang="zh-CN" altLang="en-US" sz="2400" b="1" dirty="0">
                  <a:solidFill>
                    <a:schemeClr val="bg1"/>
                  </a:solidFill>
                  <a:latin typeface="Times New Roman" panose="02020603050405020304" pitchFamily="18" charset="0"/>
                  <a:ea typeface="宋体" panose="02010600030101010101" pitchFamily="2" charset="-122"/>
                </a:endParaRPr>
              </a:p>
            </p:txBody>
          </p:sp>
          <p:sp>
            <p:nvSpPr>
              <p:cNvPr id="48148" name="Line 20"/>
              <p:cNvSpPr/>
              <p:nvPr/>
            </p:nvSpPr>
            <p:spPr>
              <a:xfrm flipH="1">
                <a:off x="1474" y="3249"/>
                <a:ext cx="634" cy="0"/>
              </a:xfrm>
              <a:prstGeom prst="line">
                <a:avLst/>
              </a:prstGeom>
              <a:ln w="9525" cap="flat" cmpd="sng">
                <a:solidFill>
                  <a:srgbClr val="FF0000"/>
                </a:solidFill>
                <a:prstDash val="solid"/>
                <a:round/>
                <a:headEnd type="none" w="med" len="med"/>
                <a:tailEnd type="none" w="med" len="med"/>
              </a:ln>
            </p:spPr>
          </p:sp>
          <p:sp>
            <p:nvSpPr>
              <p:cNvPr id="48149" name="Line 21"/>
              <p:cNvSpPr/>
              <p:nvPr/>
            </p:nvSpPr>
            <p:spPr>
              <a:xfrm flipH="1">
                <a:off x="3605" y="3249"/>
                <a:ext cx="1180" cy="0"/>
              </a:xfrm>
              <a:prstGeom prst="line">
                <a:avLst/>
              </a:prstGeom>
              <a:ln w="9525" cap="flat" cmpd="sng">
                <a:solidFill>
                  <a:srgbClr val="FF0000"/>
                </a:solidFill>
                <a:prstDash val="solid"/>
                <a:round/>
                <a:headEnd type="none" w="med" len="med"/>
                <a:tailEnd type="none" w="med" len="med"/>
              </a:ln>
            </p:spPr>
          </p:sp>
          <p:sp>
            <p:nvSpPr>
              <p:cNvPr id="48150" name="Line 22"/>
              <p:cNvSpPr/>
              <p:nvPr/>
            </p:nvSpPr>
            <p:spPr>
              <a:xfrm rot="10800000">
                <a:off x="4785" y="2795"/>
                <a:ext cx="0" cy="453"/>
              </a:xfrm>
              <a:prstGeom prst="line">
                <a:avLst/>
              </a:prstGeom>
              <a:ln w="9525" cap="flat" cmpd="sng">
                <a:solidFill>
                  <a:srgbClr val="FF0000"/>
                </a:solidFill>
                <a:prstDash val="solid"/>
                <a:round/>
                <a:headEnd type="none" w="med" len="med"/>
                <a:tailEnd type="triangle" w="sm" len="lg"/>
              </a:ln>
            </p:spPr>
          </p:sp>
          <p:sp>
            <p:nvSpPr>
              <p:cNvPr id="48151" name="Line 23"/>
              <p:cNvSpPr/>
              <p:nvPr/>
            </p:nvSpPr>
            <p:spPr>
              <a:xfrm rot="10800000">
                <a:off x="1474" y="2795"/>
                <a:ext cx="0" cy="453"/>
              </a:xfrm>
              <a:prstGeom prst="line">
                <a:avLst/>
              </a:prstGeom>
              <a:ln w="9525" cap="flat" cmpd="sng">
                <a:solidFill>
                  <a:srgbClr val="FF0000"/>
                </a:solidFill>
                <a:prstDash val="solid"/>
                <a:round/>
                <a:headEnd type="none" w="med" len="med"/>
                <a:tailEnd type="triangle" w="sm" len="lg"/>
              </a:ln>
            </p:spPr>
          </p:sp>
        </p:grpSp>
        <p:sp>
          <p:nvSpPr>
            <p:cNvPr id="48152" name="AutoShape 24"/>
            <p:cNvSpPr/>
            <p:nvPr/>
          </p:nvSpPr>
          <p:spPr>
            <a:xfrm>
              <a:off x="5160" y="6982"/>
              <a:ext cx="3515" cy="1622"/>
            </a:xfrm>
            <a:prstGeom prst="wedgeRoundRectCallout">
              <a:avLst>
                <a:gd name="adj1" fmla="val -7093"/>
                <a:gd name="adj2" fmla="val 1398"/>
                <a:gd name="adj3" fmla="val 16667"/>
              </a:avLst>
            </a:prstGeom>
            <a:solidFill>
              <a:srgbClr val="99FF66"/>
            </a:solidFill>
            <a:ln w="9525" cap="flat" cmpd="sng">
              <a:solidFill>
                <a:srgbClr val="000000"/>
              </a:solidFill>
              <a:prstDash val="sysDot"/>
              <a:miter/>
              <a:headEnd type="none" w="med" len="med"/>
              <a:tailEnd type="none" w="med" len="med"/>
            </a:ln>
          </p:spPr>
          <p:txBody>
            <a:bodyPr anchor="t"/>
            <a:p>
              <a:pPr lvl="0" indent="0" algn="just" eaLnBrk="0" hangingPunct="0"/>
              <a:r>
                <a:rPr lang="en-US" altLang="zh-CN" dirty="0">
                  <a:solidFill>
                    <a:srgbClr val="FF0000"/>
                  </a:solidFill>
                  <a:latin typeface="宋体" panose="02010600030101010101" pitchFamily="2" charset="-122"/>
                  <a:ea typeface="宋体" panose="02010600030101010101" pitchFamily="2" charset="-122"/>
                </a:rPr>
                <a:t>【</a:t>
              </a:r>
              <a:r>
                <a:rPr lang="zh-CN" altLang="en-US" b="1" dirty="0">
                  <a:solidFill>
                    <a:srgbClr val="0000FF"/>
                  </a:solidFill>
                  <a:latin typeface="宋体" panose="02010600030101010101" pitchFamily="2" charset="-122"/>
                  <a:ea typeface="宋体" panose="02010600030101010101" pitchFamily="2" charset="-122"/>
                </a:rPr>
                <a:t>例</a:t>
              </a:r>
              <a:r>
                <a:rPr lang="en-US" altLang="zh-CN" dirty="0">
                  <a:solidFill>
                    <a:srgbClr val="FF0000"/>
                  </a:solidFill>
                  <a:latin typeface="宋体" panose="02010600030101010101" pitchFamily="2" charset="-122"/>
                  <a:ea typeface="宋体" panose="02010600030101010101" pitchFamily="2" charset="-122"/>
                </a:rPr>
                <a:t>】</a:t>
              </a:r>
              <a:r>
                <a:rPr lang="zh-CN" altLang="en-US" b="1" dirty="0">
                  <a:solidFill>
                    <a:srgbClr val="000000"/>
                  </a:solidFill>
                  <a:latin typeface="宋体" panose="02010600030101010101" pitchFamily="2" charset="-122"/>
                  <a:ea typeface="宋体" panose="02010600030101010101" pitchFamily="2" charset="-122"/>
                </a:rPr>
                <a:t>公司收到投 资者投资</a:t>
              </a:r>
              <a:r>
                <a:rPr lang="en-US" altLang="zh-CN" b="1" dirty="0">
                  <a:solidFill>
                    <a:srgbClr val="000000"/>
                  </a:solidFill>
                  <a:latin typeface="宋体" panose="02010600030101010101" pitchFamily="2" charset="-122"/>
                  <a:ea typeface="宋体" panose="02010600030101010101" pitchFamily="2" charset="-122"/>
                </a:rPr>
                <a:t>600 000</a:t>
              </a:r>
              <a:r>
                <a:rPr lang="zh-CN" altLang="en-US" b="1" dirty="0">
                  <a:solidFill>
                    <a:srgbClr val="000000"/>
                  </a:solidFill>
                  <a:latin typeface="宋体" panose="02010600030101010101" pitchFamily="2" charset="-122"/>
                  <a:ea typeface="宋体" panose="02010600030101010101" pitchFamily="2" charset="-122"/>
                </a:rPr>
                <a:t>元，已存入银行。</a:t>
              </a:r>
              <a:endParaRPr lang="zh-CN" altLang="en-US" b="1" dirty="0">
                <a:latin typeface="Times New Roman" panose="02020603050405020304" pitchFamily="18" charset="0"/>
                <a:ea typeface="宋体" panose="02010600030101010101" pitchFamily="2" charset="-122"/>
              </a:endParaRPr>
            </a:p>
          </p:txBody>
        </p:sp>
        <p:sp>
          <p:nvSpPr>
            <p:cNvPr id="48153" name="AutoShape 25"/>
            <p:cNvSpPr/>
            <p:nvPr/>
          </p:nvSpPr>
          <p:spPr>
            <a:xfrm>
              <a:off x="12190" y="8007"/>
              <a:ext cx="1815" cy="1815"/>
            </a:xfrm>
            <a:prstGeom prst="wedgeRoundRectCallout">
              <a:avLst>
                <a:gd name="adj1" fmla="val 34847"/>
                <a:gd name="adj2" fmla="val -22176"/>
                <a:gd name="adj3" fmla="val 16667"/>
              </a:avLst>
            </a:prstGeom>
            <a:solidFill>
              <a:srgbClr val="CCFFFF"/>
            </a:solidFill>
            <a:ln w="9525" cap="flat" cmpd="sng">
              <a:solidFill>
                <a:schemeClr val="tx1"/>
              </a:solidFill>
              <a:prstDash val="sysDot"/>
              <a:miter/>
              <a:headEnd type="none" w="med" len="med"/>
              <a:tailEnd type="none" w="med" len="med"/>
            </a:ln>
          </p:spPr>
          <p:txBody>
            <a:bodyPr anchor="t"/>
            <a:p>
              <a:pPr lvl="0" indent="0" algn="ctr"/>
              <a:r>
                <a:rPr lang="en-US" altLang="zh-CN" sz="2000" b="1" dirty="0">
                  <a:solidFill>
                    <a:srgbClr val="FF0000"/>
                  </a:solidFill>
                  <a:latin typeface="Times New Roman" panose="02020603050405020304" pitchFamily="18" charset="0"/>
                  <a:ea typeface="宋体" panose="02010600030101010101" pitchFamily="2" charset="-122"/>
                </a:rPr>
                <a:t>★</a:t>
              </a:r>
              <a:r>
                <a:rPr lang="zh-CN" altLang="en-US" sz="2000" b="1" dirty="0">
                  <a:solidFill>
                    <a:srgbClr val="0000FF"/>
                  </a:solidFill>
                  <a:latin typeface="Times New Roman" panose="02020603050405020304" pitchFamily="18" charset="0"/>
                  <a:ea typeface="宋体" panose="02010600030101010101" pitchFamily="2" charset="-122"/>
                </a:rPr>
                <a:t>不会出现借贷不等</a:t>
              </a:r>
              <a:endParaRPr lang="zh-CN" altLang="en-US" sz="2000" b="1" dirty="0">
                <a:solidFill>
                  <a:srgbClr val="0000FF"/>
                </a:solidFill>
                <a:latin typeface="Times New Roman" panose="02020603050405020304" pitchFamily="18" charset="0"/>
                <a:ea typeface="宋体" panose="02010600030101010101" pitchFamily="2" charset="-122"/>
              </a:endParaRPr>
            </a:p>
          </p:txBody>
        </p:sp>
        <p:sp>
          <p:nvSpPr>
            <p:cNvPr id="48154" name="AutoShape 26"/>
            <p:cNvSpPr/>
            <p:nvPr/>
          </p:nvSpPr>
          <p:spPr>
            <a:xfrm>
              <a:off x="1417" y="6080"/>
              <a:ext cx="1247" cy="567"/>
            </a:xfrm>
            <a:prstGeom prst="wedgeRectCallout">
              <a:avLst>
                <a:gd name="adj1" fmla="val -22144"/>
                <a:gd name="adj2" fmla="val -25329"/>
              </a:avLst>
            </a:prstGeom>
            <a:solidFill>
              <a:srgbClr val="FFFF99"/>
            </a:solidFill>
            <a:ln w="9525">
              <a:noFill/>
            </a:ln>
          </p:spPr>
          <p:txBody>
            <a:bodyPr anchor="t"/>
            <a:p>
              <a:pPr lvl="0" indent="0" algn="ctr"/>
              <a:r>
                <a:rPr lang="zh-CN" altLang="en-US" sz="2000" dirty="0">
                  <a:solidFill>
                    <a:srgbClr val="0000FF"/>
                  </a:solidFill>
                  <a:latin typeface="Times New Roman" panose="02020603050405020304" pitchFamily="18" charset="0"/>
                  <a:ea typeface="宋体" panose="02010600030101010101" pitchFamily="2" charset="-122"/>
                </a:rPr>
                <a:t>借方</a:t>
              </a:r>
              <a:endParaRPr lang="zh-CN" altLang="en-US" sz="2000" dirty="0">
                <a:solidFill>
                  <a:srgbClr val="0000FF"/>
                </a:solidFill>
                <a:latin typeface="Times New Roman" panose="02020603050405020304" pitchFamily="18" charset="0"/>
                <a:ea typeface="宋体" panose="02010600030101010101" pitchFamily="2" charset="-122"/>
              </a:endParaRPr>
            </a:p>
          </p:txBody>
        </p:sp>
        <p:sp>
          <p:nvSpPr>
            <p:cNvPr id="48155" name="AutoShape 27"/>
            <p:cNvSpPr/>
            <p:nvPr/>
          </p:nvSpPr>
          <p:spPr>
            <a:xfrm>
              <a:off x="11055" y="6080"/>
              <a:ext cx="1247" cy="567"/>
            </a:xfrm>
            <a:prstGeom prst="wedgeRectCallout">
              <a:avLst>
                <a:gd name="adj1" fmla="val -22144"/>
                <a:gd name="adj2" fmla="val -25329"/>
              </a:avLst>
            </a:prstGeom>
            <a:solidFill>
              <a:srgbClr val="FFFF99"/>
            </a:solidFill>
            <a:ln w="9525">
              <a:noFill/>
            </a:ln>
          </p:spPr>
          <p:txBody>
            <a:bodyPr anchor="t"/>
            <a:p>
              <a:pPr lvl="0" indent="0" algn="ctr"/>
              <a:r>
                <a:rPr lang="zh-CN" altLang="en-US" sz="2000" dirty="0">
                  <a:solidFill>
                    <a:srgbClr val="0000FF"/>
                  </a:solidFill>
                  <a:latin typeface="Times New Roman" panose="02020603050405020304" pitchFamily="18" charset="0"/>
                  <a:ea typeface="宋体" panose="02010600030101010101" pitchFamily="2" charset="-122"/>
                </a:rPr>
                <a:t>贷方</a:t>
              </a:r>
              <a:endParaRPr lang="zh-CN" altLang="en-US" sz="2000" dirty="0">
                <a:solidFill>
                  <a:srgbClr val="0000FF"/>
                </a:solidFill>
                <a:latin typeface="Times New Roman" panose="02020603050405020304" pitchFamily="18" charset="0"/>
                <a:ea typeface="宋体" panose="02010600030101010101" pitchFamily="2" charset="-122"/>
              </a:endParaRPr>
            </a:p>
          </p:txBody>
        </p:sp>
        <p:grpSp>
          <p:nvGrpSpPr>
            <p:cNvPr id="48156" name="Group 28"/>
            <p:cNvGrpSpPr/>
            <p:nvPr/>
          </p:nvGrpSpPr>
          <p:grpSpPr>
            <a:xfrm>
              <a:off x="2100" y="4865"/>
              <a:ext cx="9637" cy="1247"/>
              <a:chOff x="930" y="1480"/>
              <a:chExt cx="3855" cy="499"/>
            </a:xfrm>
          </p:grpSpPr>
          <p:sp>
            <p:nvSpPr>
              <p:cNvPr id="48157" name="AutoShape 29"/>
              <p:cNvSpPr/>
              <p:nvPr/>
            </p:nvSpPr>
            <p:spPr>
              <a:xfrm>
                <a:off x="2108" y="1480"/>
                <a:ext cx="1534" cy="363"/>
              </a:xfrm>
              <a:prstGeom prst="wedgeEllipseCallout">
                <a:avLst>
                  <a:gd name="adj1" fmla="val 35426"/>
                  <a:gd name="adj2" fmla="val 19972"/>
                </a:avLst>
              </a:prstGeom>
              <a:solidFill>
                <a:srgbClr val="FF99FF"/>
              </a:solidFill>
              <a:ln w="9525" cap="flat" cmpd="sng">
                <a:solidFill>
                  <a:srgbClr val="FF0000"/>
                </a:solidFill>
                <a:prstDash val="sysDot"/>
                <a:miter/>
                <a:headEnd type="none" w="med" len="med"/>
                <a:tailEnd type="none" w="med" len="med"/>
              </a:ln>
            </p:spPr>
            <p:txBody>
              <a:bodyPr anchor="t"/>
              <a:p>
                <a:pPr lvl="0" indent="0" algn="ctr">
                  <a:lnSpc>
                    <a:spcPct val="90000"/>
                  </a:lnSpc>
                </a:pPr>
                <a:r>
                  <a:rPr lang="zh-CN" altLang="en-US" sz="2400" b="1" dirty="0">
                    <a:solidFill>
                      <a:schemeClr val="bg1"/>
                    </a:solidFill>
                    <a:latin typeface="Times New Roman" panose="02020603050405020304" pitchFamily="18" charset="0"/>
                    <a:ea typeface="宋体" panose="02010600030101010101" pitchFamily="2" charset="-122"/>
                  </a:rPr>
                  <a:t>有借必有贷</a:t>
                </a:r>
                <a:endParaRPr lang="zh-CN" altLang="en-US" sz="2400" b="1" dirty="0">
                  <a:solidFill>
                    <a:schemeClr val="bg1"/>
                  </a:solidFill>
                  <a:latin typeface="Times New Roman" panose="02020603050405020304" pitchFamily="18" charset="0"/>
                  <a:ea typeface="宋体" panose="02010600030101010101" pitchFamily="2" charset="-122"/>
                </a:endParaRPr>
              </a:p>
            </p:txBody>
          </p:sp>
          <p:sp>
            <p:nvSpPr>
              <p:cNvPr id="48158" name="Line 30"/>
              <p:cNvSpPr/>
              <p:nvPr/>
            </p:nvSpPr>
            <p:spPr>
              <a:xfrm flipH="1">
                <a:off x="930" y="1662"/>
                <a:ext cx="1178" cy="0"/>
              </a:xfrm>
              <a:prstGeom prst="line">
                <a:avLst/>
              </a:prstGeom>
              <a:ln w="9525" cap="flat" cmpd="sng">
                <a:solidFill>
                  <a:srgbClr val="FF0000"/>
                </a:solidFill>
                <a:prstDash val="solid"/>
                <a:round/>
                <a:headEnd type="none" w="med" len="med"/>
                <a:tailEnd type="none" w="med" len="med"/>
              </a:ln>
            </p:spPr>
          </p:sp>
          <p:sp>
            <p:nvSpPr>
              <p:cNvPr id="48159" name="Line 31"/>
              <p:cNvSpPr/>
              <p:nvPr/>
            </p:nvSpPr>
            <p:spPr>
              <a:xfrm flipH="1">
                <a:off x="3605" y="1662"/>
                <a:ext cx="1180" cy="0"/>
              </a:xfrm>
              <a:prstGeom prst="line">
                <a:avLst/>
              </a:prstGeom>
              <a:ln w="9525" cap="flat" cmpd="sng">
                <a:solidFill>
                  <a:srgbClr val="FF0000"/>
                </a:solidFill>
                <a:prstDash val="solid"/>
                <a:round/>
                <a:headEnd type="none" w="med" len="med"/>
                <a:tailEnd type="none" w="med" len="med"/>
              </a:ln>
            </p:spPr>
          </p:sp>
          <p:sp>
            <p:nvSpPr>
              <p:cNvPr id="48160" name="Line 32"/>
              <p:cNvSpPr/>
              <p:nvPr/>
            </p:nvSpPr>
            <p:spPr>
              <a:xfrm>
                <a:off x="930" y="1662"/>
                <a:ext cx="0" cy="317"/>
              </a:xfrm>
              <a:prstGeom prst="line">
                <a:avLst/>
              </a:prstGeom>
              <a:ln w="9525" cap="flat" cmpd="sng">
                <a:solidFill>
                  <a:srgbClr val="FF0000"/>
                </a:solidFill>
                <a:prstDash val="solid"/>
                <a:round/>
                <a:headEnd type="none" w="med" len="med"/>
                <a:tailEnd type="triangle" w="sm" len="lg"/>
              </a:ln>
            </p:spPr>
          </p:sp>
          <p:sp>
            <p:nvSpPr>
              <p:cNvPr id="48161" name="Line 33"/>
              <p:cNvSpPr/>
              <p:nvPr/>
            </p:nvSpPr>
            <p:spPr>
              <a:xfrm>
                <a:off x="4785" y="1662"/>
                <a:ext cx="0" cy="317"/>
              </a:xfrm>
              <a:prstGeom prst="line">
                <a:avLst/>
              </a:prstGeom>
              <a:ln w="9525" cap="flat" cmpd="sng">
                <a:solidFill>
                  <a:srgbClr val="FF0000"/>
                </a:solidFill>
                <a:prstDash val="solid"/>
                <a:round/>
                <a:headEnd type="none" w="med" len="med"/>
                <a:tailEnd type="triangle" w="sm" len="lg"/>
              </a:ln>
            </p:spPr>
          </p:sp>
        </p:grpSp>
        <p:sp>
          <p:nvSpPr>
            <p:cNvPr id="48162" name="AutoShape 34"/>
            <p:cNvSpPr/>
            <p:nvPr/>
          </p:nvSpPr>
          <p:spPr>
            <a:xfrm>
              <a:off x="12190" y="4720"/>
              <a:ext cx="1815" cy="1815"/>
            </a:xfrm>
            <a:prstGeom prst="wedgeRoundRectCallout">
              <a:avLst>
                <a:gd name="adj1" fmla="val 34847"/>
                <a:gd name="adj2" fmla="val -22176"/>
                <a:gd name="adj3" fmla="val 16667"/>
              </a:avLst>
            </a:prstGeom>
            <a:solidFill>
              <a:srgbClr val="CCFFFF"/>
            </a:solidFill>
            <a:ln w="9525" cap="flat" cmpd="sng">
              <a:solidFill>
                <a:schemeClr val="tx1"/>
              </a:solidFill>
              <a:prstDash val="sysDot"/>
              <a:miter/>
              <a:headEnd type="none" w="med" len="med"/>
              <a:tailEnd type="none" w="med" len="med"/>
            </a:ln>
          </p:spPr>
          <p:txBody>
            <a:bodyPr anchor="t"/>
            <a:p>
              <a:pPr lvl="0" indent="0" algn="ctr"/>
              <a:r>
                <a:rPr lang="en-US" altLang="zh-CN" sz="2000" b="1" dirty="0">
                  <a:solidFill>
                    <a:srgbClr val="FF0000"/>
                  </a:solidFill>
                  <a:latin typeface="Times New Roman" panose="02020603050405020304" pitchFamily="18" charset="0"/>
                  <a:ea typeface="宋体" panose="02010600030101010101" pitchFamily="2" charset="-122"/>
                </a:rPr>
                <a:t>★</a:t>
              </a:r>
              <a:r>
                <a:rPr lang="zh-CN" altLang="en-US" sz="2000" b="1" dirty="0">
                  <a:solidFill>
                    <a:srgbClr val="0000FF"/>
                  </a:solidFill>
                  <a:latin typeface="Times New Roman" panose="02020603050405020304" pitchFamily="18" charset="0"/>
                  <a:ea typeface="宋体" panose="02010600030101010101" pitchFamily="2" charset="-122"/>
                </a:rPr>
                <a:t>不会出现同借同贷</a:t>
              </a:r>
              <a:endParaRPr lang="zh-CN" altLang="en-US" sz="2000" b="1" dirty="0">
                <a:solidFill>
                  <a:srgbClr val="0000FF"/>
                </a:solidFill>
                <a:latin typeface="Times New Roman" panose="02020603050405020304" pitchFamily="18" charset="0"/>
                <a:ea typeface="宋体" panose="02010600030101010101" pitchFamily="2" charset="-122"/>
              </a:endParaRPr>
            </a:p>
          </p:txBody>
        </p:sp>
        <p:sp>
          <p:nvSpPr>
            <p:cNvPr id="48163" name="AutoShape 35"/>
            <p:cNvSpPr/>
            <p:nvPr/>
          </p:nvSpPr>
          <p:spPr>
            <a:xfrm>
              <a:off x="1590" y="7555"/>
              <a:ext cx="2607" cy="567"/>
            </a:xfrm>
            <a:prstGeom prst="wedgeRectCallout">
              <a:avLst>
                <a:gd name="adj1" fmla="val -36671"/>
                <a:gd name="adj2" fmla="val -25329"/>
              </a:avLst>
            </a:prstGeom>
            <a:noFill/>
            <a:ln w="9525">
              <a:noFill/>
            </a:ln>
          </p:spPr>
          <p:txBody>
            <a:bodyPr anchor="t"/>
            <a:p>
              <a:pPr lvl="0" indent="0"/>
              <a:r>
                <a:rPr lang="en-US" altLang="zh-CN" sz="1600" b="1" dirty="0">
                  <a:solidFill>
                    <a:srgbClr val="0000FF"/>
                  </a:solidFill>
                  <a:latin typeface="Times New Roman" panose="02020603050405020304" pitchFamily="18" charset="0"/>
                  <a:ea typeface="宋体" panose="02010600030101010101" pitchFamily="2" charset="-122"/>
                </a:rPr>
                <a:t>◆</a:t>
              </a:r>
              <a:r>
                <a:rPr lang="en-US" altLang="zh-CN" sz="1600" b="1" dirty="0">
                  <a:solidFill>
                    <a:schemeClr val="tx2"/>
                  </a:solidFill>
                  <a:latin typeface="Times New Roman" panose="02020603050405020304" pitchFamily="18" charset="0"/>
                  <a:ea typeface="宋体" panose="02010600030101010101" pitchFamily="2" charset="-122"/>
                </a:rPr>
                <a:t>     600 000</a:t>
              </a:r>
              <a:endParaRPr lang="en-US" altLang="zh-CN" sz="1600" b="1" dirty="0">
                <a:solidFill>
                  <a:schemeClr val="tx2"/>
                </a:solidFill>
                <a:latin typeface="Times New Roman" panose="02020603050405020304" pitchFamily="18" charset="0"/>
                <a:ea typeface="宋体" panose="02010600030101010101" pitchFamily="2" charset="-122"/>
              </a:endParaRPr>
            </a:p>
          </p:txBody>
        </p:sp>
        <p:sp>
          <p:nvSpPr>
            <p:cNvPr id="48164" name="AutoShape 36"/>
            <p:cNvSpPr/>
            <p:nvPr/>
          </p:nvSpPr>
          <p:spPr>
            <a:xfrm>
              <a:off x="9922" y="7555"/>
              <a:ext cx="2607" cy="567"/>
            </a:xfrm>
            <a:prstGeom prst="wedgeRectCallout">
              <a:avLst>
                <a:gd name="adj1" fmla="val -37630"/>
                <a:gd name="adj2" fmla="val -324889"/>
              </a:avLst>
            </a:prstGeom>
            <a:noFill/>
            <a:ln w="9525">
              <a:noFill/>
            </a:ln>
          </p:spPr>
          <p:txBody>
            <a:bodyPr anchor="t"/>
            <a:p>
              <a:pPr lvl="0" indent="0"/>
              <a:r>
                <a:rPr lang="en-US" altLang="zh-CN" sz="1600" b="1" dirty="0">
                  <a:solidFill>
                    <a:srgbClr val="0000FF"/>
                  </a:solidFill>
                  <a:latin typeface="Times New Roman" panose="02020603050405020304" pitchFamily="18" charset="0"/>
                  <a:ea typeface="宋体" panose="02010600030101010101" pitchFamily="2" charset="-122"/>
                </a:rPr>
                <a:t>◆</a:t>
              </a:r>
              <a:r>
                <a:rPr lang="en-US" altLang="zh-CN" sz="1600" b="1" dirty="0">
                  <a:solidFill>
                    <a:schemeClr val="tx2"/>
                  </a:solidFill>
                  <a:latin typeface="Times New Roman" panose="02020603050405020304" pitchFamily="18" charset="0"/>
                  <a:ea typeface="宋体" panose="02010600030101010101" pitchFamily="2" charset="-122"/>
                </a:rPr>
                <a:t>           600 000</a:t>
              </a:r>
              <a:endParaRPr lang="en-US" altLang="zh-CN" sz="1600" b="1" dirty="0">
                <a:solidFill>
                  <a:schemeClr val="tx2"/>
                </a:solidFill>
                <a:latin typeface="Times New Roman" panose="02020603050405020304" pitchFamily="18" charset="0"/>
                <a:ea typeface="宋体" panose="02010600030101010101" pitchFamily="2" charset="-122"/>
              </a:endParaRPr>
            </a:p>
          </p:txBody>
        </p:sp>
      </p:gr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2" name="Rectangle 2"/>
          <p:cNvSpPr>
            <a:spLocks noGrp="1"/>
          </p:cNvSpPr>
          <p:nvPr>
            <p:ph type="subTitle" idx="1"/>
          </p:nvPr>
        </p:nvSpPr>
        <p:spPr>
          <a:xfrm>
            <a:off x="378460" y="1701800"/>
            <a:ext cx="8458200" cy="741363"/>
          </a:xfrm>
        </p:spPr>
        <p:txBody>
          <a:bodyPr wrap="square" lIns="91440" tIns="45720" rIns="91440" bIns="45720" anchor="t"/>
          <a:p>
            <a:pPr algn="l" eaLnBrk="1" hangingPunct="1"/>
            <a:r>
              <a:rPr lang="en-US" altLang="zh-CN" dirty="0">
                <a:solidFill>
                  <a:srgbClr val="FF0000"/>
                </a:solidFill>
                <a:latin typeface="宋体" panose="02010600030101010101" pitchFamily="2" charset="-122"/>
                <a:ea typeface="+mn-ea"/>
                <a:cs typeface="+mn-cs"/>
              </a:rPr>
              <a:t>  </a:t>
            </a:r>
            <a:r>
              <a:rPr lang="en-US" altLang="zh-CN" sz="2400" dirty="0">
                <a:solidFill>
                  <a:srgbClr val="FF0000"/>
                </a:solidFill>
                <a:latin typeface="楷体" panose="02010609060101010101" charset="-122"/>
                <a:ea typeface="楷体" panose="02010609060101010101" charset="-122"/>
                <a:cs typeface="+mn-cs"/>
              </a:rPr>
              <a:t>【</a:t>
            </a:r>
            <a:r>
              <a:rPr lang="zh-CN" altLang="en-US" sz="2400" b="1" dirty="0">
                <a:solidFill>
                  <a:srgbClr val="3333FF"/>
                </a:solidFill>
                <a:latin typeface="楷体" panose="02010609060101010101" charset="-122"/>
                <a:ea typeface="楷体" panose="02010609060101010101" charset="-122"/>
                <a:cs typeface="+mn-cs"/>
              </a:rPr>
              <a:t>例</a:t>
            </a:r>
            <a:r>
              <a:rPr lang="en-US" altLang="zh-CN" sz="2400" b="1" dirty="0">
                <a:solidFill>
                  <a:srgbClr val="3333FF"/>
                </a:solidFill>
                <a:latin typeface="楷体" panose="02010609060101010101" charset="-122"/>
                <a:ea typeface="楷体" panose="02010609060101010101" charset="-122"/>
                <a:cs typeface="+mn-cs"/>
              </a:rPr>
              <a:t>3—1</a:t>
            </a:r>
            <a:r>
              <a:rPr lang="en-US" altLang="zh-CN" sz="2400" dirty="0">
                <a:solidFill>
                  <a:srgbClr val="FF0000"/>
                </a:solidFill>
                <a:latin typeface="楷体" panose="02010609060101010101" charset="-122"/>
                <a:ea typeface="楷体" panose="02010609060101010101" charset="-122"/>
                <a:cs typeface="+mn-cs"/>
              </a:rPr>
              <a:t>】</a:t>
            </a:r>
            <a:r>
              <a:rPr lang="zh-CN" altLang="en-US" sz="2400" b="1" dirty="0">
                <a:latin typeface="楷体" panose="02010609060101010101" charset="-122"/>
                <a:ea typeface="楷体" panose="02010609060101010101" charset="-122"/>
                <a:cs typeface="+mn-cs"/>
              </a:rPr>
              <a:t>盛荣公司借入短期借款</a:t>
            </a:r>
            <a:r>
              <a:rPr lang="en-US" altLang="zh-CN" sz="2400" b="1" dirty="0">
                <a:latin typeface="楷体" panose="02010609060101010101" charset="-122"/>
                <a:ea typeface="楷体" panose="02010609060101010101" charset="-122"/>
                <a:cs typeface="+mn-cs"/>
              </a:rPr>
              <a:t>200 000</a:t>
            </a:r>
            <a:r>
              <a:rPr lang="zh-CN" altLang="en-US" sz="2400" b="1" dirty="0">
                <a:latin typeface="楷体" panose="02010609060101010101" charset="-122"/>
                <a:ea typeface="楷体" panose="02010609060101010101" charset="-122"/>
                <a:cs typeface="+mn-cs"/>
              </a:rPr>
              <a:t>元，已存入银行。</a:t>
            </a:r>
            <a:endParaRPr lang="zh-CN" altLang="en-US" sz="2400" b="1" dirty="0">
              <a:latin typeface="楷体" panose="02010609060101010101" charset="-122"/>
              <a:ea typeface="楷体" panose="02010609060101010101" charset="-122"/>
              <a:cs typeface="+mn-cs"/>
            </a:endParaRPr>
          </a:p>
        </p:txBody>
      </p:sp>
      <p:sp>
        <p:nvSpPr>
          <p:cNvPr id="50178" name="Rectangle 3"/>
          <p:cNvSpPr/>
          <p:nvPr/>
        </p:nvSpPr>
        <p:spPr>
          <a:xfrm>
            <a:off x="304800" y="685800"/>
            <a:ext cx="8305800" cy="1139825"/>
          </a:xfrm>
          <a:prstGeom prst="rect">
            <a:avLst/>
          </a:prstGeom>
          <a:noFill/>
          <a:ln w="9525">
            <a:noFill/>
          </a:ln>
        </p:spPr>
        <p:txBody>
          <a:bodyPr anchor="t"/>
          <a:p>
            <a:pPr lvl="0" indent="0">
              <a:lnSpc>
                <a:spcPct val="90000"/>
              </a:lnSpc>
              <a:spcBef>
                <a:spcPct val="20000"/>
              </a:spcBef>
            </a:pPr>
            <a:r>
              <a:rPr lang="zh-CN" altLang="en-US" sz="2400" b="1" dirty="0">
                <a:latin typeface="楷体" panose="02010609060101010101" charset="-122"/>
                <a:ea typeface="楷体" panose="02010609060101010101" charset="-122"/>
              </a:rPr>
              <a:t>（</a:t>
            </a:r>
            <a:r>
              <a:rPr lang="en-US" altLang="zh-CN" sz="2400" dirty="0">
                <a:latin typeface="楷体" panose="02010609060101010101" charset="-122"/>
                <a:ea typeface="楷体" panose="02010609060101010101" charset="-122"/>
              </a:rPr>
              <a:t>2</a:t>
            </a:r>
            <a:r>
              <a:rPr lang="zh-CN" altLang="en-US" sz="2400" b="1" dirty="0">
                <a:latin typeface="楷体" panose="02010609060101010101" charset="-122"/>
                <a:ea typeface="楷体" panose="02010609060101010101" charset="-122"/>
              </a:rPr>
              <a:t>）借贷记账法记账规则应用举例</a:t>
            </a:r>
            <a:endParaRPr lang="zh-CN" altLang="en-US" sz="2400" b="1" dirty="0">
              <a:latin typeface="楷体" panose="02010609060101010101" charset="-122"/>
              <a:ea typeface="楷体" panose="02010609060101010101" charset="-122"/>
            </a:endParaRPr>
          </a:p>
          <a:p>
            <a:pPr lvl="0" indent="0">
              <a:lnSpc>
                <a:spcPct val="90000"/>
              </a:lnSpc>
              <a:spcBef>
                <a:spcPct val="20000"/>
              </a:spcBef>
            </a:pPr>
            <a:r>
              <a:rPr lang="zh-CN" altLang="en-US" sz="3200" b="1" dirty="0">
                <a:latin typeface="宋体" panose="02010600030101010101" pitchFamily="2" charset="-122"/>
                <a:ea typeface="宋体" panose="02010600030101010101" pitchFamily="2" charset="-122"/>
              </a:rPr>
              <a:t>     </a:t>
            </a:r>
            <a:r>
              <a:rPr lang="zh-CN" altLang="en-US" sz="2400" dirty="0">
                <a:solidFill>
                  <a:srgbClr val="FF0066"/>
                </a:solidFill>
                <a:latin typeface="楷体" panose="02010609060101010101" charset="-122"/>
                <a:ea typeface="楷体" panose="02010609060101010101" charset="-122"/>
              </a:rPr>
              <a:t>◆</a:t>
            </a:r>
            <a:r>
              <a:rPr lang="zh-CN" altLang="en-US" sz="2400" b="1" dirty="0">
                <a:solidFill>
                  <a:srgbClr val="0000FF"/>
                </a:solidFill>
                <a:latin typeface="楷体" panose="02010609060101010101" charset="-122"/>
                <a:ea typeface="楷体" panose="02010609060101010101" charset="-122"/>
              </a:rPr>
              <a:t>举例中包含了交易或事项的四种类型</a:t>
            </a:r>
            <a:endParaRPr lang="zh-CN" altLang="en-US" sz="2400" b="1" dirty="0">
              <a:solidFill>
                <a:srgbClr val="0000FF"/>
              </a:solidFill>
              <a:latin typeface="楷体" panose="02010609060101010101" charset="-122"/>
              <a:ea typeface="楷体" panose="02010609060101010101" charset="-122"/>
            </a:endParaRPr>
          </a:p>
        </p:txBody>
      </p:sp>
      <p:grpSp>
        <p:nvGrpSpPr>
          <p:cNvPr id="50179" name="组合 4"/>
          <p:cNvGrpSpPr/>
          <p:nvPr/>
        </p:nvGrpSpPr>
        <p:grpSpPr>
          <a:xfrm>
            <a:off x="215900" y="2591435"/>
            <a:ext cx="8712200" cy="2971800"/>
            <a:chOff x="283" y="5400"/>
            <a:chExt cx="13721" cy="4680"/>
          </a:xfrm>
        </p:grpSpPr>
        <p:sp>
          <p:nvSpPr>
            <p:cNvPr id="50180" name="Text Box 4"/>
            <p:cNvSpPr txBox="1"/>
            <p:nvPr/>
          </p:nvSpPr>
          <p:spPr>
            <a:xfrm>
              <a:off x="962" y="5545"/>
              <a:ext cx="12475" cy="3215"/>
            </a:xfrm>
            <a:prstGeom prst="rect">
              <a:avLst/>
            </a:prstGeom>
            <a:solidFill>
              <a:srgbClr val="FFFF99"/>
            </a:solidFill>
            <a:ln w="9525">
              <a:noFill/>
            </a:ln>
          </p:spPr>
          <p:txBody>
            <a:bodyPr anchor="t"/>
            <a:p>
              <a:pPr lvl="0" indent="0" algn="just" eaLnBrk="0" hangingPunct="0"/>
              <a:endParaRPr lang="en-US" altLang="zh-CN" dirty="0">
                <a:latin typeface="Times New Roman" panose="02020603050405020304" pitchFamily="18" charset="0"/>
                <a:ea typeface="宋体" panose="02010600030101010101" pitchFamily="2" charset="-122"/>
              </a:endParaRPr>
            </a:p>
            <a:p>
              <a:pPr lvl="0" indent="0" algn="just" eaLnBrk="0" hangingPunct="0"/>
              <a:endParaRPr lang="en-US" altLang="zh-CN" dirty="0">
                <a:latin typeface="Times New Roman" panose="02020603050405020304" pitchFamily="18" charset="0"/>
                <a:ea typeface="宋体" panose="02010600030101010101" pitchFamily="2" charset="-122"/>
              </a:endParaRPr>
            </a:p>
            <a:p>
              <a:pPr lvl="0" indent="0" algn="just" eaLnBrk="0" hangingPunct="0"/>
              <a:endParaRPr lang="en-US" altLang="zh-CN" dirty="0">
                <a:latin typeface="Times New Roman" panose="02020603050405020304" pitchFamily="18" charset="0"/>
                <a:ea typeface="宋体" panose="02010600030101010101" pitchFamily="2" charset="-122"/>
              </a:endParaRPr>
            </a:p>
            <a:p>
              <a:pPr lvl="0" indent="0" algn="just" eaLnBrk="0" hangingPunct="0"/>
              <a:endParaRPr lang="en-US" altLang="zh-CN" dirty="0">
                <a:latin typeface="Times New Roman" panose="02020603050405020304" pitchFamily="18" charset="0"/>
                <a:ea typeface="宋体" panose="02010600030101010101" pitchFamily="2" charset="-122"/>
              </a:endParaRPr>
            </a:p>
          </p:txBody>
        </p:sp>
        <p:grpSp>
          <p:nvGrpSpPr>
            <p:cNvPr id="50181" name="Group 5"/>
            <p:cNvGrpSpPr/>
            <p:nvPr/>
          </p:nvGrpSpPr>
          <p:grpSpPr>
            <a:xfrm>
              <a:off x="960" y="5400"/>
              <a:ext cx="5897" cy="3095"/>
              <a:chOff x="385" y="2386"/>
              <a:chExt cx="2359" cy="1238"/>
            </a:xfrm>
          </p:grpSpPr>
          <p:sp>
            <p:nvSpPr>
              <p:cNvPr id="50182" name="AutoShape 6"/>
              <p:cNvSpPr/>
              <p:nvPr/>
            </p:nvSpPr>
            <p:spPr>
              <a:xfrm>
                <a:off x="681" y="2808"/>
                <a:ext cx="2062" cy="590"/>
              </a:xfrm>
              <a:prstGeom prst="wedgeRectCallout">
                <a:avLst>
                  <a:gd name="adj1" fmla="val 24537"/>
                  <a:gd name="adj2" fmla="val 24917"/>
                </a:avLst>
              </a:prstGeom>
              <a:solidFill>
                <a:srgbClr val="FFFF99"/>
              </a:solidFill>
              <a:ln w="9525">
                <a:noFill/>
              </a:ln>
            </p:spPr>
            <p:txBody>
              <a:bodyPr anchor="t"/>
              <a:p>
                <a:pPr lvl="0" indent="0" algn="ctr"/>
                <a:r>
                  <a:rPr lang="zh-CN" altLang="en-US" sz="2000" dirty="0">
                    <a:latin typeface="Times New Roman" panose="02020603050405020304" pitchFamily="18" charset="0"/>
                    <a:ea typeface="宋体" panose="02010600030101010101" pitchFamily="2" charset="-122"/>
                  </a:rPr>
                  <a:t>借方</a:t>
                </a:r>
                <a:r>
                  <a:rPr lang="zh-CN" altLang="en-US" sz="2000" b="1" dirty="0">
                    <a:latin typeface="Times New Roman" panose="02020603050405020304" pitchFamily="18" charset="0"/>
                    <a:ea typeface="宋体" panose="02010600030101010101" pitchFamily="2" charset="-122"/>
                  </a:rPr>
                  <a:t>        银行存款</a:t>
                </a:r>
                <a:r>
                  <a:rPr lang="zh-CN" altLang="en-US" sz="2000" dirty="0">
                    <a:latin typeface="Times New Roman" panose="02020603050405020304" pitchFamily="18" charset="0"/>
                    <a:ea typeface="宋体" panose="02010600030101010101" pitchFamily="2" charset="-122"/>
                  </a:rPr>
                  <a:t>        贷方</a:t>
                </a:r>
                <a:endParaRPr lang="zh-CN" altLang="en-US" sz="2000" dirty="0">
                  <a:latin typeface="Times New Roman" panose="02020603050405020304" pitchFamily="18" charset="0"/>
                  <a:ea typeface="宋体" panose="02010600030101010101" pitchFamily="2" charset="-122"/>
                </a:endParaRPr>
              </a:p>
            </p:txBody>
          </p:sp>
          <p:sp>
            <p:nvSpPr>
              <p:cNvPr id="50183" name="Line 7"/>
              <p:cNvSpPr/>
              <p:nvPr/>
            </p:nvSpPr>
            <p:spPr>
              <a:xfrm flipV="1">
                <a:off x="703" y="3081"/>
                <a:ext cx="2041" cy="0"/>
              </a:xfrm>
              <a:prstGeom prst="line">
                <a:avLst/>
              </a:prstGeom>
              <a:ln w="28575" cap="flat" cmpd="sng">
                <a:solidFill>
                  <a:srgbClr val="0000FF"/>
                </a:solidFill>
                <a:prstDash val="solid"/>
                <a:round/>
                <a:headEnd type="none" w="med" len="med"/>
                <a:tailEnd type="none" w="med" len="med"/>
              </a:ln>
            </p:spPr>
          </p:sp>
          <p:sp>
            <p:nvSpPr>
              <p:cNvPr id="50184" name="Line 8"/>
              <p:cNvSpPr/>
              <p:nvPr/>
            </p:nvSpPr>
            <p:spPr>
              <a:xfrm>
                <a:off x="1746" y="3081"/>
                <a:ext cx="0" cy="543"/>
              </a:xfrm>
              <a:prstGeom prst="line">
                <a:avLst/>
              </a:prstGeom>
              <a:ln w="9525" cap="flat" cmpd="sng">
                <a:solidFill>
                  <a:srgbClr val="0000FF"/>
                </a:solidFill>
                <a:prstDash val="solid"/>
                <a:round/>
                <a:headEnd type="none" w="med" len="med"/>
                <a:tailEnd type="none" w="med" len="med"/>
              </a:ln>
            </p:spPr>
          </p:sp>
          <p:sp>
            <p:nvSpPr>
              <p:cNvPr id="50185" name="AutoShape 9"/>
              <p:cNvSpPr/>
              <p:nvPr/>
            </p:nvSpPr>
            <p:spPr>
              <a:xfrm>
                <a:off x="612" y="3113"/>
                <a:ext cx="726" cy="227"/>
              </a:xfrm>
              <a:prstGeom prst="wedgeRoundRectCallout">
                <a:avLst>
                  <a:gd name="adj1" fmla="val 7162"/>
                  <a:gd name="adj2" fmla="val 40750"/>
                  <a:gd name="adj3" fmla="val 16667"/>
                </a:avLst>
              </a:prstGeom>
              <a:noFill/>
              <a:ln w="9525">
                <a:noFill/>
              </a:ln>
            </p:spPr>
            <p:txBody>
              <a:bodyPr anchor="t"/>
              <a:p>
                <a:pPr lvl="0" indent="0" algn="ctr"/>
                <a:r>
                  <a:rPr lang="zh-CN" altLang="en-US" sz="1600" b="1" dirty="0">
                    <a:solidFill>
                      <a:schemeClr val="tx2"/>
                    </a:solidFill>
                    <a:latin typeface="Times New Roman" panose="02020603050405020304" pitchFamily="18" charset="0"/>
                    <a:ea typeface="宋体" panose="02010600030101010101" pitchFamily="2" charset="-122"/>
                  </a:rPr>
                  <a:t>期初余额</a:t>
                </a:r>
                <a:endParaRPr lang="zh-CN" altLang="en-US" sz="1600" b="1" dirty="0">
                  <a:solidFill>
                    <a:schemeClr val="tx2"/>
                  </a:solidFill>
                  <a:latin typeface="Times New Roman" panose="02020603050405020304" pitchFamily="18" charset="0"/>
                  <a:ea typeface="宋体" panose="02010600030101010101" pitchFamily="2" charset="-122"/>
                </a:endParaRPr>
              </a:p>
            </p:txBody>
          </p:sp>
          <p:sp>
            <p:nvSpPr>
              <p:cNvPr id="50186" name="AutoShape 10"/>
              <p:cNvSpPr/>
              <p:nvPr/>
            </p:nvSpPr>
            <p:spPr>
              <a:xfrm>
                <a:off x="1202" y="3125"/>
                <a:ext cx="590" cy="181"/>
              </a:xfrm>
              <a:prstGeom prst="wedgeRoundRectCallout">
                <a:avLst>
                  <a:gd name="adj1" fmla="val 66440"/>
                  <a:gd name="adj2" fmla="val 63810"/>
                  <a:gd name="adj3" fmla="val 16667"/>
                </a:avLst>
              </a:prstGeom>
              <a:noFill/>
              <a:ln w="9525">
                <a:noFill/>
              </a:ln>
            </p:spPr>
            <p:txBody>
              <a:bodyPr anchor="t"/>
              <a:p>
                <a:pPr lvl="0" indent="0" algn="ctr"/>
                <a:r>
                  <a:rPr lang="en-US" altLang="zh-CN" sz="1600" b="1" dirty="0">
                    <a:solidFill>
                      <a:schemeClr val="tx2"/>
                    </a:solidFill>
                    <a:latin typeface="Times New Roman" panose="02020603050405020304" pitchFamily="18" charset="0"/>
                    <a:ea typeface="宋体" panose="02010600030101010101" pitchFamily="2" charset="-122"/>
                  </a:rPr>
                  <a:t>850 000</a:t>
                </a:r>
                <a:endParaRPr lang="en-US" altLang="zh-CN" sz="1600" b="1" dirty="0">
                  <a:solidFill>
                    <a:schemeClr val="tx2"/>
                  </a:solidFill>
                  <a:latin typeface="Times New Roman" panose="02020603050405020304" pitchFamily="18" charset="0"/>
                  <a:ea typeface="宋体" panose="02010600030101010101" pitchFamily="2" charset="-122"/>
                </a:endParaRPr>
              </a:p>
            </p:txBody>
          </p:sp>
          <p:sp>
            <p:nvSpPr>
              <p:cNvPr id="50187" name="AutoShape 11"/>
              <p:cNvSpPr/>
              <p:nvPr/>
            </p:nvSpPr>
            <p:spPr>
              <a:xfrm>
                <a:off x="703" y="3397"/>
                <a:ext cx="1088" cy="227"/>
              </a:xfrm>
              <a:prstGeom prst="wedgeRoundRectCallout">
                <a:avLst>
                  <a:gd name="adj1" fmla="val -6708"/>
                  <a:gd name="adj2" fmla="val 19602"/>
                  <a:gd name="adj3" fmla="val 16667"/>
                </a:avLst>
              </a:prstGeom>
              <a:noFill/>
              <a:ln w="9525">
                <a:noFill/>
              </a:ln>
            </p:spPr>
            <p:txBody>
              <a:bodyPr anchor="t"/>
              <a:p>
                <a:pPr lvl="0" indent="0"/>
                <a:r>
                  <a:rPr lang="zh-CN" altLang="en-US" sz="1600" b="1" dirty="0">
                    <a:solidFill>
                      <a:schemeClr val="tx2"/>
                    </a:solidFill>
                    <a:latin typeface="Times New Roman" panose="02020603050405020304" pitchFamily="18" charset="0"/>
                    <a:ea typeface="宋体" panose="02010600030101010101" pitchFamily="2" charset="-122"/>
                  </a:rPr>
                  <a:t>（</a:t>
                </a:r>
                <a:r>
                  <a:rPr lang="en-US" altLang="zh-CN" sz="1600" b="1" dirty="0">
                    <a:solidFill>
                      <a:schemeClr val="tx2"/>
                    </a:solidFill>
                    <a:latin typeface="Times New Roman" panose="02020603050405020304" pitchFamily="18" charset="0"/>
                    <a:ea typeface="宋体" panose="02010600030101010101" pitchFamily="2" charset="-122"/>
                  </a:rPr>
                  <a:t>1</a:t>
                </a:r>
                <a:r>
                  <a:rPr lang="zh-CN" altLang="en-US" sz="1600" b="1" dirty="0">
                    <a:solidFill>
                      <a:schemeClr val="tx2"/>
                    </a:solidFill>
                    <a:latin typeface="Times New Roman" panose="02020603050405020304" pitchFamily="18" charset="0"/>
                    <a:ea typeface="宋体" panose="02010600030101010101" pitchFamily="2" charset="-122"/>
                  </a:rPr>
                  <a:t>）     </a:t>
                </a:r>
                <a:r>
                  <a:rPr lang="en-US" altLang="zh-CN" sz="1600" b="1" dirty="0">
                    <a:solidFill>
                      <a:schemeClr val="tx2"/>
                    </a:solidFill>
                    <a:latin typeface="Times New Roman" panose="02020603050405020304" pitchFamily="18" charset="0"/>
                    <a:ea typeface="宋体" panose="02010600030101010101" pitchFamily="2" charset="-122"/>
                  </a:rPr>
                  <a:t>200 000</a:t>
                </a:r>
                <a:endParaRPr lang="en-US" altLang="zh-CN" sz="1600" b="1" dirty="0">
                  <a:solidFill>
                    <a:schemeClr val="tx2"/>
                  </a:solidFill>
                  <a:latin typeface="Times New Roman" panose="02020603050405020304" pitchFamily="18" charset="0"/>
                  <a:ea typeface="宋体" panose="02010600030101010101" pitchFamily="2" charset="-122"/>
                </a:endParaRPr>
              </a:p>
            </p:txBody>
          </p:sp>
          <p:sp>
            <p:nvSpPr>
              <p:cNvPr id="50188" name="AutoShape 12"/>
              <p:cNvSpPr/>
              <p:nvPr/>
            </p:nvSpPr>
            <p:spPr>
              <a:xfrm>
                <a:off x="385" y="2386"/>
                <a:ext cx="1044" cy="272"/>
              </a:xfrm>
              <a:prstGeom prst="wedgeRoundRectCallout">
                <a:avLst>
                  <a:gd name="adj1" fmla="val 61208"/>
                  <a:gd name="adj2" fmla="val 99264"/>
                  <a:gd name="adj3" fmla="val 16667"/>
                </a:avLst>
              </a:prstGeom>
              <a:solidFill>
                <a:srgbClr val="CCFFCC"/>
              </a:solidFill>
              <a:ln w="9525" cap="flat" cmpd="sng">
                <a:solidFill>
                  <a:schemeClr val="tx1"/>
                </a:solidFill>
                <a:prstDash val="sysDot"/>
                <a:miter/>
                <a:headEnd type="none" w="med" len="med"/>
                <a:tailEnd type="none" w="med" len="med"/>
              </a:ln>
            </p:spPr>
            <p:txBody>
              <a:bodyPr anchor="t"/>
              <a:p>
                <a:pPr lvl="0" indent="0" algn="ctr"/>
                <a:r>
                  <a:rPr lang="zh-CN" altLang="en-US" sz="2000" b="1" dirty="0">
                    <a:solidFill>
                      <a:srgbClr val="0000FF"/>
                    </a:solidFill>
                    <a:latin typeface="Times New Roman" panose="02020603050405020304" pitchFamily="18" charset="0"/>
                    <a:ea typeface="宋体" panose="02010600030101010101" pitchFamily="2" charset="-122"/>
                  </a:rPr>
                  <a:t>资产类账户</a:t>
                </a:r>
                <a:endParaRPr lang="zh-CN" altLang="en-US" sz="2000" b="1" dirty="0">
                  <a:solidFill>
                    <a:srgbClr val="0000FF"/>
                  </a:solidFill>
                  <a:latin typeface="Times New Roman" panose="02020603050405020304" pitchFamily="18" charset="0"/>
                  <a:ea typeface="宋体" panose="02010600030101010101" pitchFamily="2" charset="-122"/>
                </a:endParaRPr>
              </a:p>
            </p:txBody>
          </p:sp>
        </p:grpSp>
        <p:grpSp>
          <p:nvGrpSpPr>
            <p:cNvPr id="50189" name="Group 27"/>
            <p:cNvGrpSpPr/>
            <p:nvPr/>
          </p:nvGrpSpPr>
          <p:grpSpPr>
            <a:xfrm>
              <a:off x="7320" y="5520"/>
              <a:ext cx="6187" cy="2975"/>
              <a:chOff x="2949" y="2208"/>
              <a:chExt cx="2475" cy="1190"/>
            </a:xfrm>
          </p:grpSpPr>
          <p:sp>
            <p:nvSpPr>
              <p:cNvPr id="50190" name="AutoShape 14"/>
              <p:cNvSpPr/>
              <p:nvPr/>
            </p:nvSpPr>
            <p:spPr>
              <a:xfrm>
                <a:off x="2949" y="2581"/>
                <a:ext cx="2062" cy="590"/>
              </a:xfrm>
              <a:prstGeom prst="wedgeRectCallout">
                <a:avLst>
                  <a:gd name="adj1" fmla="val 24537"/>
                  <a:gd name="adj2" fmla="val 24917"/>
                </a:avLst>
              </a:prstGeom>
              <a:solidFill>
                <a:srgbClr val="FFFF99"/>
              </a:solidFill>
              <a:ln w="9525">
                <a:noFill/>
              </a:ln>
            </p:spPr>
            <p:txBody>
              <a:bodyPr anchor="t"/>
              <a:p>
                <a:pPr lvl="0" indent="0" algn="ctr"/>
                <a:r>
                  <a:rPr lang="zh-CN" altLang="en-US" sz="2000" dirty="0">
                    <a:latin typeface="Times New Roman" panose="02020603050405020304" pitchFamily="18" charset="0"/>
                    <a:ea typeface="宋体" panose="02010600030101010101" pitchFamily="2" charset="-122"/>
                  </a:rPr>
                  <a:t>借方</a:t>
                </a:r>
                <a:r>
                  <a:rPr lang="zh-CN" altLang="en-US" sz="2000" b="1" dirty="0">
                    <a:latin typeface="Times New Roman" panose="02020603050405020304" pitchFamily="18" charset="0"/>
                    <a:ea typeface="宋体" panose="02010600030101010101" pitchFamily="2" charset="-122"/>
                  </a:rPr>
                  <a:t>        短期借款</a:t>
                </a:r>
                <a:r>
                  <a:rPr lang="zh-CN" altLang="en-US" sz="2000" dirty="0">
                    <a:latin typeface="Times New Roman" panose="02020603050405020304" pitchFamily="18" charset="0"/>
                    <a:ea typeface="宋体" panose="02010600030101010101" pitchFamily="2" charset="-122"/>
                  </a:rPr>
                  <a:t>        贷方</a:t>
                </a:r>
                <a:endParaRPr lang="zh-CN" altLang="en-US" sz="2000" dirty="0">
                  <a:latin typeface="Times New Roman" panose="02020603050405020304" pitchFamily="18" charset="0"/>
                  <a:ea typeface="宋体" panose="02010600030101010101" pitchFamily="2" charset="-122"/>
                </a:endParaRPr>
              </a:p>
            </p:txBody>
          </p:sp>
          <p:sp>
            <p:nvSpPr>
              <p:cNvPr id="50191" name="Line 15"/>
              <p:cNvSpPr/>
              <p:nvPr/>
            </p:nvSpPr>
            <p:spPr>
              <a:xfrm flipV="1">
                <a:off x="2971" y="2854"/>
                <a:ext cx="2041" cy="0"/>
              </a:xfrm>
              <a:prstGeom prst="line">
                <a:avLst/>
              </a:prstGeom>
              <a:ln w="28575" cap="flat" cmpd="sng">
                <a:solidFill>
                  <a:srgbClr val="0000FF"/>
                </a:solidFill>
                <a:prstDash val="solid"/>
                <a:round/>
                <a:headEnd type="none" w="med" len="med"/>
                <a:tailEnd type="none" w="med" len="med"/>
              </a:ln>
            </p:spPr>
          </p:sp>
          <p:sp>
            <p:nvSpPr>
              <p:cNvPr id="50192" name="Line 16"/>
              <p:cNvSpPr/>
              <p:nvPr/>
            </p:nvSpPr>
            <p:spPr>
              <a:xfrm>
                <a:off x="3923" y="2854"/>
                <a:ext cx="0" cy="544"/>
              </a:xfrm>
              <a:prstGeom prst="line">
                <a:avLst/>
              </a:prstGeom>
              <a:ln w="9525" cap="flat" cmpd="sng">
                <a:solidFill>
                  <a:srgbClr val="0000FF"/>
                </a:solidFill>
                <a:prstDash val="solid"/>
                <a:round/>
                <a:headEnd type="none" w="med" len="med"/>
                <a:tailEnd type="none" w="med" len="med"/>
              </a:ln>
            </p:spPr>
          </p:sp>
          <p:sp>
            <p:nvSpPr>
              <p:cNvPr id="50193" name="AutoShape 17"/>
              <p:cNvSpPr/>
              <p:nvPr/>
            </p:nvSpPr>
            <p:spPr>
              <a:xfrm>
                <a:off x="3833" y="2886"/>
                <a:ext cx="726" cy="227"/>
              </a:xfrm>
              <a:prstGeom prst="wedgeRoundRectCallout">
                <a:avLst>
                  <a:gd name="adj1" fmla="val 7162"/>
                  <a:gd name="adj2" fmla="val 40750"/>
                  <a:gd name="adj3" fmla="val 16667"/>
                </a:avLst>
              </a:prstGeom>
              <a:noFill/>
              <a:ln w="9525">
                <a:noFill/>
              </a:ln>
            </p:spPr>
            <p:txBody>
              <a:bodyPr anchor="t"/>
              <a:p>
                <a:pPr lvl="0" indent="0" algn="ctr"/>
                <a:r>
                  <a:rPr lang="zh-CN" altLang="en-US" sz="1600" b="1" dirty="0">
                    <a:solidFill>
                      <a:schemeClr val="tx2"/>
                    </a:solidFill>
                    <a:latin typeface="Times New Roman" panose="02020603050405020304" pitchFamily="18" charset="0"/>
                    <a:ea typeface="宋体" panose="02010600030101010101" pitchFamily="2" charset="-122"/>
                  </a:rPr>
                  <a:t>期初余额</a:t>
                </a:r>
                <a:endParaRPr lang="zh-CN" altLang="en-US" sz="1600" b="1" dirty="0">
                  <a:solidFill>
                    <a:schemeClr val="tx2"/>
                  </a:solidFill>
                  <a:latin typeface="Times New Roman" panose="02020603050405020304" pitchFamily="18" charset="0"/>
                  <a:ea typeface="宋体" panose="02010600030101010101" pitchFamily="2" charset="-122"/>
                </a:endParaRPr>
              </a:p>
            </p:txBody>
          </p:sp>
          <p:sp>
            <p:nvSpPr>
              <p:cNvPr id="50194" name="AutoShape 18"/>
              <p:cNvSpPr/>
              <p:nvPr/>
            </p:nvSpPr>
            <p:spPr>
              <a:xfrm>
                <a:off x="4378" y="2899"/>
                <a:ext cx="726" cy="169"/>
              </a:xfrm>
              <a:prstGeom prst="wedgeRoundRectCallout">
                <a:avLst>
                  <a:gd name="adj1" fmla="val 44630"/>
                  <a:gd name="adj2" fmla="val 71894"/>
                  <a:gd name="adj3" fmla="val 16667"/>
                </a:avLst>
              </a:prstGeom>
              <a:noFill/>
              <a:ln w="9525">
                <a:noFill/>
              </a:ln>
            </p:spPr>
            <p:txBody>
              <a:bodyPr anchor="t"/>
              <a:p>
                <a:pPr lvl="0" indent="0" algn="ctr"/>
                <a:r>
                  <a:rPr lang="en-US" altLang="zh-CN" sz="1600" b="1" dirty="0">
                    <a:solidFill>
                      <a:schemeClr val="tx2"/>
                    </a:solidFill>
                    <a:latin typeface="Times New Roman" panose="02020603050405020304" pitchFamily="18" charset="0"/>
                    <a:ea typeface="宋体" panose="02010600030101010101" pitchFamily="2" charset="-122"/>
                  </a:rPr>
                  <a:t>   100 000</a:t>
                </a:r>
                <a:endParaRPr lang="en-US" altLang="zh-CN" sz="1600" b="1" dirty="0">
                  <a:solidFill>
                    <a:schemeClr val="tx2"/>
                  </a:solidFill>
                  <a:latin typeface="Times New Roman" panose="02020603050405020304" pitchFamily="18" charset="0"/>
                  <a:ea typeface="宋体" panose="02010600030101010101" pitchFamily="2" charset="-122"/>
                </a:endParaRPr>
              </a:p>
            </p:txBody>
          </p:sp>
          <p:sp>
            <p:nvSpPr>
              <p:cNvPr id="50195" name="AutoShape 19"/>
              <p:cNvSpPr/>
              <p:nvPr/>
            </p:nvSpPr>
            <p:spPr>
              <a:xfrm>
                <a:off x="3981" y="3171"/>
                <a:ext cx="1088" cy="227"/>
              </a:xfrm>
              <a:prstGeom prst="wedgeRoundRectCallout">
                <a:avLst>
                  <a:gd name="adj1" fmla="val -6708"/>
                  <a:gd name="adj2" fmla="val 19602"/>
                  <a:gd name="adj3" fmla="val 16667"/>
                </a:avLst>
              </a:prstGeom>
              <a:noFill/>
              <a:ln w="9525">
                <a:noFill/>
              </a:ln>
            </p:spPr>
            <p:txBody>
              <a:bodyPr anchor="t"/>
              <a:p>
                <a:pPr lvl="0" indent="0"/>
                <a:r>
                  <a:rPr lang="zh-CN" altLang="en-US" sz="1600" b="1" dirty="0">
                    <a:solidFill>
                      <a:schemeClr val="tx2"/>
                    </a:solidFill>
                    <a:latin typeface="Times New Roman" panose="02020603050405020304" pitchFamily="18" charset="0"/>
                    <a:ea typeface="宋体" panose="02010600030101010101" pitchFamily="2" charset="-122"/>
                  </a:rPr>
                  <a:t>（</a:t>
                </a:r>
                <a:r>
                  <a:rPr lang="en-US" altLang="zh-CN" sz="1600" b="1" dirty="0">
                    <a:solidFill>
                      <a:schemeClr val="tx2"/>
                    </a:solidFill>
                    <a:latin typeface="Times New Roman" panose="02020603050405020304" pitchFamily="18" charset="0"/>
                    <a:ea typeface="宋体" panose="02010600030101010101" pitchFamily="2" charset="-122"/>
                  </a:rPr>
                  <a:t>1</a:t>
                </a:r>
                <a:r>
                  <a:rPr lang="zh-CN" altLang="en-US" sz="1600" b="1" dirty="0">
                    <a:solidFill>
                      <a:schemeClr val="tx2"/>
                    </a:solidFill>
                    <a:latin typeface="Times New Roman" panose="02020603050405020304" pitchFamily="18" charset="0"/>
                    <a:ea typeface="宋体" panose="02010600030101010101" pitchFamily="2" charset="-122"/>
                  </a:rPr>
                  <a:t>）     </a:t>
                </a:r>
                <a:r>
                  <a:rPr lang="en-US" altLang="zh-CN" sz="1600" b="1" dirty="0">
                    <a:solidFill>
                      <a:schemeClr val="tx2"/>
                    </a:solidFill>
                    <a:latin typeface="Times New Roman" panose="02020603050405020304" pitchFamily="18" charset="0"/>
                    <a:ea typeface="宋体" panose="02010600030101010101" pitchFamily="2" charset="-122"/>
                  </a:rPr>
                  <a:t>200 000</a:t>
                </a:r>
                <a:endParaRPr lang="en-US" altLang="zh-CN" sz="1600" b="1" dirty="0">
                  <a:solidFill>
                    <a:schemeClr val="tx2"/>
                  </a:solidFill>
                  <a:latin typeface="Times New Roman" panose="02020603050405020304" pitchFamily="18" charset="0"/>
                  <a:ea typeface="宋体" panose="02010600030101010101" pitchFamily="2" charset="-122"/>
                </a:endParaRPr>
              </a:p>
            </p:txBody>
          </p:sp>
          <p:sp>
            <p:nvSpPr>
              <p:cNvPr id="50196" name="AutoShape 20"/>
              <p:cNvSpPr/>
              <p:nvPr/>
            </p:nvSpPr>
            <p:spPr>
              <a:xfrm>
                <a:off x="4377" y="2208"/>
                <a:ext cx="1047" cy="315"/>
              </a:xfrm>
              <a:prstGeom prst="wedgeRoundRectCallout">
                <a:avLst>
                  <a:gd name="adj1" fmla="val -75310"/>
                  <a:gd name="adj2" fmla="val 70000"/>
                  <a:gd name="adj3" fmla="val 16667"/>
                </a:avLst>
              </a:prstGeom>
              <a:solidFill>
                <a:srgbClr val="CCFFCC"/>
              </a:solidFill>
              <a:ln w="9525" cap="flat" cmpd="sng">
                <a:solidFill>
                  <a:schemeClr val="tx1"/>
                </a:solidFill>
                <a:prstDash val="sysDot"/>
                <a:miter/>
                <a:headEnd type="none" w="med" len="med"/>
                <a:tailEnd type="none" w="med" len="med"/>
              </a:ln>
            </p:spPr>
            <p:txBody>
              <a:bodyPr anchor="t"/>
              <a:p>
                <a:pPr lvl="0" indent="0" algn="ctr"/>
                <a:r>
                  <a:rPr lang="zh-CN" altLang="en-US" sz="2000" b="1" dirty="0">
                    <a:solidFill>
                      <a:srgbClr val="0000FF"/>
                    </a:solidFill>
                    <a:latin typeface="Times New Roman" panose="02020603050405020304" pitchFamily="18" charset="0"/>
                    <a:ea typeface="宋体" panose="02010600030101010101" pitchFamily="2" charset="-122"/>
                  </a:rPr>
                  <a:t>负债类账户</a:t>
                </a:r>
                <a:endParaRPr lang="zh-CN" altLang="en-US" sz="2000" b="1" dirty="0">
                  <a:solidFill>
                    <a:srgbClr val="0000FF"/>
                  </a:solidFill>
                  <a:latin typeface="Times New Roman" panose="02020603050405020304" pitchFamily="18" charset="0"/>
                  <a:ea typeface="宋体" panose="02010600030101010101" pitchFamily="2" charset="-122"/>
                </a:endParaRPr>
              </a:p>
            </p:txBody>
          </p:sp>
        </p:grpSp>
        <p:sp>
          <p:nvSpPr>
            <p:cNvPr id="50197" name="AutoShape 21"/>
            <p:cNvSpPr/>
            <p:nvPr/>
          </p:nvSpPr>
          <p:spPr>
            <a:xfrm>
              <a:off x="3005" y="9357"/>
              <a:ext cx="9070" cy="722"/>
            </a:xfrm>
            <a:prstGeom prst="wedgeRoundRectCallout">
              <a:avLst>
                <a:gd name="adj1" fmla="val -6917"/>
                <a:gd name="adj2" fmla="val 15051"/>
                <a:gd name="adj3" fmla="val 16667"/>
              </a:avLst>
            </a:prstGeom>
            <a:solidFill>
              <a:srgbClr val="66FFFF"/>
            </a:solidFill>
            <a:ln w="9525" cap="flat" cmpd="sng">
              <a:solidFill>
                <a:schemeClr val="tx1"/>
              </a:solidFill>
              <a:prstDash val="sysDot"/>
              <a:miter/>
              <a:headEnd type="none" w="med" len="med"/>
              <a:tailEnd type="none" w="med" len="med"/>
            </a:ln>
          </p:spPr>
          <p:txBody>
            <a:bodyPr anchor="t"/>
            <a:p>
              <a:pPr lvl="0" indent="0" algn="ctr"/>
              <a:r>
                <a:rPr lang="zh-CN" altLang="en-US" sz="2000" b="1" dirty="0">
                  <a:solidFill>
                    <a:srgbClr val="FF0000"/>
                  </a:solidFill>
                  <a:latin typeface="Times New Roman" panose="02020603050405020304" pitchFamily="18" charset="0"/>
                  <a:ea typeface="宋体" panose="02010600030101010101" pitchFamily="2" charset="-122"/>
                </a:rPr>
                <a:t>业务类型</a:t>
              </a:r>
              <a:r>
                <a:rPr lang="zh-CN" altLang="en-US" sz="2000" b="1" dirty="0">
                  <a:solidFill>
                    <a:srgbClr val="0000FF"/>
                  </a:solidFill>
                  <a:latin typeface="Times New Roman" panose="02020603050405020304" pitchFamily="18" charset="0"/>
                  <a:ea typeface="宋体" panose="02010600030101010101" pitchFamily="2" charset="-122"/>
                </a:rPr>
                <a:t>：影响等式双方要素，双方同增</a:t>
              </a:r>
              <a:endParaRPr lang="zh-CN" altLang="en-US" sz="2000" b="1" dirty="0">
                <a:solidFill>
                  <a:srgbClr val="0000FF"/>
                </a:solidFill>
                <a:latin typeface="Times New Roman" panose="02020603050405020304" pitchFamily="18" charset="0"/>
                <a:ea typeface="宋体" panose="02010600030101010101" pitchFamily="2" charset="-122"/>
              </a:endParaRPr>
            </a:p>
          </p:txBody>
        </p:sp>
        <p:grpSp>
          <p:nvGrpSpPr>
            <p:cNvPr id="50198" name="Group 22"/>
            <p:cNvGrpSpPr/>
            <p:nvPr/>
          </p:nvGrpSpPr>
          <p:grpSpPr>
            <a:xfrm>
              <a:off x="5270" y="5740"/>
              <a:ext cx="3767" cy="2725"/>
              <a:chOff x="2108" y="2522"/>
              <a:chExt cx="1507" cy="1090"/>
            </a:xfrm>
          </p:grpSpPr>
          <p:sp>
            <p:nvSpPr>
              <p:cNvPr id="50199" name="AutoShape 23"/>
              <p:cNvSpPr/>
              <p:nvPr/>
            </p:nvSpPr>
            <p:spPr>
              <a:xfrm>
                <a:off x="2108" y="2522"/>
                <a:ext cx="1496" cy="317"/>
              </a:xfrm>
              <a:prstGeom prst="wedgeEllipseCallout">
                <a:avLst>
                  <a:gd name="adj1" fmla="val 35426"/>
                  <a:gd name="adj2" fmla="val 30125"/>
                </a:avLst>
              </a:prstGeom>
              <a:solidFill>
                <a:srgbClr val="FF99FF"/>
              </a:solidFill>
              <a:ln w="9525" cap="flat" cmpd="sng">
                <a:solidFill>
                  <a:schemeClr val="tx1"/>
                </a:solidFill>
                <a:prstDash val="sysDot"/>
                <a:miter/>
                <a:headEnd type="none" w="med" len="med"/>
                <a:tailEnd type="none" w="med" len="med"/>
              </a:ln>
            </p:spPr>
            <p:txBody>
              <a:bodyPr anchor="t"/>
              <a:p>
                <a:pPr lvl="0" indent="0" algn="ctr">
                  <a:lnSpc>
                    <a:spcPct val="90000"/>
                  </a:lnSpc>
                </a:pPr>
                <a:r>
                  <a:rPr lang="zh-CN" altLang="en-US" sz="2000" b="1" dirty="0">
                    <a:solidFill>
                      <a:schemeClr val="bg1"/>
                    </a:solidFill>
                    <a:latin typeface="Times New Roman" panose="02020603050405020304" pitchFamily="18" charset="0"/>
                    <a:ea typeface="宋体" panose="02010600030101010101" pitchFamily="2" charset="-122"/>
                  </a:rPr>
                  <a:t>有借必有贷</a:t>
                </a:r>
                <a:endParaRPr lang="zh-CN" altLang="en-US" sz="2000" b="1" dirty="0">
                  <a:solidFill>
                    <a:schemeClr val="bg1"/>
                  </a:solidFill>
                  <a:latin typeface="Times New Roman" panose="02020603050405020304" pitchFamily="18" charset="0"/>
                  <a:ea typeface="宋体" panose="02010600030101010101" pitchFamily="2" charset="-122"/>
                </a:endParaRPr>
              </a:p>
            </p:txBody>
          </p:sp>
          <p:sp>
            <p:nvSpPr>
              <p:cNvPr id="50200" name="AutoShape 24"/>
              <p:cNvSpPr/>
              <p:nvPr/>
            </p:nvSpPr>
            <p:spPr>
              <a:xfrm>
                <a:off x="2119" y="3294"/>
                <a:ext cx="1496" cy="318"/>
              </a:xfrm>
              <a:prstGeom prst="wedgeEllipseCallout">
                <a:avLst>
                  <a:gd name="adj1" fmla="val 35426"/>
                  <a:gd name="adj2" fmla="val 29875"/>
                </a:avLst>
              </a:prstGeom>
              <a:solidFill>
                <a:srgbClr val="FF99FF"/>
              </a:solidFill>
              <a:ln w="9525" cap="flat" cmpd="sng">
                <a:solidFill>
                  <a:schemeClr val="tx1"/>
                </a:solidFill>
                <a:prstDash val="sysDot"/>
                <a:miter/>
                <a:headEnd type="none" w="med" len="med"/>
                <a:tailEnd type="none" w="med" len="med"/>
              </a:ln>
            </p:spPr>
            <p:txBody>
              <a:bodyPr anchor="t"/>
              <a:p>
                <a:pPr lvl="0" indent="0" algn="ctr">
                  <a:lnSpc>
                    <a:spcPct val="90000"/>
                  </a:lnSpc>
                </a:pPr>
                <a:r>
                  <a:rPr lang="zh-CN" altLang="en-US" sz="2000" b="1" dirty="0">
                    <a:solidFill>
                      <a:schemeClr val="bg1"/>
                    </a:solidFill>
                    <a:latin typeface="Times New Roman" panose="02020603050405020304" pitchFamily="18" charset="0"/>
                    <a:ea typeface="宋体" panose="02010600030101010101" pitchFamily="2" charset="-122"/>
                  </a:rPr>
                  <a:t>借贷必相等</a:t>
                </a:r>
                <a:endParaRPr lang="zh-CN" altLang="en-US" sz="2000" b="1" dirty="0">
                  <a:solidFill>
                    <a:schemeClr val="bg1"/>
                  </a:solidFill>
                  <a:latin typeface="Times New Roman" panose="02020603050405020304" pitchFamily="18" charset="0"/>
                  <a:ea typeface="宋体" panose="02010600030101010101" pitchFamily="2" charset="-122"/>
                </a:endParaRPr>
              </a:p>
            </p:txBody>
          </p:sp>
        </p:grpSp>
        <p:sp>
          <p:nvSpPr>
            <p:cNvPr id="50201" name="AutoShape 25"/>
            <p:cNvSpPr/>
            <p:nvPr/>
          </p:nvSpPr>
          <p:spPr>
            <a:xfrm>
              <a:off x="282" y="7442"/>
              <a:ext cx="1247" cy="1815"/>
            </a:xfrm>
            <a:prstGeom prst="wedgeRoundRectCallout">
              <a:avLst>
                <a:gd name="adj1" fmla="val 73245"/>
                <a:gd name="adj2" fmla="val -40634"/>
                <a:gd name="adj3" fmla="val 16667"/>
              </a:avLst>
            </a:prstGeom>
            <a:solidFill>
              <a:srgbClr val="CCFFFF"/>
            </a:solidFill>
            <a:ln w="9525" cap="flat" cmpd="sng">
              <a:solidFill>
                <a:schemeClr val="tx1"/>
              </a:solidFill>
              <a:prstDash val="sysDot"/>
              <a:miter/>
              <a:headEnd type="none" w="med" len="med"/>
              <a:tailEnd type="none" w="med" len="med"/>
            </a:ln>
          </p:spPr>
          <p:txBody>
            <a:bodyPr anchor="t"/>
            <a:p>
              <a:pPr lvl="0" indent="0" algn="ctr"/>
              <a:r>
                <a:rPr lang="en-US" altLang="zh-CN" sz="2000" b="1" dirty="0">
                  <a:solidFill>
                    <a:srgbClr val="FF0000"/>
                  </a:solidFill>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余额为假设</a:t>
              </a:r>
              <a:endParaRPr lang="zh-CN" altLang="en-US" sz="2000" b="1" dirty="0">
                <a:latin typeface="Times New Roman" panose="02020603050405020304" pitchFamily="18" charset="0"/>
                <a:ea typeface="宋体" panose="02010600030101010101" pitchFamily="2" charset="-122"/>
              </a:endParaRPr>
            </a:p>
          </p:txBody>
        </p:sp>
        <p:sp>
          <p:nvSpPr>
            <p:cNvPr id="50202" name="AutoShape 26"/>
            <p:cNvSpPr/>
            <p:nvPr/>
          </p:nvSpPr>
          <p:spPr>
            <a:xfrm>
              <a:off x="12757" y="7442"/>
              <a:ext cx="1247" cy="1815"/>
            </a:xfrm>
            <a:prstGeom prst="wedgeRoundRectCallout">
              <a:avLst>
                <a:gd name="adj1" fmla="val -73449"/>
                <a:gd name="adj2" fmla="val -37329"/>
                <a:gd name="adj3" fmla="val 16667"/>
              </a:avLst>
            </a:prstGeom>
            <a:solidFill>
              <a:srgbClr val="CCFFFF"/>
            </a:solidFill>
            <a:ln w="9525" cap="flat" cmpd="sng">
              <a:solidFill>
                <a:schemeClr val="tx1"/>
              </a:solidFill>
              <a:prstDash val="sysDot"/>
              <a:miter/>
              <a:headEnd type="none" w="med" len="med"/>
              <a:tailEnd type="none" w="med" len="med"/>
            </a:ln>
          </p:spPr>
          <p:txBody>
            <a:bodyPr anchor="t"/>
            <a:p>
              <a:pPr lvl="0" indent="0" algn="ctr"/>
              <a:r>
                <a:rPr lang="en-US" altLang="zh-CN" sz="2000" b="1" dirty="0">
                  <a:solidFill>
                    <a:srgbClr val="FF0000"/>
                  </a:solidFill>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余额为假设</a:t>
              </a:r>
              <a:endParaRPr lang="zh-CN" altLang="en-US" sz="2000" b="1" dirty="0">
                <a:latin typeface="Times New Roman" panose="02020603050405020304" pitchFamily="18" charset="0"/>
                <a:ea typeface="宋体" panose="02010600030101010101" pitchFamily="2" charset="-122"/>
              </a:endParaRPr>
            </a:p>
          </p:txBody>
        </p:sp>
        <p:sp>
          <p:nvSpPr>
            <p:cNvPr id="50203" name="AutoShape 33"/>
            <p:cNvSpPr/>
            <p:nvPr/>
          </p:nvSpPr>
          <p:spPr>
            <a:xfrm>
              <a:off x="1680" y="6440"/>
              <a:ext cx="1080" cy="620"/>
            </a:xfrm>
            <a:prstGeom prst="wedgeEllipseCallout">
              <a:avLst>
                <a:gd name="adj1" fmla="val -6481"/>
                <a:gd name="adj2" fmla="val 41532"/>
              </a:avLst>
            </a:prstGeom>
            <a:noFill/>
            <a:ln w="28575" cap="flat" cmpd="sng">
              <a:solidFill>
                <a:srgbClr val="0000FF"/>
              </a:solidFill>
              <a:prstDash val="solid"/>
              <a:miter/>
              <a:headEnd type="none" w="med" len="med"/>
              <a:tailEnd type="none" w="med" len="med"/>
            </a:ln>
          </p:spPr>
          <p:txBody>
            <a:bodyPr anchor="t"/>
            <a:p>
              <a:pPr lvl="0" indent="0" algn="ctr"/>
              <a:endParaRPr lang="zh-CN" altLang="zh-CN" dirty="0">
                <a:latin typeface="Arial" panose="020B0604020202020204" pitchFamily="34" charset="0"/>
                <a:ea typeface="宋体" panose="02010600030101010101" pitchFamily="2" charset="-122"/>
              </a:endParaRPr>
            </a:p>
          </p:txBody>
        </p:sp>
        <p:sp>
          <p:nvSpPr>
            <p:cNvPr id="50204" name="AutoShape 34"/>
            <p:cNvSpPr/>
            <p:nvPr/>
          </p:nvSpPr>
          <p:spPr>
            <a:xfrm>
              <a:off x="11360" y="6440"/>
              <a:ext cx="1080" cy="600"/>
            </a:xfrm>
            <a:prstGeom prst="wedgeEllipseCallout">
              <a:avLst>
                <a:gd name="adj1" fmla="val -6481"/>
                <a:gd name="adj2" fmla="val 41250"/>
              </a:avLst>
            </a:prstGeom>
            <a:noFill/>
            <a:ln w="28575" cap="flat" cmpd="sng">
              <a:solidFill>
                <a:srgbClr val="0000FF"/>
              </a:solidFill>
              <a:prstDash val="solid"/>
              <a:miter/>
              <a:headEnd type="none" w="med" len="med"/>
              <a:tailEnd type="none" w="med" len="med"/>
            </a:ln>
          </p:spPr>
          <p:txBody>
            <a:bodyPr anchor="t"/>
            <a:p>
              <a:pPr lvl="0" indent="0" algn="ctr"/>
              <a:endParaRPr lang="zh-CN" altLang="zh-CN" dirty="0">
                <a:latin typeface="Arial" panose="020B0604020202020204" pitchFamily="34" charset="0"/>
                <a:ea typeface="宋体" panose="02010600030101010101" pitchFamily="2" charset="-122"/>
              </a:endParaRPr>
            </a:p>
          </p:txBody>
        </p:sp>
        <p:sp>
          <p:nvSpPr>
            <p:cNvPr id="50205" name="Line 35"/>
            <p:cNvSpPr/>
            <p:nvPr/>
          </p:nvSpPr>
          <p:spPr>
            <a:xfrm>
              <a:off x="3120" y="8400"/>
              <a:ext cx="1080" cy="0"/>
            </a:xfrm>
            <a:prstGeom prst="line">
              <a:avLst/>
            </a:prstGeom>
            <a:ln w="28575" cap="flat" cmpd="sng">
              <a:solidFill>
                <a:srgbClr val="FF0000"/>
              </a:solidFill>
              <a:prstDash val="solid"/>
              <a:round/>
              <a:headEnd type="none" w="med" len="med"/>
              <a:tailEnd type="none" w="med" len="med"/>
            </a:ln>
          </p:spPr>
        </p:sp>
        <p:sp>
          <p:nvSpPr>
            <p:cNvPr id="50206" name="Line 36"/>
            <p:cNvSpPr/>
            <p:nvPr/>
          </p:nvSpPr>
          <p:spPr>
            <a:xfrm>
              <a:off x="11320" y="8400"/>
              <a:ext cx="1080" cy="0"/>
            </a:xfrm>
            <a:prstGeom prst="line">
              <a:avLst/>
            </a:prstGeom>
            <a:ln w="28575" cap="flat" cmpd="sng">
              <a:solidFill>
                <a:srgbClr val="FF0000"/>
              </a:solidFill>
              <a:prstDash val="solid"/>
              <a:round/>
              <a:headEnd type="none" w="med" len="med"/>
              <a:tailEnd type="none" w="med" len="med"/>
            </a:ln>
          </p:spPr>
        </p:sp>
      </p:gr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63842">
                                            <p:txEl>
                                              <p:charRg st="0" end="35"/>
                                            </p:txEl>
                                          </p:spTgt>
                                        </p:tgtEl>
                                        <p:attrNameLst>
                                          <p:attrName>style.visibility</p:attrName>
                                        </p:attrNameLst>
                                      </p:cBhvr>
                                      <p:to>
                                        <p:strVal val="visible"/>
                                      </p:to>
                                    </p:set>
                                    <p:animEffect transition="in" filter="slide(fromTop)">
                                      <p:cBhvr>
                                        <p:cTn id="7" dur="2000"/>
                                        <p:tgtEl>
                                          <p:spTgt spid="163842">
                                            <p:txEl>
                                              <p:charRg st="0" end="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2"/>
          <p:cNvSpPr>
            <a:spLocks noGrp="1"/>
          </p:cNvSpPr>
          <p:nvPr>
            <p:ph idx="1"/>
          </p:nvPr>
        </p:nvSpPr>
        <p:spPr>
          <a:xfrm>
            <a:off x="304800" y="381000"/>
            <a:ext cx="8610600" cy="1144588"/>
          </a:xfrm>
        </p:spPr>
        <p:txBody>
          <a:bodyPr wrap="square" lIns="91440" tIns="45720" rIns="91440" bIns="45720" anchor="t"/>
          <a:p>
            <a:pPr marL="0" indent="0" eaLnBrk="1" hangingPunct="1">
              <a:buNone/>
            </a:pPr>
            <a:r>
              <a:rPr lang="en-US" altLang="zh-CN" dirty="0">
                <a:solidFill>
                  <a:srgbClr val="FF0000"/>
                </a:solidFill>
                <a:latin typeface="宋体" panose="02010600030101010101" pitchFamily="2" charset="-122"/>
              </a:rPr>
              <a:t>   </a:t>
            </a:r>
            <a:r>
              <a:rPr lang="en-US" altLang="zh-CN" sz="2400" dirty="0">
                <a:solidFill>
                  <a:srgbClr val="FF0000"/>
                </a:solidFill>
                <a:latin typeface="楷体" panose="02010609060101010101" charset="-122"/>
                <a:ea typeface="楷体" panose="02010609060101010101" charset="-122"/>
              </a:rPr>
              <a:t>【</a:t>
            </a:r>
            <a:r>
              <a:rPr lang="zh-CN" altLang="en-US" sz="2400" b="1" dirty="0">
                <a:solidFill>
                  <a:srgbClr val="3333FF"/>
                </a:solidFill>
                <a:latin typeface="楷体" panose="02010609060101010101" charset="-122"/>
                <a:ea typeface="楷体" panose="02010609060101010101" charset="-122"/>
              </a:rPr>
              <a:t>例</a:t>
            </a:r>
            <a:r>
              <a:rPr lang="en-US" altLang="zh-CN" sz="2400" b="1" dirty="0">
                <a:solidFill>
                  <a:srgbClr val="3333FF"/>
                </a:solidFill>
                <a:latin typeface="楷体" panose="02010609060101010101" charset="-122"/>
                <a:ea typeface="楷体" panose="02010609060101010101" charset="-122"/>
              </a:rPr>
              <a:t>3—2</a:t>
            </a:r>
            <a:r>
              <a:rPr lang="en-US" altLang="zh-CN" sz="2400" dirty="0">
                <a:solidFill>
                  <a:srgbClr val="FF0000"/>
                </a:solidFill>
                <a:latin typeface="楷体" panose="02010609060101010101" charset="-122"/>
                <a:ea typeface="楷体" panose="02010609060101010101" charset="-122"/>
              </a:rPr>
              <a:t>】</a:t>
            </a:r>
            <a:r>
              <a:rPr lang="zh-CN" altLang="en-US" sz="2400" b="1" dirty="0">
                <a:latin typeface="楷体" panose="02010609060101010101" charset="-122"/>
                <a:ea typeface="楷体" panose="02010609060101010101" charset="-122"/>
              </a:rPr>
              <a:t>盛荣公司收到投资者以设备向企业的投资，双方商定设备价值为</a:t>
            </a:r>
            <a:r>
              <a:rPr lang="en-US" altLang="zh-CN" sz="2400" b="1" dirty="0">
                <a:latin typeface="楷体" panose="02010609060101010101" charset="-122"/>
                <a:ea typeface="楷体" panose="02010609060101010101" charset="-122"/>
              </a:rPr>
              <a:t>180 000</a:t>
            </a:r>
            <a:r>
              <a:rPr lang="zh-CN" altLang="en-US" sz="2400" b="1" dirty="0">
                <a:latin typeface="楷体" panose="02010609060101010101" charset="-122"/>
                <a:ea typeface="楷体" panose="02010609060101010101" charset="-122"/>
              </a:rPr>
              <a:t>元。</a:t>
            </a:r>
            <a:endParaRPr lang="zh-CN" altLang="en-US" sz="2400" dirty="0">
              <a:latin typeface="楷体" panose="02010609060101010101" charset="-122"/>
              <a:ea typeface="楷体" panose="02010609060101010101" charset="-122"/>
            </a:endParaRPr>
          </a:p>
        </p:txBody>
      </p:sp>
      <p:sp>
        <p:nvSpPr>
          <p:cNvPr id="52226" name="Text Box 3"/>
          <p:cNvSpPr txBox="1"/>
          <p:nvPr/>
        </p:nvSpPr>
        <p:spPr>
          <a:xfrm>
            <a:off x="611188" y="2355850"/>
            <a:ext cx="7921625" cy="2428875"/>
          </a:xfrm>
          <a:prstGeom prst="rect">
            <a:avLst/>
          </a:prstGeom>
          <a:solidFill>
            <a:srgbClr val="FFFF99"/>
          </a:solidFill>
          <a:ln w="9525">
            <a:noFill/>
          </a:ln>
        </p:spPr>
        <p:txBody>
          <a:bodyPr anchor="t"/>
          <a:p>
            <a:pPr lvl="0" indent="0" algn="just" eaLnBrk="0" hangingPunct="0"/>
            <a:endParaRPr lang="en-US" altLang="zh-CN" dirty="0">
              <a:latin typeface="Times New Roman" panose="02020603050405020304" pitchFamily="18" charset="0"/>
              <a:ea typeface="宋体" panose="02010600030101010101" pitchFamily="2" charset="-122"/>
            </a:endParaRPr>
          </a:p>
          <a:p>
            <a:pPr lvl="0" indent="0" algn="just" eaLnBrk="0" hangingPunct="0"/>
            <a:endParaRPr lang="en-US" altLang="zh-CN" dirty="0">
              <a:latin typeface="Times New Roman" panose="02020603050405020304" pitchFamily="18" charset="0"/>
              <a:ea typeface="宋体" panose="02010600030101010101" pitchFamily="2" charset="-122"/>
            </a:endParaRPr>
          </a:p>
          <a:p>
            <a:pPr lvl="0" indent="0" algn="just" eaLnBrk="0" hangingPunct="0"/>
            <a:endParaRPr lang="en-US" altLang="zh-CN" dirty="0">
              <a:latin typeface="Times New Roman" panose="02020603050405020304" pitchFamily="18" charset="0"/>
              <a:ea typeface="宋体" panose="02010600030101010101" pitchFamily="2" charset="-122"/>
            </a:endParaRPr>
          </a:p>
          <a:p>
            <a:pPr lvl="0" indent="0" algn="just" eaLnBrk="0" hangingPunct="0"/>
            <a:endParaRPr lang="en-US" altLang="zh-CN" dirty="0">
              <a:latin typeface="Times New Roman" panose="02020603050405020304" pitchFamily="18" charset="0"/>
              <a:ea typeface="宋体" panose="02010600030101010101" pitchFamily="2" charset="-122"/>
            </a:endParaRPr>
          </a:p>
        </p:txBody>
      </p:sp>
      <p:sp>
        <p:nvSpPr>
          <p:cNvPr id="165893" name="AutoShape 5"/>
          <p:cNvSpPr/>
          <p:nvPr/>
        </p:nvSpPr>
        <p:spPr>
          <a:xfrm>
            <a:off x="3346450" y="2438400"/>
            <a:ext cx="2374900" cy="503238"/>
          </a:xfrm>
          <a:prstGeom prst="wedgeEllipseCallout">
            <a:avLst>
              <a:gd name="adj1" fmla="val 35426"/>
              <a:gd name="adj2" fmla="val 15931"/>
            </a:avLst>
          </a:prstGeom>
          <a:solidFill>
            <a:srgbClr val="FF99FF"/>
          </a:solidFill>
          <a:ln w="9525" cap="flat" cmpd="sng">
            <a:solidFill>
              <a:schemeClr val="tx1"/>
            </a:solidFill>
            <a:prstDash val="sysDot"/>
            <a:miter/>
            <a:headEnd type="none" w="med" len="med"/>
            <a:tailEnd type="none" w="med" len="med"/>
          </a:ln>
        </p:spPr>
        <p:txBody>
          <a:bodyPr anchor="t"/>
          <a:p>
            <a:pPr lvl="0" indent="0" algn="ctr">
              <a:lnSpc>
                <a:spcPct val="90000"/>
              </a:lnSpc>
            </a:pPr>
            <a:r>
              <a:rPr lang="zh-CN" altLang="en-US" sz="2000" b="1" dirty="0">
                <a:solidFill>
                  <a:schemeClr val="bg1"/>
                </a:solidFill>
                <a:latin typeface="Times New Roman" panose="02020603050405020304" pitchFamily="18" charset="0"/>
                <a:ea typeface="宋体" panose="02010600030101010101" pitchFamily="2" charset="-122"/>
              </a:rPr>
              <a:t>有借必有贷</a:t>
            </a:r>
            <a:endParaRPr lang="zh-CN" altLang="en-US" sz="2000" b="1" dirty="0">
              <a:solidFill>
                <a:schemeClr val="bg1"/>
              </a:solidFill>
              <a:latin typeface="Times New Roman" panose="02020603050405020304" pitchFamily="18" charset="0"/>
              <a:ea typeface="宋体" panose="02010600030101010101" pitchFamily="2" charset="-122"/>
            </a:endParaRPr>
          </a:p>
        </p:txBody>
      </p:sp>
      <p:grpSp>
        <p:nvGrpSpPr>
          <p:cNvPr id="52228" name="Group 28"/>
          <p:cNvGrpSpPr/>
          <p:nvPr/>
        </p:nvGrpSpPr>
        <p:grpSpPr>
          <a:xfrm>
            <a:off x="611188" y="2286000"/>
            <a:ext cx="3960812" cy="2057400"/>
            <a:chOff x="385" y="1584"/>
            <a:chExt cx="2495" cy="1296"/>
          </a:xfrm>
        </p:grpSpPr>
        <p:sp>
          <p:nvSpPr>
            <p:cNvPr id="52229" name="AutoShape 8"/>
            <p:cNvSpPr/>
            <p:nvPr/>
          </p:nvSpPr>
          <p:spPr>
            <a:xfrm>
              <a:off x="681" y="2052"/>
              <a:ext cx="2062" cy="590"/>
            </a:xfrm>
            <a:prstGeom prst="wedgeRectCallout">
              <a:avLst>
                <a:gd name="adj1" fmla="val 24537"/>
                <a:gd name="adj2" fmla="val 17287"/>
              </a:avLst>
            </a:prstGeom>
            <a:solidFill>
              <a:srgbClr val="FFFF99"/>
            </a:solidFill>
            <a:ln w="9525">
              <a:noFill/>
            </a:ln>
          </p:spPr>
          <p:txBody>
            <a:bodyPr anchor="t"/>
            <a:p>
              <a:pPr lvl="0" indent="0" algn="ctr"/>
              <a:r>
                <a:rPr lang="zh-CN" altLang="en-US" sz="2000" dirty="0">
                  <a:latin typeface="Times New Roman" panose="02020603050405020304" pitchFamily="18" charset="0"/>
                  <a:ea typeface="宋体" panose="02010600030101010101" pitchFamily="2" charset="-122"/>
                </a:rPr>
                <a:t>借方</a:t>
              </a:r>
              <a:r>
                <a:rPr lang="zh-CN" altLang="en-US" sz="2000" b="1" dirty="0">
                  <a:latin typeface="Times New Roman" panose="02020603050405020304" pitchFamily="18" charset="0"/>
                  <a:ea typeface="宋体" panose="02010600030101010101" pitchFamily="2" charset="-122"/>
                </a:rPr>
                <a:t>            股本</a:t>
              </a:r>
              <a:r>
                <a:rPr lang="zh-CN" altLang="en-US" sz="2000" dirty="0">
                  <a:latin typeface="Times New Roman" panose="02020603050405020304" pitchFamily="18" charset="0"/>
                  <a:ea typeface="宋体" panose="02010600030101010101" pitchFamily="2" charset="-122"/>
                </a:rPr>
                <a:t>            贷方</a:t>
              </a:r>
              <a:endParaRPr lang="zh-CN" altLang="en-US" sz="2000" dirty="0">
                <a:latin typeface="Times New Roman" panose="02020603050405020304" pitchFamily="18" charset="0"/>
                <a:ea typeface="宋体" panose="02010600030101010101" pitchFamily="2" charset="-122"/>
              </a:endParaRPr>
            </a:p>
          </p:txBody>
        </p:sp>
        <p:sp>
          <p:nvSpPr>
            <p:cNvPr id="52230" name="Line 9"/>
            <p:cNvSpPr/>
            <p:nvPr/>
          </p:nvSpPr>
          <p:spPr>
            <a:xfrm flipV="1">
              <a:off x="703" y="2325"/>
              <a:ext cx="2041" cy="0"/>
            </a:xfrm>
            <a:prstGeom prst="line">
              <a:avLst/>
            </a:prstGeom>
            <a:ln w="28575" cap="flat" cmpd="sng">
              <a:solidFill>
                <a:srgbClr val="0000FF"/>
              </a:solidFill>
              <a:prstDash val="solid"/>
              <a:round/>
              <a:headEnd type="none" w="med" len="med"/>
              <a:tailEnd type="none" w="med" len="med"/>
            </a:ln>
          </p:spPr>
        </p:sp>
        <p:sp>
          <p:nvSpPr>
            <p:cNvPr id="52231" name="Line 10"/>
            <p:cNvSpPr/>
            <p:nvPr/>
          </p:nvSpPr>
          <p:spPr>
            <a:xfrm>
              <a:off x="1746" y="2325"/>
              <a:ext cx="0" cy="543"/>
            </a:xfrm>
            <a:prstGeom prst="line">
              <a:avLst/>
            </a:prstGeom>
            <a:ln w="9525" cap="flat" cmpd="sng">
              <a:solidFill>
                <a:srgbClr val="0000FF"/>
              </a:solidFill>
              <a:prstDash val="solid"/>
              <a:round/>
              <a:headEnd type="none" w="med" len="med"/>
              <a:tailEnd type="none" w="med" len="med"/>
            </a:ln>
          </p:spPr>
        </p:sp>
        <p:sp>
          <p:nvSpPr>
            <p:cNvPr id="52232" name="AutoShape 11"/>
            <p:cNvSpPr/>
            <p:nvPr/>
          </p:nvSpPr>
          <p:spPr>
            <a:xfrm>
              <a:off x="1680" y="2357"/>
              <a:ext cx="726" cy="227"/>
            </a:xfrm>
            <a:prstGeom prst="wedgeRoundRectCallout">
              <a:avLst>
                <a:gd name="adj1" fmla="val 7162"/>
                <a:gd name="adj2" fmla="val 20926"/>
                <a:gd name="adj3" fmla="val 16667"/>
              </a:avLst>
            </a:prstGeom>
            <a:noFill/>
            <a:ln w="9525">
              <a:noFill/>
            </a:ln>
          </p:spPr>
          <p:txBody>
            <a:bodyPr anchor="t"/>
            <a:p>
              <a:pPr lvl="0" indent="0" algn="ctr"/>
              <a:r>
                <a:rPr lang="zh-CN" altLang="en-US" sz="1600" b="1" dirty="0">
                  <a:solidFill>
                    <a:schemeClr val="tx2"/>
                  </a:solidFill>
                  <a:latin typeface="Times New Roman" panose="02020603050405020304" pitchFamily="18" charset="0"/>
                  <a:ea typeface="宋体" panose="02010600030101010101" pitchFamily="2" charset="-122"/>
                </a:rPr>
                <a:t>期初余额</a:t>
              </a:r>
              <a:endParaRPr lang="zh-CN" altLang="en-US" sz="1600" b="1" dirty="0">
                <a:solidFill>
                  <a:schemeClr val="tx2"/>
                </a:solidFill>
                <a:latin typeface="Times New Roman" panose="02020603050405020304" pitchFamily="18" charset="0"/>
                <a:ea typeface="宋体" panose="02010600030101010101" pitchFamily="2" charset="-122"/>
              </a:endParaRPr>
            </a:p>
          </p:txBody>
        </p:sp>
        <p:sp>
          <p:nvSpPr>
            <p:cNvPr id="52233" name="AutoShape 12"/>
            <p:cNvSpPr/>
            <p:nvPr/>
          </p:nvSpPr>
          <p:spPr>
            <a:xfrm>
              <a:off x="2256" y="2369"/>
              <a:ext cx="590" cy="181"/>
            </a:xfrm>
            <a:prstGeom prst="wedgeRoundRectCallout">
              <a:avLst>
                <a:gd name="adj1" fmla="val 66440"/>
                <a:gd name="adj2" fmla="val 38949"/>
                <a:gd name="adj3" fmla="val 16667"/>
              </a:avLst>
            </a:prstGeom>
            <a:noFill/>
            <a:ln w="9525">
              <a:noFill/>
            </a:ln>
          </p:spPr>
          <p:txBody>
            <a:bodyPr anchor="t"/>
            <a:p>
              <a:pPr lvl="0" indent="0" algn="ctr"/>
              <a:r>
                <a:rPr lang="en-US" altLang="zh-CN" sz="1600" b="1" dirty="0">
                  <a:solidFill>
                    <a:schemeClr val="tx2"/>
                  </a:solidFill>
                  <a:latin typeface="Times New Roman" panose="02020603050405020304" pitchFamily="18" charset="0"/>
                  <a:ea typeface="宋体" panose="02010600030101010101" pitchFamily="2" charset="-122"/>
                </a:rPr>
                <a:t>860 000</a:t>
              </a:r>
              <a:endParaRPr lang="en-US" altLang="zh-CN" sz="1600" b="1" dirty="0">
                <a:solidFill>
                  <a:schemeClr val="tx2"/>
                </a:solidFill>
                <a:latin typeface="Times New Roman" panose="02020603050405020304" pitchFamily="18" charset="0"/>
                <a:ea typeface="宋体" panose="02010600030101010101" pitchFamily="2" charset="-122"/>
              </a:endParaRPr>
            </a:p>
          </p:txBody>
        </p:sp>
        <p:sp>
          <p:nvSpPr>
            <p:cNvPr id="52234" name="AutoShape 14"/>
            <p:cNvSpPr/>
            <p:nvPr/>
          </p:nvSpPr>
          <p:spPr>
            <a:xfrm>
              <a:off x="1701" y="2653"/>
              <a:ext cx="1179" cy="227"/>
            </a:xfrm>
            <a:prstGeom prst="wedgeRoundRectCallout">
              <a:avLst>
                <a:gd name="adj1" fmla="val -10051"/>
                <a:gd name="adj2" fmla="val -222"/>
                <a:gd name="adj3" fmla="val 16667"/>
              </a:avLst>
            </a:prstGeom>
            <a:noFill/>
            <a:ln w="9525">
              <a:noFill/>
            </a:ln>
          </p:spPr>
          <p:txBody>
            <a:bodyPr anchor="t"/>
            <a:p>
              <a:pPr lvl="0" indent="0"/>
              <a:r>
                <a:rPr lang="zh-CN" altLang="en-US" sz="1600" b="1" dirty="0">
                  <a:solidFill>
                    <a:schemeClr val="tx2"/>
                  </a:solidFill>
                  <a:latin typeface="Times New Roman" panose="02020603050405020304" pitchFamily="18" charset="0"/>
                  <a:ea typeface="宋体" panose="02010600030101010101" pitchFamily="2" charset="-122"/>
                </a:rPr>
                <a:t>（</a:t>
              </a:r>
              <a:r>
                <a:rPr lang="en-US" altLang="zh-CN" sz="1600" b="1" dirty="0">
                  <a:solidFill>
                    <a:schemeClr val="tx2"/>
                  </a:solidFill>
                  <a:latin typeface="Times New Roman" panose="02020603050405020304" pitchFamily="18" charset="0"/>
                  <a:ea typeface="宋体" panose="02010600030101010101" pitchFamily="2" charset="-122"/>
                </a:rPr>
                <a:t>2</a:t>
              </a:r>
              <a:r>
                <a:rPr lang="zh-CN" altLang="en-US" sz="1600" b="1" dirty="0">
                  <a:solidFill>
                    <a:schemeClr val="tx2"/>
                  </a:solidFill>
                  <a:latin typeface="Times New Roman" panose="02020603050405020304" pitchFamily="18" charset="0"/>
                  <a:ea typeface="宋体" panose="02010600030101010101" pitchFamily="2" charset="-122"/>
                </a:rPr>
                <a:t>）      </a:t>
              </a:r>
              <a:r>
                <a:rPr lang="en-US" altLang="zh-CN" sz="1600" b="1" dirty="0">
                  <a:solidFill>
                    <a:schemeClr val="tx2"/>
                  </a:solidFill>
                  <a:latin typeface="Times New Roman" panose="02020603050405020304" pitchFamily="18" charset="0"/>
                  <a:ea typeface="宋体" panose="02010600030101010101" pitchFamily="2" charset="-122"/>
                </a:rPr>
                <a:t>180 000</a:t>
              </a:r>
              <a:endParaRPr lang="en-US" altLang="zh-CN" sz="1600" b="1" dirty="0">
                <a:solidFill>
                  <a:schemeClr val="tx2"/>
                </a:solidFill>
                <a:latin typeface="Times New Roman" panose="02020603050405020304" pitchFamily="18" charset="0"/>
                <a:ea typeface="宋体" panose="02010600030101010101" pitchFamily="2" charset="-122"/>
              </a:endParaRPr>
            </a:p>
          </p:txBody>
        </p:sp>
        <p:sp>
          <p:nvSpPr>
            <p:cNvPr id="52235" name="AutoShape 15"/>
            <p:cNvSpPr/>
            <p:nvPr/>
          </p:nvSpPr>
          <p:spPr>
            <a:xfrm>
              <a:off x="385" y="1584"/>
              <a:ext cx="1535" cy="272"/>
            </a:xfrm>
            <a:prstGeom prst="wedgeRoundRectCallout">
              <a:avLst>
                <a:gd name="adj1" fmla="val 25634"/>
                <a:gd name="adj2" fmla="val 99264"/>
                <a:gd name="adj3" fmla="val 16667"/>
              </a:avLst>
            </a:prstGeom>
            <a:solidFill>
              <a:srgbClr val="CCFFCC"/>
            </a:solidFill>
            <a:ln w="9525" cap="flat" cmpd="sng">
              <a:solidFill>
                <a:schemeClr val="tx1"/>
              </a:solidFill>
              <a:prstDash val="sysDot"/>
              <a:miter/>
              <a:headEnd type="none" w="med" len="med"/>
              <a:tailEnd type="none" w="med" len="med"/>
            </a:ln>
          </p:spPr>
          <p:txBody>
            <a:bodyPr anchor="t"/>
            <a:p>
              <a:pPr lvl="0" indent="0" algn="ctr"/>
              <a:r>
                <a:rPr lang="zh-CN" altLang="en-US" sz="2000" b="1" dirty="0">
                  <a:solidFill>
                    <a:srgbClr val="0000FF"/>
                  </a:solidFill>
                  <a:latin typeface="Times New Roman" panose="02020603050405020304" pitchFamily="18" charset="0"/>
                  <a:ea typeface="宋体" panose="02010600030101010101" pitchFamily="2" charset="-122"/>
                </a:rPr>
                <a:t>所有者权益类账户</a:t>
              </a:r>
              <a:endParaRPr lang="zh-CN" altLang="en-US" sz="2000" b="1" dirty="0">
                <a:solidFill>
                  <a:srgbClr val="0000FF"/>
                </a:solidFill>
                <a:latin typeface="Times New Roman" panose="02020603050405020304" pitchFamily="18" charset="0"/>
                <a:ea typeface="宋体" panose="02010600030101010101" pitchFamily="2" charset="-122"/>
              </a:endParaRPr>
            </a:p>
          </p:txBody>
        </p:sp>
      </p:grpSp>
      <p:grpSp>
        <p:nvGrpSpPr>
          <p:cNvPr id="52236" name="Group 27"/>
          <p:cNvGrpSpPr/>
          <p:nvPr/>
        </p:nvGrpSpPr>
        <p:grpSpPr>
          <a:xfrm>
            <a:off x="4692650" y="2362200"/>
            <a:ext cx="3822700" cy="2057400"/>
            <a:chOff x="2956" y="1632"/>
            <a:chExt cx="2408" cy="1296"/>
          </a:xfrm>
        </p:grpSpPr>
        <p:grpSp>
          <p:nvGrpSpPr>
            <p:cNvPr id="52237" name="Group 25"/>
            <p:cNvGrpSpPr/>
            <p:nvPr/>
          </p:nvGrpSpPr>
          <p:grpSpPr>
            <a:xfrm>
              <a:off x="2956" y="2063"/>
              <a:ext cx="2132" cy="865"/>
              <a:chOff x="2880" y="911"/>
              <a:chExt cx="2132" cy="865"/>
            </a:xfrm>
          </p:grpSpPr>
          <p:sp>
            <p:nvSpPr>
              <p:cNvPr id="52238" name="AutoShape 17"/>
              <p:cNvSpPr/>
              <p:nvPr/>
            </p:nvSpPr>
            <p:spPr>
              <a:xfrm>
                <a:off x="2949" y="911"/>
                <a:ext cx="2062" cy="865"/>
              </a:xfrm>
              <a:prstGeom prst="wedgeRectCallout">
                <a:avLst>
                  <a:gd name="adj1" fmla="val 24537"/>
                  <a:gd name="adj2" fmla="val -4102"/>
                </a:avLst>
              </a:prstGeom>
              <a:solidFill>
                <a:srgbClr val="FFFF99"/>
              </a:solidFill>
              <a:ln w="9525">
                <a:noFill/>
              </a:ln>
            </p:spPr>
            <p:txBody>
              <a:bodyPr anchor="t"/>
              <a:p>
                <a:pPr lvl="0" indent="0" algn="ctr"/>
                <a:r>
                  <a:rPr lang="zh-CN" altLang="en-US" sz="2000" dirty="0">
                    <a:latin typeface="Times New Roman" panose="02020603050405020304" pitchFamily="18" charset="0"/>
                    <a:ea typeface="宋体" panose="02010600030101010101" pitchFamily="2" charset="-122"/>
                  </a:rPr>
                  <a:t>借方</a:t>
                </a:r>
                <a:r>
                  <a:rPr lang="zh-CN" altLang="en-US" sz="2000" b="1" dirty="0">
                    <a:latin typeface="Times New Roman" panose="02020603050405020304" pitchFamily="18" charset="0"/>
                    <a:ea typeface="宋体" panose="02010600030101010101" pitchFamily="2" charset="-122"/>
                  </a:rPr>
                  <a:t>        固定资产</a:t>
                </a:r>
                <a:r>
                  <a:rPr lang="zh-CN" altLang="en-US" sz="2000" dirty="0">
                    <a:latin typeface="Times New Roman" panose="02020603050405020304" pitchFamily="18" charset="0"/>
                    <a:ea typeface="宋体" panose="02010600030101010101" pitchFamily="2" charset="-122"/>
                  </a:rPr>
                  <a:t>        贷方</a:t>
                </a:r>
                <a:endParaRPr lang="zh-CN" altLang="en-US" sz="2000" dirty="0">
                  <a:latin typeface="Times New Roman" panose="02020603050405020304" pitchFamily="18" charset="0"/>
                  <a:ea typeface="宋体" panose="02010600030101010101" pitchFamily="2" charset="-122"/>
                </a:endParaRPr>
              </a:p>
            </p:txBody>
          </p:sp>
          <p:sp>
            <p:nvSpPr>
              <p:cNvPr id="52239" name="Line 18"/>
              <p:cNvSpPr/>
              <p:nvPr/>
            </p:nvSpPr>
            <p:spPr>
              <a:xfrm flipV="1">
                <a:off x="2971" y="1184"/>
                <a:ext cx="2041" cy="0"/>
              </a:xfrm>
              <a:prstGeom prst="line">
                <a:avLst/>
              </a:prstGeom>
              <a:ln w="28575" cap="flat" cmpd="sng">
                <a:solidFill>
                  <a:srgbClr val="0000FF"/>
                </a:solidFill>
                <a:prstDash val="solid"/>
                <a:round/>
                <a:headEnd type="none" w="med" len="med"/>
                <a:tailEnd type="none" w="med" len="med"/>
              </a:ln>
            </p:spPr>
          </p:sp>
          <p:sp>
            <p:nvSpPr>
              <p:cNvPr id="52240" name="Line 19"/>
              <p:cNvSpPr/>
              <p:nvPr/>
            </p:nvSpPr>
            <p:spPr>
              <a:xfrm>
                <a:off x="4014" y="1184"/>
                <a:ext cx="0" cy="544"/>
              </a:xfrm>
              <a:prstGeom prst="line">
                <a:avLst/>
              </a:prstGeom>
              <a:ln w="9525" cap="flat" cmpd="sng">
                <a:solidFill>
                  <a:srgbClr val="0000FF"/>
                </a:solidFill>
                <a:prstDash val="solid"/>
                <a:round/>
                <a:headEnd type="none" w="med" len="med"/>
                <a:tailEnd type="none" w="med" len="med"/>
              </a:ln>
            </p:spPr>
          </p:sp>
          <p:sp>
            <p:nvSpPr>
              <p:cNvPr id="52241" name="AutoShape 20"/>
              <p:cNvSpPr/>
              <p:nvPr/>
            </p:nvSpPr>
            <p:spPr>
              <a:xfrm>
                <a:off x="2880" y="1216"/>
                <a:ext cx="726" cy="227"/>
              </a:xfrm>
              <a:prstGeom prst="wedgeRoundRectCallout">
                <a:avLst>
                  <a:gd name="adj1" fmla="val 7162"/>
                  <a:gd name="adj2" fmla="val 20926"/>
                  <a:gd name="adj3" fmla="val 16667"/>
                </a:avLst>
              </a:prstGeom>
              <a:noFill/>
              <a:ln w="9525">
                <a:noFill/>
              </a:ln>
            </p:spPr>
            <p:txBody>
              <a:bodyPr anchor="t"/>
              <a:p>
                <a:pPr lvl="0" indent="0" algn="ctr"/>
                <a:r>
                  <a:rPr lang="zh-CN" altLang="en-US" sz="1600" b="1" dirty="0">
                    <a:solidFill>
                      <a:schemeClr val="tx2"/>
                    </a:solidFill>
                    <a:latin typeface="Times New Roman" panose="02020603050405020304" pitchFamily="18" charset="0"/>
                    <a:ea typeface="宋体" panose="02010600030101010101" pitchFamily="2" charset="-122"/>
                  </a:rPr>
                  <a:t>期初余额</a:t>
                </a:r>
                <a:endParaRPr lang="zh-CN" altLang="en-US" sz="1600" b="1" dirty="0">
                  <a:solidFill>
                    <a:schemeClr val="tx2"/>
                  </a:solidFill>
                  <a:latin typeface="Times New Roman" panose="02020603050405020304" pitchFamily="18" charset="0"/>
                  <a:ea typeface="宋体" panose="02010600030101010101" pitchFamily="2" charset="-122"/>
                </a:endParaRPr>
              </a:p>
            </p:txBody>
          </p:sp>
          <p:sp>
            <p:nvSpPr>
              <p:cNvPr id="52242" name="AutoShape 21"/>
              <p:cNvSpPr/>
              <p:nvPr/>
            </p:nvSpPr>
            <p:spPr>
              <a:xfrm>
                <a:off x="3470" y="1229"/>
                <a:ext cx="590" cy="181"/>
              </a:xfrm>
              <a:prstGeom prst="wedgeRoundRectCallout">
                <a:avLst>
                  <a:gd name="adj1" fmla="val 66440"/>
                  <a:gd name="adj2" fmla="val 38949"/>
                  <a:gd name="adj3" fmla="val 16667"/>
                </a:avLst>
              </a:prstGeom>
              <a:noFill/>
              <a:ln w="9525">
                <a:noFill/>
              </a:ln>
            </p:spPr>
            <p:txBody>
              <a:bodyPr anchor="t"/>
              <a:p>
                <a:pPr lvl="0" indent="0" algn="ctr"/>
                <a:r>
                  <a:rPr lang="en-US" altLang="zh-CN" sz="1600" b="1" dirty="0">
                    <a:solidFill>
                      <a:schemeClr val="tx2"/>
                    </a:solidFill>
                    <a:latin typeface="Times New Roman" panose="02020603050405020304" pitchFamily="18" charset="0"/>
                    <a:ea typeface="宋体" panose="02010600030101010101" pitchFamily="2" charset="-122"/>
                  </a:rPr>
                  <a:t>500 000</a:t>
                </a:r>
                <a:endParaRPr lang="en-US" altLang="zh-CN" sz="1600" b="1" dirty="0">
                  <a:solidFill>
                    <a:schemeClr val="tx2"/>
                  </a:solidFill>
                  <a:latin typeface="Times New Roman" panose="02020603050405020304" pitchFamily="18" charset="0"/>
                  <a:ea typeface="宋体" panose="02010600030101010101" pitchFamily="2" charset="-122"/>
                </a:endParaRPr>
              </a:p>
            </p:txBody>
          </p:sp>
          <p:sp>
            <p:nvSpPr>
              <p:cNvPr id="52243" name="AutoShape 22"/>
              <p:cNvSpPr/>
              <p:nvPr/>
            </p:nvSpPr>
            <p:spPr>
              <a:xfrm>
                <a:off x="2926" y="1501"/>
                <a:ext cx="1088" cy="227"/>
              </a:xfrm>
              <a:prstGeom prst="wedgeRoundRectCallout">
                <a:avLst>
                  <a:gd name="adj1" fmla="val -6708"/>
                  <a:gd name="adj2" fmla="val -222"/>
                  <a:gd name="adj3" fmla="val 16667"/>
                </a:avLst>
              </a:prstGeom>
              <a:noFill/>
              <a:ln w="9525">
                <a:noFill/>
              </a:ln>
            </p:spPr>
            <p:txBody>
              <a:bodyPr anchor="t"/>
              <a:p>
                <a:pPr lvl="0" indent="0"/>
                <a:r>
                  <a:rPr lang="zh-CN" altLang="en-US" sz="1600" b="1" dirty="0">
                    <a:solidFill>
                      <a:schemeClr val="tx2"/>
                    </a:solidFill>
                    <a:latin typeface="Times New Roman" panose="02020603050405020304" pitchFamily="18" charset="0"/>
                    <a:ea typeface="宋体" panose="02010600030101010101" pitchFamily="2" charset="-122"/>
                  </a:rPr>
                  <a:t>（</a:t>
                </a:r>
                <a:r>
                  <a:rPr lang="en-US" altLang="zh-CN" sz="1600" b="1" dirty="0">
                    <a:solidFill>
                      <a:schemeClr val="tx2"/>
                    </a:solidFill>
                    <a:latin typeface="Times New Roman" panose="02020603050405020304" pitchFamily="18" charset="0"/>
                    <a:ea typeface="宋体" panose="02010600030101010101" pitchFamily="2" charset="-122"/>
                  </a:rPr>
                  <a:t>2</a:t>
                </a:r>
                <a:r>
                  <a:rPr lang="zh-CN" altLang="en-US" sz="1600" b="1" dirty="0">
                    <a:solidFill>
                      <a:schemeClr val="tx2"/>
                    </a:solidFill>
                    <a:latin typeface="Times New Roman" panose="02020603050405020304" pitchFamily="18" charset="0"/>
                    <a:ea typeface="宋体" panose="02010600030101010101" pitchFamily="2" charset="-122"/>
                  </a:rPr>
                  <a:t>）     </a:t>
                </a:r>
                <a:r>
                  <a:rPr lang="en-US" altLang="zh-CN" sz="1600" b="1" dirty="0">
                    <a:solidFill>
                      <a:schemeClr val="tx2"/>
                    </a:solidFill>
                    <a:latin typeface="Times New Roman" panose="02020603050405020304" pitchFamily="18" charset="0"/>
                    <a:ea typeface="宋体" panose="02010600030101010101" pitchFamily="2" charset="-122"/>
                  </a:rPr>
                  <a:t>180 000</a:t>
                </a:r>
                <a:endParaRPr lang="en-US" altLang="zh-CN" sz="1600" b="1" dirty="0">
                  <a:solidFill>
                    <a:schemeClr val="tx2"/>
                  </a:solidFill>
                  <a:latin typeface="Times New Roman" panose="02020603050405020304" pitchFamily="18" charset="0"/>
                  <a:ea typeface="宋体" panose="02010600030101010101" pitchFamily="2" charset="-122"/>
                </a:endParaRPr>
              </a:p>
            </p:txBody>
          </p:sp>
        </p:grpSp>
        <p:sp>
          <p:nvSpPr>
            <p:cNvPr id="52244" name="AutoShape 23"/>
            <p:cNvSpPr/>
            <p:nvPr/>
          </p:nvSpPr>
          <p:spPr>
            <a:xfrm>
              <a:off x="4320" y="1632"/>
              <a:ext cx="1044" cy="272"/>
            </a:xfrm>
            <a:prstGeom prst="wedgeRoundRectCallout">
              <a:avLst>
                <a:gd name="adj1" fmla="val -59481"/>
                <a:gd name="adj2" fmla="val 103676"/>
                <a:gd name="adj3" fmla="val 16667"/>
              </a:avLst>
            </a:prstGeom>
            <a:solidFill>
              <a:srgbClr val="CCFFCC"/>
            </a:solidFill>
            <a:ln w="9525" cap="flat" cmpd="sng">
              <a:solidFill>
                <a:schemeClr val="tx1"/>
              </a:solidFill>
              <a:prstDash val="sysDot"/>
              <a:miter/>
              <a:headEnd type="none" w="med" len="med"/>
              <a:tailEnd type="none" w="med" len="med"/>
            </a:ln>
          </p:spPr>
          <p:txBody>
            <a:bodyPr anchor="t"/>
            <a:p>
              <a:pPr lvl="0" indent="0" algn="ctr"/>
              <a:r>
                <a:rPr lang="zh-CN" altLang="en-US" sz="2000" b="1" dirty="0">
                  <a:solidFill>
                    <a:srgbClr val="0000FF"/>
                  </a:solidFill>
                  <a:latin typeface="Times New Roman" panose="02020603050405020304" pitchFamily="18" charset="0"/>
                  <a:ea typeface="宋体" panose="02010600030101010101" pitchFamily="2" charset="-122"/>
                </a:rPr>
                <a:t>资产类账户</a:t>
              </a:r>
              <a:endParaRPr lang="zh-CN" altLang="en-US" sz="2000" b="1" dirty="0">
                <a:solidFill>
                  <a:srgbClr val="0000FF"/>
                </a:solidFill>
                <a:latin typeface="Times New Roman" panose="02020603050405020304" pitchFamily="18" charset="0"/>
                <a:ea typeface="宋体" panose="02010600030101010101" pitchFamily="2" charset="-122"/>
              </a:endParaRPr>
            </a:p>
          </p:txBody>
        </p:sp>
      </p:grpSp>
      <p:sp>
        <p:nvSpPr>
          <p:cNvPr id="165912" name="AutoShape 24"/>
          <p:cNvSpPr/>
          <p:nvPr/>
        </p:nvSpPr>
        <p:spPr>
          <a:xfrm>
            <a:off x="1835150" y="5256213"/>
            <a:ext cx="5832475" cy="458787"/>
          </a:xfrm>
          <a:prstGeom prst="wedgeRoundRectCallout">
            <a:avLst>
              <a:gd name="adj1" fmla="val -11157"/>
              <a:gd name="adj2" fmla="val 3287"/>
              <a:gd name="adj3" fmla="val 16667"/>
            </a:avLst>
          </a:prstGeom>
          <a:solidFill>
            <a:srgbClr val="66FFFF"/>
          </a:solidFill>
          <a:ln w="9525" cap="flat" cmpd="sng">
            <a:solidFill>
              <a:schemeClr val="tx1"/>
            </a:solidFill>
            <a:prstDash val="sysDot"/>
            <a:miter/>
            <a:headEnd type="none" w="med" len="med"/>
            <a:tailEnd type="none" w="med" len="med"/>
          </a:ln>
        </p:spPr>
        <p:txBody>
          <a:bodyPr anchor="t"/>
          <a:p>
            <a:pPr lvl="0" indent="0" algn="ctr"/>
            <a:r>
              <a:rPr lang="zh-CN" altLang="en-US" sz="2000" b="1" dirty="0">
                <a:solidFill>
                  <a:srgbClr val="FF0000"/>
                </a:solidFill>
                <a:latin typeface="Times New Roman" panose="02020603050405020304" pitchFamily="18" charset="0"/>
                <a:ea typeface="宋体" panose="02010600030101010101" pitchFamily="2" charset="-122"/>
              </a:rPr>
              <a:t>业务类型</a:t>
            </a:r>
            <a:r>
              <a:rPr lang="zh-CN" altLang="en-US" sz="2000" b="1" dirty="0">
                <a:solidFill>
                  <a:srgbClr val="0000FF"/>
                </a:solidFill>
                <a:latin typeface="Times New Roman" panose="02020603050405020304" pitchFamily="18" charset="0"/>
                <a:ea typeface="宋体" panose="02010600030101010101" pitchFamily="2" charset="-122"/>
              </a:rPr>
              <a:t>：影响等式双方要素，双方同增</a:t>
            </a:r>
            <a:endParaRPr lang="zh-CN" altLang="en-US" sz="2000" b="1" dirty="0">
              <a:solidFill>
                <a:srgbClr val="0000FF"/>
              </a:solidFill>
              <a:latin typeface="Times New Roman" panose="02020603050405020304" pitchFamily="18" charset="0"/>
              <a:ea typeface="宋体" panose="02010600030101010101" pitchFamily="2" charset="-122"/>
            </a:endParaRPr>
          </a:p>
        </p:txBody>
      </p:sp>
      <p:sp>
        <p:nvSpPr>
          <p:cNvPr id="165894" name="AutoShape 6"/>
          <p:cNvSpPr/>
          <p:nvPr/>
        </p:nvSpPr>
        <p:spPr>
          <a:xfrm>
            <a:off x="3363913" y="4371975"/>
            <a:ext cx="2374900" cy="504825"/>
          </a:xfrm>
          <a:prstGeom prst="wedgeEllipseCallout">
            <a:avLst>
              <a:gd name="adj1" fmla="val 35426"/>
              <a:gd name="adj2" fmla="val 15722"/>
            </a:avLst>
          </a:prstGeom>
          <a:solidFill>
            <a:srgbClr val="FF99FF"/>
          </a:solidFill>
          <a:ln w="9525" cap="flat" cmpd="sng">
            <a:solidFill>
              <a:schemeClr val="tx1"/>
            </a:solidFill>
            <a:prstDash val="sysDot"/>
            <a:miter/>
            <a:headEnd type="none" w="med" len="med"/>
            <a:tailEnd type="none" w="med" len="med"/>
          </a:ln>
        </p:spPr>
        <p:txBody>
          <a:bodyPr anchor="t"/>
          <a:p>
            <a:pPr lvl="0" indent="0" algn="ctr">
              <a:lnSpc>
                <a:spcPct val="90000"/>
              </a:lnSpc>
            </a:pPr>
            <a:r>
              <a:rPr lang="zh-CN" altLang="en-US" sz="2000" b="1" dirty="0">
                <a:solidFill>
                  <a:schemeClr val="bg1"/>
                </a:solidFill>
                <a:latin typeface="Times New Roman" panose="02020603050405020304" pitchFamily="18" charset="0"/>
                <a:ea typeface="宋体" panose="02010600030101010101" pitchFamily="2" charset="-122"/>
              </a:rPr>
              <a:t>借贷必相等</a:t>
            </a:r>
            <a:endParaRPr lang="zh-CN" altLang="en-US" sz="2000" b="1" dirty="0">
              <a:solidFill>
                <a:schemeClr val="bg1"/>
              </a:solidFill>
              <a:latin typeface="Times New Roman" panose="02020603050405020304" pitchFamily="18" charset="0"/>
              <a:ea typeface="宋体" panose="02010600030101010101" pitchFamily="2" charset="-122"/>
            </a:endParaRPr>
          </a:p>
        </p:txBody>
      </p:sp>
      <p:sp>
        <p:nvSpPr>
          <p:cNvPr id="165917" name="AutoShape 29"/>
          <p:cNvSpPr/>
          <p:nvPr/>
        </p:nvSpPr>
        <p:spPr>
          <a:xfrm>
            <a:off x="609600" y="1752600"/>
            <a:ext cx="2438400" cy="458788"/>
          </a:xfrm>
          <a:prstGeom prst="wedgeRoundRectCallout">
            <a:avLst>
              <a:gd name="adj1" fmla="val 42903"/>
              <a:gd name="adj2" fmla="val 3287"/>
              <a:gd name="adj3" fmla="val 16667"/>
            </a:avLst>
          </a:prstGeom>
          <a:solidFill>
            <a:srgbClr val="99FF99"/>
          </a:solidFill>
          <a:ln w="9525" cap="flat" cmpd="sng">
            <a:solidFill>
              <a:schemeClr val="tx1"/>
            </a:solidFill>
            <a:prstDash val="sysDot"/>
            <a:miter/>
            <a:headEnd type="none" w="med" len="med"/>
            <a:tailEnd type="none" w="med" len="med"/>
          </a:ln>
        </p:spPr>
        <p:txBody>
          <a:bodyPr anchor="t"/>
          <a:p>
            <a:pPr lvl="0" indent="0" algn="ctr"/>
            <a:r>
              <a:rPr lang="zh-CN" altLang="en-US" sz="2000" b="1" dirty="0">
                <a:solidFill>
                  <a:srgbClr val="FF0000"/>
                </a:solidFill>
                <a:latin typeface="Times New Roman" panose="02020603050405020304" pitchFamily="18" charset="0"/>
                <a:ea typeface="宋体" panose="02010600030101010101" pitchFamily="2" charset="-122"/>
              </a:rPr>
              <a:t>股份企业专设账户</a:t>
            </a:r>
            <a:endParaRPr lang="zh-CN" altLang="en-US" sz="2000" b="1" dirty="0">
              <a:solidFill>
                <a:srgbClr val="0000FF"/>
              </a:solidFill>
              <a:latin typeface="Times New Roman" panose="02020603050405020304" pitchFamily="18" charset="0"/>
              <a:ea typeface="宋体" panose="02010600030101010101" pitchFamily="2" charset="-122"/>
            </a:endParaRPr>
          </a:p>
        </p:txBody>
      </p:sp>
      <p:sp>
        <p:nvSpPr>
          <p:cNvPr id="165918" name="AutoShape 30"/>
          <p:cNvSpPr/>
          <p:nvPr/>
        </p:nvSpPr>
        <p:spPr>
          <a:xfrm>
            <a:off x="4800600" y="3048000"/>
            <a:ext cx="685800" cy="381000"/>
          </a:xfrm>
          <a:prstGeom prst="wedgeEllipseCallout">
            <a:avLst>
              <a:gd name="adj1" fmla="val -12037"/>
              <a:gd name="adj2" fmla="val 24583"/>
            </a:avLst>
          </a:prstGeom>
          <a:noFill/>
          <a:ln w="28575" cap="flat" cmpd="sng">
            <a:solidFill>
              <a:srgbClr val="FF0000"/>
            </a:solidFill>
            <a:prstDash val="solid"/>
            <a:miter/>
            <a:headEnd type="none" w="med" len="med"/>
            <a:tailEnd type="none" w="med" len="med"/>
          </a:ln>
        </p:spPr>
        <p:txBody>
          <a:bodyPr anchor="t"/>
          <a:p>
            <a:pPr lvl="0" indent="0" algn="ctr"/>
            <a:endParaRPr lang="zh-CN" altLang="zh-CN" dirty="0">
              <a:latin typeface="Arial" panose="020B0604020202020204" pitchFamily="34" charset="0"/>
              <a:ea typeface="宋体" panose="02010600030101010101" pitchFamily="2" charset="-122"/>
            </a:endParaRPr>
          </a:p>
        </p:txBody>
      </p:sp>
      <p:sp>
        <p:nvSpPr>
          <p:cNvPr id="165919" name="AutoShape 31"/>
          <p:cNvSpPr/>
          <p:nvPr/>
        </p:nvSpPr>
        <p:spPr>
          <a:xfrm>
            <a:off x="3632200" y="3035300"/>
            <a:ext cx="685800" cy="381000"/>
          </a:xfrm>
          <a:prstGeom prst="wedgeEllipseCallout">
            <a:avLst>
              <a:gd name="adj1" fmla="val -6481"/>
              <a:gd name="adj2" fmla="val 41250"/>
            </a:avLst>
          </a:prstGeom>
          <a:noFill/>
          <a:ln w="28575" cap="flat" cmpd="sng">
            <a:solidFill>
              <a:srgbClr val="0000FF"/>
            </a:solidFill>
            <a:prstDash val="solid"/>
            <a:miter/>
            <a:headEnd type="none" w="med" len="med"/>
            <a:tailEnd type="none" w="med" len="med"/>
          </a:ln>
        </p:spPr>
        <p:txBody>
          <a:bodyPr anchor="t"/>
          <a:p>
            <a:pPr lvl="0" indent="0" algn="ctr"/>
            <a:endParaRPr lang="zh-CN" altLang="zh-CN" dirty="0">
              <a:latin typeface="Arial" panose="020B0604020202020204" pitchFamily="34" charset="0"/>
              <a:ea typeface="宋体" panose="02010600030101010101" pitchFamily="2" charset="-122"/>
            </a:endParaRPr>
          </a:p>
        </p:txBody>
      </p:sp>
      <p:sp>
        <p:nvSpPr>
          <p:cNvPr id="165920" name="Line 32"/>
          <p:cNvSpPr/>
          <p:nvPr/>
        </p:nvSpPr>
        <p:spPr>
          <a:xfrm>
            <a:off x="5715000" y="4292600"/>
            <a:ext cx="685800" cy="0"/>
          </a:xfrm>
          <a:prstGeom prst="line">
            <a:avLst/>
          </a:prstGeom>
          <a:ln w="28575" cap="flat" cmpd="sng">
            <a:solidFill>
              <a:srgbClr val="FF0000"/>
            </a:solidFill>
            <a:prstDash val="solid"/>
            <a:round/>
            <a:headEnd type="none" w="med" len="med"/>
            <a:tailEnd type="none" w="med" len="med"/>
          </a:ln>
        </p:spPr>
      </p:sp>
      <p:sp>
        <p:nvSpPr>
          <p:cNvPr id="165921" name="Line 33"/>
          <p:cNvSpPr/>
          <p:nvPr/>
        </p:nvSpPr>
        <p:spPr>
          <a:xfrm>
            <a:off x="3657600" y="4292600"/>
            <a:ext cx="685800" cy="0"/>
          </a:xfrm>
          <a:prstGeom prst="line">
            <a:avLst/>
          </a:prstGeom>
          <a:ln w="28575" cap="flat" cmpd="sng">
            <a:solidFill>
              <a:srgbClr val="FF0000"/>
            </a:solidFill>
            <a:prstDash val="solid"/>
            <a:round/>
            <a:headEnd type="none" w="med" len="med"/>
            <a:tailEnd type="none" w="med" len="med"/>
          </a:ln>
        </p:spPr>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165917"/>
                                        </p:tgtEl>
                                        <p:attrNameLst>
                                          <p:attrName>style.visibility</p:attrName>
                                        </p:attrNameLst>
                                      </p:cBhvr>
                                      <p:to>
                                        <p:strVal val="visible"/>
                                      </p:to>
                                    </p:set>
                                    <p:anim calcmode="lin" valueType="num">
                                      <p:cBhvr>
                                        <p:cTn id="7" dur="500" decel="50000" fill="hold">
                                          <p:stCondLst>
                                            <p:cond delay="0"/>
                                          </p:stCondLst>
                                        </p:cTn>
                                        <p:tgtEl>
                                          <p:spTgt spid="165917"/>
                                        </p:tgtEl>
                                        <p:attrNameLst>
                                          <p:attrName>style.rotation</p:attrName>
                                        </p:attrNameLst>
                                      </p:cBhvr>
                                      <p:tavLst>
                                        <p:tav tm="0">
                                          <p:val>
                                            <p:fltVal val="-90.000000"/>
                                          </p:val>
                                        </p:tav>
                                        <p:tav tm="100000">
                                          <p:val>
                                            <p:fltVal val="0.000000"/>
                                          </p:val>
                                        </p:tav>
                                      </p:tavLst>
                                    </p:anim>
                                    <p:anim calcmode="lin" valueType="num">
                                      <p:cBhvr>
                                        <p:cTn id="8" dur="500" decel="50000" fill="hold">
                                          <p:stCondLst>
                                            <p:cond delay="0"/>
                                          </p:stCondLst>
                                        </p:cTn>
                                        <p:tgtEl>
                                          <p:spTgt spid="16591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65917"/>
                                        </p:tgtEl>
                                        <p:attrNameLst>
                                          <p:attrName>ppt_w</p:attrName>
                                        </p:attrNameLst>
                                      </p:cBhvr>
                                      <p:tavLst>
                                        <p:tav tm="0">
                                          <p:val>
                                            <p:strVal val="#ppt_w*.05"/>
                                          </p:val>
                                        </p:tav>
                                        <p:tav tm="100000">
                                          <p:val>
                                            <p:strVal val="#ppt_w"/>
                                          </p:val>
                                        </p:tav>
                                      </p:tavLst>
                                    </p:anim>
                                    <p:anim calcmode="lin" valueType="num">
                                      <p:cBhvr>
                                        <p:cTn id="10" dur="1000" fill="hold"/>
                                        <p:tgtEl>
                                          <p:spTgt spid="16591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6591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6591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6591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6591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65918"/>
                                        </p:tgtEl>
                                        <p:attrNameLst>
                                          <p:attrName>style.visibility</p:attrName>
                                        </p:attrNameLst>
                                      </p:cBhvr>
                                      <p:to>
                                        <p:strVal val="visible"/>
                                      </p:to>
                                    </p:set>
                                    <p:anim calcmode="lin" valueType="num">
                                      <p:cBhvr>
                                        <p:cTn id="19" dur="2000" fill="hold"/>
                                        <p:tgtEl>
                                          <p:spTgt spid="165918"/>
                                        </p:tgtEl>
                                        <p:attrNameLst>
                                          <p:attrName>ppt_w</p:attrName>
                                        </p:attrNameLst>
                                      </p:cBhvr>
                                      <p:tavLst>
                                        <p:tav tm="0">
                                          <p:val>
                                            <p:fltVal val="0.000000"/>
                                          </p:val>
                                        </p:tav>
                                        <p:tav tm="100000">
                                          <p:val>
                                            <p:strVal val="#ppt_w"/>
                                          </p:val>
                                        </p:tav>
                                      </p:tavLst>
                                    </p:anim>
                                    <p:anim calcmode="lin" valueType="num">
                                      <p:cBhvr>
                                        <p:cTn id="20" dur="2000" fill="hold"/>
                                        <p:tgtEl>
                                          <p:spTgt spid="165918"/>
                                        </p:tgtEl>
                                        <p:attrNameLst>
                                          <p:attrName>ppt_h</p:attrName>
                                        </p:attrNameLst>
                                      </p:cBhvr>
                                      <p:tavLst>
                                        <p:tav tm="0">
                                          <p:val>
                                            <p:fltVal val="0.000000"/>
                                          </p:val>
                                        </p:tav>
                                        <p:tav tm="100000">
                                          <p:val>
                                            <p:strVal val="#ppt_h"/>
                                          </p:val>
                                        </p:tav>
                                      </p:tavLst>
                                    </p:anim>
                                    <p:animEffect transition="in" filter="fade">
                                      <p:cBhvr>
                                        <p:cTn id="21" dur="2000"/>
                                        <p:tgtEl>
                                          <p:spTgt spid="165918"/>
                                        </p:tgtEl>
                                      </p:cBhvr>
                                    </p:animEffect>
                                  </p:childTnLst>
                                </p:cTn>
                              </p:par>
                            </p:childTnLst>
                          </p:cTn>
                        </p:par>
                        <p:par>
                          <p:cTn id="22" fill="hold">
                            <p:stCondLst>
                              <p:cond delay="2000"/>
                            </p:stCondLst>
                            <p:childTnLst>
                              <p:par>
                                <p:cTn id="23" presetID="53" presetClass="entr" presetSubtype="16" fill="hold" grpId="0" nodeType="afterEffect">
                                  <p:stCondLst>
                                    <p:cond delay="0"/>
                                  </p:stCondLst>
                                  <p:childTnLst>
                                    <p:set>
                                      <p:cBhvr>
                                        <p:cTn id="24" dur="1" fill="hold">
                                          <p:stCondLst>
                                            <p:cond delay="0"/>
                                          </p:stCondLst>
                                        </p:cTn>
                                        <p:tgtEl>
                                          <p:spTgt spid="165919"/>
                                        </p:tgtEl>
                                        <p:attrNameLst>
                                          <p:attrName>style.visibility</p:attrName>
                                        </p:attrNameLst>
                                      </p:cBhvr>
                                      <p:to>
                                        <p:strVal val="visible"/>
                                      </p:to>
                                    </p:set>
                                    <p:anim calcmode="lin" valueType="num">
                                      <p:cBhvr>
                                        <p:cTn id="25" dur="2000" fill="hold"/>
                                        <p:tgtEl>
                                          <p:spTgt spid="165919"/>
                                        </p:tgtEl>
                                        <p:attrNameLst>
                                          <p:attrName>ppt_w</p:attrName>
                                        </p:attrNameLst>
                                      </p:cBhvr>
                                      <p:tavLst>
                                        <p:tav tm="0">
                                          <p:val>
                                            <p:fltVal val="0.000000"/>
                                          </p:val>
                                        </p:tav>
                                        <p:tav tm="100000">
                                          <p:val>
                                            <p:strVal val="#ppt_w"/>
                                          </p:val>
                                        </p:tav>
                                      </p:tavLst>
                                    </p:anim>
                                    <p:anim calcmode="lin" valueType="num">
                                      <p:cBhvr>
                                        <p:cTn id="26" dur="2000" fill="hold"/>
                                        <p:tgtEl>
                                          <p:spTgt spid="165919"/>
                                        </p:tgtEl>
                                        <p:attrNameLst>
                                          <p:attrName>ppt_h</p:attrName>
                                        </p:attrNameLst>
                                      </p:cBhvr>
                                      <p:tavLst>
                                        <p:tav tm="0">
                                          <p:val>
                                            <p:fltVal val="0.000000"/>
                                          </p:val>
                                        </p:tav>
                                        <p:tav tm="100000">
                                          <p:val>
                                            <p:strVal val="#ppt_h"/>
                                          </p:val>
                                        </p:tav>
                                      </p:tavLst>
                                    </p:anim>
                                    <p:animEffect transition="in" filter="fade">
                                      <p:cBhvr>
                                        <p:cTn id="27" dur="2000"/>
                                        <p:tgtEl>
                                          <p:spTgt spid="165919"/>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165920"/>
                                        </p:tgtEl>
                                        <p:attrNameLst>
                                          <p:attrName>style.visibility</p:attrName>
                                        </p:attrNameLst>
                                      </p:cBhvr>
                                      <p:to>
                                        <p:strVal val="visible"/>
                                      </p:to>
                                    </p:set>
                                    <p:animEffect transition="in" filter="strips(downRight)">
                                      <p:cBhvr>
                                        <p:cTn id="32" dur="2000"/>
                                        <p:tgtEl>
                                          <p:spTgt spid="165920"/>
                                        </p:tgtEl>
                                      </p:cBhvr>
                                    </p:animEffect>
                                  </p:childTnLst>
                                </p:cTn>
                              </p:par>
                            </p:childTnLst>
                          </p:cTn>
                        </p:par>
                        <p:par>
                          <p:cTn id="33" fill="hold">
                            <p:stCondLst>
                              <p:cond delay="2000"/>
                            </p:stCondLst>
                            <p:childTnLst>
                              <p:par>
                                <p:cTn id="34" presetID="18" presetClass="entr" presetSubtype="6" fill="hold" nodeType="afterEffect">
                                  <p:stCondLst>
                                    <p:cond delay="0"/>
                                  </p:stCondLst>
                                  <p:childTnLst>
                                    <p:set>
                                      <p:cBhvr>
                                        <p:cTn id="35" dur="1" fill="hold">
                                          <p:stCondLst>
                                            <p:cond delay="0"/>
                                          </p:stCondLst>
                                        </p:cTn>
                                        <p:tgtEl>
                                          <p:spTgt spid="165921"/>
                                        </p:tgtEl>
                                        <p:attrNameLst>
                                          <p:attrName>style.visibility</p:attrName>
                                        </p:attrNameLst>
                                      </p:cBhvr>
                                      <p:to>
                                        <p:strVal val="visible"/>
                                      </p:to>
                                    </p:set>
                                    <p:animEffect transition="in" filter="strips(downRight)">
                                      <p:cBhvr>
                                        <p:cTn id="36" dur="2000"/>
                                        <p:tgtEl>
                                          <p:spTgt spid="165921"/>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165893"/>
                                        </p:tgtEl>
                                        <p:attrNameLst>
                                          <p:attrName>style.visibility</p:attrName>
                                        </p:attrNameLst>
                                      </p:cBhvr>
                                      <p:to>
                                        <p:strVal val="visible"/>
                                      </p:to>
                                    </p:set>
                                    <p:animEffect transition="in" filter="slide(fromBottom)">
                                      <p:cBhvr>
                                        <p:cTn id="41" dur="2000"/>
                                        <p:tgtEl>
                                          <p:spTgt spid="165893"/>
                                        </p:tgtEl>
                                      </p:cBhvr>
                                    </p:animEffect>
                                  </p:childTnLst>
                                </p:cTn>
                              </p:par>
                            </p:childTnLst>
                          </p:cTn>
                        </p:par>
                        <p:par>
                          <p:cTn id="42" fill="hold">
                            <p:stCondLst>
                              <p:cond delay="2000"/>
                            </p:stCondLst>
                            <p:childTnLst>
                              <p:par>
                                <p:cTn id="43" presetID="12" presetClass="entr" presetSubtype="1" fill="hold" grpId="0" nodeType="afterEffect">
                                  <p:stCondLst>
                                    <p:cond delay="0"/>
                                  </p:stCondLst>
                                  <p:childTnLst>
                                    <p:set>
                                      <p:cBhvr>
                                        <p:cTn id="44" dur="1" fill="hold">
                                          <p:stCondLst>
                                            <p:cond delay="0"/>
                                          </p:stCondLst>
                                        </p:cTn>
                                        <p:tgtEl>
                                          <p:spTgt spid="165894"/>
                                        </p:tgtEl>
                                        <p:attrNameLst>
                                          <p:attrName>style.visibility</p:attrName>
                                        </p:attrNameLst>
                                      </p:cBhvr>
                                      <p:to>
                                        <p:strVal val="visible"/>
                                      </p:to>
                                    </p:set>
                                    <p:animEffect transition="in" filter="slide(fromTop)">
                                      <p:cBhvr>
                                        <p:cTn id="45" dur="2000"/>
                                        <p:tgtEl>
                                          <p:spTgt spid="165894"/>
                                        </p:tgtEl>
                                      </p:cBhvr>
                                    </p:animEffect>
                                  </p:childTnLst>
                                </p:cTn>
                              </p:par>
                            </p:childTnLst>
                          </p:cTn>
                        </p:par>
                      </p:childTnLst>
                    </p:cTn>
                  </p:par>
                  <p:par>
                    <p:cTn id="46" fill="hold">
                      <p:stCondLst>
                        <p:cond delay="indefinite"/>
                      </p:stCondLst>
                      <p:childTnLst>
                        <p:par>
                          <p:cTn id="47" fill="hold">
                            <p:stCondLst>
                              <p:cond delay="0"/>
                            </p:stCondLst>
                            <p:childTnLst>
                              <p:par>
                                <p:cTn id="48" presetID="25" presetClass="entr" presetSubtype="0" fill="hold" grpId="0" nodeType="clickEffect">
                                  <p:stCondLst>
                                    <p:cond delay="0"/>
                                  </p:stCondLst>
                                  <p:childTnLst>
                                    <p:set>
                                      <p:cBhvr>
                                        <p:cTn id="49" dur="1" fill="hold">
                                          <p:stCondLst>
                                            <p:cond delay="0"/>
                                          </p:stCondLst>
                                        </p:cTn>
                                        <p:tgtEl>
                                          <p:spTgt spid="165912"/>
                                        </p:tgtEl>
                                        <p:attrNameLst>
                                          <p:attrName>style.visibility</p:attrName>
                                        </p:attrNameLst>
                                      </p:cBhvr>
                                      <p:to>
                                        <p:strVal val="visible"/>
                                      </p:to>
                                    </p:set>
                                    <p:anim calcmode="lin" valueType="num">
                                      <p:cBhvr>
                                        <p:cTn id="50" dur="500" decel="50000" fill="hold">
                                          <p:stCondLst>
                                            <p:cond delay="0"/>
                                          </p:stCondLst>
                                        </p:cTn>
                                        <p:tgtEl>
                                          <p:spTgt spid="165912"/>
                                        </p:tgtEl>
                                        <p:attrNameLst>
                                          <p:attrName>style.rotation</p:attrName>
                                        </p:attrNameLst>
                                      </p:cBhvr>
                                      <p:tavLst>
                                        <p:tav tm="0">
                                          <p:val>
                                            <p:fltVal val="-90.000000"/>
                                          </p:val>
                                        </p:tav>
                                        <p:tav tm="100000">
                                          <p:val>
                                            <p:fltVal val="0.000000"/>
                                          </p:val>
                                        </p:tav>
                                      </p:tavLst>
                                    </p:anim>
                                    <p:anim calcmode="lin" valueType="num">
                                      <p:cBhvr>
                                        <p:cTn id="51" dur="500" decel="50000" fill="hold">
                                          <p:stCondLst>
                                            <p:cond delay="0"/>
                                          </p:stCondLst>
                                        </p:cTn>
                                        <p:tgtEl>
                                          <p:spTgt spid="165912"/>
                                        </p:tgtEl>
                                        <p:attrNameLst>
                                          <p:attrName>ppt_w</p:attrName>
                                        </p:attrNameLst>
                                      </p:cBhvr>
                                      <p:tavLst>
                                        <p:tav tm="0">
                                          <p:val>
                                            <p:strVal val="#ppt_w"/>
                                          </p:val>
                                        </p:tav>
                                        <p:tav tm="100000">
                                          <p:val>
                                            <p:strVal val="#ppt_w*.05"/>
                                          </p:val>
                                        </p:tav>
                                      </p:tavLst>
                                    </p:anim>
                                    <p:anim calcmode="lin" valueType="num">
                                      <p:cBhvr>
                                        <p:cTn id="52" dur="500" accel="50000" fill="hold">
                                          <p:stCondLst>
                                            <p:cond delay="500"/>
                                          </p:stCondLst>
                                        </p:cTn>
                                        <p:tgtEl>
                                          <p:spTgt spid="165912"/>
                                        </p:tgtEl>
                                        <p:attrNameLst>
                                          <p:attrName>ppt_w</p:attrName>
                                        </p:attrNameLst>
                                      </p:cBhvr>
                                      <p:tavLst>
                                        <p:tav tm="0">
                                          <p:val>
                                            <p:strVal val="#ppt_w*.05"/>
                                          </p:val>
                                        </p:tav>
                                        <p:tav tm="100000">
                                          <p:val>
                                            <p:strVal val="#ppt_w"/>
                                          </p:val>
                                        </p:tav>
                                      </p:tavLst>
                                    </p:anim>
                                    <p:anim calcmode="lin" valueType="num">
                                      <p:cBhvr>
                                        <p:cTn id="53" dur="1000" fill="hold"/>
                                        <p:tgtEl>
                                          <p:spTgt spid="165912"/>
                                        </p:tgtEl>
                                        <p:attrNameLst>
                                          <p:attrName>ppt_h</p:attrName>
                                        </p:attrNameLst>
                                      </p:cBhvr>
                                      <p:tavLst>
                                        <p:tav tm="0">
                                          <p:val>
                                            <p:strVal val="#ppt_h"/>
                                          </p:val>
                                        </p:tav>
                                        <p:tav tm="100000">
                                          <p:val>
                                            <p:strVal val="#ppt_h"/>
                                          </p:val>
                                        </p:tav>
                                      </p:tavLst>
                                    </p:anim>
                                    <p:anim calcmode="lin" valueType="num">
                                      <p:cBhvr>
                                        <p:cTn id="54" dur="500" decel="50000" fill="hold">
                                          <p:stCondLst>
                                            <p:cond delay="0"/>
                                          </p:stCondLst>
                                        </p:cTn>
                                        <p:tgtEl>
                                          <p:spTgt spid="165912"/>
                                        </p:tgtEl>
                                        <p:attrNameLst>
                                          <p:attrName>ppt_x</p:attrName>
                                        </p:attrNameLst>
                                      </p:cBhvr>
                                      <p:tavLst>
                                        <p:tav tm="0">
                                          <p:val>
                                            <p:strVal val="#ppt_x+.4"/>
                                          </p:val>
                                        </p:tav>
                                        <p:tav tm="100000">
                                          <p:val>
                                            <p:strVal val="#ppt_x"/>
                                          </p:val>
                                        </p:tav>
                                      </p:tavLst>
                                    </p:anim>
                                    <p:anim calcmode="lin" valueType="num">
                                      <p:cBhvr>
                                        <p:cTn id="55" dur="500" decel="50000" fill="hold">
                                          <p:stCondLst>
                                            <p:cond delay="0"/>
                                          </p:stCondLst>
                                        </p:cTn>
                                        <p:tgtEl>
                                          <p:spTgt spid="165912"/>
                                        </p:tgtEl>
                                        <p:attrNameLst>
                                          <p:attrName>ppt_y</p:attrName>
                                        </p:attrNameLst>
                                      </p:cBhvr>
                                      <p:tavLst>
                                        <p:tav tm="0">
                                          <p:val>
                                            <p:strVal val="#ppt_y-.2"/>
                                          </p:val>
                                        </p:tav>
                                        <p:tav tm="100000">
                                          <p:val>
                                            <p:strVal val="#ppt_y+.1"/>
                                          </p:val>
                                        </p:tav>
                                      </p:tavLst>
                                    </p:anim>
                                    <p:anim calcmode="lin" valueType="num">
                                      <p:cBhvr>
                                        <p:cTn id="56" dur="500" accel="50000" fill="hold">
                                          <p:stCondLst>
                                            <p:cond delay="500"/>
                                          </p:stCondLst>
                                        </p:cTn>
                                        <p:tgtEl>
                                          <p:spTgt spid="165912"/>
                                        </p:tgtEl>
                                        <p:attrNameLst>
                                          <p:attrName>ppt_y</p:attrName>
                                        </p:attrNameLst>
                                      </p:cBhvr>
                                      <p:tavLst>
                                        <p:tav tm="0">
                                          <p:val>
                                            <p:strVal val="#ppt_y+.1"/>
                                          </p:val>
                                        </p:tav>
                                        <p:tav tm="100000">
                                          <p:val>
                                            <p:strVal val="#ppt_y"/>
                                          </p:val>
                                        </p:tav>
                                      </p:tavLst>
                                    </p:anim>
                                    <p:animEffect transition="in" filter="fade">
                                      <p:cBhvr>
                                        <p:cTn id="57" dur="1000" decel="50000">
                                          <p:stCondLst>
                                            <p:cond delay="0"/>
                                          </p:stCondLst>
                                        </p:cTn>
                                        <p:tgtEl>
                                          <p:spTgt spid="1659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3" grpId="0" bldLvl="0" animBg="1"/>
      <p:bldP spid="165912" grpId="0" bldLvl="0" animBg="1"/>
      <p:bldP spid="165894" grpId="0" bldLvl="0" animBg="1"/>
      <p:bldP spid="165917" grpId="0" bldLvl="0" animBg="1"/>
      <p:bldP spid="165918" grpId="0" bldLvl="0" animBg="1"/>
      <p:bldP spid="165919"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94"/>
          <p:cNvGrpSpPr/>
          <p:nvPr/>
        </p:nvGrpSpPr>
        <p:grpSpPr>
          <a:xfrm>
            <a:off x="2809875" y="4419600"/>
            <a:ext cx="3286125" cy="2047875"/>
            <a:chOff x="1770" y="3366"/>
            <a:chExt cx="2070" cy="1290"/>
          </a:xfrm>
        </p:grpSpPr>
        <p:sp>
          <p:nvSpPr>
            <p:cNvPr id="7170" name="AutoShape 88"/>
            <p:cNvSpPr/>
            <p:nvPr/>
          </p:nvSpPr>
          <p:spPr>
            <a:xfrm>
              <a:off x="1770" y="3366"/>
              <a:ext cx="2070" cy="1290"/>
            </a:xfrm>
            <a:prstGeom prst="wedgeRectCallout">
              <a:avLst>
                <a:gd name="adj1" fmla="val 10870"/>
                <a:gd name="adj2" fmla="val -14264"/>
              </a:avLst>
            </a:prstGeom>
            <a:solidFill>
              <a:srgbClr val="FFCC99"/>
            </a:solidFill>
            <a:ln w="9525">
              <a:noFill/>
            </a:ln>
          </p:spPr>
          <p:txBody>
            <a:bodyPr anchor="t"/>
            <a:p>
              <a:pPr lvl="0" indent="0" algn="ctr"/>
              <a:r>
                <a:rPr lang="zh-CN" altLang="en-US" sz="1400" dirty="0">
                  <a:latin typeface="Times New Roman" panose="02020603050405020304" pitchFamily="18" charset="0"/>
                  <a:ea typeface="宋体" panose="02010600030101010101" pitchFamily="2" charset="-122"/>
                </a:rPr>
                <a:t>资产负债表	</a:t>
              </a:r>
              <a:endParaRPr lang="zh-CN" altLang="en-US" sz="1400" dirty="0">
                <a:latin typeface="Times New Roman" panose="02020603050405020304" pitchFamily="18" charset="0"/>
                <a:ea typeface="宋体" panose="02010600030101010101" pitchFamily="2" charset="-122"/>
              </a:endParaRPr>
            </a:p>
            <a:p>
              <a:pPr lvl="0" indent="0" algn="ctr"/>
              <a:endParaRPr lang="zh-CN" altLang="en-US" sz="1400" dirty="0">
                <a:latin typeface="Times New Roman" panose="02020603050405020304" pitchFamily="18" charset="0"/>
                <a:ea typeface="宋体" panose="02010600030101010101" pitchFamily="2" charset="-122"/>
              </a:endParaRPr>
            </a:p>
            <a:p>
              <a:pPr lvl="0" indent="0" algn="ctr"/>
              <a:r>
                <a:rPr lang="zh-CN" altLang="en-US" sz="1400" dirty="0">
                  <a:latin typeface="Times New Roman" panose="02020603050405020304" pitchFamily="18" charset="0"/>
                  <a:ea typeface="宋体" panose="02010600030101010101" pitchFamily="2" charset="-122"/>
                </a:rPr>
                <a:t>资产    期末余额    	            期末余额	</a:t>
              </a:r>
              <a:endParaRPr lang="zh-CN" altLang="en-US" sz="1400" dirty="0">
                <a:latin typeface="Times New Roman" panose="02020603050405020304" pitchFamily="18" charset="0"/>
                <a:ea typeface="宋体" panose="02010600030101010101" pitchFamily="2" charset="-122"/>
              </a:endParaRPr>
            </a:p>
            <a:p>
              <a:pPr lvl="0" indent="0"/>
              <a:r>
                <a:rPr lang="zh-CN" altLang="en-US" sz="1400" dirty="0">
                  <a:latin typeface="Times New Roman" panose="02020603050405020304" pitchFamily="18" charset="0"/>
                  <a:ea typeface="宋体" panose="02010600030101010101" pitchFamily="2" charset="-122"/>
                </a:rPr>
                <a:t>流动资产			                           	</a:t>
              </a:r>
              <a:endParaRPr lang="zh-CN" altLang="en-US" sz="1400" dirty="0">
                <a:latin typeface="Times New Roman" panose="02020603050405020304" pitchFamily="18" charset="0"/>
                <a:ea typeface="宋体" panose="02010600030101010101" pitchFamily="2" charset="-122"/>
              </a:endParaRPr>
            </a:p>
            <a:p>
              <a:pPr lvl="0" indent="0"/>
              <a:r>
                <a:rPr lang="zh-CN" altLang="en-US" sz="1400" dirty="0">
                  <a:latin typeface="Times New Roman" panose="02020603050405020304" pitchFamily="18" charset="0"/>
                  <a:ea typeface="宋体" panose="02010600030101010101" pitchFamily="2" charset="-122"/>
                </a:rPr>
                <a:t>非流动资产</a:t>
              </a:r>
              <a:endParaRPr lang="zh-CN" altLang="en-US" sz="1400" dirty="0">
                <a:latin typeface="Arial" panose="020B0604020202020204" pitchFamily="34" charset="0"/>
                <a:ea typeface="宋体" panose="02010600030101010101" pitchFamily="2" charset="-122"/>
              </a:endParaRPr>
            </a:p>
          </p:txBody>
        </p:sp>
        <p:sp>
          <p:nvSpPr>
            <p:cNvPr id="7171" name="AutoShape 89"/>
            <p:cNvSpPr/>
            <p:nvPr/>
          </p:nvSpPr>
          <p:spPr>
            <a:xfrm>
              <a:off x="2688" y="3552"/>
              <a:ext cx="624" cy="336"/>
            </a:xfrm>
            <a:prstGeom prst="wedgeRectCallout">
              <a:avLst>
                <a:gd name="adj1" fmla="val -28366"/>
                <a:gd name="adj2" fmla="val 16370"/>
              </a:avLst>
            </a:prstGeom>
            <a:noFill/>
            <a:ln w="9525">
              <a:noFill/>
            </a:ln>
          </p:spPr>
          <p:txBody>
            <a:bodyPr anchor="t"/>
            <a:p>
              <a:pPr lvl="0" indent="0" algn="ctr"/>
              <a:r>
                <a:rPr lang="zh-CN" altLang="en-US" sz="1400" dirty="0">
                  <a:latin typeface="Times New Roman" panose="02020603050405020304" pitchFamily="18" charset="0"/>
                  <a:ea typeface="宋体" panose="02010600030101010101" pitchFamily="2" charset="-122"/>
                </a:rPr>
                <a:t>负债及所有者权益</a:t>
              </a:r>
              <a:endParaRPr lang="zh-CN" altLang="en-US" sz="1400" dirty="0">
                <a:latin typeface="Times New Roman" panose="02020603050405020304" pitchFamily="18" charset="0"/>
                <a:ea typeface="宋体" panose="02010600030101010101" pitchFamily="2" charset="-122"/>
              </a:endParaRPr>
            </a:p>
          </p:txBody>
        </p:sp>
        <p:sp>
          <p:nvSpPr>
            <p:cNvPr id="7172" name="Line 90"/>
            <p:cNvSpPr/>
            <p:nvPr/>
          </p:nvSpPr>
          <p:spPr>
            <a:xfrm>
              <a:off x="1776" y="3552"/>
              <a:ext cx="2016" cy="0"/>
            </a:xfrm>
            <a:prstGeom prst="line">
              <a:avLst/>
            </a:prstGeom>
            <a:ln w="9525" cap="flat" cmpd="sng">
              <a:solidFill>
                <a:schemeClr val="tx1"/>
              </a:solidFill>
              <a:prstDash val="solid"/>
              <a:round/>
              <a:headEnd type="none" w="med" len="med"/>
              <a:tailEnd type="none" w="med" len="med"/>
            </a:ln>
          </p:spPr>
        </p:sp>
        <p:sp>
          <p:nvSpPr>
            <p:cNvPr id="7173" name="Line 91"/>
            <p:cNvSpPr/>
            <p:nvPr/>
          </p:nvSpPr>
          <p:spPr>
            <a:xfrm>
              <a:off x="1776" y="3876"/>
              <a:ext cx="2016" cy="0"/>
            </a:xfrm>
            <a:prstGeom prst="line">
              <a:avLst/>
            </a:prstGeom>
            <a:ln w="9525" cap="flat" cmpd="sng">
              <a:solidFill>
                <a:schemeClr val="tx1"/>
              </a:solidFill>
              <a:prstDash val="solid"/>
              <a:round/>
              <a:headEnd type="none" w="med" len="med"/>
              <a:tailEnd type="none" w="med" len="med"/>
            </a:ln>
          </p:spPr>
        </p:sp>
        <p:sp>
          <p:nvSpPr>
            <p:cNvPr id="7174" name="Line 93"/>
            <p:cNvSpPr/>
            <p:nvPr/>
          </p:nvSpPr>
          <p:spPr>
            <a:xfrm flipV="1">
              <a:off x="2736" y="3552"/>
              <a:ext cx="0" cy="1056"/>
            </a:xfrm>
            <a:prstGeom prst="line">
              <a:avLst/>
            </a:prstGeom>
            <a:ln w="9525" cap="flat" cmpd="sng">
              <a:solidFill>
                <a:schemeClr val="tx1"/>
              </a:solidFill>
              <a:prstDash val="solid"/>
              <a:round/>
              <a:headEnd type="none" w="med" len="med"/>
              <a:tailEnd type="none" w="med" len="med"/>
            </a:ln>
          </p:spPr>
        </p:sp>
      </p:grpSp>
      <p:sp>
        <p:nvSpPr>
          <p:cNvPr id="7175" name="Text Box 4"/>
          <p:cNvSpPr txBox="1"/>
          <p:nvPr/>
        </p:nvSpPr>
        <p:spPr>
          <a:xfrm>
            <a:off x="533400" y="533400"/>
            <a:ext cx="8001000" cy="1844675"/>
          </a:xfrm>
          <a:prstGeom prst="rect">
            <a:avLst/>
          </a:prstGeom>
          <a:solidFill>
            <a:srgbClr val="FFFF00"/>
          </a:solidFill>
          <a:ln w="9525">
            <a:noFill/>
          </a:ln>
        </p:spPr>
        <p:txBody>
          <a:bodyPr anchor="t"/>
          <a:p>
            <a:pPr lvl="0" indent="0" algn="just" eaLnBrk="0" hangingPunct="0"/>
            <a:endParaRPr lang="en-US" altLang="zh-CN" sz="1000" dirty="0">
              <a:latin typeface="Times New Roman" panose="02020603050405020304" pitchFamily="18" charset="0"/>
              <a:ea typeface="宋体" panose="02010600030101010101" pitchFamily="2" charset="-122"/>
            </a:endParaRPr>
          </a:p>
          <a:p>
            <a:pPr lvl="0" indent="0" algn="just" eaLnBrk="0" hangingPunct="0"/>
            <a:endParaRPr lang="en-US" altLang="zh-CN" sz="1000" dirty="0">
              <a:latin typeface="Times New Roman" panose="02020603050405020304" pitchFamily="18" charset="0"/>
              <a:ea typeface="宋体" panose="02010600030101010101" pitchFamily="2" charset="-122"/>
            </a:endParaRPr>
          </a:p>
          <a:p>
            <a:pPr lvl="0" indent="0" algn="just" eaLnBrk="0" hangingPunct="0"/>
            <a:endParaRPr lang="en-US" altLang="zh-CN" sz="1000" dirty="0">
              <a:latin typeface="Times New Roman" panose="02020603050405020304" pitchFamily="18" charset="0"/>
              <a:ea typeface="宋体" panose="02010600030101010101" pitchFamily="2" charset="-122"/>
            </a:endParaRPr>
          </a:p>
          <a:p>
            <a:pPr lvl="0" indent="0" algn="just" eaLnBrk="0" hangingPunct="0"/>
            <a:endParaRPr lang="en-US" altLang="zh-CN" sz="1000" dirty="0">
              <a:latin typeface="Times New Roman" panose="02020603050405020304" pitchFamily="18" charset="0"/>
              <a:ea typeface="宋体" panose="02010600030101010101" pitchFamily="2" charset="-122"/>
            </a:endParaRPr>
          </a:p>
          <a:p>
            <a:pPr lvl="0" indent="0" algn="just" eaLnBrk="0" hangingPunct="0"/>
            <a:endParaRPr lang="en-US" altLang="zh-CN" sz="1000" dirty="0">
              <a:latin typeface="Times New Roman" panose="02020603050405020304" pitchFamily="18" charset="0"/>
              <a:ea typeface="宋体" panose="02010600030101010101" pitchFamily="2" charset="-122"/>
            </a:endParaRPr>
          </a:p>
          <a:p>
            <a:pPr lvl="0" indent="0" algn="just" eaLnBrk="0" hangingPunct="0"/>
            <a:endParaRPr lang="en-US" altLang="zh-CN" sz="1000" dirty="0">
              <a:latin typeface="Times New Roman" panose="02020603050405020304" pitchFamily="18" charset="0"/>
              <a:ea typeface="宋体" panose="02010600030101010101" pitchFamily="2" charset="-122"/>
            </a:endParaRPr>
          </a:p>
          <a:p>
            <a:pPr lvl="0" indent="0" algn="just" eaLnBrk="0" hangingPunct="0"/>
            <a:endParaRPr lang="en-US" altLang="zh-CN" sz="1000" dirty="0">
              <a:latin typeface="Times New Roman" panose="02020603050405020304" pitchFamily="18" charset="0"/>
              <a:ea typeface="宋体" panose="02010600030101010101" pitchFamily="2" charset="-122"/>
            </a:endParaRPr>
          </a:p>
          <a:p>
            <a:pPr lvl="0" indent="0" algn="just" eaLnBrk="0" hangingPunct="0"/>
            <a:endParaRPr lang="en-US" altLang="zh-CN" sz="1000" dirty="0">
              <a:latin typeface="Times New Roman" panose="02020603050405020304" pitchFamily="18" charset="0"/>
              <a:ea typeface="宋体" panose="02010600030101010101" pitchFamily="2" charset="-122"/>
            </a:endParaRPr>
          </a:p>
          <a:p>
            <a:pPr lvl="0" indent="0" algn="just" eaLnBrk="0" hangingPunct="0"/>
            <a:endParaRPr lang="en-US" altLang="zh-CN" sz="1000" dirty="0">
              <a:latin typeface="Times New Roman" panose="02020603050405020304" pitchFamily="18" charset="0"/>
              <a:ea typeface="宋体" panose="02010600030101010101" pitchFamily="2" charset="-122"/>
            </a:endParaRPr>
          </a:p>
          <a:p>
            <a:pPr lvl="0" indent="0" algn="just" eaLnBrk="0" hangingPunct="0"/>
            <a:endParaRPr lang="en-US" altLang="zh-CN" sz="1000" dirty="0">
              <a:latin typeface="Times New Roman" panose="02020603050405020304" pitchFamily="18" charset="0"/>
              <a:ea typeface="宋体" panose="02010600030101010101" pitchFamily="2" charset="-122"/>
            </a:endParaRPr>
          </a:p>
          <a:p>
            <a:pPr lvl="0" indent="0" algn="just" eaLnBrk="0" hangingPunct="0"/>
            <a:endParaRPr lang="en-US" altLang="zh-CN" sz="1000" dirty="0">
              <a:latin typeface="Times New Roman" panose="02020603050405020304" pitchFamily="18" charset="0"/>
              <a:ea typeface="宋体" panose="02010600030101010101" pitchFamily="2" charset="-122"/>
            </a:endParaRPr>
          </a:p>
          <a:p>
            <a:pPr lvl="0" indent="0" algn="just" eaLnBrk="0" hangingPunct="0"/>
            <a:endParaRPr lang="en-US" altLang="zh-CN" sz="1000" b="1" dirty="0">
              <a:solidFill>
                <a:srgbClr val="0000FF"/>
              </a:solidFill>
              <a:latin typeface="Times New Roman" panose="02020603050405020304" pitchFamily="18" charset="0"/>
              <a:ea typeface="宋体" panose="02010600030101010101" pitchFamily="2" charset="-122"/>
            </a:endParaRPr>
          </a:p>
          <a:p>
            <a:pPr lvl="0" indent="0" algn="just" eaLnBrk="0" hangingPunct="0"/>
            <a:endParaRPr lang="en-US" altLang="zh-CN" sz="1000" b="1" dirty="0">
              <a:solidFill>
                <a:srgbClr val="0000FF"/>
              </a:solidFill>
              <a:latin typeface="Times New Roman" panose="02020603050405020304" pitchFamily="18" charset="0"/>
              <a:ea typeface="宋体" panose="02010600030101010101" pitchFamily="2" charset="-122"/>
            </a:endParaRPr>
          </a:p>
          <a:p>
            <a:pPr lvl="0" indent="0" algn="just" eaLnBrk="0" hangingPunct="0"/>
            <a:endParaRPr lang="en-US" altLang="zh-CN" sz="1000" b="1" dirty="0">
              <a:solidFill>
                <a:srgbClr val="0000FF"/>
              </a:solidFill>
              <a:latin typeface="Times New Roman" panose="02020603050405020304" pitchFamily="18" charset="0"/>
              <a:ea typeface="宋体" panose="02010600030101010101" pitchFamily="2" charset="-122"/>
            </a:endParaRPr>
          </a:p>
          <a:p>
            <a:pPr lvl="0" indent="0" algn="just" eaLnBrk="0" hangingPunct="0"/>
            <a:endParaRPr lang="en-US" altLang="zh-CN" sz="2000" b="1" dirty="0">
              <a:solidFill>
                <a:srgbClr val="0000FF"/>
              </a:solidFill>
              <a:latin typeface="Times New Roman" panose="02020603050405020304" pitchFamily="18" charset="0"/>
              <a:ea typeface="宋体" panose="02010600030101010101" pitchFamily="2" charset="-122"/>
            </a:endParaRPr>
          </a:p>
          <a:p>
            <a:pPr lvl="0" indent="0" algn="just" eaLnBrk="0" hangingPunct="0"/>
            <a:endParaRPr lang="en-US" altLang="zh-CN" sz="2000" b="1" dirty="0">
              <a:solidFill>
                <a:srgbClr val="0000FF"/>
              </a:solidFill>
              <a:latin typeface="Times New Roman" panose="02020603050405020304" pitchFamily="18" charset="0"/>
              <a:ea typeface="宋体" panose="02010600030101010101" pitchFamily="2" charset="-122"/>
            </a:endParaRPr>
          </a:p>
          <a:p>
            <a:pPr lvl="0" indent="0" algn="just" eaLnBrk="0" hangingPunct="0"/>
            <a:endParaRPr lang="en-US" altLang="zh-CN" sz="2000" b="1" dirty="0">
              <a:solidFill>
                <a:srgbClr val="0000FF"/>
              </a:solidFill>
              <a:latin typeface="Times New Roman" panose="02020603050405020304" pitchFamily="18" charset="0"/>
              <a:ea typeface="宋体" panose="02010600030101010101" pitchFamily="2" charset="-122"/>
            </a:endParaRPr>
          </a:p>
          <a:p>
            <a:pPr lvl="0" indent="0" algn="just" eaLnBrk="0" hangingPunct="0"/>
            <a:endParaRPr lang="en-US" altLang="zh-CN" sz="2000" b="1" dirty="0">
              <a:solidFill>
                <a:srgbClr val="0000FF"/>
              </a:solidFill>
              <a:latin typeface="Times New Roman" panose="02020603050405020304" pitchFamily="18" charset="0"/>
              <a:ea typeface="宋体" panose="02010600030101010101" pitchFamily="2" charset="-122"/>
            </a:endParaRPr>
          </a:p>
          <a:p>
            <a:pPr lvl="0" indent="0" algn="just" eaLnBrk="0" hangingPunct="0"/>
            <a:endParaRPr lang="en-US" altLang="zh-CN" sz="2000" dirty="0">
              <a:latin typeface="Times New Roman" panose="02020603050405020304" pitchFamily="18" charset="0"/>
              <a:ea typeface="宋体" panose="02010600030101010101" pitchFamily="2" charset="-122"/>
            </a:endParaRPr>
          </a:p>
        </p:txBody>
      </p:sp>
      <p:grpSp>
        <p:nvGrpSpPr>
          <p:cNvPr id="7176" name="Group 5"/>
          <p:cNvGrpSpPr/>
          <p:nvPr/>
        </p:nvGrpSpPr>
        <p:grpSpPr>
          <a:xfrm>
            <a:off x="3443288" y="817563"/>
            <a:ext cx="1827212" cy="1255712"/>
            <a:chOff x="2121" y="1626"/>
            <a:chExt cx="1462" cy="969"/>
          </a:xfrm>
        </p:grpSpPr>
        <p:sp>
          <p:nvSpPr>
            <p:cNvPr id="7177" name="AutoShape 6"/>
            <p:cNvSpPr/>
            <p:nvPr/>
          </p:nvSpPr>
          <p:spPr>
            <a:xfrm>
              <a:off x="2210" y="1994"/>
              <a:ext cx="541" cy="490"/>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7178" name="AutoShape 7"/>
            <p:cNvSpPr/>
            <p:nvPr/>
          </p:nvSpPr>
          <p:spPr>
            <a:xfrm>
              <a:off x="2616" y="1994"/>
              <a:ext cx="540" cy="490"/>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7179" name="AutoShape 8"/>
            <p:cNvSpPr/>
            <p:nvPr/>
          </p:nvSpPr>
          <p:spPr>
            <a:xfrm>
              <a:off x="2242" y="1626"/>
              <a:ext cx="541" cy="490"/>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7180" name="AutoShape 9"/>
            <p:cNvSpPr/>
            <p:nvPr/>
          </p:nvSpPr>
          <p:spPr>
            <a:xfrm>
              <a:off x="2638" y="1626"/>
              <a:ext cx="540" cy="490"/>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7181" name="AutoShape 10"/>
            <p:cNvSpPr/>
            <p:nvPr/>
          </p:nvSpPr>
          <p:spPr>
            <a:xfrm>
              <a:off x="2121" y="2105"/>
              <a:ext cx="542" cy="490"/>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7182" name="AutoShape 11"/>
            <p:cNvSpPr/>
            <p:nvPr/>
          </p:nvSpPr>
          <p:spPr>
            <a:xfrm>
              <a:off x="2526" y="2105"/>
              <a:ext cx="542" cy="490"/>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7183" name="AutoShape 12"/>
            <p:cNvSpPr/>
            <p:nvPr/>
          </p:nvSpPr>
          <p:spPr>
            <a:xfrm>
              <a:off x="2121" y="1737"/>
              <a:ext cx="542" cy="490"/>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7184" name="AutoShape 13"/>
            <p:cNvSpPr/>
            <p:nvPr/>
          </p:nvSpPr>
          <p:spPr>
            <a:xfrm>
              <a:off x="2526" y="1737"/>
              <a:ext cx="542" cy="490"/>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7185" name="AutoShape 14"/>
            <p:cNvSpPr/>
            <p:nvPr/>
          </p:nvSpPr>
          <p:spPr>
            <a:xfrm>
              <a:off x="3042" y="1994"/>
              <a:ext cx="541" cy="490"/>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7186" name="AutoShape 15"/>
            <p:cNvSpPr/>
            <p:nvPr/>
          </p:nvSpPr>
          <p:spPr>
            <a:xfrm>
              <a:off x="3042" y="1626"/>
              <a:ext cx="541" cy="490"/>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7187" name="AutoShape 16"/>
            <p:cNvSpPr/>
            <p:nvPr/>
          </p:nvSpPr>
          <p:spPr>
            <a:xfrm>
              <a:off x="2931" y="2105"/>
              <a:ext cx="540" cy="490"/>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7188" name="AutoShape 17"/>
            <p:cNvSpPr/>
            <p:nvPr/>
          </p:nvSpPr>
          <p:spPr>
            <a:xfrm>
              <a:off x="2931" y="1737"/>
              <a:ext cx="540" cy="490"/>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7189" name="Text Box 18"/>
            <p:cNvSpPr txBox="1"/>
            <p:nvPr/>
          </p:nvSpPr>
          <p:spPr>
            <a:xfrm>
              <a:off x="2436" y="1888"/>
              <a:ext cx="589" cy="385"/>
            </a:xfrm>
            <a:prstGeom prst="rect">
              <a:avLst/>
            </a:prstGeom>
            <a:noFill/>
            <a:ln w="9525">
              <a:noFill/>
            </a:ln>
          </p:spPr>
          <p:txBody>
            <a:bodyPr anchor="t"/>
            <a:p>
              <a:pPr lvl="0" indent="0" algn="ctr" eaLnBrk="0" hangingPunct="0"/>
              <a:r>
                <a:rPr lang="zh-CN" altLang="en-US" sz="2400" b="1" dirty="0">
                  <a:latin typeface="Times New Roman" panose="02020603050405020304" pitchFamily="18" charset="0"/>
                  <a:ea typeface="宋体" panose="02010600030101010101" pitchFamily="2" charset="-122"/>
                </a:rPr>
                <a:t>资产</a:t>
              </a:r>
              <a:endParaRPr lang="zh-CN" altLang="en-US" sz="2400" b="1" dirty="0">
                <a:latin typeface="Times New Roman" panose="02020603050405020304" pitchFamily="18" charset="0"/>
                <a:ea typeface="宋体" panose="02010600030101010101" pitchFamily="2" charset="-122"/>
              </a:endParaRPr>
            </a:p>
          </p:txBody>
        </p:sp>
      </p:grpSp>
      <p:grpSp>
        <p:nvGrpSpPr>
          <p:cNvPr id="7190" name="Group 19"/>
          <p:cNvGrpSpPr/>
          <p:nvPr/>
        </p:nvGrpSpPr>
        <p:grpSpPr>
          <a:xfrm>
            <a:off x="960438" y="808038"/>
            <a:ext cx="830262" cy="1265237"/>
            <a:chOff x="653" y="1632"/>
            <a:chExt cx="523" cy="797"/>
          </a:xfrm>
        </p:grpSpPr>
        <p:sp>
          <p:nvSpPr>
            <p:cNvPr id="7191" name="AutoShape 20"/>
            <p:cNvSpPr/>
            <p:nvPr/>
          </p:nvSpPr>
          <p:spPr>
            <a:xfrm>
              <a:off x="750" y="1931"/>
              <a:ext cx="426" cy="398"/>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7192" name="AutoShape 21"/>
            <p:cNvSpPr/>
            <p:nvPr/>
          </p:nvSpPr>
          <p:spPr>
            <a:xfrm>
              <a:off x="750" y="1632"/>
              <a:ext cx="426" cy="399"/>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7193" name="AutoShape 22"/>
            <p:cNvSpPr/>
            <p:nvPr/>
          </p:nvSpPr>
          <p:spPr>
            <a:xfrm>
              <a:off x="653" y="2031"/>
              <a:ext cx="426" cy="398"/>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lgn="ctr"/>
              <a:r>
                <a:rPr lang="zh-CN" altLang="en-US" sz="1600" b="1" dirty="0">
                  <a:latin typeface="Arial" panose="020B0604020202020204" pitchFamily="34" charset="0"/>
                  <a:ea typeface="宋体" panose="02010600030101010101" pitchFamily="2" charset="-122"/>
                </a:rPr>
                <a:t>资产</a:t>
              </a:r>
              <a:endParaRPr lang="zh-CN" altLang="en-US" sz="1600" b="1" dirty="0">
                <a:latin typeface="Arial" panose="020B0604020202020204" pitchFamily="34" charset="0"/>
                <a:ea typeface="宋体" panose="02010600030101010101" pitchFamily="2" charset="-122"/>
              </a:endParaRPr>
            </a:p>
          </p:txBody>
        </p:sp>
        <p:sp>
          <p:nvSpPr>
            <p:cNvPr id="7194" name="AutoShape 23"/>
            <p:cNvSpPr/>
            <p:nvPr/>
          </p:nvSpPr>
          <p:spPr>
            <a:xfrm>
              <a:off x="653" y="1732"/>
              <a:ext cx="426" cy="398"/>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lgn="ctr"/>
              <a:r>
                <a:rPr lang="zh-CN" altLang="en-US" sz="1600" b="1" dirty="0">
                  <a:latin typeface="Arial" panose="020B0604020202020204" pitchFamily="34" charset="0"/>
                  <a:ea typeface="宋体" panose="02010600030101010101" pitchFamily="2" charset="-122"/>
                </a:rPr>
                <a:t>流动</a:t>
              </a:r>
              <a:endParaRPr lang="zh-CN" altLang="en-US" sz="1600" b="1" dirty="0">
                <a:latin typeface="Arial" panose="020B0604020202020204" pitchFamily="34" charset="0"/>
                <a:ea typeface="宋体" panose="02010600030101010101" pitchFamily="2" charset="-122"/>
              </a:endParaRPr>
            </a:p>
          </p:txBody>
        </p:sp>
      </p:grpSp>
      <p:grpSp>
        <p:nvGrpSpPr>
          <p:cNvPr id="7195" name="Group 24"/>
          <p:cNvGrpSpPr/>
          <p:nvPr/>
        </p:nvGrpSpPr>
        <p:grpSpPr>
          <a:xfrm>
            <a:off x="6832600" y="808038"/>
            <a:ext cx="1320800" cy="1265237"/>
            <a:chOff x="4352" y="1747"/>
            <a:chExt cx="832" cy="797"/>
          </a:xfrm>
        </p:grpSpPr>
        <p:sp>
          <p:nvSpPr>
            <p:cNvPr id="7196" name="AutoShape 25"/>
            <p:cNvSpPr/>
            <p:nvPr/>
          </p:nvSpPr>
          <p:spPr>
            <a:xfrm>
              <a:off x="4441" y="2046"/>
              <a:ext cx="426" cy="398"/>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7197" name="AutoShape 26"/>
            <p:cNvSpPr/>
            <p:nvPr/>
          </p:nvSpPr>
          <p:spPr>
            <a:xfrm>
              <a:off x="4449" y="1747"/>
              <a:ext cx="426" cy="399"/>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7198" name="AutoShape 27"/>
            <p:cNvSpPr/>
            <p:nvPr/>
          </p:nvSpPr>
          <p:spPr>
            <a:xfrm>
              <a:off x="4352" y="2146"/>
              <a:ext cx="426" cy="398"/>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7199" name="AutoShape 28"/>
            <p:cNvSpPr/>
            <p:nvPr/>
          </p:nvSpPr>
          <p:spPr>
            <a:xfrm>
              <a:off x="4352" y="1847"/>
              <a:ext cx="426" cy="398"/>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grpSp>
          <p:nvGrpSpPr>
            <p:cNvPr id="7200" name="Group 29"/>
            <p:cNvGrpSpPr/>
            <p:nvPr/>
          </p:nvGrpSpPr>
          <p:grpSpPr>
            <a:xfrm>
              <a:off x="4669" y="1747"/>
              <a:ext cx="515" cy="797"/>
              <a:chOff x="2190" y="7836"/>
              <a:chExt cx="870" cy="1248"/>
            </a:xfrm>
          </p:grpSpPr>
          <p:sp>
            <p:nvSpPr>
              <p:cNvPr id="7201" name="AutoShape 30"/>
              <p:cNvSpPr/>
              <p:nvPr/>
            </p:nvSpPr>
            <p:spPr>
              <a:xfrm>
                <a:off x="2340" y="8304"/>
                <a:ext cx="720" cy="624"/>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7202" name="AutoShape 31"/>
              <p:cNvSpPr/>
              <p:nvPr/>
            </p:nvSpPr>
            <p:spPr>
              <a:xfrm>
                <a:off x="2340" y="7836"/>
                <a:ext cx="720" cy="624"/>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7203" name="AutoShape 32"/>
              <p:cNvSpPr/>
              <p:nvPr/>
            </p:nvSpPr>
            <p:spPr>
              <a:xfrm>
                <a:off x="2190" y="8460"/>
                <a:ext cx="720" cy="624"/>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7204" name="AutoShape 33"/>
              <p:cNvSpPr/>
              <p:nvPr/>
            </p:nvSpPr>
            <p:spPr>
              <a:xfrm>
                <a:off x="2190" y="7992"/>
                <a:ext cx="720" cy="624"/>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grpSp>
        <p:sp>
          <p:nvSpPr>
            <p:cNvPr id="7205" name="Text Box 34"/>
            <p:cNvSpPr txBox="1"/>
            <p:nvPr/>
          </p:nvSpPr>
          <p:spPr>
            <a:xfrm>
              <a:off x="4384" y="2021"/>
              <a:ext cx="576" cy="443"/>
            </a:xfrm>
            <a:prstGeom prst="rect">
              <a:avLst/>
            </a:prstGeom>
            <a:noFill/>
            <a:ln w="9525">
              <a:noFill/>
            </a:ln>
          </p:spPr>
          <p:txBody>
            <a:bodyPr anchor="t">
              <a:spAutoFit/>
            </a:bodyPr>
            <a:p>
              <a:pPr lvl="0" indent="0" algn="ctr">
                <a:spcBef>
                  <a:spcPct val="50000"/>
                </a:spcBef>
              </a:pPr>
              <a:r>
                <a:rPr lang="zh-CN" altLang="en-US" sz="1600" b="1" dirty="0">
                  <a:latin typeface="Arial" panose="020B0604020202020204" pitchFamily="34" charset="0"/>
                  <a:ea typeface="宋体" panose="02010600030101010101" pitchFamily="2" charset="-122"/>
                </a:rPr>
                <a:t>非流动</a:t>
              </a:r>
              <a:endParaRPr lang="zh-CN" altLang="en-US" sz="1600" b="1" dirty="0">
                <a:latin typeface="Arial" panose="020B0604020202020204" pitchFamily="34" charset="0"/>
                <a:ea typeface="宋体" panose="02010600030101010101" pitchFamily="2" charset="-122"/>
              </a:endParaRPr>
            </a:p>
            <a:p>
              <a:pPr lvl="0" indent="0" algn="ctr">
                <a:spcBef>
                  <a:spcPct val="50000"/>
                </a:spcBef>
              </a:pPr>
              <a:r>
                <a:rPr lang="zh-CN" altLang="en-US" sz="1600" b="1" dirty="0">
                  <a:latin typeface="Arial" panose="020B0604020202020204" pitchFamily="34" charset="0"/>
                  <a:ea typeface="宋体" panose="02010600030101010101" pitchFamily="2" charset="-122"/>
                </a:rPr>
                <a:t>资   产</a:t>
              </a:r>
              <a:endParaRPr lang="zh-CN" altLang="en-US" sz="1600" b="1" dirty="0">
                <a:latin typeface="Arial" panose="020B0604020202020204" pitchFamily="34" charset="0"/>
                <a:ea typeface="宋体" panose="02010600030101010101" pitchFamily="2" charset="-122"/>
              </a:endParaRPr>
            </a:p>
          </p:txBody>
        </p:sp>
      </p:grpSp>
      <p:sp>
        <p:nvSpPr>
          <p:cNvPr id="7206" name="AutoShape 35"/>
          <p:cNvSpPr/>
          <p:nvPr/>
        </p:nvSpPr>
        <p:spPr>
          <a:xfrm>
            <a:off x="5410200" y="1311275"/>
            <a:ext cx="1295400" cy="228600"/>
          </a:xfrm>
          <a:prstGeom prst="notchedRightArrow">
            <a:avLst>
              <a:gd name="adj1" fmla="val 50000"/>
              <a:gd name="adj2" fmla="val 141587"/>
            </a:avLst>
          </a:prstGeom>
          <a:solidFill>
            <a:schemeClr val="accent1"/>
          </a:solidFill>
          <a:ln w="9525" cap="flat" cmpd="sng">
            <a:solidFill>
              <a:schemeClr val="tx1"/>
            </a:solidFill>
            <a:prstDash val="sysDot"/>
            <a:miter/>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sp>
        <p:nvSpPr>
          <p:cNvPr id="7207" name="AutoShape 36"/>
          <p:cNvSpPr/>
          <p:nvPr/>
        </p:nvSpPr>
        <p:spPr>
          <a:xfrm rot="10800000">
            <a:off x="1981200" y="1311275"/>
            <a:ext cx="1295400" cy="228600"/>
          </a:xfrm>
          <a:prstGeom prst="notchedRightArrow">
            <a:avLst>
              <a:gd name="adj1" fmla="val 50000"/>
              <a:gd name="adj2" fmla="val 141587"/>
            </a:avLst>
          </a:prstGeom>
          <a:solidFill>
            <a:schemeClr val="accent1"/>
          </a:solidFill>
          <a:ln w="9525" cap="flat" cmpd="sng">
            <a:solidFill>
              <a:schemeClr val="tx1"/>
            </a:solidFill>
            <a:prstDash val="sysDot"/>
            <a:miter/>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grpSp>
        <p:nvGrpSpPr>
          <p:cNvPr id="7" name="Group 45"/>
          <p:cNvGrpSpPr/>
          <p:nvPr/>
        </p:nvGrpSpPr>
        <p:grpSpPr>
          <a:xfrm>
            <a:off x="457200" y="2667000"/>
            <a:ext cx="1676400" cy="3200400"/>
            <a:chOff x="480" y="1680"/>
            <a:chExt cx="912" cy="2112"/>
          </a:xfrm>
        </p:grpSpPr>
        <p:sp>
          <p:nvSpPr>
            <p:cNvPr id="7209" name="AutoShape 40"/>
            <p:cNvSpPr/>
            <p:nvPr/>
          </p:nvSpPr>
          <p:spPr>
            <a:xfrm>
              <a:off x="480" y="1680"/>
              <a:ext cx="912" cy="384"/>
            </a:xfrm>
            <a:prstGeom prst="cube">
              <a:avLst>
                <a:gd name="adj" fmla="val 12500"/>
              </a:avLst>
            </a:prstGeom>
            <a:solidFill>
              <a:srgbClr val="FF5050"/>
            </a:solidFill>
            <a:ln w="9525" cap="flat" cmpd="sng">
              <a:solidFill>
                <a:schemeClr val="tx1"/>
              </a:solidFill>
              <a:prstDash val="solid"/>
              <a:miter/>
              <a:headEnd type="none" w="med" len="med"/>
              <a:tailEnd type="none" w="med" len="med"/>
            </a:ln>
          </p:spPr>
          <p:txBody>
            <a:bodyPr wrap="none" anchor="ctr"/>
            <a:p>
              <a:pPr lvl="0" indent="0" algn="ctr"/>
              <a:r>
                <a:rPr lang="zh-CN" altLang="en-US" b="1" dirty="0">
                  <a:solidFill>
                    <a:srgbClr val="0000FF"/>
                  </a:solidFill>
                  <a:latin typeface="Arial" panose="020B0604020202020204" pitchFamily="34" charset="0"/>
                  <a:ea typeface="宋体" panose="02010600030101010101" pitchFamily="2" charset="-122"/>
                </a:rPr>
                <a:t>库存现金</a:t>
              </a:r>
              <a:endParaRPr lang="zh-CN" altLang="en-US" b="1" dirty="0">
                <a:solidFill>
                  <a:srgbClr val="0000FF"/>
                </a:solidFill>
                <a:latin typeface="Arial" panose="020B0604020202020204" pitchFamily="34" charset="0"/>
                <a:ea typeface="宋体" panose="02010600030101010101" pitchFamily="2" charset="-122"/>
              </a:endParaRPr>
            </a:p>
          </p:txBody>
        </p:sp>
        <p:sp>
          <p:nvSpPr>
            <p:cNvPr id="7210" name="AutoShape 41"/>
            <p:cNvSpPr/>
            <p:nvPr/>
          </p:nvSpPr>
          <p:spPr>
            <a:xfrm>
              <a:off x="480" y="2112"/>
              <a:ext cx="912" cy="384"/>
            </a:xfrm>
            <a:prstGeom prst="cube">
              <a:avLst>
                <a:gd name="adj" fmla="val 12500"/>
              </a:avLst>
            </a:prstGeom>
            <a:solidFill>
              <a:srgbClr val="FF5050"/>
            </a:solidFill>
            <a:ln w="9525" cap="flat" cmpd="sng">
              <a:solidFill>
                <a:schemeClr val="tx1"/>
              </a:solidFill>
              <a:prstDash val="solid"/>
              <a:miter/>
              <a:headEnd type="none" w="med" len="med"/>
              <a:tailEnd type="none" w="med" len="med"/>
            </a:ln>
          </p:spPr>
          <p:txBody>
            <a:bodyPr wrap="none" anchor="ctr"/>
            <a:p>
              <a:pPr lvl="0" indent="0" algn="ctr"/>
              <a:r>
                <a:rPr lang="zh-CN" altLang="en-US" b="1" dirty="0">
                  <a:solidFill>
                    <a:srgbClr val="0000FF"/>
                  </a:solidFill>
                  <a:latin typeface="Arial" panose="020B0604020202020204" pitchFamily="34" charset="0"/>
                  <a:ea typeface="宋体" panose="02010600030101010101" pitchFamily="2" charset="-122"/>
                </a:rPr>
                <a:t>银行存款</a:t>
              </a:r>
              <a:endParaRPr lang="zh-CN" altLang="en-US" b="1" dirty="0">
                <a:solidFill>
                  <a:srgbClr val="0000FF"/>
                </a:solidFill>
                <a:latin typeface="Arial" panose="020B0604020202020204" pitchFamily="34" charset="0"/>
                <a:ea typeface="宋体" panose="02010600030101010101" pitchFamily="2" charset="-122"/>
              </a:endParaRPr>
            </a:p>
          </p:txBody>
        </p:sp>
        <p:sp>
          <p:nvSpPr>
            <p:cNvPr id="7211" name="AutoShape 42"/>
            <p:cNvSpPr/>
            <p:nvPr/>
          </p:nvSpPr>
          <p:spPr>
            <a:xfrm>
              <a:off x="480" y="2544"/>
              <a:ext cx="912" cy="384"/>
            </a:xfrm>
            <a:prstGeom prst="cube">
              <a:avLst>
                <a:gd name="adj" fmla="val 12500"/>
              </a:avLst>
            </a:prstGeom>
            <a:solidFill>
              <a:srgbClr val="FF5050"/>
            </a:solidFill>
            <a:ln w="9525" cap="flat" cmpd="sng">
              <a:solidFill>
                <a:schemeClr val="tx1"/>
              </a:solidFill>
              <a:prstDash val="solid"/>
              <a:miter/>
              <a:headEnd type="none" w="med" len="med"/>
              <a:tailEnd type="none" w="med" len="med"/>
            </a:ln>
          </p:spPr>
          <p:txBody>
            <a:bodyPr wrap="none" anchor="ctr"/>
            <a:p>
              <a:pPr lvl="0" indent="0" algn="ctr"/>
              <a:r>
                <a:rPr lang="zh-CN" altLang="en-US" b="1" dirty="0">
                  <a:solidFill>
                    <a:srgbClr val="0000FF"/>
                  </a:solidFill>
                  <a:latin typeface="Arial" panose="020B0604020202020204" pitchFamily="34" charset="0"/>
                  <a:ea typeface="宋体" panose="02010600030101010101" pitchFamily="2" charset="-122"/>
                </a:rPr>
                <a:t>应收账款</a:t>
              </a:r>
              <a:endParaRPr lang="zh-CN" altLang="en-US" b="1" dirty="0">
                <a:solidFill>
                  <a:srgbClr val="0000FF"/>
                </a:solidFill>
                <a:latin typeface="Arial" panose="020B0604020202020204" pitchFamily="34" charset="0"/>
                <a:ea typeface="宋体" panose="02010600030101010101" pitchFamily="2" charset="-122"/>
              </a:endParaRPr>
            </a:p>
          </p:txBody>
        </p:sp>
        <p:sp>
          <p:nvSpPr>
            <p:cNvPr id="7212" name="AutoShape 43"/>
            <p:cNvSpPr/>
            <p:nvPr/>
          </p:nvSpPr>
          <p:spPr>
            <a:xfrm>
              <a:off x="480" y="2976"/>
              <a:ext cx="912" cy="384"/>
            </a:xfrm>
            <a:prstGeom prst="cube">
              <a:avLst>
                <a:gd name="adj" fmla="val 12500"/>
              </a:avLst>
            </a:prstGeom>
            <a:solidFill>
              <a:srgbClr val="FF5050"/>
            </a:solidFill>
            <a:ln w="9525" cap="flat" cmpd="sng">
              <a:solidFill>
                <a:schemeClr val="tx1"/>
              </a:solidFill>
              <a:prstDash val="solid"/>
              <a:miter/>
              <a:headEnd type="none" w="med" len="med"/>
              <a:tailEnd type="none" w="med" len="med"/>
            </a:ln>
          </p:spPr>
          <p:txBody>
            <a:bodyPr wrap="none" anchor="ctr"/>
            <a:p>
              <a:pPr lvl="0" indent="0" algn="ctr"/>
              <a:r>
                <a:rPr lang="zh-CN" altLang="en-US" b="1" dirty="0">
                  <a:solidFill>
                    <a:srgbClr val="0000FF"/>
                  </a:solidFill>
                  <a:latin typeface="Arial" panose="020B0604020202020204" pitchFamily="34" charset="0"/>
                  <a:ea typeface="宋体" panose="02010600030101010101" pitchFamily="2" charset="-122"/>
                </a:rPr>
                <a:t>应收股利</a:t>
              </a:r>
              <a:endParaRPr lang="zh-CN" altLang="en-US" b="1" dirty="0">
                <a:solidFill>
                  <a:srgbClr val="0000FF"/>
                </a:solidFill>
                <a:latin typeface="Arial" panose="020B0604020202020204" pitchFamily="34" charset="0"/>
                <a:ea typeface="宋体" panose="02010600030101010101" pitchFamily="2" charset="-122"/>
              </a:endParaRPr>
            </a:p>
          </p:txBody>
        </p:sp>
        <p:sp>
          <p:nvSpPr>
            <p:cNvPr id="7213" name="AutoShape 44"/>
            <p:cNvSpPr/>
            <p:nvPr/>
          </p:nvSpPr>
          <p:spPr>
            <a:xfrm>
              <a:off x="480" y="3408"/>
              <a:ext cx="912" cy="384"/>
            </a:xfrm>
            <a:prstGeom prst="cube">
              <a:avLst>
                <a:gd name="adj" fmla="val 12500"/>
              </a:avLst>
            </a:prstGeom>
            <a:solidFill>
              <a:srgbClr val="FF5050"/>
            </a:solidFill>
            <a:ln w="9525" cap="flat" cmpd="sng">
              <a:solidFill>
                <a:schemeClr val="tx1"/>
              </a:solidFill>
              <a:prstDash val="solid"/>
              <a:miter/>
              <a:headEnd type="none" w="med" len="med"/>
              <a:tailEnd type="none" w="med" len="med"/>
            </a:ln>
          </p:spPr>
          <p:txBody>
            <a:bodyPr wrap="none" anchor="ctr"/>
            <a:p>
              <a:pPr lvl="0" indent="0" algn="ctr"/>
              <a:r>
                <a:rPr lang="zh-CN" altLang="en-US" b="1" dirty="0">
                  <a:solidFill>
                    <a:srgbClr val="0000FF"/>
                  </a:solidFill>
                  <a:latin typeface="Arial" panose="020B0604020202020204" pitchFamily="34" charset="0"/>
                  <a:ea typeface="宋体" panose="02010600030101010101" pitchFamily="2" charset="-122"/>
                </a:rPr>
                <a:t>原 材 料</a:t>
              </a:r>
              <a:endParaRPr lang="zh-CN" altLang="en-US" b="1" dirty="0">
                <a:solidFill>
                  <a:srgbClr val="0000FF"/>
                </a:solidFill>
                <a:latin typeface="Arial" panose="020B0604020202020204" pitchFamily="34" charset="0"/>
                <a:ea typeface="宋体" panose="02010600030101010101" pitchFamily="2" charset="-122"/>
              </a:endParaRPr>
            </a:p>
          </p:txBody>
        </p:sp>
      </p:grpSp>
      <p:grpSp>
        <p:nvGrpSpPr>
          <p:cNvPr id="8" name="Group 54"/>
          <p:cNvGrpSpPr/>
          <p:nvPr/>
        </p:nvGrpSpPr>
        <p:grpSpPr>
          <a:xfrm>
            <a:off x="6781800" y="2667000"/>
            <a:ext cx="1752600" cy="3324225"/>
            <a:chOff x="4176" y="1632"/>
            <a:chExt cx="864" cy="2094"/>
          </a:xfrm>
        </p:grpSpPr>
        <p:sp>
          <p:nvSpPr>
            <p:cNvPr id="7215" name="AutoShape 48"/>
            <p:cNvSpPr/>
            <p:nvPr/>
          </p:nvSpPr>
          <p:spPr>
            <a:xfrm>
              <a:off x="4176" y="2064"/>
              <a:ext cx="864" cy="367"/>
            </a:xfrm>
            <a:prstGeom prst="cube">
              <a:avLst>
                <a:gd name="adj" fmla="val 12500"/>
              </a:avLst>
            </a:prstGeom>
            <a:solidFill>
              <a:srgbClr val="FF5050"/>
            </a:solidFill>
            <a:ln w="9525" cap="flat" cmpd="sng">
              <a:solidFill>
                <a:schemeClr val="tx1"/>
              </a:solidFill>
              <a:prstDash val="solid"/>
              <a:miter/>
              <a:headEnd type="none" w="med" len="med"/>
              <a:tailEnd type="none" w="med" len="med"/>
            </a:ln>
          </p:spPr>
          <p:txBody>
            <a:bodyPr wrap="none" anchor="ctr"/>
            <a:p>
              <a:pPr lvl="0" indent="0" algn="ctr"/>
              <a:r>
                <a:rPr lang="zh-CN" altLang="en-US" b="1" dirty="0">
                  <a:solidFill>
                    <a:srgbClr val="0000FF"/>
                  </a:solidFill>
                  <a:latin typeface="Arial" panose="020B0604020202020204" pitchFamily="34" charset="0"/>
                  <a:ea typeface="宋体" panose="02010600030101010101" pitchFamily="2" charset="-122"/>
                </a:rPr>
                <a:t>固定资产</a:t>
              </a:r>
              <a:endParaRPr lang="zh-CN" altLang="en-US" b="1" dirty="0">
                <a:solidFill>
                  <a:srgbClr val="0000FF"/>
                </a:solidFill>
                <a:latin typeface="Arial" panose="020B0604020202020204" pitchFamily="34" charset="0"/>
                <a:ea typeface="宋体" panose="02010600030101010101" pitchFamily="2" charset="-122"/>
              </a:endParaRPr>
            </a:p>
          </p:txBody>
        </p:sp>
        <p:sp>
          <p:nvSpPr>
            <p:cNvPr id="7216" name="AutoShape 49"/>
            <p:cNvSpPr/>
            <p:nvPr/>
          </p:nvSpPr>
          <p:spPr>
            <a:xfrm>
              <a:off x="4176" y="2496"/>
              <a:ext cx="864" cy="367"/>
            </a:xfrm>
            <a:prstGeom prst="cube">
              <a:avLst>
                <a:gd name="adj" fmla="val 12500"/>
              </a:avLst>
            </a:prstGeom>
            <a:solidFill>
              <a:srgbClr val="FF5050"/>
            </a:solidFill>
            <a:ln w="9525" cap="flat" cmpd="sng">
              <a:solidFill>
                <a:schemeClr val="tx1"/>
              </a:solidFill>
              <a:prstDash val="solid"/>
              <a:miter/>
              <a:headEnd type="none" w="med" len="med"/>
              <a:tailEnd type="none" w="med" len="med"/>
            </a:ln>
          </p:spPr>
          <p:txBody>
            <a:bodyPr wrap="none" anchor="ctr"/>
            <a:p>
              <a:pPr lvl="0" indent="0" algn="ctr"/>
              <a:r>
                <a:rPr lang="zh-CN" altLang="en-US" b="1" dirty="0">
                  <a:solidFill>
                    <a:srgbClr val="0000FF"/>
                  </a:solidFill>
                  <a:latin typeface="Arial" panose="020B0604020202020204" pitchFamily="34" charset="0"/>
                  <a:ea typeface="宋体" panose="02010600030101010101" pitchFamily="2" charset="-122"/>
                </a:rPr>
                <a:t>无形资产</a:t>
              </a:r>
              <a:endParaRPr lang="zh-CN" altLang="en-US" b="1" dirty="0">
                <a:solidFill>
                  <a:srgbClr val="0000FF"/>
                </a:solidFill>
                <a:latin typeface="Arial" panose="020B0604020202020204" pitchFamily="34" charset="0"/>
                <a:ea typeface="宋体" panose="02010600030101010101" pitchFamily="2" charset="-122"/>
              </a:endParaRPr>
            </a:p>
          </p:txBody>
        </p:sp>
        <p:sp>
          <p:nvSpPr>
            <p:cNvPr id="7217" name="AutoShape 50"/>
            <p:cNvSpPr/>
            <p:nvPr/>
          </p:nvSpPr>
          <p:spPr>
            <a:xfrm>
              <a:off x="4176" y="2928"/>
              <a:ext cx="864" cy="366"/>
            </a:xfrm>
            <a:prstGeom prst="cube">
              <a:avLst>
                <a:gd name="adj" fmla="val 12500"/>
              </a:avLst>
            </a:prstGeom>
            <a:solidFill>
              <a:srgbClr val="FF5050"/>
            </a:solidFill>
            <a:ln w="9525" cap="flat" cmpd="sng">
              <a:solidFill>
                <a:schemeClr val="tx1"/>
              </a:solidFill>
              <a:prstDash val="solid"/>
              <a:miter/>
              <a:headEnd type="none" w="med" len="med"/>
              <a:tailEnd type="none" w="med" len="med"/>
            </a:ln>
          </p:spPr>
          <p:txBody>
            <a:bodyPr wrap="none" anchor="ctr"/>
            <a:p>
              <a:pPr lvl="0" indent="0" algn="ctr"/>
              <a:r>
                <a:rPr lang="zh-CN" altLang="en-US" b="1" dirty="0">
                  <a:solidFill>
                    <a:srgbClr val="0000FF"/>
                  </a:solidFill>
                  <a:latin typeface="Arial" panose="020B0604020202020204" pitchFamily="34" charset="0"/>
                  <a:ea typeface="宋体" panose="02010600030101010101" pitchFamily="2" charset="-122"/>
                </a:rPr>
                <a:t>投资性房地产</a:t>
              </a:r>
              <a:endParaRPr lang="zh-CN" altLang="en-US" b="1" dirty="0">
                <a:solidFill>
                  <a:srgbClr val="0000FF"/>
                </a:solidFill>
                <a:latin typeface="Arial" panose="020B0604020202020204" pitchFamily="34" charset="0"/>
                <a:ea typeface="宋体" panose="02010600030101010101" pitchFamily="2" charset="-122"/>
              </a:endParaRPr>
            </a:p>
          </p:txBody>
        </p:sp>
        <p:sp>
          <p:nvSpPr>
            <p:cNvPr id="7218" name="AutoShape 52"/>
            <p:cNvSpPr/>
            <p:nvPr/>
          </p:nvSpPr>
          <p:spPr>
            <a:xfrm>
              <a:off x="4176" y="1632"/>
              <a:ext cx="864" cy="367"/>
            </a:xfrm>
            <a:prstGeom prst="cube">
              <a:avLst>
                <a:gd name="adj" fmla="val 12500"/>
              </a:avLst>
            </a:prstGeom>
            <a:solidFill>
              <a:srgbClr val="FF5050"/>
            </a:solidFill>
            <a:ln w="9525" cap="flat" cmpd="sng">
              <a:solidFill>
                <a:schemeClr val="tx1"/>
              </a:solidFill>
              <a:prstDash val="solid"/>
              <a:miter/>
              <a:headEnd type="none" w="med" len="med"/>
              <a:tailEnd type="none" w="med" len="med"/>
            </a:ln>
          </p:spPr>
          <p:txBody>
            <a:bodyPr wrap="none" anchor="ctr"/>
            <a:p>
              <a:pPr lvl="0" indent="0" algn="ctr"/>
              <a:r>
                <a:rPr lang="zh-CN" altLang="en-US" b="1" dirty="0">
                  <a:solidFill>
                    <a:srgbClr val="0000FF"/>
                  </a:solidFill>
                  <a:latin typeface="Arial" panose="020B0604020202020204" pitchFamily="34" charset="0"/>
                  <a:ea typeface="宋体" panose="02010600030101010101" pitchFamily="2" charset="-122"/>
                </a:rPr>
                <a:t>长期股权投资</a:t>
              </a:r>
              <a:endParaRPr lang="zh-CN" altLang="en-US" b="1" dirty="0">
                <a:solidFill>
                  <a:srgbClr val="0000FF"/>
                </a:solidFill>
                <a:latin typeface="Arial" panose="020B0604020202020204" pitchFamily="34" charset="0"/>
                <a:ea typeface="宋体" panose="02010600030101010101" pitchFamily="2" charset="-122"/>
              </a:endParaRPr>
            </a:p>
          </p:txBody>
        </p:sp>
        <p:sp>
          <p:nvSpPr>
            <p:cNvPr id="7219" name="AutoShape 53"/>
            <p:cNvSpPr/>
            <p:nvPr/>
          </p:nvSpPr>
          <p:spPr>
            <a:xfrm>
              <a:off x="4176" y="3360"/>
              <a:ext cx="864" cy="366"/>
            </a:xfrm>
            <a:prstGeom prst="cube">
              <a:avLst>
                <a:gd name="adj" fmla="val 12500"/>
              </a:avLst>
            </a:prstGeom>
            <a:solidFill>
              <a:srgbClr val="FF5050"/>
            </a:solidFill>
            <a:ln w="9525" cap="flat" cmpd="sng">
              <a:solidFill>
                <a:schemeClr val="tx1"/>
              </a:solidFill>
              <a:prstDash val="solid"/>
              <a:miter/>
              <a:headEnd type="none" w="med" len="med"/>
              <a:tailEnd type="none" w="med" len="med"/>
            </a:ln>
          </p:spPr>
          <p:txBody>
            <a:bodyPr wrap="none" anchor="ctr"/>
            <a:p>
              <a:pPr lvl="0" indent="0" algn="ctr"/>
              <a:r>
                <a:rPr lang="zh-CN" altLang="en-US" b="1" dirty="0">
                  <a:solidFill>
                    <a:srgbClr val="0000FF"/>
                  </a:solidFill>
                  <a:latin typeface="Arial" panose="020B0604020202020204" pitchFamily="34" charset="0"/>
                  <a:ea typeface="宋体" panose="02010600030101010101" pitchFamily="2" charset="-122"/>
                </a:rPr>
                <a:t>其他资产</a:t>
              </a:r>
              <a:endParaRPr lang="zh-CN" altLang="en-US" b="1" dirty="0">
                <a:solidFill>
                  <a:srgbClr val="0000FF"/>
                </a:solidFill>
                <a:latin typeface="Arial" panose="020B0604020202020204" pitchFamily="34" charset="0"/>
                <a:ea typeface="宋体" panose="02010600030101010101" pitchFamily="2" charset="-122"/>
              </a:endParaRPr>
            </a:p>
          </p:txBody>
        </p:sp>
      </p:grpSp>
      <p:sp>
        <p:nvSpPr>
          <p:cNvPr id="22583" name="AutoShape 55"/>
          <p:cNvSpPr/>
          <p:nvPr/>
        </p:nvSpPr>
        <p:spPr>
          <a:xfrm>
            <a:off x="1600200" y="2133600"/>
            <a:ext cx="5791200" cy="457200"/>
          </a:xfrm>
          <a:prstGeom prst="wedgeRoundRectCallout">
            <a:avLst>
              <a:gd name="adj1" fmla="val -22861"/>
              <a:gd name="adj2" fmla="val 28472"/>
              <a:gd name="adj3" fmla="val 16667"/>
            </a:avLst>
          </a:prstGeom>
          <a:solidFill>
            <a:srgbClr val="CCFFCC"/>
          </a:solidFill>
          <a:ln w="9525" cap="flat" cmpd="sng">
            <a:solidFill>
              <a:schemeClr val="tx1"/>
            </a:solidFill>
            <a:prstDash val="sysDot"/>
            <a:miter/>
            <a:headEnd type="none" w="med" len="med"/>
            <a:tailEnd type="none" w="med" len="med"/>
          </a:ln>
        </p:spPr>
        <p:txBody>
          <a:bodyPr anchor="t"/>
          <a:p>
            <a:pPr lvl="0" indent="0" algn="ctr"/>
            <a:r>
              <a:rPr lang="zh-CN" altLang="en-US" b="1" dirty="0">
                <a:latin typeface="Arial" panose="020B0604020202020204" pitchFamily="34" charset="0"/>
                <a:ea typeface="宋体" panose="02010600030101010101" pitchFamily="2" charset="-122"/>
              </a:rPr>
              <a:t>会计科目是对会计要素进行分类所形成的具体项目</a:t>
            </a:r>
            <a:endParaRPr lang="zh-CN" altLang="en-US" b="1" dirty="0">
              <a:latin typeface="Arial" panose="020B0604020202020204" pitchFamily="34" charset="0"/>
              <a:ea typeface="宋体" panose="02010600030101010101" pitchFamily="2" charset="-122"/>
            </a:endParaRPr>
          </a:p>
        </p:txBody>
      </p:sp>
      <p:grpSp>
        <p:nvGrpSpPr>
          <p:cNvPr id="9" name="Group 61"/>
          <p:cNvGrpSpPr/>
          <p:nvPr/>
        </p:nvGrpSpPr>
        <p:grpSpPr>
          <a:xfrm>
            <a:off x="2057400" y="2590800"/>
            <a:ext cx="533400" cy="3048000"/>
            <a:chOff x="1344" y="1632"/>
            <a:chExt cx="336" cy="1920"/>
          </a:xfrm>
        </p:grpSpPr>
        <p:sp>
          <p:nvSpPr>
            <p:cNvPr id="7222" name="Line 56"/>
            <p:cNvSpPr/>
            <p:nvPr/>
          </p:nvSpPr>
          <p:spPr>
            <a:xfrm flipH="1">
              <a:off x="1344" y="1632"/>
              <a:ext cx="336" cy="288"/>
            </a:xfrm>
            <a:prstGeom prst="line">
              <a:avLst/>
            </a:prstGeom>
            <a:ln w="9525" cap="flat" cmpd="sng">
              <a:solidFill>
                <a:srgbClr val="0000FF"/>
              </a:solidFill>
              <a:prstDash val="solid"/>
              <a:round/>
              <a:headEnd type="none" w="med" len="med"/>
              <a:tailEnd type="triangle" w="sm" len="lg"/>
            </a:ln>
          </p:spPr>
        </p:sp>
        <p:sp>
          <p:nvSpPr>
            <p:cNvPr id="7223" name="Line 57"/>
            <p:cNvSpPr/>
            <p:nvPr/>
          </p:nvSpPr>
          <p:spPr>
            <a:xfrm flipH="1">
              <a:off x="1344" y="1632"/>
              <a:ext cx="336" cy="672"/>
            </a:xfrm>
            <a:prstGeom prst="line">
              <a:avLst/>
            </a:prstGeom>
            <a:ln w="9525" cap="flat" cmpd="sng">
              <a:solidFill>
                <a:srgbClr val="0000FF"/>
              </a:solidFill>
              <a:prstDash val="solid"/>
              <a:round/>
              <a:headEnd type="none" w="med" len="med"/>
              <a:tailEnd type="triangle" w="sm" len="lg"/>
            </a:ln>
          </p:spPr>
        </p:sp>
        <p:sp>
          <p:nvSpPr>
            <p:cNvPr id="7224" name="Line 58"/>
            <p:cNvSpPr/>
            <p:nvPr/>
          </p:nvSpPr>
          <p:spPr>
            <a:xfrm flipH="1">
              <a:off x="1344" y="1632"/>
              <a:ext cx="336" cy="1104"/>
            </a:xfrm>
            <a:prstGeom prst="line">
              <a:avLst/>
            </a:prstGeom>
            <a:ln w="9525" cap="flat" cmpd="sng">
              <a:solidFill>
                <a:srgbClr val="0000FF"/>
              </a:solidFill>
              <a:prstDash val="solid"/>
              <a:round/>
              <a:headEnd type="none" w="med" len="med"/>
              <a:tailEnd type="triangle" w="sm" len="lg"/>
            </a:ln>
          </p:spPr>
        </p:sp>
        <p:sp>
          <p:nvSpPr>
            <p:cNvPr id="7225" name="Line 59"/>
            <p:cNvSpPr/>
            <p:nvPr/>
          </p:nvSpPr>
          <p:spPr>
            <a:xfrm flipH="1">
              <a:off x="1344" y="1632"/>
              <a:ext cx="336" cy="1536"/>
            </a:xfrm>
            <a:prstGeom prst="line">
              <a:avLst/>
            </a:prstGeom>
            <a:ln w="9525" cap="flat" cmpd="sng">
              <a:solidFill>
                <a:srgbClr val="0000FF"/>
              </a:solidFill>
              <a:prstDash val="solid"/>
              <a:round/>
              <a:headEnd type="none" w="med" len="med"/>
              <a:tailEnd type="triangle" w="sm" len="lg"/>
            </a:ln>
          </p:spPr>
        </p:sp>
        <p:sp>
          <p:nvSpPr>
            <p:cNvPr id="7226" name="Line 60"/>
            <p:cNvSpPr/>
            <p:nvPr/>
          </p:nvSpPr>
          <p:spPr>
            <a:xfrm flipH="1">
              <a:off x="1344" y="1632"/>
              <a:ext cx="336" cy="1920"/>
            </a:xfrm>
            <a:prstGeom prst="line">
              <a:avLst/>
            </a:prstGeom>
            <a:ln w="9525" cap="flat" cmpd="sng">
              <a:solidFill>
                <a:srgbClr val="0000FF"/>
              </a:solidFill>
              <a:prstDash val="solid"/>
              <a:round/>
              <a:headEnd type="none" w="med" len="med"/>
              <a:tailEnd type="triangle" w="sm" len="lg"/>
            </a:ln>
          </p:spPr>
        </p:sp>
      </p:grpSp>
      <p:grpSp>
        <p:nvGrpSpPr>
          <p:cNvPr id="10" name="Group 62"/>
          <p:cNvGrpSpPr/>
          <p:nvPr/>
        </p:nvGrpSpPr>
        <p:grpSpPr>
          <a:xfrm flipH="1">
            <a:off x="6191250" y="2590800"/>
            <a:ext cx="571500" cy="3200400"/>
            <a:chOff x="1344" y="1632"/>
            <a:chExt cx="336" cy="1920"/>
          </a:xfrm>
        </p:grpSpPr>
        <p:sp>
          <p:nvSpPr>
            <p:cNvPr id="7228" name="Line 63"/>
            <p:cNvSpPr/>
            <p:nvPr/>
          </p:nvSpPr>
          <p:spPr>
            <a:xfrm flipH="1">
              <a:off x="1344" y="1632"/>
              <a:ext cx="336" cy="288"/>
            </a:xfrm>
            <a:prstGeom prst="line">
              <a:avLst/>
            </a:prstGeom>
            <a:ln w="9525" cap="flat" cmpd="sng">
              <a:solidFill>
                <a:srgbClr val="0000FF"/>
              </a:solidFill>
              <a:prstDash val="solid"/>
              <a:round/>
              <a:headEnd type="none" w="med" len="med"/>
              <a:tailEnd type="triangle" w="sm" len="lg"/>
            </a:ln>
          </p:spPr>
        </p:sp>
        <p:sp>
          <p:nvSpPr>
            <p:cNvPr id="7229" name="Line 64"/>
            <p:cNvSpPr/>
            <p:nvPr/>
          </p:nvSpPr>
          <p:spPr>
            <a:xfrm flipH="1">
              <a:off x="1344" y="1632"/>
              <a:ext cx="336" cy="672"/>
            </a:xfrm>
            <a:prstGeom prst="line">
              <a:avLst/>
            </a:prstGeom>
            <a:ln w="9525" cap="flat" cmpd="sng">
              <a:solidFill>
                <a:srgbClr val="0000FF"/>
              </a:solidFill>
              <a:prstDash val="solid"/>
              <a:round/>
              <a:headEnd type="none" w="med" len="med"/>
              <a:tailEnd type="triangle" w="sm" len="lg"/>
            </a:ln>
          </p:spPr>
        </p:sp>
        <p:sp>
          <p:nvSpPr>
            <p:cNvPr id="7230" name="Line 65"/>
            <p:cNvSpPr/>
            <p:nvPr/>
          </p:nvSpPr>
          <p:spPr>
            <a:xfrm flipH="1">
              <a:off x="1344" y="1632"/>
              <a:ext cx="336" cy="1104"/>
            </a:xfrm>
            <a:prstGeom prst="line">
              <a:avLst/>
            </a:prstGeom>
            <a:ln w="9525" cap="flat" cmpd="sng">
              <a:solidFill>
                <a:srgbClr val="0000FF"/>
              </a:solidFill>
              <a:prstDash val="solid"/>
              <a:round/>
              <a:headEnd type="none" w="med" len="med"/>
              <a:tailEnd type="triangle" w="sm" len="lg"/>
            </a:ln>
          </p:spPr>
        </p:sp>
        <p:sp>
          <p:nvSpPr>
            <p:cNvPr id="7231" name="Line 66"/>
            <p:cNvSpPr/>
            <p:nvPr/>
          </p:nvSpPr>
          <p:spPr>
            <a:xfrm flipH="1">
              <a:off x="1344" y="1632"/>
              <a:ext cx="336" cy="1536"/>
            </a:xfrm>
            <a:prstGeom prst="line">
              <a:avLst/>
            </a:prstGeom>
            <a:ln w="9525" cap="flat" cmpd="sng">
              <a:solidFill>
                <a:srgbClr val="0000FF"/>
              </a:solidFill>
              <a:prstDash val="solid"/>
              <a:round/>
              <a:headEnd type="none" w="med" len="med"/>
              <a:tailEnd type="triangle" w="sm" len="lg"/>
            </a:ln>
          </p:spPr>
        </p:sp>
        <p:sp>
          <p:nvSpPr>
            <p:cNvPr id="7232" name="Line 67"/>
            <p:cNvSpPr/>
            <p:nvPr/>
          </p:nvSpPr>
          <p:spPr>
            <a:xfrm flipH="1">
              <a:off x="1344" y="1632"/>
              <a:ext cx="336" cy="1920"/>
            </a:xfrm>
            <a:prstGeom prst="line">
              <a:avLst/>
            </a:prstGeom>
            <a:ln w="9525" cap="flat" cmpd="sng">
              <a:solidFill>
                <a:srgbClr val="0000FF"/>
              </a:solidFill>
              <a:prstDash val="solid"/>
              <a:round/>
              <a:headEnd type="none" w="med" len="med"/>
              <a:tailEnd type="triangle" w="sm" len="lg"/>
            </a:ln>
          </p:spPr>
        </p:sp>
      </p:grpSp>
      <p:sp>
        <p:nvSpPr>
          <p:cNvPr id="22596" name="AutoShape 68"/>
          <p:cNvSpPr/>
          <p:nvPr/>
        </p:nvSpPr>
        <p:spPr>
          <a:xfrm>
            <a:off x="2438400" y="3386138"/>
            <a:ext cx="928688" cy="804862"/>
          </a:xfrm>
          <a:prstGeom prst="can">
            <a:avLst>
              <a:gd name="adj" fmla="val 25000"/>
            </a:avLst>
          </a:prstGeom>
          <a:solidFill>
            <a:srgbClr val="CCFFCC"/>
          </a:solidFill>
          <a:ln w="9525" cap="flat" cmpd="sng">
            <a:solidFill>
              <a:srgbClr val="000000"/>
            </a:solidFill>
            <a:prstDash val="sysDot"/>
            <a:round/>
            <a:headEnd type="none" w="med" len="med"/>
            <a:tailEnd type="none" w="med" len="med"/>
          </a:ln>
        </p:spPr>
        <p:txBody>
          <a:bodyPr anchor="t"/>
          <a:p>
            <a:pPr lvl="0" indent="0" algn="ctr"/>
            <a:r>
              <a:rPr lang="zh-CN" altLang="en-US" sz="1600" b="1" dirty="0">
                <a:solidFill>
                  <a:srgbClr val="0000FF"/>
                </a:solidFill>
                <a:latin typeface="Arial" panose="020B0604020202020204" pitchFamily="34" charset="0"/>
                <a:ea typeface="宋体" panose="02010600030101010101" pitchFamily="2" charset="-122"/>
              </a:rPr>
              <a:t>库存</a:t>
            </a:r>
            <a:endParaRPr lang="zh-CN" altLang="en-US" sz="1600" b="1" dirty="0">
              <a:solidFill>
                <a:srgbClr val="0000FF"/>
              </a:solidFill>
              <a:latin typeface="Arial" panose="020B0604020202020204" pitchFamily="34" charset="0"/>
              <a:ea typeface="宋体" panose="02010600030101010101" pitchFamily="2" charset="-122"/>
            </a:endParaRPr>
          </a:p>
          <a:p>
            <a:pPr lvl="0" indent="0" algn="ctr"/>
            <a:r>
              <a:rPr lang="zh-CN" altLang="en-US" sz="1600" b="1" dirty="0">
                <a:solidFill>
                  <a:srgbClr val="0000FF"/>
                </a:solidFill>
                <a:latin typeface="Arial" panose="020B0604020202020204" pitchFamily="34" charset="0"/>
                <a:ea typeface="宋体" panose="02010600030101010101" pitchFamily="2" charset="-122"/>
              </a:rPr>
              <a:t>现金</a:t>
            </a:r>
            <a:endParaRPr lang="zh-CN" altLang="en-US" sz="1600" b="1" dirty="0">
              <a:solidFill>
                <a:srgbClr val="0000FF"/>
              </a:solidFill>
              <a:latin typeface="Arial" panose="020B0604020202020204" pitchFamily="34" charset="0"/>
              <a:ea typeface="宋体" panose="02010600030101010101" pitchFamily="2" charset="-122"/>
            </a:endParaRPr>
          </a:p>
        </p:txBody>
      </p:sp>
      <p:sp>
        <p:nvSpPr>
          <p:cNvPr id="22597" name="AutoShape 69"/>
          <p:cNvSpPr/>
          <p:nvPr/>
        </p:nvSpPr>
        <p:spPr>
          <a:xfrm>
            <a:off x="2743200" y="2781300"/>
            <a:ext cx="3276600" cy="457200"/>
          </a:xfrm>
          <a:prstGeom prst="wedgeRoundRectCallout">
            <a:avLst>
              <a:gd name="adj1" fmla="val -22963"/>
              <a:gd name="adj2" fmla="val 28472"/>
              <a:gd name="adj3" fmla="val 16667"/>
            </a:avLst>
          </a:prstGeom>
          <a:solidFill>
            <a:srgbClr val="CCFFCC"/>
          </a:solidFill>
          <a:ln w="9525" cap="flat" cmpd="sng">
            <a:solidFill>
              <a:schemeClr val="tx1"/>
            </a:solidFill>
            <a:prstDash val="sysDot"/>
            <a:miter/>
            <a:headEnd type="none" w="med" len="med"/>
            <a:tailEnd type="none" w="med" len="med"/>
          </a:ln>
        </p:spPr>
        <p:txBody>
          <a:bodyPr anchor="t"/>
          <a:p>
            <a:pPr lvl="0" indent="0" algn="ctr"/>
            <a:r>
              <a:rPr lang="zh-CN" altLang="en-US" b="1" dirty="0">
                <a:latin typeface="Arial" panose="020B0604020202020204" pitchFamily="34" charset="0"/>
                <a:ea typeface="宋体" panose="02010600030101010101" pitchFamily="2" charset="-122"/>
              </a:rPr>
              <a:t>会计科目是设置账户的依据</a:t>
            </a:r>
            <a:endParaRPr lang="zh-CN" altLang="en-US" b="1" dirty="0">
              <a:latin typeface="Arial" panose="020B0604020202020204" pitchFamily="34" charset="0"/>
              <a:ea typeface="宋体" panose="02010600030101010101" pitchFamily="2" charset="-122"/>
            </a:endParaRPr>
          </a:p>
        </p:txBody>
      </p:sp>
      <p:sp>
        <p:nvSpPr>
          <p:cNvPr id="22599" name="AutoShape 71"/>
          <p:cNvSpPr/>
          <p:nvPr/>
        </p:nvSpPr>
        <p:spPr>
          <a:xfrm>
            <a:off x="3429000" y="3614738"/>
            <a:ext cx="928688" cy="804862"/>
          </a:xfrm>
          <a:prstGeom prst="can">
            <a:avLst>
              <a:gd name="adj" fmla="val 25000"/>
            </a:avLst>
          </a:prstGeom>
          <a:solidFill>
            <a:srgbClr val="CCFFCC"/>
          </a:solidFill>
          <a:ln w="9525" cap="flat" cmpd="sng">
            <a:solidFill>
              <a:srgbClr val="000000"/>
            </a:solidFill>
            <a:prstDash val="sysDot"/>
            <a:round/>
            <a:headEnd type="none" w="med" len="med"/>
            <a:tailEnd type="none" w="med" len="med"/>
          </a:ln>
        </p:spPr>
        <p:txBody>
          <a:bodyPr anchor="t"/>
          <a:p>
            <a:pPr lvl="0" indent="0" algn="ctr"/>
            <a:r>
              <a:rPr lang="zh-CN" altLang="en-US" sz="1600" b="1" dirty="0">
                <a:solidFill>
                  <a:srgbClr val="0000FF"/>
                </a:solidFill>
                <a:latin typeface="Arial" panose="020B0604020202020204" pitchFamily="34" charset="0"/>
                <a:ea typeface="宋体" panose="02010600030101010101" pitchFamily="2" charset="-122"/>
              </a:rPr>
              <a:t>银行</a:t>
            </a:r>
            <a:endParaRPr lang="zh-CN" altLang="en-US" sz="1600" b="1" dirty="0">
              <a:solidFill>
                <a:srgbClr val="0000FF"/>
              </a:solidFill>
              <a:latin typeface="Arial" panose="020B0604020202020204" pitchFamily="34" charset="0"/>
              <a:ea typeface="宋体" panose="02010600030101010101" pitchFamily="2" charset="-122"/>
            </a:endParaRPr>
          </a:p>
          <a:p>
            <a:pPr lvl="0" indent="0" algn="ctr"/>
            <a:r>
              <a:rPr lang="zh-CN" altLang="en-US" sz="1600" b="1" dirty="0">
                <a:solidFill>
                  <a:srgbClr val="0000FF"/>
                </a:solidFill>
                <a:latin typeface="Arial" panose="020B0604020202020204" pitchFamily="34" charset="0"/>
                <a:ea typeface="宋体" panose="02010600030101010101" pitchFamily="2" charset="-122"/>
              </a:rPr>
              <a:t>存款</a:t>
            </a:r>
            <a:endParaRPr lang="zh-CN" altLang="en-US" sz="1600" b="1" dirty="0">
              <a:solidFill>
                <a:srgbClr val="0000FF"/>
              </a:solidFill>
              <a:latin typeface="Arial" panose="020B0604020202020204" pitchFamily="34" charset="0"/>
              <a:ea typeface="宋体" panose="02010600030101010101" pitchFamily="2" charset="-122"/>
            </a:endParaRPr>
          </a:p>
        </p:txBody>
      </p:sp>
      <p:sp>
        <p:nvSpPr>
          <p:cNvPr id="22600" name="AutoShape 72"/>
          <p:cNvSpPr/>
          <p:nvPr/>
        </p:nvSpPr>
        <p:spPr>
          <a:xfrm>
            <a:off x="5486400" y="3386138"/>
            <a:ext cx="928688" cy="804862"/>
          </a:xfrm>
          <a:prstGeom prst="can">
            <a:avLst>
              <a:gd name="adj" fmla="val 25000"/>
            </a:avLst>
          </a:prstGeom>
          <a:solidFill>
            <a:srgbClr val="CCFFCC"/>
          </a:solidFill>
          <a:ln w="9525" cap="flat" cmpd="sng">
            <a:solidFill>
              <a:srgbClr val="000000"/>
            </a:solidFill>
            <a:prstDash val="sysDot"/>
            <a:round/>
            <a:headEnd type="none" w="med" len="med"/>
            <a:tailEnd type="none" w="med" len="med"/>
          </a:ln>
        </p:spPr>
        <p:txBody>
          <a:bodyPr anchor="t"/>
          <a:p>
            <a:pPr lvl="0" indent="0" algn="ctr"/>
            <a:r>
              <a:rPr lang="zh-CN" altLang="en-US" sz="1600" b="1" dirty="0">
                <a:solidFill>
                  <a:srgbClr val="0000FF"/>
                </a:solidFill>
                <a:latin typeface="Arial" panose="020B0604020202020204" pitchFamily="34" charset="0"/>
                <a:ea typeface="宋体" panose="02010600030101010101" pitchFamily="2" charset="-122"/>
              </a:rPr>
              <a:t>固定</a:t>
            </a:r>
            <a:endParaRPr lang="zh-CN" altLang="en-US" sz="1600" b="1" dirty="0">
              <a:solidFill>
                <a:srgbClr val="0000FF"/>
              </a:solidFill>
              <a:latin typeface="Arial" panose="020B0604020202020204" pitchFamily="34" charset="0"/>
              <a:ea typeface="宋体" panose="02010600030101010101" pitchFamily="2" charset="-122"/>
            </a:endParaRPr>
          </a:p>
          <a:p>
            <a:pPr lvl="0" indent="0" algn="ctr"/>
            <a:r>
              <a:rPr lang="zh-CN" altLang="en-US" sz="1600" b="1" dirty="0">
                <a:solidFill>
                  <a:srgbClr val="0000FF"/>
                </a:solidFill>
                <a:latin typeface="Arial" panose="020B0604020202020204" pitchFamily="34" charset="0"/>
                <a:ea typeface="宋体" panose="02010600030101010101" pitchFamily="2" charset="-122"/>
              </a:rPr>
              <a:t>资产</a:t>
            </a:r>
            <a:endParaRPr lang="zh-CN" altLang="en-US" sz="1600" b="1" dirty="0">
              <a:solidFill>
                <a:srgbClr val="0000FF"/>
              </a:solidFill>
              <a:latin typeface="Arial" panose="020B0604020202020204" pitchFamily="34" charset="0"/>
              <a:ea typeface="宋体" panose="02010600030101010101" pitchFamily="2" charset="-122"/>
            </a:endParaRPr>
          </a:p>
        </p:txBody>
      </p:sp>
      <p:sp>
        <p:nvSpPr>
          <p:cNvPr id="22601" name="AutoShape 73"/>
          <p:cNvSpPr/>
          <p:nvPr/>
        </p:nvSpPr>
        <p:spPr>
          <a:xfrm>
            <a:off x="4495800" y="3614738"/>
            <a:ext cx="928688" cy="804862"/>
          </a:xfrm>
          <a:prstGeom prst="can">
            <a:avLst>
              <a:gd name="adj" fmla="val 25000"/>
            </a:avLst>
          </a:prstGeom>
          <a:solidFill>
            <a:srgbClr val="CCFFCC"/>
          </a:solidFill>
          <a:ln w="9525" cap="flat" cmpd="sng">
            <a:solidFill>
              <a:srgbClr val="000000"/>
            </a:solidFill>
            <a:prstDash val="sysDot"/>
            <a:round/>
            <a:headEnd type="none" w="med" len="med"/>
            <a:tailEnd type="none" w="med" len="med"/>
          </a:ln>
        </p:spPr>
        <p:txBody>
          <a:bodyPr anchor="t"/>
          <a:p>
            <a:pPr lvl="0" indent="0" algn="ctr"/>
            <a:r>
              <a:rPr lang="zh-CN" altLang="en-US" sz="1600" b="1" dirty="0">
                <a:solidFill>
                  <a:srgbClr val="0000FF"/>
                </a:solidFill>
                <a:latin typeface="Arial" panose="020B0604020202020204" pitchFamily="34" charset="0"/>
                <a:ea typeface="宋体" panose="02010600030101010101" pitchFamily="2" charset="-122"/>
              </a:rPr>
              <a:t>无形</a:t>
            </a:r>
            <a:endParaRPr lang="zh-CN" altLang="en-US" sz="1600" b="1" dirty="0">
              <a:solidFill>
                <a:srgbClr val="0000FF"/>
              </a:solidFill>
              <a:latin typeface="Arial" panose="020B0604020202020204" pitchFamily="34" charset="0"/>
              <a:ea typeface="宋体" panose="02010600030101010101" pitchFamily="2" charset="-122"/>
            </a:endParaRPr>
          </a:p>
          <a:p>
            <a:pPr lvl="0" indent="0" algn="ctr"/>
            <a:r>
              <a:rPr lang="zh-CN" altLang="en-US" sz="1600" b="1" dirty="0">
                <a:solidFill>
                  <a:srgbClr val="0000FF"/>
                </a:solidFill>
                <a:latin typeface="Arial" panose="020B0604020202020204" pitchFamily="34" charset="0"/>
                <a:ea typeface="宋体" panose="02010600030101010101" pitchFamily="2" charset="-122"/>
              </a:rPr>
              <a:t>资产</a:t>
            </a:r>
            <a:endParaRPr lang="zh-CN" altLang="en-US" sz="1600" b="1" dirty="0">
              <a:solidFill>
                <a:srgbClr val="0000FF"/>
              </a:solidFill>
              <a:latin typeface="Arial" panose="020B0604020202020204" pitchFamily="34" charset="0"/>
              <a:ea typeface="宋体" panose="02010600030101010101" pitchFamily="2" charset="-122"/>
            </a:endParaRPr>
          </a:p>
        </p:txBody>
      </p:sp>
      <p:sp>
        <p:nvSpPr>
          <p:cNvPr id="22603" name="Line 75"/>
          <p:cNvSpPr/>
          <p:nvPr/>
        </p:nvSpPr>
        <p:spPr>
          <a:xfrm>
            <a:off x="2057400" y="3048000"/>
            <a:ext cx="838200" cy="533400"/>
          </a:xfrm>
          <a:prstGeom prst="line">
            <a:avLst/>
          </a:prstGeom>
          <a:ln w="9525" cap="flat" cmpd="sng">
            <a:solidFill>
              <a:srgbClr val="FF00FF"/>
            </a:solidFill>
            <a:prstDash val="solid"/>
            <a:round/>
            <a:headEnd type="none" w="med" len="med"/>
            <a:tailEnd type="triangle" w="sm" len="lg"/>
          </a:ln>
        </p:spPr>
      </p:sp>
      <p:sp>
        <p:nvSpPr>
          <p:cNvPr id="22605" name="Line 77"/>
          <p:cNvSpPr/>
          <p:nvPr/>
        </p:nvSpPr>
        <p:spPr>
          <a:xfrm>
            <a:off x="2057400" y="3657600"/>
            <a:ext cx="1600200" cy="457200"/>
          </a:xfrm>
          <a:prstGeom prst="line">
            <a:avLst/>
          </a:prstGeom>
          <a:ln w="9525" cap="flat" cmpd="sng">
            <a:solidFill>
              <a:srgbClr val="FF00FF"/>
            </a:solidFill>
            <a:prstDash val="solid"/>
            <a:round/>
            <a:headEnd type="none" w="med" len="med"/>
            <a:tailEnd type="triangle" w="sm" len="lg"/>
          </a:ln>
        </p:spPr>
      </p:sp>
      <p:sp>
        <p:nvSpPr>
          <p:cNvPr id="22606" name="Line 78"/>
          <p:cNvSpPr/>
          <p:nvPr/>
        </p:nvSpPr>
        <p:spPr>
          <a:xfrm flipH="1">
            <a:off x="6096000" y="3657600"/>
            <a:ext cx="685800" cy="228600"/>
          </a:xfrm>
          <a:prstGeom prst="line">
            <a:avLst/>
          </a:prstGeom>
          <a:ln w="9525" cap="flat" cmpd="sng">
            <a:solidFill>
              <a:srgbClr val="FF00FF"/>
            </a:solidFill>
            <a:prstDash val="solid"/>
            <a:round/>
            <a:headEnd type="none" w="med" len="med"/>
            <a:tailEnd type="triangle" w="sm" len="lg"/>
          </a:ln>
        </p:spPr>
      </p:sp>
      <p:sp>
        <p:nvSpPr>
          <p:cNvPr id="22607" name="Line 79"/>
          <p:cNvSpPr/>
          <p:nvPr/>
        </p:nvSpPr>
        <p:spPr>
          <a:xfrm flipH="1" flipV="1">
            <a:off x="5257800" y="4191000"/>
            <a:ext cx="1600200" cy="152400"/>
          </a:xfrm>
          <a:prstGeom prst="line">
            <a:avLst/>
          </a:prstGeom>
          <a:ln w="9525" cap="flat" cmpd="sng">
            <a:solidFill>
              <a:srgbClr val="FF00FF"/>
            </a:solidFill>
            <a:prstDash val="solid"/>
            <a:round/>
            <a:headEnd type="none" w="med" len="med"/>
            <a:tailEnd type="triangle" w="sm" len="lg"/>
          </a:ln>
        </p:spPr>
      </p:sp>
      <p:sp>
        <p:nvSpPr>
          <p:cNvPr id="22610" name="Line 82"/>
          <p:cNvSpPr/>
          <p:nvPr/>
        </p:nvSpPr>
        <p:spPr>
          <a:xfrm flipH="1">
            <a:off x="3200400" y="4191000"/>
            <a:ext cx="152400" cy="1524000"/>
          </a:xfrm>
          <a:prstGeom prst="line">
            <a:avLst/>
          </a:prstGeom>
          <a:ln w="9525" cap="flat" cmpd="sng">
            <a:solidFill>
              <a:srgbClr val="660066"/>
            </a:solidFill>
            <a:prstDash val="solid"/>
            <a:round/>
            <a:headEnd type="none" w="med" len="med"/>
            <a:tailEnd type="triangle" w="sm" len="lg"/>
          </a:ln>
        </p:spPr>
      </p:sp>
      <p:sp>
        <p:nvSpPr>
          <p:cNvPr id="22612" name="Line 84"/>
          <p:cNvSpPr/>
          <p:nvPr/>
        </p:nvSpPr>
        <p:spPr>
          <a:xfrm flipH="1">
            <a:off x="3200400" y="4267200"/>
            <a:ext cx="2438400" cy="1905000"/>
          </a:xfrm>
          <a:prstGeom prst="line">
            <a:avLst/>
          </a:prstGeom>
          <a:ln w="9525" cap="flat" cmpd="sng">
            <a:solidFill>
              <a:srgbClr val="660066"/>
            </a:solidFill>
            <a:prstDash val="solid"/>
            <a:round/>
            <a:headEnd type="none" w="med" len="med"/>
            <a:tailEnd type="triangle" w="sm" len="lg"/>
          </a:ln>
        </p:spPr>
      </p:sp>
      <p:sp>
        <p:nvSpPr>
          <p:cNvPr id="22613" name="AutoShape 85"/>
          <p:cNvSpPr/>
          <p:nvPr/>
        </p:nvSpPr>
        <p:spPr>
          <a:xfrm>
            <a:off x="4248150" y="3276600"/>
            <a:ext cx="381000" cy="381000"/>
          </a:xfrm>
          <a:prstGeom prst="downArrow">
            <a:avLst>
              <a:gd name="adj1" fmla="val 50000"/>
              <a:gd name="adj2" fmla="val 25000"/>
            </a:avLst>
          </a:prstGeom>
          <a:solidFill>
            <a:srgbClr val="FFCCFF"/>
          </a:solidFill>
          <a:ln w="9525" cap="flat" cmpd="sng">
            <a:solidFill>
              <a:schemeClr val="tx1"/>
            </a:solidFill>
            <a:prstDash val="sysDot"/>
            <a:miter/>
            <a:headEnd type="none" w="med" len="med"/>
            <a:tailEnd type="none" w="med" len="med"/>
          </a:ln>
        </p:spPr>
        <p:txBody>
          <a:bodyPr vert="eaVert" wrap="none" anchor="ctr"/>
          <a:p>
            <a:pPr lvl="0" indent="0"/>
            <a:endParaRPr lang="zh-CN" altLang="en-US" dirty="0">
              <a:latin typeface="Arial" panose="020B0604020202020204" pitchFamily="34" charset="0"/>
              <a:ea typeface="宋体" panose="02010600030101010101" pitchFamily="2" charset="-122"/>
            </a:endParaRPr>
          </a:p>
        </p:txBody>
      </p:sp>
      <p:sp>
        <p:nvSpPr>
          <p:cNvPr id="22614" name="AutoShape 86"/>
          <p:cNvSpPr/>
          <p:nvPr/>
        </p:nvSpPr>
        <p:spPr>
          <a:xfrm>
            <a:off x="238125" y="5992813"/>
            <a:ext cx="2047875" cy="712787"/>
          </a:xfrm>
          <a:prstGeom prst="wedgeRoundRectCallout">
            <a:avLst>
              <a:gd name="adj1" fmla="val 24185"/>
              <a:gd name="adj2" fmla="val 33519"/>
              <a:gd name="adj3" fmla="val 16667"/>
            </a:avLst>
          </a:prstGeom>
          <a:solidFill>
            <a:srgbClr val="FFFF99"/>
          </a:solidFill>
          <a:ln w="9525" cap="flat" cmpd="sng">
            <a:solidFill>
              <a:srgbClr val="000000"/>
            </a:solidFill>
            <a:prstDash val="sysDot"/>
            <a:miter/>
            <a:headEnd type="none" w="med" len="med"/>
            <a:tailEnd type="none" w="med" len="med"/>
          </a:ln>
        </p:spPr>
        <p:txBody>
          <a:bodyPr anchor="t"/>
          <a:p>
            <a:pPr lvl="0" indent="0" algn="just"/>
            <a:r>
              <a:rPr lang="zh-CN" altLang="en-US" b="1" dirty="0">
                <a:latin typeface="Times New Roman" panose="02020603050405020304" pitchFamily="18" charset="0"/>
                <a:ea typeface="宋体" panose="02010600030101010101" pitchFamily="2" charset="-122"/>
              </a:rPr>
              <a:t>各组成部分的名称即为会计科目</a:t>
            </a:r>
            <a:endParaRPr lang="zh-CN" altLang="en-US" b="1" dirty="0">
              <a:latin typeface="Arial" panose="020B0604020202020204" pitchFamily="34" charset="0"/>
              <a:ea typeface="宋体" panose="02010600030101010101" pitchFamily="2" charset="-122"/>
            </a:endParaRPr>
          </a:p>
        </p:txBody>
      </p:sp>
      <p:sp>
        <p:nvSpPr>
          <p:cNvPr id="22615" name="AutoShape 87"/>
          <p:cNvSpPr/>
          <p:nvPr/>
        </p:nvSpPr>
        <p:spPr>
          <a:xfrm>
            <a:off x="6553200" y="6069013"/>
            <a:ext cx="2047875" cy="712787"/>
          </a:xfrm>
          <a:prstGeom prst="wedgeRoundRectCallout">
            <a:avLst>
              <a:gd name="adj1" fmla="val 24185"/>
              <a:gd name="adj2" fmla="val 33519"/>
              <a:gd name="adj3" fmla="val 16667"/>
            </a:avLst>
          </a:prstGeom>
          <a:solidFill>
            <a:srgbClr val="FFFF99"/>
          </a:solidFill>
          <a:ln w="9525" cap="flat" cmpd="sng">
            <a:solidFill>
              <a:srgbClr val="000000"/>
            </a:solidFill>
            <a:prstDash val="sysDot"/>
            <a:miter/>
            <a:headEnd type="none" w="med" len="med"/>
            <a:tailEnd type="none" w="med" len="med"/>
          </a:ln>
        </p:spPr>
        <p:txBody>
          <a:bodyPr anchor="t"/>
          <a:p>
            <a:pPr lvl="0" indent="0" algn="just"/>
            <a:r>
              <a:rPr lang="zh-CN" altLang="en-US" b="1" dirty="0">
                <a:latin typeface="Times New Roman" panose="02020603050405020304" pitchFamily="18" charset="0"/>
                <a:ea typeface="宋体" panose="02010600030101010101" pitchFamily="2" charset="-122"/>
              </a:rPr>
              <a:t>各组成部分的名称即为会计科目</a:t>
            </a:r>
            <a:endParaRPr lang="zh-CN" altLang="en-US" b="1" dirty="0">
              <a:latin typeface="Arial" panose="020B0604020202020204" pitchFamily="34" charset="0"/>
              <a:ea typeface="宋体" panose="02010600030101010101" pitchFamily="2" charset="-122"/>
            </a:endParaRPr>
          </a:p>
        </p:txBody>
      </p:sp>
      <p:sp>
        <p:nvSpPr>
          <p:cNvPr id="22602" name="AutoShape 74"/>
          <p:cNvSpPr/>
          <p:nvPr/>
        </p:nvSpPr>
        <p:spPr>
          <a:xfrm>
            <a:off x="2362200" y="6248400"/>
            <a:ext cx="4038600" cy="457200"/>
          </a:xfrm>
          <a:prstGeom prst="wedgeRoundRectCallout">
            <a:avLst>
              <a:gd name="adj1" fmla="val -16745"/>
              <a:gd name="adj2" fmla="val 28472"/>
              <a:gd name="adj3" fmla="val 16667"/>
            </a:avLst>
          </a:prstGeom>
          <a:solidFill>
            <a:srgbClr val="CCFFCC"/>
          </a:solidFill>
          <a:ln w="9525" cap="flat" cmpd="sng">
            <a:solidFill>
              <a:schemeClr val="tx1"/>
            </a:solidFill>
            <a:prstDash val="sysDot"/>
            <a:miter/>
            <a:headEnd type="none" w="med" len="med"/>
            <a:tailEnd type="none" w="med" len="med"/>
          </a:ln>
        </p:spPr>
        <p:txBody>
          <a:bodyPr anchor="t"/>
          <a:p>
            <a:pPr lvl="0" indent="0" algn="ctr"/>
            <a:r>
              <a:rPr lang="zh-CN" altLang="en-US" b="1" dirty="0">
                <a:latin typeface="Arial" panose="020B0604020202020204" pitchFamily="34" charset="0"/>
                <a:ea typeface="宋体" panose="02010600030101010101" pitchFamily="2" charset="-122"/>
              </a:rPr>
              <a:t>会计科目构成会计报表的主要项目</a:t>
            </a:r>
            <a:endParaRPr lang="zh-CN" altLang="en-US" b="1" dirty="0">
              <a:latin typeface="Arial" panose="020B0604020202020204" pitchFamily="34" charset="0"/>
              <a:ea typeface="宋体" panose="02010600030101010101" pitchFamily="2" charset="-122"/>
            </a:endParaRPr>
          </a:p>
        </p:txBody>
      </p:sp>
      <p:sp>
        <p:nvSpPr>
          <p:cNvPr id="22574" name="AutoShape 46"/>
          <p:cNvSpPr/>
          <p:nvPr/>
        </p:nvSpPr>
        <p:spPr>
          <a:xfrm>
            <a:off x="7391400" y="2133600"/>
            <a:ext cx="381000" cy="457200"/>
          </a:xfrm>
          <a:prstGeom prst="downArrow">
            <a:avLst>
              <a:gd name="adj1" fmla="val 50000"/>
              <a:gd name="adj2" fmla="val 30000"/>
            </a:avLst>
          </a:prstGeom>
          <a:solidFill>
            <a:srgbClr val="66FFFF"/>
          </a:solidFill>
          <a:ln w="9525" cap="flat" cmpd="sng">
            <a:solidFill>
              <a:schemeClr val="tx1"/>
            </a:solidFill>
            <a:prstDash val="sysDot"/>
            <a:miter/>
            <a:headEnd type="none" w="med" len="med"/>
            <a:tailEnd type="none" w="med" len="med"/>
          </a:ln>
        </p:spPr>
        <p:txBody>
          <a:bodyPr vert="eaVert" wrap="none" anchor="ctr"/>
          <a:p>
            <a:pPr lvl="0" indent="0"/>
            <a:endParaRPr lang="zh-CN" altLang="en-US" dirty="0">
              <a:latin typeface="Arial" panose="020B0604020202020204" pitchFamily="34" charset="0"/>
              <a:ea typeface="宋体" panose="02010600030101010101" pitchFamily="2" charset="-122"/>
            </a:endParaRPr>
          </a:p>
        </p:txBody>
      </p:sp>
      <p:sp>
        <p:nvSpPr>
          <p:cNvPr id="22567" name="AutoShape 39"/>
          <p:cNvSpPr/>
          <p:nvPr/>
        </p:nvSpPr>
        <p:spPr>
          <a:xfrm>
            <a:off x="1219200" y="2133600"/>
            <a:ext cx="381000" cy="457200"/>
          </a:xfrm>
          <a:prstGeom prst="downArrow">
            <a:avLst>
              <a:gd name="adj1" fmla="val 50000"/>
              <a:gd name="adj2" fmla="val 30000"/>
            </a:avLst>
          </a:prstGeom>
          <a:solidFill>
            <a:srgbClr val="66FFFF"/>
          </a:solidFill>
          <a:ln w="9525" cap="flat" cmpd="sng">
            <a:solidFill>
              <a:schemeClr val="tx1"/>
            </a:solidFill>
            <a:prstDash val="sysDot"/>
            <a:miter/>
            <a:headEnd type="none" w="med" len="med"/>
            <a:tailEnd type="none" w="med" len="med"/>
          </a:ln>
        </p:spPr>
        <p:txBody>
          <a:bodyPr vert="eaVert" wrap="none" anchor="ctr"/>
          <a:p>
            <a:pPr lvl="0" indent="0"/>
            <a:endParaRPr lang="zh-CN" altLang="en-US" dirty="0">
              <a:latin typeface="Arial" panose="020B0604020202020204" pitchFamily="34" charset="0"/>
              <a:ea typeface="宋体" panose="02010600030101010101" pitchFamily="2" charset="-122"/>
            </a:endParaRPr>
          </a:p>
        </p:txBody>
      </p:sp>
      <p:sp>
        <p:nvSpPr>
          <p:cNvPr id="22598" name="AutoShape 70"/>
          <p:cNvSpPr/>
          <p:nvPr/>
        </p:nvSpPr>
        <p:spPr>
          <a:xfrm>
            <a:off x="2743200" y="2781300"/>
            <a:ext cx="3276600" cy="457200"/>
          </a:xfrm>
          <a:prstGeom prst="wedgeRoundRectCallout">
            <a:avLst>
              <a:gd name="adj1" fmla="val -20639"/>
              <a:gd name="adj2" fmla="val 28472"/>
              <a:gd name="adj3" fmla="val 16667"/>
            </a:avLst>
          </a:prstGeom>
          <a:solidFill>
            <a:srgbClr val="CCFFCC"/>
          </a:solidFill>
          <a:ln w="9525" cap="flat" cmpd="sng">
            <a:solidFill>
              <a:schemeClr val="tx1"/>
            </a:solidFill>
            <a:prstDash val="sysDot"/>
            <a:miter/>
            <a:headEnd type="none" w="med" len="med"/>
            <a:tailEnd type="none" w="med" len="med"/>
          </a:ln>
        </p:spPr>
        <p:txBody>
          <a:bodyPr anchor="t"/>
          <a:p>
            <a:pPr lvl="0" indent="0" algn="ctr"/>
            <a:r>
              <a:rPr lang="zh-CN" altLang="en-US" b="1" dirty="0">
                <a:latin typeface="Arial" panose="020B0604020202020204" pitchFamily="34" charset="0"/>
                <a:ea typeface="宋体" panose="02010600030101010101" pitchFamily="2" charset="-122"/>
              </a:rPr>
              <a:t>会计科目是设置账户的依据</a:t>
            </a:r>
            <a:endParaRPr lang="zh-CN" altLang="en-US" b="1" dirty="0">
              <a:latin typeface="Arial" panose="020B0604020202020204" pitchFamily="34" charset="0"/>
              <a:ea typeface="宋体" panose="02010600030101010101" pitchFamily="2" charset="-122"/>
            </a:endParaRPr>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2583"/>
                                        </p:tgtEl>
                                        <p:attrNameLst>
                                          <p:attrName>style.visibility</p:attrName>
                                        </p:attrNameLst>
                                      </p:cBhvr>
                                      <p:to>
                                        <p:strVal val="visible"/>
                                      </p:to>
                                    </p:set>
                                    <p:animEffect transition="in" filter="slide(fromTop)">
                                      <p:cBhvr>
                                        <p:cTn id="7" dur="2000"/>
                                        <p:tgtEl>
                                          <p:spTgt spid="2258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22567"/>
                                        </p:tgtEl>
                                        <p:attrNameLst>
                                          <p:attrName>style.visibility</p:attrName>
                                        </p:attrNameLst>
                                      </p:cBhvr>
                                      <p:to>
                                        <p:strVal val="visible"/>
                                      </p:to>
                                    </p:set>
                                    <p:animEffect transition="in" filter="slide(fromTop)">
                                      <p:cBhvr>
                                        <p:cTn id="12" dur="2000"/>
                                        <p:tgtEl>
                                          <p:spTgt spid="22567"/>
                                        </p:tgtEl>
                                      </p:cBhvr>
                                    </p:animEffect>
                                  </p:childTnLst>
                                </p:cTn>
                              </p:par>
                            </p:childTnLst>
                          </p:cTn>
                        </p:par>
                        <p:par>
                          <p:cTn id="13" fill="hold">
                            <p:stCondLst>
                              <p:cond delay="2000"/>
                            </p:stCondLst>
                            <p:childTnLst>
                              <p:par>
                                <p:cTn id="14" presetID="12" presetClass="entr" presetSubtype="1"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slide(fromTop)">
                                      <p:cBhvr>
                                        <p:cTn id="16" dur="2000"/>
                                        <p:tgtEl>
                                          <p:spTgt spid="7"/>
                                        </p:tgtEl>
                                      </p:cBhvr>
                                    </p:animEffect>
                                  </p:childTnLst>
                                </p:cTn>
                              </p:par>
                            </p:childTnLst>
                          </p:cTn>
                        </p:par>
                        <p:par>
                          <p:cTn id="17" fill="hold">
                            <p:stCondLst>
                              <p:cond delay="4000"/>
                            </p:stCondLst>
                            <p:childTnLst>
                              <p:par>
                                <p:cTn id="18" presetID="12" presetClass="entr" presetSubtype="1" fill="hold" grpId="0" nodeType="afterEffect">
                                  <p:stCondLst>
                                    <p:cond delay="0"/>
                                  </p:stCondLst>
                                  <p:childTnLst>
                                    <p:set>
                                      <p:cBhvr>
                                        <p:cTn id="19" dur="1" fill="hold">
                                          <p:stCondLst>
                                            <p:cond delay="0"/>
                                          </p:stCondLst>
                                        </p:cTn>
                                        <p:tgtEl>
                                          <p:spTgt spid="22614"/>
                                        </p:tgtEl>
                                        <p:attrNameLst>
                                          <p:attrName>style.visibility</p:attrName>
                                        </p:attrNameLst>
                                      </p:cBhvr>
                                      <p:to>
                                        <p:strVal val="visible"/>
                                      </p:to>
                                    </p:set>
                                    <p:animEffect transition="in" filter="slide(fromTop)">
                                      <p:cBhvr>
                                        <p:cTn id="20" dur="500"/>
                                        <p:tgtEl>
                                          <p:spTgt spid="22614"/>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1" fill="hold" grpId="0" nodeType="clickEffect">
                                  <p:stCondLst>
                                    <p:cond delay="0"/>
                                  </p:stCondLst>
                                  <p:childTnLst>
                                    <p:set>
                                      <p:cBhvr>
                                        <p:cTn id="24" dur="1" fill="hold">
                                          <p:stCondLst>
                                            <p:cond delay="0"/>
                                          </p:stCondLst>
                                        </p:cTn>
                                        <p:tgtEl>
                                          <p:spTgt spid="22574"/>
                                        </p:tgtEl>
                                        <p:attrNameLst>
                                          <p:attrName>style.visibility</p:attrName>
                                        </p:attrNameLst>
                                      </p:cBhvr>
                                      <p:to>
                                        <p:strVal val="visible"/>
                                      </p:to>
                                    </p:set>
                                    <p:animEffect transition="in" filter="slide(fromTop)">
                                      <p:cBhvr>
                                        <p:cTn id="25" dur="2000"/>
                                        <p:tgtEl>
                                          <p:spTgt spid="22574"/>
                                        </p:tgtEl>
                                      </p:cBhvr>
                                    </p:animEffect>
                                  </p:childTnLst>
                                </p:cTn>
                              </p:par>
                            </p:childTnLst>
                          </p:cTn>
                        </p:par>
                        <p:par>
                          <p:cTn id="26" fill="hold">
                            <p:stCondLst>
                              <p:cond delay="2000"/>
                            </p:stCondLst>
                            <p:childTnLst>
                              <p:par>
                                <p:cTn id="27" presetID="12" presetClass="entr" presetSubtype="1"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slide(fromTop)">
                                      <p:cBhvr>
                                        <p:cTn id="29" dur="2000"/>
                                        <p:tgtEl>
                                          <p:spTgt spid="8"/>
                                        </p:tgtEl>
                                      </p:cBhvr>
                                    </p:animEffect>
                                  </p:childTnLst>
                                </p:cTn>
                              </p:par>
                            </p:childTnLst>
                          </p:cTn>
                        </p:par>
                        <p:par>
                          <p:cTn id="30" fill="hold">
                            <p:stCondLst>
                              <p:cond delay="4000"/>
                            </p:stCondLst>
                            <p:childTnLst>
                              <p:par>
                                <p:cTn id="31" presetID="12" presetClass="entr" presetSubtype="1" fill="hold" grpId="0" nodeType="afterEffect">
                                  <p:stCondLst>
                                    <p:cond delay="0"/>
                                  </p:stCondLst>
                                  <p:childTnLst>
                                    <p:set>
                                      <p:cBhvr>
                                        <p:cTn id="32" dur="1" fill="hold">
                                          <p:stCondLst>
                                            <p:cond delay="0"/>
                                          </p:stCondLst>
                                        </p:cTn>
                                        <p:tgtEl>
                                          <p:spTgt spid="22615"/>
                                        </p:tgtEl>
                                        <p:attrNameLst>
                                          <p:attrName>style.visibility</p:attrName>
                                        </p:attrNameLst>
                                      </p:cBhvr>
                                      <p:to>
                                        <p:strVal val="visible"/>
                                      </p:to>
                                    </p:set>
                                    <p:animEffect transition="in" filter="slide(fromTop)">
                                      <p:cBhvr>
                                        <p:cTn id="33" dur="500"/>
                                        <p:tgtEl>
                                          <p:spTgt spid="22615"/>
                                        </p:tgtEl>
                                      </p:cBhvr>
                                    </p:animEffect>
                                  </p:childTnLst>
                                </p:cTn>
                              </p:par>
                            </p:childTnLst>
                          </p:cTn>
                        </p:par>
                        <p:par>
                          <p:cTn id="34" fill="hold">
                            <p:stCondLst>
                              <p:cond delay="4500"/>
                            </p:stCondLst>
                            <p:childTnLst>
                              <p:par>
                                <p:cTn id="35" presetID="18" presetClass="entr" presetSubtype="12"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strips(downLeft)">
                                      <p:cBhvr>
                                        <p:cTn id="37" dur="2000"/>
                                        <p:tgtEl>
                                          <p:spTgt spid="9"/>
                                        </p:tgtEl>
                                      </p:cBhvr>
                                    </p:animEffect>
                                  </p:childTnLst>
                                </p:cTn>
                              </p:par>
                            </p:childTnLst>
                          </p:cTn>
                        </p:par>
                        <p:par>
                          <p:cTn id="38" fill="hold">
                            <p:stCondLst>
                              <p:cond delay="6500"/>
                            </p:stCondLst>
                            <p:childTnLst>
                              <p:par>
                                <p:cTn id="39" presetID="18" presetClass="entr" presetSubtype="6"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strips(downRight)">
                                      <p:cBhvr>
                                        <p:cTn id="41" dur="20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8" fill="hold" grpId="0" nodeType="clickEffect">
                                  <p:stCondLst>
                                    <p:cond delay="0"/>
                                  </p:stCondLst>
                                  <p:childTnLst>
                                    <p:set>
                                      <p:cBhvr>
                                        <p:cTn id="45" dur="1" fill="hold">
                                          <p:stCondLst>
                                            <p:cond delay="0"/>
                                          </p:stCondLst>
                                        </p:cTn>
                                        <p:tgtEl>
                                          <p:spTgt spid="22597"/>
                                        </p:tgtEl>
                                        <p:attrNameLst>
                                          <p:attrName>style.visibility</p:attrName>
                                        </p:attrNameLst>
                                      </p:cBhvr>
                                      <p:to>
                                        <p:strVal val="visible"/>
                                      </p:to>
                                    </p:set>
                                    <p:animEffect transition="in" filter="slide(fromLeft)">
                                      <p:cBhvr>
                                        <p:cTn id="46" dur="2000"/>
                                        <p:tgtEl>
                                          <p:spTgt spid="22597"/>
                                        </p:tgtEl>
                                      </p:cBhvr>
                                    </p:animEffect>
                                  </p:childTnLst>
                                </p:cTn>
                              </p:par>
                              <p:par>
                                <p:cTn id="47" presetID="12" presetClass="entr" presetSubtype="2" fill="hold" grpId="0" nodeType="withEffect">
                                  <p:stCondLst>
                                    <p:cond delay="0"/>
                                  </p:stCondLst>
                                  <p:childTnLst>
                                    <p:set>
                                      <p:cBhvr>
                                        <p:cTn id="48" dur="1" fill="hold">
                                          <p:stCondLst>
                                            <p:cond delay="0"/>
                                          </p:stCondLst>
                                        </p:cTn>
                                        <p:tgtEl>
                                          <p:spTgt spid="22598"/>
                                        </p:tgtEl>
                                        <p:attrNameLst>
                                          <p:attrName>style.visibility</p:attrName>
                                        </p:attrNameLst>
                                      </p:cBhvr>
                                      <p:to>
                                        <p:strVal val="visible"/>
                                      </p:to>
                                    </p:set>
                                    <p:animEffect transition="in" filter="slide(fromRight)">
                                      <p:cBhvr>
                                        <p:cTn id="49" dur="2000"/>
                                        <p:tgtEl>
                                          <p:spTgt spid="22598"/>
                                        </p:tgtEl>
                                      </p:cBhvr>
                                    </p:animEffect>
                                  </p:childTnLst>
                                </p:cTn>
                              </p:par>
                            </p:childTnLst>
                          </p:cTn>
                        </p:par>
                        <p:par>
                          <p:cTn id="50" fill="hold">
                            <p:stCondLst>
                              <p:cond delay="2000"/>
                            </p:stCondLst>
                            <p:childTnLst>
                              <p:par>
                                <p:cTn id="51" presetID="12" presetClass="entr" presetSubtype="8" fill="hold" grpId="0" nodeType="afterEffect">
                                  <p:stCondLst>
                                    <p:cond delay="0"/>
                                  </p:stCondLst>
                                  <p:childTnLst>
                                    <p:set>
                                      <p:cBhvr>
                                        <p:cTn id="52" dur="1" fill="hold">
                                          <p:stCondLst>
                                            <p:cond delay="0"/>
                                          </p:stCondLst>
                                        </p:cTn>
                                        <p:tgtEl>
                                          <p:spTgt spid="22596"/>
                                        </p:tgtEl>
                                        <p:attrNameLst>
                                          <p:attrName>style.visibility</p:attrName>
                                        </p:attrNameLst>
                                      </p:cBhvr>
                                      <p:to>
                                        <p:strVal val="visible"/>
                                      </p:to>
                                    </p:set>
                                    <p:animEffect transition="in" filter="slide(fromLeft)">
                                      <p:cBhvr>
                                        <p:cTn id="53" dur="2000"/>
                                        <p:tgtEl>
                                          <p:spTgt spid="22596"/>
                                        </p:tgtEl>
                                      </p:cBhvr>
                                    </p:animEffect>
                                  </p:childTnLst>
                                </p:cTn>
                              </p:par>
                            </p:childTnLst>
                          </p:cTn>
                        </p:par>
                        <p:par>
                          <p:cTn id="54" fill="hold">
                            <p:stCondLst>
                              <p:cond delay="4000"/>
                            </p:stCondLst>
                            <p:childTnLst>
                              <p:par>
                                <p:cTn id="55" presetID="12" presetClass="entr" presetSubtype="8" fill="hold" grpId="0" nodeType="afterEffect">
                                  <p:stCondLst>
                                    <p:cond delay="0"/>
                                  </p:stCondLst>
                                  <p:childTnLst>
                                    <p:set>
                                      <p:cBhvr>
                                        <p:cTn id="56" dur="1" fill="hold">
                                          <p:stCondLst>
                                            <p:cond delay="0"/>
                                          </p:stCondLst>
                                        </p:cTn>
                                        <p:tgtEl>
                                          <p:spTgt spid="22599"/>
                                        </p:tgtEl>
                                        <p:attrNameLst>
                                          <p:attrName>style.visibility</p:attrName>
                                        </p:attrNameLst>
                                      </p:cBhvr>
                                      <p:to>
                                        <p:strVal val="visible"/>
                                      </p:to>
                                    </p:set>
                                    <p:animEffect transition="in" filter="slide(fromLeft)">
                                      <p:cBhvr>
                                        <p:cTn id="57" dur="2000"/>
                                        <p:tgtEl>
                                          <p:spTgt spid="22599"/>
                                        </p:tgtEl>
                                      </p:cBhvr>
                                    </p:animEffect>
                                  </p:childTnLst>
                                </p:cTn>
                              </p:par>
                            </p:childTnLst>
                          </p:cTn>
                        </p:par>
                        <p:par>
                          <p:cTn id="58" fill="hold">
                            <p:stCondLst>
                              <p:cond delay="6000"/>
                            </p:stCondLst>
                            <p:childTnLst>
                              <p:par>
                                <p:cTn id="59" presetID="12" presetClass="entr" presetSubtype="2" fill="hold" grpId="0" nodeType="afterEffect">
                                  <p:stCondLst>
                                    <p:cond delay="0"/>
                                  </p:stCondLst>
                                  <p:childTnLst>
                                    <p:set>
                                      <p:cBhvr>
                                        <p:cTn id="60" dur="1" fill="hold">
                                          <p:stCondLst>
                                            <p:cond delay="0"/>
                                          </p:stCondLst>
                                        </p:cTn>
                                        <p:tgtEl>
                                          <p:spTgt spid="22600"/>
                                        </p:tgtEl>
                                        <p:attrNameLst>
                                          <p:attrName>style.visibility</p:attrName>
                                        </p:attrNameLst>
                                      </p:cBhvr>
                                      <p:to>
                                        <p:strVal val="visible"/>
                                      </p:to>
                                    </p:set>
                                    <p:animEffect transition="in" filter="slide(fromRight)">
                                      <p:cBhvr>
                                        <p:cTn id="61" dur="2000"/>
                                        <p:tgtEl>
                                          <p:spTgt spid="22600"/>
                                        </p:tgtEl>
                                      </p:cBhvr>
                                    </p:animEffect>
                                  </p:childTnLst>
                                </p:cTn>
                              </p:par>
                            </p:childTnLst>
                          </p:cTn>
                        </p:par>
                        <p:par>
                          <p:cTn id="62" fill="hold">
                            <p:stCondLst>
                              <p:cond delay="8000"/>
                            </p:stCondLst>
                            <p:childTnLst>
                              <p:par>
                                <p:cTn id="63" presetID="12" presetClass="entr" presetSubtype="2" fill="hold" grpId="0" nodeType="afterEffect">
                                  <p:stCondLst>
                                    <p:cond delay="0"/>
                                  </p:stCondLst>
                                  <p:childTnLst>
                                    <p:set>
                                      <p:cBhvr>
                                        <p:cTn id="64" dur="1" fill="hold">
                                          <p:stCondLst>
                                            <p:cond delay="0"/>
                                          </p:stCondLst>
                                        </p:cTn>
                                        <p:tgtEl>
                                          <p:spTgt spid="22601"/>
                                        </p:tgtEl>
                                        <p:attrNameLst>
                                          <p:attrName>style.visibility</p:attrName>
                                        </p:attrNameLst>
                                      </p:cBhvr>
                                      <p:to>
                                        <p:strVal val="visible"/>
                                      </p:to>
                                    </p:set>
                                    <p:animEffect transition="in" filter="slide(fromRight)">
                                      <p:cBhvr>
                                        <p:cTn id="65" dur="2000"/>
                                        <p:tgtEl>
                                          <p:spTgt spid="22601"/>
                                        </p:tgtEl>
                                      </p:cBhvr>
                                    </p:animEffect>
                                  </p:childTnLst>
                                </p:cTn>
                              </p:par>
                            </p:childTnLst>
                          </p:cTn>
                        </p:par>
                        <p:par>
                          <p:cTn id="66" fill="hold">
                            <p:stCondLst>
                              <p:cond delay="10000"/>
                            </p:stCondLst>
                            <p:childTnLst>
                              <p:par>
                                <p:cTn id="67" presetID="18" presetClass="entr" presetSubtype="6" fill="hold" nodeType="afterEffect">
                                  <p:stCondLst>
                                    <p:cond delay="0"/>
                                  </p:stCondLst>
                                  <p:childTnLst>
                                    <p:set>
                                      <p:cBhvr>
                                        <p:cTn id="68" dur="1" fill="hold">
                                          <p:stCondLst>
                                            <p:cond delay="0"/>
                                          </p:stCondLst>
                                        </p:cTn>
                                        <p:tgtEl>
                                          <p:spTgt spid="22603"/>
                                        </p:tgtEl>
                                        <p:attrNameLst>
                                          <p:attrName>style.visibility</p:attrName>
                                        </p:attrNameLst>
                                      </p:cBhvr>
                                      <p:to>
                                        <p:strVal val="visible"/>
                                      </p:to>
                                    </p:set>
                                    <p:animEffect transition="in" filter="strips(downRight)">
                                      <p:cBhvr>
                                        <p:cTn id="69" dur="2000"/>
                                        <p:tgtEl>
                                          <p:spTgt spid="22603"/>
                                        </p:tgtEl>
                                      </p:cBhvr>
                                    </p:animEffect>
                                  </p:childTnLst>
                                </p:cTn>
                              </p:par>
                            </p:childTnLst>
                          </p:cTn>
                        </p:par>
                        <p:par>
                          <p:cTn id="70" fill="hold">
                            <p:stCondLst>
                              <p:cond delay="12000"/>
                            </p:stCondLst>
                            <p:childTnLst>
                              <p:par>
                                <p:cTn id="71" presetID="18" presetClass="entr" presetSubtype="6" fill="hold" nodeType="afterEffect">
                                  <p:stCondLst>
                                    <p:cond delay="0"/>
                                  </p:stCondLst>
                                  <p:childTnLst>
                                    <p:set>
                                      <p:cBhvr>
                                        <p:cTn id="72" dur="1" fill="hold">
                                          <p:stCondLst>
                                            <p:cond delay="0"/>
                                          </p:stCondLst>
                                        </p:cTn>
                                        <p:tgtEl>
                                          <p:spTgt spid="22605"/>
                                        </p:tgtEl>
                                        <p:attrNameLst>
                                          <p:attrName>style.visibility</p:attrName>
                                        </p:attrNameLst>
                                      </p:cBhvr>
                                      <p:to>
                                        <p:strVal val="visible"/>
                                      </p:to>
                                    </p:set>
                                    <p:animEffect transition="in" filter="strips(downRight)">
                                      <p:cBhvr>
                                        <p:cTn id="73" dur="2000"/>
                                        <p:tgtEl>
                                          <p:spTgt spid="22605"/>
                                        </p:tgtEl>
                                      </p:cBhvr>
                                    </p:animEffect>
                                  </p:childTnLst>
                                </p:cTn>
                              </p:par>
                            </p:childTnLst>
                          </p:cTn>
                        </p:par>
                        <p:par>
                          <p:cTn id="74" fill="hold">
                            <p:stCondLst>
                              <p:cond delay="14000"/>
                            </p:stCondLst>
                            <p:childTnLst>
                              <p:par>
                                <p:cTn id="75" presetID="18" presetClass="entr" presetSubtype="12" fill="hold" nodeType="afterEffect">
                                  <p:stCondLst>
                                    <p:cond delay="0"/>
                                  </p:stCondLst>
                                  <p:childTnLst>
                                    <p:set>
                                      <p:cBhvr>
                                        <p:cTn id="76" dur="1" fill="hold">
                                          <p:stCondLst>
                                            <p:cond delay="0"/>
                                          </p:stCondLst>
                                        </p:cTn>
                                        <p:tgtEl>
                                          <p:spTgt spid="22606"/>
                                        </p:tgtEl>
                                        <p:attrNameLst>
                                          <p:attrName>style.visibility</p:attrName>
                                        </p:attrNameLst>
                                      </p:cBhvr>
                                      <p:to>
                                        <p:strVal val="visible"/>
                                      </p:to>
                                    </p:set>
                                    <p:animEffect transition="in" filter="strips(downLeft)">
                                      <p:cBhvr>
                                        <p:cTn id="77" dur="2000"/>
                                        <p:tgtEl>
                                          <p:spTgt spid="22606"/>
                                        </p:tgtEl>
                                      </p:cBhvr>
                                    </p:animEffect>
                                  </p:childTnLst>
                                </p:cTn>
                              </p:par>
                            </p:childTnLst>
                          </p:cTn>
                        </p:par>
                        <p:par>
                          <p:cTn id="78" fill="hold">
                            <p:stCondLst>
                              <p:cond delay="16000"/>
                            </p:stCondLst>
                            <p:childTnLst>
                              <p:par>
                                <p:cTn id="79" presetID="18" presetClass="entr" presetSubtype="9" fill="hold" nodeType="afterEffect">
                                  <p:stCondLst>
                                    <p:cond delay="0"/>
                                  </p:stCondLst>
                                  <p:childTnLst>
                                    <p:set>
                                      <p:cBhvr>
                                        <p:cTn id="80" dur="1" fill="hold">
                                          <p:stCondLst>
                                            <p:cond delay="0"/>
                                          </p:stCondLst>
                                        </p:cTn>
                                        <p:tgtEl>
                                          <p:spTgt spid="22607"/>
                                        </p:tgtEl>
                                        <p:attrNameLst>
                                          <p:attrName>style.visibility</p:attrName>
                                        </p:attrNameLst>
                                      </p:cBhvr>
                                      <p:to>
                                        <p:strVal val="visible"/>
                                      </p:to>
                                    </p:set>
                                    <p:animEffect transition="in" filter="strips(upLeft)">
                                      <p:cBhvr>
                                        <p:cTn id="81" dur="2000"/>
                                        <p:tgtEl>
                                          <p:spTgt spid="22607"/>
                                        </p:tgtEl>
                                      </p:cBhvr>
                                    </p:animEffect>
                                  </p:childTnLst>
                                </p:cTn>
                              </p:par>
                            </p:childTnLst>
                          </p:cTn>
                        </p:par>
                      </p:childTnLst>
                    </p:cTn>
                  </p:par>
                  <p:par>
                    <p:cTn id="82" fill="hold">
                      <p:stCondLst>
                        <p:cond delay="indefinite"/>
                      </p:stCondLst>
                      <p:childTnLst>
                        <p:par>
                          <p:cTn id="83" fill="hold">
                            <p:stCondLst>
                              <p:cond delay="0"/>
                            </p:stCondLst>
                            <p:childTnLst>
                              <p:par>
                                <p:cTn id="84" presetID="12" presetClass="entr" presetSubtype="2" fill="hold" grpId="0" nodeType="clickEffect">
                                  <p:stCondLst>
                                    <p:cond delay="0"/>
                                  </p:stCondLst>
                                  <p:childTnLst>
                                    <p:set>
                                      <p:cBhvr>
                                        <p:cTn id="85" dur="1" fill="hold">
                                          <p:stCondLst>
                                            <p:cond delay="0"/>
                                          </p:stCondLst>
                                        </p:cTn>
                                        <p:tgtEl>
                                          <p:spTgt spid="22602"/>
                                        </p:tgtEl>
                                        <p:attrNameLst>
                                          <p:attrName>style.visibility</p:attrName>
                                        </p:attrNameLst>
                                      </p:cBhvr>
                                      <p:to>
                                        <p:strVal val="visible"/>
                                      </p:to>
                                    </p:set>
                                    <p:animEffect transition="in" filter="slide(fromRight)">
                                      <p:cBhvr>
                                        <p:cTn id="86" dur="2000"/>
                                        <p:tgtEl>
                                          <p:spTgt spid="22602"/>
                                        </p:tgtEl>
                                      </p:cBhvr>
                                    </p:animEffect>
                                  </p:childTnLst>
                                </p:cTn>
                              </p:par>
                            </p:childTnLst>
                          </p:cTn>
                        </p:par>
                      </p:childTnLst>
                    </p:cTn>
                  </p:par>
                  <p:par>
                    <p:cTn id="87" fill="hold">
                      <p:stCondLst>
                        <p:cond delay="indefinite"/>
                      </p:stCondLst>
                      <p:childTnLst>
                        <p:par>
                          <p:cTn id="88" fill="hold">
                            <p:stCondLst>
                              <p:cond delay="0"/>
                            </p:stCondLst>
                            <p:childTnLst>
                              <p:par>
                                <p:cTn id="89" presetID="12" presetClass="entr" presetSubtype="4" fill="hold" nodeType="clickEffect">
                                  <p:stCondLst>
                                    <p:cond delay="0"/>
                                  </p:stCondLst>
                                  <p:childTnLst>
                                    <p:set>
                                      <p:cBhvr>
                                        <p:cTn id="90" dur="1" fill="hold">
                                          <p:stCondLst>
                                            <p:cond delay="0"/>
                                          </p:stCondLst>
                                        </p:cTn>
                                        <p:tgtEl>
                                          <p:spTgt spid="2"/>
                                        </p:tgtEl>
                                        <p:attrNameLst>
                                          <p:attrName>style.visibility</p:attrName>
                                        </p:attrNameLst>
                                      </p:cBhvr>
                                      <p:to>
                                        <p:strVal val="visible"/>
                                      </p:to>
                                    </p:set>
                                    <p:animEffect transition="in" filter="slide(fromBottom)">
                                      <p:cBhvr>
                                        <p:cTn id="91" dur="2000"/>
                                        <p:tgtEl>
                                          <p:spTgt spid="2"/>
                                        </p:tgtEl>
                                      </p:cBhvr>
                                    </p:animEffect>
                                  </p:childTnLst>
                                </p:cTn>
                              </p:par>
                            </p:childTnLst>
                          </p:cTn>
                        </p:par>
                        <p:par>
                          <p:cTn id="92" fill="hold">
                            <p:stCondLst>
                              <p:cond delay="2000"/>
                            </p:stCondLst>
                            <p:childTnLst>
                              <p:par>
                                <p:cTn id="93" presetID="18" presetClass="entr" presetSubtype="12" fill="hold" nodeType="afterEffect">
                                  <p:stCondLst>
                                    <p:cond delay="0"/>
                                  </p:stCondLst>
                                  <p:childTnLst>
                                    <p:set>
                                      <p:cBhvr>
                                        <p:cTn id="94" dur="1" fill="hold">
                                          <p:stCondLst>
                                            <p:cond delay="0"/>
                                          </p:stCondLst>
                                        </p:cTn>
                                        <p:tgtEl>
                                          <p:spTgt spid="22610"/>
                                        </p:tgtEl>
                                        <p:attrNameLst>
                                          <p:attrName>style.visibility</p:attrName>
                                        </p:attrNameLst>
                                      </p:cBhvr>
                                      <p:to>
                                        <p:strVal val="visible"/>
                                      </p:to>
                                    </p:set>
                                    <p:animEffect transition="in" filter="strips(downLeft)">
                                      <p:cBhvr>
                                        <p:cTn id="95" dur="2000"/>
                                        <p:tgtEl>
                                          <p:spTgt spid="22610"/>
                                        </p:tgtEl>
                                      </p:cBhvr>
                                    </p:animEffect>
                                  </p:childTnLst>
                                </p:cTn>
                              </p:par>
                            </p:childTnLst>
                          </p:cTn>
                        </p:par>
                        <p:par>
                          <p:cTn id="96" fill="hold">
                            <p:stCondLst>
                              <p:cond delay="4000"/>
                            </p:stCondLst>
                            <p:childTnLst>
                              <p:par>
                                <p:cTn id="97" presetID="18" presetClass="entr" presetSubtype="12" fill="hold" nodeType="afterEffect">
                                  <p:stCondLst>
                                    <p:cond delay="0"/>
                                  </p:stCondLst>
                                  <p:childTnLst>
                                    <p:set>
                                      <p:cBhvr>
                                        <p:cTn id="98" dur="1" fill="hold">
                                          <p:stCondLst>
                                            <p:cond delay="0"/>
                                          </p:stCondLst>
                                        </p:cTn>
                                        <p:tgtEl>
                                          <p:spTgt spid="22612"/>
                                        </p:tgtEl>
                                        <p:attrNameLst>
                                          <p:attrName>style.visibility</p:attrName>
                                        </p:attrNameLst>
                                      </p:cBhvr>
                                      <p:to>
                                        <p:strVal val="visible"/>
                                      </p:to>
                                    </p:set>
                                    <p:animEffect transition="in" filter="strips(downLeft)">
                                      <p:cBhvr>
                                        <p:cTn id="99" dur="2000"/>
                                        <p:tgtEl>
                                          <p:spTgt spid="22612"/>
                                        </p:tgtEl>
                                      </p:cBhvr>
                                    </p:animEffect>
                                  </p:childTnLst>
                                </p:cTn>
                              </p:par>
                            </p:childTnLst>
                          </p:cTn>
                        </p:par>
                      </p:childTnLst>
                    </p:cTn>
                  </p:par>
                  <p:par>
                    <p:cTn id="100" fill="hold">
                      <p:stCondLst>
                        <p:cond delay="indefinite"/>
                      </p:stCondLst>
                      <p:childTnLst>
                        <p:par>
                          <p:cTn id="101" fill="hold">
                            <p:stCondLst>
                              <p:cond delay="0"/>
                            </p:stCondLst>
                            <p:childTnLst>
                              <p:par>
                                <p:cTn id="102" presetID="6" presetClass="emph" presetSubtype="0" repeatCount="3000" fill="remove" grpId="1" nodeType="clickEffect">
                                  <p:stCondLst>
                                    <p:cond delay="0"/>
                                  </p:stCondLst>
                                  <p:childTnLst>
                                    <p:animScale>
                                      <p:cBhvr>
                                        <p:cTn id="103" dur="2000" fill="hold"/>
                                        <p:tgtEl>
                                          <p:spTgt spid="22598"/>
                                        </p:tgtEl>
                                      </p:cBhvr>
                                      <p:by x="150000" y="150000"/>
                                    </p:animScale>
                                  </p:childTnLst>
                                </p:cTn>
                              </p:par>
                            </p:childTnLst>
                          </p:cTn>
                        </p:par>
                        <p:par>
                          <p:cTn id="104" fill="hold">
                            <p:stCondLst>
                              <p:cond delay="2000"/>
                            </p:stCondLst>
                            <p:childTnLst>
                              <p:par>
                                <p:cTn id="105" presetID="12" presetClass="entr" presetSubtype="1" fill="hold" grpId="0" nodeType="afterEffect">
                                  <p:stCondLst>
                                    <p:cond delay="0"/>
                                  </p:stCondLst>
                                  <p:childTnLst>
                                    <p:set>
                                      <p:cBhvr>
                                        <p:cTn id="106" dur="1" fill="hold">
                                          <p:stCondLst>
                                            <p:cond delay="0"/>
                                          </p:stCondLst>
                                        </p:cTn>
                                        <p:tgtEl>
                                          <p:spTgt spid="22613"/>
                                        </p:tgtEl>
                                        <p:attrNameLst>
                                          <p:attrName>style.visibility</p:attrName>
                                        </p:attrNameLst>
                                      </p:cBhvr>
                                      <p:to>
                                        <p:strVal val="visible"/>
                                      </p:to>
                                    </p:set>
                                    <p:animEffect transition="in" filter="slide(fromTop)">
                                      <p:cBhvr>
                                        <p:cTn id="107" dur="2000"/>
                                        <p:tgtEl>
                                          <p:spTgt spid="22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83" grpId="0" bldLvl="0" animBg="1"/>
      <p:bldP spid="22596" grpId="0" bldLvl="0" animBg="1"/>
      <p:bldP spid="22597" grpId="0" bldLvl="0" animBg="1"/>
      <p:bldP spid="22599" grpId="0" bldLvl="0" animBg="1"/>
      <p:bldP spid="22600" grpId="0" bldLvl="0" animBg="1"/>
      <p:bldP spid="22601" grpId="0" bldLvl="0" animBg="1"/>
      <p:bldP spid="22613" grpId="0" bldLvl="0" animBg="1"/>
      <p:bldP spid="22614" grpId="0" bldLvl="0" animBg="1"/>
      <p:bldP spid="22615" grpId="0" bldLvl="0" animBg="1"/>
      <p:bldP spid="22602" grpId="0" bldLvl="0" animBg="1"/>
      <p:bldP spid="22574" grpId="0" bldLvl="0" animBg="1"/>
      <p:bldP spid="22567" grpId="0" bldLvl="0" animBg="1"/>
      <p:bldP spid="22598" grpId="0" bldLvl="0" animBg="1"/>
      <p:bldP spid="22598" grpId="1"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2"/>
          <p:cNvSpPr>
            <a:spLocks noGrp="1"/>
          </p:cNvSpPr>
          <p:nvPr>
            <p:ph idx="1"/>
          </p:nvPr>
        </p:nvSpPr>
        <p:spPr>
          <a:xfrm>
            <a:off x="685800" y="533400"/>
            <a:ext cx="7989888" cy="1187450"/>
          </a:xfrm>
        </p:spPr>
        <p:txBody>
          <a:bodyPr wrap="square" lIns="91440" tIns="45720" rIns="91440" bIns="45720" anchor="t"/>
          <a:p>
            <a:pPr marL="0" indent="0" eaLnBrk="1" hangingPunct="1">
              <a:buNone/>
            </a:pPr>
            <a:r>
              <a:rPr lang="en-US" altLang="zh-CN" dirty="0">
                <a:solidFill>
                  <a:srgbClr val="FF0000"/>
                </a:solidFill>
                <a:latin typeface="宋体" panose="02010600030101010101" pitchFamily="2" charset="-122"/>
              </a:rPr>
              <a:t>   </a:t>
            </a:r>
            <a:r>
              <a:rPr lang="en-US" altLang="zh-CN" sz="2400" b="1" dirty="0">
                <a:solidFill>
                  <a:srgbClr val="FF0000"/>
                </a:solidFill>
                <a:latin typeface="楷体" panose="02010609060101010101" charset="-122"/>
                <a:ea typeface="楷体" panose="02010609060101010101" charset="-122"/>
              </a:rPr>
              <a:t>【</a:t>
            </a:r>
            <a:r>
              <a:rPr lang="zh-CN" altLang="en-US" sz="2400" b="1" dirty="0">
                <a:solidFill>
                  <a:srgbClr val="3333FF"/>
                </a:solidFill>
                <a:latin typeface="楷体" panose="02010609060101010101" charset="-122"/>
                <a:ea typeface="楷体" panose="02010609060101010101" charset="-122"/>
              </a:rPr>
              <a:t>例</a:t>
            </a:r>
            <a:r>
              <a:rPr lang="en-US" altLang="zh-CN" sz="2400" b="1" dirty="0">
                <a:solidFill>
                  <a:srgbClr val="3333FF"/>
                </a:solidFill>
                <a:latin typeface="楷体" panose="02010609060101010101" charset="-122"/>
                <a:ea typeface="楷体" panose="02010609060101010101" charset="-122"/>
              </a:rPr>
              <a:t>3—3</a:t>
            </a:r>
            <a:r>
              <a:rPr lang="en-US" altLang="zh-CN" sz="2400" b="1" dirty="0">
                <a:solidFill>
                  <a:srgbClr val="FF0000"/>
                </a:solidFill>
                <a:latin typeface="楷体" panose="02010609060101010101" charset="-122"/>
                <a:ea typeface="楷体" panose="02010609060101010101" charset="-122"/>
              </a:rPr>
              <a:t>】</a:t>
            </a:r>
            <a:r>
              <a:rPr lang="zh-CN" altLang="en-US" sz="2400" b="1" dirty="0">
                <a:latin typeface="楷体" panose="02010609060101010101" charset="-122"/>
                <a:ea typeface="楷体" panose="02010609060101010101" charset="-122"/>
              </a:rPr>
              <a:t>盛荣公司用银行存款</a:t>
            </a:r>
            <a:r>
              <a:rPr lang="en-US" altLang="zh-CN" sz="2400" b="1" dirty="0">
                <a:latin typeface="楷体" panose="02010609060101010101" charset="-122"/>
                <a:ea typeface="楷体" panose="02010609060101010101" charset="-122"/>
              </a:rPr>
              <a:t>6 000</a:t>
            </a:r>
            <a:r>
              <a:rPr lang="zh-CN" altLang="en-US" sz="2400" b="1" dirty="0">
                <a:latin typeface="楷体" panose="02010609060101010101" charset="-122"/>
                <a:ea typeface="楷体" panose="02010609060101010101" charset="-122"/>
              </a:rPr>
              <a:t>元购买材料（假定暂不考虑已交纳的进项税额），材料尚未运达企业。 </a:t>
            </a:r>
            <a:endParaRPr lang="zh-CN" altLang="en-US" sz="2400" b="1" dirty="0">
              <a:latin typeface="楷体" panose="02010609060101010101" charset="-122"/>
              <a:ea typeface="楷体" panose="02010609060101010101" charset="-122"/>
            </a:endParaRPr>
          </a:p>
        </p:txBody>
      </p:sp>
      <p:sp>
        <p:nvSpPr>
          <p:cNvPr id="56322" name="AutoShape 41"/>
          <p:cNvSpPr/>
          <p:nvPr/>
        </p:nvSpPr>
        <p:spPr>
          <a:xfrm>
            <a:off x="7029450" y="2438400"/>
            <a:ext cx="1657350" cy="431800"/>
          </a:xfrm>
          <a:prstGeom prst="wedgeRoundRectCallout">
            <a:avLst>
              <a:gd name="adj1" fmla="val -69829"/>
              <a:gd name="adj2" fmla="val 108088"/>
              <a:gd name="adj3" fmla="val 16667"/>
            </a:avLst>
          </a:prstGeom>
          <a:solidFill>
            <a:srgbClr val="CCFFCC"/>
          </a:solidFill>
          <a:ln w="9525" cap="flat" cmpd="sng">
            <a:solidFill>
              <a:schemeClr val="tx1"/>
            </a:solidFill>
            <a:prstDash val="sysDot"/>
            <a:miter/>
            <a:headEnd type="none" w="med" len="med"/>
            <a:tailEnd type="none" w="med" len="med"/>
          </a:ln>
        </p:spPr>
        <p:txBody>
          <a:bodyPr anchor="t"/>
          <a:p>
            <a:pPr lvl="0" indent="0" algn="ctr"/>
            <a:r>
              <a:rPr lang="zh-CN" altLang="en-US" sz="2000" b="1" dirty="0">
                <a:solidFill>
                  <a:srgbClr val="0000FF"/>
                </a:solidFill>
                <a:latin typeface="Times New Roman" panose="02020603050405020304" pitchFamily="18" charset="0"/>
                <a:ea typeface="宋体" panose="02010600030101010101" pitchFamily="2" charset="-122"/>
              </a:rPr>
              <a:t>资产类账户</a:t>
            </a:r>
            <a:endParaRPr lang="zh-CN" altLang="en-US" sz="2000" b="1" dirty="0">
              <a:solidFill>
                <a:srgbClr val="0000FF"/>
              </a:solidFill>
              <a:latin typeface="Times New Roman" panose="02020603050405020304" pitchFamily="18" charset="0"/>
              <a:ea typeface="宋体" panose="02010600030101010101" pitchFamily="2" charset="-122"/>
            </a:endParaRPr>
          </a:p>
        </p:txBody>
      </p:sp>
      <p:grpSp>
        <p:nvGrpSpPr>
          <p:cNvPr id="56323" name="组合 1"/>
          <p:cNvGrpSpPr/>
          <p:nvPr/>
        </p:nvGrpSpPr>
        <p:grpSpPr>
          <a:xfrm>
            <a:off x="611188" y="1941513"/>
            <a:ext cx="7923212" cy="3201987"/>
            <a:chOff x="960" y="3840"/>
            <a:chExt cx="12477" cy="5042"/>
          </a:xfrm>
        </p:grpSpPr>
        <p:sp>
          <p:nvSpPr>
            <p:cNvPr id="56324" name="Text Box 3"/>
            <p:cNvSpPr txBox="1"/>
            <p:nvPr/>
          </p:nvSpPr>
          <p:spPr>
            <a:xfrm>
              <a:off x="962" y="3840"/>
              <a:ext cx="12475" cy="3600"/>
            </a:xfrm>
            <a:prstGeom prst="rect">
              <a:avLst/>
            </a:prstGeom>
            <a:solidFill>
              <a:srgbClr val="FFFF99"/>
            </a:solidFill>
            <a:ln w="9525">
              <a:noFill/>
            </a:ln>
          </p:spPr>
          <p:txBody>
            <a:bodyPr anchor="t"/>
            <a:p>
              <a:pPr lvl="0" indent="0" algn="just" eaLnBrk="0" hangingPunct="0"/>
              <a:endParaRPr lang="en-US" altLang="zh-CN" dirty="0">
                <a:latin typeface="Times New Roman" panose="02020603050405020304" pitchFamily="18" charset="0"/>
                <a:ea typeface="宋体" panose="02010600030101010101" pitchFamily="2" charset="-122"/>
              </a:endParaRPr>
            </a:p>
            <a:p>
              <a:pPr lvl="0" indent="0" algn="just" eaLnBrk="0" hangingPunct="0"/>
              <a:endParaRPr lang="en-US" altLang="zh-CN" dirty="0">
                <a:latin typeface="Times New Roman" panose="02020603050405020304" pitchFamily="18" charset="0"/>
                <a:ea typeface="宋体" panose="02010600030101010101" pitchFamily="2" charset="-122"/>
              </a:endParaRPr>
            </a:p>
            <a:p>
              <a:pPr lvl="0" indent="0" algn="just" eaLnBrk="0" hangingPunct="0"/>
              <a:endParaRPr lang="en-US" altLang="zh-CN" dirty="0">
                <a:latin typeface="Times New Roman" panose="02020603050405020304" pitchFamily="18" charset="0"/>
                <a:ea typeface="宋体" panose="02010600030101010101" pitchFamily="2" charset="-122"/>
              </a:endParaRPr>
            </a:p>
            <a:p>
              <a:pPr lvl="0" indent="0" algn="just" eaLnBrk="0" hangingPunct="0"/>
              <a:endParaRPr lang="en-US" altLang="zh-CN" dirty="0">
                <a:latin typeface="Times New Roman" panose="02020603050405020304" pitchFamily="18" charset="0"/>
                <a:ea typeface="宋体" panose="02010600030101010101" pitchFamily="2" charset="-122"/>
              </a:endParaRPr>
            </a:p>
          </p:txBody>
        </p:sp>
        <p:sp>
          <p:nvSpPr>
            <p:cNvPr id="56325" name="AutoShape 25"/>
            <p:cNvSpPr/>
            <p:nvPr/>
          </p:nvSpPr>
          <p:spPr>
            <a:xfrm>
              <a:off x="2437" y="8160"/>
              <a:ext cx="9525" cy="722"/>
            </a:xfrm>
            <a:prstGeom prst="wedgeRoundRectCallout">
              <a:avLst>
                <a:gd name="adj1" fmla="val -7796"/>
                <a:gd name="adj2" fmla="val 3287"/>
                <a:gd name="adj3" fmla="val 16667"/>
              </a:avLst>
            </a:prstGeom>
            <a:solidFill>
              <a:srgbClr val="66FFFF"/>
            </a:solidFill>
            <a:ln w="9525" cap="flat" cmpd="sng">
              <a:solidFill>
                <a:schemeClr val="tx1"/>
              </a:solidFill>
              <a:prstDash val="sysDot"/>
              <a:miter/>
              <a:headEnd type="none" w="med" len="med"/>
              <a:tailEnd type="none" w="med" len="med"/>
            </a:ln>
          </p:spPr>
          <p:txBody>
            <a:bodyPr anchor="t"/>
            <a:p>
              <a:pPr lvl="0" indent="0" algn="ctr"/>
              <a:r>
                <a:rPr lang="zh-CN" altLang="en-US" sz="2000" b="1" dirty="0">
                  <a:solidFill>
                    <a:srgbClr val="FF0000"/>
                  </a:solidFill>
                  <a:latin typeface="Times New Roman" panose="02020603050405020304" pitchFamily="18" charset="0"/>
                  <a:ea typeface="宋体" panose="02010600030101010101" pitchFamily="2" charset="-122"/>
                </a:rPr>
                <a:t>业务类型</a:t>
              </a:r>
              <a:r>
                <a:rPr lang="zh-CN" altLang="en-US" sz="2000" b="1" dirty="0">
                  <a:solidFill>
                    <a:srgbClr val="0000FF"/>
                  </a:solidFill>
                  <a:latin typeface="Times New Roman" panose="02020603050405020304" pitchFamily="18" charset="0"/>
                  <a:ea typeface="宋体" panose="02010600030101010101" pitchFamily="2" charset="-122"/>
                </a:rPr>
                <a:t>：只影响等式左方要素，有增有减</a:t>
              </a:r>
              <a:endParaRPr lang="zh-CN" altLang="en-US" sz="2000" b="1" dirty="0">
                <a:solidFill>
                  <a:srgbClr val="0000FF"/>
                </a:solidFill>
                <a:latin typeface="Times New Roman" panose="02020603050405020304" pitchFamily="18" charset="0"/>
                <a:ea typeface="宋体" panose="02010600030101010101" pitchFamily="2" charset="-122"/>
              </a:endParaRPr>
            </a:p>
          </p:txBody>
        </p:sp>
        <p:grpSp>
          <p:nvGrpSpPr>
            <p:cNvPr id="56326" name="Group 26"/>
            <p:cNvGrpSpPr/>
            <p:nvPr/>
          </p:nvGrpSpPr>
          <p:grpSpPr>
            <a:xfrm>
              <a:off x="960" y="3840"/>
              <a:ext cx="5897" cy="3095"/>
              <a:chOff x="385" y="2386"/>
              <a:chExt cx="2359" cy="1238"/>
            </a:xfrm>
          </p:grpSpPr>
          <p:sp>
            <p:nvSpPr>
              <p:cNvPr id="56327" name="AutoShape 27"/>
              <p:cNvSpPr/>
              <p:nvPr/>
            </p:nvSpPr>
            <p:spPr>
              <a:xfrm>
                <a:off x="681" y="2808"/>
                <a:ext cx="2062" cy="590"/>
              </a:xfrm>
              <a:prstGeom prst="wedgeRectCallout">
                <a:avLst>
                  <a:gd name="adj1" fmla="val 24537"/>
                  <a:gd name="adj2" fmla="val 24917"/>
                </a:avLst>
              </a:prstGeom>
              <a:solidFill>
                <a:srgbClr val="FFFF99"/>
              </a:solidFill>
              <a:ln w="9525">
                <a:noFill/>
              </a:ln>
            </p:spPr>
            <p:txBody>
              <a:bodyPr anchor="t"/>
              <a:p>
                <a:pPr lvl="0" indent="0" algn="ctr"/>
                <a:r>
                  <a:rPr lang="zh-CN" altLang="en-US" sz="2000" dirty="0">
                    <a:latin typeface="Times New Roman" panose="02020603050405020304" pitchFamily="18" charset="0"/>
                    <a:ea typeface="宋体" panose="02010600030101010101" pitchFamily="2" charset="-122"/>
                  </a:rPr>
                  <a:t>借方</a:t>
                </a:r>
                <a:r>
                  <a:rPr lang="zh-CN" altLang="en-US" sz="2000" b="1" dirty="0">
                    <a:latin typeface="Times New Roman" panose="02020603050405020304" pitchFamily="18" charset="0"/>
                    <a:ea typeface="宋体" panose="02010600030101010101" pitchFamily="2" charset="-122"/>
                  </a:rPr>
                  <a:t>        银行存款</a:t>
                </a:r>
                <a:r>
                  <a:rPr lang="zh-CN" altLang="en-US" sz="2000" dirty="0">
                    <a:latin typeface="Times New Roman" panose="02020603050405020304" pitchFamily="18" charset="0"/>
                    <a:ea typeface="宋体" panose="02010600030101010101" pitchFamily="2" charset="-122"/>
                  </a:rPr>
                  <a:t>        贷方</a:t>
                </a:r>
                <a:endParaRPr lang="zh-CN" altLang="en-US" sz="2000" dirty="0">
                  <a:latin typeface="Times New Roman" panose="02020603050405020304" pitchFamily="18" charset="0"/>
                  <a:ea typeface="宋体" panose="02010600030101010101" pitchFamily="2" charset="-122"/>
                </a:endParaRPr>
              </a:p>
            </p:txBody>
          </p:sp>
          <p:sp>
            <p:nvSpPr>
              <p:cNvPr id="56328" name="Line 28"/>
              <p:cNvSpPr/>
              <p:nvPr/>
            </p:nvSpPr>
            <p:spPr>
              <a:xfrm flipV="1">
                <a:off x="703" y="3081"/>
                <a:ext cx="2041" cy="0"/>
              </a:xfrm>
              <a:prstGeom prst="line">
                <a:avLst/>
              </a:prstGeom>
              <a:ln w="28575" cap="flat" cmpd="sng">
                <a:solidFill>
                  <a:srgbClr val="0000FF"/>
                </a:solidFill>
                <a:prstDash val="solid"/>
                <a:round/>
                <a:headEnd type="none" w="med" len="med"/>
                <a:tailEnd type="none" w="med" len="med"/>
              </a:ln>
            </p:spPr>
          </p:sp>
          <p:sp>
            <p:nvSpPr>
              <p:cNvPr id="56329" name="Line 29"/>
              <p:cNvSpPr/>
              <p:nvPr/>
            </p:nvSpPr>
            <p:spPr>
              <a:xfrm>
                <a:off x="1746" y="3081"/>
                <a:ext cx="0" cy="543"/>
              </a:xfrm>
              <a:prstGeom prst="line">
                <a:avLst/>
              </a:prstGeom>
              <a:ln w="9525" cap="flat" cmpd="sng">
                <a:solidFill>
                  <a:srgbClr val="0000FF"/>
                </a:solidFill>
                <a:prstDash val="solid"/>
                <a:round/>
                <a:headEnd type="none" w="med" len="med"/>
                <a:tailEnd type="none" w="med" len="med"/>
              </a:ln>
            </p:spPr>
          </p:sp>
          <p:sp>
            <p:nvSpPr>
              <p:cNvPr id="56330" name="AutoShape 30"/>
              <p:cNvSpPr/>
              <p:nvPr/>
            </p:nvSpPr>
            <p:spPr>
              <a:xfrm>
                <a:off x="612" y="3113"/>
                <a:ext cx="726" cy="227"/>
              </a:xfrm>
              <a:prstGeom prst="wedgeRoundRectCallout">
                <a:avLst>
                  <a:gd name="adj1" fmla="val 7162"/>
                  <a:gd name="adj2" fmla="val 40750"/>
                  <a:gd name="adj3" fmla="val 16667"/>
                </a:avLst>
              </a:prstGeom>
              <a:noFill/>
              <a:ln w="9525">
                <a:noFill/>
              </a:ln>
            </p:spPr>
            <p:txBody>
              <a:bodyPr anchor="t"/>
              <a:p>
                <a:pPr lvl="0" indent="0" algn="ctr"/>
                <a:r>
                  <a:rPr lang="zh-CN" altLang="en-US" sz="1600" b="1" dirty="0">
                    <a:solidFill>
                      <a:schemeClr val="tx2"/>
                    </a:solidFill>
                    <a:latin typeface="Times New Roman" panose="02020603050405020304" pitchFamily="18" charset="0"/>
                    <a:ea typeface="宋体" panose="02010600030101010101" pitchFamily="2" charset="-122"/>
                  </a:rPr>
                  <a:t>期初余额</a:t>
                </a:r>
                <a:endParaRPr lang="zh-CN" altLang="en-US" sz="1600" b="1" dirty="0">
                  <a:solidFill>
                    <a:schemeClr val="tx2"/>
                  </a:solidFill>
                  <a:latin typeface="Times New Roman" panose="02020603050405020304" pitchFamily="18" charset="0"/>
                  <a:ea typeface="宋体" panose="02010600030101010101" pitchFamily="2" charset="-122"/>
                </a:endParaRPr>
              </a:p>
            </p:txBody>
          </p:sp>
          <p:sp>
            <p:nvSpPr>
              <p:cNvPr id="56331" name="AutoShape 31"/>
              <p:cNvSpPr/>
              <p:nvPr/>
            </p:nvSpPr>
            <p:spPr>
              <a:xfrm>
                <a:off x="1202" y="3125"/>
                <a:ext cx="590" cy="181"/>
              </a:xfrm>
              <a:prstGeom prst="wedgeRoundRectCallout">
                <a:avLst>
                  <a:gd name="adj1" fmla="val 66440"/>
                  <a:gd name="adj2" fmla="val 63810"/>
                  <a:gd name="adj3" fmla="val 16667"/>
                </a:avLst>
              </a:prstGeom>
              <a:noFill/>
              <a:ln w="9525">
                <a:noFill/>
              </a:ln>
            </p:spPr>
            <p:txBody>
              <a:bodyPr anchor="t"/>
              <a:p>
                <a:pPr lvl="0" indent="0" algn="ctr"/>
                <a:r>
                  <a:rPr lang="en-US" altLang="zh-CN" sz="1600" b="1" dirty="0">
                    <a:solidFill>
                      <a:schemeClr val="tx2"/>
                    </a:solidFill>
                    <a:latin typeface="Times New Roman" panose="02020603050405020304" pitchFamily="18" charset="0"/>
                    <a:ea typeface="宋体" panose="02010600030101010101" pitchFamily="2" charset="-122"/>
                  </a:rPr>
                  <a:t>850 000</a:t>
                </a:r>
                <a:endParaRPr lang="en-US" altLang="zh-CN" sz="1600" b="1" dirty="0">
                  <a:solidFill>
                    <a:schemeClr val="tx2"/>
                  </a:solidFill>
                  <a:latin typeface="Times New Roman" panose="02020603050405020304" pitchFamily="18" charset="0"/>
                  <a:ea typeface="宋体" panose="02010600030101010101" pitchFamily="2" charset="-122"/>
                </a:endParaRPr>
              </a:p>
            </p:txBody>
          </p:sp>
          <p:sp>
            <p:nvSpPr>
              <p:cNvPr id="56332" name="AutoShape 32"/>
              <p:cNvSpPr/>
              <p:nvPr/>
            </p:nvSpPr>
            <p:spPr>
              <a:xfrm>
                <a:off x="703" y="3397"/>
                <a:ext cx="1088" cy="227"/>
              </a:xfrm>
              <a:prstGeom prst="wedgeRoundRectCallout">
                <a:avLst>
                  <a:gd name="adj1" fmla="val -6708"/>
                  <a:gd name="adj2" fmla="val 19602"/>
                  <a:gd name="adj3" fmla="val 16667"/>
                </a:avLst>
              </a:prstGeom>
              <a:noFill/>
              <a:ln w="9525">
                <a:noFill/>
              </a:ln>
            </p:spPr>
            <p:txBody>
              <a:bodyPr anchor="t"/>
              <a:p>
                <a:pPr lvl="0" indent="0"/>
                <a:r>
                  <a:rPr lang="zh-CN" altLang="en-US" sz="1600" b="1" dirty="0">
                    <a:solidFill>
                      <a:schemeClr val="tx2"/>
                    </a:solidFill>
                    <a:latin typeface="Times New Roman" panose="02020603050405020304" pitchFamily="18" charset="0"/>
                    <a:ea typeface="宋体" panose="02010600030101010101" pitchFamily="2" charset="-122"/>
                  </a:rPr>
                  <a:t>（</a:t>
                </a:r>
                <a:r>
                  <a:rPr lang="en-US" altLang="zh-CN" sz="1600" b="1" dirty="0">
                    <a:solidFill>
                      <a:schemeClr val="tx2"/>
                    </a:solidFill>
                    <a:latin typeface="Times New Roman" panose="02020603050405020304" pitchFamily="18" charset="0"/>
                    <a:ea typeface="宋体" panose="02010600030101010101" pitchFamily="2" charset="-122"/>
                  </a:rPr>
                  <a:t>1</a:t>
                </a:r>
                <a:r>
                  <a:rPr lang="zh-CN" altLang="en-US" sz="1600" b="1" dirty="0">
                    <a:solidFill>
                      <a:schemeClr val="tx2"/>
                    </a:solidFill>
                    <a:latin typeface="Times New Roman" panose="02020603050405020304" pitchFamily="18" charset="0"/>
                    <a:ea typeface="宋体" panose="02010600030101010101" pitchFamily="2" charset="-122"/>
                  </a:rPr>
                  <a:t>）     </a:t>
                </a:r>
                <a:r>
                  <a:rPr lang="en-US" altLang="zh-CN" sz="1600" b="1" dirty="0">
                    <a:solidFill>
                      <a:schemeClr val="tx2"/>
                    </a:solidFill>
                    <a:latin typeface="Times New Roman" panose="02020603050405020304" pitchFamily="18" charset="0"/>
                    <a:ea typeface="宋体" panose="02010600030101010101" pitchFamily="2" charset="-122"/>
                  </a:rPr>
                  <a:t>200 000</a:t>
                </a:r>
                <a:endParaRPr lang="en-US" altLang="zh-CN" sz="1600" b="1" dirty="0">
                  <a:solidFill>
                    <a:schemeClr val="tx2"/>
                  </a:solidFill>
                  <a:latin typeface="Times New Roman" panose="02020603050405020304" pitchFamily="18" charset="0"/>
                  <a:ea typeface="宋体" panose="02010600030101010101" pitchFamily="2" charset="-122"/>
                </a:endParaRPr>
              </a:p>
            </p:txBody>
          </p:sp>
          <p:sp>
            <p:nvSpPr>
              <p:cNvPr id="56333" name="AutoShape 33"/>
              <p:cNvSpPr/>
              <p:nvPr/>
            </p:nvSpPr>
            <p:spPr>
              <a:xfrm>
                <a:off x="385" y="2386"/>
                <a:ext cx="1044" cy="272"/>
              </a:xfrm>
              <a:prstGeom prst="wedgeRoundRectCallout">
                <a:avLst>
                  <a:gd name="adj1" fmla="val 61208"/>
                  <a:gd name="adj2" fmla="val 99264"/>
                  <a:gd name="adj3" fmla="val 16667"/>
                </a:avLst>
              </a:prstGeom>
              <a:solidFill>
                <a:srgbClr val="CCFFCC"/>
              </a:solidFill>
              <a:ln w="9525" cap="flat" cmpd="sng">
                <a:solidFill>
                  <a:schemeClr val="tx1"/>
                </a:solidFill>
                <a:prstDash val="sysDot"/>
                <a:miter/>
                <a:headEnd type="none" w="med" len="med"/>
                <a:tailEnd type="none" w="med" len="med"/>
              </a:ln>
            </p:spPr>
            <p:txBody>
              <a:bodyPr anchor="t"/>
              <a:p>
                <a:pPr lvl="0" indent="0" algn="ctr"/>
                <a:r>
                  <a:rPr lang="zh-CN" altLang="en-US" sz="2000" b="1" dirty="0">
                    <a:solidFill>
                      <a:srgbClr val="0000FF"/>
                    </a:solidFill>
                    <a:latin typeface="Times New Roman" panose="02020603050405020304" pitchFamily="18" charset="0"/>
                    <a:ea typeface="宋体" panose="02010600030101010101" pitchFamily="2" charset="-122"/>
                  </a:rPr>
                  <a:t>资产类账户</a:t>
                </a:r>
                <a:endParaRPr lang="zh-CN" altLang="en-US" sz="2000" b="1" dirty="0">
                  <a:solidFill>
                    <a:srgbClr val="0000FF"/>
                  </a:solidFill>
                  <a:latin typeface="Times New Roman" panose="02020603050405020304" pitchFamily="18" charset="0"/>
                  <a:ea typeface="宋体" panose="02010600030101010101" pitchFamily="2" charset="-122"/>
                </a:endParaRPr>
              </a:p>
            </p:txBody>
          </p:sp>
        </p:grpSp>
        <p:sp>
          <p:nvSpPr>
            <p:cNvPr id="56334" name="AutoShape 35"/>
            <p:cNvSpPr/>
            <p:nvPr/>
          </p:nvSpPr>
          <p:spPr>
            <a:xfrm>
              <a:off x="8180" y="4895"/>
              <a:ext cx="5155" cy="1475"/>
            </a:xfrm>
            <a:prstGeom prst="wedgeRectCallout">
              <a:avLst>
                <a:gd name="adj1" fmla="val 24537"/>
                <a:gd name="adj2" fmla="val 24917"/>
              </a:avLst>
            </a:prstGeom>
            <a:solidFill>
              <a:srgbClr val="FFFF99"/>
            </a:solidFill>
            <a:ln w="9525">
              <a:noFill/>
            </a:ln>
          </p:spPr>
          <p:txBody>
            <a:bodyPr anchor="t"/>
            <a:p>
              <a:pPr lvl="0" indent="0" algn="ctr"/>
              <a:r>
                <a:rPr lang="zh-CN" altLang="en-US" sz="2000" dirty="0">
                  <a:latin typeface="Times New Roman" panose="02020603050405020304" pitchFamily="18" charset="0"/>
                  <a:ea typeface="宋体" panose="02010600030101010101" pitchFamily="2" charset="-122"/>
                </a:rPr>
                <a:t>借方</a:t>
              </a:r>
              <a:r>
                <a:rPr lang="zh-CN" altLang="en-US" sz="2000" b="1" dirty="0">
                  <a:latin typeface="Times New Roman" panose="02020603050405020304" pitchFamily="18" charset="0"/>
                  <a:ea typeface="宋体" panose="02010600030101010101" pitchFamily="2" charset="-122"/>
                </a:rPr>
                <a:t>        在途物资</a:t>
              </a:r>
              <a:r>
                <a:rPr lang="zh-CN" altLang="en-US" sz="2000" dirty="0">
                  <a:latin typeface="Times New Roman" panose="02020603050405020304" pitchFamily="18" charset="0"/>
                  <a:ea typeface="宋体" panose="02010600030101010101" pitchFamily="2" charset="-122"/>
                </a:rPr>
                <a:t>        贷方</a:t>
              </a:r>
              <a:endParaRPr lang="zh-CN" altLang="en-US" sz="2000" dirty="0">
                <a:latin typeface="Times New Roman" panose="02020603050405020304" pitchFamily="18" charset="0"/>
                <a:ea typeface="宋体" panose="02010600030101010101" pitchFamily="2" charset="-122"/>
              </a:endParaRPr>
            </a:p>
          </p:txBody>
        </p:sp>
        <p:sp>
          <p:nvSpPr>
            <p:cNvPr id="56335" name="Line 36"/>
            <p:cNvSpPr/>
            <p:nvPr/>
          </p:nvSpPr>
          <p:spPr>
            <a:xfrm flipV="1">
              <a:off x="8235" y="5577"/>
              <a:ext cx="5102" cy="0"/>
            </a:xfrm>
            <a:prstGeom prst="line">
              <a:avLst/>
            </a:prstGeom>
            <a:ln w="28575" cap="flat" cmpd="sng">
              <a:solidFill>
                <a:srgbClr val="0000FF"/>
              </a:solidFill>
              <a:prstDash val="solid"/>
              <a:round/>
              <a:headEnd type="none" w="med" len="med"/>
              <a:tailEnd type="none" w="med" len="med"/>
            </a:ln>
          </p:spPr>
        </p:sp>
        <p:sp>
          <p:nvSpPr>
            <p:cNvPr id="56336" name="Line 37"/>
            <p:cNvSpPr/>
            <p:nvPr/>
          </p:nvSpPr>
          <p:spPr>
            <a:xfrm>
              <a:off x="10842" y="5577"/>
              <a:ext cx="0" cy="1357"/>
            </a:xfrm>
            <a:prstGeom prst="line">
              <a:avLst/>
            </a:prstGeom>
            <a:ln w="9525" cap="flat" cmpd="sng">
              <a:solidFill>
                <a:srgbClr val="0000FF"/>
              </a:solidFill>
              <a:prstDash val="solid"/>
              <a:round/>
              <a:headEnd type="none" w="med" len="med"/>
              <a:tailEnd type="none" w="med" len="med"/>
            </a:ln>
          </p:spPr>
        </p:sp>
        <p:sp>
          <p:nvSpPr>
            <p:cNvPr id="56337" name="AutoShape 38"/>
            <p:cNvSpPr/>
            <p:nvPr/>
          </p:nvSpPr>
          <p:spPr>
            <a:xfrm>
              <a:off x="8007" y="5657"/>
              <a:ext cx="1815" cy="567"/>
            </a:xfrm>
            <a:prstGeom prst="wedgeRoundRectCallout">
              <a:avLst>
                <a:gd name="adj1" fmla="val 7162"/>
                <a:gd name="adj2" fmla="val 40750"/>
                <a:gd name="adj3" fmla="val 16667"/>
              </a:avLst>
            </a:prstGeom>
            <a:noFill/>
            <a:ln w="9525">
              <a:noFill/>
            </a:ln>
          </p:spPr>
          <p:txBody>
            <a:bodyPr anchor="t"/>
            <a:p>
              <a:pPr lvl="0" indent="0" algn="ctr"/>
              <a:r>
                <a:rPr lang="zh-CN" altLang="en-US" sz="1600" b="1" dirty="0">
                  <a:solidFill>
                    <a:schemeClr val="tx2"/>
                  </a:solidFill>
                  <a:latin typeface="Times New Roman" panose="02020603050405020304" pitchFamily="18" charset="0"/>
                  <a:ea typeface="宋体" panose="02010600030101010101" pitchFamily="2" charset="-122"/>
                </a:rPr>
                <a:t>期初余额</a:t>
              </a:r>
              <a:endParaRPr lang="zh-CN" altLang="en-US" sz="1600" b="1" dirty="0">
                <a:solidFill>
                  <a:schemeClr val="tx2"/>
                </a:solidFill>
                <a:latin typeface="Times New Roman" panose="02020603050405020304" pitchFamily="18" charset="0"/>
                <a:ea typeface="宋体" panose="02010600030101010101" pitchFamily="2" charset="-122"/>
              </a:endParaRPr>
            </a:p>
          </p:txBody>
        </p:sp>
        <p:sp>
          <p:nvSpPr>
            <p:cNvPr id="56338" name="AutoShape 39"/>
            <p:cNvSpPr/>
            <p:nvPr/>
          </p:nvSpPr>
          <p:spPr>
            <a:xfrm>
              <a:off x="9482" y="5687"/>
              <a:ext cx="1475" cy="452"/>
            </a:xfrm>
            <a:prstGeom prst="wedgeRoundRectCallout">
              <a:avLst>
                <a:gd name="adj1" fmla="val 66440"/>
                <a:gd name="adj2" fmla="val 63810"/>
                <a:gd name="adj3" fmla="val 16667"/>
              </a:avLst>
            </a:prstGeom>
            <a:noFill/>
            <a:ln w="9525">
              <a:noFill/>
            </a:ln>
          </p:spPr>
          <p:txBody>
            <a:bodyPr anchor="t"/>
            <a:p>
              <a:pPr lvl="0" indent="0" algn="ctr"/>
              <a:r>
                <a:rPr lang="en-US" altLang="zh-CN" sz="1600" b="1" dirty="0">
                  <a:solidFill>
                    <a:schemeClr val="tx2"/>
                  </a:solidFill>
                  <a:latin typeface="Times New Roman" panose="02020603050405020304" pitchFamily="18" charset="0"/>
                  <a:ea typeface="宋体" panose="02010600030101010101" pitchFamily="2" charset="-122"/>
                </a:rPr>
                <a:t>  30 000</a:t>
              </a:r>
              <a:endParaRPr lang="en-US" altLang="zh-CN" sz="1600" b="1" dirty="0">
                <a:solidFill>
                  <a:schemeClr val="tx2"/>
                </a:solidFill>
                <a:latin typeface="Times New Roman" panose="02020603050405020304" pitchFamily="18" charset="0"/>
                <a:ea typeface="宋体" panose="02010600030101010101" pitchFamily="2" charset="-122"/>
              </a:endParaRPr>
            </a:p>
          </p:txBody>
        </p:sp>
        <p:sp>
          <p:nvSpPr>
            <p:cNvPr id="56339" name="AutoShape 40"/>
            <p:cNvSpPr/>
            <p:nvPr/>
          </p:nvSpPr>
          <p:spPr>
            <a:xfrm>
              <a:off x="8235" y="6367"/>
              <a:ext cx="2720" cy="567"/>
            </a:xfrm>
            <a:prstGeom prst="wedgeRoundRectCallout">
              <a:avLst>
                <a:gd name="adj1" fmla="val -6708"/>
                <a:gd name="adj2" fmla="val 19602"/>
                <a:gd name="adj3" fmla="val 16667"/>
              </a:avLst>
            </a:prstGeom>
            <a:noFill/>
            <a:ln w="9525">
              <a:noFill/>
            </a:ln>
          </p:spPr>
          <p:txBody>
            <a:bodyPr anchor="t"/>
            <a:p>
              <a:pPr lvl="0" indent="0"/>
              <a:r>
                <a:rPr lang="zh-CN" altLang="en-US" sz="1600" b="1" dirty="0">
                  <a:solidFill>
                    <a:schemeClr val="tx2"/>
                  </a:solidFill>
                  <a:latin typeface="Times New Roman" panose="02020603050405020304" pitchFamily="18" charset="0"/>
                  <a:ea typeface="宋体" panose="02010600030101010101" pitchFamily="2" charset="-122"/>
                </a:rPr>
                <a:t>（</a:t>
              </a:r>
              <a:r>
                <a:rPr lang="en-US" altLang="zh-CN" sz="1600" b="1" dirty="0">
                  <a:solidFill>
                    <a:schemeClr val="tx2"/>
                  </a:solidFill>
                  <a:latin typeface="Times New Roman" panose="02020603050405020304" pitchFamily="18" charset="0"/>
                  <a:ea typeface="宋体" panose="02010600030101010101" pitchFamily="2" charset="-122"/>
                </a:rPr>
                <a:t>4</a:t>
              </a:r>
              <a:r>
                <a:rPr lang="zh-CN" altLang="en-US" sz="1600" b="1" dirty="0">
                  <a:solidFill>
                    <a:schemeClr val="tx2"/>
                  </a:solidFill>
                  <a:latin typeface="Times New Roman" panose="02020603050405020304" pitchFamily="18" charset="0"/>
                  <a:ea typeface="宋体" panose="02010600030101010101" pitchFamily="2" charset="-122"/>
                </a:rPr>
                <a:t>）         </a:t>
              </a:r>
              <a:r>
                <a:rPr lang="en-US" altLang="zh-CN" sz="1600" b="1" dirty="0">
                  <a:solidFill>
                    <a:schemeClr val="tx2"/>
                  </a:solidFill>
                  <a:latin typeface="Times New Roman" panose="02020603050405020304" pitchFamily="18" charset="0"/>
                  <a:ea typeface="宋体" panose="02010600030101010101" pitchFamily="2" charset="-122"/>
                </a:rPr>
                <a:t>6 000</a:t>
              </a:r>
              <a:endParaRPr lang="en-US" altLang="zh-CN" sz="1600" b="1" dirty="0">
                <a:solidFill>
                  <a:schemeClr val="tx2"/>
                </a:solidFill>
                <a:latin typeface="Times New Roman" panose="02020603050405020304" pitchFamily="18" charset="0"/>
                <a:ea typeface="宋体" panose="02010600030101010101" pitchFamily="2" charset="-122"/>
              </a:endParaRPr>
            </a:p>
          </p:txBody>
        </p:sp>
        <p:sp>
          <p:nvSpPr>
            <p:cNvPr id="56340" name="AutoShape 42"/>
            <p:cNvSpPr/>
            <p:nvPr/>
          </p:nvSpPr>
          <p:spPr>
            <a:xfrm>
              <a:off x="4320" y="5700"/>
              <a:ext cx="2720" cy="567"/>
            </a:xfrm>
            <a:prstGeom prst="wedgeRoundRectCallout">
              <a:avLst>
                <a:gd name="adj1" fmla="val -6708"/>
                <a:gd name="adj2" fmla="val 19602"/>
                <a:gd name="adj3" fmla="val 16667"/>
              </a:avLst>
            </a:prstGeom>
            <a:noFill/>
            <a:ln w="9525">
              <a:noFill/>
            </a:ln>
          </p:spPr>
          <p:txBody>
            <a:bodyPr anchor="t"/>
            <a:p>
              <a:pPr lvl="0" indent="0"/>
              <a:r>
                <a:rPr lang="zh-CN" altLang="en-US" sz="1600" b="1" dirty="0">
                  <a:solidFill>
                    <a:schemeClr val="tx2"/>
                  </a:solidFill>
                  <a:latin typeface="Times New Roman" panose="02020603050405020304" pitchFamily="18" charset="0"/>
                  <a:ea typeface="宋体" panose="02010600030101010101" pitchFamily="2" charset="-122"/>
                </a:rPr>
                <a:t>（</a:t>
              </a:r>
              <a:r>
                <a:rPr lang="en-US" altLang="zh-CN" sz="1600" b="1" dirty="0">
                  <a:solidFill>
                    <a:schemeClr val="tx2"/>
                  </a:solidFill>
                  <a:latin typeface="Times New Roman" panose="02020603050405020304" pitchFamily="18" charset="0"/>
                  <a:ea typeface="宋体" panose="02010600030101010101" pitchFamily="2" charset="-122"/>
                </a:rPr>
                <a:t>4</a:t>
              </a:r>
              <a:r>
                <a:rPr lang="zh-CN" altLang="en-US" sz="1600" b="1" dirty="0">
                  <a:solidFill>
                    <a:schemeClr val="tx2"/>
                  </a:solidFill>
                  <a:latin typeface="Times New Roman" panose="02020603050405020304" pitchFamily="18" charset="0"/>
                  <a:ea typeface="宋体" panose="02010600030101010101" pitchFamily="2" charset="-122"/>
                </a:rPr>
                <a:t>）         </a:t>
              </a:r>
              <a:r>
                <a:rPr lang="en-US" altLang="zh-CN" sz="1600" b="1" dirty="0">
                  <a:solidFill>
                    <a:schemeClr val="tx2"/>
                  </a:solidFill>
                  <a:latin typeface="Times New Roman" panose="02020603050405020304" pitchFamily="18" charset="0"/>
                  <a:ea typeface="宋体" panose="02010600030101010101" pitchFamily="2" charset="-122"/>
                </a:rPr>
                <a:t>6 000</a:t>
              </a:r>
              <a:endParaRPr lang="en-US" altLang="zh-CN" sz="1600" b="1" dirty="0">
                <a:solidFill>
                  <a:schemeClr val="tx2"/>
                </a:solidFill>
                <a:latin typeface="Times New Roman" panose="02020603050405020304" pitchFamily="18" charset="0"/>
                <a:ea typeface="宋体" panose="02010600030101010101" pitchFamily="2" charset="-122"/>
              </a:endParaRPr>
            </a:p>
          </p:txBody>
        </p:sp>
        <p:sp>
          <p:nvSpPr>
            <p:cNvPr id="56341" name="AutoShape 43"/>
            <p:cNvSpPr/>
            <p:nvPr/>
          </p:nvSpPr>
          <p:spPr>
            <a:xfrm>
              <a:off x="5270" y="3840"/>
              <a:ext cx="3740" cy="792"/>
            </a:xfrm>
            <a:prstGeom prst="wedgeEllipseCallout">
              <a:avLst>
                <a:gd name="adj1" fmla="val 35426"/>
                <a:gd name="adj2" fmla="val 15931"/>
              </a:avLst>
            </a:prstGeom>
            <a:solidFill>
              <a:srgbClr val="FF99FF"/>
            </a:solidFill>
            <a:ln w="9525" cap="flat" cmpd="sng">
              <a:solidFill>
                <a:schemeClr val="tx1"/>
              </a:solidFill>
              <a:prstDash val="sysDot"/>
              <a:miter/>
              <a:headEnd type="none" w="med" len="med"/>
              <a:tailEnd type="none" w="med" len="med"/>
            </a:ln>
          </p:spPr>
          <p:txBody>
            <a:bodyPr anchor="t"/>
            <a:p>
              <a:pPr lvl="0" indent="0" algn="ctr">
                <a:lnSpc>
                  <a:spcPct val="90000"/>
                </a:lnSpc>
              </a:pPr>
              <a:r>
                <a:rPr lang="zh-CN" altLang="en-US" sz="2000" b="1" dirty="0">
                  <a:solidFill>
                    <a:schemeClr val="bg1"/>
                  </a:solidFill>
                  <a:latin typeface="Times New Roman" panose="02020603050405020304" pitchFamily="18" charset="0"/>
                  <a:ea typeface="宋体" panose="02010600030101010101" pitchFamily="2" charset="-122"/>
                </a:rPr>
                <a:t>有借必有贷</a:t>
              </a:r>
              <a:endParaRPr lang="zh-CN" altLang="en-US" sz="2000" b="1" dirty="0">
                <a:solidFill>
                  <a:schemeClr val="bg1"/>
                </a:solidFill>
                <a:latin typeface="Times New Roman" panose="02020603050405020304" pitchFamily="18" charset="0"/>
                <a:ea typeface="宋体" panose="02010600030101010101" pitchFamily="2" charset="-122"/>
              </a:endParaRPr>
            </a:p>
          </p:txBody>
        </p:sp>
        <p:sp>
          <p:nvSpPr>
            <p:cNvPr id="56342" name="AutoShape 44"/>
            <p:cNvSpPr/>
            <p:nvPr/>
          </p:nvSpPr>
          <p:spPr>
            <a:xfrm>
              <a:off x="5297" y="6885"/>
              <a:ext cx="3740" cy="795"/>
            </a:xfrm>
            <a:prstGeom prst="wedgeEllipseCallout">
              <a:avLst>
                <a:gd name="adj1" fmla="val 35426"/>
                <a:gd name="adj2" fmla="val 15722"/>
              </a:avLst>
            </a:prstGeom>
            <a:solidFill>
              <a:srgbClr val="FF99FF"/>
            </a:solidFill>
            <a:ln w="9525" cap="flat" cmpd="sng">
              <a:solidFill>
                <a:schemeClr val="tx1"/>
              </a:solidFill>
              <a:prstDash val="sysDot"/>
              <a:miter/>
              <a:headEnd type="none" w="med" len="med"/>
              <a:tailEnd type="none" w="med" len="med"/>
            </a:ln>
          </p:spPr>
          <p:txBody>
            <a:bodyPr anchor="t"/>
            <a:p>
              <a:pPr lvl="0" indent="0" algn="ctr">
                <a:lnSpc>
                  <a:spcPct val="90000"/>
                </a:lnSpc>
              </a:pPr>
              <a:r>
                <a:rPr lang="zh-CN" altLang="en-US" sz="2000" b="1" dirty="0">
                  <a:solidFill>
                    <a:schemeClr val="bg1"/>
                  </a:solidFill>
                  <a:latin typeface="Times New Roman" panose="02020603050405020304" pitchFamily="18" charset="0"/>
                  <a:ea typeface="宋体" panose="02010600030101010101" pitchFamily="2" charset="-122"/>
                </a:rPr>
                <a:t>借贷必相等</a:t>
              </a:r>
              <a:endParaRPr lang="zh-CN" altLang="en-US" sz="2000" b="1" dirty="0">
                <a:solidFill>
                  <a:schemeClr val="bg1"/>
                </a:solidFill>
                <a:latin typeface="Times New Roman" panose="02020603050405020304" pitchFamily="18" charset="0"/>
                <a:ea typeface="宋体" panose="02010600030101010101" pitchFamily="2" charset="-122"/>
              </a:endParaRPr>
            </a:p>
          </p:txBody>
        </p:sp>
        <p:sp>
          <p:nvSpPr>
            <p:cNvPr id="56343" name="AutoShape 47"/>
            <p:cNvSpPr/>
            <p:nvPr/>
          </p:nvSpPr>
          <p:spPr>
            <a:xfrm>
              <a:off x="5760" y="4920"/>
              <a:ext cx="1080" cy="600"/>
            </a:xfrm>
            <a:prstGeom prst="wedgeEllipseCallout">
              <a:avLst>
                <a:gd name="adj1" fmla="val -12037"/>
                <a:gd name="adj2" fmla="val 24583"/>
              </a:avLst>
            </a:prstGeom>
            <a:noFill/>
            <a:ln w="28575" cap="flat" cmpd="sng">
              <a:solidFill>
                <a:srgbClr val="FF0000"/>
              </a:solidFill>
              <a:prstDash val="solid"/>
              <a:miter/>
              <a:headEnd type="none" w="med" len="med"/>
              <a:tailEnd type="none" w="med" len="med"/>
            </a:ln>
          </p:spPr>
          <p:txBody>
            <a:bodyPr anchor="t"/>
            <a:p>
              <a:pPr lvl="0" indent="0" algn="ctr"/>
              <a:endParaRPr lang="zh-CN" altLang="zh-CN" dirty="0">
                <a:latin typeface="Arial" panose="020B0604020202020204" pitchFamily="34" charset="0"/>
                <a:ea typeface="宋体" panose="02010600030101010101" pitchFamily="2" charset="-122"/>
              </a:endParaRPr>
            </a:p>
          </p:txBody>
        </p:sp>
        <p:sp>
          <p:nvSpPr>
            <p:cNvPr id="56344" name="AutoShape 48"/>
            <p:cNvSpPr/>
            <p:nvPr/>
          </p:nvSpPr>
          <p:spPr>
            <a:xfrm>
              <a:off x="8160" y="4920"/>
              <a:ext cx="1080" cy="600"/>
            </a:xfrm>
            <a:prstGeom prst="wedgeEllipseCallout">
              <a:avLst>
                <a:gd name="adj1" fmla="val -6481"/>
                <a:gd name="adj2" fmla="val 41250"/>
              </a:avLst>
            </a:prstGeom>
            <a:noFill/>
            <a:ln w="28575" cap="flat" cmpd="sng">
              <a:solidFill>
                <a:srgbClr val="0000FF"/>
              </a:solidFill>
              <a:prstDash val="solid"/>
              <a:miter/>
              <a:headEnd type="none" w="med" len="med"/>
              <a:tailEnd type="none" w="med" len="med"/>
            </a:ln>
          </p:spPr>
          <p:txBody>
            <a:bodyPr anchor="t"/>
            <a:p>
              <a:pPr lvl="0" indent="0" algn="ctr"/>
              <a:endParaRPr lang="zh-CN" altLang="zh-CN" dirty="0">
                <a:latin typeface="Arial" panose="020B0604020202020204" pitchFamily="34" charset="0"/>
                <a:ea typeface="宋体" panose="02010600030101010101" pitchFamily="2" charset="-122"/>
              </a:endParaRPr>
            </a:p>
          </p:txBody>
        </p:sp>
        <p:sp>
          <p:nvSpPr>
            <p:cNvPr id="56345" name="Line 49"/>
            <p:cNvSpPr/>
            <p:nvPr/>
          </p:nvSpPr>
          <p:spPr>
            <a:xfrm>
              <a:off x="9960" y="6840"/>
              <a:ext cx="840" cy="0"/>
            </a:xfrm>
            <a:prstGeom prst="line">
              <a:avLst/>
            </a:prstGeom>
            <a:ln w="28575" cap="flat" cmpd="sng">
              <a:solidFill>
                <a:srgbClr val="FF0000"/>
              </a:solidFill>
              <a:prstDash val="solid"/>
              <a:round/>
              <a:headEnd type="none" w="med" len="med"/>
              <a:tailEnd type="none" w="med" len="med"/>
            </a:ln>
          </p:spPr>
        </p:sp>
        <p:sp>
          <p:nvSpPr>
            <p:cNvPr id="56346" name="Line 50"/>
            <p:cNvSpPr/>
            <p:nvPr/>
          </p:nvSpPr>
          <p:spPr>
            <a:xfrm>
              <a:off x="6000" y="6240"/>
              <a:ext cx="840" cy="0"/>
            </a:xfrm>
            <a:prstGeom prst="line">
              <a:avLst/>
            </a:prstGeom>
            <a:ln w="28575" cap="flat" cmpd="sng">
              <a:solidFill>
                <a:srgbClr val="FF0000"/>
              </a:solidFill>
              <a:prstDash val="solid"/>
              <a:round/>
              <a:headEnd type="none" w="med" len="med"/>
              <a:tailEnd type="none" w="med" len="med"/>
            </a:ln>
          </p:spPr>
        </p:sp>
      </p:gr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2"/>
          <p:cNvSpPr>
            <a:spLocks noGrp="1"/>
          </p:cNvSpPr>
          <p:nvPr>
            <p:ph idx="1"/>
          </p:nvPr>
        </p:nvSpPr>
        <p:spPr>
          <a:xfrm>
            <a:off x="466725" y="304800"/>
            <a:ext cx="8137525" cy="1708150"/>
          </a:xfrm>
        </p:spPr>
        <p:txBody>
          <a:bodyPr wrap="square" lIns="91440" tIns="45720" rIns="91440" bIns="45720" anchor="t"/>
          <a:p>
            <a:pPr marL="0" indent="0" eaLnBrk="1" hangingPunct="1">
              <a:buNone/>
            </a:pPr>
            <a:r>
              <a:rPr lang="en-US" altLang="zh-CN" b="1" dirty="0">
                <a:solidFill>
                  <a:srgbClr val="FF0000"/>
                </a:solidFill>
                <a:latin typeface="宋体" panose="02010600030101010101" pitchFamily="2" charset="-122"/>
              </a:rPr>
              <a:t>    </a:t>
            </a:r>
            <a:r>
              <a:rPr lang="en-US" altLang="zh-CN" sz="2400" b="1" dirty="0">
                <a:solidFill>
                  <a:srgbClr val="FF0000"/>
                </a:solidFill>
                <a:latin typeface="楷体" panose="02010609060101010101" charset="-122"/>
                <a:ea typeface="楷体" panose="02010609060101010101" charset="-122"/>
              </a:rPr>
              <a:t>【</a:t>
            </a:r>
            <a:r>
              <a:rPr lang="zh-CN" altLang="en-US" sz="2400" b="1" dirty="0">
                <a:solidFill>
                  <a:srgbClr val="3333FF"/>
                </a:solidFill>
                <a:latin typeface="楷体" panose="02010609060101010101" charset="-122"/>
                <a:ea typeface="楷体" panose="02010609060101010101" charset="-122"/>
              </a:rPr>
              <a:t>例</a:t>
            </a:r>
            <a:r>
              <a:rPr lang="en-US" altLang="zh-CN" sz="2400" b="1" dirty="0">
                <a:solidFill>
                  <a:srgbClr val="3333FF"/>
                </a:solidFill>
                <a:latin typeface="楷体" panose="02010609060101010101" charset="-122"/>
                <a:ea typeface="楷体" panose="02010609060101010101" charset="-122"/>
              </a:rPr>
              <a:t>3—4</a:t>
            </a:r>
            <a:r>
              <a:rPr lang="en-US" altLang="zh-CN" sz="2400" b="1" dirty="0">
                <a:solidFill>
                  <a:srgbClr val="FF0000"/>
                </a:solidFill>
                <a:latin typeface="楷体" panose="02010609060101010101" charset="-122"/>
                <a:ea typeface="楷体" panose="02010609060101010101" charset="-122"/>
              </a:rPr>
              <a:t>】</a:t>
            </a:r>
            <a:r>
              <a:rPr lang="zh-CN" altLang="en-US" sz="2400" b="1" dirty="0">
                <a:latin typeface="楷体" panose="02010609060101010101" charset="-122"/>
                <a:ea typeface="楷体" panose="02010609060101010101" charset="-122"/>
              </a:rPr>
              <a:t>盛荣公司购入材料一批，货款</a:t>
            </a:r>
            <a:r>
              <a:rPr lang="en-US" altLang="zh-CN" sz="2400" b="1" dirty="0">
                <a:latin typeface="楷体" panose="02010609060101010101" charset="-122"/>
                <a:ea typeface="楷体" panose="02010609060101010101" charset="-122"/>
              </a:rPr>
              <a:t>20 000</a:t>
            </a:r>
            <a:r>
              <a:rPr lang="zh-CN" altLang="en-US" sz="2400" b="1" dirty="0">
                <a:latin typeface="楷体" panose="02010609060101010101" charset="-122"/>
                <a:ea typeface="楷体" panose="02010609060101010101" charset="-122"/>
              </a:rPr>
              <a:t>元（假定暂不考虑交纳的进项税额）。其中</a:t>
            </a:r>
            <a:r>
              <a:rPr lang="en-US" altLang="zh-CN" sz="2400" b="1" dirty="0">
                <a:latin typeface="楷体" panose="02010609060101010101" charset="-122"/>
                <a:ea typeface="楷体" panose="02010609060101010101" charset="-122"/>
              </a:rPr>
              <a:t>15 000</a:t>
            </a:r>
            <a:r>
              <a:rPr lang="zh-CN" altLang="en-US" sz="2400" b="1" dirty="0">
                <a:latin typeface="楷体" panose="02010609060101010101" charset="-122"/>
                <a:ea typeface="楷体" panose="02010609060101010101" charset="-122"/>
              </a:rPr>
              <a:t>元已用银行存款支付，另</a:t>
            </a:r>
            <a:r>
              <a:rPr lang="en-US" altLang="zh-CN" sz="2400" b="1" dirty="0">
                <a:latin typeface="楷体" panose="02010609060101010101" charset="-122"/>
                <a:ea typeface="楷体" panose="02010609060101010101" charset="-122"/>
              </a:rPr>
              <a:t>5 000</a:t>
            </a:r>
            <a:r>
              <a:rPr lang="zh-CN" altLang="en-US" sz="2400" b="1" dirty="0">
                <a:latin typeface="楷体" panose="02010609060101010101" charset="-122"/>
                <a:ea typeface="楷体" panose="02010609060101010101" charset="-122"/>
              </a:rPr>
              <a:t>元尚未支付。材料已运达，尚未验收入库。 </a:t>
            </a:r>
            <a:endParaRPr lang="zh-CN" altLang="en-US" sz="2400" b="1" dirty="0">
              <a:latin typeface="楷体" panose="02010609060101010101" charset="-122"/>
              <a:ea typeface="楷体" panose="02010609060101010101" charset="-122"/>
            </a:endParaRPr>
          </a:p>
        </p:txBody>
      </p:sp>
      <p:grpSp>
        <p:nvGrpSpPr>
          <p:cNvPr id="58370" name="组合 1"/>
          <p:cNvGrpSpPr/>
          <p:nvPr/>
        </p:nvGrpSpPr>
        <p:grpSpPr>
          <a:xfrm>
            <a:off x="381000" y="2124075"/>
            <a:ext cx="8382000" cy="4059238"/>
            <a:chOff x="600" y="3925"/>
            <a:chExt cx="13200" cy="6394"/>
          </a:xfrm>
        </p:grpSpPr>
        <p:sp>
          <p:nvSpPr>
            <p:cNvPr id="58371" name="Text Box 3"/>
            <p:cNvSpPr txBox="1"/>
            <p:nvPr/>
          </p:nvSpPr>
          <p:spPr>
            <a:xfrm>
              <a:off x="962" y="4725"/>
              <a:ext cx="12475" cy="5235"/>
            </a:xfrm>
            <a:prstGeom prst="rect">
              <a:avLst/>
            </a:prstGeom>
            <a:solidFill>
              <a:srgbClr val="FFFF99"/>
            </a:solidFill>
            <a:ln w="9525">
              <a:noFill/>
            </a:ln>
          </p:spPr>
          <p:txBody>
            <a:bodyPr anchor="t"/>
            <a:p>
              <a:pPr lvl="0" indent="0" algn="just" eaLnBrk="0" hangingPunct="0"/>
              <a:endParaRPr lang="en-US" altLang="zh-CN" dirty="0">
                <a:latin typeface="Times New Roman" panose="02020603050405020304" pitchFamily="18" charset="0"/>
                <a:ea typeface="宋体" panose="02010600030101010101" pitchFamily="2" charset="-122"/>
              </a:endParaRPr>
            </a:p>
            <a:p>
              <a:pPr lvl="0" indent="0" algn="just" eaLnBrk="0" hangingPunct="0"/>
              <a:endParaRPr lang="en-US" altLang="zh-CN" dirty="0">
                <a:latin typeface="Times New Roman" panose="02020603050405020304" pitchFamily="18" charset="0"/>
                <a:ea typeface="宋体" panose="02010600030101010101" pitchFamily="2" charset="-122"/>
              </a:endParaRPr>
            </a:p>
            <a:p>
              <a:pPr lvl="0" indent="0" algn="just" eaLnBrk="0" hangingPunct="0"/>
              <a:endParaRPr lang="en-US" altLang="zh-CN" dirty="0">
                <a:latin typeface="Times New Roman" panose="02020603050405020304" pitchFamily="18" charset="0"/>
                <a:ea typeface="宋体" panose="02010600030101010101" pitchFamily="2" charset="-122"/>
              </a:endParaRPr>
            </a:p>
            <a:p>
              <a:pPr lvl="0" indent="0" algn="just" eaLnBrk="0" hangingPunct="0"/>
              <a:endParaRPr lang="en-US" altLang="zh-CN" dirty="0">
                <a:latin typeface="Times New Roman" panose="02020603050405020304" pitchFamily="18" charset="0"/>
                <a:ea typeface="宋体" panose="02010600030101010101" pitchFamily="2" charset="-122"/>
              </a:endParaRPr>
            </a:p>
          </p:txBody>
        </p:sp>
        <p:sp>
          <p:nvSpPr>
            <p:cNvPr id="58372" name="AutoShape 14"/>
            <p:cNvSpPr/>
            <p:nvPr/>
          </p:nvSpPr>
          <p:spPr>
            <a:xfrm>
              <a:off x="1455" y="7965"/>
              <a:ext cx="5155" cy="1475"/>
            </a:xfrm>
            <a:prstGeom prst="wedgeRectCallout">
              <a:avLst>
                <a:gd name="adj1" fmla="val 24537"/>
                <a:gd name="adj2" fmla="val 9662"/>
              </a:avLst>
            </a:prstGeom>
            <a:solidFill>
              <a:srgbClr val="FFFF99"/>
            </a:solidFill>
            <a:ln w="9525">
              <a:noFill/>
            </a:ln>
          </p:spPr>
          <p:txBody>
            <a:bodyPr anchor="t"/>
            <a:p>
              <a:pPr lvl="0" indent="0" algn="ctr"/>
              <a:r>
                <a:rPr lang="zh-CN" altLang="en-US" sz="2000" dirty="0">
                  <a:latin typeface="Times New Roman" panose="02020603050405020304" pitchFamily="18" charset="0"/>
                  <a:ea typeface="宋体" panose="02010600030101010101" pitchFamily="2" charset="-122"/>
                </a:rPr>
                <a:t>借方</a:t>
              </a:r>
              <a:r>
                <a:rPr lang="zh-CN" altLang="en-US" sz="2000" b="1" dirty="0">
                  <a:latin typeface="Times New Roman" panose="02020603050405020304" pitchFamily="18" charset="0"/>
                  <a:ea typeface="宋体" panose="02010600030101010101" pitchFamily="2" charset="-122"/>
                </a:rPr>
                <a:t>        应付账款</a:t>
              </a:r>
              <a:r>
                <a:rPr lang="zh-CN" altLang="en-US" sz="2000" dirty="0">
                  <a:latin typeface="Times New Roman" panose="02020603050405020304" pitchFamily="18" charset="0"/>
                  <a:ea typeface="宋体" panose="02010600030101010101" pitchFamily="2" charset="-122"/>
                </a:rPr>
                <a:t>        贷方</a:t>
              </a:r>
              <a:endParaRPr lang="zh-CN" altLang="en-US" sz="2000" dirty="0">
                <a:latin typeface="Times New Roman" panose="02020603050405020304" pitchFamily="18" charset="0"/>
                <a:ea typeface="宋体" panose="02010600030101010101" pitchFamily="2" charset="-122"/>
              </a:endParaRPr>
            </a:p>
          </p:txBody>
        </p:sp>
        <p:sp>
          <p:nvSpPr>
            <p:cNvPr id="58373" name="Line 15"/>
            <p:cNvSpPr/>
            <p:nvPr/>
          </p:nvSpPr>
          <p:spPr>
            <a:xfrm flipV="1">
              <a:off x="1510" y="8647"/>
              <a:ext cx="5102" cy="0"/>
            </a:xfrm>
            <a:prstGeom prst="line">
              <a:avLst/>
            </a:prstGeom>
            <a:ln w="28575" cap="flat" cmpd="sng">
              <a:solidFill>
                <a:srgbClr val="0000FF"/>
              </a:solidFill>
              <a:prstDash val="solid"/>
              <a:round/>
              <a:headEnd type="none" w="med" len="med"/>
              <a:tailEnd type="none" w="med" len="med"/>
            </a:ln>
          </p:spPr>
        </p:sp>
        <p:sp>
          <p:nvSpPr>
            <p:cNvPr id="58374" name="Line 16"/>
            <p:cNvSpPr/>
            <p:nvPr/>
          </p:nvSpPr>
          <p:spPr>
            <a:xfrm>
              <a:off x="4080" y="8647"/>
              <a:ext cx="0" cy="1072"/>
            </a:xfrm>
            <a:prstGeom prst="line">
              <a:avLst/>
            </a:prstGeom>
            <a:ln w="9525" cap="flat" cmpd="sng">
              <a:solidFill>
                <a:srgbClr val="0000FF"/>
              </a:solidFill>
              <a:prstDash val="solid"/>
              <a:round/>
              <a:headEnd type="none" w="med" len="med"/>
              <a:tailEnd type="none" w="med" len="med"/>
            </a:ln>
          </p:spPr>
        </p:sp>
        <p:sp>
          <p:nvSpPr>
            <p:cNvPr id="58375" name="AutoShape 17"/>
            <p:cNvSpPr/>
            <p:nvPr/>
          </p:nvSpPr>
          <p:spPr>
            <a:xfrm>
              <a:off x="3890" y="8727"/>
              <a:ext cx="1815" cy="567"/>
            </a:xfrm>
            <a:prstGeom prst="wedgeRoundRectCallout">
              <a:avLst>
                <a:gd name="adj1" fmla="val 7162"/>
                <a:gd name="adj2" fmla="val 1102"/>
                <a:gd name="adj3" fmla="val 16667"/>
              </a:avLst>
            </a:prstGeom>
            <a:noFill/>
            <a:ln w="9525">
              <a:noFill/>
            </a:ln>
          </p:spPr>
          <p:txBody>
            <a:bodyPr anchor="t"/>
            <a:p>
              <a:pPr lvl="0" indent="0" algn="ctr"/>
              <a:r>
                <a:rPr lang="zh-CN" altLang="en-US" sz="1600" b="1" dirty="0">
                  <a:solidFill>
                    <a:schemeClr val="tx2"/>
                  </a:solidFill>
                  <a:latin typeface="Times New Roman" panose="02020603050405020304" pitchFamily="18" charset="0"/>
                  <a:ea typeface="宋体" panose="02010600030101010101" pitchFamily="2" charset="-122"/>
                </a:rPr>
                <a:t>期初余额</a:t>
              </a:r>
              <a:endParaRPr lang="zh-CN" altLang="en-US" sz="1600" b="1" dirty="0">
                <a:solidFill>
                  <a:schemeClr val="tx2"/>
                </a:solidFill>
                <a:latin typeface="Times New Roman" panose="02020603050405020304" pitchFamily="18" charset="0"/>
                <a:ea typeface="宋体" panose="02010600030101010101" pitchFamily="2" charset="-122"/>
              </a:endParaRPr>
            </a:p>
          </p:txBody>
        </p:sp>
        <p:sp>
          <p:nvSpPr>
            <p:cNvPr id="58376" name="AutoShape 18"/>
            <p:cNvSpPr/>
            <p:nvPr/>
          </p:nvSpPr>
          <p:spPr>
            <a:xfrm>
              <a:off x="5365" y="8760"/>
              <a:ext cx="1475" cy="452"/>
            </a:xfrm>
            <a:prstGeom prst="wedgeRoundRectCallout">
              <a:avLst>
                <a:gd name="adj1" fmla="val 66440"/>
                <a:gd name="adj2" fmla="val 14088"/>
                <a:gd name="adj3" fmla="val 16667"/>
              </a:avLst>
            </a:prstGeom>
            <a:noFill/>
            <a:ln w="9525">
              <a:noFill/>
            </a:ln>
          </p:spPr>
          <p:txBody>
            <a:bodyPr anchor="t"/>
            <a:p>
              <a:pPr lvl="0" indent="0" algn="ctr"/>
              <a:r>
                <a:rPr lang="en-US" altLang="zh-CN" sz="1600" b="1" dirty="0">
                  <a:solidFill>
                    <a:schemeClr val="tx2"/>
                  </a:solidFill>
                  <a:latin typeface="Times New Roman" panose="02020603050405020304" pitchFamily="18" charset="0"/>
                  <a:ea typeface="宋体" panose="02010600030101010101" pitchFamily="2" charset="-122"/>
                </a:rPr>
                <a:t>120 000</a:t>
              </a:r>
              <a:endParaRPr lang="en-US" altLang="zh-CN" sz="1600" b="1" dirty="0">
                <a:solidFill>
                  <a:schemeClr val="tx2"/>
                </a:solidFill>
                <a:latin typeface="Times New Roman" panose="02020603050405020304" pitchFamily="18" charset="0"/>
                <a:ea typeface="宋体" panose="02010600030101010101" pitchFamily="2" charset="-122"/>
              </a:endParaRPr>
            </a:p>
          </p:txBody>
        </p:sp>
        <p:sp>
          <p:nvSpPr>
            <p:cNvPr id="58377" name="AutoShape 20"/>
            <p:cNvSpPr/>
            <p:nvPr/>
          </p:nvSpPr>
          <p:spPr>
            <a:xfrm>
              <a:off x="600" y="7005"/>
              <a:ext cx="2610" cy="680"/>
            </a:xfrm>
            <a:prstGeom prst="wedgeRoundRectCallout">
              <a:avLst>
                <a:gd name="adj1" fmla="val 58907"/>
                <a:gd name="adj2" fmla="val 87134"/>
                <a:gd name="adj3" fmla="val 16667"/>
              </a:avLst>
            </a:prstGeom>
            <a:solidFill>
              <a:srgbClr val="CCFFCC"/>
            </a:solidFill>
            <a:ln w="9525" cap="flat" cmpd="sng">
              <a:solidFill>
                <a:schemeClr val="tx1"/>
              </a:solidFill>
              <a:prstDash val="sysDot"/>
              <a:miter/>
              <a:headEnd type="none" w="med" len="med"/>
              <a:tailEnd type="none" w="med" len="med"/>
            </a:ln>
          </p:spPr>
          <p:txBody>
            <a:bodyPr anchor="t"/>
            <a:p>
              <a:pPr lvl="0" indent="0" algn="ctr"/>
              <a:r>
                <a:rPr lang="zh-CN" altLang="en-US" sz="2000" b="1" dirty="0">
                  <a:solidFill>
                    <a:srgbClr val="0000FF"/>
                  </a:solidFill>
                  <a:latin typeface="Times New Roman" panose="02020603050405020304" pitchFamily="18" charset="0"/>
                  <a:ea typeface="宋体" panose="02010600030101010101" pitchFamily="2" charset="-122"/>
                </a:rPr>
                <a:t>负债类账户</a:t>
              </a:r>
              <a:endParaRPr lang="zh-CN" altLang="en-US" sz="2000" b="1" dirty="0">
                <a:solidFill>
                  <a:srgbClr val="0000FF"/>
                </a:solidFill>
                <a:latin typeface="Times New Roman" panose="02020603050405020304" pitchFamily="18" charset="0"/>
                <a:ea typeface="宋体" panose="02010600030101010101" pitchFamily="2" charset="-122"/>
              </a:endParaRPr>
            </a:p>
          </p:txBody>
        </p:sp>
        <p:sp>
          <p:nvSpPr>
            <p:cNvPr id="58378" name="AutoShape 22"/>
            <p:cNvSpPr/>
            <p:nvPr/>
          </p:nvSpPr>
          <p:spPr>
            <a:xfrm>
              <a:off x="8040" y="7680"/>
              <a:ext cx="5760" cy="1800"/>
            </a:xfrm>
            <a:prstGeom prst="wedgeRoundRectCallout">
              <a:avLst>
                <a:gd name="adj1" fmla="val 21356"/>
                <a:gd name="adj2" fmla="val 15417"/>
                <a:gd name="adj3" fmla="val 16667"/>
              </a:avLst>
            </a:prstGeom>
            <a:solidFill>
              <a:srgbClr val="66FFFF"/>
            </a:solidFill>
            <a:ln w="9525" cap="flat" cmpd="sng">
              <a:solidFill>
                <a:schemeClr val="tx1"/>
              </a:solidFill>
              <a:prstDash val="sysDot"/>
              <a:miter/>
              <a:headEnd type="none" w="med" len="med"/>
              <a:tailEnd type="none" w="med" len="med"/>
            </a:ln>
          </p:spPr>
          <p:txBody>
            <a:bodyPr anchor="t"/>
            <a:p>
              <a:pPr lvl="0" indent="0"/>
              <a:r>
                <a:rPr lang="zh-CN" altLang="en-US" sz="2000" b="1" dirty="0">
                  <a:solidFill>
                    <a:srgbClr val="FF0000"/>
                  </a:solidFill>
                  <a:latin typeface="Times New Roman" panose="02020603050405020304" pitchFamily="18" charset="0"/>
                  <a:ea typeface="宋体" panose="02010600030101010101" pitchFamily="2" charset="-122"/>
                </a:rPr>
                <a:t>业务类型</a:t>
              </a:r>
              <a:r>
                <a:rPr lang="zh-CN" altLang="en-US" sz="2000" b="1" dirty="0">
                  <a:solidFill>
                    <a:srgbClr val="0000FF"/>
                  </a:solidFill>
                  <a:latin typeface="Times New Roman" panose="02020603050405020304" pitchFamily="18" charset="0"/>
                  <a:ea typeface="宋体" panose="02010600030101010101" pitchFamily="2" charset="-122"/>
                  <a:sym typeface="Wingdings" panose="05000000000000000000" pitchFamily="2" charset="2"/>
                </a:rPr>
                <a:t>：（</a:t>
              </a:r>
              <a:r>
                <a:rPr lang="en-US" altLang="zh-CN" sz="2000" b="1" dirty="0">
                  <a:solidFill>
                    <a:srgbClr val="0000FF"/>
                  </a:solidFill>
                  <a:latin typeface="Times New Roman" panose="02020603050405020304" pitchFamily="18" charset="0"/>
                  <a:ea typeface="宋体" panose="02010600030101010101" pitchFamily="2" charset="-122"/>
                  <a:sym typeface="Wingdings" panose="05000000000000000000" pitchFamily="2" charset="2"/>
                </a:rPr>
                <a:t>1</a:t>
              </a:r>
              <a:r>
                <a:rPr lang="zh-CN" altLang="en-US" sz="2000" b="1" dirty="0">
                  <a:solidFill>
                    <a:srgbClr val="0000FF"/>
                  </a:solidFill>
                  <a:latin typeface="Times New Roman" panose="02020603050405020304" pitchFamily="18" charset="0"/>
                  <a:ea typeface="宋体" panose="02010600030101010101" pitchFamily="2" charset="-122"/>
                  <a:sym typeface="Wingdings" panose="05000000000000000000" pitchFamily="2" charset="2"/>
                </a:rPr>
                <a:t>）</a:t>
              </a:r>
              <a:r>
                <a:rPr lang="zh-CN" altLang="en-US" sz="2000" b="1" dirty="0">
                  <a:solidFill>
                    <a:srgbClr val="0000FF"/>
                  </a:solidFill>
                  <a:latin typeface="Times New Roman" panose="02020603050405020304" pitchFamily="18" charset="0"/>
                  <a:ea typeface="宋体" panose="02010600030101010101" pitchFamily="2" charset="-122"/>
                </a:rPr>
                <a:t>只影响等式左方要素，有增有减；（</a:t>
              </a:r>
              <a:r>
                <a:rPr lang="en-US" altLang="zh-CN" sz="2000" b="1" dirty="0">
                  <a:solidFill>
                    <a:srgbClr val="0000FF"/>
                  </a:solidFill>
                  <a:latin typeface="Times New Roman" panose="02020603050405020304" pitchFamily="18" charset="0"/>
                  <a:ea typeface="宋体" panose="02010600030101010101" pitchFamily="2" charset="-122"/>
                </a:rPr>
                <a:t>2</a:t>
              </a:r>
              <a:r>
                <a:rPr lang="zh-CN" altLang="en-US" sz="2000" b="1" dirty="0">
                  <a:solidFill>
                    <a:srgbClr val="0000FF"/>
                  </a:solidFill>
                  <a:latin typeface="Times New Roman" panose="02020603050405020304" pitchFamily="18" charset="0"/>
                  <a:ea typeface="宋体" panose="02010600030101010101" pitchFamily="2" charset="-122"/>
                </a:rPr>
                <a:t>）</a:t>
              </a:r>
              <a:r>
                <a:rPr lang="zh-CN" altLang="en-US" b="1" dirty="0">
                  <a:solidFill>
                    <a:srgbClr val="0000FF"/>
                  </a:solidFill>
                  <a:latin typeface="Arial" panose="020B0604020202020204" pitchFamily="34" charset="0"/>
                  <a:ea typeface="宋体" panose="02010600030101010101" pitchFamily="2" charset="-122"/>
                </a:rPr>
                <a:t>影响等式双方要素，双方同增</a:t>
              </a:r>
              <a:endParaRPr lang="zh-CN" altLang="en-US" b="1" dirty="0">
                <a:solidFill>
                  <a:srgbClr val="0000FF"/>
                </a:solidFill>
                <a:latin typeface="Arial" panose="020B0604020202020204" pitchFamily="34" charset="0"/>
                <a:ea typeface="宋体" panose="02010600030101010101" pitchFamily="2" charset="-122"/>
              </a:endParaRPr>
            </a:p>
          </p:txBody>
        </p:sp>
        <p:sp>
          <p:nvSpPr>
            <p:cNvPr id="58379" name="AutoShape 24"/>
            <p:cNvSpPr/>
            <p:nvPr/>
          </p:nvSpPr>
          <p:spPr>
            <a:xfrm>
              <a:off x="1460" y="4845"/>
              <a:ext cx="5155" cy="1475"/>
            </a:xfrm>
            <a:prstGeom prst="wedgeRectCallout">
              <a:avLst>
                <a:gd name="adj1" fmla="val 24537"/>
                <a:gd name="adj2" fmla="val 24917"/>
              </a:avLst>
            </a:prstGeom>
            <a:solidFill>
              <a:srgbClr val="FFFF99"/>
            </a:solidFill>
            <a:ln w="9525">
              <a:noFill/>
            </a:ln>
          </p:spPr>
          <p:txBody>
            <a:bodyPr anchor="t"/>
            <a:p>
              <a:pPr lvl="0" indent="0" algn="ctr"/>
              <a:r>
                <a:rPr lang="zh-CN" altLang="en-US" sz="2000" dirty="0">
                  <a:latin typeface="Times New Roman" panose="02020603050405020304" pitchFamily="18" charset="0"/>
                  <a:ea typeface="宋体" panose="02010600030101010101" pitchFamily="2" charset="-122"/>
                </a:rPr>
                <a:t>借方</a:t>
              </a:r>
              <a:r>
                <a:rPr lang="zh-CN" altLang="en-US" sz="2000" b="1" dirty="0">
                  <a:latin typeface="Times New Roman" panose="02020603050405020304" pitchFamily="18" charset="0"/>
                  <a:ea typeface="宋体" panose="02010600030101010101" pitchFamily="2" charset="-122"/>
                </a:rPr>
                <a:t>        银行存款</a:t>
              </a:r>
              <a:r>
                <a:rPr lang="zh-CN" altLang="en-US" sz="2000" dirty="0">
                  <a:latin typeface="Times New Roman" panose="02020603050405020304" pitchFamily="18" charset="0"/>
                  <a:ea typeface="宋体" panose="02010600030101010101" pitchFamily="2" charset="-122"/>
                </a:rPr>
                <a:t>        贷方</a:t>
              </a:r>
              <a:endParaRPr lang="zh-CN" altLang="en-US" sz="2000" dirty="0">
                <a:latin typeface="Times New Roman" panose="02020603050405020304" pitchFamily="18" charset="0"/>
                <a:ea typeface="宋体" panose="02010600030101010101" pitchFamily="2" charset="-122"/>
              </a:endParaRPr>
            </a:p>
          </p:txBody>
        </p:sp>
        <p:sp>
          <p:nvSpPr>
            <p:cNvPr id="58380" name="Line 25"/>
            <p:cNvSpPr/>
            <p:nvPr/>
          </p:nvSpPr>
          <p:spPr>
            <a:xfrm flipV="1">
              <a:off x="1515" y="5527"/>
              <a:ext cx="5102" cy="0"/>
            </a:xfrm>
            <a:prstGeom prst="line">
              <a:avLst/>
            </a:prstGeom>
            <a:ln w="28575" cap="flat" cmpd="sng">
              <a:solidFill>
                <a:srgbClr val="0000FF"/>
              </a:solidFill>
              <a:prstDash val="solid"/>
              <a:round/>
              <a:headEnd type="none" w="med" len="med"/>
              <a:tailEnd type="none" w="med" len="med"/>
            </a:ln>
          </p:spPr>
        </p:sp>
        <p:sp>
          <p:nvSpPr>
            <p:cNvPr id="58381" name="Line 26"/>
            <p:cNvSpPr/>
            <p:nvPr/>
          </p:nvSpPr>
          <p:spPr>
            <a:xfrm>
              <a:off x="4122" y="5527"/>
              <a:ext cx="0" cy="1357"/>
            </a:xfrm>
            <a:prstGeom prst="line">
              <a:avLst/>
            </a:prstGeom>
            <a:ln w="9525" cap="flat" cmpd="sng">
              <a:solidFill>
                <a:srgbClr val="0000FF"/>
              </a:solidFill>
              <a:prstDash val="solid"/>
              <a:round/>
              <a:headEnd type="none" w="med" len="med"/>
              <a:tailEnd type="none" w="med" len="med"/>
            </a:ln>
          </p:spPr>
        </p:sp>
        <p:sp>
          <p:nvSpPr>
            <p:cNvPr id="58382" name="AutoShape 27"/>
            <p:cNvSpPr/>
            <p:nvPr/>
          </p:nvSpPr>
          <p:spPr>
            <a:xfrm>
              <a:off x="1287" y="5607"/>
              <a:ext cx="1815" cy="567"/>
            </a:xfrm>
            <a:prstGeom prst="wedgeRoundRectCallout">
              <a:avLst>
                <a:gd name="adj1" fmla="val 7162"/>
                <a:gd name="adj2" fmla="val 40750"/>
                <a:gd name="adj3" fmla="val 16667"/>
              </a:avLst>
            </a:prstGeom>
            <a:noFill/>
            <a:ln w="9525">
              <a:noFill/>
            </a:ln>
          </p:spPr>
          <p:txBody>
            <a:bodyPr anchor="t"/>
            <a:p>
              <a:pPr lvl="0" indent="0" algn="ctr"/>
              <a:r>
                <a:rPr lang="zh-CN" altLang="en-US" sz="1600" b="1" dirty="0">
                  <a:solidFill>
                    <a:schemeClr val="tx2"/>
                  </a:solidFill>
                  <a:latin typeface="Times New Roman" panose="02020603050405020304" pitchFamily="18" charset="0"/>
                  <a:ea typeface="宋体" panose="02010600030101010101" pitchFamily="2" charset="-122"/>
                </a:rPr>
                <a:t>期初余额</a:t>
              </a:r>
              <a:endParaRPr lang="zh-CN" altLang="en-US" sz="1600" b="1" dirty="0">
                <a:solidFill>
                  <a:schemeClr val="tx2"/>
                </a:solidFill>
                <a:latin typeface="Times New Roman" panose="02020603050405020304" pitchFamily="18" charset="0"/>
                <a:ea typeface="宋体" panose="02010600030101010101" pitchFamily="2" charset="-122"/>
              </a:endParaRPr>
            </a:p>
          </p:txBody>
        </p:sp>
        <p:sp>
          <p:nvSpPr>
            <p:cNvPr id="58383" name="AutoShape 28"/>
            <p:cNvSpPr/>
            <p:nvPr/>
          </p:nvSpPr>
          <p:spPr>
            <a:xfrm>
              <a:off x="2762" y="5637"/>
              <a:ext cx="1475" cy="452"/>
            </a:xfrm>
            <a:prstGeom prst="wedgeRoundRectCallout">
              <a:avLst>
                <a:gd name="adj1" fmla="val 66440"/>
                <a:gd name="adj2" fmla="val 63810"/>
                <a:gd name="adj3" fmla="val 16667"/>
              </a:avLst>
            </a:prstGeom>
            <a:noFill/>
            <a:ln w="9525">
              <a:noFill/>
            </a:ln>
          </p:spPr>
          <p:txBody>
            <a:bodyPr anchor="t"/>
            <a:p>
              <a:pPr lvl="0" indent="0" algn="ctr"/>
              <a:r>
                <a:rPr lang="en-US" altLang="zh-CN" sz="1600" b="1" dirty="0">
                  <a:solidFill>
                    <a:schemeClr val="tx2"/>
                  </a:solidFill>
                  <a:latin typeface="Times New Roman" panose="02020603050405020304" pitchFamily="18" charset="0"/>
                  <a:ea typeface="宋体" panose="02010600030101010101" pitchFamily="2" charset="-122"/>
                </a:rPr>
                <a:t>850 000</a:t>
              </a:r>
              <a:endParaRPr lang="en-US" altLang="zh-CN" sz="1600" b="1" dirty="0">
                <a:solidFill>
                  <a:schemeClr val="tx2"/>
                </a:solidFill>
                <a:latin typeface="Times New Roman" panose="02020603050405020304" pitchFamily="18" charset="0"/>
                <a:ea typeface="宋体" panose="02010600030101010101" pitchFamily="2" charset="-122"/>
              </a:endParaRPr>
            </a:p>
          </p:txBody>
        </p:sp>
        <p:sp>
          <p:nvSpPr>
            <p:cNvPr id="58384" name="AutoShape 29"/>
            <p:cNvSpPr/>
            <p:nvPr/>
          </p:nvSpPr>
          <p:spPr>
            <a:xfrm>
              <a:off x="1515" y="6317"/>
              <a:ext cx="2720" cy="567"/>
            </a:xfrm>
            <a:prstGeom prst="wedgeRoundRectCallout">
              <a:avLst>
                <a:gd name="adj1" fmla="val -6708"/>
                <a:gd name="adj2" fmla="val 19602"/>
                <a:gd name="adj3" fmla="val 16667"/>
              </a:avLst>
            </a:prstGeom>
            <a:noFill/>
            <a:ln w="9525">
              <a:noFill/>
            </a:ln>
          </p:spPr>
          <p:txBody>
            <a:bodyPr anchor="t"/>
            <a:p>
              <a:pPr lvl="0" indent="0"/>
              <a:r>
                <a:rPr lang="zh-CN" altLang="en-US" sz="1600" b="1" dirty="0">
                  <a:solidFill>
                    <a:schemeClr val="tx2"/>
                  </a:solidFill>
                  <a:latin typeface="Times New Roman" panose="02020603050405020304" pitchFamily="18" charset="0"/>
                  <a:ea typeface="宋体" panose="02010600030101010101" pitchFamily="2" charset="-122"/>
                </a:rPr>
                <a:t>（</a:t>
              </a:r>
              <a:r>
                <a:rPr lang="en-US" altLang="zh-CN" sz="1600" b="1" dirty="0">
                  <a:solidFill>
                    <a:schemeClr val="tx2"/>
                  </a:solidFill>
                  <a:latin typeface="Times New Roman" panose="02020603050405020304" pitchFamily="18" charset="0"/>
                  <a:ea typeface="宋体" panose="02010600030101010101" pitchFamily="2" charset="-122"/>
                </a:rPr>
                <a:t>1</a:t>
              </a:r>
              <a:r>
                <a:rPr lang="zh-CN" altLang="en-US" sz="1600" b="1" dirty="0">
                  <a:solidFill>
                    <a:schemeClr val="tx2"/>
                  </a:solidFill>
                  <a:latin typeface="Times New Roman" panose="02020603050405020304" pitchFamily="18" charset="0"/>
                  <a:ea typeface="宋体" panose="02010600030101010101" pitchFamily="2" charset="-122"/>
                </a:rPr>
                <a:t>）     </a:t>
              </a:r>
              <a:r>
                <a:rPr lang="en-US" altLang="zh-CN" sz="1600" b="1" dirty="0">
                  <a:solidFill>
                    <a:schemeClr val="tx2"/>
                  </a:solidFill>
                  <a:latin typeface="Times New Roman" panose="02020603050405020304" pitchFamily="18" charset="0"/>
                  <a:ea typeface="宋体" panose="02010600030101010101" pitchFamily="2" charset="-122"/>
                </a:rPr>
                <a:t>200 000</a:t>
              </a:r>
              <a:endParaRPr lang="en-US" altLang="zh-CN" sz="1600" b="1" dirty="0">
                <a:solidFill>
                  <a:schemeClr val="tx2"/>
                </a:solidFill>
                <a:latin typeface="Times New Roman" panose="02020603050405020304" pitchFamily="18" charset="0"/>
                <a:ea typeface="宋体" panose="02010600030101010101" pitchFamily="2" charset="-122"/>
              </a:endParaRPr>
            </a:p>
          </p:txBody>
        </p:sp>
        <p:sp>
          <p:nvSpPr>
            <p:cNvPr id="58385" name="AutoShape 30"/>
            <p:cNvSpPr/>
            <p:nvPr/>
          </p:nvSpPr>
          <p:spPr>
            <a:xfrm>
              <a:off x="720" y="3925"/>
              <a:ext cx="2610" cy="680"/>
            </a:xfrm>
            <a:prstGeom prst="wedgeRoundRectCallout">
              <a:avLst>
                <a:gd name="adj1" fmla="val 48565"/>
                <a:gd name="adj2" fmla="val 90440"/>
                <a:gd name="adj3" fmla="val 16667"/>
              </a:avLst>
            </a:prstGeom>
            <a:solidFill>
              <a:srgbClr val="CCFFCC"/>
            </a:solidFill>
            <a:ln w="9525" cap="flat" cmpd="sng">
              <a:solidFill>
                <a:schemeClr val="tx1"/>
              </a:solidFill>
              <a:prstDash val="sysDot"/>
              <a:miter/>
              <a:headEnd type="none" w="med" len="med"/>
              <a:tailEnd type="none" w="med" len="med"/>
            </a:ln>
          </p:spPr>
          <p:txBody>
            <a:bodyPr anchor="t"/>
            <a:p>
              <a:pPr lvl="0" indent="0" algn="ctr"/>
              <a:r>
                <a:rPr lang="zh-CN" altLang="en-US" sz="2000" b="1" dirty="0">
                  <a:solidFill>
                    <a:srgbClr val="0000FF"/>
                  </a:solidFill>
                  <a:latin typeface="Times New Roman" panose="02020603050405020304" pitchFamily="18" charset="0"/>
                  <a:ea typeface="宋体" panose="02010600030101010101" pitchFamily="2" charset="-122"/>
                </a:rPr>
                <a:t>资产类账户</a:t>
              </a:r>
              <a:endParaRPr lang="zh-CN" altLang="en-US" sz="2000" b="1" dirty="0">
                <a:solidFill>
                  <a:srgbClr val="0000FF"/>
                </a:solidFill>
                <a:latin typeface="Times New Roman" panose="02020603050405020304" pitchFamily="18" charset="0"/>
                <a:ea typeface="宋体" panose="02010600030101010101" pitchFamily="2" charset="-122"/>
              </a:endParaRPr>
            </a:p>
          </p:txBody>
        </p:sp>
        <p:sp>
          <p:nvSpPr>
            <p:cNvPr id="58386" name="AutoShape 31"/>
            <p:cNvSpPr/>
            <p:nvPr/>
          </p:nvSpPr>
          <p:spPr>
            <a:xfrm>
              <a:off x="4080" y="5565"/>
              <a:ext cx="2720" cy="567"/>
            </a:xfrm>
            <a:prstGeom prst="wedgeRoundRectCallout">
              <a:avLst>
                <a:gd name="adj1" fmla="val -6708"/>
                <a:gd name="adj2" fmla="val 19602"/>
                <a:gd name="adj3" fmla="val 16667"/>
              </a:avLst>
            </a:prstGeom>
            <a:noFill/>
            <a:ln w="9525">
              <a:noFill/>
            </a:ln>
          </p:spPr>
          <p:txBody>
            <a:bodyPr anchor="t"/>
            <a:p>
              <a:pPr lvl="0" indent="0"/>
              <a:r>
                <a:rPr lang="zh-CN" altLang="en-US" sz="1600" b="1" dirty="0">
                  <a:solidFill>
                    <a:schemeClr val="tx2"/>
                  </a:solidFill>
                  <a:latin typeface="Times New Roman" panose="02020603050405020304" pitchFamily="18" charset="0"/>
                  <a:ea typeface="宋体" panose="02010600030101010101" pitchFamily="2" charset="-122"/>
                </a:rPr>
                <a:t>（</a:t>
              </a:r>
              <a:r>
                <a:rPr lang="en-US" altLang="zh-CN" sz="1600" b="1" dirty="0">
                  <a:solidFill>
                    <a:schemeClr val="tx2"/>
                  </a:solidFill>
                  <a:latin typeface="Times New Roman" panose="02020603050405020304" pitchFamily="18" charset="0"/>
                  <a:ea typeface="宋体" panose="02010600030101010101" pitchFamily="2" charset="-122"/>
                </a:rPr>
                <a:t>4</a:t>
              </a:r>
              <a:r>
                <a:rPr lang="zh-CN" altLang="en-US" sz="1600" b="1" dirty="0">
                  <a:solidFill>
                    <a:schemeClr val="tx2"/>
                  </a:solidFill>
                  <a:latin typeface="Times New Roman" panose="02020603050405020304" pitchFamily="18" charset="0"/>
                  <a:ea typeface="宋体" panose="02010600030101010101" pitchFamily="2" charset="-122"/>
                </a:rPr>
                <a:t>）         </a:t>
              </a:r>
              <a:r>
                <a:rPr lang="en-US" altLang="zh-CN" sz="1600" b="1" dirty="0">
                  <a:solidFill>
                    <a:schemeClr val="tx2"/>
                  </a:solidFill>
                  <a:latin typeface="Times New Roman" panose="02020603050405020304" pitchFamily="18" charset="0"/>
                  <a:ea typeface="宋体" panose="02010600030101010101" pitchFamily="2" charset="-122"/>
                </a:rPr>
                <a:t>6 000</a:t>
              </a:r>
              <a:endParaRPr lang="en-US" altLang="zh-CN" sz="1600" b="1" dirty="0">
                <a:solidFill>
                  <a:schemeClr val="tx2"/>
                </a:solidFill>
                <a:latin typeface="Times New Roman" panose="02020603050405020304" pitchFamily="18" charset="0"/>
                <a:ea typeface="宋体" panose="02010600030101010101" pitchFamily="2" charset="-122"/>
              </a:endParaRPr>
            </a:p>
          </p:txBody>
        </p:sp>
        <p:sp>
          <p:nvSpPr>
            <p:cNvPr id="58387" name="AutoShape 32"/>
            <p:cNvSpPr/>
            <p:nvPr/>
          </p:nvSpPr>
          <p:spPr>
            <a:xfrm>
              <a:off x="7580" y="4820"/>
              <a:ext cx="5155" cy="1475"/>
            </a:xfrm>
            <a:prstGeom prst="wedgeRectCallout">
              <a:avLst>
                <a:gd name="adj1" fmla="val 24537"/>
                <a:gd name="adj2" fmla="val 24917"/>
              </a:avLst>
            </a:prstGeom>
            <a:solidFill>
              <a:srgbClr val="FFFF99"/>
            </a:solidFill>
            <a:ln w="9525">
              <a:noFill/>
            </a:ln>
          </p:spPr>
          <p:txBody>
            <a:bodyPr anchor="t"/>
            <a:p>
              <a:pPr lvl="0" indent="0" algn="ctr"/>
              <a:r>
                <a:rPr lang="zh-CN" altLang="en-US" sz="2000" dirty="0">
                  <a:latin typeface="Times New Roman" panose="02020603050405020304" pitchFamily="18" charset="0"/>
                  <a:ea typeface="宋体" panose="02010600030101010101" pitchFamily="2" charset="-122"/>
                </a:rPr>
                <a:t>借方</a:t>
              </a:r>
              <a:r>
                <a:rPr lang="zh-CN" altLang="en-US" sz="2000" b="1" dirty="0">
                  <a:latin typeface="Times New Roman" panose="02020603050405020304" pitchFamily="18" charset="0"/>
                  <a:ea typeface="宋体" panose="02010600030101010101" pitchFamily="2" charset="-122"/>
                </a:rPr>
                <a:t>        在途物资</a:t>
              </a:r>
              <a:r>
                <a:rPr lang="zh-CN" altLang="en-US" sz="2000" dirty="0">
                  <a:latin typeface="Times New Roman" panose="02020603050405020304" pitchFamily="18" charset="0"/>
                  <a:ea typeface="宋体" panose="02010600030101010101" pitchFamily="2" charset="-122"/>
                </a:rPr>
                <a:t>        贷方</a:t>
              </a:r>
              <a:endParaRPr lang="zh-CN" altLang="en-US" sz="2000" dirty="0">
                <a:latin typeface="Times New Roman" panose="02020603050405020304" pitchFamily="18" charset="0"/>
                <a:ea typeface="宋体" panose="02010600030101010101" pitchFamily="2" charset="-122"/>
              </a:endParaRPr>
            </a:p>
          </p:txBody>
        </p:sp>
        <p:sp>
          <p:nvSpPr>
            <p:cNvPr id="58388" name="Line 33"/>
            <p:cNvSpPr/>
            <p:nvPr/>
          </p:nvSpPr>
          <p:spPr>
            <a:xfrm flipV="1">
              <a:off x="7635" y="5502"/>
              <a:ext cx="5102" cy="0"/>
            </a:xfrm>
            <a:prstGeom prst="line">
              <a:avLst/>
            </a:prstGeom>
            <a:ln w="28575" cap="flat" cmpd="sng">
              <a:solidFill>
                <a:srgbClr val="0000FF"/>
              </a:solidFill>
              <a:prstDash val="solid"/>
              <a:round/>
              <a:headEnd type="none" w="med" len="med"/>
              <a:tailEnd type="none" w="med" len="med"/>
            </a:ln>
          </p:spPr>
        </p:sp>
        <p:sp>
          <p:nvSpPr>
            <p:cNvPr id="58389" name="Line 34"/>
            <p:cNvSpPr/>
            <p:nvPr/>
          </p:nvSpPr>
          <p:spPr>
            <a:xfrm>
              <a:off x="10200" y="5475"/>
              <a:ext cx="0" cy="2040"/>
            </a:xfrm>
            <a:prstGeom prst="line">
              <a:avLst/>
            </a:prstGeom>
            <a:ln w="9525" cap="flat" cmpd="sng">
              <a:solidFill>
                <a:srgbClr val="0000FF"/>
              </a:solidFill>
              <a:prstDash val="solid"/>
              <a:round/>
              <a:headEnd type="none" w="med" len="med"/>
              <a:tailEnd type="none" w="med" len="med"/>
            </a:ln>
          </p:spPr>
        </p:sp>
        <p:sp>
          <p:nvSpPr>
            <p:cNvPr id="58390" name="AutoShape 35"/>
            <p:cNvSpPr/>
            <p:nvPr/>
          </p:nvSpPr>
          <p:spPr>
            <a:xfrm>
              <a:off x="7407" y="5582"/>
              <a:ext cx="1815" cy="567"/>
            </a:xfrm>
            <a:prstGeom prst="wedgeRoundRectCallout">
              <a:avLst>
                <a:gd name="adj1" fmla="val 7162"/>
                <a:gd name="adj2" fmla="val 40750"/>
                <a:gd name="adj3" fmla="val 16667"/>
              </a:avLst>
            </a:prstGeom>
            <a:noFill/>
            <a:ln w="9525">
              <a:noFill/>
            </a:ln>
          </p:spPr>
          <p:txBody>
            <a:bodyPr anchor="t"/>
            <a:p>
              <a:pPr lvl="0" indent="0" algn="ctr"/>
              <a:r>
                <a:rPr lang="zh-CN" altLang="en-US" sz="1600" b="1" dirty="0">
                  <a:solidFill>
                    <a:schemeClr val="tx2"/>
                  </a:solidFill>
                  <a:latin typeface="Times New Roman" panose="02020603050405020304" pitchFamily="18" charset="0"/>
                  <a:ea typeface="宋体" panose="02010600030101010101" pitchFamily="2" charset="-122"/>
                </a:rPr>
                <a:t>期初余额</a:t>
              </a:r>
              <a:endParaRPr lang="zh-CN" altLang="en-US" sz="1600" b="1" dirty="0">
                <a:solidFill>
                  <a:schemeClr val="tx2"/>
                </a:solidFill>
                <a:latin typeface="Times New Roman" panose="02020603050405020304" pitchFamily="18" charset="0"/>
                <a:ea typeface="宋体" panose="02010600030101010101" pitchFamily="2" charset="-122"/>
              </a:endParaRPr>
            </a:p>
          </p:txBody>
        </p:sp>
        <p:sp>
          <p:nvSpPr>
            <p:cNvPr id="58391" name="AutoShape 36"/>
            <p:cNvSpPr/>
            <p:nvPr/>
          </p:nvSpPr>
          <p:spPr>
            <a:xfrm>
              <a:off x="8882" y="5612"/>
              <a:ext cx="1475" cy="452"/>
            </a:xfrm>
            <a:prstGeom prst="wedgeRoundRectCallout">
              <a:avLst>
                <a:gd name="adj1" fmla="val 66440"/>
                <a:gd name="adj2" fmla="val 63810"/>
                <a:gd name="adj3" fmla="val 16667"/>
              </a:avLst>
            </a:prstGeom>
            <a:noFill/>
            <a:ln w="9525">
              <a:noFill/>
            </a:ln>
          </p:spPr>
          <p:txBody>
            <a:bodyPr anchor="t"/>
            <a:p>
              <a:pPr lvl="0" indent="0" algn="ctr"/>
              <a:r>
                <a:rPr lang="en-US" altLang="zh-CN" sz="1600" b="1" dirty="0">
                  <a:solidFill>
                    <a:schemeClr val="tx2"/>
                  </a:solidFill>
                  <a:latin typeface="Times New Roman" panose="02020603050405020304" pitchFamily="18" charset="0"/>
                  <a:ea typeface="宋体" panose="02010600030101010101" pitchFamily="2" charset="-122"/>
                </a:rPr>
                <a:t>  30 000</a:t>
              </a:r>
              <a:endParaRPr lang="en-US" altLang="zh-CN" sz="1600" b="1" dirty="0">
                <a:solidFill>
                  <a:schemeClr val="tx2"/>
                </a:solidFill>
                <a:latin typeface="Times New Roman" panose="02020603050405020304" pitchFamily="18" charset="0"/>
                <a:ea typeface="宋体" panose="02010600030101010101" pitchFamily="2" charset="-122"/>
              </a:endParaRPr>
            </a:p>
          </p:txBody>
        </p:sp>
        <p:sp>
          <p:nvSpPr>
            <p:cNvPr id="58392" name="AutoShape 37"/>
            <p:cNvSpPr/>
            <p:nvPr/>
          </p:nvSpPr>
          <p:spPr>
            <a:xfrm>
              <a:off x="7600" y="6292"/>
              <a:ext cx="2720" cy="567"/>
            </a:xfrm>
            <a:prstGeom prst="wedgeRoundRectCallout">
              <a:avLst>
                <a:gd name="adj1" fmla="val -6708"/>
                <a:gd name="adj2" fmla="val 19602"/>
                <a:gd name="adj3" fmla="val 16667"/>
              </a:avLst>
            </a:prstGeom>
            <a:noFill/>
            <a:ln w="9525">
              <a:noFill/>
            </a:ln>
          </p:spPr>
          <p:txBody>
            <a:bodyPr anchor="t"/>
            <a:p>
              <a:pPr lvl="0" indent="0"/>
              <a:r>
                <a:rPr lang="zh-CN" altLang="en-US" sz="1600" b="1" dirty="0">
                  <a:solidFill>
                    <a:schemeClr val="tx2"/>
                  </a:solidFill>
                  <a:latin typeface="Times New Roman" panose="02020603050405020304" pitchFamily="18" charset="0"/>
                  <a:ea typeface="宋体" panose="02010600030101010101" pitchFamily="2" charset="-122"/>
                </a:rPr>
                <a:t>（</a:t>
              </a:r>
              <a:r>
                <a:rPr lang="en-US" altLang="zh-CN" sz="1600" b="1" dirty="0">
                  <a:solidFill>
                    <a:schemeClr val="tx2"/>
                  </a:solidFill>
                  <a:latin typeface="Times New Roman" panose="02020603050405020304" pitchFamily="18" charset="0"/>
                  <a:ea typeface="宋体" panose="02010600030101010101" pitchFamily="2" charset="-122"/>
                </a:rPr>
                <a:t>4</a:t>
              </a:r>
              <a:r>
                <a:rPr lang="zh-CN" altLang="en-US" sz="1600" b="1" dirty="0">
                  <a:solidFill>
                    <a:schemeClr val="tx2"/>
                  </a:solidFill>
                  <a:latin typeface="Times New Roman" panose="02020603050405020304" pitchFamily="18" charset="0"/>
                  <a:ea typeface="宋体" panose="02010600030101010101" pitchFamily="2" charset="-122"/>
                </a:rPr>
                <a:t>）         </a:t>
              </a:r>
              <a:r>
                <a:rPr lang="en-US" altLang="zh-CN" sz="1600" b="1" dirty="0">
                  <a:solidFill>
                    <a:schemeClr val="tx2"/>
                  </a:solidFill>
                  <a:latin typeface="Times New Roman" panose="02020603050405020304" pitchFamily="18" charset="0"/>
                  <a:ea typeface="宋体" panose="02010600030101010101" pitchFamily="2" charset="-122"/>
                </a:rPr>
                <a:t>6 000</a:t>
              </a:r>
              <a:endParaRPr lang="en-US" altLang="zh-CN" sz="1600" b="1" dirty="0">
                <a:solidFill>
                  <a:schemeClr val="tx2"/>
                </a:solidFill>
                <a:latin typeface="Times New Roman" panose="02020603050405020304" pitchFamily="18" charset="0"/>
                <a:ea typeface="宋体" panose="02010600030101010101" pitchFamily="2" charset="-122"/>
              </a:endParaRPr>
            </a:p>
          </p:txBody>
        </p:sp>
        <p:sp>
          <p:nvSpPr>
            <p:cNvPr id="58393" name="AutoShape 38"/>
            <p:cNvSpPr/>
            <p:nvPr/>
          </p:nvSpPr>
          <p:spPr>
            <a:xfrm>
              <a:off x="10950" y="3925"/>
              <a:ext cx="2610" cy="680"/>
            </a:xfrm>
            <a:prstGeom prst="wedgeRoundRectCallout">
              <a:avLst>
                <a:gd name="adj1" fmla="val -49139"/>
                <a:gd name="adj2" fmla="val 81616"/>
                <a:gd name="adj3" fmla="val 16667"/>
              </a:avLst>
            </a:prstGeom>
            <a:solidFill>
              <a:srgbClr val="CCFFCC"/>
            </a:solidFill>
            <a:ln w="9525" cap="flat" cmpd="sng">
              <a:solidFill>
                <a:schemeClr val="tx1"/>
              </a:solidFill>
              <a:prstDash val="sysDot"/>
              <a:miter/>
              <a:headEnd type="none" w="med" len="med"/>
              <a:tailEnd type="none" w="med" len="med"/>
            </a:ln>
          </p:spPr>
          <p:txBody>
            <a:bodyPr anchor="t"/>
            <a:p>
              <a:pPr lvl="0" indent="0" algn="ctr"/>
              <a:r>
                <a:rPr lang="zh-CN" altLang="en-US" sz="2000" b="1" dirty="0">
                  <a:solidFill>
                    <a:srgbClr val="0000FF"/>
                  </a:solidFill>
                  <a:latin typeface="Times New Roman" panose="02020603050405020304" pitchFamily="18" charset="0"/>
                  <a:ea typeface="宋体" panose="02010600030101010101" pitchFamily="2" charset="-122"/>
                </a:rPr>
                <a:t>资产类账户</a:t>
              </a:r>
              <a:endParaRPr lang="zh-CN" altLang="en-US" sz="2000" b="1" dirty="0">
                <a:solidFill>
                  <a:srgbClr val="0000FF"/>
                </a:solidFill>
                <a:latin typeface="Times New Roman" panose="02020603050405020304" pitchFamily="18" charset="0"/>
                <a:ea typeface="宋体" panose="02010600030101010101" pitchFamily="2" charset="-122"/>
              </a:endParaRPr>
            </a:p>
          </p:txBody>
        </p:sp>
        <p:sp>
          <p:nvSpPr>
            <p:cNvPr id="58394" name="AutoShape 39"/>
            <p:cNvSpPr/>
            <p:nvPr/>
          </p:nvSpPr>
          <p:spPr>
            <a:xfrm>
              <a:off x="7560" y="7005"/>
              <a:ext cx="2720" cy="567"/>
            </a:xfrm>
            <a:prstGeom prst="wedgeRoundRectCallout">
              <a:avLst>
                <a:gd name="adj1" fmla="val -6708"/>
                <a:gd name="adj2" fmla="val 19602"/>
                <a:gd name="adj3" fmla="val 16667"/>
              </a:avLst>
            </a:prstGeom>
            <a:noFill/>
            <a:ln w="9525">
              <a:noFill/>
            </a:ln>
          </p:spPr>
          <p:txBody>
            <a:bodyPr anchor="t"/>
            <a:p>
              <a:pPr lvl="0" indent="0"/>
              <a:r>
                <a:rPr lang="zh-CN" altLang="en-US" sz="1600" b="1" dirty="0">
                  <a:solidFill>
                    <a:schemeClr val="tx2"/>
                  </a:solidFill>
                  <a:latin typeface="Times New Roman" panose="02020603050405020304" pitchFamily="18" charset="0"/>
                  <a:ea typeface="宋体" panose="02010600030101010101" pitchFamily="2" charset="-122"/>
                </a:rPr>
                <a:t>（</a:t>
              </a:r>
              <a:r>
                <a:rPr lang="en-US" altLang="zh-CN" sz="1600" b="1" dirty="0">
                  <a:solidFill>
                    <a:schemeClr val="tx2"/>
                  </a:solidFill>
                  <a:latin typeface="Times New Roman" panose="02020603050405020304" pitchFamily="18" charset="0"/>
                  <a:ea typeface="宋体" panose="02010600030101010101" pitchFamily="2" charset="-122"/>
                </a:rPr>
                <a:t>5</a:t>
              </a:r>
              <a:r>
                <a:rPr lang="zh-CN" altLang="en-US" sz="1600" b="1" dirty="0">
                  <a:solidFill>
                    <a:schemeClr val="tx2"/>
                  </a:solidFill>
                  <a:latin typeface="Times New Roman" panose="02020603050405020304" pitchFamily="18" charset="0"/>
                  <a:ea typeface="宋体" panose="02010600030101010101" pitchFamily="2" charset="-122"/>
                </a:rPr>
                <a:t>）       </a:t>
              </a:r>
              <a:r>
                <a:rPr lang="en-US" altLang="zh-CN" sz="1600" b="1" dirty="0">
                  <a:solidFill>
                    <a:schemeClr val="tx2"/>
                  </a:solidFill>
                  <a:latin typeface="Times New Roman" panose="02020603050405020304" pitchFamily="18" charset="0"/>
                  <a:ea typeface="宋体" panose="02010600030101010101" pitchFamily="2" charset="-122"/>
                </a:rPr>
                <a:t>20 000</a:t>
              </a:r>
              <a:endParaRPr lang="en-US" altLang="zh-CN" sz="1600" b="1" dirty="0">
                <a:solidFill>
                  <a:schemeClr val="tx2"/>
                </a:solidFill>
                <a:latin typeface="Times New Roman" panose="02020603050405020304" pitchFamily="18" charset="0"/>
                <a:ea typeface="宋体" panose="02010600030101010101" pitchFamily="2" charset="-122"/>
              </a:endParaRPr>
            </a:p>
          </p:txBody>
        </p:sp>
        <p:sp>
          <p:nvSpPr>
            <p:cNvPr id="58395" name="AutoShape 41"/>
            <p:cNvSpPr/>
            <p:nvPr/>
          </p:nvSpPr>
          <p:spPr>
            <a:xfrm>
              <a:off x="5232" y="4005"/>
              <a:ext cx="3740" cy="792"/>
            </a:xfrm>
            <a:prstGeom prst="wedgeEllipseCallout">
              <a:avLst>
                <a:gd name="adj1" fmla="val 35426"/>
                <a:gd name="adj2" fmla="val 15931"/>
              </a:avLst>
            </a:prstGeom>
            <a:solidFill>
              <a:srgbClr val="FF99FF"/>
            </a:solidFill>
            <a:ln w="9525" cap="flat" cmpd="sng">
              <a:solidFill>
                <a:schemeClr val="tx1"/>
              </a:solidFill>
              <a:prstDash val="sysDot"/>
              <a:miter/>
              <a:headEnd type="none" w="med" len="med"/>
              <a:tailEnd type="none" w="med" len="med"/>
            </a:ln>
          </p:spPr>
          <p:txBody>
            <a:bodyPr anchor="t"/>
            <a:p>
              <a:pPr lvl="0" indent="0" algn="ctr">
                <a:lnSpc>
                  <a:spcPct val="90000"/>
                </a:lnSpc>
              </a:pPr>
              <a:r>
                <a:rPr lang="zh-CN" altLang="en-US" sz="2000" b="1" dirty="0">
                  <a:solidFill>
                    <a:schemeClr val="bg1"/>
                  </a:solidFill>
                  <a:latin typeface="Times New Roman" panose="02020603050405020304" pitchFamily="18" charset="0"/>
                  <a:ea typeface="宋体" panose="02010600030101010101" pitchFamily="2" charset="-122"/>
                </a:rPr>
                <a:t>有借必有贷</a:t>
              </a:r>
              <a:endParaRPr lang="zh-CN" altLang="en-US" sz="2000" b="1" dirty="0">
                <a:solidFill>
                  <a:schemeClr val="bg1"/>
                </a:solidFill>
                <a:latin typeface="Times New Roman" panose="02020603050405020304" pitchFamily="18" charset="0"/>
                <a:ea typeface="宋体" panose="02010600030101010101" pitchFamily="2" charset="-122"/>
              </a:endParaRPr>
            </a:p>
          </p:txBody>
        </p:sp>
        <p:sp>
          <p:nvSpPr>
            <p:cNvPr id="58396" name="AutoShape 42"/>
            <p:cNvSpPr/>
            <p:nvPr/>
          </p:nvSpPr>
          <p:spPr>
            <a:xfrm>
              <a:off x="6600" y="9525"/>
              <a:ext cx="3740" cy="795"/>
            </a:xfrm>
            <a:prstGeom prst="wedgeEllipseCallout">
              <a:avLst>
                <a:gd name="adj1" fmla="val 35426"/>
                <a:gd name="adj2" fmla="val 15722"/>
              </a:avLst>
            </a:prstGeom>
            <a:solidFill>
              <a:srgbClr val="FF99FF"/>
            </a:solidFill>
            <a:ln w="9525" cap="flat" cmpd="sng">
              <a:solidFill>
                <a:schemeClr val="tx1"/>
              </a:solidFill>
              <a:prstDash val="sysDot"/>
              <a:miter/>
              <a:headEnd type="none" w="med" len="med"/>
              <a:tailEnd type="none" w="med" len="med"/>
            </a:ln>
          </p:spPr>
          <p:txBody>
            <a:bodyPr anchor="t"/>
            <a:p>
              <a:pPr lvl="0" indent="0" algn="ctr">
                <a:lnSpc>
                  <a:spcPct val="90000"/>
                </a:lnSpc>
              </a:pPr>
              <a:r>
                <a:rPr lang="zh-CN" altLang="en-US" sz="2000" b="1" dirty="0">
                  <a:solidFill>
                    <a:schemeClr val="bg1"/>
                  </a:solidFill>
                  <a:latin typeface="Times New Roman" panose="02020603050405020304" pitchFamily="18" charset="0"/>
                  <a:ea typeface="宋体" panose="02010600030101010101" pitchFamily="2" charset="-122"/>
                </a:rPr>
                <a:t>借贷必相等</a:t>
              </a:r>
              <a:endParaRPr lang="zh-CN" altLang="en-US" sz="2000" b="1" dirty="0">
                <a:solidFill>
                  <a:schemeClr val="bg1"/>
                </a:solidFill>
                <a:latin typeface="Times New Roman" panose="02020603050405020304" pitchFamily="18" charset="0"/>
                <a:ea typeface="宋体" panose="02010600030101010101" pitchFamily="2" charset="-122"/>
              </a:endParaRPr>
            </a:p>
          </p:txBody>
        </p:sp>
        <p:sp>
          <p:nvSpPr>
            <p:cNvPr id="58397" name="AutoShape 43"/>
            <p:cNvSpPr/>
            <p:nvPr/>
          </p:nvSpPr>
          <p:spPr>
            <a:xfrm>
              <a:off x="4080" y="6360"/>
              <a:ext cx="2720" cy="567"/>
            </a:xfrm>
            <a:prstGeom prst="wedgeRoundRectCallout">
              <a:avLst>
                <a:gd name="adj1" fmla="val -6708"/>
                <a:gd name="adj2" fmla="val -20046"/>
                <a:gd name="adj3" fmla="val 16667"/>
              </a:avLst>
            </a:prstGeom>
            <a:noFill/>
            <a:ln w="9525">
              <a:noFill/>
            </a:ln>
          </p:spPr>
          <p:txBody>
            <a:bodyPr anchor="t"/>
            <a:p>
              <a:pPr lvl="0" indent="0"/>
              <a:r>
                <a:rPr lang="zh-CN" altLang="en-US" sz="1600" b="1" dirty="0">
                  <a:solidFill>
                    <a:schemeClr val="tx2"/>
                  </a:solidFill>
                  <a:latin typeface="Times New Roman" panose="02020603050405020304" pitchFamily="18" charset="0"/>
                  <a:ea typeface="宋体" panose="02010600030101010101" pitchFamily="2" charset="-122"/>
                </a:rPr>
                <a:t>（</a:t>
              </a:r>
              <a:r>
                <a:rPr lang="en-US" altLang="zh-CN" sz="1600" b="1" dirty="0">
                  <a:solidFill>
                    <a:schemeClr val="tx2"/>
                  </a:solidFill>
                  <a:latin typeface="Times New Roman" panose="02020603050405020304" pitchFamily="18" charset="0"/>
                  <a:ea typeface="宋体" panose="02010600030101010101" pitchFamily="2" charset="-122"/>
                </a:rPr>
                <a:t>5</a:t>
              </a:r>
              <a:r>
                <a:rPr lang="zh-CN" altLang="en-US" sz="1600" b="1" dirty="0">
                  <a:solidFill>
                    <a:schemeClr val="tx2"/>
                  </a:solidFill>
                  <a:latin typeface="Times New Roman" panose="02020603050405020304" pitchFamily="18" charset="0"/>
                  <a:ea typeface="宋体" panose="02010600030101010101" pitchFamily="2" charset="-122"/>
                </a:rPr>
                <a:t>）       </a:t>
              </a:r>
              <a:r>
                <a:rPr lang="en-US" altLang="zh-CN" sz="1600" b="1" dirty="0">
                  <a:solidFill>
                    <a:schemeClr val="tx2"/>
                  </a:solidFill>
                  <a:latin typeface="Times New Roman" panose="02020603050405020304" pitchFamily="18" charset="0"/>
                  <a:ea typeface="宋体" panose="02010600030101010101" pitchFamily="2" charset="-122"/>
                </a:rPr>
                <a:t>15 000</a:t>
              </a:r>
              <a:endParaRPr lang="en-US" altLang="zh-CN" sz="1600" b="1" dirty="0">
                <a:solidFill>
                  <a:schemeClr val="tx2"/>
                </a:solidFill>
                <a:latin typeface="Times New Roman" panose="02020603050405020304" pitchFamily="18" charset="0"/>
                <a:ea typeface="宋体" panose="02010600030101010101" pitchFamily="2" charset="-122"/>
              </a:endParaRPr>
            </a:p>
          </p:txBody>
        </p:sp>
        <p:sp>
          <p:nvSpPr>
            <p:cNvPr id="58398" name="AutoShape 44"/>
            <p:cNvSpPr/>
            <p:nvPr/>
          </p:nvSpPr>
          <p:spPr>
            <a:xfrm>
              <a:off x="4080" y="9240"/>
              <a:ext cx="2720" cy="567"/>
            </a:xfrm>
            <a:prstGeom prst="wedgeRoundRectCallout">
              <a:avLst>
                <a:gd name="adj1" fmla="val -6708"/>
                <a:gd name="adj2" fmla="val -20046"/>
                <a:gd name="adj3" fmla="val 16667"/>
              </a:avLst>
            </a:prstGeom>
            <a:noFill/>
            <a:ln w="9525">
              <a:noFill/>
            </a:ln>
          </p:spPr>
          <p:txBody>
            <a:bodyPr anchor="t"/>
            <a:p>
              <a:pPr lvl="0" indent="0"/>
              <a:r>
                <a:rPr lang="zh-CN" altLang="en-US" sz="1600" b="1" dirty="0">
                  <a:solidFill>
                    <a:schemeClr val="tx2"/>
                  </a:solidFill>
                  <a:latin typeface="Times New Roman" panose="02020603050405020304" pitchFamily="18" charset="0"/>
                  <a:ea typeface="宋体" panose="02010600030101010101" pitchFamily="2" charset="-122"/>
                </a:rPr>
                <a:t>（</a:t>
              </a:r>
              <a:r>
                <a:rPr lang="en-US" altLang="zh-CN" sz="1600" b="1" dirty="0">
                  <a:solidFill>
                    <a:schemeClr val="tx2"/>
                  </a:solidFill>
                  <a:latin typeface="Times New Roman" panose="02020603050405020304" pitchFamily="18" charset="0"/>
                  <a:ea typeface="宋体" panose="02010600030101010101" pitchFamily="2" charset="-122"/>
                </a:rPr>
                <a:t>5</a:t>
              </a:r>
              <a:r>
                <a:rPr lang="zh-CN" altLang="en-US" sz="1600" b="1" dirty="0">
                  <a:solidFill>
                    <a:schemeClr val="tx2"/>
                  </a:solidFill>
                  <a:latin typeface="Times New Roman" panose="02020603050405020304" pitchFamily="18" charset="0"/>
                  <a:ea typeface="宋体" panose="02010600030101010101" pitchFamily="2" charset="-122"/>
                </a:rPr>
                <a:t>）         </a:t>
              </a:r>
              <a:r>
                <a:rPr lang="en-US" altLang="zh-CN" sz="1600" b="1" dirty="0">
                  <a:solidFill>
                    <a:schemeClr val="tx2"/>
                  </a:solidFill>
                  <a:latin typeface="Times New Roman" panose="02020603050405020304" pitchFamily="18" charset="0"/>
                  <a:ea typeface="宋体" panose="02010600030101010101" pitchFamily="2" charset="-122"/>
                </a:rPr>
                <a:t>5 000</a:t>
              </a:r>
              <a:endParaRPr lang="en-US" altLang="zh-CN" sz="1600" b="1" dirty="0">
                <a:solidFill>
                  <a:schemeClr val="tx2"/>
                </a:solidFill>
                <a:latin typeface="Times New Roman" panose="02020603050405020304" pitchFamily="18" charset="0"/>
                <a:ea typeface="宋体" panose="02010600030101010101" pitchFamily="2" charset="-122"/>
              </a:endParaRPr>
            </a:p>
          </p:txBody>
        </p:sp>
        <p:sp>
          <p:nvSpPr>
            <p:cNvPr id="58399" name="Line 45"/>
            <p:cNvSpPr/>
            <p:nvPr/>
          </p:nvSpPr>
          <p:spPr>
            <a:xfrm>
              <a:off x="9120" y="7560"/>
              <a:ext cx="1080" cy="0"/>
            </a:xfrm>
            <a:prstGeom prst="line">
              <a:avLst/>
            </a:prstGeom>
            <a:ln w="28575" cap="flat" cmpd="sng">
              <a:solidFill>
                <a:srgbClr val="FF0000"/>
              </a:solidFill>
              <a:prstDash val="solid"/>
              <a:round/>
              <a:headEnd type="none" w="med" len="med"/>
              <a:tailEnd type="none" w="med" len="med"/>
            </a:ln>
          </p:spPr>
        </p:sp>
        <p:sp>
          <p:nvSpPr>
            <p:cNvPr id="58400" name="Line 46"/>
            <p:cNvSpPr/>
            <p:nvPr/>
          </p:nvSpPr>
          <p:spPr>
            <a:xfrm>
              <a:off x="5640" y="6840"/>
              <a:ext cx="1080" cy="0"/>
            </a:xfrm>
            <a:prstGeom prst="line">
              <a:avLst/>
            </a:prstGeom>
            <a:ln w="28575" cap="flat" cmpd="sng">
              <a:solidFill>
                <a:srgbClr val="FF0000"/>
              </a:solidFill>
              <a:prstDash val="solid"/>
              <a:round/>
              <a:headEnd type="none" w="med" len="med"/>
              <a:tailEnd type="none" w="med" len="med"/>
            </a:ln>
          </p:spPr>
        </p:sp>
        <p:sp>
          <p:nvSpPr>
            <p:cNvPr id="58401" name="Line 47"/>
            <p:cNvSpPr/>
            <p:nvPr/>
          </p:nvSpPr>
          <p:spPr>
            <a:xfrm>
              <a:off x="5640" y="9720"/>
              <a:ext cx="1080" cy="0"/>
            </a:xfrm>
            <a:prstGeom prst="line">
              <a:avLst/>
            </a:prstGeom>
            <a:ln w="28575" cap="flat" cmpd="sng">
              <a:solidFill>
                <a:srgbClr val="FF0000"/>
              </a:solidFill>
              <a:prstDash val="solid"/>
              <a:round/>
              <a:headEnd type="none" w="med" len="med"/>
              <a:tailEnd type="none" w="med" len="med"/>
            </a:ln>
          </p:spPr>
        </p:sp>
        <p:sp>
          <p:nvSpPr>
            <p:cNvPr id="58402" name="AutoShape 49"/>
            <p:cNvSpPr/>
            <p:nvPr/>
          </p:nvSpPr>
          <p:spPr>
            <a:xfrm>
              <a:off x="5400" y="4880"/>
              <a:ext cx="1080" cy="600"/>
            </a:xfrm>
            <a:prstGeom prst="wedgeEllipseCallout">
              <a:avLst>
                <a:gd name="adj1" fmla="val -12037"/>
                <a:gd name="adj2" fmla="val 24583"/>
              </a:avLst>
            </a:prstGeom>
            <a:noFill/>
            <a:ln w="28575" cap="flat" cmpd="sng">
              <a:solidFill>
                <a:srgbClr val="FF0000"/>
              </a:solidFill>
              <a:prstDash val="solid"/>
              <a:miter/>
              <a:headEnd type="none" w="med" len="med"/>
              <a:tailEnd type="none" w="med" len="med"/>
            </a:ln>
          </p:spPr>
          <p:txBody>
            <a:bodyPr anchor="t"/>
            <a:p>
              <a:pPr lvl="0" indent="0" algn="ctr"/>
              <a:endParaRPr lang="zh-CN" altLang="zh-CN" dirty="0">
                <a:latin typeface="Arial" panose="020B0604020202020204" pitchFamily="34" charset="0"/>
                <a:ea typeface="宋体" panose="02010600030101010101" pitchFamily="2" charset="-122"/>
              </a:endParaRPr>
            </a:p>
          </p:txBody>
        </p:sp>
        <p:sp>
          <p:nvSpPr>
            <p:cNvPr id="58403" name="AutoShape 50"/>
            <p:cNvSpPr/>
            <p:nvPr/>
          </p:nvSpPr>
          <p:spPr>
            <a:xfrm>
              <a:off x="7560" y="4860"/>
              <a:ext cx="1080" cy="600"/>
            </a:xfrm>
            <a:prstGeom prst="wedgeEllipseCallout">
              <a:avLst>
                <a:gd name="adj1" fmla="val -6481"/>
                <a:gd name="adj2" fmla="val 41250"/>
              </a:avLst>
            </a:prstGeom>
            <a:noFill/>
            <a:ln w="28575" cap="flat" cmpd="sng">
              <a:solidFill>
                <a:srgbClr val="0000FF"/>
              </a:solidFill>
              <a:prstDash val="solid"/>
              <a:miter/>
              <a:headEnd type="none" w="med" len="med"/>
              <a:tailEnd type="none" w="med" len="med"/>
            </a:ln>
          </p:spPr>
          <p:txBody>
            <a:bodyPr anchor="t"/>
            <a:p>
              <a:pPr lvl="0" indent="0" algn="ctr"/>
              <a:endParaRPr lang="zh-CN" altLang="zh-CN" dirty="0">
                <a:latin typeface="Arial" panose="020B0604020202020204" pitchFamily="34" charset="0"/>
                <a:ea typeface="宋体" panose="02010600030101010101" pitchFamily="2" charset="-122"/>
              </a:endParaRPr>
            </a:p>
          </p:txBody>
        </p:sp>
        <p:sp>
          <p:nvSpPr>
            <p:cNvPr id="58404" name="AutoShape 52"/>
            <p:cNvSpPr/>
            <p:nvPr/>
          </p:nvSpPr>
          <p:spPr>
            <a:xfrm>
              <a:off x="5440" y="7960"/>
              <a:ext cx="1080" cy="600"/>
            </a:xfrm>
            <a:prstGeom prst="wedgeEllipseCallout">
              <a:avLst>
                <a:gd name="adj1" fmla="val -6481"/>
                <a:gd name="adj2" fmla="val 41250"/>
              </a:avLst>
            </a:prstGeom>
            <a:noFill/>
            <a:ln w="28575" cap="flat" cmpd="sng">
              <a:solidFill>
                <a:srgbClr val="0000FF"/>
              </a:solidFill>
              <a:prstDash val="solid"/>
              <a:miter/>
              <a:headEnd type="none" w="med" len="med"/>
              <a:tailEnd type="none" w="med" len="med"/>
            </a:ln>
          </p:spPr>
          <p:txBody>
            <a:bodyPr anchor="t"/>
            <a:p>
              <a:pPr lvl="0" indent="0" algn="ctr"/>
              <a:endParaRPr lang="zh-CN" altLang="zh-CN" dirty="0">
                <a:latin typeface="Arial" panose="020B0604020202020204" pitchFamily="34" charset="0"/>
                <a:ea typeface="宋体" panose="02010600030101010101" pitchFamily="2" charset="-122"/>
              </a:endParaRPr>
            </a:p>
          </p:txBody>
        </p:sp>
      </p:gr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3"/>
          <p:cNvSpPr>
            <a:spLocks noGrp="1"/>
          </p:cNvSpPr>
          <p:nvPr>
            <p:ph idx="1"/>
          </p:nvPr>
        </p:nvSpPr>
        <p:spPr>
          <a:xfrm>
            <a:off x="457200" y="457200"/>
            <a:ext cx="8229600" cy="1066800"/>
          </a:xfrm>
        </p:spPr>
        <p:txBody>
          <a:bodyPr wrap="square" lIns="91440" tIns="45720" rIns="91440" bIns="45720" anchor="t"/>
          <a:p>
            <a:pPr marL="0" indent="0" eaLnBrk="1" hangingPunct="1">
              <a:buNone/>
            </a:pPr>
            <a:r>
              <a:rPr lang="en-US" altLang="zh-CN" b="1" dirty="0">
                <a:solidFill>
                  <a:srgbClr val="FF0000"/>
                </a:solidFill>
                <a:latin typeface="宋体" panose="02010600030101010101" pitchFamily="2" charset="-122"/>
              </a:rPr>
              <a:t>   </a:t>
            </a:r>
            <a:r>
              <a:rPr lang="en-US" altLang="zh-CN" sz="2400" b="1" dirty="0">
                <a:solidFill>
                  <a:srgbClr val="FF0000"/>
                </a:solidFill>
                <a:latin typeface="楷体" panose="02010609060101010101" charset="-122"/>
                <a:ea typeface="楷体" panose="02010609060101010101" charset="-122"/>
              </a:rPr>
              <a:t>【</a:t>
            </a:r>
            <a:r>
              <a:rPr lang="zh-CN" altLang="en-US" sz="2400" b="1" dirty="0">
                <a:solidFill>
                  <a:srgbClr val="3333FF"/>
                </a:solidFill>
                <a:latin typeface="楷体" panose="02010609060101010101" charset="-122"/>
                <a:ea typeface="楷体" panose="02010609060101010101" charset="-122"/>
              </a:rPr>
              <a:t>例</a:t>
            </a:r>
            <a:r>
              <a:rPr lang="en-US" altLang="zh-CN" sz="2400" b="1" dirty="0">
                <a:solidFill>
                  <a:srgbClr val="3333FF"/>
                </a:solidFill>
                <a:latin typeface="楷体" panose="02010609060101010101" charset="-122"/>
                <a:ea typeface="楷体" panose="02010609060101010101" charset="-122"/>
              </a:rPr>
              <a:t>3—5</a:t>
            </a:r>
            <a:r>
              <a:rPr lang="en-US" altLang="zh-CN" sz="2400" b="1" dirty="0">
                <a:solidFill>
                  <a:srgbClr val="FF0000"/>
                </a:solidFill>
                <a:latin typeface="楷体" panose="02010609060101010101" charset="-122"/>
                <a:ea typeface="楷体" panose="02010609060101010101" charset="-122"/>
              </a:rPr>
              <a:t>】</a:t>
            </a:r>
            <a:r>
              <a:rPr lang="zh-CN" altLang="en-US" sz="2400" b="1" dirty="0">
                <a:latin typeface="楷体" panose="02010609060101010101" charset="-122"/>
                <a:ea typeface="楷体" panose="02010609060101010101" charset="-122"/>
              </a:rPr>
              <a:t>盛荣公司用银行存款偿还短期借款</a:t>
            </a:r>
            <a:r>
              <a:rPr lang="en-US" altLang="zh-CN" sz="2400" b="1" dirty="0">
                <a:latin typeface="楷体" panose="02010609060101010101" charset="-122"/>
                <a:ea typeface="楷体" panose="02010609060101010101" charset="-122"/>
              </a:rPr>
              <a:t>20 000</a:t>
            </a:r>
            <a:r>
              <a:rPr lang="zh-CN" altLang="en-US" sz="2400" b="1" dirty="0">
                <a:latin typeface="楷体" panose="02010609060101010101" charset="-122"/>
                <a:ea typeface="楷体" panose="02010609060101010101" charset="-122"/>
              </a:rPr>
              <a:t>元、偿还应付账款</a:t>
            </a:r>
            <a:r>
              <a:rPr lang="en-US" altLang="zh-CN" sz="2400" b="1" dirty="0">
                <a:latin typeface="楷体" panose="02010609060101010101" charset="-122"/>
                <a:ea typeface="楷体" panose="02010609060101010101" charset="-122"/>
              </a:rPr>
              <a:t>30 000</a:t>
            </a:r>
            <a:r>
              <a:rPr lang="zh-CN" altLang="en-US" sz="2400" b="1" dirty="0">
                <a:latin typeface="楷体" panose="02010609060101010101" charset="-122"/>
                <a:ea typeface="楷体" panose="02010609060101010101" charset="-122"/>
              </a:rPr>
              <a:t>元。</a:t>
            </a:r>
            <a:r>
              <a:rPr lang="zh-CN" altLang="en-US" b="1" dirty="0"/>
              <a:t> </a:t>
            </a:r>
            <a:endParaRPr lang="zh-CN" altLang="en-US" b="1" dirty="0"/>
          </a:p>
        </p:txBody>
      </p:sp>
      <p:grpSp>
        <p:nvGrpSpPr>
          <p:cNvPr id="60418" name="组合 1"/>
          <p:cNvGrpSpPr/>
          <p:nvPr/>
        </p:nvGrpSpPr>
        <p:grpSpPr>
          <a:xfrm>
            <a:off x="457200" y="1676400"/>
            <a:ext cx="8215313" cy="4648200"/>
            <a:chOff x="720" y="2640"/>
            <a:chExt cx="12938" cy="7320"/>
          </a:xfrm>
        </p:grpSpPr>
        <p:sp>
          <p:nvSpPr>
            <p:cNvPr id="60419" name="Text Box 4"/>
            <p:cNvSpPr txBox="1"/>
            <p:nvPr/>
          </p:nvSpPr>
          <p:spPr>
            <a:xfrm>
              <a:off x="962" y="3440"/>
              <a:ext cx="12475" cy="4822"/>
            </a:xfrm>
            <a:prstGeom prst="rect">
              <a:avLst/>
            </a:prstGeom>
            <a:solidFill>
              <a:srgbClr val="FFFF99"/>
            </a:solidFill>
            <a:ln w="9525">
              <a:noFill/>
            </a:ln>
          </p:spPr>
          <p:txBody>
            <a:bodyPr anchor="t"/>
            <a:p>
              <a:pPr lvl="0" indent="0" algn="just" eaLnBrk="0" hangingPunct="0"/>
              <a:endParaRPr lang="en-US" altLang="zh-CN" dirty="0">
                <a:latin typeface="Times New Roman" panose="02020603050405020304" pitchFamily="18" charset="0"/>
                <a:ea typeface="宋体" panose="02010600030101010101" pitchFamily="2" charset="-122"/>
              </a:endParaRPr>
            </a:p>
            <a:p>
              <a:pPr lvl="0" indent="0" algn="just" eaLnBrk="0" hangingPunct="0"/>
              <a:endParaRPr lang="en-US" altLang="zh-CN" dirty="0">
                <a:latin typeface="Times New Roman" panose="02020603050405020304" pitchFamily="18" charset="0"/>
                <a:ea typeface="宋体" panose="02010600030101010101" pitchFamily="2" charset="-122"/>
              </a:endParaRPr>
            </a:p>
            <a:p>
              <a:pPr lvl="0" indent="0" algn="just" eaLnBrk="0" hangingPunct="0"/>
              <a:endParaRPr lang="en-US" altLang="zh-CN" dirty="0">
                <a:latin typeface="Times New Roman" panose="02020603050405020304" pitchFamily="18" charset="0"/>
                <a:ea typeface="宋体" panose="02010600030101010101" pitchFamily="2" charset="-122"/>
              </a:endParaRPr>
            </a:p>
            <a:p>
              <a:pPr lvl="0" indent="0" algn="just" eaLnBrk="0" hangingPunct="0"/>
              <a:endParaRPr lang="en-US" altLang="zh-CN" dirty="0">
                <a:latin typeface="Times New Roman" panose="02020603050405020304" pitchFamily="18" charset="0"/>
                <a:ea typeface="宋体" panose="02010600030101010101" pitchFamily="2" charset="-122"/>
              </a:endParaRPr>
            </a:p>
          </p:txBody>
        </p:sp>
        <p:sp>
          <p:nvSpPr>
            <p:cNvPr id="60420" name="AutoShape 5"/>
            <p:cNvSpPr/>
            <p:nvPr/>
          </p:nvSpPr>
          <p:spPr>
            <a:xfrm>
              <a:off x="7815" y="6480"/>
              <a:ext cx="5155" cy="1475"/>
            </a:xfrm>
            <a:prstGeom prst="wedgeRectCallout">
              <a:avLst>
                <a:gd name="adj1" fmla="val 24537"/>
                <a:gd name="adj2" fmla="val 17796"/>
              </a:avLst>
            </a:prstGeom>
            <a:solidFill>
              <a:srgbClr val="FFFF99"/>
            </a:solidFill>
            <a:ln w="9525">
              <a:noFill/>
            </a:ln>
          </p:spPr>
          <p:txBody>
            <a:bodyPr anchor="t"/>
            <a:p>
              <a:pPr lvl="0" indent="0" algn="ctr"/>
              <a:r>
                <a:rPr lang="zh-CN" altLang="en-US" sz="2000" dirty="0">
                  <a:latin typeface="Times New Roman" panose="02020603050405020304" pitchFamily="18" charset="0"/>
                  <a:ea typeface="宋体" panose="02010600030101010101" pitchFamily="2" charset="-122"/>
                </a:rPr>
                <a:t>借方</a:t>
              </a:r>
              <a:r>
                <a:rPr lang="zh-CN" altLang="en-US" sz="2000" b="1" dirty="0">
                  <a:latin typeface="Times New Roman" panose="02020603050405020304" pitchFamily="18" charset="0"/>
                  <a:ea typeface="宋体" panose="02010600030101010101" pitchFamily="2" charset="-122"/>
                </a:rPr>
                <a:t>        应付账款</a:t>
              </a:r>
              <a:r>
                <a:rPr lang="zh-CN" altLang="en-US" sz="2000" dirty="0">
                  <a:latin typeface="Times New Roman" panose="02020603050405020304" pitchFamily="18" charset="0"/>
                  <a:ea typeface="宋体" panose="02010600030101010101" pitchFamily="2" charset="-122"/>
                </a:rPr>
                <a:t>        贷方</a:t>
              </a:r>
              <a:endParaRPr lang="zh-CN" altLang="en-US" sz="2000" dirty="0">
                <a:latin typeface="Times New Roman" panose="02020603050405020304" pitchFamily="18" charset="0"/>
                <a:ea typeface="宋体" panose="02010600030101010101" pitchFamily="2" charset="-122"/>
              </a:endParaRPr>
            </a:p>
          </p:txBody>
        </p:sp>
        <p:sp>
          <p:nvSpPr>
            <p:cNvPr id="60421" name="Line 6"/>
            <p:cNvSpPr/>
            <p:nvPr/>
          </p:nvSpPr>
          <p:spPr>
            <a:xfrm flipV="1">
              <a:off x="7870" y="7162"/>
              <a:ext cx="5102" cy="0"/>
            </a:xfrm>
            <a:prstGeom prst="line">
              <a:avLst/>
            </a:prstGeom>
            <a:ln w="28575" cap="flat" cmpd="sng">
              <a:solidFill>
                <a:srgbClr val="0000FF"/>
              </a:solidFill>
              <a:prstDash val="solid"/>
              <a:round/>
              <a:headEnd type="none" w="med" len="med"/>
              <a:tailEnd type="none" w="med" len="med"/>
            </a:ln>
          </p:spPr>
        </p:sp>
        <p:sp>
          <p:nvSpPr>
            <p:cNvPr id="60422" name="Line 7"/>
            <p:cNvSpPr/>
            <p:nvPr/>
          </p:nvSpPr>
          <p:spPr>
            <a:xfrm>
              <a:off x="10440" y="7162"/>
              <a:ext cx="0" cy="757"/>
            </a:xfrm>
            <a:prstGeom prst="line">
              <a:avLst/>
            </a:prstGeom>
            <a:ln w="9525" cap="flat" cmpd="sng">
              <a:solidFill>
                <a:srgbClr val="0000FF"/>
              </a:solidFill>
              <a:prstDash val="solid"/>
              <a:round/>
              <a:headEnd type="none" w="med" len="med"/>
              <a:tailEnd type="none" w="med" len="med"/>
            </a:ln>
          </p:spPr>
        </p:sp>
        <p:sp>
          <p:nvSpPr>
            <p:cNvPr id="60423" name="AutoShape 8"/>
            <p:cNvSpPr/>
            <p:nvPr/>
          </p:nvSpPr>
          <p:spPr>
            <a:xfrm>
              <a:off x="10250" y="7242"/>
              <a:ext cx="1815" cy="567"/>
            </a:xfrm>
            <a:prstGeom prst="wedgeRoundRectCallout">
              <a:avLst>
                <a:gd name="adj1" fmla="val 7162"/>
                <a:gd name="adj2" fmla="val 22245"/>
                <a:gd name="adj3" fmla="val 16667"/>
              </a:avLst>
            </a:prstGeom>
            <a:noFill/>
            <a:ln w="9525">
              <a:noFill/>
            </a:ln>
          </p:spPr>
          <p:txBody>
            <a:bodyPr anchor="t"/>
            <a:p>
              <a:pPr lvl="0" indent="0" algn="ctr"/>
              <a:r>
                <a:rPr lang="zh-CN" altLang="en-US" sz="1600" b="1" dirty="0">
                  <a:solidFill>
                    <a:schemeClr val="tx2"/>
                  </a:solidFill>
                  <a:latin typeface="Times New Roman" panose="02020603050405020304" pitchFamily="18" charset="0"/>
                  <a:ea typeface="宋体" panose="02010600030101010101" pitchFamily="2" charset="-122"/>
                </a:rPr>
                <a:t>期初余额</a:t>
              </a:r>
              <a:endParaRPr lang="zh-CN" altLang="en-US" sz="1600" b="1" dirty="0">
                <a:solidFill>
                  <a:schemeClr val="tx2"/>
                </a:solidFill>
                <a:latin typeface="Times New Roman" panose="02020603050405020304" pitchFamily="18" charset="0"/>
                <a:ea typeface="宋体" panose="02010600030101010101" pitchFamily="2" charset="-122"/>
              </a:endParaRPr>
            </a:p>
          </p:txBody>
        </p:sp>
        <p:sp>
          <p:nvSpPr>
            <p:cNvPr id="60424" name="AutoShape 9"/>
            <p:cNvSpPr/>
            <p:nvPr/>
          </p:nvSpPr>
          <p:spPr>
            <a:xfrm>
              <a:off x="11725" y="7275"/>
              <a:ext cx="1475" cy="452"/>
            </a:xfrm>
            <a:prstGeom prst="wedgeRoundRectCallout">
              <a:avLst>
                <a:gd name="adj1" fmla="val 66440"/>
                <a:gd name="adj2" fmla="val 40606"/>
                <a:gd name="adj3" fmla="val 16667"/>
              </a:avLst>
            </a:prstGeom>
            <a:noFill/>
            <a:ln w="9525">
              <a:noFill/>
            </a:ln>
          </p:spPr>
          <p:txBody>
            <a:bodyPr anchor="t"/>
            <a:p>
              <a:pPr lvl="0" indent="0" algn="ctr"/>
              <a:r>
                <a:rPr lang="en-US" altLang="zh-CN" sz="1600" b="1" dirty="0">
                  <a:solidFill>
                    <a:schemeClr val="tx2"/>
                  </a:solidFill>
                  <a:latin typeface="Times New Roman" panose="02020603050405020304" pitchFamily="18" charset="0"/>
                  <a:ea typeface="宋体" panose="02010600030101010101" pitchFamily="2" charset="-122"/>
                </a:rPr>
                <a:t>120 000</a:t>
              </a:r>
              <a:endParaRPr lang="en-US" altLang="zh-CN" sz="1600" b="1" dirty="0">
                <a:solidFill>
                  <a:schemeClr val="tx2"/>
                </a:solidFill>
                <a:latin typeface="Times New Roman" panose="02020603050405020304" pitchFamily="18" charset="0"/>
                <a:ea typeface="宋体" panose="02010600030101010101" pitchFamily="2" charset="-122"/>
              </a:endParaRPr>
            </a:p>
          </p:txBody>
        </p:sp>
        <p:sp>
          <p:nvSpPr>
            <p:cNvPr id="60425" name="AutoShape 10"/>
            <p:cNvSpPr/>
            <p:nvPr/>
          </p:nvSpPr>
          <p:spPr>
            <a:xfrm>
              <a:off x="7560" y="7272"/>
              <a:ext cx="2720" cy="567"/>
            </a:xfrm>
            <a:prstGeom prst="wedgeRoundRectCallout">
              <a:avLst>
                <a:gd name="adj1" fmla="val -6708"/>
                <a:gd name="adj2" fmla="val 1102"/>
                <a:gd name="adj3" fmla="val 16667"/>
              </a:avLst>
            </a:prstGeom>
            <a:noFill/>
            <a:ln w="9525">
              <a:noFill/>
            </a:ln>
          </p:spPr>
          <p:txBody>
            <a:bodyPr anchor="t"/>
            <a:p>
              <a:pPr lvl="0" indent="0"/>
              <a:r>
                <a:rPr lang="zh-CN" altLang="en-US" sz="1600" b="1" dirty="0">
                  <a:solidFill>
                    <a:schemeClr val="tx2"/>
                  </a:solidFill>
                  <a:latin typeface="Times New Roman" panose="02020603050405020304" pitchFamily="18" charset="0"/>
                  <a:ea typeface="宋体" panose="02010600030101010101" pitchFamily="2" charset="-122"/>
                </a:rPr>
                <a:t>（</a:t>
              </a:r>
              <a:r>
                <a:rPr lang="en-US" altLang="zh-CN" sz="1600" b="1" dirty="0">
                  <a:solidFill>
                    <a:schemeClr val="tx2"/>
                  </a:solidFill>
                  <a:latin typeface="Times New Roman" panose="02020603050405020304" pitchFamily="18" charset="0"/>
                  <a:ea typeface="宋体" panose="02010600030101010101" pitchFamily="2" charset="-122"/>
                </a:rPr>
                <a:t>6</a:t>
              </a:r>
              <a:r>
                <a:rPr lang="zh-CN" altLang="en-US" sz="1600" b="1" dirty="0">
                  <a:solidFill>
                    <a:schemeClr val="tx2"/>
                  </a:solidFill>
                  <a:latin typeface="Times New Roman" panose="02020603050405020304" pitchFamily="18" charset="0"/>
                  <a:ea typeface="宋体" panose="02010600030101010101" pitchFamily="2" charset="-122"/>
                </a:rPr>
                <a:t>）       </a:t>
              </a:r>
              <a:r>
                <a:rPr lang="en-US" altLang="zh-CN" sz="1600" b="1" dirty="0">
                  <a:solidFill>
                    <a:schemeClr val="tx2"/>
                  </a:solidFill>
                  <a:latin typeface="Times New Roman" panose="02020603050405020304" pitchFamily="18" charset="0"/>
                  <a:ea typeface="宋体" panose="02010600030101010101" pitchFamily="2" charset="-122"/>
                </a:rPr>
                <a:t>30 000</a:t>
              </a:r>
              <a:endParaRPr lang="en-US" altLang="zh-CN" sz="1600" b="1" dirty="0">
                <a:solidFill>
                  <a:schemeClr val="tx2"/>
                </a:solidFill>
                <a:latin typeface="Times New Roman" panose="02020603050405020304" pitchFamily="18" charset="0"/>
                <a:ea typeface="宋体" panose="02010600030101010101" pitchFamily="2" charset="-122"/>
              </a:endParaRPr>
            </a:p>
          </p:txBody>
        </p:sp>
        <p:sp>
          <p:nvSpPr>
            <p:cNvPr id="60426" name="AutoShape 11"/>
            <p:cNvSpPr/>
            <p:nvPr/>
          </p:nvSpPr>
          <p:spPr>
            <a:xfrm>
              <a:off x="6960" y="5520"/>
              <a:ext cx="2610" cy="680"/>
            </a:xfrm>
            <a:prstGeom prst="wedgeRoundRectCallout">
              <a:avLst>
                <a:gd name="adj1" fmla="val 58907"/>
                <a:gd name="adj2" fmla="val 104778"/>
                <a:gd name="adj3" fmla="val 16667"/>
              </a:avLst>
            </a:prstGeom>
            <a:solidFill>
              <a:srgbClr val="CCFFCC"/>
            </a:solidFill>
            <a:ln w="9525" cap="flat" cmpd="sng">
              <a:solidFill>
                <a:schemeClr val="tx1"/>
              </a:solidFill>
              <a:prstDash val="sysDot"/>
              <a:miter/>
              <a:headEnd type="none" w="med" len="med"/>
              <a:tailEnd type="none" w="med" len="med"/>
            </a:ln>
          </p:spPr>
          <p:txBody>
            <a:bodyPr anchor="t"/>
            <a:p>
              <a:pPr lvl="0" indent="0" algn="ctr"/>
              <a:r>
                <a:rPr lang="zh-CN" altLang="en-US" sz="2000" b="1" dirty="0">
                  <a:solidFill>
                    <a:srgbClr val="0000FF"/>
                  </a:solidFill>
                  <a:latin typeface="Times New Roman" panose="02020603050405020304" pitchFamily="18" charset="0"/>
                  <a:ea typeface="宋体" panose="02010600030101010101" pitchFamily="2" charset="-122"/>
                </a:rPr>
                <a:t>负债类账户</a:t>
              </a:r>
              <a:endParaRPr lang="zh-CN" altLang="en-US" sz="2000" b="1" dirty="0">
                <a:solidFill>
                  <a:srgbClr val="0000FF"/>
                </a:solidFill>
                <a:latin typeface="Times New Roman" panose="02020603050405020304" pitchFamily="18" charset="0"/>
                <a:ea typeface="宋体" panose="02010600030101010101" pitchFamily="2" charset="-122"/>
              </a:endParaRPr>
            </a:p>
          </p:txBody>
        </p:sp>
        <p:sp>
          <p:nvSpPr>
            <p:cNvPr id="60427" name="AutoShape 13"/>
            <p:cNvSpPr/>
            <p:nvPr/>
          </p:nvSpPr>
          <p:spPr>
            <a:xfrm>
              <a:off x="1460" y="3560"/>
              <a:ext cx="5155" cy="1475"/>
            </a:xfrm>
            <a:prstGeom prst="wedgeRectCallout">
              <a:avLst>
                <a:gd name="adj1" fmla="val 24537"/>
                <a:gd name="adj2" fmla="val 33051"/>
              </a:avLst>
            </a:prstGeom>
            <a:solidFill>
              <a:srgbClr val="FFFF99"/>
            </a:solidFill>
            <a:ln w="9525">
              <a:noFill/>
            </a:ln>
          </p:spPr>
          <p:txBody>
            <a:bodyPr anchor="t"/>
            <a:p>
              <a:pPr lvl="0" indent="0" algn="ctr"/>
              <a:r>
                <a:rPr lang="zh-CN" altLang="en-US" sz="2000" dirty="0">
                  <a:latin typeface="Times New Roman" panose="02020603050405020304" pitchFamily="18" charset="0"/>
                  <a:ea typeface="宋体" panose="02010600030101010101" pitchFamily="2" charset="-122"/>
                </a:rPr>
                <a:t>借方</a:t>
              </a:r>
              <a:r>
                <a:rPr lang="zh-CN" altLang="en-US" sz="2000" b="1" dirty="0">
                  <a:latin typeface="Times New Roman" panose="02020603050405020304" pitchFamily="18" charset="0"/>
                  <a:ea typeface="宋体" panose="02010600030101010101" pitchFamily="2" charset="-122"/>
                </a:rPr>
                <a:t>        银行存款</a:t>
              </a:r>
              <a:r>
                <a:rPr lang="zh-CN" altLang="en-US" sz="2000" dirty="0">
                  <a:latin typeface="Times New Roman" panose="02020603050405020304" pitchFamily="18" charset="0"/>
                  <a:ea typeface="宋体" panose="02010600030101010101" pitchFamily="2" charset="-122"/>
                </a:rPr>
                <a:t>        贷方</a:t>
              </a:r>
              <a:endParaRPr lang="zh-CN" altLang="en-US" sz="2000" dirty="0">
                <a:latin typeface="Times New Roman" panose="02020603050405020304" pitchFamily="18" charset="0"/>
                <a:ea typeface="宋体" panose="02010600030101010101" pitchFamily="2" charset="-122"/>
              </a:endParaRPr>
            </a:p>
          </p:txBody>
        </p:sp>
        <p:sp>
          <p:nvSpPr>
            <p:cNvPr id="60428" name="Line 14"/>
            <p:cNvSpPr/>
            <p:nvPr/>
          </p:nvSpPr>
          <p:spPr>
            <a:xfrm flipV="1">
              <a:off x="1515" y="4242"/>
              <a:ext cx="5102" cy="0"/>
            </a:xfrm>
            <a:prstGeom prst="line">
              <a:avLst/>
            </a:prstGeom>
            <a:ln w="28575" cap="flat" cmpd="sng">
              <a:solidFill>
                <a:srgbClr val="0000FF"/>
              </a:solidFill>
              <a:prstDash val="solid"/>
              <a:round/>
              <a:headEnd type="none" w="med" len="med"/>
              <a:tailEnd type="none" w="med" len="med"/>
            </a:ln>
          </p:spPr>
        </p:sp>
        <p:sp>
          <p:nvSpPr>
            <p:cNvPr id="60429" name="Line 15"/>
            <p:cNvSpPr/>
            <p:nvPr/>
          </p:nvSpPr>
          <p:spPr>
            <a:xfrm>
              <a:off x="4122" y="4242"/>
              <a:ext cx="0" cy="1357"/>
            </a:xfrm>
            <a:prstGeom prst="line">
              <a:avLst/>
            </a:prstGeom>
            <a:ln w="9525" cap="flat" cmpd="sng">
              <a:solidFill>
                <a:srgbClr val="0000FF"/>
              </a:solidFill>
              <a:prstDash val="solid"/>
              <a:round/>
              <a:headEnd type="none" w="med" len="med"/>
              <a:tailEnd type="none" w="med" len="med"/>
            </a:ln>
          </p:spPr>
        </p:sp>
        <p:sp>
          <p:nvSpPr>
            <p:cNvPr id="60430" name="AutoShape 16"/>
            <p:cNvSpPr/>
            <p:nvPr/>
          </p:nvSpPr>
          <p:spPr>
            <a:xfrm>
              <a:off x="1287" y="4322"/>
              <a:ext cx="1815" cy="567"/>
            </a:xfrm>
            <a:prstGeom prst="wedgeRoundRectCallout">
              <a:avLst>
                <a:gd name="adj1" fmla="val 7162"/>
                <a:gd name="adj2" fmla="val 61894"/>
                <a:gd name="adj3" fmla="val 16667"/>
              </a:avLst>
            </a:prstGeom>
            <a:noFill/>
            <a:ln w="9525">
              <a:noFill/>
            </a:ln>
          </p:spPr>
          <p:txBody>
            <a:bodyPr anchor="t"/>
            <a:p>
              <a:pPr lvl="0" indent="0" algn="ctr"/>
              <a:r>
                <a:rPr lang="zh-CN" altLang="en-US" sz="1600" b="1" dirty="0">
                  <a:solidFill>
                    <a:schemeClr val="tx2"/>
                  </a:solidFill>
                  <a:latin typeface="Times New Roman" panose="02020603050405020304" pitchFamily="18" charset="0"/>
                  <a:ea typeface="宋体" panose="02010600030101010101" pitchFamily="2" charset="-122"/>
                </a:rPr>
                <a:t>期初余额</a:t>
              </a:r>
              <a:endParaRPr lang="zh-CN" altLang="en-US" sz="1600" b="1" dirty="0">
                <a:solidFill>
                  <a:schemeClr val="tx2"/>
                </a:solidFill>
                <a:latin typeface="Times New Roman" panose="02020603050405020304" pitchFamily="18" charset="0"/>
                <a:ea typeface="宋体" panose="02010600030101010101" pitchFamily="2" charset="-122"/>
              </a:endParaRPr>
            </a:p>
          </p:txBody>
        </p:sp>
        <p:sp>
          <p:nvSpPr>
            <p:cNvPr id="60431" name="AutoShape 17"/>
            <p:cNvSpPr/>
            <p:nvPr/>
          </p:nvSpPr>
          <p:spPr>
            <a:xfrm>
              <a:off x="2762" y="4352"/>
              <a:ext cx="1475" cy="452"/>
            </a:xfrm>
            <a:prstGeom prst="wedgeRoundRectCallout">
              <a:avLst>
                <a:gd name="adj1" fmla="val 66440"/>
                <a:gd name="adj2" fmla="val 90333"/>
                <a:gd name="adj3" fmla="val 16667"/>
              </a:avLst>
            </a:prstGeom>
            <a:noFill/>
            <a:ln w="9525">
              <a:noFill/>
            </a:ln>
          </p:spPr>
          <p:txBody>
            <a:bodyPr anchor="t"/>
            <a:p>
              <a:pPr lvl="0" indent="0" algn="ctr"/>
              <a:r>
                <a:rPr lang="en-US" altLang="zh-CN" sz="1600" b="1" dirty="0">
                  <a:solidFill>
                    <a:schemeClr val="tx2"/>
                  </a:solidFill>
                  <a:latin typeface="Times New Roman" panose="02020603050405020304" pitchFamily="18" charset="0"/>
                  <a:ea typeface="宋体" panose="02010600030101010101" pitchFamily="2" charset="-122"/>
                </a:rPr>
                <a:t>850 000</a:t>
              </a:r>
              <a:endParaRPr lang="en-US" altLang="zh-CN" sz="1600" b="1" dirty="0">
                <a:solidFill>
                  <a:schemeClr val="tx2"/>
                </a:solidFill>
                <a:latin typeface="Times New Roman" panose="02020603050405020304" pitchFamily="18" charset="0"/>
                <a:ea typeface="宋体" panose="02010600030101010101" pitchFamily="2" charset="-122"/>
              </a:endParaRPr>
            </a:p>
          </p:txBody>
        </p:sp>
        <p:sp>
          <p:nvSpPr>
            <p:cNvPr id="60432" name="AutoShape 18"/>
            <p:cNvSpPr/>
            <p:nvPr/>
          </p:nvSpPr>
          <p:spPr>
            <a:xfrm>
              <a:off x="1515" y="5032"/>
              <a:ext cx="2720" cy="567"/>
            </a:xfrm>
            <a:prstGeom prst="wedgeRoundRectCallout">
              <a:avLst>
                <a:gd name="adj1" fmla="val -6708"/>
                <a:gd name="adj2" fmla="val 40750"/>
                <a:gd name="adj3" fmla="val 16667"/>
              </a:avLst>
            </a:prstGeom>
            <a:noFill/>
            <a:ln w="9525">
              <a:noFill/>
            </a:ln>
          </p:spPr>
          <p:txBody>
            <a:bodyPr anchor="t"/>
            <a:p>
              <a:pPr lvl="0" indent="0"/>
              <a:r>
                <a:rPr lang="zh-CN" altLang="en-US" sz="1600" b="1" dirty="0">
                  <a:solidFill>
                    <a:schemeClr val="tx2"/>
                  </a:solidFill>
                  <a:latin typeface="Times New Roman" panose="02020603050405020304" pitchFamily="18" charset="0"/>
                  <a:ea typeface="宋体" panose="02010600030101010101" pitchFamily="2" charset="-122"/>
                </a:rPr>
                <a:t>（</a:t>
              </a:r>
              <a:r>
                <a:rPr lang="en-US" altLang="zh-CN" sz="1600" b="1" dirty="0">
                  <a:solidFill>
                    <a:schemeClr val="tx2"/>
                  </a:solidFill>
                  <a:latin typeface="Times New Roman" panose="02020603050405020304" pitchFamily="18" charset="0"/>
                  <a:ea typeface="宋体" panose="02010600030101010101" pitchFamily="2" charset="-122"/>
                </a:rPr>
                <a:t>1</a:t>
              </a:r>
              <a:r>
                <a:rPr lang="zh-CN" altLang="en-US" sz="1600" b="1" dirty="0">
                  <a:solidFill>
                    <a:schemeClr val="tx2"/>
                  </a:solidFill>
                  <a:latin typeface="Times New Roman" panose="02020603050405020304" pitchFamily="18" charset="0"/>
                  <a:ea typeface="宋体" panose="02010600030101010101" pitchFamily="2" charset="-122"/>
                </a:rPr>
                <a:t>）     </a:t>
              </a:r>
              <a:r>
                <a:rPr lang="en-US" altLang="zh-CN" sz="1600" b="1" dirty="0">
                  <a:solidFill>
                    <a:schemeClr val="tx2"/>
                  </a:solidFill>
                  <a:latin typeface="Times New Roman" panose="02020603050405020304" pitchFamily="18" charset="0"/>
                  <a:ea typeface="宋体" panose="02010600030101010101" pitchFamily="2" charset="-122"/>
                </a:rPr>
                <a:t>200 000</a:t>
              </a:r>
              <a:endParaRPr lang="en-US" altLang="zh-CN" sz="1600" b="1" dirty="0">
                <a:solidFill>
                  <a:schemeClr val="tx2"/>
                </a:solidFill>
                <a:latin typeface="Times New Roman" panose="02020603050405020304" pitchFamily="18" charset="0"/>
                <a:ea typeface="宋体" panose="02010600030101010101" pitchFamily="2" charset="-122"/>
              </a:endParaRPr>
            </a:p>
          </p:txBody>
        </p:sp>
        <p:sp>
          <p:nvSpPr>
            <p:cNvPr id="60433" name="AutoShape 19"/>
            <p:cNvSpPr/>
            <p:nvPr/>
          </p:nvSpPr>
          <p:spPr>
            <a:xfrm>
              <a:off x="720" y="2640"/>
              <a:ext cx="2610" cy="680"/>
            </a:xfrm>
            <a:prstGeom prst="wedgeRoundRectCallout">
              <a:avLst>
                <a:gd name="adj1" fmla="val 48565"/>
                <a:gd name="adj2" fmla="val 108088"/>
                <a:gd name="adj3" fmla="val 16667"/>
              </a:avLst>
            </a:prstGeom>
            <a:solidFill>
              <a:srgbClr val="CCFFCC"/>
            </a:solidFill>
            <a:ln w="9525" cap="flat" cmpd="sng">
              <a:solidFill>
                <a:schemeClr val="tx1"/>
              </a:solidFill>
              <a:prstDash val="sysDot"/>
              <a:miter/>
              <a:headEnd type="none" w="med" len="med"/>
              <a:tailEnd type="none" w="med" len="med"/>
            </a:ln>
          </p:spPr>
          <p:txBody>
            <a:bodyPr anchor="t"/>
            <a:p>
              <a:pPr lvl="0" indent="0" algn="ctr"/>
              <a:r>
                <a:rPr lang="zh-CN" altLang="en-US" sz="2000" b="1" dirty="0">
                  <a:solidFill>
                    <a:srgbClr val="0000FF"/>
                  </a:solidFill>
                  <a:latin typeface="Times New Roman" panose="02020603050405020304" pitchFamily="18" charset="0"/>
                  <a:ea typeface="宋体" panose="02010600030101010101" pitchFamily="2" charset="-122"/>
                </a:rPr>
                <a:t>资产类账户</a:t>
              </a:r>
              <a:endParaRPr lang="zh-CN" altLang="en-US" sz="2000" b="1" dirty="0">
                <a:solidFill>
                  <a:srgbClr val="0000FF"/>
                </a:solidFill>
                <a:latin typeface="Times New Roman" panose="02020603050405020304" pitchFamily="18" charset="0"/>
                <a:ea typeface="宋体" panose="02010600030101010101" pitchFamily="2" charset="-122"/>
              </a:endParaRPr>
            </a:p>
          </p:txBody>
        </p:sp>
        <p:sp>
          <p:nvSpPr>
            <p:cNvPr id="60434" name="AutoShape 20"/>
            <p:cNvSpPr/>
            <p:nvPr/>
          </p:nvSpPr>
          <p:spPr>
            <a:xfrm>
              <a:off x="4080" y="4280"/>
              <a:ext cx="2720" cy="567"/>
            </a:xfrm>
            <a:prstGeom prst="wedgeRoundRectCallout">
              <a:avLst>
                <a:gd name="adj1" fmla="val -6708"/>
                <a:gd name="adj2" fmla="val 40750"/>
                <a:gd name="adj3" fmla="val 16667"/>
              </a:avLst>
            </a:prstGeom>
            <a:noFill/>
            <a:ln w="9525">
              <a:noFill/>
            </a:ln>
          </p:spPr>
          <p:txBody>
            <a:bodyPr anchor="t"/>
            <a:p>
              <a:pPr lvl="0" indent="0"/>
              <a:r>
                <a:rPr lang="zh-CN" altLang="en-US" sz="1600" b="1" dirty="0">
                  <a:solidFill>
                    <a:schemeClr val="tx2"/>
                  </a:solidFill>
                  <a:latin typeface="Times New Roman" panose="02020603050405020304" pitchFamily="18" charset="0"/>
                  <a:ea typeface="宋体" panose="02010600030101010101" pitchFamily="2" charset="-122"/>
                </a:rPr>
                <a:t>（</a:t>
              </a:r>
              <a:r>
                <a:rPr lang="en-US" altLang="zh-CN" sz="1600" b="1" dirty="0">
                  <a:solidFill>
                    <a:schemeClr val="tx2"/>
                  </a:solidFill>
                  <a:latin typeface="Times New Roman" panose="02020603050405020304" pitchFamily="18" charset="0"/>
                  <a:ea typeface="宋体" panose="02010600030101010101" pitchFamily="2" charset="-122"/>
                </a:rPr>
                <a:t>4</a:t>
              </a:r>
              <a:r>
                <a:rPr lang="zh-CN" altLang="en-US" sz="1600" b="1" dirty="0">
                  <a:solidFill>
                    <a:schemeClr val="tx2"/>
                  </a:solidFill>
                  <a:latin typeface="Times New Roman" panose="02020603050405020304" pitchFamily="18" charset="0"/>
                  <a:ea typeface="宋体" panose="02010600030101010101" pitchFamily="2" charset="-122"/>
                </a:rPr>
                <a:t>）        </a:t>
              </a:r>
              <a:r>
                <a:rPr lang="en-US" altLang="zh-CN" sz="1600" b="1" dirty="0">
                  <a:solidFill>
                    <a:schemeClr val="tx2"/>
                  </a:solidFill>
                  <a:latin typeface="Times New Roman" panose="02020603050405020304" pitchFamily="18" charset="0"/>
                  <a:ea typeface="宋体" panose="02010600030101010101" pitchFamily="2" charset="-122"/>
                </a:rPr>
                <a:t>6 000</a:t>
              </a:r>
              <a:endParaRPr lang="en-US" altLang="zh-CN" sz="1600" b="1" dirty="0">
                <a:solidFill>
                  <a:schemeClr val="tx2"/>
                </a:solidFill>
                <a:latin typeface="Times New Roman" panose="02020603050405020304" pitchFamily="18" charset="0"/>
                <a:ea typeface="宋体" panose="02010600030101010101" pitchFamily="2" charset="-122"/>
              </a:endParaRPr>
            </a:p>
          </p:txBody>
        </p:sp>
        <p:sp>
          <p:nvSpPr>
            <p:cNvPr id="60435" name="AutoShape 29"/>
            <p:cNvSpPr/>
            <p:nvPr/>
          </p:nvSpPr>
          <p:spPr>
            <a:xfrm>
              <a:off x="5232" y="2640"/>
              <a:ext cx="3740" cy="792"/>
            </a:xfrm>
            <a:prstGeom prst="wedgeEllipseCallout">
              <a:avLst>
                <a:gd name="adj1" fmla="val 35426"/>
                <a:gd name="adj2" fmla="val 31074"/>
              </a:avLst>
            </a:prstGeom>
            <a:solidFill>
              <a:srgbClr val="FF99FF"/>
            </a:solidFill>
            <a:ln w="9525" cap="flat" cmpd="sng">
              <a:solidFill>
                <a:schemeClr val="tx1"/>
              </a:solidFill>
              <a:prstDash val="sysDot"/>
              <a:miter/>
              <a:headEnd type="none" w="med" len="med"/>
              <a:tailEnd type="none" w="med" len="med"/>
            </a:ln>
          </p:spPr>
          <p:txBody>
            <a:bodyPr anchor="t"/>
            <a:p>
              <a:pPr lvl="0" indent="0" algn="ctr">
                <a:lnSpc>
                  <a:spcPct val="90000"/>
                </a:lnSpc>
              </a:pPr>
              <a:r>
                <a:rPr lang="zh-CN" altLang="en-US" sz="2000" b="1" dirty="0">
                  <a:solidFill>
                    <a:schemeClr val="bg1"/>
                  </a:solidFill>
                  <a:latin typeface="Times New Roman" panose="02020603050405020304" pitchFamily="18" charset="0"/>
                  <a:ea typeface="宋体" panose="02010600030101010101" pitchFamily="2" charset="-122"/>
                </a:rPr>
                <a:t>有借必有贷</a:t>
              </a:r>
              <a:endParaRPr lang="zh-CN" altLang="en-US" sz="2000" b="1" dirty="0">
                <a:solidFill>
                  <a:schemeClr val="bg1"/>
                </a:solidFill>
                <a:latin typeface="Times New Roman" panose="02020603050405020304" pitchFamily="18" charset="0"/>
                <a:ea typeface="宋体" panose="02010600030101010101" pitchFamily="2" charset="-122"/>
              </a:endParaRPr>
            </a:p>
          </p:txBody>
        </p:sp>
        <p:sp>
          <p:nvSpPr>
            <p:cNvPr id="60436" name="AutoShape 30"/>
            <p:cNvSpPr/>
            <p:nvPr/>
          </p:nvSpPr>
          <p:spPr>
            <a:xfrm>
              <a:off x="5260" y="8040"/>
              <a:ext cx="3740" cy="795"/>
            </a:xfrm>
            <a:prstGeom prst="wedgeEllipseCallout">
              <a:avLst>
                <a:gd name="adj1" fmla="val 35426"/>
                <a:gd name="adj2" fmla="val 30819"/>
              </a:avLst>
            </a:prstGeom>
            <a:solidFill>
              <a:srgbClr val="FF99FF"/>
            </a:solidFill>
            <a:ln w="9525" cap="flat" cmpd="sng">
              <a:solidFill>
                <a:schemeClr val="tx1"/>
              </a:solidFill>
              <a:prstDash val="sysDot"/>
              <a:miter/>
              <a:headEnd type="none" w="med" len="med"/>
              <a:tailEnd type="none" w="med" len="med"/>
            </a:ln>
          </p:spPr>
          <p:txBody>
            <a:bodyPr anchor="t"/>
            <a:p>
              <a:pPr lvl="0" indent="0" algn="ctr">
                <a:lnSpc>
                  <a:spcPct val="90000"/>
                </a:lnSpc>
              </a:pPr>
              <a:r>
                <a:rPr lang="zh-CN" altLang="en-US" sz="2000" b="1" dirty="0">
                  <a:solidFill>
                    <a:schemeClr val="bg1"/>
                  </a:solidFill>
                  <a:latin typeface="Times New Roman" panose="02020603050405020304" pitchFamily="18" charset="0"/>
                  <a:ea typeface="宋体" panose="02010600030101010101" pitchFamily="2" charset="-122"/>
                </a:rPr>
                <a:t>借贷必相等</a:t>
              </a:r>
              <a:endParaRPr lang="zh-CN" altLang="en-US" sz="2000" b="1" dirty="0">
                <a:solidFill>
                  <a:schemeClr val="bg1"/>
                </a:solidFill>
                <a:latin typeface="Times New Roman" panose="02020603050405020304" pitchFamily="18" charset="0"/>
                <a:ea typeface="宋体" panose="02010600030101010101" pitchFamily="2" charset="-122"/>
              </a:endParaRPr>
            </a:p>
          </p:txBody>
        </p:sp>
        <p:sp>
          <p:nvSpPr>
            <p:cNvPr id="60437" name="AutoShape 32"/>
            <p:cNvSpPr/>
            <p:nvPr/>
          </p:nvSpPr>
          <p:spPr>
            <a:xfrm>
              <a:off x="7920" y="3572"/>
              <a:ext cx="5155" cy="1475"/>
            </a:xfrm>
            <a:prstGeom prst="wedgeRectCallout">
              <a:avLst>
                <a:gd name="adj1" fmla="val 24537"/>
                <a:gd name="adj2" fmla="val 33051"/>
              </a:avLst>
            </a:prstGeom>
            <a:solidFill>
              <a:srgbClr val="FFFF99"/>
            </a:solidFill>
            <a:ln w="9525">
              <a:noFill/>
            </a:ln>
          </p:spPr>
          <p:txBody>
            <a:bodyPr anchor="t"/>
            <a:p>
              <a:pPr lvl="0" indent="0" algn="ctr"/>
              <a:r>
                <a:rPr lang="zh-CN" altLang="en-US" sz="2000" dirty="0">
                  <a:latin typeface="Times New Roman" panose="02020603050405020304" pitchFamily="18" charset="0"/>
                  <a:ea typeface="宋体" panose="02010600030101010101" pitchFamily="2" charset="-122"/>
                </a:rPr>
                <a:t>借方</a:t>
              </a:r>
              <a:r>
                <a:rPr lang="zh-CN" altLang="en-US" sz="2000" b="1" dirty="0">
                  <a:latin typeface="Times New Roman" panose="02020603050405020304" pitchFamily="18" charset="0"/>
                  <a:ea typeface="宋体" panose="02010600030101010101" pitchFamily="2" charset="-122"/>
                </a:rPr>
                <a:t>        短期借款</a:t>
              </a:r>
              <a:r>
                <a:rPr lang="zh-CN" altLang="en-US" sz="2000" dirty="0">
                  <a:latin typeface="Times New Roman" panose="02020603050405020304" pitchFamily="18" charset="0"/>
                  <a:ea typeface="宋体" panose="02010600030101010101" pitchFamily="2" charset="-122"/>
                </a:rPr>
                <a:t>        贷方</a:t>
              </a:r>
              <a:endParaRPr lang="zh-CN" altLang="en-US" sz="2000" dirty="0">
                <a:latin typeface="Times New Roman" panose="02020603050405020304" pitchFamily="18" charset="0"/>
                <a:ea typeface="宋体" panose="02010600030101010101" pitchFamily="2" charset="-122"/>
              </a:endParaRPr>
            </a:p>
          </p:txBody>
        </p:sp>
        <p:sp>
          <p:nvSpPr>
            <p:cNvPr id="60438" name="Line 33"/>
            <p:cNvSpPr/>
            <p:nvPr/>
          </p:nvSpPr>
          <p:spPr>
            <a:xfrm flipV="1">
              <a:off x="7975" y="4255"/>
              <a:ext cx="5102" cy="0"/>
            </a:xfrm>
            <a:prstGeom prst="line">
              <a:avLst/>
            </a:prstGeom>
            <a:ln w="28575" cap="flat" cmpd="sng">
              <a:solidFill>
                <a:srgbClr val="0000FF"/>
              </a:solidFill>
              <a:prstDash val="solid"/>
              <a:round/>
              <a:headEnd type="none" w="med" len="med"/>
              <a:tailEnd type="none" w="med" len="med"/>
            </a:ln>
          </p:spPr>
        </p:sp>
        <p:sp>
          <p:nvSpPr>
            <p:cNvPr id="60439" name="Line 34"/>
            <p:cNvSpPr/>
            <p:nvPr/>
          </p:nvSpPr>
          <p:spPr>
            <a:xfrm>
              <a:off x="10355" y="4255"/>
              <a:ext cx="0" cy="1360"/>
            </a:xfrm>
            <a:prstGeom prst="line">
              <a:avLst/>
            </a:prstGeom>
            <a:ln w="9525" cap="flat" cmpd="sng">
              <a:solidFill>
                <a:srgbClr val="0000FF"/>
              </a:solidFill>
              <a:prstDash val="solid"/>
              <a:round/>
              <a:headEnd type="none" w="med" len="med"/>
              <a:tailEnd type="none" w="med" len="med"/>
            </a:ln>
          </p:spPr>
        </p:sp>
        <p:sp>
          <p:nvSpPr>
            <p:cNvPr id="60440" name="AutoShape 35"/>
            <p:cNvSpPr/>
            <p:nvPr/>
          </p:nvSpPr>
          <p:spPr>
            <a:xfrm>
              <a:off x="10130" y="4335"/>
              <a:ext cx="1815" cy="567"/>
            </a:xfrm>
            <a:prstGeom prst="wedgeRoundRectCallout">
              <a:avLst>
                <a:gd name="adj1" fmla="val 7162"/>
                <a:gd name="adj2" fmla="val 61894"/>
                <a:gd name="adj3" fmla="val 16667"/>
              </a:avLst>
            </a:prstGeom>
            <a:noFill/>
            <a:ln w="9525">
              <a:noFill/>
            </a:ln>
          </p:spPr>
          <p:txBody>
            <a:bodyPr anchor="t"/>
            <a:p>
              <a:pPr lvl="0" indent="0" algn="ctr"/>
              <a:r>
                <a:rPr lang="zh-CN" altLang="en-US" sz="1600" b="1" dirty="0">
                  <a:solidFill>
                    <a:schemeClr val="tx2"/>
                  </a:solidFill>
                  <a:latin typeface="Times New Roman" panose="02020603050405020304" pitchFamily="18" charset="0"/>
                  <a:ea typeface="宋体" panose="02010600030101010101" pitchFamily="2" charset="-122"/>
                </a:rPr>
                <a:t>期初余额</a:t>
              </a:r>
              <a:endParaRPr lang="zh-CN" altLang="en-US" sz="1600" b="1" dirty="0">
                <a:solidFill>
                  <a:schemeClr val="tx2"/>
                </a:solidFill>
                <a:latin typeface="Times New Roman" panose="02020603050405020304" pitchFamily="18" charset="0"/>
                <a:ea typeface="宋体" panose="02010600030101010101" pitchFamily="2" charset="-122"/>
              </a:endParaRPr>
            </a:p>
          </p:txBody>
        </p:sp>
        <p:sp>
          <p:nvSpPr>
            <p:cNvPr id="60441" name="AutoShape 36"/>
            <p:cNvSpPr/>
            <p:nvPr/>
          </p:nvSpPr>
          <p:spPr>
            <a:xfrm>
              <a:off x="11492" y="4367"/>
              <a:ext cx="1815" cy="422"/>
            </a:xfrm>
            <a:prstGeom prst="wedgeRoundRectCallout">
              <a:avLst>
                <a:gd name="adj1" fmla="val 44630"/>
                <a:gd name="adj2" fmla="val 100296"/>
                <a:gd name="adj3" fmla="val 16667"/>
              </a:avLst>
            </a:prstGeom>
            <a:noFill/>
            <a:ln w="9525">
              <a:noFill/>
            </a:ln>
          </p:spPr>
          <p:txBody>
            <a:bodyPr anchor="t"/>
            <a:p>
              <a:pPr lvl="0" indent="0" algn="ctr"/>
              <a:r>
                <a:rPr lang="en-US" altLang="zh-CN" sz="1600" b="1" dirty="0">
                  <a:solidFill>
                    <a:schemeClr val="tx2"/>
                  </a:solidFill>
                  <a:latin typeface="Times New Roman" panose="02020603050405020304" pitchFamily="18" charset="0"/>
                  <a:ea typeface="宋体" panose="02010600030101010101" pitchFamily="2" charset="-122"/>
                </a:rPr>
                <a:t>   100 000</a:t>
              </a:r>
              <a:endParaRPr lang="en-US" altLang="zh-CN" sz="1600" b="1" dirty="0">
                <a:solidFill>
                  <a:schemeClr val="tx2"/>
                </a:solidFill>
                <a:latin typeface="Times New Roman" panose="02020603050405020304" pitchFamily="18" charset="0"/>
                <a:ea typeface="宋体" panose="02010600030101010101" pitchFamily="2" charset="-122"/>
              </a:endParaRPr>
            </a:p>
          </p:txBody>
        </p:sp>
        <p:sp>
          <p:nvSpPr>
            <p:cNvPr id="60442" name="AutoShape 37"/>
            <p:cNvSpPr/>
            <p:nvPr/>
          </p:nvSpPr>
          <p:spPr>
            <a:xfrm>
              <a:off x="10500" y="5047"/>
              <a:ext cx="2720" cy="567"/>
            </a:xfrm>
            <a:prstGeom prst="wedgeRoundRectCallout">
              <a:avLst>
                <a:gd name="adj1" fmla="val -6708"/>
                <a:gd name="adj2" fmla="val 40750"/>
                <a:gd name="adj3" fmla="val 16667"/>
              </a:avLst>
            </a:prstGeom>
            <a:noFill/>
            <a:ln w="9525">
              <a:noFill/>
            </a:ln>
          </p:spPr>
          <p:txBody>
            <a:bodyPr anchor="t"/>
            <a:p>
              <a:pPr lvl="0" indent="0"/>
              <a:r>
                <a:rPr lang="zh-CN" altLang="en-US" sz="1600" b="1" dirty="0">
                  <a:solidFill>
                    <a:schemeClr val="tx2"/>
                  </a:solidFill>
                  <a:latin typeface="Times New Roman" panose="02020603050405020304" pitchFamily="18" charset="0"/>
                  <a:ea typeface="宋体" panose="02010600030101010101" pitchFamily="2" charset="-122"/>
                </a:rPr>
                <a:t>（</a:t>
              </a:r>
              <a:r>
                <a:rPr lang="en-US" altLang="zh-CN" sz="1600" b="1" dirty="0">
                  <a:solidFill>
                    <a:schemeClr val="tx2"/>
                  </a:solidFill>
                  <a:latin typeface="Times New Roman" panose="02020603050405020304" pitchFamily="18" charset="0"/>
                  <a:ea typeface="宋体" panose="02010600030101010101" pitchFamily="2" charset="-122"/>
                </a:rPr>
                <a:t>1</a:t>
              </a:r>
              <a:r>
                <a:rPr lang="zh-CN" altLang="en-US" sz="1600" b="1" dirty="0">
                  <a:solidFill>
                    <a:schemeClr val="tx2"/>
                  </a:solidFill>
                  <a:latin typeface="Times New Roman" panose="02020603050405020304" pitchFamily="18" charset="0"/>
                  <a:ea typeface="宋体" panose="02010600030101010101" pitchFamily="2" charset="-122"/>
                </a:rPr>
                <a:t>）     </a:t>
              </a:r>
              <a:r>
                <a:rPr lang="en-US" altLang="zh-CN" sz="1600" b="1" dirty="0">
                  <a:solidFill>
                    <a:schemeClr val="tx2"/>
                  </a:solidFill>
                  <a:latin typeface="Times New Roman" panose="02020603050405020304" pitchFamily="18" charset="0"/>
                  <a:ea typeface="宋体" panose="02010600030101010101" pitchFamily="2" charset="-122"/>
                </a:rPr>
                <a:t>200 000</a:t>
              </a:r>
              <a:endParaRPr lang="en-US" altLang="zh-CN" sz="1600" b="1" dirty="0">
                <a:solidFill>
                  <a:schemeClr val="tx2"/>
                </a:solidFill>
                <a:latin typeface="Times New Roman" panose="02020603050405020304" pitchFamily="18" charset="0"/>
                <a:ea typeface="宋体" panose="02010600030101010101" pitchFamily="2" charset="-122"/>
              </a:endParaRPr>
            </a:p>
          </p:txBody>
        </p:sp>
        <p:sp>
          <p:nvSpPr>
            <p:cNvPr id="60443" name="AutoShape 38"/>
            <p:cNvSpPr/>
            <p:nvPr/>
          </p:nvSpPr>
          <p:spPr>
            <a:xfrm>
              <a:off x="11040" y="2640"/>
              <a:ext cx="2617" cy="787"/>
            </a:xfrm>
            <a:prstGeom prst="wedgeRoundRectCallout">
              <a:avLst>
                <a:gd name="adj1" fmla="val -53532"/>
                <a:gd name="adj2" fmla="val 92856"/>
                <a:gd name="adj3" fmla="val 16667"/>
              </a:avLst>
            </a:prstGeom>
            <a:solidFill>
              <a:srgbClr val="CCFFCC"/>
            </a:solidFill>
            <a:ln w="9525" cap="flat" cmpd="sng">
              <a:solidFill>
                <a:schemeClr val="tx1"/>
              </a:solidFill>
              <a:prstDash val="sysDot"/>
              <a:miter/>
              <a:headEnd type="none" w="med" len="med"/>
              <a:tailEnd type="none" w="med" len="med"/>
            </a:ln>
          </p:spPr>
          <p:txBody>
            <a:bodyPr anchor="t"/>
            <a:p>
              <a:pPr lvl="0" indent="0" algn="ctr"/>
              <a:r>
                <a:rPr lang="zh-CN" altLang="en-US" sz="2000" b="1" dirty="0">
                  <a:solidFill>
                    <a:srgbClr val="0000FF"/>
                  </a:solidFill>
                  <a:latin typeface="Times New Roman" panose="02020603050405020304" pitchFamily="18" charset="0"/>
                  <a:ea typeface="宋体" panose="02010600030101010101" pitchFamily="2" charset="-122"/>
                </a:rPr>
                <a:t>负债类账户</a:t>
              </a:r>
              <a:endParaRPr lang="zh-CN" altLang="en-US" sz="2000" b="1" dirty="0">
                <a:solidFill>
                  <a:srgbClr val="0000FF"/>
                </a:solidFill>
                <a:latin typeface="Times New Roman" panose="02020603050405020304" pitchFamily="18" charset="0"/>
                <a:ea typeface="宋体" panose="02010600030101010101" pitchFamily="2" charset="-122"/>
              </a:endParaRPr>
            </a:p>
          </p:txBody>
        </p:sp>
        <p:sp>
          <p:nvSpPr>
            <p:cNvPr id="60444" name="AutoShape 39"/>
            <p:cNvSpPr/>
            <p:nvPr/>
          </p:nvSpPr>
          <p:spPr>
            <a:xfrm>
              <a:off x="7560" y="4320"/>
              <a:ext cx="2720" cy="567"/>
            </a:xfrm>
            <a:prstGeom prst="wedgeRoundRectCallout">
              <a:avLst>
                <a:gd name="adj1" fmla="val -6708"/>
                <a:gd name="adj2" fmla="val 1102"/>
                <a:gd name="adj3" fmla="val 16667"/>
              </a:avLst>
            </a:prstGeom>
            <a:noFill/>
            <a:ln w="9525">
              <a:noFill/>
            </a:ln>
          </p:spPr>
          <p:txBody>
            <a:bodyPr anchor="t"/>
            <a:p>
              <a:pPr lvl="0" indent="0"/>
              <a:r>
                <a:rPr lang="zh-CN" altLang="en-US" sz="1600" b="1" dirty="0">
                  <a:solidFill>
                    <a:schemeClr val="tx2"/>
                  </a:solidFill>
                  <a:latin typeface="Times New Roman" panose="02020603050405020304" pitchFamily="18" charset="0"/>
                  <a:ea typeface="宋体" panose="02010600030101010101" pitchFamily="2" charset="-122"/>
                </a:rPr>
                <a:t>（</a:t>
              </a:r>
              <a:r>
                <a:rPr lang="en-US" altLang="zh-CN" sz="1600" b="1" dirty="0">
                  <a:solidFill>
                    <a:schemeClr val="tx2"/>
                  </a:solidFill>
                  <a:latin typeface="Times New Roman" panose="02020603050405020304" pitchFamily="18" charset="0"/>
                  <a:ea typeface="宋体" panose="02010600030101010101" pitchFamily="2" charset="-122"/>
                </a:rPr>
                <a:t>6</a:t>
              </a:r>
              <a:r>
                <a:rPr lang="zh-CN" altLang="en-US" sz="1600" b="1" dirty="0">
                  <a:solidFill>
                    <a:schemeClr val="tx2"/>
                  </a:solidFill>
                  <a:latin typeface="Times New Roman" panose="02020603050405020304" pitchFamily="18" charset="0"/>
                  <a:ea typeface="宋体" panose="02010600030101010101" pitchFamily="2" charset="-122"/>
                </a:rPr>
                <a:t>）       </a:t>
              </a:r>
              <a:r>
                <a:rPr lang="en-US" altLang="zh-CN" sz="1600" b="1" dirty="0">
                  <a:solidFill>
                    <a:schemeClr val="tx2"/>
                  </a:solidFill>
                  <a:latin typeface="Times New Roman" panose="02020603050405020304" pitchFamily="18" charset="0"/>
                  <a:ea typeface="宋体" panose="02010600030101010101" pitchFamily="2" charset="-122"/>
                </a:rPr>
                <a:t>20 000</a:t>
              </a:r>
              <a:endParaRPr lang="en-US" altLang="zh-CN" sz="1600" b="1" dirty="0">
                <a:solidFill>
                  <a:schemeClr val="tx2"/>
                </a:solidFill>
                <a:latin typeface="Times New Roman" panose="02020603050405020304" pitchFamily="18" charset="0"/>
                <a:ea typeface="宋体" panose="02010600030101010101" pitchFamily="2" charset="-122"/>
              </a:endParaRPr>
            </a:p>
          </p:txBody>
        </p:sp>
        <p:sp>
          <p:nvSpPr>
            <p:cNvPr id="60445" name="AutoShape 40"/>
            <p:cNvSpPr/>
            <p:nvPr/>
          </p:nvSpPr>
          <p:spPr>
            <a:xfrm>
              <a:off x="4080" y="5072"/>
              <a:ext cx="2720" cy="567"/>
            </a:xfrm>
            <a:prstGeom prst="wedgeRoundRectCallout">
              <a:avLst>
                <a:gd name="adj1" fmla="val -6708"/>
                <a:gd name="adj2" fmla="val 1102"/>
                <a:gd name="adj3" fmla="val 16667"/>
              </a:avLst>
            </a:prstGeom>
            <a:noFill/>
            <a:ln w="9525">
              <a:noFill/>
            </a:ln>
          </p:spPr>
          <p:txBody>
            <a:bodyPr anchor="t"/>
            <a:p>
              <a:pPr lvl="0" indent="0"/>
              <a:r>
                <a:rPr lang="zh-CN" altLang="en-US" sz="1600" b="1" dirty="0">
                  <a:solidFill>
                    <a:schemeClr val="tx2"/>
                  </a:solidFill>
                  <a:latin typeface="Times New Roman" panose="02020603050405020304" pitchFamily="18" charset="0"/>
                  <a:ea typeface="宋体" panose="02010600030101010101" pitchFamily="2" charset="-122"/>
                </a:rPr>
                <a:t>（</a:t>
              </a:r>
              <a:r>
                <a:rPr lang="en-US" altLang="zh-CN" sz="1600" b="1" dirty="0">
                  <a:solidFill>
                    <a:schemeClr val="tx2"/>
                  </a:solidFill>
                  <a:latin typeface="Times New Roman" panose="02020603050405020304" pitchFamily="18" charset="0"/>
                  <a:ea typeface="宋体" panose="02010600030101010101" pitchFamily="2" charset="-122"/>
                </a:rPr>
                <a:t>6</a:t>
              </a:r>
              <a:r>
                <a:rPr lang="zh-CN" altLang="en-US" sz="1600" b="1" dirty="0">
                  <a:solidFill>
                    <a:schemeClr val="tx2"/>
                  </a:solidFill>
                  <a:latin typeface="Times New Roman" panose="02020603050405020304" pitchFamily="18" charset="0"/>
                  <a:ea typeface="宋体" panose="02010600030101010101" pitchFamily="2" charset="-122"/>
                </a:rPr>
                <a:t>）      </a:t>
              </a:r>
              <a:r>
                <a:rPr lang="en-US" altLang="zh-CN" sz="1600" b="1" dirty="0">
                  <a:solidFill>
                    <a:schemeClr val="tx2"/>
                  </a:solidFill>
                  <a:latin typeface="Times New Roman" panose="02020603050405020304" pitchFamily="18" charset="0"/>
                  <a:ea typeface="宋体" panose="02010600030101010101" pitchFamily="2" charset="-122"/>
                </a:rPr>
                <a:t>50 000</a:t>
              </a:r>
              <a:endParaRPr lang="en-US" altLang="zh-CN" sz="1600" b="1" dirty="0">
                <a:solidFill>
                  <a:schemeClr val="tx2"/>
                </a:solidFill>
                <a:latin typeface="Times New Roman" panose="02020603050405020304" pitchFamily="18" charset="0"/>
                <a:ea typeface="宋体" panose="02010600030101010101" pitchFamily="2" charset="-122"/>
              </a:endParaRPr>
            </a:p>
          </p:txBody>
        </p:sp>
        <p:sp>
          <p:nvSpPr>
            <p:cNvPr id="60446" name="AutoShape 41"/>
            <p:cNvSpPr/>
            <p:nvPr/>
          </p:nvSpPr>
          <p:spPr>
            <a:xfrm>
              <a:off x="1800" y="9120"/>
              <a:ext cx="10440" cy="840"/>
            </a:xfrm>
            <a:prstGeom prst="wedgeRoundRectCallout">
              <a:avLst>
                <a:gd name="adj1" fmla="val -10634"/>
                <a:gd name="adj2" fmla="val 40181"/>
                <a:gd name="adj3" fmla="val 16667"/>
              </a:avLst>
            </a:prstGeom>
            <a:solidFill>
              <a:srgbClr val="66FFFF"/>
            </a:solidFill>
            <a:ln w="9525" cap="flat" cmpd="sng">
              <a:solidFill>
                <a:schemeClr val="tx1"/>
              </a:solidFill>
              <a:prstDash val="sysDot"/>
              <a:miter/>
              <a:headEnd type="none" w="med" len="med"/>
              <a:tailEnd type="none" w="med" len="med"/>
            </a:ln>
          </p:spPr>
          <p:txBody>
            <a:bodyPr anchor="t"/>
            <a:p>
              <a:pPr lvl="0" indent="0" algn="ctr"/>
              <a:r>
                <a:rPr lang="zh-CN" altLang="en-US" sz="2000" b="1" dirty="0">
                  <a:solidFill>
                    <a:srgbClr val="FF0000"/>
                  </a:solidFill>
                  <a:latin typeface="Times New Roman" panose="02020603050405020304" pitchFamily="18" charset="0"/>
                  <a:ea typeface="宋体" panose="02010600030101010101" pitchFamily="2" charset="-122"/>
                </a:rPr>
                <a:t>业务类型</a:t>
              </a:r>
              <a:r>
                <a:rPr lang="zh-CN" altLang="en-US" sz="2000" b="1" dirty="0">
                  <a:solidFill>
                    <a:srgbClr val="0000FF"/>
                  </a:solidFill>
                  <a:latin typeface="Times New Roman" panose="02020603050405020304" pitchFamily="18" charset="0"/>
                  <a:ea typeface="宋体" panose="02010600030101010101" pitchFamily="2" charset="-122"/>
                </a:rPr>
                <a:t>：</a:t>
              </a:r>
              <a:r>
                <a:rPr lang="zh-CN" altLang="en-US" b="1" dirty="0">
                  <a:solidFill>
                    <a:srgbClr val="0000FF"/>
                  </a:solidFill>
                  <a:latin typeface="Arial" panose="020B0604020202020204" pitchFamily="34" charset="0"/>
                  <a:ea typeface="宋体" panose="02010600030101010101" pitchFamily="2" charset="-122"/>
                </a:rPr>
                <a:t>影响等式双方要素，双方同减</a:t>
              </a:r>
              <a:endParaRPr lang="zh-CN" altLang="en-US" b="1" dirty="0">
                <a:solidFill>
                  <a:srgbClr val="0000FF"/>
                </a:solidFill>
                <a:latin typeface="Arial" panose="020B0604020202020204" pitchFamily="34" charset="0"/>
                <a:ea typeface="宋体" panose="02010600030101010101" pitchFamily="2" charset="-122"/>
              </a:endParaRPr>
            </a:p>
          </p:txBody>
        </p:sp>
        <p:sp>
          <p:nvSpPr>
            <p:cNvPr id="60447" name="AutoShape 43"/>
            <p:cNvSpPr/>
            <p:nvPr/>
          </p:nvSpPr>
          <p:spPr>
            <a:xfrm>
              <a:off x="7920" y="3600"/>
              <a:ext cx="1080" cy="600"/>
            </a:xfrm>
            <a:prstGeom prst="wedgeEllipseCallout">
              <a:avLst>
                <a:gd name="adj1" fmla="val -12037"/>
                <a:gd name="adj2" fmla="val 24583"/>
              </a:avLst>
            </a:prstGeom>
            <a:noFill/>
            <a:ln w="28575" cap="flat" cmpd="sng">
              <a:solidFill>
                <a:srgbClr val="FF0000"/>
              </a:solidFill>
              <a:prstDash val="solid"/>
              <a:miter/>
              <a:headEnd type="none" w="med" len="med"/>
              <a:tailEnd type="none" w="med" len="med"/>
            </a:ln>
          </p:spPr>
          <p:txBody>
            <a:bodyPr anchor="t"/>
            <a:p>
              <a:pPr lvl="0" indent="0" algn="ctr"/>
              <a:endParaRPr lang="zh-CN" altLang="zh-CN" dirty="0">
                <a:latin typeface="Arial" panose="020B0604020202020204" pitchFamily="34" charset="0"/>
                <a:ea typeface="宋体" panose="02010600030101010101" pitchFamily="2" charset="-122"/>
              </a:endParaRPr>
            </a:p>
          </p:txBody>
        </p:sp>
        <p:sp>
          <p:nvSpPr>
            <p:cNvPr id="60448" name="AutoShape 45"/>
            <p:cNvSpPr/>
            <p:nvPr/>
          </p:nvSpPr>
          <p:spPr>
            <a:xfrm>
              <a:off x="7800" y="6480"/>
              <a:ext cx="1080" cy="600"/>
            </a:xfrm>
            <a:prstGeom prst="wedgeEllipseCallout">
              <a:avLst>
                <a:gd name="adj1" fmla="val -12037"/>
                <a:gd name="adj2" fmla="val 24583"/>
              </a:avLst>
            </a:prstGeom>
            <a:noFill/>
            <a:ln w="28575" cap="flat" cmpd="sng">
              <a:solidFill>
                <a:srgbClr val="FF0000"/>
              </a:solidFill>
              <a:prstDash val="solid"/>
              <a:miter/>
              <a:headEnd type="none" w="med" len="med"/>
              <a:tailEnd type="none" w="med" len="med"/>
            </a:ln>
          </p:spPr>
          <p:txBody>
            <a:bodyPr anchor="t"/>
            <a:p>
              <a:pPr lvl="0" indent="0" algn="ctr"/>
              <a:endParaRPr lang="zh-CN" altLang="zh-CN" dirty="0">
                <a:latin typeface="Arial" panose="020B0604020202020204" pitchFamily="34" charset="0"/>
                <a:ea typeface="宋体" panose="02010600030101010101" pitchFamily="2" charset="-122"/>
              </a:endParaRPr>
            </a:p>
          </p:txBody>
        </p:sp>
        <p:sp>
          <p:nvSpPr>
            <p:cNvPr id="60449" name="Line 46"/>
            <p:cNvSpPr/>
            <p:nvPr/>
          </p:nvSpPr>
          <p:spPr>
            <a:xfrm>
              <a:off x="9000" y="4800"/>
              <a:ext cx="1080" cy="0"/>
            </a:xfrm>
            <a:prstGeom prst="line">
              <a:avLst/>
            </a:prstGeom>
            <a:ln w="28575" cap="flat" cmpd="sng">
              <a:solidFill>
                <a:srgbClr val="FF0000"/>
              </a:solidFill>
              <a:prstDash val="solid"/>
              <a:round/>
              <a:headEnd type="none" w="med" len="med"/>
              <a:tailEnd type="none" w="med" len="med"/>
            </a:ln>
          </p:spPr>
        </p:sp>
        <p:sp>
          <p:nvSpPr>
            <p:cNvPr id="60450" name="Line 47"/>
            <p:cNvSpPr/>
            <p:nvPr/>
          </p:nvSpPr>
          <p:spPr>
            <a:xfrm>
              <a:off x="9120" y="7800"/>
              <a:ext cx="1080" cy="0"/>
            </a:xfrm>
            <a:prstGeom prst="line">
              <a:avLst/>
            </a:prstGeom>
            <a:ln w="28575" cap="flat" cmpd="sng">
              <a:solidFill>
                <a:srgbClr val="FF0000"/>
              </a:solidFill>
              <a:prstDash val="solid"/>
              <a:round/>
              <a:headEnd type="none" w="med" len="med"/>
              <a:tailEnd type="none" w="med" len="med"/>
            </a:ln>
          </p:spPr>
        </p:sp>
        <p:sp>
          <p:nvSpPr>
            <p:cNvPr id="60451" name="Line 48"/>
            <p:cNvSpPr/>
            <p:nvPr/>
          </p:nvSpPr>
          <p:spPr>
            <a:xfrm>
              <a:off x="5400" y="5520"/>
              <a:ext cx="1080" cy="0"/>
            </a:xfrm>
            <a:prstGeom prst="line">
              <a:avLst/>
            </a:prstGeom>
            <a:ln w="28575" cap="flat" cmpd="sng">
              <a:solidFill>
                <a:srgbClr val="FF0000"/>
              </a:solidFill>
              <a:prstDash val="solid"/>
              <a:round/>
              <a:headEnd type="none" w="med" len="med"/>
              <a:tailEnd type="none" w="med" len="med"/>
            </a:ln>
          </p:spPr>
        </p:sp>
        <p:sp>
          <p:nvSpPr>
            <p:cNvPr id="60452" name="AutoShape 49"/>
            <p:cNvSpPr/>
            <p:nvPr/>
          </p:nvSpPr>
          <p:spPr>
            <a:xfrm>
              <a:off x="5440" y="3580"/>
              <a:ext cx="1080" cy="600"/>
            </a:xfrm>
            <a:prstGeom prst="wedgeEllipseCallout">
              <a:avLst>
                <a:gd name="adj1" fmla="val -12037"/>
                <a:gd name="adj2" fmla="val 24583"/>
              </a:avLst>
            </a:prstGeom>
            <a:noFill/>
            <a:ln w="28575" cap="flat" cmpd="sng">
              <a:solidFill>
                <a:srgbClr val="FF0000"/>
              </a:solidFill>
              <a:prstDash val="solid"/>
              <a:miter/>
              <a:headEnd type="none" w="med" len="med"/>
              <a:tailEnd type="none" w="med" len="med"/>
            </a:ln>
          </p:spPr>
          <p:txBody>
            <a:bodyPr anchor="t"/>
            <a:p>
              <a:pPr lvl="0" indent="0" algn="ctr"/>
              <a:endParaRPr lang="zh-CN" altLang="zh-CN" dirty="0">
                <a:latin typeface="Arial" panose="020B0604020202020204" pitchFamily="34" charset="0"/>
                <a:ea typeface="宋体" panose="02010600030101010101" pitchFamily="2" charset="-122"/>
              </a:endParaRPr>
            </a:p>
          </p:txBody>
        </p:sp>
      </p:gr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2"/>
          <p:cNvSpPr>
            <a:spLocks noGrp="1"/>
          </p:cNvSpPr>
          <p:nvPr>
            <p:ph idx="1"/>
          </p:nvPr>
        </p:nvSpPr>
        <p:spPr>
          <a:xfrm>
            <a:off x="381000" y="533400"/>
            <a:ext cx="8458200" cy="2070100"/>
          </a:xfrm>
        </p:spPr>
        <p:txBody>
          <a:bodyPr wrap="square" lIns="91440" tIns="45720" rIns="91440" bIns="45720" anchor="t"/>
          <a:p>
            <a:pPr marL="0" indent="0" eaLnBrk="1" hangingPunct="1">
              <a:lnSpc>
                <a:spcPct val="90000"/>
              </a:lnSpc>
              <a:buNone/>
            </a:pPr>
            <a:r>
              <a:rPr lang="zh-CN" altLang="en-US" sz="2400" b="1" dirty="0">
                <a:latin typeface="楷体" panose="02010609060101010101" charset="-122"/>
                <a:ea typeface="楷体" panose="02010609060101010101" charset="-122"/>
              </a:rPr>
              <a:t>（三）借贷记账法下会计分录的编制</a:t>
            </a:r>
            <a:endParaRPr lang="zh-CN" altLang="en-US" sz="2400" b="1" dirty="0">
              <a:latin typeface="楷体" panose="02010609060101010101" charset="-122"/>
              <a:ea typeface="楷体" panose="02010609060101010101" charset="-122"/>
            </a:endParaRPr>
          </a:p>
          <a:p>
            <a:pPr marL="0" indent="0" eaLnBrk="1" hangingPunct="1">
              <a:lnSpc>
                <a:spcPct val="90000"/>
              </a:lnSpc>
              <a:buNone/>
            </a:pPr>
            <a:r>
              <a:rPr lang="en-US" sz="2400" b="1" dirty="0">
                <a:latin typeface="楷体" panose="02010609060101010101" charset="-122"/>
                <a:ea typeface="楷体" panose="02010609060101010101" charset="-122"/>
              </a:rPr>
              <a:t>1.</a:t>
            </a:r>
            <a:r>
              <a:rPr lang="zh-CN" altLang="en-US" sz="2400" b="1" dirty="0">
                <a:latin typeface="楷体" panose="02010609060101010101" charset="-122"/>
                <a:ea typeface="楷体" panose="02010609060101010101" charset="-122"/>
              </a:rPr>
              <a:t>会计分录的定义</a:t>
            </a:r>
            <a:endParaRPr lang="zh-CN" altLang="en-US" sz="2400" b="1" dirty="0">
              <a:latin typeface="楷体" panose="02010609060101010101" charset="-122"/>
              <a:ea typeface="楷体" panose="02010609060101010101" charset="-122"/>
            </a:endParaRPr>
          </a:p>
          <a:p>
            <a:pPr marL="0" indent="0" eaLnBrk="1" hangingPunct="1">
              <a:lnSpc>
                <a:spcPct val="90000"/>
              </a:lnSpc>
              <a:buNone/>
            </a:pPr>
            <a:r>
              <a:rPr lang="zh-CN" altLang="en-US" sz="2400" b="1" dirty="0">
                <a:latin typeface="楷体" panose="02010609060101010101" charset="-122"/>
                <a:ea typeface="楷体" panose="02010609060101010101" charset="-122"/>
              </a:rPr>
              <a:t>    </a:t>
            </a:r>
            <a:r>
              <a:rPr lang="zh-CN" altLang="en-US" sz="2400" dirty="0">
                <a:solidFill>
                  <a:srgbClr val="FF0000"/>
                </a:solidFill>
                <a:latin typeface="楷体" panose="02010609060101010101" charset="-122"/>
                <a:ea typeface="楷体" panose="02010609060101010101" charset="-122"/>
              </a:rPr>
              <a:t>★</a:t>
            </a:r>
            <a:r>
              <a:rPr lang="zh-CN" altLang="en-US" sz="2400" dirty="0">
                <a:latin typeface="楷体" panose="02010609060101010101" charset="-122"/>
                <a:ea typeface="楷体" panose="02010609060101010101" charset="-122"/>
              </a:rPr>
              <a:t>是指在将交易或事项登记账户之前，预先确定的应登记</a:t>
            </a:r>
            <a:r>
              <a:rPr lang="zh-CN" altLang="en-US" sz="2400" dirty="0">
                <a:solidFill>
                  <a:srgbClr val="000000"/>
                </a:solidFill>
                <a:latin typeface="楷体" panose="02010609060101010101" charset="-122"/>
                <a:ea typeface="楷体" panose="02010609060101010101" charset="-122"/>
              </a:rPr>
              <a:t>账户的名称、账户的方向和登记金额的一种记录形式。</a:t>
            </a:r>
            <a:endParaRPr lang="zh-CN" altLang="en-US" sz="2400" dirty="0">
              <a:solidFill>
                <a:srgbClr val="000000"/>
              </a:solidFill>
              <a:latin typeface="楷体" panose="02010609060101010101" charset="-122"/>
              <a:ea typeface="楷体" panose="02010609060101010101" charset="-122"/>
            </a:endParaRPr>
          </a:p>
        </p:txBody>
      </p:sp>
      <p:grpSp>
        <p:nvGrpSpPr>
          <p:cNvPr id="64514" name="组合 2"/>
          <p:cNvGrpSpPr/>
          <p:nvPr/>
        </p:nvGrpSpPr>
        <p:grpSpPr>
          <a:xfrm>
            <a:off x="611188" y="2603500"/>
            <a:ext cx="7921625" cy="2336800"/>
            <a:chOff x="963" y="5160"/>
            <a:chExt cx="12474" cy="3678"/>
          </a:xfrm>
        </p:grpSpPr>
        <p:sp>
          <p:nvSpPr>
            <p:cNvPr id="64515" name="Text Box 3"/>
            <p:cNvSpPr txBox="1"/>
            <p:nvPr/>
          </p:nvSpPr>
          <p:spPr>
            <a:xfrm>
              <a:off x="962" y="5160"/>
              <a:ext cx="12475" cy="3677"/>
            </a:xfrm>
            <a:prstGeom prst="rect">
              <a:avLst/>
            </a:prstGeom>
            <a:solidFill>
              <a:srgbClr val="FFCC99"/>
            </a:solidFill>
            <a:ln w="9525">
              <a:noFill/>
            </a:ln>
          </p:spPr>
          <p:txBody>
            <a:bodyPr anchor="t"/>
            <a:p>
              <a:pPr lvl="0" indent="0" algn="just" eaLnBrk="0" hangingPunct="0"/>
              <a:endParaRPr lang="zh-CN" altLang="zh-CN" sz="1000" dirty="0">
                <a:latin typeface="Times New Roman" panose="02020603050405020304" pitchFamily="18" charset="0"/>
                <a:ea typeface="宋体" panose="02010600030101010101" pitchFamily="2" charset="-122"/>
              </a:endParaRPr>
            </a:p>
          </p:txBody>
        </p:sp>
        <p:sp>
          <p:nvSpPr>
            <p:cNvPr id="64516" name="AutoShape 5"/>
            <p:cNvSpPr/>
            <p:nvPr/>
          </p:nvSpPr>
          <p:spPr>
            <a:xfrm flipV="1">
              <a:off x="3572" y="5435"/>
              <a:ext cx="9362" cy="3062"/>
            </a:xfrm>
            <a:prstGeom prst="cloudCallout">
              <a:avLst>
                <a:gd name="adj1" fmla="val -36676"/>
                <a:gd name="adj2" fmla="val 10486"/>
              </a:avLst>
            </a:prstGeom>
            <a:solidFill>
              <a:srgbClr val="FFFFCC"/>
            </a:solidFill>
            <a:ln w="9525" cap="flat" cmpd="sng">
              <a:solidFill>
                <a:srgbClr val="FF00FF"/>
              </a:solidFill>
              <a:prstDash val="sysDot"/>
              <a:round/>
              <a:headEnd type="none" w="med" len="med"/>
              <a:tailEnd type="none" w="med" len="med"/>
            </a:ln>
          </p:spPr>
          <p:txBody>
            <a:bodyPr rot="10800000" anchor="t"/>
            <a:p>
              <a:pPr lvl="0" indent="0"/>
              <a:r>
                <a:rPr lang="en-US" altLang="zh-CN" sz="2000" b="1" dirty="0">
                  <a:solidFill>
                    <a:srgbClr val="FF0000"/>
                  </a:solidFill>
                  <a:latin typeface="Times New Roman" panose="02020603050405020304" pitchFamily="18" charset="0"/>
                  <a:ea typeface="宋体" panose="02010600030101010101" pitchFamily="2" charset="-122"/>
                </a:rPr>
                <a:t>◎</a:t>
              </a:r>
              <a:r>
                <a:rPr lang="zh-CN" altLang="en-US" sz="2000" b="1" dirty="0">
                  <a:solidFill>
                    <a:srgbClr val="0000FF"/>
                  </a:solidFill>
                  <a:latin typeface="Times New Roman" panose="02020603050405020304" pitchFamily="18" charset="0"/>
                  <a:ea typeface="宋体" panose="02010600030101010101" pitchFamily="2" charset="-122"/>
                </a:rPr>
                <a:t>应在哪些账户中登记</a:t>
              </a:r>
              <a:r>
                <a:rPr lang="zh-CN" altLang="en-US" sz="2000" b="1" dirty="0">
                  <a:solidFill>
                    <a:srgbClr val="FF0000"/>
                  </a:solidFill>
                  <a:latin typeface="Times New Roman" panose="02020603050405020304" pitchFamily="18" charset="0"/>
                  <a:ea typeface="宋体" panose="02010600030101010101" pitchFamily="2" charset="-122"/>
                </a:rPr>
                <a:t>？</a:t>
              </a:r>
              <a:endParaRPr lang="zh-CN" altLang="en-US" sz="2000" b="1" dirty="0">
                <a:solidFill>
                  <a:srgbClr val="0000FF"/>
                </a:solidFill>
                <a:latin typeface="Times New Roman" panose="02020603050405020304" pitchFamily="18" charset="0"/>
                <a:ea typeface="宋体" panose="02010600030101010101" pitchFamily="2" charset="-122"/>
              </a:endParaRPr>
            </a:p>
            <a:p>
              <a:pPr lvl="0" indent="0"/>
              <a:r>
                <a:rPr lang="zh-CN" altLang="en-US" sz="2000" b="1" dirty="0">
                  <a:solidFill>
                    <a:srgbClr val="FF0000"/>
                  </a:solidFill>
                  <a:latin typeface="Times New Roman" panose="02020603050405020304" pitchFamily="18" charset="0"/>
                  <a:ea typeface="宋体" panose="02010600030101010101" pitchFamily="2" charset="-122"/>
                </a:rPr>
                <a:t>◎</a:t>
              </a:r>
              <a:r>
                <a:rPr lang="zh-CN" altLang="en-US" sz="2000" b="1" dirty="0">
                  <a:solidFill>
                    <a:srgbClr val="0000FF"/>
                  </a:solidFill>
                  <a:latin typeface="Times New Roman" panose="02020603050405020304" pitchFamily="18" charset="0"/>
                  <a:ea typeface="宋体" panose="02010600030101010101" pitchFamily="2" charset="-122"/>
                </a:rPr>
                <a:t>应登记在账户的哪一方</a:t>
              </a:r>
              <a:r>
                <a:rPr lang="zh-CN" altLang="en-US" sz="2000" b="1" dirty="0">
                  <a:solidFill>
                    <a:srgbClr val="FF0000"/>
                  </a:solidFill>
                  <a:latin typeface="Times New Roman" panose="02020603050405020304" pitchFamily="18" charset="0"/>
                  <a:ea typeface="宋体" panose="02010600030101010101" pitchFamily="2" charset="-122"/>
                </a:rPr>
                <a:t>？</a:t>
              </a:r>
              <a:endParaRPr lang="zh-CN" altLang="en-US" sz="2000" b="1" dirty="0">
                <a:solidFill>
                  <a:srgbClr val="0000FF"/>
                </a:solidFill>
                <a:latin typeface="Times New Roman" panose="02020603050405020304" pitchFamily="18" charset="0"/>
                <a:ea typeface="宋体" panose="02010600030101010101" pitchFamily="2" charset="-122"/>
              </a:endParaRPr>
            </a:p>
            <a:p>
              <a:pPr lvl="0" indent="0"/>
              <a:r>
                <a:rPr lang="zh-CN" altLang="en-US" sz="2000" b="1" dirty="0">
                  <a:solidFill>
                    <a:srgbClr val="FF0000"/>
                  </a:solidFill>
                  <a:latin typeface="Times New Roman" panose="02020603050405020304" pitchFamily="18" charset="0"/>
                  <a:ea typeface="宋体" panose="02010600030101010101" pitchFamily="2" charset="-122"/>
                </a:rPr>
                <a:t>◎</a:t>
              </a:r>
              <a:r>
                <a:rPr lang="zh-CN" altLang="en-US" sz="2000" b="1" dirty="0">
                  <a:solidFill>
                    <a:srgbClr val="0000FF"/>
                  </a:solidFill>
                  <a:latin typeface="Times New Roman" panose="02020603050405020304" pitchFamily="18" charset="0"/>
                  <a:ea typeface="宋体" panose="02010600030101010101" pitchFamily="2" charset="-122"/>
                </a:rPr>
                <a:t>各账户登记的金额是多少</a:t>
              </a:r>
              <a:r>
                <a:rPr lang="zh-CN" altLang="en-US" sz="2000" b="1" dirty="0">
                  <a:solidFill>
                    <a:srgbClr val="FF0000"/>
                  </a:solidFill>
                  <a:latin typeface="Times New Roman" panose="02020603050405020304" pitchFamily="18" charset="0"/>
                  <a:ea typeface="宋体" panose="02010600030101010101" pitchFamily="2" charset="-122"/>
                </a:rPr>
                <a:t>？</a:t>
              </a:r>
              <a:endParaRPr lang="zh-CN" altLang="en-US" sz="2000" b="1" dirty="0">
                <a:latin typeface="Times New Roman" panose="02020603050405020304" pitchFamily="18" charset="0"/>
                <a:ea typeface="宋体" panose="02010600030101010101" pitchFamily="2" charset="-122"/>
              </a:endParaRPr>
            </a:p>
            <a:p>
              <a:pPr lvl="0" indent="0" algn="just" eaLnBrk="0" hangingPunct="0"/>
              <a:endParaRPr lang="en-US" altLang="zh-CN" sz="2000" b="1" dirty="0">
                <a:latin typeface="Times New Roman" panose="02020603050405020304" pitchFamily="18" charset="0"/>
                <a:ea typeface="宋体" panose="02010600030101010101" pitchFamily="2" charset="-122"/>
              </a:endParaRPr>
            </a:p>
          </p:txBody>
        </p:sp>
        <p:sp>
          <p:nvSpPr>
            <p:cNvPr id="64517" name="Text Box 6"/>
            <p:cNvSpPr txBox="1"/>
            <p:nvPr/>
          </p:nvSpPr>
          <p:spPr>
            <a:xfrm>
              <a:off x="10712" y="5550"/>
              <a:ext cx="2270" cy="2947"/>
            </a:xfrm>
            <a:prstGeom prst="rect">
              <a:avLst/>
            </a:prstGeom>
            <a:solidFill>
              <a:srgbClr val="FFFF99"/>
            </a:solidFill>
            <a:ln w="57150" cap="flat" cmpd="thinThick">
              <a:solidFill>
                <a:srgbClr val="FF66FF"/>
              </a:solidFill>
              <a:prstDash val="solid"/>
              <a:miter/>
              <a:headEnd type="none" w="med" len="med"/>
              <a:tailEnd type="none" w="med" len="med"/>
            </a:ln>
          </p:spPr>
          <p:txBody>
            <a:bodyPr anchor="t"/>
            <a:p>
              <a:pPr lvl="0" indent="0" algn="just" eaLnBrk="0" hangingPunct="0"/>
              <a:r>
                <a:rPr lang="en-US" altLang="zh-CN" sz="1000" dirty="0">
                  <a:latin typeface="Times New Roman" panose="02020603050405020304" pitchFamily="18" charset="0"/>
                  <a:ea typeface="宋体" panose="02010600030101010101" pitchFamily="2" charset="-122"/>
                </a:rPr>
                <a:t>     </a:t>
              </a:r>
              <a:r>
                <a:rPr lang="en-US" altLang="zh-CN" sz="2000" b="1" dirty="0">
                  <a:solidFill>
                    <a:srgbClr val="FF0000"/>
                  </a:solidFill>
                  <a:latin typeface="宋体" panose="02010600030101010101" pitchFamily="2" charset="-122"/>
                  <a:ea typeface="宋体" panose="02010600030101010101" pitchFamily="2" charset="-122"/>
                </a:rPr>
                <a:t>★</a:t>
              </a:r>
              <a:r>
                <a:rPr lang="zh-CN" altLang="en-US" b="1" dirty="0">
                  <a:latin typeface="Times New Roman" panose="02020603050405020304" pitchFamily="18" charset="0"/>
                  <a:ea typeface="宋体" panose="02010600030101010101" pitchFamily="2" charset="-122"/>
                </a:rPr>
                <a:t>对这些问题进行确认，并写出一定的记录形式，即</a:t>
              </a:r>
              <a:r>
                <a:rPr lang="zh-CN" altLang="en-US" b="1" dirty="0">
                  <a:solidFill>
                    <a:srgbClr val="FF0000"/>
                  </a:solidFill>
                  <a:latin typeface="Times New Roman" panose="02020603050405020304" pitchFamily="18" charset="0"/>
                  <a:ea typeface="宋体" panose="02010600030101010101" pitchFamily="2" charset="-122"/>
                </a:rPr>
                <a:t>会计分录</a:t>
              </a:r>
              <a:r>
                <a:rPr lang="zh-CN" altLang="en-US" dirty="0">
                  <a:latin typeface="Times New Roman" panose="02020603050405020304" pitchFamily="18" charset="0"/>
                  <a:ea typeface="宋体" panose="02010600030101010101" pitchFamily="2" charset="-122"/>
                </a:rPr>
                <a:t>。</a:t>
              </a:r>
              <a:endParaRPr lang="zh-CN" altLang="en-US" dirty="0">
                <a:latin typeface="Times New Roman" panose="02020603050405020304" pitchFamily="18" charset="0"/>
                <a:ea typeface="宋体" panose="02010600030101010101" pitchFamily="2" charset="-122"/>
              </a:endParaRPr>
            </a:p>
          </p:txBody>
        </p:sp>
        <p:grpSp>
          <p:nvGrpSpPr>
            <p:cNvPr id="64518" name="Group 8"/>
            <p:cNvGrpSpPr/>
            <p:nvPr/>
          </p:nvGrpSpPr>
          <p:grpSpPr>
            <a:xfrm>
              <a:off x="1920" y="6130"/>
              <a:ext cx="1320" cy="1830"/>
              <a:chOff x="288" y="2160"/>
              <a:chExt cx="528" cy="732"/>
            </a:xfrm>
          </p:grpSpPr>
          <p:grpSp>
            <p:nvGrpSpPr>
              <p:cNvPr id="64519" name="Group 9"/>
              <p:cNvGrpSpPr/>
              <p:nvPr/>
            </p:nvGrpSpPr>
            <p:grpSpPr>
              <a:xfrm>
                <a:off x="288" y="2544"/>
                <a:ext cx="528" cy="348"/>
                <a:chOff x="2016" y="3168"/>
                <a:chExt cx="672" cy="384"/>
              </a:xfrm>
            </p:grpSpPr>
            <p:sp>
              <p:nvSpPr>
                <p:cNvPr id="64520" name="AutoShape 10"/>
                <p:cNvSpPr/>
                <p:nvPr/>
              </p:nvSpPr>
              <p:spPr>
                <a:xfrm flipV="1">
                  <a:off x="2016" y="3168"/>
                  <a:ext cx="672" cy="384"/>
                </a:xfrm>
                <a:prstGeom prst="pentagon">
                  <a:avLst/>
                </a:prstGeom>
                <a:solidFill>
                  <a:srgbClr val="FFFFCC"/>
                </a:solidFill>
                <a:ln w="9525" cap="flat" cmpd="sng">
                  <a:solidFill>
                    <a:srgbClr val="000000"/>
                  </a:solidFill>
                  <a:prstDash val="solid"/>
                  <a:miter/>
                  <a:headEnd type="none" w="med" len="med"/>
                  <a:tailEnd type="none" w="med" len="med"/>
                </a:ln>
              </p:spPr>
              <p:txBody>
                <a:bodyPr rot="10800000" anchor="t"/>
                <a:p>
                  <a:pPr lvl="0" indent="0" algn="just"/>
                  <a:endParaRPr lang="zh-CN" altLang="zh-CN" sz="2000" dirty="0">
                    <a:latin typeface="Arial" panose="020B0604020202020204" pitchFamily="34" charset="0"/>
                    <a:ea typeface="宋体" panose="02010600030101010101" pitchFamily="2" charset="-122"/>
                  </a:endParaRPr>
                </a:p>
              </p:txBody>
            </p:sp>
            <p:sp>
              <p:nvSpPr>
                <p:cNvPr id="64521" name="AutoShape 11"/>
                <p:cNvSpPr/>
                <p:nvPr/>
              </p:nvSpPr>
              <p:spPr>
                <a:xfrm>
                  <a:off x="2064" y="3216"/>
                  <a:ext cx="576" cy="288"/>
                </a:xfrm>
                <a:prstGeom prst="wedgeRectCallout">
                  <a:avLst>
                    <a:gd name="adj1" fmla="val -17185"/>
                    <a:gd name="adj2" fmla="val -9028"/>
                  </a:avLst>
                </a:prstGeom>
                <a:noFill/>
                <a:ln w="9525">
                  <a:noFill/>
                </a:ln>
              </p:spPr>
              <p:txBody>
                <a:bodyPr anchor="t"/>
                <a:p>
                  <a:pPr lvl="0" indent="0" algn="ctr"/>
                  <a:r>
                    <a:rPr lang="zh-CN" altLang="en-US" b="1" dirty="0">
                      <a:latin typeface="Arial" panose="020B0604020202020204" pitchFamily="34" charset="0"/>
                      <a:ea typeface="宋体" panose="02010600030101010101" pitchFamily="2" charset="-122"/>
                    </a:rPr>
                    <a:t>事项</a:t>
                  </a:r>
                  <a:endParaRPr lang="zh-CN" altLang="en-US" b="1" dirty="0">
                    <a:latin typeface="Arial" panose="020B0604020202020204" pitchFamily="34" charset="0"/>
                    <a:ea typeface="宋体" panose="02010600030101010101" pitchFamily="2" charset="-122"/>
                  </a:endParaRPr>
                </a:p>
              </p:txBody>
            </p:sp>
          </p:grpSp>
          <p:grpSp>
            <p:nvGrpSpPr>
              <p:cNvPr id="64522" name="Group 12"/>
              <p:cNvGrpSpPr/>
              <p:nvPr/>
            </p:nvGrpSpPr>
            <p:grpSpPr>
              <a:xfrm>
                <a:off x="288" y="2160"/>
                <a:ext cx="528" cy="348"/>
                <a:chOff x="3216" y="2592"/>
                <a:chExt cx="686" cy="384"/>
              </a:xfrm>
            </p:grpSpPr>
            <p:sp>
              <p:nvSpPr>
                <p:cNvPr id="64523" name="AutoShape 13"/>
                <p:cNvSpPr/>
                <p:nvPr/>
              </p:nvSpPr>
              <p:spPr>
                <a:xfrm>
                  <a:off x="3216" y="2592"/>
                  <a:ext cx="686" cy="384"/>
                </a:xfrm>
                <a:prstGeom prst="pentagon">
                  <a:avLst/>
                </a:prstGeom>
                <a:solidFill>
                  <a:srgbClr val="33CCFF"/>
                </a:solidFill>
                <a:ln w="9525" cap="flat" cmpd="sng">
                  <a:solidFill>
                    <a:srgbClr val="000000"/>
                  </a:solidFill>
                  <a:prstDash val="solid"/>
                  <a:miter/>
                  <a:headEnd type="none" w="med" len="med"/>
                  <a:tailEnd type="none" w="med" len="med"/>
                </a:ln>
              </p:spPr>
              <p:txBody>
                <a:bodyPr anchor="t"/>
                <a:p>
                  <a:pPr lvl="0" indent="0" algn="ctr"/>
                  <a:endParaRPr lang="zh-CN" altLang="zh-CN" sz="2000" b="1" dirty="0">
                    <a:latin typeface="Arial" panose="020B0604020202020204" pitchFamily="34" charset="0"/>
                    <a:ea typeface="宋体" panose="02010600030101010101" pitchFamily="2" charset="-122"/>
                  </a:endParaRPr>
                </a:p>
              </p:txBody>
            </p:sp>
            <p:sp>
              <p:nvSpPr>
                <p:cNvPr id="64524" name="AutoShape 14"/>
                <p:cNvSpPr/>
                <p:nvPr/>
              </p:nvSpPr>
              <p:spPr>
                <a:xfrm>
                  <a:off x="3264" y="2688"/>
                  <a:ext cx="576" cy="288"/>
                </a:xfrm>
                <a:prstGeom prst="wedgeRectCallout">
                  <a:avLst>
                    <a:gd name="adj1" fmla="val -17185"/>
                    <a:gd name="adj2" fmla="val -9028"/>
                  </a:avLst>
                </a:prstGeom>
                <a:noFill/>
                <a:ln w="9525">
                  <a:noFill/>
                </a:ln>
              </p:spPr>
              <p:txBody>
                <a:bodyPr anchor="t"/>
                <a:p>
                  <a:pPr lvl="0" indent="0" algn="ctr"/>
                  <a:r>
                    <a:rPr lang="zh-CN" altLang="en-US" b="1" dirty="0">
                      <a:latin typeface="Arial" panose="020B0604020202020204" pitchFamily="34" charset="0"/>
                      <a:ea typeface="宋体" panose="02010600030101010101" pitchFamily="2" charset="-122"/>
                    </a:rPr>
                    <a:t>交易</a:t>
                  </a:r>
                  <a:endParaRPr lang="zh-CN" altLang="en-US" b="1" dirty="0">
                    <a:latin typeface="Arial" panose="020B0604020202020204" pitchFamily="34" charset="0"/>
                    <a:ea typeface="宋体" panose="02010600030101010101" pitchFamily="2" charset="-122"/>
                  </a:endParaRPr>
                </a:p>
              </p:txBody>
            </p:sp>
          </p:grpSp>
        </p:grpSp>
      </p:grpSp>
      <p:grpSp>
        <p:nvGrpSpPr>
          <p:cNvPr id="64525" name="组合 3"/>
          <p:cNvGrpSpPr/>
          <p:nvPr/>
        </p:nvGrpSpPr>
        <p:grpSpPr>
          <a:xfrm>
            <a:off x="381000" y="5265738"/>
            <a:ext cx="8534400" cy="731837"/>
            <a:chOff x="480" y="9120"/>
            <a:chExt cx="13440" cy="1152"/>
          </a:xfrm>
        </p:grpSpPr>
        <p:sp>
          <p:nvSpPr>
            <p:cNvPr id="64526" name="Rectangle 7"/>
            <p:cNvSpPr/>
            <p:nvPr/>
          </p:nvSpPr>
          <p:spPr>
            <a:xfrm>
              <a:off x="600" y="9240"/>
              <a:ext cx="13320" cy="1032"/>
            </a:xfrm>
            <a:prstGeom prst="rect">
              <a:avLst/>
            </a:prstGeom>
            <a:noFill/>
            <a:ln w="9525">
              <a:noFill/>
            </a:ln>
          </p:spPr>
          <p:txBody>
            <a:bodyPr anchor="t"/>
            <a:p>
              <a:pPr lvl="0" indent="0">
                <a:lnSpc>
                  <a:spcPct val="90000"/>
                </a:lnSpc>
                <a:spcBef>
                  <a:spcPct val="20000"/>
                </a:spcBef>
              </a:pPr>
              <a:r>
                <a:rPr lang="en-US" altLang="zh-CN" sz="3200" b="1" dirty="0">
                  <a:latin typeface="宋体" panose="02010600030101010101" pitchFamily="2" charset="-122"/>
                  <a:ea typeface="宋体" panose="02010600030101010101" pitchFamily="2" charset="-122"/>
                </a:rPr>
                <a:t>     </a:t>
              </a:r>
              <a:r>
                <a:rPr lang="en-US" altLang="zh-CN" sz="2400" b="1" dirty="0">
                  <a:solidFill>
                    <a:srgbClr val="0000FF"/>
                  </a:solidFill>
                  <a:latin typeface="楷体" panose="02010609060101010101" charset="-122"/>
                  <a:ea typeface="楷体" panose="02010609060101010101" charset="-122"/>
                </a:rPr>
                <a:t>●</a:t>
              </a:r>
              <a:r>
                <a:rPr lang="zh-CN" altLang="en-US" sz="2400" b="1" dirty="0">
                  <a:latin typeface="楷体" panose="02010609060101010101" charset="-122"/>
                  <a:ea typeface="楷体" panose="02010609060101010101" charset="-122"/>
                </a:rPr>
                <a:t>实务中，会计分录填写在记账凭证上。</a:t>
              </a:r>
              <a:endParaRPr lang="zh-CN" altLang="en-US" sz="2400" b="1" dirty="0">
                <a:latin typeface="楷体" panose="02010609060101010101" charset="-122"/>
                <a:ea typeface="楷体" panose="02010609060101010101" charset="-122"/>
              </a:endParaRPr>
            </a:p>
          </p:txBody>
        </p:sp>
        <p:sp>
          <p:nvSpPr>
            <p:cNvPr id="64527" name="AutoShape 6"/>
            <p:cNvSpPr/>
            <p:nvPr/>
          </p:nvSpPr>
          <p:spPr>
            <a:xfrm>
              <a:off x="480" y="9120"/>
              <a:ext cx="1680" cy="1080"/>
            </a:xfrm>
            <a:prstGeom prst="wedgeRoundRectCallout">
              <a:avLst>
                <a:gd name="adj1" fmla="val -1185"/>
                <a:gd name="adj2" fmla="val -7144"/>
                <a:gd name="adj3" fmla="val 16667"/>
              </a:avLst>
            </a:prstGeom>
            <a:solidFill>
              <a:srgbClr val="009900"/>
            </a:solidFill>
            <a:ln w="9525" cap="flat" cmpd="sng">
              <a:solidFill>
                <a:schemeClr val="tx1"/>
              </a:solidFill>
              <a:prstDash val="sysDot"/>
              <a:miter/>
              <a:headEnd type="none" w="med" len="med"/>
              <a:tailEnd type="none" w="med" len="med"/>
            </a:ln>
          </p:spPr>
          <p:txBody>
            <a:bodyPr anchor="t"/>
            <a:p>
              <a:pPr lvl="0" indent="0" algn="ctr">
                <a:lnSpc>
                  <a:spcPct val="90000"/>
                </a:lnSpc>
              </a:pPr>
              <a:r>
                <a:rPr lang="en-US" altLang="zh-CN" sz="2000" b="1" dirty="0">
                  <a:solidFill>
                    <a:srgbClr val="FF0000"/>
                  </a:solidFill>
                  <a:latin typeface="Times New Roman" panose="02020603050405020304" pitchFamily="18" charset="0"/>
                  <a:ea typeface="宋体" panose="02010600030101010101" pitchFamily="2" charset="-122"/>
                </a:rPr>
                <a:t>◆</a:t>
              </a:r>
              <a:r>
                <a:rPr lang="zh-CN" altLang="en-US" sz="2000" b="1" dirty="0">
                  <a:solidFill>
                    <a:schemeClr val="bg1"/>
                  </a:solidFill>
                  <a:latin typeface="Times New Roman" panose="02020603050405020304" pitchFamily="18" charset="0"/>
                  <a:ea typeface="宋体" panose="02010600030101010101" pitchFamily="2" charset="-122"/>
                </a:rPr>
                <a:t>特别提示</a:t>
              </a:r>
              <a:endParaRPr lang="zh-CN" altLang="en-US" sz="2000" b="1" dirty="0">
                <a:solidFill>
                  <a:schemeClr val="bg1"/>
                </a:solidFill>
                <a:latin typeface="Times New Roman" panose="02020603050405020304" pitchFamily="18" charset="0"/>
                <a:ea typeface="宋体" panose="02010600030101010101" pitchFamily="2" charset="-122"/>
              </a:endParaRPr>
            </a:p>
          </p:txBody>
        </p:sp>
      </p:gr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Rectangle 2"/>
          <p:cNvSpPr>
            <a:spLocks noGrp="1"/>
          </p:cNvSpPr>
          <p:nvPr>
            <p:ph type="subTitle" idx="1"/>
          </p:nvPr>
        </p:nvSpPr>
        <p:spPr>
          <a:xfrm>
            <a:off x="457200" y="476250"/>
            <a:ext cx="8382000" cy="1254125"/>
          </a:xfrm>
        </p:spPr>
        <p:txBody>
          <a:bodyPr wrap="square" lIns="91440" tIns="45720" rIns="91440" bIns="45720" anchor="t"/>
          <a:p>
            <a:pPr algn="l" eaLnBrk="1" hangingPunct="1"/>
            <a:r>
              <a:rPr lang="en-US" altLang="zh-CN" sz="2400" b="1" dirty="0">
                <a:latin typeface="楷体" panose="02010609060101010101" charset="-122"/>
                <a:ea typeface="楷体" panose="02010609060101010101" charset="-122"/>
                <a:cs typeface="+mn-cs"/>
              </a:rPr>
              <a:t>2.</a:t>
            </a:r>
            <a:r>
              <a:rPr lang="zh-CN" altLang="en-US" sz="2400" b="1" dirty="0">
                <a:latin typeface="楷体" panose="02010609060101010101" charset="-122"/>
                <a:ea typeface="楷体" panose="02010609060101010101" charset="-122"/>
                <a:cs typeface="+mn-cs"/>
              </a:rPr>
              <a:t>会计分录的编制方法</a:t>
            </a:r>
            <a:endParaRPr lang="zh-CN" altLang="en-US" sz="2400" b="1" dirty="0">
              <a:solidFill>
                <a:srgbClr val="6600FF"/>
              </a:solidFill>
              <a:latin typeface="楷体" panose="02010609060101010101" charset="-122"/>
              <a:ea typeface="楷体" panose="02010609060101010101" charset="-122"/>
              <a:cs typeface="+mn-cs"/>
            </a:endParaRPr>
          </a:p>
          <a:p>
            <a:pPr algn="l" eaLnBrk="1" hangingPunct="1"/>
            <a:r>
              <a:rPr lang="zh-CN" altLang="en-US" b="1" dirty="0">
                <a:solidFill>
                  <a:srgbClr val="6600FF"/>
                </a:solidFill>
                <a:latin typeface="宋体" panose="02010600030101010101" pitchFamily="2" charset="-122"/>
                <a:ea typeface="+mn-ea"/>
                <a:cs typeface="+mn-cs"/>
              </a:rPr>
              <a:t>  </a:t>
            </a:r>
            <a:r>
              <a:rPr lang="zh-CN" altLang="en-US" sz="2400" dirty="0">
                <a:solidFill>
                  <a:srgbClr val="6600FF"/>
                </a:solidFill>
                <a:latin typeface="楷体" panose="02010609060101010101" charset="-122"/>
                <a:ea typeface="楷体" panose="02010609060101010101" charset="-122"/>
                <a:cs typeface="+mn-cs"/>
              </a:rPr>
              <a:t> </a:t>
            </a:r>
            <a:r>
              <a:rPr lang="en-US" altLang="zh-CN" sz="2400" dirty="0">
                <a:solidFill>
                  <a:srgbClr val="FF0000"/>
                </a:solidFill>
                <a:latin typeface="楷体" panose="02010609060101010101" charset="-122"/>
                <a:ea typeface="楷体" panose="02010609060101010101" charset="-122"/>
                <a:cs typeface="+mn-cs"/>
              </a:rPr>
              <a:t>【</a:t>
            </a:r>
            <a:r>
              <a:rPr lang="zh-CN" altLang="en-US" sz="2400" dirty="0">
                <a:solidFill>
                  <a:srgbClr val="0000FF"/>
                </a:solidFill>
                <a:latin typeface="楷体" panose="02010609060101010101" charset="-122"/>
                <a:ea typeface="楷体" panose="02010609060101010101" charset="-122"/>
                <a:cs typeface="+mn-cs"/>
              </a:rPr>
              <a:t>例</a:t>
            </a:r>
            <a:r>
              <a:rPr lang="en-US" altLang="zh-CN" sz="2400" dirty="0">
                <a:solidFill>
                  <a:srgbClr val="0000FF"/>
                </a:solidFill>
                <a:latin typeface="楷体" panose="02010609060101010101" charset="-122"/>
                <a:ea typeface="楷体" panose="02010609060101010101" charset="-122"/>
                <a:cs typeface="+mn-cs"/>
              </a:rPr>
              <a:t>3-1</a:t>
            </a:r>
            <a:r>
              <a:rPr lang="en-US" altLang="zh-CN" sz="2400" dirty="0">
                <a:solidFill>
                  <a:srgbClr val="FF0000"/>
                </a:solidFill>
                <a:latin typeface="楷体" panose="02010609060101010101" charset="-122"/>
                <a:ea typeface="楷体" panose="02010609060101010101" charset="-122"/>
                <a:cs typeface="+mn-cs"/>
              </a:rPr>
              <a:t>】</a:t>
            </a:r>
            <a:r>
              <a:rPr lang="zh-CN" altLang="en-US" sz="2400" dirty="0">
                <a:latin typeface="楷体" panose="02010609060101010101" charset="-122"/>
                <a:ea typeface="楷体" panose="02010609060101010101" charset="-122"/>
                <a:cs typeface="+mn-cs"/>
              </a:rPr>
              <a:t>盛荣公司借入短期借款</a:t>
            </a:r>
            <a:r>
              <a:rPr lang="en-US" altLang="zh-CN" sz="2400" dirty="0">
                <a:latin typeface="楷体" panose="02010609060101010101" charset="-122"/>
                <a:ea typeface="楷体" panose="02010609060101010101" charset="-122"/>
                <a:cs typeface="+mn-cs"/>
              </a:rPr>
              <a:t>200 000</a:t>
            </a:r>
            <a:r>
              <a:rPr lang="zh-CN" altLang="en-US" sz="2400" dirty="0">
                <a:latin typeface="楷体" panose="02010609060101010101" charset="-122"/>
                <a:ea typeface="楷体" panose="02010609060101010101" charset="-122"/>
                <a:cs typeface="+mn-cs"/>
              </a:rPr>
              <a:t>元，已存入银行。</a:t>
            </a:r>
            <a:endParaRPr lang="zh-CN" altLang="en-US" sz="2400" dirty="0">
              <a:latin typeface="楷体" panose="02010609060101010101" charset="-122"/>
              <a:ea typeface="楷体" panose="02010609060101010101" charset="-122"/>
              <a:cs typeface="+mn-cs"/>
            </a:endParaRPr>
          </a:p>
        </p:txBody>
      </p:sp>
      <p:grpSp>
        <p:nvGrpSpPr>
          <p:cNvPr id="66562" name="组合 1"/>
          <p:cNvGrpSpPr/>
          <p:nvPr/>
        </p:nvGrpSpPr>
        <p:grpSpPr>
          <a:xfrm>
            <a:off x="611188" y="1730375"/>
            <a:ext cx="7921625" cy="3814763"/>
            <a:chOff x="963" y="3815"/>
            <a:chExt cx="12474" cy="6007"/>
          </a:xfrm>
        </p:grpSpPr>
        <p:sp>
          <p:nvSpPr>
            <p:cNvPr id="66563" name="Text Box 3"/>
            <p:cNvSpPr txBox="1"/>
            <p:nvPr/>
          </p:nvSpPr>
          <p:spPr>
            <a:xfrm>
              <a:off x="962" y="3815"/>
              <a:ext cx="12475" cy="680"/>
            </a:xfrm>
            <a:prstGeom prst="rect">
              <a:avLst/>
            </a:prstGeom>
            <a:solidFill>
              <a:srgbClr val="CCFFCC"/>
            </a:solidFill>
            <a:ln w="12700" cap="flat" cmpd="sng">
              <a:solidFill>
                <a:srgbClr val="CCFFCC"/>
              </a:solidFill>
              <a:prstDash val="solid"/>
              <a:miter/>
              <a:headEnd type="none" w="med" len="med"/>
              <a:tailEnd type="none" w="med" len="med"/>
            </a:ln>
          </p:spPr>
          <p:txBody>
            <a:bodyPr anchor="t"/>
            <a:p>
              <a:pPr lvl="0" indent="0" algn="just" eaLnBrk="0" hangingPunct="0"/>
              <a:r>
                <a:rPr lang="en-US" altLang="zh-CN" sz="2000" dirty="0">
                  <a:solidFill>
                    <a:srgbClr val="0000FF"/>
                  </a:solidFill>
                  <a:latin typeface="宋体" panose="02010600030101010101" pitchFamily="2" charset="-122"/>
                  <a:ea typeface="宋体" panose="02010600030101010101" pitchFamily="2" charset="-122"/>
                </a:rPr>
                <a:t>     </a:t>
              </a:r>
              <a:r>
                <a:rPr lang="en-US" altLang="zh-CN" sz="2000" b="1" dirty="0">
                  <a:solidFill>
                    <a:srgbClr val="0000FF"/>
                  </a:solidFill>
                  <a:latin typeface="宋体" panose="02010600030101010101" pitchFamily="2" charset="-122"/>
                  <a:ea typeface="宋体" panose="02010600030101010101" pitchFamily="2" charset="-122"/>
                </a:rPr>
                <a:t>1.</a:t>
              </a:r>
              <a:r>
                <a:rPr lang="zh-CN" altLang="en-US" sz="2000" b="1" dirty="0">
                  <a:solidFill>
                    <a:srgbClr val="0000FF"/>
                  </a:solidFill>
                  <a:latin typeface="宋体" panose="02010600030101010101" pitchFamily="2" charset="-122"/>
                  <a:ea typeface="宋体" panose="02010600030101010101" pitchFamily="2" charset="-122"/>
                </a:rPr>
                <a:t>确认涉及要素</a:t>
              </a:r>
              <a:endParaRPr lang="zh-CN" altLang="en-US" sz="2000" b="1" dirty="0">
                <a:solidFill>
                  <a:srgbClr val="0000FF"/>
                </a:solidFill>
                <a:latin typeface="宋体" panose="02010600030101010101" pitchFamily="2" charset="-122"/>
                <a:ea typeface="宋体" panose="02010600030101010101" pitchFamily="2" charset="-122"/>
              </a:endParaRPr>
            </a:p>
          </p:txBody>
        </p:sp>
        <p:sp>
          <p:nvSpPr>
            <p:cNvPr id="66564" name="Text Box 4"/>
            <p:cNvSpPr txBox="1"/>
            <p:nvPr/>
          </p:nvSpPr>
          <p:spPr>
            <a:xfrm>
              <a:off x="7140" y="3815"/>
              <a:ext cx="1647" cy="680"/>
            </a:xfrm>
            <a:prstGeom prst="rect">
              <a:avLst/>
            </a:prstGeom>
            <a:noFill/>
            <a:ln w="12700">
              <a:noFill/>
            </a:ln>
          </p:spPr>
          <p:txBody>
            <a:bodyPr anchor="t"/>
            <a:p>
              <a:pPr lvl="0" indent="0" algn="just" eaLnBrk="0" hangingPunct="0"/>
              <a:r>
                <a:rPr lang="zh-CN" altLang="en-US" sz="2000" b="1" dirty="0">
                  <a:latin typeface="宋体" panose="02010600030101010101" pitchFamily="2" charset="-122"/>
                  <a:ea typeface="宋体" panose="02010600030101010101" pitchFamily="2" charset="-122"/>
                </a:rPr>
                <a:t>资  产</a:t>
              </a:r>
              <a:endParaRPr lang="zh-CN" altLang="en-US" sz="2000" b="1" dirty="0">
                <a:latin typeface="宋体" panose="02010600030101010101" pitchFamily="2" charset="-122"/>
                <a:ea typeface="宋体" panose="02010600030101010101" pitchFamily="2" charset="-122"/>
              </a:endParaRPr>
            </a:p>
          </p:txBody>
        </p:sp>
        <p:sp>
          <p:nvSpPr>
            <p:cNvPr id="66565" name="Text Box 5"/>
            <p:cNvSpPr txBox="1"/>
            <p:nvPr/>
          </p:nvSpPr>
          <p:spPr>
            <a:xfrm>
              <a:off x="10377" y="3815"/>
              <a:ext cx="2492" cy="680"/>
            </a:xfrm>
            <a:prstGeom prst="rect">
              <a:avLst/>
            </a:prstGeom>
            <a:noFill/>
            <a:ln w="12700">
              <a:noFill/>
            </a:ln>
          </p:spPr>
          <p:txBody>
            <a:bodyPr anchor="t"/>
            <a:p>
              <a:pPr lvl="0" indent="0" algn="ctr" eaLnBrk="0" hangingPunct="0"/>
              <a:r>
                <a:rPr lang="zh-CN" altLang="en-US" sz="2000" b="1" dirty="0">
                  <a:latin typeface="宋体" panose="02010600030101010101" pitchFamily="2" charset="-122"/>
                  <a:ea typeface="宋体" panose="02010600030101010101" pitchFamily="2" charset="-122"/>
                </a:rPr>
                <a:t>负  债</a:t>
              </a:r>
              <a:endParaRPr lang="zh-CN" altLang="en-US" sz="2000" b="1" dirty="0">
                <a:latin typeface="宋体" panose="02010600030101010101" pitchFamily="2" charset="-122"/>
                <a:ea typeface="宋体" panose="02010600030101010101" pitchFamily="2" charset="-122"/>
              </a:endParaRPr>
            </a:p>
          </p:txBody>
        </p:sp>
        <p:sp>
          <p:nvSpPr>
            <p:cNvPr id="66566" name="Text Box 6"/>
            <p:cNvSpPr txBox="1"/>
            <p:nvPr/>
          </p:nvSpPr>
          <p:spPr>
            <a:xfrm>
              <a:off x="962" y="4722"/>
              <a:ext cx="12475" cy="680"/>
            </a:xfrm>
            <a:prstGeom prst="rect">
              <a:avLst/>
            </a:prstGeom>
            <a:solidFill>
              <a:srgbClr val="CCFFCC"/>
            </a:solidFill>
            <a:ln w="12700" cap="flat" cmpd="sng">
              <a:solidFill>
                <a:srgbClr val="CCFFCC"/>
              </a:solidFill>
              <a:prstDash val="solid"/>
              <a:miter/>
              <a:headEnd type="none" w="med" len="med"/>
              <a:tailEnd type="none" w="med" len="med"/>
            </a:ln>
          </p:spPr>
          <p:txBody>
            <a:bodyPr anchor="t"/>
            <a:p>
              <a:pPr lvl="0" indent="0" algn="just" eaLnBrk="0" hangingPunct="0"/>
              <a:r>
                <a:rPr lang="en-US" altLang="zh-CN" sz="2000" dirty="0">
                  <a:solidFill>
                    <a:srgbClr val="0000FF"/>
                  </a:solidFill>
                  <a:latin typeface="宋体" panose="02010600030101010101" pitchFamily="2" charset="-122"/>
                  <a:ea typeface="宋体" panose="02010600030101010101" pitchFamily="2" charset="-122"/>
                </a:rPr>
                <a:t>     </a:t>
              </a:r>
              <a:r>
                <a:rPr lang="en-US" altLang="zh-CN" sz="2000" b="1" dirty="0">
                  <a:solidFill>
                    <a:srgbClr val="0000FF"/>
                  </a:solidFill>
                  <a:latin typeface="宋体" panose="02010600030101010101" pitchFamily="2" charset="-122"/>
                  <a:ea typeface="宋体" panose="02010600030101010101" pitchFamily="2" charset="-122"/>
                </a:rPr>
                <a:t>2.</a:t>
              </a:r>
              <a:r>
                <a:rPr lang="zh-CN" altLang="en-US" sz="2000" b="1" dirty="0">
                  <a:solidFill>
                    <a:srgbClr val="0000FF"/>
                  </a:solidFill>
                  <a:latin typeface="宋体" panose="02010600030101010101" pitchFamily="2" charset="-122"/>
                  <a:ea typeface="宋体" panose="02010600030101010101" pitchFamily="2" charset="-122"/>
                </a:rPr>
                <a:t>确定登记账户           </a:t>
              </a:r>
              <a:endParaRPr lang="zh-CN" altLang="en-US" sz="2000" b="1" dirty="0">
                <a:solidFill>
                  <a:srgbClr val="0000FF"/>
                </a:solidFill>
                <a:latin typeface="宋体" panose="02010600030101010101" pitchFamily="2" charset="-122"/>
                <a:ea typeface="宋体" panose="02010600030101010101" pitchFamily="2" charset="-122"/>
              </a:endParaRPr>
            </a:p>
          </p:txBody>
        </p:sp>
        <p:sp>
          <p:nvSpPr>
            <p:cNvPr id="66567" name="Text Box 7"/>
            <p:cNvSpPr txBox="1"/>
            <p:nvPr/>
          </p:nvSpPr>
          <p:spPr>
            <a:xfrm>
              <a:off x="6860" y="4722"/>
              <a:ext cx="2040" cy="680"/>
            </a:xfrm>
            <a:prstGeom prst="rect">
              <a:avLst/>
            </a:prstGeom>
            <a:noFill/>
            <a:ln w="12700">
              <a:noFill/>
            </a:ln>
          </p:spPr>
          <p:txBody>
            <a:bodyPr anchor="t"/>
            <a:p>
              <a:pPr lvl="0" indent="0" algn="just" eaLnBrk="0" hangingPunct="0"/>
              <a:r>
                <a:rPr lang="zh-CN" altLang="en-US" sz="2000" b="1" dirty="0">
                  <a:latin typeface="宋体" panose="02010600030101010101" pitchFamily="2" charset="-122"/>
                  <a:ea typeface="宋体" panose="02010600030101010101" pitchFamily="2" charset="-122"/>
                </a:rPr>
                <a:t>银行存款</a:t>
              </a:r>
              <a:endParaRPr lang="zh-CN" altLang="en-US" sz="2000" b="1" dirty="0">
                <a:latin typeface="宋体" panose="02010600030101010101" pitchFamily="2" charset="-122"/>
                <a:ea typeface="宋体" panose="02010600030101010101" pitchFamily="2" charset="-122"/>
              </a:endParaRPr>
            </a:p>
          </p:txBody>
        </p:sp>
        <p:sp>
          <p:nvSpPr>
            <p:cNvPr id="66568" name="Text Box 8"/>
            <p:cNvSpPr txBox="1"/>
            <p:nvPr/>
          </p:nvSpPr>
          <p:spPr>
            <a:xfrm>
              <a:off x="10605" y="4722"/>
              <a:ext cx="1925" cy="680"/>
            </a:xfrm>
            <a:prstGeom prst="rect">
              <a:avLst/>
            </a:prstGeom>
            <a:noFill/>
            <a:ln w="12700">
              <a:noFill/>
            </a:ln>
          </p:spPr>
          <p:txBody>
            <a:bodyPr anchor="t"/>
            <a:p>
              <a:pPr lvl="0" indent="0" algn="just" eaLnBrk="0" hangingPunct="0"/>
              <a:r>
                <a:rPr lang="zh-CN" altLang="en-US" sz="2000" b="1" dirty="0">
                  <a:latin typeface="宋体" panose="02010600030101010101" pitchFamily="2" charset="-122"/>
                  <a:ea typeface="宋体" panose="02010600030101010101" pitchFamily="2" charset="-122"/>
                </a:rPr>
                <a:t>短期借款</a:t>
              </a:r>
              <a:endParaRPr lang="zh-CN" altLang="en-US" sz="2000" b="1" dirty="0">
                <a:latin typeface="宋体" panose="02010600030101010101" pitchFamily="2" charset="-122"/>
                <a:ea typeface="宋体" panose="02010600030101010101" pitchFamily="2" charset="-122"/>
              </a:endParaRPr>
            </a:p>
          </p:txBody>
        </p:sp>
        <p:sp>
          <p:nvSpPr>
            <p:cNvPr id="66569" name="Text Box 9"/>
            <p:cNvSpPr txBox="1"/>
            <p:nvPr/>
          </p:nvSpPr>
          <p:spPr>
            <a:xfrm>
              <a:off x="962" y="5630"/>
              <a:ext cx="12475" cy="680"/>
            </a:xfrm>
            <a:prstGeom prst="rect">
              <a:avLst/>
            </a:prstGeom>
            <a:solidFill>
              <a:srgbClr val="CCFFCC"/>
            </a:solidFill>
            <a:ln w="12700" cap="flat" cmpd="sng">
              <a:solidFill>
                <a:srgbClr val="CCFFCC"/>
              </a:solidFill>
              <a:prstDash val="solid"/>
              <a:miter/>
              <a:headEnd type="none" w="med" len="med"/>
              <a:tailEnd type="none" w="med" len="med"/>
            </a:ln>
          </p:spPr>
          <p:txBody>
            <a:bodyPr anchor="t"/>
            <a:p>
              <a:pPr lvl="0" indent="0" algn="just" eaLnBrk="0" hangingPunct="0"/>
              <a:r>
                <a:rPr lang="en-US" altLang="zh-CN" sz="2000" dirty="0">
                  <a:solidFill>
                    <a:srgbClr val="0000FF"/>
                  </a:solidFill>
                  <a:latin typeface="宋体" panose="02010600030101010101" pitchFamily="2" charset="-122"/>
                  <a:ea typeface="宋体" panose="02010600030101010101" pitchFamily="2" charset="-122"/>
                </a:rPr>
                <a:t>     </a:t>
              </a:r>
              <a:r>
                <a:rPr lang="en-US" altLang="zh-CN" sz="2000" b="1" dirty="0">
                  <a:solidFill>
                    <a:srgbClr val="0000FF"/>
                  </a:solidFill>
                  <a:latin typeface="宋体" panose="02010600030101010101" pitchFamily="2" charset="-122"/>
                  <a:ea typeface="宋体" panose="02010600030101010101" pitchFamily="2" charset="-122"/>
                </a:rPr>
                <a:t>3.</a:t>
              </a:r>
              <a:r>
                <a:rPr lang="zh-CN" altLang="en-US" sz="2000" b="1" dirty="0">
                  <a:solidFill>
                    <a:srgbClr val="0000FF"/>
                  </a:solidFill>
                  <a:latin typeface="宋体" panose="02010600030101010101" pitchFamily="2" charset="-122"/>
                  <a:ea typeface="宋体" panose="02010600030101010101" pitchFamily="2" charset="-122"/>
                </a:rPr>
                <a:t>分析增减变化                          </a:t>
              </a:r>
              <a:endParaRPr lang="zh-CN" altLang="en-US" sz="2000" b="1" dirty="0">
                <a:solidFill>
                  <a:srgbClr val="0000FF"/>
                </a:solidFill>
                <a:latin typeface="宋体" panose="02010600030101010101" pitchFamily="2" charset="-122"/>
                <a:ea typeface="宋体" panose="02010600030101010101" pitchFamily="2" charset="-122"/>
              </a:endParaRPr>
            </a:p>
          </p:txBody>
        </p:sp>
        <p:sp>
          <p:nvSpPr>
            <p:cNvPr id="66570" name="Text Box 10"/>
            <p:cNvSpPr txBox="1"/>
            <p:nvPr/>
          </p:nvSpPr>
          <p:spPr>
            <a:xfrm>
              <a:off x="7312" y="5630"/>
              <a:ext cx="1135" cy="680"/>
            </a:xfrm>
            <a:prstGeom prst="rect">
              <a:avLst/>
            </a:prstGeom>
            <a:noFill/>
            <a:ln w="12700">
              <a:noFill/>
            </a:ln>
          </p:spPr>
          <p:txBody>
            <a:bodyPr anchor="t"/>
            <a:p>
              <a:pPr lvl="0" indent="0" algn="just" eaLnBrk="0" hangingPunct="0"/>
              <a:r>
                <a:rPr lang="zh-CN" altLang="en-US" sz="2000" b="1" dirty="0">
                  <a:latin typeface="宋体" panose="02010600030101010101" pitchFamily="2" charset="-122"/>
                  <a:ea typeface="宋体" panose="02010600030101010101" pitchFamily="2" charset="-122"/>
                </a:rPr>
                <a:t>增加</a:t>
              </a:r>
              <a:endParaRPr lang="zh-CN" altLang="en-US" sz="2000" b="1" dirty="0">
                <a:latin typeface="宋体" panose="02010600030101010101" pitchFamily="2" charset="-122"/>
                <a:ea typeface="宋体" panose="02010600030101010101" pitchFamily="2" charset="-122"/>
              </a:endParaRPr>
            </a:p>
          </p:txBody>
        </p:sp>
        <p:sp>
          <p:nvSpPr>
            <p:cNvPr id="66571" name="Text Box 11"/>
            <p:cNvSpPr txBox="1"/>
            <p:nvPr/>
          </p:nvSpPr>
          <p:spPr>
            <a:xfrm>
              <a:off x="10940" y="5630"/>
              <a:ext cx="1135" cy="680"/>
            </a:xfrm>
            <a:prstGeom prst="rect">
              <a:avLst/>
            </a:prstGeom>
            <a:noFill/>
            <a:ln w="12700">
              <a:noFill/>
            </a:ln>
          </p:spPr>
          <p:txBody>
            <a:bodyPr anchor="t"/>
            <a:p>
              <a:pPr lvl="0" indent="0" algn="just" eaLnBrk="0" hangingPunct="0"/>
              <a:r>
                <a:rPr lang="zh-CN" altLang="en-US" sz="2000" b="1" dirty="0">
                  <a:latin typeface="宋体" panose="02010600030101010101" pitchFamily="2" charset="-122"/>
                  <a:ea typeface="宋体" panose="02010600030101010101" pitchFamily="2" charset="-122"/>
                </a:rPr>
                <a:t>增加</a:t>
              </a:r>
              <a:endParaRPr lang="zh-CN" altLang="en-US" sz="2000" b="1" dirty="0">
                <a:latin typeface="宋体" panose="02010600030101010101" pitchFamily="2" charset="-122"/>
                <a:ea typeface="宋体" panose="02010600030101010101" pitchFamily="2" charset="-122"/>
              </a:endParaRPr>
            </a:p>
          </p:txBody>
        </p:sp>
        <p:sp>
          <p:nvSpPr>
            <p:cNvPr id="66572" name="Text Box 12"/>
            <p:cNvSpPr txBox="1"/>
            <p:nvPr/>
          </p:nvSpPr>
          <p:spPr>
            <a:xfrm>
              <a:off x="962" y="6537"/>
              <a:ext cx="12475" cy="680"/>
            </a:xfrm>
            <a:prstGeom prst="rect">
              <a:avLst/>
            </a:prstGeom>
            <a:solidFill>
              <a:srgbClr val="CCFFCC"/>
            </a:solidFill>
            <a:ln w="12700" cap="flat" cmpd="sng">
              <a:solidFill>
                <a:srgbClr val="CCFFCC"/>
              </a:solidFill>
              <a:prstDash val="solid"/>
              <a:miter/>
              <a:headEnd type="none" w="med" len="med"/>
              <a:tailEnd type="none" w="med" len="med"/>
            </a:ln>
          </p:spPr>
          <p:txBody>
            <a:bodyPr anchor="t"/>
            <a:p>
              <a:pPr lvl="0" indent="0" algn="just" eaLnBrk="0" hangingPunct="0"/>
              <a:r>
                <a:rPr lang="en-US" altLang="zh-CN" sz="2000" dirty="0">
                  <a:solidFill>
                    <a:srgbClr val="0000FF"/>
                  </a:solidFill>
                  <a:latin typeface="宋体" panose="02010600030101010101" pitchFamily="2" charset="-122"/>
                  <a:ea typeface="宋体" panose="02010600030101010101" pitchFamily="2" charset="-122"/>
                </a:rPr>
                <a:t>     </a:t>
              </a:r>
              <a:r>
                <a:rPr lang="en-US" altLang="zh-CN" sz="2000" b="1" dirty="0">
                  <a:solidFill>
                    <a:srgbClr val="0000FF"/>
                  </a:solidFill>
                  <a:latin typeface="宋体" panose="02010600030101010101" pitchFamily="2" charset="-122"/>
                  <a:ea typeface="宋体" panose="02010600030101010101" pitchFamily="2" charset="-122"/>
                </a:rPr>
                <a:t>4.</a:t>
              </a:r>
              <a:r>
                <a:rPr lang="zh-CN" altLang="en-US" sz="2000" b="1" dirty="0">
                  <a:solidFill>
                    <a:srgbClr val="0000FF"/>
                  </a:solidFill>
                  <a:latin typeface="宋体" panose="02010600030101010101" pitchFamily="2" charset="-122"/>
                  <a:ea typeface="宋体" panose="02010600030101010101" pitchFamily="2" charset="-122"/>
                </a:rPr>
                <a:t>确定记账方向                          </a:t>
              </a:r>
              <a:endParaRPr lang="zh-CN" altLang="en-US" sz="2000" b="1" dirty="0">
                <a:solidFill>
                  <a:srgbClr val="0000FF"/>
                </a:solidFill>
                <a:latin typeface="宋体" panose="02010600030101010101" pitchFamily="2" charset="-122"/>
                <a:ea typeface="宋体" panose="02010600030101010101" pitchFamily="2" charset="-122"/>
              </a:endParaRPr>
            </a:p>
          </p:txBody>
        </p:sp>
        <p:sp>
          <p:nvSpPr>
            <p:cNvPr id="66573" name="Text Box 13"/>
            <p:cNvSpPr txBox="1"/>
            <p:nvPr/>
          </p:nvSpPr>
          <p:spPr>
            <a:xfrm>
              <a:off x="7312" y="6537"/>
              <a:ext cx="1135" cy="680"/>
            </a:xfrm>
            <a:prstGeom prst="rect">
              <a:avLst/>
            </a:prstGeom>
            <a:noFill/>
            <a:ln w="12700">
              <a:noFill/>
            </a:ln>
          </p:spPr>
          <p:txBody>
            <a:bodyPr anchor="t"/>
            <a:p>
              <a:pPr lvl="0" indent="0" algn="just" eaLnBrk="0" hangingPunct="0"/>
              <a:r>
                <a:rPr lang="zh-CN" altLang="en-US" sz="2000" b="1" dirty="0">
                  <a:latin typeface="宋体" panose="02010600030101010101" pitchFamily="2" charset="-122"/>
                  <a:ea typeface="宋体" panose="02010600030101010101" pitchFamily="2" charset="-122"/>
                </a:rPr>
                <a:t>借方</a:t>
              </a:r>
              <a:endParaRPr lang="zh-CN" altLang="en-US" sz="2000" b="1" dirty="0">
                <a:latin typeface="宋体" panose="02010600030101010101" pitchFamily="2" charset="-122"/>
                <a:ea typeface="宋体" panose="02010600030101010101" pitchFamily="2" charset="-122"/>
              </a:endParaRPr>
            </a:p>
          </p:txBody>
        </p:sp>
        <p:sp>
          <p:nvSpPr>
            <p:cNvPr id="66574" name="Text Box 14"/>
            <p:cNvSpPr txBox="1"/>
            <p:nvPr/>
          </p:nvSpPr>
          <p:spPr>
            <a:xfrm>
              <a:off x="10940" y="6537"/>
              <a:ext cx="1135" cy="680"/>
            </a:xfrm>
            <a:prstGeom prst="rect">
              <a:avLst/>
            </a:prstGeom>
            <a:noFill/>
            <a:ln w="12700">
              <a:noFill/>
            </a:ln>
          </p:spPr>
          <p:txBody>
            <a:bodyPr anchor="t"/>
            <a:p>
              <a:pPr lvl="0" indent="0" algn="just" eaLnBrk="0" hangingPunct="0"/>
              <a:r>
                <a:rPr lang="zh-CN" altLang="en-US" sz="2000" b="1" dirty="0">
                  <a:latin typeface="宋体" panose="02010600030101010101" pitchFamily="2" charset="-122"/>
                  <a:ea typeface="宋体" panose="02010600030101010101" pitchFamily="2" charset="-122"/>
                </a:rPr>
                <a:t>贷方</a:t>
              </a:r>
              <a:endParaRPr lang="zh-CN" altLang="en-US" sz="2000" b="1" dirty="0">
                <a:latin typeface="宋体" panose="02010600030101010101" pitchFamily="2" charset="-122"/>
                <a:ea typeface="宋体" panose="02010600030101010101" pitchFamily="2" charset="-122"/>
              </a:endParaRPr>
            </a:p>
          </p:txBody>
        </p:sp>
        <p:sp>
          <p:nvSpPr>
            <p:cNvPr id="66575" name="Text Box 15"/>
            <p:cNvSpPr txBox="1"/>
            <p:nvPr/>
          </p:nvSpPr>
          <p:spPr>
            <a:xfrm>
              <a:off x="962" y="7442"/>
              <a:ext cx="12475" cy="680"/>
            </a:xfrm>
            <a:prstGeom prst="rect">
              <a:avLst/>
            </a:prstGeom>
            <a:solidFill>
              <a:srgbClr val="CCFFCC"/>
            </a:solidFill>
            <a:ln w="12700" cap="flat" cmpd="sng">
              <a:solidFill>
                <a:srgbClr val="CCFFCC"/>
              </a:solidFill>
              <a:prstDash val="solid"/>
              <a:miter/>
              <a:headEnd type="none" w="med" len="med"/>
              <a:tailEnd type="none" w="med" len="med"/>
            </a:ln>
          </p:spPr>
          <p:txBody>
            <a:bodyPr anchor="t"/>
            <a:p>
              <a:pPr lvl="0" indent="0" algn="just" eaLnBrk="0" hangingPunct="0"/>
              <a:r>
                <a:rPr lang="en-US" altLang="zh-CN" sz="2000" dirty="0">
                  <a:solidFill>
                    <a:srgbClr val="0000FF"/>
                  </a:solidFill>
                  <a:latin typeface="宋体" panose="02010600030101010101" pitchFamily="2" charset="-122"/>
                  <a:ea typeface="宋体" panose="02010600030101010101" pitchFamily="2" charset="-122"/>
                </a:rPr>
                <a:t>     </a:t>
              </a:r>
              <a:r>
                <a:rPr lang="en-US" altLang="zh-CN" sz="2000" b="1" dirty="0">
                  <a:solidFill>
                    <a:srgbClr val="0000FF"/>
                  </a:solidFill>
                  <a:latin typeface="宋体" panose="02010600030101010101" pitchFamily="2" charset="-122"/>
                  <a:ea typeface="宋体" panose="02010600030101010101" pitchFamily="2" charset="-122"/>
                </a:rPr>
                <a:t>5.</a:t>
              </a:r>
              <a:r>
                <a:rPr lang="zh-CN" altLang="en-US" sz="2000" b="1" dirty="0">
                  <a:solidFill>
                    <a:srgbClr val="0000FF"/>
                  </a:solidFill>
                  <a:latin typeface="宋体" panose="02010600030101010101" pitchFamily="2" charset="-122"/>
                  <a:ea typeface="宋体" panose="02010600030101010101" pitchFamily="2" charset="-122"/>
                </a:rPr>
                <a:t>确定登记金额                                      </a:t>
              </a:r>
              <a:endParaRPr lang="zh-CN" altLang="en-US" sz="2000" b="1" dirty="0">
                <a:solidFill>
                  <a:srgbClr val="0000FF"/>
                </a:solidFill>
                <a:latin typeface="宋体" panose="02010600030101010101" pitchFamily="2" charset="-122"/>
                <a:ea typeface="宋体" panose="02010600030101010101" pitchFamily="2" charset="-122"/>
              </a:endParaRPr>
            </a:p>
          </p:txBody>
        </p:sp>
        <p:sp>
          <p:nvSpPr>
            <p:cNvPr id="66576" name="Text Box 16"/>
            <p:cNvSpPr txBox="1"/>
            <p:nvPr/>
          </p:nvSpPr>
          <p:spPr>
            <a:xfrm>
              <a:off x="6860" y="7442"/>
              <a:ext cx="2260" cy="680"/>
            </a:xfrm>
            <a:prstGeom prst="rect">
              <a:avLst/>
            </a:prstGeom>
            <a:noFill/>
            <a:ln w="12700">
              <a:noFill/>
            </a:ln>
          </p:spPr>
          <p:txBody>
            <a:bodyPr anchor="t"/>
            <a:p>
              <a:pPr lvl="0" indent="0" algn="just" eaLnBrk="0" hangingPunct="0"/>
              <a:r>
                <a:rPr lang="en-US" altLang="zh-CN" sz="2000" b="1" dirty="0">
                  <a:latin typeface="宋体" panose="02010600030101010101" pitchFamily="2" charset="-122"/>
                  <a:ea typeface="宋体" panose="02010600030101010101" pitchFamily="2" charset="-122"/>
                </a:rPr>
                <a:t>200 000</a:t>
              </a:r>
              <a:endParaRPr lang="en-US" altLang="zh-CN" sz="2000" b="1" dirty="0">
                <a:latin typeface="宋体" panose="02010600030101010101" pitchFamily="2" charset="-122"/>
                <a:ea typeface="宋体" panose="02010600030101010101" pitchFamily="2" charset="-122"/>
              </a:endParaRPr>
            </a:p>
          </p:txBody>
        </p:sp>
        <p:sp>
          <p:nvSpPr>
            <p:cNvPr id="66577" name="Text Box 17"/>
            <p:cNvSpPr txBox="1"/>
            <p:nvPr/>
          </p:nvSpPr>
          <p:spPr>
            <a:xfrm>
              <a:off x="10080" y="7442"/>
              <a:ext cx="2520" cy="680"/>
            </a:xfrm>
            <a:prstGeom prst="rect">
              <a:avLst/>
            </a:prstGeom>
            <a:noFill/>
            <a:ln w="12700">
              <a:noFill/>
            </a:ln>
          </p:spPr>
          <p:txBody>
            <a:bodyPr anchor="t"/>
            <a:p>
              <a:pPr lvl="0" indent="0" algn="just" eaLnBrk="0" hangingPunct="0"/>
              <a:r>
                <a:rPr lang="en-US" altLang="zh-CN" sz="2000" b="1" dirty="0">
                  <a:latin typeface="宋体" panose="02010600030101010101" pitchFamily="2" charset="-122"/>
                  <a:ea typeface="宋体" panose="02010600030101010101" pitchFamily="2" charset="-122"/>
                </a:rPr>
                <a:t>  200 000</a:t>
              </a:r>
              <a:endParaRPr lang="en-US" altLang="zh-CN" sz="2000" b="1" dirty="0">
                <a:latin typeface="宋体" panose="02010600030101010101" pitchFamily="2" charset="-122"/>
                <a:ea typeface="宋体" panose="02010600030101010101" pitchFamily="2" charset="-122"/>
              </a:endParaRPr>
            </a:p>
          </p:txBody>
        </p:sp>
        <p:sp>
          <p:nvSpPr>
            <p:cNvPr id="66578" name="Text Box 18"/>
            <p:cNvSpPr txBox="1"/>
            <p:nvPr/>
          </p:nvSpPr>
          <p:spPr>
            <a:xfrm>
              <a:off x="962" y="8350"/>
              <a:ext cx="12475" cy="1472"/>
            </a:xfrm>
            <a:prstGeom prst="rect">
              <a:avLst/>
            </a:prstGeom>
            <a:solidFill>
              <a:srgbClr val="CCFFCC"/>
            </a:solidFill>
            <a:ln w="12700" cap="flat" cmpd="sng">
              <a:solidFill>
                <a:srgbClr val="CCFFCC"/>
              </a:solidFill>
              <a:prstDash val="solid"/>
              <a:miter/>
              <a:headEnd type="none" w="med" len="med"/>
              <a:tailEnd type="none" w="med" len="med"/>
            </a:ln>
          </p:spPr>
          <p:txBody>
            <a:bodyPr anchor="t"/>
            <a:p>
              <a:pPr lvl="0" indent="0" algn="just" eaLnBrk="0" hangingPunct="0"/>
              <a:r>
                <a:rPr lang="en-US" altLang="zh-CN" sz="2000" dirty="0">
                  <a:solidFill>
                    <a:srgbClr val="0000FF"/>
                  </a:solidFill>
                  <a:latin typeface="宋体" panose="02010600030101010101" pitchFamily="2" charset="-122"/>
                  <a:ea typeface="宋体" panose="02010600030101010101" pitchFamily="2" charset="-122"/>
                </a:rPr>
                <a:t>     </a:t>
              </a:r>
              <a:r>
                <a:rPr lang="en-US" altLang="zh-CN" sz="2000" b="1" dirty="0">
                  <a:solidFill>
                    <a:srgbClr val="0000FF"/>
                  </a:solidFill>
                  <a:latin typeface="宋体" panose="02010600030101010101" pitchFamily="2" charset="-122"/>
                  <a:ea typeface="宋体" panose="02010600030101010101" pitchFamily="2" charset="-122"/>
                </a:rPr>
                <a:t>6.</a:t>
              </a:r>
              <a:r>
                <a:rPr lang="zh-CN" altLang="en-US" sz="2000" b="1" dirty="0">
                  <a:solidFill>
                    <a:srgbClr val="0000FF"/>
                  </a:solidFill>
                  <a:latin typeface="宋体" panose="02010600030101010101" pitchFamily="2" charset="-122"/>
                  <a:ea typeface="宋体" panose="02010600030101010101" pitchFamily="2" charset="-122"/>
                </a:rPr>
                <a:t>写出完整分录                                      </a:t>
              </a:r>
              <a:endParaRPr lang="zh-CN" altLang="en-US" sz="2000" b="1" dirty="0">
                <a:solidFill>
                  <a:srgbClr val="0000FF"/>
                </a:solidFill>
                <a:latin typeface="宋体" panose="02010600030101010101" pitchFamily="2" charset="-122"/>
                <a:ea typeface="宋体" panose="02010600030101010101" pitchFamily="2" charset="-122"/>
              </a:endParaRPr>
            </a:p>
          </p:txBody>
        </p:sp>
        <p:sp>
          <p:nvSpPr>
            <p:cNvPr id="66579" name="Text Box 19"/>
            <p:cNvSpPr txBox="1"/>
            <p:nvPr/>
          </p:nvSpPr>
          <p:spPr>
            <a:xfrm>
              <a:off x="5725" y="8347"/>
              <a:ext cx="7712" cy="680"/>
            </a:xfrm>
            <a:prstGeom prst="rect">
              <a:avLst/>
            </a:prstGeom>
            <a:noFill/>
            <a:ln w="12700">
              <a:noFill/>
            </a:ln>
          </p:spPr>
          <p:txBody>
            <a:bodyPr anchor="t"/>
            <a:p>
              <a:pPr lvl="0" indent="0" algn="just" eaLnBrk="0" hangingPunct="0"/>
              <a:r>
                <a:rPr lang="zh-CN" altLang="en-US" sz="2000" b="1" dirty="0">
                  <a:latin typeface="宋体" panose="02010600030101010101" pitchFamily="2" charset="-122"/>
                  <a:ea typeface="宋体" panose="02010600030101010101" pitchFamily="2" charset="-122"/>
                </a:rPr>
                <a:t>借：银行存款   </a:t>
              </a:r>
              <a:r>
                <a:rPr lang="en-US" altLang="zh-CN" sz="2000" b="1" dirty="0">
                  <a:latin typeface="宋体" panose="02010600030101010101" pitchFamily="2" charset="-122"/>
                  <a:ea typeface="宋体" panose="02010600030101010101" pitchFamily="2" charset="-122"/>
                </a:rPr>
                <a:t>200 000</a:t>
              </a:r>
              <a:endParaRPr lang="en-US" altLang="zh-CN" sz="2000" b="1" dirty="0">
                <a:latin typeface="宋体" panose="02010600030101010101" pitchFamily="2" charset="-122"/>
                <a:ea typeface="宋体" panose="02010600030101010101" pitchFamily="2" charset="-122"/>
              </a:endParaRPr>
            </a:p>
          </p:txBody>
        </p:sp>
        <p:sp>
          <p:nvSpPr>
            <p:cNvPr id="66580" name="Text Box 20"/>
            <p:cNvSpPr txBox="1"/>
            <p:nvPr/>
          </p:nvSpPr>
          <p:spPr>
            <a:xfrm>
              <a:off x="6180" y="9030"/>
              <a:ext cx="6900" cy="680"/>
            </a:xfrm>
            <a:prstGeom prst="rect">
              <a:avLst/>
            </a:prstGeom>
            <a:noFill/>
            <a:ln w="12700">
              <a:noFill/>
            </a:ln>
          </p:spPr>
          <p:txBody>
            <a:bodyPr anchor="t"/>
            <a:p>
              <a:pPr lvl="0" indent="0" algn="just" eaLnBrk="0" hangingPunct="0"/>
              <a:r>
                <a:rPr lang="zh-CN" altLang="en-US" sz="2000" b="1" dirty="0">
                  <a:latin typeface="宋体" panose="02010600030101010101" pitchFamily="2" charset="-122"/>
                  <a:ea typeface="宋体" panose="02010600030101010101" pitchFamily="2" charset="-122"/>
                </a:rPr>
                <a:t>贷：短期借款           </a:t>
              </a:r>
              <a:r>
                <a:rPr lang="en-US" altLang="zh-CN" sz="2000" b="1" dirty="0">
                  <a:latin typeface="宋体" panose="02010600030101010101" pitchFamily="2" charset="-122"/>
                  <a:ea typeface="宋体" panose="02010600030101010101" pitchFamily="2" charset="-122"/>
                </a:rPr>
                <a:t>200 000</a:t>
              </a:r>
              <a:endParaRPr lang="en-US" altLang="zh-CN" sz="2000" b="1" dirty="0">
                <a:latin typeface="宋体" panose="02010600030101010101" pitchFamily="2" charset="-122"/>
                <a:ea typeface="宋体" panose="02010600030101010101" pitchFamily="2" charset="-122"/>
              </a:endParaRPr>
            </a:p>
          </p:txBody>
        </p:sp>
        <p:sp>
          <p:nvSpPr>
            <p:cNvPr id="66581" name="AutoShape 21"/>
            <p:cNvSpPr/>
            <p:nvPr/>
          </p:nvSpPr>
          <p:spPr>
            <a:xfrm>
              <a:off x="6860" y="4720"/>
              <a:ext cx="5740" cy="680"/>
            </a:xfrm>
            <a:prstGeom prst="roundRect">
              <a:avLst>
                <a:gd name="adj" fmla="val 16667"/>
              </a:avLst>
            </a:prstGeom>
            <a:noFill/>
            <a:ln w="9525" cap="flat" cmpd="sng">
              <a:solidFill>
                <a:srgbClr val="FF0000"/>
              </a:solidFill>
              <a:prstDash val="solid"/>
              <a:round/>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sp>
          <p:nvSpPr>
            <p:cNvPr id="66582" name="AutoShape 22"/>
            <p:cNvSpPr/>
            <p:nvPr/>
          </p:nvSpPr>
          <p:spPr>
            <a:xfrm>
              <a:off x="6862" y="6535"/>
              <a:ext cx="5737" cy="680"/>
            </a:xfrm>
            <a:prstGeom prst="roundRect">
              <a:avLst>
                <a:gd name="adj" fmla="val 16667"/>
              </a:avLst>
            </a:prstGeom>
            <a:noFill/>
            <a:ln w="9525" cap="flat" cmpd="sng">
              <a:solidFill>
                <a:srgbClr val="FF0000"/>
              </a:solidFill>
              <a:prstDash val="solid"/>
              <a:round/>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sp>
          <p:nvSpPr>
            <p:cNvPr id="66583" name="AutoShape 23"/>
            <p:cNvSpPr/>
            <p:nvPr/>
          </p:nvSpPr>
          <p:spPr>
            <a:xfrm>
              <a:off x="6862" y="7442"/>
              <a:ext cx="5737" cy="680"/>
            </a:xfrm>
            <a:prstGeom prst="roundRect">
              <a:avLst>
                <a:gd name="adj" fmla="val 16667"/>
              </a:avLst>
            </a:prstGeom>
            <a:noFill/>
            <a:ln w="9525" cap="flat" cmpd="sng">
              <a:solidFill>
                <a:srgbClr val="FF0000"/>
              </a:solidFill>
              <a:prstDash val="solid"/>
              <a:round/>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gr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Rectangle 2"/>
          <p:cNvSpPr>
            <a:spLocks noGrp="1"/>
          </p:cNvSpPr>
          <p:nvPr>
            <p:ph idx="1"/>
          </p:nvPr>
        </p:nvSpPr>
        <p:spPr>
          <a:xfrm>
            <a:off x="685800" y="1247775"/>
            <a:ext cx="7847013" cy="1152525"/>
          </a:xfrm>
        </p:spPr>
        <p:txBody>
          <a:bodyPr wrap="square" lIns="91440" tIns="45720" rIns="91440" bIns="45720" anchor="t"/>
          <a:p>
            <a:pPr marL="0" indent="0" eaLnBrk="1" hangingPunct="1">
              <a:lnSpc>
                <a:spcPct val="90000"/>
              </a:lnSpc>
              <a:buNone/>
            </a:pPr>
            <a:r>
              <a:rPr lang="en-US" altLang="zh-CN" dirty="0">
                <a:solidFill>
                  <a:srgbClr val="FF0000"/>
                </a:solidFill>
                <a:latin typeface="宋体" panose="02010600030101010101" pitchFamily="2" charset="-122"/>
              </a:rPr>
              <a:t>   </a:t>
            </a:r>
            <a:r>
              <a:rPr lang="en-US" altLang="zh-CN" sz="2800" dirty="0">
                <a:solidFill>
                  <a:srgbClr val="FF0000"/>
                </a:solidFill>
                <a:latin typeface="楷体" panose="02010609060101010101" charset="-122"/>
                <a:ea typeface="楷体" panose="02010609060101010101" charset="-122"/>
              </a:rPr>
              <a:t>【</a:t>
            </a:r>
            <a:r>
              <a:rPr lang="zh-CN" altLang="en-US" sz="2800" b="1" dirty="0">
                <a:solidFill>
                  <a:srgbClr val="3333FF"/>
                </a:solidFill>
                <a:latin typeface="楷体" panose="02010609060101010101" charset="-122"/>
                <a:ea typeface="楷体" panose="02010609060101010101" charset="-122"/>
              </a:rPr>
              <a:t>例</a:t>
            </a:r>
            <a:r>
              <a:rPr lang="en-US" altLang="zh-CN" sz="2800" b="1" dirty="0">
                <a:solidFill>
                  <a:srgbClr val="3333FF"/>
                </a:solidFill>
                <a:latin typeface="楷体" panose="02010609060101010101" charset="-122"/>
                <a:ea typeface="楷体" panose="02010609060101010101" charset="-122"/>
              </a:rPr>
              <a:t>3—1</a:t>
            </a:r>
            <a:r>
              <a:rPr lang="en-US" altLang="zh-CN" sz="2800" dirty="0">
                <a:solidFill>
                  <a:srgbClr val="FF0000"/>
                </a:solidFill>
                <a:latin typeface="楷体" panose="02010609060101010101" charset="-122"/>
                <a:ea typeface="楷体" panose="02010609060101010101" charset="-122"/>
              </a:rPr>
              <a:t>】</a:t>
            </a:r>
            <a:r>
              <a:rPr lang="zh-CN" altLang="en-US" sz="2800" b="1" dirty="0">
                <a:latin typeface="楷体" panose="02010609060101010101" charset="-122"/>
                <a:ea typeface="楷体" panose="02010609060101010101" charset="-122"/>
              </a:rPr>
              <a:t>盛荣公司借入短期借款</a:t>
            </a:r>
            <a:endParaRPr lang="zh-CN" altLang="en-US" sz="2800" b="1" dirty="0">
              <a:latin typeface="楷体" panose="02010609060101010101" charset="-122"/>
              <a:ea typeface="楷体" panose="02010609060101010101" charset="-122"/>
            </a:endParaRPr>
          </a:p>
          <a:p>
            <a:pPr marL="0" indent="0" eaLnBrk="1" hangingPunct="1">
              <a:lnSpc>
                <a:spcPct val="90000"/>
              </a:lnSpc>
              <a:buNone/>
            </a:pPr>
            <a:r>
              <a:rPr lang="en-US" altLang="zh-CN" sz="2800" b="1" dirty="0">
                <a:latin typeface="楷体" panose="02010609060101010101" charset="-122"/>
                <a:ea typeface="楷体" panose="02010609060101010101" charset="-122"/>
              </a:rPr>
              <a:t>200 000</a:t>
            </a:r>
            <a:r>
              <a:rPr lang="zh-CN" altLang="en-US" sz="2800" b="1" dirty="0">
                <a:latin typeface="楷体" panose="02010609060101010101" charset="-122"/>
                <a:ea typeface="楷体" panose="02010609060101010101" charset="-122"/>
              </a:rPr>
              <a:t>元，存入银行。</a:t>
            </a:r>
            <a:endParaRPr lang="zh-CN" altLang="en-US" sz="2800" b="1" dirty="0">
              <a:latin typeface="楷体" panose="02010609060101010101" charset="-122"/>
              <a:ea typeface="楷体" panose="02010609060101010101" charset="-122"/>
            </a:endParaRPr>
          </a:p>
        </p:txBody>
      </p:sp>
      <p:sp>
        <p:nvSpPr>
          <p:cNvPr id="68610" name="Rectangle 3"/>
          <p:cNvSpPr/>
          <p:nvPr/>
        </p:nvSpPr>
        <p:spPr>
          <a:xfrm>
            <a:off x="611188" y="457200"/>
            <a:ext cx="7929562" cy="647700"/>
          </a:xfrm>
          <a:prstGeom prst="rect">
            <a:avLst/>
          </a:prstGeom>
          <a:noFill/>
          <a:ln w="9525">
            <a:noFill/>
          </a:ln>
        </p:spPr>
        <p:txBody>
          <a:bodyPr anchor="t"/>
          <a:p>
            <a:pPr marL="342900" lvl="0" indent="-342900">
              <a:spcBef>
                <a:spcPct val="20000"/>
              </a:spcBef>
            </a:pPr>
            <a:r>
              <a:rPr lang="en-US" altLang="zh-CN" sz="3200" b="1" dirty="0">
                <a:solidFill>
                  <a:srgbClr val="FF0000"/>
                </a:solidFill>
                <a:latin typeface="宋体" panose="02010600030101010101" pitchFamily="2" charset="-122"/>
                <a:ea typeface="宋体" panose="02010600030101010101" pitchFamily="2" charset="-122"/>
              </a:rPr>
              <a:t>    </a:t>
            </a:r>
            <a:r>
              <a:rPr lang="en-US" altLang="zh-CN" sz="2800" b="1" dirty="0">
                <a:solidFill>
                  <a:srgbClr val="FF0000"/>
                </a:solidFill>
                <a:latin typeface="楷体" panose="02010609060101010101" charset="-122"/>
                <a:ea typeface="楷体" panose="02010609060101010101" charset="-122"/>
              </a:rPr>
              <a:t>★</a:t>
            </a:r>
            <a:r>
              <a:rPr lang="zh-CN" altLang="en-US" sz="2800" b="1" dirty="0">
                <a:latin typeface="楷体" panose="02010609060101010101" charset="-122"/>
                <a:ea typeface="楷体" panose="02010609060101010101" charset="-122"/>
              </a:rPr>
              <a:t>会计分录编制举例</a:t>
            </a:r>
            <a:endParaRPr lang="zh-CN" altLang="en-US" sz="2800" dirty="0">
              <a:latin typeface="楷体" panose="02010609060101010101" charset="-122"/>
              <a:ea typeface="楷体" panose="02010609060101010101" charset="-122"/>
            </a:endParaRPr>
          </a:p>
        </p:txBody>
      </p:sp>
      <p:sp>
        <p:nvSpPr>
          <p:cNvPr id="183300" name="Rectangle 4"/>
          <p:cNvSpPr/>
          <p:nvPr/>
        </p:nvSpPr>
        <p:spPr>
          <a:xfrm>
            <a:off x="684213" y="2471738"/>
            <a:ext cx="7772400" cy="1152525"/>
          </a:xfrm>
          <a:prstGeom prst="rect">
            <a:avLst/>
          </a:prstGeom>
          <a:noFill/>
          <a:ln w="9525">
            <a:noFill/>
          </a:ln>
        </p:spPr>
        <p:txBody>
          <a:bodyPr anchor="t"/>
          <a:p>
            <a:pPr lvl="0" indent="0">
              <a:spcBef>
                <a:spcPct val="20000"/>
              </a:spcBef>
            </a:pPr>
            <a:r>
              <a:rPr lang="en-US" altLang="zh-CN" sz="3200" dirty="0">
                <a:solidFill>
                  <a:srgbClr val="FF0000"/>
                </a:solidFill>
                <a:latin typeface="宋体" panose="02010600030101010101" pitchFamily="2" charset="-122"/>
                <a:ea typeface="宋体" panose="02010600030101010101" pitchFamily="2" charset="-122"/>
              </a:rPr>
              <a:t>    </a:t>
            </a:r>
            <a:r>
              <a:rPr lang="zh-CN" altLang="en-US" sz="2400" b="1" dirty="0">
                <a:latin typeface="楷体" panose="02010609060101010101" charset="-122"/>
                <a:ea typeface="楷体" panose="02010609060101010101" charset="-122"/>
              </a:rPr>
              <a:t>借：银行存款</a:t>
            </a:r>
            <a:r>
              <a:rPr lang="zh-CN" altLang="en-US" sz="2400" dirty="0">
                <a:solidFill>
                  <a:srgbClr val="FF0000"/>
                </a:solidFill>
                <a:latin typeface="楷体" panose="02010609060101010101" charset="-122"/>
                <a:ea typeface="楷体" panose="02010609060101010101" charset="-122"/>
              </a:rPr>
              <a:t>     </a:t>
            </a:r>
            <a:r>
              <a:rPr lang="en-US" altLang="zh-CN" sz="2400" b="1" dirty="0">
                <a:latin typeface="楷体" panose="02010609060101010101" charset="-122"/>
                <a:ea typeface="楷体" panose="02010609060101010101" charset="-122"/>
              </a:rPr>
              <a:t>200 000</a:t>
            </a:r>
            <a:endParaRPr lang="en-US" altLang="zh-CN" sz="2400" b="1" dirty="0">
              <a:latin typeface="楷体" panose="02010609060101010101" charset="-122"/>
              <a:ea typeface="楷体" panose="02010609060101010101" charset="-122"/>
            </a:endParaRPr>
          </a:p>
          <a:p>
            <a:pPr lvl="0" indent="0">
              <a:spcBef>
                <a:spcPct val="20000"/>
              </a:spcBef>
            </a:pPr>
            <a:r>
              <a:rPr lang="en-US" altLang="zh-CN" sz="2400" b="1" dirty="0">
                <a:latin typeface="楷体" panose="02010609060101010101" charset="-122"/>
                <a:ea typeface="楷体" panose="02010609060101010101" charset="-122"/>
              </a:rPr>
              <a:t>      </a:t>
            </a:r>
            <a:r>
              <a:rPr lang="zh-CN" altLang="en-US" sz="2400" b="1" dirty="0">
                <a:latin typeface="楷体" panose="02010609060101010101" charset="-122"/>
                <a:ea typeface="楷体" panose="02010609060101010101" charset="-122"/>
              </a:rPr>
              <a:t>贷：短期借款           </a:t>
            </a:r>
            <a:r>
              <a:rPr lang="en-US" altLang="zh-CN" sz="2400" b="1" dirty="0">
                <a:latin typeface="楷体" panose="02010609060101010101" charset="-122"/>
                <a:ea typeface="楷体" panose="02010609060101010101" charset="-122"/>
              </a:rPr>
              <a:t>200 000</a:t>
            </a:r>
            <a:endParaRPr lang="en-US" altLang="zh-CN" sz="2400" b="1" dirty="0">
              <a:latin typeface="楷体" panose="02010609060101010101" charset="-122"/>
              <a:ea typeface="楷体" panose="02010609060101010101" charset="-122"/>
            </a:endParaRPr>
          </a:p>
        </p:txBody>
      </p:sp>
      <p:sp>
        <p:nvSpPr>
          <p:cNvPr id="183301" name="Rectangle 5"/>
          <p:cNvSpPr/>
          <p:nvPr/>
        </p:nvSpPr>
        <p:spPr>
          <a:xfrm>
            <a:off x="685800" y="3916363"/>
            <a:ext cx="8062913" cy="1104900"/>
          </a:xfrm>
          <a:prstGeom prst="rect">
            <a:avLst/>
          </a:prstGeom>
          <a:noFill/>
          <a:ln w="9525">
            <a:noFill/>
          </a:ln>
        </p:spPr>
        <p:txBody>
          <a:bodyPr anchor="t"/>
          <a:p>
            <a:pPr lvl="0" indent="0">
              <a:spcBef>
                <a:spcPct val="20000"/>
              </a:spcBef>
            </a:pPr>
            <a:r>
              <a:rPr lang="en-US" altLang="zh-CN" sz="3200" dirty="0">
                <a:solidFill>
                  <a:srgbClr val="FF0000"/>
                </a:solidFill>
                <a:latin typeface="宋体" panose="02010600030101010101" pitchFamily="2" charset="-122"/>
                <a:ea typeface="宋体" panose="02010600030101010101" pitchFamily="2" charset="-122"/>
              </a:rPr>
              <a:t>   </a:t>
            </a:r>
            <a:r>
              <a:rPr lang="en-US" altLang="zh-CN" sz="2800" dirty="0">
                <a:solidFill>
                  <a:srgbClr val="FF0000"/>
                </a:solidFill>
                <a:latin typeface="楷体" panose="02010609060101010101" charset="-122"/>
                <a:ea typeface="楷体" panose="02010609060101010101" charset="-122"/>
              </a:rPr>
              <a:t>【</a:t>
            </a:r>
            <a:r>
              <a:rPr lang="zh-CN" altLang="en-US" sz="2800" b="1" dirty="0">
                <a:solidFill>
                  <a:srgbClr val="3333FF"/>
                </a:solidFill>
                <a:latin typeface="楷体" panose="02010609060101010101" charset="-122"/>
                <a:ea typeface="楷体" panose="02010609060101010101" charset="-122"/>
              </a:rPr>
              <a:t>例</a:t>
            </a:r>
            <a:r>
              <a:rPr lang="en-US" altLang="zh-CN" sz="2800" b="1" dirty="0">
                <a:solidFill>
                  <a:srgbClr val="3333FF"/>
                </a:solidFill>
                <a:latin typeface="楷体" panose="02010609060101010101" charset="-122"/>
                <a:ea typeface="楷体" panose="02010609060101010101" charset="-122"/>
              </a:rPr>
              <a:t>3—2</a:t>
            </a:r>
            <a:r>
              <a:rPr lang="en-US" altLang="zh-CN" sz="2800" dirty="0">
                <a:solidFill>
                  <a:srgbClr val="FF0000"/>
                </a:solidFill>
                <a:latin typeface="楷体" panose="02010609060101010101" charset="-122"/>
                <a:ea typeface="楷体" panose="02010609060101010101" charset="-122"/>
              </a:rPr>
              <a:t>】</a:t>
            </a:r>
            <a:r>
              <a:rPr lang="zh-CN" altLang="en-US" sz="2800" b="1" dirty="0">
                <a:latin typeface="楷体" panose="02010609060101010101" charset="-122"/>
                <a:ea typeface="楷体" panose="02010609060101010101" charset="-122"/>
              </a:rPr>
              <a:t>盛荣公司收到设备投资，设备价值</a:t>
            </a:r>
            <a:r>
              <a:rPr lang="en-US" altLang="zh-CN" sz="2800" b="1" dirty="0">
                <a:latin typeface="楷体" panose="02010609060101010101" charset="-122"/>
                <a:ea typeface="楷体" panose="02010609060101010101" charset="-122"/>
              </a:rPr>
              <a:t>180 000</a:t>
            </a:r>
            <a:r>
              <a:rPr lang="zh-CN" altLang="en-US" sz="2800" b="1" dirty="0">
                <a:latin typeface="楷体" panose="02010609060101010101" charset="-122"/>
                <a:ea typeface="楷体" panose="02010609060101010101" charset="-122"/>
              </a:rPr>
              <a:t>元。</a:t>
            </a:r>
            <a:endParaRPr lang="zh-CN" altLang="en-US" sz="2800" b="1" dirty="0">
              <a:latin typeface="楷体" panose="02010609060101010101" charset="-122"/>
              <a:ea typeface="楷体" panose="02010609060101010101" charset="-122"/>
            </a:endParaRPr>
          </a:p>
        </p:txBody>
      </p:sp>
      <p:sp>
        <p:nvSpPr>
          <p:cNvPr id="183302" name="Rectangle 6"/>
          <p:cNvSpPr/>
          <p:nvPr/>
        </p:nvSpPr>
        <p:spPr>
          <a:xfrm>
            <a:off x="684213" y="5064125"/>
            <a:ext cx="7772400" cy="1152525"/>
          </a:xfrm>
          <a:prstGeom prst="rect">
            <a:avLst/>
          </a:prstGeom>
          <a:noFill/>
          <a:ln w="9525">
            <a:noFill/>
          </a:ln>
        </p:spPr>
        <p:txBody>
          <a:bodyPr anchor="t"/>
          <a:p>
            <a:pPr lvl="0" indent="0">
              <a:spcBef>
                <a:spcPct val="20000"/>
              </a:spcBef>
            </a:pPr>
            <a:r>
              <a:rPr lang="en-US" altLang="zh-CN" sz="3200" dirty="0">
                <a:solidFill>
                  <a:srgbClr val="FF0000"/>
                </a:solidFill>
                <a:latin typeface="宋体" panose="02010600030101010101" pitchFamily="2" charset="-122"/>
                <a:ea typeface="宋体" panose="02010600030101010101" pitchFamily="2" charset="-122"/>
              </a:rPr>
              <a:t>    </a:t>
            </a:r>
            <a:r>
              <a:rPr lang="zh-CN" altLang="en-US" sz="2400" b="1" dirty="0">
                <a:latin typeface="楷体" panose="02010609060101010101" charset="-122"/>
                <a:ea typeface="楷体" panose="02010609060101010101" charset="-122"/>
              </a:rPr>
              <a:t>借：固定资产</a:t>
            </a:r>
            <a:r>
              <a:rPr lang="zh-CN" altLang="en-US" sz="2400" dirty="0">
                <a:solidFill>
                  <a:srgbClr val="FF0000"/>
                </a:solidFill>
                <a:latin typeface="楷体" panose="02010609060101010101" charset="-122"/>
                <a:ea typeface="楷体" panose="02010609060101010101" charset="-122"/>
              </a:rPr>
              <a:t>     </a:t>
            </a:r>
            <a:r>
              <a:rPr lang="en-US" altLang="zh-CN" sz="2400" b="1" dirty="0">
                <a:latin typeface="楷体" panose="02010609060101010101" charset="-122"/>
                <a:ea typeface="楷体" panose="02010609060101010101" charset="-122"/>
              </a:rPr>
              <a:t>180 000</a:t>
            </a:r>
            <a:endParaRPr lang="en-US" altLang="zh-CN" sz="2400" b="1" dirty="0">
              <a:latin typeface="楷体" panose="02010609060101010101" charset="-122"/>
              <a:ea typeface="楷体" panose="02010609060101010101" charset="-122"/>
            </a:endParaRPr>
          </a:p>
          <a:p>
            <a:pPr lvl="0" indent="0">
              <a:spcBef>
                <a:spcPct val="20000"/>
              </a:spcBef>
            </a:pPr>
            <a:r>
              <a:rPr lang="en-US" altLang="zh-CN" sz="2400" b="1" dirty="0">
                <a:latin typeface="楷体" panose="02010609060101010101" charset="-122"/>
                <a:ea typeface="楷体" panose="02010609060101010101" charset="-122"/>
              </a:rPr>
              <a:t>      </a:t>
            </a:r>
            <a:r>
              <a:rPr lang="zh-CN" altLang="en-US" sz="2400" b="1" dirty="0">
                <a:latin typeface="楷体" panose="02010609060101010101" charset="-122"/>
                <a:ea typeface="楷体" panose="02010609060101010101" charset="-122"/>
              </a:rPr>
              <a:t>贷：股本（或实收资本） </a:t>
            </a:r>
            <a:r>
              <a:rPr lang="en-US" altLang="zh-CN" sz="2400" b="1" dirty="0">
                <a:latin typeface="楷体" panose="02010609060101010101" charset="-122"/>
                <a:ea typeface="楷体" panose="02010609060101010101" charset="-122"/>
              </a:rPr>
              <a:t>180 000</a:t>
            </a:r>
            <a:endParaRPr lang="en-US" altLang="zh-CN" sz="2400" b="1" dirty="0">
              <a:latin typeface="楷体" panose="02010609060101010101" charset="-122"/>
              <a:ea typeface="楷体" panose="02010609060101010101" charset="-122"/>
            </a:endParaRPr>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83300"/>
                                        </p:tgtEl>
                                        <p:attrNameLst>
                                          <p:attrName>style.visibility</p:attrName>
                                        </p:attrNameLst>
                                      </p:cBhvr>
                                      <p:to>
                                        <p:strVal val="visible"/>
                                      </p:to>
                                    </p:set>
                                    <p:animEffect transition="in" filter="slide(fromTop)">
                                      <p:cBhvr>
                                        <p:cTn id="7" dur="2000"/>
                                        <p:tgtEl>
                                          <p:spTgt spid="18330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3301"/>
                                        </p:tgtEl>
                                        <p:attrNameLst>
                                          <p:attrName>style.visibility</p:attrName>
                                        </p:attrNameLst>
                                      </p:cBhvr>
                                      <p:to>
                                        <p:strVal val="visible"/>
                                      </p:to>
                                    </p:set>
                                    <p:animEffect transition="in" filter="strips(downRight)">
                                      <p:cBhvr>
                                        <p:cTn id="12" dur="500"/>
                                        <p:tgtEl>
                                          <p:spTgt spid="183301"/>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183302"/>
                                        </p:tgtEl>
                                        <p:attrNameLst>
                                          <p:attrName>style.visibility</p:attrName>
                                        </p:attrNameLst>
                                      </p:cBhvr>
                                      <p:to>
                                        <p:strVal val="visible"/>
                                      </p:to>
                                    </p:set>
                                    <p:anim calcmode="lin" valueType="num">
                                      <p:cBhvr>
                                        <p:cTn id="17" dur="2000" fill="hold"/>
                                        <p:tgtEl>
                                          <p:spTgt spid="183302"/>
                                        </p:tgtEl>
                                        <p:attrNameLst>
                                          <p:attrName>ppt_w</p:attrName>
                                        </p:attrNameLst>
                                      </p:cBhvr>
                                      <p:tavLst>
                                        <p:tav tm="0">
                                          <p:val>
                                            <p:fltVal val="0.000000"/>
                                          </p:val>
                                        </p:tav>
                                        <p:tav tm="100000">
                                          <p:val>
                                            <p:strVal val="#ppt_w"/>
                                          </p:val>
                                        </p:tav>
                                      </p:tavLst>
                                    </p:anim>
                                    <p:anim calcmode="lin" valueType="num">
                                      <p:cBhvr>
                                        <p:cTn id="18" dur="2000" fill="hold"/>
                                        <p:tgtEl>
                                          <p:spTgt spid="18330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0" grpId="0"/>
      <p:bldP spid="183301" grpId="0"/>
      <p:bldP spid="18330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2"/>
          <p:cNvSpPr>
            <a:spLocks noGrp="1"/>
          </p:cNvSpPr>
          <p:nvPr>
            <p:ph idx="1"/>
          </p:nvPr>
        </p:nvSpPr>
        <p:spPr>
          <a:xfrm>
            <a:off x="685800" y="457200"/>
            <a:ext cx="7989888" cy="1152525"/>
          </a:xfrm>
        </p:spPr>
        <p:txBody>
          <a:bodyPr wrap="square" lIns="91440" tIns="45720" rIns="91440" bIns="45720" anchor="t"/>
          <a:p>
            <a:pPr marL="0" indent="0" eaLnBrk="1" hangingPunct="1">
              <a:buNone/>
            </a:pPr>
            <a:r>
              <a:rPr lang="en-US" altLang="zh-CN" dirty="0">
                <a:solidFill>
                  <a:srgbClr val="FF0000"/>
                </a:solidFill>
                <a:latin typeface="宋体" panose="02010600030101010101" pitchFamily="2" charset="-122"/>
              </a:rPr>
              <a:t>   </a:t>
            </a:r>
            <a:r>
              <a:rPr lang="en-US" altLang="zh-CN" sz="2800" dirty="0">
                <a:solidFill>
                  <a:srgbClr val="FF0000"/>
                </a:solidFill>
                <a:latin typeface="楷体" panose="02010609060101010101" charset="-122"/>
                <a:ea typeface="楷体" panose="02010609060101010101" charset="-122"/>
              </a:rPr>
              <a:t>【</a:t>
            </a:r>
            <a:r>
              <a:rPr lang="zh-CN" altLang="en-US" sz="2800" b="1" dirty="0">
                <a:solidFill>
                  <a:srgbClr val="3333FF"/>
                </a:solidFill>
                <a:latin typeface="楷体" panose="02010609060101010101" charset="-122"/>
                <a:ea typeface="楷体" panose="02010609060101010101" charset="-122"/>
              </a:rPr>
              <a:t>例</a:t>
            </a:r>
            <a:r>
              <a:rPr lang="en-US" altLang="zh-CN" sz="2800" b="1" dirty="0">
                <a:solidFill>
                  <a:srgbClr val="3333FF"/>
                </a:solidFill>
                <a:latin typeface="楷体" panose="02010609060101010101" charset="-122"/>
                <a:ea typeface="楷体" panose="02010609060101010101" charset="-122"/>
              </a:rPr>
              <a:t>3—3</a:t>
            </a:r>
            <a:r>
              <a:rPr lang="en-US" altLang="zh-CN" sz="2800" dirty="0">
                <a:solidFill>
                  <a:srgbClr val="FF0000"/>
                </a:solidFill>
                <a:latin typeface="楷体" panose="02010609060101010101" charset="-122"/>
                <a:ea typeface="楷体" panose="02010609060101010101" charset="-122"/>
              </a:rPr>
              <a:t>】</a:t>
            </a:r>
            <a:r>
              <a:rPr lang="zh-CN" altLang="en-US" sz="2800" b="1" dirty="0">
                <a:latin typeface="楷体" panose="02010609060101010101" charset="-122"/>
                <a:ea typeface="楷体" panose="02010609060101010101" charset="-122"/>
              </a:rPr>
              <a:t>盛荣公司用资本公积</a:t>
            </a:r>
            <a:r>
              <a:rPr lang="en-US" altLang="zh-CN" sz="2800" b="1" dirty="0">
                <a:latin typeface="楷体" panose="02010609060101010101" charset="-122"/>
                <a:ea typeface="楷体" panose="02010609060101010101" charset="-122"/>
              </a:rPr>
              <a:t>300 000</a:t>
            </a:r>
            <a:r>
              <a:rPr lang="zh-CN" altLang="en-US" sz="2800" b="1" dirty="0">
                <a:latin typeface="楷体" panose="02010609060101010101" charset="-122"/>
                <a:ea typeface="楷体" panose="02010609060101010101" charset="-122"/>
              </a:rPr>
              <a:t>元转增股本。</a:t>
            </a:r>
            <a:endParaRPr lang="zh-CN" altLang="en-US" sz="2800" b="1" dirty="0">
              <a:latin typeface="楷体" panose="02010609060101010101" charset="-122"/>
              <a:ea typeface="楷体" panose="02010609060101010101" charset="-122"/>
            </a:endParaRPr>
          </a:p>
        </p:txBody>
      </p:sp>
      <p:sp>
        <p:nvSpPr>
          <p:cNvPr id="185347" name="Rectangle 3"/>
          <p:cNvSpPr/>
          <p:nvPr/>
        </p:nvSpPr>
        <p:spPr>
          <a:xfrm>
            <a:off x="609600" y="4791075"/>
            <a:ext cx="7772400" cy="1304925"/>
          </a:xfrm>
          <a:prstGeom prst="rect">
            <a:avLst/>
          </a:prstGeom>
          <a:noFill/>
          <a:ln w="9525">
            <a:noFill/>
          </a:ln>
        </p:spPr>
        <p:txBody>
          <a:bodyPr anchor="t"/>
          <a:p>
            <a:pPr lvl="0" indent="0">
              <a:spcBef>
                <a:spcPct val="20000"/>
              </a:spcBef>
            </a:pPr>
            <a:r>
              <a:rPr lang="en-US" altLang="zh-CN" sz="3200" dirty="0">
                <a:solidFill>
                  <a:srgbClr val="FF0000"/>
                </a:solidFill>
                <a:latin typeface="宋体" panose="02010600030101010101" pitchFamily="2" charset="-122"/>
                <a:ea typeface="宋体" panose="02010600030101010101" pitchFamily="2" charset="-122"/>
              </a:rPr>
              <a:t>    </a:t>
            </a:r>
            <a:r>
              <a:rPr lang="zh-CN" altLang="en-US" sz="2400" b="1" dirty="0">
                <a:latin typeface="楷体" panose="02010609060101010101" charset="-122"/>
                <a:ea typeface="楷体" panose="02010609060101010101" charset="-122"/>
              </a:rPr>
              <a:t>借：在途物资</a:t>
            </a:r>
            <a:r>
              <a:rPr lang="zh-CN" altLang="en-US" sz="2400" dirty="0">
                <a:solidFill>
                  <a:srgbClr val="FF0000"/>
                </a:solidFill>
                <a:latin typeface="楷体" panose="02010609060101010101" charset="-122"/>
                <a:ea typeface="楷体" panose="02010609060101010101" charset="-122"/>
              </a:rPr>
              <a:t>       </a:t>
            </a:r>
            <a:r>
              <a:rPr lang="en-US" altLang="zh-CN" sz="2400" b="1" dirty="0">
                <a:latin typeface="楷体" panose="02010609060101010101" charset="-122"/>
                <a:ea typeface="楷体" panose="02010609060101010101" charset="-122"/>
              </a:rPr>
              <a:t>6 000</a:t>
            </a:r>
            <a:endParaRPr lang="en-US" altLang="zh-CN" sz="2400" b="1" dirty="0">
              <a:latin typeface="楷体" panose="02010609060101010101" charset="-122"/>
              <a:ea typeface="楷体" panose="02010609060101010101" charset="-122"/>
            </a:endParaRPr>
          </a:p>
          <a:p>
            <a:pPr lvl="0" indent="0">
              <a:spcBef>
                <a:spcPct val="20000"/>
              </a:spcBef>
            </a:pPr>
            <a:r>
              <a:rPr lang="en-US" altLang="zh-CN" sz="2400" b="1" dirty="0">
                <a:latin typeface="楷体" panose="02010609060101010101" charset="-122"/>
                <a:ea typeface="楷体" panose="02010609060101010101" charset="-122"/>
              </a:rPr>
              <a:t>      </a:t>
            </a:r>
            <a:r>
              <a:rPr lang="zh-CN" altLang="en-US" sz="2400" b="1" dirty="0">
                <a:latin typeface="楷体" panose="02010609060101010101" charset="-122"/>
                <a:ea typeface="楷体" panose="02010609060101010101" charset="-122"/>
              </a:rPr>
              <a:t>贷：银行存款             </a:t>
            </a:r>
            <a:r>
              <a:rPr lang="en-US" altLang="zh-CN" sz="2400" b="1" dirty="0">
                <a:latin typeface="楷体" panose="02010609060101010101" charset="-122"/>
                <a:ea typeface="楷体" panose="02010609060101010101" charset="-122"/>
              </a:rPr>
              <a:t>6 000</a:t>
            </a:r>
            <a:endParaRPr lang="en-US" altLang="zh-CN" sz="2400" b="1" dirty="0">
              <a:latin typeface="楷体" panose="02010609060101010101" charset="-122"/>
              <a:ea typeface="楷体" panose="02010609060101010101" charset="-122"/>
            </a:endParaRPr>
          </a:p>
        </p:txBody>
      </p:sp>
      <p:sp>
        <p:nvSpPr>
          <p:cNvPr id="185348" name="Rectangle 4"/>
          <p:cNvSpPr/>
          <p:nvPr/>
        </p:nvSpPr>
        <p:spPr>
          <a:xfrm>
            <a:off x="685800" y="3124200"/>
            <a:ext cx="7989888" cy="1600200"/>
          </a:xfrm>
          <a:prstGeom prst="rect">
            <a:avLst/>
          </a:prstGeom>
          <a:noFill/>
          <a:ln w="9525">
            <a:noFill/>
          </a:ln>
        </p:spPr>
        <p:txBody>
          <a:bodyPr anchor="t"/>
          <a:p>
            <a:pPr lvl="0" indent="0">
              <a:spcBef>
                <a:spcPct val="20000"/>
              </a:spcBef>
            </a:pPr>
            <a:r>
              <a:rPr lang="en-US" altLang="zh-CN" sz="3200" dirty="0">
                <a:solidFill>
                  <a:srgbClr val="FF0000"/>
                </a:solidFill>
                <a:latin typeface="宋体" panose="02010600030101010101" pitchFamily="2" charset="-122"/>
                <a:ea typeface="宋体" panose="02010600030101010101" pitchFamily="2" charset="-122"/>
              </a:rPr>
              <a:t>   </a:t>
            </a:r>
            <a:r>
              <a:rPr lang="en-US" altLang="zh-CN" sz="2800" dirty="0">
                <a:solidFill>
                  <a:srgbClr val="FF0000"/>
                </a:solidFill>
                <a:latin typeface="楷体" panose="02010609060101010101" charset="-122"/>
                <a:ea typeface="楷体" panose="02010609060101010101" charset="-122"/>
              </a:rPr>
              <a:t>【</a:t>
            </a:r>
            <a:r>
              <a:rPr lang="zh-CN" altLang="en-US" sz="2800" b="1" dirty="0">
                <a:solidFill>
                  <a:srgbClr val="3333FF"/>
                </a:solidFill>
                <a:latin typeface="楷体" panose="02010609060101010101" charset="-122"/>
                <a:ea typeface="楷体" panose="02010609060101010101" charset="-122"/>
              </a:rPr>
              <a:t>例</a:t>
            </a:r>
            <a:r>
              <a:rPr lang="en-US" altLang="zh-CN" sz="2800" b="1" dirty="0">
                <a:solidFill>
                  <a:srgbClr val="3333FF"/>
                </a:solidFill>
                <a:latin typeface="楷体" panose="02010609060101010101" charset="-122"/>
                <a:ea typeface="楷体" panose="02010609060101010101" charset="-122"/>
              </a:rPr>
              <a:t>3—4</a:t>
            </a:r>
            <a:r>
              <a:rPr lang="en-US" altLang="zh-CN" sz="2800" dirty="0">
                <a:solidFill>
                  <a:srgbClr val="FF0000"/>
                </a:solidFill>
                <a:latin typeface="楷体" panose="02010609060101010101" charset="-122"/>
                <a:ea typeface="楷体" panose="02010609060101010101" charset="-122"/>
              </a:rPr>
              <a:t>】</a:t>
            </a:r>
            <a:r>
              <a:rPr lang="zh-CN" altLang="en-US" sz="2800" b="1" dirty="0">
                <a:latin typeface="楷体" panose="02010609060101010101" charset="-122"/>
                <a:ea typeface="楷体" panose="02010609060101010101" charset="-122"/>
              </a:rPr>
              <a:t>盛荣公司用银行存款</a:t>
            </a:r>
            <a:r>
              <a:rPr lang="en-US" altLang="zh-CN" sz="2800" b="1" dirty="0">
                <a:latin typeface="楷体" panose="02010609060101010101" charset="-122"/>
                <a:ea typeface="楷体" panose="02010609060101010101" charset="-122"/>
              </a:rPr>
              <a:t>6 000</a:t>
            </a:r>
            <a:r>
              <a:rPr lang="zh-CN" altLang="en-US" sz="2800" b="1" dirty="0">
                <a:latin typeface="楷体" panose="02010609060101010101" charset="-122"/>
                <a:ea typeface="楷体" panose="02010609060101010101" charset="-122"/>
              </a:rPr>
              <a:t>元购买材料（假定暂不考虑已交纳的进项税额），材料尚未运达企业。</a:t>
            </a:r>
            <a:endParaRPr lang="zh-CN" altLang="en-US" sz="2800" b="1" dirty="0">
              <a:latin typeface="楷体" panose="02010609060101010101" charset="-122"/>
              <a:ea typeface="楷体" panose="02010609060101010101" charset="-122"/>
            </a:endParaRPr>
          </a:p>
        </p:txBody>
      </p:sp>
      <p:sp>
        <p:nvSpPr>
          <p:cNvPr id="185349" name="Rectangle 5"/>
          <p:cNvSpPr/>
          <p:nvPr/>
        </p:nvSpPr>
        <p:spPr>
          <a:xfrm>
            <a:off x="684213" y="1590675"/>
            <a:ext cx="7772400" cy="1152525"/>
          </a:xfrm>
          <a:prstGeom prst="rect">
            <a:avLst/>
          </a:prstGeom>
          <a:noFill/>
          <a:ln w="9525">
            <a:noFill/>
          </a:ln>
        </p:spPr>
        <p:txBody>
          <a:bodyPr anchor="t"/>
          <a:p>
            <a:pPr lvl="0" indent="0">
              <a:spcBef>
                <a:spcPct val="20000"/>
              </a:spcBef>
            </a:pPr>
            <a:r>
              <a:rPr lang="en-US" altLang="zh-CN" sz="3200" dirty="0">
                <a:solidFill>
                  <a:srgbClr val="FF0000"/>
                </a:solidFill>
                <a:latin typeface="宋体" panose="02010600030101010101" pitchFamily="2" charset="-122"/>
                <a:ea typeface="宋体" panose="02010600030101010101" pitchFamily="2" charset="-122"/>
              </a:rPr>
              <a:t>    </a:t>
            </a:r>
            <a:r>
              <a:rPr lang="zh-CN" altLang="en-US" sz="2400" b="1" dirty="0">
                <a:latin typeface="楷体" panose="02010609060101010101" charset="-122"/>
                <a:ea typeface="楷体" panose="02010609060101010101" charset="-122"/>
              </a:rPr>
              <a:t>借：资本公积</a:t>
            </a:r>
            <a:r>
              <a:rPr lang="zh-CN" altLang="en-US" sz="2400" dirty="0">
                <a:solidFill>
                  <a:srgbClr val="FF0000"/>
                </a:solidFill>
                <a:latin typeface="楷体" panose="02010609060101010101" charset="-122"/>
                <a:ea typeface="楷体" panose="02010609060101010101" charset="-122"/>
              </a:rPr>
              <a:t>     </a:t>
            </a:r>
            <a:r>
              <a:rPr lang="en-US" altLang="zh-CN" sz="2400" b="1" dirty="0">
                <a:latin typeface="楷体" panose="02010609060101010101" charset="-122"/>
                <a:ea typeface="楷体" panose="02010609060101010101" charset="-122"/>
              </a:rPr>
              <a:t>300 000</a:t>
            </a:r>
            <a:endParaRPr lang="en-US" altLang="zh-CN" sz="2400" b="1" dirty="0">
              <a:latin typeface="楷体" panose="02010609060101010101" charset="-122"/>
              <a:ea typeface="楷体" panose="02010609060101010101" charset="-122"/>
            </a:endParaRPr>
          </a:p>
          <a:p>
            <a:pPr lvl="0" indent="0">
              <a:spcBef>
                <a:spcPct val="20000"/>
              </a:spcBef>
            </a:pPr>
            <a:r>
              <a:rPr lang="en-US" altLang="zh-CN" sz="2400" b="1" dirty="0">
                <a:latin typeface="楷体" panose="02010609060101010101" charset="-122"/>
                <a:ea typeface="楷体" panose="02010609060101010101" charset="-122"/>
              </a:rPr>
              <a:t>      </a:t>
            </a:r>
            <a:r>
              <a:rPr lang="zh-CN" altLang="en-US" sz="2400" b="1" dirty="0">
                <a:latin typeface="楷体" panose="02010609060101010101" charset="-122"/>
                <a:ea typeface="楷体" panose="02010609060101010101" charset="-122"/>
              </a:rPr>
              <a:t>贷：股本               </a:t>
            </a:r>
            <a:r>
              <a:rPr lang="en-US" altLang="zh-CN" sz="2400" b="1" dirty="0">
                <a:latin typeface="楷体" panose="02010609060101010101" charset="-122"/>
                <a:ea typeface="楷体" panose="02010609060101010101" charset="-122"/>
              </a:rPr>
              <a:t>300 000</a:t>
            </a:r>
            <a:endParaRPr lang="en-US" altLang="zh-CN" sz="2400" b="1" dirty="0">
              <a:latin typeface="楷体" panose="02010609060101010101" charset="-122"/>
              <a:ea typeface="楷体" panose="02010609060101010101" charset="-122"/>
            </a:endParaRPr>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85349"/>
                                        </p:tgtEl>
                                        <p:attrNameLst>
                                          <p:attrName>style.visibility</p:attrName>
                                        </p:attrNameLst>
                                      </p:cBhvr>
                                      <p:to>
                                        <p:strVal val="visible"/>
                                      </p:to>
                                    </p:set>
                                    <p:animEffect transition="in" filter="slide(fromTop)">
                                      <p:cBhvr>
                                        <p:cTn id="7" dur="2000"/>
                                        <p:tgtEl>
                                          <p:spTgt spid="18534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85348"/>
                                        </p:tgtEl>
                                        <p:attrNameLst>
                                          <p:attrName>style.visibility</p:attrName>
                                        </p:attrNameLst>
                                      </p:cBhvr>
                                      <p:to>
                                        <p:strVal val="visible"/>
                                      </p:to>
                                    </p:set>
                                    <p:animEffect transition="in" filter="blinds(vertical)">
                                      <p:cBhvr>
                                        <p:cTn id="12" dur="1000"/>
                                        <p:tgtEl>
                                          <p:spTgt spid="18534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185347"/>
                                        </p:tgtEl>
                                        <p:attrNameLst>
                                          <p:attrName>style.visibility</p:attrName>
                                        </p:attrNameLst>
                                      </p:cBhvr>
                                      <p:to>
                                        <p:strVal val="visible"/>
                                      </p:to>
                                    </p:set>
                                    <p:animEffect transition="in" filter="slide(fromRight)">
                                      <p:cBhvr>
                                        <p:cTn id="17" dur="2000"/>
                                        <p:tgtEl>
                                          <p:spTgt spid="185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p:bldP spid="185348" grpId="0"/>
      <p:bldP spid="18534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4" name="Rectangle 2"/>
          <p:cNvSpPr>
            <a:spLocks noGrp="1"/>
          </p:cNvSpPr>
          <p:nvPr>
            <p:ph idx="1"/>
          </p:nvPr>
        </p:nvSpPr>
        <p:spPr>
          <a:xfrm>
            <a:off x="457200" y="2686050"/>
            <a:ext cx="8229600" cy="1809750"/>
          </a:xfrm>
        </p:spPr>
        <p:txBody>
          <a:bodyPr wrap="square" lIns="91440" tIns="45720" rIns="91440" bIns="45720" anchor="t"/>
          <a:p>
            <a:pPr eaLnBrk="1" hangingPunct="1">
              <a:buNone/>
            </a:pPr>
            <a:r>
              <a:rPr lang="en-US" altLang="zh-CN" b="1" dirty="0">
                <a:latin typeface="宋体" panose="02010600030101010101" pitchFamily="2" charset="-122"/>
              </a:rPr>
              <a:t>   </a:t>
            </a:r>
            <a:r>
              <a:rPr lang="zh-CN" altLang="en-US" sz="2400" b="1" dirty="0">
                <a:latin typeface="楷体" panose="02010609060101010101" charset="-122"/>
                <a:ea typeface="楷体" panose="02010609060101010101" charset="-122"/>
              </a:rPr>
              <a:t>借：在途物资</a:t>
            </a:r>
            <a:r>
              <a:rPr lang="zh-CN" altLang="en-US" sz="2400" dirty="0">
                <a:solidFill>
                  <a:srgbClr val="FF0000"/>
                </a:solidFill>
                <a:latin typeface="楷体" panose="02010609060101010101" charset="-122"/>
                <a:ea typeface="楷体" panose="02010609060101010101" charset="-122"/>
              </a:rPr>
              <a:t>        </a:t>
            </a:r>
            <a:r>
              <a:rPr lang="en-US" altLang="zh-CN" sz="2400" b="1" dirty="0">
                <a:latin typeface="楷体" panose="02010609060101010101" charset="-122"/>
                <a:ea typeface="楷体" panose="02010609060101010101" charset="-122"/>
              </a:rPr>
              <a:t>20 000</a:t>
            </a:r>
            <a:endParaRPr lang="en-US" altLang="zh-CN" sz="2400" b="1" dirty="0">
              <a:latin typeface="楷体" panose="02010609060101010101" charset="-122"/>
              <a:ea typeface="楷体" panose="02010609060101010101" charset="-122"/>
            </a:endParaRPr>
          </a:p>
          <a:p>
            <a:pPr eaLnBrk="1" hangingPunct="1">
              <a:buNone/>
            </a:pPr>
            <a:r>
              <a:rPr lang="en-US" altLang="zh-CN" sz="2400" b="1" dirty="0">
                <a:latin typeface="楷体" panose="02010609060101010101" charset="-122"/>
                <a:ea typeface="楷体" panose="02010609060101010101" charset="-122"/>
              </a:rPr>
              <a:t>     </a:t>
            </a:r>
            <a:r>
              <a:rPr lang="zh-CN" altLang="en-US" sz="2400" b="1" dirty="0">
                <a:latin typeface="楷体" panose="02010609060101010101" charset="-122"/>
                <a:ea typeface="楷体" panose="02010609060101010101" charset="-122"/>
              </a:rPr>
              <a:t>贷：银行存款              </a:t>
            </a:r>
            <a:r>
              <a:rPr lang="en-US" altLang="zh-CN" sz="2400" b="1" dirty="0">
                <a:latin typeface="楷体" panose="02010609060101010101" charset="-122"/>
                <a:ea typeface="楷体" panose="02010609060101010101" charset="-122"/>
              </a:rPr>
              <a:t>15 000</a:t>
            </a:r>
            <a:endParaRPr lang="en-US" altLang="zh-CN" sz="2400" b="1" dirty="0">
              <a:latin typeface="楷体" panose="02010609060101010101" charset="-122"/>
              <a:ea typeface="楷体" panose="02010609060101010101" charset="-122"/>
            </a:endParaRPr>
          </a:p>
          <a:p>
            <a:pPr eaLnBrk="1" hangingPunct="1">
              <a:buNone/>
            </a:pPr>
            <a:r>
              <a:rPr lang="en-US" altLang="zh-CN" sz="2400" b="1" dirty="0">
                <a:latin typeface="楷体" panose="02010609060101010101" charset="-122"/>
                <a:ea typeface="楷体" panose="02010609060101010101" charset="-122"/>
              </a:rPr>
              <a:t>         </a:t>
            </a:r>
            <a:r>
              <a:rPr lang="zh-CN" altLang="en-US" sz="2400" b="1" dirty="0">
                <a:latin typeface="楷体" panose="02010609060101010101" charset="-122"/>
                <a:ea typeface="楷体" panose="02010609060101010101" charset="-122"/>
              </a:rPr>
              <a:t>应付账款               </a:t>
            </a:r>
            <a:r>
              <a:rPr lang="en-US" altLang="zh-CN" sz="2400" b="1" dirty="0">
                <a:latin typeface="楷体" panose="02010609060101010101" charset="-122"/>
                <a:ea typeface="楷体" panose="02010609060101010101" charset="-122"/>
              </a:rPr>
              <a:t>5 000</a:t>
            </a:r>
            <a:endParaRPr lang="en-US" altLang="zh-CN" sz="2400" b="1" dirty="0">
              <a:latin typeface="楷体" panose="02010609060101010101" charset="-122"/>
              <a:ea typeface="楷体" panose="02010609060101010101" charset="-122"/>
            </a:endParaRPr>
          </a:p>
        </p:txBody>
      </p:sp>
      <p:sp>
        <p:nvSpPr>
          <p:cNvPr id="72706" name="Rectangle 3"/>
          <p:cNvSpPr/>
          <p:nvPr/>
        </p:nvSpPr>
        <p:spPr>
          <a:xfrm>
            <a:off x="228600" y="533400"/>
            <a:ext cx="8677275" cy="1981200"/>
          </a:xfrm>
          <a:prstGeom prst="rect">
            <a:avLst/>
          </a:prstGeom>
          <a:noFill/>
          <a:ln w="9525">
            <a:noFill/>
          </a:ln>
        </p:spPr>
        <p:txBody>
          <a:bodyPr anchor="t"/>
          <a:p>
            <a:pPr lvl="0" indent="0">
              <a:spcBef>
                <a:spcPct val="20000"/>
              </a:spcBef>
            </a:pPr>
            <a:r>
              <a:rPr lang="en-US" altLang="zh-CN" sz="3200" dirty="0">
                <a:solidFill>
                  <a:srgbClr val="FF0000"/>
                </a:solidFill>
                <a:latin typeface="宋体" panose="02010600030101010101" pitchFamily="2" charset="-122"/>
                <a:ea typeface="宋体" panose="02010600030101010101" pitchFamily="2" charset="-122"/>
              </a:rPr>
              <a:t>    </a:t>
            </a:r>
            <a:r>
              <a:rPr lang="en-US" altLang="zh-CN" sz="2800" dirty="0">
                <a:solidFill>
                  <a:srgbClr val="FF0000"/>
                </a:solidFill>
                <a:latin typeface="宋体" panose="02010600030101010101" pitchFamily="2" charset="-122"/>
                <a:ea typeface="宋体" panose="02010600030101010101" pitchFamily="2" charset="-122"/>
              </a:rPr>
              <a:t>【</a:t>
            </a:r>
            <a:r>
              <a:rPr lang="zh-CN" altLang="en-US" sz="2800" b="1" dirty="0">
                <a:solidFill>
                  <a:srgbClr val="3333FF"/>
                </a:solidFill>
                <a:latin typeface="宋体" panose="02010600030101010101" pitchFamily="2" charset="-122"/>
                <a:ea typeface="宋体" panose="02010600030101010101" pitchFamily="2" charset="-122"/>
              </a:rPr>
              <a:t>例</a:t>
            </a:r>
            <a:r>
              <a:rPr lang="en-US" altLang="zh-CN" sz="2800" b="1" dirty="0">
                <a:solidFill>
                  <a:srgbClr val="3333FF"/>
                </a:solidFill>
                <a:latin typeface="宋体" panose="02010600030101010101" pitchFamily="2" charset="-122"/>
                <a:ea typeface="宋体" panose="02010600030101010101" pitchFamily="2" charset="-122"/>
              </a:rPr>
              <a:t>3</a:t>
            </a:r>
            <a:r>
              <a:rPr lang="en-US" altLang="zh-CN" sz="2800" b="1" dirty="0">
                <a:solidFill>
                  <a:srgbClr val="3333FF"/>
                </a:solidFill>
                <a:latin typeface="Arial" panose="020B0604020202020204" pitchFamily="34" charset="0"/>
                <a:ea typeface="宋体" panose="02010600030101010101" pitchFamily="2" charset="-122"/>
              </a:rPr>
              <a:t>—</a:t>
            </a:r>
            <a:r>
              <a:rPr lang="en-US" altLang="zh-CN" sz="2800" b="1" dirty="0">
                <a:solidFill>
                  <a:srgbClr val="3333FF"/>
                </a:solidFill>
                <a:latin typeface="宋体" panose="02010600030101010101" pitchFamily="2" charset="-122"/>
                <a:ea typeface="宋体" panose="02010600030101010101" pitchFamily="2" charset="-122"/>
              </a:rPr>
              <a:t>5</a:t>
            </a:r>
            <a:r>
              <a:rPr lang="en-US" altLang="zh-CN" sz="2800" dirty="0">
                <a:solidFill>
                  <a:srgbClr val="FF0000"/>
                </a:solidFill>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盛荣公司</a:t>
            </a:r>
            <a:r>
              <a:rPr lang="zh-CN" altLang="en-US" sz="2800" b="1" dirty="0">
                <a:latin typeface="Arial" panose="020B0604020202020204" pitchFamily="34" charset="0"/>
                <a:ea typeface="宋体" panose="02010600030101010101" pitchFamily="2" charset="-122"/>
              </a:rPr>
              <a:t>购入材料一批，货款</a:t>
            </a:r>
            <a:r>
              <a:rPr lang="en-US" altLang="zh-CN" sz="2800" b="1" dirty="0">
                <a:latin typeface="Arial" panose="020B0604020202020204" pitchFamily="34" charset="0"/>
                <a:ea typeface="宋体" panose="02010600030101010101" pitchFamily="2" charset="-122"/>
              </a:rPr>
              <a:t>20 000</a:t>
            </a:r>
            <a:r>
              <a:rPr lang="zh-CN" altLang="en-US" sz="2800" b="1" dirty="0">
                <a:latin typeface="Arial" panose="020B0604020202020204" pitchFamily="34" charset="0"/>
                <a:ea typeface="宋体" panose="02010600030101010101" pitchFamily="2" charset="-122"/>
              </a:rPr>
              <a:t>元（假定暂不考虑交纳的进项税额）。其中</a:t>
            </a:r>
            <a:r>
              <a:rPr lang="en-US" altLang="zh-CN" sz="2800" b="1" dirty="0">
                <a:latin typeface="Arial" panose="020B0604020202020204" pitchFamily="34" charset="0"/>
                <a:ea typeface="宋体" panose="02010600030101010101" pitchFamily="2" charset="-122"/>
              </a:rPr>
              <a:t>15 000</a:t>
            </a:r>
            <a:r>
              <a:rPr lang="zh-CN" altLang="en-US" sz="2800" b="1" dirty="0">
                <a:latin typeface="Arial" panose="020B0604020202020204" pitchFamily="34" charset="0"/>
                <a:ea typeface="宋体" panose="02010600030101010101" pitchFamily="2" charset="-122"/>
              </a:rPr>
              <a:t>元已用银行存款支付，另</a:t>
            </a:r>
            <a:r>
              <a:rPr lang="en-US" altLang="zh-CN" sz="2800" b="1" dirty="0">
                <a:latin typeface="Arial" panose="020B0604020202020204" pitchFamily="34" charset="0"/>
                <a:ea typeface="宋体" panose="02010600030101010101" pitchFamily="2" charset="-122"/>
              </a:rPr>
              <a:t>5 000</a:t>
            </a:r>
            <a:r>
              <a:rPr lang="zh-CN" altLang="en-US" sz="2800" b="1" dirty="0">
                <a:latin typeface="Arial" panose="020B0604020202020204" pitchFamily="34" charset="0"/>
                <a:ea typeface="宋体" panose="02010600030101010101" pitchFamily="2" charset="-122"/>
              </a:rPr>
              <a:t>元尚未支付。材料已运达企业，但尚未验收入库。</a:t>
            </a:r>
            <a:r>
              <a:rPr lang="zh-CN" altLang="en-US" sz="3200" b="1" dirty="0">
                <a:latin typeface="Arial" panose="020B0604020202020204" pitchFamily="34" charset="0"/>
                <a:ea typeface="宋体" panose="02010600030101010101" pitchFamily="2" charset="-122"/>
              </a:rPr>
              <a:t> </a:t>
            </a:r>
            <a:endParaRPr lang="zh-CN" altLang="en-US" sz="3200" b="1" dirty="0">
              <a:latin typeface="Arial" panose="020B0604020202020204" pitchFamily="34" charset="0"/>
              <a:ea typeface="宋体" panose="02010600030101010101" pitchFamily="2" charset="-122"/>
            </a:endParaRPr>
          </a:p>
        </p:txBody>
      </p:sp>
      <p:sp>
        <p:nvSpPr>
          <p:cNvPr id="187398" name="AutoShape 6"/>
          <p:cNvSpPr/>
          <p:nvPr/>
        </p:nvSpPr>
        <p:spPr>
          <a:xfrm>
            <a:off x="304800" y="4648200"/>
            <a:ext cx="468313" cy="1655763"/>
          </a:xfrm>
          <a:prstGeom prst="wedgeRoundRectCallout">
            <a:avLst>
              <a:gd name="adj1" fmla="val -1185"/>
              <a:gd name="adj2" fmla="val -7144"/>
              <a:gd name="adj3" fmla="val 16667"/>
            </a:avLst>
          </a:prstGeom>
          <a:solidFill>
            <a:srgbClr val="009900"/>
          </a:solidFill>
          <a:ln w="9525" cap="flat" cmpd="sng">
            <a:solidFill>
              <a:schemeClr val="tx1"/>
            </a:solidFill>
            <a:prstDash val="sysDot"/>
            <a:miter/>
            <a:headEnd type="none" w="med" len="med"/>
            <a:tailEnd type="none" w="med" len="med"/>
          </a:ln>
        </p:spPr>
        <p:txBody>
          <a:bodyPr anchor="t"/>
          <a:p>
            <a:pPr lvl="0" indent="0" algn="ctr">
              <a:lnSpc>
                <a:spcPct val="90000"/>
              </a:lnSpc>
            </a:pPr>
            <a:r>
              <a:rPr lang="en-US" altLang="zh-CN" sz="2000" b="1" dirty="0">
                <a:solidFill>
                  <a:srgbClr val="FF0000"/>
                </a:solidFill>
                <a:latin typeface="Times New Roman" panose="02020603050405020304" pitchFamily="18" charset="0"/>
                <a:ea typeface="宋体" panose="02010600030101010101" pitchFamily="2" charset="-122"/>
              </a:rPr>
              <a:t>◆</a:t>
            </a:r>
            <a:r>
              <a:rPr lang="zh-CN" altLang="en-US" sz="2000" b="1" dirty="0">
                <a:solidFill>
                  <a:schemeClr val="bg1"/>
                </a:solidFill>
                <a:latin typeface="Times New Roman" panose="02020603050405020304" pitchFamily="18" charset="0"/>
                <a:ea typeface="宋体" panose="02010600030101010101" pitchFamily="2" charset="-122"/>
              </a:rPr>
              <a:t>特别提示</a:t>
            </a:r>
            <a:endParaRPr lang="zh-CN" altLang="en-US" sz="2000" b="1" dirty="0">
              <a:solidFill>
                <a:schemeClr val="bg1"/>
              </a:solidFill>
              <a:latin typeface="Times New Roman" panose="02020603050405020304" pitchFamily="18" charset="0"/>
              <a:ea typeface="宋体" panose="02010600030101010101" pitchFamily="2" charset="-122"/>
            </a:endParaRPr>
          </a:p>
        </p:txBody>
      </p:sp>
      <p:sp>
        <p:nvSpPr>
          <p:cNvPr id="187399" name="Rectangle 7"/>
          <p:cNvSpPr/>
          <p:nvPr/>
        </p:nvSpPr>
        <p:spPr>
          <a:xfrm>
            <a:off x="533400" y="4572000"/>
            <a:ext cx="8382000" cy="1809750"/>
          </a:xfrm>
          <a:prstGeom prst="rect">
            <a:avLst/>
          </a:prstGeom>
          <a:noFill/>
          <a:ln w="9525">
            <a:noFill/>
          </a:ln>
        </p:spPr>
        <p:txBody>
          <a:bodyPr anchor="t"/>
          <a:p>
            <a:pPr marL="342900" lvl="0" indent="-342900">
              <a:spcBef>
                <a:spcPct val="20000"/>
              </a:spcBef>
            </a:pPr>
            <a:r>
              <a:rPr lang="en-US" altLang="zh-CN" sz="3200" b="1" dirty="0">
                <a:latin typeface="宋体" panose="02010600030101010101" pitchFamily="2" charset="-122"/>
                <a:ea typeface="宋体" panose="02010600030101010101" pitchFamily="2" charset="-122"/>
              </a:rPr>
              <a:t>   </a:t>
            </a:r>
            <a:r>
              <a:rPr lang="en-US" altLang="zh-CN" sz="2400" dirty="0">
                <a:solidFill>
                  <a:srgbClr val="FF0000"/>
                </a:solidFill>
                <a:latin typeface="楷体" panose="02010609060101010101" charset="-122"/>
                <a:ea typeface="楷体" panose="02010609060101010101" charset="-122"/>
              </a:rPr>
              <a:t>★</a:t>
            </a:r>
            <a:r>
              <a:rPr lang="zh-CN" altLang="en-US" sz="2400" b="1" dirty="0">
                <a:solidFill>
                  <a:srgbClr val="FF0000"/>
                </a:solidFill>
                <a:latin typeface="楷体" panose="02010609060101010101" charset="-122"/>
                <a:ea typeface="楷体" panose="02010609060101010101" charset="-122"/>
              </a:rPr>
              <a:t>材料已运达企业，但尚未办理验收入库手续，也视为在途物资！</a:t>
            </a:r>
            <a:endParaRPr lang="zh-CN" altLang="en-US" sz="2400" b="1" dirty="0">
              <a:solidFill>
                <a:srgbClr val="FF0000"/>
              </a:solidFill>
              <a:latin typeface="楷体" panose="02010609060101010101" charset="-122"/>
              <a:ea typeface="楷体" panose="02010609060101010101" charset="-122"/>
            </a:endParaRPr>
          </a:p>
          <a:p>
            <a:pPr marL="342900" lvl="0" indent="-342900">
              <a:spcBef>
                <a:spcPct val="20000"/>
              </a:spcBef>
            </a:pPr>
            <a:r>
              <a:rPr lang="zh-CN" altLang="en-US" sz="2400" dirty="0">
                <a:latin typeface="楷体" panose="02010609060101010101" charset="-122"/>
                <a:ea typeface="楷体" panose="02010609060101010101" charset="-122"/>
              </a:rPr>
              <a:t>     </a:t>
            </a:r>
            <a:r>
              <a:rPr lang="zh-CN" altLang="en-US" sz="2400" dirty="0">
                <a:solidFill>
                  <a:srgbClr val="FF0000"/>
                </a:solidFill>
                <a:latin typeface="楷体" panose="02010609060101010101" charset="-122"/>
                <a:ea typeface="楷体" panose="02010609060101010101" charset="-122"/>
              </a:rPr>
              <a:t>★</a:t>
            </a:r>
            <a:r>
              <a:rPr lang="zh-CN" altLang="en-US" sz="2400" dirty="0">
                <a:latin typeface="楷体" panose="02010609060101010101" charset="-122"/>
                <a:ea typeface="楷体" panose="02010609060101010101" charset="-122"/>
              </a:rPr>
              <a:t>材料验收入库的账务处理后续讲述。</a:t>
            </a:r>
            <a:endParaRPr lang="zh-CN" altLang="en-US" sz="2400" dirty="0">
              <a:latin typeface="楷体" panose="02010609060101010101" charset="-122"/>
              <a:ea typeface="楷体" panose="02010609060101010101" charset="-122"/>
            </a:endParaRPr>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87394">
                                            <p:txEl>
                                              <p:charRg st="0" end="24"/>
                                            </p:txEl>
                                          </p:spTgt>
                                        </p:tgtEl>
                                        <p:attrNameLst>
                                          <p:attrName>style.visibility</p:attrName>
                                        </p:attrNameLst>
                                      </p:cBhvr>
                                      <p:to>
                                        <p:strVal val="visible"/>
                                      </p:to>
                                    </p:set>
                                    <p:animEffect transition="in" filter="slide(fromTop)">
                                      <p:cBhvr>
                                        <p:cTn id="7" dur="2000"/>
                                        <p:tgtEl>
                                          <p:spTgt spid="187394">
                                            <p:txEl>
                                              <p:charRg st="0" end="24"/>
                                            </p:txEl>
                                          </p:spTgt>
                                        </p:tgtEl>
                                      </p:cBhvr>
                                    </p:animEffect>
                                  </p:childTnLst>
                                </p:cTn>
                              </p:par>
                            </p:childTnLst>
                          </p:cTn>
                        </p:par>
                      </p:childTnLst>
                    </p:cTn>
                  </p:par>
                  <p:par>
                    <p:cTn id="8" fill="hold">
                      <p:stCondLst>
                        <p:cond delay="indefinite"/>
                      </p:stCondLst>
                      <p:childTnLst>
                        <p:par>
                          <p:cTn id="9" fill="hold">
                            <p:stCondLst>
                              <p:cond delay="0"/>
                            </p:stCondLst>
                            <p:childTnLst>
                              <p:par>
                                <p:cTn id="10" presetID="43" presetClass="entr" presetSubtype="0" fill="hold" grpId="0" nodeType="clickEffect">
                                  <p:stCondLst>
                                    <p:cond delay="0"/>
                                  </p:stCondLst>
                                  <p:childTnLst>
                                    <p:set>
                                      <p:cBhvr>
                                        <p:cTn id="11" dur="1" fill="hold">
                                          <p:stCondLst>
                                            <p:cond delay="0"/>
                                          </p:stCondLst>
                                        </p:cTn>
                                        <p:tgtEl>
                                          <p:spTgt spid="187398"/>
                                        </p:tgtEl>
                                        <p:attrNameLst>
                                          <p:attrName>style.visibility</p:attrName>
                                        </p:attrNameLst>
                                      </p:cBhvr>
                                      <p:to>
                                        <p:strVal val="visible"/>
                                      </p:to>
                                    </p:set>
                                    <p:animEffect transition="in" filter="fade">
                                      <p:cBhvr>
                                        <p:cTn id="12" dur="100"/>
                                        <p:tgtEl>
                                          <p:spTgt spid="187398"/>
                                        </p:tgtEl>
                                      </p:cBhvr>
                                    </p:animEffect>
                                    <p:anim calcmode="lin" valueType="num">
                                      <p:cBhvr>
                                        <p:cTn id="13" dur="400" fill="hold"/>
                                        <p:tgtEl>
                                          <p:spTgt spid="187398"/>
                                        </p:tgtEl>
                                        <p:attrNameLst>
                                          <p:attrName>ppt_x</p:attrName>
                                        </p:attrNameLst>
                                      </p:cBhvr>
                                      <p:tavLst>
                                        <p:tav tm="0">
                                          <p:val>
                                            <p:strVal val="#ppt_x"/>
                                          </p:val>
                                        </p:tav>
                                        <p:tav tm="100000">
                                          <p:val>
                                            <p:strVal val="#ppt_x"/>
                                          </p:val>
                                        </p:tav>
                                      </p:tavLst>
                                    </p:anim>
                                    <p:anim calcmode="lin" valueType="num">
                                      <p:cBhvr>
                                        <p:cTn id="14" dur="400" fill="hold"/>
                                        <p:tgtEl>
                                          <p:spTgt spid="187398"/>
                                        </p:tgtEl>
                                        <p:attrNameLst>
                                          <p:attrName>ppt_y</p:attrName>
                                        </p:attrNameLst>
                                      </p:cBhvr>
                                      <p:tavLst>
                                        <p:tav tm="0">
                                          <p:val>
                                            <p:strVal val="#ppt_y+0.31"/>
                                          </p:val>
                                        </p:tav>
                                        <p:tav tm="100000">
                                          <p:val>
                                            <p:strVal val="#ppt_y+0.31"/>
                                          </p:val>
                                        </p:tav>
                                      </p:tavLst>
                                    </p:anim>
                                    <p:anim calcmode="lin" valueType="num">
                                      <p:cBhvr>
                                        <p:cTn id="15" dur="600" decel="50000" fill="hold">
                                          <p:stCondLst>
                                            <p:cond delay="400"/>
                                          </p:stCondLst>
                                        </p:cTn>
                                        <p:tgtEl>
                                          <p:spTgt spid="18739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6" dur="600" decel="50000" fill="hold">
                                          <p:stCondLst>
                                            <p:cond delay="400"/>
                                          </p:stCondLst>
                                        </p:cTn>
                                        <p:tgtEl>
                                          <p:spTgt spid="18739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17" fill="hold">
                            <p:stCondLst>
                              <p:cond delay="1000"/>
                            </p:stCondLst>
                            <p:childTnLst>
                              <p:par>
                                <p:cTn id="18" presetID="12" presetClass="entr" presetSubtype="8" fill="hold" grpId="0" nodeType="afterEffect">
                                  <p:stCondLst>
                                    <p:cond delay="0"/>
                                  </p:stCondLst>
                                  <p:childTnLst>
                                    <p:set>
                                      <p:cBhvr>
                                        <p:cTn id="19" dur="1" fill="hold">
                                          <p:stCondLst>
                                            <p:cond delay="0"/>
                                          </p:stCondLst>
                                        </p:cTn>
                                        <p:tgtEl>
                                          <p:spTgt spid="187399">
                                            <p:txEl>
                                              <p:charRg st="0" end="35"/>
                                            </p:txEl>
                                          </p:spTgt>
                                        </p:tgtEl>
                                        <p:attrNameLst>
                                          <p:attrName>style.visibility</p:attrName>
                                        </p:attrNameLst>
                                      </p:cBhvr>
                                      <p:to>
                                        <p:strVal val="visible"/>
                                      </p:to>
                                    </p:set>
                                    <p:animEffect transition="in" filter="slide(fromLeft)">
                                      <p:cBhvr>
                                        <p:cTn id="20" dur="2000"/>
                                        <p:tgtEl>
                                          <p:spTgt spid="187399">
                                            <p:txEl>
                                              <p:charRg st="0" end="3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1" fill="hold" grpId="0" nodeType="clickEffect">
                                  <p:stCondLst>
                                    <p:cond delay="0"/>
                                  </p:stCondLst>
                                  <p:childTnLst>
                                    <p:set>
                                      <p:cBhvr>
                                        <p:cTn id="24" dur="1" fill="hold">
                                          <p:stCondLst>
                                            <p:cond delay="0"/>
                                          </p:stCondLst>
                                        </p:cTn>
                                        <p:tgtEl>
                                          <p:spTgt spid="187394">
                                            <p:txEl>
                                              <p:charRg st="24" end="56"/>
                                            </p:txEl>
                                          </p:spTgt>
                                        </p:tgtEl>
                                        <p:attrNameLst>
                                          <p:attrName>style.visibility</p:attrName>
                                        </p:attrNameLst>
                                      </p:cBhvr>
                                      <p:to>
                                        <p:strVal val="visible"/>
                                      </p:to>
                                    </p:set>
                                    <p:animEffect transition="in" filter="slide(fromTop)">
                                      <p:cBhvr>
                                        <p:cTn id="25" dur="2000"/>
                                        <p:tgtEl>
                                          <p:spTgt spid="187394">
                                            <p:txEl>
                                              <p:charRg st="24" end="5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1" fill="hold" grpId="0" nodeType="clickEffect">
                                  <p:stCondLst>
                                    <p:cond delay="0"/>
                                  </p:stCondLst>
                                  <p:childTnLst>
                                    <p:set>
                                      <p:cBhvr>
                                        <p:cTn id="29" dur="1" fill="hold">
                                          <p:stCondLst>
                                            <p:cond delay="0"/>
                                          </p:stCondLst>
                                        </p:cTn>
                                        <p:tgtEl>
                                          <p:spTgt spid="187394">
                                            <p:txEl>
                                              <p:charRg st="56" end="90"/>
                                            </p:txEl>
                                          </p:spTgt>
                                        </p:tgtEl>
                                        <p:attrNameLst>
                                          <p:attrName>style.visibility</p:attrName>
                                        </p:attrNameLst>
                                      </p:cBhvr>
                                      <p:to>
                                        <p:strVal val="visible"/>
                                      </p:to>
                                    </p:set>
                                    <p:animEffect transition="in" filter="slide(fromTop)">
                                      <p:cBhvr>
                                        <p:cTn id="30" dur="2000"/>
                                        <p:tgtEl>
                                          <p:spTgt spid="187394">
                                            <p:txEl>
                                              <p:charRg st="56" end="9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8" fill="hold" grpId="0" nodeType="clickEffect">
                                  <p:stCondLst>
                                    <p:cond delay="0"/>
                                  </p:stCondLst>
                                  <p:childTnLst>
                                    <p:set>
                                      <p:cBhvr>
                                        <p:cTn id="34" dur="1" fill="hold">
                                          <p:stCondLst>
                                            <p:cond delay="0"/>
                                          </p:stCondLst>
                                        </p:cTn>
                                        <p:tgtEl>
                                          <p:spTgt spid="187399">
                                            <p:txEl>
                                              <p:charRg st="35" end="58"/>
                                            </p:txEl>
                                          </p:spTgt>
                                        </p:tgtEl>
                                        <p:attrNameLst>
                                          <p:attrName>style.visibility</p:attrName>
                                        </p:attrNameLst>
                                      </p:cBhvr>
                                      <p:to>
                                        <p:strVal val="visible"/>
                                      </p:to>
                                    </p:set>
                                    <p:animEffect transition="in" filter="slide(fromLeft)">
                                      <p:cBhvr>
                                        <p:cTn id="35" dur="2000"/>
                                        <p:tgtEl>
                                          <p:spTgt spid="187399">
                                            <p:txEl>
                                              <p:charRg st="35" end="5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4" grpId="0" uiExpand="1" build="p"/>
      <p:bldP spid="187398" grpId="0" bldLvl="0" animBg="1"/>
      <p:bldP spid="18739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2386" name="Rectangle 2"/>
          <p:cNvSpPr>
            <a:spLocks noGrp="1"/>
          </p:cNvSpPr>
          <p:nvPr>
            <p:ph idx="1"/>
          </p:nvPr>
        </p:nvSpPr>
        <p:spPr>
          <a:xfrm>
            <a:off x="457200" y="2133600"/>
            <a:ext cx="8229600" cy="1981200"/>
          </a:xfrm>
        </p:spPr>
        <p:txBody>
          <a:bodyPr wrap="square" lIns="91440" tIns="45720" rIns="91440" bIns="45720" anchor="t"/>
          <a:p>
            <a:pPr eaLnBrk="1" hangingPunct="1">
              <a:buNone/>
            </a:pPr>
            <a:r>
              <a:rPr lang="en-US" altLang="zh-CN" b="1" dirty="0">
                <a:latin typeface="宋体" panose="02010600030101010101" pitchFamily="2" charset="-122"/>
              </a:rPr>
              <a:t>   </a:t>
            </a:r>
            <a:r>
              <a:rPr lang="zh-CN" altLang="en-US" sz="2400" b="1" dirty="0">
                <a:latin typeface="楷体" panose="02010609060101010101" charset="-122"/>
                <a:ea typeface="楷体" panose="02010609060101010101" charset="-122"/>
              </a:rPr>
              <a:t>借：短期借款         </a:t>
            </a:r>
            <a:r>
              <a:rPr lang="en-US" altLang="zh-CN" sz="2400" b="1" dirty="0">
                <a:latin typeface="楷体" panose="02010609060101010101" charset="-122"/>
                <a:ea typeface="楷体" panose="02010609060101010101" charset="-122"/>
              </a:rPr>
              <a:t>20 000</a:t>
            </a:r>
            <a:endParaRPr lang="en-US" altLang="zh-CN" sz="2400" b="1" dirty="0">
              <a:latin typeface="楷体" panose="02010609060101010101" charset="-122"/>
              <a:ea typeface="楷体" panose="02010609060101010101" charset="-122"/>
            </a:endParaRPr>
          </a:p>
          <a:p>
            <a:pPr eaLnBrk="1" hangingPunct="1">
              <a:buNone/>
            </a:pPr>
            <a:r>
              <a:rPr lang="en-US" altLang="zh-CN" sz="2400" b="1" dirty="0">
                <a:latin typeface="楷体" panose="02010609060101010101" charset="-122"/>
                <a:ea typeface="楷体" panose="02010609060101010101" charset="-122"/>
              </a:rPr>
              <a:t>       </a:t>
            </a:r>
            <a:r>
              <a:rPr lang="zh-CN" altLang="en-US" sz="2400" b="1" dirty="0">
                <a:latin typeface="楷体" panose="02010609060101010101" charset="-122"/>
                <a:ea typeface="楷体" panose="02010609060101010101" charset="-122"/>
              </a:rPr>
              <a:t>应付账款         </a:t>
            </a:r>
            <a:r>
              <a:rPr lang="en-US" altLang="zh-CN" sz="2400" b="1" dirty="0">
                <a:latin typeface="楷体" panose="02010609060101010101" charset="-122"/>
                <a:ea typeface="楷体" panose="02010609060101010101" charset="-122"/>
              </a:rPr>
              <a:t>30 000</a:t>
            </a:r>
            <a:endParaRPr lang="en-US" altLang="zh-CN" sz="2400" b="1" dirty="0">
              <a:latin typeface="楷体" panose="02010609060101010101" charset="-122"/>
              <a:ea typeface="楷体" panose="02010609060101010101" charset="-122"/>
            </a:endParaRPr>
          </a:p>
          <a:p>
            <a:pPr eaLnBrk="1" hangingPunct="1">
              <a:buNone/>
            </a:pPr>
            <a:r>
              <a:rPr lang="en-US" altLang="zh-CN" sz="2400" b="1" dirty="0">
                <a:latin typeface="楷体" panose="02010609060101010101" charset="-122"/>
                <a:ea typeface="楷体" panose="02010609060101010101" charset="-122"/>
              </a:rPr>
              <a:t>     </a:t>
            </a:r>
            <a:r>
              <a:rPr lang="zh-CN" altLang="en-US" sz="2400" b="1" dirty="0">
                <a:latin typeface="楷体" panose="02010609060101010101" charset="-122"/>
                <a:ea typeface="楷体" panose="02010609060101010101" charset="-122"/>
              </a:rPr>
              <a:t>贷：银行存款               </a:t>
            </a:r>
            <a:r>
              <a:rPr lang="en-US" altLang="zh-CN" sz="2400" b="1" dirty="0">
                <a:latin typeface="楷体" panose="02010609060101010101" charset="-122"/>
                <a:ea typeface="楷体" panose="02010609060101010101" charset="-122"/>
              </a:rPr>
              <a:t>50 000</a:t>
            </a:r>
            <a:endParaRPr lang="en-US" altLang="zh-CN" sz="2400" b="1" dirty="0">
              <a:latin typeface="楷体" panose="02010609060101010101" charset="-122"/>
              <a:ea typeface="楷体" panose="02010609060101010101" charset="-122"/>
            </a:endParaRPr>
          </a:p>
        </p:txBody>
      </p:sp>
      <p:sp>
        <p:nvSpPr>
          <p:cNvPr id="74754" name="Rectangle 3"/>
          <p:cNvSpPr/>
          <p:nvPr/>
        </p:nvSpPr>
        <p:spPr>
          <a:xfrm>
            <a:off x="466725" y="762000"/>
            <a:ext cx="8137525" cy="1219200"/>
          </a:xfrm>
          <a:prstGeom prst="rect">
            <a:avLst/>
          </a:prstGeom>
          <a:noFill/>
          <a:ln w="9525">
            <a:noFill/>
          </a:ln>
        </p:spPr>
        <p:txBody>
          <a:bodyPr anchor="t"/>
          <a:p>
            <a:pPr lvl="0" indent="0">
              <a:spcBef>
                <a:spcPct val="20000"/>
              </a:spcBef>
            </a:pPr>
            <a:r>
              <a:rPr lang="en-US" altLang="zh-CN" sz="3200" dirty="0">
                <a:solidFill>
                  <a:srgbClr val="FF0000"/>
                </a:solidFill>
                <a:latin typeface="宋体" panose="02010600030101010101" pitchFamily="2" charset="-122"/>
                <a:ea typeface="宋体" panose="02010600030101010101" pitchFamily="2" charset="-122"/>
              </a:rPr>
              <a:t>   </a:t>
            </a:r>
            <a:r>
              <a:rPr lang="en-US" altLang="zh-CN" sz="2800" dirty="0">
                <a:solidFill>
                  <a:srgbClr val="FF0000"/>
                </a:solidFill>
                <a:latin typeface="楷体" panose="02010609060101010101" charset="-122"/>
                <a:ea typeface="楷体" panose="02010609060101010101" charset="-122"/>
              </a:rPr>
              <a:t> 【</a:t>
            </a:r>
            <a:r>
              <a:rPr lang="zh-CN" altLang="en-US" sz="2800" b="1" dirty="0">
                <a:solidFill>
                  <a:srgbClr val="3333FF"/>
                </a:solidFill>
                <a:latin typeface="楷体" panose="02010609060101010101" charset="-122"/>
                <a:ea typeface="楷体" panose="02010609060101010101" charset="-122"/>
              </a:rPr>
              <a:t>例</a:t>
            </a:r>
            <a:r>
              <a:rPr lang="en-US" altLang="zh-CN" sz="2800" b="1" dirty="0">
                <a:solidFill>
                  <a:srgbClr val="3333FF"/>
                </a:solidFill>
                <a:latin typeface="楷体" panose="02010609060101010101" charset="-122"/>
                <a:ea typeface="楷体" panose="02010609060101010101" charset="-122"/>
              </a:rPr>
              <a:t>3—6</a:t>
            </a:r>
            <a:r>
              <a:rPr lang="en-US" altLang="zh-CN" sz="2800" dirty="0">
                <a:solidFill>
                  <a:srgbClr val="FF0000"/>
                </a:solidFill>
                <a:latin typeface="楷体" panose="02010609060101010101" charset="-122"/>
                <a:ea typeface="楷体" panose="02010609060101010101" charset="-122"/>
              </a:rPr>
              <a:t>】</a:t>
            </a:r>
            <a:r>
              <a:rPr lang="zh-CN" altLang="en-US" sz="2800" b="1" dirty="0">
                <a:latin typeface="楷体" panose="02010609060101010101" charset="-122"/>
                <a:ea typeface="楷体" panose="02010609060101010101" charset="-122"/>
              </a:rPr>
              <a:t>盛荣公司用银行存款偿还短期借款</a:t>
            </a:r>
            <a:r>
              <a:rPr lang="en-US" altLang="zh-CN" sz="2800" b="1" dirty="0">
                <a:latin typeface="楷体" panose="02010609060101010101" charset="-122"/>
                <a:ea typeface="楷体" panose="02010609060101010101" charset="-122"/>
              </a:rPr>
              <a:t>20 000</a:t>
            </a:r>
            <a:r>
              <a:rPr lang="zh-CN" altLang="en-US" sz="2800" b="1" dirty="0">
                <a:latin typeface="楷体" panose="02010609060101010101" charset="-122"/>
                <a:ea typeface="楷体" panose="02010609060101010101" charset="-122"/>
              </a:rPr>
              <a:t>元、应付账款</a:t>
            </a:r>
            <a:r>
              <a:rPr lang="en-US" altLang="zh-CN" sz="2800" b="1" dirty="0">
                <a:latin typeface="楷体" panose="02010609060101010101" charset="-122"/>
                <a:ea typeface="楷体" panose="02010609060101010101" charset="-122"/>
              </a:rPr>
              <a:t>30 000</a:t>
            </a:r>
            <a:r>
              <a:rPr lang="zh-CN" altLang="en-US" sz="2800" b="1" dirty="0">
                <a:latin typeface="楷体" panose="02010609060101010101" charset="-122"/>
                <a:ea typeface="楷体" panose="02010609060101010101" charset="-122"/>
              </a:rPr>
              <a:t>元。</a:t>
            </a:r>
            <a:r>
              <a:rPr lang="zh-CN" altLang="en-US" sz="3200" b="1" dirty="0">
                <a:latin typeface="Arial" panose="020B0604020202020204" pitchFamily="34" charset="0"/>
                <a:ea typeface="宋体" panose="02010600030101010101" pitchFamily="2" charset="-122"/>
              </a:rPr>
              <a:t> </a:t>
            </a:r>
            <a:endParaRPr lang="zh-CN" altLang="en-US" sz="3200" b="1" dirty="0">
              <a:latin typeface="Arial" panose="020B0604020202020204" pitchFamily="34" charset="0"/>
              <a:ea typeface="宋体" panose="02010600030101010101" pitchFamily="2" charset="-122"/>
            </a:endParaRPr>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72386">
                                            <p:txEl>
                                              <p:charRg st="0" end="25"/>
                                            </p:txEl>
                                          </p:spTgt>
                                        </p:tgtEl>
                                        <p:attrNameLst>
                                          <p:attrName>style.visibility</p:attrName>
                                        </p:attrNameLst>
                                      </p:cBhvr>
                                      <p:to>
                                        <p:strVal val="visible"/>
                                      </p:to>
                                    </p:set>
                                    <p:animEffect transition="in" filter="slide(fromLeft)">
                                      <p:cBhvr>
                                        <p:cTn id="7" dur="2000"/>
                                        <p:tgtEl>
                                          <p:spTgt spid="272386">
                                            <p:txEl>
                                              <p:charRg st="0" end="2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272386">
                                            <p:txEl>
                                              <p:charRg st="25" end="52"/>
                                            </p:txEl>
                                          </p:spTgt>
                                        </p:tgtEl>
                                        <p:attrNameLst>
                                          <p:attrName>style.visibility</p:attrName>
                                        </p:attrNameLst>
                                      </p:cBhvr>
                                      <p:to>
                                        <p:strVal val="visible"/>
                                      </p:to>
                                    </p:set>
                                    <p:animEffect transition="in" filter="slide(fromLeft)">
                                      <p:cBhvr>
                                        <p:cTn id="12" dur="2000"/>
                                        <p:tgtEl>
                                          <p:spTgt spid="272386">
                                            <p:txEl>
                                              <p:charRg st="25" end="5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272386">
                                            <p:txEl>
                                              <p:charRg st="52" end="85"/>
                                            </p:txEl>
                                          </p:spTgt>
                                        </p:tgtEl>
                                        <p:attrNameLst>
                                          <p:attrName>style.visibility</p:attrName>
                                        </p:attrNameLst>
                                      </p:cBhvr>
                                      <p:to>
                                        <p:strVal val="visible"/>
                                      </p:to>
                                    </p:set>
                                    <p:animEffect transition="in" filter="slide(fromLeft)">
                                      <p:cBhvr>
                                        <p:cTn id="17" dur="2000"/>
                                        <p:tgtEl>
                                          <p:spTgt spid="272386">
                                            <p:txEl>
                                              <p:charRg st="52" end="8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6"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Rectangle 2"/>
          <p:cNvSpPr>
            <a:spLocks noGrp="1"/>
          </p:cNvSpPr>
          <p:nvPr>
            <p:ph type="subTitle" idx="1"/>
          </p:nvPr>
        </p:nvSpPr>
        <p:spPr>
          <a:xfrm>
            <a:off x="611188" y="692150"/>
            <a:ext cx="7923212" cy="650875"/>
          </a:xfrm>
        </p:spPr>
        <p:txBody>
          <a:bodyPr wrap="square" lIns="91440" tIns="45720" rIns="91440" bIns="45720" anchor="t"/>
          <a:p>
            <a:pPr algn="l" eaLnBrk="1" hangingPunct="1"/>
            <a:r>
              <a:rPr lang="en-US" sz="2400" b="1" dirty="0">
                <a:latin typeface="楷体" panose="02010609060101010101" charset="-122"/>
                <a:ea typeface="楷体" panose="02010609060101010101" charset="-122"/>
                <a:cs typeface="+mn-cs"/>
              </a:rPr>
              <a:t>3.</a:t>
            </a:r>
            <a:r>
              <a:rPr lang="zh-CN" altLang="en-US" sz="2400" b="1" dirty="0">
                <a:latin typeface="楷体" panose="02010609060101010101" charset="-122"/>
                <a:ea typeface="楷体" panose="02010609060101010101" charset="-122"/>
                <a:cs typeface="+mn-cs"/>
              </a:rPr>
              <a:t>会计分录的书写要求</a:t>
            </a:r>
            <a:endParaRPr lang="zh-CN" altLang="en-US" sz="2400" b="1" dirty="0">
              <a:latin typeface="楷体" panose="02010609060101010101" charset="-122"/>
              <a:ea typeface="楷体" panose="02010609060101010101" charset="-122"/>
              <a:cs typeface="+mn-cs"/>
            </a:endParaRPr>
          </a:p>
        </p:txBody>
      </p:sp>
      <p:grpSp>
        <p:nvGrpSpPr>
          <p:cNvPr id="76803" name="组合 1"/>
          <p:cNvGrpSpPr/>
          <p:nvPr/>
        </p:nvGrpSpPr>
        <p:grpSpPr>
          <a:xfrm>
            <a:off x="971550" y="1700213"/>
            <a:ext cx="7410450" cy="3602037"/>
            <a:chOff x="1530" y="2678"/>
            <a:chExt cx="11670" cy="5671"/>
          </a:xfrm>
        </p:grpSpPr>
        <p:sp>
          <p:nvSpPr>
            <p:cNvPr id="76804" name="Text Box 5"/>
            <p:cNvSpPr txBox="1"/>
            <p:nvPr/>
          </p:nvSpPr>
          <p:spPr>
            <a:xfrm>
              <a:off x="3910" y="4947"/>
              <a:ext cx="9290" cy="1472"/>
            </a:xfrm>
            <a:prstGeom prst="rect">
              <a:avLst/>
            </a:prstGeom>
            <a:solidFill>
              <a:srgbClr val="CCFFCC"/>
            </a:solidFill>
            <a:ln w="12700" cap="flat" cmpd="sng">
              <a:solidFill>
                <a:srgbClr val="CCFFCC"/>
              </a:solidFill>
              <a:prstDash val="solid"/>
              <a:miter/>
              <a:headEnd type="none" w="med" len="med"/>
              <a:tailEnd type="none" w="med" len="med"/>
            </a:ln>
          </p:spPr>
          <p:txBody>
            <a:bodyPr anchor="t"/>
            <a:p>
              <a:pPr lvl="0" indent="0" algn="just" eaLnBrk="0" hangingPunct="0"/>
              <a:endParaRPr lang="zh-CN" altLang="zh-CN" sz="2000" b="1" dirty="0">
                <a:solidFill>
                  <a:srgbClr val="0000FF"/>
                </a:solidFill>
                <a:latin typeface="宋体" panose="02010600030101010101" pitchFamily="2" charset="-122"/>
                <a:ea typeface="宋体" panose="02010600030101010101" pitchFamily="2" charset="-122"/>
              </a:endParaRPr>
            </a:p>
          </p:txBody>
        </p:sp>
        <p:sp>
          <p:nvSpPr>
            <p:cNvPr id="76805" name="Text Box 6"/>
            <p:cNvSpPr txBox="1"/>
            <p:nvPr/>
          </p:nvSpPr>
          <p:spPr>
            <a:xfrm>
              <a:off x="4477" y="5062"/>
              <a:ext cx="1587" cy="1132"/>
            </a:xfrm>
            <a:prstGeom prst="rect">
              <a:avLst/>
            </a:prstGeom>
            <a:noFill/>
            <a:ln w="12700">
              <a:noFill/>
            </a:ln>
          </p:spPr>
          <p:txBody>
            <a:bodyPr anchor="t"/>
            <a:p>
              <a:pPr lvl="0" indent="0" algn="just" eaLnBrk="0" hangingPunct="0"/>
              <a:r>
                <a:rPr lang="zh-CN" altLang="en-US" sz="2000" b="1" dirty="0">
                  <a:latin typeface="宋体" panose="02010600030101010101" pitchFamily="2" charset="-122"/>
                  <a:ea typeface="宋体" panose="02010600030101010101" pitchFamily="2" charset="-122"/>
                </a:rPr>
                <a:t>借：</a:t>
              </a:r>
              <a:endParaRPr lang="zh-CN" altLang="en-US" sz="2000" b="1" dirty="0">
                <a:latin typeface="宋体" panose="02010600030101010101" pitchFamily="2" charset="-122"/>
                <a:ea typeface="宋体" panose="02010600030101010101" pitchFamily="2" charset="-122"/>
              </a:endParaRPr>
            </a:p>
            <a:p>
              <a:pPr lvl="0" indent="0" algn="just" eaLnBrk="0" hangingPunct="0"/>
              <a:r>
                <a:rPr lang="zh-CN" altLang="en-US" sz="2000" b="1" dirty="0">
                  <a:latin typeface="宋体" panose="02010600030101010101" pitchFamily="2" charset="-122"/>
                  <a:ea typeface="宋体" panose="02010600030101010101" pitchFamily="2" charset="-122"/>
                </a:rPr>
                <a:t>  贷：</a:t>
              </a:r>
              <a:endParaRPr lang="zh-CN" altLang="en-US" sz="2000" b="1" dirty="0">
                <a:latin typeface="宋体" panose="02010600030101010101" pitchFamily="2" charset="-122"/>
                <a:ea typeface="宋体" panose="02010600030101010101" pitchFamily="2" charset="-122"/>
              </a:endParaRPr>
            </a:p>
          </p:txBody>
        </p:sp>
        <p:sp>
          <p:nvSpPr>
            <p:cNvPr id="76806" name="Text Box 7"/>
            <p:cNvSpPr txBox="1"/>
            <p:nvPr/>
          </p:nvSpPr>
          <p:spPr>
            <a:xfrm>
              <a:off x="5385" y="5120"/>
              <a:ext cx="2780" cy="1020"/>
            </a:xfrm>
            <a:prstGeom prst="rect">
              <a:avLst/>
            </a:prstGeom>
            <a:noFill/>
            <a:ln w="12700">
              <a:noFill/>
            </a:ln>
          </p:spPr>
          <p:txBody>
            <a:bodyPr anchor="t"/>
            <a:p>
              <a:pPr lvl="0" indent="0" algn="just" eaLnBrk="0" hangingPunct="0"/>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银行存款 </a:t>
              </a:r>
              <a:endParaRPr lang="zh-CN" altLang="en-US" sz="2000" b="1" dirty="0">
                <a:latin typeface="宋体" panose="02010600030101010101" pitchFamily="2" charset="-122"/>
                <a:ea typeface="宋体" panose="02010600030101010101" pitchFamily="2" charset="-122"/>
              </a:endParaRPr>
            </a:p>
            <a:p>
              <a:pPr lvl="0" indent="0" algn="just" eaLnBrk="0" hangingPunct="0"/>
              <a:r>
                <a:rPr lang="zh-CN" altLang="en-US" sz="2000" b="1" dirty="0">
                  <a:latin typeface="宋体" panose="02010600030101010101" pitchFamily="2" charset="-122"/>
                  <a:ea typeface="宋体" panose="02010600030101010101" pitchFamily="2" charset="-122"/>
                </a:rPr>
                <a:t>    短期借款</a:t>
              </a:r>
              <a:endParaRPr lang="zh-CN" altLang="en-US" sz="2000" b="1" dirty="0">
                <a:latin typeface="宋体" panose="02010600030101010101" pitchFamily="2" charset="-122"/>
                <a:ea typeface="宋体" panose="02010600030101010101" pitchFamily="2" charset="-122"/>
              </a:endParaRPr>
            </a:p>
          </p:txBody>
        </p:sp>
        <p:sp>
          <p:nvSpPr>
            <p:cNvPr id="76807" name="Text Box 8"/>
            <p:cNvSpPr txBox="1"/>
            <p:nvPr/>
          </p:nvSpPr>
          <p:spPr>
            <a:xfrm>
              <a:off x="8787" y="5112"/>
              <a:ext cx="4412" cy="1135"/>
            </a:xfrm>
            <a:prstGeom prst="rect">
              <a:avLst/>
            </a:prstGeom>
            <a:noFill/>
            <a:ln w="12700">
              <a:noFill/>
            </a:ln>
          </p:spPr>
          <p:txBody>
            <a:bodyPr anchor="t"/>
            <a:p>
              <a:pPr lvl="0" indent="0" algn="just" eaLnBrk="0" hangingPunct="0"/>
              <a:r>
                <a:rPr lang="en-US" altLang="zh-CN" sz="2000" b="1" dirty="0">
                  <a:latin typeface="宋体" panose="02010600030101010101" pitchFamily="2" charset="-122"/>
                  <a:ea typeface="宋体" panose="02010600030101010101" pitchFamily="2" charset="-122"/>
                </a:rPr>
                <a:t>  200 000</a:t>
              </a:r>
              <a:endParaRPr lang="en-US" altLang="zh-CN" sz="2000" b="1" dirty="0">
                <a:latin typeface="宋体" panose="02010600030101010101" pitchFamily="2" charset="-122"/>
                <a:ea typeface="宋体" panose="02010600030101010101" pitchFamily="2" charset="-122"/>
              </a:endParaRPr>
            </a:p>
            <a:p>
              <a:pPr lvl="0" indent="0" algn="just" eaLnBrk="0" hangingPunct="0"/>
              <a:r>
                <a:rPr lang="en-US" altLang="zh-CN" sz="2000" b="1" dirty="0">
                  <a:latin typeface="宋体" panose="02010600030101010101" pitchFamily="2" charset="-122"/>
                  <a:ea typeface="宋体" panose="02010600030101010101" pitchFamily="2" charset="-122"/>
                </a:rPr>
                <a:t>           200 000</a:t>
              </a:r>
              <a:endParaRPr lang="en-US" altLang="zh-CN" sz="2000" b="1" dirty="0">
                <a:latin typeface="宋体" panose="02010600030101010101" pitchFamily="2" charset="-122"/>
                <a:ea typeface="宋体" panose="02010600030101010101" pitchFamily="2" charset="-122"/>
              </a:endParaRPr>
            </a:p>
          </p:txBody>
        </p:sp>
        <p:sp>
          <p:nvSpPr>
            <p:cNvPr id="76808" name="AutoShape 9"/>
            <p:cNvSpPr/>
            <p:nvPr/>
          </p:nvSpPr>
          <p:spPr>
            <a:xfrm>
              <a:off x="1530" y="2677"/>
              <a:ext cx="2607" cy="1247"/>
            </a:xfrm>
            <a:prstGeom prst="wedgeRoundRectCallout">
              <a:avLst>
                <a:gd name="adj1" fmla="val -14620"/>
                <a:gd name="adj2" fmla="val 26755"/>
                <a:gd name="adj3" fmla="val 16667"/>
              </a:avLst>
            </a:prstGeom>
            <a:solidFill>
              <a:srgbClr val="66FFFF"/>
            </a:solidFill>
            <a:ln w="9525" cap="flat" cmpd="sng">
              <a:solidFill>
                <a:schemeClr val="tx1"/>
              </a:solidFill>
              <a:prstDash val="sysDot"/>
              <a:miter/>
              <a:headEnd type="none" w="med" len="med"/>
              <a:tailEnd type="none" w="med" len="med"/>
            </a:ln>
          </p:spPr>
          <p:txBody>
            <a:bodyPr anchor="t"/>
            <a:p>
              <a:pPr lvl="0" indent="0" algn="ctr"/>
              <a:r>
                <a:rPr lang="zh-CN" altLang="en-US" sz="2000" b="1" dirty="0">
                  <a:latin typeface="Times New Roman" panose="02020603050405020304" pitchFamily="18" charset="0"/>
                  <a:ea typeface="宋体" panose="02010600030101010101" pitchFamily="2" charset="-122"/>
                </a:rPr>
                <a:t>组成内容</a:t>
              </a:r>
              <a:endParaRPr lang="zh-CN" altLang="en-US" sz="2000" b="1" dirty="0">
                <a:latin typeface="Times New Roman" panose="02020603050405020304" pitchFamily="18" charset="0"/>
                <a:ea typeface="宋体" panose="02010600030101010101" pitchFamily="2" charset="-122"/>
              </a:endParaRPr>
            </a:p>
            <a:p>
              <a:pPr lvl="0" indent="0" algn="ctr"/>
              <a:r>
                <a:rPr lang="zh-CN" altLang="en-US" sz="2000" b="1" dirty="0">
                  <a:latin typeface="Times New Roman" panose="02020603050405020304" pitchFamily="18" charset="0"/>
                  <a:ea typeface="宋体" panose="02010600030101010101" pitchFamily="2" charset="-122"/>
                </a:rPr>
                <a:t>（三要素）</a:t>
              </a:r>
              <a:endParaRPr lang="zh-CN" altLang="en-US" sz="2000" b="1" dirty="0">
                <a:latin typeface="Times New Roman" panose="02020603050405020304" pitchFamily="18" charset="0"/>
                <a:ea typeface="宋体" panose="02010600030101010101" pitchFamily="2" charset="-122"/>
              </a:endParaRPr>
            </a:p>
          </p:txBody>
        </p:sp>
        <p:sp>
          <p:nvSpPr>
            <p:cNvPr id="76809" name="Line 10"/>
            <p:cNvSpPr/>
            <p:nvPr/>
          </p:nvSpPr>
          <p:spPr>
            <a:xfrm>
              <a:off x="3570" y="3810"/>
              <a:ext cx="5782" cy="2"/>
            </a:xfrm>
            <a:prstGeom prst="line">
              <a:avLst/>
            </a:prstGeom>
            <a:ln w="9525" cap="flat" cmpd="sng">
              <a:solidFill>
                <a:schemeClr val="tx1"/>
              </a:solidFill>
              <a:prstDash val="sysDot"/>
              <a:round/>
              <a:headEnd type="none" w="med" len="med"/>
              <a:tailEnd type="none" w="med" len="med"/>
            </a:ln>
          </p:spPr>
        </p:sp>
        <p:sp>
          <p:nvSpPr>
            <p:cNvPr id="76810" name="AutoShape 11"/>
            <p:cNvSpPr/>
            <p:nvPr/>
          </p:nvSpPr>
          <p:spPr>
            <a:xfrm>
              <a:off x="3002" y="3812"/>
              <a:ext cx="2155" cy="795"/>
            </a:xfrm>
            <a:prstGeom prst="wedgeRoundRectCallout">
              <a:avLst>
                <a:gd name="adj1" fmla="val 37125"/>
                <a:gd name="adj2" fmla="val 90880"/>
                <a:gd name="adj3" fmla="val 16667"/>
              </a:avLst>
            </a:prstGeom>
            <a:solidFill>
              <a:srgbClr val="FFFF99"/>
            </a:solidFill>
            <a:ln w="9525" cap="flat" cmpd="sng">
              <a:solidFill>
                <a:schemeClr val="tx1"/>
              </a:solidFill>
              <a:prstDash val="sysDot"/>
              <a:miter/>
              <a:headEnd type="none" w="med" len="med"/>
              <a:tailEnd type="none" w="med" len="med"/>
            </a:ln>
          </p:spPr>
          <p:txBody>
            <a:bodyPr anchor="t"/>
            <a:p>
              <a:pPr lvl="0" indent="0" algn="ctr"/>
              <a:r>
                <a:rPr lang="zh-CN" altLang="en-US" sz="2000" b="1" dirty="0">
                  <a:latin typeface="Times New Roman" panose="02020603050405020304" pitchFamily="18" charset="0"/>
                  <a:ea typeface="宋体" panose="02010600030101010101" pitchFamily="2" charset="-122"/>
                </a:rPr>
                <a:t>登记方向</a:t>
              </a:r>
              <a:endParaRPr lang="zh-CN" altLang="en-US" sz="2000" b="1" dirty="0">
                <a:latin typeface="Times New Roman" panose="02020603050405020304" pitchFamily="18" charset="0"/>
                <a:ea typeface="宋体" panose="02010600030101010101" pitchFamily="2" charset="-122"/>
              </a:endParaRPr>
            </a:p>
          </p:txBody>
        </p:sp>
        <p:sp>
          <p:nvSpPr>
            <p:cNvPr id="76811" name="AutoShape 12"/>
            <p:cNvSpPr/>
            <p:nvPr/>
          </p:nvSpPr>
          <p:spPr>
            <a:xfrm>
              <a:off x="5157" y="3812"/>
              <a:ext cx="2155" cy="795"/>
            </a:xfrm>
            <a:prstGeom prst="wedgeRoundRectCallout">
              <a:avLst>
                <a:gd name="adj1" fmla="val 35731"/>
                <a:gd name="adj2" fmla="val 94653"/>
                <a:gd name="adj3" fmla="val 16667"/>
              </a:avLst>
            </a:prstGeom>
            <a:solidFill>
              <a:srgbClr val="FFFF99"/>
            </a:solidFill>
            <a:ln w="9525" cap="flat" cmpd="sng">
              <a:solidFill>
                <a:schemeClr val="tx1"/>
              </a:solidFill>
              <a:prstDash val="sysDot"/>
              <a:miter/>
              <a:headEnd type="none" w="med" len="med"/>
              <a:tailEnd type="none" w="med" len="med"/>
            </a:ln>
          </p:spPr>
          <p:txBody>
            <a:bodyPr anchor="t"/>
            <a:p>
              <a:pPr lvl="0" indent="0" algn="ctr"/>
              <a:r>
                <a:rPr lang="zh-CN" altLang="en-US" sz="2000" b="1" dirty="0">
                  <a:latin typeface="Times New Roman" panose="02020603050405020304" pitchFamily="18" charset="0"/>
                  <a:ea typeface="宋体" panose="02010600030101010101" pitchFamily="2" charset="-122"/>
                </a:rPr>
                <a:t>登记账户</a:t>
              </a:r>
              <a:endParaRPr lang="zh-CN" altLang="en-US" sz="2000" b="1" dirty="0">
                <a:latin typeface="Times New Roman" panose="02020603050405020304" pitchFamily="18" charset="0"/>
                <a:ea typeface="宋体" panose="02010600030101010101" pitchFamily="2" charset="-122"/>
              </a:endParaRPr>
            </a:p>
          </p:txBody>
        </p:sp>
        <p:sp>
          <p:nvSpPr>
            <p:cNvPr id="76812" name="AutoShape 13"/>
            <p:cNvSpPr/>
            <p:nvPr/>
          </p:nvSpPr>
          <p:spPr>
            <a:xfrm>
              <a:off x="7312" y="3812"/>
              <a:ext cx="2155" cy="795"/>
            </a:xfrm>
            <a:prstGeom prst="wedgeRoundRectCallout">
              <a:avLst>
                <a:gd name="adj1" fmla="val 37125"/>
                <a:gd name="adj2" fmla="val 102199"/>
                <a:gd name="adj3" fmla="val 16667"/>
              </a:avLst>
            </a:prstGeom>
            <a:solidFill>
              <a:srgbClr val="FFFF99"/>
            </a:solidFill>
            <a:ln w="9525" cap="flat" cmpd="sng">
              <a:solidFill>
                <a:schemeClr val="tx1"/>
              </a:solidFill>
              <a:prstDash val="sysDot"/>
              <a:miter/>
              <a:headEnd type="none" w="med" len="med"/>
              <a:tailEnd type="none" w="med" len="med"/>
            </a:ln>
          </p:spPr>
          <p:txBody>
            <a:bodyPr anchor="t"/>
            <a:p>
              <a:pPr lvl="0" indent="0" algn="ctr"/>
              <a:r>
                <a:rPr lang="zh-CN" altLang="en-US" sz="2000" b="1" dirty="0">
                  <a:latin typeface="Times New Roman" panose="02020603050405020304" pitchFamily="18" charset="0"/>
                  <a:ea typeface="宋体" panose="02010600030101010101" pitchFamily="2" charset="-122"/>
                </a:rPr>
                <a:t>登记金额</a:t>
              </a:r>
              <a:endParaRPr lang="zh-CN" altLang="en-US" sz="2000" b="1" dirty="0">
                <a:latin typeface="Times New Roman" panose="02020603050405020304" pitchFamily="18" charset="0"/>
                <a:ea typeface="宋体" panose="02010600030101010101" pitchFamily="2" charset="-122"/>
              </a:endParaRPr>
            </a:p>
          </p:txBody>
        </p:sp>
        <p:sp>
          <p:nvSpPr>
            <p:cNvPr id="76813" name="AutoShape 14"/>
            <p:cNvSpPr/>
            <p:nvPr/>
          </p:nvSpPr>
          <p:spPr>
            <a:xfrm>
              <a:off x="1530" y="6647"/>
              <a:ext cx="2610" cy="1247"/>
            </a:xfrm>
            <a:prstGeom prst="wedgeRoundRectCallout">
              <a:avLst>
                <a:gd name="adj1" fmla="val 11398"/>
                <a:gd name="adj2" fmla="val 26755"/>
                <a:gd name="adj3" fmla="val 16667"/>
              </a:avLst>
            </a:prstGeom>
            <a:solidFill>
              <a:srgbClr val="66FFFF"/>
            </a:solidFill>
            <a:ln w="9525" cap="flat" cmpd="sng">
              <a:solidFill>
                <a:schemeClr val="tx1"/>
              </a:solidFill>
              <a:prstDash val="sysDot"/>
              <a:miter/>
              <a:headEnd type="none" w="med" len="med"/>
              <a:tailEnd type="none" w="med" len="med"/>
            </a:ln>
          </p:spPr>
          <p:txBody>
            <a:bodyPr anchor="t"/>
            <a:p>
              <a:pPr lvl="0" indent="0" algn="ctr">
                <a:lnSpc>
                  <a:spcPct val="150000"/>
                </a:lnSpc>
              </a:pPr>
              <a:r>
                <a:rPr lang="zh-CN" altLang="en-US" sz="2000" b="1" dirty="0">
                  <a:latin typeface="Times New Roman" panose="02020603050405020304" pitchFamily="18" charset="0"/>
                  <a:ea typeface="宋体" panose="02010600030101010101" pitchFamily="2" charset="-122"/>
                </a:rPr>
                <a:t>书写要求</a:t>
              </a:r>
              <a:endParaRPr lang="zh-CN" altLang="en-US" sz="2000" b="1" dirty="0">
                <a:latin typeface="Times New Roman" panose="02020603050405020304" pitchFamily="18" charset="0"/>
                <a:ea typeface="宋体" panose="02010600030101010101" pitchFamily="2" charset="-122"/>
              </a:endParaRPr>
            </a:p>
          </p:txBody>
        </p:sp>
        <p:sp>
          <p:nvSpPr>
            <p:cNvPr id="76814" name="AutoShape 15"/>
            <p:cNvSpPr/>
            <p:nvPr/>
          </p:nvSpPr>
          <p:spPr>
            <a:xfrm>
              <a:off x="4592" y="6647"/>
              <a:ext cx="3515" cy="795"/>
            </a:xfrm>
            <a:prstGeom prst="wedgeRoundRectCallout">
              <a:avLst>
                <a:gd name="adj1" fmla="val 7681"/>
                <a:gd name="adj2" fmla="val -7231"/>
                <a:gd name="adj3" fmla="val 16667"/>
              </a:avLst>
            </a:prstGeom>
            <a:solidFill>
              <a:srgbClr val="FFFF99"/>
            </a:solidFill>
            <a:ln w="9525" cap="flat" cmpd="sng">
              <a:solidFill>
                <a:schemeClr val="tx1"/>
              </a:solidFill>
              <a:prstDash val="sysDot"/>
              <a:miter/>
              <a:headEnd type="none" w="med" len="med"/>
              <a:tailEnd type="none" w="med" len="med"/>
            </a:ln>
          </p:spPr>
          <p:txBody>
            <a:bodyPr anchor="t"/>
            <a:p>
              <a:pPr lvl="0" indent="0" algn="ctr"/>
              <a:r>
                <a:rPr lang="en-US" altLang="zh-CN" sz="2000" b="1" dirty="0">
                  <a:solidFill>
                    <a:srgbClr val="FF0000"/>
                  </a:solidFill>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借在上贷在下</a:t>
              </a:r>
              <a:endParaRPr lang="zh-CN" altLang="en-US" sz="2000" b="1" dirty="0">
                <a:latin typeface="Times New Roman" panose="02020603050405020304" pitchFamily="18" charset="0"/>
                <a:ea typeface="宋体" panose="02010600030101010101" pitchFamily="2" charset="-122"/>
              </a:endParaRPr>
            </a:p>
          </p:txBody>
        </p:sp>
        <p:sp>
          <p:nvSpPr>
            <p:cNvPr id="76815" name="AutoShape 16"/>
            <p:cNvSpPr/>
            <p:nvPr/>
          </p:nvSpPr>
          <p:spPr>
            <a:xfrm>
              <a:off x="8447" y="6647"/>
              <a:ext cx="4650" cy="795"/>
            </a:xfrm>
            <a:prstGeom prst="wedgeRoundRectCallout">
              <a:avLst>
                <a:gd name="adj1" fmla="val -6398"/>
                <a:gd name="adj2" fmla="val -7231"/>
                <a:gd name="adj3" fmla="val 16667"/>
              </a:avLst>
            </a:prstGeom>
            <a:solidFill>
              <a:srgbClr val="FFFF99"/>
            </a:solidFill>
            <a:ln w="9525" cap="flat" cmpd="sng">
              <a:solidFill>
                <a:schemeClr val="tx1"/>
              </a:solidFill>
              <a:prstDash val="sysDot"/>
              <a:miter/>
              <a:headEnd type="none" w="med" len="med"/>
              <a:tailEnd type="none" w="med" len="med"/>
            </a:ln>
          </p:spPr>
          <p:txBody>
            <a:bodyPr anchor="t"/>
            <a:p>
              <a:pPr lvl="0" indent="0"/>
              <a:r>
                <a:rPr lang="en-US" altLang="zh-CN" sz="2000" b="1" dirty="0">
                  <a:solidFill>
                    <a:srgbClr val="FF0000"/>
                  </a:solidFill>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借、贷错开一字格</a:t>
              </a:r>
              <a:endParaRPr lang="zh-CN" altLang="en-US" sz="2000" b="1" dirty="0">
                <a:latin typeface="Times New Roman" panose="02020603050405020304" pitchFamily="18" charset="0"/>
                <a:ea typeface="宋体" panose="02010600030101010101" pitchFamily="2" charset="-122"/>
              </a:endParaRPr>
            </a:p>
          </p:txBody>
        </p:sp>
        <p:sp>
          <p:nvSpPr>
            <p:cNvPr id="76816" name="AutoShape 17"/>
            <p:cNvSpPr/>
            <p:nvPr/>
          </p:nvSpPr>
          <p:spPr>
            <a:xfrm>
              <a:off x="4592" y="7555"/>
              <a:ext cx="3515" cy="795"/>
            </a:xfrm>
            <a:prstGeom prst="wedgeRoundRectCallout">
              <a:avLst>
                <a:gd name="adj1" fmla="val 7681"/>
                <a:gd name="adj2" fmla="val -7231"/>
                <a:gd name="adj3" fmla="val 16667"/>
              </a:avLst>
            </a:prstGeom>
            <a:solidFill>
              <a:srgbClr val="FFFF99"/>
            </a:solidFill>
            <a:ln w="9525" cap="flat" cmpd="sng">
              <a:solidFill>
                <a:schemeClr val="tx1"/>
              </a:solidFill>
              <a:prstDash val="sysDot"/>
              <a:miter/>
              <a:headEnd type="none" w="med" len="med"/>
              <a:tailEnd type="none" w="med" len="med"/>
            </a:ln>
          </p:spPr>
          <p:txBody>
            <a:bodyPr anchor="t"/>
            <a:p>
              <a:pPr lvl="0" indent="0" algn="ctr"/>
              <a:r>
                <a:rPr lang="en-US" altLang="zh-CN" sz="2000" b="1" dirty="0">
                  <a:solidFill>
                    <a:srgbClr val="FF0000"/>
                  </a:solidFill>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金额分排两列</a:t>
              </a:r>
              <a:endParaRPr lang="zh-CN" altLang="en-US" sz="2000" b="1" dirty="0">
                <a:latin typeface="Times New Roman" panose="02020603050405020304" pitchFamily="18" charset="0"/>
                <a:ea typeface="宋体" panose="02010600030101010101" pitchFamily="2" charset="-122"/>
              </a:endParaRPr>
            </a:p>
          </p:txBody>
        </p:sp>
        <p:sp>
          <p:nvSpPr>
            <p:cNvPr id="76817" name="AutoShape 18"/>
            <p:cNvSpPr/>
            <p:nvPr/>
          </p:nvSpPr>
          <p:spPr>
            <a:xfrm>
              <a:off x="8447" y="7555"/>
              <a:ext cx="4650" cy="795"/>
            </a:xfrm>
            <a:prstGeom prst="wedgeRoundRectCallout">
              <a:avLst>
                <a:gd name="adj1" fmla="val -6398"/>
                <a:gd name="adj2" fmla="val -7231"/>
                <a:gd name="adj3" fmla="val 16667"/>
              </a:avLst>
            </a:prstGeom>
            <a:solidFill>
              <a:srgbClr val="FFFF99"/>
            </a:solidFill>
            <a:ln w="9525" cap="flat" cmpd="sng">
              <a:solidFill>
                <a:schemeClr val="tx1"/>
              </a:solidFill>
              <a:prstDash val="sysDot"/>
              <a:miter/>
              <a:headEnd type="none" w="med" len="med"/>
              <a:tailEnd type="none" w="med" len="med"/>
            </a:ln>
          </p:spPr>
          <p:txBody>
            <a:bodyPr anchor="t"/>
            <a:p>
              <a:pPr lvl="0" indent="0" algn="ctr"/>
              <a:r>
                <a:rPr lang="en-US" altLang="zh-CN" sz="2000" b="1" dirty="0">
                  <a:solidFill>
                    <a:srgbClr val="FF0000"/>
                  </a:solidFill>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金额后不必写</a:t>
              </a:r>
              <a:r>
                <a:rPr lang="zh-CN" altLang="en-US" sz="2000" b="1" dirty="0">
                  <a:latin typeface="宋体" panose="02010600030101010101" pitchFamily="2" charset="-122"/>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元</a:t>
              </a:r>
              <a:r>
                <a:rPr lang="zh-CN" altLang="en-US" sz="2000" b="1" dirty="0">
                  <a:latin typeface="宋体" panose="02010600030101010101" pitchFamily="2" charset="-122"/>
                  <a:ea typeface="宋体" panose="02010600030101010101" pitchFamily="2" charset="-122"/>
                </a:rPr>
                <a:t>”</a:t>
              </a:r>
              <a:endParaRPr lang="zh-CN" altLang="en-US" sz="2000" b="1" dirty="0">
                <a:latin typeface="Times New Roman" panose="02020603050405020304" pitchFamily="18" charset="0"/>
                <a:ea typeface="宋体" panose="02010600030101010101" pitchFamily="2" charset="-122"/>
              </a:endParaRPr>
            </a:p>
          </p:txBody>
        </p:sp>
        <p:sp>
          <p:nvSpPr>
            <p:cNvPr id="76818" name="Line 19"/>
            <p:cNvSpPr/>
            <p:nvPr/>
          </p:nvSpPr>
          <p:spPr>
            <a:xfrm>
              <a:off x="10980" y="5007"/>
              <a:ext cx="0" cy="1360"/>
            </a:xfrm>
            <a:prstGeom prst="line">
              <a:avLst/>
            </a:prstGeom>
            <a:ln w="9525" cap="flat" cmpd="sng">
              <a:solidFill>
                <a:srgbClr val="0000FF"/>
              </a:solidFill>
              <a:prstDash val="dash"/>
              <a:round/>
              <a:headEnd type="none" w="med" len="med"/>
              <a:tailEnd type="none" w="med" len="med"/>
            </a:ln>
          </p:spPr>
        </p:sp>
      </p:gr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3"/>
          <p:cNvSpPr>
            <a:spLocks noGrp="1"/>
          </p:cNvSpPr>
          <p:nvPr>
            <p:ph idx="1"/>
          </p:nvPr>
        </p:nvSpPr>
        <p:spPr>
          <a:xfrm>
            <a:off x="457200" y="609600"/>
            <a:ext cx="8229600" cy="1052513"/>
          </a:xfrm>
        </p:spPr>
        <p:txBody>
          <a:bodyPr wrap="square" lIns="91440" tIns="45720" rIns="91440" bIns="45720" anchor="t"/>
          <a:p>
            <a:pPr marL="0" indent="0" eaLnBrk="1" hangingPunct="1">
              <a:buNone/>
            </a:pPr>
            <a:r>
              <a:rPr lang="zh-CN" altLang="en-US" sz="2400" b="1" dirty="0">
                <a:latin typeface="宋体" panose="02010600030101010101" pitchFamily="2" charset="-122"/>
              </a:rPr>
              <a:t>（二）会计科目的规范</a:t>
            </a:r>
            <a:endParaRPr lang="zh-CN" altLang="en-US" sz="2400" b="1" dirty="0">
              <a:latin typeface="宋体" panose="02010600030101010101" pitchFamily="2" charset="-122"/>
            </a:endParaRPr>
          </a:p>
          <a:p>
            <a:pPr marL="0" indent="0" eaLnBrk="1" hangingPunct="1">
              <a:buNone/>
            </a:pPr>
            <a:r>
              <a:rPr lang="zh-CN" altLang="en-US" b="1" dirty="0">
                <a:solidFill>
                  <a:srgbClr val="FF0000"/>
                </a:solidFill>
              </a:rPr>
              <a:t>    </a:t>
            </a:r>
            <a:r>
              <a:rPr lang="zh-CN" altLang="en-US" sz="2400" dirty="0">
                <a:solidFill>
                  <a:srgbClr val="FF0000"/>
                </a:solidFill>
                <a:latin typeface="楷体" panose="02010609060101010101" charset="-122"/>
                <a:ea typeface="楷体" panose="02010609060101010101" charset="-122"/>
              </a:rPr>
              <a:t>★</a:t>
            </a:r>
            <a:r>
              <a:rPr lang="zh-CN" altLang="en-US" sz="2400" dirty="0">
                <a:latin typeface="楷体" panose="02010609060101010101" charset="-122"/>
                <a:ea typeface="楷体" panose="02010609060101010101" charset="-122"/>
              </a:rPr>
              <a:t>指会计科目设置方面的规定和要求。</a:t>
            </a:r>
            <a:endParaRPr lang="zh-CN" altLang="en-US" sz="2400" dirty="0">
              <a:latin typeface="楷体" panose="02010609060101010101" charset="-122"/>
              <a:ea typeface="楷体" panose="02010609060101010101" charset="-122"/>
            </a:endParaRPr>
          </a:p>
        </p:txBody>
      </p:sp>
      <p:sp>
        <p:nvSpPr>
          <p:cNvPr id="10244" name="Rectangle 4"/>
          <p:cNvSpPr/>
          <p:nvPr/>
        </p:nvSpPr>
        <p:spPr>
          <a:xfrm>
            <a:off x="457200" y="1662430"/>
            <a:ext cx="8229600" cy="1600200"/>
          </a:xfrm>
          <a:prstGeom prst="rect">
            <a:avLst/>
          </a:prstGeom>
          <a:noFill/>
          <a:ln w="9525">
            <a:noFill/>
          </a:ln>
        </p:spPr>
        <p:txBody>
          <a:bodyPr anchor="t"/>
          <a:p>
            <a:pPr lvl="0" indent="0">
              <a:spcBef>
                <a:spcPct val="20000"/>
              </a:spcBef>
            </a:pPr>
            <a:r>
              <a:rPr lang="en-US" altLang="zh-CN" sz="3200" b="1" dirty="0">
                <a:solidFill>
                  <a:srgbClr val="FF0000"/>
                </a:solidFill>
                <a:latin typeface="Arial" panose="020B0604020202020204" pitchFamily="34" charset="0"/>
                <a:ea typeface="宋体" panose="02010600030101010101" pitchFamily="2" charset="-122"/>
              </a:rPr>
              <a:t>    </a:t>
            </a:r>
            <a:r>
              <a:rPr lang="en-US" altLang="zh-CN" sz="2400" dirty="0">
                <a:solidFill>
                  <a:srgbClr val="FF0000"/>
                </a:solidFill>
                <a:latin typeface="楷体" panose="02010609060101010101" charset="-122"/>
                <a:ea typeface="楷体" panose="02010609060101010101" charset="-122"/>
              </a:rPr>
              <a:t>★</a:t>
            </a:r>
            <a:r>
              <a:rPr lang="zh-CN" altLang="en-US" sz="2400" dirty="0">
                <a:latin typeface="楷体" panose="02010609060101010101" charset="-122"/>
                <a:ea typeface="楷体" panose="02010609060101010101" charset="-122"/>
              </a:rPr>
              <a:t>企业应根据本企业交易或事项的经济性质，</a:t>
            </a:r>
            <a:r>
              <a:rPr lang="zh-CN" altLang="en-US" sz="2400" b="1" dirty="0">
                <a:solidFill>
                  <a:srgbClr val="FF0000"/>
                </a:solidFill>
                <a:latin typeface="楷体" panose="02010609060101010101" charset="-122"/>
                <a:ea typeface="楷体" panose="02010609060101010101" charset="-122"/>
              </a:rPr>
              <a:t>划分会计要素</a:t>
            </a:r>
            <a:r>
              <a:rPr lang="zh-CN" altLang="en-US" sz="2400" dirty="0">
                <a:latin typeface="楷体" panose="02010609060101010101" charset="-122"/>
                <a:ea typeface="楷体" panose="02010609060101010101" charset="-122"/>
              </a:rPr>
              <a:t>，并在此基础上，</a:t>
            </a:r>
            <a:r>
              <a:rPr lang="zh-CN" altLang="en-US" sz="2400" b="1" dirty="0">
                <a:solidFill>
                  <a:srgbClr val="FF0000"/>
                </a:solidFill>
                <a:latin typeface="楷体" panose="02010609060101010101" charset="-122"/>
                <a:ea typeface="楷体" panose="02010609060101010101" charset="-122"/>
              </a:rPr>
              <a:t>设置会计科目</a:t>
            </a:r>
            <a:r>
              <a:rPr lang="zh-CN" altLang="en-US" sz="2400" dirty="0">
                <a:latin typeface="楷体" panose="02010609060101010101" charset="-122"/>
                <a:ea typeface="楷体" panose="02010609060101010101" charset="-122"/>
              </a:rPr>
              <a:t>，以便为</a:t>
            </a:r>
            <a:r>
              <a:rPr lang="zh-CN" altLang="en-US" sz="2400" b="1" dirty="0">
                <a:solidFill>
                  <a:srgbClr val="FF0000"/>
                </a:solidFill>
                <a:latin typeface="楷体" panose="02010609060101010101" charset="-122"/>
                <a:ea typeface="楷体" panose="02010609060101010101" charset="-122"/>
              </a:rPr>
              <a:t>会计账户</a:t>
            </a:r>
            <a:r>
              <a:rPr lang="zh-CN" altLang="en-US" sz="2400" dirty="0">
                <a:latin typeface="楷体" panose="02010609060101010101" charset="-122"/>
                <a:ea typeface="楷体" panose="02010609060101010101" charset="-122"/>
              </a:rPr>
              <a:t>的设立提供依据。</a:t>
            </a:r>
            <a:endParaRPr lang="zh-CN" altLang="en-US" sz="2400" dirty="0">
              <a:latin typeface="楷体" panose="02010609060101010101" charset="-122"/>
              <a:ea typeface="楷体" panose="02010609060101010101" charset="-122"/>
            </a:endParaRPr>
          </a:p>
        </p:txBody>
      </p:sp>
      <p:sp>
        <p:nvSpPr>
          <p:cNvPr id="10245" name="Rectangle 5"/>
          <p:cNvSpPr/>
          <p:nvPr/>
        </p:nvSpPr>
        <p:spPr>
          <a:xfrm>
            <a:off x="3094038" y="3409950"/>
            <a:ext cx="5410200" cy="2133600"/>
          </a:xfrm>
          <a:prstGeom prst="rect">
            <a:avLst/>
          </a:prstGeom>
          <a:noFill/>
          <a:ln w="9525">
            <a:noFill/>
          </a:ln>
        </p:spPr>
        <p:txBody>
          <a:bodyPr anchor="t"/>
          <a:p>
            <a:pPr lvl="0" indent="0">
              <a:spcBef>
                <a:spcPct val="20000"/>
              </a:spcBef>
            </a:pPr>
            <a:r>
              <a:rPr lang="en-US" altLang="zh-CN" sz="3200" b="1" dirty="0">
                <a:solidFill>
                  <a:srgbClr val="FF0000"/>
                </a:solidFill>
                <a:latin typeface="Arial" panose="020B0604020202020204" pitchFamily="34" charset="0"/>
                <a:ea typeface="宋体" panose="02010600030101010101" pitchFamily="2" charset="-122"/>
              </a:rPr>
              <a:t>   </a:t>
            </a:r>
            <a:r>
              <a:rPr lang="en-US" altLang="zh-CN" sz="2400" dirty="0">
                <a:solidFill>
                  <a:srgbClr val="FF0000"/>
                </a:solidFill>
                <a:latin typeface="楷体" panose="02010609060101010101" charset="-122"/>
                <a:ea typeface="楷体" panose="02010609060101010101" charset="-122"/>
              </a:rPr>
              <a:t> ★</a:t>
            </a:r>
            <a:r>
              <a:rPr lang="zh-CN" altLang="en-US" sz="2400" dirty="0">
                <a:latin typeface="楷体" panose="02010609060101010101" charset="-122"/>
                <a:ea typeface="楷体" panose="02010609060101010101" charset="-122"/>
              </a:rPr>
              <a:t>财政部：</a:t>
            </a:r>
            <a:r>
              <a:rPr lang="en-US" altLang="zh-CN" sz="2400" dirty="0">
                <a:latin typeface="楷体" panose="02010609060101010101" charset="-122"/>
                <a:ea typeface="楷体" panose="02010609060101010101" charset="-122"/>
              </a:rPr>
              <a:t>《</a:t>
            </a:r>
            <a:r>
              <a:rPr lang="zh-CN" altLang="en-US" sz="2400" dirty="0">
                <a:latin typeface="楷体" panose="02010609060101010101" charset="-122"/>
                <a:ea typeface="楷体" panose="02010609060101010101" charset="-122"/>
              </a:rPr>
              <a:t>企业会计准则</a:t>
            </a:r>
            <a:r>
              <a:rPr lang="en-US" altLang="zh-CN" sz="2400" dirty="0">
                <a:latin typeface="楷体" panose="02010609060101010101" charset="-122"/>
                <a:ea typeface="楷体" panose="02010609060101010101" charset="-122"/>
              </a:rPr>
              <a:t>——</a:t>
            </a:r>
            <a:r>
              <a:rPr lang="zh-CN" altLang="en-US" sz="2400" dirty="0">
                <a:latin typeface="楷体" panose="02010609060101010101" charset="-122"/>
                <a:ea typeface="楷体" panose="02010609060101010101" charset="-122"/>
              </a:rPr>
              <a:t>应用指南</a:t>
            </a:r>
            <a:r>
              <a:rPr lang="en-US" altLang="zh-CN" sz="2400" dirty="0">
                <a:latin typeface="楷体" panose="02010609060101010101" charset="-122"/>
                <a:ea typeface="楷体" panose="02010609060101010101" charset="-122"/>
              </a:rPr>
              <a:t>》</a:t>
            </a:r>
            <a:r>
              <a:rPr lang="zh-CN" altLang="en-US" sz="2400" dirty="0">
                <a:latin typeface="楷体" panose="02010609060101010101" charset="-122"/>
                <a:ea typeface="楷体" panose="02010609060101010101" charset="-122"/>
              </a:rPr>
              <a:t>规定的</a:t>
            </a:r>
            <a:r>
              <a:rPr lang="zh-CN" altLang="en-US" sz="2400" dirty="0">
                <a:solidFill>
                  <a:srgbClr val="FF0000"/>
                </a:solidFill>
                <a:latin typeface="楷体" panose="02010609060101010101" charset="-122"/>
                <a:ea typeface="楷体" panose="02010609060101010101" charset="-122"/>
              </a:rPr>
              <a:t>一般企业应设置的主要会计科目</a:t>
            </a:r>
            <a:r>
              <a:rPr lang="zh-CN" altLang="en-US" sz="2400" dirty="0">
                <a:latin typeface="楷体" panose="02010609060101010101" charset="-122"/>
                <a:ea typeface="楷体" panose="02010609060101010101" charset="-122"/>
              </a:rPr>
              <a:t>见教材表</a:t>
            </a:r>
            <a:r>
              <a:rPr lang="en-US" altLang="zh-CN" sz="2400" dirty="0">
                <a:latin typeface="楷体" panose="02010609060101010101" charset="-122"/>
                <a:ea typeface="楷体" panose="02010609060101010101" charset="-122"/>
              </a:rPr>
              <a:t>3—1</a:t>
            </a:r>
            <a:r>
              <a:rPr lang="zh-CN" altLang="en-US" sz="2400" dirty="0">
                <a:latin typeface="楷体" panose="02010609060101010101" charset="-122"/>
                <a:ea typeface="楷体" panose="02010609060101010101" charset="-122"/>
              </a:rPr>
              <a:t>。 </a:t>
            </a:r>
            <a:endParaRPr lang="zh-CN" altLang="en-US" sz="2400" dirty="0">
              <a:latin typeface="楷体" panose="02010609060101010101" charset="-122"/>
              <a:ea typeface="楷体" panose="02010609060101010101" charset="-122"/>
            </a:endParaRPr>
          </a:p>
        </p:txBody>
      </p:sp>
      <p:grpSp>
        <p:nvGrpSpPr>
          <p:cNvPr id="2" name="Group 12"/>
          <p:cNvGrpSpPr/>
          <p:nvPr/>
        </p:nvGrpSpPr>
        <p:grpSpPr>
          <a:xfrm>
            <a:off x="1409700" y="3505200"/>
            <a:ext cx="1257300" cy="1606550"/>
            <a:chOff x="696" y="2640"/>
            <a:chExt cx="792" cy="1012"/>
          </a:xfrm>
        </p:grpSpPr>
        <p:grpSp>
          <p:nvGrpSpPr>
            <p:cNvPr id="8197" name="Group 7"/>
            <p:cNvGrpSpPr/>
            <p:nvPr/>
          </p:nvGrpSpPr>
          <p:grpSpPr>
            <a:xfrm>
              <a:off x="696" y="2640"/>
              <a:ext cx="792" cy="1012"/>
              <a:chOff x="672" y="1584"/>
              <a:chExt cx="792" cy="1012"/>
            </a:xfrm>
          </p:grpSpPr>
          <p:sp>
            <p:nvSpPr>
              <p:cNvPr id="8198" name="AutoShape 8" descr="蓝色面巾纸"/>
              <p:cNvSpPr/>
              <p:nvPr/>
            </p:nvSpPr>
            <p:spPr>
              <a:xfrm>
                <a:off x="672" y="1584"/>
                <a:ext cx="792" cy="1008"/>
              </a:xfrm>
              <a:prstGeom prst="cube">
                <a:avLst>
                  <a:gd name="adj" fmla="val 4792"/>
                </a:avLst>
              </a:prstGeom>
              <a:blipFill rotWithShape="1">
                <a:blip r:embed="rId1"/>
              </a:blipFill>
              <a:ln w="9525" cap="flat" cmpd="sng">
                <a:solidFill>
                  <a:schemeClr val="tx1"/>
                </a:solidFill>
                <a:prstDash val="sysDot"/>
                <a:miter/>
                <a:headEnd type="none" w="med" len="med"/>
                <a:tailEnd type="none" w="med" len="med"/>
              </a:ln>
            </p:spPr>
            <p:txBody>
              <a:bodyPr wrap="none" anchor="ctr"/>
              <a:p>
                <a:pPr lvl="0" indent="0" algn="ctr"/>
                <a:endParaRPr lang="zh-CN" altLang="zh-CN" dirty="0">
                  <a:latin typeface="Arial" panose="020B0604020202020204" pitchFamily="34" charset="0"/>
                  <a:ea typeface="宋体" panose="02010600030101010101" pitchFamily="2" charset="-122"/>
                </a:endParaRPr>
              </a:p>
            </p:txBody>
          </p:sp>
          <p:pic>
            <p:nvPicPr>
              <p:cNvPr id="8199" name="Picture 9" descr="4F018E5C"/>
              <p:cNvPicPr>
                <a:picLocks noChangeAspect="1"/>
              </p:cNvPicPr>
              <p:nvPr/>
            </p:nvPicPr>
            <p:blipFill>
              <a:blip r:embed="rId2"/>
              <a:srcRect l="2167" t="69608" r="-2757" b="13039"/>
              <a:stretch>
                <a:fillRect/>
              </a:stretch>
            </p:blipFill>
            <p:spPr>
              <a:xfrm>
                <a:off x="672" y="1637"/>
                <a:ext cx="767" cy="959"/>
              </a:xfrm>
              <a:prstGeom prst="rect">
                <a:avLst/>
              </a:prstGeom>
              <a:noFill/>
              <a:ln w="9525">
                <a:noFill/>
              </a:ln>
            </p:spPr>
          </p:pic>
          <p:sp>
            <p:nvSpPr>
              <p:cNvPr id="8200" name="AutoShape 10"/>
              <p:cNvSpPr/>
              <p:nvPr/>
            </p:nvSpPr>
            <p:spPr>
              <a:xfrm>
                <a:off x="696" y="1728"/>
                <a:ext cx="692" cy="499"/>
              </a:xfrm>
              <a:prstGeom prst="wedgeRoundRectCallout">
                <a:avLst>
                  <a:gd name="adj1" fmla="val 6356"/>
                  <a:gd name="adj2" fmla="val 21944"/>
                  <a:gd name="adj3" fmla="val 16667"/>
                </a:avLst>
              </a:prstGeom>
              <a:noFill/>
              <a:ln w="9525">
                <a:noFill/>
              </a:ln>
            </p:spPr>
            <p:txBody>
              <a:bodyPr anchor="t"/>
              <a:p>
                <a:pPr lvl="0" indent="0" algn="ctr"/>
                <a:r>
                  <a:rPr lang="zh-CN" altLang="en-US" sz="2000" b="1" dirty="0">
                    <a:solidFill>
                      <a:srgbClr val="0000FF"/>
                    </a:solidFill>
                    <a:latin typeface="Times New Roman" panose="02020603050405020304" pitchFamily="18" charset="0"/>
                    <a:ea typeface="宋体" panose="02010600030101010101" pitchFamily="2" charset="-122"/>
                  </a:rPr>
                  <a:t>企业会</a:t>
                </a:r>
                <a:endParaRPr lang="zh-CN" altLang="en-US" sz="2000" b="1" dirty="0">
                  <a:solidFill>
                    <a:srgbClr val="0000FF"/>
                  </a:solidFill>
                  <a:latin typeface="Times New Roman" panose="02020603050405020304" pitchFamily="18" charset="0"/>
                  <a:ea typeface="宋体" panose="02010600030101010101" pitchFamily="2" charset="-122"/>
                </a:endParaRPr>
              </a:p>
              <a:p>
                <a:pPr lvl="0" indent="0" algn="ctr"/>
                <a:r>
                  <a:rPr lang="zh-CN" altLang="en-US" sz="2000" b="1" dirty="0">
                    <a:solidFill>
                      <a:srgbClr val="0000FF"/>
                    </a:solidFill>
                    <a:latin typeface="Times New Roman" panose="02020603050405020304" pitchFamily="18" charset="0"/>
                    <a:ea typeface="宋体" panose="02010600030101010101" pitchFamily="2" charset="-122"/>
                  </a:rPr>
                  <a:t>计准则</a:t>
                </a:r>
                <a:endParaRPr lang="zh-CN" altLang="en-US" sz="2000" b="1" dirty="0">
                  <a:solidFill>
                    <a:srgbClr val="0000FF"/>
                  </a:solidFill>
                  <a:latin typeface="Times New Roman" panose="02020603050405020304" pitchFamily="18" charset="0"/>
                  <a:ea typeface="宋体" panose="02010600030101010101" pitchFamily="2" charset="-122"/>
                </a:endParaRPr>
              </a:p>
            </p:txBody>
          </p:sp>
        </p:grpSp>
        <p:sp>
          <p:nvSpPr>
            <p:cNvPr id="8201" name="AutoShape 11"/>
            <p:cNvSpPr/>
            <p:nvPr/>
          </p:nvSpPr>
          <p:spPr>
            <a:xfrm>
              <a:off x="696" y="3228"/>
              <a:ext cx="768" cy="264"/>
            </a:xfrm>
            <a:prstGeom prst="wedgeRectCallout">
              <a:avLst>
                <a:gd name="adj1" fmla="val 25000"/>
                <a:gd name="adj2" fmla="val 11741"/>
              </a:avLst>
            </a:prstGeom>
            <a:noFill/>
            <a:ln w="9525">
              <a:noFill/>
            </a:ln>
          </p:spPr>
          <p:txBody>
            <a:bodyPr anchor="t"/>
            <a:p>
              <a:pPr lvl="0" indent="0" algn="ctr"/>
              <a:r>
                <a:rPr lang="zh-CN" altLang="en-US" b="1" dirty="0">
                  <a:solidFill>
                    <a:srgbClr val="FF0000"/>
                  </a:solidFill>
                  <a:latin typeface="Arial" panose="020B0604020202020204" pitchFamily="34" charset="0"/>
                  <a:ea typeface="宋体" panose="02010600030101010101" pitchFamily="2" charset="-122"/>
                </a:rPr>
                <a:t>应用指南</a:t>
              </a:r>
              <a:endParaRPr lang="zh-CN" altLang="en-US" b="1" dirty="0">
                <a:solidFill>
                  <a:srgbClr val="FF0000"/>
                </a:solidFill>
                <a:latin typeface="Arial" panose="020B0604020202020204" pitchFamily="34" charset="0"/>
                <a:ea typeface="宋体" panose="02010600030101010101" pitchFamily="2" charset="-122"/>
              </a:endParaRPr>
            </a:p>
          </p:txBody>
        </p:sp>
      </p:gr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slide(fromTop)">
                                      <p:cBhvr>
                                        <p:cTn id="7" dur="2000"/>
                                        <p:tgtEl>
                                          <p:spTgt spid="1024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0245"/>
                                        </p:tgtEl>
                                        <p:attrNameLst>
                                          <p:attrName>style.visibility</p:attrName>
                                        </p:attrNameLst>
                                      </p:cBhvr>
                                      <p:to>
                                        <p:strVal val="visible"/>
                                      </p:to>
                                    </p:set>
                                    <p:animEffect transition="in" filter="slide(fromTop)">
                                      <p:cBhvr>
                                        <p:cTn id="12" dur="2000"/>
                                        <p:tgtEl>
                                          <p:spTgt spid="10245"/>
                                        </p:tgtEl>
                                      </p:cBhvr>
                                    </p:animEffect>
                                  </p:childTnLst>
                                </p:cTn>
                              </p:par>
                            </p:childTnLst>
                          </p:cTn>
                        </p:par>
                        <p:par>
                          <p:cTn id="13" fill="hold">
                            <p:stCondLst>
                              <p:cond delay="2000"/>
                            </p:stCondLst>
                            <p:childTnLst>
                              <p:par>
                                <p:cTn id="14" presetID="12" presetClass="entr" presetSubtype="2"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slide(fromRight)">
                                      <p:cBhvr>
                                        <p:cTn id="16"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P spid="1024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Rectangle 2"/>
          <p:cNvSpPr>
            <a:spLocks noGrp="1"/>
          </p:cNvSpPr>
          <p:nvPr>
            <p:ph type="subTitle" idx="1"/>
          </p:nvPr>
        </p:nvSpPr>
        <p:spPr>
          <a:xfrm>
            <a:off x="755650" y="838200"/>
            <a:ext cx="7993380" cy="5436870"/>
          </a:xfrm>
        </p:spPr>
        <p:txBody>
          <a:bodyPr wrap="square" lIns="91440" tIns="45720" rIns="91440" bIns="45720" anchor="t"/>
          <a:p>
            <a:pPr algn="l" eaLnBrk="1" hangingPunct="1"/>
            <a:r>
              <a:rPr lang="en-US" sz="2400" b="1" dirty="0">
                <a:latin typeface="楷体" panose="02010609060101010101" charset="-122"/>
                <a:ea typeface="楷体" panose="02010609060101010101" charset="-122"/>
                <a:cs typeface="+mn-cs"/>
              </a:rPr>
              <a:t>4.</a:t>
            </a:r>
            <a:r>
              <a:rPr lang="zh-CN" altLang="en-US" sz="2400" b="1" dirty="0">
                <a:latin typeface="楷体" panose="02010609060101010101" charset="-122"/>
                <a:ea typeface="楷体" panose="02010609060101010101" charset="-122"/>
                <a:cs typeface="+mn-cs"/>
              </a:rPr>
              <a:t>会计分录的种类</a:t>
            </a:r>
            <a:endParaRPr lang="zh-CN" altLang="en-US" sz="2400" b="1" dirty="0">
              <a:latin typeface="楷体" panose="02010609060101010101" charset="-122"/>
              <a:ea typeface="楷体" panose="02010609060101010101" charset="-122"/>
              <a:cs typeface="+mn-cs"/>
            </a:endParaRPr>
          </a:p>
          <a:p>
            <a:pPr algn="l" eaLnBrk="1" hangingPunct="1"/>
            <a:r>
              <a:rPr lang="zh-CN" altLang="en-US" sz="2400" b="1" dirty="0">
                <a:latin typeface="楷体" panose="02010609060101010101" charset="-122"/>
                <a:ea typeface="楷体" panose="02010609060101010101" charset="-122"/>
                <a:cs typeface="+mn-cs"/>
              </a:rPr>
              <a:t>    </a:t>
            </a:r>
            <a:r>
              <a:rPr lang="en-US" altLang="zh-CN" sz="2400" dirty="0">
                <a:latin typeface="楷体" panose="02010609060101010101" charset="-122"/>
                <a:ea typeface="楷体" panose="02010609060101010101" charset="-122"/>
                <a:cs typeface="+mn-cs"/>
              </a:rPr>
              <a:t>——</a:t>
            </a:r>
            <a:r>
              <a:rPr lang="zh-CN" altLang="en-US" sz="2400" dirty="0">
                <a:latin typeface="楷体" panose="02010609060101010101" charset="-122"/>
                <a:ea typeface="楷体" panose="02010609060101010101" charset="-122"/>
                <a:cs typeface="+mn-cs"/>
              </a:rPr>
              <a:t>按照分录中包含的账户数量分类</a:t>
            </a:r>
            <a:endParaRPr lang="zh-CN" altLang="en-US" sz="2400" dirty="0">
              <a:latin typeface="楷体" panose="02010609060101010101" charset="-122"/>
              <a:ea typeface="楷体" panose="02010609060101010101" charset="-122"/>
              <a:cs typeface="+mn-cs"/>
            </a:endParaRPr>
          </a:p>
          <a:p>
            <a:pPr algn="l" eaLnBrk="1" hangingPunct="1"/>
            <a:r>
              <a:rPr lang="zh-CN" altLang="en-US" sz="2400" dirty="0">
                <a:solidFill>
                  <a:srgbClr val="FF0000"/>
                </a:solidFill>
                <a:latin typeface="楷体" panose="02010609060101010101" charset="-122"/>
                <a:ea typeface="楷体" panose="02010609060101010101" charset="-122"/>
                <a:cs typeface="+mn-cs"/>
              </a:rPr>
              <a:t>    ◆</a:t>
            </a:r>
            <a:r>
              <a:rPr lang="zh-CN" altLang="en-US" sz="2400" b="1" dirty="0">
                <a:solidFill>
                  <a:srgbClr val="FF0000"/>
                </a:solidFill>
                <a:latin typeface="楷体" panose="02010609060101010101" charset="-122"/>
                <a:ea typeface="楷体" panose="02010609060101010101" charset="-122"/>
                <a:cs typeface="+mn-cs"/>
              </a:rPr>
              <a:t>简单会计分录</a:t>
            </a:r>
            <a:r>
              <a:rPr lang="zh-CN" altLang="en-US" sz="2400" dirty="0">
                <a:latin typeface="楷体" panose="02010609060101010101" charset="-122"/>
                <a:ea typeface="楷体" panose="02010609060101010101" charset="-122"/>
                <a:cs typeface="+mn-cs"/>
              </a:rPr>
              <a:t>：由两个账户组成的会计分录。</a:t>
            </a:r>
            <a:endParaRPr lang="en-US" altLang="zh-CN" sz="2400" dirty="0">
              <a:latin typeface="楷体" panose="02010609060101010101" charset="-122"/>
              <a:ea typeface="楷体" panose="02010609060101010101" charset="-122"/>
              <a:cs typeface="+mn-cs"/>
            </a:endParaRPr>
          </a:p>
        </p:txBody>
      </p:sp>
      <p:sp>
        <p:nvSpPr>
          <p:cNvPr id="189443" name="Rectangle 3"/>
          <p:cNvSpPr/>
          <p:nvPr/>
        </p:nvSpPr>
        <p:spPr>
          <a:xfrm>
            <a:off x="583565" y="2364105"/>
            <a:ext cx="7777163" cy="2690813"/>
          </a:xfrm>
          <a:prstGeom prst="rect">
            <a:avLst/>
          </a:prstGeom>
          <a:noFill/>
          <a:ln w="9525">
            <a:noFill/>
          </a:ln>
        </p:spPr>
        <p:txBody>
          <a:bodyPr anchor="t"/>
          <a:p>
            <a:pPr lvl="0" indent="0">
              <a:spcBef>
                <a:spcPct val="20000"/>
              </a:spcBef>
            </a:pPr>
            <a:r>
              <a:rPr lang="en-US" altLang="zh-CN" sz="3200" b="1" dirty="0">
                <a:latin typeface="宋体" panose="02010600030101010101" pitchFamily="2" charset="-122"/>
                <a:ea typeface="宋体" panose="02010600030101010101" pitchFamily="2" charset="-122"/>
              </a:rPr>
              <a:t>   </a:t>
            </a:r>
            <a:r>
              <a:rPr lang="en-US" altLang="zh-CN" sz="2400" dirty="0">
                <a:latin typeface="楷体" panose="02010609060101010101" charset="-122"/>
                <a:ea typeface="楷体" panose="02010609060101010101" charset="-122"/>
              </a:rPr>
              <a:t> </a:t>
            </a:r>
            <a:r>
              <a:rPr lang="en-US" altLang="zh-CN" sz="2400" dirty="0">
                <a:solidFill>
                  <a:srgbClr val="FF0000"/>
                </a:solidFill>
                <a:latin typeface="楷体" panose="02010609060101010101" charset="-122"/>
                <a:ea typeface="楷体" panose="02010609060101010101" charset="-122"/>
              </a:rPr>
              <a:t>◆</a:t>
            </a:r>
            <a:r>
              <a:rPr lang="zh-CN" altLang="en-US" sz="2400" b="1" dirty="0">
                <a:solidFill>
                  <a:srgbClr val="FF0000"/>
                </a:solidFill>
                <a:latin typeface="楷体" panose="02010609060101010101" charset="-122"/>
                <a:ea typeface="楷体" panose="02010609060101010101" charset="-122"/>
              </a:rPr>
              <a:t>复合（复杂）会计分录</a:t>
            </a:r>
            <a:r>
              <a:rPr lang="zh-CN" altLang="en-US" sz="2400" dirty="0">
                <a:latin typeface="楷体" panose="02010609060101010101" charset="-122"/>
                <a:ea typeface="楷体" panose="02010609060101010101" charset="-122"/>
              </a:rPr>
              <a:t>：由两个以上账户所组成的会计分录。</a:t>
            </a:r>
            <a:endParaRPr lang="zh-CN" altLang="en-US" sz="2400" dirty="0">
              <a:latin typeface="楷体" panose="02010609060101010101" charset="-122"/>
              <a:ea typeface="楷体" panose="02010609060101010101" charset="-122"/>
            </a:endParaRPr>
          </a:p>
          <a:p>
            <a:pPr lvl="0" indent="0">
              <a:spcBef>
                <a:spcPct val="20000"/>
              </a:spcBef>
            </a:pPr>
            <a:r>
              <a:rPr lang="zh-CN" altLang="en-US" sz="2400" dirty="0">
                <a:solidFill>
                  <a:srgbClr val="0000FF"/>
                </a:solidFill>
                <a:latin typeface="楷体" panose="02010609060101010101" charset="-122"/>
                <a:ea typeface="楷体" panose="02010609060101010101" charset="-122"/>
              </a:rPr>
              <a:t>    </a:t>
            </a:r>
            <a:r>
              <a:rPr lang="en-US" altLang="zh-CN" sz="2800" b="1" dirty="0">
                <a:solidFill>
                  <a:srgbClr val="FF0000"/>
                </a:solidFill>
                <a:latin typeface="楷体" panose="02010609060101010101" charset="-122"/>
                <a:ea typeface="楷体" panose="02010609060101010101" charset="-122"/>
              </a:rPr>
              <a:t>【</a:t>
            </a:r>
            <a:r>
              <a:rPr lang="zh-CN" altLang="en-US" sz="2800" b="1" dirty="0">
                <a:solidFill>
                  <a:srgbClr val="0000FF"/>
                </a:solidFill>
                <a:latin typeface="楷体" panose="02010609060101010101" charset="-122"/>
                <a:ea typeface="楷体" panose="02010609060101010101" charset="-122"/>
              </a:rPr>
              <a:t>例</a:t>
            </a:r>
            <a:r>
              <a:rPr lang="en-US" altLang="zh-CN" sz="2800" b="1" dirty="0">
                <a:solidFill>
                  <a:srgbClr val="0000FF"/>
                </a:solidFill>
                <a:latin typeface="楷体" panose="02010609060101010101" charset="-122"/>
                <a:ea typeface="楷体" panose="02010609060101010101" charset="-122"/>
              </a:rPr>
              <a:t>3-5</a:t>
            </a:r>
            <a:r>
              <a:rPr lang="en-US" altLang="zh-CN" sz="2800" b="1" dirty="0">
                <a:solidFill>
                  <a:srgbClr val="FF0000"/>
                </a:solidFill>
                <a:latin typeface="楷体" panose="02010609060101010101" charset="-122"/>
                <a:ea typeface="楷体" panose="02010609060101010101" charset="-122"/>
              </a:rPr>
              <a:t>】</a:t>
            </a:r>
            <a:r>
              <a:rPr lang="zh-CN" altLang="en-US" sz="2800" b="1" dirty="0">
                <a:latin typeface="楷体" panose="02010609060101010101" charset="-122"/>
                <a:ea typeface="楷体" panose="02010609060101010101" charset="-122"/>
              </a:rPr>
              <a:t>盛荣公司采购材料货款共计</a:t>
            </a:r>
            <a:r>
              <a:rPr lang="en-US" altLang="zh-CN" sz="2800" b="1" dirty="0">
                <a:latin typeface="楷体" panose="02010609060101010101" charset="-122"/>
                <a:ea typeface="楷体" panose="02010609060101010101" charset="-122"/>
              </a:rPr>
              <a:t>20 000</a:t>
            </a:r>
            <a:r>
              <a:rPr lang="zh-CN" altLang="en-US" sz="2800" b="1" dirty="0">
                <a:latin typeface="楷体" panose="02010609060101010101" charset="-122"/>
                <a:ea typeface="楷体" panose="02010609060101010101" charset="-122"/>
              </a:rPr>
              <a:t>元。其中</a:t>
            </a:r>
            <a:r>
              <a:rPr lang="en-US" altLang="zh-CN" sz="2800" b="1" dirty="0">
                <a:latin typeface="楷体" panose="02010609060101010101" charset="-122"/>
                <a:ea typeface="楷体" panose="02010609060101010101" charset="-122"/>
              </a:rPr>
              <a:t>15 000</a:t>
            </a:r>
            <a:r>
              <a:rPr lang="zh-CN" altLang="en-US" sz="2800" b="1" dirty="0">
                <a:latin typeface="楷体" panose="02010609060101010101" charset="-122"/>
                <a:ea typeface="楷体" panose="02010609060101010101" charset="-122"/>
              </a:rPr>
              <a:t>元已用银行存款支付，尚欠供货企业</a:t>
            </a:r>
            <a:r>
              <a:rPr lang="en-US" altLang="zh-CN" sz="2800" b="1" dirty="0">
                <a:latin typeface="楷体" panose="02010609060101010101" charset="-122"/>
                <a:ea typeface="楷体" panose="02010609060101010101" charset="-122"/>
              </a:rPr>
              <a:t>5 000</a:t>
            </a:r>
            <a:r>
              <a:rPr lang="zh-CN" altLang="en-US" sz="2800" b="1" dirty="0">
                <a:latin typeface="楷体" panose="02010609060101010101" charset="-122"/>
                <a:ea typeface="楷体" panose="02010609060101010101" charset="-122"/>
              </a:rPr>
              <a:t>元。</a:t>
            </a:r>
            <a:endParaRPr lang="zh-CN" altLang="en-US" sz="2800" b="1" dirty="0">
              <a:latin typeface="楷体" panose="02010609060101010101" charset="-122"/>
              <a:ea typeface="楷体" panose="02010609060101010101" charset="-122"/>
            </a:endParaRPr>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9443"/>
                                        </p:tgtEl>
                                        <p:attrNameLst>
                                          <p:attrName>style.visibility</p:attrName>
                                        </p:attrNameLst>
                                      </p:cBhvr>
                                      <p:to>
                                        <p:strVal val="visible"/>
                                      </p:to>
                                    </p:set>
                                    <p:animEffect transition="in" filter="strips(downRight)">
                                      <p:cBhvr>
                                        <p:cTn id="7" dur="1000"/>
                                        <p:tgtEl>
                                          <p:spTgt spid="189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1490" name="Rectangle 2"/>
          <p:cNvSpPr>
            <a:spLocks noGrp="1"/>
          </p:cNvSpPr>
          <p:nvPr>
            <p:ph idx="1"/>
          </p:nvPr>
        </p:nvSpPr>
        <p:spPr>
          <a:xfrm>
            <a:off x="685800" y="765175"/>
            <a:ext cx="6407150" cy="1808163"/>
          </a:xfrm>
        </p:spPr>
        <p:txBody>
          <a:bodyPr wrap="square" lIns="91440" tIns="45720" rIns="91440" bIns="45720" anchor="t"/>
          <a:p>
            <a:pPr eaLnBrk="1" hangingPunct="1">
              <a:buNone/>
            </a:pPr>
            <a:r>
              <a:rPr lang="en-US" altLang="zh-CN" dirty="0"/>
              <a:t>     </a:t>
            </a:r>
            <a:r>
              <a:rPr lang="zh-CN" altLang="en-US" sz="2400" b="1" dirty="0"/>
              <a:t>借：在途物资  </a:t>
            </a:r>
            <a:r>
              <a:rPr lang="zh-CN" altLang="en-US" sz="2400" dirty="0"/>
              <a:t>    </a:t>
            </a:r>
            <a:r>
              <a:rPr lang="en-US" altLang="zh-CN" sz="2400" dirty="0"/>
              <a:t>2</a:t>
            </a:r>
            <a:r>
              <a:rPr lang="en-US" altLang="zh-CN" sz="2400" b="1" dirty="0"/>
              <a:t>0 000</a:t>
            </a:r>
            <a:endParaRPr lang="en-US" altLang="zh-CN" sz="2400" b="1" dirty="0"/>
          </a:p>
          <a:p>
            <a:pPr eaLnBrk="1" hangingPunct="1">
              <a:buNone/>
            </a:pPr>
            <a:r>
              <a:rPr lang="en-US" altLang="zh-CN" sz="2400" b="1" dirty="0"/>
              <a:t>        </a:t>
            </a:r>
            <a:r>
              <a:rPr lang="zh-CN" altLang="en-US" sz="2400" b="1" dirty="0"/>
              <a:t>贷：银行存款              </a:t>
            </a:r>
            <a:r>
              <a:rPr lang="en-US" altLang="zh-CN" sz="2400" b="1" dirty="0"/>
              <a:t>15 000</a:t>
            </a:r>
            <a:endParaRPr lang="en-US" altLang="zh-CN" sz="2400" b="1" dirty="0"/>
          </a:p>
          <a:p>
            <a:pPr eaLnBrk="1" hangingPunct="1">
              <a:buNone/>
            </a:pPr>
            <a:r>
              <a:rPr lang="en-US" altLang="zh-CN" sz="2400" b="1" dirty="0"/>
              <a:t>                </a:t>
            </a:r>
            <a:r>
              <a:rPr lang="zh-CN" altLang="en-US" sz="2400" b="1" dirty="0"/>
              <a:t>应付账款               </a:t>
            </a:r>
            <a:r>
              <a:rPr lang="en-US" altLang="zh-CN" sz="2400" b="1" dirty="0"/>
              <a:t>5 000</a:t>
            </a:r>
            <a:endParaRPr lang="en-US" altLang="zh-CN" sz="2400" b="1" dirty="0"/>
          </a:p>
        </p:txBody>
      </p:sp>
      <p:sp>
        <p:nvSpPr>
          <p:cNvPr id="191493" name="Rectangle 5"/>
          <p:cNvSpPr/>
          <p:nvPr/>
        </p:nvSpPr>
        <p:spPr>
          <a:xfrm>
            <a:off x="381000" y="2641600"/>
            <a:ext cx="8382000" cy="1092200"/>
          </a:xfrm>
          <a:prstGeom prst="rect">
            <a:avLst/>
          </a:prstGeom>
          <a:noFill/>
          <a:ln w="9525">
            <a:noFill/>
          </a:ln>
        </p:spPr>
        <p:txBody>
          <a:bodyPr anchor="t"/>
          <a:p>
            <a:pPr lvl="0" indent="0">
              <a:spcBef>
                <a:spcPct val="20000"/>
              </a:spcBef>
            </a:pPr>
            <a:r>
              <a:rPr lang="en-US" altLang="zh-CN" sz="3200" dirty="0">
                <a:solidFill>
                  <a:srgbClr val="FF0000"/>
                </a:solidFill>
                <a:latin typeface="宋体" panose="02010600030101010101" pitchFamily="2" charset="-122"/>
                <a:ea typeface="宋体" panose="02010600030101010101" pitchFamily="2" charset="-122"/>
              </a:rPr>
              <a:t>    </a:t>
            </a:r>
            <a:r>
              <a:rPr lang="en-US" altLang="zh-CN" sz="2800" dirty="0">
                <a:solidFill>
                  <a:srgbClr val="FF0000"/>
                </a:solidFill>
                <a:latin typeface="楷体" panose="02010609060101010101" charset="-122"/>
                <a:ea typeface="楷体" panose="02010609060101010101" charset="-122"/>
              </a:rPr>
              <a:t>【</a:t>
            </a:r>
            <a:r>
              <a:rPr lang="zh-CN" altLang="en-US" sz="2800" b="1" dirty="0">
                <a:solidFill>
                  <a:srgbClr val="0000FF"/>
                </a:solidFill>
                <a:latin typeface="楷体" panose="02010609060101010101" charset="-122"/>
                <a:ea typeface="楷体" panose="02010609060101010101" charset="-122"/>
              </a:rPr>
              <a:t>例</a:t>
            </a:r>
            <a:r>
              <a:rPr lang="en-US" altLang="zh-CN" sz="2800" b="1" dirty="0">
                <a:solidFill>
                  <a:srgbClr val="0000FF"/>
                </a:solidFill>
                <a:latin typeface="楷体" panose="02010609060101010101" charset="-122"/>
                <a:ea typeface="楷体" panose="02010609060101010101" charset="-122"/>
              </a:rPr>
              <a:t>3-6</a:t>
            </a:r>
            <a:r>
              <a:rPr lang="en-US" altLang="zh-CN" sz="2800" dirty="0">
                <a:solidFill>
                  <a:srgbClr val="FF0000"/>
                </a:solidFill>
                <a:latin typeface="楷体" panose="02010609060101010101" charset="-122"/>
                <a:ea typeface="楷体" panose="02010609060101010101" charset="-122"/>
              </a:rPr>
              <a:t>】</a:t>
            </a:r>
            <a:r>
              <a:rPr lang="zh-CN" altLang="en-US" sz="2800" b="1" dirty="0">
                <a:latin typeface="楷体" panose="02010609060101010101" charset="-122"/>
                <a:ea typeface="楷体" panose="02010609060101010101" charset="-122"/>
              </a:rPr>
              <a:t>盛荣公司用银行存款</a:t>
            </a:r>
            <a:r>
              <a:rPr lang="en-US" altLang="zh-CN" sz="2800" b="1" dirty="0">
                <a:latin typeface="楷体" panose="02010609060101010101" charset="-122"/>
                <a:ea typeface="楷体" panose="02010609060101010101" charset="-122"/>
              </a:rPr>
              <a:t>50 000</a:t>
            </a:r>
            <a:r>
              <a:rPr lang="zh-CN" altLang="en-US" sz="2800" b="1" dirty="0">
                <a:latin typeface="楷体" panose="02010609060101010101" charset="-122"/>
                <a:ea typeface="楷体" panose="02010609060101010101" charset="-122"/>
              </a:rPr>
              <a:t>元偿还短期借款</a:t>
            </a:r>
            <a:r>
              <a:rPr lang="en-US" altLang="zh-CN" sz="2800" b="1" dirty="0">
                <a:latin typeface="楷体" panose="02010609060101010101" charset="-122"/>
                <a:ea typeface="楷体" panose="02010609060101010101" charset="-122"/>
              </a:rPr>
              <a:t>30 000</a:t>
            </a:r>
            <a:r>
              <a:rPr lang="zh-CN" altLang="en-US" sz="2800" b="1" dirty="0">
                <a:latin typeface="楷体" panose="02010609060101010101" charset="-122"/>
                <a:ea typeface="楷体" panose="02010609060101010101" charset="-122"/>
              </a:rPr>
              <a:t>元、应付账款</a:t>
            </a:r>
            <a:r>
              <a:rPr lang="en-US" altLang="zh-CN" sz="2800" b="1" dirty="0">
                <a:latin typeface="楷体" panose="02010609060101010101" charset="-122"/>
                <a:ea typeface="楷体" panose="02010609060101010101" charset="-122"/>
              </a:rPr>
              <a:t>20 000</a:t>
            </a:r>
            <a:r>
              <a:rPr lang="zh-CN" altLang="en-US" sz="2800" b="1" dirty="0">
                <a:latin typeface="楷体" panose="02010609060101010101" charset="-122"/>
                <a:ea typeface="楷体" panose="02010609060101010101" charset="-122"/>
              </a:rPr>
              <a:t>元。</a:t>
            </a:r>
            <a:endParaRPr lang="zh-CN" altLang="en-US" sz="2800" b="1" dirty="0">
              <a:latin typeface="楷体" panose="02010609060101010101" charset="-122"/>
              <a:ea typeface="楷体" panose="02010609060101010101" charset="-122"/>
            </a:endParaRPr>
          </a:p>
        </p:txBody>
      </p:sp>
      <p:sp>
        <p:nvSpPr>
          <p:cNvPr id="191494" name="Rectangle 6"/>
          <p:cNvSpPr/>
          <p:nvPr/>
        </p:nvSpPr>
        <p:spPr>
          <a:xfrm>
            <a:off x="539750" y="4284663"/>
            <a:ext cx="7461250" cy="1808162"/>
          </a:xfrm>
          <a:prstGeom prst="rect">
            <a:avLst/>
          </a:prstGeom>
          <a:noFill/>
          <a:ln w="9525">
            <a:noFill/>
          </a:ln>
        </p:spPr>
        <p:txBody>
          <a:bodyPr anchor="t"/>
          <a:p>
            <a:pPr marL="342900" lvl="0" indent="-342900">
              <a:spcBef>
                <a:spcPct val="20000"/>
              </a:spcBef>
            </a:pPr>
            <a:r>
              <a:rPr lang="en-US" altLang="zh-CN" sz="3200" dirty="0">
                <a:latin typeface="Arial" panose="020B0604020202020204" pitchFamily="34" charset="0"/>
                <a:ea typeface="宋体" panose="02010600030101010101" pitchFamily="2" charset="-122"/>
              </a:rPr>
              <a:t>      </a:t>
            </a:r>
            <a:r>
              <a:rPr lang="zh-CN" altLang="en-US" sz="2400" b="1" dirty="0">
                <a:latin typeface="Arial" panose="020B0604020202020204" pitchFamily="34" charset="0"/>
                <a:ea typeface="宋体" panose="02010600030101010101" pitchFamily="2" charset="-122"/>
              </a:rPr>
              <a:t>借：短期借款    </a:t>
            </a:r>
            <a:r>
              <a:rPr lang="zh-CN" altLang="en-US" sz="2400" dirty="0">
                <a:latin typeface="Arial" panose="020B0604020202020204" pitchFamily="34" charset="0"/>
                <a:ea typeface="宋体" panose="02010600030101010101" pitchFamily="2" charset="-122"/>
              </a:rPr>
              <a:t>  </a:t>
            </a:r>
            <a:r>
              <a:rPr lang="en-US" altLang="zh-CN" sz="2400" dirty="0">
                <a:latin typeface="Arial" panose="020B0604020202020204" pitchFamily="34" charset="0"/>
                <a:ea typeface="宋体" panose="02010600030101010101" pitchFamily="2" charset="-122"/>
              </a:rPr>
              <a:t>3</a:t>
            </a:r>
            <a:r>
              <a:rPr lang="en-US" altLang="zh-CN" sz="2400" b="1" dirty="0">
                <a:latin typeface="Arial" panose="020B0604020202020204" pitchFamily="34" charset="0"/>
                <a:ea typeface="宋体" panose="02010600030101010101" pitchFamily="2" charset="-122"/>
              </a:rPr>
              <a:t>0 000</a:t>
            </a:r>
            <a:endParaRPr lang="en-US" altLang="zh-CN" sz="2400" b="1" dirty="0">
              <a:latin typeface="Arial" panose="020B0604020202020204" pitchFamily="34" charset="0"/>
              <a:ea typeface="宋体" panose="02010600030101010101" pitchFamily="2" charset="-122"/>
            </a:endParaRPr>
          </a:p>
          <a:p>
            <a:pPr marL="342900" lvl="0" indent="-342900">
              <a:spcBef>
                <a:spcPct val="20000"/>
              </a:spcBef>
            </a:pPr>
            <a:r>
              <a:rPr lang="en-US" altLang="zh-CN" sz="2400" b="1" dirty="0">
                <a:latin typeface="Arial" panose="020B0604020202020204" pitchFamily="34" charset="0"/>
                <a:ea typeface="宋体" panose="02010600030101010101" pitchFamily="2" charset="-122"/>
              </a:rPr>
              <a:t>              </a:t>
            </a:r>
            <a:r>
              <a:rPr lang="zh-CN" altLang="en-US" sz="2400" b="1" dirty="0">
                <a:latin typeface="Arial" panose="020B0604020202020204" pitchFamily="34" charset="0"/>
                <a:ea typeface="宋体" panose="02010600030101010101" pitchFamily="2" charset="-122"/>
              </a:rPr>
              <a:t>应付账款      </a:t>
            </a:r>
            <a:r>
              <a:rPr lang="en-US" altLang="zh-CN" sz="2400" b="1" dirty="0">
                <a:latin typeface="Arial" panose="020B0604020202020204" pitchFamily="34" charset="0"/>
                <a:ea typeface="宋体" panose="02010600030101010101" pitchFamily="2" charset="-122"/>
              </a:rPr>
              <a:t>20 000</a:t>
            </a:r>
            <a:endParaRPr lang="en-US" altLang="zh-CN" sz="2400" b="1" dirty="0">
              <a:latin typeface="Arial" panose="020B0604020202020204" pitchFamily="34" charset="0"/>
              <a:ea typeface="宋体" panose="02010600030101010101" pitchFamily="2" charset="-122"/>
            </a:endParaRPr>
          </a:p>
          <a:p>
            <a:pPr marL="342900" lvl="0" indent="-342900">
              <a:spcBef>
                <a:spcPct val="20000"/>
              </a:spcBef>
            </a:pPr>
            <a:r>
              <a:rPr lang="en-US" altLang="zh-CN" sz="2400" b="1" dirty="0">
                <a:latin typeface="Arial" panose="020B0604020202020204" pitchFamily="34" charset="0"/>
                <a:ea typeface="宋体" panose="02010600030101010101" pitchFamily="2" charset="-122"/>
              </a:rPr>
              <a:t>         </a:t>
            </a:r>
            <a:r>
              <a:rPr lang="zh-CN" altLang="en-US" sz="2400" b="1" dirty="0">
                <a:latin typeface="Arial" panose="020B0604020202020204" pitchFamily="34" charset="0"/>
                <a:ea typeface="宋体" panose="02010600030101010101" pitchFamily="2" charset="-122"/>
              </a:rPr>
              <a:t>贷：银行存款                </a:t>
            </a:r>
            <a:r>
              <a:rPr lang="en-US" altLang="zh-CN" sz="2400" b="1" dirty="0">
                <a:latin typeface="Arial" panose="020B0604020202020204" pitchFamily="34" charset="0"/>
                <a:ea typeface="宋体" panose="02010600030101010101" pitchFamily="2" charset="-122"/>
              </a:rPr>
              <a:t>50 000  </a:t>
            </a:r>
            <a:endParaRPr lang="en-US" altLang="zh-CN" sz="2400" b="1" dirty="0">
              <a:latin typeface="Arial" panose="020B0604020202020204" pitchFamily="34" charset="0"/>
              <a:ea typeface="宋体" panose="02010600030101010101" pitchFamily="2" charset="-122"/>
            </a:endParaRPr>
          </a:p>
        </p:txBody>
      </p:sp>
      <p:sp>
        <p:nvSpPr>
          <p:cNvPr id="191495" name="AutoShape 7"/>
          <p:cNvSpPr/>
          <p:nvPr/>
        </p:nvSpPr>
        <p:spPr>
          <a:xfrm>
            <a:off x="3851275" y="3789363"/>
            <a:ext cx="1584325" cy="431800"/>
          </a:xfrm>
          <a:prstGeom prst="wedgeRoundRectCallout">
            <a:avLst>
              <a:gd name="adj1" fmla="val -61926"/>
              <a:gd name="adj2" fmla="val 96690"/>
              <a:gd name="adj3" fmla="val 16667"/>
            </a:avLst>
          </a:prstGeom>
          <a:solidFill>
            <a:srgbClr val="CCFFCC"/>
          </a:solidFill>
          <a:ln w="9525" cap="flat" cmpd="sng">
            <a:solidFill>
              <a:schemeClr val="tx1"/>
            </a:solidFill>
            <a:prstDash val="sysDot"/>
            <a:miter/>
            <a:headEnd type="none" w="med" len="med"/>
            <a:tailEnd type="none" w="med" len="med"/>
          </a:ln>
        </p:spPr>
        <p:txBody>
          <a:bodyPr anchor="t"/>
          <a:p>
            <a:pPr lvl="0" indent="0" algn="ctr"/>
            <a:r>
              <a:rPr lang="zh-CN" altLang="en-US" sz="2000" b="1" dirty="0">
                <a:solidFill>
                  <a:srgbClr val="0000FF"/>
                </a:solidFill>
                <a:latin typeface="Times New Roman" panose="02020603050405020304" pitchFamily="18" charset="0"/>
                <a:ea typeface="宋体" panose="02010600030101010101" pitchFamily="2" charset="-122"/>
              </a:rPr>
              <a:t>负债类账户</a:t>
            </a:r>
            <a:endParaRPr lang="zh-CN" altLang="en-US" sz="2000" b="1" dirty="0">
              <a:solidFill>
                <a:srgbClr val="0000FF"/>
              </a:solidFill>
              <a:latin typeface="Times New Roman" panose="02020603050405020304" pitchFamily="18" charset="0"/>
              <a:ea typeface="宋体" panose="02010600030101010101" pitchFamily="2" charset="-122"/>
            </a:endParaRPr>
          </a:p>
        </p:txBody>
      </p:sp>
      <p:grpSp>
        <p:nvGrpSpPr>
          <p:cNvPr id="4" name="组合 3"/>
          <p:cNvGrpSpPr/>
          <p:nvPr/>
        </p:nvGrpSpPr>
        <p:grpSpPr>
          <a:xfrm>
            <a:off x="4859655" y="765175"/>
            <a:ext cx="2453640" cy="1430020"/>
            <a:chOff x="7653" y="1205"/>
            <a:chExt cx="3864" cy="2252"/>
          </a:xfrm>
        </p:grpSpPr>
        <p:sp>
          <p:nvSpPr>
            <p:cNvPr id="191491" name="AutoShape 3"/>
            <p:cNvSpPr/>
            <p:nvPr/>
          </p:nvSpPr>
          <p:spPr>
            <a:xfrm>
              <a:off x="9023" y="2098"/>
              <a:ext cx="2495" cy="697"/>
            </a:xfrm>
            <a:prstGeom prst="wedgeRoundRectCallout">
              <a:avLst>
                <a:gd name="adj1" fmla="val -3306"/>
                <a:gd name="adj2" fmla="val 37454"/>
                <a:gd name="adj3" fmla="val 16667"/>
              </a:avLst>
            </a:prstGeom>
            <a:solidFill>
              <a:srgbClr val="FFFF99"/>
            </a:solidFill>
            <a:ln w="9525" cap="flat" cmpd="sng">
              <a:solidFill>
                <a:schemeClr val="tx1"/>
              </a:solidFill>
              <a:prstDash val="sysDot"/>
              <a:miter/>
              <a:headEnd type="none" w="med" len="med"/>
              <a:tailEnd type="none" w="med" len="med"/>
            </a:ln>
          </p:spPr>
          <p:txBody>
            <a:bodyPr anchor="t"/>
            <a:p>
              <a:pPr lvl="0" indent="0" algn="ctr">
                <a:lnSpc>
                  <a:spcPct val="90000"/>
                </a:lnSpc>
              </a:pPr>
              <a:r>
                <a:rPr lang="zh-CN" altLang="en-US" sz="2000" b="1" dirty="0">
                  <a:solidFill>
                    <a:srgbClr val="0000FF"/>
                  </a:solidFill>
                  <a:latin typeface="Times New Roman" panose="02020603050405020304" pitchFamily="18" charset="0"/>
                  <a:ea typeface="宋体" panose="02010600030101010101" pitchFamily="2" charset="-122"/>
                </a:rPr>
                <a:t>已付款部分</a:t>
              </a:r>
              <a:endParaRPr lang="zh-CN" altLang="en-US" sz="2000" b="1" dirty="0">
                <a:solidFill>
                  <a:srgbClr val="0000FF"/>
                </a:solidFill>
                <a:latin typeface="Times New Roman" panose="02020603050405020304" pitchFamily="18" charset="0"/>
                <a:ea typeface="宋体" panose="02010600030101010101" pitchFamily="2" charset="-122"/>
              </a:endParaRPr>
            </a:p>
          </p:txBody>
        </p:sp>
        <p:sp>
          <p:nvSpPr>
            <p:cNvPr id="191492" name="AutoShape 4"/>
            <p:cNvSpPr/>
            <p:nvPr/>
          </p:nvSpPr>
          <p:spPr>
            <a:xfrm>
              <a:off x="9023" y="2793"/>
              <a:ext cx="2495" cy="665"/>
            </a:xfrm>
            <a:prstGeom prst="wedgeRoundRectCallout">
              <a:avLst>
                <a:gd name="adj1" fmla="val 6315"/>
                <a:gd name="adj2" fmla="val 28194"/>
                <a:gd name="adj3" fmla="val 16667"/>
              </a:avLst>
            </a:prstGeom>
            <a:solidFill>
              <a:srgbClr val="FFFF99"/>
            </a:solidFill>
            <a:ln w="9525" cap="flat" cmpd="sng">
              <a:solidFill>
                <a:schemeClr val="tx1"/>
              </a:solidFill>
              <a:prstDash val="sysDot"/>
              <a:miter/>
              <a:headEnd type="none" w="med" len="med"/>
              <a:tailEnd type="none" w="med" len="med"/>
            </a:ln>
          </p:spPr>
          <p:txBody>
            <a:bodyPr anchor="t"/>
            <a:p>
              <a:pPr lvl="0" indent="0" algn="ctr">
                <a:lnSpc>
                  <a:spcPct val="90000"/>
                </a:lnSpc>
              </a:pPr>
              <a:r>
                <a:rPr lang="zh-CN" altLang="en-US" sz="2000" b="1" dirty="0">
                  <a:solidFill>
                    <a:srgbClr val="0000FF"/>
                  </a:solidFill>
                  <a:latin typeface="Times New Roman" panose="02020603050405020304" pitchFamily="18" charset="0"/>
                  <a:ea typeface="宋体" panose="02010600030101010101" pitchFamily="2" charset="-122"/>
                </a:rPr>
                <a:t>未付款部分</a:t>
              </a:r>
              <a:endParaRPr lang="zh-CN" altLang="en-US" sz="2000" b="1" dirty="0">
                <a:solidFill>
                  <a:srgbClr val="0000FF"/>
                </a:solidFill>
                <a:latin typeface="Times New Roman" panose="02020603050405020304" pitchFamily="18" charset="0"/>
                <a:ea typeface="宋体" panose="02010600030101010101" pitchFamily="2" charset="-122"/>
              </a:endParaRPr>
            </a:p>
          </p:txBody>
        </p:sp>
        <p:sp>
          <p:nvSpPr>
            <p:cNvPr id="191496" name="AutoShape 8"/>
            <p:cNvSpPr/>
            <p:nvPr/>
          </p:nvSpPr>
          <p:spPr>
            <a:xfrm>
              <a:off x="7653" y="1205"/>
              <a:ext cx="3290" cy="698"/>
            </a:xfrm>
            <a:prstGeom prst="wedgeRoundRectCallout">
              <a:avLst>
                <a:gd name="adj1" fmla="val -14588"/>
                <a:gd name="adj2" fmla="val 37454"/>
                <a:gd name="adj3" fmla="val 16667"/>
              </a:avLst>
            </a:prstGeom>
            <a:solidFill>
              <a:srgbClr val="FFFF99"/>
            </a:solidFill>
            <a:ln w="9525" cap="flat" cmpd="sng">
              <a:solidFill>
                <a:schemeClr val="tx1"/>
              </a:solidFill>
              <a:prstDash val="sysDot"/>
              <a:miter/>
              <a:headEnd type="none" w="med" len="med"/>
              <a:tailEnd type="none" w="med" len="med"/>
            </a:ln>
          </p:spPr>
          <p:txBody>
            <a:bodyPr anchor="t"/>
            <a:p>
              <a:pPr lvl="0" indent="0" algn="ctr">
                <a:lnSpc>
                  <a:spcPct val="90000"/>
                </a:lnSpc>
              </a:pPr>
              <a:r>
                <a:rPr lang="zh-CN" altLang="en-US" sz="2000" b="1" dirty="0">
                  <a:solidFill>
                    <a:srgbClr val="0000FF"/>
                  </a:solidFill>
                  <a:latin typeface="Times New Roman" panose="02020603050405020304" pitchFamily="18" charset="0"/>
                  <a:ea typeface="宋体" panose="02010600030101010101" pitchFamily="2" charset="-122"/>
                </a:rPr>
                <a:t>购入材料总额</a:t>
              </a:r>
              <a:endParaRPr lang="zh-CN" altLang="en-US" sz="2000" b="1" dirty="0">
                <a:solidFill>
                  <a:srgbClr val="0000FF"/>
                </a:solidFill>
                <a:latin typeface="Times New Roman" panose="02020603050405020304" pitchFamily="18" charset="0"/>
                <a:ea typeface="宋体" panose="02010600030101010101" pitchFamily="2" charset="-122"/>
              </a:endParaRPr>
            </a:p>
          </p:txBody>
        </p:sp>
      </p:grpSp>
      <p:grpSp>
        <p:nvGrpSpPr>
          <p:cNvPr id="2" name="Group 9"/>
          <p:cNvGrpSpPr/>
          <p:nvPr/>
        </p:nvGrpSpPr>
        <p:grpSpPr>
          <a:xfrm>
            <a:off x="6427788" y="4078288"/>
            <a:ext cx="2392362" cy="1295400"/>
            <a:chOff x="4049" y="2569"/>
            <a:chExt cx="1507" cy="816"/>
          </a:xfrm>
        </p:grpSpPr>
        <p:sp>
          <p:nvSpPr>
            <p:cNvPr id="82953" name="AutoShape 10"/>
            <p:cNvSpPr/>
            <p:nvPr/>
          </p:nvSpPr>
          <p:spPr>
            <a:xfrm>
              <a:off x="4049" y="2569"/>
              <a:ext cx="1496" cy="317"/>
            </a:xfrm>
            <a:prstGeom prst="wedgeEllipseCallout">
              <a:avLst>
                <a:gd name="adj1" fmla="val 35426"/>
                <a:gd name="adj2" fmla="val 1736"/>
              </a:avLst>
            </a:prstGeom>
            <a:solidFill>
              <a:srgbClr val="FF99FF"/>
            </a:solidFill>
            <a:ln w="9525" cap="flat" cmpd="sng">
              <a:solidFill>
                <a:schemeClr val="tx1"/>
              </a:solidFill>
              <a:prstDash val="sysDot"/>
              <a:miter/>
              <a:headEnd type="none" w="med" len="med"/>
              <a:tailEnd type="none" w="med" len="med"/>
            </a:ln>
          </p:spPr>
          <p:txBody>
            <a:bodyPr anchor="t"/>
            <a:p>
              <a:pPr lvl="0" indent="0" algn="ctr">
                <a:lnSpc>
                  <a:spcPct val="90000"/>
                </a:lnSpc>
              </a:pPr>
              <a:r>
                <a:rPr lang="zh-CN" altLang="en-US" sz="2000" b="1" dirty="0">
                  <a:solidFill>
                    <a:schemeClr val="bg1"/>
                  </a:solidFill>
                  <a:latin typeface="Times New Roman" panose="02020603050405020304" pitchFamily="18" charset="0"/>
                  <a:ea typeface="宋体" panose="02010600030101010101" pitchFamily="2" charset="-122"/>
                </a:rPr>
                <a:t>有借必有贷</a:t>
              </a:r>
              <a:endParaRPr lang="zh-CN" altLang="en-US" sz="2000" b="1" dirty="0">
                <a:solidFill>
                  <a:schemeClr val="bg1"/>
                </a:solidFill>
                <a:latin typeface="Times New Roman" panose="02020603050405020304" pitchFamily="18" charset="0"/>
                <a:ea typeface="宋体" panose="02010600030101010101" pitchFamily="2" charset="-122"/>
              </a:endParaRPr>
            </a:p>
          </p:txBody>
        </p:sp>
        <p:sp>
          <p:nvSpPr>
            <p:cNvPr id="82954" name="AutoShape 11"/>
            <p:cNvSpPr/>
            <p:nvPr/>
          </p:nvSpPr>
          <p:spPr>
            <a:xfrm>
              <a:off x="4060" y="3067"/>
              <a:ext cx="1496" cy="318"/>
            </a:xfrm>
            <a:prstGeom prst="wedgeEllipseCallout">
              <a:avLst>
                <a:gd name="adj1" fmla="val 35426"/>
                <a:gd name="adj2" fmla="val 1574"/>
              </a:avLst>
            </a:prstGeom>
            <a:solidFill>
              <a:srgbClr val="FF99FF"/>
            </a:solidFill>
            <a:ln w="9525" cap="flat" cmpd="sng">
              <a:solidFill>
                <a:schemeClr val="tx1"/>
              </a:solidFill>
              <a:prstDash val="sysDot"/>
              <a:miter/>
              <a:headEnd type="none" w="med" len="med"/>
              <a:tailEnd type="none" w="med" len="med"/>
            </a:ln>
          </p:spPr>
          <p:txBody>
            <a:bodyPr anchor="t"/>
            <a:p>
              <a:pPr lvl="0" indent="0" algn="ctr">
                <a:lnSpc>
                  <a:spcPct val="90000"/>
                </a:lnSpc>
              </a:pPr>
              <a:r>
                <a:rPr lang="zh-CN" altLang="en-US" sz="2000" b="1" dirty="0">
                  <a:solidFill>
                    <a:schemeClr val="bg1"/>
                  </a:solidFill>
                  <a:latin typeface="Times New Roman" panose="02020603050405020304" pitchFamily="18" charset="0"/>
                  <a:ea typeface="宋体" panose="02010600030101010101" pitchFamily="2" charset="-122"/>
                </a:rPr>
                <a:t>借贷必相等</a:t>
              </a:r>
              <a:endParaRPr lang="zh-CN" altLang="en-US" sz="2000" b="1" dirty="0">
                <a:solidFill>
                  <a:schemeClr val="bg1"/>
                </a:solidFill>
                <a:latin typeface="Times New Roman" panose="02020603050405020304" pitchFamily="18" charset="0"/>
                <a:ea typeface="宋体" panose="02010600030101010101" pitchFamily="2" charset="-122"/>
              </a:endParaRPr>
            </a:p>
          </p:txBody>
        </p:sp>
      </p:gr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191490">
                                            <p:txEl>
                                              <p:charRg st="0" end="24"/>
                                            </p:txEl>
                                          </p:spTgt>
                                        </p:tgtEl>
                                        <p:attrNameLst>
                                          <p:attrName>style.visibility</p:attrName>
                                        </p:attrNameLst>
                                      </p:cBhvr>
                                      <p:to>
                                        <p:strVal val="visible"/>
                                      </p:to>
                                    </p:set>
                                    <p:animEffect transition="in" filter="slide(fromTop)">
                                      <p:cBhvr>
                                        <p:cTn id="7" dur="1000"/>
                                        <p:tgtEl>
                                          <p:spTgt spid="191490">
                                            <p:txEl>
                                              <p:charRg st="0" end="24"/>
                                            </p:txEl>
                                          </p:spTgt>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191490">
                                            <p:txEl>
                                              <p:charRg st="24" end="59"/>
                                            </p:txEl>
                                          </p:spTgt>
                                        </p:tgtEl>
                                        <p:attrNameLst>
                                          <p:attrName>style.visibility</p:attrName>
                                        </p:attrNameLst>
                                      </p:cBhvr>
                                      <p:to>
                                        <p:strVal val="visible"/>
                                      </p:to>
                                    </p:set>
                                    <p:animEffect transition="in" filter="slide(fromTop)">
                                      <p:cBhvr>
                                        <p:cTn id="10" dur="1000"/>
                                        <p:tgtEl>
                                          <p:spTgt spid="191490">
                                            <p:txEl>
                                              <p:charRg st="24" end="59"/>
                                            </p:txEl>
                                          </p:spTgt>
                                        </p:tgtEl>
                                      </p:cBhvr>
                                    </p:animEffect>
                                  </p:childTnLst>
                                </p:cTn>
                              </p:par>
                              <p:par>
                                <p:cTn id="11" presetID="12" presetClass="entr" presetSubtype="1" fill="hold" grpId="0" nodeType="withEffect">
                                  <p:stCondLst>
                                    <p:cond delay="0"/>
                                  </p:stCondLst>
                                  <p:childTnLst>
                                    <p:set>
                                      <p:cBhvr>
                                        <p:cTn id="12" dur="1" fill="hold">
                                          <p:stCondLst>
                                            <p:cond delay="0"/>
                                          </p:stCondLst>
                                        </p:cTn>
                                        <p:tgtEl>
                                          <p:spTgt spid="191490">
                                            <p:txEl>
                                              <p:charRg st="59" end="100"/>
                                            </p:txEl>
                                          </p:spTgt>
                                        </p:tgtEl>
                                        <p:attrNameLst>
                                          <p:attrName>style.visibility</p:attrName>
                                        </p:attrNameLst>
                                      </p:cBhvr>
                                      <p:to>
                                        <p:strVal val="visible"/>
                                      </p:to>
                                    </p:set>
                                    <p:animEffect transition="in" filter="slide(fromTop)">
                                      <p:cBhvr>
                                        <p:cTn id="13" dur="1000"/>
                                        <p:tgtEl>
                                          <p:spTgt spid="191490">
                                            <p:txEl>
                                              <p:charRg st="59" end="10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191493"/>
                                        </p:tgtEl>
                                        <p:attrNameLst>
                                          <p:attrName>style.visibility</p:attrName>
                                        </p:attrNameLst>
                                      </p:cBhvr>
                                      <p:to>
                                        <p:strVal val="visible"/>
                                      </p:to>
                                    </p:set>
                                    <p:animEffect transition="in" filter="strips(downRight)">
                                      <p:cBhvr>
                                        <p:cTn id="18" dur="1000"/>
                                        <p:tgtEl>
                                          <p:spTgt spid="191493"/>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191494">
                                            <p:txEl>
                                              <p:charRg st="0" end="25"/>
                                            </p:txEl>
                                          </p:spTgt>
                                        </p:tgtEl>
                                        <p:attrNameLst>
                                          <p:attrName>style.visibility</p:attrName>
                                        </p:attrNameLst>
                                      </p:cBhvr>
                                      <p:to>
                                        <p:strVal val="visible"/>
                                      </p:to>
                                    </p:set>
                                    <p:animEffect transition="in" filter="slide(fromLeft)">
                                      <p:cBhvr>
                                        <p:cTn id="23" dur="1000"/>
                                        <p:tgtEl>
                                          <p:spTgt spid="191494">
                                            <p:txEl>
                                              <p:charRg st="0" end="25"/>
                                            </p:txEl>
                                          </p:spTgt>
                                        </p:tgtEl>
                                      </p:cBhvr>
                                    </p:animEffect>
                                  </p:childTnLst>
                                </p:cTn>
                              </p:par>
                            </p:childTnLst>
                          </p:cTn>
                        </p:par>
                        <p:par>
                          <p:cTn id="24" fill="hold">
                            <p:stCondLst>
                              <p:cond delay="1000"/>
                            </p:stCondLst>
                            <p:childTnLst>
                              <p:par>
                                <p:cTn id="25" presetID="2" presetClass="entr" presetSubtype="8" fill="hold" grpId="0" nodeType="afterEffect">
                                  <p:stCondLst>
                                    <p:cond delay="0"/>
                                  </p:stCondLst>
                                  <p:childTnLst>
                                    <p:set>
                                      <p:cBhvr>
                                        <p:cTn id="26" dur="1" fill="hold">
                                          <p:stCondLst>
                                            <p:cond delay="0"/>
                                          </p:stCondLst>
                                        </p:cTn>
                                        <p:tgtEl>
                                          <p:spTgt spid="191495"/>
                                        </p:tgtEl>
                                        <p:attrNameLst>
                                          <p:attrName>style.visibility</p:attrName>
                                        </p:attrNameLst>
                                      </p:cBhvr>
                                      <p:to>
                                        <p:strVal val="visible"/>
                                      </p:to>
                                    </p:set>
                                    <p:anim calcmode="lin" valueType="num">
                                      <p:cBhvr>
                                        <p:cTn id="27" dur="1000" fill="hold"/>
                                        <p:tgtEl>
                                          <p:spTgt spid="191495"/>
                                        </p:tgtEl>
                                        <p:attrNameLst>
                                          <p:attrName>ppt_x</p:attrName>
                                        </p:attrNameLst>
                                      </p:cBhvr>
                                      <p:tavLst>
                                        <p:tav tm="0">
                                          <p:val>
                                            <p:strVal val="0-#ppt_w/2"/>
                                          </p:val>
                                        </p:tav>
                                        <p:tav tm="100000">
                                          <p:val>
                                            <p:strVal val="#ppt_x"/>
                                          </p:val>
                                        </p:tav>
                                      </p:tavLst>
                                    </p:anim>
                                    <p:anim calcmode="lin" valueType="num">
                                      <p:cBhvr>
                                        <p:cTn id="28" dur="1000" fill="hold"/>
                                        <p:tgtEl>
                                          <p:spTgt spid="191495"/>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2" presetClass="entr" presetSubtype="8" fill="hold" grpId="0" nodeType="clickEffect">
                                  <p:stCondLst>
                                    <p:cond delay="0"/>
                                  </p:stCondLst>
                                  <p:childTnLst>
                                    <p:set>
                                      <p:cBhvr>
                                        <p:cTn id="32" dur="1" fill="hold">
                                          <p:stCondLst>
                                            <p:cond delay="0"/>
                                          </p:stCondLst>
                                        </p:cTn>
                                        <p:tgtEl>
                                          <p:spTgt spid="191494">
                                            <p:txEl>
                                              <p:charRg st="25" end="56"/>
                                            </p:txEl>
                                          </p:spTgt>
                                        </p:tgtEl>
                                        <p:attrNameLst>
                                          <p:attrName>style.visibility</p:attrName>
                                        </p:attrNameLst>
                                      </p:cBhvr>
                                      <p:to>
                                        <p:strVal val="visible"/>
                                      </p:to>
                                    </p:set>
                                    <p:animEffect transition="in" filter="slide(fromLeft)">
                                      <p:cBhvr>
                                        <p:cTn id="33" dur="1000"/>
                                        <p:tgtEl>
                                          <p:spTgt spid="191494">
                                            <p:txEl>
                                              <p:charRg st="25" end="5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8" fill="hold" grpId="0" nodeType="clickEffect">
                                  <p:stCondLst>
                                    <p:cond delay="0"/>
                                  </p:stCondLst>
                                  <p:childTnLst>
                                    <p:set>
                                      <p:cBhvr>
                                        <p:cTn id="37" dur="1" fill="hold">
                                          <p:stCondLst>
                                            <p:cond delay="0"/>
                                          </p:stCondLst>
                                        </p:cTn>
                                        <p:tgtEl>
                                          <p:spTgt spid="191494">
                                            <p:txEl>
                                              <p:charRg st="56" end="96"/>
                                            </p:txEl>
                                          </p:spTgt>
                                        </p:tgtEl>
                                        <p:attrNameLst>
                                          <p:attrName>style.visibility</p:attrName>
                                        </p:attrNameLst>
                                      </p:cBhvr>
                                      <p:to>
                                        <p:strVal val="visible"/>
                                      </p:to>
                                    </p:set>
                                    <p:animEffect transition="in" filter="slide(fromLeft)">
                                      <p:cBhvr>
                                        <p:cTn id="38" dur="1000"/>
                                        <p:tgtEl>
                                          <p:spTgt spid="191494">
                                            <p:txEl>
                                              <p:charRg st="56" end="9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p:cTn id="43" dur="2000" fill="hold"/>
                                        <p:tgtEl>
                                          <p:spTgt spid="2"/>
                                        </p:tgtEl>
                                        <p:attrNameLst>
                                          <p:attrName>ppt_x</p:attrName>
                                        </p:attrNameLst>
                                      </p:cBhvr>
                                      <p:tavLst>
                                        <p:tav tm="0">
                                          <p:val>
                                            <p:strVal val="#ppt_x"/>
                                          </p:val>
                                        </p:tav>
                                        <p:tav tm="100000">
                                          <p:val>
                                            <p:strVal val="#ppt_x"/>
                                          </p:val>
                                        </p:tav>
                                      </p:tavLst>
                                    </p:anim>
                                    <p:anim calcmode="lin" valueType="num">
                                      <p:cBhvr>
                                        <p:cTn id="44"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0" grpId="0" build="p"/>
      <p:bldP spid="191493" grpId="0"/>
      <p:bldP spid="191494" grpId="0" build="p"/>
      <p:bldP spid="191495"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Rectangle 2"/>
          <p:cNvSpPr>
            <a:spLocks noGrp="1"/>
          </p:cNvSpPr>
          <p:nvPr>
            <p:ph type="subTitle" idx="1"/>
          </p:nvPr>
        </p:nvSpPr>
        <p:spPr>
          <a:xfrm>
            <a:off x="611188" y="693738"/>
            <a:ext cx="8064500" cy="1727200"/>
          </a:xfrm>
        </p:spPr>
        <p:txBody>
          <a:bodyPr wrap="square" lIns="91440" tIns="45720" rIns="91440" bIns="45720" anchor="t"/>
          <a:p>
            <a:pPr algn="l" eaLnBrk="1" hangingPunct="1"/>
            <a:r>
              <a:rPr lang="en-US" altLang="zh-CN" b="1" dirty="0">
                <a:solidFill>
                  <a:srgbClr val="FF0000"/>
                </a:solidFill>
                <a:latin typeface="+mn-lt"/>
                <a:ea typeface="+mn-ea"/>
                <a:cs typeface="+mn-cs"/>
              </a:rPr>
              <a:t>       </a:t>
            </a:r>
            <a:r>
              <a:rPr lang="en-US" altLang="zh-CN" sz="2800" b="1" dirty="0">
                <a:solidFill>
                  <a:srgbClr val="FF0000"/>
                </a:solidFill>
                <a:latin typeface="楷体" panose="02010609060101010101" charset="-122"/>
                <a:ea typeface="楷体" panose="02010609060101010101" charset="-122"/>
                <a:cs typeface="+mn-cs"/>
              </a:rPr>
              <a:t>★</a:t>
            </a:r>
            <a:r>
              <a:rPr lang="zh-CN" altLang="en-US" sz="2800" b="1" dirty="0">
                <a:latin typeface="楷体" panose="02010609060101010101" charset="-122"/>
                <a:ea typeface="楷体" panose="02010609060101010101" charset="-122"/>
                <a:cs typeface="+mn-cs"/>
              </a:rPr>
              <a:t>复合会计分录的分解</a:t>
            </a:r>
            <a:endParaRPr lang="zh-CN" altLang="en-US" sz="2800" b="1" dirty="0">
              <a:latin typeface="楷体" panose="02010609060101010101" charset="-122"/>
              <a:ea typeface="楷体" panose="02010609060101010101" charset="-122"/>
              <a:cs typeface="+mn-cs"/>
            </a:endParaRPr>
          </a:p>
          <a:p>
            <a:pPr algn="l" eaLnBrk="1" hangingPunct="1"/>
            <a:r>
              <a:rPr lang="zh-CN" altLang="en-US" sz="2800" b="1" dirty="0">
                <a:solidFill>
                  <a:srgbClr val="0000FF"/>
                </a:solidFill>
                <a:latin typeface="楷体" panose="02010609060101010101" charset="-122"/>
                <a:ea typeface="楷体" panose="02010609060101010101" charset="-122"/>
                <a:cs typeface="+mn-cs"/>
              </a:rPr>
              <a:t>   </a:t>
            </a:r>
            <a:r>
              <a:rPr lang="en-US" altLang="zh-CN" sz="2800" dirty="0">
                <a:solidFill>
                  <a:srgbClr val="FF0000"/>
                </a:solidFill>
                <a:latin typeface="楷体" panose="02010609060101010101" charset="-122"/>
                <a:ea typeface="楷体" panose="02010609060101010101" charset="-122"/>
                <a:cs typeface="+mn-cs"/>
              </a:rPr>
              <a:t>【</a:t>
            </a:r>
            <a:r>
              <a:rPr lang="zh-CN" altLang="en-US" sz="2800" b="1" dirty="0">
                <a:solidFill>
                  <a:srgbClr val="0000FF"/>
                </a:solidFill>
                <a:latin typeface="楷体" panose="02010609060101010101" charset="-122"/>
                <a:ea typeface="楷体" panose="02010609060101010101" charset="-122"/>
                <a:cs typeface="+mn-cs"/>
              </a:rPr>
              <a:t>例</a:t>
            </a:r>
            <a:r>
              <a:rPr lang="en-US" altLang="zh-CN" sz="2800" b="1" dirty="0">
                <a:solidFill>
                  <a:srgbClr val="0000FF"/>
                </a:solidFill>
                <a:latin typeface="楷体" panose="02010609060101010101" charset="-122"/>
                <a:ea typeface="楷体" panose="02010609060101010101" charset="-122"/>
                <a:cs typeface="+mn-cs"/>
              </a:rPr>
              <a:t>3-6</a:t>
            </a:r>
            <a:r>
              <a:rPr lang="en-US" altLang="zh-CN" sz="2800" dirty="0">
                <a:solidFill>
                  <a:srgbClr val="FF0000"/>
                </a:solidFill>
                <a:latin typeface="楷体" panose="02010609060101010101" charset="-122"/>
                <a:ea typeface="楷体" panose="02010609060101010101" charset="-122"/>
                <a:cs typeface="+mn-cs"/>
              </a:rPr>
              <a:t>】</a:t>
            </a:r>
            <a:r>
              <a:rPr lang="zh-CN" altLang="en-US" sz="2800" b="1" dirty="0">
                <a:latin typeface="楷体" panose="02010609060101010101" charset="-122"/>
                <a:ea typeface="楷体" panose="02010609060101010101" charset="-122"/>
                <a:cs typeface="+mn-cs"/>
              </a:rPr>
              <a:t>盛荣公司用银行存款偿还短期借款</a:t>
            </a:r>
            <a:r>
              <a:rPr lang="en-US" altLang="zh-CN" sz="2800" b="1" dirty="0">
                <a:latin typeface="楷体" panose="02010609060101010101" charset="-122"/>
                <a:ea typeface="楷体" panose="02010609060101010101" charset="-122"/>
                <a:cs typeface="+mn-cs"/>
              </a:rPr>
              <a:t>30 000</a:t>
            </a:r>
            <a:r>
              <a:rPr lang="zh-CN" altLang="en-US" sz="2800" b="1" dirty="0">
                <a:latin typeface="楷体" panose="02010609060101010101" charset="-122"/>
                <a:ea typeface="楷体" panose="02010609060101010101" charset="-122"/>
                <a:cs typeface="+mn-cs"/>
              </a:rPr>
              <a:t>元、前欠某企业货款</a:t>
            </a:r>
            <a:r>
              <a:rPr lang="en-US" altLang="zh-CN" sz="2800" b="1" dirty="0">
                <a:latin typeface="楷体" panose="02010609060101010101" charset="-122"/>
                <a:ea typeface="楷体" panose="02010609060101010101" charset="-122"/>
                <a:cs typeface="+mn-cs"/>
              </a:rPr>
              <a:t>20 000</a:t>
            </a:r>
            <a:r>
              <a:rPr lang="zh-CN" altLang="en-US" sz="2800" b="1" dirty="0">
                <a:latin typeface="楷体" panose="02010609060101010101" charset="-122"/>
                <a:ea typeface="楷体" panose="02010609060101010101" charset="-122"/>
                <a:cs typeface="+mn-cs"/>
              </a:rPr>
              <a:t>元。</a:t>
            </a:r>
            <a:endParaRPr lang="zh-CN" altLang="en-US" sz="2800" b="1" dirty="0">
              <a:latin typeface="楷体" panose="02010609060101010101" charset="-122"/>
              <a:ea typeface="楷体" panose="02010609060101010101" charset="-122"/>
              <a:cs typeface="+mn-cs"/>
            </a:endParaRPr>
          </a:p>
        </p:txBody>
      </p:sp>
      <p:sp>
        <p:nvSpPr>
          <p:cNvPr id="84994" name="Text Box 3"/>
          <p:cNvSpPr txBox="1"/>
          <p:nvPr/>
        </p:nvSpPr>
        <p:spPr>
          <a:xfrm>
            <a:off x="611188" y="2420938"/>
            <a:ext cx="7921625" cy="3436937"/>
          </a:xfrm>
          <a:prstGeom prst="rect">
            <a:avLst/>
          </a:prstGeom>
          <a:solidFill>
            <a:srgbClr val="FFFF99"/>
          </a:solidFill>
          <a:ln w="9525">
            <a:noFill/>
          </a:ln>
        </p:spPr>
        <p:txBody>
          <a:bodyPr anchor="t"/>
          <a:p>
            <a:pPr lvl="0" indent="0" algn="just" eaLnBrk="0" hangingPunct="0"/>
            <a:endParaRPr lang="en-US" altLang="zh-CN" dirty="0">
              <a:latin typeface="Times New Roman" panose="02020603050405020304" pitchFamily="18" charset="0"/>
              <a:ea typeface="宋体" panose="02010600030101010101" pitchFamily="2" charset="-122"/>
            </a:endParaRPr>
          </a:p>
          <a:p>
            <a:pPr lvl="0" indent="0" algn="just" eaLnBrk="0" hangingPunct="0"/>
            <a:endParaRPr lang="en-US" altLang="zh-CN" dirty="0">
              <a:latin typeface="Times New Roman" panose="02020603050405020304" pitchFamily="18" charset="0"/>
              <a:ea typeface="宋体" panose="02010600030101010101" pitchFamily="2" charset="-122"/>
            </a:endParaRPr>
          </a:p>
          <a:p>
            <a:pPr lvl="0" indent="0" algn="just" eaLnBrk="0" hangingPunct="0"/>
            <a:endParaRPr lang="en-US" altLang="zh-CN" dirty="0">
              <a:latin typeface="Times New Roman" panose="02020603050405020304" pitchFamily="18" charset="0"/>
              <a:ea typeface="宋体" panose="02010600030101010101" pitchFamily="2" charset="-122"/>
            </a:endParaRPr>
          </a:p>
          <a:p>
            <a:pPr lvl="0" indent="0" algn="just" eaLnBrk="0" hangingPunct="0"/>
            <a:endParaRPr lang="en-US" altLang="zh-CN" dirty="0">
              <a:latin typeface="Times New Roman" panose="02020603050405020304" pitchFamily="18" charset="0"/>
              <a:ea typeface="宋体" panose="02010600030101010101" pitchFamily="2" charset="-122"/>
            </a:endParaRPr>
          </a:p>
        </p:txBody>
      </p:sp>
      <p:grpSp>
        <p:nvGrpSpPr>
          <p:cNvPr id="84995" name="组合 3"/>
          <p:cNvGrpSpPr/>
          <p:nvPr/>
        </p:nvGrpSpPr>
        <p:grpSpPr>
          <a:xfrm>
            <a:off x="757238" y="2689225"/>
            <a:ext cx="7629525" cy="3168650"/>
            <a:chOff x="1193" y="4235"/>
            <a:chExt cx="12014" cy="4990"/>
          </a:xfrm>
        </p:grpSpPr>
        <p:sp>
          <p:nvSpPr>
            <p:cNvPr id="84996" name="Rectangle 4"/>
            <p:cNvSpPr/>
            <p:nvPr/>
          </p:nvSpPr>
          <p:spPr>
            <a:xfrm>
              <a:off x="2437" y="5030"/>
              <a:ext cx="9752" cy="1815"/>
            </a:xfrm>
            <a:prstGeom prst="rect">
              <a:avLst/>
            </a:prstGeom>
            <a:solidFill>
              <a:srgbClr val="FFCC99"/>
            </a:solidFill>
            <a:ln w="9525">
              <a:noFill/>
            </a:ln>
          </p:spPr>
          <p:txBody>
            <a:bodyPr anchor="t"/>
            <a:p>
              <a:pPr lvl="0" indent="0">
                <a:spcBef>
                  <a:spcPct val="20000"/>
                </a:spcBef>
              </a:pPr>
              <a:r>
                <a:rPr lang="en-US" altLang="zh-CN" sz="2000"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借：短期借款    </a:t>
              </a:r>
              <a:r>
                <a:rPr lang="zh-CN" altLang="en-US" sz="2000" dirty="0">
                  <a:latin typeface="宋体" panose="02010600030101010101" pitchFamily="2" charset="-122"/>
                  <a:ea typeface="宋体" panose="02010600030101010101" pitchFamily="2" charset="-122"/>
                </a:rPr>
                <a:t>    </a:t>
              </a:r>
              <a:r>
                <a:rPr lang="en-US" altLang="zh-CN" sz="2000" b="1" dirty="0">
                  <a:latin typeface="宋体" panose="02010600030101010101" pitchFamily="2" charset="-122"/>
                  <a:ea typeface="宋体" panose="02010600030101010101" pitchFamily="2" charset="-122"/>
                </a:rPr>
                <a:t>30 000</a:t>
              </a:r>
              <a:endParaRPr lang="en-US" altLang="zh-CN" sz="2000" b="1" dirty="0">
                <a:latin typeface="宋体" panose="02010600030101010101" pitchFamily="2" charset="-122"/>
                <a:ea typeface="宋体" panose="02010600030101010101" pitchFamily="2" charset="-122"/>
              </a:endParaRPr>
            </a:p>
            <a:p>
              <a:pPr lvl="0" indent="0">
                <a:spcBef>
                  <a:spcPct val="20000"/>
                </a:spcBef>
              </a:pP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应付账款        </a:t>
              </a:r>
              <a:r>
                <a:rPr lang="en-US" altLang="zh-CN" sz="2000" b="1" dirty="0">
                  <a:latin typeface="宋体" panose="02010600030101010101" pitchFamily="2" charset="-122"/>
                  <a:ea typeface="宋体" panose="02010600030101010101" pitchFamily="2" charset="-122"/>
                </a:rPr>
                <a:t>20 000</a:t>
              </a:r>
              <a:endParaRPr lang="en-US" altLang="zh-CN" sz="2000" b="1" dirty="0">
                <a:latin typeface="宋体" panose="02010600030101010101" pitchFamily="2" charset="-122"/>
                <a:ea typeface="宋体" panose="02010600030101010101" pitchFamily="2" charset="-122"/>
              </a:endParaRPr>
            </a:p>
            <a:p>
              <a:pPr lvl="0" indent="0">
                <a:spcBef>
                  <a:spcPct val="20000"/>
                </a:spcBef>
              </a:pP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贷：银行存款                 </a:t>
              </a:r>
              <a:r>
                <a:rPr lang="en-US" altLang="zh-CN" sz="2000" b="1" dirty="0">
                  <a:latin typeface="宋体" panose="02010600030101010101" pitchFamily="2" charset="-122"/>
                  <a:ea typeface="宋体" panose="02010600030101010101" pitchFamily="2" charset="-122"/>
                </a:rPr>
                <a:t>50 000  </a:t>
              </a:r>
              <a:endParaRPr lang="en-US" altLang="zh-CN" sz="2000" b="1" dirty="0">
                <a:latin typeface="宋体" panose="02010600030101010101" pitchFamily="2" charset="-122"/>
                <a:ea typeface="宋体" panose="02010600030101010101" pitchFamily="2" charset="-122"/>
              </a:endParaRPr>
            </a:p>
          </p:txBody>
        </p:sp>
        <p:sp>
          <p:nvSpPr>
            <p:cNvPr id="84997" name="AutoShape 5"/>
            <p:cNvSpPr/>
            <p:nvPr/>
          </p:nvSpPr>
          <p:spPr>
            <a:xfrm>
              <a:off x="5612" y="4235"/>
              <a:ext cx="3287" cy="795"/>
            </a:xfrm>
            <a:prstGeom prst="wedgeRoundRectCallout">
              <a:avLst>
                <a:gd name="adj1" fmla="val 5741"/>
                <a:gd name="adj2" fmla="val -3458"/>
                <a:gd name="adj3" fmla="val 16667"/>
              </a:avLst>
            </a:prstGeom>
            <a:solidFill>
              <a:srgbClr val="CCFFCC"/>
            </a:solidFill>
            <a:ln w="9525" cap="flat" cmpd="sng">
              <a:solidFill>
                <a:schemeClr val="tx1"/>
              </a:solidFill>
              <a:prstDash val="sysDot"/>
              <a:miter/>
              <a:headEnd type="none" w="med" len="med"/>
              <a:tailEnd type="none" w="med" len="med"/>
            </a:ln>
          </p:spPr>
          <p:txBody>
            <a:bodyPr anchor="t"/>
            <a:p>
              <a:pPr lvl="0" indent="0" algn="ctr">
                <a:spcBef>
                  <a:spcPct val="20000"/>
                </a:spcBef>
              </a:pPr>
              <a:r>
                <a:rPr lang="zh-CN" altLang="en-US" sz="2000" b="1" dirty="0">
                  <a:solidFill>
                    <a:srgbClr val="FF0000"/>
                  </a:solidFill>
                  <a:latin typeface="Times New Roman" panose="02020603050405020304" pitchFamily="18" charset="0"/>
                  <a:ea typeface="宋体" panose="02010600030101010101" pitchFamily="2" charset="-122"/>
                </a:rPr>
                <a:t>复合会计分录</a:t>
              </a:r>
              <a:endParaRPr lang="zh-CN" altLang="en-US" sz="2000" b="1" dirty="0">
                <a:solidFill>
                  <a:srgbClr val="FF0000"/>
                </a:solidFill>
                <a:latin typeface="Times New Roman" panose="02020603050405020304" pitchFamily="18" charset="0"/>
                <a:ea typeface="宋体" panose="02010600030101010101" pitchFamily="2" charset="-122"/>
              </a:endParaRPr>
            </a:p>
          </p:txBody>
        </p:sp>
        <p:grpSp>
          <p:nvGrpSpPr>
            <p:cNvPr id="84998" name="Group 6"/>
            <p:cNvGrpSpPr/>
            <p:nvPr/>
          </p:nvGrpSpPr>
          <p:grpSpPr>
            <a:xfrm>
              <a:off x="1192" y="6842"/>
              <a:ext cx="6847" cy="2382"/>
              <a:chOff x="477" y="2885"/>
              <a:chExt cx="2675" cy="953"/>
            </a:xfrm>
          </p:grpSpPr>
          <p:sp>
            <p:nvSpPr>
              <p:cNvPr id="84999" name="AutoShape 7"/>
              <p:cNvSpPr/>
              <p:nvPr/>
            </p:nvSpPr>
            <p:spPr>
              <a:xfrm rot="5400000">
                <a:off x="2721" y="2772"/>
                <a:ext cx="318" cy="544"/>
              </a:xfrm>
              <a:prstGeom prst="chevron">
                <a:avLst>
                  <a:gd name="adj" fmla="val 25000"/>
                </a:avLst>
              </a:prstGeom>
              <a:solidFill>
                <a:srgbClr val="CCFFCC"/>
              </a:solidFill>
              <a:ln w="9525" cap="flat" cmpd="sng">
                <a:solidFill>
                  <a:schemeClr val="tx1"/>
                </a:solidFill>
                <a:prstDash val="sysDot"/>
                <a:miter/>
                <a:headEnd type="none" w="med" len="med"/>
                <a:tailEnd type="none" w="med" len="med"/>
              </a:ln>
            </p:spPr>
            <p:txBody>
              <a:bodyPr rot="10800000" vert="eaVert" wrap="none" anchor="ctr"/>
              <a:p>
                <a:pPr lvl="0" indent="0" algn="ctr"/>
                <a:r>
                  <a:rPr lang="zh-CN" altLang="en-US" sz="2000" b="1" dirty="0">
                    <a:solidFill>
                      <a:srgbClr val="0000FF"/>
                    </a:solidFill>
                    <a:latin typeface="Times New Roman" panose="02020603050405020304" pitchFamily="18" charset="0"/>
                    <a:ea typeface="宋体" panose="02010600030101010101" pitchFamily="2" charset="-122"/>
                  </a:rPr>
                  <a:t>分解</a:t>
                </a:r>
                <a:endParaRPr lang="zh-CN" altLang="en-US" sz="2000" b="1" dirty="0">
                  <a:solidFill>
                    <a:srgbClr val="0000FF"/>
                  </a:solidFill>
                  <a:latin typeface="Times New Roman" panose="02020603050405020304" pitchFamily="18" charset="0"/>
                  <a:ea typeface="宋体" panose="02010600030101010101" pitchFamily="2" charset="-122"/>
                </a:endParaRPr>
              </a:p>
            </p:txBody>
          </p:sp>
          <p:sp>
            <p:nvSpPr>
              <p:cNvPr id="85000" name="Rectangle 8"/>
              <p:cNvSpPr/>
              <p:nvPr/>
            </p:nvSpPr>
            <p:spPr>
              <a:xfrm>
                <a:off x="477" y="3294"/>
                <a:ext cx="2358" cy="544"/>
              </a:xfrm>
              <a:prstGeom prst="rect">
                <a:avLst/>
              </a:prstGeom>
              <a:solidFill>
                <a:srgbClr val="FFCC99"/>
              </a:solidFill>
              <a:ln w="9525">
                <a:noFill/>
              </a:ln>
            </p:spPr>
            <p:txBody>
              <a:bodyPr anchor="t"/>
              <a:p>
                <a:pPr lvl="0" indent="0">
                  <a:spcBef>
                    <a:spcPct val="20000"/>
                  </a:spcBef>
                </a:pPr>
                <a:r>
                  <a:rPr lang="zh-CN" altLang="en-US" sz="2000" b="1" dirty="0">
                    <a:latin typeface="宋体" panose="02010600030101010101" pitchFamily="2" charset="-122"/>
                    <a:ea typeface="宋体" panose="02010600030101010101" pitchFamily="2" charset="-122"/>
                  </a:rPr>
                  <a:t>借：短期借款 </a:t>
                </a:r>
                <a:r>
                  <a:rPr lang="zh-CN" altLang="en-US" sz="2000" dirty="0">
                    <a:latin typeface="宋体" panose="02010600030101010101" pitchFamily="2" charset="-122"/>
                    <a:ea typeface="宋体" panose="02010600030101010101" pitchFamily="2" charset="-122"/>
                  </a:rPr>
                  <a:t> </a:t>
                </a:r>
                <a:r>
                  <a:rPr lang="en-US" altLang="zh-CN" sz="2000" b="1" dirty="0">
                    <a:latin typeface="宋体" panose="02010600030101010101" pitchFamily="2" charset="-122"/>
                    <a:ea typeface="宋体" panose="02010600030101010101" pitchFamily="2" charset="-122"/>
                  </a:rPr>
                  <a:t>30 000</a:t>
                </a:r>
                <a:endParaRPr lang="en-US" altLang="zh-CN" sz="2000" b="1" dirty="0">
                  <a:latin typeface="宋体" panose="02010600030101010101" pitchFamily="2" charset="-122"/>
                  <a:ea typeface="宋体" panose="02010600030101010101" pitchFamily="2" charset="-122"/>
                </a:endParaRPr>
              </a:p>
              <a:p>
                <a:pPr lvl="0" indent="0">
                  <a:spcBef>
                    <a:spcPct val="20000"/>
                  </a:spcBef>
                </a:pP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贷：银行存款      </a:t>
                </a:r>
                <a:r>
                  <a:rPr lang="en-US" altLang="zh-CN" sz="2000" b="1" dirty="0">
                    <a:latin typeface="宋体" panose="02010600030101010101" pitchFamily="2" charset="-122"/>
                    <a:ea typeface="宋体" panose="02010600030101010101" pitchFamily="2" charset="-122"/>
                  </a:rPr>
                  <a:t>30 000  </a:t>
                </a:r>
                <a:endParaRPr lang="en-US" altLang="zh-CN" sz="2000" b="1" dirty="0">
                  <a:latin typeface="宋体" panose="02010600030101010101" pitchFamily="2" charset="-122"/>
                  <a:ea typeface="宋体" panose="02010600030101010101" pitchFamily="2" charset="-122"/>
                </a:endParaRPr>
              </a:p>
            </p:txBody>
          </p:sp>
          <p:sp>
            <p:nvSpPr>
              <p:cNvPr id="85001" name="Line 9"/>
              <p:cNvSpPr/>
              <p:nvPr/>
            </p:nvSpPr>
            <p:spPr>
              <a:xfrm flipH="1">
                <a:off x="2245" y="3113"/>
                <a:ext cx="363" cy="181"/>
              </a:xfrm>
              <a:prstGeom prst="line">
                <a:avLst/>
              </a:prstGeom>
              <a:ln w="19050" cap="flat" cmpd="sng">
                <a:solidFill>
                  <a:srgbClr val="FF0000"/>
                </a:solidFill>
                <a:prstDash val="solid"/>
                <a:round/>
                <a:headEnd type="none" w="med" len="med"/>
                <a:tailEnd type="triangle" w="sm" len="lg"/>
              </a:ln>
            </p:spPr>
          </p:sp>
          <p:sp>
            <p:nvSpPr>
              <p:cNvPr id="85002" name="AutoShape 10"/>
              <p:cNvSpPr/>
              <p:nvPr/>
            </p:nvSpPr>
            <p:spPr>
              <a:xfrm>
                <a:off x="930" y="2976"/>
                <a:ext cx="1315" cy="318"/>
              </a:xfrm>
              <a:prstGeom prst="wedgeRoundRectCallout">
                <a:avLst>
                  <a:gd name="adj1" fmla="val 5741"/>
                  <a:gd name="adj2" fmla="val -7231"/>
                  <a:gd name="adj3" fmla="val 16667"/>
                </a:avLst>
              </a:prstGeom>
              <a:solidFill>
                <a:srgbClr val="CCFFCC"/>
              </a:solidFill>
              <a:ln w="9525" cap="flat" cmpd="sng">
                <a:solidFill>
                  <a:schemeClr val="tx1"/>
                </a:solidFill>
                <a:prstDash val="sysDot"/>
                <a:miter/>
                <a:headEnd type="none" w="med" len="med"/>
                <a:tailEnd type="none" w="med" len="med"/>
              </a:ln>
            </p:spPr>
            <p:txBody>
              <a:bodyPr anchor="t"/>
              <a:p>
                <a:pPr lvl="0" indent="0" algn="ctr">
                  <a:spcBef>
                    <a:spcPct val="20000"/>
                  </a:spcBef>
                </a:pPr>
                <a:r>
                  <a:rPr lang="zh-CN" altLang="en-US" sz="2000" b="1" dirty="0">
                    <a:solidFill>
                      <a:srgbClr val="FF0000"/>
                    </a:solidFill>
                    <a:latin typeface="Times New Roman" panose="02020603050405020304" pitchFamily="18" charset="0"/>
                    <a:ea typeface="宋体" panose="02010600030101010101" pitchFamily="2" charset="-122"/>
                  </a:rPr>
                  <a:t>简单会计分录</a:t>
                </a:r>
                <a:r>
                  <a:rPr lang="en-US" altLang="zh-CN" sz="2000" b="1" dirty="0">
                    <a:solidFill>
                      <a:srgbClr val="FF0000"/>
                    </a:solidFill>
                    <a:latin typeface="Times New Roman" panose="02020603050405020304" pitchFamily="18" charset="0"/>
                    <a:ea typeface="宋体" panose="02010600030101010101" pitchFamily="2" charset="-122"/>
                  </a:rPr>
                  <a:t>1</a:t>
                </a:r>
                <a:endParaRPr lang="en-US" altLang="zh-CN" sz="2000" b="1" dirty="0">
                  <a:solidFill>
                    <a:srgbClr val="FF0000"/>
                  </a:solidFill>
                  <a:latin typeface="Times New Roman" panose="02020603050405020304" pitchFamily="18" charset="0"/>
                  <a:ea typeface="宋体" panose="02010600030101010101" pitchFamily="2" charset="-122"/>
                </a:endParaRPr>
              </a:p>
            </p:txBody>
          </p:sp>
        </p:grpSp>
        <p:grpSp>
          <p:nvGrpSpPr>
            <p:cNvPr id="85003" name="Group 11"/>
            <p:cNvGrpSpPr/>
            <p:nvPr/>
          </p:nvGrpSpPr>
          <p:grpSpPr>
            <a:xfrm>
              <a:off x="7312" y="7070"/>
              <a:ext cx="5895" cy="2155"/>
              <a:chOff x="2925" y="2976"/>
              <a:chExt cx="2358" cy="862"/>
            </a:xfrm>
          </p:grpSpPr>
          <p:sp>
            <p:nvSpPr>
              <p:cNvPr id="85004" name="Rectangle 12"/>
              <p:cNvSpPr/>
              <p:nvPr/>
            </p:nvSpPr>
            <p:spPr>
              <a:xfrm>
                <a:off x="2925" y="3294"/>
                <a:ext cx="2358" cy="544"/>
              </a:xfrm>
              <a:prstGeom prst="rect">
                <a:avLst/>
              </a:prstGeom>
              <a:solidFill>
                <a:srgbClr val="FFCC99"/>
              </a:solidFill>
              <a:ln w="9525">
                <a:noFill/>
              </a:ln>
            </p:spPr>
            <p:txBody>
              <a:bodyPr anchor="t"/>
              <a:p>
                <a:pPr lvl="0" indent="0">
                  <a:spcBef>
                    <a:spcPct val="20000"/>
                  </a:spcBef>
                </a:pPr>
                <a:r>
                  <a:rPr lang="zh-CN" altLang="en-US" sz="2000" b="1" dirty="0">
                    <a:latin typeface="宋体" panose="02010600030101010101" pitchFamily="2" charset="-122"/>
                    <a:ea typeface="宋体" panose="02010600030101010101" pitchFamily="2" charset="-122"/>
                  </a:rPr>
                  <a:t>借：应付账款 </a:t>
                </a:r>
                <a:r>
                  <a:rPr lang="zh-CN" altLang="en-US" sz="2000" dirty="0">
                    <a:latin typeface="宋体" panose="02010600030101010101" pitchFamily="2" charset="-122"/>
                    <a:ea typeface="宋体" panose="02010600030101010101" pitchFamily="2" charset="-122"/>
                  </a:rPr>
                  <a:t> </a:t>
                </a:r>
                <a:r>
                  <a:rPr lang="en-US" altLang="zh-CN" sz="2000" b="1" dirty="0">
                    <a:latin typeface="宋体" panose="02010600030101010101" pitchFamily="2" charset="-122"/>
                    <a:ea typeface="宋体" panose="02010600030101010101" pitchFamily="2" charset="-122"/>
                  </a:rPr>
                  <a:t>20 000</a:t>
                </a:r>
                <a:endParaRPr lang="en-US" altLang="zh-CN" sz="2000" b="1" dirty="0">
                  <a:latin typeface="宋体" panose="02010600030101010101" pitchFamily="2" charset="-122"/>
                  <a:ea typeface="宋体" panose="02010600030101010101" pitchFamily="2" charset="-122"/>
                </a:endParaRPr>
              </a:p>
              <a:p>
                <a:pPr lvl="0" indent="0">
                  <a:spcBef>
                    <a:spcPct val="20000"/>
                  </a:spcBef>
                </a:pP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贷：银行存款      </a:t>
                </a:r>
                <a:r>
                  <a:rPr lang="en-US" altLang="zh-CN" sz="2000" b="1" dirty="0">
                    <a:latin typeface="宋体" panose="02010600030101010101" pitchFamily="2" charset="-122"/>
                    <a:ea typeface="宋体" panose="02010600030101010101" pitchFamily="2" charset="-122"/>
                  </a:rPr>
                  <a:t>20 000  </a:t>
                </a:r>
                <a:endParaRPr lang="en-US" altLang="zh-CN" sz="2000" b="1" dirty="0">
                  <a:latin typeface="宋体" panose="02010600030101010101" pitchFamily="2" charset="-122"/>
                  <a:ea typeface="宋体" panose="02010600030101010101" pitchFamily="2" charset="-122"/>
                </a:endParaRPr>
              </a:p>
            </p:txBody>
          </p:sp>
          <p:sp>
            <p:nvSpPr>
              <p:cNvPr id="85005" name="AutoShape 13"/>
              <p:cNvSpPr/>
              <p:nvPr/>
            </p:nvSpPr>
            <p:spPr>
              <a:xfrm>
                <a:off x="3536" y="2976"/>
                <a:ext cx="1315" cy="318"/>
              </a:xfrm>
              <a:prstGeom prst="wedgeRoundRectCallout">
                <a:avLst>
                  <a:gd name="adj1" fmla="val 5741"/>
                  <a:gd name="adj2" fmla="val -7231"/>
                  <a:gd name="adj3" fmla="val 16667"/>
                </a:avLst>
              </a:prstGeom>
              <a:solidFill>
                <a:srgbClr val="CCFFCC"/>
              </a:solidFill>
              <a:ln w="9525" cap="flat" cmpd="sng">
                <a:solidFill>
                  <a:schemeClr val="tx1"/>
                </a:solidFill>
                <a:prstDash val="sysDot"/>
                <a:miter/>
                <a:headEnd type="none" w="med" len="med"/>
                <a:tailEnd type="none" w="med" len="med"/>
              </a:ln>
            </p:spPr>
            <p:txBody>
              <a:bodyPr anchor="t"/>
              <a:p>
                <a:pPr lvl="0" indent="0" algn="ctr">
                  <a:spcBef>
                    <a:spcPct val="20000"/>
                  </a:spcBef>
                </a:pPr>
                <a:r>
                  <a:rPr lang="zh-CN" altLang="en-US" sz="2000" b="1" dirty="0">
                    <a:solidFill>
                      <a:srgbClr val="FF0000"/>
                    </a:solidFill>
                    <a:latin typeface="Times New Roman" panose="02020603050405020304" pitchFamily="18" charset="0"/>
                    <a:ea typeface="宋体" panose="02010600030101010101" pitchFamily="2" charset="-122"/>
                  </a:rPr>
                  <a:t>简单会计分录</a:t>
                </a:r>
                <a:r>
                  <a:rPr lang="en-US" altLang="zh-CN" sz="2000" b="1" dirty="0">
                    <a:solidFill>
                      <a:srgbClr val="FF0000"/>
                    </a:solidFill>
                    <a:latin typeface="Times New Roman" panose="02020603050405020304" pitchFamily="18" charset="0"/>
                    <a:ea typeface="宋体" panose="02010600030101010101" pitchFamily="2" charset="-122"/>
                  </a:rPr>
                  <a:t>2</a:t>
                </a:r>
                <a:endParaRPr lang="en-US" altLang="zh-CN" sz="2000" b="1" dirty="0">
                  <a:solidFill>
                    <a:srgbClr val="FF0000"/>
                  </a:solidFill>
                  <a:latin typeface="Times New Roman" panose="02020603050405020304" pitchFamily="18" charset="0"/>
                  <a:ea typeface="宋体" panose="02010600030101010101" pitchFamily="2" charset="-122"/>
                </a:endParaRPr>
              </a:p>
            </p:txBody>
          </p:sp>
          <p:sp>
            <p:nvSpPr>
              <p:cNvPr id="85006" name="Line 14"/>
              <p:cNvSpPr/>
              <p:nvPr/>
            </p:nvSpPr>
            <p:spPr>
              <a:xfrm>
                <a:off x="3152" y="3113"/>
                <a:ext cx="363" cy="181"/>
              </a:xfrm>
              <a:prstGeom prst="line">
                <a:avLst/>
              </a:prstGeom>
              <a:ln w="19050" cap="flat" cmpd="sng">
                <a:solidFill>
                  <a:srgbClr val="FF0000"/>
                </a:solidFill>
                <a:prstDash val="solid"/>
                <a:round/>
                <a:headEnd type="none" w="med" len="med"/>
                <a:tailEnd type="triangle" w="sm" len="lg"/>
              </a:ln>
            </p:spPr>
          </p:sp>
        </p:grpSp>
      </p:gr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Rectangle 2"/>
          <p:cNvSpPr>
            <a:spLocks noGrp="1"/>
          </p:cNvSpPr>
          <p:nvPr>
            <p:ph type="subTitle" idx="1"/>
          </p:nvPr>
        </p:nvSpPr>
        <p:spPr>
          <a:xfrm>
            <a:off x="381000" y="457200"/>
            <a:ext cx="8458200" cy="1571625"/>
          </a:xfrm>
        </p:spPr>
        <p:txBody>
          <a:bodyPr wrap="square" lIns="91440" tIns="45720" rIns="91440" bIns="45720" anchor="t"/>
          <a:p>
            <a:pPr algn="l" eaLnBrk="1" hangingPunct="1"/>
            <a:r>
              <a:rPr lang="en-US" sz="2400" b="1" dirty="0">
                <a:latin typeface="楷体" panose="02010609060101010101" charset="-122"/>
                <a:ea typeface="楷体" panose="02010609060101010101" charset="-122"/>
                <a:cs typeface="+mn-cs"/>
              </a:rPr>
              <a:t>5.</a:t>
            </a:r>
            <a:r>
              <a:rPr lang="zh-CN" altLang="en-US" sz="2400" b="1" dirty="0">
                <a:latin typeface="楷体" panose="02010609060101010101" charset="-122"/>
                <a:ea typeface="楷体" panose="02010609060101010101" charset="-122"/>
                <a:cs typeface="+mn-cs"/>
              </a:rPr>
              <a:t>账户对应关系与对应账户</a:t>
            </a:r>
            <a:endParaRPr lang="zh-CN" altLang="en-US" sz="2400" b="1" dirty="0">
              <a:latin typeface="楷体" panose="02010609060101010101" charset="-122"/>
              <a:ea typeface="楷体" panose="02010609060101010101" charset="-122"/>
              <a:cs typeface="+mn-cs"/>
            </a:endParaRPr>
          </a:p>
          <a:p>
            <a:pPr algn="l" eaLnBrk="1" hangingPunct="1"/>
            <a:r>
              <a:rPr lang="zh-CN" altLang="en-US" sz="2400" b="1" dirty="0">
                <a:solidFill>
                  <a:srgbClr val="FF0000"/>
                </a:solidFill>
                <a:latin typeface="楷体" panose="02010609060101010101" charset="-122"/>
                <a:ea typeface="楷体" panose="02010609060101010101" charset="-122"/>
                <a:cs typeface="+mn-cs"/>
              </a:rPr>
              <a:t>    </a:t>
            </a:r>
            <a:r>
              <a:rPr lang="zh-CN" altLang="en-US" sz="2400" dirty="0">
                <a:solidFill>
                  <a:srgbClr val="FF0000"/>
                </a:solidFill>
                <a:latin typeface="楷体" panose="02010609060101010101" charset="-122"/>
                <a:ea typeface="楷体" panose="02010609060101010101" charset="-122"/>
                <a:cs typeface="+mn-cs"/>
              </a:rPr>
              <a:t>◆</a:t>
            </a:r>
            <a:r>
              <a:rPr lang="zh-CN" altLang="en-US" sz="2400" dirty="0">
                <a:solidFill>
                  <a:srgbClr val="0000FF"/>
                </a:solidFill>
                <a:latin typeface="楷体" panose="02010609060101010101" charset="-122"/>
                <a:ea typeface="楷体" panose="02010609060101010101" charset="-122"/>
                <a:cs typeface="+mn-cs"/>
              </a:rPr>
              <a:t>账户对应关系：</a:t>
            </a:r>
            <a:r>
              <a:rPr lang="zh-CN" altLang="en-US" sz="2400" dirty="0">
                <a:latin typeface="楷体" panose="02010609060101010101" charset="-122"/>
                <a:ea typeface="楷体" panose="02010609060101010101" charset="-122"/>
                <a:cs typeface="+mn-cs"/>
              </a:rPr>
              <a:t>运用复式记账法为每一个交易或事项编制会计分录时，分录所涉及的</a:t>
            </a:r>
            <a:r>
              <a:rPr lang="zh-CN" altLang="en-US" sz="2400" b="1" u="sng" dirty="0">
                <a:solidFill>
                  <a:srgbClr val="FF0000"/>
                </a:solidFill>
                <a:latin typeface="楷体" panose="02010609060101010101" charset="-122"/>
                <a:ea typeface="楷体" panose="02010609060101010101" charset="-122"/>
                <a:cs typeface="+mn-cs"/>
              </a:rPr>
              <a:t>账户之间存在的相互依存关系</a:t>
            </a:r>
            <a:r>
              <a:rPr lang="zh-CN" altLang="en-US" sz="2400" dirty="0">
                <a:latin typeface="楷体" panose="02010609060101010101" charset="-122"/>
                <a:ea typeface="楷体" panose="02010609060101010101" charset="-122"/>
                <a:cs typeface="+mn-cs"/>
              </a:rPr>
              <a:t>。</a:t>
            </a:r>
            <a:endParaRPr lang="zh-CN" altLang="en-US" sz="2400" dirty="0">
              <a:latin typeface="楷体" panose="02010609060101010101" charset="-122"/>
              <a:ea typeface="楷体" panose="02010609060101010101" charset="-122"/>
              <a:cs typeface="+mn-cs"/>
            </a:endParaRPr>
          </a:p>
        </p:txBody>
      </p:sp>
      <p:sp>
        <p:nvSpPr>
          <p:cNvPr id="195587" name="Rectangle 3"/>
          <p:cNvSpPr/>
          <p:nvPr/>
        </p:nvSpPr>
        <p:spPr>
          <a:xfrm>
            <a:off x="457200" y="4879975"/>
            <a:ext cx="8305800" cy="1079500"/>
          </a:xfrm>
          <a:prstGeom prst="rect">
            <a:avLst/>
          </a:prstGeom>
          <a:noFill/>
          <a:ln w="9525">
            <a:noFill/>
          </a:ln>
        </p:spPr>
        <p:txBody>
          <a:bodyPr anchor="t"/>
          <a:p>
            <a:pPr lvl="0" indent="0">
              <a:spcBef>
                <a:spcPct val="20000"/>
              </a:spcBef>
            </a:pPr>
            <a:r>
              <a:rPr lang="en-US" altLang="zh-CN" sz="3200" b="1" dirty="0">
                <a:solidFill>
                  <a:srgbClr val="FF0000"/>
                </a:solidFill>
                <a:latin typeface="宋体" panose="02010600030101010101" pitchFamily="2" charset="-122"/>
                <a:ea typeface="宋体" panose="02010600030101010101" pitchFamily="2" charset="-122"/>
              </a:rPr>
              <a:t>    </a:t>
            </a:r>
            <a:r>
              <a:rPr lang="en-US" altLang="zh-CN" sz="2400" dirty="0">
                <a:solidFill>
                  <a:srgbClr val="FF0000"/>
                </a:solidFill>
                <a:latin typeface="楷体" panose="02010609060101010101" charset="-122"/>
                <a:ea typeface="楷体" panose="02010609060101010101" charset="-122"/>
              </a:rPr>
              <a:t>◆</a:t>
            </a:r>
            <a:r>
              <a:rPr lang="zh-CN" altLang="en-US" sz="2400" dirty="0">
                <a:solidFill>
                  <a:srgbClr val="0000FF"/>
                </a:solidFill>
                <a:latin typeface="楷体" panose="02010609060101010101" charset="-122"/>
                <a:ea typeface="楷体" panose="02010609060101010101" charset="-122"/>
              </a:rPr>
              <a:t>对应账户：</a:t>
            </a:r>
            <a:r>
              <a:rPr lang="zh-CN" altLang="en-US" sz="2400" dirty="0">
                <a:latin typeface="楷体" panose="02010609060101010101" charset="-122"/>
                <a:ea typeface="楷体" panose="02010609060101010101" charset="-122"/>
              </a:rPr>
              <a:t>在会计分录中存在对应关系的账户，且互为对应账户（例上）。</a:t>
            </a:r>
            <a:endParaRPr lang="zh-CN" altLang="en-US" sz="2400" dirty="0">
              <a:latin typeface="楷体" panose="02010609060101010101" charset="-122"/>
              <a:ea typeface="楷体" panose="02010609060101010101" charset="-122"/>
            </a:endParaRPr>
          </a:p>
        </p:txBody>
      </p:sp>
      <p:sp>
        <p:nvSpPr>
          <p:cNvPr id="195588" name="Rectangle 4"/>
          <p:cNvSpPr/>
          <p:nvPr/>
        </p:nvSpPr>
        <p:spPr>
          <a:xfrm>
            <a:off x="788988" y="3371850"/>
            <a:ext cx="7489825" cy="1079500"/>
          </a:xfrm>
          <a:prstGeom prst="rect">
            <a:avLst/>
          </a:prstGeom>
          <a:solidFill>
            <a:srgbClr val="FFCC99"/>
          </a:solidFill>
          <a:ln w="9525">
            <a:noFill/>
          </a:ln>
        </p:spPr>
        <p:txBody>
          <a:bodyPr anchor="t"/>
          <a:p>
            <a:pPr lvl="0" indent="0">
              <a:spcBef>
                <a:spcPct val="20000"/>
              </a:spcBef>
            </a:pPr>
            <a:r>
              <a:rPr lang="en-US" altLang="zh-CN" sz="2800" b="1" dirty="0">
                <a:latin typeface="宋体" panose="02010600030101010101" pitchFamily="2" charset="-122"/>
                <a:ea typeface="宋体" panose="02010600030101010101" pitchFamily="2" charset="-122"/>
              </a:rPr>
              <a:t>   </a:t>
            </a:r>
            <a:r>
              <a:rPr lang="en-US" altLang="zh-CN" sz="2400" b="1" dirty="0">
                <a:latin typeface="楷体" panose="02010609060101010101" charset="-122"/>
                <a:ea typeface="楷体" panose="02010609060101010101" charset="-122"/>
              </a:rPr>
              <a:t> </a:t>
            </a:r>
            <a:r>
              <a:rPr lang="zh-CN" altLang="en-US" sz="2400" b="1" dirty="0">
                <a:latin typeface="楷体" panose="02010609060101010101" charset="-122"/>
                <a:ea typeface="楷体" panose="02010609060101010101" charset="-122"/>
              </a:rPr>
              <a:t>借：固定资产      </a:t>
            </a:r>
            <a:r>
              <a:rPr lang="en-US" altLang="zh-CN" sz="2400" b="1" dirty="0">
                <a:latin typeface="楷体" panose="02010609060101010101" charset="-122"/>
                <a:ea typeface="楷体" panose="02010609060101010101" charset="-122"/>
              </a:rPr>
              <a:t>180 000</a:t>
            </a:r>
            <a:endParaRPr lang="en-US" altLang="zh-CN" sz="2400" b="1" dirty="0">
              <a:latin typeface="楷体" panose="02010609060101010101" charset="-122"/>
              <a:ea typeface="楷体" panose="02010609060101010101" charset="-122"/>
            </a:endParaRPr>
          </a:p>
          <a:p>
            <a:pPr lvl="0" indent="0">
              <a:spcBef>
                <a:spcPct val="20000"/>
              </a:spcBef>
            </a:pPr>
            <a:r>
              <a:rPr lang="en-US" altLang="zh-CN" sz="2400" b="1" dirty="0">
                <a:latin typeface="楷体" panose="02010609060101010101" charset="-122"/>
                <a:ea typeface="楷体" panose="02010609060101010101" charset="-122"/>
              </a:rPr>
              <a:t>      </a:t>
            </a:r>
            <a:r>
              <a:rPr lang="zh-CN" altLang="en-US" sz="2400" b="1" dirty="0">
                <a:latin typeface="楷体" panose="02010609060101010101" charset="-122"/>
                <a:ea typeface="楷体" panose="02010609060101010101" charset="-122"/>
              </a:rPr>
              <a:t>贷：股本                 </a:t>
            </a:r>
            <a:r>
              <a:rPr lang="en-US" altLang="zh-CN" sz="2400" b="1" dirty="0">
                <a:latin typeface="楷体" panose="02010609060101010101" charset="-122"/>
                <a:ea typeface="楷体" panose="02010609060101010101" charset="-122"/>
              </a:rPr>
              <a:t>180 000 </a:t>
            </a:r>
            <a:r>
              <a:rPr lang="en-US" altLang="zh-CN" sz="2800" b="1" dirty="0">
                <a:latin typeface="宋体" panose="02010600030101010101" pitchFamily="2" charset="-122"/>
                <a:ea typeface="宋体" panose="02010600030101010101" pitchFamily="2" charset="-122"/>
              </a:rPr>
              <a:t> </a:t>
            </a:r>
            <a:endParaRPr lang="en-US" altLang="zh-CN" sz="2800" b="1" dirty="0">
              <a:latin typeface="宋体" panose="02010600030101010101" pitchFamily="2" charset="-122"/>
              <a:ea typeface="宋体" panose="02010600030101010101" pitchFamily="2" charset="-122"/>
            </a:endParaRPr>
          </a:p>
        </p:txBody>
      </p:sp>
      <p:sp>
        <p:nvSpPr>
          <p:cNvPr id="195589" name="Rectangle 5"/>
          <p:cNvSpPr/>
          <p:nvPr/>
        </p:nvSpPr>
        <p:spPr>
          <a:xfrm>
            <a:off x="381000" y="1814513"/>
            <a:ext cx="8458200" cy="1655762"/>
          </a:xfrm>
          <a:prstGeom prst="rect">
            <a:avLst/>
          </a:prstGeom>
          <a:noFill/>
          <a:ln w="9525">
            <a:noFill/>
          </a:ln>
        </p:spPr>
        <p:txBody>
          <a:bodyPr anchor="t"/>
          <a:p>
            <a:pPr lvl="0" indent="0">
              <a:spcBef>
                <a:spcPct val="20000"/>
              </a:spcBef>
            </a:pPr>
            <a:r>
              <a:rPr lang="en-US" altLang="zh-CN" sz="3200" dirty="0">
                <a:solidFill>
                  <a:srgbClr val="FF0000"/>
                </a:solidFill>
                <a:latin typeface="宋体" panose="02010600030101010101" pitchFamily="2" charset="-122"/>
                <a:ea typeface="宋体" panose="02010600030101010101" pitchFamily="2" charset="-122"/>
              </a:rPr>
              <a:t>    </a:t>
            </a:r>
            <a:r>
              <a:rPr lang="en-US" altLang="zh-CN" sz="2400" dirty="0">
                <a:solidFill>
                  <a:srgbClr val="FF0000"/>
                </a:solidFill>
                <a:latin typeface="楷体" panose="02010609060101010101" charset="-122"/>
                <a:ea typeface="楷体" panose="02010609060101010101" charset="-122"/>
              </a:rPr>
              <a:t>【</a:t>
            </a:r>
            <a:r>
              <a:rPr lang="zh-CN" altLang="en-US" sz="2400" dirty="0">
                <a:solidFill>
                  <a:srgbClr val="0000FF"/>
                </a:solidFill>
                <a:latin typeface="楷体" panose="02010609060101010101" charset="-122"/>
                <a:ea typeface="楷体" panose="02010609060101010101" charset="-122"/>
              </a:rPr>
              <a:t>例</a:t>
            </a:r>
            <a:r>
              <a:rPr lang="en-US" altLang="zh-CN" sz="2400" dirty="0">
                <a:solidFill>
                  <a:srgbClr val="0000FF"/>
                </a:solidFill>
                <a:latin typeface="楷体" panose="02010609060101010101" charset="-122"/>
                <a:ea typeface="楷体" panose="02010609060101010101" charset="-122"/>
              </a:rPr>
              <a:t>3—2</a:t>
            </a:r>
            <a:r>
              <a:rPr lang="en-US" altLang="zh-CN" sz="2400" dirty="0">
                <a:solidFill>
                  <a:srgbClr val="FF0000"/>
                </a:solidFill>
                <a:latin typeface="楷体" panose="02010609060101010101" charset="-122"/>
                <a:ea typeface="楷体" panose="02010609060101010101" charset="-122"/>
              </a:rPr>
              <a:t>】</a:t>
            </a:r>
            <a:r>
              <a:rPr lang="zh-CN" altLang="en-US" sz="2400" dirty="0">
                <a:latin typeface="楷体" panose="02010609060101010101" charset="-122"/>
                <a:ea typeface="楷体" panose="02010609060101010101" charset="-122"/>
              </a:rPr>
              <a:t>在盛荣公司收到投资者的设备投资时，价值为</a:t>
            </a:r>
            <a:r>
              <a:rPr lang="en-US" altLang="zh-CN" sz="2400" dirty="0">
                <a:latin typeface="楷体" panose="02010609060101010101" charset="-122"/>
                <a:ea typeface="楷体" panose="02010609060101010101" charset="-122"/>
              </a:rPr>
              <a:t>180 000</a:t>
            </a:r>
            <a:r>
              <a:rPr lang="zh-CN" altLang="en-US" sz="2400" dirty="0">
                <a:latin typeface="楷体" panose="02010609060101010101" charset="-122"/>
                <a:ea typeface="楷体" panose="02010609060101010101" charset="-122"/>
              </a:rPr>
              <a:t>元。“固定资产”与“股本”两个账户就建立起了对应关系。</a:t>
            </a:r>
            <a:endParaRPr lang="zh-CN" altLang="en-US" sz="2400" dirty="0">
              <a:latin typeface="楷体" panose="02010609060101010101" charset="-122"/>
              <a:ea typeface="楷体" panose="02010609060101010101" charset="-122"/>
            </a:endParaRPr>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5588"/>
                                        </p:tgtEl>
                                        <p:attrNameLst>
                                          <p:attrName>style.visibility</p:attrName>
                                        </p:attrNameLst>
                                      </p:cBhvr>
                                      <p:to>
                                        <p:strVal val="visible"/>
                                      </p:to>
                                    </p:set>
                                    <p:animEffect transition="in" filter="strips(downRight)">
                                      <p:cBhvr>
                                        <p:cTn id="7" dur="1000"/>
                                        <p:tgtEl>
                                          <p:spTgt spid="195588"/>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95589"/>
                                        </p:tgtEl>
                                        <p:attrNameLst>
                                          <p:attrName>style.visibility</p:attrName>
                                        </p:attrNameLst>
                                      </p:cBhvr>
                                      <p:to>
                                        <p:strVal val="visible"/>
                                      </p:to>
                                    </p:set>
                                    <p:animEffect transition="in" filter="strips(downRight)">
                                      <p:cBhvr>
                                        <p:cTn id="10" dur="1000"/>
                                        <p:tgtEl>
                                          <p:spTgt spid="195589"/>
                                        </p:tgtEl>
                                      </p:cBhvr>
                                    </p:animEffect>
                                  </p:childTnLst>
                                </p:cTn>
                              </p:par>
                            </p:childTnLst>
                          </p:cTn>
                        </p:par>
                      </p:childTnLst>
                    </p:cTn>
                  </p:par>
                  <p:par>
                    <p:cTn id="11" fill="hold">
                      <p:stCondLst>
                        <p:cond delay="indefinite"/>
                      </p:stCondLst>
                      <p:childTnLst>
                        <p:par>
                          <p:cTn id="12" fill="hold">
                            <p:stCondLst>
                              <p:cond delay="0"/>
                            </p:stCondLst>
                            <p:childTnLst>
                              <p:par>
                                <p:cTn id="13" presetID="54" presetClass="entr" presetSubtype="0" accel="100000" fill="hold" grpId="0" nodeType="clickEffect">
                                  <p:stCondLst>
                                    <p:cond delay="0"/>
                                  </p:stCondLst>
                                  <p:childTnLst>
                                    <p:set>
                                      <p:cBhvr>
                                        <p:cTn id="14" dur="1" fill="hold">
                                          <p:stCondLst>
                                            <p:cond delay="0"/>
                                          </p:stCondLst>
                                        </p:cTn>
                                        <p:tgtEl>
                                          <p:spTgt spid="195587"/>
                                        </p:tgtEl>
                                        <p:attrNameLst>
                                          <p:attrName>style.visibility</p:attrName>
                                        </p:attrNameLst>
                                      </p:cBhvr>
                                      <p:to>
                                        <p:strVal val="visible"/>
                                      </p:to>
                                    </p:set>
                                    <p:anim calcmode="lin" valueType="num">
                                      <p:cBhvr>
                                        <p:cTn id="15" dur="1000" fill="hold"/>
                                        <p:tgtEl>
                                          <p:spTgt spid="195587"/>
                                        </p:tgtEl>
                                        <p:attrNameLst>
                                          <p:attrName>ppt_w</p:attrName>
                                        </p:attrNameLst>
                                      </p:cBhvr>
                                      <p:tavLst>
                                        <p:tav tm="0">
                                          <p:val>
                                            <p:strVal val="#ppt_w*0.05"/>
                                          </p:val>
                                        </p:tav>
                                        <p:tav tm="100000">
                                          <p:val>
                                            <p:strVal val="#ppt_w"/>
                                          </p:val>
                                        </p:tav>
                                      </p:tavLst>
                                    </p:anim>
                                    <p:anim calcmode="lin" valueType="num">
                                      <p:cBhvr>
                                        <p:cTn id="16" dur="1000" fill="hold"/>
                                        <p:tgtEl>
                                          <p:spTgt spid="195587"/>
                                        </p:tgtEl>
                                        <p:attrNameLst>
                                          <p:attrName>ppt_h</p:attrName>
                                        </p:attrNameLst>
                                      </p:cBhvr>
                                      <p:tavLst>
                                        <p:tav tm="0">
                                          <p:val>
                                            <p:strVal val="#ppt_h"/>
                                          </p:val>
                                        </p:tav>
                                        <p:tav tm="100000">
                                          <p:val>
                                            <p:strVal val="#ppt_h"/>
                                          </p:val>
                                        </p:tav>
                                      </p:tavLst>
                                    </p:anim>
                                    <p:anim calcmode="lin" valueType="num">
                                      <p:cBhvr>
                                        <p:cTn id="17" dur="1000" fill="hold"/>
                                        <p:tgtEl>
                                          <p:spTgt spid="195587"/>
                                        </p:tgtEl>
                                        <p:attrNameLst>
                                          <p:attrName>ppt_x</p:attrName>
                                        </p:attrNameLst>
                                      </p:cBhvr>
                                      <p:tavLst>
                                        <p:tav tm="0">
                                          <p:val>
                                            <p:strVal val="#ppt_x-.2"/>
                                          </p:val>
                                        </p:tav>
                                        <p:tav tm="100000">
                                          <p:val>
                                            <p:strVal val="#ppt_x"/>
                                          </p:val>
                                        </p:tav>
                                      </p:tavLst>
                                    </p:anim>
                                    <p:anim calcmode="lin" valueType="num">
                                      <p:cBhvr>
                                        <p:cTn id="18" dur="1000" fill="hold"/>
                                        <p:tgtEl>
                                          <p:spTgt spid="195587"/>
                                        </p:tgtEl>
                                        <p:attrNameLst>
                                          <p:attrName>ppt_y</p:attrName>
                                        </p:attrNameLst>
                                      </p:cBhvr>
                                      <p:tavLst>
                                        <p:tav tm="0">
                                          <p:val>
                                            <p:strVal val="#ppt_y"/>
                                          </p:val>
                                        </p:tav>
                                        <p:tav tm="100000">
                                          <p:val>
                                            <p:strVal val="#ppt_y"/>
                                          </p:val>
                                        </p:tav>
                                      </p:tavLst>
                                    </p:anim>
                                    <p:animEffect transition="in" filter="fade">
                                      <p:cBhvr>
                                        <p:cTn id="19" dur="1000"/>
                                        <p:tgtEl>
                                          <p:spTgt spid="195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p:bldP spid="195588" grpId="0" bldLvl="0" animBg="1"/>
      <p:bldP spid="19558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Rectangle 31"/>
          <p:cNvSpPr>
            <a:spLocks noGrp="1"/>
          </p:cNvSpPr>
          <p:nvPr>
            <p:ph type="subTitle" idx="1"/>
          </p:nvPr>
        </p:nvSpPr>
        <p:spPr>
          <a:xfrm>
            <a:off x="381000" y="381000"/>
            <a:ext cx="8382000" cy="2254250"/>
          </a:xfrm>
        </p:spPr>
        <p:txBody>
          <a:bodyPr wrap="square" lIns="91440" tIns="45720" rIns="91440" bIns="45720" anchor="t"/>
          <a:p>
            <a:pPr algn="l" eaLnBrk="1" hangingPunct="1"/>
            <a:r>
              <a:rPr lang="zh-CN" altLang="en-US" sz="2800" b="1" dirty="0">
                <a:latin typeface="楷体" panose="02010609060101010101" charset="-122"/>
                <a:ea typeface="楷体" panose="02010609060101010101" charset="-122"/>
                <a:cs typeface="+mn-cs"/>
              </a:rPr>
              <a:t>二、过账</a:t>
            </a:r>
            <a:endParaRPr lang="zh-CN" altLang="en-US" sz="2800" b="1" dirty="0">
              <a:latin typeface="楷体" panose="02010609060101010101" charset="-122"/>
              <a:ea typeface="楷体" panose="02010609060101010101" charset="-122"/>
              <a:cs typeface="+mn-cs"/>
              <a:sym typeface="+mn-ea"/>
            </a:endParaRPr>
          </a:p>
          <a:p>
            <a:pPr algn="l" eaLnBrk="1" hangingPunct="1"/>
            <a:r>
              <a:rPr lang="zh-CN" altLang="en-US" sz="2400" dirty="0">
                <a:latin typeface="楷体" panose="02010609060101010101" charset="-122"/>
                <a:ea typeface="楷体" panose="02010609060101010101" charset="-122"/>
                <a:cs typeface="+mn-cs"/>
              </a:rPr>
              <a:t>    对发生的每一个交易或事项的增减变化金额登记到有关的账户中，包括总账科目和明细科目的登记，因此，</a:t>
            </a:r>
            <a:r>
              <a:rPr lang="zh-CN" altLang="en-US" sz="2400" b="1" dirty="0">
                <a:solidFill>
                  <a:srgbClr val="FF0000"/>
                </a:solidFill>
                <a:latin typeface="楷体" panose="02010609060101010101" charset="-122"/>
                <a:ea typeface="楷体" panose="02010609060101010101" charset="-122"/>
                <a:cs typeface="+mn-cs"/>
              </a:rPr>
              <a:t>过账也就是登记账簿。</a:t>
            </a:r>
            <a:endParaRPr lang="zh-CN" altLang="en-US" sz="2400" b="1" dirty="0">
              <a:solidFill>
                <a:srgbClr val="FF0000"/>
              </a:solidFill>
              <a:latin typeface="楷体" panose="02010609060101010101" charset="-122"/>
              <a:ea typeface="楷体" panose="02010609060101010101" charset="-122"/>
              <a:cs typeface="+mn-cs"/>
            </a:endParaRPr>
          </a:p>
        </p:txBody>
      </p:sp>
      <p:grpSp>
        <p:nvGrpSpPr>
          <p:cNvPr id="2" name="组合 1"/>
          <p:cNvGrpSpPr/>
          <p:nvPr/>
        </p:nvGrpSpPr>
        <p:grpSpPr>
          <a:xfrm>
            <a:off x="231140" y="2223135"/>
            <a:ext cx="8531860" cy="3899535"/>
            <a:chOff x="483" y="4373"/>
            <a:chExt cx="13436" cy="6141"/>
          </a:xfrm>
        </p:grpSpPr>
        <p:sp>
          <p:nvSpPr>
            <p:cNvPr id="230402" name="Text Box 2"/>
            <p:cNvSpPr txBox="1"/>
            <p:nvPr/>
          </p:nvSpPr>
          <p:spPr>
            <a:xfrm>
              <a:off x="483" y="5520"/>
              <a:ext cx="13437" cy="4995"/>
            </a:xfrm>
            <a:prstGeom prst="rect">
              <a:avLst/>
            </a:prstGeom>
            <a:solidFill>
              <a:srgbClr val="FFCCFF"/>
            </a:solidFill>
            <a:ln w="9525">
              <a:noFill/>
            </a:ln>
          </p:spPr>
          <p:txBody>
            <a:bodyPr anchor="t"/>
            <a:p>
              <a:pPr lvl="0" indent="0" algn="just" eaLnBrk="0" hangingPunct="0"/>
              <a:endParaRPr lang="en-US" altLang="zh-CN" dirty="0">
                <a:solidFill>
                  <a:srgbClr val="000000"/>
                </a:solidFill>
                <a:latin typeface="Times New Roman" panose="02020603050405020304" pitchFamily="18" charset="0"/>
                <a:ea typeface="宋体" panose="02010600030101010101" pitchFamily="2" charset="-122"/>
              </a:endParaRPr>
            </a:p>
            <a:p>
              <a:pPr lvl="0" indent="0" algn="just" eaLnBrk="0" hangingPunct="0"/>
              <a:endParaRPr lang="en-US" altLang="zh-CN" dirty="0">
                <a:solidFill>
                  <a:srgbClr val="000000"/>
                </a:solidFill>
                <a:latin typeface="Times New Roman" panose="02020603050405020304" pitchFamily="18" charset="0"/>
                <a:ea typeface="宋体" panose="02010600030101010101" pitchFamily="2" charset="-122"/>
              </a:endParaRPr>
            </a:p>
            <a:p>
              <a:pPr lvl="0" indent="0" algn="just" eaLnBrk="0" hangingPunct="0"/>
              <a:r>
                <a:rPr lang="en-US" altLang="zh-CN" b="1" dirty="0">
                  <a:solidFill>
                    <a:srgbClr val="000000"/>
                  </a:solidFill>
                  <a:latin typeface="宋体" panose="02010600030101010101" pitchFamily="2" charset="-122"/>
                  <a:ea typeface="宋体" panose="02010600030101010101" pitchFamily="2" charset="-122"/>
                </a:rPr>
                <a:t>         </a:t>
              </a:r>
              <a:endParaRPr lang="en-US" altLang="zh-CN" sz="2000" dirty="0">
                <a:solidFill>
                  <a:srgbClr val="000000"/>
                </a:solidFill>
                <a:latin typeface="宋体" panose="02010600030101010101" pitchFamily="2" charset="-122"/>
                <a:ea typeface="宋体" panose="02010600030101010101" pitchFamily="2" charset="-122"/>
              </a:endParaRPr>
            </a:p>
          </p:txBody>
        </p:sp>
        <p:grpSp>
          <p:nvGrpSpPr>
            <p:cNvPr id="120835" name="组合 5"/>
            <p:cNvGrpSpPr/>
            <p:nvPr/>
          </p:nvGrpSpPr>
          <p:grpSpPr>
            <a:xfrm>
              <a:off x="783" y="4373"/>
              <a:ext cx="12835" cy="4725"/>
              <a:chOff x="723" y="5760"/>
              <a:chExt cx="12836" cy="4724"/>
            </a:xfrm>
          </p:grpSpPr>
          <p:grpSp>
            <p:nvGrpSpPr>
              <p:cNvPr id="120836" name="Group 3"/>
              <p:cNvGrpSpPr/>
              <p:nvPr/>
            </p:nvGrpSpPr>
            <p:grpSpPr>
              <a:xfrm>
                <a:off x="8342" y="5805"/>
                <a:ext cx="5217" cy="1560"/>
                <a:chOff x="2925" y="845"/>
                <a:chExt cx="2087" cy="816"/>
              </a:xfrm>
            </p:grpSpPr>
            <p:sp>
              <p:nvSpPr>
                <p:cNvPr id="120837" name="AutoShape 4"/>
                <p:cNvSpPr/>
                <p:nvPr/>
              </p:nvSpPr>
              <p:spPr>
                <a:xfrm>
                  <a:off x="2950" y="845"/>
                  <a:ext cx="2062" cy="771"/>
                </a:xfrm>
                <a:prstGeom prst="wedgeRectCallout">
                  <a:avLst>
                    <a:gd name="adj1" fmla="val 25704"/>
                    <a:gd name="adj2" fmla="val 7329"/>
                  </a:avLst>
                </a:prstGeom>
                <a:solidFill>
                  <a:srgbClr val="FFFF99"/>
                </a:solidFill>
                <a:ln w="9525">
                  <a:noFill/>
                </a:ln>
              </p:spPr>
              <p:txBody>
                <a:bodyPr anchor="t"/>
                <a:p>
                  <a:pPr lvl="0" indent="0" algn="ctr"/>
                  <a:r>
                    <a:rPr lang="zh-CN" altLang="en-US" sz="2000" dirty="0">
                      <a:latin typeface="Times New Roman" panose="02020603050405020304" pitchFamily="18" charset="0"/>
                      <a:ea typeface="宋体" panose="02010600030101010101" pitchFamily="2" charset="-122"/>
                    </a:rPr>
                    <a:t>借方</a:t>
                  </a:r>
                  <a:r>
                    <a:rPr lang="zh-CN" altLang="en-US" sz="2000" b="1" dirty="0">
                      <a:latin typeface="Times New Roman" panose="02020603050405020304" pitchFamily="18" charset="0"/>
                      <a:ea typeface="宋体" panose="02010600030101010101" pitchFamily="2" charset="-122"/>
                    </a:rPr>
                    <a:t>  原材料</a:t>
                  </a:r>
                  <a:r>
                    <a:rPr lang="en-US" altLang="zh-CN" sz="2000" b="1" dirty="0">
                      <a:latin typeface="宋体" panose="02010600030101010101" pitchFamily="2" charset="-122"/>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甲材料</a:t>
                  </a:r>
                  <a:r>
                    <a:rPr lang="zh-CN" altLang="en-US" sz="2000" dirty="0">
                      <a:latin typeface="Times New Roman" panose="02020603050405020304" pitchFamily="18" charset="0"/>
                      <a:ea typeface="宋体" panose="02010600030101010101" pitchFamily="2" charset="-122"/>
                    </a:rPr>
                    <a:t>  贷方</a:t>
                  </a:r>
                  <a:endParaRPr lang="zh-CN" altLang="en-US" sz="2000" dirty="0">
                    <a:latin typeface="Times New Roman" panose="02020603050405020304" pitchFamily="18" charset="0"/>
                    <a:ea typeface="宋体" panose="02010600030101010101" pitchFamily="2" charset="-122"/>
                  </a:endParaRPr>
                </a:p>
              </p:txBody>
            </p:sp>
            <p:sp>
              <p:nvSpPr>
                <p:cNvPr id="120838" name="Line 5"/>
                <p:cNvSpPr/>
                <p:nvPr/>
              </p:nvSpPr>
              <p:spPr>
                <a:xfrm flipV="1">
                  <a:off x="2971" y="1118"/>
                  <a:ext cx="2041" cy="0"/>
                </a:xfrm>
                <a:prstGeom prst="line">
                  <a:avLst/>
                </a:prstGeom>
                <a:ln w="28575" cap="flat" cmpd="sng">
                  <a:solidFill>
                    <a:srgbClr val="0000FF"/>
                  </a:solidFill>
                  <a:prstDash val="solid"/>
                  <a:round/>
                  <a:headEnd type="none" w="med" len="med"/>
                  <a:tailEnd type="none" w="med" len="med"/>
                </a:ln>
              </p:spPr>
            </p:sp>
            <p:sp>
              <p:nvSpPr>
                <p:cNvPr id="120839" name="Line 6"/>
                <p:cNvSpPr/>
                <p:nvPr/>
              </p:nvSpPr>
              <p:spPr>
                <a:xfrm flipH="1">
                  <a:off x="4014" y="1129"/>
                  <a:ext cx="0" cy="487"/>
                </a:xfrm>
                <a:prstGeom prst="line">
                  <a:avLst/>
                </a:prstGeom>
                <a:ln w="9525" cap="flat" cmpd="sng">
                  <a:solidFill>
                    <a:srgbClr val="0000FF"/>
                  </a:solidFill>
                  <a:prstDash val="solid"/>
                  <a:round/>
                  <a:headEnd type="none" w="med" len="med"/>
                  <a:tailEnd type="none" w="med" len="med"/>
                </a:ln>
              </p:spPr>
            </p:sp>
            <p:sp>
              <p:nvSpPr>
                <p:cNvPr id="120840" name="AutoShape 7"/>
                <p:cNvSpPr/>
                <p:nvPr/>
              </p:nvSpPr>
              <p:spPr>
                <a:xfrm>
                  <a:off x="2925" y="1119"/>
                  <a:ext cx="1089" cy="542"/>
                </a:xfrm>
                <a:prstGeom prst="wedgeRoundRectCallout">
                  <a:avLst>
                    <a:gd name="adj1" fmla="val 597"/>
                    <a:gd name="adj2" fmla="val -11991"/>
                    <a:gd name="adj3" fmla="val 16667"/>
                  </a:avLst>
                </a:prstGeom>
                <a:noFill/>
                <a:ln w="9525">
                  <a:noFill/>
                </a:ln>
              </p:spPr>
              <p:txBody>
                <a:bodyPr anchor="t"/>
                <a:p>
                  <a:pPr lvl="0" indent="0"/>
                  <a:r>
                    <a:rPr lang="zh-CN" altLang="en-US" sz="2000" b="1" dirty="0">
                      <a:solidFill>
                        <a:schemeClr val="tx2"/>
                      </a:solidFill>
                      <a:latin typeface="宋体" panose="02010600030101010101" pitchFamily="2" charset="-122"/>
                      <a:ea typeface="宋体" panose="02010600030101010101" pitchFamily="2" charset="-122"/>
                    </a:rPr>
                    <a:t>购入  </a:t>
                  </a:r>
                  <a:r>
                    <a:rPr lang="en-US" altLang="zh-CN" sz="2000" b="1" dirty="0">
                      <a:solidFill>
                        <a:schemeClr val="tx2"/>
                      </a:solidFill>
                      <a:latin typeface="宋体" panose="02010600030101010101" pitchFamily="2" charset="-122"/>
                      <a:ea typeface="宋体" panose="02010600030101010101" pitchFamily="2" charset="-122"/>
                    </a:rPr>
                    <a:t>5 000</a:t>
                  </a:r>
                  <a:endParaRPr lang="en-US" altLang="zh-CN" sz="2000" b="1" dirty="0">
                    <a:solidFill>
                      <a:schemeClr val="tx2"/>
                    </a:solidFill>
                    <a:latin typeface="宋体" panose="02010600030101010101" pitchFamily="2" charset="-122"/>
                    <a:ea typeface="宋体" panose="02010600030101010101" pitchFamily="2" charset="-122"/>
                  </a:endParaRPr>
                </a:p>
              </p:txBody>
            </p:sp>
          </p:grpSp>
          <p:grpSp>
            <p:nvGrpSpPr>
              <p:cNvPr id="120841" name="Group 8"/>
              <p:cNvGrpSpPr/>
              <p:nvPr/>
            </p:nvGrpSpPr>
            <p:grpSpPr>
              <a:xfrm>
                <a:off x="8340" y="7485"/>
                <a:ext cx="5217" cy="1440"/>
                <a:chOff x="2925" y="845"/>
                <a:chExt cx="2087" cy="816"/>
              </a:xfrm>
            </p:grpSpPr>
            <p:sp>
              <p:nvSpPr>
                <p:cNvPr id="120842" name="AutoShape 9"/>
                <p:cNvSpPr/>
                <p:nvPr/>
              </p:nvSpPr>
              <p:spPr>
                <a:xfrm>
                  <a:off x="2950" y="845"/>
                  <a:ext cx="2062" cy="771"/>
                </a:xfrm>
                <a:prstGeom prst="wedgeRectCallout">
                  <a:avLst>
                    <a:gd name="adj1" fmla="val 25704"/>
                    <a:gd name="adj2" fmla="val 7329"/>
                  </a:avLst>
                </a:prstGeom>
                <a:solidFill>
                  <a:srgbClr val="FFFF99"/>
                </a:solidFill>
                <a:ln w="9525">
                  <a:noFill/>
                </a:ln>
              </p:spPr>
              <p:txBody>
                <a:bodyPr anchor="t"/>
                <a:p>
                  <a:pPr lvl="0" indent="0" algn="ctr"/>
                  <a:r>
                    <a:rPr lang="zh-CN" altLang="en-US" sz="2000" dirty="0">
                      <a:latin typeface="Times New Roman" panose="02020603050405020304" pitchFamily="18" charset="0"/>
                      <a:ea typeface="宋体" panose="02010600030101010101" pitchFamily="2" charset="-122"/>
                    </a:rPr>
                    <a:t>借方</a:t>
                  </a:r>
                  <a:r>
                    <a:rPr lang="zh-CN" altLang="en-US" sz="2000" b="1" dirty="0">
                      <a:latin typeface="Times New Roman" panose="02020603050405020304" pitchFamily="18" charset="0"/>
                      <a:ea typeface="宋体" panose="02010600030101010101" pitchFamily="2" charset="-122"/>
                    </a:rPr>
                    <a:t>  原材料</a:t>
                  </a:r>
                  <a:r>
                    <a:rPr lang="en-US" altLang="zh-CN" sz="2000" b="1" dirty="0">
                      <a:latin typeface="宋体" panose="02010600030101010101" pitchFamily="2" charset="-122"/>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乙材料</a:t>
                  </a:r>
                  <a:r>
                    <a:rPr lang="zh-CN" altLang="en-US" sz="2000" dirty="0">
                      <a:latin typeface="Times New Roman" panose="02020603050405020304" pitchFamily="18" charset="0"/>
                      <a:ea typeface="宋体" panose="02010600030101010101" pitchFamily="2" charset="-122"/>
                    </a:rPr>
                    <a:t>  贷方</a:t>
                  </a:r>
                  <a:endParaRPr lang="zh-CN" altLang="en-US" sz="2000" dirty="0">
                    <a:latin typeface="Times New Roman" panose="02020603050405020304" pitchFamily="18" charset="0"/>
                    <a:ea typeface="宋体" panose="02010600030101010101" pitchFamily="2" charset="-122"/>
                  </a:endParaRPr>
                </a:p>
              </p:txBody>
            </p:sp>
            <p:sp>
              <p:nvSpPr>
                <p:cNvPr id="120843" name="Line 10"/>
                <p:cNvSpPr/>
                <p:nvPr/>
              </p:nvSpPr>
              <p:spPr>
                <a:xfrm flipV="1">
                  <a:off x="2971" y="1118"/>
                  <a:ext cx="2041" cy="0"/>
                </a:xfrm>
                <a:prstGeom prst="line">
                  <a:avLst/>
                </a:prstGeom>
                <a:ln w="28575" cap="flat" cmpd="sng">
                  <a:solidFill>
                    <a:srgbClr val="0000FF"/>
                  </a:solidFill>
                  <a:prstDash val="solid"/>
                  <a:round/>
                  <a:headEnd type="none" w="med" len="med"/>
                  <a:tailEnd type="none" w="med" len="med"/>
                </a:ln>
              </p:spPr>
            </p:sp>
            <p:sp>
              <p:nvSpPr>
                <p:cNvPr id="120844" name="Line 11"/>
                <p:cNvSpPr/>
                <p:nvPr/>
              </p:nvSpPr>
              <p:spPr>
                <a:xfrm flipH="1">
                  <a:off x="4014" y="1129"/>
                  <a:ext cx="0" cy="487"/>
                </a:xfrm>
                <a:prstGeom prst="line">
                  <a:avLst/>
                </a:prstGeom>
                <a:ln w="9525" cap="flat" cmpd="sng">
                  <a:solidFill>
                    <a:srgbClr val="0000FF"/>
                  </a:solidFill>
                  <a:prstDash val="solid"/>
                  <a:round/>
                  <a:headEnd type="none" w="med" len="med"/>
                  <a:tailEnd type="none" w="med" len="med"/>
                </a:ln>
              </p:spPr>
            </p:sp>
            <p:sp>
              <p:nvSpPr>
                <p:cNvPr id="120845" name="AutoShape 12"/>
                <p:cNvSpPr/>
                <p:nvPr/>
              </p:nvSpPr>
              <p:spPr>
                <a:xfrm>
                  <a:off x="2925" y="1119"/>
                  <a:ext cx="1089" cy="542"/>
                </a:xfrm>
                <a:prstGeom prst="wedgeRoundRectCallout">
                  <a:avLst>
                    <a:gd name="adj1" fmla="val 597"/>
                    <a:gd name="adj2" fmla="val -11991"/>
                    <a:gd name="adj3" fmla="val 16667"/>
                  </a:avLst>
                </a:prstGeom>
                <a:noFill/>
                <a:ln w="9525">
                  <a:noFill/>
                </a:ln>
              </p:spPr>
              <p:txBody>
                <a:bodyPr anchor="t"/>
                <a:p>
                  <a:pPr lvl="0" indent="0"/>
                  <a:r>
                    <a:rPr lang="zh-CN" altLang="en-US" sz="2000" b="1" dirty="0">
                      <a:solidFill>
                        <a:schemeClr val="tx2"/>
                      </a:solidFill>
                      <a:latin typeface="宋体" panose="02010600030101010101" pitchFamily="2" charset="-122"/>
                      <a:ea typeface="宋体" panose="02010600030101010101" pitchFamily="2" charset="-122"/>
                    </a:rPr>
                    <a:t>购入 </a:t>
                  </a:r>
                  <a:r>
                    <a:rPr lang="en-US" altLang="zh-CN" sz="2000" b="1" dirty="0">
                      <a:solidFill>
                        <a:schemeClr val="tx2"/>
                      </a:solidFill>
                      <a:latin typeface="宋体" panose="02010600030101010101" pitchFamily="2" charset="-122"/>
                      <a:ea typeface="宋体" panose="02010600030101010101" pitchFamily="2" charset="-122"/>
                    </a:rPr>
                    <a:t>15 000</a:t>
                  </a:r>
                  <a:endParaRPr lang="en-US" altLang="zh-CN" sz="2000" b="1" dirty="0">
                    <a:solidFill>
                      <a:schemeClr val="tx2"/>
                    </a:solidFill>
                    <a:latin typeface="宋体" panose="02010600030101010101" pitchFamily="2" charset="-122"/>
                    <a:ea typeface="宋体" panose="02010600030101010101" pitchFamily="2" charset="-122"/>
                  </a:endParaRPr>
                </a:p>
              </p:txBody>
            </p:sp>
          </p:grpSp>
          <p:grpSp>
            <p:nvGrpSpPr>
              <p:cNvPr id="120846" name="Group 13"/>
              <p:cNvGrpSpPr/>
              <p:nvPr/>
            </p:nvGrpSpPr>
            <p:grpSpPr>
              <a:xfrm>
                <a:off x="8340" y="9007"/>
                <a:ext cx="5217" cy="1477"/>
                <a:chOff x="2925" y="845"/>
                <a:chExt cx="2087" cy="816"/>
              </a:xfrm>
            </p:grpSpPr>
            <p:sp>
              <p:nvSpPr>
                <p:cNvPr id="120847" name="AutoShape 14"/>
                <p:cNvSpPr/>
                <p:nvPr/>
              </p:nvSpPr>
              <p:spPr>
                <a:xfrm>
                  <a:off x="2950" y="845"/>
                  <a:ext cx="2062" cy="771"/>
                </a:xfrm>
                <a:prstGeom prst="wedgeRectCallout">
                  <a:avLst>
                    <a:gd name="adj1" fmla="val 25704"/>
                    <a:gd name="adj2" fmla="val 7329"/>
                  </a:avLst>
                </a:prstGeom>
                <a:solidFill>
                  <a:srgbClr val="FFFF99"/>
                </a:solidFill>
                <a:ln w="9525">
                  <a:noFill/>
                </a:ln>
              </p:spPr>
              <p:txBody>
                <a:bodyPr anchor="t"/>
                <a:p>
                  <a:pPr lvl="0" indent="0" algn="ctr"/>
                  <a:r>
                    <a:rPr lang="zh-CN" altLang="en-US" sz="2000" dirty="0">
                      <a:latin typeface="Times New Roman" panose="02020603050405020304" pitchFamily="18" charset="0"/>
                      <a:ea typeface="宋体" panose="02010600030101010101" pitchFamily="2" charset="-122"/>
                    </a:rPr>
                    <a:t>借方</a:t>
                  </a:r>
                  <a:r>
                    <a:rPr lang="zh-CN" altLang="en-US" sz="2000" b="1" dirty="0">
                      <a:latin typeface="Times New Roman" panose="02020603050405020304" pitchFamily="18" charset="0"/>
                      <a:ea typeface="宋体" panose="02010600030101010101" pitchFamily="2" charset="-122"/>
                    </a:rPr>
                    <a:t>  原材料</a:t>
                  </a:r>
                  <a:r>
                    <a:rPr lang="en-US" altLang="zh-CN" sz="2000" b="1" dirty="0">
                      <a:latin typeface="宋体" panose="02010600030101010101" pitchFamily="2" charset="-122"/>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丙材料</a:t>
                  </a:r>
                  <a:r>
                    <a:rPr lang="zh-CN" altLang="en-US" sz="2000" dirty="0">
                      <a:latin typeface="Times New Roman" panose="02020603050405020304" pitchFamily="18" charset="0"/>
                      <a:ea typeface="宋体" panose="02010600030101010101" pitchFamily="2" charset="-122"/>
                    </a:rPr>
                    <a:t>  贷方</a:t>
                  </a:r>
                  <a:endParaRPr lang="zh-CN" altLang="en-US" sz="2000" dirty="0">
                    <a:latin typeface="Times New Roman" panose="02020603050405020304" pitchFamily="18" charset="0"/>
                    <a:ea typeface="宋体" panose="02010600030101010101" pitchFamily="2" charset="-122"/>
                  </a:endParaRPr>
                </a:p>
              </p:txBody>
            </p:sp>
            <p:sp>
              <p:nvSpPr>
                <p:cNvPr id="120848" name="Line 15"/>
                <p:cNvSpPr/>
                <p:nvPr/>
              </p:nvSpPr>
              <p:spPr>
                <a:xfrm flipV="1">
                  <a:off x="2971" y="1118"/>
                  <a:ext cx="2041" cy="0"/>
                </a:xfrm>
                <a:prstGeom prst="line">
                  <a:avLst/>
                </a:prstGeom>
                <a:ln w="28575" cap="flat" cmpd="sng">
                  <a:solidFill>
                    <a:srgbClr val="0000FF"/>
                  </a:solidFill>
                  <a:prstDash val="solid"/>
                  <a:round/>
                  <a:headEnd type="none" w="med" len="med"/>
                  <a:tailEnd type="none" w="med" len="med"/>
                </a:ln>
              </p:spPr>
            </p:sp>
            <p:sp>
              <p:nvSpPr>
                <p:cNvPr id="120849" name="Line 16"/>
                <p:cNvSpPr/>
                <p:nvPr/>
              </p:nvSpPr>
              <p:spPr>
                <a:xfrm flipH="1">
                  <a:off x="4014" y="1129"/>
                  <a:ext cx="0" cy="487"/>
                </a:xfrm>
                <a:prstGeom prst="line">
                  <a:avLst/>
                </a:prstGeom>
                <a:ln w="9525" cap="flat" cmpd="sng">
                  <a:solidFill>
                    <a:srgbClr val="0000FF"/>
                  </a:solidFill>
                  <a:prstDash val="solid"/>
                  <a:round/>
                  <a:headEnd type="none" w="med" len="med"/>
                  <a:tailEnd type="none" w="med" len="med"/>
                </a:ln>
              </p:spPr>
            </p:sp>
            <p:sp>
              <p:nvSpPr>
                <p:cNvPr id="120850" name="AutoShape 17"/>
                <p:cNvSpPr/>
                <p:nvPr/>
              </p:nvSpPr>
              <p:spPr>
                <a:xfrm>
                  <a:off x="2925" y="1119"/>
                  <a:ext cx="1089" cy="542"/>
                </a:xfrm>
                <a:prstGeom prst="wedgeRoundRectCallout">
                  <a:avLst>
                    <a:gd name="adj1" fmla="val 597"/>
                    <a:gd name="adj2" fmla="val -11991"/>
                    <a:gd name="adj3" fmla="val 16667"/>
                  </a:avLst>
                </a:prstGeom>
                <a:noFill/>
                <a:ln w="9525">
                  <a:noFill/>
                </a:ln>
              </p:spPr>
              <p:txBody>
                <a:bodyPr anchor="t"/>
                <a:p>
                  <a:pPr lvl="0" indent="0"/>
                  <a:r>
                    <a:rPr lang="zh-CN" altLang="en-US" sz="2000" b="1" dirty="0">
                      <a:solidFill>
                        <a:schemeClr val="tx2"/>
                      </a:solidFill>
                      <a:latin typeface="宋体" panose="02010600030101010101" pitchFamily="2" charset="-122"/>
                      <a:ea typeface="宋体" panose="02010600030101010101" pitchFamily="2" charset="-122"/>
                    </a:rPr>
                    <a:t>购入 </a:t>
                  </a:r>
                  <a:r>
                    <a:rPr lang="en-US" altLang="zh-CN" sz="2000" b="1" dirty="0">
                      <a:solidFill>
                        <a:schemeClr val="tx2"/>
                      </a:solidFill>
                      <a:latin typeface="宋体" panose="02010600030101010101" pitchFamily="2" charset="-122"/>
                      <a:ea typeface="宋体" panose="02010600030101010101" pitchFamily="2" charset="-122"/>
                    </a:rPr>
                    <a:t>20 000</a:t>
                  </a:r>
                  <a:endParaRPr lang="en-US" altLang="zh-CN" sz="2000" b="1" dirty="0">
                    <a:solidFill>
                      <a:schemeClr val="tx2"/>
                    </a:solidFill>
                    <a:latin typeface="宋体" panose="02010600030101010101" pitchFamily="2" charset="-122"/>
                    <a:ea typeface="宋体" panose="02010600030101010101" pitchFamily="2" charset="-122"/>
                  </a:endParaRPr>
                </a:p>
              </p:txBody>
            </p:sp>
          </p:grpSp>
          <p:grpSp>
            <p:nvGrpSpPr>
              <p:cNvPr id="120851" name="Group 33"/>
              <p:cNvGrpSpPr/>
              <p:nvPr/>
            </p:nvGrpSpPr>
            <p:grpSpPr>
              <a:xfrm>
                <a:off x="1745" y="7950"/>
                <a:ext cx="5217" cy="2415"/>
                <a:chOff x="480" y="3114"/>
                <a:chExt cx="2087" cy="966"/>
              </a:xfrm>
            </p:grpSpPr>
            <p:grpSp>
              <p:nvGrpSpPr>
                <p:cNvPr id="120852" name="Group 20"/>
                <p:cNvGrpSpPr/>
                <p:nvPr/>
              </p:nvGrpSpPr>
              <p:grpSpPr>
                <a:xfrm>
                  <a:off x="480" y="3489"/>
                  <a:ext cx="2087" cy="591"/>
                  <a:chOff x="703" y="618"/>
                  <a:chExt cx="2087" cy="591"/>
                </a:xfrm>
              </p:grpSpPr>
              <p:sp>
                <p:nvSpPr>
                  <p:cNvPr id="120853" name="AutoShape 21"/>
                  <p:cNvSpPr/>
                  <p:nvPr/>
                </p:nvSpPr>
                <p:spPr>
                  <a:xfrm>
                    <a:off x="728" y="618"/>
                    <a:ext cx="2062" cy="591"/>
                  </a:xfrm>
                  <a:prstGeom prst="wedgeRectCallout">
                    <a:avLst>
                      <a:gd name="adj1" fmla="val 25704"/>
                      <a:gd name="adj2" fmla="val 24787"/>
                    </a:avLst>
                  </a:prstGeom>
                  <a:solidFill>
                    <a:srgbClr val="FFFF99"/>
                  </a:solidFill>
                  <a:ln w="9525">
                    <a:noFill/>
                  </a:ln>
                </p:spPr>
                <p:txBody>
                  <a:bodyPr anchor="t"/>
                  <a:p>
                    <a:pPr lvl="0" indent="0" algn="ctr"/>
                    <a:r>
                      <a:rPr lang="zh-CN" altLang="en-US" sz="2000" dirty="0">
                        <a:latin typeface="Times New Roman" panose="02020603050405020304" pitchFamily="18" charset="0"/>
                        <a:ea typeface="宋体" panose="02010600030101010101" pitchFamily="2" charset="-122"/>
                      </a:rPr>
                      <a:t>借方</a:t>
                    </a:r>
                    <a:r>
                      <a:rPr lang="zh-CN" altLang="en-US" sz="2000" b="1" dirty="0">
                        <a:latin typeface="Times New Roman" panose="02020603050405020304" pitchFamily="18" charset="0"/>
                        <a:ea typeface="宋体" panose="02010600030101010101" pitchFamily="2" charset="-122"/>
                      </a:rPr>
                      <a:t>          原材料</a:t>
                    </a:r>
                    <a:r>
                      <a:rPr lang="zh-CN" altLang="en-US" sz="2000" dirty="0">
                        <a:latin typeface="Times New Roman" panose="02020603050405020304" pitchFamily="18" charset="0"/>
                        <a:ea typeface="宋体" panose="02010600030101010101" pitchFamily="2" charset="-122"/>
                      </a:rPr>
                      <a:t>          贷方</a:t>
                    </a:r>
                    <a:endParaRPr lang="zh-CN" altLang="en-US" sz="2000" dirty="0">
                      <a:latin typeface="Times New Roman" panose="02020603050405020304" pitchFamily="18" charset="0"/>
                      <a:ea typeface="宋体" panose="02010600030101010101" pitchFamily="2" charset="-122"/>
                    </a:endParaRPr>
                  </a:p>
                </p:txBody>
              </p:sp>
              <p:sp>
                <p:nvSpPr>
                  <p:cNvPr id="120854" name="Line 22"/>
                  <p:cNvSpPr/>
                  <p:nvPr/>
                </p:nvSpPr>
                <p:spPr>
                  <a:xfrm flipV="1">
                    <a:off x="749" y="891"/>
                    <a:ext cx="2041" cy="0"/>
                  </a:xfrm>
                  <a:prstGeom prst="line">
                    <a:avLst/>
                  </a:prstGeom>
                  <a:ln w="28575" cap="flat" cmpd="sng">
                    <a:solidFill>
                      <a:srgbClr val="0000FF"/>
                    </a:solidFill>
                    <a:prstDash val="solid"/>
                    <a:round/>
                    <a:headEnd type="none" w="med" len="med"/>
                    <a:tailEnd type="none" w="med" len="med"/>
                  </a:ln>
                </p:spPr>
              </p:sp>
              <p:sp>
                <p:nvSpPr>
                  <p:cNvPr id="120855" name="Line 23"/>
                  <p:cNvSpPr/>
                  <p:nvPr/>
                </p:nvSpPr>
                <p:spPr>
                  <a:xfrm flipH="1">
                    <a:off x="1792" y="902"/>
                    <a:ext cx="0" cy="307"/>
                  </a:xfrm>
                  <a:prstGeom prst="line">
                    <a:avLst/>
                  </a:prstGeom>
                  <a:ln w="9525" cap="flat" cmpd="sng">
                    <a:solidFill>
                      <a:srgbClr val="0000FF"/>
                    </a:solidFill>
                    <a:prstDash val="solid"/>
                    <a:round/>
                    <a:headEnd type="none" w="med" len="med"/>
                    <a:tailEnd type="none" w="med" len="med"/>
                  </a:ln>
                </p:spPr>
              </p:sp>
              <p:sp>
                <p:nvSpPr>
                  <p:cNvPr id="120856" name="AutoShape 24"/>
                  <p:cNvSpPr/>
                  <p:nvPr/>
                </p:nvSpPr>
                <p:spPr>
                  <a:xfrm>
                    <a:off x="703" y="892"/>
                    <a:ext cx="1089" cy="272"/>
                  </a:xfrm>
                  <a:prstGeom prst="wedgeRoundRectCallout">
                    <a:avLst>
                      <a:gd name="adj1" fmla="val 597"/>
                      <a:gd name="adj2" fmla="val 25736"/>
                      <a:gd name="adj3" fmla="val 16667"/>
                    </a:avLst>
                  </a:prstGeom>
                  <a:noFill/>
                  <a:ln w="9525">
                    <a:noFill/>
                  </a:ln>
                </p:spPr>
                <p:txBody>
                  <a:bodyPr anchor="t"/>
                  <a:p>
                    <a:pPr lvl="0" indent="0"/>
                    <a:r>
                      <a:rPr lang="zh-CN" altLang="en-US" sz="2000" b="1" dirty="0">
                        <a:solidFill>
                          <a:schemeClr val="tx2"/>
                        </a:solidFill>
                        <a:latin typeface="宋体" panose="02010600030101010101" pitchFamily="2" charset="-122"/>
                        <a:ea typeface="宋体" panose="02010600030101010101" pitchFamily="2" charset="-122"/>
                      </a:rPr>
                      <a:t>购入 </a:t>
                    </a:r>
                    <a:r>
                      <a:rPr lang="en-US" altLang="zh-CN" sz="2000" b="1" dirty="0">
                        <a:solidFill>
                          <a:schemeClr val="tx2"/>
                        </a:solidFill>
                        <a:latin typeface="宋体" panose="02010600030101010101" pitchFamily="2" charset="-122"/>
                        <a:ea typeface="宋体" panose="02010600030101010101" pitchFamily="2" charset="-122"/>
                      </a:rPr>
                      <a:t>40 000</a:t>
                    </a:r>
                    <a:endParaRPr lang="en-US" altLang="zh-CN" sz="2000" b="1" dirty="0">
                      <a:solidFill>
                        <a:schemeClr val="tx2"/>
                      </a:solidFill>
                      <a:latin typeface="宋体" panose="02010600030101010101" pitchFamily="2" charset="-122"/>
                      <a:ea typeface="宋体" panose="02010600030101010101" pitchFamily="2" charset="-122"/>
                    </a:endParaRPr>
                  </a:p>
                </p:txBody>
              </p:sp>
            </p:grpSp>
            <p:sp>
              <p:nvSpPr>
                <p:cNvPr id="120857" name="AutoShape 26"/>
                <p:cNvSpPr/>
                <p:nvPr/>
              </p:nvSpPr>
              <p:spPr>
                <a:xfrm>
                  <a:off x="528" y="3114"/>
                  <a:ext cx="1008" cy="294"/>
                </a:xfrm>
                <a:prstGeom prst="wedgeRoundRectCallout">
                  <a:avLst>
                    <a:gd name="adj1" fmla="val 28769"/>
                    <a:gd name="adj2" fmla="val 24148"/>
                    <a:gd name="adj3" fmla="val 16667"/>
                  </a:avLst>
                </a:prstGeom>
                <a:solidFill>
                  <a:srgbClr val="66FFFF"/>
                </a:solidFill>
                <a:ln w="9525" cap="flat" cmpd="sng">
                  <a:solidFill>
                    <a:schemeClr val="tx1"/>
                  </a:solidFill>
                  <a:prstDash val="sysDot"/>
                  <a:miter/>
                  <a:headEnd type="none" w="med" len="med"/>
                  <a:tailEnd type="none" w="med" len="med"/>
                </a:ln>
              </p:spPr>
              <p:txBody>
                <a:bodyPr anchor="t"/>
                <a:p>
                  <a:pPr lvl="0" indent="0"/>
                  <a:r>
                    <a:rPr lang="zh-CN" altLang="en-US" sz="2000" b="1" dirty="0">
                      <a:latin typeface="Times New Roman" panose="02020603050405020304" pitchFamily="18" charset="0"/>
                      <a:ea typeface="宋体" panose="02010600030101010101" pitchFamily="2" charset="-122"/>
                    </a:rPr>
                    <a:t>总分类账户</a:t>
                  </a:r>
                  <a:endParaRPr lang="zh-CN" altLang="en-US" sz="2000" b="1" dirty="0">
                    <a:latin typeface="Times New Roman" panose="02020603050405020304" pitchFamily="18" charset="0"/>
                    <a:ea typeface="宋体" panose="02010600030101010101" pitchFamily="2" charset="-122"/>
                  </a:endParaRPr>
                </a:p>
              </p:txBody>
            </p:sp>
          </p:grpSp>
          <p:sp>
            <p:nvSpPr>
              <p:cNvPr id="120858" name="AutoShape 29"/>
              <p:cNvSpPr/>
              <p:nvPr/>
            </p:nvSpPr>
            <p:spPr>
              <a:xfrm>
                <a:off x="7320" y="6525"/>
                <a:ext cx="840" cy="3360"/>
              </a:xfrm>
              <a:prstGeom prst="wedgeRoundRectCallout">
                <a:avLst>
                  <a:gd name="adj1" fmla="val 9523"/>
                  <a:gd name="adj2" fmla="val -32889"/>
                  <a:gd name="adj3" fmla="val 16667"/>
                </a:avLst>
              </a:prstGeom>
              <a:solidFill>
                <a:srgbClr val="66FFFF"/>
              </a:solidFill>
              <a:ln w="9525" cap="flat" cmpd="sng">
                <a:solidFill>
                  <a:schemeClr val="tx1"/>
                </a:solidFill>
                <a:prstDash val="sysDot"/>
                <a:miter/>
                <a:headEnd type="none" w="med" len="med"/>
                <a:tailEnd type="none" w="med" len="med"/>
              </a:ln>
            </p:spPr>
            <p:txBody>
              <a:bodyPr anchor="t"/>
              <a:p>
                <a:pPr lvl="0" indent="0"/>
                <a:r>
                  <a:rPr lang="zh-CN" altLang="en-US" sz="2000" b="1" dirty="0">
                    <a:latin typeface="Times New Roman" panose="02020603050405020304" pitchFamily="18" charset="0"/>
                    <a:ea typeface="宋体" panose="02010600030101010101" pitchFamily="2" charset="-122"/>
                  </a:rPr>
                  <a:t>明细分类账户</a:t>
                </a:r>
                <a:endParaRPr lang="zh-CN" altLang="en-US" sz="2000" b="1" dirty="0">
                  <a:latin typeface="Times New Roman" panose="02020603050405020304" pitchFamily="18" charset="0"/>
                  <a:ea typeface="宋体" panose="02010600030101010101" pitchFamily="2" charset="-122"/>
                </a:endParaRPr>
              </a:p>
            </p:txBody>
          </p:sp>
          <p:sp>
            <p:nvSpPr>
              <p:cNvPr id="120859" name="AutoShape 32"/>
              <p:cNvSpPr/>
              <p:nvPr/>
            </p:nvSpPr>
            <p:spPr>
              <a:xfrm>
                <a:off x="722" y="5760"/>
                <a:ext cx="6360" cy="1800"/>
              </a:xfrm>
              <a:prstGeom prst="wedgeRoundRectCallout">
                <a:avLst>
                  <a:gd name="adj1" fmla="val -13167"/>
                  <a:gd name="adj2" fmla="val -22222"/>
                  <a:gd name="adj3" fmla="val 16667"/>
                </a:avLst>
              </a:prstGeom>
              <a:solidFill>
                <a:srgbClr val="CCFFCC"/>
              </a:solidFill>
              <a:ln w="9525" cap="flat" cmpd="sng">
                <a:solidFill>
                  <a:schemeClr val="tx1"/>
                </a:solidFill>
                <a:prstDash val="sysDot"/>
                <a:miter/>
                <a:headEnd type="none" w="med" len="med"/>
                <a:tailEnd type="none" w="med" len="med"/>
              </a:ln>
            </p:spPr>
            <p:txBody>
              <a:bodyPr anchor="t"/>
              <a:p>
                <a:pPr lvl="0" indent="0"/>
                <a:r>
                  <a:rPr lang="en-US" altLang="zh-CN" sz="2000" b="1" dirty="0">
                    <a:solidFill>
                      <a:srgbClr val="FF0000"/>
                    </a:solidFill>
                    <a:latin typeface="Times New Roman" panose="02020603050405020304" pitchFamily="18" charset="0"/>
                    <a:ea typeface="宋体" panose="02010600030101010101" pitchFamily="2" charset="-122"/>
                  </a:rPr>
                  <a:t>【</a:t>
                </a:r>
                <a:r>
                  <a:rPr lang="zh-CN" altLang="en-US" sz="2000" b="1" dirty="0">
                    <a:solidFill>
                      <a:srgbClr val="0000FF"/>
                    </a:solidFill>
                    <a:latin typeface="Times New Roman" panose="02020603050405020304" pitchFamily="18" charset="0"/>
                    <a:ea typeface="宋体" panose="02010600030101010101" pitchFamily="2" charset="-122"/>
                  </a:rPr>
                  <a:t>例</a:t>
                </a:r>
                <a:r>
                  <a:rPr lang="en-US" altLang="zh-CN" sz="2000" b="1" dirty="0">
                    <a:solidFill>
                      <a:srgbClr val="FF0000"/>
                    </a:solidFill>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某企业购入的甲、乙、丙三种材料各为</a:t>
                </a:r>
                <a:r>
                  <a:rPr lang="en-US" altLang="zh-CN" sz="2000" b="1" dirty="0">
                    <a:latin typeface="Times New Roman" panose="02020603050405020304" pitchFamily="18" charset="0"/>
                    <a:ea typeface="宋体" panose="02010600030101010101" pitchFamily="2" charset="-122"/>
                  </a:rPr>
                  <a:t>5 000</a:t>
                </a:r>
                <a:r>
                  <a:rPr lang="zh-CN" altLang="en-US" sz="2000" b="1" dirty="0">
                    <a:latin typeface="Times New Roman" panose="02020603050405020304" pitchFamily="18" charset="0"/>
                    <a:ea typeface="宋体" panose="02010600030101010101" pitchFamily="2" charset="-122"/>
                  </a:rPr>
                  <a:t>元、</a:t>
                </a:r>
                <a:r>
                  <a:rPr lang="en-US" altLang="zh-CN" sz="2000" b="1" dirty="0">
                    <a:latin typeface="Times New Roman" panose="02020603050405020304" pitchFamily="18" charset="0"/>
                    <a:ea typeface="宋体" panose="02010600030101010101" pitchFamily="2" charset="-122"/>
                  </a:rPr>
                  <a:t>15 000</a:t>
                </a:r>
                <a:r>
                  <a:rPr lang="zh-CN" altLang="en-US" sz="2000" b="1" dirty="0">
                    <a:latin typeface="Times New Roman" panose="02020603050405020304" pitchFamily="18" charset="0"/>
                    <a:ea typeface="宋体" panose="02010600030101010101" pitchFamily="2" charset="-122"/>
                  </a:rPr>
                  <a:t>元和</a:t>
                </a:r>
                <a:r>
                  <a:rPr lang="en-US" altLang="zh-CN" sz="2000" b="1" dirty="0">
                    <a:latin typeface="Times New Roman" panose="02020603050405020304" pitchFamily="18" charset="0"/>
                    <a:ea typeface="宋体" panose="02010600030101010101" pitchFamily="2" charset="-122"/>
                  </a:rPr>
                  <a:t>20 000</a:t>
                </a:r>
                <a:r>
                  <a:rPr lang="zh-CN" altLang="en-US" sz="2000" b="1" dirty="0">
                    <a:latin typeface="Times New Roman" panose="02020603050405020304" pitchFamily="18" charset="0"/>
                    <a:ea typeface="宋体" panose="02010600030101010101" pitchFamily="2" charset="-122"/>
                  </a:rPr>
                  <a:t>元，已验收入库。</a:t>
                </a:r>
                <a:endParaRPr lang="zh-CN" altLang="en-US" sz="2000" b="1" dirty="0">
                  <a:latin typeface="Times New Roman" panose="02020603050405020304" pitchFamily="18" charset="0"/>
                  <a:ea typeface="宋体" panose="02010600030101010101" pitchFamily="2" charset="-122"/>
                </a:endParaRPr>
              </a:p>
            </p:txBody>
          </p:sp>
          <p:grpSp>
            <p:nvGrpSpPr>
              <p:cNvPr id="120860" name="Group 38"/>
              <p:cNvGrpSpPr/>
              <p:nvPr/>
            </p:nvGrpSpPr>
            <p:grpSpPr>
              <a:xfrm>
                <a:off x="1082" y="7440"/>
                <a:ext cx="720" cy="2400"/>
                <a:chOff x="384" y="2928"/>
                <a:chExt cx="288" cy="960"/>
              </a:xfrm>
            </p:grpSpPr>
            <p:sp>
              <p:nvSpPr>
                <p:cNvPr id="120861" name="Line 35"/>
                <p:cNvSpPr/>
                <p:nvPr/>
              </p:nvSpPr>
              <p:spPr>
                <a:xfrm>
                  <a:off x="384" y="3390"/>
                  <a:ext cx="288" cy="498"/>
                </a:xfrm>
                <a:prstGeom prst="line">
                  <a:avLst/>
                </a:prstGeom>
                <a:ln w="19050" cap="flat" cmpd="sng">
                  <a:solidFill>
                    <a:srgbClr val="0000FF"/>
                  </a:solidFill>
                  <a:prstDash val="solid"/>
                  <a:round/>
                  <a:headEnd type="none" w="med" len="med"/>
                  <a:tailEnd type="triangle" w="sm" len="lg"/>
                </a:ln>
              </p:spPr>
            </p:sp>
            <p:sp>
              <p:nvSpPr>
                <p:cNvPr id="120862" name="Line 36"/>
                <p:cNvSpPr/>
                <p:nvPr/>
              </p:nvSpPr>
              <p:spPr>
                <a:xfrm flipV="1">
                  <a:off x="384" y="2928"/>
                  <a:ext cx="240" cy="480"/>
                </a:xfrm>
                <a:prstGeom prst="line">
                  <a:avLst/>
                </a:prstGeom>
                <a:ln w="19050" cap="flat" cmpd="sng">
                  <a:solidFill>
                    <a:srgbClr val="0000FF"/>
                  </a:solidFill>
                  <a:prstDash val="solid"/>
                  <a:round/>
                  <a:headEnd type="none" w="med" len="med"/>
                  <a:tailEnd type="none" w="med" len="med"/>
                </a:ln>
              </p:spPr>
            </p:sp>
          </p:grpSp>
          <p:grpSp>
            <p:nvGrpSpPr>
              <p:cNvPr id="120863" name="Group 41"/>
              <p:cNvGrpSpPr/>
              <p:nvPr/>
            </p:nvGrpSpPr>
            <p:grpSpPr>
              <a:xfrm>
                <a:off x="6842" y="6720"/>
                <a:ext cx="1680" cy="3120"/>
                <a:chOff x="2544" y="2592"/>
                <a:chExt cx="816" cy="1248"/>
              </a:xfrm>
            </p:grpSpPr>
            <p:sp>
              <p:nvSpPr>
                <p:cNvPr id="120864" name="Line 37"/>
                <p:cNvSpPr/>
                <p:nvPr/>
              </p:nvSpPr>
              <p:spPr>
                <a:xfrm>
                  <a:off x="2544" y="2592"/>
                  <a:ext cx="768" cy="0"/>
                </a:xfrm>
                <a:prstGeom prst="line">
                  <a:avLst/>
                </a:prstGeom>
                <a:ln w="19050" cap="flat" cmpd="sng">
                  <a:solidFill>
                    <a:srgbClr val="0000FF"/>
                  </a:solidFill>
                  <a:prstDash val="solid"/>
                  <a:round/>
                  <a:headEnd type="none" w="med" len="med"/>
                  <a:tailEnd type="triangle" w="sm" len="lg"/>
                </a:ln>
              </p:spPr>
            </p:sp>
            <p:sp>
              <p:nvSpPr>
                <p:cNvPr id="120865" name="Line 39"/>
                <p:cNvSpPr/>
                <p:nvPr/>
              </p:nvSpPr>
              <p:spPr>
                <a:xfrm>
                  <a:off x="2544" y="2592"/>
                  <a:ext cx="816" cy="672"/>
                </a:xfrm>
                <a:prstGeom prst="line">
                  <a:avLst/>
                </a:prstGeom>
                <a:ln w="19050" cap="flat" cmpd="sng">
                  <a:solidFill>
                    <a:srgbClr val="0000FF"/>
                  </a:solidFill>
                  <a:prstDash val="solid"/>
                  <a:round/>
                  <a:headEnd type="none" w="med" len="med"/>
                  <a:tailEnd type="triangle" w="sm" len="lg"/>
                </a:ln>
              </p:spPr>
            </p:sp>
            <p:sp>
              <p:nvSpPr>
                <p:cNvPr id="120866" name="Line 40"/>
                <p:cNvSpPr/>
                <p:nvPr/>
              </p:nvSpPr>
              <p:spPr>
                <a:xfrm>
                  <a:off x="2544" y="2592"/>
                  <a:ext cx="816" cy="1248"/>
                </a:xfrm>
                <a:prstGeom prst="line">
                  <a:avLst/>
                </a:prstGeom>
                <a:ln w="19050" cap="flat" cmpd="sng">
                  <a:solidFill>
                    <a:srgbClr val="0000FF"/>
                  </a:solidFill>
                  <a:prstDash val="solid"/>
                  <a:round/>
                  <a:headEnd type="none" w="med" len="med"/>
                  <a:tailEnd type="triangle" w="sm" len="lg"/>
                </a:ln>
              </p:spPr>
            </p:sp>
          </p:grpSp>
        </p:grpSp>
      </p:gr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99745" y="1061085"/>
            <a:ext cx="8229600" cy="4525963"/>
          </a:xfrm>
        </p:spPr>
        <p:txBody>
          <a:bodyPr/>
          <a:p>
            <a:r>
              <a:rPr lang="zh-CN" altLang="en-US" sz="2800" b="1">
                <a:latin typeface="楷体" panose="02010609060101010101" charset="-122"/>
                <a:ea typeface="楷体" panose="02010609060101010101" charset="-122"/>
              </a:rPr>
              <a:t>过账的步骤：</a:t>
            </a:r>
            <a:endParaRPr lang="zh-CN" altLang="en-US" sz="2800" b="1">
              <a:latin typeface="楷体" panose="02010609060101010101" charset="-122"/>
              <a:ea typeface="楷体" panose="02010609060101010101" charset="-122"/>
            </a:endParaRPr>
          </a:p>
          <a:p>
            <a:r>
              <a:rPr lang="en-US" altLang="zh-CN" sz="2400">
                <a:latin typeface="楷体" panose="02010609060101010101" charset="-122"/>
                <a:ea typeface="楷体" panose="02010609060101010101" charset="-122"/>
              </a:rPr>
              <a:t>1.</a:t>
            </a:r>
            <a:r>
              <a:rPr lang="zh-CN" altLang="en-US" sz="2400">
                <a:latin typeface="楷体" panose="02010609060101010101" charset="-122"/>
                <a:ea typeface="楷体" panose="02010609060101010101" charset="-122"/>
              </a:rPr>
              <a:t>将各个账户的期初余额登记到相关账户中，注意资产类账户的期初余额在借方；负债和所有者权益类账户期初余额在贷方。</a:t>
            </a:r>
            <a:endParaRPr lang="zh-CN" altLang="en-US" sz="2400">
              <a:latin typeface="楷体" panose="02010609060101010101" charset="-122"/>
              <a:ea typeface="楷体" panose="02010609060101010101" charset="-122"/>
            </a:endParaRPr>
          </a:p>
          <a:p>
            <a:r>
              <a:rPr lang="en-US" altLang="zh-CN" sz="2400">
                <a:latin typeface="楷体" panose="02010609060101010101" charset="-122"/>
                <a:ea typeface="楷体" panose="02010609060101010101" charset="-122"/>
              </a:rPr>
              <a:t>2.</a:t>
            </a:r>
            <a:r>
              <a:rPr lang="zh-CN" altLang="en-US" sz="2400">
                <a:latin typeface="楷体" panose="02010609060101010101" charset="-122"/>
                <a:ea typeface="楷体" panose="02010609060101010101" charset="-122"/>
              </a:rPr>
              <a:t>将会计分录中记录的各账户本期发生额登记入账。借方发生额登记到借方，贷方发生额登记到贷方。</a:t>
            </a:r>
            <a:endParaRPr lang="zh-CN" altLang="en-US" sz="2400">
              <a:latin typeface="楷体" panose="02010609060101010101" charset="-122"/>
              <a:ea typeface="楷体" panose="02010609060101010101" charset="-122"/>
            </a:endParaRPr>
          </a:p>
          <a:p>
            <a:r>
              <a:rPr lang="en-US" altLang="zh-CN" sz="2400">
                <a:latin typeface="楷体" panose="02010609060101010101" charset="-122"/>
                <a:ea typeface="楷体" panose="02010609060101010101" charset="-122"/>
              </a:rPr>
              <a:t>3.</a:t>
            </a:r>
            <a:r>
              <a:rPr lang="zh-CN" altLang="en-US" sz="2400">
                <a:latin typeface="楷体" panose="02010609060101010101" charset="-122"/>
                <a:ea typeface="楷体" panose="02010609060101010101" charset="-122"/>
              </a:rPr>
              <a:t>会计期末，结算出各个账户的本期发生额合计与期末余额，并编制试算平衡表来检查会计分录的编写和记账过程是否正确。</a:t>
            </a:r>
            <a:endParaRPr lang="zh-CN" altLang="en-US" sz="2400">
              <a:latin typeface="楷体" panose="02010609060101010101" charset="-122"/>
              <a:ea typeface="楷体" panose="02010609060101010101" charset="-122"/>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Text Box 2"/>
          <p:cNvSpPr txBox="1"/>
          <p:nvPr/>
        </p:nvSpPr>
        <p:spPr>
          <a:xfrm>
            <a:off x="358775" y="2365375"/>
            <a:ext cx="8686800" cy="3694113"/>
          </a:xfrm>
          <a:prstGeom prst="rect">
            <a:avLst/>
          </a:prstGeom>
          <a:solidFill>
            <a:srgbClr val="FFCC99"/>
          </a:solidFill>
          <a:ln w="9525">
            <a:noFill/>
          </a:ln>
        </p:spPr>
        <p:txBody>
          <a:bodyPr anchor="t"/>
          <a:p>
            <a:pPr lvl="0" indent="0" algn="just" eaLnBrk="0" hangingPunct="0"/>
            <a:endParaRPr lang="en-US" altLang="zh-CN" dirty="0">
              <a:latin typeface="Times New Roman" panose="02020603050405020304" pitchFamily="18" charset="0"/>
              <a:ea typeface="宋体" panose="02010600030101010101" pitchFamily="2" charset="-122"/>
            </a:endParaRPr>
          </a:p>
          <a:p>
            <a:pPr lvl="0" indent="0" algn="just" eaLnBrk="0" hangingPunct="0"/>
            <a:endParaRPr lang="en-US" altLang="zh-CN" dirty="0">
              <a:latin typeface="Times New Roman" panose="02020603050405020304" pitchFamily="18" charset="0"/>
              <a:ea typeface="宋体" panose="02010600030101010101" pitchFamily="2" charset="-122"/>
            </a:endParaRPr>
          </a:p>
          <a:p>
            <a:pPr lvl="0" indent="0" algn="just" eaLnBrk="0" hangingPunct="0"/>
            <a:endParaRPr lang="en-US" altLang="zh-CN" dirty="0">
              <a:latin typeface="Times New Roman" panose="02020603050405020304" pitchFamily="18" charset="0"/>
              <a:ea typeface="宋体" panose="02010600030101010101" pitchFamily="2" charset="-122"/>
            </a:endParaRPr>
          </a:p>
          <a:p>
            <a:pPr lvl="0" indent="0" algn="just" eaLnBrk="0" hangingPunct="0"/>
            <a:endParaRPr lang="en-US" altLang="zh-CN" dirty="0">
              <a:latin typeface="Times New Roman" panose="02020603050405020304" pitchFamily="18" charset="0"/>
              <a:ea typeface="宋体" panose="02010600030101010101" pitchFamily="2" charset="-122"/>
            </a:endParaRPr>
          </a:p>
        </p:txBody>
      </p:sp>
      <p:sp>
        <p:nvSpPr>
          <p:cNvPr id="90114" name="Rectangle 3"/>
          <p:cNvSpPr>
            <a:spLocks noGrp="1"/>
          </p:cNvSpPr>
          <p:nvPr>
            <p:ph idx="1"/>
          </p:nvPr>
        </p:nvSpPr>
        <p:spPr>
          <a:xfrm>
            <a:off x="457200" y="381000"/>
            <a:ext cx="8229600" cy="1900238"/>
          </a:xfrm>
        </p:spPr>
        <p:txBody>
          <a:bodyPr wrap="square" lIns="91440" tIns="45720" rIns="91440" bIns="45720" anchor="t"/>
          <a:p>
            <a:pPr marL="0" indent="0" eaLnBrk="1" hangingPunct="1">
              <a:lnSpc>
                <a:spcPct val="90000"/>
              </a:lnSpc>
              <a:buNone/>
            </a:pPr>
            <a:r>
              <a:rPr lang="zh-CN" altLang="en-US" sz="2800" b="1" dirty="0">
                <a:latin typeface="楷体" panose="02010609060101010101" charset="-122"/>
                <a:ea typeface="楷体" panose="02010609060101010101" charset="-122"/>
              </a:rPr>
              <a:t>三、编制试算平衡表</a:t>
            </a:r>
            <a:endParaRPr lang="zh-CN" altLang="en-US" sz="2800" b="1" dirty="0">
              <a:latin typeface="楷体" panose="02010609060101010101" charset="-122"/>
              <a:ea typeface="楷体" panose="02010609060101010101" charset="-122"/>
            </a:endParaRPr>
          </a:p>
          <a:p>
            <a:pPr marL="0" indent="0" eaLnBrk="1" hangingPunct="1">
              <a:lnSpc>
                <a:spcPct val="90000"/>
              </a:lnSpc>
              <a:buNone/>
            </a:pPr>
            <a:r>
              <a:rPr lang="zh-CN" altLang="en-US" sz="2400" b="1" dirty="0">
                <a:latin typeface="楷体" panose="02010609060101010101" charset="-122"/>
                <a:ea typeface="楷体" panose="02010609060101010101" charset="-122"/>
              </a:rPr>
              <a:t>（一）试算平衡的定义</a:t>
            </a:r>
            <a:endParaRPr lang="zh-CN" altLang="en-US" sz="2400" b="1" dirty="0">
              <a:latin typeface="楷体" panose="02010609060101010101" charset="-122"/>
              <a:ea typeface="楷体" panose="02010609060101010101" charset="-122"/>
            </a:endParaRPr>
          </a:p>
          <a:p>
            <a:pPr marL="0" indent="0" eaLnBrk="1" hangingPunct="1">
              <a:lnSpc>
                <a:spcPct val="90000"/>
              </a:lnSpc>
              <a:buNone/>
            </a:pPr>
            <a:r>
              <a:rPr lang="zh-CN" altLang="en-US" sz="2400" b="1" dirty="0">
                <a:solidFill>
                  <a:srgbClr val="FF0000"/>
                </a:solidFill>
                <a:latin typeface="楷体" panose="02010609060101010101" charset="-122"/>
                <a:ea typeface="楷体" panose="02010609060101010101" charset="-122"/>
              </a:rPr>
              <a:t>  </a:t>
            </a:r>
            <a:r>
              <a:rPr lang="zh-CN" altLang="en-US" sz="2400" dirty="0">
                <a:solidFill>
                  <a:srgbClr val="FF0000"/>
                </a:solidFill>
                <a:latin typeface="楷体" panose="02010609060101010101" charset="-122"/>
                <a:ea typeface="楷体" panose="02010609060101010101" charset="-122"/>
              </a:rPr>
              <a:t>★</a:t>
            </a:r>
            <a:r>
              <a:rPr lang="zh-CN" altLang="en-US" sz="2400" dirty="0">
                <a:latin typeface="楷体" panose="02010609060101010101" charset="-122"/>
                <a:ea typeface="楷体" panose="02010609060101010101" charset="-122"/>
              </a:rPr>
              <a:t>根据会计等式的平衡原理，按照记账规则的要求，通过汇总计算和比较，检验账户记录的正确性、完整性的一种技术方法。</a:t>
            </a:r>
            <a:endParaRPr lang="zh-CN" altLang="en-US" sz="2400" dirty="0">
              <a:latin typeface="楷体" panose="02010609060101010101" charset="-122"/>
              <a:ea typeface="楷体" panose="02010609060101010101" charset="-122"/>
            </a:endParaRPr>
          </a:p>
        </p:txBody>
      </p:sp>
      <p:grpSp>
        <p:nvGrpSpPr>
          <p:cNvPr id="90115" name="组合 1"/>
          <p:cNvGrpSpPr/>
          <p:nvPr/>
        </p:nvGrpSpPr>
        <p:grpSpPr>
          <a:xfrm>
            <a:off x="228600" y="2935288"/>
            <a:ext cx="8458200" cy="3584575"/>
            <a:chOff x="360" y="4623"/>
            <a:chExt cx="13320" cy="5644"/>
          </a:xfrm>
        </p:grpSpPr>
        <p:grpSp>
          <p:nvGrpSpPr>
            <p:cNvPr id="90116" name="Group 47"/>
            <p:cNvGrpSpPr/>
            <p:nvPr/>
          </p:nvGrpSpPr>
          <p:grpSpPr>
            <a:xfrm>
              <a:off x="565" y="5147"/>
              <a:ext cx="1715" cy="1965"/>
              <a:chOff x="3826" y="3222"/>
              <a:chExt cx="686" cy="786"/>
            </a:xfrm>
          </p:grpSpPr>
          <p:grpSp>
            <p:nvGrpSpPr>
              <p:cNvPr id="90117" name="Group 48"/>
              <p:cNvGrpSpPr/>
              <p:nvPr/>
            </p:nvGrpSpPr>
            <p:grpSpPr>
              <a:xfrm>
                <a:off x="3840" y="3624"/>
                <a:ext cx="672" cy="384"/>
                <a:chOff x="2016" y="3168"/>
                <a:chExt cx="672" cy="384"/>
              </a:xfrm>
            </p:grpSpPr>
            <p:sp>
              <p:nvSpPr>
                <p:cNvPr id="90118" name="AutoShape 49"/>
                <p:cNvSpPr/>
                <p:nvPr/>
              </p:nvSpPr>
              <p:spPr>
                <a:xfrm flipV="1">
                  <a:off x="2016" y="3168"/>
                  <a:ext cx="672" cy="384"/>
                </a:xfrm>
                <a:prstGeom prst="pentagon">
                  <a:avLst/>
                </a:prstGeom>
                <a:solidFill>
                  <a:srgbClr val="FFFFCC"/>
                </a:solidFill>
                <a:ln w="9525" cap="flat" cmpd="sng">
                  <a:solidFill>
                    <a:srgbClr val="000000"/>
                  </a:solidFill>
                  <a:prstDash val="solid"/>
                  <a:miter/>
                  <a:headEnd type="none" w="med" len="med"/>
                  <a:tailEnd type="none" w="med" len="med"/>
                </a:ln>
              </p:spPr>
              <p:txBody>
                <a:bodyPr rot="10800000" anchor="t"/>
                <a:p>
                  <a:pPr lvl="0" indent="0" algn="just"/>
                  <a:endParaRPr lang="zh-CN" altLang="zh-CN" sz="2000" dirty="0">
                    <a:latin typeface="Arial" panose="020B0604020202020204" pitchFamily="34" charset="0"/>
                    <a:ea typeface="宋体" panose="02010600030101010101" pitchFamily="2" charset="-122"/>
                  </a:endParaRPr>
                </a:p>
              </p:txBody>
            </p:sp>
            <p:sp>
              <p:nvSpPr>
                <p:cNvPr id="90119" name="AutoShape 50"/>
                <p:cNvSpPr/>
                <p:nvPr/>
              </p:nvSpPr>
              <p:spPr>
                <a:xfrm>
                  <a:off x="2064" y="3216"/>
                  <a:ext cx="576" cy="288"/>
                </a:xfrm>
                <a:prstGeom prst="wedgeRectCallout">
                  <a:avLst>
                    <a:gd name="adj1" fmla="val -17185"/>
                    <a:gd name="adj2" fmla="val -9028"/>
                  </a:avLst>
                </a:prstGeom>
                <a:noFill/>
                <a:ln w="9525">
                  <a:noFill/>
                </a:ln>
              </p:spPr>
              <p:txBody>
                <a:bodyPr anchor="t"/>
                <a:p>
                  <a:pPr lvl="0" indent="0" algn="ctr"/>
                  <a:r>
                    <a:rPr lang="zh-CN" altLang="en-US" sz="2000" b="1" dirty="0">
                      <a:latin typeface="Arial" panose="020B0604020202020204" pitchFamily="34" charset="0"/>
                      <a:ea typeface="宋体" panose="02010600030101010101" pitchFamily="2" charset="-122"/>
                    </a:rPr>
                    <a:t>事项</a:t>
                  </a:r>
                  <a:endParaRPr lang="zh-CN" altLang="en-US" sz="2000" b="1" dirty="0">
                    <a:latin typeface="Arial" panose="020B0604020202020204" pitchFamily="34" charset="0"/>
                    <a:ea typeface="宋体" panose="02010600030101010101" pitchFamily="2" charset="-122"/>
                  </a:endParaRPr>
                </a:p>
              </p:txBody>
            </p:sp>
          </p:grpSp>
          <p:grpSp>
            <p:nvGrpSpPr>
              <p:cNvPr id="90120" name="Group 51"/>
              <p:cNvGrpSpPr/>
              <p:nvPr/>
            </p:nvGrpSpPr>
            <p:grpSpPr>
              <a:xfrm>
                <a:off x="3826" y="3222"/>
                <a:ext cx="686" cy="384"/>
                <a:chOff x="3216" y="2592"/>
                <a:chExt cx="686" cy="384"/>
              </a:xfrm>
            </p:grpSpPr>
            <p:sp>
              <p:nvSpPr>
                <p:cNvPr id="90121" name="AutoShape 52"/>
                <p:cNvSpPr/>
                <p:nvPr/>
              </p:nvSpPr>
              <p:spPr>
                <a:xfrm>
                  <a:off x="3216" y="2592"/>
                  <a:ext cx="686" cy="384"/>
                </a:xfrm>
                <a:prstGeom prst="pentagon">
                  <a:avLst/>
                </a:prstGeom>
                <a:solidFill>
                  <a:srgbClr val="33CCFF"/>
                </a:solidFill>
                <a:ln w="9525" cap="flat" cmpd="sng">
                  <a:solidFill>
                    <a:srgbClr val="000000"/>
                  </a:solidFill>
                  <a:prstDash val="solid"/>
                  <a:miter/>
                  <a:headEnd type="none" w="med" len="med"/>
                  <a:tailEnd type="none" w="med" len="med"/>
                </a:ln>
              </p:spPr>
              <p:txBody>
                <a:bodyPr anchor="t"/>
                <a:p>
                  <a:pPr lvl="0" indent="0" algn="ctr"/>
                  <a:endParaRPr lang="zh-CN" altLang="zh-CN" sz="2000" b="1" dirty="0">
                    <a:latin typeface="Arial" panose="020B0604020202020204" pitchFamily="34" charset="0"/>
                    <a:ea typeface="宋体" panose="02010600030101010101" pitchFamily="2" charset="-122"/>
                  </a:endParaRPr>
                </a:p>
              </p:txBody>
            </p:sp>
            <p:sp>
              <p:nvSpPr>
                <p:cNvPr id="90122" name="AutoShape 53"/>
                <p:cNvSpPr/>
                <p:nvPr/>
              </p:nvSpPr>
              <p:spPr>
                <a:xfrm>
                  <a:off x="3264" y="2688"/>
                  <a:ext cx="576" cy="288"/>
                </a:xfrm>
                <a:prstGeom prst="wedgeRectCallout">
                  <a:avLst>
                    <a:gd name="adj1" fmla="val -17185"/>
                    <a:gd name="adj2" fmla="val -9028"/>
                  </a:avLst>
                </a:prstGeom>
                <a:noFill/>
                <a:ln w="9525">
                  <a:noFill/>
                </a:ln>
              </p:spPr>
              <p:txBody>
                <a:bodyPr anchor="t"/>
                <a:p>
                  <a:pPr lvl="0" indent="0" algn="ctr"/>
                  <a:r>
                    <a:rPr lang="zh-CN" altLang="en-US" sz="2000" b="1" dirty="0">
                      <a:latin typeface="Arial" panose="020B0604020202020204" pitchFamily="34" charset="0"/>
                      <a:ea typeface="宋体" panose="02010600030101010101" pitchFamily="2" charset="-122"/>
                    </a:rPr>
                    <a:t>交易</a:t>
                  </a:r>
                  <a:endParaRPr lang="zh-CN" altLang="en-US" sz="2000" b="1" dirty="0">
                    <a:latin typeface="Arial" panose="020B0604020202020204" pitchFamily="34" charset="0"/>
                    <a:ea typeface="宋体" panose="02010600030101010101" pitchFamily="2" charset="-122"/>
                  </a:endParaRPr>
                </a:p>
              </p:txBody>
            </p:sp>
          </p:grpSp>
        </p:grpSp>
        <p:grpSp>
          <p:nvGrpSpPr>
            <p:cNvPr id="90123" name="Group 54"/>
            <p:cNvGrpSpPr/>
            <p:nvPr/>
          </p:nvGrpSpPr>
          <p:grpSpPr>
            <a:xfrm>
              <a:off x="360" y="4622"/>
              <a:ext cx="2160" cy="810"/>
              <a:chOff x="192" y="2700"/>
              <a:chExt cx="864" cy="324"/>
            </a:xfrm>
          </p:grpSpPr>
          <p:grpSp>
            <p:nvGrpSpPr>
              <p:cNvPr id="90124" name="Group 55"/>
              <p:cNvGrpSpPr/>
              <p:nvPr/>
            </p:nvGrpSpPr>
            <p:grpSpPr>
              <a:xfrm>
                <a:off x="432" y="2784"/>
                <a:ext cx="384" cy="192"/>
                <a:chOff x="384" y="2688"/>
                <a:chExt cx="384" cy="336"/>
              </a:xfrm>
            </p:grpSpPr>
            <p:sp>
              <p:nvSpPr>
                <p:cNvPr id="90125" name="Line 56"/>
                <p:cNvSpPr/>
                <p:nvPr/>
              </p:nvSpPr>
              <p:spPr>
                <a:xfrm flipH="1" flipV="1">
                  <a:off x="384" y="2688"/>
                  <a:ext cx="96" cy="336"/>
                </a:xfrm>
                <a:prstGeom prst="line">
                  <a:avLst/>
                </a:prstGeom>
                <a:ln w="9525" cap="flat" cmpd="sng">
                  <a:solidFill>
                    <a:srgbClr val="0000FF"/>
                  </a:solidFill>
                  <a:prstDash val="solid"/>
                  <a:round/>
                  <a:headEnd type="none" w="med" len="med"/>
                  <a:tailEnd type="none" w="med" len="med"/>
                </a:ln>
              </p:spPr>
            </p:sp>
            <p:sp>
              <p:nvSpPr>
                <p:cNvPr id="90126" name="Line 57"/>
                <p:cNvSpPr/>
                <p:nvPr/>
              </p:nvSpPr>
              <p:spPr>
                <a:xfrm flipH="1" flipV="1">
                  <a:off x="576" y="2688"/>
                  <a:ext cx="0" cy="336"/>
                </a:xfrm>
                <a:prstGeom prst="line">
                  <a:avLst/>
                </a:prstGeom>
                <a:ln w="9525" cap="flat" cmpd="sng">
                  <a:solidFill>
                    <a:srgbClr val="0000FF"/>
                  </a:solidFill>
                  <a:prstDash val="solid"/>
                  <a:round/>
                  <a:headEnd type="none" w="med" len="med"/>
                  <a:tailEnd type="none" w="med" len="med"/>
                </a:ln>
              </p:spPr>
            </p:sp>
            <p:sp>
              <p:nvSpPr>
                <p:cNvPr id="90127" name="Line 58"/>
                <p:cNvSpPr/>
                <p:nvPr/>
              </p:nvSpPr>
              <p:spPr>
                <a:xfrm flipV="1">
                  <a:off x="672" y="2688"/>
                  <a:ext cx="96" cy="336"/>
                </a:xfrm>
                <a:prstGeom prst="line">
                  <a:avLst/>
                </a:prstGeom>
                <a:ln w="9525" cap="flat" cmpd="sng">
                  <a:solidFill>
                    <a:srgbClr val="0000FF"/>
                  </a:solidFill>
                  <a:prstDash val="solid"/>
                  <a:round/>
                  <a:headEnd type="none" w="med" len="med"/>
                  <a:tailEnd type="none" w="med" len="med"/>
                </a:ln>
              </p:spPr>
            </p:sp>
          </p:grpSp>
          <p:sp>
            <p:nvSpPr>
              <p:cNvPr id="90128" name="AutoShape 59"/>
              <p:cNvSpPr/>
              <p:nvPr/>
            </p:nvSpPr>
            <p:spPr>
              <a:xfrm>
                <a:off x="192" y="2700"/>
                <a:ext cx="864" cy="324"/>
              </a:xfrm>
              <a:prstGeom prst="wedgeEllipseCallout">
                <a:avLst>
                  <a:gd name="adj1" fmla="val -1736"/>
                  <a:gd name="adj2" fmla="val -6171"/>
                </a:avLst>
              </a:prstGeom>
              <a:noFill/>
              <a:ln w="9525">
                <a:noFill/>
              </a:ln>
            </p:spPr>
            <p:txBody>
              <a:bodyPr anchor="t"/>
              <a:p>
                <a:pPr lvl="0" indent="0" algn="ctr"/>
                <a:r>
                  <a:rPr lang="zh-CN" altLang="en-US" sz="1600" b="1" dirty="0">
                    <a:solidFill>
                      <a:srgbClr val="0000FF"/>
                    </a:solidFill>
                    <a:latin typeface="Arial" panose="020B0604020202020204" pitchFamily="34" charset="0"/>
                    <a:ea typeface="宋体" panose="02010600030101010101" pitchFamily="2" charset="-122"/>
                  </a:rPr>
                  <a:t>会计信息</a:t>
                </a:r>
                <a:endParaRPr lang="zh-CN" altLang="en-US" sz="1600" b="1" dirty="0">
                  <a:solidFill>
                    <a:srgbClr val="0000FF"/>
                  </a:solidFill>
                  <a:latin typeface="Arial" panose="020B0604020202020204" pitchFamily="34" charset="0"/>
                  <a:ea typeface="宋体" panose="02010600030101010101" pitchFamily="2" charset="-122"/>
                </a:endParaRPr>
              </a:p>
            </p:txBody>
          </p:sp>
          <p:sp>
            <p:nvSpPr>
              <p:cNvPr id="90129" name="Line 60"/>
              <p:cNvSpPr/>
              <p:nvPr/>
            </p:nvSpPr>
            <p:spPr>
              <a:xfrm flipH="1" flipV="1">
                <a:off x="288" y="2880"/>
                <a:ext cx="192" cy="144"/>
              </a:xfrm>
              <a:prstGeom prst="line">
                <a:avLst/>
              </a:prstGeom>
              <a:ln w="9525" cap="flat" cmpd="sng">
                <a:solidFill>
                  <a:srgbClr val="0000FF"/>
                </a:solidFill>
                <a:prstDash val="solid"/>
                <a:round/>
                <a:headEnd type="none" w="med" len="med"/>
                <a:tailEnd type="none" w="med" len="med"/>
              </a:ln>
            </p:spPr>
          </p:sp>
          <p:sp>
            <p:nvSpPr>
              <p:cNvPr id="90130" name="Line 61"/>
              <p:cNvSpPr/>
              <p:nvPr/>
            </p:nvSpPr>
            <p:spPr>
              <a:xfrm flipH="1">
                <a:off x="768" y="2880"/>
                <a:ext cx="144" cy="144"/>
              </a:xfrm>
              <a:prstGeom prst="line">
                <a:avLst/>
              </a:prstGeom>
              <a:ln w="9525" cap="flat" cmpd="sng">
                <a:solidFill>
                  <a:srgbClr val="0000FF"/>
                </a:solidFill>
                <a:prstDash val="solid"/>
                <a:round/>
                <a:headEnd type="none" w="med" len="med"/>
                <a:tailEnd type="none" w="med" len="med"/>
              </a:ln>
            </p:spPr>
          </p:sp>
        </p:grpSp>
        <p:grpSp>
          <p:nvGrpSpPr>
            <p:cNvPr id="90131" name="Group 62"/>
            <p:cNvGrpSpPr/>
            <p:nvPr/>
          </p:nvGrpSpPr>
          <p:grpSpPr>
            <a:xfrm>
              <a:off x="2280" y="5762"/>
              <a:ext cx="8520" cy="720"/>
              <a:chOff x="1200" y="3120"/>
              <a:chExt cx="3408" cy="288"/>
            </a:xfrm>
          </p:grpSpPr>
          <p:sp>
            <p:nvSpPr>
              <p:cNvPr id="90132" name="AutoShape 63"/>
              <p:cNvSpPr/>
              <p:nvPr/>
            </p:nvSpPr>
            <p:spPr>
              <a:xfrm>
                <a:off x="1200" y="3120"/>
                <a:ext cx="816" cy="288"/>
              </a:xfrm>
              <a:prstGeom prst="wedgeRectCallout">
                <a:avLst>
                  <a:gd name="adj1" fmla="val -25736"/>
                  <a:gd name="adj2" fmla="val -5903"/>
                </a:avLst>
              </a:prstGeom>
              <a:solidFill>
                <a:srgbClr val="FFFFCC"/>
              </a:solidFill>
              <a:ln w="38100" cap="flat" cmpd="dbl">
                <a:solidFill>
                  <a:srgbClr val="FF00FF"/>
                </a:solidFill>
                <a:prstDash val="solid"/>
                <a:miter/>
                <a:headEnd type="none" w="med" len="med"/>
                <a:tailEnd type="none" w="med" len="med"/>
              </a:ln>
            </p:spPr>
            <p:txBody>
              <a:bodyPr anchor="t"/>
              <a:p>
                <a:pPr lvl="0" indent="0" algn="ctr"/>
                <a:r>
                  <a:rPr lang="zh-CN" altLang="en-US" sz="2000" b="1" dirty="0">
                    <a:solidFill>
                      <a:srgbClr val="0000FF"/>
                    </a:solidFill>
                    <a:latin typeface="Arial" panose="020B0604020202020204" pitchFamily="34" charset="0"/>
                    <a:ea typeface="宋体" panose="02010600030101010101" pitchFamily="2" charset="-122"/>
                  </a:rPr>
                  <a:t>会计确认</a:t>
                </a:r>
                <a:endParaRPr lang="zh-CN" altLang="en-US" sz="2000" b="1" dirty="0">
                  <a:solidFill>
                    <a:srgbClr val="0000FF"/>
                  </a:solidFill>
                  <a:latin typeface="Arial" panose="020B0604020202020204" pitchFamily="34" charset="0"/>
                  <a:ea typeface="宋体" panose="02010600030101010101" pitchFamily="2" charset="-122"/>
                </a:endParaRPr>
              </a:p>
            </p:txBody>
          </p:sp>
          <p:sp>
            <p:nvSpPr>
              <p:cNvPr id="90133" name="AutoShape 64"/>
              <p:cNvSpPr/>
              <p:nvPr/>
            </p:nvSpPr>
            <p:spPr>
              <a:xfrm rot="-5400000">
                <a:off x="2184" y="3060"/>
                <a:ext cx="144" cy="384"/>
              </a:xfrm>
              <a:prstGeom prst="downArrow">
                <a:avLst>
                  <a:gd name="adj1" fmla="val 50000"/>
                  <a:gd name="adj2" fmla="val 66641"/>
                </a:avLst>
              </a:prstGeom>
              <a:solidFill>
                <a:srgbClr val="66FFFF"/>
              </a:solidFill>
              <a:ln w="9525" cap="flat" cmpd="sng">
                <a:solidFill>
                  <a:schemeClr val="tx1"/>
                </a:solidFill>
                <a:prstDash val="sysDot"/>
                <a:miter/>
                <a:headEnd type="none" w="med" len="med"/>
                <a:tailEnd type="none" w="med" len="med"/>
              </a:ln>
            </p:spPr>
            <p:txBody>
              <a:bodyPr vert="eaVert" wrap="none" anchor="ctr"/>
              <a:p>
                <a:pPr lvl="0" indent="0"/>
                <a:endParaRPr lang="zh-CN" altLang="en-US" dirty="0">
                  <a:latin typeface="Arial" panose="020B0604020202020204" pitchFamily="34" charset="0"/>
                  <a:ea typeface="宋体" panose="02010600030101010101" pitchFamily="2" charset="-122"/>
                </a:endParaRPr>
              </a:p>
            </p:txBody>
          </p:sp>
          <p:sp>
            <p:nvSpPr>
              <p:cNvPr id="90134" name="AutoShape 65"/>
              <p:cNvSpPr/>
              <p:nvPr/>
            </p:nvSpPr>
            <p:spPr>
              <a:xfrm>
                <a:off x="2496" y="3120"/>
                <a:ext cx="816" cy="288"/>
              </a:xfrm>
              <a:prstGeom prst="wedgeRectCallout">
                <a:avLst>
                  <a:gd name="adj1" fmla="val -25736"/>
                  <a:gd name="adj2" fmla="val -5903"/>
                </a:avLst>
              </a:prstGeom>
              <a:solidFill>
                <a:srgbClr val="FFFFCC"/>
              </a:solidFill>
              <a:ln w="38100" cap="flat" cmpd="dbl">
                <a:solidFill>
                  <a:srgbClr val="FF00FF"/>
                </a:solidFill>
                <a:prstDash val="solid"/>
                <a:miter/>
                <a:headEnd type="none" w="med" len="med"/>
                <a:tailEnd type="none" w="med" len="med"/>
              </a:ln>
            </p:spPr>
            <p:txBody>
              <a:bodyPr anchor="t"/>
              <a:p>
                <a:pPr lvl="0" indent="0" algn="ctr"/>
                <a:r>
                  <a:rPr lang="zh-CN" altLang="en-US" sz="2000" b="1" dirty="0">
                    <a:solidFill>
                      <a:srgbClr val="0000FF"/>
                    </a:solidFill>
                    <a:latin typeface="Arial" panose="020B0604020202020204" pitchFamily="34" charset="0"/>
                    <a:ea typeface="宋体" panose="02010600030101010101" pitchFamily="2" charset="-122"/>
                  </a:rPr>
                  <a:t>会计计量</a:t>
                </a:r>
                <a:endParaRPr lang="zh-CN" altLang="en-US" sz="2000" b="1" dirty="0">
                  <a:solidFill>
                    <a:srgbClr val="0000FF"/>
                  </a:solidFill>
                  <a:latin typeface="Arial" panose="020B0604020202020204" pitchFamily="34" charset="0"/>
                  <a:ea typeface="宋体" panose="02010600030101010101" pitchFamily="2" charset="-122"/>
                </a:endParaRPr>
              </a:p>
            </p:txBody>
          </p:sp>
          <p:sp>
            <p:nvSpPr>
              <p:cNvPr id="90135" name="AutoShape 66"/>
              <p:cNvSpPr/>
              <p:nvPr/>
            </p:nvSpPr>
            <p:spPr>
              <a:xfrm rot="-5400000">
                <a:off x="3480" y="3060"/>
                <a:ext cx="144" cy="384"/>
              </a:xfrm>
              <a:prstGeom prst="downArrow">
                <a:avLst>
                  <a:gd name="adj1" fmla="val 50000"/>
                  <a:gd name="adj2" fmla="val 66641"/>
                </a:avLst>
              </a:prstGeom>
              <a:solidFill>
                <a:srgbClr val="66FFFF"/>
              </a:solidFill>
              <a:ln w="9525" cap="flat" cmpd="sng">
                <a:solidFill>
                  <a:schemeClr val="tx1"/>
                </a:solidFill>
                <a:prstDash val="sysDot"/>
                <a:miter/>
                <a:headEnd type="none" w="med" len="med"/>
                <a:tailEnd type="none" w="med" len="med"/>
              </a:ln>
            </p:spPr>
            <p:txBody>
              <a:bodyPr vert="eaVert" wrap="none" anchor="ctr"/>
              <a:p>
                <a:pPr lvl="0" indent="0"/>
                <a:endParaRPr lang="zh-CN" altLang="en-US" dirty="0">
                  <a:latin typeface="Arial" panose="020B0604020202020204" pitchFamily="34" charset="0"/>
                  <a:ea typeface="宋体" panose="02010600030101010101" pitchFamily="2" charset="-122"/>
                </a:endParaRPr>
              </a:p>
            </p:txBody>
          </p:sp>
          <p:sp>
            <p:nvSpPr>
              <p:cNvPr id="90136" name="AutoShape 67"/>
              <p:cNvSpPr/>
              <p:nvPr/>
            </p:nvSpPr>
            <p:spPr>
              <a:xfrm>
                <a:off x="3792" y="3120"/>
                <a:ext cx="816" cy="288"/>
              </a:xfrm>
              <a:prstGeom prst="wedgeRectCallout">
                <a:avLst>
                  <a:gd name="adj1" fmla="val -25736"/>
                  <a:gd name="adj2" fmla="val -5903"/>
                </a:avLst>
              </a:prstGeom>
              <a:solidFill>
                <a:srgbClr val="FFFFCC"/>
              </a:solidFill>
              <a:ln w="38100" cap="flat" cmpd="dbl">
                <a:solidFill>
                  <a:srgbClr val="FF00FF"/>
                </a:solidFill>
                <a:prstDash val="solid"/>
                <a:miter/>
                <a:headEnd type="none" w="med" len="med"/>
                <a:tailEnd type="none" w="med" len="med"/>
              </a:ln>
            </p:spPr>
            <p:txBody>
              <a:bodyPr anchor="t"/>
              <a:p>
                <a:pPr lvl="0" indent="0" algn="ctr"/>
                <a:r>
                  <a:rPr lang="zh-CN" altLang="en-US" sz="2000" b="1" dirty="0">
                    <a:solidFill>
                      <a:srgbClr val="0000FF"/>
                    </a:solidFill>
                    <a:latin typeface="Arial" panose="020B0604020202020204" pitchFamily="34" charset="0"/>
                    <a:ea typeface="宋体" panose="02010600030101010101" pitchFamily="2" charset="-122"/>
                  </a:rPr>
                  <a:t>会计记录</a:t>
                </a:r>
                <a:endParaRPr lang="zh-CN" altLang="en-US" sz="2000" b="1" dirty="0">
                  <a:solidFill>
                    <a:srgbClr val="0000FF"/>
                  </a:solidFill>
                  <a:latin typeface="Arial" panose="020B0604020202020204" pitchFamily="34" charset="0"/>
                  <a:ea typeface="宋体" panose="02010600030101010101" pitchFamily="2" charset="-122"/>
                </a:endParaRPr>
              </a:p>
            </p:txBody>
          </p:sp>
        </p:grpSp>
        <p:grpSp>
          <p:nvGrpSpPr>
            <p:cNvPr id="90137" name="Group 119"/>
            <p:cNvGrpSpPr/>
            <p:nvPr/>
          </p:nvGrpSpPr>
          <p:grpSpPr>
            <a:xfrm>
              <a:off x="720" y="7142"/>
              <a:ext cx="12960" cy="3125"/>
              <a:chOff x="288" y="2928"/>
              <a:chExt cx="5184" cy="1250"/>
            </a:xfrm>
          </p:grpSpPr>
          <p:grpSp>
            <p:nvGrpSpPr>
              <p:cNvPr id="90138" name="Group 88"/>
              <p:cNvGrpSpPr/>
              <p:nvPr/>
            </p:nvGrpSpPr>
            <p:grpSpPr>
              <a:xfrm>
                <a:off x="2930" y="2928"/>
                <a:ext cx="1246" cy="577"/>
                <a:chOff x="4171" y="3579"/>
                <a:chExt cx="1246" cy="577"/>
              </a:xfrm>
            </p:grpSpPr>
            <p:sp>
              <p:nvSpPr>
                <p:cNvPr id="90139" name="AutoShape 36"/>
                <p:cNvSpPr/>
                <p:nvPr/>
              </p:nvSpPr>
              <p:spPr>
                <a:xfrm>
                  <a:off x="4171" y="3579"/>
                  <a:ext cx="1246" cy="577"/>
                </a:xfrm>
                <a:prstGeom prst="wedgeRectCallout">
                  <a:avLst>
                    <a:gd name="adj1" fmla="val 28088"/>
                    <a:gd name="adj2" fmla="val 8926"/>
                  </a:avLst>
                </a:prstGeom>
                <a:solidFill>
                  <a:srgbClr val="FFFF99"/>
                </a:solidFill>
                <a:ln w="9525">
                  <a:noFill/>
                </a:ln>
              </p:spPr>
              <p:txBody>
                <a:bodyPr anchor="t"/>
                <a:p>
                  <a:pPr lvl="0" indent="0" algn="ctr"/>
                  <a:r>
                    <a:rPr lang="zh-CN" altLang="en-US" sz="2000" b="1" dirty="0">
                      <a:latin typeface="Times New Roman" panose="02020603050405020304" pitchFamily="18" charset="0"/>
                      <a:ea typeface="宋体" panose="02010600030101010101" pitchFamily="2" charset="-122"/>
                    </a:rPr>
                    <a:t>实收资本</a:t>
                  </a:r>
                  <a:endParaRPr lang="zh-CN" altLang="en-US" sz="2000" b="1" dirty="0">
                    <a:latin typeface="Times New Roman" panose="02020603050405020304" pitchFamily="18" charset="0"/>
                    <a:ea typeface="宋体" panose="02010600030101010101" pitchFamily="2" charset="-122"/>
                  </a:endParaRPr>
                </a:p>
                <a:p>
                  <a:pPr lvl="0" indent="0"/>
                  <a:r>
                    <a:rPr lang="en-US" altLang="zh-CN" sz="1600" b="1" dirty="0">
                      <a:latin typeface="宋体" panose="02010600030101010101" pitchFamily="2" charset="-122"/>
                      <a:ea typeface="宋体" panose="02010600030101010101" pitchFamily="2" charset="-122"/>
                    </a:rPr>
                    <a:t>×××     ×××</a:t>
                  </a:r>
                  <a:endParaRPr lang="en-US" altLang="zh-CN" sz="1600" b="1" dirty="0">
                    <a:latin typeface="宋体" panose="02010600030101010101" pitchFamily="2" charset="-122"/>
                    <a:ea typeface="宋体" panose="02010600030101010101" pitchFamily="2" charset="-122"/>
                  </a:endParaRPr>
                </a:p>
                <a:p>
                  <a:pPr lvl="0" indent="0"/>
                  <a:r>
                    <a:rPr lang="en-US" altLang="zh-CN" sz="1600" b="1" dirty="0">
                      <a:latin typeface="宋体" panose="02010600030101010101" pitchFamily="2" charset="-122"/>
                      <a:ea typeface="宋体" panose="02010600030101010101" pitchFamily="2" charset="-122"/>
                    </a:rPr>
                    <a:t>           ×××</a:t>
                  </a:r>
                  <a:endParaRPr lang="en-US" altLang="zh-CN" sz="1600" b="1" dirty="0">
                    <a:latin typeface="宋体" panose="02010600030101010101" pitchFamily="2" charset="-122"/>
                    <a:ea typeface="宋体" panose="02010600030101010101" pitchFamily="2" charset="-122"/>
                  </a:endParaRPr>
                </a:p>
              </p:txBody>
            </p:sp>
            <p:sp>
              <p:nvSpPr>
                <p:cNvPr id="90140" name="Line 37"/>
                <p:cNvSpPr/>
                <p:nvPr/>
              </p:nvSpPr>
              <p:spPr>
                <a:xfrm>
                  <a:off x="4205" y="3814"/>
                  <a:ext cx="1190" cy="0"/>
                </a:xfrm>
                <a:prstGeom prst="line">
                  <a:avLst/>
                </a:prstGeom>
                <a:ln w="19050" cap="flat" cmpd="sng">
                  <a:solidFill>
                    <a:schemeClr val="tx1"/>
                  </a:solidFill>
                  <a:prstDash val="solid"/>
                  <a:round/>
                  <a:headEnd type="none" w="med" len="med"/>
                  <a:tailEnd type="none" w="med" len="med"/>
                </a:ln>
              </p:spPr>
            </p:sp>
            <p:sp>
              <p:nvSpPr>
                <p:cNvPr id="90141" name="Line 38"/>
                <p:cNvSpPr/>
                <p:nvPr/>
              </p:nvSpPr>
              <p:spPr>
                <a:xfrm>
                  <a:off x="4782" y="3816"/>
                  <a:ext cx="0" cy="340"/>
                </a:xfrm>
                <a:prstGeom prst="line">
                  <a:avLst/>
                </a:prstGeom>
                <a:ln w="9525" cap="flat" cmpd="sng">
                  <a:solidFill>
                    <a:schemeClr val="tx1"/>
                  </a:solidFill>
                  <a:prstDash val="solid"/>
                  <a:round/>
                  <a:headEnd type="none" w="med" len="med"/>
                  <a:tailEnd type="none" w="med" len="med"/>
                </a:ln>
              </p:spPr>
            </p:sp>
            <p:sp>
              <p:nvSpPr>
                <p:cNvPr id="90142" name="Line 39"/>
                <p:cNvSpPr/>
                <p:nvPr/>
              </p:nvSpPr>
              <p:spPr>
                <a:xfrm>
                  <a:off x="4171" y="3983"/>
                  <a:ext cx="1224" cy="0"/>
                </a:xfrm>
                <a:prstGeom prst="line">
                  <a:avLst/>
                </a:prstGeom>
                <a:ln w="9525" cap="flat" cmpd="sng">
                  <a:solidFill>
                    <a:schemeClr val="tx1"/>
                  </a:solidFill>
                  <a:prstDash val="solid"/>
                  <a:round/>
                  <a:headEnd type="none" w="med" len="med"/>
                  <a:tailEnd type="none" w="med" len="med"/>
                </a:ln>
              </p:spPr>
            </p:sp>
          </p:grpSp>
          <p:grpSp>
            <p:nvGrpSpPr>
              <p:cNvPr id="90143" name="Group 89"/>
              <p:cNvGrpSpPr/>
              <p:nvPr/>
            </p:nvGrpSpPr>
            <p:grpSpPr>
              <a:xfrm>
                <a:off x="288" y="2929"/>
                <a:ext cx="1246" cy="577"/>
                <a:chOff x="4171" y="3579"/>
                <a:chExt cx="1246" cy="577"/>
              </a:xfrm>
            </p:grpSpPr>
            <p:sp>
              <p:nvSpPr>
                <p:cNvPr id="90144" name="AutoShape 90"/>
                <p:cNvSpPr/>
                <p:nvPr/>
              </p:nvSpPr>
              <p:spPr>
                <a:xfrm>
                  <a:off x="4171" y="3579"/>
                  <a:ext cx="1246" cy="577"/>
                </a:xfrm>
                <a:prstGeom prst="wedgeRectCallout">
                  <a:avLst>
                    <a:gd name="adj1" fmla="val 28088"/>
                    <a:gd name="adj2" fmla="val 8926"/>
                  </a:avLst>
                </a:prstGeom>
                <a:solidFill>
                  <a:srgbClr val="FFFF99"/>
                </a:solidFill>
                <a:ln w="9525">
                  <a:noFill/>
                </a:ln>
              </p:spPr>
              <p:txBody>
                <a:bodyPr anchor="t"/>
                <a:p>
                  <a:pPr lvl="0" indent="0" algn="ctr"/>
                  <a:r>
                    <a:rPr lang="zh-CN" altLang="en-US" sz="2000" b="1" dirty="0">
                      <a:latin typeface="Times New Roman" panose="02020603050405020304" pitchFamily="18" charset="0"/>
                      <a:ea typeface="宋体" panose="02010600030101010101" pitchFamily="2" charset="-122"/>
                    </a:rPr>
                    <a:t>银行存款</a:t>
                  </a:r>
                  <a:endParaRPr lang="zh-CN" altLang="en-US" sz="2000" b="1" dirty="0">
                    <a:latin typeface="Times New Roman" panose="02020603050405020304" pitchFamily="18" charset="0"/>
                    <a:ea typeface="宋体" panose="02010600030101010101" pitchFamily="2" charset="-122"/>
                  </a:endParaRPr>
                </a:p>
                <a:p>
                  <a:pPr lvl="0" indent="0"/>
                  <a:r>
                    <a:rPr lang="en-US" altLang="zh-CN" sz="1600" b="1" dirty="0">
                      <a:latin typeface="宋体" panose="02010600030101010101" pitchFamily="2" charset="-122"/>
                      <a:ea typeface="宋体" panose="02010600030101010101" pitchFamily="2" charset="-122"/>
                    </a:rPr>
                    <a:t>×××     ×××</a:t>
                  </a:r>
                  <a:endParaRPr lang="en-US" altLang="zh-CN" sz="1600" b="1" dirty="0">
                    <a:latin typeface="宋体" panose="02010600030101010101" pitchFamily="2" charset="-122"/>
                    <a:ea typeface="宋体" panose="02010600030101010101" pitchFamily="2" charset="-122"/>
                  </a:endParaRPr>
                </a:p>
                <a:p>
                  <a:pPr lvl="0" indent="0"/>
                  <a:r>
                    <a:rPr lang="en-US" altLang="zh-CN" sz="1600" b="1" dirty="0">
                      <a:latin typeface="宋体" panose="02010600030101010101" pitchFamily="2" charset="-122"/>
                      <a:ea typeface="宋体" panose="02010600030101010101" pitchFamily="2" charset="-122"/>
                    </a:rPr>
                    <a:t>×××</a:t>
                  </a:r>
                  <a:endParaRPr lang="en-US" altLang="zh-CN" sz="1600" b="1" dirty="0">
                    <a:latin typeface="宋体" panose="02010600030101010101" pitchFamily="2" charset="-122"/>
                    <a:ea typeface="宋体" panose="02010600030101010101" pitchFamily="2" charset="-122"/>
                  </a:endParaRPr>
                </a:p>
              </p:txBody>
            </p:sp>
            <p:sp>
              <p:nvSpPr>
                <p:cNvPr id="90145" name="Line 91"/>
                <p:cNvSpPr/>
                <p:nvPr/>
              </p:nvSpPr>
              <p:spPr>
                <a:xfrm>
                  <a:off x="4205" y="3814"/>
                  <a:ext cx="1190" cy="0"/>
                </a:xfrm>
                <a:prstGeom prst="line">
                  <a:avLst/>
                </a:prstGeom>
                <a:ln w="19050" cap="flat" cmpd="sng">
                  <a:solidFill>
                    <a:schemeClr val="tx1"/>
                  </a:solidFill>
                  <a:prstDash val="solid"/>
                  <a:round/>
                  <a:headEnd type="none" w="med" len="med"/>
                  <a:tailEnd type="none" w="med" len="med"/>
                </a:ln>
              </p:spPr>
            </p:sp>
            <p:sp>
              <p:nvSpPr>
                <p:cNvPr id="90146" name="Line 92"/>
                <p:cNvSpPr/>
                <p:nvPr/>
              </p:nvSpPr>
              <p:spPr>
                <a:xfrm>
                  <a:off x="4782" y="3816"/>
                  <a:ext cx="0" cy="340"/>
                </a:xfrm>
                <a:prstGeom prst="line">
                  <a:avLst/>
                </a:prstGeom>
                <a:ln w="9525" cap="flat" cmpd="sng">
                  <a:solidFill>
                    <a:schemeClr val="tx1"/>
                  </a:solidFill>
                  <a:prstDash val="solid"/>
                  <a:round/>
                  <a:headEnd type="none" w="med" len="med"/>
                  <a:tailEnd type="none" w="med" len="med"/>
                </a:ln>
              </p:spPr>
            </p:sp>
            <p:sp>
              <p:nvSpPr>
                <p:cNvPr id="90147" name="Line 93"/>
                <p:cNvSpPr/>
                <p:nvPr/>
              </p:nvSpPr>
              <p:spPr>
                <a:xfrm>
                  <a:off x="4171" y="3983"/>
                  <a:ext cx="1224" cy="0"/>
                </a:xfrm>
                <a:prstGeom prst="line">
                  <a:avLst/>
                </a:prstGeom>
                <a:ln w="9525" cap="flat" cmpd="sng">
                  <a:solidFill>
                    <a:schemeClr val="tx1"/>
                  </a:solidFill>
                  <a:prstDash val="solid"/>
                  <a:round/>
                  <a:headEnd type="none" w="med" len="med"/>
                  <a:tailEnd type="none" w="med" len="med"/>
                </a:ln>
              </p:spPr>
            </p:sp>
          </p:grpSp>
          <p:grpSp>
            <p:nvGrpSpPr>
              <p:cNvPr id="90148" name="Group 94"/>
              <p:cNvGrpSpPr/>
              <p:nvPr/>
            </p:nvGrpSpPr>
            <p:grpSpPr>
              <a:xfrm>
                <a:off x="288" y="3553"/>
                <a:ext cx="1246" cy="577"/>
                <a:chOff x="4171" y="3579"/>
                <a:chExt cx="1246" cy="577"/>
              </a:xfrm>
            </p:grpSpPr>
            <p:sp>
              <p:nvSpPr>
                <p:cNvPr id="90149" name="AutoShape 95"/>
                <p:cNvSpPr/>
                <p:nvPr/>
              </p:nvSpPr>
              <p:spPr>
                <a:xfrm>
                  <a:off x="4171" y="3579"/>
                  <a:ext cx="1246" cy="577"/>
                </a:xfrm>
                <a:prstGeom prst="wedgeRectCallout">
                  <a:avLst>
                    <a:gd name="adj1" fmla="val 28088"/>
                    <a:gd name="adj2" fmla="val 8926"/>
                  </a:avLst>
                </a:prstGeom>
                <a:solidFill>
                  <a:srgbClr val="FFFF99"/>
                </a:solidFill>
                <a:ln w="9525">
                  <a:noFill/>
                </a:ln>
              </p:spPr>
              <p:txBody>
                <a:bodyPr anchor="t"/>
                <a:p>
                  <a:pPr lvl="0" indent="0" algn="ctr"/>
                  <a:r>
                    <a:rPr lang="zh-CN" altLang="en-US" sz="2000" b="1" dirty="0">
                      <a:latin typeface="Times New Roman" panose="02020603050405020304" pitchFamily="18" charset="0"/>
                      <a:ea typeface="宋体" panose="02010600030101010101" pitchFamily="2" charset="-122"/>
                    </a:rPr>
                    <a:t>固定资产</a:t>
                  </a:r>
                  <a:endParaRPr lang="zh-CN" altLang="en-US" sz="2000" b="1" dirty="0">
                    <a:latin typeface="Times New Roman" panose="02020603050405020304" pitchFamily="18" charset="0"/>
                    <a:ea typeface="宋体" panose="02010600030101010101" pitchFamily="2" charset="-122"/>
                  </a:endParaRPr>
                </a:p>
                <a:p>
                  <a:pPr lvl="0" indent="0"/>
                  <a:r>
                    <a:rPr lang="en-US" altLang="zh-CN" sz="1600" b="1" dirty="0">
                      <a:latin typeface="宋体" panose="02010600030101010101" pitchFamily="2" charset="-122"/>
                      <a:ea typeface="宋体" panose="02010600030101010101" pitchFamily="2" charset="-122"/>
                    </a:rPr>
                    <a:t>×××     ×××</a:t>
                  </a:r>
                  <a:endParaRPr lang="en-US" altLang="zh-CN" sz="1600" b="1" dirty="0">
                    <a:latin typeface="宋体" panose="02010600030101010101" pitchFamily="2" charset="-122"/>
                    <a:ea typeface="宋体" panose="02010600030101010101" pitchFamily="2" charset="-122"/>
                  </a:endParaRPr>
                </a:p>
                <a:p>
                  <a:pPr lvl="0" indent="0"/>
                  <a:r>
                    <a:rPr lang="en-US" altLang="zh-CN" sz="1600" b="1" dirty="0">
                      <a:latin typeface="宋体" panose="02010600030101010101" pitchFamily="2" charset="-122"/>
                      <a:ea typeface="宋体" panose="02010600030101010101" pitchFamily="2" charset="-122"/>
                    </a:rPr>
                    <a:t>×××</a:t>
                  </a:r>
                  <a:endParaRPr lang="en-US" altLang="zh-CN" sz="1600" b="1" dirty="0">
                    <a:latin typeface="宋体" panose="02010600030101010101" pitchFamily="2" charset="-122"/>
                    <a:ea typeface="宋体" panose="02010600030101010101" pitchFamily="2" charset="-122"/>
                  </a:endParaRPr>
                </a:p>
              </p:txBody>
            </p:sp>
            <p:sp>
              <p:nvSpPr>
                <p:cNvPr id="90150" name="Line 96"/>
                <p:cNvSpPr/>
                <p:nvPr/>
              </p:nvSpPr>
              <p:spPr>
                <a:xfrm>
                  <a:off x="4205" y="3814"/>
                  <a:ext cx="1190" cy="0"/>
                </a:xfrm>
                <a:prstGeom prst="line">
                  <a:avLst/>
                </a:prstGeom>
                <a:ln w="19050" cap="flat" cmpd="sng">
                  <a:solidFill>
                    <a:schemeClr val="tx1"/>
                  </a:solidFill>
                  <a:prstDash val="solid"/>
                  <a:round/>
                  <a:headEnd type="none" w="med" len="med"/>
                  <a:tailEnd type="none" w="med" len="med"/>
                </a:ln>
              </p:spPr>
            </p:sp>
            <p:sp>
              <p:nvSpPr>
                <p:cNvPr id="90151" name="Line 97"/>
                <p:cNvSpPr/>
                <p:nvPr/>
              </p:nvSpPr>
              <p:spPr>
                <a:xfrm>
                  <a:off x="4782" y="3816"/>
                  <a:ext cx="0" cy="340"/>
                </a:xfrm>
                <a:prstGeom prst="line">
                  <a:avLst/>
                </a:prstGeom>
                <a:ln w="9525" cap="flat" cmpd="sng">
                  <a:solidFill>
                    <a:schemeClr val="tx1"/>
                  </a:solidFill>
                  <a:prstDash val="solid"/>
                  <a:round/>
                  <a:headEnd type="none" w="med" len="med"/>
                  <a:tailEnd type="none" w="med" len="med"/>
                </a:ln>
              </p:spPr>
            </p:sp>
            <p:sp>
              <p:nvSpPr>
                <p:cNvPr id="90152" name="Line 98"/>
                <p:cNvSpPr/>
                <p:nvPr/>
              </p:nvSpPr>
              <p:spPr>
                <a:xfrm>
                  <a:off x="4171" y="3983"/>
                  <a:ext cx="1224" cy="0"/>
                </a:xfrm>
                <a:prstGeom prst="line">
                  <a:avLst/>
                </a:prstGeom>
                <a:ln w="9525" cap="flat" cmpd="sng">
                  <a:solidFill>
                    <a:schemeClr val="tx1"/>
                  </a:solidFill>
                  <a:prstDash val="solid"/>
                  <a:round/>
                  <a:headEnd type="none" w="med" len="med"/>
                  <a:tailEnd type="none" w="med" len="med"/>
                </a:ln>
              </p:spPr>
            </p:sp>
          </p:grpSp>
          <p:grpSp>
            <p:nvGrpSpPr>
              <p:cNvPr id="90153" name="Group 99"/>
              <p:cNvGrpSpPr/>
              <p:nvPr/>
            </p:nvGrpSpPr>
            <p:grpSpPr>
              <a:xfrm>
                <a:off x="1584" y="2929"/>
                <a:ext cx="1246" cy="577"/>
                <a:chOff x="4171" y="3579"/>
                <a:chExt cx="1246" cy="577"/>
              </a:xfrm>
            </p:grpSpPr>
            <p:sp>
              <p:nvSpPr>
                <p:cNvPr id="90154" name="AutoShape 100"/>
                <p:cNvSpPr/>
                <p:nvPr/>
              </p:nvSpPr>
              <p:spPr>
                <a:xfrm>
                  <a:off x="4171" y="3579"/>
                  <a:ext cx="1246" cy="577"/>
                </a:xfrm>
                <a:prstGeom prst="wedgeRectCallout">
                  <a:avLst>
                    <a:gd name="adj1" fmla="val 28088"/>
                    <a:gd name="adj2" fmla="val 8926"/>
                  </a:avLst>
                </a:prstGeom>
                <a:solidFill>
                  <a:srgbClr val="FFFF99"/>
                </a:solidFill>
                <a:ln w="9525">
                  <a:noFill/>
                </a:ln>
              </p:spPr>
              <p:txBody>
                <a:bodyPr anchor="t"/>
                <a:p>
                  <a:pPr lvl="0" indent="0" algn="ctr"/>
                  <a:r>
                    <a:rPr lang="zh-CN" altLang="en-US" sz="2000" b="1" dirty="0">
                      <a:latin typeface="Times New Roman" panose="02020603050405020304" pitchFamily="18" charset="0"/>
                      <a:ea typeface="宋体" panose="02010600030101010101" pitchFamily="2" charset="-122"/>
                    </a:rPr>
                    <a:t>在途物资</a:t>
                  </a:r>
                  <a:endParaRPr lang="zh-CN" altLang="en-US" sz="2000" b="1" dirty="0">
                    <a:latin typeface="Times New Roman" panose="02020603050405020304" pitchFamily="18" charset="0"/>
                    <a:ea typeface="宋体" panose="02010600030101010101" pitchFamily="2" charset="-122"/>
                  </a:endParaRPr>
                </a:p>
                <a:p>
                  <a:pPr lvl="0" indent="0"/>
                  <a:r>
                    <a:rPr lang="en-US" altLang="zh-CN" sz="1600" b="1" dirty="0">
                      <a:latin typeface="宋体" panose="02010600030101010101" pitchFamily="2" charset="-122"/>
                      <a:ea typeface="宋体" panose="02010600030101010101" pitchFamily="2" charset="-122"/>
                    </a:rPr>
                    <a:t>×××     ×××</a:t>
                  </a:r>
                  <a:endParaRPr lang="en-US" altLang="zh-CN" sz="1600" b="1" dirty="0">
                    <a:latin typeface="宋体" panose="02010600030101010101" pitchFamily="2" charset="-122"/>
                    <a:ea typeface="宋体" panose="02010600030101010101" pitchFamily="2" charset="-122"/>
                  </a:endParaRPr>
                </a:p>
                <a:p>
                  <a:pPr lvl="0" indent="0"/>
                  <a:r>
                    <a:rPr lang="en-US" altLang="zh-CN" sz="1600" b="1" dirty="0">
                      <a:latin typeface="宋体" panose="02010600030101010101" pitchFamily="2" charset="-122"/>
                      <a:ea typeface="宋体" panose="02010600030101010101" pitchFamily="2" charset="-122"/>
                    </a:rPr>
                    <a:t>×××</a:t>
                  </a:r>
                  <a:endParaRPr lang="en-US" altLang="zh-CN" sz="1600" b="1" dirty="0">
                    <a:latin typeface="宋体" panose="02010600030101010101" pitchFamily="2" charset="-122"/>
                    <a:ea typeface="宋体" panose="02010600030101010101" pitchFamily="2" charset="-122"/>
                  </a:endParaRPr>
                </a:p>
              </p:txBody>
            </p:sp>
            <p:sp>
              <p:nvSpPr>
                <p:cNvPr id="90155" name="Line 101"/>
                <p:cNvSpPr/>
                <p:nvPr/>
              </p:nvSpPr>
              <p:spPr>
                <a:xfrm>
                  <a:off x="4205" y="3814"/>
                  <a:ext cx="1190" cy="0"/>
                </a:xfrm>
                <a:prstGeom prst="line">
                  <a:avLst/>
                </a:prstGeom>
                <a:ln w="19050" cap="flat" cmpd="sng">
                  <a:solidFill>
                    <a:schemeClr val="tx1"/>
                  </a:solidFill>
                  <a:prstDash val="solid"/>
                  <a:round/>
                  <a:headEnd type="none" w="med" len="med"/>
                  <a:tailEnd type="none" w="med" len="med"/>
                </a:ln>
              </p:spPr>
            </p:sp>
            <p:sp>
              <p:nvSpPr>
                <p:cNvPr id="90156" name="Line 102"/>
                <p:cNvSpPr/>
                <p:nvPr/>
              </p:nvSpPr>
              <p:spPr>
                <a:xfrm>
                  <a:off x="4782" y="3816"/>
                  <a:ext cx="0" cy="340"/>
                </a:xfrm>
                <a:prstGeom prst="line">
                  <a:avLst/>
                </a:prstGeom>
                <a:ln w="9525" cap="flat" cmpd="sng">
                  <a:solidFill>
                    <a:schemeClr val="tx1"/>
                  </a:solidFill>
                  <a:prstDash val="solid"/>
                  <a:round/>
                  <a:headEnd type="none" w="med" len="med"/>
                  <a:tailEnd type="none" w="med" len="med"/>
                </a:ln>
              </p:spPr>
            </p:sp>
            <p:sp>
              <p:nvSpPr>
                <p:cNvPr id="90157" name="Line 103"/>
                <p:cNvSpPr/>
                <p:nvPr/>
              </p:nvSpPr>
              <p:spPr>
                <a:xfrm>
                  <a:off x="4171" y="3983"/>
                  <a:ext cx="1224" cy="0"/>
                </a:xfrm>
                <a:prstGeom prst="line">
                  <a:avLst/>
                </a:prstGeom>
                <a:ln w="9525" cap="flat" cmpd="sng">
                  <a:solidFill>
                    <a:schemeClr val="tx1"/>
                  </a:solidFill>
                  <a:prstDash val="solid"/>
                  <a:round/>
                  <a:headEnd type="none" w="med" len="med"/>
                  <a:tailEnd type="none" w="med" len="med"/>
                </a:ln>
              </p:spPr>
            </p:sp>
          </p:grpSp>
          <p:grpSp>
            <p:nvGrpSpPr>
              <p:cNvPr id="90158" name="Group 104"/>
              <p:cNvGrpSpPr/>
              <p:nvPr/>
            </p:nvGrpSpPr>
            <p:grpSpPr>
              <a:xfrm>
                <a:off x="4226" y="2929"/>
                <a:ext cx="1246" cy="577"/>
                <a:chOff x="4171" y="3579"/>
                <a:chExt cx="1246" cy="577"/>
              </a:xfrm>
            </p:grpSpPr>
            <p:sp>
              <p:nvSpPr>
                <p:cNvPr id="90159" name="AutoShape 105"/>
                <p:cNvSpPr/>
                <p:nvPr/>
              </p:nvSpPr>
              <p:spPr>
                <a:xfrm>
                  <a:off x="4171" y="3579"/>
                  <a:ext cx="1246" cy="577"/>
                </a:xfrm>
                <a:prstGeom prst="wedgeRectCallout">
                  <a:avLst>
                    <a:gd name="adj1" fmla="val 28088"/>
                    <a:gd name="adj2" fmla="val 8926"/>
                  </a:avLst>
                </a:prstGeom>
                <a:solidFill>
                  <a:srgbClr val="FFFF99"/>
                </a:solidFill>
                <a:ln w="9525">
                  <a:noFill/>
                </a:ln>
              </p:spPr>
              <p:txBody>
                <a:bodyPr anchor="t"/>
                <a:p>
                  <a:pPr lvl="0" indent="0" algn="ctr"/>
                  <a:r>
                    <a:rPr lang="zh-CN" altLang="en-US" sz="2000" b="1" dirty="0">
                      <a:latin typeface="Times New Roman" panose="02020603050405020304" pitchFamily="18" charset="0"/>
                      <a:ea typeface="宋体" panose="02010600030101010101" pitchFamily="2" charset="-122"/>
                    </a:rPr>
                    <a:t>资本公积</a:t>
                  </a:r>
                  <a:endParaRPr lang="zh-CN" altLang="en-US" sz="2000" b="1" dirty="0">
                    <a:latin typeface="Times New Roman" panose="02020603050405020304" pitchFamily="18" charset="0"/>
                    <a:ea typeface="宋体" panose="02010600030101010101" pitchFamily="2" charset="-122"/>
                  </a:endParaRPr>
                </a:p>
                <a:p>
                  <a:pPr lvl="0" indent="0"/>
                  <a:r>
                    <a:rPr lang="en-US" altLang="zh-CN" sz="1600" b="1" dirty="0">
                      <a:latin typeface="宋体" panose="02010600030101010101" pitchFamily="2" charset="-122"/>
                      <a:ea typeface="宋体" panose="02010600030101010101" pitchFamily="2" charset="-122"/>
                    </a:rPr>
                    <a:t>×××     ×××</a:t>
                  </a:r>
                  <a:endParaRPr lang="en-US" altLang="zh-CN" sz="1600" b="1" dirty="0">
                    <a:latin typeface="宋体" panose="02010600030101010101" pitchFamily="2" charset="-122"/>
                    <a:ea typeface="宋体" panose="02010600030101010101" pitchFamily="2" charset="-122"/>
                  </a:endParaRPr>
                </a:p>
                <a:p>
                  <a:pPr lvl="0" indent="0"/>
                  <a:r>
                    <a:rPr lang="en-US" altLang="zh-CN" sz="1600" b="1" dirty="0">
                      <a:latin typeface="宋体" panose="02010600030101010101" pitchFamily="2" charset="-122"/>
                      <a:ea typeface="宋体" panose="02010600030101010101" pitchFamily="2" charset="-122"/>
                    </a:rPr>
                    <a:t>           ×××</a:t>
                  </a:r>
                  <a:endParaRPr lang="en-US" altLang="zh-CN" sz="1600" b="1" dirty="0">
                    <a:latin typeface="宋体" panose="02010600030101010101" pitchFamily="2" charset="-122"/>
                    <a:ea typeface="宋体" panose="02010600030101010101" pitchFamily="2" charset="-122"/>
                  </a:endParaRPr>
                </a:p>
              </p:txBody>
            </p:sp>
            <p:sp>
              <p:nvSpPr>
                <p:cNvPr id="90160" name="Line 106"/>
                <p:cNvSpPr/>
                <p:nvPr/>
              </p:nvSpPr>
              <p:spPr>
                <a:xfrm>
                  <a:off x="4205" y="3814"/>
                  <a:ext cx="1190" cy="0"/>
                </a:xfrm>
                <a:prstGeom prst="line">
                  <a:avLst/>
                </a:prstGeom>
                <a:ln w="19050" cap="flat" cmpd="sng">
                  <a:solidFill>
                    <a:schemeClr val="tx1"/>
                  </a:solidFill>
                  <a:prstDash val="solid"/>
                  <a:round/>
                  <a:headEnd type="none" w="med" len="med"/>
                  <a:tailEnd type="none" w="med" len="med"/>
                </a:ln>
              </p:spPr>
            </p:sp>
            <p:sp>
              <p:nvSpPr>
                <p:cNvPr id="90161" name="Line 107"/>
                <p:cNvSpPr/>
                <p:nvPr/>
              </p:nvSpPr>
              <p:spPr>
                <a:xfrm>
                  <a:off x="4782" y="3816"/>
                  <a:ext cx="0" cy="340"/>
                </a:xfrm>
                <a:prstGeom prst="line">
                  <a:avLst/>
                </a:prstGeom>
                <a:ln w="9525" cap="flat" cmpd="sng">
                  <a:solidFill>
                    <a:schemeClr val="tx1"/>
                  </a:solidFill>
                  <a:prstDash val="solid"/>
                  <a:round/>
                  <a:headEnd type="none" w="med" len="med"/>
                  <a:tailEnd type="none" w="med" len="med"/>
                </a:ln>
              </p:spPr>
            </p:sp>
            <p:sp>
              <p:nvSpPr>
                <p:cNvPr id="90162" name="Line 108"/>
                <p:cNvSpPr/>
                <p:nvPr/>
              </p:nvSpPr>
              <p:spPr>
                <a:xfrm>
                  <a:off x="4171" y="3983"/>
                  <a:ext cx="1224" cy="0"/>
                </a:xfrm>
                <a:prstGeom prst="line">
                  <a:avLst/>
                </a:prstGeom>
                <a:ln w="9525" cap="flat" cmpd="sng">
                  <a:solidFill>
                    <a:schemeClr val="tx1"/>
                  </a:solidFill>
                  <a:prstDash val="solid"/>
                  <a:round/>
                  <a:headEnd type="none" w="med" len="med"/>
                  <a:tailEnd type="none" w="med" len="med"/>
                </a:ln>
              </p:spPr>
            </p:sp>
          </p:grpSp>
          <p:grpSp>
            <p:nvGrpSpPr>
              <p:cNvPr id="90163" name="Group 109"/>
              <p:cNvGrpSpPr/>
              <p:nvPr/>
            </p:nvGrpSpPr>
            <p:grpSpPr>
              <a:xfrm>
                <a:off x="2928" y="3601"/>
                <a:ext cx="1246" cy="577"/>
                <a:chOff x="4171" y="3579"/>
                <a:chExt cx="1246" cy="577"/>
              </a:xfrm>
            </p:grpSpPr>
            <p:sp>
              <p:nvSpPr>
                <p:cNvPr id="90164" name="AutoShape 110"/>
                <p:cNvSpPr/>
                <p:nvPr/>
              </p:nvSpPr>
              <p:spPr>
                <a:xfrm>
                  <a:off x="4171" y="3579"/>
                  <a:ext cx="1246" cy="577"/>
                </a:xfrm>
                <a:prstGeom prst="wedgeRectCallout">
                  <a:avLst>
                    <a:gd name="adj1" fmla="val 28088"/>
                    <a:gd name="adj2" fmla="val 8926"/>
                  </a:avLst>
                </a:prstGeom>
                <a:solidFill>
                  <a:srgbClr val="FFFF99"/>
                </a:solidFill>
                <a:ln w="9525">
                  <a:noFill/>
                </a:ln>
              </p:spPr>
              <p:txBody>
                <a:bodyPr anchor="t"/>
                <a:p>
                  <a:pPr lvl="0" indent="0" algn="ctr"/>
                  <a:r>
                    <a:rPr lang="zh-CN" altLang="en-US" sz="2000" b="1" dirty="0">
                      <a:latin typeface="Times New Roman" panose="02020603050405020304" pitchFamily="18" charset="0"/>
                      <a:ea typeface="宋体" panose="02010600030101010101" pitchFamily="2" charset="-122"/>
                    </a:rPr>
                    <a:t>短期借款</a:t>
                  </a:r>
                  <a:endParaRPr lang="zh-CN" altLang="en-US" sz="2000" b="1" dirty="0">
                    <a:latin typeface="Times New Roman" panose="02020603050405020304" pitchFamily="18" charset="0"/>
                    <a:ea typeface="宋体" panose="02010600030101010101" pitchFamily="2" charset="-122"/>
                  </a:endParaRPr>
                </a:p>
                <a:p>
                  <a:pPr lvl="0" indent="0"/>
                  <a:r>
                    <a:rPr lang="en-US" altLang="zh-CN" sz="1600" b="1" dirty="0">
                      <a:latin typeface="宋体" panose="02010600030101010101" pitchFamily="2" charset="-122"/>
                      <a:ea typeface="宋体" panose="02010600030101010101" pitchFamily="2" charset="-122"/>
                    </a:rPr>
                    <a:t>×××     ×××</a:t>
                  </a:r>
                  <a:endParaRPr lang="en-US" altLang="zh-CN" sz="1600" b="1" dirty="0">
                    <a:latin typeface="宋体" panose="02010600030101010101" pitchFamily="2" charset="-122"/>
                    <a:ea typeface="宋体" panose="02010600030101010101" pitchFamily="2" charset="-122"/>
                  </a:endParaRPr>
                </a:p>
                <a:p>
                  <a:pPr lvl="0" indent="0"/>
                  <a:r>
                    <a:rPr lang="en-US" altLang="zh-CN" sz="1600" b="1" dirty="0">
                      <a:latin typeface="宋体" panose="02010600030101010101" pitchFamily="2" charset="-122"/>
                      <a:ea typeface="宋体" panose="02010600030101010101" pitchFamily="2" charset="-122"/>
                    </a:rPr>
                    <a:t>           ×××</a:t>
                  </a:r>
                  <a:endParaRPr lang="en-US" altLang="zh-CN" sz="1600" b="1" dirty="0">
                    <a:latin typeface="宋体" panose="02010600030101010101" pitchFamily="2" charset="-122"/>
                    <a:ea typeface="宋体" panose="02010600030101010101" pitchFamily="2" charset="-122"/>
                  </a:endParaRPr>
                </a:p>
              </p:txBody>
            </p:sp>
            <p:sp>
              <p:nvSpPr>
                <p:cNvPr id="90165" name="Line 111"/>
                <p:cNvSpPr/>
                <p:nvPr/>
              </p:nvSpPr>
              <p:spPr>
                <a:xfrm>
                  <a:off x="4205" y="3814"/>
                  <a:ext cx="1190" cy="0"/>
                </a:xfrm>
                <a:prstGeom prst="line">
                  <a:avLst/>
                </a:prstGeom>
                <a:ln w="19050" cap="flat" cmpd="sng">
                  <a:solidFill>
                    <a:schemeClr val="tx1"/>
                  </a:solidFill>
                  <a:prstDash val="solid"/>
                  <a:round/>
                  <a:headEnd type="none" w="med" len="med"/>
                  <a:tailEnd type="none" w="med" len="med"/>
                </a:ln>
              </p:spPr>
            </p:sp>
            <p:sp>
              <p:nvSpPr>
                <p:cNvPr id="90166" name="Line 112"/>
                <p:cNvSpPr/>
                <p:nvPr/>
              </p:nvSpPr>
              <p:spPr>
                <a:xfrm>
                  <a:off x="4782" y="3816"/>
                  <a:ext cx="0" cy="340"/>
                </a:xfrm>
                <a:prstGeom prst="line">
                  <a:avLst/>
                </a:prstGeom>
                <a:ln w="9525" cap="flat" cmpd="sng">
                  <a:solidFill>
                    <a:schemeClr val="tx1"/>
                  </a:solidFill>
                  <a:prstDash val="solid"/>
                  <a:round/>
                  <a:headEnd type="none" w="med" len="med"/>
                  <a:tailEnd type="none" w="med" len="med"/>
                </a:ln>
              </p:spPr>
            </p:sp>
            <p:sp>
              <p:nvSpPr>
                <p:cNvPr id="90167" name="Line 113"/>
                <p:cNvSpPr/>
                <p:nvPr/>
              </p:nvSpPr>
              <p:spPr>
                <a:xfrm>
                  <a:off x="4171" y="3983"/>
                  <a:ext cx="1224" cy="0"/>
                </a:xfrm>
                <a:prstGeom prst="line">
                  <a:avLst/>
                </a:prstGeom>
                <a:ln w="9525" cap="flat" cmpd="sng">
                  <a:solidFill>
                    <a:schemeClr val="tx1"/>
                  </a:solidFill>
                  <a:prstDash val="solid"/>
                  <a:round/>
                  <a:headEnd type="none" w="med" len="med"/>
                  <a:tailEnd type="none" w="med" len="med"/>
                </a:ln>
              </p:spPr>
            </p:sp>
          </p:grpSp>
          <p:grpSp>
            <p:nvGrpSpPr>
              <p:cNvPr id="90168" name="Group 114"/>
              <p:cNvGrpSpPr/>
              <p:nvPr/>
            </p:nvGrpSpPr>
            <p:grpSpPr>
              <a:xfrm>
                <a:off x="4224" y="3601"/>
                <a:ext cx="1246" cy="577"/>
                <a:chOff x="4171" y="3579"/>
                <a:chExt cx="1246" cy="577"/>
              </a:xfrm>
            </p:grpSpPr>
            <p:sp>
              <p:nvSpPr>
                <p:cNvPr id="90169" name="AutoShape 115"/>
                <p:cNvSpPr/>
                <p:nvPr/>
              </p:nvSpPr>
              <p:spPr>
                <a:xfrm>
                  <a:off x="4171" y="3579"/>
                  <a:ext cx="1246" cy="577"/>
                </a:xfrm>
                <a:prstGeom prst="wedgeRectCallout">
                  <a:avLst>
                    <a:gd name="adj1" fmla="val 28088"/>
                    <a:gd name="adj2" fmla="val 8926"/>
                  </a:avLst>
                </a:prstGeom>
                <a:solidFill>
                  <a:srgbClr val="FFFF99"/>
                </a:solidFill>
                <a:ln w="9525">
                  <a:noFill/>
                </a:ln>
              </p:spPr>
              <p:txBody>
                <a:bodyPr anchor="t"/>
                <a:p>
                  <a:pPr lvl="0" indent="0" algn="ctr"/>
                  <a:r>
                    <a:rPr lang="zh-CN" altLang="en-US" sz="2000" b="1" dirty="0">
                      <a:latin typeface="Times New Roman" panose="02020603050405020304" pitchFamily="18" charset="0"/>
                      <a:ea typeface="宋体" panose="02010600030101010101" pitchFamily="2" charset="-122"/>
                    </a:rPr>
                    <a:t>应付账款</a:t>
                  </a:r>
                  <a:endParaRPr lang="zh-CN" altLang="en-US" sz="2000" b="1" dirty="0">
                    <a:latin typeface="Times New Roman" panose="02020603050405020304" pitchFamily="18" charset="0"/>
                    <a:ea typeface="宋体" panose="02010600030101010101" pitchFamily="2" charset="-122"/>
                  </a:endParaRPr>
                </a:p>
                <a:p>
                  <a:pPr lvl="0" indent="0"/>
                  <a:r>
                    <a:rPr lang="en-US" altLang="zh-CN" sz="1600" b="1" dirty="0">
                      <a:latin typeface="宋体" panose="02010600030101010101" pitchFamily="2" charset="-122"/>
                      <a:ea typeface="宋体" panose="02010600030101010101" pitchFamily="2" charset="-122"/>
                    </a:rPr>
                    <a:t>×××     ×××</a:t>
                  </a:r>
                  <a:endParaRPr lang="en-US" altLang="zh-CN" sz="1600" b="1" dirty="0">
                    <a:latin typeface="宋体" panose="02010600030101010101" pitchFamily="2" charset="-122"/>
                    <a:ea typeface="宋体" panose="02010600030101010101" pitchFamily="2" charset="-122"/>
                  </a:endParaRPr>
                </a:p>
                <a:p>
                  <a:pPr lvl="0" indent="0"/>
                  <a:r>
                    <a:rPr lang="en-US" altLang="zh-CN" sz="1600" b="1" dirty="0">
                      <a:latin typeface="宋体" panose="02010600030101010101" pitchFamily="2" charset="-122"/>
                      <a:ea typeface="宋体" panose="02010600030101010101" pitchFamily="2" charset="-122"/>
                    </a:rPr>
                    <a:t>           ×××</a:t>
                  </a:r>
                  <a:endParaRPr lang="en-US" altLang="zh-CN" sz="1600" b="1" dirty="0">
                    <a:latin typeface="宋体" panose="02010600030101010101" pitchFamily="2" charset="-122"/>
                    <a:ea typeface="宋体" panose="02010600030101010101" pitchFamily="2" charset="-122"/>
                  </a:endParaRPr>
                </a:p>
              </p:txBody>
            </p:sp>
            <p:sp>
              <p:nvSpPr>
                <p:cNvPr id="90170" name="Line 116"/>
                <p:cNvSpPr/>
                <p:nvPr/>
              </p:nvSpPr>
              <p:spPr>
                <a:xfrm>
                  <a:off x="4205" y="3814"/>
                  <a:ext cx="1190" cy="0"/>
                </a:xfrm>
                <a:prstGeom prst="line">
                  <a:avLst/>
                </a:prstGeom>
                <a:ln w="19050" cap="flat" cmpd="sng">
                  <a:solidFill>
                    <a:schemeClr val="tx1"/>
                  </a:solidFill>
                  <a:prstDash val="solid"/>
                  <a:round/>
                  <a:headEnd type="none" w="med" len="med"/>
                  <a:tailEnd type="none" w="med" len="med"/>
                </a:ln>
              </p:spPr>
            </p:sp>
            <p:sp>
              <p:nvSpPr>
                <p:cNvPr id="90171" name="Line 117"/>
                <p:cNvSpPr/>
                <p:nvPr/>
              </p:nvSpPr>
              <p:spPr>
                <a:xfrm>
                  <a:off x="4782" y="3816"/>
                  <a:ext cx="0" cy="340"/>
                </a:xfrm>
                <a:prstGeom prst="line">
                  <a:avLst/>
                </a:prstGeom>
                <a:ln w="9525" cap="flat" cmpd="sng">
                  <a:solidFill>
                    <a:schemeClr val="tx1"/>
                  </a:solidFill>
                  <a:prstDash val="solid"/>
                  <a:round/>
                  <a:headEnd type="none" w="med" len="med"/>
                  <a:tailEnd type="none" w="med" len="med"/>
                </a:ln>
              </p:spPr>
            </p:sp>
            <p:sp>
              <p:nvSpPr>
                <p:cNvPr id="90172" name="Line 118"/>
                <p:cNvSpPr/>
                <p:nvPr/>
              </p:nvSpPr>
              <p:spPr>
                <a:xfrm>
                  <a:off x="4171" y="3983"/>
                  <a:ext cx="1224" cy="0"/>
                </a:xfrm>
                <a:prstGeom prst="line">
                  <a:avLst/>
                </a:prstGeom>
                <a:ln w="9525" cap="flat" cmpd="sng">
                  <a:solidFill>
                    <a:schemeClr val="tx1"/>
                  </a:solidFill>
                  <a:prstDash val="solid"/>
                  <a:round/>
                  <a:headEnd type="none" w="med" len="med"/>
                  <a:tailEnd type="none" w="med" len="med"/>
                </a:ln>
              </p:spPr>
            </p:sp>
          </p:grpSp>
        </p:grpSp>
        <p:pic>
          <p:nvPicPr>
            <p:cNvPr id="90173" name="Picture 120" descr="capt3-16"/>
            <p:cNvPicPr>
              <a:picLocks noChangeAspect="1"/>
            </p:cNvPicPr>
            <p:nvPr/>
          </p:nvPicPr>
          <p:blipFill>
            <a:blip r:embed="rId1">
              <a:clrChange>
                <a:clrFrom>
                  <a:srgbClr val="FFCC99"/>
                </a:clrFrom>
                <a:clrTo>
                  <a:srgbClr val="FFCC99">
                    <a:alpha val="0"/>
                  </a:srgbClr>
                </a:clrTo>
              </a:clrChange>
            </a:blip>
            <a:srcRect l="75812" t="2124" r="1868" b="60326"/>
            <a:stretch>
              <a:fillRect/>
            </a:stretch>
          </p:blipFill>
          <p:spPr>
            <a:xfrm>
              <a:off x="840" y="7742"/>
              <a:ext cx="2270" cy="2032"/>
            </a:xfrm>
            <a:prstGeom prst="rect">
              <a:avLst/>
            </a:prstGeom>
            <a:noFill/>
            <a:ln w="9525">
              <a:noFill/>
            </a:ln>
          </p:spPr>
        </p:pic>
        <p:sp>
          <p:nvSpPr>
            <p:cNvPr id="90174" name="AutoShape 68"/>
            <p:cNvSpPr/>
            <p:nvPr/>
          </p:nvSpPr>
          <p:spPr>
            <a:xfrm rot="3478287">
              <a:off x="10620" y="6362"/>
              <a:ext cx="1080" cy="480"/>
            </a:xfrm>
            <a:prstGeom prst="curvedDownArrow">
              <a:avLst>
                <a:gd name="adj1" fmla="val 45000"/>
                <a:gd name="adj2" fmla="val 90000"/>
                <a:gd name="adj3" fmla="val 33324"/>
              </a:avLst>
            </a:prstGeom>
            <a:solidFill>
              <a:schemeClr val="accent1"/>
            </a:solidFill>
            <a:ln w="9525" cap="flat" cmpd="sng">
              <a:solidFill>
                <a:schemeClr val="tx1"/>
              </a:solidFill>
              <a:prstDash val="sysDot"/>
              <a:miter/>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sp>
          <p:nvSpPr>
            <p:cNvPr id="90175" name="AutoShape 121"/>
            <p:cNvSpPr/>
            <p:nvPr/>
          </p:nvSpPr>
          <p:spPr>
            <a:xfrm>
              <a:off x="3840" y="8880"/>
              <a:ext cx="3360" cy="1320"/>
            </a:xfrm>
            <a:prstGeom prst="wedgeEllipseCallout">
              <a:avLst>
                <a:gd name="adj1" fmla="val 10565"/>
                <a:gd name="adj2" fmla="val 8523"/>
              </a:avLst>
            </a:prstGeom>
            <a:solidFill>
              <a:srgbClr val="CCFFFF"/>
            </a:solidFill>
            <a:ln w="9525" cap="flat" cmpd="sng">
              <a:solidFill>
                <a:schemeClr val="tx1"/>
              </a:solidFill>
              <a:prstDash val="sysDot"/>
              <a:miter/>
              <a:headEnd type="none" w="med" len="med"/>
              <a:tailEnd type="none" w="med" len="med"/>
            </a:ln>
          </p:spPr>
          <p:txBody>
            <a:bodyPr anchor="t"/>
            <a:p>
              <a:pPr lvl="0" indent="0" algn="ctr">
                <a:lnSpc>
                  <a:spcPct val="80000"/>
                </a:lnSpc>
              </a:pPr>
              <a:r>
                <a:rPr lang="zh-CN" altLang="en-US" sz="2000" b="1" dirty="0">
                  <a:solidFill>
                    <a:srgbClr val="0000FF"/>
                  </a:solidFill>
                  <a:latin typeface="Times New Roman" panose="02020603050405020304" pitchFamily="18" charset="0"/>
                  <a:ea typeface="宋体" panose="02010600030101010101" pitchFamily="2" charset="-122"/>
                </a:rPr>
                <a:t>通过试算平衡进行检验</a:t>
              </a:r>
              <a:endParaRPr lang="zh-CN" altLang="en-US" sz="2000" b="1" dirty="0">
                <a:solidFill>
                  <a:srgbClr val="0000FF"/>
                </a:solidFill>
                <a:latin typeface="Times New Roman" panose="02020603050405020304" pitchFamily="18" charset="0"/>
                <a:ea typeface="宋体" panose="02010600030101010101" pitchFamily="2" charset="-122"/>
              </a:endParaRPr>
            </a:p>
          </p:txBody>
        </p:sp>
        <p:sp>
          <p:nvSpPr>
            <p:cNvPr id="90176" name="AutoShape 122"/>
            <p:cNvSpPr/>
            <p:nvPr/>
          </p:nvSpPr>
          <p:spPr>
            <a:xfrm>
              <a:off x="2640" y="4800"/>
              <a:ext cx="7320" cy="720"/>
            </a:xfrm>
            <a:prstGeom prst="wedgeRoundRectCallout">
              <a:avLst>
                <a:gd name="adj1" fmla="val -10894"/>
                <a:gd name="adj2" fmla="val 16667"/>
                <a:gd name="adj3" fmla="val 16667"/>
              </a:avLst>
            </a:prstGeom>
            <a:solidFill>
              <a:srgbClr val="99FF99"/>
            </a:solidFill>
            <a:ln w="9525" cap="flat" cmpd="sng">
              <a:solidFill>
                <a:schemeClr val="tx1"/>
              </a:solidFill>
              <a:prstDash val="sysDot"/>
              <a:miter/>
              <a:headEnd type="none" w="med" len="med"/>
              <a:tailEnd type="none" w="med" len="med"/>
            </a:ln>
          </p:spPr>
          <p:txBody>
            <a:bodyPr anchor="t"/>
            <a:p>
              <a:pPr lvl="0" indent="0"/>
              <a:r>
                <a:rPr lang="en-US" altLang="zh-CN" sz="2000" b="1" dirty="0">
                  <a:solidFill>
                    <a:srgbClr val="FF0000"/>
                  </a:solidFill>
                  <a:latin typeface="Arial" panose="020B0604020202020204" pitchFamily="34" charset="0"/>
                  <a:ea typeface="宋体" panose="02010600030101010101" pitchFamily="2" charset="-122"/>
                </a:rPr>
                <a:t>★</a:t>
              </a:r>
              <a:r>
                <a:rPr lang="zh-CN" altLang="en-US" sz="2000" b="1" dirty="0">
                  <a:latin typeface="Arial" panose="020B0604020202020204" pitchFamily="34" charset="0"/>
                  <a:ea typeface="宋体" panose="02010600030101010101" pitchFamily="2" charset="-122"/>
                </a:rPr>
                <a:t>试算平衡在会计记录的基础上进行</a:t>
              </a:r>
              <a:endParaRPr lang="zh-CN" altLang="en-US" sz="2000" b="1" dirty="0">
                <a:latin typeface="Arial" panose="020B0604020202020204" pitchFamily="34" charset="0"/>
                <a:ea typeface="宋体" panose="02010600030101010101" pitchFamily="2" charset="-122"/>
              </a:endParaRPr>
            </a:p>
          </p:txBody>
        </p:sp>
      </p:gr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Rectangle 3"/>
          <p:cNvSpPr>
            <a:spLocks noGrp="1"/>
          </p:cNvSpPr>
          <p:nvPr>
            <p:ph type="subTitle" idx="1"/>
          </p:nvPr>
        </p:nvSpPr>
        <p:spPr>
          <a:xfrm>
            <a:off x="381000" y="422275"/>
            <a:ext cx="8534400" cy="1770063"/>
          </a:xfrm>
        </p:spPr>
        <p:txBody>
          <a:bodyPr wrap="square" lIns="91440" tIns="45720" rIns="91440" bIns="45720" anchor="t"/>
          <a:p>
            <a:pPr algn="l" eaLnBrk="1" hangingPunct="1">
              <a:lnSpc>
                <a:spcPct val="90000"/>
              </a:lnSpc>
              <a:spcBef>
                <a:spcPct val="0"/>
              </a:spcBef>
            </a:pPr>
            <a:r>
              <a:rPr lang="zh-CN" altLang="en-US" sz="2400" b="1" dirty="0">
                <a:latin typeface="楷体" panose="02010609060101010101" charset="-122"/>
                <a:ea typeface="楷体" panose="02010609060101010101" charset="-122"/>
                <a:cs typeface="+mn-cs"/>
              </a:rPr>
              <a:t>（二）具体方法</a:t>
            </a:r>
            <a:endParaRPr lang="zh-CN" altLang="en-US" sz="2400" b="1" dirty="0">
              <a:latin typeface="楷体" panose="02010609060101010101" charset="-122"/>
              <a:ea typeface="楷体" panose="02010609060101010101" charset="-122"/>
              <a:cs typeface="+mn-cs"/>
            </a:endParaRPr>
          </a:p>
          <a:p>
            <a:pPr algn="l" eaLnBrk="1" hangingPunct="1">
              <a:lnSpc>
                <a:spcPct val="90000"/>
              </a:lnSpc>
              <a:spcBef>
                <a:spcPct val="0"/>
              </a:spcBef>
            </a:pPr>
            <a:r>
              <a:rPr lang="en-US" sz="2400" b="1" dirty="0">
                <a:latin typeface="楷体" panose="02010609060101010101" charset="-122"/>
                <a:ea typeface="楷体" panose="02010609060101010101" charset="-122"/>
                <a:cs typeface="+mn-cs"/>
              </a:rPr>
              <a:t>1.</a:t>
            </a:r>
            <a:r>
              <a:rPr lang="zh-CN" altLang="en-US" sz="2400" b="1" dirty="0">
                <a:latin typeface="楷体" panose="02010609060101010101" charset="-122"/>
                <a:ea typeface="楷体" panose="02010609060101010101" charset="-122"/>
                <a:cs typeface="+mn-cs"/>
              </a:rPr>
              <a:t>发生额平衡法</a:t>
            </a:r>
            <a:endParaRPr lang="zh-CN" altLang="en-US" sz="2400" b="1" dirty="0">
              <a:latin typeface="楷体" panose="02010609060101010101" charset="-122"/>
              <a:ea typeface="楷体" panose="02010609060101010101" charset="-122"/>
              <a:cs typeface="+mn-cs"/>
            </a:endParaRPr>
          </a:p>
          <a:p>
            <a:pPr algn="l" eaLnBrk="1" hangingPunct="1">
              <a:lnSpc>
                <a:spcPct val="90000"/>
              </a:lnSpc>
              <a:spcBef>
                <a:spcPct val="0"/>
              </a:spcBef>
            </a:pPr>
            <a:r>
              <a:rPr lang="zh-CN" altLang="en-US" sz="2400" dirty="0">
                <a:solidFill>
                  <a:srgbClr val="0000FF"/>
                </a:solidFill>
                <a:latin typeface="楷体" panose="02010609060101010101" charset="-122"/>
                <a:ea typeface="楷体" panose="02010609060101010101" charset="-122"/>
                <a:cs typeface="+mn-cs"/>
              </a:rPr>
              <a:t>    </a:t>
            </a:r>
            <a:r>
              <a:rPr lang="zh-CN" altLang="en-US" sz="2400" dirty="0">
                <a:solidFill>
                  <a:srgbClr val="FF0000"/>
                </a:solidFill>
                <a:latin typeface="楷体" panose="02010609060101010101" charset="-122"/>
                <a:ea typeface="楷体" panose="02010609060101010101" charset="-122"/>
                <a:cs typeface="+mn-cs"/>
              </a:rPr>
              <a:t>★</a:t>
            </a:r>
            <a:r>
              <a:rPr lang="zh-CN" altLang="en-US" sz="2400" dirty="0">
                <a:solidFill>
                  <a:srgbClr val="0000FF"/>
                </a:solidFill>
                <a:latin typeface="楷体" panose="02010609060101010101" charset="-122"/>
                <a:ea typeface="楷体" panose="02010609060101010101" charset="-122"/>
                <a:cs typeface="+mn-cs"/>
              </a:rPr>
              <a:t>发生额</a:t>
            </a:r>
            <a:r>
              <a:rPr lang="zh-CN" altLang="en-US" sz="2400" dirty="0">
                <a:latin typeface="楷体" panose="02010609060101010101" charset="-122"/>
                <a:ea typeface="楷体" panose="02010609060101010101" charset="-122"/>
                <a:cs typeface="+mn-cs"/>
              </a:rPr>
              <a:t>即在一定会计期间内账户所登记的增加额和减少额（本期新发生的交易或事项所引起）。</a:t>
            </a:r>
            <a:endParaRPr lang="zh-CN" altLang="en-US" sz="2400" dirty="0">
              <a:latin typeface="楷体" panose="02010609060101010101" charset="-122"/>
              <a:ea typeface="楷体" panose="02010609060101010101" charset="-122"/>
              <a:cs typeface="+mn-cs"/>
            </a:endParaRPr>
          </a:p>
          <a:p>
            <a:pPr algn="l" eaLnBrk="1" hangingPunct="1">
              <a:lnSpc>
                <a:spcPct val="90000"/>
              </a:lnSpc>
              <a:spcBef>
                <a:spcPct val="0"/>
              </a:spcBef>
            </a:pPr>
            <a:r>
              <a:rPr lang="zh-CN" altLang="en-US" sz="2400" dirty="0">
                <a:solidFill>
                  <a:srgbClr val="FF0000"/>
                </a:solidFill>
                <a:latin typeface="楷体" panose="02010609060101010101" charset="-122"/>
                <a:ea typeface="楷体" panose="02010609060101010101" charset="-122"/>
                <a:cs typeface="+mn-cs"/>
              </a:rPr>
              <a:t>①</a:t>
            </a:r>
            <a:r>
              <a:rPr lang="zh-CN" altLang="en-US" sz="2400" dirty="0">
                <a:latin typeface="楷体" panose="02010609060101010101" charset="-122"/>
                <a:ea typeface="楷体" panose="02010609060101010101" charset="-122"/>
                <a:cs typeface="+mn-cs"/>
              </a:rPr>
              <a:t>平衡公式</a:t>
            </a:r>
            <a:endParaRPr lang="zh-CN" altLang="en-US" sz="2400" dirty="0">
              <a:latin typeface="楷体" panose="02010609060101010101" charset="-122"/>
              <a:ea typeface="楷体" panose="02010609060101010101" charset="-122"/>
              <a:cs typeface="+mn-cs"/>
            </a:endParaRPr>
          </a:p>
        </p:txBody>
      </p:sp>
      <p:grpSp>
        <p:nvGrpSpPr>
          <p:cNvPr id="92162" name="组合 6"/>
          <p:cNvGrpSpPr/>
          <p:nvPr/>
        </p:nvGrpSpPr>
        <p:grpSpPr>
          <a:xfrm>
            <a:off x="266700" y="2287211"/>
            <a:ext cx="8610600" cy="3350637"/>
            <a:chOff x="420" y="4922"/>
            <a:chExt cx="13560" cy="5277"/>
          </a:xfrm>
        </p:grpSpPr>
        <p:sp>
          <p:nvSpPr>
            <p:cNvPr id="92163" name="Text Box 2"/>
            <p:cNvSpPr txBox="1"/>
            <p:nvPr/>
          </p:nvSpPr>
          <p:spPr>
            <a:xfrm>
              <a:off x="420" y="4922"/>
              <a:ext cx="13560" cy="4095"/>
            </a:xfrm>
            <a:prstGeom prst="rect">
              <a:avLst/>
            </a:prstGeom>
            <a:solidFill>
              <a:srgbClr val="FFCC99"/>
            </a:solidFill>
            <a:ln w="9525">
              <a:noFill/>
            </a:ln>
          </p:spPr>
          <p:txBody>
            <a:bodyPr anchor="t"/>
            <a:p>
              <a:pPr lvl="0" indent="0" algn="just" eaLnBrk="0" hangingPunct="0"/>
              <a:endParaRPr lang="en-US" altLang="zh-CN" dirty="0">
                <a:latin typeface="Times New Roman" panose="02020603050405020304" pitchFamily="18" charset="0"/>
                <a:ea typeface="宋体" panose="02010600030101010101" pitchFamily="2" charset="-122"/>
              </a:endParaRPr>
            </a:p>
            <a:p>
              <a:pPr lvl="0" indent="0" algn="just" eaLnBrk="0" hangingPunct="0"/>
              <a:endParaRPr lang="en-US" altLang="zh-CN" dirty="0">
                <a:latin typeface="Times New Roman" panose="02020603050405020304" pitchFamily="18" charset="0"/>
                <a:ea typeface="宋体" panose="02010600030101010101" pitchFamily="2" charset="-122"/>
              </a:endParaRPr>
            </a:p>
            <a:p>
              <a:pPr lvl="0" indent="0" algn="just" eaLnBrk="0" hangingPunct="0"/>
              <a:endParaRPr lang="en-US" altLang="zh-CN" dirty="0">
                <a:latin typeface="Times New Roman" panose="02020603050405020304" pitchFamily="18" charset="0"/>
                <a:ea typeface="宋体" panose="02010600030101010101" pitchFamily="2" charset="-122"/>
              </a:endParaRPr>
            </a:p>
            <a:p>
              <a:pPr lvl="0" indent="0" algn="just" eaLnBrk="0" hangingPunct="0"/>
              <a:endParaRPr lang="en-US" altLang="zh-CN" dirty="0">
                <a:latin typeface="Times New Roman" panose="02020603050405020304" pitchFamily="18" charset="0"/>
                <a:ea typeface="宋体" panose="02010600030101010101" pitchFamily="2" charset="-122"/>
              </a:endParaRPr>
            </a:p>
          </p:txBody>
        </p:sp>
        <p:grpSp>
          <p:nvGrpSpPr>
            <p:cNvPr id="92164" name="组合 5"/>
            <p:cNvGrpSpPr/>
            <p:nvPr/>
          </p:nvGrpSpPr>
          <p:grpSpPr>
            <a:xfrm>
              <a:off x="600" y="5162"/>
              <a:ext cx="13200" cy="5037"/>
              <a:chOff x="600" y="5162"/>
              <a:chExt cx="13200" cy="5037"/>
            </a:xfrm>
          </p:grpSpPr>
          <p:grpSp>
            <p:nvGrpSpPr>
              <p:cNvPr id="92165" name="Group 62"/>
              <p:cNvGrpSpPr/>
              <p:nvPr/>
            </p:nvGrpSpPr>
            <p:grpSpPr>
              <a:xfrm>
                <a:off x="600" y="5887"/>
                <a:ext cx="3537" cy="2880"/>
                <a:chOff x="555" y="2546"/>
                <a:chExt cx="1415" cy="1152"/>
              </a:xfrm>
            </p:grpSpPr>
            <p:sp>
              <p:nvSpPr>
                <p:cNvPr id="92166" name="AutoShape 8"/>
                <p:cNvSpPr/>
                <p:nvPr/>
              </p:nvSpPr>
              <p:spPr>
                <a:xfrm>
                  <a:off x="555" y="2546"/>
                  <a:ext cx="1246" cy="622"/>
                </a:xfrm>
                <a:prstGeom prst="wedgeRectCallout">
                  <a:avLst>
                    <a:gd name="adj1" fmla="val 28088"/>
                    <a:gd name="adj2" fmla="val 4662"/>
                  </a:avLst>
                </a:prstGeom>
                <a:solidFill>
                  <a:srgbClr val="FFFF99"/>
                </a:solidFill>
                <a:ln w="9525" cap="rnd" cmpd="sng">
                  <a:solidFill>
                    <a:schemeClr val="tx1"/>
                  </a:solidFill>
                  <a:prstDash val="sysDot"/>
                  <a:miter/>
                  <a:headEnd type="none" w="med" len="med"/>
                  <a:tailEnd type="none" w="med" len="med"/>
                </a:ln>
              </p:spPr>
              <p:txBody>
                <a:bodyPr anchor="t"/>
                <a:p>
                  <a:pPr lvl="0" indent="0"/>
                  <a:r>
                    <a:rPr lang="zh-CN" altLang="en-US" sz="2000" dirty="0">
                      <a:latin typeface="Times New Roman" panose="02020603050405020304" pitchFamily="18" charset="0"/>
                      <a:ea typeface="宋体" panose="02010600030101010101" pitchFamily="2" charset="-122"/>
                    </a:rPr>
                    <a:t>借</a:t>
                  </a:r>
                  <a:r>
                    <a:rPr lang="zh-CN" altLang="en-US" sz="2000" b="1" dirty="0">
                      <a:latin typeface="Times New Roman" panose="02020603050405020304" pitchFamily="18" charset="0"/>
                      <a:ea typeface="宋体" panose="02010600030101010101" pitchFamily="2" charset="-122"/>
                    </a:rPr>
                    <a:t>  银行存款  </a:t>
                  </a:r>
                  <a:r>
                    <a:rPr lang="zh-CN" altLang="en-US" sz="2000" dirty="0">
                      <a:latin typeface="Times New Roman" panose="02020603050405020304" pitchFamily="18" charset="0"/>
                      <a:ea typeface="宋体" panose="02010600030101010101" pitchFamily="2" charset="-122"/>
                    </a:rPr>
                    <a:t>贷</a:t>
                  </a:r>
                  <a:endParaRPr lang="zh-CN" altLang="en-US" sz="2000" dirty="0">
                    <a:latin typeface="Times New Roman" panose="02020603050405020304" pitchFamily="18" charset="0"/>
                    <a:ea typeface="宋体" panose="02010600030101010101" pitchFamily="2" charset="-122"/>
                  </a:endParaRPr>
                </a:p>
                <a:p>
                  <a:pPr lvl="0" indent="0"/>
                  <a:endParaRPr lang="en-US" altLang="zh-CN" sz="2000" b="1" dirty="0">
                    <a:latin typeface="Times New Roman" panose="02020603050405020304" pitchFamily="18" charset="0"/>
                    <a:ea typeface="宋体" panose="02010600030101010101" pitchFamily="2" charset="-122"/>
                  </a:endParaRPr>
                </a:p>
              </p:txBody>
            </p:sp>
            <p:sp>
              <p:nvSpPr>
                <p:cNvPr id="92167" name="Line 9"/>
                <p:cNvSpPr/>
                <p:nvPr/>
              </p:nvSpPr>
              <p:spPr>
                <a:xfrm>
                  <a:off x="567" y="2812"/>
                  <a:ext cx="1224" cy="0"/>
                </a:xfrm>
                <a:prstGeom prst="line">
                  <a:avLst/>
                </a:prstGeom>
                <a:ln w="19050" cap="flat" cmpd="sng">
                  <a:solidFill>
                    <a:schemeClr val="tx1"/>
                  </a:solidFill>
                  <a:prstDash val="solid"/>
                  <a:round/>
                  <a:headEnd type="none" w="med" len="med"/>
                  <a:tailEnd type="none" w="med" len="med"/>
                </a:ln>
              </p:spPr>
            </p:sp>
            <p:sp>
              <p:nvSpPr>
                <p:cNvPr id="92168" name="Line 10"/>
                <p:cNvSpPr/>
                <p:nvPr/>
              </p:nvSpPr>
              <p:spPr>
                <a:xfrm>
                  <a:off x="1166" y="2814"/>
                  <a:ext cx="0" cy="408"/>
                </a:xfrm>
                <a:prstGeom prst="line">
                  <a:avLst/>
                </a:prstGeom>
                <a:ln w="9525" cap="flat" cmpd="sng">
                  <a:solidFill>
                    <a:schemeClr val="tx1"/>
                  </a:solidFill>
                  <a:prstDash val="solid"/>
                  <a:round/>
                  <a:headEnd type="none" w="med" len="med"/>
                  <a:tailEnd type="none" w="med" len="med"/>
                </a:ln>
              </p:spPr>
            </p:sp>
            <p:sp>
              <p:nvSpPr>
                <p:cNvPr id="92169" name="AutoShape 11"/>
                <p:cNvSpPr/>
                <p:nvPr/>
              </p:nvSpPr>
              <p:spPr>
                <a:xfrm>
                  <a:off x="646" y="2849"/>
                  <a:ext cx="1246" cy="622"/>
                </a:xfrm>
                <a:prstGeom prst="wedgeRectCallout">
                  <a:avLst>
                    <a:gd name="adj1" fmla="val 28088"/>
                    <a:gd name="adj2" fmla="val 4662"/>
                  </a:avLst>
                </a:prstGeom>
                <a:solidFill>
                  <a:srgbClr val="FFFF99"/>
                </a:solidFill>
                <a:ln w="9525" cap="rnd" cmpd="sng">
                  <a:solidFill>
                    <a:schemeClr val="tx1"/>
                  </a:solidFill>
                  <a:prstDash val="sysDot"/>
                  <a:miter/>
                  <a:headEnd type="none" w="med" len="med"/>
                  <a:tailEnd type="none" w="med" len="med"/>
                </a:ln>
              </p:spPr>
              <p:txBody>
                <a:bodyPr anchor="t"/>
                <a:p>
                  <a:pPr lvl="0" indent="0" algn="ctr"/>
                  <a:r>
                    <a:rPr lang="zh-CN" altLang="en-US" sz="2000" dirty="0">
                      <a:latin typeface="Times New Roman" panose="02020603050405020304" pitchFamily="18" charset="0"/>
                      <a:ea typeface="宋体" panose="02010600030101010101" pitchFamily="2" charset="-122"/>
                    </a:rPr>
                    <a:t>借 </a:t>
                  </a:r>
                  <a:r>
                    <a:rPr lang="zh-CN" altLang="en-US" sz="2000" b="1" dirty="0">
                      <a:latin typeface="Times New Roman" panose="02020603050405020304" pitchFamily="18" charset="0"/>
                      <a:ea typeface="宋体" panose="02010600030101010101" pitchFamily="2" charset="-122"/>
                    </a:rPr>
                    <a:t> 在途物资  </a:t>
                  </a:r>
                  <a:r>
                    <a:rPr lang="zh-CN" altLang="en-US" sz="2000" dirty="0">
                      <a:latin typeface="Times New Roman" panose="02020603050405020304" pitchFamily="18" charset="0"/>
                      <a:ea typeface="宋体" panose="02010600030101010101" pitchFamily="2" charset="-122"/>
                    </a:rPr>
                    <a:t>贷</a:t>
                  </a:r>
                  <a:endParaRPr lang="zh-CN" altLang="en-US" sz="2000" dirty="0">
                    <a:latin typeface="Times New Roman" panose="02020603050405020304" pitchFamily="18" charset="0"/>
                    <a:ea typeface="宋体" panose="02010600030101010101" pitchFamily="2" charset="-122"/>
                  </a:endParaRPr>
                </a:p>
                <a:p>
                  <a:pPr lvl="0" indent="0"/>
                  <a:r>
                    <a:rPr lang="en-US" altLang="zh-CN" sz="2000" b="1" dirty="0">
                      <a:latin typeface="Times New Roman" panose="02020603050405020304" pitchFamily="18" charset="0"/>
                      <a:ea typeface="宋体" panose="02010600030101010101" pitchFamily="2" charset="-122"/>
                    </a:rPr>
                    <a:t>×××   ×××</a:t>
                  </a:r>
                  <a:endParaRPr lang="en-US" altLang="zh-CN" sz="2000" b="1" dirty="0">
                    <a:latin typeface="Times New Roman" panose="02020603050405020304" pitchFamily="18" charset="0"/>
                    <a:ea typeface="宋体" panose="02010600030101010101" pitchFamily="2" charset="-122"/>
                  </a:endParaRPr>
                </a:p>
              </p:txBody>
            </p:sp>
            <p:sp>
              <p:nvSpPr>
                <p:cNvPr id="92170" name="Line 12"/>
                <p:cNvSpPr/>
                <p:nvPr/>
              </p:nvSpPr>
              <p:spPr>
                <a:xfrm>
                  <a:off x="646" y="3084"/>
                  <a:ext cx="1224" cy="0"/>
                </a:xfrm>
                <a:prstGeom prst="line">
                  <a:avLst/>
                </a:prstGeom>
                <a:ln w="19050" cap="flat" cmpd="sng">
                  <a:solidFill>
                    <a:schemeClr val="tx1"/>
                  </a:solidFill>
                  <a:prstDash val="solid"/>
                  <a:round/>
                  <a:headEnd type="none" w="med" len="med"/>
                  <a:tailEnd type="none" w="med" len="med"/>
                </a:ln>
              </p:spPr>
            </p:sp>
            <p:sp>
              <p:nvSpPr>
                <p:cNvPr id="92171" name="Line 13"/>
                <p:cNvSpPr/>
                <p:nvPr/>
              </p:nvSpPr>
              <p:spPr>
                <a:xfrm>
                  <a:off x="1245" y="3086"/>
                  <a:ext cx="0" cy="408"/>
                </a:xfrm>
                <a:prstGeom prst="line">
                  <a:avLst/>
                </a:prstGeom>
                <a:ln w="9525" cap="flat" cmpd="sng">
                  <a:solidFill>
                    <a:schemeClr val="tx1"/>
                  </a:solidFill>
                  <a:prstDash val="solid"/>
                  <a:round/>
                  <a:headEnd type="none" w="med" len="med"/>
                  <a:tailEnd type="none" w="med" len="med"/>
                </a:ln>
              </p:spPr>
            </p:sp>
            <p:sp>
              <p:nvSpPr>
                <p:cNvPr id="92172" name="AutoShape 14"/>
                <p:cNvSpPr/>
                <p:nvPr/>
              </p:nvSpPr>
              <p:spPr>
                <a:xfrm>
                  <a:off x="724" y="3121"/>
                  <a:ext cx="1246" cy="577"/>
                </a:xfrm>
                <a:prstGeom prst="wedgeRectCallout">
                  <a:avLst>
                    <a:gd name="adj1" fmla="val 28088"/>
                    <a:gd name="adj2" fmla="val 8926"/>
                  </a:avLst>
                </a:prstGeom>
                <a:solidFill>
                  <a:srgbClr val="FFFF99"/>
                </a:solidFill>
                <a:ln w="9525" cap="rnd" cmpd="sng">
                  <a:solidFill>
                    <a:schemeClr val="tx1"/>
                  </a:solidFill>
                  <a:prstDash val="sysDot"/>
                  <a:miter/>
                  <a:headEnd type="none" w="med" len="med"/>
                  <a:tailEnd type="none" w="med" len="med"/>
                </a:ln>
              </p:spPr>
              <p:txBody>
                <a:bodyPr anchor="t"/>
                <a:p>
                  <a:pPr lvl="0" indent="0" algn="ctr"/>
                  <a:r>
                    <a:rPr lang="zh-CN" altLang="en-US" sz="2000" dirty="0">
                      <a:latin typeface="Times New Roman" panose="02020603050405020304" pitchFamily="18" charset="0"/>
                      <a:ea typeface="宋体" panose="02010600030101010101" pitchFamily="2" charset="-122"/>
                    </a:rPr>
                    <a:t>借</a:t>
                  </a:r>
                  <a:r>
                    <a:rPr lang="zh-CN" altLang="en-US" sz="2000" b="1" dirty="0">
                      <a:latin typeface="Times New Roman" panose="02020603050405020304" pitchFamily="18" charset="0"/>
                      <a:ea typeface="宋体" panose="02010600030101010101" pitchFamily="2" charset="-122"/>
                    </a:rPr>
                    <a:t>  固定资产  </a:t>
                  </a:r>
                  <a:r>
                    <a:rPr lang="zh-CN" altLang="en-US" sz="2000" dirty="0">
                      <a:latin typeface="Times New Roman" panose="02020603050405020304" pitchFamily="18" charset="0"/>
                      <a:ea typeface="宋体" panose="02010600030101010101" pitchFamily="2" charset="-122"/>
                    </a:rPr>
                    <a:t>贷</a:t>
                  </a:r>
                  <a:endParaRPr lang="zh-CN" altLang="en-US" sz="2000" dirty="0">
                    <a:latin typeface="Times New Roman" panose="02020603050405020304" pitchFamily="18" charset="0"/>
                    <a:ea typeface="宋体" panose="02010600030101010101" pitchFamily="2" charset="-122"/>
                  </a:endParaRPr>
                </a:p>
                <a:p>
                  <a:pPr lvl="0" indent="0"/>
                  <a:r>
                    <a:rPr lang="en-US" altLang="zh-CN" sz="1600" b="1" dirty="0">
                      <a:latin typeface="宋体" panose="02010600030101010101" pitchFamily="2" charset="-122"/>
                      <a:ea typeface="宋体" panose="02010600030101010101" pitchFamily="2" charset="-122"/>
                    </a:rPr>
                    <a:t>×××     ×××</a:t>
                  </a:r>
                  <a:endParaRPr lang="en-US" altLang="zh-CN" sz="1600" b="1" dirty="0">
                    <a:latin typeface="宋体" panose="02010600030101010101" pitchFamily="2" charset="-122"/>
                    <a:ea typeface="宋体" panose="02010600030101010101" pitchFamily="2" charset="-122"/>
                  </a:endParaRPr>
                </a:p>
                <a:p>
                  <a:pPr lvl="0" indent="0"/>
                  <a:r>
                    <a:rPr lang="en-US" altLang="zh-CN" sz="1600" b="1" dirty="0">
                      <a:latin typeface="宋体" panose="02010600030101010101" pitchFamily="2" charset="-122"/>
                      <a:ea typeface="宋体" panose="02010600030101010101" pitchFamily="2" charset="-122"/>
                    </a:rPr>
                    <a:t>×××</a:t>
                  </a:r>
                  <a:endParaRPr lang="en-US" altLang="zh-CN" sz="1600" b="1" dirty="0">
                    <a:latin typeface="宋体" panose="02010600030101010101" pitchFamily="2" charset="-122"/>
                    <a:ea typeface="宋体" panose="02010600030101010101" pitchFamily="2" charset="-122"/>
                  </a:endParaRPr>
                </a:p>
              </p:txBody>
            </p:sp>
            <p:sp>
              <p:nvSpPr>
                <p:cNvPr id="92173" name="Line 15"/>
                <p:cNvSpPr/>
                <p:nvPr/>
              </p:nvSpPr>
              <p:spPr>
                <a:xfrm>
                  <a:off x="758" y="3356"/>
                  <a:ext cx="1190" cy="0"/>
                </a:xfrm>
                <a:prstGeom prst="line">
                  <a:avLst/>
                </a:prstGeom>
                <a:ln w="19050" cap="flat" cmpd="sng">
                  <a:solidFill>
                    <a:schemeClr val="tx1"/>
                  </a:solidFill>
                  <a:prstDash val="solid"/>
                  <a:round/>
                  <a:headEnd type="none" w="med" len="med"/>
                  <a:tailEnd type="none" w="med" len="med"/>
                </a:ln>
              </p:spPr>
            </p:sp>
            <p:sp>
              <p:nvSpPr>
                <p:cNvPr id="92174" name="Line 16"/>
                <p:cNvSpPr/>
                <p:nvPr/>
              </p:nvSpPr>
              <p:spPr>
                <a:xfrm>
                  <a:off x="1335" y="3358"/>
                  <a:ext cx="0" cy="340"/>
                </a:xfrm>
                <a:prstGeom prst="line">
                  <a:avLst/>
                </a:prstGeom>
                <a:ln w="9525" cap="flat" cmpd="sng">
                  <a:solidFill>
                    <a:schemeClr val="tx1"/>
                  </a:solidFill>
                  <a:prstDash val="solid"/>
                  <a:round/>
                  <a:headEnd type="none" w="med" len="med"/>
                  <a:tailEnd type="none" w="med" len="med"/>
                </a:ln>
              </p:spPr>
            </p:sp>
            <p:sp>
              <p:nvSpPr>
                <p:cNvPr id="92175" name="Line 17"/>
                <p:cNvSpPr/>
                <p:nvPr/>
              </p:nvSpPr>
              <p:spPr>
                <a:xfrm>
                  <a:off x="724" y="3525"/>
                  <a:ext cx="1224" cy="0"/>
                </a:xfrm>
                <a:prstGeom prst="line">
                  <a:avLst/>
                </a:prstGeom>
                <a:ln w="9525" cap="flat" cmpd="sng">
                  <a:solidFill>
                    <a:schemeClr val="tx1"/>
                  </a:solidFill>
                  <a:prstDash val="solid"/>
                  <a:round/>
                  <a:headEnd type="none" w="med" len="med"/>
                  <a:tailEnd type="none" w="med" len="med"/>
                </a:ln>
              </p:spPr>
            </p:sp>
          </p:grpSp>
          <p:grpSp>
            <p:nvGrpSpPr>
              <p:cNvPr id="92176" name="Group 18"/>
              <p:cNvGrpSpPr/>
              <p:nvPr/>
            </p:nvGrpSpPr>
            <p:grpSpPr>
              <a:xfrm>
                <a:off x="10065" y="5275"/>
                <a:ext cx="3735" cy="3492"/>
                <a:chOff x="4050" y="2396"/>
                <a:chExt cx="1494" cy="1397"/>
              </a:xfrm>
            </p:grpSpPr>
            <p:sp>
              <p:nvSpPr>
                <p:cNvPr id="92177" name="AutoShape 19"/>
                <p:cNvSpPr/>
                <p:nvPr/>
              </p:nvSpPr>
              <p:spPr>
                <a:xfrm>
                  <a:off x="4050" y="2396"/>
                  <a:ext cx="1246" cy="626"/>
                </a:xfrm>
                <a:prstGeom prst="wedgeRectCallout">
                  <a:avLst>
                    <a:gd name="adj1" fmla="val 28088"/>
                    <a:gd name="adj2" fmla="val 4315"/>
                  </a:avLst>
                </a:prstGeom>
                <a:solidFill>
                  <a:srgbClr val="FFFF99"/>
                </a:solidFill>
                <a:ln w="9525" cap="rnd" cmpd="sng">
                  <a:solidFill>
                    <a:schemeClr val="tx1"/>
                  </a:solidFill>
                  <a:prstDash val="sysDot"/>
                  <a:miter/>
                  <a:headEnd type="none" w="med" len="med"/>
                  <a:tailEnd type="none" w="med" len="med"/>
                </a:ln>
              </p:spPr>
              <p:txBody>
                <a:bodyPr anchor="t"/>
                <a:p>
                  <a:pPr lvl="0" indent="0" algn="ctr"/>
                  <a:r>
                    <a:rPr lang="zh-CN" altLang="en-US" sz="2000" dirty="0">
                      <a:latin typeface="Times New Roman" panose="02020603050405020304" pitchFamily="18" charset="0"/>
                      <a:ea typeface="宋体" panose="02010600030101010101" pitchFamily="2" charset="-122"/>
                    </a:rPr>
                    <a:t>借</a:t>
                  </a:r>
                  <a:r>
                    <a:rPr lang="zh-CN" altLang="en-US" sz="2000" b="1" dirty="0">
                      <a:latin typeface="Times New Roman" panose="02020603050405020304" pitchFamily="18" charset="0"/>
                      <a:ea typeface="宋体" panose="02010600030101010101" pitchFamily="2" charset="-122"/>
                    </a:rPr>
                    <a:t>  短期借款  </a:t>
                  </a:r>
                  <a:r>
                    <a:rPr lang="zh-CN" altLang="en-US" sz="2000" dirty="0">
                      <a:latin typeface="Times New Roman" panose="02020603050405020304" pitchFamily="18" charset="0"/>
                      <a:ea typeface="宋体" panose="02010600030101010101" pitchFamily="2" charset="-122"/>
                    </a:rPr>
                    <a:t>贷</a:t>
                  </a:r>
                  <a:endParaRPr lang="zh-CN" altLang="en-US" sz="2000" dirty="0">
                    <a:latin typeface="Times New Roman" panose="02020603050405020304" pitchFamily="18" charset="0"/>
                    <a:ea typeface="宋体" panose="02010600030101010101" pitchFamily="2" charset="-122"/>
                  </a:endParaRPr>
                </a:p>
              </p:txBody>
            </p:sp>
            <p:sp>
              <p:nvSpPr>
                <p:cNvPr id="92178" name="Line 20"/>
                <p:cNvSpPr/>
                <p:nvPr/>
              </p:nvSpPr>
              <p:spPr>
                <a:xfrm>
                  <a:off x="4051" y="2631"/>
                  <a:ext cx="1224" cy="0"/>
                </a:xfrm>
                <a:prstGeom prst="line">
                  <a:avLst/>
                </a:prstGeom>
                <a:ln w="19050" cap="flat" cmpd="sng">
                  <a:solidFill>
                    <a:schemeClr val="tx1"/>
                  </a:solidFill>
                  <a:prstDash val="solid"/>
                  <a:round/>
                  <a:headEnd type="none" w="med" len="med"/>
                  <a:tailEnd type="none" w="med" len="med"/>
                </a:ln>
              </p:spPr>
            </p:sp>
            <p:sp>
              <p:nvSpPr>
                <p:cNvPr id="92179" name="Line 21"/>
                <p:cNvSpPr/>
                <p:nvPr/>
              </p:nvSpPr>
              <p:spPr>
                <a:xfrm>
                  <a:off x="4661" y="2633"/>
                  <a:ext cx="0" cy="408"/>
                </a:xfrm>
                <a:prstGeom prst="line">
                  <a:avLst/>
                </a:prstGeom>
                <a:ln w="9525" cap="flat" cmpd="sng">
                  <a:solidFill>
                    <a:schemeClr val="tx1"/>
                  </a:solidFill>
                  <a:prstDash val="solid"/>
                  <a:round/>
                  <a:headEnd type="none" w="med" len="med"/>
                  <a:tailEnd type="none" w="med" len="med"/>
                </a:ln>
              </p:spPr>
            </p:sp>
            <p:sp>
              <p:nvSpPr>
                <p:cNvPr id="92180" name="AutoShape 22"/>
                <p:cNvSpPr/>
                <p:nvPr/>
              </p:nvSpPr>
              <p:spPr>
                <a:xfrm>
                  <a:off x="4129" y="2672"/>
                  <a:ext cx="1246" cy="622"/>
                </a:xfrm>
                <a:prstGeom prst="wedgeRectCallout">
                  <a:avLst>
                    <a:gd name="adj1" fmla="val 28088"/>
                    <a:gd name="adj2" fmla="val 4662"/>
                  </a:avLst>
                </a:prstGeom>
                <a:solidFill>
                  <a:srgbClr val="FFFF99"/>
                </a:solidFill>
                <a:ln w="9525" cap="rnd" cmpd="sng">
                  <a:solidFill>
                    <a:schemeClr val="tx1"/>
                  </a:solidFill>
                  <a:prstDash val="sysDot"/>
                  <a:miter/>
                  <a:headEnd type="none" w="med" len="med"/>
                  <a:tailEnd type="none" w="med" len="med"/>
                </a:ln>
              </p:spPr>
              <p:txBody>
                <a:bodyPr anchor="t"/>
                <a:p>
                  <a:pPr lvl="0" indent="0" algn="ctr"/>
                  <a:r>
                    <a:rPr lang="zh-CN" altLang="en-US" sz="2000" dirty="0">
                      <a:latin typeface="Times New Roman" panose="02020603050405020304" pitchFamily="18" charset="0"/>
                      <a:ea typeface="宋体" panose="02010600030101010101" pitchFamily="2" charset="-122"/>
                    </a:rPr>
                    <a:t>借  </a:t>
                  </a:r>
                  <a:r>
                    <a:rPr lang="zh-CN" altLang="en-US" sz="2000" b="1" dirty="0">
                      <a:latin typeface="Times New Roman" panose="02020603050405020304" pitchFamily="18" charset="0"/>
                      <a:ea typeface="宋体" panose="02010600030101010101" pitchFamily="2" charset="-122"/>
                    </a:rPr>
                    <a:t>应付账款  </a:t>
                  </a:r>
                  <a:r>
                    <a:rPr lang="zh-CN" altLang="en-US" sz="2000" dirty="0">
                      <a:latin typeface="Times New Roman" panose="02020603050405020304" pitchFamily="18" charset="0"/>
                      <a:ea typeface="宋体" panose="02010600030101010101" pitchFamily="2" charset="-122"/>
                    </a:rPr>
                    <a:t>贷</a:t>
                  </a:r>
                  <a:endParaRPr lang="zh-CN" altLang="en-US" sz="2000" b="1" dirty="0">
                    <a:latin typeface="Times New Roman" panose="02020603050405020304" pitchFamily="18" charset="0"/>
                    <a:ea typeface="宋体" panose="02010600030101010101" pitchFamily="2" charset="-122"/>
                  </a:endParaRPr>
                </a:p>
              </p:txBody>
            </p:sp>
            <p:sp>
              <p:nvSpPr>
                <p:cNvPr id="92181" name="Line 23"/>
                <p:cNvSpPr/>
                <p:nvPr/>
              </p:nvSpPr>
              <p:spPr>
                <a:xfrm>
                  <a:off x="4141" y="2907"/>
                  <a:ext cx="1224" cy="0"/>
                </a:xfrm>
                <a:prstGeom prst="line">
                  <a:avLst/>
                </a:prstGeom>
                <a:ln w="19050" cap="flat" cmpd="sng">
                  <a:solidFill>
                    <a:schemeClr val="tx1"/>
                  </a:solidFill>
                  <a:prstDash val="solid"/>
                  <a:round/>
                  <a:headEnd type="none" w="med" len="med"/>
                  <a:tailEnd type="none" w="med" len="med"/>
                </a:ln>
              </p:spPr>
            </p:sp>
            <p:sp>
              <p:nvSpPr>
                <p:cNvPr id="92182" name="Line 24"/>
                <p:cNvSpPr/>
                <p:nvPr/>
              </p:nvSpPr>
              <p:spPr>
                <a:xfrm>
                  <a:off x="4740" y="2909"/>
                  <a:ext cx="0" cy="408"/>
                </a:xfrm>
                <a:prstGeom prst="line">
                  <a:avLst/>
                </a:prstGeom>
                <a:ln w="9525" cap="flat" cmpd="sng">
                  <a:solidFill>
                    <a:schemeClr val="tx1"/>
                  </a:solidFill>
                  <a:prstDash val="solid"/>
                  <a:round/>
                  <a:headEnd type="none" w="med" len="med"/>
                  <a:tailEnd type="none" w="med" len="med"/>
                </a:ln>
              </p:spPr>
            </p:sp>
            <p:sp>
              <p:nvSpPr>
                <p:cNvPr id="92183" name="AutoShape 25"/>
                <p:cNvSpPr/>
                <p:nvPr/>
              </p:nvSpPr>
              <p:spPr>
                <a:xfrm>
                  <a:off x="4220" y="2944"/>
                  <a:ext cx="1246" cy="622"/>
                </a:xfrm>
                <a:prstGeom prst="wedgeRectCallout">
                  <a:avLst>
                    <a:gd name="adj1" fmla="val 28088"/>
                    <a:gd name="adj2" fmla="val 4662"/>
                  </a:avLst>
                </a:prstGeom>
                <a:solidFill>
                  <a:srgbClr val="FFFF99"/>
                </a:solidFill>
                <a:ln w="9525" cap="rnd" cmpd="sng">
                  <a:solidFill>
                    <a:schemeClr val="tx1"/>
                  </a:solidFill>
                  <a:prstDash val="sysDot"/>
                  <a:miter/>
                  <a:headEnd type="none" w="med" len="med"/>
                  <a:tailEnd type="none" w="med" len="med"/>
                </a:ln>
              </p:spPr>
              <p:txBody>
                <a:bodyPr anchor="t"/>
                <a:p>
                  <a:pPr lvl="0" indent="0" algn="ctr"/>
                  <a:r>
                    <a:rPr lang="zh-CN" altLang="en-US" sz="2000" dirty="0">
                      <a:latin typeface="Times New Roman" panose="02020603050405020304" pitchFamily="18" charset="0"/>
                      <a:ea typeface="宋体" panose="02010600030101010101" pitchFamily="2" charset="-122"/>
                    </a:rPr>
                    <a:t>借    </a:t>
                  </a:r>
                  <a:r>
                    <a:rPr lang="zh-CN" altLang="en-US" sz="2000" b="1" dirty="0">
                      <a:latin typeface="Times New Roman" panose="02020603050405020304" pitchFamily="18" charset="0"/>
                      <a:ea typeface="宋体" panose="02010600030101010101" pitchFamily="2" charset="-122"/>
                    </a:rPr>
                    <a:t>股    本    </a:t>
                  </a:r>
                  <a:r>
                    <a:rPr lang="zh-CN" altLang="en-US" sz="2000" dirty="0">
                      <a:latin typeface="Times New Roman" panose="02020603050405020304" pitchFamily="18" charset="0"/>
                      <a:ea typeface="宋体" panose="02010600030101010101" pitchFamily="2" charset="-122"/>
                    </a:rPr>
                    <a:t>贷</a:t>
                  </a:r>
                  <a:endParaRPr lang="zh-CN" altLang="en-US" sz="2000" b="1" dirty="0">
                    <a:latin typeface="Times New Roman" panose="02020603050405020304" pitchFamily="18" charset="0"/>
                    <a:ea typeface="宋体" panose="02010600030101010101" pitchFamily="2" charset="-122"/>
                  </a:endParaRPr>
                </a:p>
              </p:txBody>
            </p:sp>
            <p:sp>
              <p:nvSpPr>
                <p:cNvPr id="92184" name="Line 26"/>
                <p:cNvSpPr/>
                <p:nvPr/>
              </p:nvSpPr>
              <p:spPr>
                <a:xfrm>
                  <a:off x="4220" y="3179"/>
                  <a:ext cx="1224" cy="0"/>
                </a:xfrm>
                <a:prstGeom prst="line">
                  <a:avLst/>
                </a:prstGeom>
                <a:ln w="19050" cap="flat" cmpd="sng">
                  <a:solidFill>
                    <a:schemeClr val="tx1"/>
                  </a:solidFill>
                  <a:prstDash val="solid"/>
                  <a:round/>
                  <a:headEnd type="none" w="med" len="med"/>
                  <a:tailEnd type="none" w="med" len="med"/>
                </a:ln>
              </p:spPr>
            </p:sp>
            <p:sp>
              <p:nvSpPr>
                <p:cNvPr id="92185" name="Line 27"/>
                <p:cNvSpPr/>
                <p:nvPr/>
              </p:nvSpPr>
              <p:spPr>
                <a:xfrm>
                  <a:off x="4819" y="3181"/>
                  <a:ext cx="0" cy="408"/>
                </a:xfrm>
                <a:prstGeom prst="line">
                  <a:avLst/>
                </a:prstGeom>
                <a:ln w="9525" cap="flat" cmpd="sng">
                  <a:solidFill>
                    <a:schemeClr val="tx1"/>
                  </a:solidFill>
                  <a:prstDash val="solid"/>
                  <a:round/>
                  <a:headEnd type="none" w="med" len="med"/>
                  <a:tailEnd type="none" w="med" len="med"/>
                </a:ln>
              </p:spPr>
            </p:sp>
            <p:sp>
              <p:nvSpPr>
                <p:cNvPr id="92186" name="AutoShape 28"/>
                <p:cNvSpPr/>
                <p:nvPr/>
              </p:nvSpPr>
              <p:spPr>
                <a:xfrm>
                  <a:off x="4298" y="3216"/>
                  <a:ext cx="1246" cy="577"/>
                </a:xfrm>
                <a:prstGeom prst="wedgeRectCallout">
                  <a:avLst>
                    <a:gd name="adj1" fmla="val 28088"/>
                    <a:gd name="adj2" fmla="val 8926"/>
                  </a:avLst>
                </a:prstGeom>
                <a:solidFill>
                  <a:srgbClr val="FFFF99"/>
                </a:solidFill>
                <a:ln w="9525" cap="rnd" cmpd="sng">
                  <a:solidFill>
                    <a:schemeClr val="tx1"/>
                  </a:solidFill>
                  <a:prstDash val="sysDot"/>
                  <a:miter/>
                  <a:headEnd type="none" w="med" len="med"/>
                  <a:tailEnd type="none" w="med" len="med"/>
                </a:ln>
              </p:spPr>
              <p:txBody>
                <a:bodyPr anchor="t"/>
                <a:p>
                  <a:pPr lvl="0" indent="0" algn="ctr"/>
                  <a:r>
                    <a:rPr lang="zh-CN" altLang="en-US" sz="2000" dirty="0">
                      <a:latin typeface="Times New Roman" panose="02020603050405020304" pitchFamily="18" charset="0"/>
                      <a:ea typeface="宋体" panose="02010600030101010101" pitchFamily="2" charset="-122"/>
                    </a:rPr>
                    <a:t>借  </a:t>
                  </a:r>
                  <a:r>
                    <a:rPr lang="zh-CN" altLang="en-US" sz="2000" b="1" dirty="0">
                      <a:latin typeface="Times New Roman" panose="02020603050405020304" pitchFamily="18" charset="0"/>
                      <a:ea typeface="宋体" panose="02010600030101010101" pitchFamily="2" charset="-122"/>
                    </a:rPr>
                    <a:t>资本公积  </a:t>
                  </a:r>
                  <a:r>
                    <a:rPr lang="zh-CN" altLang="en-US" sz="2000" dirty="0">
                      <a:latin typeface="Times New Roman" panose="02020603050405020304" pitchFamily="18" charset="0"/>
                      <a:ea typeface="宋体" panose="02010600030101010101" pitchFamily="2" charset="-122"/>
                    </a:rPr>
                    <a:t>贷</a:t>
                  </a:r>
                  <a:endParaRPr lang="zh-CN" altLang="en-US" sz="2000" b="1" dirty="0">
                    <a:latin typeface="Times New Roman" panose="02020603050405020304" pitchFamily="18" charset="0"/>
                    <a:ea typeface="宋体" panose="02010600030101010101" pitchFamily="2" charset="-122"/>
                  </a:endParaRPr>
                </a:p>
                <a:p>
                  <a:pPr lvl="0" indent="0"/>
                  <a:r>
                    <a:rPr lang="en-US" altLang="zh-CN" sz="1600" b="1" dirty="0">
                      <a:latin typeface="宋体" panose="02010600030101010101" pitchFamily="2" charset="-122"/>
                      <a:ea typeface="宋体" panose="02010600030101010101" pitchFamily="2" charset="-122"/>
                    </a:rPr>
                    <a:t>×××     ×××</a:t>
                  </a:r>
                  <a:endParaRPr lang="en-US" altLang="zh-CN" sz="1600" b="1" dirty="0">
                    <a:latin typeface="宋体" panose="02010600030101010101" pitchFamily="2" charset="-122"/>
                    <a:ea typeface="宋体" panose="02010600030101010101" pitchFamily="2" charset="-122"/>
                  </a:endParaRPr>
                </a:p>
                <a:p>
                  <a:pPr lvl="0" indent="0"/>
                  <a:r>
                    <a:rPr lang="en-US" altLang="zh-CN" sz="1600" b="1" dirty="0">
                      <a:latin typeface="宋体" panose="02010600030101010101" pitchFamily="2" charset="-122"/>
                      <a:ea typeface="宋体" panose="02010600030101010101" pitchFamily="2" charset="-122"/>
                    </a:rPr>
                    <a:t>           ×××</a:t>
                  </a:r>
                  <a:endParaRPr lang="en-US" altLang="zh-CN" sz="1600" b="1" dirty="0">
                    <a:latin typeface="宋体" panose="02010600030101010101" pitchFamily="2" charset="-122"/>
                    <a:ea typeface="宋体" panose="02010600030101010101" pitchFamily="2" charset="-122"/>
                  </a:endParaRPr>
                </a:p>
              </p:txBody>
            </p:sp>
            <p:sp>
              <p:nvSpPr>
                <p:cNvPr id="92187" name="Line 29"/>
                <p:cNvSpPr/>
                <p:nvPr/>
              </p:nvSpPr>
              <p:spPr>
                <a:xfrm>
                  <a:off x="4332" y="3451"/>
                  <a:ext cx="1190" cy="0"/>
                </a:xfrm>
                <a:prstGeom prst="line">
                  <a:avLst/>
                </a:prstGeom>
                <a:ln w="19050" cap="flat" cmpd="sng">
                  <a:solidFill>
                    <a:schemeClr val="tx1"/>
                  </a:solidFill>
                  <a:prstDash val="solid"/>
                  <a:round/>
                  <a:headEnd type="none" w="med" len="med"/>
                  <a:tailEnd type="none" w="med" len="med"/>
                </a:ln>
              </p:spPr>
            </p:sp>
            <p:sp>
              <p:nvSpPr>
                <p:cNvPr id="92188" name="Line 30"/>
                <p:cNvSpPr/>
                <p:nvPr/>
              </p:nvSpPr>
              <p:spPr>
                <a:xfrm>
                  <a:off x="4909" y="3453"/>
                  <a:ext cx="0" cy="340"/>
                </a:xfrm>
                <a:prstGeom prst="line">
                  <a:avLst/>
                </a:prstGeom>
                <a:ln w="9525" cap="flat" cmpd="sng">
                  <a:solidFill>
                    <a:schemeClr val="tx1"/>
                  </a:solidFill>
                  <a:prstDash val="solid"/>
                  <a:round/>
                  <a:headEnd type="none" w="med" len="med"/>
                  <a:tailEnd type="none" w="med" len="med"/>
                </a:ln>
              </p:spPr>
            </p:sp>
            <p:sp>
              <p:nvSpPr>
                <p:cNvPr id="92189" name="Line 31"/>
                <p:cNvSpPr/>
                <p:nvPr/>
              </p:nvSpPr>
              <p:spPr>
                <a:xfrm>
                  <a:off x="4298" y="3620"/>
                  <a:ext cx="1224" cy="0"/>
                </a:xfrm>
                <a:prstGeom prst="line">
                  <a:avLst/>
                </a:prstGeom>
                <a:ln w="9525" cap="flat" cmpd="sng">
                  <a:solidFill>
                    <a:schemeClr val="tx1"/>
                  </a:solidFill>
                  <a:prstDash val="solid"/>
                  <a:round/>
                  <a:headEnd type="none" w="med" len="med"/>
                  <a:tailEnd type="none" w="med" len="med"/>
                </a:ln>
              </p:spPr>
            </p:sp>
          </p:grpSp>
          <p:grpSp>
            <p:nvGrpSpPr>
              <p:cNvPr id="92190" name="Group 37"/>
              <p:cNvGrpSpPr/>
              <p:nvPr/>
            </p:nvGrpSpPr>
            <p:grpSpPr>
              <a:xfrm>
                <a:off x="1200" y="8117"/>
                <a:ext cx="12360" cy="765"/>
                <a:chOff x="793" y="3463"/>
                <a:chExt cx="4400" cy="318"/>
              </a:xfrm>
            </p:grpSpPr>
            <p:sp>
              <p:nvSpPr>
                <p:cNvPr id="92191" name="AutoShape 38"/>
                <p:cNvSpPr/>
                <p:nvPr/>
              </p:nvSpPr>
              <p:spPr>
                <a:xfrm>
                  <a:off x="2381" y="3463"/>
                  <a:ext cx="1225" cy="318"/>
                </a:xfrm>
                <a:prstGeom prst="wedgeRoundRectCallout">
                  <a:avLst>
                    <a:gd name="adj1" fmla="val 32778"/>
                    <a:gd name="adj2" fmla="val 7231"/>
                    <a:gd name="adj3" fmla="val 16667"/>
                  </a:avLst>
                </a:prstGeom>
                <a:solidFill>
                  <a:srgbClr val="99FF99"/>
                </a:solidFill>
                <a:ln w="9525" cap="flat" cmpd="sng">
                  <a:solidFill>
                    <a:schemeClr val="tx1"/>
                  </a:solidFill>
                  <a:prstDash val="sysDot"/>
                  <a:miter/>
                  <a:headEnd type="none" w="med" len="med"/>
                  <a:tailEnd type="none" w="med" len="med"/>
                </a:ln>
              </p:spPr>
              <p:txBody>
                <a:bodyPr anchor="t"/>
                <a:p>
                  <a:pPr lvl="0" indent="0" algn="ctr"/>
                  <a:r>
                    <a:rPr lang="zh-CN" altLang="en-US" sz="2000" b="1" dirty="0">
                      <a:solidFill>
                        <a:srgbClr val="FF0000"/>
                      </a:solidFill>
                      <a:latin typeface="Times New Roman" panose="02020603050405020304" pitchFamily="18" charset="0"/>
                      <a:ea typeface="宋体" panose="02010600030101010101" pitchFamily="2" charset="-122"/>
                    </a:rPr>
                    <a:t>账户发生额</a:t>
                  </a:r>
                  <a:endParaRPr lang="zh-CN" altLang="en-US" sz="2000" b="1" dirty="0">
                    <a:solidFill>
                      <a:srgbClr val="FF0000"/>
                    </a:solidFill>
                    <a:latin typeface="Times New Roman" panose="02020603050405020304" pitchFamily="18" charset="0"/>
                    <a:ea typeface="宋体" panose="02010600030101010101" pitchFamily="2" charset="-122"/>
                  </a:endParaRPr>
                </a:p>
              </p:txBody>
            </p:sp>
            <p:sp>
              <p:nvSpPr>
                <p:cNvPr id="92192" name="Line 39"/>
                <p:cNvSpPr/>
                <p:nvPr/>
              </p:nvSpPr>
              <p:spPr>
                <a:xfrm flipH="1">
                  <a:off x="793" y="3521"/>
                  <a:ext cx="1407" cy="0"/>
                </a:xfrm>
                <a:prstGeom prst="line">
                  <a:avLst/>
                </a:prstGeom>
                <a:ln w="19050" cap="flat" cmpd="sng">
                  <a:solidFill>
                    <a:srgbClr val="0000FF"/>
                  </a:solidFill>
                  <a:prstDash val="solid"/>
                  <a:round/>
                  <a:headEnd type="none" w="med" len="med"/>
                  <a:tailEnd type="triangle" w="sm" len="lg"/>
                </a:ln>
              </p:spPr>
            </p:sp>
            <p:sp>
              <p:nvSpPr>
                <p:cNvPr id="92193" name="Line 40"/>
                <p:cNvSpPr/>
                <p:nvPr/>
              </p:nvSpPr>
              <p:spPr>
                <a:xfrm flipV="1">
                  <a:off x="3787" y="3521"/>
                  <a:ext cx="1406" cy="0"/>
                </a:xfrm>
                <a:prstGeom prst="line">
                  <a:avLst/>
                </a:prstGeom>
                <a:ln w="19050" cap="flat" cmpd="sng">
                  <a:solidFill>
                    <a:srgbClr val="0000FF"/>
                  </a:solidFill>
                  <a:prstDash val="solid"/>
                  <a:round/>
                  <a:headEnd type="none" w="med" len="med"/>
                  <a:tailEnd type="triangle" w="sm" len="lg"/>
                </a:ln>
              </p:spPr>
            </p:sp>
            <p:sp>
              <p:nvSpPr>
                <p:cNvPr id="92194" name="Line 41"/>
                <p:cNvSpPr/>
                <p:nvPr/>
              </p:nvSpPr>
              <p:spPr>
                <a:xfrm>
                  <a:off x="2200" y="3521"/>
                  <a:ext cx="181" cy="91"/>
                </a:xfrm>
                <a:prstGeom prst="line">
                  <a:avLst/>
                </a:prstGeom>
                <a:ln w="19050" cap="flat" cmpd="sng">
                  <a:solidFill>
                    <a:srgbClr val="0000FF"/>
                  </a:solidFill>
                  <a:prstDash val="solid"/>
                  <a:round/>
                  <a:headEnd type="none" w="med" len="med"/>
                  <a:tailEnd type="none" w="med" len="med"/>
                </a:ln>
              </p:spPr>
            </p:sp>
            <p:sp>
              <p:nvSpPr>
                <p:cNvPr id="92195" name="Line 42"/>
                <p:cNvSpPr/>
                <p:nvPr/>
              </p:nvSpPr>
              <p:spPr>
                <a:xfrm flipV="1">
                  <a:off x="3606" y="3521"/>
                  <a:ext cx="181" cy="90"/>
                </a:xfrm>
                <a:prstGeom prst="line">
                  <a:avLst/>
                </a:prstGeom>
                <a:ln w="19050" cap="flat" cmpd="sng">
                  <a:solidFill>
                    <a:srgbClr val="0000FF"/>
                  </a:solidFill>
                  <a:prstDash val="solid"/>
                  <a:round/>
                  <a:headEnd type="none" w="med" len="med"/>
                  <a:tailEnd type="none" w="med" len="med"/>
                </a:ln>
              </p:spPr>
            </p:sp>
          </p:grpSp>
          <p:grpSp>
            <p:nvGrpSpPr>
              <p:cNvPr id="92196" name="Group 61"/>
              <p:cNvGrpSpPr/>
              <p:nvPr/>
            </p:nvGrpSpPr>
            <p:grpSpPr>
              <a:xfrm>
                <a:off x="4252" y="5162"/>
                <a:ext cx="5587" cy="2520"/>
                <a:chOff x="1701" y="2256"/>
                <a:chExt cx="2222" cy="1008"/>
              </a:xfrm>
            </p:grpSpPr>
            <p:grpSp>
              <p:nvGrpSpPr>
                <p:cNvPr id="92197" name="Group 32"/>
                <p:cNvGrpSpPr/>
                <p:nvPr/>
              </p:nvGrpSpPr>
              <p:grpSpPr>
                <a:xfrm>
                  <a:off x="1701" y="2488"/>
                  <a:ext cx="2222" cy="776"/>
                  <a:chOff x="1701" y="2659"/>
                  <a:chExt cx="2222" cy="907"/>
                </a:xfrm>
              </p:grpSpPr>
              <p:sp>
                <p:nvSpPr>
                  <p:cNvPr id="92198" name="AutoShape 33"/>
                  <p:cNvSpPr/>
                  <p:nvPr/>
                </p:nvSpPr>
                <p:spPr>
                  <a:xfrm>
                    <a:off x="1701" y="2659"/>
                    <a:ext cx="2222" cy="907"/>
                  </a:xfrm>
                  <a:prstGeom prst="wedgeRectCallout">
                    <a:avLst>
                      <a:gd name="adj1" fmla="val -3241"/>
                      <a:gd name="adj2" fmla="val 22324"/>
                    </a:avLst>
                  </a:prstGeom>
                  <a:solidFill>
                    <a:srgbClr val="CCFFCC"/>
                  </a:solidFill>
                  <a:ln w="38100" cap="flat" cmpd="dbl">
                    <a:solidFill>
                      <a:srgbClr val="FF0000"/>
                    </a:solidFill>
                    <a:prstDash val="solid"/>
                    <a:miter/>
                    <a:headEnd type="none" w="med" len="med"/>
                    <a:tailEnd type="none" w="med" len="med"/>
                  </a:ln>
                </p:spPr>
                <p:txBody>
                  <a:bodyPr anchor="t"/>
                  <a:p>
                    <a:pPr lvl="0" indent="0" algn="ctr"/>
                    <a:endParaRPr lang="zh-CN" altLang="zh-CN" sz="3200" b="1" dirty="0">
                      <a:latin typeface="Times New Roman" panose="02020603050405020304" pitchFamily="18" charset="0"/>
                      <a:ea typeface="宋体" panose="02010600030101010101" pitchFamily="2" charset="-122"/>
                    </a:endParaRPr>
                  </a:p>
                </p:txBody>
              </p:sp>
              <p:sp>
                <p:nvSpPr>
                  <p:cNvPr id="92199" name="AutoShape 34"/>
                  <p:cNvSpPr/>
                  <p:nvPr/>
                </p:nvSpPr>
                <p:spPr>
                  <a:xfrm>
                    <a:off x="1746" y="2750"/>
                    <a:ext cx="907" cy="816"/>
                  </a:xfrm>
                  <a:prstGeom prst="wedgeRectCallout">
                    <a:avLst>
                      <a:gd name="adj1" fmla="val 6560"/>
                      <a:gd name="adj2" fmla="val 28431"/>
                    </a:avLst>
                  </a:prstGeom>
                  <a:noFill/>
                  <a:ln w="9525">
                    <a:noFill/>
                  </a:ln>
                </p:spPr>
                <p:txBody>
                  <a:bodyPr anchor="t"/>
                  <a:p>
                    <a:pPr lvl="0" indent="0" algn="ctr"/>
                    <a:r>
                      <a:rPr lang="zh-CN" altLang="en-US" sz="2000" b="1" dirty="0">
                        <a:solidFill>
                          <a:srgbClr val="0000FF"/>
                        </a:solidFill>
                        <a:latin typeface="Times New Roman" panose="02020603050405020304" pitchFamily="18" charset="0"/>
                        <a:ea typeface="宋体" panose="02010600030101010101" pitchFamily="2" charset="-122"/>
                      </a:rPr>
                      <a:t>全部账户的借方发生额合计</a:t>
                    </a:r>
                    <a:endParaRPr lang="zh-CN" altLang="en-US" sz="2000" b="1" dirty="0">
                      <a:solidFill>
                        <a:srgbClr val="0000FF"/>
                      </a:solidFill>
                      <a:latin typeface="Times New Roman" panose="02020603050405020304" pitchFamily="18" charset="0"/>
                      <a:ea typeface="宋体" panose="02010600030101010101" pitchFamily="2" charset="-122"/>
                    </a:endParaRPr>
                  </a:p>
                </p:txBody>
              </p:sp>
              <p:sp>
                <p:nvSpPr>
                  <p:cNvPr id="92200" name="AutoShape 35"/>
                  <p:cNvSpPr/>
                  <p:nvPr/>
                </p:nvSpPr>
                <p:spPr>
                  <a:xfrm>
                    <a:off x="2970" y="2750"/>
                    <a:ext cx="907" cy="816"/>
                  </a:xfrm>
                  <a:prstGeom prst="wedgeRectCallout">
                    <a:avLst>
                      <a:gd name="adj1" fmla="val 6560"/>
                      <a:gd name="adj2" fmla="val 28431"/>
                    </a:avLst>
                  </a:prstGeom>
                  <a:noFill/>
                  <a:ln w="9525">
                    <a:noFill/>
                  </a:ln>
                </p:spPr>
                <p:txBody>
                  <a:bodyPr anchor="t"/>
                  <a:p>
                    <a:pPr lvl="0" indent="0" algn="ctr"/>
                    <a:r>
                      <a:rPr lang="zh-CN" altLang="en-US" sz="2000" b="1" dirty="0">
                        <a:solidFill>
                          <a:srgbClr val="0000FF"/>
                        </a:solidFill>
                        <a:latin typeface="Times New Roman" panose="02020603050405020304" pitchFamily="18" charset="0"/>
                        <a:ea typeface="宋体" panose="02010600030101010101" pitchFamily="2" charset="-122"/>
                      </a:rPr>
                      <a:t>全部账户的贷方发生额合计</a:t>
                    </a:r>
                    <a:endParaRPr lang="zh-CN" altLang="en-US" sz="2000" b="1" dirty="0">
                      <a:solidFill>
                        <a:srgbClr val="0000FF"/>
                      </a:solidFill>
                      <a:latin typeface="Times New Roman" panose="02020603050405020304" pitchFamily="18" charset="0"/>
                      <a:ea typeface="宋体" panose="02010600030101010101" pitchFamily="2" charset="-122"/>
                    </a:endParaRPr>
                  </a:p>
                </p:txBody>
              </p:sp>
              <p:sp>
                <p:nvSpPr>
                  <p:cNvPr id="92201" name="AutoShape 36"/>
                  <p:cNvSpPr/>
                  <p:nvPr/>
                </p:nvSpPr>
                <p:spPr>
                  <a:xfrm>
                    <a:off x="2653" y="2977"/>
                    <a:ext cx="317" cy="272"/>
                  </a:xfrm>
                  <a:prstGeom prst="wedgeRectCallout">
                    <a:avLst>
                      <a:gd name="adj1" fmla="val 10255"/>
                      <a:gd name="adj2" fmla="val 24264"/>
                    </a:avLst>
                  </a:prstGeom>
                  <a:noFill/>
                  <a:ln w="9525">
                    <a:noFill/>
                  </a:ln>
                </p:spPr>
                <p:txBody>
                  <a:bodyPr anchor="t"/>
                  <a:p>
                    <a:pPr lvl="0" indent="0" algn="ctr"/>
                    <a:r>
                      <a:rPr lang="zh-CN" altLang="en-US" sz="2400" b="1" dirty="0">
                        <a:solidFill>
                          <a:srgbClr val="0000FF"/>
                        </a:solidFill>
                        <a:latin typeface="Times New Roman" panose="02020603050405020304" pitchFamily="18" charset="0"/>
                        <a:ea typeface="宋体" panose="02010600030101010101" pitchFamily="2" charset="-122"/>
                      </a:rPr>
                      <a:t>＝</a:t>
                    </a:r>
                    <a:endParaRPr lang="zh-CN" altLang="en-US" sz="2400" b="1" dirty="0">
                      <a:solidFill>
                        <a:srgbClr val="0000FF"/>
                      </a:solidFill>
                      <a:latin typeface="Times New Roman" panose="02020603050405020304" pitchFamily="18" charset="0"/>
                      <a:ea typeface="宋体" panose="02010600030101010101" pitchFamily="2" charset="-122"/>
                    </a:endParaRPr>
                  </a:p>
                </p:txBody>
              </p:sp>
            </p:grpSp>
            <p:sp>
              <p:nvSpPr>
                <p:cNvPr id="92202" name="AutoShape 43"/>
                <p:cNvSpPr/>
                <p:nvPr/>
              </p:nvSpPr>
              <p:spPr>
                <a:xfrm>
                  <a:off x="2245" y="2256"/>
                  <a:ext cx="1179" cy="288"/>
                </a:xfrm>
                <a:prstGeom prst="wedgeRoundRectCallout">
                  <a:avLst>
                    <a:gd name="adj1" fmla="val -6491"/>
                    <a:gd name="adj2" fmla="val -10069"/>
                    <a:gd name="adj3" fmla="val 16667"/>
                  </a:avLst>
                </a:prstGeom>
                <a:solidFill>
                  <a:srgbClr val="CCFFCC"/>
                </a:solidFill>
                <a:ln w="9525" cap="flat" cmpd="sng">
                  <a:solidFill>
                    <a:schemeClr val="tx1"/>
                  </a:solidFill>
                  <a:prstDash val="sysDot"/>
                  <a:miter/>
                  <a:headEnd type="none" w="med" len="med"/>
                  <a:tailEnd type="none" w="med" len="med"/>
                </a:ln>
              </p:spPr>
              <p:txBody>
                <a:bodyPr anchor="t"/>
                <a:p>
                  <a:pPr lvl="0" indent="0" algn="ctr"/>
                  <a:r>
                    <a:rPr lang="zh-CN" altLang="en-US" sz="2000" b="1" dirty="0">
                      <a:solidFill>
                        <a:srgbClr val="0000FF"/>
                      </a:solidFill>
                      <a:latin typeface="Times New Roman" panose="02020603050405020304" pitchFamily="18" charset="0"/>
                      <a:ea typeface="宋体" panose="02010600030101010101" pitchFamily="2" charset="-122"/>
                    </a:rPr>
                    <a:t>一定会计期间</a:t>
                  </a:r>
                  <a:endParaRPr lang="zh-CN" altLang="en-US" sz="2000" b="1" dirty="0">
                    <a:solidFill>
                      <a:srgbClr val="0000FF"/>
                    </a:solidFill>
                    <a:latin typeface="Times New Roman" panose="02020603050405020304" pitchFamily="18" charset="0"/>
                    <a:ea typeface="宋体" panose="02010600030101010101" pitchFamily="2" charset="-122"/>
                  </a:endParaRPr>
                </a:p>
              </p:txBody>
            </p:sp>
          </p:grpSp>
          <p:sp>
            <p:nvSpPr>
              <p:cNvPr id="92203" name="AutoShape 44"/>
              <p:cNvSpPr/>
              <p:nvPr/>
            </p:nvSpPr>
            <p:spPr>
              <a:xfrm>
                <a:off x="1077" y="9232"/>
                <a:ext cx="2495" cy="680"/>
              </a:xfrm>
              <a:prstGeom prst="wedgeRoundRectCallout">
                <a:avLst>
                  <a:gd name="adj1" fmla="val -23745"/>
                  <a:gd name="adj2" fmla="val 8824"/>
                  <a:gd name="adj3" fmla="val 16667"/>
                </a:avLst>
              </a:prstGeom>
              <a:solidFill>
                <a:srgbClr val="CCFFFF"/>
              </a:solidFill>
              <a:ln w="9525" cap="flat" cmpd="sng">
                <a:solidFill>
                  <a:schemeClr val="tx1"/>
                </a:solidFill>
                <a:prstDash val="sysDot"/>
                <a:miter/>
                <a:headEnd type="none" w="med" len="med"/>
                <a:tailEnd type="none" w="med" len="med"/>
              </a:ln>
            </p:spPr>
            <p:txBody>
              <a:bodyPr anchor="t"/>
              <a:p>
                <a:pPr lvl="0" indent="0" algn="ctr"/>
                <a:r>
                  <a:rPr lang="zh-CN" altLang="en-US" sz="2000" b="1" dirty="0">
                    <a:latin typeface="Times New Roman" panose="02020603050405020304" pitchFamily="18" charset="0"/>
                    <a:ea typeface="宋体" panose="02010600030101010101" pitchFamily="2" charset="-122"/>
                  </a:rPr>
                  <a:t>资产类账户</a:t>
                </a:r>
                <a:endParaRPr lang="zh-CN" altLang="en-US" sz="2000" b="1" dirty="0">
                  <a:latin typeface="Times New Roman" panose="02020603050405020304" pitchFamily="18" charset="0"/>
                  <a:ea typeface="宋体" panose="02010600030101010101" pitchFamily="2" charset="-122"/>
                </a:endParaRPr>
              </a:p>
            </p:txBody>
          </p:sp>
          <p:sp>
            <p:nvSpPr>
              <p:cNvPr id="92204" name="AutoShape 45"/>
              <p:cNvSpPr/>
              <p:nvPr/>
            </p:nvSpPr>
            <p:spPr>
              <a:xfrm>
                <a:off x="9807" y="8892"/>
                <a:ext cx="3062" cy="1247"/>
              </a:xfrm>
              <a:prstGeom prst="wedgeRoundRectCallout">
                <a:avLst>
                  <a:gd name="adj1" fmla="val -28611"/>
                  <a:gd name="adj2" fmla="val -17935"/>
                  <a:gd name="adj3" fmla="val 16667"/>
                </a:avLst>
              </a:prstGeom>
              <a:solidFill>
                <a:srgbClr val="CCFFFF"/>
              </a:solidFill>
              <a:ln w="9525" cap="flat" cmpd="sng">
                <a:solidFill>
                  <a:schemeClr val="tx1"/>
                </a:solidFill>
                <a:prstDash val="sysDot"/>
                <a:miter/>
                <a:headEnd type="none" w="med" len="med"/>
                <a:tailEnd type="none" w="med" len="med"/>
              </a:ln>
            </p:spPr>
            <p:txBody>
              <a:bodyPr anchor="t"/>
              <a:p>
                <a:pPr lvl="0" indent="0" algn="ctr"/>
                <a:r>
                  <a:rPr lang="zh-CN" altLang="en-US" sz="2000" b="1" dirty="0">
                    <a:latin typeface="Times New Roman" panose="02020603050405020304" pitchFamily="18" charset="0"/>
                    <a:ea typeface="宋体" panose="02010600030101010101" pitchFamily="2" charset="-122"/>
                  </a:rPr>
                  <a:t>负债、所有者权益类账户</a:t>
                </a:r>
                <a:endParaRPr lang="zh-CN" altLang="en-US" sz="2000" b="1" dirty="0">
                  <a:latin typeface="Times New Roman" panose="02020603050405020304" pitchFamily="18" charset="0"/>
                  <a:ea typeface="宋体" panose="02010600030101010101" pitchFamily="2" charset="-122"/>
                </a:endParaRPr>
              </a:p>
            </p:txBody>
          </p:sp>
          <p:sp>
            <p:nvSpPr>
              <p:cNvPr id="92205" name="AutoShape 46"/>
              <p:cNvSpPr/>
              <p:nvPr/>
            </p:nvSpPr>
            <p:spPr>
              <a:xfrm>
                <a:off x="3827" y="8952"/>
                <a:ext cx="5730" cy="1247"/>
              </a:xfrm>
              <a:prstGeom prst="wedgeRoundRectCallout">
                <a:avLst>
                  <a:gd name="adj1" fmla="val -8639"/>
                  <a:gd name="adj2" fmla="val 28556"/>
                  <a:gd name="adj3" fmla="val 16667"/>
                </a:avLst>
              </a:prstGeom>
              <a:solidFill>
                <a:srgbClr val="66FFFF"/>
              </a:solidFill>
              <a:ln w="9525" cap="flat" cmpd="sng">
                <a:solidFill>
                  <a:schemeClr val="tx1"/>
                </a:solidFill>
                <a:prstDash val="sysDot"/>
                <a:miter/>
                <a:headEnd type="none" w="med" len="med"/>
                <a:tailEnd type="none" w="med" len="med"/>
              </a:ln>
            </p:spPr>
            <p:txBody>
              <a:bodyPr anchor="t"/>
              <a:p>
                <a:pPr lvl="0" indent="0" algn="ctr"/>
                <a:r>
                  <a:rPr lang="en-US" altLang="zh-CN" sz="2000" b="1" dirty="0">
                    <a:solidFill>
                      <a:srgbClr val="FF0000"/>
                    </a:solidFill>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实务中还应包括收入、费用和利润类账户的发生额</a:t>
                </a:r>
                <a:endParaRPr lang="zh-CN" altLang="en-US" sz="2000" b="1" dirty="0">
                  <a:latin typeface="Times New Roman" panose="02020603050405020304" pitchFamily="18" charset="0"/>
                  <a:ea typeface="宋体" panose="02010600030101010101" pitchFamily="2" charset="-122"/>
                </a:endParaRPr>
              </a:p>
            </p:txBody>
          </p:sp>
        </p:grpSp>
      </p:gr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Rectangle 2"/>
          <p:cNvSpPr>
            <a:spLocks noGrp="1"/>
          </p:cNvSpPr>
          <p:nvPr>
            <p:ph type="ctrTitle"/>
          </p:nvPr>
        </p:nvSpPr>
        <p:spPr>
          <a:xfrm>
            <a:off x="457200" y="338138"/>
            <a:ext cx="8458200" cy="576262"/>
          </a:xfrm>
        </p:spPr>
        <p:txBody>
          <a:bodyPr wrap="square" lIns="91440" tIns="45720" rIns="91440" bIns="45720" anchor="ctr"/>
          <a:p>
            <a:pPr algn="l" eaLnBrk="1" hangingPunct="1"/>
            <a:r>
              <a:rPr lang="en-US" altLang="zh-CN" sz="2800" dirty="0">
                <a:solidFill>
                  <a:srgbClr val="FF0000"/>
                </a:solidFill>
                <a:latin typeface="楷体" panose="02010609060101010101" charset="-122"/>
                <a:ea typeface="楷体" panose="02010609060101010101" charset="-122"/>
              </a:rPr>
              <a:t>②</a:t>
            </a:r>
            <a:r>
              <a:rPr lang="zh-CN" altLang="en-US" sz="2800" dirty="0">
                <a:latin typeface="楷体" panose="02010609060101010101" charset="-122"/>
                <a:ea typeface="楷体" panose="02010609060101010101" charset="-122"/>
              </a:rPr>
              <a:t>平衡原理：借贷记账法的记账规则</a:t>
            </a:r>
            <a:endParaRPr lang="zh-CN" altLang="en-US" sz="2800" dirty="0">
              <a:latin typeface="楷体" panose="02010609060101010101" charset="-122"/>
              <a:ea typeface="楷体" panose="02010609060101010101" charset="-122"/>
            </a:endParaRPr>
          </a:p>
        </p:txBody>
      </p:sp>
      <p:grpSp>
        <p:nvGrpSpPr>
          <p:cNvPr id="96258" name="组合 4"/>
          <p:cNvGrpSpPr/>
          <p:nvPr/>
        </p:nvGrpSpPr>
        <p:grpSpPr>
          <a:xfrm>
            <a:off x="838200" y="1066800"/>
            <a:ext cx="7593013" cy="5105400"/>
            <a:chOff x="1320" y="1680"/>
            <a:chExt cx="11958" cy="8040"/>
          </a:xfrm>
        </p:grpSpPr>
        <p:sp>
          <p:nvSpPr>
            <p:cNvPr id="96259" name="AutoShape 12"/>
            <p:cNvSpPr/>
            <p:nvPr/>
          </p:nvSpPr>
          <p:spPr>
            <a:xfrm>
              <a:off x="10560" y="8472"/>
              <a:ext cx="2495" cy="1247"/>
            </a:xfrm>
            <a:prstGeom prst="wedgeRoundRectCallout">
              <a:avLst>
                <a:gd name="adj1" fmla="val 1403"/>
                <a:gd name="adj2" fmla="val -26954"/>
                <a:gd name="adj3" fmla="val 16667"/>
              </a:avLst>
            </a:prstGeom>
            <a:solidFill>
              <a:srgbClr val="FFFFCC"/>
            </a:solidFill>
            <a:ln w="9525" cap="flat" cmpd="sng">
              <a:solidFill>
                <a:schemeClr val="tx1"/>
              </a:solidFill>
              <a:prstDash val="sysDot"/>
              <a:miter/>
              <a:headEnd type="none" w="med" len="med"/>
              <a:tailEnd type="none" w="med" len="med"/>
            </a:ln>
          </p:spPr>
          <p:txBody>
            <a:bodyPr anchor="t"/>
            <a:p>
              <a:pPr lvl="0" indent="0" algn="ctr"/>
              <a:r>
                <a:rPr lang="en-US" altLang="zh-CN" sz="2000" b="1" dirty="0">
                  <a:solidFill>
                    <a:srgbClr val="FF0000"/>
                  </a:solidFill>
                  <a:latin typeface="Times New Roman" panose="02020603050405020304" pitchFamily="18" charset="0"/>
                  <a:ea typeface="宋体" panose="02010600030101010101" pitchFamily="2" charset="-122"/>
                </a:rPr>
                <a:t>★</a:t>
              </a:r>
              <a:r>
                <a:rPr lang="zh-CN" altLang="en-US" sz="2000" b="1" dirty="0">
                  <a:solidFill>
                    <a:srgbClr val="0000FF"/>
                  </a:solidFill>
                  <a:latin typeface="Times New Roman" panose="02020603050405020304" pitchFamily="18" charset="0"/>
                  <a:ea typeface="宋体" panose="02010600030101010101" pitchFamily="2" charset="-122"/>
                </a:rPr>
                <a:t>双方合计数必然相等</a:t>
              </a:r>
              <a:endParaRPr lang="zh-CN" altLang="en-US" sz="2000" b="1" dirty="0">
                <a:solidFill>
                  <a:srgbClr val="0000FF"/>
                </a:solidFill>
                <a:latin typeface="Times New Roman" panose="02020603050405020304" pitchFamily="18" charset="0"/>
                <a:ea typeface="宋体" panose="02010600030101010101" pitchFamily="2" charset="-122"/>
              </a:endParaRPr>
            </a:p>
          </p:txBody>
        </p:sp>
        <p:sp>
          <p:nvSpPr>
            <p:cNvPr id="96260" name="AutoShape 14"/>
            <p:cNvSpPr/>
            <p:nvPr/>
          </p:nvSpPr>
          <p:spPr>
            <a:xfrm>
              <a:off x="10200" y="3605"/>
              <a:ext cx="3077" cy="3835"/>
            </a:xfrm>
            <a:prstGeom prst="wedgeRoundRectCallout">
              <a:avLst>
                <a:gd name="adj1" fmla="val -33023"/>
                <a:gd name="adj2" fmla="val -21968"/>
                <a:gd name="adj3" fmla="val 16667"/>
              </a:avLst>
            </a:prstGeom>
            <a:solidFill>
              <a:srgbClr val="CCFFFF"/>
            </a:solidFill>
            <a:ln w="9525" cap="flat" cmpd="sng">
              <a:solidFill>
                <a:schemeClr val="tx1"/>
              </a:solidFill>
              <a:prstDash val="sysDot"/>
              <a:miter/>
              <a:headEnd type="none" w="med" len="med"/>
              <a:tailEnd type="none" w="med" len="med"/>
            </a:ln>
          </p:spPr>
          <p:txBody>
            <a:bodyPr anchor="t"/>
            <a:p>
              <a:pPr lvl="0" indent="0"/>
              <a:r>
                <a:rPr lang="en-US" altLang="zh-CN" sz="2000" b="1" dirty="0">
                  <a:solidFill>
                    <a:srgbClr val="FF0000"/>
                  </a:solidFill>
                  <a:latin typeface="Times New Roman" panose="02020603050405020304" pitchFamily="18" charset="0"/>
                  <a:ea typeface="宋体" panose="02010600030101010101" pitchFamily="2" charset="-122"/>
                </a:rPr>
                <a:t>★</a:t>
              </a:r>
              <a:r>
                <a:rPr lang="zh-CN" altLang="en-US" sz="2000" b="1" dirty="0">
                  <a:solidFill>
                    <a:srgbClr val="FF0000"/>
                  </a:solidFill>
                  <a:latin typeface="Times New Roman" panose="02020603050405020304" pitchFamily="18" charset="0"/>
                  <a:ea typeface="宋体" panose="02010600030101010101" pitchFamily="2" charset="-122"/>
                </a:rPr>
                <a:t>有借必有贷，借贷必相等</a:t>
              </a:r>
              <a:endParaRPr lang="zh-CN" altLang="en-US" sz="2000" b="1" dirty="0">
                <a:solidFill>
                  <a:srgbClr val="FF0000"/>
                </a:solidFill>
                <a:latin typeface="Times New Roman" panose="02020603050405020304" pitchFamily="18" charset="0"/>
                <a:ea typeface="宋体" panose="02010600030101010101" pitchFamily="2" charset="-122"/>
              </a:endParaRPr>
            </a:p>
          </p:txBody>
        </p:sp>
        <p:sp>
          <p:nvSpPr>
            <p:cNvPr id="96261" name="Text Box 15"/>
            <p:cNvSpPr txBox="1"/>
            <p:nvPr/>
          </p:nvSpPr>
          <p:spPr>
            <a:xfrm>
              <a:off x="1320" y="2040"/>
              <a:ext cx="8520" cy="6600"/>
            </a:xfrm>
            <a:prstGeom prst="rect">
              <a:avLst/>
            </a:prstGeom>
            <a:solidFill>
              <a:srgbClr val="CCFFCC"/>
            </a:solidFill>
            <a:ln w="12700" cap="flat" cmpd="sng">
              <a:solidFill>
                <a:srgbClr val="CCFFCC"/>
              </a:solidFill>
              <a:prstDash val="solid"/>
              <a:miter/>
              <a:headEnd type="none" w="med" len="med"/>
              <a:tailEnd type="none" w="med" len="med"/>
            </a:ln>
          </p:spPr>
          <p:txBody>
            <a:bodyPr anchor="t"/>
            <a:p>
              <a:pPr lvl="0" indent="0" algn="just" eaLnBrk="0" hangingPunct="0"/>
              <a:r>
                <a:rPr lang="en-US" altLang="zh-CN" sz="2000" dirty="0">
                  <a:solidFill>
                    <a:srgbClr val="FF0000"/>
                  </a:solidFill>
                  <a:latin typeface="宋体" panose="02010600030101010101" pitchFamily="2" charset="-122"/>
                  <a:ea typeface="宋体" panose="02010600030101010101" pitchFamily="2" charset="-122"/>
                </a:rPr>
                <a:t>【</a:t>
              </a:r>
              <a:r>
                <a:rPr lang="zh-CN" altLang="en-US" sz="2000" b="1" dirty="0">
                  <a:solidFill>
                    <a:srgbClr val="0000FF"/>
                  </a:solidFill>
                  <a:latin typeface="宋体" panose="02010600030101010101" pitchFamily="2" charset="-122"/>
                  <a:ea typeface="宋体" panose="02010600030101010101" pitchFamily="2" charset="-122"/>
                </a:rPr>
                <a:t>例</a:t>
              </a:r>
              <a:r>
                <a:rPr lang="en-US" altLang="zh-CN" sz="2000" b="1" dirty="0">
                  <a:solidFill>
                    <a:srgbClr val="0000FF"/>
                  </a:solidFill>
                  <a:latin typeface="宋体" panose="02010600030101010101" pitchFamily="2" charset="-122"/>
                  <a:ea typeface="宋体" panose="02010600030101010101" pitchFamily="2" charset="-122"/>
                </a:rPr>
                <a:t>3-1</a:t>
              </a:r>
              <a:r>
                <a:rPr lang="en-US" altLang="zh-CN" sz="2000" dirty="0">
                  <a:solidFill>
                    <a:srgbClr val="FF0000"/>
                  </a:solidFill>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借：银行存款   </a:t>
              </a:r>
              <a:r>
                <a:rPr lang="en-US" altLang="zh-CN" b="1" dirty="0">
                  <a:latin typeface="Arial" panose="020B0604020202020204" pitchFamily="34" charset="0"/>
                  <a:ea typeface="宋体" panose="02010600030101010101" pitchFamily="2" charset="-122"/>
                </a:rPr>
                <a:t>200 000</a:t>
              </a:r>
              <a:endParaRPr lang="en-US" altLang="zh-CN" b="1" dirty="0">
                <a:latin typeface="Arial" panose="020B0604020202020204" pitchFamily="34" charset="0"/>
                <a:ea typeface="宋体" panose="02010600030101010101" pitchFamily="2" charset="-122"/>
              </a:endParaRPr>
            </a:p>
            <a:p>
              <a:pPr lvl="0" indent="0" algn="just" eaLnBrk="0" hangingPunct="0"/>
              <a:r>
                <a:rPr lang="en-US" altLang="zh-CN" b="1" dirty="0">
                  <a:latin typeface="Arial" panose="020B0604020202020204" pitchFamily="34" charset="0"/>
                  <a:ea typeface="宋体" panose="02010600030101010101" pitchFamily="2" charset="-122"/>
                </a:rPr>
                <a:t>                         </a:t>
              </a:r>
              <a:r>
                <a:rPr lang="zh-CN" altLang="en-US" b="1" dirty="0">
                  <a:latin typeface="Arial" panose="020B0604020202020204" pitchFamily="34" charset="0"/>
                  <a:ea typeface="宋体" panose="02010600030101010101" pitchFamily="2" charset="-122"/>
                </a:rPr>
                <a:t>贷：短期借款                     </a:t>
              </a:r>
              <a:r>
                <a:rPr lang="en-US" altLang="zh-CN" b="1" dirty="0">
                  <a:latin typeface="Arial" panose="020B0604020202020204" pitchFamily="34" charset="0"/>
                  <a:ea typeface="宋体" panose="02010600030101010101" pitchFamily="2" charset="-122"/>
                </a:rPr>
                <a:t>200 000</a:t>
              </a:r>
              <a:endParaRPr lang="en-US" altLang="zh-CN" b="1" dirty="0">
                <a:latin typeface="Arial" panose="020B0604020202020204" pitchFamily="34" charset="0"/>
                <a:ea typeface="宋体" panose="02010600030101010101" pitchFamily="2" charset="-122"/>
              </a:endParaRPr>
            </a:p>
            <a:p>
              <a:pPr lvl="0" indent="0" algn="just" eaLnBrk="0" hangingPunct="0"/>
              <a:r>
                <a:rPr lang="en-US" altLang="zh-CN" sz="2000" dirty="0">
                  <a:solidFill>
                    <a:srgbClr val="FF0000"/>
                  </a:solidFill>
                  <a:latin typeface="宋体" panose="02010600030101010101" pitchFamily="2" charset="-122"/>
                  <a:ea typeface="宋体" panose="02010600030101010101" pitchFamily="2" charset="-122"/>
                </a:rPr>
                <a:t>【</a:t>
              </a:r>
              <a:r>
                <a:rPr lang="zh-CN" altLang="en-US" sz="2000" b="1" dirty="0">
                  <a:solidFill>
                    <a:srgbClr val="0000FF"/>
                  </a:solidFill>
                  <a:latin typeface="宋体" panose="02010600030101010101" pitchFamily="2" charset="-122"/>
                  <a:ea typeface="宋体" panose="02010600030101010101" pitchFamily="2" charset="-122"/>
                </a:rPr>
                <a:t>例</a:t>
              </a:r>
              <a:r>
                <a:rPr lang="en-US" altLang="zh-CN" sz="2000" b="1" dirty="0">
                  <a:solidFill>
                    <a:srgbClr val="0000FF"/>
                  </a:solidFill>
                  <a:latin typeface="宋体" panose="02010600030101010101" pitchFamily="2" charset="-122"/>
                  <a:ea typeface="宋体" panose="02010600030101010101" pitchFamily="2" charset="-122"/>
                </a:rPr>
                <a:t>3-2</a:t>
              </a:r>
              <a:r>
                <a:rPr lang="en-US" altLang="zh-CN" sz="2000" dirty="0">
                  <a:solidFill>
                    <a:srgbClr val="FF0000"/>
                  </a:solidFill>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借：固定资产   </a:t>
              </a:r>
              <a:r>
                <a:rPr lang="en-US" altLang="zh-CN" b="1" dirty="0">
                  <a:latin typeface="Arial" panose="020B0604020202020204" pitchFamily="34" charset="0"/>
                  <a:ea typeface="宋体" panose="02010600030101010101" pitchFamily="2" charset="-122"/>
                </a:rPr>
                <a:t>180 000</a:t>
              </a:r>
              <a:endParaRPr lang="en-US" altLang="zh-CN" b="1" dirty="0">
                <a:latin typeface="Arial" panose="020B0604020202020204" pitchFamily="34" charset="0"/>
                <a:ea typeface="宋体" panose="02010600030101010101" pitchFamily="2" charset="-122"/>
              </a:endParaRPr>
            </a:p>
            <a:p>
              <a:pPr lvl="0" indent="0" algn="just" eaLnBrk="0" hangingPunct="0"/>
              <a:r>
                <a:rPr lang="en-US" altLang="zh-CN" b="1" dirty="0">
                  <a:latin typeface="Arial" panose="020B0604020202020204" pitchFamily="34" charset="0"/>
                  <a:ea typeface="宋体" panose="02010600030101010101" pitchFamily="2" charset="-122"/>
                </a:rPr>
                <a:t>                         </a:t>
              </a:r>
              <a:r>
                <a:rPr lang="zh-CN" altLang="en-US" b="1" dirty="0">
                  <a:latin typeface="Arial" panose="020B0604020202020204" pitchFamily="34" charset="0"/>
                  <a:ea typeface="宋体" panose="02010600030101010101" pitchFamily="2" charset="-122"/>
                </a:rPr>
                <a:t>贷：股本                            </a:t>
              </a:r>
              <a:r>
                <a:rPr lang="en-US" altLang="zh-CN" b="1" dirty="0">
                  <a:latin typeface="Arial" panose="020B0604020202020204" pitchFamily="34" charset="0"/>
                  <a:ea typeface="宋体" panose="02010600030101010101" pitchFamily="2" charset="-122"/>
                </a:rPr>
                <a:t>180 000</a:t>
              </a:r>
              <a:endParaRPr lang="en-US" altLang="zh-CN" b="1" dirty="0">
                <a:latin typeface="Arial" panose="020B0604020202020204" pitchFamily="34" charset="0"/>
                <a:ea typeface="宋体" panose="02010600030101010101" pitchFamily="2" charset="-122"/>
              </a:endParaRPr>
            </a:p>
            <a:p>
              <a:pPr lvl="0" indent="0" algn="just" eaLnBrk="0" hangingPunct="0"/>
              <a:r>
                <a:rPr lang="en-US" altLang="zh-CN" sz="2000" dirty="0">
                  <a:solidFill>
                    <a:srgbClr val="FF0000"/>
                  </a:solidFill>
                  <a:latin typeface="宋体" panose="02010600030101010101" pitchFamily="2" charset="-122"/>
                  <a:ea typeface="宋体" panose="02010600030101010101" pitchFamily="2" charset="-122"/>
                </a:rPr>
                <a:t>【</a:t>
              </a:r>
              <a:r>
                <a:rPr lang="zh-CN" altLang="en-US" sz="2000" b="1" dirty="0">
                  <a:solidFill>
                    <a:srgbClr val="0000FF"/>
                  </a:solidFill>
                  <a:latin typeface="宋体" panose="02010600030101010101" pitchFamily="2" charset="-122"/>
                  <a:ea typeface="宋体" panose="02010600030101010101" pitchFamily="2" charset="-122"/>
                </a:rPr>
                <a:t>例</a:t>
              </a:r>
              <a:r>
                <a:rPr lang="en-US" altLang="zh-CN" sz="2000" b="1" dirty="0">
                  <a:solidFill>
                    <a:srgbClr val="0000FF"/>
                  </a:solidFill>
                  <a:latin typeface="宋体" panose="02010600030101010101" pitchFamily="2" charset="-122"/>
                  <a:ea typeface="宋体" panose="02010600030101010101" pitchFamily="2" charset="-122"/>
                </a:rPr>
                <a:t>3-3</a:t>
              </a:r>
              <a:r>
                <a:rPr lang="en-US" altLang="zh-CN" sz="2000" dirty="0">
                  <a:solidFill>
                    <a:srgbClr val="FF0000"/>
                  </a:solidFill>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借：资本公积   </a:t>
              </a:r>
              <a:r>
                <a:rPr lang="en-US" altLang="zh-CN" b="1" dirty="0">
                  <a:latin typeface="Arial" panose="020B0604020202020204" pitchFamily="34" charset="0"/>
                  <a:ea typeface="宋体" panose="02010600030101010101" pitchFamily="2" charset="-122"/>
                </a:rPr>
                <a:t>300 000</a:t>
              </a:r>
              <a:endParaRPr lang="en-US" altLang="zh-CN" b="1" dirty="0">
                <a:latin typeface="Arial" panose="020B0604020202020204" pitchFamily="34" charset="0"/>
                <a:ea typeface="宋体" panose="02010600030101010101" pitchFamily="2" charset="-122"/>
              </a:endParaRPr>
            </a:p>
            <a:p>
              <a:pPr lvl="0" indent="0" algn="just" eaLnBrk="0" hangingPunct="0"/>
              <a:r>
                <a:rPr lang="en-US" altLang="zh-CN" b="1" dirty="0">
                  <a:latin typeface="Arial" panose="020B0604020202020204" pitchFamily="34" charset="0"/>
                  <a:ea typeface="宋体" panose="02010600030101010101" pitchFamily="2" charset="-122"/>
                </a:rPr>
                <a:t>                         </a:t>
              </a:r>
              <a:r>
                <a:rPr lang="zh-CN" altLang="en-US" b="1" dirty="0">
                  <a:latin typeface="Arial" panose="020B0604020202020204" pitchFamily="34" charset="0"/>
                  <a:ea typeface="宋体" panose="02010600030101010101" pitchFamily="2" charset="-122"/>
                </a:rPr>
                <a:t>贷：股本                            </a:t>
              </a:r>
              <a:r>
                <a:rPr lang="en-US" altLang="zh-CN" b="1" dirty="0">
                  <a:latin typeface="Arial" panose="020B0604020202020204" pitchFamily="34" charset="0"/>
                  <a:ea typeface="宋体" panose="02010600030101010101" pitchFamily="2" charset="-122"/>
                </a:rPr>
                <a:t>300 000</a:t>
              </a:r>
              <a:endParaRPr lang="en-US" altLang="zh-CN" b="1" dirty="0">
                <a:latin typeface="Arial" panose="020B0604020202020204" pitchFamily="34" charset="0"/>
                <a:ea typeface="宋体" panose="02010600030101010101" pitchFamily="2" charset="-122"/>
              </a:endParaRPr>
            </a:p>
            <a:p>
              <a:pPr lvl="0" indent="0" algn="just" eaLnBrk="0" hangingPunct="0"/>
              <a:r>
                <a:rPr lang="en-US" altLang="zh-CN" sz="2000" dirty="0">
                  <a:solidFill>
                    <a:srgbClr val="FF0000"/>
                  </a:solidFill>
                  <a:latin typeface="宋体" panose="02010600030101010101" pitchFamily="2" charset="-122"/>
                  <a:ea typeface="宋体" panose="02010600030101010101" pitchFamily="2" charset="-122"/>
                </a:rPr>
                <a:t>【</a:t>
              </a:r>
              <a:r>
                <a:rPr lang="zh-CN" altLang="en-US" sz="2000" b="1" dirty="0">
                  <a:solidFill>
                    <a:srgbClr val="0000FF"/>
                  </a:solidFill>
                  <a:latin typeface="宋体" panose="02010600030101010101" pitchFamily="2" charset="-122"/>
                  <a:ea typeface="宋体" panose="02010600030101010101" pitchFamily="2" charset="-122"/>
                </a:rPr>
                <a:t>例</a:t>
              </a:r>
              <a:r>
                <a:rPr lang="en-US" altLang="zh-CN" sz="2000" b="1" dirty="0">
                  <a:solidFill>
                    <a:srgbClr val="0000FF"/>
                  </a:solidFill>
                  <a:latin typeface="宋体" panose="02010600030101010101" pitchFamily="2" charset="-122"/>
                  <a:ea typeface="宋体" panose="02010600030101010101" pitchFamily="2" charset="-122"/>
                </a:rPr>
                <a:t>3-4</a:t>
              </a:r>
              <a:r>
                <a:rPr lang="en-US" altLang="zh-CN" sz="2000" dirty="0">
                  <a:solidFill>
                    <a:srgbClr val="FF0000"/>
                  </a:solidFill>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借：在途物资     </a:t>
              </a:r>
              <a:r>
                <a:rPr lang="en-US" altLang="zh-CN" b="1" dirty="0">
                  <a:latin typeface="Arial" panose="020B0604020202020204" pitchFamily="34" charset="0"/>
                  <a:ea typeface="宋体" panose="02010600030101010101" pitchFamily="2" charset="-122"/>
                </a:rPr>
                <a:t>6 000</a:t>
              </a:r>
              <a:endParaRPr lang="en-US" altLang="zh-CN" b="1" dirty="0">
                <a:latin typeface="Arial" panose="020B0604020202020204" pitchFamily="34" charset="0"/>
                <a:ea typeface="宋体" panose="02010600030101010101" pitchFamily="2" charset="-122"/>
              </a:endParaRPr>
            </a:p>
            <a:p>
              <a:pPr lvl="0" indent="0" algn="just" eaLnBrk="0" hangingPunct="0"/>
              <a:r>
                <a:rPr lang="en-US" altLang="zh-CN" b="1" dirty="0">
                  <a:latin typeface="Arial" panose="020B0604020202020204" pitchFamily="34" charset="0"/>
                  <a:ea typeface="宋体" panose="02010600030101010101" pitchFamily="2" charset="-122"/>
                </a:rPr>
                <a:t>                         </a:t>
              </a:r>
              <a:r>
                <a:rPr lang="zh-CN" altLang="en-US" b="1" dirty="0">
                  <a:latin typeface="Arial" panose="020B0604020202020204" pitchFamily="34" charset="0"/>
                  <a:ea typeface="宋体" panose="02010600030101010101" pitchFamily="2" charset="-122"/>
                </a:rPr>
                <a:t>贷：银行存款                         </a:t>
              </a:r>
              <a:r>
                <a:rPr lang="en-US" altLang="zh-CN" b="1" dirty="0">
                  <a:latin typeface="Arial" panose="020B0604020202020204" pitchFamily="34" charset="0"/>
                  <a:ea typeface="宋体" panose="02010600030101010101" pitchFamily="2" charset="-122"/>
                </a:rPr>
                <a:t>6 000</a:t>
              </a:r>
              <a:endParaRPr lang="en-US" altLang="zh-CN" b="1" dirty="0">
                <a:latin typeface="Arial" panose="020B0604020202020204" pitchFamily="34" charset="0"/>
                <a:ea typeface="宋体" panose="02010600030101010101" pitchFamily="2" charset="-122"/>
              </a:endParaRPr>
            </a:p>
            <a:p>
              <a:pPr lvl="0" indent="0" algn="just" eaLnBrk="0" hangingPunct="0"/>
              <a:r>
                <a:rPr lang="en-US" altLang="zh-CN" sz="2000" dirty="0">
                  <a:solidFill>
                    <a:srgbClr val="FF0000"/>
                  </a:solidFill>
                  <a:latin typeface="宋体" panose="02010600030101010101" pitchFamily="2" charset="-122"/>
                  <a:ea typeface="宋体" panose="02010600030101010101" pitchFamily="2" charset="-122"/>
                </a:rPr>
                <a:t>【</a:t>
              </a:r>
              <a:r>
                <a:rPr lang="zh-CN" altLang="en-US" sz="2000" b="1" dirty="0">
                  <a:solidFill>
                    <a:srgbClr val="0000FF"/>
                  </a:solidFill>
                  <a:latin typeface="宋体" panose="02010600030101010101" pitchFamily="2" charset="-122"/>
                  <a:ea typeface="宋体" panose="02010600030101010101" pitchFamily="2" charset="-122"/>
                </a:rPr>
                <a:t>例</a:t>
              </a:r>
              <a:r>
                <a:rPr lang="en-US" altLang="zh-CN" sz="2000" b="1" dirty="0">
                  <a:solidFill>
                    <a:srgbClr val="0000FF"/>
                  </a:solidFill>
                  <a:latin typeface="宋体" panose="02010600030101010101" pitchFamily="2" charset="-122"/>
                  <a:ea typeface="宋体" panose="02010600030101010101" pitchFamily="2" charset="-122"/>
                </a:rPr>
                <a:t>3-5</a:t>
              </a:r>
              <a:r>
                <a:rPr lang="en-US" altLang="zh-CN" sz="2000" dirty="0">
                  <a:solidFill>
                    <a:srgbClr val="FF0000"/>
                  </a:solidFill>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借：在途物资    </a:t>
              </a:r>
              <a:r>
                <a:rPr lang="en-US" altLang="zh-CN" b="1" dirty="0">
                  <a:latin typeface="Arial" panose="020B0604020202020204" pitchFamily="34" charset="0"/>
                  <a:ea typeface="宋体" panose="02010600030101010101" pitchFamily="2" charset="-122"/>
                </a:rPr>
                <a:t>20 000</a:t>
              </a:r>
              <a:endParaRPr lang="en-US" altLang="zh-CN" b="1" dirty="0">
                <a:latin typeface="Arial" panose="020B0604020202020204" pitchFamily="34" charset="0"/>
                <a:ea typeface="宋体" panose="02010600030101010101" pitchFamily="2" charset="-122"/>
              </a:endParaRPr>
            </a:p>
            <a:p>
              <a:pPr lvl="0" indent="0" algn="just" eaLnBrk="0" hangingPunct="0"/>
              <a:r>
                <a:rPr lang="en-US" altLang="zh-CN" b="1" dirty="0">
                  <a:latin typeface="Arial" panose="020B0604020202020204" pitchFamily="34" charset="0"/>
                  <a:ea typeface="宋体" panose="02010600030101010101" pitchFamily="2" charset="-122"/>
                </a:rPr>
                <a:t>                         </a:t>
              </a:r>
              <a:r>
                <a:rPr lang="zh-CN" altLang="en-US" b="1" dirty="0">
                  <a:latin typeface="Arial" panose="020B0604020202020204" pitchFamily="34" charset="0"/>
                  <a:ea typeface="宋体" panose="02010600030101010101" pitchFamily="2" charset="-122"/>
                </a:rPr>
                <a:t>贷：银行存款                       </a:t>
              </a:r>
              <a:r>
                <a:rPr lang="en-US" altLang="zh-CN" b="1" dirty="0">
                  <a:latin typeface="Arial" panose="020B0604020202020204" pitchFamily="34" charset="0"/>
                  <a:ea typeface="宋体" panose="02010600030101010101" pitchFamily="2" charset="-122"/>
                </a:rPr>
                <a:t>15 000</a:t>
              </a:r>
              <a:endParaRPr lang="en-US" altLang="zh-CN" b="1" dirty="0">
                <a:latin typeface="Arial" panose="020B0604020202020204" pitchFamily="34" charset="0"/>
                <a:ea typeface="宋体" panose="02010600030101010101" pitchFamily="2" charset="-122"/>
              </a:endParaRPr>
            </a:p>
            <a:p>
              <a:pPr lvl="0" indent="0" algn="just" eaLnBrk="0" hangingPunct="0"/>
              <a:r>
                <a:rPr lang="en-US" altLang="zh-CN" b="1" dirty="0">
                  <a:latin typeface="Arial" panose="020B0604020202020204" pitchFamily="34" charset="0"/>
                  <a:ea typeface="宋体" panose="02010600030101010101" pitchFamily="2" charset="-122"/>
                </a:rPr>
                <a:t>                                </a:t>
              </a:r>
              <a:r>
                <a:rPr lang="zh-CN" altLang="en-US" sz="2000" b="1" dirty="0">
                  <a:latin typeface="Arial" panose="020B0604020202020204" pitchFamily="34" charset="0"/>
                  <a:ea typeface="宋体" panose="02010600030101010101" pitchFamily="2" charset="-122"/>
                </a:rPr>
                <a:t>应付账款                     </a:t>
              </a:r>
              <a:r>
                <a:rPr lang="en-US" altLang="zh-CN" b="1" dirty="0">
                  <a:latin typeface="Arial" panose="020B0604020202020204" pitchFamily="34" charset="0"/>
                  <a:ea typeface="宋体" panose="02010600030101010101" pitchFamily="2" charset="-122"/>
                </a:rPr>
                <a:t>5 000</a:t>
              </a:r>
              <a:endParaRPr lang="en-US" altLang="zh-CN" b="1" dirty="0">
                <a:latin typeface="Arial" panose="020B0604020202020204" pitchFamily="34" charset="0"/>
                <a:ea typeface="宋体" panose="02010600030101010101" pitchFamily="2" charset="-122"/>
              </a:endParaRPr>
            </a:p>
            <a:p>
              <a:pPr lvl="0" indent="0" algn="just" eaLnBrk="0" hangingPunct="0"/>
              <a:r>
                <a:rPr lang="en-US" altLang="zh-CN" sz="2000" dirty="0">
                  <a:solidFill>
                    <a:srgbClr val="FF0000"/>
                  </a:solidFill>
                  <a:latin typeface="宋体" panose="02010600030101010101" pitchFamily="2" charset="-122"/>
                  <a:ea typeface="宋体" panose="02010600030101010101" pitchFamily="2" charset="-122"/>
                </a:rPr>
                <a:t>【</a:t>
              </a:r>
              <a:r>
                <a:rPr lang="zh-CN" altLang="en-US" sz="2000" b="1" dirty="0">
                  <a:solidFill>
                    <a:srgbClr val="0000FF"/>
                  </a:solidFill>
                  <a:latin typeface="宋体" panose="02010600030101010101" pitchFamily="2" charset="-122"/>
                  <a:ea typeface="宋体" panose="02010600030101010101" pitchFamily="2" charset="-122"/>
                </a:rPr>
                <a:t>例</a:t>
              </a:r>
              <a:r>
                <a:rPr lang="en-US" altLang="zh-CN" sz="2000" b="1" dirty="0">
                  <a:solidFill>
                    <a:srgbClr val="0000FF"/>
                  </a:solidFill>
                  <a:latin typeface="宋体" panose="02010600030101010101" pitchFamily="2" charset="-122"/>
                  <a:ea typeface="宋体" panose="02010600030101010101" pitchFamily="2" charset="-122"/>
                </a:rPr>
                <a:t>3-6</a:t>
              </a:r>
              <a:r>
                <a:rPr lang="en-US" altLang="zh-CN" sz="2000" dirty="0">
                  <a:solidFill>
                    <a:srgbClr val="FF0000"/>
                  </a:solidFill>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借：短期借款</a:t>
              </a:r>
              <a:r>
                <a:rPr lang="zh-CN" altLang="en-US" b="1" dirty="0">
                  <a:latin typeface="Arial" panose="020B0604020202020204" pitchFamily="34" charset="0"/>
                  <a:ea typeface="宋体" panose="02010600030101010101" pitchFamily="2" charset="-122"/>
                </a:rPr>
                <a:t>        </a:t>
              </a:r>
              <a:r>
                <a:rPr lang="en-US" altLang="zh-CN" b="1" dirty="0">
                  <a:latin typeface="Arial" panose="020B0604020202020204" pitchFamily="34" charset="0"/>
                  <a:ea typeface="宋体" panose="02010600030101010101" pitchFamily="2" charset="-122"/>
                </a:rPr>
                <a:t>20 000</a:t>
              </a:r>
              <a:endParaRPr lang="en-US" altLang="zh-CN" b="1" dirty="0">
                <a:latin typeface="Arial" panose="020B0604020202020204" pitchFamily="34" charset="0"/>
                <a:ea typeface="宋体" panose="02010600030101010101" pitchFamily="2" charset="-122"/>
              </a:endParaRPr>
            </a:p>
            <a:p>
              <a:pPr lvl="0" indent="0" algn="just" eaLnBrk="0" hangingPunct="0"/>
              <a:r>
                <a:rPr lang="en-US" altLang="zh-CN" b="1" dirty="0">
                  <a:latin typeface="Arial" panose="020B0604020202020204" pitchFamily="34" charset="0"/>
                  <a:ea typeface="宋体" panose="02010600030101010101" pitchFamily="2" charset="-122"/>
                </a:rPr>
                <a:t>                             </a:t>
              </a:r>
              <a:r>
                <a:rPr lang="zh-CN" altLang="en-US" sz="2000" b="1" dirty="0">
                  <a:latin typeface="Arial" panose="020B0604020202020204" pitchFamily="34" charset="0"/>
                  <a:ea typeface="宋体" panose="02010600030101010101" pitchFamily="2" charset="-122"/>
                </a:rPr>
                <a:t>应付账款      </a:t>
              </a:r>
              <a:r>
                <a:rPr lang="en-US" altLang="zh-CN" b="1" dirty="0">
                  <a:latin typeface="Arial" panose="020B0604020202020204" pitchFamily="34" charset="0"/>
                  <a:ea typeface="宋体" panose="02010600030101010101" pitchFamily="2" charset="-122"/>
                </a:rPr>
                <a:t>30 000</a:t>
              </a:r>
              <a:endParaRPr lang="en-US" altLang="zh-CN" b="1" dirty="0">
                <a:latin typeface="Arial" panose="020B0604020202020204" pitchFamily="34" charset="0"/>
                <a:ea typeface="宋体" panose="02010600030101010101" pitchFamily="2" charset="-122"/>
              </a:endParaRPr>
            </a:p>
            <a:p>
              <a:pPr lvl="0" indent="0" algn="just" eaLnBrk="0" hangingPunct="0"/>
              <a:r>
                <a:rPr lang="en-US" altLang="zh-CN" b="1" dirty="0">
                  <a:latin typeface="Arial" panose="020B0604020202020204" pitchFamily="34" charset="0"/>
                  <a:ea typeface="宋体" panose="02010600030101010101" pitchFamily="2" charset="-122"/>
                </a:rPr>
                <a:t>                         </a:t>
              </a:r>
              <a:r>
                <a:rPr lang="zh-CN" altLang="en-US" b="1" dirty="0">
                  <a:latin typeface="Arial" panose="020B0604020202020204" pitchFamily="34" charset="0"/>
                  <a:ea typeface="宋体" panose="02010600030101010101" pitchFamily="2" charset="-122"/>
                </a:rPr>
                <a:t>贷：银行存款                       </a:t>
              </a:r>
              <a:r>
                <a:rPr lang="en-US" altLang="zh-CN" b="1" dirty="0">
                  <a:latin typeface="Arial" panose="020B0604020202020204" pitchFamily="34" charset="0"/>
                  <a:ea typeface="宋体" panose="02010600030101010101" pitchFamily="2" charset="-122"/>
                </a:rPr>
                <a:t>50 000</a:t>
              </a:r>
              <a:endParaRPr lang="en-US" altLang="zh-CN" b="1" dirty="0">
                <a:latin typeface="Arial" panose="020B0604020202020204" pitchFamily="34" charset="0"/>
                <a:ea typeface="宋体" panose="02010600030101010101" pitchFamily="2" charset="-122"/>
              </a:endParaRPr>
            </a:p>
            <a:p>
              <a:pPr lvl="0" indent="0" algn="just" eaLnBrk="0" hangingPunct="0"/>
              <a:r>
                <a:rPr lang="en-US" altLang="zh-CN" b="1" dirty="0">
                  <a:latin typeface="Arial" panose="020B0604020202020204" pitchFamily="34" charset="0"/>
                  <a:ea typeface="宋体" panose="02010600030101010101" pitchFamily="2" charset="-122"/>
                </a:rPr>
                <a:t>                                </a:t>
              </a:r>
              <a:endParaRPr lang="en-US" altLang="zh-CN" b="1" dirty="0">
                <a:latin typeface="Arial" panose="020B0604020202020204" pitchFamily="34" charset="0"/>
                <a:ea typeface="宋体" panose="02010600030101010101" pitchFamily="2" charset="-122"/>
              </a:endParaRPr>
            </a:p>
          </p:txBody>
        </p:sp>
        <p:grpSp>
          <p:nvGrpSpPr>
            <p:cNvPr id="96262" name="Group 25"/>
            <p:cNvGrpSpPr/>
            <p:nvPr/>
          </p:nvGrpSpPr>
          <p:grpSpPr>
            <a:xfrm>
              <a:off x="9960" y="2190"/>
              <a:ext cx="120" cy="6210"/>
              <a:chOff x="4176" y="876"/>
              <a:chExt cx="48" cy="2484"/>
            </a:xfrm>
          </p:grpSpPr>
          <p:sp>
            <p:nvSpPr>
              <p:cNvPr id="96263" name="AutoShape 19"/>
              <p:cNvSpPr/>
              <p:nvPr/>
            </p:nvSpPr>
            <p:spPr>
              <a:xfrm>
                <a:off x="4176" y="1620"/>
                <a:ext cx="48" cy="288"/>
              </a:xfrm>
              <a:prstGeom prst="rightBrace">
                <a:avLst>
                  <a:gd name="adj1" fmla="val 50000"/>
                  <a:gd name="adj2" fmla="val 50000"/>
                </a:avLst>
              </a:prstGeom>
              <a:noFill/>
              <a:ln w="12700" cap="flat" cmpd="sng">
                <a:solidFill>
                  <a:srgbClr val="0000FF"/>
                </a:solidFill>
                <a:prstDash val="solid"/>
                <a:round/>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sp>
            <p:nvSpPr>
              <p:cNvPr id="96264" name="AutoShape 20"/>
              <p:cNvSpPr/>
              <p:nvPr/>
            </p:nvSpPr>
            <p:spPr>
              <a:xfrm>
                <a:off x="4176" y="1272"/>
                <a:ext cx="48" cy="288"/>
              </a:xfrm>
              <a:prstGeom prst="rightBrace">
                <a:avLst>
                  <a:gd name="adj1" fmla="val 50000"/>
                  <a:gd name="adj2" fmla="val 50000"/>
                </a:avLst>
              </a:prstGeom>
              <a:noFill/>
              <a:ln w="12700" cap="flat" cmpd="sng">
                <a:solidFill>
                  <a:srgbClr val="0000FF"/>
                </a:solidFill>
                <a:prstDash val="solid"/>
                <a:round/>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sp>
            <p:nvSpPr>
              <p:cNvPr id="96265" name="AutoShape 21"/>
              <p:cNvSpPr/>
              <p:nvPr/>
            </p:nvSpPr>
            <p:spPr>
              <a:xfrm>
                <a:off x="4176" y="876"/>
                <a:ext cx="48" cy="288"/>
              </a:xfrm>
              <a:prstGeom prst="rightBrace">
                <a:avLst>
                  <a:gd name="adj1" fmla="val 50000"/>
                  <a:gd name="adj2" fmla="val 50000"/>
                </a:avLst>
              </a:prstGeom>
              <a:noFill/>
              <a:ln w="12700" cap="flat" cmpd="sng">
                <a:solidFill>
                  <a:srgbClr val="0000FF"/>
                </a:solidFill>
                <a:prstDash val="solid"/>
                <a:round/>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sp>
            <p:nvSpPr>
              <p:cNvPr id="96266" name="AutoShape 22"/>
              <p:cNvSpPr/>
              <p:nvPr/>
            </p:nvSpPr>
            <p:spPr>
              <a:xfrm>
                <a:off x="4176" y="1968"/>
                <a:ext cx="48" cy="288"/>
              </a:xfrm>
              <a:prstGeom prst="rightBrace">
                <a:avLst>
                  <a:gd name="adj1" fmla="val 50000"/>
                  <a:gd name="adj2" fmla="val 50000"/>
                </a:avLst>
              </a:prstGeom>
              <a:noFill/>
              <a:ln w="12700" cap="flat" cmpd="sng">
                <a:solidFill>
                  <a:srgbClr val="0000FF"/>
                </a:solidFill>
                <a:prstDash val="solid"/>
                <a:round/>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sp>
            <p:nvSpPr>
              <p:cNvPr id="96267" name="AutoShape 23"/>
              <p:cNvSpPr/>
              <p:nvPr/>
            </p:nvSpPr>
            <p:spPr>
              <a:xfrm>
                <a:off x="4176" y="2352"/>
                <a:ext cx="48" cy="480"/>
              </a:xfrm>
              <a:prstGeom prst="rightBrace">
                <a:avLst>
                  <a:gd name="adj1" fmla="val 83240"/>
                  <a:gd name="adj2" fmla="val 50000"/>
                </a:avLst>
              </a:prstGeom>
              <a:noFill/>
              <a:ln w="12700" cap="flat" cmpd="sng">
                <a:solidFill>
                  <a:srgbClr val="0000FF"/>
                </a:solidFill>
                <a:prstDash val="solid"/>
                <a:round/>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sp>
            <p:nvSpPr>
              <p:cNvPr id="96268" name="AutoShape 24"/>
              <p:cNvSpPr/>
              <p:nvPr/>
            </p:nvSpPr>
            <p:spPr>
              <a:xfrm>
                <a:off x="4176" y="2880"/>
                <a:ext cx="48" cy="480"/>
              </a:xfrm>
              <a:prstGeom prst="rightBrace">
                <a:avLst>
                  <a:gd name="adj1" fmla="val 83240"/>
                  <a:gd name="adj2" fmla="val 50000"/>
                </a:avLst>
              </a:prstGeom>
              <a:noFill/>
              <a:ln w="12700" cap="flat" cmpd="sng">
                <a:solidFill>
                  <a:srgbClr val="0000FF"/>
                </a:solidFill>
                <a:prstDash val="solid"/>
                <a:round/>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grpSp>
        <p:sp>
          <p:nvSpPr>
            <p:cNvPr id="96269" name="AutoShape 26"/>
            <p:cNvSpPr/>
            <p:nvPr/>
          </p:nvSpPr>
          <p:spPr>
            <a:xfrm>
              <a:off x="10200" y="2640"/>
              <a:ext cx="3000" cy="720"/>
            </a:xfrm>
            <a:prstGeom prst="wedgeRoundRectCallout">
              <a:avLst>
                <a:gd name="adj1" fmla="val 2380"/>
                <a:gd name="adj2" fmla="val 17361"/>
                <a:gd name="adj3" fmla="val 16667"/>
              </a:avLst>
            </a:prstGeom>
            <a:solidFill>
              <a:srgbClr val="009900"/>
            </a:solidFill>
            <a:ln w="9525" cap="flat" cmpd="sng">
              <a:solidFill>
                <a:schemeClr val="tx1"/>
              </a:solidFill>
              <a:prstDash val="sysDot"/>
              <a:miter/>
              <a:headEnd type="none" w="med" len="med"/>
              <a:tailEnd type="none" w="med" len="med"/>
            </a:ln>
          </p:spPr>
          <p:txBody>
            <a:bodyPr anchor="t"/>
            <a:p>
              <a:pPr lvl="0" indent="0" algn="ctr">
                <a:lnSpc>
                  <a:spcPct val="90000"/>
                </a:lnSpc>
              </a:pPr>
              <a:r>
                <a:rPr lang="en-US" altLang="zh-CN" sz="2400" b="1" dirty="0">
                  <a:solidFill>
                    <a:srgbClr val="FF0000"/>
                  </a:solidFill>
                  <a:latin typeface="Times New Roman" panose="02020603050405020304" pitchFamily="18" charset="0"/>
                  <a:ea typeface="宋体" panose="02010600030101010101" pitchFamily="2" charset="-122"/>
                </a:rPr>
                <a:t>◆</a:t>
              </a:r>
              <a:r>
                <a:rPr lang="zh-CN" altLang="en-US" sz="2400" b="1" dirty="0">
                  <a:solidFill>
                    <a:schemeClr val="bg1"/>
                  </a:solidFill>
                  <a:latin typeface="Times New Roman" panose="02020603050405020304" pitchFamily="18" charset="0"/>
                  <a:ea typeface="宋体" panose="02010600030101010101" pitchFamily="2" charset="-122"/>
                </a:rPr>
                <a:t>特别提示</a:t>
              </a:r>
              <a:endParaRPr lang="zh-CN" altLang="en-US" sz="2400" b="1" dirty="0">
                <a:solidFill>
                  <a:schemeClr val="bg1"/>
                </a:solidFill>
                <a:latin typeface="Times New Roman" panose="02020603050405020304" pitchFamily="18" charset="0"/>
                <a:ea typeface="宋体" panose="02010600030101010101" pitchFamily="2" charset="-122"/>
              </a:endParaRPr>
            </a:p>
          </p:txBody>
        </p:sp>
        <p:sp>
          <p:nvSpPr>
            <p:cNvPr id="96270" name="AutoShape 27"/>
            <p:cNvSpPr/>
            <p:nvPr/>
          </p:nvSpPr>
          <p:spPr>
            <a:xfrm>
              <a:off x="6600" y="1680"/>
              <a:ext cx="1200" cy="240"/>
            </a:xfrm>
            <a:prstGeom prst="downArrow">
              <a:avLst>
                <a:gd name="adj1" fmla="val 50000"/>
                <a:gd name="adj2" fmla="val 25000"/>
              </a:avLst>
            </a:prstGeom>
            <a:solidFill>
              <a:srgbClr val="0000FF"/>
            </a:solidFill>
            <a:ln w="9525" cap="flat" cmpd="sng">
              <a:solidFill>
                <a:schemeClr val="tx1"/>
              </a:solidFill>
              <a:prstDash val="sysDot"/>
              <a:miter/>
              <a:headEnd type="none" w="med" len="med"/>
              <a:tailEnd type="none" w="med" len="med"/>
            </a:ln>
          </p:spPr>
          <p:txBody>
            <a:bodyPr vert="eaVert" wrap="none" anchor="ctr"/>
            <a:p>
              <a:pPr lvl="0" indent="0"/>
              <a:endParaRPr lang="zh-CN" altLang="en-US" dirty="0">
                <a:latin typeface="Arial" panose="020B0604020202020204" pitchFamily="34" charset="0"/>
                <a:ea typeface="宋体" panose="02010600030101010101" pitchFamily="2" charset="-122"/>
              </a:endParaRPr>
            </a:p>
          </p:txBody>
        </p:sp>
        <p:grpSp>
          <p:nvGrpSpPr>
            <p:cNvPr id="96271" name="Group 29"/>
            <p:cNvGrpSpPr/>
            <p:nvPr/>
          </p:nvGrpSpPr>
          <p:grpSpPr>
            <a:xfrm>
              <a:off x="7785" y="9120"/>
              <a:ext cx="2055" cy="600"/>
              <a:chOff x="2400" y="3600"/>
              <a:chExt cx="822" cy="240"/>
            </a:xfrm>
          </p:grpSpPr>
          <p:sp>
            <p:nvSpPr>
              <p:cNvPr id="96272" name="AutoShape 30"/>
              <p:cNvSpPr/>
              <p:nvPr/>
            </p:nvSpPr>
            <p:spPr>
              <a:xfrm>
                <a:off x="2400" y="3600"/>
                <a:ext cx="822" cy="240"/>
              </a:xfrm>
              <a:prstGeom prst="wedgeRectCallout">
                <a:avLst>
                  <a:gd name="adj1" fmla="val -19949"/>
                  <a:gd name="adj2" fmla="val 6667"/>
                </a:avLst>
              </a:prstGeom>
              <a:solidFill>
                <a:srgbClr val="CCFFCC"/>
              </a:solidFill>
              <a:ln w="9525">
                <a:noFill/>
              </a:ln>
            </p:spPr>
            <p:txBody>
              <a:bodyPr anchor="t"/>
              <a:p>
                <a:pPr lvl="0" indent="0" algn="ctr"/>
                <a:r>
                  <a:rPr lang="en-US" altLang="zh-CN" sz="2000" b="1" dirty="0">
                    <a:latin typeface="Arial" panose="020B0604020202020204" pitchFamily="34" charset="0"/>
                    <a:ea typeface="宋体" panose="02010600030101010101" pitchFamily="2" charset="-122"/>
                  </a:rPr>
                  <a:t>756 000</a:t>
                </a:r>
                <a:endParaRPr lang="en-US" altLang="zh-CN" sz="2000" b="1" dirty="0">
                  <a:latin typeface="Arial" panose="020B0604020202020204" pitchFamily="34" charset="0"/>
                  <a:ea typeface="宋体" panose="02010600030101010101" pitchFamily="2" charset="-122"/>
                </a:endParaRPr>
              </a:p>
            </p:txBody>
          </p:sp>
          <p:sp>
            <p:nvSpPr>
              <p:cNvPr id="96273" name="Line 31"/>
              <p:cNvSpPr/>
              <p:nvPr/>
            </p:nvSpPr>
            <p:spPr>
              <a:xfrm>
                <a:off x="2494" y="3633"/>
                <a:ext cx="635" cy="0"/>
              </a:xfrm>
              <a:prstGeom prst="line">
                <a:avLst/>
              </a:prstGeom>
              <a:ln w="9525" cap="flat" cmpd="sng">
                <a:solidFill>
                  <a:schemeClr val="tx1"/>
                </a:solidFill>
                <a:prstDash val="solid"/>
                <a:round/>
                <a:headEnd type="none" w="med" len="med"/>
                <a:tailEnd type="none" w="med" len="med"/>
              </a:ln>
            </p:spPr>
          </p:sp>
        </p:grpSp>
        <p:sp>
          <p:nvSpPr>
            <p:cNvPr id="96274" name="AutoShape 32"/>
            <p:cNvSpPr/>
            <p:nvPr/>
          </p:nvSpPr>
          <p:spPr>
            <a:xfrm>
              <a:off x="8280" y="1680"/>
              <a:ext cx="1200" cy="240"/>
            </a:xfrm>
            <a:prstGeom prst="downArrow">
              <a:avLst>
                <a:gd name="adj1" fmla="val 50000"/>
                <a:gd name="adj2" fmla="val 25000"/>
              </a:avLst>
            </a:prstGeom>
            <a:solidFill>
              <a:srgbClr val="0000FF"/>
            </a:solidFill>
            <a:ln w="9525" cap="flat" cmpd="sng">
              <a:solidFill>
                <a:schemeClr val="tx1"/>
              </a:solidFill>
              <a:prstDash val="sysDot"/>
              <a:miter/>
              <a:headEnd type="none" w="med" len="med"/>
              <a:tailEnd type="none" w="med" len="med"/>
            </a:ln>
          </p:spPr>
          <p:txBody>
            <a:bodyPr vert="eaVert" wrap="none" anchor="ctr"/>
            <a:p>
              <a:pPr lvl="0" indent="0"/>
              <a:endParaRPr lang="zh-CN" altLang="en-US" dirty="0">
                <a:latin typeface="Arial" panose="020B0604020202020204" pitchFamily="34" charset="0"/>
                <a:ea typeface="宋体" panose="02010600030101010101" pitchFamily="2" charset="-122"/>
              </a:endParaRPr>
            </a:p>
          </p:txBody>
        </p:sp>
        <p:grpSp>
          <p:nvGrpSpPr>
            <p:cNvPr id="96275" name="Group 28"/>
            <p:cNvGrpSpPr/>
            <p:nvPr/>
          </p:nvGrpSpPr>
          <p:grpSpPr>
            <a:xfrm>
              <a:off x="6000" y="9120"/>
              <a:ext cx="2055" cy="600"/>
              <a:chOff x="2400" y="3600"/>
              <a:chExt cx="822" cy="240"/>
            </a:xfrm>
          </p:grpSpPr>
          <p:sp>
            <p:nvSpPr>
              <p:cNvPr id="96276" name="AutoShape 7"/>
              <p:cNvSpPr/>
              <p:nvPr/>
            </p:nvSpPr>
            <p:spPr>
              <a:xfrm>
                <a:off x="2400" y="3600"/>
                <a:ext cx="822" cy="240"/>
              </a:xfrm>
              <a:prstGeom prst="wedgeRectCallout">
                <a:avLst>
                  <a:gd name="adj1" fmla="val -19949"/>
                  <a:gd name="adj2" fmla="val 6667"/>
                </a:avLst>
              </a:prstGeom>
              <a:solidFill>
                <a:srgbClr val="CCFFCC"/>
              </a:solidFill>
              <a:ln w="9525">
                <a:noFill/>
              </a:ln>
            </p:spPr>
            <p:txBody>
              <a:bodyPr anchor="t"/>
              <a:p>
                <a:pPr lvl="0" indent="0" algn="ctr"/>
                <a:r>
                  <a:rPr lang="en-US" altLang="zh-CN" sz="2000" b="1" dirty="0">
                    <a:latin typeface="Arial" panose="020B0604020202020204" pitchFamily="34" charset="0"/>
                    <a:ea typeface="宋体" panose="02010600030101010101" pitchFamily="2" charset="-122"/>
                  </a:rPr>
                  <a:t>756 000</a:t>
                </a:r>
                <a:endParaRPr lang="en-US" altLang="zh-CN" sz="2000" b="1" dirty="0">
                  <a:latin typeface="Arial" panose="020B0604020202020204" pitchFamily="34" charset="0"/>
                  <a:ea typeface="宋体" panose="02010600030101010101" pitchFamily="2" charset="-122"/>
                </a:endParaRPr>
              </a:p>
            </p:txBody>
          </p:sp>
          <p:sp>
            <p:nvSpPr>
              <p:cNvPr id="96277" name="Line 8"/>
              <p:cNvSpPr/>
              <p:nvPr/>
            </p:nvSpPr>
            <p:spPr>
              <a:xfrm>
                <a:off x="2494" y="3633"/>
                <a:ext cx="635" cy="0"/>
              </a:xfrm>
              <a:prstGeom prst="line">
                <a:avLst/>
              </a:prstGeom>
              <a:ln w="9525" cap="flat" cmpd="sng">
                <a:solidFill>
                  <a:schemeClr val="tx1"/>
                </a:solidFill>
                <a:prstDash val="solid"/>
                <a:round/>
                <a:headEnd type="none" w="med" len="med"/>
                <a:tailEnd type="none" w="med" len="med"/>
              </a:ln>
            </p:spPr>
          </p:sp>
        </p:grpSp>
      </p:gr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Rectangle 2"/>
          <p:cNvSpPr>
            <a:spLocks noGrp="1"/>
          </p:cNvSpPr>
          <p:nvPr>
            <p:ph type="subTitle" idx="1"/>
          </p:nvPr>
        </p:nvSpPr>
        <p:spPr>
          <a:xfrm>
            <a:off x="684213" y="44450"/>
            <a:ext cx="7921625" cy="576263"/>
          </a:xfrm>
        </p:spPr>
        <p:txBody>
          <a:bodyPr wrap="square" lIns="91440" tIns="45720" rIns="91440" bIns="45720" anchor="t"/>
          <a:p>
            <a:pPr algn="l" eaLnBrk="1" hangingPunct="1"/>
            <a:r>
              <a:rPr lang="en-US" altLang="zh-CN" sz="2800" b="1" dirty="0">
                <a:solidFill>
                  <a:srgbClr val="FF0000"/>
                </a:solidFill>
                <a:latin typeface="楷体" panose="02010609060101010101" charset="-122"/>
                <a:ea typeface="楷体" panose="02010609060101010101" charset="-122"/>
                <a:cs typeface="+mn-cs"/>
              </a:rPr>
              <a:t>③</a:t>
            </a:r>
            <a:r>
              <a:rPr lang="zh-CN" altLang="en-US" sz="2800" b="1" dirty="0">
                <a:latin typeface="楷体" panose="02010609060101010101" charset="-122"/>
                <a:ea typeface="楷体" panose="02010609060101010101" charset="-122"/>
                <a:cs typeface="+mn-cs"/>
              </a:rPr>
              <a:t>平衡方法：编制发生额试算表</a:t>
            </a:r>
            <a:endParaRPr lang="zh-CN" altLang="en-US" sz="2800" b="1" dirty="0">
              <a:solidFill>
                <a:srgbClr val="6600FF"/>
              </a:solidFill>
              <a:latin typeface="楷体" panose="02010609060101010101" charset="-122"/>
              <a:ea typeface="楷体" panose="02010609060101010101" charset="-122"/>
              <a:cs typeface="+mn-cs"/>
            </a:endParaRPr>
          </a:p>
        </p:txBody>
      </p:sp>
      <p:graphicFrame>
        <p:nvGraphicFramePr>
          <p:cNvPr id="207876" name="Group 4"/>
          <p:cNvGraphicFramePr>
            <a:graphicFrameLocks noGrp="1"/>
          </p:cNvGraphicFramePr>
          <p:nvPr/>
        </p:nvGraphicFramePr>
        <p:xfrm>
          <a:off x="1081088" y="681038"/>
          <a:ext cx="6096000" cy="2713038"/>
        </p:xfrm>
        <a:graphic>
          <a:graphicData uri="http://schemas.openxmlformats.org/drawingml/2006/table">
            <a:tbl>
              <a:tblPr/>
              <a:tblGrid>
                <a:gridCol w="2032000"/>
                <a:gridCol w="2032000"/>
                <a:gridCol w="2032000"/>
              </a:tblGrid>
              <a:tr h="360363">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a:t>
                      </a: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表</a:t>
                      </a: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3</a:t>
                      </a: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    </a:t>
                      </a:r>
                      <a:r>
                        <a:rPr kumimoji="0" lang="zh-CN" altLang="en-US" sz="2000" b="1" i="0" u="none" strike="noStrike" cap="none" normalizeH="0" baseline="0" dirty="0" smtClean="0">
                          <a:ln>
                            <a:noFill/>
                          </a:ln>
                          <a:solidFill>
                            <a:srgbClr val="0000FF"/>
                          </a:solidFill>
                          <a:effectLst/>
                          <a:latin typeface="Arial" panose="020B0604020202020204" pitchFamily="34" charset="0"/>
                          <a:ea typeface="宋体" panose="02010600030101010101" pitchFamily="2" charset="-122"/>
                        </a:rPr>
                        <a:t>总分类账户发生额试算平衡表</a:t>
                      </a:r>
                      <a:endParaRPr kumimoji="0" lang="zh-CN" altLang="en-US" sz="2000" b="1" i="0" u="none" strike="noStrike" cap="none" normalizeH="0" baseline="0" dirty="0" smtClean="0">
                        <a:ln>
                          <a:noFill/>
                        </a:ln>
                        <a:solidFill>
                          <a:srgbClr val="0000FF"/>
                        </a:solidFill>
                        <a:effectLst/>
                        <a:latin typeface="Arial" panose="020B0604020202020204" pitchFamily="34" charset="0"/>
                        <a:ea typeface="宋体" panose="02010600030101010101" pitchFamily="2" charset="-122"/>
                      </a:endParaRP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hMerge="1">
                  <a:tcPr/>
                </a:tc>
                <a:tc hMerge="1">
                  <a:tcPr/>
                </a:tc>
              </a:tr>
              <a:tr h="293688">
                <a:tc rowSpan="2">
                  <a:txBody>
                    <a:bodyPr/>
                    <a:lstStyle/>
                    <a:p>
                      <a:pPr marL="0" marR="0" lvl="0" indent="0" algn="ctr" defTabSz="914400" rtl="0" eaLnBrk="1" fontAlgn="base" latinLnBrk="0" hangingPunct="1">
                        <a:lnSpc>
                          <a:spcPct val="15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账户名称</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本期发生额</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hMerge="1">
                  <a:tcPr/>
                </a:tc>
              </a:tr>
              <a:tr h="292100">
                <a:tc vMerge="1">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借方</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贷方</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2921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银行存款</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应付账款</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（其他账户略）</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2921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合    计</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CC"/>
                    </a:solidFill>
                  </a:tcPr>
                </a:tc>
              </a:tr>
            </a:tbl>
          </a:graphicData>
        </a:graphic>
      </p:graphicFrame>
      <p:grpSp>
        <p:nvGrpSpPr>
          <p:cNvPr id="7" name="Group 77"/>
          <p:cNvGrpSpPr/>
          <p:nvPr/>
        </p:nvGrpSpPr>
        <p:grpSpPr>
          <a:xfrm>
            <a:off x="457200" y="2284413"/>
            <a:ext cx="6407150" cy="377825"/>
            <a:chOff x="567" y="1401"/>
            <a:chExt cx="4036" cy="238"/>
          </a:xfrm>
        </p:grpSpPr>
        <p:grpSp>
          <p:nvGrpSpPr>
            <p:cNvPr id="98329" name="Group 78"/>
            <p:cNvGrpSpPr/>
            <p:nvPr/>
          </p:nvGrpSpPr>
          <p:grpSpPr>
            <a:xfrm>
              <a:off x="2426" y="1401"/>
              <a:ext cx="2177" cy="226"/>
              <a:chOff x="2063" y="3578"/>
              <a:chExt cx="2177" cy="226"/>
            </a:xfrm>
          </p:grpSpPr>
          <p:sp>
            <p:nvSpPr>
              <p:cNvPr id="98330" name="AutoShape 79"/>
              <p:cNvSpPr/>
              <p:nvPr/>
            </p:nvSpPr>
            <p:spPr>
              <a:xfrm>
                <a:off x="2063" y="3578"/>
                <a:ext cx="907" cy="226"/>
              </a:xfrm>
              <a:prstGeom prst="wedgeRectCallout">
                <a:avLst>
                  <a:gd name="adj1" fmla="val 57278"/>
                  <a:gd name="adj2" fmla="val 4426"/>
                </a:avLst>
              </a:prstGeom>
              <a:noFill/>
              <a:ln w="9525">
                <a:noFill/>
              </a:ln>
            </p:spPr>
            <p:txBody>
              <a:bodyPr anchor="t"/>
              <a:p>
                <a:pPr lvl="0" indent="0" algn="ctr"/>
                <a:r>
                  <a:rPr lang="en-US" altLang="zh-CN" sz="2000" dirty="0">
                    <a:latin typeface="Times New Roman" panose="02020603050405020304" pitchFamily="18" charset="0"/>
                    <a:ea typeface="宋体" panose="02010600030101010101" pitchFamily="2" charset="-122"/>
                  </a:rPr>
                  <a:t>  30 000</a:t>
                </a:r>
                <a:endParaRPr lang="en-US" altLang="zh-CN" dirty="0">
                  <a:latin typeface="Times New Roman" panose="02020603050405020304" pitchFamily="18" charset="0"/>
                  <a:ea typeface="宋体" panose="02010600030101010101" pitchFamily="2" charset="-122"/>
                </a:endParaRPr>
              </a:p>
            </p:txBody>
          </p:sp>
          <p:sp>
            <p:nvSpPr>
              <p:cNvPr id="98331" name="AutoShape 80"/>
              <p:cNvSpPr/>
              <p:nvPr/>
            </p:nvSpPr>
            <p:spPr>
              <a:xfrm>
                <a:off x="3333" y="3578"/>
                <a:ext cx="907" cy="226"/>
              </a:xfrm>
              <a:prstGeom prst="wedgeRectCallout">
                <a:avLst>
                  <a:gd name="adj1" fmla="val 57278"/>
                  <a:gd name="adj2" fmla="val 4426"/>
                </a:avLst>
              </a:prstGeom>
              <a:noFill/>
              <a:ln w="9525">
                <a:noFill/>
              </a:ln>
            </p:spPr>
            <p:txBody>
              <a:bodyPr anchor="t"/>
              <a:p>
                <a:pPr lvl="0" indent="0" algn="ctr"/>
                <a:r>
                  <a:rPr lang="en-US" altLang="zh-CN" sz="2000" dirty="0">
                    <a:latin typeface="Times New Roman" panose="02020603050405020304" pitchFamily="18" charset="0"/>
                    <a:ea typeface="宋体" panose="02010600030101010101" pitchFamily="2" charset="-122"/>
                  </a:rPr>
                  <a:t>    5 000</a:t>
                </a:r>
                <a:endParaRPr lang="en-US" altLang="zh-CN" dirty="0">
                  <a:latin typeface="Times New Roman" panose="02020603050405020304" pitchFamily="18" charset="0"/>
                  <a:ea typeface="宋体" panose="02010600030101010101" pitchFamily="2" charset="-122"/>
                </a:endParaRPr>
              </a:p>
            </p:txBody>
          </p:sp>
        </p:grpSp>
        <p:sp>
          <p:nvSpPr>
            <p:cNvPr id="98332" name="Line 81"/>
            <p:cNvSpPr/>
            <p:nvPr/>
          </p:nvSpPr>
          <p:spPr>
            <a:xfrm>
              <a:off x="3152" y="1639"/>
              <a:ext cx="1270" cy="0"/>
            </a:xfrm>
            <a:prstGeom prst="line">
              <a:avLst/>
            </a:prstGeom>
            <a:ln w="9525" cap="flat" cmpd="sng">
              <a:solidFill>
                <a:srgbClr val="FF0000"/>
              </a:solidFill>
              <a:prstDash val="solid"/>
              <a:round/>
              <a:headEnd type="none" w="med" len="med"/>
              <a:tailEnd type="triangle" w="sm" len="lg"/>
            </a:ln>
          </p:spPr>
        </p:sp>
        <p:sp>
          <p:nvSpPr>
            <p:cNvPr id="98333" name="Line 82"/>
            <p:cNvSpPr/>
            <p:nvPr/>
          </p:nvSpPr>
          <p:spPr>
            <a:xfrm flipV="1">
              <a:off x="567" y="1639"/>
              <a:ext cx="2585" cy="0"/>
            </a:xfrm>
            <a:prstGeom prst="line">
              <a:avLst/>
            </a:prstGeom>
            <a:ln w="9525" cap="flat" cmpd="sng">
              <a:solidFill>
                <a:srgbClr val="FF0000"/>
              </a:solidFill>
              <a:prstDash val="solid"/>
              <a:round/>
              <a:headEnd type="none" w="med" len="med"/>
              <a:tailEnd type="triangle" w="sm" len="lg"/>
            </a:ln>
          </p:spPr>
        </p:sp>
      </p:grpSp>
      <p:grpSp>
        <p:nvGrpSpPr>
          <p:cNvPr id="98334" name="组合 9"/>
          <p:cNvGrpSpPr/>
          <p:nvPr/>
        </p:nvGrpSpPr>
        <p:grpSpPr>
          <a:xfrm>
            <a:off x="457200" y="387350"/>
            <a:ext cx="8382000" cy="6394450"/>
            <a:chOff x="720" y="610"/>
            <a:chExt cx="13200" cy="10069"/>
          </a:xfrm>
        </p:grpSpPr>
        <p:sp>
          <p:nvSpPr>
            <p:cNvPr id="98335" name="Line 76"/>
            <p:cNvSpPr/>
            <p:nvPr/>
          </p:nvSpPr>
          <p:spPr>
            <a:xfrm flipV="1">
              <a:off x="720" y="4217"/>
              <a:ext cx="0" cy="5855"/>
            </a:xfrm>
            <a:prstGeom prst="line">
              <a:avLst/>
            </a:prstGeom>
            <a:ln w="12700" cap="flat" cmpd="sng">
              <a:solidFill>
                <a:srgbClr val="FF0000"/>
              </a:solidFill>
              <a:prstDash val="solid"/>
              <a:round/>
              <a:headEnd type="none" w="med" len="med"/>
              <a:tailEnd type="none" w="med" len="med"/>
            </a:ln>
          </p:spPr>
        </p:sp>
        <p:grpSp>
          <p:nvGrpSpPr>
            <p:cNvPr id="98336" name="组合 7"/>
            <p:cNvGrpSpPr/>
            <p:nvPr/>
          </p:nvGrpSpPr>
          <p:grpSpPr>
            <a:xfrm>
              <a:off x="1060" y="1073"/>
              <a:ext cx="9752" cy="6349"/>
              <a:chOff x="1060" y="1073"/>
              <a:chExt cx="9752" cy="6349"/>
            </a:xfrm>
          </p:grpSpPr>
          <p:sp>
            <p:nvSpPr>
              <p:cNvPr id="98337" name="AutoShape 3"/>
              <p:cNvSpPr/>
              <p:nvPr/>
            </p:nvSpPr>
            <p:spPr>
              <a:xfrm>
                <a:off x="3325" y="1072"/>
                <a:ext cx="6465" cy="680"/>
              </a:xfrm>
              <a:prstGeom prst="wedgeRectCallout">
                <a:avLst>
                  <a:gd name="adj1" fmla="val 22505"/>
                  <a:gd name="adj2" fmla="val -23162"/>
                </a:avLst>
              </a:prstGeom>
              <a:noFill/>
              <a:ln w="9525">
                <a:noFill/>
              </a:ln>
            </p:spPr>
            <p:txBody>
              <a:bodyPr anchor="t"/>
              <a:p>
                <a:pPr lvl="0" indent="0" algn="ctr"/>
                <a:endParaRPr lang="zh-CN" altLang="zh-CN" dirty="0">
                  <a:solidFill>
                    <a:srgbClr val="0000FF"/>
                  </a:solidFill>
                  <a:latin typeface="Times New Roman" panose="02020603050405020304" pitchFamily="18" charset="0"/>
                  <a:ea typeface="宋体" panose="02010600030101010101" pitchFamily="2" charset="-122"/>
                </a:endParaRPr>
              </a:p>
            </p:txBody>
          </p:sp>
          <p:sp>
            <p:nvSpPr>
              <p:cNvPr id="98338" name="Line 36"/>
              <p:cNvSpPr/>
              <p:nvPr/>
            </p:nvSpPr>
            <p:spPr>
              <a:xfrm flipV="1">
                <a:off x="1060" y="3567"/>
                <a:ext cx="0" cy="3855"/>
              </a:xfrm>
              <a:prstGeom prst="line">
                <a:avLst/>
              </a:prstGeom>
              <a:ln w="12700" cap="flat" cmpd="sng">
                <a:solidFill>
                  <a:srgbClr val="FF0000"/>
                </a:solidFill>
                <a:prstDash val="solid"/>
                <a:round/>
                <a:headEnd type="none" w="med" len="med"/>
                <a:tailEnd type="none" w="med" len="med"/>
              </a:ln>
            </p:spPr>
          </p:sp>
          <p:grpSp>
            <p:nvGrpSpPr>
              <p:cNvPr id="98339" name="Group 53"/>
              <p:cNvGrpSpPr/>
              <p:nvPr/>
            </p:nvGrpSpPr>
            <p:grpSpPr>
              <a:xfrm>
                <a:off x="1060" y="3000"/>
                <a:ext cx="9750" cy="567"/>
                <a:chOff x="703" y="1162"/>
                <a:chExt cx="3900" cy="227"/>
              </a:xfrm>
            </p:grpSpPr>
            <p:sp>
              <p:nvSpPr>
                <p:cNvPr id="98340" name="Line 54"/>
                <p:cNvSpPr/>
                <p:nvPr/>
              </p:nvSpPr>
              <p:spPr>
                <a:xfrm>
                  <a:off x="3152" y="1389"/>
                  <a:ext cx="1270" cy="0"/>
                </a:xfrm>
                <a:prstGeom prst="line">
                  <a:avLst/>
                </a:prstGeom>
                <a:ln w="9525" cap="flat" cmpd="sng">
                  <a:solidFill>
                    <a:srgbClr val="FF0000"/>
                  </a:solidFill>
                  <a:prstDash val="solid"/>
                  <a:round/>
                  <a:headEnd type="none" w="med" len="med"/>
                  <a:tailEnd type="triangle" w="sm" len="lg"/>
                </a:ln>
              </p:spPr>
            </p:sp>
            <p:sp>
              <p:nvSpPr>
                <p:cNvPr id="98341" name="Line 55"/>
                <p:cNvSpPr/>
                <p:nvPr/>
              </p:nvSpPr>
              <p:spPr>
                <a:xfrm flipV="1">
                  <a:off x="703" y="1389"/>
                  <a:ext cx="2449" cy="0"/>
                </a:xfrm>
                <a:prstGeom prst="line">
                  <a:avLst/>
                </a:prstGeom>
                <a:ln w="9525" cap="flat" cmpd="sng">
                  <a:solidFill>
                    <a:srgbClr val="FF0000"/>
                  </a:solidFill>
                  <a:prstDash val="solid"/>
                  <a:round/>
                  <a:headEnd type="none" w="med" len="med"/>
                  <a:tailEnd type="triangle" w="sm" len="lg"/>
                </a:ln>
              </p:spPr>
            </p:sp>
            <p:grpSp>
              <p:nvGrpSpPr>
                <p:cNvPr id="98342" name="Group 56"/>
                <p:cNvGrpSpPr/>
                <p:nvPr/>
              </p:nvGrpSpPr>
              <p:grpSpPr>
                <a:xfrm>
                  <a:off x="2426" y="1162"/>
                  <a:ext cx="2177" cy="226"/>
                  <a:chOff x="2063" y="3578"/>
                  <a:chExt cx="2177" cy="226"/>
                </a:xfrm>
              </p:grpSpPr>
              <p:sp>
                <p:nvSpPr>
                  <p:cNvPr id="98343" name="AutoShape 57"/>
                  <p:cNvSpPr/>
                  <p:nvPr/>
                </p:nvSpPr>
                <p:spPr>
                  <a:xfrm>
                    <a:off x="2063" y="3578"/>
                    <a:ext cx="907" cy="226"/>
                  </a:xfrm>
                  <a:prstGeom prst="wedgeRectCallout">
                    <a:avLst>
                      <a:gd name="adj1" fmla="val 57278"/>
                      <a:gd name="adj2" fmla="val 4426"/>
                    </a:avLst>
                  </a:prstGeom>
                  <a:noFill/>
                  <a:ln w="9525">
                    <a:noFill/>
                  </a:ln>
                </p:spPr>
                <p:txBody>
                  <a:bodyPr anchor="t"/>
                  <a:p>
                    <a:pPr lvl="0" indent="0" algn="ctr"/>
                    <a:r>
                      <a:rPr lang="en-US" altLang="zh-CN" sz="2000" dirty="0">
                        <a:latin typeface="Times New Roman" panose="02020603050405020304" pitchFamily="18" charset="0"/>
                        <a:ea typeface="宋体" panose="02010600030101010101" pitchFamily="2" charset="-122"/>
                      </a:rPr>
                      <a:t>200 000</a:t>
                    </a:r>
                    <a:endParaRPr lang="en-US" altLang="zh-CN" dirty="0">
                      <a:latin typeface="Times New Roman" panose="02020603050405020304" pitchFamily="18" charset="0"/>
                      <a:ea typeface="宋体" panose="02010600030101010101" pitchFamily="2" charset="-122"/>
                    </a:endParaRPr>
                  </a:p>
                </p:txBody>
              </p:sp>
              <p:sp>
                <p:nvSpPr>
                  <p:cNvPr id="98344" name="AutoShape 58"/>
                  <p:cNvSpPr/>
                  <p:nvPr/>
                </p:nvSpPr>
                <p:spPr>
                  <a:xfrm>
                    <a:off x="3333" y="3578"/>
                    <a:ext cx="907" cy="226"/>
                  </a:xfrm>
                  <a:prstGeom prst="wedgeRectCallout">
                    <a:avLst>
                      <a:gd name="adj1" fmla="val 57278"/>
                      <a:gd name="adj2" fmla="val 4426"/>
                    </a:avLst>
                  </a:prstGeom>
                  <a:noFill/>
                  <a:ln w="9525">
                    <a:noFill/>
                  </a:ln>
                </p:spPr>
                <p:txBody>
                  <a:bodyPr anchor="t"/>
                  <a:p>
                    <a:pPr lvl="0" indent="0" algn="ctr"/>
                    <a:r>
                      <a:rPr lang="en-US" altLang="zh-CN" sz="2000" dirty="0">
                        <a:latin typeface="Times New Roman" panose="02020603050405020304" pitchFamily="18" charset="0"/>
                        <a:ea typeface="宋体" panose="02010600030101010101" pitchFamily="2" charset="-122"/>
                      </a:rPr>
                      <a:t>  71 000</a:t>
                    </a:r>
                    <a:endParaRPr lang="en-US" altLang="zh-CN" dirty="0">
                      <a:latin typeface="Times New Roman" panose="02020603050405020304" pitchFamily="18" charset="0"/>
                      <a:ea typeface="宋体" panose="02010600030101010101" pitchFamily="2" charset="-122"/>
                    </a:endParaRPr>
                  </a:p>
                </p:txBody>
              </p:sp>
            </p:grpSp>
          </p:grpSp>
          <p:grpSp>
            <p:nvGrpSpPr>
              <p:cNvPr id="98345" name="Group 83"/>
              <p:cNvGrpSpPr/>
              <p:nvPr/>
            </p:nvGrpSpPr>
            <p:grpSpPr>
              <a:xfrm>
                <a:off x="5370" y="4135"/>
                <a:ext cx="5442" cy="565"/>
                <a:chOff x="2063" y="3578"/>
                <a:chExt cx="2177" cy="226"/>
              </a:xfrm>
            </p:grpSpPr>
            <p:sp>
              <p:nvSpPr>
                <p:cNvPr id="98346" name="AutoShape 84"/>
                <p:cNvSpPr/>
                <p:nvPr/>
              </p:nvSpPr>
              <p:spPr>
                <a:xfrm>
                  <a:off x="2063" y="3578"/>
                  <a:ext cx="907" cy="226"/>
                </a:xfrm>
                <a:prstGeom prst="wedgeRectCallout">
                  <a:avLst>
                    <a:gd name="adj1" fmla="val 57278"/>
                    <a:gd name="adj2" fmla="val 4426"/>
                  </a:avLst>
                </a:prstGeom>
                <a:noFill/>
                <a:ln w="9525">
                  <a:noFill/>
                </a:ln>
              </p:spPr>
              <p:txBody>
                <a:bodyPr anchor="t"/>
                <a:p>
                  <a:pPr lvl="0" indent="0" algn="ctr"/>
                  <a:r>
                    <a:rPr lang="zh-CN" altLang="en-US" sz="2000" dirty="0">
                      <a:latin typeface="Times New Roman" panose="02020603050405020304" pitchFamily="18" charset="0"/>
                      <a:ea typeface="宋体" panose="02010600030101010101" pitchFamily="2" charset="-122"/>
                    </a:rPr>
                    <a:t>（略）</a:t>
                  </a:r>
                  <a:endParaRPr lang="zh-CN" altLang="en-US" dirty="0">
                    <a:latin typeface="Times New Roman" panose="02020603050405020304" pitchFamily="18" charset="0"/>
                    <a:ea typeface="宋体" panose="02010600030101010101" pitchFamily="2" charset="-122"/>
                  </a:endParaRPr>
                </a:p>
              </p:txBody>
            </p:sp>
            <p:sp>
              <p:nvSpPr>
                <p:cNvPr id="98347" name="AutoShape 85"/>
                <p:cNvSpPr/>
                <p:nvPr/>
              </p:nvSpPr>
              <p:spPr>
                <a:xfrm>
                  <a:off x="3333" y="3578"/>
                  <a:ext cx="907" cy="226"/>
                </a:xfrm>
                <a:prstGeom prst="wedgeRectCallout">
                  <a:avLst>
                    <a:gd name="adj1" fmla="val 57278"/>
                    <a:gd name="adj2" fmla="val 4426"/>
                  </a:avLst>
                </a:prstGeom>
                <a:noFill/>
                <a:ln w="9525">
                  <a:noFill/>
                </a:ln>
              </p:spPr>
              <p:txBody>
                <a:bodyPr anchor="t"/>
                <a:p>
                  <a:pPr lvl="0" indent="0" algn="ct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（略）</a:t>
                  </a:r>
                  <a:endParaRPr lang="zh-CN" altLang="en-US" dirty="0">
                    <a:latin typeface="Times New Roman" panose="02020603050405020304" pitchFamily="18" charset="0"/>
                    <a:ea typeface="宋体" panose="02010600030101010101" pitchFamily="2" charset="-122"/>
                  </a:endParaRPr>
                </a:p>
              </p:txBody>
            </p:sp>
          </p:grpSp>
        </p:grpSp>
        <p:grpSp>
          <p:nvGrpSpPr>
            <p:cNvPr id="98348" name="组合 4"/>
            <p:cNvGrpSpPr/>
            <p:nvPr/>
          </p:nvGrpSpPr>
          <p:grpSpPr>
            <a:xfrm>
              <a:off x="720" y="4703"/>
              <a:ext cx="11680" cy="5977"/>
              <a:chOff x="720" y="4703"/>
              <a:chExt cx="11680" cy="5977"/>
            </a:xfrm>
          </p:grpSpPr>
          <p:grpSp>
            <p:nvGrpSpPr>
              <p:cNvPr id="98349" name="Group 33"/>
              <p:cNvGrpSpPr/>
              <p:nvPr/>
            </p:nvGrpSpPr>
            <p:grpSpPr>
              <a:xfrm>
                <a:off x="5255" y="4702"/>
                <a:ext cx="5442" cy="565"/>
                <a:chOff x="2063" y="3578"/>
                <a:chExt cx="2177" cy="226"/>
              </a:xfrm>
            </p:grpSpPr>
            <p:sp>
              <p:nvSpPr>
                <p:cNvPr id="98350" name="AutoShape 34"/>
                <p:cNvSpPr/>
                <p:nvPr/>
              </p:nvSpPr>
              <p:spPr>
                <a:xfrm>
                  <a:off x="2063" y="3578"/>
                  <a:ext cx="907" cy="226"/>
                </a:xfrm>
                <a:prstGeom prst="wedgeRectCallout">
                  <a:avLst>
                    <a:gd name="adj1" fmla="val 57278"/>
                    <a:gd name="adj2" fmla="val 4426"/>
                  </a:avLst>
                </a:prstGeom>
                <a:noFill/>
                <a:ln w="9525">
                  <a:noFill/>
                </a:ln>
              </p:spPr>
              <p:txBody>
                <a:bodyPr anchor="t"/>
                <a:p>
                  <a:pPr lvl="0" indent="0" algn="ctr"/>
                  <a:r>
                    <a:rPr lang="en-US" altLang="zh-CN" sz="2000" b="1" dirty="0">
                      <a:latin typeface="Times New Roman" panose="02020603050405020304" pitchFamily="18" charset="0"/>
                      <a:ea typeface="宋体" panose="02010600030101010101" pitchFamily="2" charset="-122"/>
                    </a:rPr>
                    <a:t>756 000</a:t>
                  </a:r>
                  <a:endParaRPr lang="en-US" altLang="zh-CN" b="1" dirty="0">
                    <a:latin typeface="Times New Roman" panose="02020603050405020304" pitchFamily="18" charset="0"/>
                    <a:ea typeface="宋体" panose="02010600030101010101" pitchFamily="2" charset="-122"/>
                  </a:endParaRPr>
                </a:p>
              </p:txBody>
            </p:sp>
            <p:sp>
              <p:nvSpPr>
                <p:cNvPr id="98351" name="AutoShape 35"/>
                <p:cNvSpPr/>
                <p:nvPr/>
              </p:nvSpPr>
              <p:spPr>
                <a:xfrm>
                  <a:off x="3333" y="3578"/>
                  <a:ext cx="907" cy="226"/>
                </a:xfrm>
                <a:prstGeom prst="wedgeRectCallout">
                  <a:avLst>
                    <a:gd name="adj1" fmla="val 57278"/>
                    <a:gd name="adj2" fmla="val 4426"/>
                  </a:avLst>
                </a:prstGeom>
                <a:noFill/>
                <a:ln w="9525">
                  <a:noFill/>
                </a:ln>
              </p:spPr>
              <p:txBody>
                <a:bodyPr anchor="t"/>
                <a:p>
                  <a:pPr lvl="0" indent="0" algn="ctr"/>
                  <a:r>
                    <a:rPr lang="en-US" altLang="zh-CN" sz="2000" b="1" dirty="0">
                      <a:latin typeface="Times New Roman" panose="02020603050405020304" pitchFamily="18" charset="0"/>
                      <a:ea typeface="宋体" panose="02010600030101010101" pitchFamily="2" charset="-122"/>
                    </a:rPr>
                    <a:t>756 000</a:t>
                  </a:r>
                  <a:endParaRPr lang="en-US" altLang="zh-CN" b="1" dirty="0">
                    <a:latin typeface="Times New Roman" panose="02020603050405020304" pitchFamily="18" charset="0"/>
                    <a:ea typeface="宋体" panose="02010600030101010101" pitchFamily="2" charset="-122"/>
                  </a:endParaRPr>
                </a:p>
              </p:txBody>
            </p:sp>
          </p:grpSp>
          <p:grpSp>
            <p:nvGrpSpPr>
              <p:cNvPr id="98352" name="Group 37"/>
              <p:cNvGrpSpPr/>
              <p:nvPr/>
            </p:nvGrpSpPr>
            <p:grpSpPr>
              <a:xfrm>
                <a:off x="3327" y="5525"/>
                <a:ext cx="9072" cy="2497"/>
                <a:chOff x="1610" y="2172"/>
                <a:chExt cx="3629" cy="999"/>
              </a:xfrm>
            </p:grpSpPr>
            <p:sp>
              <p:nvSpPr>
                <p:cNvPr id="98353" name="AutoShape 38"/>
                <p:cNvSpPr/>
                <p:nvPr/>
              </p:nvSpPr>
              <p:spPr>
                <a:xfrm>
                  <a:off x="1610" y="2172"/>
                  <a:ext cx="3629" cy="999"/>
                </a:xfrm>
                <a:prstGeom prst="wedgeRectCallout">
                  <a:avLst>
                    <a:gd name="adj1" fmla="val 20514"/>
                    <a:gd name="adj2" fmla="val -10259"/>
                  </a:avLst>
                </a:prstGeom>
                <a:solidFill>
                  <a:srgbClr val="FFFF99"/>
                </a:solidFill>
                <a:ln w="9525">
                  <a:noFill/>
                </a:ln>
              </p:spPr>
              <p:txBody>
                <a:bodyPr anchor="t"/>
                <a:p>
                  <a:pPr lvl="0" indent="0" algn="ctr"/>
                  <a:endParaRPr lang="zh-CN" altLang="zh-CN" dirty="0">
                    <a:latin typeface="Times New Roman" panose="02020603050405020304" pitchFamily="18" charset="0"/>
                    <a:ea typeface="宋体" panose="02010600030101010101" pitchFamily="2" charset="-122"/>
                  </a:endParaRPr>
                </a:p>
              </p:txBody>
            </p:sp>
            <p:sp>
              <p:nvSpPr>
                <p:cNvPr id="98354" name="Line 39"/>
                <p:cNvSpPr/>
                <p:nvPr/>
              </p:nvSpPr>
              <p:spPr>
                <a:xfrm>
                  <a:off x="1700" y="2430"/>
                  <a:ext cx="3403" cy="0"/>
                </a:xfrm>
                <a:prstGeom prst="line">
                  <a:avLst/>
                </a:prstGeom>
                <a:ln w="19050" cap="flat" cmpd="sng">
                  <a:solidFill>
                    <a:srgbClr val="0000FF"/>
                  </a:solidFill>
                  <a:prstDash val="solid"/>
                  <a:round/>
                  <a:headEnd type="none" w="med" len="med"/>
                  <a:tailEnd type="none" w="med" len="med"/>
                </a:ln>
              </p:spPr>
            </p:sp>
            <p:sp>
              <p:nvSpPr>
                <p:cNvPr id="98355" name="Line 40"/>
                <p:cNvSpPr/>
                <p:nvPr/>
              </p:nvSpPr>
              <p:spPr>
                <a:xfrm>
                  <a:off x="3425" y="2444"/>
                  <a:ext cx="0" cy="681"/>
                </a:xfrm>
                <a:prstGeom prst="line">
                  <a:avLst/>
                </a:prstGeom>
                <a:ln w="9525" cap="flat" cmpd="sng">
                  <a:solidFill>
                    <a:srgbClr val="0000FF"/>
                  </a:solidFill>
                  <a:prstDash val="solid"/>
                  <a:round/>
                  <a:headEnd type="none" w="med" len="med"/>
                  <a:tailEnd type="none" w="med" len="med"/>
                </a:ln>
              </p:spPr>
            </p:sp>
            <p:sp>
              <p:nvSpPr>
                <p:cNvPr id="98356" name="AutoShape 41"/>
                <p:cNvSpPr/>
                <p:nvPr/>
              </p:nvSpPr>
              <p:spPr>
                <a:xfrm>
                  <a:off x="1837" y="2463"/>
                  <a:ext cx="726" cy="270"/>
                </a:xfrm>
                <a:prstGeom prst="wedgeRoundRectCallout">
                  <a:avLst>
                    <a:gd name="adj1" fmla="val 7162"/>
                    <a:gd name="adj2" fmla="val 9630"/>
                    <a:gd name="adj3" fmla="val 16667"/>
                  </a:avLst>
                </a:prstGeom>
                <a:noFill/>
                <a:ln w="9525">
                  <a:noFill/>
                </a:ln>
              </p:spPr>
              <p:txBody>
                <a:bodyPr anchor="t"/>
                <a:p>
                  <a:pPr lvl="0" indent="0" algn="ctr"/>
                  <a:r>
                    <a:rPr lang="zh-CN" altLang="en-US" dirty="0">
                      <a:solidFill>
                        <a:schemeClr val="tx2"/>
                      </a:solidFill>
                      <a:latin typeface="Times New Roman" panose="02020603050405020304" pitchFamily="18" charset="0"/>
                      <a:ea typeface="宋体" panose="02010600030101010101" pitchFamily="2" charset="-122"/>
                    </a:rPr>
                    <a:t>（略）</a:t>
                  </a:r>
                  <a:endParaRPr lang="zh-CN" altLang="en-US" dirty="0">
                    <a:solidFill>
                      <a:schemeClr val="tx2"/>
                    </a:solidFill>
                    <a:latin typeface="Times New Roman" panose="02020603050405020304" pitchFamily="18" charset="0"/>
                    <a:ea typeface="宋体" panose="02010600030101010101" pitchFamily="2" charset="-122"/>
                  </a:endParaRPr>
                </a:p>
              </p:txBody>
            </p:sp>
            <p:sp>
              <p:nvSpPr>
                <p:cNvPr id="98357" name="Line 42"/>
                <p:cNvSpPr/>
                <p:nvPr/>
              </p:nvSpPr>
              <p:spPr>
                <a:xfrm>
                  <a:off x="1700" y="2729"/>
                  <a:ext cx="3403" cy="0"/>
                </a:xfrm>
                <a:prstGeom prst="line">
                  <a:avLst/>
                </a:prstGeom>
                <a:ln w="9525" cap="flat" cmpd="sng">
                  <a:solidFill>
                    <a:srgbClr val="0000FF"/>
                  </a:solidFill>
                  <a:prstDash val="solid"/>
                  <a:round/>
                  <a:headEnd type="none" w="med" len="med"/>
                  <a:tailEnd type="none" w="med" len="med"/>
                </a:ln>
              </p:spPr>
            </p:sp>
            <p:sp>
              <p:nvSpPr>
                <p:cNvPr id="98358" name="AutoShape 43"/>
                <p:cNvSpPr/>
                <p:nvPr/>
              </p:nvSpPr>
              <p:spPr>
                <a:xfrm>
                  <a:off x="1610" y="2727"/>
                  <a:ext cx="1270" cy="182"/>
                </a:xfrm>
                <a:prstGeom prst="wedgeRoundRectCallout">
                  <a:avLst>
                    <a:gd name="adj1" fmla="val -6616"/>
                    <a:gd name="adj2" fmla="val 38463"/>
                    <a:gd name="adj3" fmla="val 16667"/>
                  </a:avLst>
                </a:prstGeom>
                <a:noFill/>
                <a:ln w="9525">
                  <a:noFill/>
                </a:ln>
              </p:spPr>
              <p:txBody>
                <a:bodyPr anchor="t"/>
                <a:p>
                  <a:pPr lvl="0" indent="0" algn="ctr"/>
                  <a:r>
                    <a:rPr lang="zh-CN" altLang="en-US" b="1" dirty="0">
                      <a:solidFill>
                        <a:srgbClr val="0000FF"/>
                      </a:solidFill>
                      <a:latin typeface="Times New Roman" panose="02020603050405020304" pitchFamily="18" charset="0"/>
                      <a:ea typeface="宋体" panose="02010600030101010101" pitchFamily="2" charset="-122"/>
                    </a:rPr>
                    <a:t>本期增加发生额</a:t>
                  </a:r>
                  <a:endParaRPr lang="zh-CN" altLang="en-US" b="1" dirty="0">
                    <a:solidFill>
                      <a:srgbClr val="0000FF"/>
                    </a:solidFill>
                    <a:latin typeface="Times New Roman" panose="02020603050405020304" pitchFamily="18" charset="0"/>
                    <a:ea typeface="宋体" panose="02010600030101010101" pitchFamily="2" charset="-122"/>
                  </a:endParaRPr>
                </a:p>
              </p:txBody>
            </p:sp>
            <p:sp>
              <p:nvSpPr>
                <p:cNvPr id="98359" name="AutoShape 44"/>
                <p:cNvSpPr/>
                <p:nvPr/>
              </p:nvSpPr>
              <p:spPr>
                <a:xfrm>
                  <a:off x="2789" y="2751"/>
                  <a:ext cx="635" cy="168"/>
                </a:xfrm>
                <a:prstGeom prst="wedgeRoundRectCallout">
                  <a:avLst>
                    <a:gd name="adj1" fmla="val 36458"/>
                    <a:gd name="adj2" fmla="val 17264"/>
                    <a:gd name="adj3" fmla="val 16667"/>
                  </a:avLst>
                </a:prstGeom>
                <a:noFill/>
                <a:ln w="9525">
                  <a:noFill/>
                </a:ln>
              </p:spPr>
              <p:txBody>
                <a:bodyPr anchor="t"/>
                <a:p>
                  <a:pPr lvl="0" indent="0"/>
                  <a:r>
                    <a:rPr lang="en-US" altLang="zh-CN" sz="1600" b="1" dirty="0">
                      <a:solidFill>
                        <a:srgbClr val="0000FF"/>
                      </a:solidFill>
                      <a:latin typeface="Times New Roman" panose="02020603050405020304" pitchFamily="18" charset="0"/>
                      <a:ea typeface="宋体" panose="02010600030101010101" pitchFamily="2" charset="-122"/>
                    </a:rPr>
                    <a:t>200 000</a:t>
                  </a:r>
                  <a:endParaRPr lang="en-US" altLang="zh-CN" sz="1600" b="1" dirty="0">
                    <a:solidFill>
                      <a:srgbClr val="0000FF"/>
                    </a:solidFill>
                    <a:latin typeface="Times New Roman" panose="02020603050405020304" pitchFamily="18" charset="0"/>
                    <a:ea typeface="宋体" panose="02010600030101010101" pitchFamily="2" charset="-122"/>
                  </a:endParaRPr>
                </a:p>
              </p:txBody>
            </p:sp>
            <p:sp>
              <p:nvSpPr>
                <p:cNvPr id="98360" name="AutoShape 45"/>
                <p:cNvSpPr/>
                <p:nvPr/>
              </p:nvSpPr>
              <p:spPr>
                <a:xfrm>
                  <a:off x="3379" y="2717"/>
                  <a:ext cx="1225" cy="192"/>
                </a:xfrm>
                <a:prstGeom prst="wedgeRoundRectCallout">
                  <a:avLst>
                    <a:gd name="adj1" fmla="val -16204"/>
                    <a:gd name="adj2" fmla="val 33856"/>
                    <a:gd name="adj3" fmla="val 16667"/>
                  </a:avLst>
                </a:prstGeom>
                <a:noFill/>
                <a:ln w="9525">
                  <a:noFill/>
                </a:ln>
              </p:spPr>
              <p:txBody>
                <a:bodyPr anchor="t"/>
                <a:p>
                  <a:pPr lvl="0" indent="0" algn="ctr"/>
                  <a:r>
                    <a:rPr lang="zh-CN" altLang="en-US" b="1" dirty="0">
                      <a:solidFill>
                        <a:srgbClr val="0000FF"/>
                      </a:solidFill>
                      <a:latin typeface="Times New Roman" panose="02020603050405020304" pitchFamily="18" charset="0"/>
                      <a:ea typeface="宋体" panose="02010600030101010101" pitchFamily="2" charset="-122"/>
                    </a:rPr>
                    <a:t>本期减少发生额</a:t>
                  </a:r>
                  <a:endParaRPr lang="zh-CN" altLang="en-US" b="1" dirty="0">
                    <a:solidFill>
                      <a:srgbClr val="0000FF"/>
                    </a:solidFill>
                    <a:latin typeface="Times New Roman" panose="02020603050405020304" pitchFamily="18" charset="0"/>
                    <a:ea typeface="宋体" panose="02010600030101010101" pitchFamily="2" charset="-122"/>
                  </a:endParaRPr>
                </a:p>
              </p:txBody>
            </p:sp>
            <p:sp>
              <p:nvSpPr>
                <p:cNvPr id="98361" name="AutoShape 46"/>
                <p:cNvSpPr/>
                <p:nvPr/>
              </p:nvSpPr>
              <p:spPr>
                <a:xfrm>
                  <a:off x="4537" y="2741"/>
                  <a:ext cx="611" cy="157"/>
                </a:xfrm>
                <a:prstGeom prst="wedgeRoundRectCallout">
                  <a:avLst>
                    <a:gd name="adj1" fmla="val 39690"/>
                    <a:gd name="adj2" fmla="val 21972"/>
                    <a:gd name="adj3" fmla="val 16667"/>
                  </a:avLst>
                </a:prstGeom>
                <a:noFill/>
                <a:ln w="9525">
                  <a:noFill/>
                </a:ln>
              </p:spPr>
              <p:txBody>
                <a:bodyPr anchor="t"/>
                <a:p>
                  <a:pPr lvl="0" indent="0"/>
                  <a:r>
                    <a:rPr lang="en-US" altLang="zh-CN" sz="1600" b="1" dirty="0">
                      <a:solidFill>
                        <a:srgbClr val="0000FF"/>
                      </a:solidFill>
                      <a:latin typeface="Times New Roman" panose="02020603050405020304" pitchFamily="18" charset="0"/>
                      <a:ea typeface="宋体" panose="02010600030101010101" pitchFamily="2" charset="-122"/>
                    </a:rPr>
                    <a:t> 71 000</a:t>
                  </a:r>
                  <a:endParaRPr lang="en-US" altLang="zh-CN" sz="1600" b="1" dirty="0">
                    <a:solidFill>
                      <a:srgbClr val="0000FF"/>
                    </a:solidFill>
                    <a:latin typeface="Times New Roman" panose="02020603050405020304" pitchFamily="18" charset="0"/>
                    <a:ea typeface="宋体" panose="02010600030101010101" pitchFamily="2" charset="-122"/>
                  </a:endParaRPr>
                </a:p>
              </p:txBody>
            </p:sp>
            <p:sp>
              <p:nvSpPr>
                <p:cNvPr id="98362" name="AutoShape 47"/>
                <p:cNvSpPr/>
                <p:nvPr/>
              </p:nvSpPr>
              <p:spPr>
                <a:xfrm>
                  <a:off x="1610" y="2901"/>
                  <a:ext cx="816" cy="270"/>
                </a:xfrm>
                <a:prstGeom prst="wedgeRoundRectCallout">
                  <a:avLst>
                    <a:gd name="adj1" fmla="val 856"/>
                    <a:gd name="adj2" fmla="val 9630"/>
                    <a:gd name="adj3" fmla="val 16667"/>
                  </a:avLst>
                </a:prstGeom>
                <a:noFill/>
                <a:ln w="9525">
                  <a:noFill/>
                </a:ln>
              </p:spPr>
              <p:txBody>
                <a:bodyPr anchor="t"/>
                <a:p>
                  <a:pPr lvl="0" indent="0" algn="ctr"/>
                  <a:r>
                    <a:rPr lang="zh-CN" altLang="en-US" b="1" dirty="0">
                      <a:solidFill>
                        <a:schemeClr val="tx2"/>
                      </a:solidFill>
                      <a:latin typeface="Times New Roman" panose="02020603050405020304" pitchFamily="18" charset="0"/>
                      <a:ea typeface="宋体" panose="02010600030101010101" pitchFamily="2" charset="-122"/>
                    </a:rPr>
                    <a:t>期末余额</a:t>
                  </a:r>
                  <a:endParaRPr lang="zh-CN" altLang="en-US" b="1" dirty="0">
                    <a:solidFill>
                      <a:schemeClr val="tx2"/>
                    </a:solidFill>
                    <a:latin typeface="Times New Roman" panose="02020603050405020304" pitchFamily="18" charset="0"/>
                    <a:ea typeface="宋体" panose="02010600030101010101" pitchFamily="2" charset="-122"/>
                  </a:endParaRPr>
                </a:p>
              </p:txBody>
            </p:sp>
            <p:sp>
              <p:nvSpPr>
                <p:cNvPr id="98363" name="AutoShape 48"/>
                <p:cNvSpPr/>
                <p:nvPr/>
              </p:nvSpPr>
              <p:spPr>
                <a:xfrm>
                  <a:off x="2608" y="2922"/>
                  <a:ext cx="862" cy="212"/>
                </a:xfrm>
                <a:prstGeom prst="wedgeRoundRectCallout">
                  <a:avLst>
                    <a:gd name="adj1" fmla="val 61255"/>
                    <a:gd name="adj2" fmla="val 33019"/>
                    <a:gd name="adj3" fmla="val 16667"/>
                  </a:avLst>
                </a:prstGeom>
                <a:noFill/>
                <a:ln w="9525">
                  <a:noFill/>
                </a:ln>
              </p:spPr>
              <p:txBody>
                <a:bodyPr anchor="t"/>
                <a:p>
                  <a:pPr lvl="0" indent="0" algn="ctr"/>
                  <a:r>
                    <a:rPr lang="en-US" altLang="zh-CN" sz="1600" b="1" dirty="0">
                      <a:solidFill>
                        <a:schemeClr val="tx2"/>
                      </a:solidFill>
                      <a:latin typeface="Times New Roman" panose="02020603050405020304" pitchFamily="18" charset="0"/>
                      <a:ea typeface="宋体" panose="02010600030101010101" pitchFamily="2" charset="-122"/>
                    </a:rPr>
                    <a:t>  979 000</a:t>
                  </a:r>
                  <a:endParaRPr lang="en-US" altLang="zh-CN" sz="1600" b="1" dirty="0">
                    <a:solidFill>
                      <a:schemeClr val="tx2"/>
                    </a:solidFill>
                    <a:latin typeface="Times New Roman" panose="02020603050405020304" pitchFamily="18" charset="0"/>
                    <a:ea typeface="宋体" panose="02010600030101010101" pitchFamily="2" charset="-122"/>
                  </a:endParaRPr>
                </a:p>
              </p:txBody>
            </p:sp>
            <p:sp>
              <p:nvSpPr>
                <p:cNvPr id="98364" name="AutoShape 49"/>
                <p:cNvSpPr/>
                <p:nvPr/>
              </p:nvSpPr>
              <p:spPr>
                <a:xfrm>
                  <a:off x="1792" y="2196"/>
                  <a:ext cx="453" cy="227"/>
                </a:xfrm>
                <a:prstGeom prst="wedgeRectCallout">
                  <a:avLst>
                    <a:gd name="adj1" fmla="val 38301"/>
                    <a:gd name="adj2" fmla="val 11676"/>
                  </a:avLst>
                </a:prstGeom>
                <a:solidFill>
                  <a:srgbClr val="FFFF99"/>
                </a:solidFill>
                <a:ln w="9525">
                  <a:noFill/>
                </a:ln>
              </p:spPr>
              <p:txBody>
                <a:bodyPr anchor="t"/>
                <a:p>
                  <a:pPr lvl="0" indent="0" algn="ctr"/>
                  <a:r>
                    <a:rPr lang="zh-CN" altLang="en-US" dirty="0">
                      <a:latin typeface="Times New Roman" panose="02020603050405020304" pitchFamily="18" charset="0"/>
                      <a:ea typeface="宋体" panose="02010600030101010101" pitchFamily="2" charset="-122"/>
                    </a:rPr>
                    <a:t>借方</a:t>
                  </a:r>
                  <a:endParaRPr lang="zh-CN" altLang="en-US" dirty="0">
                    <a:latin typeface="Times New Roman" panose="02020603050405020304" pitchFamily="18" charset="0"/>
                    <a:ea typeface="宋体" panose="02010600030101010101" pitchFamily="2" charset="-122"/>
                  </a:endParaRPr>
                </a:p>
              </p:txBody>
            </p:sp>
            <p:sp>
              <p:nvSpPr>
                <p:cNvPr id="98365" name="AutoShape 50"/>
                <p:cNvSpPr/>
                <p:nvPr/>
              </p:nvSpPr>
              <p:spPr>
                <a:xfrm>
                  <a:off x="4605" y="2205"/>
                  <a:ext cx="453" cy="195"/>
                </a:xfrm>
                <a:prstGeom prst="wedgeRectCallout">
                  <a:avLst>
                    <a:gd name="adj1" fmla="val 38301"/>
                    <a:gd name="adj2" fmla="val 21796"/>
                  </a:avLst>
                </a:prstGeom>
                <a:solidFill>
                  <a:srgbClr val="FFFF99"/>
                </a:solidFill>
                <a:ln w="9525">
                  <a:noFill/>
                </a:ln>
              </p:spPr>
              <p:txBody>
                <a:bodyPr anchor="t"/>
                <a:p>
                  <a:pPr lvl="0" indent="0" algn="ctr"/>
                  <a:r>
                    <a:rPr lang="zh-CN" altLang="en-US" dirty="0">
                      <a:latin typeface="Times New Roman" panose="02020603050405020304" pitchFamily="18" charset="0"/>
                      <a:ea typeface="宋体" panose="02010600030101010101" pitchFamily="2" charset="-122"/>
                    </a:rPr>
                    <a:t>贷方</a:t>
                  </a:r>
                  <a:endParaRPr lang="zh-CN" altLang="en-US" dirty="0">
                    <a:latin typeface="Times New Roman" panose="02020603050405020304" pitchFamily="18" charset="0"/>
                    <a:ea typeface="宋体" panose="02010600030101010101" pitchFamily="2" charset="-122"/>
                  </a:endParaRPr>
                </a:p>
              </p:txBody>
            </p:sp>
            <p:sp>
              <p:nvSpPr>
                <p:cNvPr id="98366" name="AutoShape 51"/>
                <p:cNvSpPr/>
                <p:nvPr/>
              </p:nvSpPr>
              <p:spPr>
                <a:xfrm>
                  <a:off x="2971" y="2172"/>
                  <a:ext cx="908" cy="240"/>
                </a:xfrm>
                <a:prstGeom prst="wedgeRectCallout">
                  <a:avLst>
                    <a:gd name="adj1" fmla="val 36565"/>
                    <a:gd name="adj2" fmla="val -19583"/>
                  </a:avLst>
                </a:prstGeom>
                <a:solidFill>
                  <a:srgbClr val="FFFF99"/>
                </a:solidFill>
                <a:ln w="9525">
                  <a:noFill/>
                </a:ln>
              </p:spPr>
              <p:txBody>
                <a:bodyPr anchor="t"/>
                <a:p>
                  <a:pPr lvl="0" indent="0" algn="ctr"/>
                  <a:r>
                    <a:rPr lang="zh-CN" altLang="en-US" sz="2000" b="1" dirty="0">
                      <a:latin typeface="Times New Roman" panose="02020603050405020304" pitchFamily="18" charset="0"/>
                      <a:ea typeface="宋体" panose="02010600030101010101" pitchFamily="2" charset="-122"/>
                    </a:rPr>
                    <a:t>银行存款</a:t>
                  </a:r>
                  <a:endParaRPr lang="zh-CN" altLang="en-US" dirty="0">
                    <a:latin typeface="Times New Roman" panose="02020603050405020304" pitchFamily="18" charset="0"/>
                    <a:ea typeface="宋体" panose="02010600030101010101" pitchFamily="2" charset="-122"/>
                  </a:endParaRPr>
                </a:p>
              </p:txBody>
            </p:sp>
            <p:sp>
              <p:nvSpPr>
                <p:cNvPr id="98367" name="AutoShape 52"/>
                <p:cNvSpPr/>
                <p:nvPr/>
              </p:nvSpPr>
              <p:spPr>
                <a:xfrm>
                  <a:off x="3515" y="2445"/>
                  <a:ext cx="726" cy="270"/>
                </a:xfrm>
                <a:prstGeom prst="wedgeRoundRectCallout">
                  <a:avLst>
                    <a:gd name="adj1" fmla="val 7162"/>
                    <a:gd name="adj2" fmla="val 9630"/>
                    <a:gd name="adj3" fmla="val 16667"/>
                  </a:avLst>
                </a:prstGeom>
                <a:noFill/>
                <a:ln w="9525">
                  <a:noFill/>
                </a:ln>
              </p:spPr>
              <p:txBody>
                <a:bodyPr anchor="t"/>
                <a:p>
                  <a:pPr lvl="0" indent="0" algn="ctr"/>
                  <a:r>
                    <a:rPr lang="zh-CN" altLang="en-US" dirty="0">
                      <a:solidFill>
                        <a:schemeClr val="tx2"/>
                      </a:solidFill>
                      <a:latin typeface="Times New Roman" panose="02020603050405020304" pitchFamily="18" charset="0"/>
                      <a:ea typeface="宋体" panose="02010600030101010101" pitchFamily="2" charset="-122"/>
                    </a:rPr>
                    <a:t>（略）</a:t>
                  </a:r>
                  <a:endParaRPr lang="zh-CN" altLang="en-US" dirty="0">
                    <a:solidFill>
                      <a:schemeClr val="tx2"/>
                    </a:solidFill>
                    <a:latin typeface="Times New Roman" panose="02020603050405020304" pitchFamily="18" charset="0"/>
                    <a:ea typeface="宋体" panose="02010600030101010101" pitchFamily="2" charset="-122"/>
                  </a:endParaRPr>
                </a:p>
              </p:txBody>
            </p:sp>
          </p:grpSp>
          <p:grpSp>
            <p:nvGrpSpPr>
              <p:cNvPr id="98368" name="Group 59"/>
              <p:cNvGrpSpPr/>
              <p:nvPr/>
            </p:nvGrpSpPr>
            <p:grpSpPr>
              <a:xfrm>
                <a:off x="3327" y="8157"/>
                <a:ext cx="9072" cy="2522"/>
                <a:chOff x="1383" y="3225"/>
                <a:chExt cx="3629" cy="1009"/>
              </a:xfrm>
            </p:grpSpPr>
            <p:sp>
              <p:nvSpPr>
                <p:cNvPr id="98369" name="AutoShape 60"/>
                <p:cNvSpPr/>
                <p:nvPr/>
              </p:nvSpPr>
              <p:spPr>
                <a:xfrm>
                  <a:off x="1383" y="3225"/>
                  <a:ext cx="3629" cy="1009"/>
                </a:xfrm>
                <a:prstGeom prst="wedgeRectCallout">
                  <a:avLst>
                    <a:gd name="adj1" fmla="val 20514"/>
                    <a:gd name="adj2" fmla="val -10653"/>
                  </a:avLst>
                </a:prstGeom>
                <a:solidFill>
                  <a:srgbClr val="FFFF99"/>
                </a:solidFill>
                <a:ln w="9525">
                  <a:noFill/>
                </a:ln>
              </p:spPr>
              <p:txBody>
                <a:bodyPr anchor="t"/>
                <a:p>
                  <a:pPr lvl="0" indent="0" algn="ctr"/>
                  <a:endParaRPr lang="zh-CN" altLang="zh-CN" dirty="0">
                    <a:latin typeface="Times New Roman" panose="02020603050405020304" pitchFamily="18" charset="0"/>
                    <a:ea typeface="宋体" panose="02010600030101010101" pitchFamily="2" charset="-122"/>
                  </a:endParaRPr>
                </a:p>
              </p:txBody>
            </p:sp>
            <p:sp>
              <p:nvSpPr>
                <p:cNvPr id="98370" name="Line 61"/>
                <p:cNvSpPr/>
                <p:nvPr/>
              </p:nvSpPr>
              <p:spPr>
                <a:xfrm>
                  <a:off x="1474" y="3483"/>
                  <a:ext cx="3403" cy="0"/>
                </a:xfrm>
                <a:prstGeom prst="line">
                  <a:avLst/>
                </a:prstGeom>
                <a:ln w="19050" cap="flat" cmpd="sng">
                  <a:solidFill>
                    <a:srgbClr val="0000FF"/>
                  </a:solidFill>
                  <a:prstDash val="solid"/>
                  <a:round/>
                  <a:headEnd type="none" w="med" len="med"/>
                  <a:tailEnd type="none" w="med" len="med"/>
                </a:ln>
              </p:spPr>
            </p:sp>
            <p:sp>
              <p:nvSpPr>
                <p:cNvPr id="98371" name="Line 62"/>
                <p:cNvSpPr/>
                <p:nvPr/>
              </p:nvSpPr>
              <p:spPr>
                <a:xfrm flipH="1">
                  <a:off x="3197" y="3508"/>
                  <a:ext cx="0" cy="680"/>
                </a:xfrm>
                <a:prstGeom prst="line">
                  <a:avLst/>
                </a:prstGeom>
                <a:ln w="9525" cap="flat" cmpd="sng">
                  <a:solidFill>
                    <a:srgbClr val="0000FF"/>
                  </a:solidFill>
                  <a:prstDash val="solid"/>
                  <a:round/>
                  <a:headEnd type="none" w="med" len="med"/>
                  <a:tailEnd type="none" w="med" len="med"/>
                </a:ln>
              </p:spPr>
            </p:sp>
            <p:sp>
              <p:nvSpPr>
                <p:cNvPr id="98372" name="AutoShape 63"/>
                <p:cNvSpPr/>
                <p:nvPr/>
              </p:nvSpPr>
              <p:spPr>
                <a:xfrm>
                  <a:off x="1474" y="3520"/>
                  <a:ext cx="771" cy="260"/>
                </a:xfrm>
                <a:prstGeom prst="wedgeRoundRectCallout">
                  <a:avLst>
                    <a:gd name="adj1" fmla="val 42866"/>
                    <a:gd name="adj2" fmla="val -1921"/>
                    <a:gd name="adj3" fmla="val 16667"/>
                  </a:avLst>
                </a:prstGeom>
                <a:noFill/>
                <a:ln w="9525">
                  <a:noFill/>
                </a:ln>
              </p:spPr>
              <p:txBody>
                <a:bodyPr anchor="t"/>
                <a:p>
                  <a:pPr lvl="0" indent="0"/>
                  <a:r>
                    <a:rPr lang="en-US" altLang="zh-CN" dirty="0">
                      <a:solidFill>
                        <a:schemeClr val="tx2"/>
                      </a:solidFill>
                      <a:latin typeface="宋体" panose="02010600030101010101" pitchFamily="2" charset="-122"/>
                      <a:ea typeface="宋体" panose="02010600030101010101" pitchFamily="2" charset="-122"/>
                    </a:rPr>
                    <a:t>  </a:t>
                  </a:r>
                  <a:r>
                    <a:rPr lang="zh-CN" altLang="en-US" dirty="0">
                      <a:solidFill>
                        <a:schemeClr val="tx2"/>
                      </a:solidFill>
                      <a:latin typeface="宋体" panose="02010600030101010101" pitchFamily="2" charset="-122"/>
                      <a:ea typeface="宋体" panose="02010600030101010101" pitchFamily="2" charset="-122"/>
                    </a:rPr>
                    <a:t>（略）</a:t>
                  </a:r>
                  <a:endParaRPr lang="zh-CN" altLang="en-US" dirty="0">
                    <a:solidFill>
                      <a:schemeClr val="tx2"/>
                    </a:solidFill>
                    <a:latin typeface="宋体" panose="02010600030101010101" pitchFamily="2" charset="-122"/>
                    <a:ea typeface="宋体" panose="02010600030101010101" pitchFamily="2" charset="-122"/>
                  </a:endParaRPr>
                </a:p>
              </p:txBody>
            </p:sp>
            <p:sp>
              <p:nvSpPr>
                <p:cNvPr id="98373" name="Line 64"/>
                <p:cNvSpPr/>
                <p:nvPr/>
              </p:nvSpPr>
              <p:spPr>
                <a:xfrm>
                  <a:off x="1473" y="3780"/>
                  <a:ext cx="3403" cy="0"/>
                </a:xfrm>
                <a:prstGeom prst="line">
                  <a:avLst/>
                </a:prstGeom>
                <a:ln w="9525" cap="flat" cmpd="sng">
                  <a:solidFill>
                    <a:srgbClr val="0000FF"/>
                  </a:solidFill>
                  <a:prstDash val="solid"/>
                  <a:round/>
                  <a:headEnd type="none" w="med" len="med"/>
                  <a:tailEnd type="none" w="med" len="med"/>
                </a:ln>
              </p:spPr>
            </p:sp>
            <p:sp>
              <p:nvSpPr>
                <p:cNvPr id="98374" name="AutoShape 65"/>
                <p:cNvSpPr/>
                <p:nvPr/>
              </p:nvSpPr>
              <p:spPr>
                <a:xfrm>
                  <a:off x="1383" y="3780"/>
                  <a:ext cx="1270" cy="182"/>
                </a:xfrm>
                <a:prstGeom prst="wedgeRoundRectCallout">
                  <a:avLst>
                    <a:gd name="adj1" fmla="val -6616"/>
                    <a:gd name="adj2" fmla="val 38463"/>
                    <a:gd name="adj3" fmla="val 16667"/>
                  </a:avLst>
                </a:prstGeom>
                <a:noFill/>
                <a:ln w="9525">
                  <a:noFill/>
                </a:ln>
              </p:spPr>
              <p:txBody>
                <a:bodyPr anchor="t"/>
                <a:p>
                  <a:pPr lvl="0" indent="0" algn="ctr"/>
                  <a:r>
                    <a:rPr lang="zh-CN" altLang="en-US" b="1" dirty="0">
                      <a:solidFill>
                        <a:srgbClr val="0000FF"/>
                      </a:solidFill>
                      <a:latin typeface="Times New Roman" panose="02020603050405020304" pitchFamily="18" charset="0"/>
                      <a:ea typeface="宋体" panose="02010600030101010101" pitchFamily="2" charset="-122"/>
                    </a:rPr>
                    <a:t>本期减少发生额</a:t>
                  </a:r>
                  <a:endParaRPr lang="zh-CN" altLang="en-US" b="1" dirty="0">
                    <a:solidFill>
                      <a:srgbClr val="0000FF"/>
                    </a:solidFill>
                    <a:latin typeface="Times New Roman" panose="02020603050405020304" pitchFamily="18" charset="0"/>
                    <a:ea typeface="宋体" panose="02010600030101010101" pitchFamily="2" charset="-122"/>
                  </a:endParaRPr>
                </a:p>
              </p:txBody>
            </p:sp>
            <p:sp>
              <p:nvSpPr>
                <p:cNvPr id="98375" name="AutoShape 66"/>
                <p:cNvSpPr/>
                <p:nvPr/>
              </p:nvSpPr>
              <p:spPr>
                <a:xfrm>
                  <a:off x="2562" y="3804"/>
                  <a:ext cx="635" cy="168"/>
                </a:xfrm>
                <a:prstGeom prst="wedgeRoundRectCallout">
                  <a:avLst>
                    <a:gd name="adj1" fmla="val 36458"/>
                    <a:gd name="adj2" fmla="val 17264"/>
                    <a:gd name="adj3" fmla="val 16667"/>
                  </a:avLst>
                </a:prstGeom>
                <a:noFill/>
                <a:ln w="9525">
                  <a:noFill/>
                </a:ln>
              </p:spPr>
              <p:txBody>
                <a:bodyPr anchor="t"/>
                <a:p>
                  <a:pPr lvl="0" indent="0"/>
                  <a:r>
                    <a:rPr lang="en-US" altLang="zh-CN" sz="1600" b="1" dirty="0">
                      <a:solidFill>
                        <a:srgbClr val="0000FF"/>
                      </a:solidFill>
                      <a:latin typeface="Times New Roman" panose="02020603050405020304" pitchFamily="18" charset="0"/>
                      <a:ea typeface="宋体" panose="02010600030101010101" pitchFamily="2" charset="-122"/>
                    </a:rPr>
                    <a:t>  30 000</a:t>
                  </a:r>
                  <a:endParaRPr lang="en-US" altLang="zh-CN" sz="1600" b="1" dirty="0">
                    <a:solidFill>
                      <a:srgbClr val="0000FF"/>
                    </a:solidFill>
                    <a:latin typeface="Times New Roman" panose="02020603050405020304" pitchFamily="18" charset="0"/>
                    <a:ea typeface="宋体" panose="02010600030101010101" pitchFamily="2" charset="-122"/>
                  </a:endParaRPr>
                </a:p>
              </p:txBody>
            </p:sp>
            <p:sp>
              <p:nvSpPr>
                <p:cNvPr id="98376" name="AutoShape 67"/>
                <p:cNvSpPr/>
                <p:nvPr/>
              </p:nvSpPr>
              <p:spPr>
                <a:xfrm>
                  <a:off x="3154" y="3780"/>
                  <a:ext cx="1225" cy="192"/>
                </a:xfrm>
                <a:prstGeom prst="wedgeRoundRectCallout">
                  <a:avLst>
                    <a:gd name="adj1" fmla="val -16120"/>
                    <a:gd name="adj2" fmla="val 33856"/>
                    <a:gd name="adj3" fmla="val 16667"/>
                  </a:avLst>
                </a:prstGeom>
                <a:noFill/>
                <a:ln w="9525">
                  <a:noFill/>
                </a:ln>
              </p:spPr>
              <p:txBody>
                <a:bodyPr anchor="t"/>
                <a:p>
                  <a:pPr lvl="0" indent="0" algn="ctr"/>
                  <a:r>
                    <a:rPr lang="zh-CN" altLang="en-US" b="1" dirty="0">
                      <a:solidFill>
                        <a:srgbClr val="0000FF"/>
                      </a:solidFill>
                      <a:latin typeface="Times New Roman" panose="02020603050405020304" pitchFamily="18" charset="0"/>
                      <a:ea typeface="宋体" panose="02010600030101010101" pitchFamily="2" charset="-122"/>
                    </a:rPr>
                    <a:t>本期增加发生额</a:t>
                  </a:r>
                  <a:endParaRPr lang="zh-CN" altLang="en-US" b="1" dirty="0">
                    <a:solidFill>
                      <a:srgbClr val="0000FF"/>
                    </a:solidFill>
                    <a:latin typeface="Times New Roman" panose="02020603050405020304" pitchFamily="18" charset="0"/>
                    <a:ea typeface="宋体" panose="02010600030101010101" pitchFamily="2" charset="-122"/>
                  </a:endParaRPr>
                </a:p>
              </p:txBody>
            </p:sp>
            <p:sp>
              <p:nvSpPr>
                <p:cNvPr id="98377" name="AutoShape 68"/>
                <p:cNvSpPr/>
                <p:nvPr/>
              </p:nvSpPr>
              <p:spPr>
                <a:xfrm>
                  <a:off x="4286" y="3794"/>
                  <a:ext cx="635" cy="168"/>
                </a:xfrm>
                <a:prstGeom prst="wedgeRoundRectCallout">
                  <a:avLst>
                    <a:gd name="adj1" fmla="val 36458"/>
                    <a:gd name="adj2" fmla="val 17264"/>
                    <a:gd name="adj3" fmla="val 16667"/>
                  </a:avLst>
                </a:prstGeom>
                <a:noFill/>
                <a:ln w="9525">
                  <a:noFill/>
                </a:ln>
              </p:spPr>
              <p:txBody>
                <a:bodyPr anchor="t"/>
                <a:p>
                  <a:pPr lvl="0" indent="0"/>
                  <a:r>
                    <a:rPr lang="en-US" altLang="zh-CN" sz="1600" b="1" dirty="0">
                      <a:solidFill>
                        <a:srgbClr val="0000FF"/>
                      </a:solidFill>
                      <a:latin typeface="Times New Roman" panose="02020603050405020304" pitchFamily="18" charset="0"/>
                      <a:ea typeface="宋体" panose="02010600030101010101" pitchFamily="2" charset="-122"/>
                    </a:rPr>
                    <a:t>   5 000</a:t>
                  </a:r>
                  <a:endParaRPr lang="en-US" altLang="zh-CN" sz="1600" b="1" dirty="0">
                    <a:solidFill>
                      <a:srgbClr val="0000FF"/>
                    </a:solidFill>
                    <a:latin typeface="Times New Roman" panose="02020603050405020304" pitchFamily="18" charset="0"/>
                    <a:ea typeface="宋体" panose="02010600030101010101" pitchFamily="2" charset="-122"/>
                  </a:endParaRPr>
                </a:p>
              </p:txBody>
            </p:sp>
            <p:sp>
              <p:nvSpPr>
                <p:cNvPr id="98378" name="AutoShape 69"/>
                <p:cNvSpPr/>
                <p:nvPr/>
              </p:nvSpPr>
              <p:spPr>
                <a:xfrm>
                  <a:off x="3152" y="3962"/>
                  <a:ext cx="816" cy="226"/>
                </a:xfrm>
                <a:prstGeom prst="wedgeRoundRectCallout">
                  <a:avLst>
                    <a:gd name="adj1" fmla="val 856"/>
                    <a:gd name="adj2" fmla="val 21241"/>
                    <a:gd name="adj3" fmla="val 16667"/>
                  </a:avLst>
                </a:prstGeom>
                <a:noFill/>
                <a:ln w="9525">
                  <a:noFill/>
                </a:ln>
              </p:spPr>
              <p:txBody>
                <a:bodyPr anchor="t"/>
                <a:p>
                  <a:pPr lvl="0" indent="0" algn="ctr"/>
                  <a:r>
                    <a:rPr lang="zh-CN" altLang="en-US" b="1" dirty="0">
                      <a:solidFill>
                        <a:schemeClr val="tx2"/>
                      </a:solidFill>
                      <a:latin typeface="Times New Roman" panose="02020603050405020304" pitchFamily="18" charset="0"/>
                      <a:ea typeface="宋体" panose="02010600030101010101" pitchFamily="2" charset="-122"/>
                    </a:rPr>
                    <a:t>期末余额</a:t>
                  </a:r>
                  <a:endParaRPr lang="zh-CN" altLang="en-US" b="1" dirty="0">
                    <a:solidFill>
                      <a:schemeClr val="tx2"/>
                    </a:solidFill>
                    <a:latin typeface="Times New Roman" panose="02020603050405020304" pitchFamily="18" charset="0"/>
                    <a:ea typeface="宋体" panose="02010600030101010101" pitchFamily="2" charset="-122"/>
                  </a:endParaRPr>
                </a:p>
              </p:txBody>
            </p:sp>
            <p:sp>
              <p:nvSpPr>
                <p:cNvPr id="98379" name="AutoShape 70"/>
                <p:cNvSpPr/>
                <p:nvPr/>
              </p:nvSpPr>
              <p:spPr>
                <a:xfrm>
                  <a:off x="4083" y="3986"/>
                  <a:ext cx="862" cy="212"/>
                </a:xfrm>
                <a:prstGeom prst="wedgeRoundRectCallout">
                  <a:avLst>
                    <a:gd name="adj1" fmla="val 61255"/>
                    <a:gd name="adj2" fmla="val 25944"/>
                    <a:gd name="adj3" fmla="val 16667"/>
                  </a:avLst>
                </a:prstGeom>
                <a:noFill/>
                <a:ln w="9525">
                  <a:noFill/>
                </a:ln>
              </p:spPr>
              <p:txBody>
                <a:bodyPr anchor="t"/>
                <a:p>
                  <a:pPr lvl="0" indent="0" algn="ctr"/>
                  <a:r>
                    <a:rPr lang="en-US" altLang="zh-CN" sz="1600" b="1" dirty="0">
                      <a:solidFill>
                        <a:schemeClr val="tx2"/>
                      </a:solidFill>
                      <a:latin typeface="Times New Roman" panose="02020603050405020304" pitchFamily="18" charset="0"/>
                      <a:ea typeface="宋体" panose="02010600030101010101" pitchFamily="2" charset="-122"/>
                    </a:rPr>
                    <a:t>     95 000</a:t>
                  </a:r>
                  <a:endParaRPr lang="en-US" altLang="zh-CN" sz="1600" b="1" dirty="0">
                    <a:solidFill>
                      <a:schemeClr val="tx2"/>
                    </a:solidFill>
                    <a:latin typeface="Times New Roman" panose="02020603050405020304" pitchFamily="18" charset="0"/>
                    <a:ea typeface="宋体" panose="02010600030101010101" pitchFamily="2" charset="-122"/>
                  </a:endParaRPr>
                </a:p>
              </p:txBody>
            </p:sp>
            <p:sp>
              <p:nvSpPr>
                <p:cNvPr id="98380" name="AutoShape 71"/>
                <p:cNvSpPr/>
                <p:nvPr/>
              </p:nvSpPr>
              <p:spPr>
                <a:xfrm>
                  <a:off x="1519" y="3247"/>
                  <a:ext cx="453" cy="227"/>
                </a:xfrm>
                <a:prstGeom prst="wedgeRectCallout">
                  <a:avLst>
                    <a:gd name="adj1" fmla="val 38301"/>
                    <a:gd name="adj2" fmla="val 11676"/>
                  </a:avLst>
                </a:prstGeom>
                <a:solidFill>
                  <a:srgbClr val="FFFF99"/>
                </a:solidFill>
                <a:ln w="9525">
                  <a:noFill/>
                </a:ln>
              </p:spPr>
              <p:txBody>
                <a:bodyPr anchor="t"/>
                <a:p>
                  <a:pPr lvl="0" indent="0" algn="ctr"/>
                  <a:r>
                    <a:rPr lang="zh-CN" altLang="en-US" dirty="0">
                      <a:latin typeface="Times New Roman" panose="02020603050405020304" pitchFamily="18" charset="0"/>
                      <a:ea typeface="宋体" panose="02010600030101010101" pitchFamily="2" charset="-122"/>
                    </a:rPr>
                    <a:t>借方</a:t>
                  </a:r>
                  <a:endParaRPr lang="zh-CN" altLang="en-US" dirty="0">
                    <a:latin typeface="Times New Roman" panose="02020603050405020304" pitchFamily="18" charset="0"/>
                    <a:ea typeface="宋体" panose="02010600030101010101" pitchFamily="2" charset="-122"/>
                  </a:endParaRPr>
                </a:p>
              </p:txBody>
            </p:sp>
            <p:sp>
              <p:nvSpPr>
                <p:cNvPr id="98381" name="AutoShape 72"/>
                <p:cNvSpPr/>
                <p:nvPr/>
              </p:nvSpPr>
              <p:spPr>
                <a:xfrm>
                  <a:off x="4332" y="3244"/>
                  <a:ext cx="453" cy="227"/>
                </a:xfrm>
                <a:prstGeom prst="wedgeRectCallout">
                  <a:avLst>
                    <a:gd name="adj1" fmla="val 38301"/>
                    <a:gd name="adj2" fmla="val 11676"/>
                  </a:avLst>
                </a:prstGeom>
                <a:solidFill>
                  <a:srgbClr val="FFFF99"/>
                </a:solidFill>
                <a:ln w="9525">
                  <a:noFill/>
                </a:ln>
              </p:spPr>
              <p:txBody>
                <a:bodyPr anchor="t"/>
                <a:p>
                  <a:pPr lvl="0" indent="0" algn="ctr"/>
                  <a:r>
                    <a:rPr lang="zh-CN" altLang="en-US" dirty="0">
                      <a:latin typeface="Times New Roman" panose="02020603050405020304" pitchFamily="18" charset="0"/>
                      <a:ea typeface="宋体" panose="02010600030101010101" pitchFamily="2" charset="-122"/>
                    </a:rPr>
                    <a:t>贷方</a:t>
                  </a:r>
                  <a:endParaRPr lang="zh-CN" altLang="en-US" dirty="0">
                    <a:latin typeface="Times New Roman" panose="02020603050405020304" pitchFamily="18" charset="0"/>
                    <a:ea typeface="宋体" panose="02010600030101010101" pitchFamily="2" charset="-122"/>
                  </a:endParaRPr>
                </a:p>
              </p:txBody>
            </p:sp>
            <p:sp>
              <p:nvSpPr>
                <p:cNvPr id="98382" name="AutoShape 73"/>
                <p:cNvSpPr/>
                <p:nvPr/>
              </p:nvSpPr>
              <p:spPr>
                <a:xfrm>
                  <a:off x="2770" y="3245"/>
                  <a:ext cx="908" cy="218"/>
                </a:xfrm>
                <a:prstGeom prst="wedgeRectCallout">
                  <a:avLst>
                    <a:gd name="adj1" fmla="val 36565"/>
                    <a:gd name="adj2" fmla="val -16514"/>
                  </a:avLst>
                </a:prstGeom>
                <a:solidFill>
                  <a:srgbClr val="FFFF99"/>
                </a:solidFill>
                <a:ln w="9525">
                  <a:noFill/>
                </a:ln>
              </p:spPr>
              <p:txBody>
                <a:bodyPr anchor="t"/>
                <a:p>
                  <a:pPr lvl="0" indent="0" algn="ctr"/>
                  <a:r>
                    <a:rPr lang="zh-CN" altLang="en-US" b="1" dirty="0">
                      <a:latin typeface="Times New Roman" panose="02020603050405020304" pitchFamily="18" charset="0"/>
                      <a:ea typeface="宋体" panose="02010600030101010101" pitchFamily="2" charset="-122"/>
                    </a:rPr>
                    <a:t>应付账款</a:t>
                  </a:r>
                  <a:endParaRPr lang="zh-CN" altLang="en-US" b="1" dirty="0">
                    <a:latin typeface="Times New Roman" panose="02020603050405020304" pitchFamily="18" charset="0"/>
                    <a:ea typeface="宋体" panose="02010600030101010101" pitchFamily="2" charset="-122"/>
                  </a:endParaRPr>
                </a:p>
              </p:txBody>
            </p:sp>
            <p:sp>
              <p:nvSpPr>
                <p:cNvPr id="98383" name="AutoShape 74"/>
                <p:cNvSpPr/>
                <p:nvPr/>
              </p:nvSpPr>
              <p:spPr>
                <a:xfrm>
                  <a:off x="3198" y="3508"/>
                  <a:ext cx="771" cy="260"/>
                </a:xfrm>
                <a:prstGeom prst="wedgeRoundRectCallout">
                  <a:avLst>
                    <a:gd name="adj1" fmla="val 42866"/>
                    <a:gd name="adj2" fmla="val -1921"/>
                    <a:gd name="adj3" fmla="val 16667"/>
                  </a:avLst>
                </a:prstGeom>
                <a:noFill/>
                <a:ln w="9525">
                  <a:noFill/>
                </a:ln>
              </p:spPr>
              <p:txBody>
                <a:bodyPr anchor="t"/>
                <a:p>
                  <a:pPr lvl="0" indent="0"/>
                  <a:r>
                    <a:rPr lang="en-US" altLang="zh-CN" dirty="0">
                      <a:solidFill>
                        <a:schemeClr val="tx2"/>
                      </a:solidFill>
                      <a:latin typeface="宋体" panose="02010600030101010101" pitchFamily="2" charset="-122"/>
                      <a:ea typeface="宋体" panose="02010600030101010101" pitchFamily="2" charset="-122"/>
                    </a:rPr>
                    <a:t>  </a:t>
                  </a:r>
                  <a:r>
                    <a:rPr lang="zh-CN" altLang="en-US" dirty="0">
                      <a:solidFill>
                        <a:schemeClr val="tx2"/>
                      </a:solidFill>
                      <a:latin typeface="宋体" panose="02010600030101010101" pitchFamily="2" charset="-122"/>
                      <a:ea typeface="宋体" panose="02010600030101010101" pitchFamily="2" charset="-122"/>
                    </a:rPr>
                    <a:t>（略）</a:t>
                  </a:r>
                  <a:endParaRPr lang="zh-CN" altLang="en-US" dirty="0">
                    <a:solidFill>
                      <a:schemeClr val="tx2"/>
                    </a:solidFill>
                    <a:latin typeface="宋体" panose="02010600030101010101" pitchFamily="2" charset="-122"/>
                    <a:ea typeface="宋体" panose="02010600030101010101" pitchFamily="2" charset="-122"/>
                  </a:endParaRPr>
                </a:p>
              </p:txBody>
            </p:sp>
          </p:grpSp>
          <p:sp>
            <p:nvSpPr>
              <p:cNvPr id="98384" name="Line 75"/>
              <p:cNvSpPr/>
              <p:nvPr/>
            </p:nvSpPr>
            <p:spPr>
              <a:xfrm>
                <a:off x="720" y="10055"/>
                <a:ext cx="11340" cy="0"/>
              </a:xfrm>
              <a:prstGeom prst="line">
                <a:avLst/>
              </a:prstGeom>
              <a:ln w="12700" cap="flat" cmpd="sng">
                <a:solidFill>
                  <a:srgbClr val="FF0000"/>
                </a:solidFill>
                <a:prstDash val="solid"/>
                <a:round/>
                <a:headEnd type="none" w="med" len="med"/>
                <a:tailEnd type="none" w="med" len="med"/>
              </a:ln>
            </p:spPr>
          </p:sp>
          <p:sp>
            <p:nvSpPr>
              <p:cNvPr id="98385" name="Line 86"/>
              <p:cNvSpPr/>
              <p:nvPr/>
            </p:nvSpPr>
            <p:spPr>
              <a:xfrm flipV="1">
                <a:off x="1060" y="7422"/>
                <a:ext cx="10772" cy="0"/>
              </a:xfrm>
              <a:prstGeom prst="line">
                <a:avLst/>
              </a:prstGeom>
              <a:ln w="12700" cap="flat" cmpd="sng">
                <a:solidFill>
                  <a:srgbClr val="FF0000"/>
                </a:solidFill>
                <a:prstDash val="solid"/>
                <a:round/>
                <a:headEnd type="none" w="med" len="med"/>
                <a:tailEnd type="none" w="med" len="med"/>
              </a:ln>
            </p:spPr>
          </p:sp>
        </p:grpSp>
        <p:sp>
          <p:nvSpPr>
            <p:cNvPr id="98386" name="AutoShape 87"/>
            <p:cNvSpPr/>
            <p:nvPr/>
          </p:nvSpPr>
          <p:spPr>
            <a:xfrm>
              <a:off x="11422" y="3095"/>
              <a:ext cx="1702" cy="2270"/>
            </a:xfrm>
            <a:prstGeom prst="wedgeRoundRectCallout">
              <a:avLst>
                <a:gd name="adj1" fmla="val -2421"/>
                <a:gd name="adj2" fmla="val 28856"/>
                <a:gd name="adj3" fmla="val 16667"/>
              </a:avLst>
            </a:prstGeom>
            <a:solidFill>
              <a:srgbClr val="FFCCCC"/>
            </a:solidFill>
            <a:ln w="9525" cap="flat" cmpd="sng">
              <a:solidFill>
                <a:schemeClr val="tx1"/>
              </a:solidFill>
              <a:prstDash val="sysDot"/>
              <a:miter/>
              <a:headEnd type="none" w="med" len="med"/>
              <a:tailEnd type="none" w="med" len="med"/>
            </a:ln>
          </p:spPr>
          <p:txBody>
            <a:bodyPr anchor="t"/>
            <a:p>
              <a:pPr lvl="0" indent="0" algn="ctr"/>
              <a:r>
                <a:rPr lang="zh-CN" altLang="en-US" sz="2000" b="1" dirty="0">
                  <a:latin typeface="宋体" panose="02010600030101010101" pitchFamily="2" charset="-122"/>
                  <a:ea typeface="宋体" panose="02010600030101010101" pitchFamily="2" charset="-122"/>
                </a:rPr>
                <a:t>其他账户的发生额见表</a:t>
              </a:r>
              <a:r>
                <a:rPr lang="en-US" altLang="zh-CN" sz="2000" b="1" dirty="0">
                  <a:latin typeface="宋体" panose="02010600030101010101" pitchFamily="2" charset="-122"/>
                  <a:ea typeface="宋体" panose="02010600030101010101" pitchFamily="2" charset="-122"/>
                </a:rPr>
                <a:t>4—1</a:t>
              </a:r>
              <a:endParaRPr lang="en-US" altLang="zh-CN" sz="2000" b="1" dirty="0">
                <a:latin typeface="宋体" panose="02010600030101010101" pitchFamily="2" charset="-122"/>
                <a:ea typeface="宋体" panose="02010600030101010101" pitchFamily="2" charset="-122"/>
              </a:endParaRPr>
            </a:p>
          </p:txBody>
        </p:sp>
        <p:sp>
          <p:nvSpPr>
            <p:cNvPr id="98387" name="AutoShape 87"/>
            <p:cNvSpPr/>
            <p:nvPr/>
          </p:nvSpPr>
          <p:spPr>
            <a:xfrm>
              <a:off x="10320" y="610"/>
              <a:ext cx="3600" cy="2270"/>
            </a:xfrm>
            <a:prstGeom prst="wedgeRoundRectCallout">
              <a:avLst>
                <a:gd name="adj1" fmla="val -2421"/>
                <a:gd name="adj2" fmla="val 28856"/>
                <a:gd name="adj3" fmla="val 16667"/>
              </a:avLst>
            </a:prstGeom>
            <a:solidFill>
              <a:srgbClr val="CCFFCC"/>
            </a:solidFill>
            <a:ln w="9525" cap="flat" cmpd="sng">
              <a:solidFill>
                <a:schemeClr val="tx1"/>
              </a:solidFill>
              <a:prstDash val="sysDot"/>
              <a:miter/>
              <a:headEnd type="none" w="med" len="med"/>
              <a:tailEnd type="none" w="med" len="med"/>
            </a:ln>
          </p:spPr>
          <p:txBody>
            <a:bodyPr anchor="t"/>
            <a:p>
              <a:pPr lvl="0" indent="0"/>
              <a:r>
                <a:rPr lang="zh-CN" altLang="en-US" sz="2000" b="1" dirty="0">
                  <a:latin typeface="宋体" panose="02010600030101010101" pitchFamily="2" charset="-122"/>
                  <a:ea typeface="宋体" panose="02010600030101010101" pitchFamily="2" charset="-122"/>
                </a:rPr>
                <a:t>“总分类账户发生额及余额试算表”的组成部分，见表</a:t>
              </a:r>
              <a:r>
                <a:rPr lang="en-US" altLang="zh-CN" sz="2000" b="1" dirty="0">
                  <a:latin typeface="宋体" panose="02010600030101010101" pitchFamily="2" charset="-122"/>
                  <a:ea typeface="宋体" panose="02010600030101010101" pitchFamily="2" charset="-122"/>
                </a:rPr>
                <a:t>4—1</a:t>
              </a:r>
              <a:endParaRPr lang="en-US" altLang="zh-CN" sz="2000" b="1" dirty="0">
                <a:latin typeface="宋体" panose="02010600030101010101" pitchFamily="2" charset="-122"/>
                <a:ea typeface="宋体" panose="02010600030101010101" pitchFamily="2" charset="-122"/>
              </a:endParaRPr>
            </a:p>
          </p:txBody>
        </p:sp>
      </p:gr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upRight)">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7" name="Picture 2" descr="图片2"/>
          <p:cNvPicPr>
            <a:picLocks noChangeAspect="1"/>
          </p:cNvPicPr>
          <p:nvPr/>
        </p:nvPicPr>
        <p:blipFill>
          <a:blip r:embed="rId1"/>
          <a:srcRect b="55212"/>
          <a:stretch>
            <a:fillRect/>
          </a:stretch>
        </p:blipFill>
        <p:spPr>
          <a:xfrm>
            <a:off x="304800" y="762000"/>
            <a:ext cx="8623300" cy="4973638"/>
          </a:xfrm>
          <a:prstGeom prst="rect">
            <a:avLst/>
          </a:prstGeom>
          <a:noFill/>
          <a:ln w="9525">
            <a:noFill/>
          </a:ln>
        </p:spPr>
      </p:pic>
      <p:sp>
        <p:nvSpPr>
          <p:cNvPr id="9218" name="AutoShape 3"/>
          <p:cNvSpPr/>
          <p:nvPr/>
        </p:nvSpPr>
        <p:spPr>
          <a:xfrm>
            <a:off x="914400" y="1409700"/>
            <a:ext cx="1676400" cy="381000"/>
          </a:xfrm>
          <a:prstGeom prst="wedgeRoundRectCallout">
            <a:avLst>
              <a:gd name="adj1" fmla="val -26421"/>
              <a:gd name="adj2" fmla="val 24167"/>
              <a:gd name="adj3" fmla="val 16667"/>
            </a:avLst>
          </a:prstGeom>
          <a:noFill/>
          <a:ln w="9525" cap="flat" cmpd="sng">
            <a:solidFill>
              <a:srgbClr val="FF0000"/>
            </a:solidFill>
            <a:prstDash val="solid"/>
            <a:miter/>
            <a:headEnd type="none" w="med" len="med"/>
            <a:tailEnd type="none" w="med" len="med"/>
          </a:ln>
        </p:spPr>
        <p:txBody>
          <a:bodyPr anchor="t"/>
          <a:p>
            <a:pPr lvl="0" indent="0" algn="ctr"/>
            <a:endParaRPr lang="zh-CN" altLang="zh-CN" dirty="0">
              <a:latin typeface="Arial" panose="020B0604020202020204" pitchFamily="34" charset="0"/>
              <a:ea typeface="宋体" panose="02010600030101010101" pitchFamily="2" charset="-122"/>
            </a:endParaRPr>
          </a:p>
        </p:txBody>
      </p:sp>
      <p:sp>
        <p:nvSpPr>
          <p:cNvPr id="9219" name="AutoShape 4"/>
          <p:cNvSpPr/>
          <p:nvPr/>
        </p:nvSpPr>
        <p:spPr>
          <a:xfrm>
            <a:off x="5181600" y="3848100"/>
            <a:ext cx="2438400" cy="381000"/>
          </a:xfrm>
          <a:prstGeom prst="wedgeRoundRectCallout">
            <a:avLst>
              <a:gd name="adj1" fmla="val -33787"/>
              <a:gd name="adj2" fmla="val 24167"/>
              <a:gd name="adj3" fmla="val 16667"/>
            </a:avLst>
          </a:prstGeom>
          <a:noFill/>
          <a:ln w="9525" cap="flat" cmpd="sng">
            <a:solidFill>
              <a:srgbClr val="FF0000"/>
            </a:solidFill>
            <a:prstDash val="solid"/>
            <a:miter/>
            <a:headEnd type="none" w="med" len="med"/>
            <a:tailEnd type="none" w="med" len="med"/>
          </a:ln>
        </p:spPr>
        <p:txBody>
          <a:bodyPr anchor="t"/>
          <a:p>
            <a:pPr lvl="0" indent="0" algn="ctr"/>
            <a:endParaRPr lang="zh-CN" altLang="zh-CN" dirty="0">
              <a:latin typeface="Arial" panose="020B0604020202020204" pitchFamily="34" charset="0"/>
              <a:ea typeface="宋体" panose="02010600030101010101" pitchFamily="2" charset="-122"/>
            </a:endParaRPr>
          </a:p>
        </p:txBody>
      </p:sp>
      <p:sp>
        <p:nvSpPr>
          <p:cNvPr id="9220" name="AutoShape 5"/>
          <p:cNvSpPr/>
          <p:nvPr/>
        </p:nvSpPr>
        <p:spPr>
          <a:xfrm>
            <a:off x="571500" y="5867400"/>
            <a:ext cx="1371600" cy="457200"/>
          </a:xfrm>
          <a:prstGeom prst="wedgeRoundRectCallout">
            <a:avLst>
              <a:gd name="adj1" fmla="val -21181"/>
              <a:gd name="adj2" fmla="val 11806"/>
              <a:gd name="adj3" fmla="val 16667"/>
            </a:avLst>
          </a:prstGeom>
          <a:solidFill>
            <a:srgbClr val="FFCC99"/>
          </a:solidFill>
          <a:ln w="9525">
            <a:noFill/>
          </a:ln>
        </p:spPr>
        <p:txBody>
          <a:bodyPr anchor="t"/>
          <a:p>
            <a:pPr lvl="0" indent="0" algn="ctr"/>
            <a:r>
              <a:rPr lang="zh-CN" altLang="en-US" b="1" dirty="0">
                <a:latin typeface="Arial" panose="020B0604020202020204" pitchFamily="34" charset="0"/>
                <a:ea typeface="宋体" panose="02010600030101010101" pitchFamily="2" charset="-122"/>
              </a:rPr>
              <a:t>接续下页</a:t>
            </a:r>
            <a:endParaRPr lang="zh-CN" altLang="en-US" b="1" dirty="0">
              <a:latin typeface="Arial" panose="020B0604020202020204" pitchFamily="34" charset="0"/>
              <a:ea typeface="宋体" panose="02010600030101010101" pitchFamily="2" charset="-122"/>
            </a:endParaRPr>
          </a:p>
        </p:txBody>
      </p:sp>
      <p:sp>
        <p:nvSpPr>
          <p:cNvPr id="9221" name="AutoShape 6"/>
          <p:cNvSpPr/>
          <p:nvPr/>
        </p:nvSpPr>
        <p:spPr>
          <a:xfrm>
            <a:off x="1066800" y="6324600"/>
            <a:ext cx="381000" cy="304800"/>
          </a:xfrm>
          <a:prstGeom prst="downArrow">
            <a:avLst>
              <a:gd name="adj1" fmla="val 50000"/>
              <a:gd name="adj2" fmla="val 25000"/>
            </a:avLst>
          </a:prstGeom>
          <a:solidFill>
            <a:srgbClr val="FFCC99"/>
          </a:solidFill>
          <a:ln w="9525">
            <a:noFill/>
          </a:ln>
        </p:spPr>
        <p:txBody>
          <a:bodyPr vert="eaVert" wrap="none" anchor="ctr"/>
          <a:p>
            <a:pPr lvl="0" indent="0"/>
            <a:endParaRPr lang="zh-CN" altLang="en-US" dirty="0">
              <a:latin typeface="Arial" panose="020B0604020202020204" pitchFamily="34" charset="0"/>
              <a:ea typeface="宋体" panose="02010600030101010101" pitchFamily="2" charset="-122"/>
            </a:endParaRPr>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Rectangle 2"/>
          <p:cNvSpPr>
            <a:spLocks noGrp="1"/>
          </p:cNvSpPr>
          <p:nvPr>
            <p:ph type="subTitle" idx="1"/>
          </p:nvPr>
        </p:nvSpPr>
        <p:spPr>
          <a:xfrm>
            <a:off x="381000" y="228600"/>
            <a:ext cx="8458200" cy="1571625"/>
          </a:xfrm>
        </p:spPr>
        <p:txBody>
          <a:bodyPr wrap="square" lIns="91440" tIns="45720" rIns="91440" bIns="45720" anchor="t"/>
          <a:p>
            <a:pPr algn="l" eaLnBrk="1" hangingPunct="1"/>
            <a:r>
              <a:rPr lang="en-US" sz="2400" dirty="0">
                <a:latin typeface="楷体" panose="02010609060101010101" charset="-122"/>
                <a:ea typeface="楷体" panose="02010609060101010101" charset="-122"/>
                <a:cs typeface="+mn-cs"/>
              </a:rPr>
              <a:t>2.</a:t>
            </a:r>
            <a:r>
              <a:rPr lang="zh-CN" altLang="en-US" sz="2400" b="1" dirty="0">
                <a:latin typeface="楷体" panose="02010609060101010101" charset="-122"/>
                <a:ea typeface="楷体" panose="02010609060101010101" charset="-122"/>
                <a:cs typeface="+mn-cs"/>
              </a:rPr>
              <a:t>余额平衡法</a:t>
            </a:r>
            <a:endParaRPr lang="zh-CN" altLang="en-US" sz="2400" b="1" dirty="0">
              <a:latin typeface="楷体" panose="02010609060101010101" charset="-122"/>
              <a:ea typeface="楷体" panose="02010609060101010101" charset="-122"/>
              <a:cs typeface="+mn-cs"/>
            </a:endParaRPr>
          </a:p>
          <a:p>
            <a:pPr algn="l" eaLnBrk="1" hangingPunct="1"/>
            <a:r>
              <a:rPr lang="zh-CN" altLang="en-US" sz="2400" b="1" dirty="0">
                <a:solidFill>
                  <a:srgbClr val="FF0000"/>
                </a:solidFill>
                <a:latin typeface="楷体" panose="02010609060101010101" charset="-122"/>
                <a:ea typeface="楷体" panose="02010609060101010101" charset="-122"/>
                <a:cs typeface="+mn-cs"/>
              </a:rPr>
              <a:t>   </a:t>
            </a:r>
            <a:r>
              <a:rPr lang="zh-CN" altLang="en-US" sz="2400" dirty="0">
                <a:solidFill>
                  <a:srgbClr val="FF0000"/>
                </a:solidFill>
                <a:latin typeface="楷体" panose="02010609060101010101" charset="-122"/>
                <a:ea typeface="楷体" panose="02010609060101010101" charset="-122"/>
                <a:cs typeface="+mn-cs"/>
              </a:rPr>
              <a:t>★</a:t>
            </a:r>
            <a:r>
              <a:rPr lang="zh-CN" altLang="en-US" sz="2400" dirty="0">
                <a:solidFill>
                  <a:srgbClr val="0000FF"/>
                </a:solidFill>
                <a:latin typeface="楷体" panose="02010609060101010101" charset="-122"/>
                <a:ea typeface="楷体" panose="02010609060101010101" charset="-122"/>
                <a:cs typeface="+mn-cs"/>
              </a:rPr>
              <a:t>余额</a:t>
            </a:r>
            <a:r>
              <a:rPr lang="zh-CN" altLang="en-US" sz="2400" dirty="0">
                <a:latin typeface="楷体" panose="02010609060101010101" charset="-122"/>
                <a:ea typeface="楷体" panose="02010609060101010101" charset="-122"/>
                <a:cs typeface="+mn-cs"/>
              </a:rPr>
              <a:t>即一定会计期末时全部账户的结余金额。</a:t>
            </a:r>
            <a:endParaRPr lang="zh-CN" altLang="en-US" sz="2400" dirty="0">
              <a:latin typeface="楷体" panose="02010609060101010101" charset="-122"/>
              <a:ea typeface="楷体" panose="02010609060101010101" charset="-122"/>
              <a:cs typeface="+mn-cs"/>
            </a:endParaRPr>
          </a:p>
          <a:p>
            <a:pPr algn="l" eaLnBrk="1" hangingPunct="1"/>
            <a:r>
              <a:rPr lang="zh-CN" altLang="en-US" sz="2400" dirty="0">
                <a:solidFill>
                  <a:srgbClr val="FF0000"/>
                </a:solidFill>
                <a:latin typeface="楷体" panose="02010609060101010101" charset="-122"/>
                <a:ea typeface="楷体" panose="02010609060101010101" charset="-122"/>
                <a:cs typeface="+mn-cs"/>
              </a:rPr>
              <a:t>①</a:t>
            </a:r>
            <a:r>
              <a:rPr lang="zh-CN" altLang="en-US" sz="2400" dirty="0">
                <a:latin typeface="楷体" panose="02010609060101010101" charset="-122"/>
                <a:ea typeface="楷体" panose="02010609060101010101" charset="-122"/>
                <a:cs typeface="+mn-cs"/>
              </a:rPr>
              <a:t>平衡公式：</a:t>
            </a:r>
            <a:endParaRPr lang="zh-CN" altLang="en-US" sz="2400" dirty="0">
              <a:latin typeface="楷体" panose="02010609060101010101" charset="-122"/>
              <a:ea typeface="楷体" panose="02010609060101010101" charset="-122"/>
              <a:cs typeface="+mn-cs"/>
            </a:endParaRPr>
          </a:p>
        </p:txBody>
      </p:sp>
      <p:grpSp>
        <p:nvGrpSpPr>
          <p:cNvPr id="100354" name="组合 6"/>
          <p:cNvGrpSpPr/>
          <p:nvPr/>
        </p:nvGrpSpPr>
        <p:grpSpPr>
          <a:xfrm>
            <a:off x="152400" y="1800225"/>
            <a:ext cx="8839200" cy="3886200"/>
            <a:chOff x="240" y="4200"/>
            <a:chExt cx="13920" cy="6120"/>
          </a:xfrm>
        </p:grpSpPr>
        <p:sp>
          <p:nvSpPr>
            <p:cNvPr id="100355" name="Text Box 3"/>
            <p:cNvSpPr txBox="1"/>
            <p:nvPr/>
          </p:nvSpPr>
          <p:spPr>
            <a:xfrm>
              <a:off x="240" y="4200"/>
              <a:ext cx="13920" cy="4520"/>
            </a:xfrm>
            <a:prstGeom prst="rect">
              <a:avLst/>
            </a:prstGeom>
            <a:solidFill>
              <a:srgbClr val="FFCC99"/>
            </a:solidFill>
            <a:ln w="9525">
              <a:noFill/>
            </a:ln>
          </p:spPr>
          <p:txBody>
            <a:bodyPr anchor="t"/>
            <a:p>
              <a:pPr lvl="0" indent="0" algn="just" eaLnBrk="0" hangingPunct="0"/>
              <a:endParaRPr lang="en-US" altLang="zh-CN" dirty="0">
                <a:latin typeface="Times New Roman" panose="02020603050405020304" pitchFamily="18" charset="0"/>
                <a:ea typeface="宋体" panose="02010600030101010101" pitchFamily="2" charset="-122"/>
              </a:endParaRPr>
            </a:p>
            <a:p>
              <a:pPr lvl="0" indent="0" algn="just" eaLnBrk="0" hangingPunct="0"/>
              <a:endParaRPr lang="en-US" altLang="zh-CN" dirty="0">
                <a:latin typeface="Times New Roman" panose="02020603050405020304" pitchFamily="18" charset="0"/>
                <a:ea typeface="宋体" panose="02010600030101010101" pitchFamily="2" charset="-122"/>
              </a:endParaRPr>
            </a:p>
            <a:p>
              <a:pPr lvl="0" indent="0" algn="just" eaLnBrk="0" hangingPunct="0"/>
              <a:endParaRPr lang="en-US" altLang="zh-CN" dirty="0">
                <a:latin typeface="Times New Roman" panose="02020603050405020304" pitchFamily="18" charset="0"/>
                <a:ea typeface="宋体" panose="02010600030101010101" pitchFamily="2" charset="-122"/>
              </a:endParaRPr>
            </a:p>
            <a:p>
              <a:pPr lvl="0" indent="0" algn="just" eaLnBrk="0" hangingPunct="0"/>
              <a:endParaRPr lang="en-US" altLang="zh-CN" dirty="0">
                <a:latin typeface="Times New Roman" panose="02020603050405020304" pitchFamily="18" charset="0"/>
                <a:ea typeface="宋体" panose="02010600030101010101" pitchFamily="2" charset="-122"/>
              </a:endParaRPr>
            </a:p>
          </p:txBody>
        </p:sp>
        <p:grpSp>
          <p:nvGrpSpPr>
            <p:cNvPr id="100356" name="组合 2"/>
            <p:cNvGrpSpPr/>
            <p:nvPr/>
          </p:nvGrpSpPr>
          <p:grpSpPr>
            <a:xfrm>
              <a:off x="600" y="4560"/>
              <a:ext cx="13199" cy="5760"/>
              <a:chOff x="600" y="4560"/>
              <a:chExt cx="13199" cy="5760"/>
            </a:xfrm>
          </p:grpSpPr>
          <p:sp>
            <p:nvSpPr>
              <p:cNvPr id="100357" name="AutoShape 43"/>
              <p:cNvSpPr/>
              <p:nvPr/>
            </p:nvSpPr>
            <p:spPr>
              <a:xfrm>
                <a:off x="1190" y="9340"/>
                <a:ext cx="2495" cy="680"/>
              </a:xfrm>
              <a:prstGeom prst="wedgeRoundRectCallout">
                <a:avLst>
                  <a:gd name="adj1" fmla="val -23745"/>
                  <a:gd name="adj2" fmla="val -2574"/>
                  <a:gd name="adj3" fmla="val 16667"/>
                </a:avLst>
              </a:prstGeom>
              <a:solidFill>
                <a:srgbClr val="CCFFFF"/>
              </a:solidFill>
              <a:ln w="9525" cap="flat" cmpd="sng">
                <a:solidFill>
                  <a:schemeClr val="tx1"/>
                </a:solidFill>
                <a:prstDash val="sysDot"/>
                <a:miter/>
                <a:headEnd type="none" w="med" len="med"/>
                <a:tailEnd type="none" w="med" len="med"/>
              </a:ln>
            </p:spPr>
            <p:txBody>
              <a:bodyPr anchor="t"/>
              <a:p>
                <a:pPr lvl="0" indent="0" algn="ctr"/>
                <a:r>
                  <a:rPr lang="zh-CN" altLang="en-US" sz="2000" b="1" dirty="0">
                    <a:latin typeface="Times New Roman" panose="02020603050405020304" pitchFamily="18" charset="0"/>
                    <a:ea typeface="宋体" panose="02010600030101010101" pitchFamily="2" charset="-122"/>
                  </a:rPr>
                  <a:t>资产类账户</a:t>
                </a:r>
                <a:endParaRPr lang="zh-CN" altLang="en-US" sz="2000" b="1" dirty="0">
                  <a:latin typeface="Times New Roman" panose="02020603050405020304" pitchFamily="18" charset="0"/>
                  <a:ea typeface="宋体" panose="02010600030101010101" pitchFamily="2" charset="-122"/>
                </a:endParaRPr>
              </a:p>
            </p:txBody>
          </p:sp>
          <p:sp>
            <p:nvSpPr>
              <p:cNvPr id="100358" name="AutoShape 44"/>
              <p:cNvSpPr/>
              <p:nvPr/>
            </p:nvSpPr>
            <p:spPr>
              <a:xfrm>
                <a:off x="10200" y="9000"/>
                <a:ext cx="3000" cy="1245"/>
              </a:xfrm>
              <a:prstGeom prst="wedgeRoundRectCallout">
                <a:avLst>
                  <a:gd name="adj1" fmla="val -24333"/>
                  <a:gd name="adj2" fmla="val -24097"/>
                  <a:gd name="adj3" fmla="val 16667"/>
                </a:avLst>
              </a:prstGeom>
              <a:solidFill>
                <a:srgbClr val="CCFFFF"/>
              </a:solidFill>
              <a:ln w="9525" cap="flat" cmpd="sng">
                <a:solidFill>
                  <a:schemeClr val="tx1"/>
                </a:solidFill>
                <a:prstDash val="sysDot"/>
                <a:miter/>
                <a:headEnd type="none" w="med" len="med"/>
                <a:tailEnd type="none" w="med" len="med"/>
              </a:ln>
            </p:spPr>
            <p:txBody>
              <a:bodyPr anchor="t"/>
              <a:p>
                <a:pPr lvl="0" indent="0"/>
                <a:r>
                  <a:rPr lang="zh-CN" altLang="en-US" sz="2000" b="1" dirty="0">
                    <a:latin typeface="Times New Roman" panose="02020603050405020304" pitchFamily="18" charset="0"/>
                    <a:ea typeface="宋体" panose="02010600030101010101" pitchFamily="2" charset="-122"/>
                  </a:rPr>
                  <a:t>负债、所有者权益类账户</a:t>
                </a:r>
                <a:endParaRPr lang="zh-CN" altLang="en-US" sz="2000" b="1" dirty="0">
                  <a:latin typeface="Times New Roman" panose="02020603050405020304" pitchFamily="18" charset="0"/>
                  <a:ea typeface="宋体" panose="02010600030101010101" pitchFamily="2" charset="-122"/>
                </a:endParaRPr>
              </a:p>
            </p:txBody>
          </p:sp>
          <p:sp>
            <p:nvSpPr>
              <p:cNvPr id="100359" name="AutoShape 45"/>
              <p:cNvSpPr/>
              <p:nvPr/>
            </p:nvSpPr>
            <p:spPr>
              <a:xfrm>
                <a:off x="3960" y="9000"/>
                <a:ext cx="5880" cy="1320"/>
              </a:xfrm>
              <a:prstGeom prst="wedgeRoundRectCallout">
                <a:avLst>
                  <a:gd name="adj1" fmla="val -9694"/>
                  <a:gd name="adj2" fmla="val 8903"/>
                  <a:gd name="adj3" fmla="val 16667"/>
                </a:avLst>
              </a:prstGeom>
              <a:solidFill>
                <a:srgbClr val="66FFFF"/>
              </a:solidFill>
              <a:ln w="9525" cap="flat" cmpd="sng">
                <a:solidFill>
                  <a:schemeClr val="tx1"/>
                </a:solidFill>
                <a:prstDash val="sysDot"/>
                <a:miter/>
                <a:headEnd type="none" w="med" len="med"/>
                <a:tailEnd type="none" w="med" len="med"/>
              </a:ln>
            </p:spPr>
            <p:txBody>
              <a:bodyPr anchor="t"/>
              <a:p>
                <a:pPr lvl="0" indent="0" algn="ctr"/>
                <a:r>
                  <a:rPr lang="en-US" altLang="zh-CN" sz="2000" b="1" dirty="0">
                    <a:solidFill>
                      <a:srgbClr val="FF0000"/>
                    </a:solidFill>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实务中一般不包括收入、费用等账户（</a:t>
                </a:r>
                <a:r>
                  <a:rPr lang="zh-CN" altLang="en-US" sz="2000" b="1" dirty="0">
                    <a:latin typeface="宋体" panose="02010600030101010101" pitchFamily="2" charset="-122"/>
                    <a:ea typeface="宋体" panose="02010600030101010101" pitchFamily="2" charset="-122"/>
                  </a:rPr>
                  <a:t>期末无余额时</a:t>
                </a:r>
                <a:r>
                  <a:rPr lang="zh-CN" altLang="en-US" sz="2000" b="1" dirty="0">
                    <a:latin typeface="Times New Roman" panose="02020603050405020304" pitchFamily="18" charset="0"/>
                    <a:ea typeface="宋体" panose="02010600030101010101" pitchFamily="2" charset="-122"/>
                  </a:rPr>
                  <a:t>）</a:t>
                </a:r>
                <a:endParaRPr lang="zh-CN" altLang="en-US" sz="2000" b="1" dirty="0">
                  <a:latin typeface="Times New Roman" panose="02020603050405020304" pitchFamily="18" charset="0"/>
                  <a:ea typeface="宋体" panose="02010600030101010101" pitchFamily="2" charset="-122"/>
                </a:endParaRPr>
              </a:p>
            </p:txBody>
          </p:sp>
          <p:grpSp>
            <p:nvGrpSpPr>
              <p:cNvPr id="100360" name="Group 54"/>
              <p:cNvGrpSpPr/>
              <p:nvPr/>
            </p:nvGrpSpPr>
            <p:grpSpPr>
              <a:xfrm>
                <a:off x="4252" y="4627"/>
                <a:ext cx="5555" cy="2452"/>
                <a:chOff x="1701" y="1707"/>
                <a:chExt cx="2222" cy="981"/>
              </a:xfrm>
            </p:grpSpPr>
            <p:grpSp>
              <p:nvGrpSpPr>
                <p:cNvPr id="100361" name="Group 32"/>
                <p:cNvGrpSpPr/>
                <p:nvPr/>
              </p:nvGrpSpPr>
              <p:grpSpPr>
                <a:xfrm>
                  <a:off x="1701" y="1938"/>
                  <a:ext cx="2222" cy="750"/>
                  <a:chOff x="1701" y="2659"/>
                  <a:chExt cx="2222" cy="907"/>
                </a:xfrm>
              </p:grpSpPr>
              <p:sp>
                <p:nvSpPr>
                  <p:cNvPr id="100362" name="AutoShape 33"/>
                  <p:cNvSpPr/>
                  <p:nvPr/>
                </p:nvSpPr>
                <p:spPr>
                  <a:xfrm>
                    <a:off x="1701" y="2659"/>
                    <a:ext cx="2222" cy="907"/>
                  </a:xfrm>
                  <a:prstGeom prst="wedgeRectCallout">
                    <a:avLst>
                      <a:gd name="adj1" fmla="val -3241"/>
                      <a:gd name="adj2" fmla="val 22324"/>
                    </a:avLst>
                  </a:prstGeom>
                  <a:solidFill>
                    <a:srgbClr val="CCFFCC"/>
                  </a:solidFill>
                  <a:ln w="38100" cap="flat" cmpd="dbl">
                    <a:solidFill>
                      <a:srgbClr val="FF0000"/>
                    </a:solidFill>
                    <a:prstDash val="solid"/>
                    <a:miter/>
                    <a:headEnd type="none" w="med" len="med"/>
                    <a:tailEnd type="none" w="med" len="med"/>
                  </a:ln>
                </p:spPr>
                <p:txBody>
                  <a:bodyPr anchor="t"/>
                  <a:p>
                    <a:pPr lvl="0" indent="0" algn="ctr"/>
                    <a:endParaRPr lang="zh-CN" altLang="zh-CN" sz="3200" b="1" dirty="0">
                      <a:latin typeface="Times New Roman" panose="02020603050405020304" pitchFamily="18" charset="0"/>
                      <a:ea typeface="宋体" panose="02010600030101010101" pitchFamily="2" charset="-122"/>
                    </a:endParaRPr>
                  </a:p>
                </p:txBody>
              </p:sp>
              <p:sp>
                <p:nvSpPr>
                  <p:cNvPr id="100363" name="AutoShape 34"/>
                  <p:cNvSpPr/>
                  <p:nvPr/>
                </p:nvSpPr>
                <p:spPr>
                  <a:xfrm>
                    <a:off x="1746" y="2750"/>
                    <a:ext cx="907" cy="816"/>
                  </a:xfrm>
                  <a:prstGeom prst="wedgeRectCallout">
                    <a:avLst>
                      <a:gd name="adj1" fmla="val 6560"/>
                      <a:gd name="adj2" fmla="val 28431"/>
                    </a:avLst>
                  </a:prstGeom>
                  <a:noFill/>
                  <a:ln w="9525">
                    <a:noFill/>
                  </a:ln>
                </p:spPr>
                <p:txBody>
                  <a:bodyPr anchor="t"/>
                  <a:p>
                    <a:pPr lvl="0" indent="0" algn="ctr"/>
                    <a:r>
                      <a:rPr lang="zh-CN" altLang="en-US" sz="2000" b="1" dirty="0">
                        <a:solidFill>
                          <a:srgbClr val="0000FF"/>
                        </a:solidFill>
                        <a:latin typeface="Times New Roman" panose="02020603050405020304" pitchFamily="18" charset="0"/>
                        <a:ea typeface="宋体" panose="02010600030101010101" pitchFamily="2" charset="-122"/>
                      </a:rPr>
                      <a:t>全部账户的借方余额  合  计</a:t>
                    </a:r>
                    <a:endParaRPr lang="zh-CN" altLang="en-US" sz="2000" b="1" dirty="0">
                      <a:solidFill>
                        <a:srgbClr val="0000FF"/>
                      </a:solidFill>
                      <a:latin typeface="Times New Roman" panose="02020603050405020304" pitchFamily="18" charset="0"/>
                      <a:ea typeface="宋体" panose="02010600030101010101" pitchFamily="2" charset="-122"/>
                    </a:endParaRPr>
                  </a:p>
                </p:txBody>
              </p:sp>
              <p:sp>
                <p:nvSpPr>
                  <p:cNvPr id="100364" name="AutoShape 35"/>
                  <p:cNvSpPr/>
                  <p:nvPr/>
                </p:nvSpPr>
                <p:spPr>
                  <a:xfrm>
                    <a:off x="2970" y="2750"/>
                    <a:ext cx="907" cy="816"/>
                  </a:xfrm>
                  <a:prstGeom prst="wedgeRectCallout">
                    <a:avLst>
                      <a:gd name="adj1" fmla="val 6560"/>
                      <a:gd name="adj2" fmla="val 28431"/>
                    </a:avLst>
                  </a:prstGeom>
                  <a:noFill/>
                  <a:ln w="9525">
                    <a:noFill/>
                  </a:ln>
                </p:spPr>
                <p:txBody>
                  <a:bodyPr anchor="t"/>
                  <a:p>
                    <a:pPr lvl="0" indent="0" algn="ctr"/>
                    <a:r>
                      <a:rPr lang="zh-CN" altLang="en-US" sz="2000" b="1" dirty="0">
                        <a:solidFill>
                          <a:srgbClr val="0000FF"/>
                        </a:solidFill>
                        <a:latin typeface="Times New Roman" panose="02020603050405020304" pitchFamily="18" charset="0"/>
                        <a:ea typeface="宋体" panose="02010600030101010101" pitchFamily="2" charset="-122"/>
                      </a:rPr>
                      <a:t>全部账户的贷方余额  合  计</a:t>
                    </a:r>
                    <a:endParaRPr lang="zh-CN" altLang="en-US" sz="2000" b="1" dirty="0">
                      <a:solidFill>
                        <a:srgbClr val="0000FF"/>
                      </a:solidFill>
                      <a:latin typeface="Times New Roman" panose="02020603050405020304" pitchFamily="18" charset="0"/>
                      <a:ea typeface="宋体" panose="02010600030101010101" pitchFamily="2" charset="-122"/>
                    </a:endParaRPr>
                  </a:p>
                </p:txBody>
              </p:sp>
              <p:sp>
                <p:nvSpPr>
                  <p:cNvPr id="100365" name="AutoShape 36"/>
                  <p:cNvSpPr/>
                  <p:nvPr/>
                </p:nvSpPr>
                <p:spPr>
                  <a:xfrm>
                    <a:off x="2653" y="2977"/>
                    <a:ext cx="317" cy="272"/>
                  </a:xfrm>
                  <a:prstGeom prst="wedgeRectCallout">
                    <a:avLst>
                      <a:gd name="adj1" fmla="val 10255"/>
                      <a:gd name="adj2" fmla="val 24264"/>
                    </a:avLst>
                  </a:prstGeom>
                  <a:noFill/>
                  <a:ln w="9525">
                    <a:noFill/>
                  </a:ln>
                </p:spPr>
                <p:txBody>
                  <a:bodyPr anchor="t"/>
                  <a:p>
                    <a:pPr lvl="0" indent="0" algn="ctr"/>
                    <a:r>
                      <a:rPr lang="zh-CN" altLang="en-US" sz="2400" b="1" dirty="0">
                        <a:solidFill>
                          <a:srgbClr val="0000FF"/>
                        </a:solidFill>
                        <a:latin typeface="Times New Roman" panose="02020603050405020304" pitchFamily="18" charset="0"/>
                        <a:ea typeface="宋体" panose="02010600030101010101" pitchFamily="2" charset="-122"/>
                      </a:rPr>
                      <a:t>＝</a:t>
                    </a:r>
                    <a:endParaRPr lang="zh-CN" altLang="en-US" sz="2400" b="1" dirty="0">
                      <a:solidFill>
                        <a:srgbClr val="0000FF"/>
                      </a:solidFill>
                      <a:latin typeface="Times New Roman" panose="02020603050405020304" pitchFamily="18" charset="0"/>
                      <a:ea typeface="宋体" panose="02010600030101010101" pitchFamily="2" charset="-122"/>
                    </a:endParaRPr>
                  </a:p>
                </p:txBody>
              </p:sp>
            </p:grpSp>
            <p:sp>
              <p:nvSpPr>
                <p:cNvPr id="100366" name="AutoShape 46"/>
                <p:cNvSpPr/>
                <p:nvPr/>
              </p:nvSpPr>
              <p:spPr>
                <a:xfrm>
                  <a:off x="2245" y="1707"/>
                  <a:ext cx="1179" cy="317"/>
                </a:xfrm>
                <a:prstGeom prst="wedgeRoundRectCallout">
                  <a:avLst>
                    <a:gd name="adj1" fmla="val -6491"/>
                    <a:gd name="adj2" fmla="val -13722"/>
                    <a:gd name="adj3" fmla="val 16667"/>
                  </a:avLst>
                </a:prstGeom>
                <a:solidFill>
                  <a:srgbClr val="CCFFCC"/>
                </a:solidFill>
                <a:ln w="9525" cap="flat" cmpd="sng">
                  <a:solidFill>
                    <a:schemeClr val="tx1"/>
                  </a:solidFill>
                  <a:prstDash val="sysDot"/>
                  <a:miter/>
                  <a:headEnd type="none" w="med" len="med"/>
                  <a:tailEnd type="none" w="med" len="med"/>
                </a:ln>
              </p:spPr>
              <p:txBody>
                <a:bodyPr anchor="t"/>
                <a:p>
                  <a:pPr lvl="0" indent="0" algn="ctr"/>
                  <a:r>
                    <a:rPr lang="zh-CN" altLang="en-US" sz="2000" b="1" dirty="0">
                      <a:solidFill>
                        <a:srgbClr val="0000FF"/>
                      </a:solidFill>
                      <a:latin typeface="Times New Roman" panose="02020603050405020304" pitchFamily="18" charset="0"/>
                      <a:ea typeface="宋体" panose="02010600030101010101" pitchFamily="2" charset="-122"/>
                    </a:rPr>
                    <a:t>一定会计期末</a:t>
                  </a:r>
                  <a:endParaRPr lang="zh-CN" altLang="en-US" sz="2000" b="1" dirty="0">
                    <a:solidFill>
                      <a:srgbClr val="0000FF"/>
                    </a:solidFill>
                    <a:latin typeface="Times New Roman" panose="02020603050405020304" pitchFamily="18" charset="0"/>
                    <a:ea typeface="宋体" panose="02010600030101010101" pitchFamily="2" charset="-122"/>
                  </a:endParaRPr>
                </a:p>
              </p:txBody>
            </p:sp>
          </p:grpSp>
          <p:grpSp>
            <p:nvGrpSpPr>
              <p:cNvPr id="100367" name="Group 56"/>
              <p:cNvGrpSpPr/>
              <p:nvPr/>
            </p:nvGrpSpPr>
            <p:grpSpPr>
              <a:xfrm>
                <a:off x="600" y="5160"/>
                <a:ext cx="3537" cy="2880"/>
                <a:chOff x="555" y="2546"/>
                <a:chExt cx="1415" cy="1152"/>
              </a:xfrm>
            </p:grpSpPr>
            <p:sp>
              <p:nvSpPr>
                <p:cNvPr id="100368" name="AutoShape 57"/>
                <p:cNvSpPr/>
                <p:nvPr/>
              </p:nvSpPr>
              <p:spPr>
                <a:xfrm>
                  <a:off x="555" y="2546"/>
                  <a:ext cx="1246" cy="622"/>
                </a:xfrm>
                <a:prstGeom prst="wedgeRectCallout">
                  <a:avLst>
                    <a:gd name="adj1" fmla="val 28088"/>
                    <a:gd name="adj2" fmla="val 4662"/>
                  </a:avLst>
                </a:prstGeom>
                <a:solidFill>
                  <a:srgbClr val="FFFF99"/>
                </a:solidFill>
                <a:ln w="9525" cap="rnd" cmpd="sng">
                  <a:solidFill>
                    <a:schemeClr val="tx1"/>
                  </a:solidFill>
                  <a:prstDash val="sysDot"/>
                  <a:miter/>
                  <a:headEnd type="none" w="med" len="med"/>
                  <a:tailEnd type="none" w="med" len="med"/>
                </a:ln>
              </p:spPr>
              <p:txBody>
                <a:bodyPr anchor="t"/>
                <a:p>
                  <a:pPr lvl="0" indent="0"/>
                  <a:r>
                    <a:rPr lang="zh-CN" altLang="en-US" sz="2000" dirty="0">
                      <a:latin typeface="Times New Roman" panose="02020603050405020304" pitchFamily="18" charset="0"/>
                      <a:ea typeface="宋体" panose="02010600030101010101" pitchFamily="2" charset="-122"/>
                    </a:rPr>
                    <a:t>借</a:t>
                  </a:r>
                  <a:r>
                    <a:rPr lang="zh-CN" altLang="en-US" sz="2000" b="1" dirty="0">
                      <a:latin typeface="Times New Roman" panose="02020603050405020304" pitchFamily="18" charset="0"/>
                      <a:ea typeface="宋体" panose="02010600030101010101" pitchFamily="2" charset="-122"/>
                    </a:rPr>
                    <a:t>  银行存款  </a:t>
                  </a:r>
                  <a:r>
                    <a:rPr lang="zh-CN" altLang="en-US" sz="2000" dirty="0">
                      <a:latin typeface="Times New Roman" panose="02020603050405020304" pitchFamily="18" charset="0"/>
                      <a:ea typeface="宋体" panose="02010600030101010101" pitchFamily="2" charset="-122"/>
                    </a:rPr>
                    <a:t>贷</a:t>
                  </a:r>
                  <a:endParaRPr lang="zh-CN" altLang="en-US" sz="2000" dirty="0">
                    <a:latin typeface="Times New Roman" panose="02020603050405020304" pitchFamily="18" charset="0"/>
                    <a:ea typeface="宋体" panose="02010600030101010101" pitchFamily="2" charset="-122"/>
                  </a:endParaRPr>
                </a:p>
                <a:p>
                  <a:pPr lvl="0" indent="0"/>
                  <a:endParaRPr lang="en-US" altLang="zh-CN" sz="2000" b="1" dirty="0">
                    <a:latin typeface="Times New Roman" panose="02020603050405020304" pitchFamily="18" charset="0"/>
                    <a:ea typeface="宋体" panose="02010600030101010101" pitchFamily="2" charset="-122"/>
                  </a:endParaRPr>
                </a:p>
              </p:txBody>
            </p:sp>
            <p:sp>
              <p:nvSpPr>
                <p:cNvPr id="100369" name="Line 58"/>
                <p:cNvSpPr/>
                <p:nvPr/>
              </p:nvSpPr>
              <p:spPr>
                <a:xfrm>
                  <a:off x="567" y="2812"/>
                  <a:ext cx="1224" cy="0"/>
                </a:xfrm>
                <a:prstGeom prst="line">
                  <a:avLst/>
                </a:prstGeom>
                <a:ln w="19050" cap="flat" cmpd="sng">
                  <a:solidFill>
                    <a:schemeClr val="tx1"/>
                  </a:solidFill>
                  <a:prstDash val="solid"/>
                  <a:round/>
                  <a:headEnd type="none" w="med" len="med"/>
                  <a:tailEnd type="none" w="med" len="med"/>
                </a:ln>
              </p:spPr>
            </p:sp>
            <p:sp>
              <p:nvSpPr>
                <p:cNvPr id="100370" name="Line 59"/>
                <p:cNvSpPr/>
                <p:nvPr/>
              </p:nvSpPr>
              <p:spPr>
                <a:xfrm>
                  <a:off x="1166" y="2814"/>
                  <a:ext cx="0" cy="408"/>
                </a:xfrm>
                <a:prstGeom prst="line">
                  <a:avLst/>
                </a:prstGeom>
                <a:ln w="9525" cap="flat" cmpd="sng">
                  <a:solidFill>
                    <a:schemeClr val="tx1"/>
                  </a:solidFill>
                  <a:prstDash val="solid"/>
                  <a:round/>
                  <a:headEnd type="none" w="med" len="med"/>
                  <a:tailEnd type="none" w="med" len="med"/>
                </a:ln>
              </p:spPr>
            </p:sp>
            <p:sp>
              <p:nvSpPr>
                <p:cNvPr id="100371" name="AutoShape 60"/>
                <p:cNvSpPr/>
                <p:nvPr/>
              </p:nvSpPr>
              <p:spPr>
                <a:xfrm>
                  <a:off x="646" y="2849"/>
                  <a:ext cx="1246" cy="622"/>
                </a:xfrm>
                <a:prstGeom prst="wedgeRectCallout">
                  <a:avLst>
                    <a:gd name="adj1" fmla="val 28088"/>
                    <a:gd name="adj2" fmla="val 4662"/>
                  </a:avLst>
                </a:prstGeom>
                <a:solidFill>
                  <a:srgbClr val="FFFF99"/>
                </a:solidFill>
                <a:ln w="9525" cap="rnd" cmpd="sng">
                  <a:solidFill>
                    <a:schemeClr val="tx1"/>
                  </a:solidFill>
                  <a:prstDash val="sysDot"/>
                  <a:miter/>
                  <a:headEnd type="none" w="med" len="med"/>
                  <a:tailEnd type="none" w="med" len="med"/>
                </a:ln>
              </p:spPr>
              <p:txBody>
                <a:bodyPr anchor="t"/>
                <a:p>
                  <a:pPr lvl="0" indent="0" algn="ctr"/>
                  <a:r>
                    <a:rPr lang="zh-CN" altLang="en-US" sz="2000" dirty="0">
                      <a:latin typeface="Times New Roman" panose="02020603050405020304" pitchFamily="18" charset="0"/>
                      <a:ea typeface="宋体" panose="02010600030101010101" pitchFamily="2" charset="-122"/>
                    </a:rPr>
                    <a:t>借 </a:t>
                  </a:r>
                  <a:r>
                    <a:rPr lang="zh-CN" altLang="en-US" sz="2000" b="1" dirty="0">
                      <a:latin typeface="Times New Roman" panose="02020603050405020304" pitchFamily="18" charset="0"/>
                      <a:ea typeface="宋体" panose="02010600030101010101" pitchFamily="2" charset="-122"/>
                    </a:rPr>
                    <a:t> 在途物资  </a:t>
                  </a:r>
                  <a:r>
                    <a:rPr lang="zh-CN" altLang="en-US" sz="2000" dirty="0">
                      <a:latin typeface="Times New Roman" panose="02020603050405020304" pitchFamily="18" charset="0"/>
                      <a:ea typeface="宋体" panose="02010600030101010101" pitchFamily="2" charset="-122"/>
                    </a:rPr>
                    <a:t>贷</a:t>
                  </a:r>
                  <a:endParaRPr lang="zh-CN" altLang="en-US" sz="2000" dirty="0">
                    <a:latin typeface="Times New Roman" panose="02020603050405020304" pitchFamily="18" charset="0"/>
                    <a:ea typeface="宋体" panose="02010600030101010101" pitchFamily="2" charset="-122"/>
                  </a:endParaRPr>
                </a:p>
                <a:p>
                  <a:pPr lvl="0" indent="0"/>
                  <a:r>
                    <a:rPr lang="en-US" altLang="zh-CN" sz="2000" b="1" dirty="0">
                      <a:latin typeface="Times New Roman" panose="02020603050405020304" pitchFamily="18" charset="0"/>
                      <a:ea typeface="宋体" panose="02010600030101010101" pitchFamily="2" charset="-122"/>
                    </a:rPr>
                    <a:t>×××   ×××</a:t>
                  </a:r>
                  <a:endParaRPr lang="en-US" altLang="zh-CN" sz="2000" b="1" dirty="0">
                    <a:latin typeface="Times New Roman" panose="02020603050405020304" pitchFamily="18" charset="0"/>
                    <a:ea typeface="宋体" panose="02010600030101010101" pitchFamily="2" charset="-122"/>
                  </a:endParaRPr>
                </a:p>
              </p:txBody>
            </p:sp>
            <p:sp>
              <p:nvSpPr>
                <p:cNvPr id="100372" name="Line 61"/>
                <p:cNvSpPr/>
                <p:nvPr/>
              </p:nvSpPr>
              <p:spPr>
                <a:xfrm>
                  <a:off x="646" y="3084"/>
                  <a:ext cx="1224" cy="0"/>
                </a:xfrm>
                <a:prstGeom prst="line">
                  <a:avLst/>
                </a:prstGeom>
                <a:ln w="19050" cap="flat" cmpd="sng">
                  <a:solidFill>
                    <a:schemeClr val="tx1"/>
                  </a:solidFill>
                  <a:prstDash val="solid"/>
                  <a:round/>
                  <a:headEnd type="none" w="med" len="med"/>
                  <a:tailEnd type="none" w="med" len="med"/>
                </a:ln>
              </p:spPr>
            </p:sp>
            <p:sp>
              <p:nvSpPr>
                <p:cNvPr id="100373" name="Line 62"/>
                <p:cNvSpPr/>
                <p:nvPr/>
              </p:nvSpPr>
              <p:spPr>
                <a:xfrm>
                  <a:off x="1245" y="3086"/>
                  <a:ext cx="0" cy="408"/>
                </a:xfrm>
                <a:prstGeom prst="line">
                  <a:avLst/>
                </a:prstGeom>
                <a:ln w="9525" cap="flat" cmpd="sng">
                  <a:solidFill>
                    <a:schemeClr val="tx1"/>
                  </a:solidFill>
                  <a:prstDash val="solid"/>
                  <a:round/>
                  <a:headEnd type="none" w="med" len="med"/>
                  <a:tailEnd type="none" w="med" len="med"/>
                </a:ln>
              </p:spPr>
            </p:sp>
            <p:sp>
              <p:nvSpPr>
                <p:cNvPr id="100374" name="AutoShape 63"/>
                <p:cNvSpPr/>
                <p:nvPr/>
              </p:nvSpPr>
              <p:spPr>
                <a:xfrm>
                  <a:off x="724" y="3121"/>
                  <a:ext cx="1246" cy="577"/>
                </a:xfrm>
                <a:prstGeom prst="wedgeRectCallout">
                  <a:avLst>
                    <a:gd name="adj1" fmla="val 28088"/>
                    <a:gd name="adj2" fmla="val 8926"/>
                  </a:avLst>
                </a:prstGeom>
                <a:solidFill>
                  <a:srgbClr val="FFFF99"/>
                </a:solidFill>
                <a:ln w="9525" cap="rnd" cmpd="sng">
                  <a:solidFill>
                    <a:schemeClr val="tx1"/>
                  </a:solidFill>
                  <a:prstDash val="sysDot"/>
                  <a:miter/>
                  <a:headEnd type="none" w="med" len="med"/>
                  <a:tailEnd type="none" w="med" len="med"/>
                </a:ln>
              </p:spPr>
              <p:txBody>
                <a:bodyPr anchor="t"/>
                <a:p>
                  <a:pPr lvl="0" indent="0" algn="ctr"/>
                  <a:r>
                    <a:rPr lang="zh-CN" altLang="en-US" sz="2000" dirty="0">
                      <a:latin typeface="Times New Roman" panose="02020603050405020304" pitchFamily="18" charset="0"/>
                      <a:ea typeface="宋体" panose="02010600030101010101" pitchFamily="2" charset="-122"/>
                    </a:rPr>
                    <a:t>借</a:t>
                  </a:r>
                  <a:r>
                    <a:rPr lang="zh-CN" altLang="en-US" sz="2000" b="1" dirty="0">
                      <a:latin typeface="Times New Roman" panose="02020603050405020304" pitchFamily="18" charset="0"/>
                      <a:ea typeface="宋体" panose="02010600030101010101" pitchFamily="2" charset="-122"/>
                    </a:rPr>
                    <a:t>  固定资产  </a:t>
                  </a:r>
                  <a:r>
                    <a:rPr lang="zh-CN" altLang="en-US" sz="2000" dirty="0">
                      <a:latin typeface="Times New Roman" panose="02020603050405020304" pitchFamily="18" charset="0"/>
                      <a:ea typeface="宋体" panose="02010600030101010101" pitchFamily="2" charset="-122"/>
                    </a:rPr>
                    <a:t>贷</a:t>
                  </a:r>
                  <a:endParaRPr lang="zh-CN" altLang="en-US" sz="2000" dirty="0">
                    <a:latin typeface="Times New Roman" panose="02020603050405020304" pitchFamily="18" charset="0"/>
                    <a:ea typeface="宋体" panose="02010600030101010101" pitchFamily="2" charset="-122"/>
                  </a:endParaRPr>
                </a:p>
                <a:p>
                  <a:pPr lvl="0" indent="0"/>
                  <a:r>
                    <a:rPr lang="en-US" altLang="zh-CN" sz="1600" b="1" dirty="0">
                      <a:latin typeface="宋体" panose="02010600030101010101" pitchFamily="2" charset="-122"/>
                      <a:ea typeface="宋体" panose="02010600030101010101" pitchFamily="2" charset="-122"/>
                    </a:rPr>
                    <a:t>×××     ×××</a:t>
                  </a:r>
                  <a:endParaRPr lang="en-US" altLang="zh-CN" sz="1600" b="1" dirty="0">
                    <a:latin typeface="宋体" panose="02010600030101010101" pitchFamily="2" charset="-122"/>
                    <a:ea typeface="宋体" panose="02010600030101010101" pitchFamily="2" charset="-122"/>
                  </a:endParaRPr>
                </a:p>
                <a:p>
                  <a:pPr lvl="0" indent="0"/>
                  <a:r>
                    <a:rPr lang="en-US" altLang="zh-CN" sz="1600" b="1" dirty="0">
                      <a:latin typeface="宋体" panose="02010600030101010101" pitchFamily="2" charset="-122"/>
                      <a:ea typeface="宋体" panose="02010600030101010101" pitchFamily="2" charset="-122"/>
                    </a:rPr>
                    <a:t>×××</a:t>
                  </a:r>
                  <a:endParaRPr lang="en-US" altLang="zh-CN" sz="1600" b="1" dirty="0">
                    <a:latin typeface="宋体" panose="02010600030101010101" pitchFamily="2" charset="-122"/>
                    <a:ea typeface="宋体" panose="02010600030101010101" pitchFamily="2" charset="-122"/>
                  </a:endParaRPr>
                </a:p>
              </p:txBody>
            </p:sp>
            <p:sp>
              <p:nvSpPr>
                <p:cNvPr id="100375" name="Line 64"/>
                <p:cNvSpPr/>
                <p:nvPr/>
              </p:nvSpPr>
              <p:spPr>
                <a:xfrm>
                  <a:off x="758" y="3356"/>
                  <a:ext cx="1190" cy="0"/>
                </a:xfrm>
                <a:prstGeom prst="line">
                  <a:avLst/>
                </a:prstGeom>
                <a:ln w="19050" cap="flat" cmpd="sng">
                  <a:solidFill>
                    <a:schemeClr val="tx1"/>
                  </a:solidFill>
                  <a:prstDash val="solid"/>
                  <a:round/>
                  <a:headEnd type="none" w="med" len="med"/>
                  <a:tailEnd type="none" w="med" len="med"/>
                </a:ln>
              </p:spPr>
            </p:sp>
            <p:sp>
              <p:nvSpPr>
                <p:cNvPr id="100376" name="Line 65"/>
                <p:cNvSpPr/>
                <p:nvPr/>
              </p:nvSpPr>
              <p:spPr>
                <a:xfrm>
                  <a:off x="1335" y="3358"/>
                  <a:ext cx="0" cy="340"/>
                </a:xfrm>
                <a:prstGeom prst="line">
                  <a:avLst/>
                </a:prstGeom>
                <a:ln w="9525" cap="flat" cmpd="sng">
                  <a:solidFill>
                    <a:schemeClr val="tx1"/>
                  </a:solidFill>
                  <a:prstDash val="solid"/>
                  <a:round/>
                  <a:headEnd type="none" w="med" len="med"/>
                  <a:tailEnd type="none" w="med" len="med"/>
                </a:ln>
              </p:spPr>
            </p:sp>
            <p:sp>
              <p:nvSpPr>
                <p:cNvPr id="100377" name="Line 66"/>
                <p:cNvSpPr/>
                <p:nvPr/>
              </p:nvSpPr>
              <p:spPr>
                <a:xfrm>
                  <a:off x="724" y="3525"/>
                  <a:ext cx="1224" cy="0"/>
                </a:xfrm>
                <a:prstGeom prst="line">
                  <a:avLst/>
                </a:prstGeom>
                <a:ln w="9525" cap="flat" cmpd="sng">
                  <a:solidFill>
                    <a:schemeClr val="tx1"/>
                  </a:solidFill>
                  <a:prstDash val="solid"/>
                  <a:round/>
                  <a:headEnd type="none" w="med" len="med"/>
                  <a:tailEnd type="none" w="med" len="med"/>
                </a:ln>
              </p:spPr>
            </p:sp>
          </p:grpSp>
          <p:grpSp>
            <p:nvGrpSpPr>
              <p:cNvPr id="100378" name="Group 67"/>
              <p:cNvGrpSpPr/>
              <p:nvPr/>
            </p:nvGrpSpPr>
            <p:grpSpPr>
              <a:xfrm>
                <a:off x="10065" y="4560"/>
                <a:ext cx="3735" cy="3492"/>
                <a:chOff x="4050" y="2396"/>
                <a:chExt cx="1494" cy="1397"/>
              </a:xfrm>
            </p:grpSpPr>
            <p:sp>
              <p:nvSpPr>
                <p:cNvPr id="100379" name="AutoShape 68"/>
                <p:cNvSpPr/>
                <p:nvPr/>
              </p:nvSpPr>
              <p:spPr>
                <a:xfrm>
                  <a:off x="4050" y="2396"/>
                  <a:ext cx="1246" cy="626"/>
                </a:xfrm>
                <a:prstGeom prst="wedgeRectCallout">
                  <a:avLst>
                    <a:gd name="adj1" fmla="val 28088"/>
                    <a:gd name="adj2" fmla="val 4315"/>
                  </a:avLst>
                </a:prstGeom>
                <a:solidFill>
                  <a:srgbClr val="FFFF99"/>
                </a:solidFill>
                <a:ln w="9525" cap="rnd" cmpd="sng">
                  <a:solidFill>
                    <a:schemeClr val="tx1"/>
                  </a:solidFill>
                  <a:prstDash val="sysDot"/>
                  <a:miter/>
                  <a:headEnd type="none" w="med" len="med"/>
                  <a:tailEnd type="none" w="med" len="med"/>
                </a:ln>
              </p:spPr>
              <p:txBody>
                <a:bodyPr anchor="t"/>
                <a:p>
                  <a:pPr lvl="0" indent="0" algn="ctr"/>
                  <a:r>
                    <a:rPr lang="zh-CN" altLang="en-US" sz="2000" dirty="0">
                      <a:latin typeface="Times New Roman" panose="02020603050405020304" pitchFamily="18" charset="0"/>
                      <a:ea typeface="宋体" panose="02010600030101010101" pitchFamily="2" charset="-122"/>
                    </a:rPr>
                    <a:t>借</a:t>
                  </a:r>
                  <a:r>
                    <a:rPr lang="zh-CN" altLang="en-US" sz="2000" b="1" dirty="0">
                      <a:latin typeface="Times New Roman" panose="02020603050405020304" pitchFamily="18" charset="0"/>
                      <a:ea typeface="宋体" panose="02010600030101010101" pitchFamily="2" charset="-122"/>
                    </a:rPr>
                    <a:t>  短期借款  </a:t>
                  </a:r>
                  <a:r>
                    <a:rPr lang="zh-CN" altLang="en-US" sz="2000" dirty="0">
                      <a:latin typeface="Times New Roman" panose="02020603050405020304" pitchFamily="18" charset="0"/>
                      <a:ea typeface="宋体" panose="02010600030101010101" pitchFamily="2" charset="-122"/>
                    </a:rPr>
                    <a:t>贷</a:t>
                  </a:r>
                  <a:endParaRPr lang="zh-CN" altLang="en-US" sz="2000" dirty="0">
                    <a:latin typeface="Times New Roman" panose="02020603050405020304" pitchFamily="18" charset="0"/>
                    <a:ea typeface="宋体" panose="02010600030101010101" pitchFamily="2" charset="-122"/>
                  </a:endParaRPr>
                </a:p>
              </p:txBody>
            </p:sp>
            <p:sp>
              <p:nvSpPr>
                <p:cNvPr id="100380" name="Line 69"/>
                <p:cNvSpPr/>
                <p:nvPr/>
              </p:nvSpPr>
              <p:spPr>
                <a:xfrm>
                  <a:off x="4051" y="2631"/>
                  <a:ext cx="1224" cy="0"/>
                </a:xfrm>
                <a:prstGeom prst="line">
                  <a:avLst/>
                </a:prstGeom>
                <a:ln w="19050" cap="flat" cmpd="sng">
                  <a:solidFill>
                    <a:schemeClr val="tx1"/>
                  </a:solidFill>
                  <a:prstDash val="solid"/>
                  <a:round/>
                  <a:headEnd type="none" w="med" len="med"/>
                  <a:tailEnd type="none" w="med" len="med"/>
                </a:ln>
              </p:spPr>
            </p:sp>
            <p:sp>
              <p:nvSpPr>
                <p:cNvPr id="100381" name="Line 70"/>
                <p:cNvSpPr/>
                <p:nvPr/>
              </p:nvSpPr>
              <p:spPr>
                <a:xfrm>
                  <a:off x="4661" y="2633"/>
                  <a:ext cx="0" cy="408"/>
                </a:xfrm>
                <a:prstGeom prst="line">
                  <a:avLst/>
                </a:prstGeom>
                <a:ln w="9525" cap="flat" cmpd="sng">
                  <a:solidFill>
                    <a:schemeClr val="tx1"/>
                  </a:solidFill>
                  <a:prstDash val="solid"/>
                  <a:round/>
                  <a:headEnd type="none" w="med" len="med"/>
                  <a:tailEnd type="none" w="med" len="med"/>
                </a:ln>
              </p:spPr>
            </p:sp>
            <p:sp>
              <p:nvSpPr>
                <p:cNvPr id="100382" name="AutoShape 71"/>
                <p:cNvSpPr/>
                <p:nvPr/>
              </p:nvSpPr>
              <p:spPr>
                <a:xfrm>
                  <a:off x="4129" y="2672"/>
                  <a:ext cx="1246" cy="622"/>
                </a:xfrm>
                <a:prstGeom prst="wedgeRectCallout">
                  <a:avLst>
                    <a:gd name="adj1" fmla="val 28088"/>
                    <a:gd name="adj2" fmla="val 4662"/>
                  </a:avLst>
                </a:prstGeom>
                <a:solidFill>
                  <a:srgbClr val="FFFF99"/>
                </a:solidFill>
                <a:ln w="9525" cap="rnd" cmpd="sng">
                  <a:solidFill>
                    <a:schemeClr val="tx1"/>
                  </a:solidFill>
                  <a:prstDash val="sysDot"/>
                  <a:miter/>
                  <a:headEnd type="none" w="med" len="med"/>
                  <a:tailEnd type="none" w="med" len="med"/>
                </a:ln>
              </p:spPr>
              <p:txBody>
                <a:bodyPr anchor="t"/>
                <a:p>
                  <a:pPr lvl="0" indent="0" algn="ctr"/>
                  <a:r>
                    <a:rPr lang="zh-CN" altLang="en-US" sz="2000" dirty="0">
                      <a:latin typeface="Times New Roman" panose="02020603050405020304" pitchFamily="18" charset="0"/>
                      <a:ea typeface="宋体" panose="02010600030101010101" pitchFamily="2" charset="-122"/>
                    </a:rPr>
                    <a:t>借  </a:t>
                  </a:r>
                  <a:r>
                    <a:rPr lang="zh-CN" altLang="en-US" sz="2000" b="1" dirty="0">
                      <a:latin typeface="Times New Roman" panose="02020603050405020304" pitchFamily="18" charset="0"/>
                      <a:ea typeface="宋体" panose="02010600030101010101" pitchFamily="2" charset="-122"/>
                    </a:rPr>
                    <a:t>应付账款  </a:t>
                  </a:r>
                  <a:r>
                    <a:rPr lang="zh-CN" altLang="en-US" sz="2000" dirty="0">
                      <a:latin typeface="Times New Roman" panose="02020603050405020304" pitchFamily="18" charset="0"/>
                      <a:ea typeface="宋体" panose="02010600030101010101" pitchFamily="2" charset="-122"/>
                    </a:rPr>
                    <a:t>贷</a:t>
                  </a:r>
                  <a:endParaRPr lang="zh-CN" altLang="en-US" sz="2000" b="1" dirty="0">
                    <a:latin typeface="Times New Roman" panose="02020603050405020304" pitchFamily="18" charset="0"/>
                    <a:ea typeface="宋体" panose="02010600030101010101" pitchFamily="2" charset="-122"/>
                  </a:endParaRPr>
                </a:p>
              </p:txBody>
            </p:sp>
            <p:sp>
              <p:nvSpPr>
                <p:cNvPr id="100383" name="Line 72"/>
                <p:cNvSpPr/>
                <p:nvPr/>
              </p:nvSpPr>
              <p:spPr>
                <a:xfrm>
                  <a:off x="4141" y="2907"/>
                  <a:ext cx="1224" cy="0"/>
                </a:xfrm>
                <a:prstGeom prst="line">
                  <a:avLst/>
                </a:prstGeom>
                <a:ln w="19050" cap="flat" cmpd="sng">
                  <a:solidFill>
                    <a:schemeClr val="tx1"/>
                  </a:solidFill>
                  <a:prstDash val="solid"/>
                  <a:round/>
                  <a:headEnd type="none" w="med" len="med"/>
                  <a:tailEnd type="none" w="med" len="med"/>
                </a:ln>
              </p:spPr>
            </p:sp>
            <p:sp>
              <p:nvSpPr>
                <p:cNvPr id="100384" name="Line 73"/>
                <p:cNvSpPr/>
                <p:nvPr/>
              </p:nvSpPr>
              <p:spPr>
                <a:xfrm>
                  <a:off x="4740" y="2909"/>
                  <a:ext cx="0" cy="408"/>
                </a:xfrm>
                <a:prstGeom prst="line">
                  <a:avLst/>
                </a:prstGeom>
                <a:ln w="9525" cap="flat" cmpd="sng">
                  <a:solidFill>
                    <a:schemeClr val="tx1"/>
                  </a:solidFill>
                  <a:prstDash val="solid"/>
                  <a:round/>
                  <a:headEnd type="none" w="med" len="med"/>
                  <a:tailEnd type="none" w="med" len="med"/>
                </a:ln>
              </p:spPr>
            </p:sp>
            <p:sp>
              <p:nvSpPr>
                <p:cNvPr id="100385" name="AutoShape 74"/>
                <p:cNvSpPr/>
                <p:nvPr/>
              </p:nvSpPr>
              <p:spPr>
                <a:xfrm>
                  <a:off x="4220" y="2944"/>
                  <a:ext cx="1246" cy="622"/>
                </a:xfrm>
                <a:prstGeom prst="wedgeRectCallout">
                  <a:avLst>
                    <a:gd name="adj1" fmla="val 28088"/>
                    <a:gd name="adj2" fmla="val 4662"/>
                  </a:avLst>
                </a:prstGeom>
                <a:solidFill>
                  <a:srgbClr val="FFFF99"/>
                </a:solidFill>
                <a:ln w="9525" cap="rnd" cmpd="sng">
                  <a:solidFill>
                    <a:schemeClr val="tx1"/>
                  </a:solidFill>
                  <a:prstDash val="sysDot"/>
                  <a:miter/>
                  <a:headEnd type="none" w="med" len="med"/>
                  <a:tailEnd type="none" w="med" len="med"/>
                </a:ln>
              </p:spPr>
              <p:txBody>
                <a:bodyPr anchor="t"/>
                <a:p>
                  <a:pPr lvl="0" indent="0" algn="ctr"/>
                  <a:r>
                    <a:rPr lang="zh-CN" altLang="en-US" sz="2000" dirty="0">
                      <a:latin typeface="Times New Roman" panose="02020603050405020304" pitchFamily="18" charset="0"/>
                      <a:ea typeface="宋体" panose="02010600030101010101" pitchFamily="2" charset="-122"/>
                    </a:rPr>
                    <a:t>借    </a:t>
                  </a:r>
                  <a:r>
                    <a:rPr lang="zh-CN" altLang="en-US" sz="2000" b="1" dirty="0">
                      <a:latin typeface="Times New Roman" panose="02020603050405020304" pitchFamily="18" charset="0"/>
                      <a:ea typeface="宋体" panose="02010600030101010101" pitchFamily="2" charset="-122"/>
                    </a:rPr>
                    <a:t>股    本    </a:t>
                  </a:r>
                  <a:r>
                    <a:rPr lang="zh-CN" altLang="en-US" sz="2000" dirty="0">
                      <a:latin typeface="Times New Roman" panose="02020603050405020304" pitchFamily="18" charset="0"/>
                      <a:ea typeface="宋体" panose="02010600030101010101" pitchFamily="2" charset="-122"/>
                    </a:rPr>
                    <a:t>贷</a:t>
                  </a:r>
                  <a:endParaRPr lang="zh-CN" altLang="en-US" sz="2000" b="1" dirty="0">
                    <a:latin typeface="Times New Roman" panose="02020603050405020304" pitchFamily="18" charset="0"/>
                    <a:ea typeface="宋体" panose="02010600030101010101" pitchFamily="2" charset="-122"/>
                  </a:endParaRPr>
                </a:p>
              </p:txBody>
            </p:sp>
            <p:sp>
              <p:nvSpPr>
                <p:cNvPr id="100386" name="Line 75"/>
                <p:cNvSpPr/>
                <p:nvPr/>
              </p:nvSpPr>
              <p:spPr>
                <a:xfrm>
                  <a:off x="4220" y="3179"/>
                  <a:ext cx="1224" cy="0"/>
                </a:xfrm>
                <a:prstGeom prst="line">
                  <a:avLst/>
                </a:prstGeom>
                <a:ln w="19050" cap="flat" cmpd="sng">
                  <a:solidFill>
                    <a:schemeClr val="tx1"/>
                  </a:solidFill>
                  <a:prstDash val="solid"/>
                  <a:round/>
                  <a:headEnd type="none" w="med" len="med"/>
                  <a:tailEnd type="none" w="med" len="med"/>
                </a:ln>
              </p:spPr>
            </p:sp>
            <p:sp>
              <p:nvSpPr>
                <p:cNvPr id="100387" name="Line 76"/>
                <p:cNvSpPr/>
                <p:nvPr/>
              </p:nvSpPr>
              <p:spPr>
                <a:xfrm>
                  <a:off x="4819" y="3181"/>
                  <a:ext cx="0" cy="408"/>
                </a:xfrm>
                <a:prstGeom prst="line">
                  <a:avLst/>
                </a:prstGeom>
                <a:ln w="9525" cap="flat" cmpd="sng">
                  <a:solidFill>
                    <a:schemeClr val="tx1"/>
                  </a:solidFill>
                  <a:prstDash val="solid"/>
                  <a:round/>
                  <a:headEnd type="none" w="med" len="med"/>
                  <a:tailEnd type="none" w="med" len="med"/>
                </a:ln>
              </p:spPr>
            </p:sp>
            <p:sp>
              <p:nvSpPr>
                <p:cNvPr id="100388" name="AutoShape 77"/>
                <p:cNvSpPr/>
                <p:nvPr/>
              </p:nvSpPr>
              <p:spPr>
                <a:xfrm>
                  <a:off x="4298" y="3216"/>
                  <a:ext cx="1246" cy="577"/>
                </a:xfrm>
                <a:prstGeom prst="wedgeRectCallout">
                  <a:avLst>
                    <a:gd name="adj1" fmla="val 28088"/>
                    <a:gd name="adj2" fmla="val 8926"/>
                  </a:avLst>
                </a:prstGeom>
                <a:solidFill>
                  <a:srgbClr val="FFFF99"/>
                </a:solidFill>
                <a:ln w="9525" cap="rnd" cmpd="sng">
                  <a:solidFill>
                    <a:schemeClr val="tx1"/>
                  </a:solidFill>
                  <a:prstDash val="sysDot"/>
                  <a:miter/>
                  <a:headEnd type="none" w="med" len="med"/>
                  <a:tailEnd type="none" w="med" len="med"/>
                </a:ln>
              </p:spPr>
              <p:txBody>
                <a:bodyPr anchor="t"/>
                <a:p>
                  <a:pPr lvl="0" indent="0" algn="ctr"/>
                  <a:r>
                    <a:rPr lang="zh-CN" altLang="en-US" sz="2000" dirty="0">
                      <a:latin typeface="Times New Roman" panose="02020603050405020304" pitchFamily="18" charset="0"/>
                      <a:ea typeface="宋体" panose="02010600030101010101" pitchFamily="2" charset="-122"/>
                    </a:rPr>
                    <a:t>借  </a:t>
                  </a:r>
                  <a:r>
                    <a:rPr lang="zh-CN" altLang="en-US" sz="2000" b="1" dirty="0">
                      <a:latin typeface="Times New Roman" panose="02020603050405020304" pitchFamily="18" charset="0"/>
                      <a:ea typeface="宋体" panose="02010600030101010101" pitchFamily="2" charset="-122"/>
                    </a:rPr>
                    <a:t>资本公积  </a:t>
                  </a:r>
                  <a:r>
                    <a:rPr lang="zh-CN" altLang="en-US" sz="2000" dirty="0">
                      <a:latin typeface="Times New Roman" panose="02020603050405020304" pitchFamily="18" charset="0"/>
                      <a:ea typeface="宋体" panose="02010600030101010101" pitchFamily="2" charset="-122"/>
                    </a:rPr>
                    <a:t>贷</a:t>
                  </a:r>
                  <a:endParaRPr lang="zh-CN" altLang="en-US" sz="2000" b="1" dirty="0">
                    <a:latin typeface="Times New Roman" panose="02020603050405020304" pitchFamily="18" charset="0"/>
                    <a:ea typeface="宋体" panose="02010600030101010101" pitchFamily="2" charset="-122"/>
                  </a:endParaRPr>
                </a:p>
                <a:p>
                  <a:pPr lvl="0" indent="0"/>
                  <a:r>
                    <a:rPr lang="en-US" altLang="zh-CN" sz="1600" b="1" dirty="0">
                      <a:latin typeface="宋体" panose="02010600030101010101" pitchFamily="2" charset="-122"/>
                      <a:ea typeface="宋体" panose="02010600030101010101" pitchFamily="2" charset="-122"/>
                    </a:rPr>
                    <a:t>×××     ×××</a:t>
                  </a:r>
                  <a:endParaRPr lang="en-US" altLang="zh-CN" sz="1600" b="1" dirty="0">
                    <a:latin typeface="宋体" panose="02010600030101010101" pitchFamily="2" charset="-122"/>
                    <a:ea typeface="宋体" panose="02010600030101010101" pitchFamily="2" charset="-122"/>
                  </a:endParaRPr>
                </a:p>
                <a:p>
                  <a:pPr lvl="0" indent="0"/>
                  <a:r>
                    <a:rPr lang="en-US" altLang="zh-CN" sz="1600" b="1" dirty="0">
                      <a:latin typeface="宋体" panose="02010600030101010101" pitchFamily="2" charset="-122"/>
                      <a:ea typeface="宋体" panose="02010600030101010101" pitchFamily="2" charset="-122"/>
                    </a:rPr>
                    <a:t>           ×××</a:t>
                  </a:r>
                  <a:endParaRPr lang="en-US" altLang="zh-CN" sz="1600" b="1" dirty="0">
                    <a:latin typeface="宋体" panose="02010600030101010101" pitchFamily="2" charset="-122"/>
                    <a:ea typeface="宋体" panose="02010600030101010101" pitchFamily="2" charset="-122"/>
                  </a:endParaRPr>
                </a:p>
              </p:txBody>
            </p:sp>
            <p:sp>
              <p:nvSpPr>
                <p:cNvPr id="100389" name="Line 78"/>
                <p:cNvSpPr/>
                <p:nvPr/>
              </p:nvSpPr>
              <p:spPr>
                <a:xfrm>
                  <a:off x="4332" y="3451"/>
                  <a:ext cx="1190" cy="0"/>
                </a:xfrm>
                <a:prstGeom prst="line">
                  <a:avLst/>
                </a:prstGeom>
                <a:ln w="19050" cap="flat" cmpd="sng">
                  <a:solidFill>
                    <a:schemeClr val="tx1"/>
                  </a:solidFill>
                  <a:prstDash val="solid"/>
                  <a:round/>
                  <a:headEnd type="none" w="med" len="med"/>
                  <a:tailEnd type="none" w="med" len="med"/>
                </a:ln>
              </p:spPr>
            </p:sp>
            <p:sp>
              <p:nvSpPr>
                <p:cNvPr id="100390" name="Line 79"/>
                <p:cNvSpPr/>
                <p:nvPr/>
              </p:nvSpPr>
              <p:spPr>
                <a:xfrm>
                  <a:off x="4909" y="3453"/>
                  <a:ext cx="0" cy="340"/>
                </a:xfrm>
                <a:prstGeom prst="line">
                  <a:avLst/>
                </a:prstGeom>
                <a:ln w="9525" cap="flat" cmpd="sng">
                  <a:solidFill>
                    <a:schemeClr val="tx1"/>
                  </a:solidFill>
                  <a:prstDash val="solid"/>
                  <a:round/>
                  <a:headEnd type="none" w="med" len="med"/>
                  <a:tailEnd type="none" w="med" len="med"/>
                </a:ln>
              </p:spPr>
            </p:sp>
            <p:sp>
              <p:nvSpPr>
                <p:cNvPr id="100391" name="Line 80"/>
                <p:cNvSpPr/>
                <p:nvPr/>
              </p:nvSpPr>
              <p:spPr>
                <a:xfrm>
                  <a:off x="4298" y="3620"/>
                  <a:ext cx="1224" cy="0"/>
                </a:xfrm>
                <a:prstGeom prst="line">
                  <a:avLst/>
                </a:prstGeom>
                <a:ln w="9525" cap="flat" cmpd="sng">
                  <a:solidFill>
                    <a:schemeClr val="tx1"/>
                  </a:solidFill>
                  <a:prstDash val="solid"/>
                  <a:round/>
                  <a:headEnd type="none" w="med" len="med"/>
                  <a:tailEnd type="none" w="med" len="med"/>
                </a:ln>
              </p:spPr>
            </p:sp>
          </p:grpSp>
          <p:grpSp>
            <p:nvGrpSpPr>
              <p:cNvPr id="100392" name="Group 81"/>
              <p:cNvGrpSpPr/>
              <p:nvPr/>
            </p:nvGrpSpPr>
            <p:grpSpPr>
              <a:xfrm>
                <a:off x="1080" y="7800"/>
                <a:ext cx="12600" cy="765"/>
                <a:chOff x="793" y="3463"/>
                <a:chExt cx="4400" cy="318"/>
              </a:xfrm>
            </p:grpSpPr>
            <p:sp>
              <p:nvSpPr>
                <p:cNvPr id="100393" name="AutoShape 82"/>
                <p:cNvSpPr/>
                <p:nvPr/>
              </p:nvSpPr>
              <p:spPr>
                <a:xfrm>
                  <a:off x="2381" y="3463"/>
                  <a:ext cx="1225" cy="318"/>
                </a:xfrm>
                <a:prstGeom prst="wedgeRoundRectCallout">
                  <a:avLst>
                    <a:gd name="adj1" fmla="val 32778"/>
                    <a:gd name="adj2" fmla="val 7231"/>
                    <a:gd name="adj3" fmla="val 16667"/>
                  </a:avLst>
                </a:prstGeom>
                <a:solidFill>
                  <a:srgbClr val="99FF99"/>
                </a:solidFill>
                <a:ln w="9525" cap="flat" cmpd="sng">
                  <a:solidFill>
                    <a:schemeClr val="tx1"/>
                  </a:solidFill>
                  <a:prstDash val="sysDot"/>
                  <a:miter/>
                  <a:headEnd type="none" w="med" len="med"/>
                  <a:tailEnd type="none" w="med" len="med"/>
                </a:ln>
              </p:spPr>
              <p:txBody>
                <a:bodyPr anchor="t"/>
                <a:p>
                  <a:pPr lvl="0" indent="0" algn="ctr"/>
                  <a:r>
                    <a:rPr lang="zh-CN" altLang="en-US" sz="2000" b="1" dirty="0">
                      <a:solidFill>
                        <a:srgbClr val="FF0000"/>
                      </a:solidFill>
                      <a:latin typeface="Times New Roman" panose="02020603050405020304" pitchFamily="18" charset="0"/>
                      <a:ea typeface="宋体" panose="02010600030101010101" pitchFamily="2" charset="-122"/>
                    </a:rPr>
                    <a:t>账户余额</a:t>
                  </a:r>
                  <a:endParaRPr lang="zh-CN" altLang="en-US" sz="2000" b="1" dirty="0">
                    <a:solidFill>
                      <a:srgbClr val="FF0000"/>
                    </a:solidFill>
                    <a:latin typeface="Times New Roman" panose="02020603050405020304" pitchFamily="18" charset="0"/>
                    <a:ea typeface="宋体" panose="02010600030101010101" pitchFamily="2" charset="-122"/>
                  </a:endParaRPr>
                </a:p>
              </p:txBody>
            </p:sp>
            <p:sp>
              <p:nvSpPr>
                <p:cNvPr id="100394" name="Line 83"/>
                <p:cNvSpPr/>
                <p:nvPr/>
              </p:nvSpPr>
              <p:spPr>
                <a:xfrm flipH="1">
                  <a:off x="793" y="3521"/>
                  <a:ext cx="1407" cy="0"/>
                </a:xfrm>
                <a:prstGeom prst="line">
                  <a:avLst/>
                </a:prstGeom>
                <a:ln w="19050" cap="flat" cmpd="sng">
                  <a:solidFill>
                    <a:srgbClr val="0000FF"/>
                  </a:solidFill>
                  <a:prstDash val="solid"/>
                  <a:round/>
                  <a:headEnd type="none" w="med" len="med"/>
                  <a:tailEnd type="triangle" w="sm" len="lg"/>
                </a:ln>
              </p:spPr>
            </p:sp>
            <p:sp>
              <p:nvSpPr>
                <p:cNvPr id="100395" name="Line 84"/>
                <p:cNvSpPr/>
                <p:nvPr/>
              </p:nvSpPr>
              <p:spPr>
                <a:xfrm flipV="1">
                  <a:off x="3787" y="3521"/>
                  <a:ext cx="1406" cy="0"/>
                </a:xfrm>
                <a:prstGeom prst="line">
                  <a:avLst/>
                </a:prstGeom>
                <a:ln w="19050" cap="flat" cmpd="sng">
                  <a:solidFill>
                    <a:srgbClr val="0000FF"/>
                  </a:solidFill>
                  <a:prstDash val="solid"/>
                  <a:round/>
                  <a:headEnd type="none" w="med" len="med"/>
                  <a:tailEnd type="triangle" w="sm" len="lg"/>
                </a:ln>
              </p:spPr>
            </p:sp>
            <p:sp>
              <p:nvSpPr>
                <p:cNvPr id="100396" name="Line 85"/>
                <p:cNvSpPr/>
                <p:nvPr/>
              </p:nvSpPr>
              <p:spPr>
                <a:xfrm>
                  <a:off x="2200" y="3521"/>
                  <a:ext cx="181" cy="91"/>
                </a:xfrm>
                <a:prstGeom prst="line">
                  <a:avLst/>
                </a:prstGeom>
                <a:ln w="19050" cap="flat" cmpd="sng">
                  <a:solidFill>
                    <a:srgbClr val="0000FF"/>
                  </a:solidFill>
                  <a:prstDash val="solid"/>
                  <a:round/>
                  <a:headEnd type="none" w="med" len="med"/>
                  <a:tailEnd type="none" w="med" len="med"/>
                </a:ln>
              </p:spPr>
            </p:sp>
            <p:sp>
              <p:nvSpPr>
                <p:cNvPr id="100397" name="Line 86"/>
                <p:cNvSpPr/>
                <p:nvPr/>
              </p:nvSpPr>
              <p:spPr>
                <a:xfrm flipV="1">
                  <a:off x="3606" y="3521"/>
                  <a:ext cx="181" cy="90"/>
                </a:xfrm>
                <a:prstGeom prst="line">
                  <a:avLst/>
                </a:prstGeom>
                <a:ln w="19050" cap="flat" cmpd="sng">
                  <a:solidFill>
                    <a:srgbClr val="0000FF"/>
                  </a:solidFill>
                  <a:prstDash val="solid"/>
                  <a:round/>
                  <a:headEnd type="none" w="med" len="med"/>
                  <a:tailEnd type="none" w="med" len="med"/>
                </a:ln>
              </p:spPr>
            </p:sp>
          </p:grpSp>
        </p:grpSp>
      </p:gr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Rectangle 2"/>
          <p:cNvSpPr>
            <a:spLocks noGrp="1"/>
          </p:cNvSpPr>
          <p:nvPr>
            <p:ph type="subTitle" idx="1"/>
          </p:nvPr>
        </p:nvSpPr>
        <p:spPr>
          <a:xfrm>
            <a:off x="611188" y="415925"/>
            <a:ext cx="7921625" cy="727075"/>
          </a:xfrm>
        </p:spPr>
        <p:txBody>
          <a:bodyPr wrap="square" lIns="91440" tIns="45720" rIns="91440" bIns="45720" anchor="t"/>
          <a:p>
            <a:pPr algn="l" eaLnBrk="1" hangingPunct="1"/>
            <a:r>
              <a:rPr lang="en-US" altLang="zh-CN" sz="2400" b="1" dirty="0">
                <a:solidFill>
                  <a:srgbClr val="FF0000"/>
                </a:solidFill>
                <a:latin typeface="楷体" panose="02010609060101010101" charset="-122"/>
                <a:ea typeface="楷体" panose="02010609060101010101" charset="-122"/>
                <a:cs typeface="+mn-cs"/>
              </a:rPr>
              <a:t>②</a:t>
            </a:r>
            <a:r>
              <a:rPr lang="zh-CN" altLang="en-US" sz="2400" b="1" dirty="0">
                <a:latin typeface="楷体" panose="02010609060101010101" charset="-122"/>
                <a:ea typeface="楷体" panose="02010609060101010101" charset="-122"/>
                <a:cs typeface="+mn-cs"/>
              </a:rPr>
              <a:t>平衡原理：会计等式的平衡原理</a:t>
            </a:r>
            <a:endParaRPr lang="zh-CN" altLang="en-US" sz="2400" b="1" dirty="0">
              <a:solidFill>
                <a:srgbClr val="6600FF"/>
              </a:solidFill>
              <a:latin typeface="楷体" panose="02010609060101010101" charset="-122"/>
              <a:ea typeface="楷体" panose="02010609060101010101" charset="-122"/>
              <a:cs typeface="+mn-cs"/>
            </a:endParaRPr>
          </a:p>
        </p:txBody>
      </p:sp>
      <p:grpSp>
        <p:nvGrpSpPr>
          <p:cNvPr id="102402" name="组合 1"/>
          <p:cNvGrpSpPr/>
          <p:nvPr/>
        </p:nvGrpSpPr>
        <p:grpSpPr>
          <a:xfrm>
            <a:off x="838200" y="1116013"/>
            <a:ext cx="7561263" cy="5360987"/>
            <a:chOff x="1320" y="1758"/>
            <a:chExt cx="11908" cy="8442"/>
          </a:xfrm>
        </p:grpSpPr>
        <p:grpSp>
          <p:nvGrpSpPr>
            <p:cNvPr id="102403" name="Group 8"/>
            <p:cNvGrpSpPr/>
            <p:nvPr/>
          </p:nvGrpSpPr>
          <p:grpSpPr>
            <a:xfrm>
              <a:off x="1997" y="1757"/>
              <a:ext cx="11000" cy="865"/>
              <a:chOff x="703" y="947"/>
              <a:chExt cx="4400" cy="346"/>
            </a:xfrm>
          </p:grpSpPr>
          <p:sp>
            <p:nvSpPr>
              <p:cNvPr id="102404" name="AutoShape 9"/>
              <p:cNvSpPr/>
              <p:nvPr/>
            </p:nvSpPr>
            <p:spPr>
              <a:xfrm>
                <a:off x="703" y="981"/>
                <a:ext cx="2676" cy="273"/>
              </a:xfrm>
              <a:prstGeom prst="wedgeRectCallout">
                <a:avLst>
                  <a:gd name="adj1" fmla="val -25634"/>
                  <a:gd name="adj2" fmla="val 4579"/>
                </a:avLst>
              </a:prstGeom>
              <a:solidFill>
                <a:srgbClr val="FFCCFF"/>
              </a:solidFill>
              <a:ln w="38100" cap="flat" cmpd="dbl">
                <a:solidFill>
                  <a:schemeClr val="tx1"/>
                </a:solidFill>
                <a:prstDash val="solid"/>
                <a:miter/>
                <a:headEnd type="none" w="med" len="med"/>
                <a:tailEnd type="none" w="med" len="med"/>
              </a:ln>
            </p:spPr>
            <p:txBody>
              <a:bodyPr anchor="t"/>
              <a:p>
                <a:pPr lvl="0" indent="0" algn="ctr"/>
                <a:r>
                  <a:rPr lang="zh-CN" altLang="en-US" sz="2000" b="1" dirty="0">
                    <a:solidFill>
                      <a:srgbClr val="0000FF"/>
                    </a:solidFill>
                    <a:latin typeface="宋体" panose="02010600030101010101" pitchFamily="2" charset="-122"/>
                    <a:ea typeface="宋体" panose="02010600030101010101" pitchFamily="2" charset="-122"/>
                  </a:rPr>
                  <a:t>资产  ＝  负债  ＋  所有者权益</a:t>
                </a:r>
                <a:endParaRPr lang="zh-CN" altLang="en-US" sz="2000" b="1" dirty="0">
                  <a:solidFill>
                    <a:srgbClr val="0000FF"/>
                  </a:solidFill>
                  <a:latin typeface="宋体" panose="02010600030101010101" pitchFamily="2" charset="-122"/>
                  <a:ea typeface="宋体" panose="02010600030101010101" pitchFamily="2" charset="-122"/>
                </a:endParaRPr>
              </a:p>
            </p:txBody>
          </p:sp>
          <p:sp>
            <p:nvSpPr>
              <p:cNvPr id="102405" name="AutoShape 10"/>
              <p:cNvSpPr/>
              <p:nvPr/>
            </p:nvSpPr>
            <p:spPr>
              <a:xfrm>
                <a:off x="3833" y="947"/>
                <a:ext cx="1270" cy="346"/>
              </a:xfrm>
              <a:prstGeom prst="wedgeEllipseCallout">
                <a:avLst>
                  <a:gd name="adj1" fmla="val -14329"/>
                  <a:gd name="adj2" fmla="val -1736"/>
                </a:avLst>
              </a:prstGeom>
              <a:solidFill>
                <a:srgbClr val="99FF99"/>
              </a:solidFill>
              <a:ln w="9525" cap="flat" cmpd="sng">
                <a:solidFill>
                  <a:schemeClr val="tx1"/>
                </a:solidFill>
                <a:prstDash val="sysDot"/>
                <a:miter/>
                <a:headEnd type="none" w="med" len="med"/>
                <a:tailEnd type="none" w="med" len="med"/>
              </a:ln>
            </p:spPr>
            <p:txBody>
              <a:bodyPr anchor="t"/>
              <a:p>
                <a:pPr lvl="0" indent="0" algn="ctr">
                  <a:lnSpc>
                    <a:spcPct val="90000"/>
                  </a:lnSpc>
                </a:pPr>
                <a:r>
                  <a:rPr lang="zh-CN" altLang="en-US" sz="2000" b="1" dirty="0">
                    <a:latin typeface="Times New Roman" panose="02020603050405020304" pitchFamily="18" charset="0"/>
                    <a:ea typeface="宋体" panose="02010600030101010101" pitchFamily="2" charset="-122"/>
                  </a:rPr>
                  <a:t>会计等式</a:t>
                </a:r>
                <a:endParaRPr lang="zh-CN" altLang="en-US" sz="2000" b="1" dirty="0">
                  <a:latin typeface="Times New Roman" panose="02020603050405020304" pitchFamily="18" charset="0"/>
                  <a:ea typeface="宋体" panose="02010600030101010101" pitchFamily="2" charset="-122"/>
                </a:endParaRPr>
              </a:p>
            </p:txBody>
          </p:sp>
        </p:grpSp>
        <p:grpSp>
          <p:nvGrpSpPr>
            <p:cNvPr id="102406" name="Group 11"/>
            <p:cNvGrpSpPr/>
            <p:nvPr/>
          </p:nvGrpSpPr>
          <p:grpSpPr>
            <a:xfrm>
              <a:off x="1320" y="4680"/>
              <a:ext cx="11787" cy="3515"/>
              <a:chOff x="433" y="1934"/>
              <a:chExt cx="4715" cy="1406"/>
            </a:xfrm>
          </p:grpSpPr>
          <p:sp>
            <p:nvSpPr>
              <p:cNvPr id="102407" name="AutoShape 12"/>
              <p:cNvSpPr/>
              <p:nvPr/>
            </p:nvSpPr>
            <p:spPr>
              <a:xfrm>
                <a:off x="3787" y="2388"/>
                <a:ext cx="1361" cy="500"/>
              </a:xfrm>
              <a:prstGeom prst="wedgeRoundRectCallout">
                <a:avLst>
                  <a:gd name="adj1" fmla="val -12454"/>
                  <a:gd name="adj2" fmla="val 22398"/>
                  <a:gd name="adj3" fmla="val 16667"/>
                </a:avLst>
              </a:prstGeom>
              <a:solidFill>
                <a:srgbClr val="CCFFFF"/>
              </a:solidFill>
              <a:ln w="9525" cap="flat" cmpd="sng">
                <a:solidFill>
                  <a:srgbClr val="000000"/>
                </a:solidFill>
                <a:prstDash val="sysDot"/>
                <a:miter/>
                <a:headEnd type="none" w="med" len="med"/>
                <a:tailEnd type="none" w="med" len="med"/>
              </a:ln>
            </p:spPr>
            <p:txBody>
              <a:bodyPr anchor="t"/>
              <a:p>
                <a:pPr lvl="0" indent="0" algn="ctr" eaLnBrk="0" hangingPunct="0"/>
                <a:r>
                  <a:rPr lang="en-US" altLang="zh-CN" sz="2000" b="1" dirty="0">
                    <a:solidFill>
                      <a:srgbClr val="FF0000"/>
                    </a:solidFill>
                    <a:latin typeface="Times New Roman" panose="02020603050405020304" pitchFamily="18" charset="0"/>
                    <a:ea typeface="宋体" panose="02010600030101010101" pitchFamily="2" charset="-122"/>
                  </a:rPr>
                  <a:t>★</a:t>
                </a:r>
                <a:r>
                  <a:rPr lang="zh-CN" altLang="en-US" sz="2000" b="1" dirty="0">
                    <a:solidFill>
                      <a:srgbClr val="0000FF"/>
                    </a:solidFill>
                    <a:latin typeface="Times New Roman" panose="02020603050405020304" pitchFamily="18" charset="0"/>
                    <a:ea typeface="宋体" panose="02010600030101010101" pitchFamily="2" charset="-122"/>
                  </a:rPr>
                  <a:t>根据反映会计要素需要而设置</a:t>
                </a:r>
                <a:endParaRPr lang="zh-CN" altLang="en-US" sz="2000" b="1" dirty="0">
                  <a:solidFill>
                    <a:srgbClr val="0000FF"/>
                  </a:solidFill>
                  <a:latin typeface="Times New Roman" panose="02020603050405020304" pitchFamily="18" charset="0"/>
                  <a:ea typeface="宋体" panose="02010600030101010101" pitchFamily="2" charset="-122"/>
                </a:endParaRPr>
              </a:p>
            </p:txBody>
          </p:sp>
          <p:sp>
            <p:nvSpPr>
              <p:cNvPr id="102408" name="AutoShape 13"/>
              <p:cNvSpPr/>
              <p:nvPr/>
            </p:nvSpPr>
            <p:spPr>
              <a:xfrm>
                <a:off x="433" y="1946"/>
                <a:ext cx="1246" cy="626"/>
              </a:xfrm>
              <a:prstGeom prst="wedgeRectCallout">
                <a:avLst>
                  <a:gd name="adj1" fmla="val 28088"/>
                  <a:gd name="adj2" fmla="val 4315"/>
                </a:avLst>
              </a:prstGeom>
              <a:solidFill>
                <a:srgbClr val="FFFF99"/>
              </a:solidFill>
              <a:ln w="9525" cap="rnd" cmpd="sng">
                <a:solidFill>
                  <a:schemeClr val="tx1"/>
                </a:solidFill>
                <a:prstDash val="sysDot"/>
                <a:miter/>
                <a:headEnd type="none" w="med" len="med"/>
                <a:tailEnd type="none" w="med" len="med"/>
              </a:ln>
            </p:spPr>
            <p:txBody>
              <a:bodyPr anchor="t"/>
              <a:p>
                <a:pPr lvl="0" indent="0" algn="ctr"/>
                <a:r>
                  <a:rPr lang="zh-CN" altLang="en-US" sz="2000" b="1" dirty="0">
                    <a:latin typeface="Times New Roman" panose="02020603050405020304" pitchFamily="18" charset="0"/>
                    <a:ea typeface="宋体" panose="02010600030101010101" pitchFamily="2" charset="-122"/>
                  </a:rPr>
                  <a:t>库存现金</a:t>
                </a:r>
                <a:endParaRPr lang="zh-CN" altLang="en-US" sz="2000" b="1" dirty="0">
                  <a:latin typeface="Times New Roman" panose="02020603050405020304" pitchFamily="18" charset="0"/>
                  <a:ea typeface="宋体" panose="02010600030101010101" pitchFamily="2" charset="-122"/>
                </a:endParaRPr>
              </a:p>
              <a:p>
                <a:pPr lvl="0" indent="0"/>
                <a:r>
                  <a:rPr lang="en-US" altLang="zh-CN" sz="20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p:txBody>
          </p:sp>
          <p:sp>
            <p:nvSpPr>
              <p:cNvPr id="102409" name="Line 14"/>
              <p:cNvSpPr/>
              <p:nvPr/>
            </p:nvSpPr>
            <p:spPr>
              <a:xfrm>
                <a:off x="446" y="2181"/>
                <a:ext cx="1224" cy="0"/>
              </a:xfrm>
              <a:prstGeom prst="line">
                <a:avLst/>
              </a:prstGeom>
              <a:ln w="19050" cap="flat" cmpd="sng">
                <a:solidFill>
                  <a:schemeClr val="tx1"/>
                </a:solidFill>
                <a:prstDash val="solid"/>
                <a:round/>
                <a:headEnd type="none" w="med" len="med"/>
                <a:tailEnd type="none" w="med" len="med"/>
              </a:ln>
            </p:spPr>
          </p:sp>
          <p:sp>
            <p:nvSpPr>
              <p:cNvPr id="102410" name="Line 15"/>
              <p:cNvSpPr/>
              <p:nvPr/>
            </p:nvSpPr>
            <p:spPr>
              <a:xfrm>
                <a:off x="1044" y="2183"/>
                <a:ext cx="0" cy="408"/>
              </a:xfrm>
              <a:prstGeom prst="line">
                <a:avLst/>
              </a:prstGeom>
              <a:ln w="9525" cap="flat" cmpd="sng">
                <a:solidFill>
                  <a:schemeClr val="tx1"/>
                </a:solidFill>
                <a:prstDash val="solid"/>
                <a:round/>
                <a:headEnd type="none" w="med" len="med"/>
                <a:tailEnd type="none" w="med" len="med"/>
              </a:ln>
            </p:spPr>
          </p:sp>
          <p:sp>
            <p:nvSpPr>
              <p:cNvPr id="102411" name="AutoShape 16"/>
              <p:cNvSpPr/>
              <p:nvPr/>
            </p:nvSpPr>
            <p:spPr>
              <a:xfrm>
                <a:off x="512" y="2210"/>
                <a:ext cx="1246" cy="622"/>
              </a:xfrm>
              <a:prstGeom prst="wedgeRectCallout">
                <a:avLst>
                  <a:gd name="adj1" fmla="val 28088"/>
                  <a:gd name="adj2" fmla="val 4662"/>
                </a:avLst>
              </a:prstGeom>
              <a:solidFill>
                <a:srgbClr val="FFFF99"/>
              </a:solidFill>
              <a:ln w="9525" cap="rnd" cmpd="sng">
                <a:solidFill>
                  <a:schemeClr val="tx1"/>
                </a:solidFill>
                <a:prstDash val="sysDot"/>
                <a:miter/>
                <a:headEnd type="none" w="med" len="med"/>
                <a:tailEnd type="none" w="med" len="med"/>
              </a:ln>
            </p:spPr>
            <p:txBody>
              <a:bodyPr anchor="t"/>
              <a:p>
                <a:pPr lvl="0" indent="0" algn="ctr"/>
                <a:r>
                  <a:rPr lang="zh-CN" altLang="en-US" sz="2000" b="1" dirty="0">
                    <a:latin typeface="Times New Roman" panose="02020603050405020304" pitchFamily="18" charset="0"/>
                    <a:ea typeface="宋体" panose="02010600030101010101" pitchFamily="2" charset="-122"/>
                  </a:rPr>
                  <a:t>银行存款</a:t>
                </a:r>
                <a:endParaRPr lang="zh-CN" altLang="en-US" sz="2000" b="1" dirty="0">
                  <a:latin typeface="Times New Roman" panose="02020603050405020304" pitchFamily="18" charset="0"/>
                  <a:ea typeface="宋体" panose="02010600030101010101" pitchFamily="2" charset="-122"/>
                </a:endParaRPr>
              </a:p>
              <a:p>
                <a:pPr lvl="0" indent="0"/>
                <a:r>
                  <a:rPr lang="en-US" altLang="zh-CN" sz="20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p:txBody>
          </p:sp>
          <p:sp>
            <p:nvSpPr>
              <p:cNvPr id="102412" name="Line 17"/>
              <p:cNvSpPr/>
              <p:nvPr/>
            </p:nvSpPr>
            <p:spPr>
              <a:xfrm>
                <a:off x="512" y="2445"/>
                <a:ext cx="1224" cy="0"/>
              </a:xfrm>
              <a:prstGeom prst="line">
                <a:avLst/>
              </a:prstGeom>
              <a:ln w="19050" cap="flat" cmpd="sng">
                <a:solidFill>
                  <a:schemeClr val="tx1"/>
                </a:solidFill>
                <a:prstDash val="solid"/>
                <a:round/>
                <a:headEnd type="none" w="med" len="med"/>
                <a:tailEnd type="none" w="med" len="med"/>
              </a:ln>
            </p:spPr>
          </p:sp>
          <p:sp>
            <p:nvSpPr>
              <p:cNvPr id="102413" name="Line 18"/>
              <p:cNvSpPr/>
              <p:nvPr/>
            </p:nvSpPr>
            <p:spPr>
              <a:xfrm>
                <a:off x="1099" y="2447"/>
                <a:ext cx="0" cy="408"/>
              </a:xfrm>
              <a:prstGeom prst="line">
                <a:avLst/>
              </a:prstGeom>
              <a:ln w="9525" cap="flat" cmpd="sng">
                <a:solidFill>
                  <a:schemeClr val="tx1"/>
                </a:solidFill>
                <a:prstDash val="solid"/>
                <a:round/>
                <a:headEnd type="none" w="med" len="med"/>
                <a:tailEnd type="none" w="med" len="med"/>
              </a:ln>
            </p:spPr>
          </p:sp>
          <p:sp>
            <p:nvSpPr>
              <p:cNvPr id="102414" name="AutoShape 19"/>
              <p:cNvSpPr/>
              <p:nvPr/>
            </p:nvSpPr>
            <p:spPr>
              <a:xfrm>
                <a:off x="579" y="2482"/>
                <a:ext cx="1246" cy="622"/>
              </a:xfrm>
              <a:prstGeom prst="wedgeRectCallout">
                <a:avLst>
                  <a:gd name="adj1" fmla="val 28088"/>
                  <a:gd name="adj2" fmla="val 4662"/>
                </a:avLst>
              </a:prstGeom>
              <a:solidFill>
                <a:srgbClr val="FFFF99"/>
              </a:solidFill>
              <a:ln w="9525" cap="rnd" cmpd="sng">
                <a:solidFill>
                  <a:schemeClr val="tx1"/>
                </a:solidFill>
                <a:prstDash val="sysDot"/>
                <a:miter/>
                <a:headEnd type="none" w="med" len="med"/>
                <a:tailEnd type="none" w="med" len="med"/>
              </a:ln>
            </p:spPr>
            <p:txBody>
              <a:bodyPr anchor="t"/>
              <a:p>
                <a:pPr lvl="0" indent="0" algn="ctr"/>
                <a:r>
                  <a:rPr lang="zh-CN" altLang="en-US" sz="2000" b="1" dirty="0">
                    <a:latin typeface="Times New Roman" panose="02020603050405020304" pitchFamily="18" charset="0"/>
                    <a:ea typeface="宋体" panose="02010600030101010101" pitchFamily="2" charset="-122"/>
                  </a:rPr>
                  <a:t>在途物资</a:t>
                </a:r>
                <a:endParaRPr lang="zh-CN" altLang="en-US" sz="2000" b="1" dirty="0">
                  <a:latin typeface="Times New Roman" panose="02020603050405020304" pitchFamily="18" charset="0"/>
                  <a:ea typeface="宋体" panose="02010600030101010101" pitchFamily="2" charset="-122"/>
                </a:endParaRPr>
              </a:p>
              <a:p>
                <a:pPr lvl="0" indent="0"/>
                <a:endParaRPr lang="en-US" altLang="zh-CN" sz="2000" b="1" dirty="0">
                  <a:latin typeface="Times New Roman" panose="02020603050405020304" pitchFamily="18" charset="0"/>
                  <a:ea typeface="宋体" panose="02010600030101010101" pitchFamily="2" charset="-122"/>
                </a:endParaRPr>
              </a:p>
            </p:txBody>
          </p:sp>
          <p:sp>
            <p:nvSpPr>
              <p:cNvPr id="102415" name="Line 20"/>
              <p:cNvSpPr/>
              <p:nvPr/>
            </p:nvSpPr>
            <p:spPr>
              <a:xfrm>
                <a:off x="579" y="2717"/>
                <a:ext cx="1224" cy="0"/>
              </a:xfrm>
              <a:prstGeom prst="line">
                <a:avLst/>
              </a:prstGeom>
              <a:ln w="19050" cap="flat" cmpd="sng">
                <a:solidFill>
                  <a:schemeClr val="tx1"/>
                </a:solidFill>
                <a:prstDash val="solid"/>
                <a:round/>
                <a:headEnd type="none" w="med" len="med"/>
                <a:tailEnd type="none" w="med" len="med"/>
              </a:ln>
            </p:spPr>
          </p:sp>
          <p:sp>
            <p:nvSpPr>
              <p:cNvPr id="102416" name="Line 21"/>
              <p:cNvSpPr/>
              <p:nvPr/>
            </p:nvSpPr>
            <p:spPr>
              <a:xfrm>
                <a:off x="1178" y="2719"/>
                <a:ext cx="0" cy="408"/>
              </a:xfrm>
              <a:prstGeom prst="line">
                <a:avLst/>
              </a:prstGeom>
              <a:ln w="9525" cap="flat" cmpd="sng">
                <a:solidFill>
                  <a:schemeClr val="tx1"/>
                </a:solidFill>
                <a:prstDash val="solid"/>
                <a:round/>
                <a:headEnd type="none" w="med" len="med"/>
                <a:tailEnd type="none" w="med" len="med"/>
              </a:ln>
            </p:spPr>
          </p:sp>
          <p:sp>
            <p:nvSpPr>
              <p:cNvPr id="102417" name="AutoShape 22"/>
              <p:cNvSpPr/>
              <p:nvPr/>
            </p:nvSpPr>
            <p:spPr>
              <a:xfrm>
                <a:off x="657" y="2754"/>
                <a:ext cx="1246" cy="577"/>
              </a:xfrm>
              <a:prstGeom prst="wedgeRectCallout">
                <a:avLst>
                  <a:gd name="adj1" fmla="val 28088"/>
                  <a:gd name="adj2" fmla="val 8926"/>
                </a:avLst>
              </a:prstGeom>
              <a:solidFill>
                <a:srgbClr val="FFFF99"/>
              </a:solidFill>
              <a:ln w="9525" cap="rnd" cmpd="sng">
                <a:solidFill>
                  <a:schemeClr val="tx1"/>
                </a:solidFill>
                <a:prstDash val="sysDot"/>
                <a:miter/>
                <a:headEnd type="none" w="med" len="med"/>
                <a:tailEnd type="none" w="med" len="med"/>
              </a:ln>
            </p:spPr>
            <p:txBody>
              <a:bodyPr anchor="t"/>
              <a:p>
                <a:pPr lvl="0" indent="0" algn="ctr"/>
                <a:r>
                  <a:rPr lang="zh-CN" altLang="en-US" sz="2000" b="1" dirty="0">
                    <a:latin typeface="Times New Roman" panose="02020603050405020304" pitchFamily="18" charset="0"/>
                    <a:ea typeface="宋体" panose="02010600030101010101" pitchFamily="2" charset="-122"/>
                  </a:rPr>
                  <a:t>固定资产</a:t>
                </a:r>
                <a:endParaRPr lang="zh-CN" altLang="en-US" sz="2000" b="1" dirty="0">
                  <a:latin typeface="Times New Roman" panose="02020603050405020304" pitchFamily="18" charset="0"/>
                  <a:ea typeface="宋体" panose="02010600030101010101" pitchFamily="2" charset="-122"/>
                </a:endParaRPr>
              </a:p>
              <a:p>
                <a:pPr lvl="0" indent="0"/>
                <a:r>
                  <a:rPr lang="en-US" altLang="zh-CN" sz="1600" b="1" dirty="0">
                    <a:latin typeface="宋体" panose="02010600030101010101" pitchFamily="2" charset="-122"/>
                    <a:ea typeface="宋体" panose="02010600030101010101" pitchFamily="2" charset="-122"/>
                  </a:rPr>
                  <a:t>×××     ×××</a:t>
                </a:r>
                <a:endParaRPr lang="en-US" altLang="zh-CN" sz="1600" b="1" dirty="0">
                  <a:latin typeface="宋体" panose="02010600030101010101" pitchFamily="2" charset="-122"/>
                  <a:ea typeface="宋体" panose="02010600030101010101" pitchFamily="2" charset="-122"/>
                </a:endParaRPr>
              </a:p>
              <a:p>
                <a:pPr lvl="0" indent="0"/>
                <a:r>
                  <a:rPr lang="en-US" altLang="zh-CN" sz="1600" b="1" dirty="0">
                    <a:latin typeface="宋体" panose="02010600030101010101" pitchFamily="2" charset="-122"/>
                    <a:ea typeface="宋体" panose="02010600030101010101" pitchFamily="2" charset="-122"/>
                  </a:rPr>
                  <a:t>×××</a:t>
                </a:r>
                <a:endParaRPr lang="en-US" altLang="zh-CN" sz="1600" b="1" dirty="0">
                  <a:latin typeface="宋体" panose="02010600030101010101" pitchFamily="2" charset="-122"/>
                  <a:ea typeface="宋体" panose="02010600030101010101" pitchFamily="2" charset="-122"/>
                </a:endParaRPr>
              </a:p>
            </p:txBody>
          </p:sp>
          <p:sp>
            <p:nvSpPr>
              <p:cNvPr id="102418" name="Line 23"/>
              <p:cNvSpPr/>
              <p:nvPr/>
            </p:nvSpPr>
            <p:spPr>
              <a:xfrm>
                <a:off x="691" y="2989"/>
                <a:ext cx="1190" cy="0"/>
              </a:xfrm>
              <a:prstGeom prst="line">
                <a:avLst/>
              </a:prstGeom>
              <a:ln w="19050" cap="flat" cmpd="sng">
                <a:solidFill>
                  <a:schemeClr val="tx1"/>
                </a:solidFill>
                <a:prstDash val="solid"/>
                <a:round/>
                <a:headEnd type="none" w="med" len="med"/>
                <a:tailEnd type="none" w="med" len="med"/>
              </a:ln>
            </p:spPr>
          </p:sp>
          <p:sp>
            <p:nvSpPr>
              <p:cNvPr id="102419" name="Line 24"/>
              <p:cNvSpPr/>
              <p:nvPr/>
            </p:nvSpPr>
            <p:spPr>
              <a:xfrm>
                <a:off x="1268" y="2991"/>
                <a:ext cx="0" cy="340"/>
              </a:xfrm>
              <a:prstGeom prst="line">
                <a:avLst/>
              </a:prstGeom>
              <a:ln w="9525" cap="flat" cmpd="sng">
                <a:solidFill>
                  <a:schemeClr val="tx1"/>
                </a:solidFill>
                <a:prstDash val="solid"/>
                <a:round/>
                <a:headEnd type="none" w="med" len="med"/>
                <a:tailEnd type="none" w="med" len="med"/>
              </a:ln>
            </p:spPr>
          </p:sp>
          <p:sp>
            <p:nvSpPr>
              <p:cNvPr id="102420" name="Line 25"/>
              <p:cNvSpPr/>
              <p:nvPr/>
            </p:nvSpPr>
            <p:spPr>
              <a:xfrm>
                <a:off x="657" y="3158"/>
                <a:ext cx="1224" cy="0"/>
              </a:xfrm>
              <a:prstGeom prst="line">
                <a:avLst/>
              </a:prstGeom>
              <a:ln w="9525" cap="flat" cmpd="sng">
                <a:solidFill>
                  <a:schemeClr val="tx1"/>
                </a:solidFill>
                <a:prstDash val="solid"/>
                <a:round/>
                <a:headEnd type="none" w="med" len="med"/>
                <a:tailEnd type="none" w="med" len="med"/>
              </a:ln>
            </p:spPr>
          </p:sp>
          <p:sp>
            <p:nvSpPr>
              <p:cNvPr id="102421" name="AutoShape 26"/>
              <p:cNvSpPr/>
              <p:nvPr/>
            </p:nvSpPr>
            <p:spPr>
              <a:xfrm>
                <a:off x="1882" y="1943"/>
                <a:ext cx="1246" cy="626"/>
              </a:xfrm>
              <a:prstGeom prst="wedgeRectCallout">
                <a:avLst>
                  <a:gd name="adj1" fmla="val 28088"/>
                  <a:gd name="adj2" fmla="val 4315"/>
                </a:avLst>
              </a:prstGeom>
              <a:solidFill>
                <a:srgbClr val="FFFF99"/>
              </a:solidFill>
              <a:ln w="9525" cap="rnd" cmpd="sng">
                <a:solidFill>
                  <a:schemeClr val="tx1"/>
                </a:solidFill>
                <a:prstDash val="sysDot"/>
                <a:miter/>
                <a:headEnd type="none" w="med" len="med"/>
                <a:tailEnd type="none" w="med" len="med"/>
              </a:ln>
            </p:spPr>
            <p:txBody>
              <a:bodyPr anchor="t"/>
              <a:p>
                <a:pPr lvl="0" indent="0" algn="ctr"/>
                <a:r>
                  <a:rPr lang="zh-CN" altLang="en-US" sz="2000" b="1" dirty="0">
                    <a:latin typeface="Times New Roman" panose="02020603050405020304" pitchFamily="18" charset="0"/>
                    <a:ea typeface="宋体" panose="02010600030101010101" pitchFamily="2" charset="-122"/>
                  </a:rPr>
                  <a:t>短期借款</a:t>
                </a:r>
                <a:endParaRPr lang="zh-CN" altLang="en-US" sz="2000" b="1" dirty="0">
                  <a:latin typeface="Times New Roman" panose="02020603050405020304" pitchFamily="18" charset="0"/>
                  <a:ea typeface="宋体" panose="02010600030101010101" pitchFamily="2" charset="-122"/>
                </a:endParaRPr>
              </a:p>
              <a:p>
                <a:pPr lvl="0" indent="0"/>
                <a:r>
                  <a:rPr lang="en-US" altLang="zh-CN" sz="2000" b="1" dirty="0">
                    <a:latin typeface="Times New Roman" panose="02020603050405020304" pitchFamily="18" charset="0"/>
                    <a:ea typeface="宋体" panose="02010600030101010101" pitchFamily="2" charset="-122"/>
                  </a:rPr>
                  <a:t>×××    ×××</a:t>
                </a:r>
                <a:endParaRPr lang="en-US" altLang="zh-CN" sz="2000" b="1" dirty="0">
                  <a:latin typeface="Times New Roman" panose="02020603050405020304" pitchFamily="18" charset="0"/>
                  <a:ea typeface="宋体" panose="02010600030101010101" pitchFamily="2" charset="-122"/>
                </a:endParaRPr>
              </a:p>
              <a:p>
                <a:pPr lvl="0" indent="0"/>
                <a:r>
                  <a:rPr lang="en-US" altLang="zh-CN" sz="2000" b="1" dirty="0">
                    <a:latin typeface="Times New Roman" panose="02020603050405020304" pitchFamily="18" charset="0"/>
                    <a:ea typeface="宋体" panose="02010600030101010101" pitchFamily="2" charset="-122"/>
                  </a:rPr>
                  <a:t>                ×××</a:t>
                </a:r>
                <a:endParaRPr lang="en-US" altLang="zh-CN" sz="2000" b="1" dirty="0">
                  <a:latin typeface="Times New Roman" panose="02020603050405020304" pitchFamily="18" charset="0"/>
                  <a:ea typeface="宋体" panose="02010600030101010101" pitchFamily="2" charset="-122"/>
                </a:endParaRPr>
              </a:p>
            </p:txBody>
          </p:sp>
          <p:sp>
            <p:nvSpPr>
              <p:cNvPr id="102422" name="Line 27"/>
              <p:cNvSpPr/>
              <p:nvPr/>
            </p:nvSpPr>
            <p:spPr>
              <a:xfrm>
                <a:off x="1895" y="2178"/>
                <a:ext cx="1224" cy="0"/>
              </a:xfrm>
              <a:prstGeom prst="line">
                <a:avLst/>
              </a:prstGeom>
              <a:ln w="19050" cap="flat" cmpd="sng">
                <a:solidFill>
                  <a:schemeClr val="tx1"/>
                </a:solidFill>
                <a:prstDash val="solid"/>
                <a:round/>
                <a:headEnd type="none" w="med" len="med"/>
                <a:tailEnd type="none" w="med" len="med"/>
              </a:ln>
            </p:spPr>
          </p:sp>
          <p:sp>
            <p:nvSpPr>
              <p:cNvPr id="102423" name="Line 28"/>
              <p:cNvSpPr/>
              <p:nvPr/>
            </p:nvSpPr>
            <p:spPr>
              <a:xfrm>
                <a:off x="2481" y="2180"/>
                <a:ext cx="0" cy="408"/>
              </a:xfrm>
              <a:prstGeom prst="line">
                <a:avLst/>
              </a:prstGeom>
              <a:ln w="9525" cap="flat" cmpd="sng">
                <a:solidFill>
                  <a:schemeClr val="tx1"/>
                </a:solidFill>
                <a:prstDash val="solid"/>
                <a:round/>
                <a:headEnd type="none" w="med" len="med"/>
                <a:tailEnd type="none" w="med" len="med"/>
              </a:ln>
            </p:spPr>
          </p:sp>
          <p:sp>
            <p:nvSpPr>
              <p:cNvPr id="102424" name="AutoShape 29"/>
              <p:cNvSpPr/>
              <p:nvPr/>
            </p:nvSpPr>
            <p:spPr>
              <a:xfrm>
                <a:off x="1949" y="2219"/>
                <a:ext cx="1246" cy="622"/>
              </a:xfrm>
              <a:prstGeom prst="wedgeRectCallout">
                <a:avLst>
                  <a:gd name="adj1" fmla="val 28088"/>
                  <a:gd name="adj2" fmla="val 4662"/>
                </a:avLst>
              </a:prstGeom>
              <a:solidFill>
                <a:srgbClr val="FFFF99"/>
              </a:solidFill>
              <a:ln w="9525" cap="rnd" cmpd="sng">
                <a:solidFill>
                  <a:schemeClr val="tx1"/>
                </a:solidFill>
                <a:prstDash val="sysDot"/>
                <a:miter/>
                <a:headEnd type="none" w="med" len="med"/>
                <a:tailEnd type="none" w="med" len="med"/>
              </a:ln>
            </p:spPr>
            <p:txBody>
              <a:bodyPr anchor="t"/>
              <a:p>
                <a:pPr lvl="0" indent="0" algn="ctr"/>
                <a:r>
                  <a:rPr lang="zh-CN" altLang="en-US" sz="2000" b="1" dirty="0">
                    <a:latin typeface="Times New Roman" panose="02020603050405020304" pitchFamily="18" charset="0"/>
                    <a:ea typeface="宋体" panose="02010600030101010101" pitchFamily="2" charset="-122"/>
                  </a:rPr>
                  <a:t>应付账款</a:t>
                </a:r>
                <a:endParaRPr lang="zh-CN" altLang="en-US" sz="2000" b="1" dirty="0">
                  <a:latin typeface="Times New Roman" panose="02020603050405020304" pitchFamily="18" charset="0"/>
                  <a:ea typeface="宋体" panose="02010600030101010101" pitchFamily="2" charset="-122"/>
                </a:endParaRPr>
              </a:p>
              <a:p>
                <a:pPr lvl="0" indent="0"/>
                <a:r>
                  <a:rPr lang="en-US" altLang="zh-CN" sz="2000" b="1" dirty="0">
                    <a:latin typeface="Times New Roman" panose="02020603050405020304" pitchFamily="18" charset="0"/>
                    <a:ea typeface="宋体" panose="02010600030101010101" pitchFamily="2" charset="-122"/>
                  </a:rPr>
                  <a:t>×××    ×××</a:t>
                </a:r>
                <a:endParaRPr lang="en-US" altLang="zh-CN" sz="2000" b="1" dirty="0">
                  <a:latin typeface="Times New Roman" panose="02020603050405020304" pitchFamily="18" charset="0"/>
                  <a:ea typeface="宋体" panose="02010600030101010101" pitchFamily="2" charset="-122"/>
                </a:endParaRPr>
              </a:p>
              <a:p>
                <a:pPr lvl="0" indent="0"/>
                <a:r>
                  <a:rPr lang="en-US" altLang="zh-CN" sz="2000" b="1" dirty="0">
                    <a:latin typeface="Times New Roman" panose="02020603050405020304" pitchFamily="18" charset="0"/>
                    <a:ea typeface="宋体" panose="02010600030101010101" pitchFamily="2" charset="-122"/>
                  </a:rPr>
                  <a:t>                ×××</a:t>
                </a:r>
                <a:endParaRPr lang="en-US" altLang="zh-CN" sz="2000" b="1" dirty="0">
                  <a:latin typeface="Times New Roman" panose="02020603050405020304" pitchFamily="18" charset="0"/>
                  <a:ea typeface="宋体" panose="02010600030101010101" pitchFamily="2" charset="-122"/>
                </a:endParaRPr>
              </a:p>
            </p:txBody>
          </p:sp>
          <p:sp>
            <p:nvSpPr>
              <p:cNvPr id="102425" name="Line 30"/>
              <p:cNvSpPr/>
              <p:nvPr/>
            </p:nvSpPr>
            <p:spPr>
              <a:xfrm>
                <a:off x="1961" y="2454"/>
                <a:ext cx="1224" cy="0"/>
              </a:xfrm>
              <a:prstGeom prst="line">
                <a:avLst/>
              </a:prstGeom>
              <a:ln w="19050" cap="flat" cmpd="sng">
                <a:solidFill>
                  <a:schemeClr val="tx1"/>
                </a:solidFill>
                <a:prstDash val="solid"/>
                <a:round/>
                <a:headEnd type="none" w="med" len="med"/>
                <a:tailEnd type="none" w="med" len="med"/>
              </a:ln>
            </p:spPr>
          </p:sp>
          <p:sp>
            <p:nvSpPr>
              <p:cNvPr id="102426" name="Line 31"/>
              <p:cNvSpPr/>
              <p:nvPr/>
            </p:nvSpPr>
            <p:spPr>
              <a:xfrm>
                <a:off x="2536" y="2456"/>
                <a:ext cx="0" cy="408"/>
              </a:xfrm>
              <a:prstGeom prst="line">
                <a:avLst/>
              </a:prstGeom>
              <a:ln w="9525" cap="flat" cmpd="sng">
                <a:solidFill>
                  <a:schemeClr val="tx1"/>
                </a:solidFill>
                <a:prstDash val="solid"/>
                <a:round/>
                <a:headEnd type="none" w="med" len="med"/>
                <a:tailEnd type="none" w="med" len="med"/>
              </a:ln>
            </p:spPr>
          </p:sp>
          <p:sp>
            <p:nvSpPr>
              <p:cNvPr id="102427" name="AutoShape 32"/>
              <p:cNvSpPr/>
              <p:nvPr/>
            </p:nvSpPr>
            <p:spPr>
              <a:xfrm>
                <a:off x="2016" y="2491"/>
                <a:ext cx="1246" cy="622"/>
              </a:xfrm>
              <a:prstGeom prst="wedgeRectCallout">
                <a:avLst>
                  <a:gd name="adj1" fmla="val 28088"/>
                  <a:gd name="adj2" fmla="val 4662"/>
                </a:avLst>
              </a:prstGeom>
              <a:solidFill>
                <a:srgbClr val="FFFF99"/>
              </a:solidFill>
              <a:ln w="9525" cap="rnd" cmpd="sng">
                <a:solidFill>
                  <a:schemeClr val="tx1"/>
                </a:solidFill>
                <a:prstDash val="sysDot"/>
                <a:miter/>
                <a:headEnd type="none" w="med" len="med"/>
                <a:tailEnd type="none" w="med" len="med"/>
              </a:ln>
            </p:spPr>
            <p:txBody>
              <a:bodyPr anchor="t"/>
              <a:p>
                <a:pPr lvl="0" indent="0" algn="ctr"/>
                <a:r>
                  <a:rPr lang="zh-CN" altLang="en-US" sz="2000" b="1" dirty="0">
                    <a:latin typeface="Times New Roman" panose="02020603050405020304" pitchFamily="18" charset="0"/>
                    <a:ea typeface="宋体" panose="02010600030101010101" pitchFamily="2" charset="-122"/>
                  </a:rPr>
                  <a:t>资本公积</a:t>
                </a:r>
                <a:endParaRPr lang="zh-CN" altLang="en-US" sz="2000" b="1" dirty="0">
                  <a:latin typeface="Times New Roman" panose="02020603050405020304" pitchFamily="18" charset="0"/>
                  <a:ea typeface="宋体" panose="02010600030101010101" pitchFamily="2" charset="-122"/>
                </a:endParaRPr>
              </a:p>
              <a:p>
                <a:pPr lvl="0" indent="0"/>
                <a:r>
                  <a:rPr lang="en-US" altLang="zh-CN" sz="2000" b="1" dirty="0">
                    <a:latin typeface="Times New Roman" panose="02020603050405020304" pitchFamily="18" charset="0"/>
                    <a:ea typeface="宋体" panose="02010600030101010101" pitchFamily="2" charset="-122"/>
                  </a:rPr>
                  <a:t>×××    ×××</a:t>
                </a:r>
                <a:endParaRPr lang="en-US" altLang="zh-CN" sz="2000" b="1" dirty="0">
                  <a:latin typeface="Times New Roman" panose="02020603050405020304" pitchFamily="18" charset="0"/>
                  <a:ea typeface="宋体" panose="02010600030101010101" pitchFamily="2" charset="-122"/>
                </a:endParaRPr>
              </a:p>
              <a:p>
                <a:pPr lvl="0" indent="0"/>
                <a:r>
                  <a:rPr lang="en-US" altLang="zh-CN" sz="2000" b="1" dirty="0">
                    <a:latin typeface="Times New Roman" panose="02020603050405020304" pitchFamily="18" charset="0"/>
                    <a:ea typeface="宋体" panose="02010600030101010101" pitchFamily="2" charset="-122"/>
                  </a:rPr>
                  <a:t>                ×××</a:t>
                </a:r>
                <a:endParaRPr lang="en-US" altLang="zh-CN" sz="2000" b="1" dirty="0">
                  <a:latin typeface="Times New Roman" panose="02020603050405020304" pitchFamily="18" charset="0"/>
                  <a:ea typeface="宋体" panose="02010600030101010101" pitchFamily="2" charset="-122"/>
                </a:endParaRPr>
              </a:p>
            </p:txBody>
          </p:sp>
          <p:sp>
            <p:nvSpPr>
              <p:cNvPr id="102428" name="Line 33"/>
              <p:cNvSpPr/>
              <p:nvPr/>
            </p:nvSpPr>
            <p:spPr>
              <a:xfrm>
                <a:off x="2016" y="2726"/>
                <a:ext cx="1224" cy="0"/>
              </a:xfrm>
              <a:prstGeom prst="line">
                <a:avLst/>
              </a:prstGeom>
              <a:ln w="19050" cap="flat" cmpd="sng">
                <a:solidFill>
                  <a:schemeClr val="tx1"/>
                </a:solidFill>
                <a:prstDash val="solid"/>
                <a:round/>
                <a:headEnd type="none" w="med" len="med"/>
                <a:tailEnd type="none" w="med" len="med"/>
              </a:ln>
            </p:spPr>
          </p:sp>
          <p:sp>
            <p:nvSpPr>
              <p:cNvPr id="102429" name="Line 34"/>
              <p:cNvSpPr/>
              <p:nvPr/>
            </p:nvSpPr>
            <p:spPr>
              <a:xfrm>
                <a:off x="2615" y="2728"/>
                <a:ext cx="0" cy="408"/>
              </a:xfrm>
              <a:prstGeom prst="line">
                <a:avLst/>
              </a:prstGeom>
              <a:ln w="9525" cap="flat" cmpd="sng">
                <a:solidFill>
                  <a:schemeClr val="tx1"/>
                </a:solidFill>
                <a:prstDash val="solid"/>
                <a:round/>
                <a:headEnd type="none" w="med" len="med"/>
                <a:tailEnd type="none" w="med" len="med"/>
              </a:ln>
            </p:spPr>
          </p:sp>
          <p:sp>
            <p:nvSpPr>
              <p:cNvPr id="102430" name="AutoShape 35"/>
              <p:cNvSpPr/>
              <p:nvPr/>
            </p:nvSpPr>
            <p:spPr>
              <a:xfrm>
                <a:off x="2094" y="2763"/>
                <a:ext cx="1246" cy="577"/>
              </a:xfrm>
              <a:prstGeom prst="wedgeRectCallout">
                <a:avLst>
                  <a:gd name="adj1" fmla="val 28088"/>
                  <a:gd name="adj2" fmla="val 8926"/>
                </a:avLst>
              </a:prstGeom>
              <a:solidFill>
                <a:srgbClr val="FFFF99"/>
              </a:solidFill>
              <a:ln w="9525" cap="rnd" cmpd="sng">
                <a:solidFill>
                  <a:schemeClr val="tx1"/>
                </a:solidFill>
                <a:prstDash val="sysDot"/>
                <a:miter/>
                <a:headEnd type="none" w="med" len="med"/>
                <a:tailEnd type="none" w="med" len="med"/>
              </a:ln>
            </p:spPr>
            <p:txBody>
              <a:bodyPr anchor="t"/>
              <a:p>
                <a:pPr lvl="0" indent="0" algn="ctr"/>
                <a:r>
                  <a:rPr lang="zh-CN" altLang="en-US" sz="2000" b="1" dirty="0">
                    <a:latin typeface="Times New Roman" panose="02020603050405020304" pitchFamily="18" charset="0"/>
                    <a:ea typeface="宋体" panose="02010600030101010101" pitchFamily="2" charset="-122"/>
                  </a:rPr>
                  <a:t>股      本</a:t>
                </a:r>
                <a:endParaRPr lang="zh-CN" altLang="en-US" sz="2000" b="1" dirty="0">
                  <a:latin typeface="Times New Roman" panose="02020603050405020304" pitchFamily="18" charset="0"/>
                  <a:ea typeface="宋体" panose="02010600030101010101" pitchFamily="2" charset="-122"/>
                </a:endParaRPr>
              </a:p>
              <a:p>
                <a:pPr lvl="0" indent="0"/>
                <a:r>
                  <a:rPr lang="en-US" altLang="zh-CN" sz="1600" b="1" dirty="0">
                    <a:latin typeface="宋体" panose="02010600030101010101" pitchFamily="2" charset="-122"/>
                    <a:ea typeface="宋体" panose="02010600030101010101" pitchFamily="2" charset="-122"/>
                  </a:rPr>
                  <a:t>×××     ×××</a:t>
                </a:r>
                <a:endParaRPr lang="en-US" altLang="zh-CN" sz="1600" b="1" dirty="0">
                  <a:latin typeface="宋体" panose="02010600030101010101" pitchFamily="2" charset="-122"/>
                  <a:ea typeface="宋体" panose="02010600030101010101" pitchFamily="2" charset="-122"/>
                </a:endParaRPr>
              </a:p>
              <a:p>
                <a:pPr lvl="0" indent="0"/>
                <a:r>
                  <a:rPr lang="en-US" altLang="zh-CN" sz="1600" b="1" dirty="0">
                    <a:latin typeface="宋体" panose="02010600030101010101" pitchFamily="2" charset="-122"/>
                    <a:ea typeface="宋体" panose="02010600030101010101" pitchFamily="2" charset="-122"/>
                  </a:rPr>
                  <a:t>           ×××</a:t>
                </a:r>
                <a:endParaRPr lang="en-US" altLang="zh-CN" sz="1600" b="1" dirty="0">
                  <a:latin typeface="宋体" panose="02010600030101010101" pitchFamily="2" charset="-122"/>
                  <a:ea typeface="宋体" panose="02010600030101010101" pitchFamily="2" charset="-122"/>
                </a:endParaRPr>
              </a:p>
            </p:txBody>
          </p:sp>
          <p:sp>
            <p:nvSpPr>
              <p:cNvPr id="102431" name="Line 36"/>
              <p:cNvSpPr/>
              <p:nvPr/>
            </p:nvSpPr>
            <p:spPr>
              <a:xfrm>
                <a:off x="2128" y="2998"/>
                <a:ext cx="1190" cy="0"/>
              </a:xfrm>
              <a:prstGeom prst="line">
                <a:avLst/>
              </a:prstGeom>
              <a:ln w="19050" cap="flat" cmpd="sng">
                <a:solidFill>
                  <a:schemeClr val="tx1"/>
                </a:solidFill>
                <a:prstDash val="solid"/>
                <a:round/>
                <a:headEnd type="none" w="med" len="med"/>
                <a:tailEnd type="none" w="med" len="med"/>
              </a:ln>
            </p:spPr>
          </p:sp>
          <p:sp>
            <p:nvSpPr>
              <p:cNvPr id="102432" name="Line 37"/>
              <p:cNvSpPr/>
              <p:nvPr/>
            </p:nvSpPr>
            <p:spPr>
              <a:xfrm>
                <a:off x="2705" y="3000"/>
                <a:ext cx="0" cy="340"/>
              </a:xfrm>
              <a:prstGeom prst="line">
                <a:avLst/>
              </a:prstGeom>
              <a:ln w="9525" cap="flat" cmpd="sng">
                <a:solidFill>
                  <a:schemeClr val="tx1"/>
                </a:solidFill>
                <a:prstDash val="solid"/>
                <a:round/>
                <a:headEnd type="none" w="med" len="med"/>
                <a:tailEnd type="none" w="med" len="med"/>
              </a:ln>
            </p:spPr>
          </p:sp>
          <p:sp>
            <p:nvSpPr>
              <p:cNvPr id="102433" name="Line 38"/>
              <p:cNvSpPr/>
              <p:nvPr/>
            </p:nvSpPr>
            <p:spPr>
              <a:xfrm>
                <a:off x="2094" y="3167"/>
                <a:ext cx="1224" cy="0"/>
              </a:xfrm>
              <a:prstGeom prst="line">
                <a:avLst/>
              </a:prstGeom>
              <a:ln w="9525" cap="flat" cmpd="sng">
                <a:solidFill>
                  <a:schemeClr val="tx1"/>
                </a:solidFill>
                <a:prstDash val="solid"/>
                <a:round/>
                <a:headEnd type="none" w="med" len="med"/>
                <a:tailEnd type="none" w="med" len="med"/>
              </a:ln>
            </p:spPr>
          </p:sp>
          <p:sp>
            <p:nvSpPr>
              <p:cNvPr id="102434" name="AutoShape 39"/>
              <p:cNvSpPr/>
              <p:nvPr/>
            </p:nvSpPr>
            <p:spPr>
              <a:xfrm>
                <a:off x="3833" y="1934"/>
                <a:ext cx="1270" cy="346"/>
              </a:xfrm>
              <a:prstGeom prst="wedgeEllipseCallout">
                <a:avLst>
                  <a:gd name="adj1" fmla="val -14329"/>
                  <a:gd name="adj2" fmla="val -1736"/>
                </a:avLst>
              </a:prstGeom>
              <a:solidFill>
                <a:srgbClr val="99FF99"/>
              </a:solidFill>
              <a:ln w="9525" cap="flat" cmpd="sng">
                <a:solidFill>
                  <a:schemeClr val="tx1"/>
                </a:solidFill>
                <a:prstDash val="sysDot"/>
                <a:miter/>
                <a:headEnd type="none" w="med" len="med"/>
                <a:tailEnd type="none" w="med" len="med"/>
              </a:ln>
            </p:spPr>
            <p:txBody>
              <a:bodyPr anchor="t"/>
              <a:p>
                <a:pPr lvl="0" indent="0" algn="ctr">
                  <a:lnSpc>
                    <a:spcPct val="90000"/>
                  </a:lnSpc>
                </a:pPr>
                <a:r>
                  <a:rPr lang="zh-CN" altLang="en-US" sz="2000" b="1" dirty="0">
                    <a:latin typeface="Times New Roman" panose="02020603050405020304" pitchFamily="18" charset="0"/>
                    <a:ea typeface="宋体" panose="02010600030101010101" pitchFamily="2" charset="-122"/>
                  </a:rPr>
                  <a:t>会计账户</a:t>
                </a:r>
                <a:endParaRPr lang="zh-CN" altLang="en-US" sz="2000" b="1" dirty="0">
                  <a:latin typeface="Times New Roman" panose="02020603050405020304" pitchFamily="18" charset="0"/>
                  <a:ea typeface="宋体" panose="02010600030101010101" pitchFamily="2" charset="-122"/>
                </a:endParaRPr>
              </a:p>
            </p:txBody>
          </p:sp>
        </p:grpSp>
        <p:grpSp>
          <p:nvGrpSpPr>
            <p:cNvPr id="102435" name="Group 40"/>
            <p:cNvGrpSpPr/>
            <p:nvPr/>
          </p:nvGrpSpPr>
          <p:grpSpPr>
            <a:xfrm>
              <a:off x="2790" y="8915"/>
              <a:ext cx="4650" cy="1247"/>
              <a:chOff x="3334" y="3113"/>
              <a:chExt cx="1860" cy="499"/>
            </a:xfrm>
          </p:grpSpPr>
          <p:sp>
            <p:nvSpPr>
              <p:cNvPr id="102436" name="AutoShape 41"/>
              <p:cNvSpPr/>
              <p:nvPr/>
            </p:nvSpPr>
            <p:spPr>
              <a:xfrm>
                <a:off x="3334" y="3113"/>
                <a:ext cx="1859" cy="499"/>
              </a:xfrm>
              <a:prstGeom prst="wedgeRectCallout">
                <a:avLst>
                  <a:gd name="adj1" fmla="val 11699"/>
                  <a:gd name="adj2" fmla="val 2106"/>
                </a:avLst>
              </a:prstGeom>
              <a:solidFill>
                <a:srgbClr val="CCFFCC"/>
              </a:solidFill>
              <a:ln w="38100" cap="flat" cmpd="dbl">
                <a:solidFill>
                  <a:srgbClr val="FF0000"/>
                </a:solidFill>
                <a:prstDash val="solid"/>
                <a:miter/>
                <a:headEnd type="none" w="med" len="med"/>
                <a:tailEnd type="none" w="med" len="med"/>
              </a:ln>
            </p:spPr>
            <p:txBody>
              <a:bodyPr anchor="t"/>
              <a:p>
                <a:pPr lvl="0" indent="0" algn="ctr"/>
                <a:endParaRPr lang="zh-CN" altLang="zh-CN" sz="3200" b="1" dirty="0">
                  <a:latin typeface="Times New Roman" panose="02020603050405020304" pitchFamily="18" charset="0"/>
                  <a:ea typeface="宋体" panose="02010600030101010101" pitchFamily="2" charset="-122"/>
                </a:endParaRPr>
              </a:p>
            </p:txBody>
          </p:sp>
          <p:sp>
            <p:nvSpPr>
              <p:cNvPr id="102437" name="AutoShape 42"/>
              <p:cNvSpPr/>
              <p:nvPr/>
            </p:nvSpPr>
            <p:spPr>
              <a:xfrm>
                <a:off x="3334" y="3158"/>
                <a:ext cx="907" cy="454"/>
              </a:xfrm>
              <a:prstGeom prst="wedgeRectCallout">
                <a:avLst>
                  <a:gd name="adj1" fmla="val 5236"/>
                  <a:gd name="adj2" fmla="val -14759"/>
                </a:avLst>
              </a:prstGeom>
              <a:noFill/>
              <a:ln w="9525">
                <a:noFill/>
              </a:ln>
            </p:spPr>
            <p:txBody>
              <a:bodyPr anchor="t"/>
              <a:p>
                <a:pPr lvl="0" indent="0" algn="ctr"/>
                <a:r>
                  <a:rPr lang="zh-CN" altLang="en-US" b="1" dirty="0">
                    <a:solidFill>
                      <a:srgbClr val="0000FF"/>
                    </a:solidFill>
                    <a:latin typeface="Times New Roman" panose="02020603050405020304" pitchFamily="18" charset="0"/>
                    <a:ea typeface="宋体" panose="02010600030101010101" pitchFamily="2" charset="-122"/>
                  </a:rPr>
                  <a:t>全</a:t>
                </a:r>
                <a:r>
                  <a:rPr lang="zh-CN" altLang="en-US" b="1" dirty="0">
                    <a:solidFill>
                      <a:srgbClr val="0000FF"/>
                    </a:solidFill>
                    <a:latin typeface="宋体" panose="02010600030101010101" pitchFamily="2" charset="-122"/>
                    <a:ea typeface="宋体" panose="02010600030101010101" pitchFamily="2" charset="-122"/>
                  </a:rPr>
                  <a:t>部账户借方余额合计</a:t>
                </a:r>
                <a:endParaRPr lang="zh-CN" altLang="en-US" b="1" dirty="0">
                  <a:solidFill>
                    <a:srgbClr val="0000FF"/>
                  </a:solidFill>
                  <a:latin typeface="宋体" panose="02010600030101010101" pitchFamily="2" charset="-122"/>
                  <a:ea typeface="宋体" panose="02010600030101010101" pitchFamily="2" charset="-122"/>
                </a:endParaRPr>
              </a:p>
            </p:txBody>
          </p:sp>
          <p:sp>
            <p:nvSpPr>
              <p:cNvPr id="102438" name="AutoShape 43"/>
              <p:cNvSpPr/>
              <p:nvPr/>
            </p:nvSpPr>
            <p:spPr>
              <a:xfrm>
                <a:off x="4332" y="3158"/>
                <a:ext cx="862" cy="408"/>
              </a:xfrm>
              <a:prstGeom prst="wedgeRectCallout">
                <a:avLst>
                  <a:gd name="adj1" fmla="val 9514"/>
                  <a:gd name="adj2" fmla="val -4903"/>
                </a:avLst>
              </a:prstGeom>
              <a:noFill/>
              <a:ln w="9525">
                <a:noFill/>
              </a:ln>
            </p:spPr>
            <p:txBody>
              <a:bodyPr anchor="t"/>
              <a:p>
                <a:pPr lvl="0" indent="0"/>
                <a:r>
                  <a:rPr lang="zh-CN" altLang="en-US" b="1" dirty="0">
                    <a:solidFill>
                      <a:srgbClr val="0000FF"/>
                    </a:solidFill>
                    <a:latin typeface="Times New Roman" panose="02020603050405020304" pitchFamily="18" charset="0"/>
                    <a:ea typeface="宋体" panose="02010600030101010101" pitchFamily="2" charset="-122"/>
                  </a:rPr>
                  <a:t>全</a:t>
                </a:r>
                <a:r>
                  <a:rPr lang="zh-CN" altLang="en-US" b="1" dirty="0">
                    <a:solidFill>
                      <a:srgbClr val="0000FF"/>
                    </a:solidFill>
                    <a:latin typeface="宋体" panose="02010600030101010101" pitchFamily="2" charset="-122"/>
                    <a:ea typeface="宋体" panose="02010600030101010101" pitchFamily="2" charset="-122"/>
                  </a:rPr>
                  <a:t>部账户贷方余额合计</a:t>
                </a:r>
                <a:endParaRPr lang="zh-CN" altLang="en-US" b="1" dirty="0">
                  <a:solidFill>
                    <a:srgbClr val="0000FF"/>
                  </a:solidFill>
                  <a:latin typeface="宋体" panose="02010600030101010101" pitchFamily="2" charset="-122"/>
                  <a:ea typeface="宋体" panose="02010600030101010101" pitchFamily="2" charset="-122"/>
                </a:endParaRPr>
              </a:p>
            </p:txBody>
          </p:sp>
          <p:sp>
            <p:nvSpPr>
              <p:cNvPr id="102439" name="AutoShape 44"/>
              <p:cNvSpPr/>
              <p:nvPr/>
            </p:nvSpPr>
            <p:spPr>
              <a:xfrm>
                <a:off x="4105" y="3237"/>
                <a:ext cx="317" cy="272"/>
              </a:xfrm>
              <a:prstGeom prst="wedgeRectCallout">
                <a:avLst>
                  <a:gd name="adj1" fmla="val 10255"/>
                  <a:gd name="adj2" fmla="val 24264"/>
                </a:avLst>
              </a:prstGeom>
              <a:noFill/>
              <a:ln w="9525">
                <a:noFill/>
              </a:ln>
            </p:spPr>
            <p:txBody>
              <a:bodyPr anchor="t"/>
              <a:p>
                <a:pPr lvl="0" indent="0" algn="ctr"/>
                <a:r>
                  <a:rPr lang="zh-CN" altLang="en-US" sz="2400" b="1" dirty="0">
                    <a:solidFill>
                      <a:srgbClr val="0000FF"/>
                    </a:solidFill>
                    <a:latin typeface="Times New Roman" panose="02020603050405020304" pitchFamily="18" charset="0"/>
                    <a:ea typeface="宋体" panose="02010600030101010101" pitchFamily="2" charset="-122"/>
                  </a:rPr>
                  <a:t>＝</a:t>
                </a:r>
                <a:endParaRPr lang="zh-CN" altLang="en-US" sz="2400" b="1" dirty="0">
                  <a:solidFill>
                    <a:srgbClr val="0000FF"/>
                  </a:solidFill>
                  <a:latin typeface="Times New Roman" panose="02020603050405020304" pitchFamily="18" charset="0"/>
                  <a:ea typeface="宋体" panose="02010600030101010101" pitchFamily="2" charset="-122"/>
                </a:endParaRPr>
              </a:p>
            </p:txBody>
          </p:sp>
        </p:grpSp>
        <p:grpSp>
          <p:nvGrpSpPr>
            <p:cNvPr id="102440" name="Group 45"/>
            <p:cNvGrpSpPr/>
            <p:nvPr/>
          </p:nvGrpSpPr>
          <p:grpSpPr>
            <a:xfrm>
              <a:off x="1882" y="8182"/>
              <a:ext cx="6692" cy="620"/>
              <a:chOff x="657" y="3273"/>
              <a:chExt cx="2677" cy="248"/>
            </a:xfrm>
          </p:grpSpPr>
          <p:sp>
            <p:nvSpPr>
              <p:cNvPr id="102441" name="AutoShape 46"/>
              <p:cNvSpPr/>
              <p:nvPr/>
            </p:nvSpPr>
            <p:spPr>
              <a:xfrm>
                <a:off x="657" y="3273"/>
                <a:ext cx="1225" cy="248"/>
              </a:xfrm>
              <a:prstGeom prst="wedgeRoundRectCallout">
                <a:avLst>
                  <a:gd name="adj1" fmla="val -6981"/>
                  <a:gd name="adj2" fmla="val 23389"/>
                  <a:gd name="adj3" fmla="val 16667"/>
                </a:avLst>
              </a:prstGeom>
              <a:solidFill>
                <a:srgbClr val="FFCCFF"/>
              </a:solidFill>
              <a:ln w="9525" cap="flat" cmpd="sng">
                <a:solidFill>
                  <a:srgbClr val="0000FF"/>
                </a:solidFill>
                <a:prstDash val="sysDot"/>
                <a:miter/>
                <a:headEnd type="none" w="med" len="med"/>
                <a:tailEnd type="none" w="med" len="med"/>
              </a:ln>
            </p:spPr>
            <p:txBody>
              <a:bodyPr anchor="t"/>
              <a:p>
                <a:pPr lvl="0" indent="0" algn="ctr" eaLnBrk="0" hangingPunct="0"/>
                <a:r>
                  <a:rPr lang="zh-CN" altLang="en-US" b="1" dirty="0">
                    <a:solidFill>
                      <a:srgbClr val="0000FF"/>
                    </a:solidFill>
                    <a:latin typeface="Times New Roman" panose="02020603050405020304" pitchFamily="18" charset="0"/>
                    <a:ea typeface="宋体" panose="02010600030101010101" pitchFamily="2" charset="-122"/>
                  </a:rPr>
                  <a:t>一般为借方余额</a:t>
                </a:r>
                <a:endParaRPr lang="zh-CN" altLang="en-US" b="1" dirty="0">
                  <a:solidFill>
                    <a:srgbClr val="0000FF"/>
                  </a:solidFill>
                  <a:latin typeface="Times New Roman" panose="02020603050405020304" pitchFamily="18" charset="0"/>
                  <a:ea typeface="宋体" panose="02010600030101010101" pitchFamily="2" charset="-122"/>
                </a:endParaRPr>
              </a:p>
            </p:txBody>
          </p:sp>
          <p:sp>
            <p:nvSpPr>
              <p:cNvPr id="102442" name="AutoShape 47"/>
              <p:cNvSpPr/>
              <p:nvPr/>
            </p:nvSpPr>
            <p:spPr>
              <a:xfrm>
                <a:off x="2109" y="3273"/>
                <a:ext cx="1225" cy="248"/>
              </a:xfrm>
              <a:prstGeom prst="wedgeRoundRectCallout">
                <a:avLst>
                  <a:gd name="adj1" fmla="val -6981"/>
                  <a:gd name="adj2" fmla="val 23389"/>
                  <a:gd name="adj3" fmla="val 16667"/>
                </a:avLst>
              </a:prstGeom>
              <a:solidFill>
                <a:srgbClr val="FFCCFF"/>
              </a:solidFill>
              <a:ln w="9525" cap="flat" cmpd="sng">
                <a:solidFill>
                  <a:srgbClr val="0000FF"/>
                </a:solidFill>
                <a:prstDash val="sysDot"/>
                <a:miter/>
                <a:headEnd type="none" w="med" len="med"/>
                <a:tailEnd type="none" w="med" len="med"/>
              </a:ln>
            </p:spPr>
            <p:txBody>
              <a:bodyPr anchor="t"/>
              <a:p>
                <a:pPr lvl="0" indent="0" algn="ctr" eaLnBrk="0" hangingPunct="0"/>
                <a:r>
                  <a:rPr lang="zh-CN" altLang="en-US" b="1" dirty="0">
                    <a:solidFill>
                      <a:srgbClr val="0000FF"/>
                    </a:solidFill>
                    <a:latin typeface="Times New Roman" panose="02020603050405020304" pitchFamily="18" charset="0"/>
                    <a:ea typeface="宋体" panose="02010600030101010101" pitchFamily="2" charset="-122"/>
                  </a:rPr>
                  <a:t>一般为贷方余额</a:t>
                </a:r>
                <a:endParaRPr lang="zh-CN" altLang="en-US" b="1" dirty="0">
                  <a:solidFill>
                    <a:srgbClr val="0000FF"/>
                  </a:solidFill>
                  <a:latin typeface="Times New Roman" panose="02020603050405020304" pitchFamily="18" charset="0"/>
                  <a:ea typeface="宋体" panose="02010600030101010101" pitchFamily="2" charset="-122"/>
                </a:endParaRPr>
              </a:p>
            </p:txBody>
          </p:sp>
        </p:grpSp>
        <p:sp>
          <p:nvSpPr>
            <p:cNvPr id="102443" name="AutoShape 48"/>
            <p:cNvSpPr/>
            <p:nvPr/>
          </p:nvSpPr>
          <p:spPr>
            <a:xfrm>
              <a:off x="8787" y="8040"/>
              <a:ext cx="4440" cy="2160"/>
            </a:xfrm>
            <a:prstGeom prst="wedgeRectCallout">
              <a:avLst>
                <a:gd name="adj1" fmla="val -47750"/>
                <a:gd name="adj2" fmla="val -4977"/>
              </a:avLst>
            </a:prstGeom>
            <a:solidFill>
              <a:srgbClr val="FFFF99"/>
            </a:solidFill>
            <a:ln w="9525" cap="flat" cmpd="sng">
              <a:solidFill>
                <a:schemeClr val="tx1"/>
              </a:solidFill>
              <a:prstDash val="sysDot"/>
              <a:miter/>
              <a:headEnd type="none" w="med" len="med"/>
              <a:tailEnd type="none" w="med" len="med"/>
            </a:ln>
          </p:spPr>
          <p:txBody>
            <a:bodyPr anchor="t"/>
            <a:p>
              <a:pPr lvl="0" indent="0"/>
              <a:r>
                <a:rPr lang="en-US" altLang="zh-CN" sz="2000" b="1" dirty="0">
                  <a:solidFill>
                    <a:srgbClr val="FF0000"/>
                  </a:solidFill>
                  <a:latin typeface="Times New Roman" panose="02020603050405020304" pitchFamily="18" charset="0"/>
                  <a:ea typeface="宋体" panose="02010600030101010101" pitchFamily="2" charset="-122"/>
                </a:rPr>
                <a:t>    ★</a:t>
              </a:r>
              <a:r>
                <a:rPr lang="zh-CN" altLang="en-US" sz="2000" b="1" dirty="0">
                  <a:solidFill>
                    <a:srgbClr val="0000FF"/>
                  </a:solidFill>
                  <a:latin typeface="Times New Roman" panose="02020603050405020304" pitchFamily="18" charset="0"/>
                  <a:ea typeface="宋体" panose="02010600030101010101" pitchFamily="2" charset="-122"/>
                </a:rPr>
                <a:t>所有账户期末余额借方合计与其贷方合计相等充分体现了会计等式的平衡原理！</a:t>
              </a:r>
              <a:endParaRPr lang="zh-CN" altLang="en-US" sz="2000" b="1" dirty="0">
                <a:solidFill>
                  <a:srgbClr val="0000FF"/>
                </a:solidFill>
                <a:latin typeface="Times New Roman" panose="02020603050405020304" pitchFamily="18" charset="0"/>
                <a:ea typeface="宋体" panose="02010600030101010101" pitchFamily="2" charset="-122"/>
              </a:endParaRPr>
            </a:p>
          </p:txBody>
        </p:sp>
        <p:grpSp>
          <p:nvGrpSpPr>
            <p:cNvPr id="102444" name="Group 86"/>
            <p:cNvGrpSpPr/>
            <p:nvPr/>
          </p:nvGrpSpPr>
          <p:grpSpPr>
            <a:xfrm>
              <a:off x="1920" y="2760"/>
              <a:ext cx="11095" cy="1590"/>
              <a:chOff x="672" y="1100"/>
              <a:chExt cx="4438" cy="636"/>
            </a:xfrm>
          </p:grpSpPr>
          <p:sp>
            <p:nvSpPr>
              <p:cNvPr id="102445" name="AutoShape 7"/>
              <p:cNvSpPr/>
              <p:nvPr/>
            </p:nvSpPr>
            <p:spPr>
              <a:xfrm>
                <a:off x="3840" y="1238"/>
                <a:ext cx="1270" cy="346"/>
              </a:xfrm>
              <a:prstGeom prst="wedgeEllipseCallout">
                <a:avLst>
                  <a:gd name="adj1" fmla="val -14329"/>
                  <a:gd name="adj2" fmla="val -1736"/>
                </a:avLst>
              </a:prstGeom>
              <a:solidFill>
                <a:srgbClr val="99FF99"/>
              </a:solidFill>
              <a:ln w="9525" cap="flat" cmpd="sng">
                <a:solidFill>
                  <a:schemeClr val="tx1"/>
                </a:solidFill>
                <a:prstDash val="sysDot"/>
                <a:miter/>
                <a:headEnd type="none" w="med" len="med"/>
                <a:tailEnd type="none" w="med" len="med"/>
              </a:ln>
            </p:spPr>
            <p:txBody>
              <a:bodyPr anchor="t"/>
              <a:p>
                <a:pPr lvl="0" indent="0" algn="ctr">
                  <a:lnSpc>
                    <a:spcPct val="90000"/>
                  </a:lnSpc>
                </a:pPr>
                <a:r>
                  <a:rPr lang="zh-CN" altLang="en-US" sz="2000" b="1" dirty="0">
                    <a:latin typeface="Times New Roman" panose="02020603050405020304" pitchFamily="18" charset="0"/>
                    <a:ea typeface="宋体" panose="02010600030101010101" pitchFamily="2" charset="-122"/>
                  </a:rPr>
                  <a:t>会计要素</a:t>
                </a:r>
                <a:endParaRPr lang="zh-CN" altLang="en-US" sz="2000" b="1" dirty="0">
                  <a:latin typeface="Times New Roman" panose="02020603050405020304" pitchFamily="18" charset="0"/>
                  <a:ea typeface="宋体" panose="02010600030101010101" pitchFamily="2" charset="-122"/>
                </a:endParaRPr>
              </a:p>
            </p:txBody>
          </p:sp>
          <p:sp>
            <p:nvSpPr>
              <p:cNvPr id="102446" name="AutoShape 50"/>
              <p:cNvSpPr/>
              <p:nvPr/>
            </p:nvSpPr>
            <p:spPr>
              <a:xfrm>
                <a:off x="672" y="1100"/>
                <a:ext cx="2688" cy="636"/>
              </a:xfrm>
              <a:prstGeom prst="wedgeRectCallout">
                <a:avLst>
                  <a:gd name="adj1" fmla="val -1264"/>
                  <a:gd name="adj2" fmla="val 40722"/>
                </a:avLst>
              </a:prstGeom>
              <a:solidFill>
                <a:srgbClr val="CCFFFF"/>
              </a:solidFill>
              <a:ln w="9525">
                <a:noFill/>
              </a:ln>
            </p:spPr>
            <p:txBody>
              <a:bodyPr anchor="t"/>
              <a:p>
                <a:pPr lvl="0" indent="0" algn="ctr"/>
                <a:endParaRPr lang="zh-CN" altLang="zh-CN" sz="3200" b="1" dirty="0">
                  <a:latin typeface="Times New Roman" panose="02020603050405020304" pitchFamily="18" charset="0"/>
                  <a:ea typeface="宋体" panose="02010600030101010101" pitchFamily="2" charset="-122"/>
                </a:endParaRPr>
              </a:p>
            </p:txBody>
          </p:sp>
          <p:grpSp>
            <p:nvGrpSpPr>
              <p:cNvPr id="102447" name="Group 51"/>
              <p:cNvGrpSpPr/>
              <p:nvPr/>
            </p:nvGrpSpPr>
            <p:grpSpPr>
              <a:xfrm>
                <a:off x="784" y="1152"/>
                <a:ext cx="830" cy="536"/>
                <a:chOff x="655" y="1570"/>
                <a:chExt cx="830" cy="511"/>
              </a:xfrm>
            </p:grpSpPr>
            <p:sp>
              <p:nvSpPr>
                <p:cNvPr id="102448" name="AutoShape 52"/>
                <p:cNvSpPr/>
                <p:nvPr/>
              </p:nvSpPr>
              <p:spPr>
                <a:xfrm>
                  <a:off x="938" y="1600"/>
                  <a:ext cx="302" cy="259"/>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02449" name="AutoShape 53"/>
                <p:cNvSpPr/>
                <p:nvPr/>
              </p:nvSpPr>
              <p:spPr>
                <a:xfrm>
                  <a:off x="938" y="1628"/>
                  <a:ext cx="302" cy="259"/>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02450" name="AutoShape 54"/>
                <p:cNvSpPr/>
                <p:nvPr/>
              </p:nvSpPr>
              <p:spPr>
                <a:xfrm>
                  <a:off x="882" y="1686"/>
                  <a:ext cx="302" cy="259"/>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02451" name="AutoShape 55"/>
                <p:cNvSpPr/>
                <p:nvPr/>
              </p:nvSpPr>
              <p:spPr>
                <a:xfrm>
                  <a:off x="725" y="1764"/>
                  <a:ext cx="301" cy="259"/>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02452" name="AutoShape 56"/>
                <p:cNvSpPr/>
                <p:nvPr/>
              </p:nvSpPr>
              <p:spPr>
                <a:xfrm>
                  <a:off x="951" y="1764"/>
                  <a:ext cx="302" cy="259"/>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02453" name="AutoShape 57"/>
                <p:cNvSpPr/>
                <p:nvPr/>
              </p:nvSpPr>
              <p:spPr>
                <a:xfrm>
                  <a:off x="725" y="1570"/>
                  <a:ext cx="301" cy="258"/>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02454" name="AutoShape 58"/>
                <p:cNvSpPr/>
                <p:nvPr/>
              </p:nvSpPr>
              <p:spPr>
                <a:xfrm>
                  <a:off x="951" y="1570"/>
                  <a:ext cx="302" cy="258"/>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02455" name="AutoShape 59"/>
                <p:cNvSpPr/>
                <p:nvPr/>
              </p:nvSpPr>
              <p:spPr>
                <a:xfrm>
                  <a:off x="655" y="1822"/>
                  <a:ext cx="301" cy="259"/>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02456" name="AutoShape 60"/>
                <p:cNvSpPr/>
                <p:nvPr/>
              </p:nvSpPr>
              <p:spPr>
                <a:xfrm>
                  <a:off x="655" y="1628"/>
                  <a:ext cx="301" cy="259"/>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02457" name="AutoShape 61"/>
                <p:cNvSpPr/>
                <p:nvPr/>
              </p:nvSpPr>
              <p:spPr>
                <a:xfrm>
                  <a:off x="888" y="1822"/>
                  <a:ext cx="302" cy="259"/>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02458" name="AutoShape 62"/>
                <p:cNvSpPr/>
                <p:nvPr/>
              </p:nvSpPr>
              <p:spPr>
                <a:xfrm>
                  <a:off x="888" y="1628"/>
                  <a:ext cx="302" cy="259"/>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02459" name="AutoShape 63"/>
                <p:cNvSpPr/>
                <p:nvPr/>
              </p:nvSpPr>
              <p:spPr>
                <a:xfrm>
                  <a:off x="1183" y="1758"/>
                  <a:ext cx="302" cy="258"/>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02460" name="AutoShape 64"/>
                <p:cNvSpPr/>
                <p:nvPr/>
              </p:nvSpPr>
              <p:spPr>
                <a:xfrm>
                  <a:off x="1183" y="1570"/>
                  <a:ext cx="302" cy="258"/>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02461" name="AutoShape 65"/>
                <p:cNvSpPr/>
                <p:nvPr/>
              </p:nvSpPr>
              <p:spPr>
                <a:xfrm>
                  <a:off x="1123" y="1822"/>
                  <a:ext cx="302" cy="259"/>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02462" name="AutoShape 66"/>
                <p:cNvSpPr/>
                <p:nvPr/>
              </p:nvSpPr>
              <p:spPr>
                <a:xfrm>
                  <a:off x="1123" y="1628"/>
                  <a:ext cx="302" cy="259"/>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02463" name="Text Box 67"/>
                <p:cNvSpPr txBox="1"/>
                <p:nvPr/>
              </p:nvSpPr>
              <p:spPr>
                <a:xfrm>
                  <a:off x="738" y="1695"/>
                  <a:ext cx="554" cy="324"/>
                </a:xfrm>
                <a:prstGeom prst="rect">
                  <a:avLst/>
                </a:prstGeom>
                <a:noFill/>
                <a:ln w="9525">
                  <a:noFill/>
                </a:ln>
              </p:spPr>
              <p:txBody>
                <a:bodyPr anchor="t"/>
                <a:p>
                  <a:pPr lvl="0" indent="0" algn="ctr"/>
                  <a:r>
                    <a:rPr lang="zh-CN" altLang="en-US" sz="2000" b="1" dirty="0">
                      <a:solidFill>
                        <a:schemeClr val="tx2"/>
                      </a:solidFill>
                      <a:latin typeface="Times New Roman" panose="02020603050405020304" pitchFamily="18" charset="0"/>
                      <a:ea typeface="宋体" panose="02010600030101010101" pitchFamily="2" charset="-122"/>
                    </a:rPr>
                    <a:t>资产</a:t>
                  </a:r>
                  <a:endParaRPr lang="zh-CN" altLang="en-US" sz="2000" dirty="0">
                    <a:solidFill>
                      <a:schemeClr val="tx2"/>
                    </a:solidFill>
                    <a:latin typeface="Times New Roman" panose="02020603050405020304" pitchFamily="18" charset="0"/>
                    <a:ea typeface="宋体" panose="02010600030101010101" pitchFamily="2" charset="-122"/>
                  </a:endParaRPr>
                </a:p>
              </p:txBody>
            </p:sp>
          </p:grpSp>
          <p:grpSp>
            <p:nvGrpSpPr>
              <p:cNvPr id="102464" name="Group 68"/>
              <p:cNvGrpSpPr/>
              <p:nvPr/>
            </p:nvGrpSpPr>
            <p:grpSpPr>
              <a:xfrm>
                <a:off x="1792" y="1152"/>
                <a:ext cx="379" cy="543"/>
                <a:chOff x="2365" y="1570"/>
                <a:chExt cx="379" cy="518"/>
              </a:xfrm>
            </p:grpSpPr>
            <p:sp>
              <p:nvSpPr>
                <p:cNvPr id="102465" name="AutoShape 69"/>
                <p:cNvSpPr/>
                <p:nvPr/>
              </p:nvSpPr>
              <p:spPr>
                <a:xfrm>
                  <a:off x="2432" y="1766"/>
                  <a:ext cx="312" cy="263"/>
                </a:xfrm>
                <a:prstGeom prst="cube">
                  <a:avLst>
                    <a:gd name="adj" fmla="val 25000"/>
                  </a:avLst>
                </a:prstGeom>
                <a:solidFill>
                  <a:srgbClr val="66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02466" name="AutoShape 70"/>
                <p:cNvSpPr/>
                <p:nvPr/>
              </p:nvSpPr>
              <p:spPr>
                <a:xfrm>
                  <a:off x="2432" y="1570"/>
                  <a:ext cx="312" cy="262"/>
                </a:xfrm>
                <a:prstGeom prst="cube">
                  <a:avLst>
                    <a:gd name="adj" fmla="val 25000"/>
                  </a:avLst>
                </a:prstGeom>
                <a:solidFill>
                  <a:srgbClr val="66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02467" name="AutoShape 71"/>
                <p:cNvSpPr/>
                <p:nvPr/>
              </p:nvSpPr>
              <p:spPr>
                <a:xfrm>
                  <a:off x="2368" y="1826"/>
                  <a:ext cx="312" cy="262"/>
                </a:xfrm>
                <a:prstGeom prst="cube">
                  <a:avLst>
                    <a:gd name="adj" fmla="val 25000"/>
                  </a:avLst>
                </a:prstGeom>
                <a:solidFill>
                  <a:srgbClr val="66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02468" name="AutoShape 72"/>
                <p:cNvSpPr/>
                <p:nvPr/>
              </p:nvSpPr>
              <p:spPr>
                <a:xfrm>
                  <a:off x="2368" y="1629"/>
                  <a:ext cx="312" cy="263"/>
                </a:xfrm>
                <a:prstGeom prst="cube">
                  <a:avLst>
                    <a:gd name="adj" fmla="val 25000"/>
                  </a:avLst>
                </a:prstGeom>
                <a:solidFill>
                  <a:srgbClr val="66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02469" name="Text Box 73"/>
                <p:cNvSpPr txBox="1"/>
                <p:nvPr/>
              </p:nvSpPr>
              <p:spPr>
                <a:xfrm>
                  <a:off x="2365" y="1676"/>
                  <a:ext cx="225" cy="283"/>
                </a:xfrm>
                <a:prstGeom prst="rect">
                  <a:avLst/>
                </a:prstGeom>
                <a:noFill/>
                <a:ln w="9525">
                  <a:noFill/>
                </a:ln>
              </p:spPr>
              <p:txBody>
                <a:bodyPr anchor="t"/>
                <a:p>
                  <a:pPr lvl="0" indent="0" algn="ctr" eaLnBrk="0" hangingPunct="0"/>
                  <a:r>
                    <a:rPr lang="zh-CN" altLang="en-US" b="1" dirty="0">
                      <a:solidFill>
                        <a:schemeClr val="bg1"/>
                      </a:solidFill>
                      <a:latin typeface="Times New Roman" panose="02020603050405020304" pitchFamily="18" charset="0"/>
                      <a:ea typeface="宋体" panose="02010600030101010101" pitchFamily="2" charset="-122"/>
                    </a:rPr>
                    <a:t>负债</a:t>
                  </a:r>
                  <a:endParaRPr lang="zh-CN" altLang="en-US" b="1" dirty="0">
                    <a:solidFill>
                      <a:schemeClr val="bg1"/>
                    </a:solidFill>
                    <a:latin typeface="Times New Roman" panose="02020603050405020304" pitchFamily="18" charset="0"/>
                    <a:ea typeface="宋体" panose="02010600030101010101" pitchFamily="2" charset="-122"/>
                  </a:endParaRPr>
                </a:p>
              </p:txBody>
            </p:sp>
          </p:grpSp>
          <p:grpSp>
            <p:nvGrpSpPr>
              <p:cNvPr id="102470" name="Group 74"/>
              <p:cNvGrpSpPr/>
              <p:nvPr/>
            </p:nvGrpSpPr>
            <p:grpSpPr>
              <a:xfrm>
                <a:off x="2560" y="1152"/>
                <a:ext cx="678" cy="547"/>
                <a:chOff x="2610" y="1570"/>
                <a:chExt cx="678" cy="522"/>
              </a:xfrm>
            </p:grpSpPr>
            <p:grpSp>
              <p:nvGrpSpPr>
                <p:cNvPr id="102471" name="Group 75"/>
                <p:cNvGrpSpPr/>
                <p:nvPr/>
              </p:nvGrpSpPr>
              <p:grpSpPr>
                <a:xfrm>
                  <a:off x="2687" y="1570"/>
                  <a:ext cx="601" cy="522"/>
                  <a:chOff x="8280" y="9708"/>
                  <a:chExt cx="1410" cy="1233"/>
                </a:xfrm>
              </p:grpSpPr>
              <p:sp>
                <p:nvSpPr>
                  <p:cNvPr id="102472" name="AutoShape 76"/>
                  <p:cNvSpPr/>
                  <p:nvPr/>
                </p:nvSpPr>
                <p:spPr>
                  <a:xfrm>
                    <a:off x="8430" y="10176"/>
                    <a:ext cx="720" cy="624"/>
                  </a:xfrm>
                  <a:prstGeom prst="cube">
                    <a:avLst>
                      <a:gd name="adj" fmla="val 25000"/>
                    </a:avLst>
                  </a:prstGeom>
                  <a:solidFill>
                    <a:srgbClr val="FF99CC"/>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02473" name="AutoShape 77"/>
                  <p:cNvSpPr/>
                  <p:nvPr/>
                </p:nvSpPr>
                <p:spPr>
                  <a:xfrm>
                    <a:off x="8415" y="9708"/>
                    <a:ext cx="720" cy="624"/>
                  </a:xfrm>
                  <a:prstGeom prst="cube">
                    <a:avLst>
                      <a:gd name="adj" fmla="val 25000"/>
                    </a:avLst>
                  </a:prstGeom>
                  <a:solidFill>
                    <a:srgbClr val="FF99CC"/>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02474" name="AutoShape 78"/>
                  <p:cNvSpPr/>
                  <p:nvPr/>
                </p:nvSpPr>
                <p:spPr>
                  <a:xfrm>
                    <a:off x="8280" y="10317"/>
                    <a:ext cx="720" cy="624"/>
                  </a:xfrm>
                  <a:prstGeom prst="cube">
                    <a:avLst>
                      <a:gd name="adj" fmla="val 25000"/>
                    </a:avLst>
                  </a:prstGeom>
                  <a:solidFill>
                    <a:srgbClr val="FF99CC"/>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02475" name="AutoShape 79"/>
                  <p:cNvSpPr/>
                  <p:nvPr/>
                </p:nvSpPr>
                <p:spPr>
                  <a:xfrm>
                    <a:off x="8280" y="9849"/>
                    <a:ext cx="720" cy="624"/>
                  </a:xfrm>
                  <a:prstGeom prst="cube">
                    <a:avLst>
                      <a:gd name="adj" fmla="val 25000"/>
                    </a:avLst>
                  </a:prstGeom>
                  <a:solidFill>
                    <a:srgbClr val="FF99CC"/>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grpSp>
                <p:nvGrpSpPr>
                  <p:cNvPr id="102476" name="Group 80"/>
                  <p:cNvGrpSpPr/>
                  <p:nvPr/>
                </p:nvGrpSpPr>
                <p:grpSpPr>
                  <a:xfrm>
                    <a:off x="8835" y="9708"/>
                    <a:ext cx="855" cy="1233"/>
                    <a:chOff x="8835" y="9708"/>
                    <a:chExt cx="855" cy="1233"/>
                  </a:xfrm>
                </p:grpSpPr>
                <p:sp>
                  <p:nvSpPr>
                    <p:cNvPr id="102477" name="AutoShape 81"/>
                    <p:cNvSpPr/>
                    <p:nvPr/>
                  </p:nvSpPr>
                  <p:spPr>
                    <a:xfrm>
                      <a:off x="8970" y="10176"/>
                      <a:ext cx="720" cy="624"/>
                    </a:xfrm>
                    <a:prstGeom prst="cube">
                      <a:avLst>
                        <a:gd name="adj" fmla="val 25000"/>
                      </a:avLst>
                    </a:prstGeom>
                    <a:solidFill>
                      <a:srgbClr val="FF99CC"/>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02478" name="AutoShape 82"/>
                    <p:cNvSpPr/>
                    <p:nvPr/>
                  </p:nvSpPr>
                  <p:spPr>
                    <a:xfrm>
                      <a:off x="8970" y="9708"/>
                      <a:ext cx="720" cy="624"/>
                    </a:xfrm>
                    <a:prstGeom prst="cube">
                      <a:avLst>
                        <a:gd name="adj" fmla="val 25000"/>
                      </a:avLst>
                    </a:prstGeom>
                    <a:solidFill>
                      <a:srgbClr val="FF99CC"/>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02479" name="AutoShape 83"/>
                    <p:cNvSpPr/>
                    <p:nvPr/>
                  </p:nvSpPr>
                  <p:spPr>
                    <a:xfrm>
                      <a:off x="8835" y="10317"/>
                      <a:ext cx="720" cy="624"/>
                    </a:xfrm>
                    <a:prstGeom prst="cube">
                      <a:avLst>
                        <a:gd name="adj" fmla="val 25000"/>
                      </a:avLst>
                    </a:prstGeom>
                    <a:solidFill>
                      <a:srgbClr val="FF99CC"/>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02480" name="AutoShape 84"/>
                    <p:cNvSpPr/>
                    <p:nvPr/>
                  </p:nvSpPr>
                  <p:spPr>
                    <a:xfrm>
                      <a:off x="8835" y="9849"/>
                      <a:ext cx="720" cy="624"/>
                    </a:xfrm>
                    <a:prstGeom prst="cube">
                      <a:avLst>
                        <a:gd name="adj" fmla="val 25000"/>
                      </a:avLst>
                    </a:prstGeom>
                    <a:solidFill>
                      <a:srgbClr val="FF99CC"/>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grpSp>
            </p:grpSp>
            <p:sp>
              <p:nvSpPr>
                <p:cNvPr id="102481" name="Text Box 85"/>
                <p:cNvSpPr txBox="1"/>
                <p:nvPr/>
              </p:nvSpPr>
              <p:spPr>
                <a:xfrm>
                  <a:off x="2610" y="1665"/>
                  <a:ext cx="629" cy="426"/>
                </a:xfrm>
                <a:prstGeom prst="rect">
                  <a:avLst/>
                </a:prstGeom>
                <a:noFill/>
                <a:ln w="9525">
                  <a:noFill/>
                </a:ln>
              </p:spPr>
              <p:txBody>
                <a:bodyPr anchor="t"/>
                <a:p>
                  <a:pPr lvl="0" indent="0" algn="ctr"/>
                  <a:r>
                    <a:rPr lang="zh-CN" altLang="en-US" sz="2000" b="1" dirty="0">
                      <a:solidFill>
                        <a:schemeClr val="tx2"/>
                      </a:solidFill>
                      <a:latin typeface="Times New Roman" panose="02020603050405020304" pitchFamily="18" charset="0"/>
                      <a:ea typeface="宋体" panose="02010600030101010101" pitchFamily="2" charset="-122"/>
                    </a:rPr>
                    <a:t>所有者</a:t>
                  </a:r>
                  <a:endParaRPr lang="zh-CN" altLang="en-US" sz="2000" b="1" dirty="0">
                    <a:solidFill>
                      <a:schemeClr val="tx2"/>
                    </a:solidFill>
                    <a:latin typeface="Times New Roman" panose="02020603050405020304" pitchFamily="18" charset="0"/>
                    <a:ea typeface="宋体" panose="02010600030101010101" pitchFamily="2" charset="-122"/>
                  </a:endParaRPr>
                </a:p>
                <a:p>
                  <a:pPr lvl="0" indent="0" algn="ctr"/>
                  <a:r>
                    <a:rPr lang="zh-CN" altLang="en-US" sz="2000" b="1" dirty="0">
                      <a:solidFill>
                        <a:schemeClr val="tx2"/>
                      </a:solidFill>
                      <a:latin typeface="Times New Roman" panose="02020603050405020304" pitchFamily="18" charset="0"/>
                      <a:ea typeface="宋体" panose="02010600030101010101" pitchFamily="2" charset="-122"/>
                    </a:rPr>
                    <a:t>权    益</a:t>
                  </a:r>
                  <a:endParaRPr lang="zh-CN" altLang="en-US" sz="2000" dirty="0">
                    <a:solidFill>
                      <a:schemeClr val="tx2"/>
                    </a:solidFill>
                    <a:latin typeface="Times New Roman" panose="02020603050405020304" pitchFamily="18" charset="0"/>
                    <a:ea typeface="宋体" panose="02010600030101010101" pitchFamily="2" charset="-122"/>
                  </a:endParaRPr>
                </a:p>
              </p:txBody>
            </p:sp>
          </p:grpSp>
        </p:grpSp>
      </p:gr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Rectangle 2"/>
          <p:cNvSpPr>
            <a:spLocks noGrp="1"/>
          </p:cNvSpPr>
          <p:nvPr>
            <p:ph type="subTitle" idx="1"/>
          </p:nvPr>
        </p:nvSpPr>
        <p:spPr>
          <a:xfrm>
            <a:off x="684213" y="44450"/>
            <a:ext cx="7921625" cy="576263"/>
          </a:xfrm>
        </p:spPr>
        <p:txBody>
          <a:bodyPr wrap="square" lIns="91440" tIns="45720" rIns="91440" bIns="45720" anchor="t"/>
          <a:p>
            <a:pPr algn="l" eaLnBrk="1" hangingPunct="1"/>
            <a:r>
              <a:rPr lang="en-US" altLang="zh-CN" sz="2800" b="1" dirty="0">
                <a:solidFill>
                  <a:srgbClr val="FF0000"/>
                </a:solidFill>
                <a:latin typeface="楷体" panose="02010609060101010101" charset="-122"/>
                <a:ea typeface="楷体" panose="02010609060101010101" charset="-122"/>
                <a:cs typeface="+mn-cs"/>
              </a:rPr>
              <a:t>③ </a:t>
            </a:r>
            <a:r>
              <a:rPr lang="zh-CN" altLang="en-US" sz="2800" b="1" dirty="0">
                <a:latin typeface="楷体" panose="02010609060101010101" charset="-122"/>
                <a:ea typeface="楷体" panose="02010609060101010101" charset="-122"/>
                <a:cs typeface="+mn-cs"/>
              </a:rPr>
              <a:t>平衡方法：编制余额试算表</a:t>
            </a:r>
            <a:endParaRPr lang="zh-CN" altLang="en-US" sz="2800" b="1" dirty="0">
              <a:solidFill>
                <a:srgbClr val="6600FF"/>
              </a:solidFill>
              <a:latin typeface="楷体" panose="02010609060101010101" charset="-122"/>
              <a:ea typeface="楷体" panose="02010609060101010101" charset="-122"/>
              <a:cs typeface="+mn-cs"/>
            </a:endParaRPr>
          </a:p>
        </p:txBody>
      </p:sp>
      <p:sp>
        <p:nvSpPr>
          <p:cNvPr id="216067" name="AutoShape 3"/>
          <p:cNvSpPr/>
          <p:nvPr/>
        </p:nvSpPr>
        <p:spPr>
          <a:xfrm>
            <a:off x="1041400" y="681038"/>
            <a:ext cx="6480175" cy="2881312"/>
          </a:xfrm>
          <a:prstGeom prst="wedgeRectCallout">
            <a:avLst>
              <a:gd name="adj1" fmla="val 8231"/>
              <a:gd name="adj2" fmla="val -20579"/>
            </a:avLst>
          </a:prstGeom>
          <a:solidFill>
            <a:srgbClr val="FFCCFF"/>
          </a:solidFill>
          <a:ln w="9525">
            <a:noFill/>
          </a:ln>
        </p:spPr>
        <p:txBody>
          <a:bodyPr anchor="t"/>
          <a:p>
            <a:pPr lvl="0" indent="0"/>
            <a:r>
              <a:rPr lang="zh-CN" altLang="en-US" sz="2000" b="1" dirty="0">
                <a:latin typeface="宋体" panose="02010600030101010101" pitchFamily="2" charset="-122"/>
                <a:ea typeface="宋体" panose="02010600030101010101" pitchFamily="2" charset="-122"/>
              </a:rPr>
              <a:t>表</a:t>
            </a:r>
            <a:r>
              <a:rPr lang="en-US" altLang="zh-CN" sz="2000" b="1" dirty="0">
                <a:latin typeface="宋体" panose="02010600030101010101" pitchFamily="2" charset="-122"/>
                <a:ea typeface="宋体" panose="02010600030101010101" pitchFamily="2" charset="-122"/>
              </a:rPr>
              <a:t>3</a:t>
            </a:r>
            <a:r>
              <a:rPr lang="en-US" altLang="zh-CN" sz="2000" b="1" dirty="0">
                <a:latin typeface="宋体" panose="02010600030101010101" pitchFamily="2" charset="-122"/>
                <a:ea typeface="宋体" panose="02010600030101010101" pitchFamily="2" charset="-122"/>
              </a:rPr>
              <a:t>—1</a:t>
            </a:r>
            <a:endParaRPr lang="en-US" altLang="zh-CN" sz="2000" dirty="0">
              <a:latin typeface="宋体" panose="02010600030101010101" pitchFamily="2" charset="-122"/>
              <a:ea typeface="宋体" panose="02010600030101010101" pitchFamily="2" charset="-122"/>
            </a:endParaRPr>
          </a:p>
          <a:p>
            <a:pPr lvl="0" indent="0"/>
            <a:endParaRPr lang="en-US" altLang="zh-CN" sz="2000" dirty="0">
              <a:latin typeface="宋体" panose="02010600030101010101" pitchFamily="2" charset="-122"/>
              <a:ea typeface="宋体" panose="02010600030101010101" pitchFamily="2" charset="-122"/>
            </a:endParaRPr>
          </a:p>
        </p:txBody>
      </p:sp>
      <p:sp>
        <p:nvSpPr>
          <p:cNvPr id="216068" name="AutoShape 4"/>
          <p:cNvSpPr/>
          <p:nvPr/>
        </p:nvSpPr>
        <p:spPr>
          <a:xfrm>
            <a:off x="2263775" y="681038"/>
            <a:ext cx="4105275" cy="431800"/>
          </a:xfrm>
          <a:prstGeom prst="wedgeRectCallout">
            <a:avLst>
              <a:gd name="adj1" fmla="val 22505"/>
              <a:gd name="adj2" fmla="val -23162"/>
            </a:avLst>
          </a:prstGeom>
          <a:noFill/>
          <a:ln w="9525">
            <a:noFill/>
          </a:ln>
        </p:spPr>
        <p:txBody>
          <a:bodyPr anchor="t"/>
          <a:p>
            <a:pPr lvl="0" indent="0" algn="ctr"/>
            <a:r>
              <a:rPr lang="zh-CN" altLang="en-US" sz="2000" b="1" dirty="0">
                <a:solidFill>
                  <a:srgbClr val="0000FF"/>
                </a:solidFill>
                <a:latin typeface="Times New Roman" panose="02020603050405020304" pitchFamily="18" charset="0"/>
                <a:ea typeface="宋体" panose="02010600030101010101" pitchFamily="2" charset="-122"/>
              </a:rPr>
              <a:t>总分类账户余额试算平衡表</a:t>
            </a:r>
            <a:endParaRPr lang="zh-CN" altLang="en-US" dirty="0">
              <a:solidFill>
                <a:srgbClr val="0000FF"/>
              </a:solidFill>
              <a:latin typeface="Times New Roman" panose="02020603050405020304" pitchFamily="18" charset="0"/>
              <a:ea typeface="宋体" panose="02010600030101010101" pitchFamily="2" charset="-122"/>
            </a:endParaRPr>
          </a:p>
        </p:txBody>
      </p:sp>
      <p:graphicFrame>
        <p:nvGraphicFramePr>
          <p:cNvPr id="216069" name="Group 5"/>
          <p:cNvGraphicFramePr>
            <a:graphicFrameLocks noGrp="1"/>
          </p:cNvGraphicFramePr>
          <p:nvPr/>
        </p:nvGraphicFramePr>
        <p:xfrm>
          <a:off x="1233488" y="1114425"/>
          <a:ext cx="6096000" cy="2316163"/>
        </p:xfrm>
        <a:graphic>
          <a:graphicData uri="http://schemas.openxmlformats.org/drawingml/2006/table">
            <a:tbl>
              <a:tblPr/>
              <a:tblGrid>
                <a:gridCol w="2032000"/>
                <a:gridCol w="2032000"/>
                <a:gridCol w="2032000"/>
              </a:tblGrid>
              <a:tr h="292100">
                <a:tc rowSpan="2">
                  <a:txBody>
                    <a:bodyPr/>
                    <a:lstStyle/>
                    <a:p>
                      <a:pPr marL="0" marR="0" lvl="0" indent="0" algn="ctr" defTabSz="914400" rtl="0" eaLnBrk="1" fontAlgn="base" latinLnBrk="0" hangingPunct="1">
                        <a:lnSpc>
                          <a:spcPct val="150000"/>
                        </a:lnSpc>
                        <a:spcBef>
                          <a:spcPct val="2000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账户名称</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期末余额</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292100">
                <a:tc vMerge="1">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借方</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贷方</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21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银行存款</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应付账款</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（其他账户略）</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21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合    计</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3" name="Group 33"/>
          <p:cNvGrpSpPr/>
          <p:nvPr/>
        </p:nvGrpSpPr>
        <p:grpSpPr>
          <a:xfrm>
            <a:off x="825500" y="2265363"/>
            <a:ext cx="3960813" cy="2808287"/>
            <a:chOff x="703" y="1389"/>
            <a:chExt cx="2495" cy="1769"/>
          </a:xfrm>
        </p:grpSpPr>
        <p:sp>
          <p:nvSpPr>
            <p:cNvPr id="106521" name="Line 34"/>
            <p:cNvSpPr/>
            <p:nvPr/>
          </p:nvSpPr>
          <p:spPr>
            <a:xfrm flipV="1">
              <a:off x="703" y="1389"/>
              <a:ext cx="0" cy="1769"/>
            </a:xfrm>
            <a:prstGeom prst="line">
              <a:avLst/>
            </a:prstGeom>
            <a:ln w="12700" cap="flat" cmpd="sng">
              <a:solidFill>
                <a:srgbClr val="FF0000"/>
              </a:solidFill>
              <a:prstDash val="solid"/>
              <a:round/>
              <a:headEnd type="none" w="med" len="med"/>
              <a:tailEnd type="none" w="med" len="med"/>
            </a:ln>
          </p:spPr>
        </p:sp>
        <p:sp>
          <p:nvSpPr>
            <p:cNvPr id="106522" name="Line 35"/>
            <p:cNvSpPr/>
            <p:nvPr/>
          </p:nvSpPr>
          <p:spPr>
            <a:xfrm flipV="1">
              <a:off x="703" y="1389"/>
              <a:ext cx="2495" cy="0"/>
            </a:xfrm>
            <a:prstGeom prst="line">
              <a:avLst/>
            </a:prstGeom>
            <a:ln w="12700" cap="flat" cmpd="sng">
              <a:solidFill>
                <a:srgbClr val="FF0000"/>
              </a:solidFill>
              <a:prstDash val="solid"/>
              <a:round/>
              <a:headEnd type="none" w="med" len="med"/>
              <a:tailEnd type="triangle" w="sm" len="lg"/>
            </a:ln>
          </p:spPr>
        </p:sp>
      </p:grpSp>
      <p:sp>
        <p:nvSpPr>
          <p:cNvPr id="216116" name="AutoShape 52"/>
          <p:cNvSpPr/>
          <p:nvPr/>
        </p:nvSpPr>
        <p:spPr>
          <a:xfrm>
            <a:off x="3560763" y="1905000"/>
            <a:ext cx="1439862" cy="358775"/>
          </a:xfrm>
          <a:prstGeom prst="wedgeRectCallout">
            <a:avLst>
              <a:gd name="adj1" fmla="val 57278"/>
              <a:gd name="adj2" fmla="val 4426"/>
            </a:avLst>
          </a:prstGeom>
          <a:noFill/>
          <a:ln w="9525">
            <a:noFill/>
          </a:ln>
        </p:spPr>
        <p:txBody>
          <a:bodyPr anchor="t"/>
          <a:p>
            <a:pPr lvl="0" indent="0" algn="ctr"/>
            <a:r>
              <a:rPr lang="en-US" altLang="zh-CN" sz="2000" dirty="0">
                <a:latin typeface="Times New Roman" panose="02020603050405020304" pitchFamily="18" charset="0"/>
                <a:ea typeface="宋体" panose="02010600030101010101" pitchFamily="2" charset="-122"/>
              </a:rPr>
              <a:t>      979 000</a:t>
            </a:r>
            <a:endParaRPr lang="en-US" altLang="zh-CN" dirty="0">
              <a:latin typeface="Times New Roman" panose="02020603050405020304" pitchFamily="18" charset="0"/>
              <a:ea typeface="宋体" panose="02010600030101010101" pitchFamily="2" charset="-122"/>
            </a:endParaRPr>
          </a:p>
        </p:txBody>
      </p:sp>
      <p:sp>
        <p:nvSpPr>
          <p:cNvPr id="216117" name="AutoShape 53"/>
          <p:cNvSpPr/>
          <p:nvPr/>
        </p:nvSpPr>
        <p:spPr>
          <a:xfrm>
            <a:off x="5576888" y="2284413"/>
            <a:ext cx="1439862" cy="358775"/>
          </a:xfrm>
          <a:prstGeom prst="wedgeRectCallout">
            <a:avLst>
              <a:gd name="adj1" fmla="val 57278"/>
              <a:gd name="adj2" fmla="val 4426"/>
            </a:avLst>
          </a:prstGeom>
          <a:noFill/>
          <a:ln w="9525">
            <a:noFill/>
          </a:ln>
        </p:spPr>
        <p:txBody>
          <a:bodyPr anchor="t"/>
          <a:p>
            <a:pPr lvl="0" indent="0" algn="ctr"/>
            <a:r>
              <a:rPr lang="en-US" altLang="zh-CN" sz="2000" dirty="0">
                <a:latin typeface="Times New Roman" panose="02020603050405020304" pitchFamily="18" charset="0"/>
                <a:ea typeface="宋体" panose="02010600030101010101" pitchFamily="2" charset="-122"/>
              </a:rPr>
              <a:t>     95 000</a:t>
            </a:r>
            <a:endParaRPr lang="en-US" altLang="zh-CN" dirty="0">
              <a:latin typeface="Times New Roman" panose="02020603050405020304" pitchFamily="18" charset="0"/>
              <a:ea typeface="宋体" panose="02010600030101010101" pitchFamily="2" charset="-122"/>
            </a:endParaRPr>
          </a:p>
        </p:txBody>
      </p:sp>
      <p:grpSp>
        <p:nvGrpSpPr>
          <p:cNvPr id="106525" name="组合 6"/>
          <p:cNvGrpSpPr/>
          <p:nvPr/>
        </p:nvGrpSpPr>
        <p:grpSpPr>
          <a:xfrm>
            <a:off x="609600" y="2660650"/>
            <a:ext cx="7416800" cy="4121150"/>
            <a:chOff x="960" y="4190"/>
            <a:chExt cx="11680" cy="6490"/>
          </a:xfrm>
        </p:grpSpPr>
        <p:grpSp>
          <p:nvGrpSpPr>
            <p:cNvPr id="106526" name="Group 30"/>
            <p:cNvGrpSpPr/>
            <p:nvPr/>
          </p:nvGrpSpPr>
          <p:grpSpPr>
            <a:xfrm>
              <a:off x="5607" y="4787"/>
              <a:ext cx="5442" cy="565"/>
              <a:chOff x="2063" y="3578"/>
              <a:chExt cx="2177" cy="226"/>
            </a:xfrm>
          </p:grpSpPr>
          <p:sp>
            <p:nvSpPr>
              <p:cNvPr id="106527" name="AutoShape 31"/>
              <p:cNvSpPr/>
              <p:nvPr/>
            </p:nvSpPr>
            <p:spPr>
              <a:xfrm>
                <a:off x="2063" y="3578"/>
                <a:ext cx="907" cy="226"/>
              </a:xfrm>
              <a:prstGeom prst="wedgeRectCallout">
                <a:avLst>
                  <a:gd name="adj1" fmla="val 57278"/>
                  <a:gd name="adj2" fmla="val 4426"/>
                </a:avLst>
              </a:prstGeom>
              <a:noFill/>
              <a:ln w="9525">
                <a:noFill/>
              </a:ln>
            </p:spPr>
            <p:txBody>
              <a:bodyPr anchor="t"/>
              <a:p>
                <a:pPr lvl="0" indent="0" algn="ctr"/>
                <a:r>
                  <a:rPr lang="en-US" altLang="zh-CN" sz="2000" b="1" dirty="0">
                    <a:latin typeface="Times New Roman" panose="02020603050405020304" pitchFamily="18" charset="0"/>
                    <a:ea typeface="宋体" panose="02010600030101010101" pitchFamily="2" charset="-122"/>
                  </a:rPr>
                  <a:t>1 715 000</a:t>
                </a:r>
                <a:endParaRPr lang="en-US" altLang="zh-CN" b="1" dirty="0">
                  <a:latin typeface="Times New Roman" panose="02020603050405020304" pitchFamily="18" charset="0"/>
                  <a:ea typeface="宋体" panose="02010600030101010101" pitchFamily="2" charset="-122"/>
                </a:endParaRPr>
              </a:p>
            </p:txBody>
          </p:sp>
          <p:sp>
            <p:nvSpPr>
              <p:cNvPr id="106528" name="AutoShape 32"/>
              <p:cNvSpPr/>
              <p:nvPr/>
            </p:nvSpPr>
            <p:spPr>
              <a:xfrm>
                <a:off x="3333" y="3578"/>
                <a:ext cx="907" cy="226"/>
              </a:xfrm>
              <a:prstGeom prst="wedgeRectCallout">
                <a:avLst>
                  <a:gd name="adj1" fmla="val 57278"/>
                  <a:gd name="adj2" fmla="val 4426"/>
                </a:avLst>
              </a:prstGeom>
              <a:noFill/>
              <a:ln w="9525">
                <a:noFill/>
              </a:ln>
            </p:spPr>
            <p:txBody>
              <a:bodyPr anchor="t"/>
              <a:p>
                <a:pPr lvl="0" indent="0" algn="ctr"/>
                <a:r>
                  <a:rPr lang="en-US" altLang="zh-CN" sz="2000" b="1" dirty="0">
                    <a:latin typeface="Times New Roman" panose="02020603050405020304" pitchFamily="18" charset="0"/>
                    <a:ea typeface="宋体" panose="02010600030101010101" pitchFamily="2" charset="-122"/>
                  </a:rPr>
                  <a:t>1 715 000</a:t>
                </a:r>
                <a:endParaRPr lang="en-US" altLang="zh-CN" b="1" dirty="0">
                  <a:latin typeface="Times New Roman" panose="02020603050405020304" pitchFamily="18" charset="0"/>
                  <a:ea typeface="宋体" panose="02010600030101010101" pitchFamily="2" charset="-122"/>
                </a:endParaRPr>
              </a:p>
            </p:txBody>
          </p:sp>
        </p:grpSp>
        <p:grpSp>
          <p:nvGrpSpPr>
            <p:cNvPr id="106529" name="Group 36"/>
            <p:cNvGrpSpPr/>
            <p:nvPr/>
          </p:nvGrpSpPr>
          <p:grpSpPr>
            <a:xfrm>
              <a:off x="3567" y="5605"/>
              <a:ext cx="9072" cy="2497"/>
              <a:chOff x="1610" y="2172"/>
              <a:chExt cx="3629" cy="999"/>
            </a:xfrm>
          </p:grpSpPr>
          <p:sp>
            <p:nvSpPr>
              <p:cNvPr id="106530" name="AutoShape 37"/>
              <p:cNvSpPr/>
              <p:nvPr/>
            </p:nvSpPr>
            <p:spPr>
              <a:xfrm>
                <a:off x="1610" y="2172"/>
                <a:ext cx="3629" cy="999"/>
              </a:xfrm>
              <a:prstGeom prst="wedgeRectCallout">
                <a:avLst>
                  <a:gd name="adj1" fmla="val 20514"/>
                  <a:gd name="adj2" fmla="val -10259"/>
                </a:avLst>
              </a:prstGeom>
              <a:solidFill>
                <a:srgbClr val="FFFF99"/>
              </a:solidFill>
              <a:ln w="9525">
                <a:noFill/>
              </a:ln>
            </p:spPr>
            <p:txBody>
              <a:bodyPr anchor="t"/>
              <a:p>
                <a:pPr lvl="0" indent="0" algn="ctr"/>
                <a:endParaRPr lang="zh-CN" altLang="zh-CN" dirty="0">
                  <a:latin typeface="Times New Roman" panose="02020603050405020304" pitchFamily="18" charset="0"/>
                  <a:ea typeface="宋体" panose="02010600030101010101" pitchFamily="2" charset="-122"/>
                </a:endParaRPr>
              </a:p>
            </p:txBody>
          </p:sp>
          <p:sp>
            <p:nvSpPr>
              <p:cNvPr id="106531" name="Line 38"/>
              <p:cNvSpPr/>
              <p:nvPr/>
            </p:nvSpPr>
            <p:spPr>
              <a:xfrm>
                <a:off x="1700" y="2430"/>
                <a:ext cx="3403" cy="0"/>
              </a:xfrm>
              <a:prstGeom prst="line">
                <a:avLst/>
              </a:prstGeom>
              <a:ln w="19050" cap="flat" cmpd="sng">
                <a:solidFill>
                  <a:srgbClr val="0000FF"/>
                </a:solidFill>
                <a:prstDash val="solid"/>
                <a:round/>
                <a:headEnd type="none" w="med" len="med"/>
                <a:tailEnd type="none" w="med" len="med"/>
              </a:ln>
            </p:spPr>
          </p:sp>
          <p:sp>
            <p:nvSpPr>
              <p:cNvPr id="106532" name="Line 39"/>
              <p:cNvSpPr/>
              <p:nvPr/>
            </p:nvSpPr>
            <p:spPr>
              <a:xfrm>
                <a:off x="3425" y="2444"/>
                <a:ext cx="0" cy="681"/>
              </a:xfrm>
              <a:prstGeom prst="line">
                <a:avLst/>
              </a:prstGeom>
              <a:ln w="9525" cap="flat" cmpd="sng">
                <a:solidFill>
                  <a:srgbClr val="0000FF"/>
                </a:solidFill>
                <a:prstDash val="solid"/>
                <a:round/>
                <a:headEnd type="none" w="med" len="med"/>
                <a:tailEnd type="none" w="med" len="med"/>
              </a:ln>
            </p:spPr>
          </p:sp>
          <p:sp>
            <p:nvSpPr>
              <p:cNvPr id="106533" name="AutoShape 40"/>
              <p:cNvSpPr/>
              <p:nvPr/>
            </p:nvSpPr>
            <p:spPr>
              <a:xfrm>
                <a:off x="1837" y="2463"/>
                <a:ext cx="726" cy="270"/>
              </a:xfrm>
              <a:prstGeom prst="wedgeRoundRectCallout">
                <a:avLst>
                  <a:gd name="adj1" fmla="val 7162"/>
                  <a:gd name="adj2" fmla="val 9630"/>
                  <a:gd name="adj3" fmla="val 16667"/>
                </a:avLst>
              </a:prstGeom>
              <a:noFill/>
              <a:ln w="9525">
                <a:noFill/>
              </a:ln>
            </p:spPr>
            <p:txBody>
              <a:bodyPr anchor="t"/>
              <a:p>
                <a:pPr lvl="0" indent="0" algn="ctr"/>
                <a:r>
                  <a:rPr lang="zh-CN" altLang="en-US" dirty="0">
                    <a:solidFill>
                      <a:schemeClr val="tx2"/>
                    </a:solidFill>
                    <a:latin typeface="Times New Roman" panose="02020603050405020304" pitchFamily="18" charset="0"/>
                    <a:ea typeface="宋体" panose="02010600030101010101" pitchFamily="2" charset="-122"/>
                  </a:rPr>
                  <a:t>（略）</a:t>
                </a:r>
                <a:endParaRPr lang="zh-CN" altLang="en-US" dirty="0">
                  <a:solidFill>
                    <a:schemeClr val="tx2"/>
                  </a:solidFill>
                  <a:latin typeface="Times New Roman" panose="02020603050405020304" pitchFamily="18" charset="0"/>
                  <a:ea typeface="宋体" panose="02010600030101010101" pitchFamily="2" charset="-122"/>
                </a:endParaRPr>
              </a:p>
            </p:txBody>
          </p:sp>
          <p:sp>
            <p:nvSpPr>
              <p:cNvPr id="106534" name="Line 41"/>
              <p:cNvSpPr/>
              <p:nvPr/>
            </p:nvSpPr>
            <p:spPr>
              <a:xfrm>
                <a:off x="1700" y="2729"/>
                <a:ext cx="3403" cy="0"/>
              </a:xfrm>
              <a:prstGeom prst="line">
                <a:avLst/>
              </a:prstGeom>
              <a:ln w="9525" cap="flat" cmpd="sng">
                <a:solidFill>
                  <a:srgbClr val="0000FF"/>
                </a:solidFill>
                <a:prstDash val="solid"/>
                <a:round/>
                <a:headEnd type="none" w="med" len="med"/>
                <a:tailEnd type="none" w="med" len="med"/>
              </a:ln>
            </p:spPr>
          </p:sp>
          <p:sp>
            <p:nvSpPr>
              <p:cNvPr id="106535" name="AutoShape 42"/>
              <p:cNvSpPr/>
              <p:nvPr/>
            </p:nvSpPr>
            <p:spPr>
              <a:xfrm>
                <a:off x="1610" y="2727"/>
                <a:ext cx="1270" cy="182"/>
              </a:xfrm>
              <a:prstGeom prst="wedgeRoundRectCallout">
                <a:avLst>
                  <a:gd name="adj1" fmla="val -6616"/>
                  <a:gd name="adj2" fmla="val 38463"/>
                  <a:gd name="adj3" fmla="val 16667"/>
                </a:avLst>
              </a:prstGeom>
              <a:noFill/>
              <a:ln w="9525">
                <a:noFill/>
              </a:ln>
            </p:spPr>
            <p:txBody>
              <a:bodyPr anchor="t"/>
              <a:p>
                <a:pPr lvl="0" indent="0" algn="ctr"/>
                <a:r>
                  <a:rPr lang="zh-CN" altLang="en-US" b="1" dirty="0">
                    <a:solidFill>
                      <a:srgbClr val="0000FF"/>
                    </a:solidFill>
                    <a:latin typeface="Times New Roman" panose="02020603050405020304" pitchFamily="18" charset="0"/>
                    <a:ea typeface="宋体" panose="02010600030101010101" pitchFamily="2" charset="-122"/>
                  </a:rPr>
                  <a:t>本期增加发生额</a:t>
                </a:r>
                <a:endParaRPr lang="zh-CN" altLang="en-US" b="1" dirty="0">
                  <a:solidFill>
                    <a:srgbClr val="0000FF"/>
                  </a:solidFill>
                  <a:latin typeface="Times New Roman" panose="02020603050405020304" pitchFamily="18" charset="0"/>
                  <a:ea typeface="宋体" panose="02010600030101010101" pitchFamily="2" charset="-122"/>
                </a:endParaRPr>
              </a:p>
            </p:txBody>
          </p:sp>
          <p:sp>
            <p:nvSpPr>
              <p:cNvPr id="106536" name="AutoShape 43"/>
              <p:cNvSpPr/>
              <p:nvPr/>
            </p:nvSpPr>
            <p:spPr>
              <a:xfrm>
                <a:off x="2789" y="2751"/>
                <a:ext cx="635" cy="168"/>
              </a:xfrm>
              <a:prstGeom prst="wedgeRoundRectCallout">
                <a:avLst>
                  <a:gd name="adj1" fmla="val 36458"/>
                  <a:gd name="adj2" fmla="val 17264"/>
                  <a:gd name="adj3" fmla="val 16667"/>
                </a:avLst>
              </a:prstGeom>
              <a:noFill/>
              <a:ln w="9525">
                <a:noFill/>
              </a:ln>
            </p:spPr>
            <p:txBody>
              <a:bodyPr anchor="t"/>
              <a:p>
                <a:pPr lvl="0" indent="0"/>
                <a:r>
                  <a:rPr lang="en-US" altLang="zh-CN" sz="1600" b="1" dirty="0">
                    <a:solidFill>
                      <a:srgbClr val="0000FF"/>
                    </a:solidFill>
                    <a:latin typeface="Times New Roman" panose="02020603050405020304" pitchFamily="18" charset="0"/>
                    <a:ea typeface="宋体" panose="02010600030101010101" pitchFamily="2" charset="-122"/>
                  </a:rPr>
                  <a:t>200 000</a:t>
                </a:r>
                <a:endParaRPr lang="en-US" altLang="zh-CN" sz="1600" b="1" dirty="0">
                  <a:solidFill>
                    <a:srgbClr val="0000FF"/>
                  </a:solidFill>
                  <a:latin typeface="Times New Roman" panose="02020603050405020304" pitchFamily="18" charset="0"/>
                  <a:ea typeface="宋体" panose="02010600030101010101" pitchFamily="2" charset="-122"/>
                </a:endParaRPr>
              </a:p>
            </p:txBody>
          </p:sp>
          <p:sp>
            <p:nvSpPr>
              <p:cNvPr id="106537" name="AutoShape 44"/>
              <p:cNvSpPr/>
              <p:nvPr/>
            </p:nvSpPr>
            <p:spPr>
              <a:xfrm>
                <a:off x="3379" y="2717"/>
                <a:ext cx="1225" cy="192"/>
              </a:xfrm>
              <a:prstGeom prst="wedgeRoundRectCallout">
                <a:avLst>
                  <a:gd name="adj1" fmla="val -16204"/>
                  <a:gd name="adj2" fmla="val 33856"/>
                  <a:gd name="adj3" fmla="val 16667"/>
                </a:avLst>
              </a:prstGeom>
              <a:noFill/>
              <a:ln w="9525">
                <a:noFill/>
              </a:ln>
            </p:spPr>
            <p:txBody>
              <a:bodyPr anchor="t"/>
              <a:p>
                <a:pPr lvl="0" indent="0" algn="ctr"/>
                <a:r>
                  <a:rPr lang="zh-CN" altLang="en-US" b="1" dirty="0">
                    <a:solidFill>
                      <a:srgbClr val="0000FF"/>
                    </a:solidFill>
                    <a:latin typeface="Times New Roman" panose="02020603050405020304" pitchFamily="18" charset="0"/>
                    <a:ea typeface="宋体" panose="02010600030101010101" pitchFamily="2" charset="-122"/>
                  </a:rPr>
                  <a:t>本期减少发生额</a:t>
                </a:r>
                <a:endParaRPr lang="zh-CN" altLang="en-US" b="1" dirty="0">
                  <a:solidFill>
                    <a:srgbClr val="0000FF"/>
                  </a:solidFill>
                  <a:latin typeface="Times New Roman" panose="02020603050405020304" pitchFamily="18" charset="0"/>
                  <a:ea typeface="宋体" panose="02010600030101010101" pitchFamily="2" charset="-122"/>
                </a:endParaRPr>
              </a:p>
            </p:txBody>
          </p:sp>
          <p:sp>
            <p:nvSpPr>
              <p:cNvPr id="106538" name="AutoShape 45"/>
              <p:cNvSpPr/>
              <p:nvPr/>
            </p:nvSpPr>
            <p:spPr>
              <a:xfrm>
                <a:off x="4537" y="2741"/>
                <a:ext cx="611" cy="157"/>
              </a:xfrm>
              <a:prstGeom prst="wedgeRoundRectCallout">
                <a:avLst>
                  <a:gd name="adj1" fmla="val 39690"/>
                  <a:gd name="adj2" fmla="val 21972"/>
                  <a:gd name="adj3" fmla="val 16667"/>
                </a:avLst>
              </a:prstGeom>
              <a:noFill/>
              <a:ln w="9525">
                <a:noFill/>
              </a:ln>
            </p:spPr>
            <p:txBody>
              <a:bodyPr anchor="t"/>
              <a:p>
                <a:pPr lvl="0" indent="0"/>
                <a:r>
                  <a:rPr lang="en-US" altLang="zh-CN" sz="1600" b="1" dirty="0">
                    <a:solidFill>
                      <a:srgbClr val="0000FF"/>
                    </a:solidFill>
                    <a:latin typeface="Times New Roman" panose="02020603050405020304" pitchFamily="18" charset="0"/>
                    <a:ea typeface="宋体" panose="02010600030101010101" pitchFamily="2" charset="-122"/>
                  </a:rPr>
                  <a:t>   71 000</a:t>
                </a:r>
                <a:endParaRPr lang="en-US" altLang="zh-CN" sz="1600" b="1" dirty="0">
                  <a:solidFill>
                    <a:srgbClr val="0000FF"/>
                  </a:solidFill>
                  <a:latin typeface="Times New Roman" panose="02020603050405020304" pitchFamily="18" charset="0"/>
                  <a:ea typeface="宋体" panose="02010600030101010101" pitchFamily="2" charset="-122"/>
                </a:endParaRPr>
              </a:p>
            </p:txBody>
          </p:sp>
          <p:sp>
            <p:nvSpPr>
              <p:cNvPr id="106539" name="AutoShape 46"/>
              <p:cNvSpPr/>
              <p:nvPr/>
            </p:nvSpPr>
            <p:spPr>
              <a:xfrm>
                <a:off x="1610" y="2901"/>
                <a:ext cx="816" cy="270"/>
              </a:xfrm>
              <a:prstGeom prst="wedgeRoundRectCallout">
                <a:avLst>
                  <a:gd name="adj1" fmla="val 856"/>
                  <a:gd name="adj2" fmla="val 9630"/>
                  <a:gd name="adj3" fmla="val 16667"/>
                </a:avLst>
              </a:prstGeom>
              <a:noFill/>
              <a:ln w="9525">
                <a:noFill/>
              </a:ln>
            </p:spPr>
            <p:txBody>
              <a:bodyPr anchor="t"/>
              <a:p>
                <a:pPr lvl="0" indent="0" algn="ctr"/>
                <a:r>
                  <a:rPr lang="zh-CN" altLang="en-US" b="1" dirty="0">
                    <a:solidFill>
                      <a:schemeClr val="tx2"/>
                    </a:solidFill>
                    <a:latin typeface="Times New Roman" panose="02020603050405020304" pitchFamily="18" charset="0"/>
                    <a:ea typeface="宋体" panose="02010600030101010101" pitchFamily="2" charset="-122"/>
                  </a:rPr>
                  <a:t>期末余额</a:t>
                </a:r>
                <a:endParaRPr lang="zh-CN" altLang="en-US" b="1" dirty="0">
                  <a:solidFill>
                    <a:schemeClr val="tx2"/>
                  </a:solidFill>
                  <a:latin typeface="Times New Roman" panose="02020603050405020304" pitchFamily="18" charset="0"/>
                  <a:ea typeface="宋体" panose="02010600030101010101" pitchFamily="2" charset="-122"/>
                </a:endParaRPr>
              </a:p>
            </p:txBody>
          </p:sp>
          <p:sp>
            <p:nvSpPr>
              <p:cNvPr id="106540" name="AutoShape 47"/>
              <p:cNvSpPr/>
              <p:nvPr/>
            </p:nvSpPr>
            <p:spPr>
              <a:xfrm>
                <a:off x="2608" y="2922"/>
                <a:ext cx="862" cy="212"/>
              </a:xfrm>
              <a:prstGeom prst="wedgeRoundRectCallout">
                <a:avLst>
                  <a:gd name="adj1" fmla="val 61255"/>
                  <a:gd name="adj2" fmla="val 33019"/>
                  <a:gd name="adj3" fmla="val 16667"/>
                </a:avLst>
              </a:prstGeom>
              <a:noFill/>
              <a:ln w="9525">
                <a:noFill/>
              </a:ln>
            </p:spPr>
            <p:txBody>
              <a:bodyPr anchor="t"/>
              <a:p>
                <a:pPr lvl="0" indent="0" algn="ctr"/>
                <a:r>
                  <a:rPr lang="en-US" altLang="zh-CN" sz="1600" b="1" dirty="0">
                    <a:solidFill>
                      <a:schemeClr val="tx2"/>
                    </a:solidFill>
                    <a:latin typeface="Times New Roman" panose="02020603050405020304" pitchFamily="18" charset="0"/>
                    <a:ea typeface="宋体" panose="02010600030101010101" pitchFamily="2" charset="-122"/>
                  </a:rPr>
                  <a:t>  979 000</a:t>
                </a:r>
                <a:endParaRPr lang="en-US" altLang="zh-CN" sz="1600" b="1" dirty="0">
                  <a:solidFill>
                    <a:schemeClr val="tx2"/>
                  </a:solidFill>
                  <a:latin typeface="Times New Roman" panose="02020603050405020304" pitchFamily="18" charset="0"/>
                  <a:ea typeface="宋体" panose="02010600030101010101" pitchFamily="2" charset="-122"/>
                </a:endParaRPr>
              </a:p>
            </p:txBody>
          </p:sp>
          <p:sp>
            <p:nvSpPr>
              <p:cNvPr id="106541" name="AutoShape 48"/>
              <p:cNvSpPr/>
              <p:nvPr/>
            </p:nvSpPr>
            <p:spPr>
              <a:xfrm>
                <a:off x="1792" y="2196"/>
                <a:ext cx="453" cy="227"/>
              </a:xfrm>
              <a:prstGeom prst="wedgeRectCallout">
                <a:avLst>
                  <a:gd name="adj1" fmla="val 38301"/>
                  <a:gd name="adj2" fmla="val 11676"/>
                </a:avLst>
              </a:prstGeom>
              <a:solidFill>
                <a:srgbClr val="FFFF99"/>
              </a:solidFill>
              <a:ln w="9525">
                <a:noFill/>
              </a:ln>
            </p:spPr>
            <p:txBody>
              <a:bodyPr anchor="t"/>
              <a:p>
                <a:pPr lvl="0" indent="0" algn="ctr"/>
                <a:r>
                  <a:rPr lang="zh-CN" altLang="en-US" dirty="0">
                    <a:latin typeface="Times New Roman" panose="02020603050405020304" pitchFamily="18" charset="0"/>
                    <a:ea typeface="宋体" panose="02010600030101010101" pitchFamily="2" charset="-122"/>
                  </a:rPr>
                  <a:t>借方</a:t>
                </a:r>
                <a:endParaRPr lang="zh-CN" altLang="en-US" dirty="0">
                  <a:latin typeface="Times New Roman" panose="02020603050405020304" pitchFamily="18" charset="0"/>
                  <a:ea typeface="宋体" panose="02010600030101010101" pitchFamily="2" charset="-122"/>
                </a:endParaRPr>
              </a:p>
            </p:txBody>
          </p:sp>
          <p:sp>
            <p:nvSpPr>
              <p:cNvPr id="106542" name="AutoShape 49"/>
              <p:cNvSpPr/>
              <p:nvPr/>
            </p:nvSpPr>
            <p:spPr>
              <a:xfrm>
                <a:off x="4605" y="2205"/>
                <a:ext cx="453" cy="195"/>
              </a:xfrm>
              <a:prstGeom prst="wedgeRectCallout">
                <a:avLst>
                  <a:gd name="adj1" fmla="val 38301"/>
                  <a:gd name="adj2" fmla="val 21796"/>
                </a:avLst>
              </a:prstGeom>
              <a:solidFill>
                <a:srgbClr val="FFFF99"/>
              </a:solidFill>
              <a:ln w="9525">
                <a:noFill/>
              </a:ln>
            </p:spPr>
            <p:txBody>
              <a:bodyPr anchor="t"/>
              <a:p>
                <a:pPr lvl="0" indent="0" algn="ctr"/>
                <a:r>
                  <a:rPr lang="zh-CN" altLang="en-US" dirty="0">
                    <a:latin typeface="Times New Roman" panose="02020603050405020304" pitchFamily="18" charset="0"/>
                    <a:ea typeface="宋体" panose="02010600030101010101" pitchFamily="2" charset="-122"/>
                  </a:rPr>
                  <a:t>贷方</a:t>
                </a:r>
                <a:endParaRPr lang="zh-CN" altLang="en-US" dirty="0">
                  <a:latin typeface="Times New Roman" panose="02020603050405020304" pitchFamily="18" charset="0"/>
                  <a:ea typeface="宋体" panose="02010600030101010101" pitchFamily="2" charset="-122"/>
                </a:endParaRPr>
              </a:p>
            </p:txBody>
          </p:sp>
          <p:sp>
            <p:nvSpPr>
              <p:cNvPr id="106543" name="AutoShape 50"/>
              <p:cNvSpPr/>
              <p:nvPr/>
            </p:nvSpPr>
            <p:spPr>
              <a:xfrm>
                <a:off x="2971" y="2172"/>
                <a:ext cx="908" cy="240"/>
              </a:xfrm>
              <a:prstGeom prst="wedgeRectCallout">
                <a:avLst>
                  <a:gd name="adj1" fmla="val 36565"/>
                  <a:gd name="adj2" fmla="val -19583"/>
                </a:avLst>
              </a:prstGeom>
              <a:solidFill>
                <a:srgbClr val="FFFF99"/>
              </a:solidFill>
              <a:ln w="9525">
                <a:noFill/>
              </a:ln>
            </p:spPr>
            <p:txBody>
              <a:bodyPr anchor="t"/>
              <a:p>
                <a:pPr lvl="0" indent="0" algn="ctr"/>
                <a:r>
                  <a:rPr lang="zh-CN" altLang="en-US" sz="2000" b="1" dirty="0">
                    <a:latin typeface="Times New Roman" panose="02020603050405020304" pitchFamily="18" charset="0"/>
                    <a:ea typeface="宋体" panose="02010600030101010101" pitchFamily="2" charset="-122"/>
                  </a:rPr>
                  <a:t>银行存款</a:t>
                </a:r>
                <a:endParaRPr lang="zh-CN" altLang="en-US" dirty="0">
                  <a:latin typeface="Times New Roman" panose="02020603050405020304" pitchFamily="18" charset="0"/>
                  <a:ea typeface="宋体" panose="02010600030101010101" pitchFamily="2" charset="-122"/>
                </a:endParaRPr>
              </a:p>
            </p:txBody>
          </p:sp>
          <p:sp>
            <p:nvSpPr>
              <p:cNvPr id="106544" name="AutoShape 51"/>
              <p:cNvSpPr/>
              <p:nvPr/>
            </p:nvSpPr>
            <p:spPr>
              <a:xfrm>
                <a:off x="3515" y="2445"/>
                <a:ext cx="726" cy="270"/>
              </a:xfrm>
              <a:prstGeom prst="wedgeRoundRectCallout">
                <a:avLst>
                  <a:gd name="adj1" fmla="val 7162"/>
                  <a:gd name="adj2" fmla="val 9630"/>
                  <a:gd name="adj3" fmla="val 16667"/>
                </a:avLst>
              </a:prstGeom>
              <a:noFill/>
              <a:ln w="9525">
                <a:noFill/>
              </a:ln>
            </p:spPr>
            <p:txBody>
              <a:bodyPr anchor="t"/>
              <a:p>
                <a:pPr lvl="0" indent="0" algn="ctr"/>
                <a:r>
                  <a:rPr lang="zh-CN" altLang="en-US" dirty="0">
                    <a:solidFill>
                      <a:schemeClr val="tx2"/>
                    </a:solidFill>
                    <a:latin typeface="Times New Roman" panose="02020603050405020304" pitchFamily="18" charset="0"/>
                    <a:ea typeface="宋体" panose="02010600030101010101" pitchFamily="2" charset="-122"/>
                  </a:rPr>
                  <a:t>（略）</a:t>
                </a:r>
                <a:endParaRPr lang="zh-CN" altLang="en-US" dirty="0">
                  <a:solidFill>
                    <a:schemeClr val="tx2"/>
                  </a:solidFill>
                  <a:latin typeface="Times New Roman" panose="02020603050405020304" pitchFamily="18" charset="0"/>
                  <a:ea typeface="宋体" panose="02010600030101010101" pitchFamily="2" charset="-122"/>
                </a:endParaRPr>
              </a:p>
            </p:txBody>
          </p:sp>
        </p:grpSp>
        <p:grpSp>
          <p:nvGrpSpPr>
            <p:cNvPr id="106545" name="Group 54"/>
            <p:cNvGrpSpPr/>
            <p:nvPr/>
          </p:nvGrpSpPr>
          <p:grpSpPr>
            <a:xfrm>
              <a:off x="3567" y="8157"/>
              <a:ext cx="9072" cy="2522"/>
              <a:chOff x="1383" y="3225"/>
              <a:chExt cx="3629" cy="1009"/>
            </a:xfrm>
          </p:grpSpPr>
          <p:sp>
            <p:nvSpPr>
              <p:cNvPr id="106546" name="AutoShape 55"/>
              <p:cNvSpPr/>
              <p:nvPr/>
            </p:nvSpPr>
            <p:spPr>
              <a:xfrm>
                <a:off x="1383" y="3225"/>
                <a:ext cx="3629" cy="1009"/>
              </a:xfrm>
              <a:prstGeom prst="wedgeRectCallout">
                <a:avLst>
                  <a:gd name="adj1" fmla="val 20514"/>
                  <a:gd name="adj2" fmla="val -10653"/>
                </a:avLst>
              </a:prstGeom>
              <a:solidFill>
                <a:srgbClr val="FFFF99"/>
              </a:solidFill>
              <a:ln w="9525">
                <a:noFill/>
              </a:ln>
            </p:spPr>
            <p:txBody>
              <a:bodyPr anchor="t"/>
              <a:p>
                <a:pPr lvl="0" indent="0" algn="ctr"/>
                <a:endParaRPr lang="zh-CN" altLang="zh-CN" dirty="0">
                  <a:latin typeface="Times New Roman" panose="02020603050405020304" pitchFamily="18" charset="0"/>
                  <a:ea typeface="宋体" panose="02010600030101010101" pitchFamily="2" charset="-122"/>
                </a:endParaRPr>
              </a:p>
            </p:txBody>
          </p:sp>
          <p:sp>
            <p:nvSpPr>
              <p:cNvPr id="106547" name="Line 56"/>
              <p:cNvSpPr/>
              <p:nvPr/>
            </p:nvSpPr>
            <p:spPr>
              <a:xfrm>
                <a:off x="1474" y="3483"/>
                <a:ext cx="3403" cy="0"/>
              </a:xfrm>
              <a:prstGeom prst="line">
                <a:avLst/>
              </a:prstGeom>
              <a:ln w="19050" cap="flat" cmpd="sng">
                <a:solidFill>
                  <a:srgbClr val="0000FF"/>
                </a:solidFill>
                <a:prstDash val="solid"/>
                <a:round/>
                <a:headEnd type="none" w="med" len="med"/>
                <a:tailEnd type="none" w="med" len="med"/>
              </a:ln>
            </p:spPr>
          </p:sp>
          <p:sp>
            <p:nvSpPr>
              <p:cNvPr id="106548" name="Line 57"/>
              <p:cNvSpPr/>
              <p:nvPr/>
            </p:nvSpPr>
            <p:spPr>
              <a:xfrm flipH="1">
                <a:off x="3197" y="3508"/>
                <a:ext cx="0" cy="680"/>
              </a:xfrm>
              <a:prstGeom prst="line">
                <a:avLst/>
              </a:prstGeom>
              <a:ln w="9525" cap="flat" cmpd="sng">
                <a:solidFill>
                  <a:srgbClr val="0000FF"/>
                </a:solidFill>
                <a:prstDash val="solid"/>
                <a:round/>
                <a:headEnd type="none" w="med" len="med"/>
                <a:tailEnd type="none" w="med" len="med"/>
              </a:ln>
            </p:spPr>
          </p:sp>
          <p:sp>
            <p:nvSpPr>
              <p:cNvPr id="106549" name="AutoShape 58"/>
              <p:cNvSpPr/>
              <p:nvPr/>
            </p:nvSpPr>
            <p:spPr>
              <a:xfrm>
                <a:off x="1474" y="3520"/>
                <a:ext cx="771" cy="260"/>
              </a:xfrm>
              <a:prstGeom prst="wedgeRoundRectCallout">
                <a:avLst>
                  <a:gd name="adj1" fmla="val 42866"/>
                  <a:gd name="adj2" fmla="val -1921"/>
                  <a:gd name="adj3" fmla="val 16667"/>
                </a:avLst>
              </a:prstGeom>
              <a:noFill/>
              <a:ln w="9525">
                <a:noFill/>
              </a:ln>
            </p:spPr>
            <p:txBody>
              <a:bodyPr anchor="t"/>
              <a:p>
                <a:pPr lvl="0" indent="0"/>
                <a:r>
                  <a:rPr lang="en-US" altLang="zh-CN" dirty="0">
                    <a:solidFill>
                      <a:schemeClr val="tx2"/>
                    </a:solidFill>
                    <a:latin typeface="宋体" panose="02010600030101010101" pitchFamily="2" charset="-122"/>
                    <a:ea typeface="宋体" panose="02010600030101010101" pitchFamily="2" charset="-122"/>
                  </a:rPr>
                  <a:t>  </a:t>
                </a:r>
                <a:r>
                  <a:rPr lang="zh-CN" altLang="en-US" dirty="0">
                    <a:solidFill>
                      <a:schemeClr val="tx2"/>
                    </a:solidFill>
                    <a:latin typeface="宋体" panose="02010600030101010101" pitchFamily="2" charset="-122"/>
                    <a:ea typeface="宋体" panose="02010600030101010101" pitchFamily="2" charset="-122"/>
                  </a:rPr>
                  <a:t>（略）</a:t>
                </a:r>
                <a:endParaRPr lang="zh-CN" altLang="en-US" dirty="0">
                  <a:solidFill>
                    <a:schemeClr val="tx2"/>
                  </a:solidFill>
                  <a:latin typeface="宋体" panose="02010600030101010101" pitchFamily="2" charset="-122"/>
                  <a:ea typeface="宋体" panose="02010600030101010101" pitchFamily="2" charset="-122"/>
                </a:endParaRPr>
              </a:p>
            </p:txBody>
          </p:sp>
          <p:sp>
            <p:nvSpPr>
              <p:cNvPr id="106550" name="Line 59"/>
              <p:cNvSpPr/>
              <p:nvPr/>
            </p:nvSpPr>
            <p:spPr>
              <a:xfrm>
                <a:off x="1473" y="3780"/>
                <a:ext cx="3403" cy="0"/>
              </a:xfrm>
              <a:prstGeom prst="line">
                <a:avLst/>
              </a:prstGeom>
              <a:ln w="9525" cap="flat" cmpd="sng">
                <a:solidFill>
                  <a:srgbClr val="0000FF"/>
                </a:solidFill>
                <a:prstDash val="solid"/>
                <a:round/>
                <a:headEnd type="none" w="med" len="med"/>
                <a:tailEnd type="none" w="med" len="med"/>
              </a:ln>
            </p:spPr>
          </p:sp>
          <p:sp>
            <p:nvSpPr>
              <p:cNvPr id="106551" name="AutoShape 60"/>
              <p:cNvSpPr/>
              <p:nvPr/>
            </p:nvSpPr>
            <p:spPr>
              <a:xfrm>
                <a:off x="1383" y="3780"/>
                <a:ext cx="1270" cy="182"/>
              </a:xfrm>
              <a:prstGeom prst="wedgeRoundRectCallout">
                <a:avLst>
                  <a:gd name="adj1" fmla="val -6616"/>
                  <a:gd name="adj2" fmla="val 38463"/>
                  <a:gd name="adj3" fmla="val 16667"/>
                </a:avLst>
              </a:prstGeom>
              <a:noFill/>
              <a:ln w="9525">
                <a:noFill/>
              </a:ln>
            </p:spPr>
            <p:txBody>
              <a:bodyPr anchor="t"/>
              <a:p>
                <a:pPr lvl="0" indent="0" algn="ctr"/>
                <a:r>
                  <a:rPr lang="zh-CN" altLang="en-US" b="1" dirty="0">
                    <a:solidFill>
                      <a:srgbClr val="0000FF"/>
                    </a:solidFill>
                    <a:latin typeface="Times New Roman" panose="02020603050405020304" pitchFamily="18" charset="0"/>
                    <a:ea typeface="宋体" panose="02010600030101010101" pitchFamily="2" charset="-122"/>
                  </a:rPr>
                  <a:t>本期减少发生额</a:t>
                </a:r>
                <a:endParaRPr lang="zh-CN" altLang="en-US" b="1" dirty="0">
                  <a:solidFill>
                    <a:srgbClr val="0000FF"/>
                  </a:solidFill>
                  <a:latin typeface="Times New Roman" panose="02020603050405020304" pitchFamily="18" charset="0"/>
                  <a:ea typeface="宋体" panose="02010600030101010101" pitchFamily="2" charset="-122"/>
                </a:endParaRPr>
              </a:p>
            </p:txBody>
          </p:sp>
          <p:sp>
            <p:nvSpPr>
              <p:cNvPr id="106552" name="AutoShape 61"/>
              <p:cNvSpPr/>
              <p:nvPr/>
            </p:nvSpPr>
            <p:spPr>
              <a:xfrm>
                <a:off x="2562" y="3804"/>
                <a:ext cx="635" cy="168"/>
              </a:xfrm>
              <a:prstGeom prst="wedgeRoundRectCallout">
                <a:avLst>
                  <a:gd name="adj1" fmla="val 36458"/>
                  <a:gd name="adj2" fmla="val 17264"/>
                  <a:gd name="adj3" fmla="val 16667"/>
                </a:avLst>
              </a:prstGeom>
              <a:noFill/>
              <a:ln w="9525">
                <a:noFill/>
              </a:ln>
            </p:spPr>
            <p:txBody>
              <a:bodyPr anchor="t"/>
              <a:p>
                <a:pPr lvl="0" indent="0"/>
                <a:r>
                  <a:rPr lang="en-US" altLang="zh-CN" sz="1600" b="1" dirty="0">
                    <a:solidFill>
                      <a:srgbClr val="0000FF"/>
                    </a:solidFill>
                    <a:latin typeface="Times New Roman" panose="02020603050405020304" pitchFamily="18" charset="0"/>
                    <a:ea typeface="宋体" panose="02010600030101010101" pitchFamily="2" charset="-122"/>
                  </a:rPr>
                  <a:t>30 000</a:t>
                </a:r>
                <a:endParaRPr lang="en-US" altLang="zh-CN" sz="1600" b="1" dirty="0">
                  <a:solidFill>
                    <a:srgbClr val="0000FF"/>
                  </a:solidFill>
                  <a:latin typeface="Times New Roman" panose="02020603050405020304" pitchFamily="18" charset="0"/>
                  <a:ea typeface="宋体" panose="02010600030101010101" pitchFamily="2" charset="-122"/>
                </a:endParaRPr>
              </a:p>
            </p:txBody>
          </p:sp>
          <p:sp>
            <p:nvSpPr>
              <p:cNvPr id="106553" name="AutoShape 62"/>
              <p:cNvSpPr/>
              <p:nvPr/>
            </p:nvSpPr>
            <p:spPr>
              <a:xfrm>
                <a:off x="3154" y="3780"/>
                <a:ext cx="1225" cy="192"/>
              </a:xfrm>
              <a:prstGeom prst="wedgeRoundRectCallout">
                <a:avLst>
                  <a:gd name="adj1" fmla="val -16120"/>
                  <a:gd name="adj2" fmla="val 33856"/>
                  <a:gd name="adj3" fmla="val 16667"/>
                </a:avLst>
              </a:prstGeom>
              <a:noFill/>
              <a:ln w="9525">
                <a:noFill/>
              </a:ln>
            </p:spPr>
            <p:txBody>
              <a:bodyPr anchor="t"/>
              <a:p>
                <a:pPr lvl="0" indent="0" algn="ctr"/>
                <a:r>
                  <a:rPr lang="zh-CN" altLang="en-US" b="1" dirty="0">
                    <a:solidFill>
                      <a:srgbClr val="0000FF"/>
                    </a:solidFill>
                    <a:latin typeface="Times New Roman" panose="02020603050405020304" pitchFamily="18" charset="0"/>
                    <a:ea typeface="宋体" panose="02010600030101010101" pitchFamily="2" charset="-122"/>
                  </a:rPr>
                  <a:t>本期增加发生额</a:t>
                </a:r>
                <a:endParaRPr lang="zh-CN" altLang="en-US" b="1" dirty="0">
                  <a:solidFill>
                    <a:srgbClr val="0000FF"/>
                  </a:solidFill>
                  <a:latin typeface="Times New Roman" panose="02020603050405020304" pitchFamily="18" charset="0"/>
                  <a:ea typeface="宋体" panose="02010600030101010101" pitchFamily="2" charset="-122"/>
                </a:endParaRPr>
              </a:p>
            </p:txBody>
          </p:sp>
          <p:sp>
            <p:nvSpPr>
              <p:cNvPr id="106554" name="AutoShape 63"/>
              <p:cNvSpPr/>
              <p:nvPr/>
            </p:nvSpPr>
            <p:spPr>
              <a:xfrm>
                <a:off x="4286" y="3794"/>
                <a:ext cx="635" cy="168"/>
              </a:xfrm>
              <a:prstGeom prst="wedgeRoundRectCallout">
                <a:avLst>
                  <a:gd name="adj1" fmla="val 36458"/>
                  <a:gd name="adj2" fmla="val 17264"/>
                  <a:gd name="adj3" fmla="val 16667"/>
                </a:avLst>
              </a:prstGeom>
              <a:noFill/>
              <a:ln w="9525">
                <a:noFill/>
              </a:ln>
            </p:spPr>
            <p:txBody>
              <a:bodyPr anchor="t"/>
              <a:p>
                <a:pPr lvl="0" indent="0"/>
                <a:r>
                  <a:rPr lang="en-US" altLang="zh-CN" sz="1600" b="1" dirty="0">
                    <a:solidFill>
                      <a:srgbClr val="0000FF"/>
                    </a:solidFill>
                    <a:latin typeface="Times New Roman" panose="02020603050405020304" pitchFamily="18" charset="0"/>
                    <a:ea typeface="宋体" panose="02010600030101010101" pitchFamily="2" charset="-122"/>
                  </a:rPr>
                  <a:t>  5 000</a:t>
                </a:r>
                <a:endParaRPr lang="en-US" altLang="zh-CN" sz="1600" b="1" dirty="0">
                  <a:solidFill>
                    <a:srgbClr val="0000FF"/>
                  </a:solidFill>
                  <a:latin typeface="Times New Roman" panose="02020603050405020304" pitchFamily="18" charset="0"/>
                  <a:ea typeface="宋体" panose="02010600030101010101" pitchFamily="2" charset="-122"/>
                </a:endParaRPr>
              </a:p>
            </p:txBody>
          </p:sp>
          <p:sp>
            <p:nvSpPr>
              <p:cNvPr id="106555" name="AutoShape 64"/>
              <p:cNvSpPr/>
              <p:nvPr/>
            </p:nvSpPr>
            <p:spPr>
              <a:xfrm>
                <a:off x="3152" y="3962"/>
                <a:ext cx="816" cy="226"/>
              </a:xfrm>
              <a:prstGeom prst="wedgeRoundRectCallout">
                <a:avLst>
                  <a:gd name="adj1" fmla="val 856"/>
                  <a:gd name="adj2" fmla="val 21241"/>
                  <a:gd name="adj3" fmla="val 16667"/>
                </a:avLst>
              </a:prstGeom>
              <a:noFill/>
              <a:ln w="9525">
                <a:noFill/>
              </a:ln>
            </p:spPr>
            <p:txBody>
              <a:bodyPr anchor="t"/>
              <a:p>
                <a:pPr lvl="0" indent="0" algn="ctr"/>
                <a:r>
                  <a:rPr lang="zh-CN" altLang="en-US" b="1" dirty="0">
                    <a:solidFill>
                      <a:schemeClr val="tx2"/>
                    </a:solidFill>
                    <a:latin typeface="Times New Roman" panose="02020603050405020304" pitchFamily="18" charset="0"/>
                    <a:ea typeface="宋体" panose="02010600030101010101" pitchFamily="2" charset="-122"/>
                  </a:rPr>
                  <a:t>期末余额</a:t>
                </a:r>
                <a:endParaRPr lang="zh-CN" altLang="en-US" b="1" dirty="0">
                  <a:solidFill>
                    <a:schemeClr val="tx2"/>
                  </a:solidFill>
                  <a:latin typeface="Times New Roman" panose="02020603050405020304" pitchFamily="18" charset="0"/>
                  <a:ea typeface="宋体" panose="02010600030101010101" pitchFamily="2" charset="-122"/>
                </a:endParaRPr>
              </a:p>
            </p:txBody>
          </p:sp>
          <p:sp>
            <p:nvSpPr>
              <p:cNvPr id="106556" name="AutoShape 65"/>
              <p:cNvSpPr/>
              <p:nvPr/>
            </p:nvSpPr>
            <p:spPr>
              <a:xfrm>
                <a:off x="4083" y="3986"/>
                <a:ext cx="862" cy="212"/>
              </a:xfrm>
              <a:prstGeom prst="wedgeRoundRectCallout">
                <a:avLst>
                  <a:gd name="adj1" fmla="val 61255"/>
                  <a:gd name="adj2" fmla="val 25944"/>
                  <a:gd name="adj3" fmla="val 16667"/>
                </a:avLst>
              </a:prstGeom>
              <a:noFill/>
              <a:ln w="9525">
                <a:noFill/>
              </a:ln>
            </p:spPr>
            <p:txBody>
              <a:bodyPr anchor="t"/>
              <a:p>
                <a:pPr lvl="0" indent="0" algn="ctr"/>
                <a:r>
                  <a:rPr lang="en-US" altLang="zh-CN" sz="1600" b="1" dirty="0">
                    <a:solidFill>
                      <a:schemeClr val="tx2"/>
                    </a:solidFill>
                    <a:latin typeface="Times New Roman" panose="02020603050405020304" pitchFamily="18" charset="0"/>
                    <a:ea typeface="宋体" panose="02010600030101010101" pitchFamily="2" charset="-122"/>
                  </a:rPr>
                  <a:t>      95 000</a:t>
                </a:r>
                <a:endParaRPr lang="en-US" altLang="zh-CN" sz="1600" b="1" dirty="0">
                  <a:solidFill>
                    <a:schemeClr val="tx2"/>
                  </a:solidFill>
                  <a:latin typeface="Times New Roman" panose="02020603050405020304" pitchFamily="18" charset="0"/>
                  <a:ea typeface="宋体" panose="02010600030101010101" pitchFamily="2" charset="-122"/>
                </a:endParaRPr>
              </a:p>
            </p:txBody>
          </p:sp>
          <p:sp>
            <p:nvSpPr>
              <p:cNvPr id="106557" name="AutoShape 66"/>
              <p:cNvSpPr/>
              <p:nvPr/>
            </p:nvSpPr>
            <p:spPr>
              <a:xfrm>
                <a:off x="1519" y="3247"/>
                <a:ext cx="453" cy="227"/>
              </a:xfrm>
              <a:prstGeom prst="wedgeRectCallout">
                <a:avLst>
                  <a:gd name="adj1" fmla="val 38301"/>
                  <a:gd name="adj2" fmla="val 11676"/>
                </a:avLst>
              </a:prstGeom>
              <a:solidFill>
                <a:srgbClr val="FFFF99"/>
              </a:solidFill>
              <a:ln w="9525">
                <a:noFill/>
              </a:ln>
            </p:spPr>
            <p:txBody>
              <a:bodyPr anchor="t"/>
              <a:p>
                <a:pPr lvl="0" indent="0" algn="ctr"/>
                <a:r>
                  <a:rPr lang="zh-CN" altLang="en-US" dirty="0">
                    <a:latin typeface="Times New Roman" panose="02020603050405020304" pitchFamily="18" charset="0"/>
                    <a:ea typeface="宋体" panose="02010600030101010101" pitchFamily="2" charset="-122"/>
                  </a:rPr>
                  <a:t>借方</a:t>
                </a:r>
                <a:endParaRPr lang="zh-CN" altLang="en-US" dirty="0">
                  <a:latin typeface="Times New Roman" panose="02020603050405020304" pitchFamily="18" charset="0"/>
                  <a:ea typeface="宋体" panose="02010600030101010101" pitchFamily="2" charset="-122"/>
                </a:endParaRPr>
              </a:p>
            </p:txBody>
          </p:sp>
          <p:sp>
            <p:nvSpPr>
              <p:cNvPr id="106558" name="AutoShape 67"/>
              <p:cNvSpPr/>
              <p:nvPr/>
            </p:nvSpPr>
            <p:spPr>
              <a:xfrm>
                <a:off x="4332" y="3244"/>
                <a:ext cx="453" cy="227"/>
              </a:xfrm>
              <a:prstGeom prst="wedgeRectCallout">
                <a:avLst>
                  <a:gd name="adj1" fmla="val 38301"/>
                  <a:gd name="adj2" fmla="val 11676"/>
                </a:avLst>
              </a:prstGeom>
              <a:solidFill>
                <a:srgbClr val="FFFF99"/>
              </a:solidFill>
              <a:ln w="9525">
                <a:noFill/>
              </a:ln>
            </p:spPr>
            <p:txBody>
              <a:bodyPr anchor="t"/>
              <a:p>
                <a:pPr lvl="0" indent="0" algn="ctr"/>
                <a:r>
                  <a:rPr lang="zh-CN" altLang="en-US" dirty="0">
                    <a:latin typeface="Times New Roman" panose="02020603050405020304" pitchFamily="18" charset="0"/>
                    <a:ea typeface="宋体" panose="02010600030101010101" pitchFamily="2" charset="-122"/>
                  </a:rPr>
                  <a:t>贷方</a:t>
                </a:r>
                <a:endParaRPr lang="zh-CN" altLang="en-US" dirty="0">
                  <a:latin typeface="Times New Roman" panose="02020603050405020304" pitchFamily="18" charset="0"/>
                  <a:ea typeface="宋体" panose="02010600030101010101" pitchFamily="2" charset="-122"/>
                </a:endParaRPr>
              </a:p>
            </p:txBody>
          </p:sp>
          <p:sp>
            <p:nvSpPr>
              <p:cNvPr id="106559" name="AutoShape 68"/>
              <p:cNvSpPr/>
              <p:nvPr/>
            </p:nvSpPr>
            <p:spPr>
              <a:xfrm>
                <a:off x="2770" y="3245"/>
                <a:ext cx="908" cy="218"/>
              </a:xfrm>
              <a:prstGeom prst="wedgeRectCallout">
                <a:avLst>
                  <a:gd name="adj1" fmla="val 36565"/>
                  <a:gd name="adj2" fmla="val -16514"/>
                </a:avLst>
              </a:prstGeom>
              <a:solidFill>
                <a:srgbClr val="FFFF99"/>
              </a:solidFill>
              <a:ln w="9525">
                <a:noFill/>
              </a:ln>
            </p:spPr>
            <p:txBody>
              <a:bodyPr anchor="t"/>
              <a:p>
                <a:pPr lvl="0" indent="0" algn="ctr"/>
                <a:r>
                  <a:rPr lang="zh-CN" altLang="en-US" b="1" dirty="0">
                    <a:latin typeface="Times New Roman" panose="02020603050405020304" pitchFamily="18" charset="0"/>
                    <a:ea typeface="宋体" panose="02010600030101010101" pitchFamily="2" charset="-122"/>
                  </a:rPr>
                  <a:t>应付账款</a:t>
                </a:r>
                <a:endParaRPr lang="zh-CN" altLang="en-US" b="1" dirty="0">
                  <a:latin typeface="Times New Roman" panose="02020603050405020304" pitchFamily="18" charset="0"/>
                  <a:ea typeface="宋体" panose="02010600030101010101" pitchFamily="2" charset="-122"/>
                </a:endParaRPr>
              </a:p>
            </p:txBody>
          </p:sp>
          <p:sp>
            <p:nvSpPr>
              <p:cNvPr id="106560" name="AutoShape 69"/>
              <p:cNvSpPr/>
              <p:nvPr/>
            </p:nvSpPr>
            <p:spPr>
              <a:xfrm>
                <a:off x="3198" y="3508"/>
                <a:ext cx="771" cy="260"/>
              </a:xfrm>
              <a:prstGeom prst="wedgeRoundRectCallout">
                <a:avLst>
                  <a:gd name="adj1" fmla="val 42866"/>
                  <a:gd name="adj2" fmla="val -1921"/>
                  <a:gd name="adj3" fmla="val 16667"/>
                </a:avLst>
              </a:prstGeom>
              <a:noFill/>
              <a:ln w="9525">
                <a:noFill/>
              </a:ln>
            </p:spPr>
            <p:txBody>
              <a:bodyPr anchor="t"/>
              <a:p>
                <a:pPr lvl="0" indent="0"/>
                <a:r>
                  <a:rPr lang="en-US" altLang="zh-CN" dirty="0">
                    <a:solidFill>
                      <a:schemeClr val="tx2"/>
                    </a:solidFill>
                    <a:latin typeface="宋体" panose="02010600030101010101" pitchFamily="2" charset="-122"/>
                    <a:ea typeface="宋体" panose="02010600030101010101" pitchFamily="2" charset="-122"/>
                  </a:rPr>
                  <a:t>  </a:t>
                </a:r>
                <a:r>
                  <a:rPr lang="zh-CN" altLang="en-US" dirty="0">
                    <a:solidFill>
                      <a:schemeClr val="tx2"/>
                    </a:solidFill>
                    <a:latin typeface="宋体" panose="02010600030101010101" pitchFamily="2" charset="-122"/>
                    <a:ea typeface="宋体" panose="02010600030101010101" pitchFamily="2" charset="-122"/>
                  </a:rPr>
                  <a:t>（略）</a:t>
                </a:r>
                <a:endParaRPr lang="zh-CN" altLang="en-US" dirty="0">
                  <a:solidFill>
                    <a:schemeClr val="tx2"/>
                  </a:solidFill>
                  <a:latin typeface="宋体" panose="02010600030101010101" pitchFamily="2" charset="-122"/>
                  <a:ea typeface="宋体" panose="02010600030101010101" pitchFamily="2" charset="-122"/>
                </a:endParaRPr>
              </a:p>
            </p:txBody>
          </p:sp>
        </p:grpSp>
        <p:sp>
          <p:nvSpPr>
            <p:cNvPr id="106561" name="Line 70"/>
            <p:cNvSpPr/>
            <p:nvPr/>
          </p:nvSpPr>
          <p:spPr>
            <a:xfrm flipV="1">
              <a:off x="960" y="10597"/>
              <a:ext cx="11112" cy="0"/>
            </a:xfrm>
            <a:prstGeom prst="line">
              <a:avLst/>
            </a:prstGeom>
            <a:ln w="12700" cap="flat" cmpd="sng">
              <a:solidFill>
                <a:srgbClr val="FF0000"/>
              </a:solidFill>
              <a:prstDash val="solid"/>
              <a:round/>
              <a:headEnd type="none" w="med" len="med"/>
              <a:tailEnd type="none" w="med" len="med"/>
            </a:ln>
          </p:spPr>
        </p:sp>
        <p:sp>
          <p:nvSpPr>
            <p:cNvPr id="106562" name="Line 71"/>
            <p:cNvSpPr/>
            <p:nvPr/>
          </p:nvSpPr>
          <p:spPr>
            <a:xfrm flipV="1">
              <a:off x="960" y="4247"/>
              <a:ext cx="0" cy="6337"/>
            </a:xfrm>
            <a:prstGeom prst="line">
              <a:avLst/>
            </a:prstGeom>
            <a:ln w="12700" cap="flat" cmpd="sng">
              <a:solidFill>
                <a:srgbClr val="FF0000"/>
              </a:solidFill>
              <a:prstDash val="solid"/>
              <a:round/>
              <a:headEnd type="none" w="med" len="med"/>
              <a:tailEnd type="none" w="med" len="med"/>
            </a:ln>
          </p:spPr>
        </p:sp>
        <p:sp>
          <p:nvSpPr>
            <p:cNvPr id="106563" name="Line 72"/>
            <p:cNvSpPr/>
            <p:nvPr/>
          </p:nvSpPr>
          <p:spPr>
            <a:xfrm flipV="1">
              <a:off x="960" y="4247"/>
              <a:ext cx="9637" cy="0"/>
            </a:xfrm>
            <a:prstGeom prst="line">
              <a:avLst/>
            </a:prstGeom>
            <a:ln w="12700" cap="flat" cmpd="sng">
              <a:solidFill>
                <a:srgbClr val="FF0000"/>
              </a:solidFill>
              <a:prstDash val="solid"/>
              <a:round/>
              <a:headEnd type="none" w="med" len="med"/>
              <a:tailEnd type="triangle" w="sm" len="lg"/>
            </a:ln>
          </p:spPr>
        </p:sp>
        <p:grpSp>
          <p:nvGrpSpPr>
            <p:cNvPr id="106564" name="Group 73"/>
            <p:cNvGrpSpPr/>
            <p:nvPr/>
          </p:nvGrpSpPr>
          <p:grpSpPr>
            <a:xfrm>
              <a:off x="5607" y="4190"/>
              <a:ext cx="5442" cy="565"/>
              <a:chOff x="2063" y="3578"/>
              <a:chExt cx="2177" cy="226"/>
            </a:xfrm>
          </p:grpSpPr>
          <p:sp>
            <p:nvSpPr>
              <p:cNvPr id="106565" name="AutoShape 74"/>
              <p:cNvSpPr/>
              <p:nvPr/>
            </p:nvSpPr>
            <p:spPr>
              <a:xfrm>
                <a:off x="2063" y="3578"/>
                <a:ext cx="907" cy="226"/>
              </a:xfrm>
              <a:prstGeom prst="wedgeRectCallout">
                <a:avLst>
                  <a:gd name="adj1" fmla="val 57278"/>
                  <a:gd name="adj2" fmla="val 4426"/>
                </a:avLst>
              </a:prstGeom>
              <a:noFill/>
              <a:ln w="9525">
                <a:noFill/>
              </a:ln>
            </p:spPr>
            <p:txBody>
              <a:bodyPr anchor="t"/>
              <a:p>
                <a:pPr lvl="0" indent="0" algn="ctr"/>
                <a:r>
                  <a:rPr lang="zh-CN" altLang="en-US" sz="2000" dirty="0">
                    <a:latin typeface="Times New Roman" panose="02020603050405020304" pitchFamily="18" charset="0"/>
                    <a:ea typeface="宋体" panose="02010600030101010101" pitchFamily="2" charset="-122"/>
                  </a:rPr>
                  <a:t>（略）</a:t>
                </a:r>
                <a:endParaRPr lang="zh-CN" altLang="en-US" dirty="0">
                  <a:latin typeface="Times New Roman" panose="02020603050405020304" pitchFamily="18" charset="0"/>
                  <a:ea typeface="宋体" panose="02010600030101010101" pitchFamily="2" charset="-122"/>
                </a:endParaRPr>
              </a:p>
            </p:txBody>
          </p:sp>
          <p:sp>
            <p:nvSpPr>
              <p:cNvPr id="106566" name="AutoShape 75"/>
              <p:cNvSpPr/>
              <p:nvPr/>
            </p:nvSpPr>
            <p:spPr>
              <a:xfrm>
                <a:off x="3333" y="3578"/>
                <a:ext cx="907" cy="226"/>
              </a:xfrm>
              <a:prstGeom prst="wedgeRectCallout">
                <a:avLst>
                  <a:gd name="adj1" fmla="val 57278"/>
                  <a:gd name="adj2" fmla="val 4426"/>
                </a:avLst>
              </a:prstGeom>
              <a:noFill/>
              <a:ln w="9525">
                <a:noFill/>
              </a:ln>
            </p:spPr>
            <p:txBody>
              <a:bodyPr anchor="t"/>
              <a:p>
                <a:pPr lvl="0" indent="0" algn="ct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（略）</a:t>
                </a:r>
                <a:endParaRPr lang="zh-CN" altLang="en-US" dirty="0">
                  <a:latin typeface="Times New Roman" panose="02020603050405020304" pitchFamily="18" charset="0"/>
                  <a:ea typeface="宋体" panose="02010600030101010101" pitchFamily="2" charset="-122"/>
                </a:endParaRPr>
              </a:p>
            </p:txBody>
          </p:sp>
        </p:grpSp>
        <p:sp>
          <p:nvSpPr>
            <p:cNvPr id="106567" name="Line 76"/>
            <p:cNvSpPr/>
            <p:nvPr/>
          </p:nvSpPr>
          <p:spPr>
            <a:xfrm flipV="1">
              <a:off x="1300" y="7990"/>
              <a:ext cx="6577" cy="0"/>
            </a:xfrm>
            <a:prstGeom prst="line">
              <a:avLst/>
            </a:prstGeom>
            <a:ln w="12700" cap="flat" cmpd="sng">
              <a:solidFill>
                <a:srgbClr val="FF0000"/>
              </a:solidFill>
              <a:prstDash val="solid"/>
              <a:round/>
              <a:headEnd type="none" w="med" len="med"/>
              <a:tailEnd type="none" w="med" len="med"/>
            </a:ln>
          </p:spPr>
        </p:sp>
      </p:grpSp>
      <p:sp>
        <p:nvSpPr>
          <p:cNvPr id="216141" name="AutoShape 77"/>
          <p:cNvSpPr/>
          <p:nvPr/>
        </p:nvSpPr>
        <p:spPr>
          <a:xfrm>
            <a:off x="7834313" y="2117725"/>
            <a:ext cx="1081087" cy="1441450"/>
          </a:xfrm>
          <a:prstGeom prst="wedgeRoundRectCallout">
            <a:avLst>
              <a:gd name="adj1" fmla="val -2421"/>
              <a:gd name="adj2" fmla="val 28856"/>
              <a:gd name="adj3" fmla="val 16667"/>
            </a:avLst>
          </a:prstGeom>
          <a:solidFill>
            <a:srgbClr val="FFCCCC"/>
          </a:solidFill>
          <a:ln w="9525" cap="flat" cmpd="sng">
            <a:solidFill>
              <a:schemeClr val="tx1"/>
            </a:solidFill>
            <a:prstDash val="sysDot"/>
            <a:miter/>
            <a:headEnd type="none" w="med" len="med"/>
            <a:tailEnd type="none" w="med" len="med"/>
          </a:ln>
        </p:spPr>
        <p:txBody>
          <a:bodyPr anchor="t"/>
          <a:p>
            <a:pPr lvl="0" indent="0" algn="ctr"/>
            <a:r>
              <a:rPr lang="zh-CN" altLang="en-US" sz="2000" b="1" dirty="0">
                <a:latin typeface="宋体" panose="02010600030101010101" pitchFamily="2" charset="-122"/>
                <a:ea typeface="宋体" panose="02010600030101010101" pitchFamily="2" charset="-122"/>
              </a:rPr>
              <a:t>其他账户的余额见表</a:t>
            </a:r>
            <a:r>
              <a:rPr lang="en-US" altLang="zh-CN" sz="2000" b="1" dirty="0">
                <a:latin typeface="宋体" panose="02010600030101010101" pitchFamily="2" charset="-122"/>
                <a:ea typeface="宋体" panose="02010600030101010101" pitchFamily="2" charset="-122"/>
              </a:rPr>
              <a:t>3</a:t>
            </a:r>
            <a:r>
              <a:rPr lang="en-US" altLang="zh-CN" sz="2000" b="1" dirty="0">
                <a:latin typeface="宋体" panose="02010600030101010101" pitchFamily="2" charset="-122"/>
                <a:ea typeface="宋体" panose="02010600030101010101" pitchFamily="2" charset="-122"/>
              </a:rPr>
              <a:t>—1</a:t>
            </a:r>
            <a:endParaRPr lang="en-US" altLang="zh-CN" sz="2000" b="1" dirty="0">
              <a:latin typeface="宋体" panose="02010600030101010101" pitchFamily="2" charset="-122"/>
              <a:ea typeface="宋体" panose="02010600030101010101" pitchFamily="2" charset="-122"/>
            </a:endParaRPr>
          </a:p>
        </p:txBody>
      </p:sp>
      <p:sp>
        <p:nvSpPr>
          <p:cNvPr id="54" name="AutoShape 87"/>
          <p:cNvSpPr/>
          <p:nvPr/>
        </p:nvSpPr>
        <p:spPr>
          <a:xfrm>
            <a:off x="6629400" y="447675"/>
            <a:ext cx="2286000" cy="1441450"/>
          </a:xfrm>
          <a:prstGeom prst="wedgeRoundRectCallout">
            <a:avLst>
              <a:gd name="adj1" fmla="val -2421"/>
              <a:gd name="adj2" fmla="val 28856"/>
              <a:gd name="adj3" fmla="val 16667"/>
            </a:avLst>
          </a:prstGeom>
          <a:solidFill>
            <a:srgbClr val="CCFFFF"/>
          </a:solidFill>
          <a:ln w="9525" cap="flat" cmpd="sng">
            <a:solidFill>
              <a:schemeClr val="tx1"/>
            </a:solidFill>
            <a:prstDash val="sysDot"/>
            <a:miter/>
            <a:headEnd type="none" w="med" len="med"/>
            <a:tailEnd type="none" w="med" len="med"/>
          </a:ln>
        </p:spPr>
        <p:txBody>
          <a:bodyPr anchor="t"/>
          <a:p>
            <a:pPr lvl="0" indent="0"/>
            <a:r>
              <a:rPr lang="zh-CN" altLang="en-US" sz="2000" b="1" dirty="0">
                <a:latin typeface="宋体" panose="02010600030101010101" pitchFamily="2" charset="-122"/>
                <a:ea typeface="宋体" panose="02010600030101010101" pitchFamily="2" charset="-122"/>
              </a:rPr>
              <a:t>“总分类账户发生额及余额试算表”的组成部分，见表</a:t>
            </a:r>
            <a:r>
              <a:rPr lang="en-US" altLang="zh-CN" sz="2000" b="1" dirty="0">
                <a:latin typeface="宋体" panose="02010600030101010101" pitchFamily="2" charset="-122"/>
                <a:ea typeface="宋体" panose="02010600030101010101" pitchFamily="2" charset="-122"/>
              </a:rPr>
              <a:t>3</a:t>
            </a:r>
            <a:r>
              <a:rPr lang="en-US" altLang="zh-CN" sz="2000" b="1" dirty="0">
                <a:latin typeface="宋体" panose="02010600030101010101" pitchFamily="2" charset="-122"/>
                <a:ea typeface="宋体" panose="02010600030101010101" pitchFamily="2" charset="-122"/>
              </a:rPr>
              <a:t>—1</a:t>
            </a:r>
            <a:endParaRPr lang="en-US" altLang="zh-CN" sz="2000" b="1" dirty="0">
              <a:latin typeface="宋体" panose="02010600030101010101" pitchFamily="2" charset="-122"/>
              <a:ea typeface="宋体" panose="02010600030101010101" pitchFamily="2" charset="-122"/>
            </a:endParaRPr>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lide(fromLeft)">
                                      <p:cBhvr>
                                        <p:cTn id="7" dur="10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nodeType="clickEffect">
                                  <p:stCondLst>
                                    <p:cond delay="0"/>
                                  </p:stCondLst>
                                  <p:iterate type="lt">
                                    <p:tmPct val="50000"/>
                                  </p:iterate>
                                  <p:childTnLst>
                                    <p:set>
                                      <p:cBhvr>
                                        <p:cTn id="11" dur="1" fill="hold">
                                          <p:stCondLst>
                                            <p:cond delay="0"/>
                                          </p:stCondLst>
                                        </p:cTn>
                                        <p:tgtEl>
                                          <p:spTgt spid="216067">
                                            <p:txEl>
                                              <p:charRg st="0" end="5"/>
                                            </p:txEl>
                                          </p:spTgt>
                                        </p:tgtEl>
                                        <p:attrNameLst>
                                          <p:attrName>style.visibility</p:attrName>
                                        </p:attrNameLst>
                                      </p:cBhvr>
                                      <p:to>
                                        <p:strVal val="visible"/>
                                      </p:to>
                                    </p:set>
                                    <p:anim calcmode="discrete" valueType="clr">
                                      <p:cBhvr override="childStyle">
                                        <p:cTn id="12" dur="80"/>
                                        <p:tgtEl>
                                          <p:spTgt spid="216067">
                                            <p:txEl>
                                              <p:charRg st="0"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216067">
                                            <p:txEl>
                                              <p:charRg st="0" end="5"/>
                                            </p:txEl>
                                          </p:spTgt>
                                        </p:tgtEl>
                                        <p:attrNameLst>
                                          <p:attrName>fillcolor</p:attrName>
                                        </p:attrNameLst>
                                      </p:cBhvr>
                                      <p:tavLst>
                                        <p:tav tm="0">
                                          <p:val>
                                            <p:clrVal>
                                              <a:schemeClr val="accent2"/>
                                            </p:clrVal>
                                          </p:val>
                                        </p:tav>
                                        <p:tav tm="50000">
                                          <p:val>
                                            <p:clrVal>
                                              <a:schemeClr val="hlink"/>
                                            </p:clrVal>
                                          </p:val>
                                        </p:tav>
                                      </p:tavLst>
                                    </p:anim>
                                    <p:set>
                                      <p:cBhvr>
                                        <p:cTn id="14" dur="80"/>
                                        <p:tgtEl>
                                          <p:spTgt spid="216067">
                                            <p:txEl>
                                              <p:charRg st="0" end="5"/>
                                            </p:txEl>
                                          </p:spTgt>
                                        </p:tgtEl>
                                        <p:attrNameLst>
                                          <p:attrName>fill.type</p:attrName>
                                        </p:attrNameLst>
                                      </p:cBhvr>
                                      <p:to>
                                        <p:strVal val="solid"/>
                                      </p:to>
                                    </p:set>
                                  </p:childTnLst>
                                </p:cTn>
                              </p:par>
                            </p:childTnLst>
                          </p:cTn>
                        </p:par>
                        <p:par>
                          <p:cTn id="15" fill="hold">
                            <p:stCondLst>
                              <p:cond delay="199"/>
                            </p:stCondLst>
                            <p:childTnLst>
                              <p:par>
                                <p:cTn id="16" presetID="27" presetClass="entr" presetSubtype="0" fill="hold" grpId="0" nodeType="afterEffect">
                                  <p:stCondLst>
                                    <p:cond delay="0"/>
                                  </p:stCondLst>
                                  <p:iterate type="lt">
                                    <p:tmPct val="50000"/>
                                  </p:iterate>
                                  <p:childTnLst>
                                    <p:set>
                                      <p:cBhvr>
                                        <p:cTn id="17" dur="1" fill="hold">
                                          <p:stCondLst>
                                            <p:cond delay="0"/>
                                          </p:stCondLst>
                                        </p:cTn>
                                        <p:tgtEl>
                                          <p:spTgt spid="216068"/>
                                        </p:tgtEl>
                                        <p:attrNameLst>
                                          <p:attrName>style.visibility</p:attrName>
                                        </p:attrNameLst>
                                      </p:cBhvr>
                                      <p:to>
                                        <p:strVal val="visible"/>
                                      </p:to>
                                    </p:set>
                                    <p:anim calcmode="discrete" valueType="clr">
                                      <p:cBhvr override="childStyle">
                                        <p:cTn id="18" dur="80"/>
                                        <p:tgtEl>
                                          <p:spTgt spid="216068"/>
                                        </p:tgtEl>
                                        <p:attrNameLst>
                                          <p:attrName>style.color</p:attrName>
                                        </p:attrNameLst>
                                      </p:cBhvr>
                                      <p:tavLst>
                                        <p:tav tm="0">
                                          <p:val>
                                            <p:clrVal>
                                              <a:schemeClr val="accent2"/>
                                            </p:clrVal>
                                          </p:val>
                                        </p:tav>
                                        <p:tav tm="50000">
                                          <p:val>
                                            <p:clrVal>
                                              <a:schemeClr val="hlink"/>
                                            </p:clrVal>
                                          </p:val>
                                        </p:tav>
                                      </p:tavLst>
                                    </p:anim>
                                    <p:anim calcmode="discrete" valueType="clr">
                                      <p:cBhvr>
                                        <p:cTn id="19" dur="80"/>
                                        <p:tgtEl>
                                          <p:spTgt spid="216068"/>
                                        </p:tgtEl>
                                        <p:attrNameLst>
                                          <p:attrName>fillcolor</p:attrName>
                                        </p:attrNameLst>
                                      </p:cBhvr>
                                      <p:tavLst>
                                        <p:tav tm="0">
                                          <p:val>
                                            <p:clrVal>
                                              <a:schemeClr val="accent2"/>
                                            </p:clrVal>
                                          </p:val>
                                        </p:tav>
                                        <p:tav tm="50000">
                                          <p:val>
                                            <p:clrVal>
                                              <a:schemeClr val="hlink"/>
                                            </p:clrVal>
                                          </p:val>
                                        </p:tav>
                                      </p:tavLst>
                                    </p:anim>
                                    <p:set>
                                      <p:cBhvr>
                                        <p:cTn id="20" dur="80"/>
                                        <p:tgtEl>
                                          <p:spTgt spid="216068"/>
                                        </p:tgtEl>
                                        <p:attrNameLst>
                                          <p:attrName>fill.type</p:attrName>
                                        </p:attrNameLst>
                                      </p:cBhvr>
                                      <p:to>
                                        <p:strVal val="solid"/>
                                      </p:to>
                                    </p:set>
                                  </p:childTnLst>
                                </p:cTn>
                              </p:par>
                            </p:childTnLst>
                          </p:cTn>
                        </p:par>
                        <p:par>
                          <p:cTn id="21" fill="hold">
                            <p:stCondLst>
                              <p:cond delay="719"/>
                            </p:stCondLst>
                            <p:childTnLst>
                              <p:par>
                                <p:cTn id="22" presetID="18" presetClass="entr" presetSubtype="6" fill="hold" nodeType="afterEffect">
                                  <p:stCondLst>
                                    <p:cond delay="0"/>
                                  </p:stCondLst>
                                  <p:childTnLst>
                                    <p:set>
                                      <p:cBhvr>
                                        <p:cTn id="23" dur="1" fill="hold">
                                          <p:stCondLst>
                                            <p:cond delay="0"/>
                                          </p:stCondLst>
                                        </p:cTn>
                                        <p:tgtEl>
                                          <p:spTgt spid="216069"/>
                                        </p:tgtEl>
                                        <p:attrNameLst>
                                          <p:attrName>style.visibility</p:attrName>
                                        </p:attrNameLst>
                                      </p:cBhvr>
                                      <p:to>
                                        <p:strVal val="visible"/>
                                      </p:to>
                                    </p:set>
                                    <p:animEffect transition="in" filter="strips(downRight)">
                                      <p:cBhvr>
                                        <p:cTn id="24" dur="1000"/>
                                        <p:tgtEl>
                                          <p:spTgt spid="216069"/>
                                        </p:tgtEl>
                                      </p:cBhvr>
                                    </p:animEffect>
                                  </p:childTnLst>
                                </p:cTn>
                              </p:par>
                            </p:childTnLst>
                          </p:cTn>
                        </p:par>
                        <p:par>
                          <p:cTn id="25" fill="hold">
                            <p:stCondLst>
                              <p:cond delay="1719"/>
                            </p:stCondLst>
                            <p:childTnLst>
                              <p:par>
                                <p:cTn id="26" presetID="18" presetClass="entr" presetSubtype="3"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strips(upRight)">
                                      <p:cBhvr>
                                        <p:cTn id="28" dur="1000"/>
                                        <p:tgtEl>
                                          <p:spTgt spid="3"/>
                                        </p:tgtEl>
                                      </p:cBhvr>
                                    </p:animEffect>
                                  </p:childTnLst>
                                </p:cTn>
                              </p:par>
                            </p:childTnLst>
                          </p:cTn>
                        </p:par>
                        <p:par>
                          <p:cTn id="29" fill="hold">
                            <p:stCondLst>
                              <p:cond delay="2719"/>
                            </p:stCondLst>
                            <p:childTnLst>
                              <p:par>
                                <p:cTn id="30" presetID="18" presetClass="entr" presetSubtype="6" fill="hold" nodeType="afterEffect">
                                  <p:stCondLst>
                                    <p:cond delay="0"/>
                                  </p:stCondLst>
                                  <p:childTnLst>
                                    <p:set>
                                      <p:cBhvr>
                                        <p:cTn id="31" dur="1" fill="hold">
                                          <p:stCondLst>
                                            <p:cond delay="0"/>
                                          </p:stCondLst>
                                        </p:cTn>
                                        <p:tgtEl>
                                          <p:spTgt spid="216116">
                                            <p:txEl>
                                              <p:charRg st="0" end="14"/>
                                            </p:txEl>
                                          </p:spTgt>
                                        </p:tgtEl>
                                        <p:attrNameLst>
                                          <p:attrName>style.visibility</p:attrName>
                                        </p:attrNameLst>
                                      </p:cBhvr>
                                      <p:to>
                                        <p:strVal val="visible"/>
                                      </p:to>
                                    </p:set>
                                    <p:animEffect transition="in" filter="strips(downRight)">
                                      <p:cBhvr>
                                        <p:cTn id="32" dur="500"/>
                                        <p:tgtEl>
                                          <p:spTgt spid="216116">
                                            <p:txEl>
                                              <p:charRg st="0" end="14"/>
                                            </p:txEl>
                                          </p:spTgt>
                                        </p:tgtEl>
                                      </p:cBhvr>
                                    </p:animEffect>
                                  </p:childTnLst>
                                </p:cTn>
                              </p:par>
                            </p:childTnLst>
                          </p:cTn>
                        </p:par>
                        <p:par>
                          <p:cTn id="33" fill="hold">
                            <p:stCondLst>
                              <p:cond delay="3219"/>
                            </p:stCondLst>
                            <p:childTnLst>
                              <p:par>
                                <p:cTn id="34" presetID="18" presetClass="entr" presetSubtype="6" fill="hold" nodeType="afterEffect">
                                  <p:stCondLst>
                                    <p:cond delay="0"/>
                                  </p:stCondLst>
                                  <p:childTnLst>
                                    <p:set>
                                      <p:cBhvr>
                                        <p:cTn id="35" dur="1" fill="hold">
                                          <p:stCondLst>
                                            <p:cond delay="0"/>
                                          </p:stCondLst>
                                        </p:cTn>
                                        <p:tgtEl>
                                          <p:spTgt spid="216117">
                                            <p:txEl>
                                              <p:charRg st="0" end="12"/>
                                            </p:txEl>
                                          </p:spTgt>
                                        </p:tgtEl>
                                        <p:attrNameLst>
                                          <p:attrName>style.visibility</p:attrName>
                                        </p:attrNameLst>
                                      </p:cBhvr>
                                      <p:to>
                                        <p:strVal val="visible"/>
                                      </p:to>
                                    </p:set>
                                    <p:animEffect transition="in" filter="strips(downRight)">
                                      <p:cBhvr>
                                        <p:cTn id="36" dur="1000"/>
                                        <p:tgtEl>
                                          <p:spTgt spid="216117">
                                            <p:txEl>
                                              <p:charRg st="0" end="1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8" fill="hold" grpId="0" nodeType="clickEffect">
                                  <p:stCondLst>
                                    <p:cond delay="0"/>
                                  </p:stCondLst>
                                  <p:childTnLst>
                                    <p:set>
                                      <p:cBhvr>
                                        <p:cTn id="40" dur="1" fill="hold">
                                          <p:stCondLst>
                                            <p:cond delay="0"/>
                                          </p:stCondLst>
                                        </p:cTn>
                                        <p:tgtEl>
                                          <p:spTgt spid="216141"/>
                                        </p:tgtEl>
                                        <p:attrNameLst>
                                          <p:attrName>style.visibility</p:attrName>
                                        </p:attrNameLst>
                                      </p:cBhvr>
                                      <p:to>
                                        <p:strVal val="visible"/>
                                      </p:to>
                                    </p:set>
                                    <p:animEffect transition="in" filter="slide(fromLeft)">
                                      <p:cBhvr>
                                        <p:cTn id="41" dur="1000"/>
                                        <p:tgtEl>
                                          <p:spTgt spid="216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8" grpId="0"/>
      <p:bldP spid="216141" grpId="0" bldLvl="0" animBg="1"/>
      <p:bldP spid="54"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89" name="Rectangle 2"/>
          <p:cNvSpPr>
            <a:spLocks noGrp="1"/>
          </p:cNvSpPr>
          <p:nvPr>
            <p:ph type="subTitle" idx="1"/>
          </p:nvPr>
        </p:nvSpPr>
        <p:spPr>
          <a:xfrm>
            <a:off x="611188" y="1295400"/>
            <a:ext cx="8208963" cy="5189538"/>
          </a:xfrm>
          <a:solidFill>
            <a:srgbClr val="CCFFCC"/>
          </a:solidFill>
        </p:spPr>
        <p:txBody>
          <a:bodyPr wrap="square" lIns="91440" tIns="45720" rIns="91440" bIns="45720" anchor="t"/>
          <a:p>
            <a:pPr algn="l" eaLnBrk="1" fontAlgn="base" hangingPunct="1"/>
            <a:r>
              <a:rPr lang="en-US" altLang="zh-CN" b="1" strike="noStrike" noProof="1" dirty="0">
                <a:solidFill>
                  <a:srgbClr val="0000FF"/>
                </a:solidFill>
                <a:latin typeface="+mn-lt"/>
                <a:ea typeface="+mn-ea"/>
                <a:cs typeface="+mn-cs"/>
              </a:rPr>
              <a:t>《</a:t>
            </a:r>
            <a:r>
              <a:rPr lang="zh-CN" altLang="en-US" b="1" strike="noStrike" noProof="1" dirty="0">
                <a:solidFill>
                  <a:srgbClr val="0000FF"/>
                </a:solidFill>
                <a:latin typeface="+mn-lt"/>
                <a:ea typeface="+mn-ea"/>
                <a:cs typeface="+mn-cs"/>
              </a:rPr>
              <a:t>基础会计学</a:t>
            </a:r>
            <a:r>
              <a:rPr lang="en-US" altLang="zh-CN" b="1" strike="noStrike" noProof="1" dirty="0">
                <a:solidFill>
                  <a:srgbClr val="0000FF"/>
                </a:solidFill>
                <a:latin typeface="+mn-lt"/>
                <a:ea typeface="+mn-ea"/>
                <a:cs typeface="+mn-cs"/>
              </a:rPr>
              <a:t>》</a:t>
            </a:r>
            <a:r>
              <a:rPr lang="zh-CN" altLang="en-US" b="1" strike="noStrike" noProof="1" dirty="0">
                <a:solidFill>
                  <a:srgbClr val="0000FF"/>
                </a:solidFill>
                <a:latin typeface="+mn-lt"/>
                <a:ea typeface="+mn-ea"/>
                <a:cs typeface="+mn-cs"/>
              </a:rPr>
              <a:t>课本</a:t>
            </a:r>
            <a:r>
              <a:rPr lang="en-US" altLang="zh-CN" b="1" strike="noStrike" noProof="1" dirty="0">
                <a:solidFill>
                  <a:srgbClr val="0000FF"/>
                </a:solidFill>
                <a:latin typeface="+mn-lt"/>
                <a:ea typeface="+mn-ea"/>
                <a:cs typeface="+mn-cs"/>
              </a:rPr>
              <a:t>——</a:t>
            </a:r>
            <a:r>
              <a:rPr lang="zh-CN" altLang="en-US" b="1" strike="noStrike" noProof="1" dirty="0">
                <a:solidFill>
                  <a:srgbClr val="0000FF"/>
                </a:solidFill>
                <a:latin typeface="+mn-lt"/>
                <a:ea typeface="+mn-ea"/>
                <a:cs typeface="+mn-cs"/>
              </a:rPr>
              <a:t> 思考题    </a:t>
            </a:r>
            <a:r>
              <a:rPr lang="en-US" altLang="zh-CN" b="1" strike="noStrike" noProof="1" dirty="0">
                <a:solidFill>
                  <a:srgbClr val="0000FF"/>
                </a:solidFill>
                <a:latin typeface="+mn-lt"/>
                <a:ea typeface="+mn-ea"/>
                <a:cs typeface="+mn-cs"/>
              </a:rPr>
              <a:t>P59-64   </a:t>
            </a:r>
            <a:endParaRPr lang="zh-CN" altLang="en-US" b="1" strike="noStrike" noProof="1" dirty="0">
              <a:solidFill>
                <a:srgbClr val="0000FF"/>
              </a:solidFill>
              <a:latin typeface="+mn-lt"/>
              <a:ea typeface="+mn-ea"/>
              <a:cs typeface="+mn-cs"/>
            </a:endParaRPr>
          </a:p>
          <a:p>
            <a:pPr algn="l" eaLnBrk="1" fontAlgn="base" hangingPunct="1"/>
            <a:endParaRPr lang="zh-CN" altLang="en-US" b="1" strike="noStrike" noProof="1" dirty="0">
              <a:solidFill>
                <a:srgbClr val="0000FF"/>
              </a:solidFill>
              <a:latin typeface="+mn-lt"/>
              <a:ea typeface="+mn-ea"/>
              <a:cs typeface="+mn-cs"/>
            </a:endParaRPr>
          </a:p>
          <a:p>
            <a:pPr algn="l" eaLnBrk="1" fontAlgn="base" hangingPunct="1"/>
            <a:r>
              <a:rPr lang="en-US" altLang="zh-CN" sz="3600" b="1" strike="noStrike" noProof="1" dirty="0">
                <a:solidFill>
                  <a:srgbClr val="FF0000"/>
                </a:solidFill>
                <a:latin typeface="楷体" panose="02010609060101010101" charset="-122"/>
                <a:ea typeface="楷体" panose="02010609060101010101" charset="-122"/>
                <a:cs typeface="+mn-cs"/>
              </a:rPr>
              <a:t>  </a:t>
            </a:r>
            <a:r>
              <a:rPr lang="en-US" altLang="zh-CN" b="1" strike="noStrike" noProof="1" dirty="0">
                <a:solidFill>
                  <a:srgbClr val="0000FF"/>
                </a:solidFill>
                <a:latin typeface="+mn-lt"/>
                <a:ea typeface="+mn-ea"/>
                <a:cs typeface="+mn-cs"/>
              </a:rPr>
              <a:t>                          </a:t>
            </a:r>
            <a:endParaRPr lang="en-US" altLang="zh-CN" b="1" strike="noStrike" noProof="1" dirty="0">
              <a:solidFill>
                <a:srgbClr val="0000FF"/>
              </a:solidFill>
              <a:latin typeface="+mn-lt"/>
              <a:ea typeface="+mn-ea"/>
              <a:cs typeface="+mn-cs"/>
            </a:endParaRPr>
          </a:p>
          <a:p>
            <a:pPr algn="l" eaLnBrk="1" fontAlgn="base" hangingPunct="1"/>
            <a:endParaRPr lang="en-US" altLang="zh-CN" b="1" strike="noStrike" noProof="1" dirty="0">
              <a:solidFill>
                <a:srgbClr val="0000FF"/>
              </a:solidFill>
              <a:latin typeface="+mn-lt"/>
              <a:ea typeface="+mn-ea"/>
              <a:cs typeface="+mn-cs"/>
            </a:endParaRPr>
          </a:p>
          <a:p>
            <a:pPr algn="l" eaLnBrk="1" fontAlgn="base" hangingPunct="1"/>
            <a:endParaRPr lang="en-US" altLang="zh-CN" b="1" strike="noStrike" noProof="1" dirty="0">
              <a:solidFill>
                <a:srgbClr val="0000FF"/>
              </a:solidFill>
              <a:latin typeface="+mn-lt"/>
              <a:ea typeface="+mn-ea"/>
              <a:cs typeface="+mn-cs"/>
            </a:endParaRPr>
          </a:p>
          <a:p>
            <a:pPr algn="l" eaLnBrk="1" fontAlgn="base" hangingPunct="1"/>
            <a:endParaRPr lang="zh-CN" altLang="en-US" b="1" i="1" strike="noStrike" noProof="1" dirty="0">
              <a:latin typeface="+mn-lt"/>
              <a:ea typeface="+mn-ea"/>
              <a:cs typeface="+mn-cs"/>
            </a:endParaRPr>
          </a:p>
          <a:p>
            <a:pPr algn="l" eaLnBrk="1" fontAlgn="base" hangingPunct="1"/>
            <a:endParaRPr lang="zh-CN" altLang="en-US" b="1" strike="noStrike" noProof="1" dirty="0">
              <a:solidFill>
                <a:srgbClr val="0000FF"/>
              </a:solidFill>
              <a:latin typeface="+mn-lt"/>
              <a:ea typeface="+mn-ea"/>
              <a:cs typeface="+mn-cs"/>
            </a:endParaRPr>
          </a:p>
        </p:txBody>
      </p:sp>
      <p:sp>
        <p:nvSpPr>
          <p:cNvPr id="46083" name="AutoShape 3"/>
          <p:cNvSpPr/>
          <p:nvPr/>
        </p:nvSpPr>
        <p:spPr>
          <a:xfrm>
            <a:off x="685800" y="228600"/>
            <a:ext cx="1828800" cy="914400"/>
          </a:xfrm>
          <a:prstGeom prst="flowChartPunchedTape">
            <a:avLst/>
          </a:prstGeom>
          <a:solidFill>
            <a:srgbClr val="FFCC99"/>
          </a:solidFill>
          <a:ln w="38100" cap="flat" cmpd="dbl">
            <a:solidFill>
              <a:srgbClr val="FF0000"/>
            </a:solidFill>
            <a:prstDash val="sysDot"/>
            <a:miter/>
            <a:headEnd type="none" w="med" len="med"/>
            <a:tailEnd type="none" w="med" len="med"/>
          </a:ln>
        </p:spPr>
        <p:txBody>
          <a:bodyPr wrap="none" anchor="ctr"/>
          <a:p>
            <a:pPr lvl="0" indent="0" algn="ctr"/>
            <a:r>
              <a:rPr lang="zh-CN" altLang="en-US" sz="3200" b="1" dirty="0">
                <a:solidFill>
                  <a:srgbClr val="0000FF"/>
                </a:solidFill>
                <a:latin typeface="Arial" panose="020B0604020202020204" pitchFamily="34" charset="0"/>
                <a:ea typeface="宋体" panose="02010600030101010101" pitchFamily="2" charset="-122"/>
              </a:rPr>
              <a:t>练习题</a:t>
            </a:r>
            <a:endParaRPr lang="zh-CN" altLang="en-US" sz="3200" b="1" dirty="0">
              <a:solidFill>
                <a:srgbClr val="0000FF"/>
              </a:solidFill>
              <a:latin typeface="Arial" panose="020B0604020202020204" pitchFamily="34" charset="0"/>
              <a:ea typeface="宋体" panose="02010600030101010101" pitchFamily="2" charset="-122"/>
            </a:endParaRPr>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iterate type="lt">
                                    <p:tmPct val="10000"/>
                                  </p:iterate>
                                  <p:childTnLst>
                                    <p:set>
                                      <p:cBhvr>
                                        <p:cTn id="6" dur="1" fill="hold">
                                          <p:stCondLst>
                                            <p:cond delay="0"/>
                                          </p:stCondLst>
                                        </p:cTn>
                                        <p:tgtEl>
                                          <p:spTgt spid="46083"/>
                                        </p:tgtEl>
                                        <p:attrNameLst>
                                          <p:attrName>style.visibility</p:attrName>
                                        </p:attrNameLst>
                                      </p:cBhvr>
                                      <p:to>
                                        <p:strVal val="visible"/>
                                      </p:to>
                                    </p:set>
                                    <p:animEffect transition="in" filter="fade">
                                      <p:cBhvr>
                                        <p:cTn id="7" dur="2000"/>
                                        <p:tgtEl>
                                          <p:spTgt spid="46083"/>
                                        </p:tgtEl>
                                      </p:cBhvr>
                                    </p:animEffect>
                                    <p:anim calcmode="lin" valueType="num">
                                      <p:cBhvr>
                                        <p:cTn id="8" dur="2000" fill="hold"/>
                                        <p:tgtEl>
                                          <p:spTgt spid="46083"/>
                                        </p:tgtEl>
                                        <p:attrNameLst>
                                          <p:attrName>ppt_w</p:attrName>
                                        </p:attrNameLst>
                                      </p:cBhvr>
                                      <p:tavLst>
                                        <p:tav tm="0" fmla="#ppt_w*sin(2.5*pi*$)">
                                          <p:val>
                                            <p:fltVal val="0.000000"/>
                                          </p:val>
                                        </p:tav>
                                        <p:tav tm="100000">
                                          <p:val>
                                            <p:fltVal val="1.000000"/>
                                          </p:val>
                                        </p:tav>
                                      </p:tavLst>
                                    </p:anim>
                                    <p:anim calcmode="lin" valueType="num">
                                      <p:cBhvr>
                                        <p:cTn id="9" dur="2000" fill="hold"/>
                                        <p:tgtEl>
                                          <p:spTgt spid="4608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1" name="Picture 2" descr="图片2"/>
          <p:cNvPicPr>
            <a:picLocks noChangeAspect="1"/>
          </p:cNvPicPr>
          <p:nvPr/>
        </p:nvPicPr>
        <p:blipFill>
          <a:blip r:embed="rId1"/>
          <a:srcRect t="44878"/>
          <a:stretch>
            <a:fillRect/>
          </a:stretch>
        </p:blipFill>
        <p:spPr>
          <a:xfrm>
            <a:off x="304800" y="838200"/>
            <a:ext cx="8610600" cy="6019800"/>
          </a:xfrm>
          <a:prstGeom prst="rect">
            <a:avLst/>
          </a:prstGeom>
          <a:noFill/>
          <a:ln w="9525">
            <a:noFill/>
          </a:ln>
        </p:spPr>
      </p:pic>
      <p:sp>
        <p:nvSpPr>
          <p:cNvPr id="40964" name="AutoShape 4"/>
          <p:cNvSpPr/>
          <p:nvPr/>
        </p:nvSpPr>
        <p:spPr>
          <a:xfrm>
            <a:off x="1295400" y="5619750"/>
            <a:ext cx="1676400" cy="381000"/>
          </a:xfrm>
          <a:prstGeom prst="wedgeRoundRectCallout">
            <a:avLst>
              <a:gd name="adj1" fmla="val -26421"/>
              <a:gd name="adj2" fmla="val 24167"/>
              <a:gd name="adj3" fmla="val 16667"/>
            </a:avLst>
          </a:prstGeom>
          <a:noFill/>
          <a:ln w="9525" cap="flat" cmpd="sng">
            <a:solidFill>
              <a:srgbClr val="FF0000"/>
            </a:solidFill>
            <a:prstDash val="solid"/>
            <a:miter/>
            <a:headEnd type="none" w="med" len="med"/>
            <a:tailEnd type="none" w="med" len="med"/>
          </a:ln>
        </p:spPr>
        <p:txBody>
          <a:bodyPr anchor="t"/>
          <a:p>
            <a:pPr lvl="0" indent="0" algn="ctr"/>
            <a:endParaRPr lang="zh-CN" altLang="zh-CN" dirty="0">
              <a:latin typeface="Arial" panose="020B0604020202020204" pitchFamily="34" charset="0"/>
              <a:ea typeface="宋体" panose="02010600030101010101" pitchFamily="2" charset="-122"/>
            </a:endParaRPr>
          </a:p>
        </p:txBody>
      </p:sp>
      <p:sp>
        <p:nvSpPr>
          <p:cNvPr id="40965" name="AutoShape 5"/>
          <p:cNvSpPr/>
          <p:nvPr/>
        </p:nvSpPr>
        <p:spPr>
          <a:xfrm>
            <a:off x="5257800" y="781050"/>
            <a:ext cx="1676400" cy="381000"/>
          </a:xfrm>
          <a:prstGeom prst="wedgeRoundRectCallout">
            <a:avLst>
              <a:gd name="adj1" fmla="val -26421"/>
              <a:gd name="adj2" fmla="val 24167"/>
              <a:gd name="adj3" fmla="val 16667"/>
            </a:avLst>
          </a:prstGeom>
          <a:noFill/>
          <a:ln w="9525" cap="flat" cmpd="sng">
            <a:solidFill>
              <a:srgbClr val="FF0000"/>
            </a:solidFill>
            <a:prstDash val="solid"/>
            <a:miter/>
            <a:headEnd type="none" w="med" len="med"/>
            <a:tailEnd type="none" w="med" len="med"/>
          </a:ln>
        </p:spPr>
        <p:txBody>
          <a:bodyPr anchor="t"/>
          <a:p>
            <a:pPr lvl="0" indent="0" algn="ctr"/>
            <a:endParaRPr lang="zh-CN" altLang="zh-CN" dirty="0">
              <a:latin typeface="Arial" panose="020B0604020202020204" pitchFamily="34" charset="0"/>
              <a:ea typeface="宋体" panose="02010600030101010101" pitchFamily="2" charset="-122"/>
            </a:endParaRPr>
          </a:p>
        </p:txBody>
      </p:sp>
      <p:sp>
        <p:nvSpPr>
          <p:cNvPr id="40966" name="AutoShape 6"/>
          <p:cNvSpPr/>
          <p:nvPr/>
        </p:nvSpPr>
        <p:spPr>
          <a:xfrm>
            <a:off x="5257800" y="1714500"/>
            <a:ext cx="1676400" cy="381000"/>
          </a:xfrm>
          <a:prstGeom prst="wedgeRoundRectCallout">
            <a:avLst>
              <a:gd name="adj1" fmla="val -26421"/>
              <a:gd name="adj2" fmla="val 24167"/>
              <a:gd name="adj3" fmla="val 16667"/>
            </a:avLst>
          </a:prstGeom>
          <a:noFill/>
          <a:ln w="9525" cap="flat" cmpd="sng">
            <a:solidFill>
              <a:srgbClr val="FF0000"/>
            </a:solidFill>
            <a:prstDash val="solid"/>
            <a:miter/>
            <a:headEnd type="none" w="med" len="med"/>
            <a:tailEnd type="none" w="med" len="med"/>
          </a:ln>
        </p:spPr>
        <p:txBody>
          <a:bodyPr anchor="t"/>
          <a:p>
            <a:pPr lvl="0" indent="0" algn="ctr"/>
            <a:endParaRPr lang="zh-CN" altLang="zh-CN" dirty="0">
              <a:latin typeface="Arial" panose="020B0604020202020204" pitchFamily="34" charset="0"/>
              <a:ea typeface="宋体" panose="02010600030101010101" pitchFamily="2" charset="-122"/>
            </a:endParaRPr>
          </a:p>
        </p:txBody>
      </p:sp>
      <p:sp>
        <p:nvSpPr>
          <p:cNvPr id="10245" name="AutoShape 7"/>
          <p:cNvSpPr/>
          <p:nvPr/>
        </p:nvSpPr>
        <p:spPr>
          <a:xfrm>
            <a:off x="457200" y="228600"/>
            <a:ext cx="1371600" cy="457200"/>
          </a:xfrm>
          <a:prstGeom prst="wedgeRoundRectCallout">
            <a:avLst>
              <a:gd name="adj1" fmla="val -21181"/>
              <a:gd name="adj2" fmla="val 11806"/>
              <a:gd name="adj3" fmla="val 16667"/>
            </a:avLst>
          </a:prstGeom>
          <a:solidFill>
            <a:srgbClr val="FFCC99"/>
          </a:solidFill>
          <a:ln w="9525">
            <a:noFill/>
          </a:ln>
        </p:spPr>
        <p:txBody>
          <a:bodyPr anchor="t"/>
          <a:p>
            <a:pPr lvl="0" indent="0" algn="ctr"/>
            <a:r>
              <a:rPr lang="zh-CN" altLang="en-US" b="1" dirty="0">
                <a:latin typeface="Arial" panose="020B0604020202020204" pitchFamily="34" charset="0"/>
                <a:ea typeface="宋体" panose="02010600030101010101" pitchFamily="2" charset="-122"/>
              </a:rPr>
              <a:t>续    表</a:t>
            </a:r>
            <a:endParaRPr lang="zh-CN" altLang="en-US" b="1" dirty="0">
              <a:latin typeface="Arial" panose="020B0604020202020204" pitchFamily="34" charset="0"/>
              <a:ea typeface="宋体" panose="02010600030101010101" pitchFamily="2" charset="-122"/>
            </a:endParaRPr>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40964"/>
                                        </p:tgtEl>
                                        <p:attrNameLst>
                                          <p:attrName>style.visibility</p:attrName>
                                        </p:attrNameLst>
                                      </p:cBhvr>
                                      <p:to>
                                        <p:strVal val="visible"/>
                                      </p:to>
                                    </p:set>
                                    <p:anim calcmode="lin" valueType="num">
                                      <p:cBhvr>
                                        <p:cTn id="7" dur="2000" fill="hold"/>
                                        <p:tgtEl>
                                          <p:spTgt spid="40964"/>
                                        </p:tgtEl>
                                        <p:attrNameLst>
                                          <p:attrName>ppt_w</p:attrName>
                                        </p:attrNameLst>
                                      </p:cBhvr>
                                      <p:tavLst>
                                        <p:tav tm="0">
                                          <p:val>
                                            <p:fltVal val="0.000000"/>
                                          </p:val>
                                        </p:tav>
                                        <p:tav tm="100000">
                                          <p:val>
                                            <p:strVal val="#ppt_w"/>
                                          </p:val>
                                        </p:tav>
                                      </p:tavLst>
                                    </p:anim>
                                    <p:anim calcmode="lin" valueType="num">
                                      <p:cBhvr>
                                        <p:cTn id="8" dur="2000" fill="hold"/>
                                        <p:tgtEl>
                                          <p:spTgt spid="40964"/>
                                        </p:tgtEl>
                                        <p:attrNameLst>
                                          <p:attrName>ppt_h</p:attrName>
                                        </p:attrNameLst>
                                      </p:cBhvr>
                                      <p:tavLst>
                                        <p:tav tm="0">
                                          <p:val>
                                            <p:strVal val="#ppt_h"/>
                                          </p:val>
                                        </p:tav>
                                        <p:tav tm="100000">
                                          <p:val>
                                            <p:strVal val="#ppt_h"/>
                                          </p:val>
                                        </p:tav>
                                      </p:tavLst>
                                    </p:anim>
                                  </p:childTnLst>
                                </p:cTn>
                              </p:par>
                            </p:childTnLst>
                          </p:cTn>
                        </p:par>
                        <p:par>
                          <p:cTn id="9" fill="hold">
                            <p:stCondLst>
                              <p:cond delay="2000"/>
                            </p:stCondLst>
                            <p:childTnLst>
                              <p:par>
                                <p:cTn id="10" presetID="17" presetClass="entr" presetSubtype="10" fill="hold" grpId="0" nodeType="afterEffect">
                                  <p:stCondLst>
                                    <p:cond delay="0"/>
                                  </p:stCondLst>
                                  <p:childTnLst>
                                    <p:set>
                                      <p:cBhvr>
                                        <p:cTn id="11" dur="1" fill="hold">
                                          <p:stCondLst>
                                            <p:cond delay="0"/>
                                          </p:stCondLst>
                                        </p:cTn>
                                        <p:tgtEl>
                                          <p:spTgt spid="40965"/>
                                        </p:tgtEl>
                                        <p:attrNameLst>
                                          <p:attrName>style.visibility</p:attrName>
                                        </p:attrNameLst>
                                      </p:cBhvr>
                                      <p:to>
                                        <p:strVal val="visible"/>
                                      </p:to>
                                    </p:set>
                                    <p:anim calcmode="lin" valueType="num">
                                      <p:cBhvr>
                                        <p:cTn id="12" dur="2000" fill="hold"/>
                                        <p:tgtEl>
                                          <p:spTgt spid="40965"/>
                                        </p:tgtEl>
                                        <p:attrNameLst>
                                          <p:attrName>ppt_w</p:attrName>
                                        </p:attrNameLst>
                                      </p:cBhvr>
                                      <p:tavLst>
                                        <p:tav tm="0">
                                          <p:val>
                                            <p:fltVal val="0.000000"/>
                                          </p:val>
                                        </p:tav>
                                        <p:tav tm="100000">
                                          <p:val>
                                            <p:strVal val="#ppt_w"/>
                                          </p:val>
                                        </p:tav>
                                      </p:tavLst>
                                    </p:anim>
                                    <p:anim calcmode="lin" valueType="num">
                                      <p:cBhvr>
                                        <p:cTn id="13" dur="2000" fill="hold"/>
                                        <p:tgtEl>
                                          <p:spTgt spid="40965"/>
                                        </p:tgtEl>
                                        <p:attrNameLst>
                                          <p:attrName>ppt_h</p:attrName>
                                        </p:attrNameLst>
                                      </p:cBhvr>
                                      <p:tavLst>
                                        <p:tav tm="0">
                                          <p:val>
                                            <p:strVal val="#ppt_h"/>
                                          </p:val>
                                        </p:tav>
                                        <p:tav tm="100000">
                                          <p:val>
                                            <p:strVal val="#ppt_h"/>
                                          </p:val>
                                        </p:tav>
                                      </p:tavLst>
                                    </p:anim>
                                  </p:childTnLst>
                                </p:cTn>
                              </p:par>
                            </p:childTnLst>
                          </p:cTn>
                        </p:par>
                        <p:par>
                          <p:cTn id="14" fill="hold">
                            <p:stCondLst>
                              <p:cond delay="4000"/>
                            </p:stCondLst>
                            <p:childTnLst>
                              <p:par>
                                <p:cTn id="15" presetID="17" presetClass="entr" presetSubtype="10" fill="hold" grpId="0" nodeType="afterEffect">
                                  <p:stCondLst>
                                    <p:cond delay="0"/>
                                  </p:stCondLst>
                                  <p:childTnLst>
                                    <p:set>
                                      <p:cBhvr>
                                        <p:cTn id="16" dur="1" fill="hold">
                                          <p:stCondLst>
                                            <p:cond delay="0"/>
                                          </p:stCondLst>
                                        </p:cTn>
                                        <p:tgtEl>
                                          <p:spTgt spid="40966"/>
                                        </p:tgtEl>
                                        <p:attrNameLst>
                                          <p:attrName>style.visibility</p:attrName>
                                        </p:attrNameLst>
                                      </p:cBhvr>
                                      <p:to>
                                        <p:strVal val="visible"/>
                                      </p:to>
                                    </p:set>
                                    <p:anim calcmode="lin" valueType="num">
                                      <p:cBhvr>
                                        <p:cTn id="17" dur="2000" fill="hold"/>
                                        <p:tgtEl>
                                          <p:spTgt spid="40966"/>
                                        </p:tgtEl>
                                        <p:attrNameLst>
                                          <p:attrName>ppt_w</p:attrName>
                                        </p:attrNameLst>
                                      </p:cBhvr>
                                      <p:tavLst>
                                        <p:tav tm="0">
                                          <p:val>
                                            <p:fltVal val="0.000000"/>
                                          </p:val>
                                        </p:tav>
                                        <p:tav tm="100000">
                                          <p:val>
                                            <p:strVal val="#ppt_w"/>
                                          </p:val>
                                        </p:tav>
                                      </p:tavLst>
                                    </p:anim>
                                    <p:anim calcmode="lin" valueType="num">
                                      <p:cBhvr>
                                        <p:cTn id="18" dur="2000" fill="hold"/>
                                        <p:tgtEl>
                                          <p:spTgt spid="4096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bldLvl="0" animBg="1"/>
      <p:bldP spid="40965" grpId="0" bldLvl="0" animBg="1"/>
      <p:bldP spid="40966"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3"/>
          <p:cNvSpPr>
            <a:spLocks noGrp="1"/>
          </p:cNvSpPr>
          <p:nvPr>
            <p:ph idx="1"/>
          </p:nvPr>
        </p:nvSpPr>
        <p:spPr>
          <a:xfrm>
            <a:off x="457200" y="381000"/>
            <a:ext cx="8229600" cy="1143000"/>
          </a:xfrm>
        </p:spPr>
        <p:txBody>
          <a:bodyPr wrap="square" lIns="91440" tIns="45720" rIns="91440" bIns="45720" anchor="t"/>
          <a:p>
            <a:pPr eaLnBrk="1" hangingPunct="1">
              <a:lnSpc>
                <a:spcPct val="90000"/>
              </a:lnSpc>
              <a:buNone/>
            </a:pPr>
            <a:r>
              <a:rPr lang="zh-CN" altLang="en-US" sz="2800" b="1" dirty="0">
                <a:latin typeface="宋体" panose="02010600030101010101" pitchFamily="2" charset="-122"/>
              </a:rPr>
              <a:t>二、设置会计科目的意义与原则</a:t>
            </a:r>
            <a:endParaRPr lang="zh-CN" altLang="en-US" sz="2800" b="1" dirty="0">
              <a:latin typeface="宋体" panose="02010600030101010101" pitchFamily="2" charset="-122"/>
            </a:endParaRPr>
          </a:p>
          <a:p>
            <a:pPr eaLnBrk="1" hangingPunct="1">
              <a:lnSpc>
                <a:spcPct val="90000"/>
              </a:lnSpc>
              <a:buNone/>
            </a:pPr>
            <a:r>
              <a:rPr lang="zh-CN" altLang="en-US" sz="2400" b="1" dirty="0">
                <a:latin typeface="宋体" panose="02010600030101010101" pitchFamily="2" charset="-122"/>
              </a:rPr>
              <a:t>（一）设置会计科目的意义</a:t>
            </a:r>
            <a:endParaRPr lang="zh-CN" altLang="en-US" sz="2400" b="1" dirty="0">
              <a:latin typeface="宋体" panose="02010600030101010101" pitchFamily="2" charset="-122"/>
            </a:endParaRPr>
          </a:p>
        </p:txBody>
      </p:sp>
      <p:grpSp>
        <p:nvGrpSpPr>
          <p:cNvPr id="2" name="Group 88"/>
          <p:cNvGrpSpPr/>
          <p:nvPr/>
        </p:nvGrpSpPr>
        <p:grpSpPr>
          <a:xfrm>
            <a:off x="304800" y="2209800"/>
            <a:ext cx="8610600" cy="1219200"/>
            <a:chOff x="192" y="1488"/>
            <a:chExt cx="5424" cy="768"/>
          </a:xfrm>
        </p:grpSpPr>
        <p:sp>
          <p:nvSpPr>
            <p:cNvPr id="13315" name="AutoShape 7"/>
            <p:cNvSpPr/>
            <p:nvPr/>
          </p:nvSpPr>
          <p:spPr>
            <a:xfrm>
              <a:off x="192" y="1488"/>
              <a:ext cx="5424" cy="768"/>
            </a:xfrm>
            <a:prstGeom prst="wedgeRectCallout">
              <a:avLst>
                <a:gd name="adj1" fmla="val -29810"/>
                <a:gd name="adj2" fmla="val 45051"/>
              </a:avLst>
            </a:prstGeom>
            <a:solidFill>
              <a:srgbClr val="FFFFCC"/>
            </a:solidFill>
            <a:ln w="9525">
              <a:noFill/>
            </a:ln>
          </p:spPr>
          <p:txBody>
            <a:bodyPr anchor="t"/>
            <a:p>
              <a:pPr lvl="0" indent="0" algn="ctr"/>
              <a:endParaRPr lang="zh-CN" altLang="zh-CN" dirty="0">
                <a:latin typeface="Arial" panose="020B0604020202020204" pitchFamily="34" charset="0"/>
                <a:ea typeface="宋体" panose="02010600030101010101" pitchFamily="2" charset="-122"/>
              </a:endParaRPr>
            </a:p>
          </p:txBody>
        </p:sp>
        <p:grpSp>
          <p:nvGrpSpPr>
            <p:cNvPr id="13316" name="Group 12"/>
            <p:cNvGrpSpPr/>
            <p:nvPr/>
          </p:nvGrpSpPr>
          <p:grpSpPr>
            <a:xfrm>
              <a:off x="480" y="1632"/>
              <a:ext cx="830" cy="511"/>
              <a:chOff x="431" y="799"/>
              <a:chExt cx="998" cy="681"/>
            </a:xfrm>
          </p:grpSpPr>
          <p:sp>
            <p:nvSpPr>
              <p:cNvPr id="13317" name="AutoShape 13"/>
              <p:cNvSpPr/>
              <p:nvPr/>
            </p:nvSpPr>
            <p:spPr>
              <a:xfrm>
                <a:off x="771" y="839"/>
                <a:ext cx="363" cy="345"/>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3318" name="AutoShape 14"/>
              <p:cNvSpPr/>
              <p:nvPr/>
            </p:nvSpPr>
            <p:spPr>
              <a:xfrm>
                <a:off x="771" y="876"/>
                <a:ext cx="363" cy="346"/>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3319" name="AutoShape 15"/>
              <p:cNvSpPr/>
              <p:nvPr/>
            </p:nvSpPr>
            <p:spPr>
              <a:xfrm>
                <a:off x="704" y="954"/>
                <a:ext cx="363" cy="345"/>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3320" name="AutoShape 16"/>
              <p:cNvSpPr/>
              <p:nvPr/>
            </p:nvSpPr>
            <p:spPr>
              <a:xfrm>
                <a:off x="515" y="1057"/>
                <a:ext cx="362" cy="346"/>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3321" name="AutoShape 17"/>
              <p:cNvSpPr/>
              <p:nvPr/>
            </p:nvSpPr>
            <p:spPr>
              <a:xfrm>
                <a:off x="787" y="1057"/>
                <a:ext cx="363" cy="346"/>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3322" name="AutoShape 18"/>
              <p:cNvSpPr/>
              <p:nvPr/>
            </p:nvSpPr>
            <p:spPr>
              <a:xfrm>
                <a:off x="515" y="799"/>
                <a:ext cx="362" cy="344"/>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3323" name="AutoShape 19"/>
              <p:cNvSpPr/>
              <p:nvPr/>
            </p:nvSpPr>
            <p:spPr>
              <a:xfrm>
                <a:off x="787" y="799"/>
                <a:ext cx="363" cy="344"/>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3324" name="AutoShape 20"/>
              <p:cNvSpPr/>
              <p:nvPr/>
            </p:nvSpPr>
            <p:spPr>
              <a:xfrm>
                <a:off x="431" y="1135"/>
                <a:ext cx="362" cy="345"/>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3325" name="AutoShape 21"/>
              <p:cNvSpPr/>
              <p:nvPr/>
            </p:nvSpPr>
            <p:spPr>
              <a:xfrm>
                <a:off x="431" y="876"/>
                <a:ext cx="362" cy="346"/>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3326" name="AutoShape 22"/>
              <p:cNvSpPr/>
              <p:nvPr/>
            </p:nvSpPr>
            <p:spPr>
              <a:xfrm>
                <a:off x="711" y="1135"/>
                <a:ext cx="363" cy="345"/>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3327" name="AutoShape 23"/>
              <p:cNvSpPr/>
              <p:nvPr/>
            </p:nvSpPr>
            <p:spPr>
              <a:xfrm>
                <a:off x="711" y="876"/>
                <a:ext cx="363" cy="346"/>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3328" name="AutoShape 24"/>
              <p:cNvSpPr/>
              <p:nvPr/>
            </p:nvSpPr>
            <p:spPr>
              <a:xfrm>
                <a:off x="1066" y="1049"/>
                <a:ext cx="363" cy="345"/>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3329" name="AutoShape 25"/>
              <p:cNvSpPr/>
              <p:nvPr/>
            </p:nvSpPr>
            <p:spPr>
              <a:xfrm>
                <a:off x="1066" y="799"/>
                <a:ext cx="363" cy="344"/>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3330" name="AutoShape 26"/>
              <p:cNvSpPr/>
              <p:nvPr/>
            </p:nvSpPr>
            <p:spPr>
              <a:xfrm>
                <a:off x="994" y="1135"/>
                <a:ext cx="363" cy="345"/>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3331" name="AutoShape 27"/>
              <p:cNvSpPr/>
              <p:nvPr/>
            </p:nvSpPr>
            <p:spPr>
              <a:xfrm>
                <a:off x="994" y="876"/>
                <a:ext cx="363" cy="346"/>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3332" name="Text Box 28"/>
              <p:cNvSpPr txBox="1"/>
              <p:nvPr/>
            </p:nvSpPr>
            <p:spPr>
              <a:xfrm>
                <a:off x="530" y="966"/>
                <a:ext cx="666" cy="431"/>
              </a:xfrm>
              <a:prstGeom prst="rect">
                <a:avLst/>
              </a:prstGeom>
              <a:noFill/>
              <a:ln w="9525">
                <a:noFill/>
              </a:ln>
            </p:spPr>
            <p:txBody>
              <a:bodyPr anchor="t"/>
              <a:p>
                <a:pPr lvl="0" indent="0" algn="ctr"/>
                <a:r>
                  <a:rPr lang="zh-CN" altLang="en-US" sz="2000" b="1" dirty="0">
                    <a:solidFill>
                      <a:schemeClr val="tx2"/>
                    </a:solidFill>
                    <a:latin typeface="Times New Roman" panose="02020603050405020304" pitchFamily="18" charset="0"/>
                    <a:ea typeface="宋体" panose="02010600030101010101" pitchFamily="2" charset="-122"/>
                  </a:rPr>
                  <a:t>资产</a:t>
                </a:r>
                <a:endParaRPr lang="zh-CN" altLang="en-US" sz="2000" dirty="0">
                  <a:solidFill>
                    <a:schemeClr val="tx2"/>
                  </a:solidFill>
                  <a:latin typeface="Times New Roman" panose="02020603050405020304" pitchFamily="18" charset="0"/>
                  <a:ea typeface="宋体" panose="02010600030101010101" pitchFamily="2" charset="-122"/>
                </a:endParaRPr>
              </a:p>
            </p:txBody>
          </p:sp>
        </p:grpSp>
        <p:grpSp>
          <p:nvGrpSpPr>
            <p:cNvPr id="13333" name="Group 29"/>
            <p:cNvGrpSpPr/>
            <p:nvPr/>
          </p:nvGrpSpPr>
          <p:grpSpPr>
            <a:xfrm>
              <a:off x="1680" y="1632"/>
              <a:ext cx="379" cy="518"/>
              <a:chOff x="1334" y="799"/>
              <a:chExt cx="379" cy="518"/>
            </a:xfrm>
          </p:grpSpPr>
          <p:sp>
            <p:nvSpPr>
              <p:cNvPr id="13334" name="AutoShape 30"/>
              <p:cNvSpPr/>
              <p:nvPr/>
            </p:nvSpPr>
            <p:spPr>
              <a:xfrm>
                <a:off x="1401" y="995"/>
                <a:ext cx="312" cy="263"/>
              </a:xfrm>
              <a:prstGeom prst="cube">
                <a:avLst>
                  <a:gd name="adj" fmla="val 25000"/>
                </a:avLst>
              </a:prstGeom>
              <a:solidFill>
                <a:srgbClr val="66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3335" name="AutoShape 31"/>
              <p:cNvSpPr/>
              <p:nvPr/>
            </p:nvSpPr>
            <p:spPr>
              <a:xfrm>
                <a:off x="1401" y="799"/>
                <a:ext cx="312" cy="262"/>
              </a:xfrm>
              <a:prstGeom prst="cube">
                <a:avLst>
                  <a:gd name="adj" fmla="val 25000"/>
                </a:avLst>
              </a:prstGeom>
              <a:solidFill>
                <a:srgbClr val="66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3336" name="AutoShape 32"/>
              <p:cNvSpPr/>
              <p:nvPr/>
            </p:nvSpPr>
            <p:spPr>
              <a:xfrm>
                <a:off x="1337" y="1055"/>
                <a:ext cx="312" cy="262"/>
              </a:xfrm>
              <a:prstGeom prst="cube">
                <a:avLst>
                  <a:gd name="adj" fmla="val 25000"/>
                </a:avLst>
              </a:prstGeom>
              <a:solidFill>
                <a:srgbClr val="66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3337" name="AutoShape 33"/>
              <p:cNvSpPr/>
              <p:nvPr/>
            </p:nvSpPr>
            <p:spPr>
              <a:xfrm>
                <a:off x="1337" y="858"/>
                <a:ext cx="312" cy="263"/>
              </a:xfrm>
              <a:prstGeom prst="cube">
                <a:avLst>
                  <a:gd name="adj" fmla="val 25000"/>
                </a:avLst>
              </a:prstGeom>
              <a:solidFill>
                <a:srgbClr val="66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3338" name="Text Box 34"/>
              <p:cNvSpPr txBox="1"/>
              <p:nvPr/>
            </p:nvSpPr>
            <p:spPr>
              <a:xfrm>
                <a:off x="1334" y="905"/>
                <a:ext cx="225" cy="283"/>
              </a:xfrm>
              <a:prstGeom prst="rect">
                <a:avLst/>
              </a:prstGeom>
              <a:noFill/>
              <a:ln w="9525">
                <a:noFill/>
              </a:ln>
            </p:spPr>
            <p:txBody>
              <a:bodyPr anchor="t"/>
              <a:p>
                <a:pPr lvl="0" indent="0" algn="ctr" eaLnBrk="0" hangingPunct="0"/>
                <a:r>
                  <a:rPr lang="zh-CN" altLang="en-US" b="1" dirty="0">
                    <a:solidFill>
                      <a:schemeClr val="bg1"/>
                    </a:solidFill>
                    <a:latin typeface="Times New Roman" panose="02020603050405020304" pitchFamily="18" charset="0"/>
                    <a:ea typeface="宋体" panose="02010600030101010101" pitchFamily="2" charset="-122"/>
                  </a:rPr>
                  <a:t>负债</a:t>
                </a:r>
                <a:endParaRPr lang="zh-CN" altLang="en-US" b="1" dirty="0">
                  <a:solidFill>
                    <a:schemeClr val="bg1"/>
                  </a:solidFill>
                  <a:latin typeface="Times New Roman" panose="02020603050405020304" pitchFamily="18" charset="0"/>
                  <a:ea typeface="宋体" panose="02010600030101010101" pitchFamily="2" charset="-122"/>
                </a:endParaRPr>
              </a:p>
            </p:txBody>
          </p:sp>
        </p:grpSp>
        <p:grpSp>
          <p:nvGrpSpPr>
            <p:cNvPr id="13339" name="Group 35"/>
            <p:cNvGrpSpPr/>
            <p:nvPr/>
          </p:nvGrpSpPr>
          <p:grpSpPr>
            <a:xfrm>
              <a:off x="2346" y="1632"/>
              <a:ext cx="678" cy="522"/>
              <a:chOff x="1676" y="799"/>
              <a:chExt cx="678" cy="522"/>
            </a:xfrm>
          </p:grpSpPr>
          <p:grpSp>
            <p:nvGrpSpPr>
              <p:cNvPr id="13340" name="Group 36"/>
              <p:cNvGrpSpPr/>
              <p:nvPr/>
            </p:nvGrpSpPr>
            <p:grpSpPr>
              <a:xfrm>
                <a:off x="1753" y="799"/>
                <a:ext cx="601" cy="522"/>
                <a:chOff x="8280" y="9708"/>
                <a:chExt cx="1410" cy="1233"/>
              </a:xfrm>
            </p:grpSpPr>
            <p:sp>
              <p:nvSpPr>
                <p:cNvPr id="13341" name="AutoShape 37"/>
                <p:cNvSpPr/>
                <p:nvPr/>
              </p:nvSpPr>
              <p:spPr>
                <a:xfrm>
                  <a:off x="8430" y="10176"/>
                  <a:ext cx="720" cy="624"/>
                </a:xfrm>
                <a:prstGeom prst="cube">
                  <a:avLst>
                    <a:gd name="adj" fmla="val 25000"/>
                  </a:avLst>
                </a:prstGeom>
                <a:solidFill>
                  <a:srgbClr val="FF99CC"/>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3342" name="AutoShape 38"/>
                <p:cNvSpPr/>
                <p:nvPr/>
              </p:nvSpPr>
              <p:spPr>
                <a:xfrm>
                  <a:off x="8415" y="9708"/>
                  <a:ext cx="720" cy="624"/>
                </a:xfrm>
                <a:prstGeom prst="cube">
                  <a:avLst>
                    <a:gd name="adj" fmla="val 25000"/>
                  </a:avLst>
                </a:prstGeom>
                <a:solidFill>
                  <a:srgbClr val="FF99CC"/>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3343" name="AutoShape 39"/>
                <p:cNvSpPr/>
                <p:nvPr/>
              </p:nvSpPr>
              <p:spPr>
                <a:xfrm>
                  <a:off x="8280" y="10317"/>
                  <a:ext cx="720" cy="624"/>
                </a:xfrm>
                <a:prstGeom prst="cube">
                  <a:avLst>
                    <a:gd name="adj" fmla="val 25000"/>
                  </a:avLst>
                </a:prstGeom>
                <a:solidFill>
                  <a:srgbClr val="FF99CC"/>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3344" name="AutoShape 40"/>
                <p:cNvSpPr/>
                <p:nvPr/>
              </p:nvSpPr>
              <p:spPr>
                <a:xfrm>
                  <a:off x="8280" y="9849"/>
                  <a:ext cx="720" cy="624"/>
                </a:xfrm>
                <a:prstGeom prst="cube">
                  <a:avLst>
                    <a:gd name="adj" fmla="val 25000"/>
                  </a:avLst>
                </a:prstGeom>
                <a:solidFill>
                  <a:srgbClr val="FF99CC"/>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grpSp>
              <p:nvGrpSpPr>
                <p:cNvPr id="13345" name="Group 41"/>
                <p:cNvGrpSpPr/>
                <p:nvPr/>
              </p:nvGrpSpPr>
              <p:grpSpPr>
                <a:xfrm>
                  <a:off x="8835" y="9708"/>
                  <a:ext cx="855" cy="1233"/>
                  <a:chOff x="8835" y="9708"/>
                  <a:chExt cx="855" cy="1233"/>
                </a:xfrm>
              </p:grpSpPr>
              <p:sp>
                <p:nvSpPr>
                  <p:cNvPr id="13346" name="AutoShape 42"/>
                  <p:cNvSpPr/>
                  <p:nvPr/>
                </p:nvSpPr>
                <p:spPr>
                  <a:xfrm>
                    <a:off x="8970" y="10176"/>
                    <a:ext cx="720" cy="624"/>
                  </a:xfrm>
                  <a:prstGeom prst="cube">
                    <a:avLst>
                      <a:gd name="adj" fmla="val 25000"/>
                    </a:avLst>
                  </a:prstGeom>
                  <a:solidFill>
                    <a:srgbClr val="FF99CC"/>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3347" name="AutoShape 43"/>
                  <p:cNvSpPr/>
                  <p:nvPr/>
                </p:nvSpPr>
                <p:spPr>
                  <a:xfrm>
                    <a:off x="8970" y="9708"/>
                    <a:ext cx="720" cy="624"/>
                  </a:xfrm>
                  <a:prstGeom prst="cube">
                    <a:avLst>
                      <a:gd name="adj" fmla="val 25000"/>
                    </a:avLst>
                  </a:prstGeom>
                  <a:solidFill>
                    <a:srgbClr val="FF99CC"/>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3348" name="AutoShape 44"/>
                  <p:cNvSpPr/>
                  <p:nvPr/>
                </p:nvSpPr>
                <p:spPr>
                  <a:xfrm>
                    <a:off x="8835" y="10317"/>
                    <a:ext cx="720" cy="624"/>
                  </a:xfrm>
                  <a:prstGeom prst="cube">
                    <a:avLst>
                      <a:gd name="adj" fmla="val 25000"/>
                    </a:avLst>
                  </a:prstGeom>
                  <a:solidFill>
                    <a:srgbClr val="FF99CC"/>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3349" name="AutoShape 45"/>
                  <p:cNvSpPr/>
                  <p:nvPr/>
                </p:nvSpPr>
                <p:spPr>
                  <a:xfrm>
                    <a:off x="8835" y="9849"/>
                    <a:ext cx="720" cy="624"/>
                  </a:xfrm>
                  <a:prstGeom prst="cube">
                    <a:avLst>
                      <a:gd name="adj" fmla="val 25000"/>
                    </a:avLst>
                  </a:prstGeom>
                  <a:solidFill>
                    <a:srgbClr val="FF99CC"/>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grpSp>
          </p:grpSp>
          <p:sp>
            <p:nvSpPr>
              <p:cNvPr id="13350" name="Text Box 46"/>
              <p:cNvSpPr txBox="1"/>
              <p:nvPr/>
            </p:nvSpPr>
            <p:spPr>
              <a:xfrm>
                <a:off x="1676" y="894"/>
                <a:ext cx="629" cy="426"/>
              </a:xfrm>
              <a:prstGeom prst="rect">
                <a:avLst/>
              </a:prstGeom>
              <a:noFill/>
              <a:ln w="9525">
                <a:noFill/>
              </a:ln>
            </p:spPr>
            <p:txBody>
              <a:bodyPr anchor="t"/>
              <a:p>
                <a:pPr lvl="0" indent="0" algn="ctr"/>
                <a:r>
                  <a:rPr lang="zh-CN" altLang="en-US" sz="2000" b="1" dirty="0">
                    <a:solidFill>
                      <a:schemeClr val="tx2"/>
                    </a:solidFill>
                    <a:latin typeface="Times New Roman" panose="02020603050405020304" pitchFamily="18" charset="0"/>
                    <a:ea typeface="宋体" panose="02010600030101010101" pitchFamily="2" charset="-122"/>
                  </a:rPr>
                  <a:t>所有者</a:t>
                </a:r>
                <a:endParaRPr lang="zh-CN" altLang="en-US" sz="2000" b="1" dirty="0">
                  <a:solidFill>
                    <a:schemeClr val="tx2"/>
                  </a:solidFill>
                  <a:latin typeface="Times New Roman" panose="02020603050405020304" pitchFamily="18" charset="0"/>
                  <a:ea typeface="宋体" panose="02010600030101010101" pitchFamily="2" charset="-122"/>
                </a:endParaRPr>
              </a:p>
              <a:p>
                <a:pPr lvl="0" indent="0" algn="ctr"/>
                <a:r>
                  <a:rPr lang="zh-CN" altLang="en-US" sz="2000" b="1" dirty="0">
                    <a:solidFill>
                      <a:schemeClr val="tx2"/>
                    </a:solidFill>
                    <a:latin typeface="Times New Roman" panose="02020603050405020304" pitchFamily="18" charset="0"/>
                    <a:ea typeface="宋体" panose="02010600030101010101" pitchFamily="2" charset="-122"/>
                  </a:rPr>
                  <a:t>权    益</a:t>
                </a:r>
                <a:endParaRPr lang="zh-CN" altLang="en-US" sz="2000" dirty="0">
                  <a:solidFill>
                    <a:schemeClr val="tx2"/>
                  </a:solidFill>
                  <a:latin typeface="Times New Roman" panose="02020603050405020304" pitchFamily="18" charset="0"/>
                  <a:ea typeface="宋体" panose="02010600030101010101" pitchFamily="2" charset="-122"/>
                </a:endParaRPr>
              </a:p>
            </p:txBody>
          </p:sp>
        </p:grpSp>
        <p:grpSp>
          <p:nvGrpSpPr>
            <p:cNvPr id="13351" name="Group 47"/>
            <p:cNvGrpSpPr/>
            <p:nvPr/>
          </p:nvGrpSpPr>
          <p:grpSpPr>
            <a:xfrm>
              <a:off x="3312" y="1632"/>
              <a:ext cx="580" cy="511"/>
              <a:chOff x="3131" y="799"/>
              <a:chExt cx="580" cy="511"/>
            </a:xfrm>
          </p:grpSpPr>
          <p:grpSp>
            <p:nvGrpSpPr>
              <p:cNvPr id="13352" name="Group 48"/>
              <p:cNvGrpSpPr/>
              <p:nvPr/>
            </p:nvGrpSpPr>
            <p:grpSpPr>
              <a:xfrm>
                <a:off x="3146" y="799"/>
                <a:ext cx="565" cy="511"/>
                <a:chOff x="8280" y="9708"/>
                <a:chExt cx="1410" cy="1233"/>
              </a:xfrm>
            </p:grpSpPr>
            <p:sp>
              <p:nvSpPr>
                <p:cNvPr id="13353" name="AutoShape 49"/>
                <p:cNvSpPr/>
                <p:nvPr/>
              </p:nvSpPr>
              <p:spPr>
                <a:xfrm>
                  <a:off x="8430" y="10176"/>
                  <a:ext cx="720" cy="624"/>
                </a:xfrm>
                <a:prstGeom prst="cube">
                  <a:avLst>
                    <a:gd name="adj" fmla="val 25000"/>
                  </a:avLst>
                </a:prstGeom>
                <a:solidFill>
                  <a:srgbClr val="FFFF0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3354" name="AutoShape 50"/>
                <p:cNvSpPr/>
                <p:nvPr/>
              </p:nvSpPr>
              <p:spPr>
                <a:xfrm>
                  <a:off x="8415" y="9708"/>
                  <a:ext cx="720" cy="624"/>
                </a:xfrm>
                <a:prstGeom prst="cube">
                  <a:avLst>
                    <a:gd name="adj" fmla="val 25000"/>
                  </a:avLst>
                </a:prstGeom>
                <a:solidFill>
                  <a:srgbClr val="FFFF0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3355" name="AutoShape 51"/>
                <p:cNvSpPr/>
                <p:nvPr/>
              </p:nvSpPr>
              <p:spPr>
                <a:xfrm>
                  <a:off x="8280" y="10317"/>
                  <a:ext cx="720" cy="624"/>
                </a:xfrm>
                <a:prstGeom prst="cube">
                  <a:avLst>
                    <a:gd name="adj" fmla="val 25000"/>
                  </a:avLst>
                </a:prstGeom>
                <a:solidFill>
                  <a:srgbClr val="FFFF0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3356" name="AutoShape 52"/>
                <p:cNvSpPr/>
                <p:nvPr/>
              </p:nvSpPr>
              <p:spPr>
                <a:xfrm>
                  <a:off x="8280" y="9849"/>
                  <a:ext cx="720" cy="624"/>
                </a:xfrm>
                <a:prstGeom prst="cube">
                  <a:avLst>
                    <a:gd name="adj" fmla="val 25000"/>
                  </a:avLst>
                </a:prstGeom>
                <a:solidFill>
                  <a:srgbClr val="FFFF0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grpSp>
              <p:nvGrpSpPr>
                <p:cNvPr id="13357" name="Group 53"/>
                <p:cNvGrpSpPr/>
                <p:nvPr/>
              </p:nvGrpSpPr>
              <p:grpSpPr>
                <a:xfrm>
                  <a:off x="8835" y="9708"/>
                  <a:ext cx="855" cy="1233"/>
                  <a:chOff x="8835" y="9708"/>
                  <a:chExt cx="855" cy="1233"/>
                </a:xfrm>
              </p:grpSpPr>
              <p:sp>
                <p:nvSpPr>
                  <p:cNvPr id="13358" name="AutoShape 54"/>
                  <p:cNvSpPr/>
                  <p:nvPr/>
                </p:nvSpPr>
                <p:spPr>
                  <a:xfrm>
                    <a:off x="8970" y="10176"/>
                    <a:ext cx="720" cy="624"/>
                  </a:xfrm>
                  <a:prstGeom prst="cube">
                    <a:avLst>
                      <a:gd name="adj" fmla="val 25000"/>
                    </a:avLst>
                  </a:prstGeom>
                  <a:solidFill>
                    <a:srgbClr val="FFFF0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3359" name="AutoShape 55"/>
                  <p:cNvSpPr/>
                  <p:nvPr/>
                </p:nvSpPr>
                <p:spPr>
                  <a:xfrm>
                    <a:off x="8970" y="9708"/>
                    <a:ext cx="720" cy="624"/>
                  </a:xfrm>
                  <a:prstGeom prst="cube">
                    <a:avLst>
                      <a:gd name="adj" fmla="val 25000"/>
                    </a:avLst>
                  </a:prstGeom>
                  <a:solidFill>
                    <a:srgbClr val="FFFF0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3360" name="AutoShape 56"/>
                  <p:cNvSpPr/>
                  <p:nvPr/>
                </p:nvSpPr>
                <p:spPr>
                  <a:xfrm>
                    <a:off x="8835" y="10317"/>
                    <a:ext cx="720" cy="624"/>
                  </a:xfrm>
                  <a:prstGeom prst="cube">
                    <a:avLst>
                      <a:gd name="adj" fmla="val 25000"/>
                    </a:avLst>
                  </a:prstGeom>
                  <a:solidFill>
                    <a:srgbClr val="FFFF0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3361" name="AutoShape 57"/>
                  <p:cNvSpPr/>
                  <p:nvPr/>
                </p:nvSpPr>
                <p:spPr>
                  <a:xfrm>
                    <a:off x="8835" y="9849"/>
                    <a:ext cx="720" cy="624"/>
                  </a:xfrm>
                  <a:prstGeom prst="cube">
                    <a:avLst>
                      <a:gd name="adj" fmla="val 25000"/>
                    </a:avLst>
                  </a:prstGeom>
                  <a:solidFill>
                    <a:srgbClr val="FFFF0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grpSp>
          </p:grpSp>
          <p:sp>
            <p:nvSpPr>
              <p:cNvPr id="13362" name="Text Box 58"/>
              <p:cNvSpPr txBox="1"/>
              <p:nvPr/>
            </p:nvSpPr>
            <p:spPr>
              <a:xfrm>
                <a:off x="3131" y="893"/>
                <a:ext cx="500" cy="323"/>
              </a:xfrm>
              <a:prstGeom prst="rect">
                <a:avLst/>
              </a:prstGeom>
              <a:noFill/>
              <a:ln w="9525">
                <a:noFill/>
              </a:ln>
            </p:spPr>
            <p:txBody>
              <a:bodyPr anchor="t"/>
              <a:p>
                <a:pPr lvl="0" indent="0"/>
                <a:r>
                  <a:rPr lang="zh-CN" altLang="en-US" sz="2000" b="1" dirty="0">
                    <a:solidFill>
                      <a:schemeClr val="tx2"/>
                    </a:solidFill>
                    <a:latin typeface="Times New Roman" panose="02020603050405020304" pitchFamily="18" charset="0"/>
                    <a:ea typeface="宋体" panose="02010600030101010101" pitchFamily="2" charset="-122"/>
                  </a:rPr>
                  <a:t>收入</a:t>
                </a:r>
                <a:endParaRPr lang="zh-CN" altLang="en-US" sz="2000" dirty="0">
                  <a:solidFill>
                    <a:schemeClr val="tx2"/>
                  </a:solidFill>
                  <a:latin typeface="Times New Roman" panose="02020603050405020304" pitchFamily="18" charset="0"/>
                  <a:ea typeface="宋体" panose="02010600030101010101" pitchFamily="2" charset="-122"/>
                </a:endParaRPr>
              </a:p>
            </p:txBody>
          </p:sp>
        </p:grpSp>
        <p:grpSp>
          <p:nvGrpSpPr>
            <p:cNvPr id="13363" name="Group 59"/>
            <p:cNvGrpSpPr/>
            <p:nvPr/>
          </p:nvGrpSpPr>
          <p:grpSpPr>
            <a:xfrm>
              <a:off x="4218" y="1632"/>
              <a:ext cx="534" cy="511"/>
              <a:chOff x="2479" y="799"/>
              <a:chExt cx="534" cy="511"/>
            </a:xfrm>
          </p:grpSpPr>
          <p:sp>
            <p:nvSpPr>
              <p:cNvPr id="13364" name="AutoShape 60"/>
              <p:cNvSpPr/>
              <p:nvPr/>
            </p:nvSpPr>
            <p:spPr>
              <a:xfrm>
                <a:off x="2550" y="990"/>
                <a:ext cx="264" cy="256"/>
              </a:xfrm>
              <a:prstGeom prst="cube">
                <a:avLst>
                  <a:gd name="adj" fmla="val 25000"/>
                </a:avLst>
              </a:prstGeom>
              <a:solidFill>
                <a:srgbClr val="CC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3365" name="AutoShape 61"/>
              <p:cNvSpPr/>
              <p:nvPr/>
            </p:nvSpPr>
            <p:spPr>
              <a:xfrm>
                <a:off x="2485" y="1055"/>
                <a:ext cx="264" cy="255"/>
              </a:xfrm>
              <a:prstGeom prst="cube">
                <a:avLst>
                  <a:gd name="adj" fmla="val 25000"/>
                </a:avLst>
              </a:prstGeom>
              <a:solidFill>
                <a:srgbClr val="CC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3366" name="AutoShape 62"/>
              <p:cNvSpPr/>
              <p:nvPr/>
            </p:nvSpPr>
            <p:spPr>
              <a:xfrm>
                <a:off x="2749" y="990"/>
                <a:ext cx="264" cy="256"/>
              </a:xfrm>
              <a:prstGeom prst="cube">
                <a:avLst>
                  <a:gd name="adj" fmla="val 25000"/>
                </a:avLst>
              </a:prstGeom>
              <a:solidFill>
                <a:srgbClr val="CC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3367" name="AutoShape 63"/>
              <p:cNvSpPr/>
              <p:nvPr/>
            </p:nvSpPr>
            <p:spPr>
              <a:xfrm>
                <a:off x="2560" y="799"/>
                <a:ext cx="264" cy="256"/>
              </a:xfrm>
              <a:prstGeom prst="cube">
                <a:avLst>
                  <a:gd name="adj" fmla="val 25000"/>
                </a:avLst>
              </a:prstGeom>
              <a:solidFill>
                <a:srgbClr val="CC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3368" name="AutoShape 64"/>
              <p:cNvSpPr/>
              <p:nvPr/>
            </p:nvSpPr>
            <p:spPr>
              <a:xfrm>
                <a:off x="2485" y="863"/>
                <a:ext cx="264" cy="256"/>
              </a:xfrm>
              <a:prstGeom prst="cube">
                <a:avLst>
                  <a:gd name="adj" fmla="val 25000"/>
                </a:avLst>
              </a:prstGeom>
              <a:solidFill>
                <a:srgbClr val="CC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3369" name="AutoShape 65"/>
              <p:cNvSpPr/>
              <p:nvPr/>
            </p:nvSpPr>
            <p:spPr>
              <a:xfrm>
                <a:off x="2749" y="799"/>
                <a:ext cx="264" cy="256"/>
              </a:xfrm>
              <a:prstGeom prst="cube">
                <a:avLst>
                  <a:gd name="adj" fmla="val 25000"/>
                </a:avLst>
              </a:prstGeom>
              <a:solidFill>
                <a:srgbClr val="CC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3370" name="Text Box 66"/>
              <p:cNvSpPr txBox="1"/>
              <p:nvPr/>
            </p:nvSpPr>
            <p:spPr>
              <a:xfrm>
                <a:off x="2479" y="912"/>
                <a:ext cx="467" cy="318"/>
              </a:xfrm>
              <a:prstGeom prst="rect">
                <a:avLst/>
              </a:prstGeom>
              <a:noFill/>
              <a:ln w="9525">
                <a:noFill/>
              </a:ln>
            </p:spPr>
            <p:txBody>
              <a:bodyPr anchor="t"/>
              <a:p>
                <a:pPr lvl="0" indent="0" algn="ctr"/>
                <a:r>
                  <a:rPr lang="zh-CN" altLang="en-US" b="1" dirty="0">
                    <a:solidFill>
                      <a:schemeClr val="tx2"/>
                    </a:solidFill>
                    <a:latin typeface="Times New Roman" panose="02020603050405020304" pitchFamily="18" charset="0"/>
                    <a:ea typeface="宋体" panose="02010600030101010101" pitchFamily="2" charset="-122"/>
                  </a:rPr>
                  <a:t>费 用</a:t>
                </a:r>
                <a:endParaRPr lang="zh-CN" altLang="en-US" dirty="0">
                  <a:solidFill>
                    <a:schemeClr val="tx2"/>
                  </a:solidFill>
                  <a:latin typeface="Times New Roman" panose="02020603050405020304" pitchFamily="18" charset="0"/>
                  <a:ea typeface="宋体" panose="02010600030101010101" pitchFamily="2" charset="-122"/>
                </a:endParaRPr>
              </a:p>
            </p:txBody>
          </p:sp>
        </p:grpSp>
        <p:grpSp>
          <p:nvGrpSpPr>
            <p:cNvPr id="13371" name="Group 67"/>
            <p:cNvGrpSpPr/>
            <p:nvPr/>
          </p:nvGrpSpPr>
          <p:grpSpPr>
            <a:xfrm>
              <a:off x="5074" y="1632"/>
              <a:ext cx="302" cy="501"/>
              <a:chOff x="2592" y="1855"/>
              <a:chExt cx="321" cy="482"/>
            </a:xfrm>
          </p:grpSpPr>
          <p:sp>
            <p:nvSpPr>
              <p:cNvPr id="13372" name="AutoShape 68"/>
              <p:cNvSpPr/>
              <p:nvPr/>
            </p:nvSpPr>
            <p:spPr>
              <a:xfrm>
                <a:off x="2625" y="2042"/>
                <a:ext cx="288" cy="250"/>
              </a:xfrm>
              <a:prstGeom prst="cube">
                <a:avLst>
                  <a:gd name="adj" fmla="val 25000"/>
                </a:avLst>
              </a:prstGeom>
              <a:gradFill rotWithShape="0">
                <a:gsLst>
                  <a:gs pos="0">
                    <a:srgbClr val="FFFF99"/>
                  </a:gs>
                  <a:gs pos="100000">
                    <a:srgbClr val="767647"/>
                  </a:gs>
                </a:gsLst>
                <a:lin ang="5400000" scaled="1"/>
                <a:tileRect/>
              </a:gra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3373" name="AutoShape 69"/>
              <p:cNvSpPr/>
              <p:nvPr/>
            </p:nvSpPr>
            <p:spPr>
              <a:xfrm>
                <a:off x="2625" y="1855"/>
                <a:ext cx="288" cy="250"/>
              </a:xfrm>
              <a:prstGeom prst="cube">
                <a:avLst>
                  <a:gd name="adj" fmla="val 25000"/>
                </a:avLst>
              </a:prstGeom>
              <a:gradFill rotWithShape="0">
                <a:gsLst>
                  <a:gs pos="0">
                    <a:srgbClr val="FFFF99"/>
                  </a:gs>
                  <a:gs pos="100000">
                    <a:srgbClr val="767647"/>
                  </a:gs>
                </a:gsLst>
                <a:lin ang="5400000" scaled="1"/>
                <a:tileRect/>
              </a:gra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3374" name="Text Box 70"/>
              <p:cNvSpPr txBox="1"/>
              <p:nvPr/>
            </p:nvSpPr>
            <p:spPr>
              <a:xfrm>
                <a:off x="2592" y="1889"/>
                <a:ext cx="275" cy="448"/>
              </a:xfrm>
              <a:prstGeom prst="rect">
                <a:avLst/>
              </a:prstGeom>
              <a:noFill/>
              <a:ln w="9525">
                <a:noFill/>
              </a:ln>
            </p:spPr>
            <p:txBody>
              <a:bodyPr anchor="t"/>
              <a:p>
                <a:pPr lvl="0" indent="0" algn="ctr"/>
                <a:r>
                  <a:rPr lang="zh-CN" altLang="en-US" b="1" dirty="0">
                    <a:solidFill>
                      <a:schemeClr val="tx2"/>
                    </a:solidFill>
                    <a:latin typeface="Times New Roman" panose="02020603050405020304" pitchFamily="18" charset="0"/>
                    <a:ea typeface="宋体" panose="02010600030101010101" pitchFamily="2" charset="-122"/>
                  </a:rPr>
                  <a:t>利</a:t>
                </a:r>
                <a:r>
                  <a:rPr lang="zh-CN" altLang="en-US" sz="2000" b="1" dirty="0">
                    <a:solidFill>
                      <a:schemeClr val="tx2"/>
                    </a:solidFill>
                    <a:latin typeface="Times New Roman" panose="02020603050405020304" pitchFamily="18" charset="0"/>
                    <a:ea typeface="宋体" panose="02010600030101010101" pitchFamily="2" charset="-122"/>
                  </a:rPr>
                  <a:t>润</a:t>
                </a:r>
                <a:endParaRPr lang="zh-CN" altLang="en-US" sz="2000" dirty="0">
                  <a:solidFill>
                    <a:schemeClr val="tx2"/>
                  </a:solidFill>
                  <a:latin typeface="Times New Roman" panose="02020603050405020304" pitchFamily="18" charset="0"/>
                  <a:ea typeface="宋体" panose="02010600030101010101" pitchFamily="2" charset="-122"/>
                </a:endParaRPr>
              </a:p>
            </p:txBody>
          </p:sp>
        </p:grpSp>
      </p:grpSp>
      <p:sp>
        <p:nvSpPr>
          <p:cNvPr id="11268" name="AutoShape 4"/>
          <p:cNvSpPr/>
          <p:nvPr/>
        </p:nvSpPr>
        <p:spPr>
          <a:xfrm>
            <a:off x="619125" y="1524000"/>
            <a:ext cx="2505075" cy="762000"/>
          </a:xfrm>
          <a:prstGeom prst="wedgeRoundRectCallout">
            <a:avLst>
              <a:gd name="adj1" fmla="val 10648"/>
              <a:gd name="adj2" fmla="val 28125"/>
              <a:gd name="adj3" fmla="val 16667"/>
            </a:avLst>
          </a:prstGeom>
          <a:solidFill>
            <a:srgbClr val="FFFF66"/>
          </a:solidFill>
          <a:ln w="9525" cap="flat" cmpd="sng">
            <a:solidFill>
              <a:srgbClr val="000000"/>
            </a:solidFill>
            <a:prstDash val="sysDot"/>
            <a:miter/>
            <a:headEnd type="none" w="med" len="med"/>
            <a:tailEnd type="none" w="med" len="med"/>
          </a:ln>
        </p:spPr>
        <p:txBody>
          <a:bodyPr anchor="t"/>
          <a:p>
            <a:pPr lvl="0" indent="0" algn="just"/>
            <a:r>
              <a:rPr lang="en-US" altLang="zh-CN" b="1" dirty="0">
                <a:solidFill>
                  <a:srgbClr val="0000FF"/>
                </a:solidFill>
                <a:latin typeface="宋体" panose="02010600030101010101" pitchFamily="2" charset="-122"/>
                <a:ea typeface="宋体" panose="02010600030101010101" pitchFamily="2" charset="-122"/>
              </a:rPr>
              <a:t>(1)</a:t>
            </a:r>
            <a:r>
              <a:rPr lang="zh-CN" altLang="en-US" b="1" dirty="0">
                <a:solidFill>
                  <a:srgbClr val="0000FF"/>
                </a:solidFill>
                <a:latin typeface="宋体" panose="02010600030101010101" pitchFamily="2" charset="-122"/>
                <a:ea typeface="宋体" panose="02010600030101010101" pitchFamily="2" charset="-122"/>
              </a:rPr>
              <a:t>有助于系统</a:t>
            </a:r>
            <a:r>
              <a:rPr lang="zh-CN" altLang="en-US" b="1" dirty="0">
                <a:solidFill>
                  <a:srgbClr val="0000FF"/>
                </a:solidFill>
                <a:latin typeface="Arial" panose="020B0604020202020204" pitchFamily="34" charset="0"/>
                <a:ea typeface="宋体" panose="02010600030101010101" pitchFamily="2" charset="-122"/>
              </a:rPr>
              <a:t>全面地核算会计要素内容</a:t>
            </a:r>
            <a:endParaRPr lang="zh-CN" altLang="en-US" b="1" dirty="0">
              <a:solidFill>
                <a:srgbClr val="0000FF"/>
              </a:solidFill>
              <a:latin typeface="Arial" panose="020B0604020202020204" pitchFamily="34" charset="0"/>
              <a:ea typeface="宋体" panose="02010600030101010101" pitchFamily="2" charset="-122"/>
            </a:endParaRPr>
          </a:p>
        </p:txBody>
      </p:sp>
      <p:grpSp>
        <p:nvGrpSpPr>
          <p:cNvPr id="13" name="Group 81"/>
          <p:cNvGrpSpPr/>
          <p:nvPr/>
        </p:nvGrpSpPr>
        <p:grpSpPr>
          <a:xfrm>
            <a:off x="1371600" y="3352800"/>
            <a:ext cx="7086600" cy="304800"/>
            <a:chOff x="864" y="2208"/>
            <a:chExt cx="4464" cy="192"/>
          </a:xfrm>
        </p:grpSpPr>
        <p:sp>
          <p:nvSpPr>
            <p:cNvPr id="13377" name="AutoShape 75"/>
            <p:cNvSpPr/>
            <p:nvPr/>
          </p:nvSpPr>
          <p:spPr>
            <a:xfrm>
              <a:off x="864" y="2208"/>
              <a:ext cx="192" cy="192"/>
            </a:xfrm>
            <a:prstGeom prst="downArrow">
              <a:avLst>
                <a:gd name="adj1" fmla="val 50000"/>
                <a:gd name="adj2" fmla="val 25000"/>
              </a:avLst>
            </a:prstGeom>
            <a:solidFill>
              <a:schemeClr val="accent1"/>
            </a:solidFill>
            <a:ln w="9525" cap="flat" cmpd="sng">
              <a:solidFill>
                <a:schemeClr val="tx1"/>
              </a:solidFill>
              <a:prstDash val="sysDot"/>
              <a:miter/>
              <a:headEnd type="none" w="med" len="med"/>
              <a:tailEnd type="none" w="med" len="med"/>
            </a:ln>
          </p:spPr>
          <p:txBody>
            <a:bodyPr vert="eaVert" wrap="none" anchor="ctr"/>
            <a:p>
              <a:pPr lvl="0" indent="0"/>
              <a:endParaRPr lang="zh-CN" altLang="en-US" dirty="0">
                <a:latin typeface="Arial" panose="020B0604020202020204" pitchFamily="34" charset="0"/>
                <a:ea typeface="宋体" panose="02010600030101010101" pitchFamily="2" charset="-122"/>
              </a:endParaRPr>
            </a:p>
          </p:txBody>
        </p:sp>
        <p:sp>
          <p:nvSpPr>
            <p:cNvPr id="13378" name="AutoShape 76"/>
            <p:cNvSpPr/>
            <p:nvPr/>
          </p:nvSpPr>
          <p:spPr>
            <a:xfrm>
              <a:off x="1776" y="2208"/>
              <a:ext cx="192" cy="192"/>
            </a:xfrm>
            <a:prstGeom prst="downArrow">
              <a:avLst>
                <a:gd name="adj1" fmla="val 50000"/>
                <a:gd name="adj2" fmla="val 25000"/>
              </a:avLst>
            </a:prstGeom>
            <a:solidFill>
              <a:schemeClr val="accent1"/>
            </a:solidFill>
            <a:ln w="9525" cap="flat" cmpd="sng">
              <a:solidFill>
                <a:schemeClr val="tx1"/>
              </a:solidFill>
              <a:prstDash val="sysDot"/>
              <a:miter/>
              <a:headEnd type="none" w="med" len="med"/>
              <a:tailEnd type="none" w="med" len="med"/>
            </a:ln>
          </p:spPr>
          <p:txBody>
            <a:bodyPr vert="eaVert" wrap="none" anchor="ctr"/>
            <a:p>
              <a:pPr lvl="0" indent="0"/>
              <a:endParaRPr lang="zh-CN" altLang="en-US" dirty="0">
                <a:latin typeface="Arial" panose="020B0604020202020204" pitchFamily="34" charset="0"/>
                <a:ea typeface="宋体" panose="02010600030101010101" pitchFamily="2" charset="-122"/>
              </a:endParaRPr>
            </a:p>
          </p:txBody>
        </p:sp>
        <p:sp>
          <p:nvSpPr>
            <p:cNvPr id="13379" name="AutoShape 77"/>
            <p:cNvSpPr/>
            <p:nvPr/>
          </p:nvSpPr>
          <p:spPr>
            <a:xfrm>
              <a:off x="2592" y="2208"/>
              <a:ext cx="192" cy="192"/>
            </a:xfrm>
            <a:prstGeom prst="downArrow">
              <a:avLst>
                <a:gd name="adj1" fmla="val 50000"/>
                <a:gd name="adj2" fmla="val 25000"/>
              </a:avLst>
            </a:prstGeom>
            <a:solidFill>
              <a:schemeClr val="accent1"/>
            </a:solidFill>
            <a:ln w="9525" cap="flat" cmpd="sng">
              <a:solidFill>
                <a:schemeClr val="tx1"/>
              </a:solidFill>
              <a:prstDash val="sysDot"/>
              <a:miter/>
              <a:headEnd type="none" w="med" len="med"/>
              <a:tailEnd type="none" w="med" len="med"/>
            </a:ln>
          </p:spPr>
          <p:txBody>
            <a:bodyPr vert="eaVert" wrap="none" anchor="ctr"/>
            <a:p>
              <a:pPr lvl="0" indent="0"/>
              <a:endParaRPr lang="zh-CN" altLang="en-US" dirty="0">
                <a:latin typeface="Arial" panose="020B0604020202020204" pitchFamily="34" charset="0"/>
                <a:ea typeface="宋体" panose="02010600030101010101" pitchFamily="2" charset="-122"/>
              </a:endParaRPr>
            </a:p>
          </p:txBody>
        </p:sp>
        <p:sp>
          <p:nvSpPr>
            <p:cNvPr id="13380" name="AutoShape 78"/>
            <p:cNvSpPr/>
            <p:nvPr/>
          </p:nvSpPr>
          <p:spPr>
            <a:xfrm>
              <a:off x="3456" y="2208"/>
              <a:ext cx="192" cy="192"/>
            </a:xfrm>
            <a:prstGeom prst="downArrow">
              <a:avLst>
                <a:gd name="adj1" fmla="val 50000"/>
                <a:gd name="adj2" fmla="val 25000"/>
              </a:avLst>
            </a:prstGeom>
            <a:solidFill>
              <a:schemeClr val="accent1"/>
            </a:solidFill>
            <a:ln w="9525" cap="flat" cmpd="sng">
              <a:solidFill>
                <a:schemeClr val="tx1"/>
              </a:solidFill>
              <a:prstDash val="sysDot"/>
              <a:miter/>
              <a:headEnd type="none" w="med" len="med"/>
              <a:tailEnd type="none" w="med" len="med"/>
            </a:ln>
          </p:spPr>
          <p:txBody>
            <a:bodyPr vert="eaVert" wrap="none" anchor="ctr"/>
            <a:p>
              <a:pPr lvl="0" indent="0"/>
              <a:endParaRPr lang="zh-CN" altLang="en-US" dirty="0">
                <a:latin typeface="Arial" panose="020B0604020202020204" pitchFamily="34" charset="0"/>
                <a:ea typeface="宋体" panose="02010600030101010101" pitchFamily="2" charset="-122"/>
              </a:endParaRPr>
            </a:p>
          </p:txBody>
        </p:sp>
        <p:sp>
          <p:nvSpPr>
            <p:cNvPr id="13381" name="AutoShape 79"/>
            <p:cNvSpPr/>
            <p:nvPr/>
          </p:nvSpPr>
          <p:spPr>
            <a:xfrm>
              <a:off x="4368" y="2208"/>
              <a:ext cx="192" cy="192"/>
            </a:xfrm>
            <a:prstGeom prst="downArrow">
              <a:avLst>
                <a:gd name="adj1" fmla="val 50000"/>
                <a:gd name="adj2" fmla="val 25000"/>
              </a:avLst>
            </a:prstGeom>
            <a:solidFill>
              <a:schemeClr val="accent1"/>
            </a:solidFill>
            <a:ln w="9525" cap="flat" cmpd="sng">
              <a:solidFill>
                <a:schemeClr val="tx1"/>
              </a:solidFill>
              <a:prstDash val="sysDot"/>
              <a:miter/>
              <a:headEnd type="none" w="med" len="med"/>
              <a:tailEnd type="none" w="med" len="med"/>
            </a:ln>
          </p:spPr>
          <p:txBody>
            <a:bodyPr vert="eaVert" wrap="none" anchor="ctr"/>
            <a:p>
              <a:pPr lvl="0" indent="0"/>
              <a:endParaRPr lang="zh-CN" altLang="en-US" dirty="0">
                <a:latin typeface="Arial" panose="020B0604020202020204" pitchFamily="34" charset="0"/>
                <a:ea typeface="宋体" panose="02010600030101010101" pitchFamily="2" charset="-122"/>
              </a:endParaRPr>
            </a:p>
          </p:txBody>
        </p:sp>
        <p:sp>
          <p:nvSpPr>
            <p:cNvPr id="13382" name="AutoShape 80"/>
            <p:cNvSpPr/>
            <p:nvPr/>
          </p:nvSpPr>
          <p:spPr>
            <a:xfrm>
              <a:off x="5136" y="2208"/>
              <a:ext cx="192" cy="192"/>
            </a:xfrm>
            <a:prstGeom prst="downArrow">
              <a:avLst>
                <a:gd name="adj1" fmla="val 50000"/>
                <a:gd name="adj2" fmla="val 25000"/>
              </a:avLst>
            </a:prstGeom>
            <a:solidFill>
              <a:schemeClr val="accent1"/>
            </a:solidFill>
            <a:ln w="9525" cap="flat" cmpd="sng">
              <a:solidFill>
                <a:schemeClr val="tx1"/>
              </a:solidFill>
              <a:prstDash val="sysDot"/>
              <a:miter/>
              <a:headEnd type="none" w="med" len="med"/>
              <a:tailEnd type="none" w="med" len="med"/>
            </a:ln>
          </p:spPr>
          <p:txBody>
            <a:bodyPr vert="eaVert" wrap="none" anchor="ctr"/>
            <a:p>
              <a:pPr lvl="0" indent="0"/>
              <a:endParaRPr lang="zh-CN" altLang="en-US" dirty="0">
                <a:latin typeface="Arial" panose="020B0604020202020204" pitchFamily="34" charset="0"/>
                <a:ea typeface="宋体" panose="02010600030101010101" pitchFamily="2" charset="-122"/>
              </a:endParaRPr>
            </a:p>
          </p:txBody>
        </p:sp>
      </p:grpSp>
      <p:grpSp>
        <p:nvGrpSpPr>
          <p:cNvPr id="14" name="Group 87"/>
          <p:cNvGrpSpPr/>
          <p:nvPr/>
        </p:nvGrpSpPr>
        <p:grpSpPr>
          <a:xfrm>
            <a:off x="914400" y="3810000"/>
            <a:ext cx="7924800" cy="322263"/>
            <a:chOff x="576" y="2496"/>
            <a:chExt cx="4992" cy="203"/>
          </a:xfrm>
        </p:grpSpPr>
        <p:sp>
          <p:nvSpPr>
            <p:cNvPr id="13384" name="AutoShape 73"/>
            <p:cNvSpPr/>
            <p:nvPr/>
          </p:nvSpPr>
          <p:spPr>
            <a:xfrm>
              <a:off x="576" y="2496"/>
              <a:ext cx="720" cy="203"/>
            </a:xfrm>
            <a:prstGeom prst="wedgeRectCallout">
              <a:avLst>
                <a:gd name="adj1" fmla="val -22500"/>
                <a:gd name="adj2" fmla="val 12560"/>
              </a:avLst>
            </a:prstGeom>
            <a:solidFill>
              <a:srgbClr val="FFFFCC"/>
            </a:solidFill>
            <a:ln w="38100" cap="flat" cmpd="dbl">
              <a:solidFill>
                <a:srgbClr val="FF00FF"/>
              </a:solidFill>
              <a:prstDash val="solid"/>
              <a:miter/>
              <a:headEnd type="none" w="med" len="med"/>
              <a:tailEnd type="none" w="med" len="med"/>
            </a:ln>
          </p:spPr>
          <p:txBody>
            <a:bodyPr anchor="t"/>
            <a:p>
              <a:pPr lvl="0" indent="0" algn="ctr">
                <a:lnSpc>
                  <a:spcPct val="80000"/>
                </a:lnSpc>
              </a:pPr>
              <a:r>
                <a:rPr lang="zh-CN" altLang="en-US" b="1" dirty="0">
                  <a:solidFill>
                    <a:srgbClr val="0000FF"/>
                  </a:solidFill>
                  <a:latin typeface="Arial" panose="020B0604020202020204" pitchFamily="34" charset="0"/>
                  <a:ea typeface="宋体" panose="02010600030101010101" pitchFamily="2" charset="-122"/>
                </a:rPr>
                <a:t>会计科目</a:t>
              </a:r>
              <a:endParaRPr lang="zh-CN" altLang="en-US" b="1" dirty="0">
                <a:solidFill>
                  <a:srgbClr val="0000FF"/>
                </a:solidFill>
                <a:latin typeface="Arial" panose="020B0604020202020204" pitchFamily="34" charset="0"/>
                <a:ea typeface="宋体" panose="02010600030101010101" pitchFamily="2" charset="-122"/>
              </a:endParaRPr>
            </a:p>
          </p:txBody>
        </p:sp>
        <p:sp>
          <p:nvSpPr>
            <p:cNvPr id="13385" name="AutoShape 82"/>
            <p:cNvSpPr/>
            <p:nvPr/>
          </p:nvSpPr>
          <p:spPr>
            <a:xfrm>
              <a:off x="1488" y="2496"/>
              <a:ext cx="720" cy="203"/>
            </a:xfrm>
            <a:prstGeom prst="wedgeRectCallout">
              <a:avLst>
                <a:gd name="adj1" fmla="val -22500"/>
                <a:gd name="adj2" fmla="val 12560"/>
              </a:avLst>
            </a:prstGeom>
            <a:solidFill>
              <a:srgbClr val="FFFFCC"/>
            </a:solidFill>
            <a:ln w="38100" cap="flat" cmpd="dbl">
              <a:solidFill>
                <a:srgbClr val="FF00FF"/>
              </a:solidFill>
              <a:prstDash val="solid"/>
              <a:miter/>
              <a:headEnd type="none" w="med" len="med"/>
              <a:tailEnd type="none" w="med" len="med"/>
            </a:ln>
          </p:spPr>
          <p:txBody>
            <a:bodyPr anchor="t"/>
            <a:p>
              <a:pPr lvl="0" indent="0" algn="ctr">
                <a:lnSpc>
                  <a:spcPct val="80000"/>
                </a:lnSpc>
              </a:pPr>
              <a:r>
                <a:rPr lang="zh-CN" altLang="en-US" b="1" dirty="0">
                  <a:solidFill>
                    <a:srgbClr val="0000FF"/>
                  </a:solidFill>
                  <a:latin typeface="Arial" panose="020B0604020202020204" pitchFamily="34" charset="0"/>
                  <a:ea typeface="宋体" panose="02010600030101010101" pitchFamily="2" charset="-122"/>
                </a:rPr>
                <a:t>会计科目</a:t>
              </a:r>
              <a:endParaRPr lang="zh-CN" altLang="en-US" b="1" dirty="0">
                <a:solidFill>
                  <a:srgbClr val="0000FF"/>
                </a:solidFill>
                <a:latin typeface="Arial" panose="020B0604020202020204" pitchFamily="34" charset="0"/>
                <a:ea typeface="宋体" panose="02010600030101010101" pitchFamily="2" charset="-122"/>
              </a:endParaRPr>
            </a:p>
          </p:txBody>
        </p:sp>
        <p:sp>
          <p:nvSpPr>
            <p:cNvPr id="13386" name="AutoShape 83"/>
            <p:cNvSpPr/>
            <p:nvPr/>
          </p:nvSpPr>
          <p:spPr>
            <a:xfrm>
              <a:off x="2352" y="2496"/>
              <a:ext cx="720" cy="203"/>
            </a:xfrm>
            <a:prstGeom prst="wedgeRectCallout">
              <a:avLst>
                <a:gd name="adj1" fmla="val -22500"/>
                <a:gd name="adj2" fmla="val 12560"/>
              </a:avLst>
            </a:prstGeom>
            <a:solidFill>
              <a:srgbClr val="FFFFCC"/>
            </a:solidFill>
            <a:ln w="38100" cap="flat" cmpd="dbl">
              <a:solidFill>
                <a:srgbClr val="FF00FF"/>
              </a:solidFill>
              <a:prstDash val="solid"/>
              <a:miter/>
              <a:headEnd type="none" w="med" len="med"/>
              <a:tailEnd type="none" w="med" len="med"/>
            </a:ln>
          </p:spPr>
          <p:txBody>
            <a:bodyPr anchor="t"/>
            <a:p>
              <a:pPr lvl="0" indent="0" algn="ctr">
                <a:lnSpc>
                  <a:spcPct val="80000"/>
                </a:lnSpc>
              </a:pPr>
              <a:r>
                <a:rPr lang="zh-CN" altLang="en-US" b="1" dirty="0">
                  <a:solidFill>
                    <a:srgbClr val="0000FF"/>
                  </a:solidFill>
                  <a:latin typeface="Arial" panose="020B0604020202020204" pitchFamily="34" charset="0"/>
                  <a:ea typeface="宋体" panose="02010600030101010101" pitchFamily="2" charset="-122"/>
                </a:rPr>
                <a:t>会计科目</a:t>
              </a:r>
              <a:endParaRPr lang="zh-CN" altLang="en-US" b="1" dirty="0">
                <a:solidFill>
                  <a:srgbClr val="0000FF"/>
                </a:solidFill>
                <a:latin typeface="Arial" panose="020B0604020202020204" pitchFamily="34" charset="0"/>
                <a:ea typeface="宋体" panose="02010600030101010101" pitchFamily="2" charset="-122"/>
              </a:endParaRPr>
            </a:p>
          </p:txBody>
        </p:sp>
        <p:sp>
          <p:nvSpPr>
            <p:cNvPr id="13387" name="AutoShape 84"/>
            <p:cNvSpPr/>
            <p:nvPr/>
          </p:nvSpPr>
          <p:spPr>
            <a:xfrm>
              <a:off x="3168" y="2496"/>
              <a:ext cx="720" cy="203"/>
            </a:xfrm>
            <a:prstGeom prst="wedgeRectCallout">
              <a:avLst>
                <a:gd name="adj1" fmla="val -22500"/>
                <a:gd name="adj2" fmla="val 12560"/>
              </a:avLst>
            </a:prstGeom>
            <a:solidFill>
              <a:srgbClr val="FFFFCC"/>
            </a:solidFill>
            <a:ln w="38100" cap="flat" cmpd="dbl">
              <a:solidFill>
                <a:srgbClr val="FF00FF"/>
              </a:solidFill>
              <a:prstDash val="solid"/>
              <a:miter/>
              <a:headEnd type="none" w="med" len="med"/>
              <a:tailEnd type="none" w="med" len="med"/>
            </a:ln>
          </p:spPr>
          <p:txBody>
            <a:bodyPr anchor="t"/>
            <a:p>
              <a:pPr lvl="0" indent="0" algn="ctr">
                <a:lnSpc>
                  <a:spcPct val="80000"/>
                </a:lnSpc>
              </a:pPr>
              <a:r>
                <a:rPr lang="zh-CN" altLang="en-US" b="1" dirty="0">
                  <a:solidFill>
                    <a:srgbClr val="0000FF"/>
                  </a:solidFill>
                  <a:latin typeface="Arial" panose="020B0604020202020204" pitchFamily="34" charset="0"/>
                  <a:ea typeface="宋体" panose="02010600030101010101" pitchFamily="2" charset="-122"/>
                </a:rPr>
                <a:t>会计科目</a:t>
              </a:r>
              <a:endParaRPr lang="zh-CN" altLang="en-US" b="1" dirty="0">
                <a:solidFill>
                  <a:srgbClr val="0000FF"/>
                </a:solidFill>
                <a:latin typeface="Arial" panose="020B0604020202020204" pitchFamily="34" charset="0"/>
                <a:ea typeface="宋体" panose="02010600030101010101" pitchFamily="2" charset="-122"/>
              </a:endParaRPr>
            </a:p>
          </p:txBody>
        </p:sp>
        <p:sp>
          <p:nvSpPr>
            <p:cNvPr id="13388" name="AutoShape 85"/>
            <p:cNvSpPr/>
            <p:nvPr/>
          </p:nvSpPr>
          <p:spPr>
            <a:xfrm>
              <a:off x="4032" y="2496"/>
              <a:ext cx="720" cy="203"/>
            </a:xfrm>
            <a:prstGeom prst="wedgeRectCallout">
              <a:avLst>
                <a:gd name="adj1" fmla="val -22500"/>
                <a:gd name="adj2" fmla="val 12560"/>
              </a:avLst>
            </a:prstGeom>
            <a:solidFill>
              <a:srgbClr val="FFFFCC"/>
            </a:solidFill>
            <a:ln w="38100" cap="flat" cmpd="dbl">
              <a:solidFill>
                <a:srgbClr val="FF00FF"/>
              </a:solidFill>
              <a:prstDash val="solid"/>
              <a:miter/>
              <a:headEnd type="none" w="med" len="med"/>
              <a:tailEnd type="none" w="med" len="med"/>
            </a:ln>
          </p:spPr>
          <p:txBody>
            <a:bodyPr anchor="t"/>
            <a:p>
              <a:pPr lvl="0" indent="0" algn="ctr">
                <a:lnSpc>
                  <a:spcPct val="80000"/>
                </a:lnSpc>
              </a:pPr>
              <a:r>
                <a:rPr lang="zh-CN" altLang="en-US" b="1" dirty="0">
                  <a:solidFill>
                    <a:srgbClr val="0000FF"/>
                  </a:solidFill>
                  <a:latin typeface="Arial" panose="020B0604020202020204" pitchFamily="34" charset="0"/>
                  <a:ea typeface="宋体" panose="02010600030101010101" pitchFamily="2" charset="-122"/>
                </a:rPr>
                <a:t>会计科目</a:t>
              </a:r>
              <a:endParaRPr lang="zh-CN" altLang="en-US" b="1" dirty="0">
                <a:solidFill>
                  <a:srgbClr val="0000FF"/>
                </a:solidFill>
                <a:latin typeface="Arial" panose="020B0604020202020204" pitchFamily="34" charset="0"/>
                <a:ea typeface="宋体" panose="02010600030101010101" pitchFamily="2" charset="-122"/>
              </a:endParaRPr>
            </a:p>
          </p:txBody>
        </p:sp>
        <p:sp>
          <p:nvSpPr>
            <p:cNvPr id="13389" name="AutoShape 86"/>
            <p:cNvSpPr/>
            <p:nvPr/>
          </p:nvSpPr>
          <p:spPr>
            <a:xfrm>
              <a:off x="4848" y="2496"/>
              <a:ext cx="720" cy="203"/>
            </a:xfrm>
            <a:prstGeom prst="wedgeRectCallout">
              <a:avLst>
                <a:gd name="adj1" fmla="val -22500"/>
                <a:gd name="adj2" fmla="val 12560"/>
              </a:avLst>
            </a:prstGeom>
            <a:solidFill>
              <a:srgbClr val="FFFFCC"/>
            </a:solidFill>
            <a:ln w="38100" cap="flat" cmpd="dbl">
              <a:solidFill>
                <a:srgbClr val="FF00FF"/>
              </a:solidFill>
              <a:prstDash val="solid"/>
              <a:miter/>
              <a:headEnd type="none" w="med" len="med"/>
              <a:tailEnd type="none" w="med" len="med"/>
            </a:ln>
          </p:spPr>
          <p:txBody>
            <a:bodyPr anchor="t"/>
            <a:p>
              <a:pPr lvl="0" indent="0" algn="ctr">
                <a:lnSpc>
                  <a:spcPct val="80000"/>
                </a:lnSpc>
              </a:pPr>
              <a:r>
                <a:rPr lang="zh-CN" altLang="en-US" b="1" dirty="0">
                  <a:solidFill>
                    <a:srgbClr val="0000FF"/>
                  </a:solidFill>
                  <a:latin typeface="Arial" panose="020B0604020202020204" pitchFamily="34" charset="0"/>
                  <a:ea typeface="宋体" panose="02010600030101010101" pitchFamily="2" charset="-122"/>
                </a:rPr>
                <a:t>会计科目</a:t>
              </a:r>
              <a:endParaRPr lang="zh-CN" altLang="en-US" b="1" dirty="0">
                <a:solidFill>
                  <a:srgbClr val="0000FF"/>
                </a:solidFill>
                <a:latin typeface="Arial" panose="020B0604020202020204" pitchFamily="34" charset="0"/>
                <a:ea typeface="宋体" panose="02010600030101010101" pitchFamily="2" charset="-122"/>
              </a:endParaRPr>
            </a:p>
          </p:txBody>
        </p:sp>
      </p:grpSp>
      <p:sp>
        <p:nvSpPr>
          <p:cNvPr id="11269" name="AutoShape 5"/>
          <p:cNvSpPr/>
          <p:nvPr/>
        </p:nvSpPr>
        <p:spPr>
          <a:xfrm>
            <a:off x="3352800" y="1524000"/>
            <a:ext cx="2505075" cy="762000"/>
          </a:xfrm>
          <a:prstGeom prst="wedgeRoundRectCallout">
            <a:avLst>
              <a:gd name="adj1" fmla="val 10648"/>
              <a:gd name="adj2" fmla="val 28125"/>
              <a:gd name="adj3" fmla="val 16667"/>
            </a:avLst>
          </a:prstGeom>
          <a:solidFill>
            <a:srgbClr val="FFFF66"/>
          </a:solidFill>
          <a:ln w="9525" cap="flat" cmpd="sng">
            <a:solidFill>
              <a:srgbClr val="000000"/>
            </a:solidFill>
            <a:prstDash val="sysDot"/>
            <a:miter/>
            <a:headEnd type="none" w="med" len="med"/>
            <a:tailEnd type="none" w="med" len="med"/>
          </a:ln>
        </p:spPr>
        <p:txBody>
          <a:bodyPr anchor="t"/>
          <a:p>
            <a:pPr lvl="0" indent="0" algn="just"/>
            <a:r>
              <a:rPr lang="en-US" altLang="zh-CN" b="1" dirty="0">
                <a:solidFill>
                  <a:srgbClr val="0000FF"/>
                </a:solidFill>
                <a:latin typeface="宋体" panose="02010600030101010101" pitchFamily="2" charset="-122"/>
                <a:ea typeface="宋体" panose="02010600030101010101" pitchFamily="2" charset="-122"/>
              </a:rPr>
              <a:t>(2)</a:t>
            </a:r>
            <a:r>
              <a:rPr lang="zh-CN" altLang="en-US" b="1" dirty="0">
                <a:solidFill>
                  <a:srgbClr val="0000FF"/>
                </a:solidFill>
                <a:latin typeface="宋体" panose="02010600030101010101" pitchFamily="2" charset="-122"/>
                <a:ea typeface="宋体" panose="02010600030101010101" pitchFamily="2" charset="-122"/>
              </a:rPr>
              <a:t>有助于设</a:t>
            </a:r>
            <a:r>
              <a:rPr lang="zh-CN" altLang="en-US" b="1" dirty="0">
                <a:solidFill>
                  <a:srgbClr val="0000FF"/>
                </a:solidFill>
                <a:latin typeface="Arial" panose="020B0604020202020204" pitchFamily="34" charset="0"/>
                <a:ea typeface="宋体" panose="02010600030101010101" pitchFamily="2" charset="-122"/>
              </a:rPr>
              <a:t>置会计账户，记录交易或事项</a:t>
            </a:r>
            <a:endParaRPr lang="zh-CN" altLang="en-US" b="1" dirty="0">
              <a:solidFill>
                <a:srgbClr val="0000FF"/>
              </a:solidFill>
              <a:latin typeface="Arial" panose="020B0604020202020204" pitchFamily="34" charset="0"/>
              <a:ea typeface="宋体" panose="02010600030101010101" pitchFamily="2" charset="-122"/>
            </a:endParaRPr>
          </a:p>
        </p:txBody>
      </p:sp>
      <p:grpSp>
        <p:nvGrpSpPr>
          <p:cNvPr id="15" name="Group 89"/>
          <p:cNvGrpSpPr/>
          <p:nvPr/>
        </p:nvGrpSpPr>
        <p:grpSpPr>
          <a:xfrm>
            <a:off x="1371600" y="4210050"/>
            <a:ext cx="7086600" cy="304800"/>
            <a:chOff x="864" y="2208"/>
            <a:chExt cx="4464" cy="192"/>
          </a:xfrm>
        </p:grpSpPr>
        <p:sp>
          <p:nvSpPr>
            <p:cNvPr id="13392" name="AutoShape 90"/>
            <p:cNvSpPr/>
            <p:nvPr/>
          </p:nvSpPr>
          <p:spPr>
            <a:xfrm>
              <a:off x="864" y="2208"/>
              <a:ext cx="192" cy="192"/>
            </a:xfrm>
            <a:prstGeom prst="downArrow">
              <a:avLst>
                <a:gd name="adj1" fmla="val 50000"/>
                <a:gd name="adj2" fmla="val 25000"/>
              </a:avLst>
            </a:prstGeom>
            <a:solidFill>
              <a:schemeClr val="accent1"/>
            </a:solidFill>
            <a:ln w="9525" cap="flat" cmpd="sng">
              <a:solidFill>
                <a:schemeClr val="tx1"/>
              </a:solidFill>
              <a:prstDash val="sysDot"/>
              <a:miter/>
              <a:headEnd type="none" w="med" len="med"/>
              <a:tailEnd type="none" w="med" len="med"/>
            </a:ln>
          </p:spPr>
          <p:txBody>
            <a:bodyPr vert="eaVert" wrap="none" anchor="ctr"/>
            <a:p>
              <a:pPr lvl="0" indent="0"/>
              <a:endParaRPr lang="zh-CN" altLang="en-US" dirty="0">
                <a:latin typeface="Arial" panose="020B0604020202020204" pitchFamily="34" charset="0"/>
                <a:ea typeface="宋体" panose="02010600030101010101" pitchFamily="2" charset="-122"/>
              </a:endParaRPr>
            </a:p>
          </p:txBody>
        </p:sp>
        <p:sp>
          <p:nvSpPr>
            <p:cNvPr id="13393" name="AutoShape 91"/>
            <p:cNvSpPr/>
            <p:nvPr/>
          </p:nvSpPr>
          <p:spPr>
            <a:xfrm>
              <a:off x="1776" y="2208"/>
              <a:ext cx="192" cy="192"/>
            </a:xfrm>
            <a:prstGeom prst="downArrow">
              <a:avLst>
                <a:gd name="adj1" fmla="val 50000"/>
                <a:gd name="adj2" fmla="val 25000"/>
              </a:avLst>
            </a:prstGeom>
            <a:solidFill>
              <a:schemeClr val="accent1"/>
            </a:solidFill>
            <a:ln w="9525" cap="flat" cmpd="sng">
              <a:solidFill>
                <a:schemeClr val="tx1"/>
              </a:solidFill>
              <a:prstDash val="sysDot"/>
              <a:miter/>
              <a:headEnd type="none" w="med" len="med"/>
              <a:tailEnd type="none" w="med" len="med"/>
            </a:ln>
          </p:spPr>
          <p:txBody>
            <a:bodyPr vert="eaVert" wrap="none" anchor="ctr"/>
            <a:p>
              <a:pPr lvl="0" indent="0"/>
              <a:endParaRPr lang="zh-CN" altLang="en-US" dirty="0">
                <a:latin typeface="Arial" panose="020B0604020202020204" pitchFamily="34" charset="0"/>
                <a:ea typeface="宋体" panose="02010600030101010101" pitchFamily="2" charset="-122"/>
              </a:endParaRPr>
            </a:p>
          </p:txBody>
        </p:sp>
        <p:sp>
          <p:nvSpPr>
            <p:cNvPr id="13394" name="AutoShape 92"/>
            <p:cNvSpPr/>
            <p:nvPr/>
          </p:nvSpPr>
          <p:spPr>
            <a:xfrm>
              <a:off x="2592" y="2208"/>
              <a:ext cx="192" cy="192"/>
            </a:xfrm>
            <a:prstGeom prst="downArrow">
              <a:avLst>
                <a:gd name="adj1" fmla="val 50000"/>
                <a:gd name="adj2" fmla="val 25000"/>
              </a:avLst>
            </a:prstGeom>
            <a:solidFill>
              <a:schemeClr val="accent1"/>
            </a:solidFill>
            <a:ln w="9525" cap="flat" cmpd="sng">
              <a:solidFill>
                <a:schemeClr val="tx1"/>
              </a:solidFill>
              <a:prstDash val="sysDot"/>
              <a:miter/>
              <a:headEnd type="none" w="med" len="med"/>
              <a:tailEnd type="none" w="med" len="med"/>
            </a:ln>
          </p:spPr>
          <p:txBody>
            <a:bodyPr vert="eaVert" wrap="none" anchor="ctr"/>
            <a:p>
              <a:pPr lvl="0" indent="0"/>
              <a:endParaRPr lang="zh-CN" altLang="en-US" dirty="0">
                <a:latin typeface="Arial" panose="020B0604020202020204" pitchFamily="34" charset="0"/>
                <a:ea typeface="宋体" panose="02010600030101010101" pitchFamily="2" charset="-122"/>
              </a:endParaRPr>
            </a:p>
          </p:txBody>
        </p:sp>
        <p:sp>
          <p:nvSpPr>
            <p:cNvPr id="13395" name="AutoShape 93"/>
            <p:cNvSpPr/>
            <p:nvPr/>
          </p:nvSpPr>
          <p:spPr>
            <a:xfrm>
              <a:off x="3456" y="2208"/>
              <a:ext cx="192" cy="192"/>
            </a:xfrm>
            <a:prstGeom prst="downArrow">
              <a:avLst>
                <a:gd name="adj1" fmla="val 50000"/>
                <a:gd name="adj2" fmla="val 25000"/>
              </a:avLst>
            </a:prstGeom>
            <a:solidFill>
              <a:schemeClr val="accent1"/>
            </a:solidFill>
            <a:ln w="9525" cap="flat" cmpd="sng">
              <a:solidFill>
                <a:schemeClr val="tx1"/>
              </a:solidFill>
              <a:prstDash val="sysDot"/>
              <a:miter/>
              <a:headEnd type="none" w="med" len="med"/>
              <a:tailEnd type="none" w="med" len="med"/>
            </a:ln>
          </p:spPr>
          <p:txBody>
            <a:bodyPr vert="eaVert" wrap="none" anchor="ctr"/>
            <a:p>
              <a:pPr lvl="0" indent="0"/>
              <a:endParaRPr lang="zh-CN" altLang="en-US" dirty="0">
                <a:latin typeface="Arial" panose="020B0604020202020204" pitchFamily="34" charset="0"/>
                <a:ea typeface="宋体" panose="02010600030101010101" pitchFamily="2" charset="-122"/>
              </a:endParaRPr>
            </a:p>
          </p:txBody>
        </p:sp>
        <p:sp>
          <p:nvSpPr>
            <p:cNvPr id="13396" name="AutoShape 94"/>
            <p:cNvSpPr/>
            <p:nvPr/>
          </p:nvSpPr>
          <p:spPr>
            <a:xfrm>
              <a:off x="4368" y="2208"/>
              <a:ext cx="192" cy="192"/>
            </a:xfrm>
            <a:prstGeom prst="downArrow">
              <a:avLst>
                <a:gd name="adj1" fmla="val 50000"/>
                <a:gd name="adj2" fmla="val 25000"/>
              </a:avLst>
            </a:prstGeom>
            <a:solidFill>
              <a:schemeClr val="accent1"/>
            </a:solidFill>
            <a:ln w="9525" cap="flat" cmpd="sng">
              <a:solidFill>
                <a:schemeClr val="tx1"/>
              </a:solidFill>
              <a:prstDash val="sysDot"/>
              <a:miter/>
              <a:headEnd type="none" w="med" len="med"/>
              <a:tailEnd type="none" w="med" len="med"/>
            </a:ln>
          </p:spPr>
          <p:txBody>
            <a:bodyPr vert="eaVert" wrap="none" anchor="ctr"/>
            <a:p>
              <a:pPr lvl="0" indent="0"/>
              <a:endParaRPr lang="zh-CN" altLang="en-US" dirty="0">
                <a:latin typeface="Arial" panose="020B0604020202020204" pitchFamily="34" charset="0"/>
                <a:ea typeface="宋体" panose="02010600030101010101" pitchFamily="2" charset="-122"/>
              </a:endParaRPr>
            </a:p>
          </p:txBody>
        </p:sp>
        <p:sp>
          <p:nvSpPr>
            <p:cNvPr id="13397" name="AutoShape 95"/>
            <p:cNvSpPr/>
            <p:nvPr/>
          </p:nvSpPr>
          <p:spPr>
            <a:xfrm>
              <a:off x="5136" y="2208"/>
              <a:ext cx="192" cy="192"/>
            </a:xfrm>
            <a:prstGeom prst="downArrow">
              <a:avLst>
                <a:gd name="adj1" fmla="val 50000"/>
                <a:gd name="adj2" fmla="val 25000"/>
              </a:avLst>
            </a:prstGeom>
            <a:solidFill>
              <a:schemeClr val="accent1"/>
            </a:solidFill>
            <a:ln w="9525" cap="flat" cmpd="sng">
              <a:solidFill>
                <a:schemeClr val="tx1"/>
              </a:solidFill>
              <a:prstDash val="sysDot"/>
              <a:miter/>
              <a:headEnd type="none" w="med" len="med"/>
              <a:tailEnd type="none" w="med" len="med"/>
            </a:ln>
          </p:spPr>
          <p:txBody>
            <a:bodyPr vert="eaVert" wrap="none" anchor="ctr"/>
            <a:p>
              <a:pPr lvl="0" indent="0"/>
              <a:endParaRPr lang="zh-CN" altLang="en-US" dirty="0">
                <a:latin typeface="Arial" panose="020B0604020202020204" pitchFamily="34" charset="0"/>
                <a:ea typeface="宋体" panose="02010600030101010101" pitchFamily="2" charset="-122"/>
              </a:endParaRPr>
            </a:p>
          </p:txBody>
        </p:sp>
      </p:grpSp>
      <p:grpSp>
        <p:nvGrpSpPr>
          <p:cNvPr id="16" name="Group 101"/>
          <p:cNvGrpSpPr/>
          <p:nvPr/>
        </p:nvGrpSpPr>
        <p:grpSpPr>
          <a:xfrm>
            <a:off x="914400" y="4554538"/>
            <a:ext cx="7924800" cy="339725"/>
            <a:chOff x="576" y="2965"/>
            <a:chExt cx="4992" cy="214"/>
          </a:xfrm>
        </p:grpSpPr>
        <p:sp>
          <p:nvSpPr>
            <p:cNvPr id="13399" name="AutoShape 72"/>
            <p:cNvSpPr/>
            <p:nvPr/>
          </p:nvSpPr>
          <p:spPr>
            <a:xfrm>
              <a:off x="576" y="2965"/>
              <a:ext cx="720" cy="203"/>
            </a:xfrm>
            <a:prstGeom prst="wedgeRectCallout">
              <a:avLst>
                <a:gd name="adj1" fmla="val -22500"/>
                <a:gd name="adj2" fmla="val 12560"/>
              </a:avLst>
            </a:prstGeom>
            <a:solidFill>
              <a:srgbClr val="FFFFCC"/>
            </a:solidFill>
            <a:ln w="38100" cap="flat" cmpd="dbl">
              <a:solidFill>
                <a:srgbClr val="FF00FF"/>
              </a:solidFill>
              <a:prstDash val="solid"/>
              <a:miter/>
              <a:headEnd type="none" w="med" len="med"/>
              <a:tailEnd type="none" w="med" len="med"/>
            </a:ln>
          </p:spPr>
          <p:txBody>
            <a:bodyPr anchor="t"/>
            <a:p>
              <a:pPr lvl="0" indent="0" algn="ctr">
                <a:lnSpc>
                  <a:spcPct val="80000"/>
                </a:lnSpc>
              </a:pPr>
              <a:r>
                <a:rPr lang="zh-CN" altLang="en-US" b="1" dirty="0">
                  <a:solidFill>
                    <a:srgbClr val="0000FF"/>
                  </a:solidFill>
                  <a:latin typeface="Arial" panose="020B0604020202020204" pitchFamily="34" charset="0"/>
                  <a:ea typeface="宋体" panose="02010600030101010101" pitchFamily="2" charset="-122"/>
                </a:rPr>
                <a:t>账户设置</a:t>
              </a:r>
              <a:endParaRPr lang="zh-CN" altLang="en-US" b="1" dirty="0">
                <a:solidFill>
                  <a:srgbClr val="0000FF"/>
                </a:solidFill>
                <a:latin typeface="Arial" panose="020B0604020202020204" pitchFamily="34" charset="0"/>
                <a:ea typeface="宋体" panose="02010600030101010101" pitchFamily="2" charset="-122"/>
              </a:endParaRPr>
            </a:p>
          </p:txBody>
        </p:sp>
        <p:sp>
          <p:nvSpPr>
            <p:cNvPr id="13400" name="AutoShape 96"/>
            <p:cNvSpPr/>
            <p:nvPr/>
          </p:nvSpPr>
          <p:spPr>
            <a:xfrm>
              <a:off x="1488" y="2976"/>
              <a:ext cx="720" cy="203"/>
            </a:xfrm>
            <a:prstGeom prst="wedgeRectCallout">
              <a:avLst>
                <a:gd name="adj1" fmla="val -22500"/>
                <a:gd name="adj2" fmla="val 12560"/>
              </a:avLst>
            </a:prstGeom>
            <a:solidFill>
              <a:srgbClr val="FFFFCC"/>
            </a:solidFill>
            <a:ln w="38100" cap="flat" cmpd="dbl">
              <a:solidFill>
                <a:srgbClr val="FF00FF"/>
              </a:solidFill>
              <a:prstDash val="solid"/>
              <a:miter/>
              <a:headEnd type="none" w="med" len="med"/>
              <a:tailEnd type="none" w="med" len="med"/>
            </a:ln>
          </p:spPr>
          <p:txBody>
            <a:bodyPr anchor="t"/>
            <a:p>
              <a:pPr lvl="0" indent="0" algn="ctr">
                <a:lnSpc>
                  <a:spcPct val="80000"/>
                </a:lnSpc>
              </a:pPr>
              <a:r>
                <a:rPr lang="zh-CN" altLang="en-US" b="1" dirty="0">
                  <a:solidFill>
                    <a:srgbClr val="0000FF"/>
                  </a:solidFill>
                  <a:latin typeface="Arial" panose="020B0604020202020204" pitchFamily="34" charset="0"/>
                  <a:ea typeface="宋体" panose="02010600030101010101" pitchFamily="2" charset="-122"/>
                </a:rPr>
                <a:t>账户设置</a:t>
              </a:r>
              <a:endParaRPr lang="zh-CN" altLang="en-US" b="1" dirty="0">
                <a:solidFill>
                  <a:srgbClr val="0000FF"/>
                </a:solidFill>
                <a:latin typeface="Arial" panose="020B0604020202020204" pitchFamily="34" charset="0"/>
                <a:ea typeface="宋体" panose="02010600030101010101" pitchFamily="2" charset="-122"/>
              </a:endParaRPr>
            </a:p>
          </p:txBody>
        </p:sp>
        <p:sp>
          <p:nvSpPr>
            <p:cNvPr id="13401" name="AutoShape 97"/>
            <p:cNvSpPr/>
            <p:nvPr/>
          </p:nvSpPr>
          <p:spPr>
            <a:xfrm>
              <a:off x="2352" y="2976"/>
              <a:ext cx="720" cy="203"/>
            </a:xfrm>
            <a:prstGeom prst="wedgeRectCallout">
              <a:avLst>
                <a:gd name="adj1" fmla="val -22500"/>
                <a:gd name="adj2" fmla="val 12560"/>
              </a:avLst>
            </a:prstGeom>
            <a:solidFill>
              <a:srgbClr val="FFFFCC"/>
            </a:solidFill>
            <a:ln w="38100" cap="flat" cmpd="dbl">
              <a:solidFill>
                <a:srgbClr val="FF00FF"/>
              </a:solidFill>
              <a:prstDash val="solid"/>
              <a:miter/>
              <a:headEnd type="none" w="med" len="med"/>
              <a:tailEnd type="none" w="med" len="med"/>
            </a:ln>
          </p:spPr>
          <p:txBody>
            <a:bodyPr anchor="t"/>
            <a:p>
              <a:pPr lvl="0" indent="0" algn="ctr">
                <a:lnSpc>
                  <a:spcPct val="80000"/>
                </a:lnSpc>
              </a:pPr>
              <a:r>
                <a:rPr lang="zh-CN" altLang="en-US" b="1" dirty="0">
                  <a:solidFill>
                    <a:srgbClr val="0000FF"/>
                  </a:solidFill>
                  <a:latin typeface="Arial" panose="020B0604020202020204" pitchFamily="34" charset="0"/>
                  <a:ea typeface="宋体" panose="02010600030101010101" pitchFamily="2" charset="-122"/>
                </a:rPr>
                <a:t>账户设置</a:t>
              </a:r>
              <a:endParaRPr lang="zh-CN" altLang="en-US" b="1" dirty="0">
                <a:solidFill>
                  <a:srgbClr val="0000FF"/>
                </a:solidFill>
                <a:latin typeface="Arial" panose="020B0604020202020204" pitchFamily="34" charset="0"/>
                <a:ea typeface="宋体" panose="02010600030101010101" pitchFamily="2" charset="-122"/>
              </a:endParaRPr>
            </a:p>
          </p:txBody>
        </p:sp>
        <p:sp>
          <p:nvSpPr>
            <p:cNvPr id="13402" name="AutoShape 98"/>
            <p:cNvSpPr/>
            <p:nvPr/>
          </p:nvSpPr>
          <p:spPr>
            <a:xfrm>
              <a:off x="3168" y="2976"/>
              <a:ext cx="720" cy="203"/>
            </a:xfrm>
            <a:prstGeom prst="wedgeRectCallout">
              <a:avLst>
                <a:gd name="adj1" fmla="val -22500"/>
                <a:gd name="adj2" fmla="val 12560"/>
              </a:avLst>
            </a:prstGeom>
            <a:solidFill>
              <a:srgbClr val="FFFFCC"/>
            </a:solidFill>
            <a:ln w="38100" cap="flat" cmpd="dbl">
              <a:solidFill>
                <a:srgbClr val="FF00FF"/>
              </a:solidFill>
              <a:prstDash val="solid"/>
              <a:miter/>
              <a:headEnd type="none" w="med" len="med"/>
              <a:tailEnd type="none" w="med" len="med"/>
            </a:ln>
          </p:spPr>
          <p:txBody>
            <a:bodyPr anchor="t"/>
            <a:p>
              <a:pPr lvl="0" indent="0" algn="ctr">
                <a:lnSpc>
                  <a:spcPct val="80000"/>
                </a:lnSpc>
              </a:pPr>
              <a:r>
                <a:rPr lang="zh-CN" altLang="en-US" b="1" dirty="0">
                  <a:solidFill>
                    <a:srgbClr val="0000FF"/>
                  </a:solidFill>
                  <a:latin typeface="Arial" panose="020B0604020202020204" pitchFamily="34" charset="0"/>
                  <a:ea typeface="宋体" panose="02010600030101010101" pitchFamily="2" charset="-122"/>
                </a:rPr>
                <a:t>账户设置</a:t>
              </a:r>
              <a:endParaRPr lang="zh-CN" altLang="en-US" b="1" dirty="0">
                <a:solidFill>
                  <a:srgbClr val="0000FF"/>
                </a:solidFill>
                <a:latin typeface="Arial" panose="020B0604020202020204" pitchFamily="34" charset="0"/>
                <a:ea typeface="宋体" panose="02010600030101010101" pitchFamily="2" charset="-122"/>
              </a:endParaRPr>
            </a:p>
          </p:txBody>
        </p:sp>
        <p:sp>
          <p:nvSpPr>
            <p:cNvPr id="13403" name="AutoShape 99"/>
            <p:cNvSpPr/>
            <p:nvPr/>
          </p:nvSpPr>
          <p:spPr>
            <a:xfrm>
              <a:off x="4032" y="2976"/>
              <a:ext cx="720" cy="203"/>
            </a:xfrm>
            <a:prstGeom prst="wedgeRectCallout">
              <a:avLst>
                <a:gd name="adj1" fmla="val -22500"/>
                <a:gd name="adj2" fmla="val 12560"/>
              </a:avLst>
            </a:prstGeom>
            <a:solidFill>
              <a:srgbClr val="FFFFCC"/>
            </a:solidFill>
            <a:ln w="38100" cap="flat" cmpd="dbl">
              <a:solidFill>
                <a:srgbClr val="FF00FF"/>
              </a:solidFill>
              <a:prstDash val="solid"/>
              <a:miter/>
              <a:headEnd type="none" w="med" len="med"/>
              <a:tailEnd type="none" w="med" len="med"/>
            </a:ln>
          </p:spPr>
          <p:txBody>
            <a:bodyPr anchor="t"/>
            <a:p>
              <a:pPr lvl="0" indent="0" algn="ctr">
                <a:lnSpc>
                  <a:spcPct val="80000"/>
                </a:lnSpc>
              </a:pPr>
              <a:r>
                <a:rPr lang="zh-CN" altLang="en-US" b="1" dirty="0">
                  <a:solidFill>
                    <a:srgbClr val="0000FF"/>
                  </a:solidFill>
                  <a:latin typeface="Arial" panose="020B0604020202020204" pitchFamily="34" charset="0"/>
                  <a:ea typeface="宋体" panose="02010600030101010101" pitchFamily="2" charset="-122"/>
                </a:rPr>
                <a:t>账户设置</a:t>
              </a:r>
              <a:endParaRPr lang="zh-CN" altLang="en-US" b="1" dirty="0">
                <a:solidFill>
                  <a:srgbClr val="0000FF"/>
                </a:solidFill>
                <a:latin typeface="Arial" panose="020B0604020202020204" pitchFamily="34" charset="0"/>
                <a:ea typeface="宋体" panose="02010600030101010101" pitchFamily="2" charset="-122"/>
              </a:endParaRPr>
            </a:p>
          </p:txBody>
        </p:sp>
        <p:sp>
          <p:nvSpPr>
            <p:cNvPr id="13404" name="AutoShape 100"/>
            <p:cNvSpPr/>
            <p:nvPr/>
          </p:nvSpPr>
          <p:spPr>
            <a:xfrm>
              <a:off x="4848" y="2976"/>
              <a:ext cx="720" cy="203"/>
            </a:xfrm>
            <a:prstGeom prst="wedgeRectCallout">
              <a:avLst>
                <a:gd name="adj1" fmla="val -22500"/>
                <a:gd name="adj2" fmla="val 12560"/>
              </a:avLst>
            </a:prstGeom>
            <a:solidFill>
              <a:srgbClr val="FFFFCC"/>
            </a:solidFill>
            <a:ln w="38100" cap="flat" cmpd="dbl">
              <a:solidFill>
                <a:srgbClr val="FF00FF"/>
              </a:solidFill>
              <a:prstDash val="solid"/>
              <a:miter/>
              <a:headEnd type="none" w="med" len="med"/>
              <a:tailEnd type="none" w="med" len="med"/>
            </a:ln>
          </p:spPr>
          <p:txBody>
            <a:bodyPr anchor="t"/>
            <a:p>
              <a:pPr lvl="0" indent="0" algn="ctr">
                <a:lnSpc>
                  <a:spcPct val="80000"/>
                </a:lnSpc>
              </a:pPr>
              <a:r>
                <a:rPr lang="zh-CN" altLang="en-US" b="1" dirty="0">
                  <a:solidFill>
                    <a:srgbClr val="0000FF"/>
                  </a:solidFill>
                  <a:latin typeface="Arial" panose="020B0604020202020204" pitchFamily="34" charset="0"/>
                  <a:ea typeface="宋体" panose="02010600030101010101" pitchFamily="2" charset="-122"/>
                </a:rPr>
                <a:t>账户设置</a:t>
              </a:r>
              <a:endParaRPr lang="zh-CN" altLang="en-US" b="1" dirty="0">
                <a:solidFill>
                  <a:srgbClr val="0000FF"/>
                </a:solidFill>
                <a:latin typeface="Arial" panose="020B0604020202020204" pitchFamily="34" charset="0"/>
                <a:ea typeface="宋体" panose="02010600030101010101" pitchFamily="2" charset="-122"/>
              </a:endParaRPr>
            </a:p>
          </p:txBody>
        </p:sp>
      </p:grpSp>
      <p:sp>
        <p:nvSpPr>
          <p:cNvPr id="11270" name="AutoShape 6"/>
          <p:cNvSpPr/>
          <p:nvPr/>
        </p:nvSpPr>
        <p:spPr>
          <a:xfrm>
            <a:off x="6096000" y="1524000"/>
            <a:ext cx="2667000" cy="762000"/>
          </a:xfrm>
          <a:prstGeom prst="wedgeRoundRectCallout">
            <a:avLst>
              <a:gd name="adj1" fmla="val 6963"/>
              <a:gd name="adj2" fmla="val 28125"/>
              <a:gd name="adj3" fmla="val 16667"/>
            </a:avLst>
          </a:prstGeom>
          <a:solidFill>
            <a:srgbClr val="FFFF66"/>
          </a:solidFill>
          <a:ln w="9525" cap="flat" cmpd="sng">
            <a:solidFill>
              <a:srgbClr val="000000"/>
            </a:solidFill>
            <a:prstDash val="sysDot"/>
            <a:miter/>
            <a:headEnd type="none" w="med" len="med"/>
            <a:tailEnd type="none" w="med" len="med"/>
          </a:ln>
        </p:spPr>
        <p:txBody>
          <a:bodyPr anchor="t"/>
          <a:p>
            <a:pPr lvl="0" indent="0" algn="just"/>
            <a:r>
              <a:rPr lang="en-US" altLang="zh-CN" b="1" dirty="0">
                <a:solidFill>
                  <a:srgbClr val="0000FF"/>
                </a:solidFill>
                <a:latin typeface="宋体" panose="02010600030101010101" pitchFamily="2" charset="-122"/>
                <a:ea typeface="宋体" panose="02010600030101010101" pitchFamily="2" charset="-122"/>
              </a:rPr>
              <a:t>(3)</a:t>
            </a:r>
            <a:r>
              <a:rPr lang="zh-CN" altLang="en-US" b="1" dirty="0">
                <a:solidFill>
                  <a:srgbClr val="0000FF"/>
                </a:solidFill>
                <a:latin typeface="宋体" panose="02010600030101010101" pitchFamily="2" charset="-122"/>
                <a:ea typeface="宋体" panose="02010600030101010101" pitchFamily="2" charset="-122"/>
              </a:rPr>
              <a:t>有助于</a:t>
            </a:r>
            <a:r>
              <a:rPr lang="zh-CN" altLang="en-US" b="1" dirty="0">
                <a:solidFill>
                  <a:srgbClr val="0000FF"/>
                </a:solidFill>
                <a:latin typeface="Arial" panose="020B0604020202020204" pitchFamily="34" charset="0"/>
                <a:ea typeface="宋体" panose="02010600030101010101" pitchFamily="2" charset="-122"/>
              </a:rPr>
              <a:t>提供企业相关信息，实现会计目标</a:t>
            </a:r>
            <a:endParaRPr lang="zh-CN" altLang="en-US" b="1" dirty="0">
              <a:solidFill>
                <a:srgbClr val="0000FF"/>
              </a:solidFill>
              <a:latin typeface="Arial" panose="020B0604020202020204" pitchFamily="34" charset="0"/>
              <a:ea typeface="宋体" panose="02010600030101010101" pitchFamily="2" charset="-122"/>
            </a:endParaRPr>
          </a:p>
        </p:txBody>
      </p:sp>
      <p:grpSp>
        <p:nvGrpSpPr>
          <p:cNvPr id="17" name="Group 108"/>
          <p:cNvGrpSpPr/>
          <p:nvPr/>
        </p:nvGrpSpPr>
        <p:grpSpPr>
          <a:xfrm>
            <a:off x="838200" y="5029200"/>
            <a:ext cx="3209925" cy="1438275"/>
            <a:chOff x="1770" y="3078"/>
            <a:chExt cx="2022" cy="906"/>
          </a:xfrm>
        </p:grpSpPr>
        <p:sp>
          <p:nvSpPr>
            <p:cNvPr id="13407" name="AutoShape 103"/>
            <p:cNvSpPr/>
            <p:nvPr/>
          </p:nvSpPr>
          <p:spPr>
            <a:xfrm>
              <a:off x="1770" y="3078"/>
              <a:ext cx="2022" cy="906"/>
            </a:xfrm>
            <a:prstGeom prst="wedgeRectCallout">
              <a:avLst>
                <a:gd name="adj1" fmla="val 12315"/>
                <a:gd name="adj2" fmla="val 884"/>
              </a:avLst>
            </a:prstGeom>
            <a:solidFill>
              <a:srgbClr val="FFCC99"/>
            </a:solidFill>
            <a:ln w="9525">
              <a:noFill/>
            </a:ln>
          </p:spPr>
          <p:txBody>
            <a:bodyPr anchor="t"/>
            <a:p>
              <a:pPr lvl="0" indent="0" algn="ctr"/>
              <a:r>
                <a:rPr lang="zh-CN" altLang="en-US" sz="1400" dirty="0">
                  <a:latin typeface="Times New Roman" panose="02020603050405020304" pitchFamily="18" charset="0"/>
                  <a:ea typeface="宋体" panose="02010600030101010101" pitchFamily="2" charset="-122"/>
                </a:rPr>
                <a:t>资产负债表	</a:t>
              </a:r>
              <a:endParaRPr lang="zh-CN" altLang="en-US" sz="1400" dirty="0">
                <a:latin typeface="Times New Roman" panose="02020603050405020304" pitchFamily="18" charset="0"/>
                <a:ea typeface="宋体" panose="02010600030101010101" pitchFamily="2" charset="-122"/>
              </a:endParaRPr>
            </a:p>
            <a:p>
              <a:pPr lvl="0" indent="0" algn="ctr"/>
              <a:endParaRPr lang="zh-CN" altLang="en-US" sz="1400" dirty="0">
                <a:latin typeface="Times New Roman" panose="02020603050405020304" pitchFamily="18" charset="0"/>
                <a:ea typeface="宋体" panose="02010600030101010101" pitchFamily="2" charset="-122"/>
              </a:endParaRPr>
            </a:p>
            <a:p>
              <a:pPr lvl="0" indent="0" algn="ctr"/>
              <a:r>
                <a:rPr lang="zh-CN" altLang="en-US" sz="1400" dirty="0">
                  <a:latin typeface="Times New Roman" panose="02020603050405020304" pitchFamily="18" charset="0"/>
                  <a:ea typeface="宋体" panose="02010600030101010101" pitchFamily="2" charset="-122"/>
                </a:rPr>
                <a:t>资产    期末余额    	          期末余额	</a:t>
              </a:r>
              <a:endParaRPr lang="zh-CN" altLang="en-US" sz="1400" dirty="0">
                <a:latin typeface="Times New Roman" panose="02020603050405020304" pitchFamily="18" charset="0"/>
                <a:ea typeface="宋体" panose="02010600030101010101" pitchFamily="2" charset="-122"/>
              </a:endParaRPr>
            </a:p>
          </p:txBody>
        </p:sp>
        <p:sp>
          <p:nvSpPr>
            <p:cNvPr id="13408" name="AutoShape 104"/>
            <p:cNvSpPr/>
            <p:nvPr/>
          </p:nvSpPr>
          <p:spPr>
            <a:xfrm>
              <a:off x="2688" y="3264"/>
              <a:ext cx="624" cy="336"/>
            </a:xfrm>
            <a:prstGeom prst="wedgeRectCallout">
              <a:avLst>
                <a:gd name="adj1" fmla="val -28366"/>
                <a:gd name="adj2" fmla="val 16370"/>
              </a:avLst>
            </a:prstGeom>
            <a:noFill/>
            <a:ln w="9525">
              <a:noFill/>
            </a:ln>
          </p:spPr>
          <p:txBody>
            <a:bodyPr anchor="t"/>
            <a:p>
              <a:pPr lvl="0" indent="0" algn="ctr"/>
              <a:r>
                <a:rPr lang="zh-CN" altLang="en-US" sz="1400" dirty="0">
                  <a:latin typeface="Times New Roman" panose="02020603050405020304" pitchFamily="18" charset="0"/>
                  <a:ea typeface="宋体" panose="02010600030101010101" pitchFamily="2" charset="-122"/>
                </a:rPr>
                <a:t>负债及所有者权益</a:t>
              </a:r>
              <a:endParaRPr lang="zh-CN" altLang="en-US" sz="1400" dirty="0">
                <a:latin typeface="Times New Roman" panose="02020603050405020304" pitchFamily="18" charset="0"/>
                <a:ea typeface="宋体" panose="02010600030101010101" pitchFamily="2" charset="-122"/>
              </a:endParaRPr>
            </a:p>
          </p:txBody>
        </p:sp>
        <p:sp>
          <p:nvSpPr>
            <p:cNvPr id="13409" name="Line 105"/>
            <p:cNvSpPr/>
            <p:nvPr/>
          </p:nvSpPr>
          <p:spPr>
            <a:xfrm>
              <a:off x="1776" y="3264"/>
              <a:ext cx="2016" cy="0"/>
            </a:xfrm>
            <a:prstGeom prst="line">
              <a:avLst/>
            </a:prstGeom>
            <a:ln w="9525" cap="flat" cmpd="sng">
              <a:solidFill>
                <a:schemeClr val="tx1"/>
              </a:solidFill>
              <a:prstDash val="solid"/>
              <a:round/>
              <a:headEnd type="none" w="med" len="med"/>
              <a:tailEnd type="none" w="med" len="med"/>
            </a:ln>
          </p:spPr>
        </p:sp>
        <p:sp>
          <p:nvSpPr>
            <p:cNvPr id="13410" name="Line 106"/>
            <p:cNvSpPr/>
            <p:nvPr/>
          </p:nvSpPr>
          <p:spPr>
            <a:xfrm>
              <a:off x="1776" y="3588"/>
              <a:ext cx="2016" cy="0"/>
            </a:xfrm>
            <a:prstGeom prst="line">
              <a:avLst/>
            </a:prstGeom>
            <a:ln w="9525" cap="flat" cmpd="sng">
              <a:solidFill>
                <a:schemeClr val="tx1"/>
              </a:solidFill>
              <a:prstDash val="solid"/>
              <a:round/>
              <a:headEnd type="none" w="med" len="med"/>
              <a:tailEnd type="none" w="med" len="med"/>
            </a:ln>
          </p:spPr>
        </p:sp>
        <p:sp>
          <p:nvSpPr>
            <p:cNvPr id="13411" name="Line 107"/>
            <p:cNvSpPr/>
            <p:nvPr/>
          </p:nvSpPr>
          <p:spPr>
            <a:xfrm flipV="1">
              <a:off x="2736" y="3264"/>
              <a:ext cx="0" cy="720"/>
            </a:xfrm>
            <a:prstGeom prst="line">
              <a:avLst/>
            </a:prstGeom>
            <a:ln w="9525" cap="flat" cmpd="sng">
              <a:solidFill>
                <a:schemeClr val="tx1"/>
              </a:solidFill>
              <a:prstDash val="solid"/>
              <a:round/>
              <a:headEnd type="none" w="med" len="med"/>
              <a:tailEnd type="none" w="med" len="med"/>
            </a:ln>
          </p:spPr>
        </p:sp>
      </p:grpSp>
      <p:grpSp>
        <p:nvGrpSpPr>
          <p:cNvPr id="18" name="Group 115"/>
          <p:cNvGrpSpPr/>
          <p:nvPr/>
        </p:nvGrpSpPr>
        <p:grpSpPr>
          <a:xfrm>
            <a:off x="5334000" y="5029200"/>
            <a:ext cx="3209925" cy="1438275"/>
            <a:chOff x="3360" y="3264"/>
            <a:chExt cx="2022" cy="906"/>
          </a:xfrm>
        </p:grpSpPr>
        <p:sp>
          <p:nvSpPr>
            <p:cNvPr id="13413" name="AutoShape 110"/>
            <p:cNvSpPr/>
            <p:nvPr/>
          </p:nvSpPr>
          <p:spPr>
            <a:xfrm>
              <a:off x="3360" y="3264"/>
              <a:ext cx="2022" cy="906"/>
            </a:xfrm>
            <a:prstGeom prst="wedgeRectCallout">
              <a:avLst>
                <a:gd name="adj1" fmla="val 12315"/>
                <a:gd name="adj2" fmla="val 884"/>
              </a:avLst>
            </a:prstGeom>
            <a:solidFill>
              <a:srgbClr val="FFCC99"/>
            </a:solidFill>
            <a:ln w="9525">
              <a:noFill/>
            </a:ln>
          </p:spPr>
          <p:txBody>
            <a:bodyPr anchor="t"/>
            <a:p>
              <a:pPr lvl="0" indent="0" algn="ctr"/>
              <a:r>
                <a:rPr lang="zh-CN" altLang="en-US" sz="1400" dirty="0">
                  <a:latin typeface="Times New Roman" panose="02020603050405020304" pitchFamily="18" charset="0"/>
                  <a:ea typeface="宋体" panose="02010600030101010101" pitchFamily="2" charset="-122"/>
                </a:rPr>
                <a:t>利润表</a:t>
              </a:r>
              <a:endParaRPr lang="zh-CN" altLang="en-US" sz="1400" dirty="0">
                <a:latin typeface="Times New Roman" panose="02020603050405020304" pitchFamily="18" charset="0"/>
                <a:ea typeface="宋体" panose="02010600030101010101" pitchFamily="2" charset="-122"/>
              </a:endParaRPr>
            </a:p>
            <a:p>
              <a:pPr lvl="0" indent="0"/>
              <a:r>
                <a:rPr lang="zh-CN" altLang="en-US" sz="1400" dirty="0">
                  <a:latin typeface="Times New Roman" panose="02020603050405020304" pitchFamily="18" charset="0"/>
                  <a:ea typeface="宋体" panose="02010600030101010101" pitchFamily="2" charset="-122"/>
                </a:rPr>
                <a:t>    项    目                                本期发生额</a:t>
              </a:r>
              <a:endParaRPr lang="zh-CN" altLang="en-US" sz="1400" dirty="0">
                <a:latin typeface="Times New Roman" panose="02020603050405020304" pitchFamily="18" charset="0"/>
                <a:ea typeface="宋体" panose="02010600030101010101" pitchFamily="2" charset="-122"/>
              </a:endParaRPr>
            </a:p>
            <a:p>
              <a:pPr lvl="0" indent="0" algn="ctr"/>
              <a:endParaRPr lang="zh-CN" altLang="en-US" sz="1400" dirty="0">
                <a:latin typeface="Times New Roman" panose="02020603050405020304" pitchFamily="18" charset="0"/>
                <a:ea typeface="宋体" panose="02010600030101010101" pitchFamily="2" charset="-122"/>
              </a:endParaRPr>
            </a:p>
            <a:p>
              <a:pPr lvl="0" indent="0"/>
              <a:r>
                <a:rPr lang="zh-CN" altLang="en-US" sz="1400" dirty="0">
                  <a:latin typeface="Times New Roman" panose="02020603050405020304" pitchFamily="18" charset="0"/>
                  <a:ea typeface="宋体" panose="02010600030101010101" pitchFamily="2" charset="-122"/>
                </a:rPr>
                <a:t>    收入</a:t>
              </a:r>
              <a:endParaRPr lang="zh-CN" altLang="en-US" sz="1400" dirty="0">
                <a:latin typeface="Times New Roman" panose="02020603050405020304" pitchFamily="18" charset="0"/>
                <a:ea typeface="宋体" panose="02010600030101010101" pitchFamily="2" charset="-122"/>
              </a:endParaRPr>
            </a:p>
            <a:p>
              <a:pPr lvl="0" indent="0"/>
              <a:r>
                <a:rPr lang="zh-CN" altLang="en-US" sz="1400" dirty="0">
                  <a:latin typeface="Times New Roman" panose="02020603050405020304" pitchFamily="18" charset="0"/>
                  <a:ea typeface="宋体" panose="02010600030101010101" pitchFamily="2" charset="-122"/>
                </a:rPr>
                <a:t>    费用</a:t>
              </a:r>
              <a:endParaRPr lang="zh-CN" altLang="en-US" sz="1400" dirty="0">
                <a:latin typeface="Times New Roman" panose="02020603050405020304" pitchFamily="18" charset="0"/>
                <a:ea typeface="宋体" panose="02010600030101010101" pitchFamily="2" charset="-122"/>
              </a:endParaRPr>
            </a:p>
            <a:p>
              <a:pPr lvl="0" indent="0"/>
              <a:r>
                <a:rPr lang="zh-CN" altLang="en-US" sz="1400" dirty="0">
                  <a:latin typeface="Times New Roman" panose="02020603050405020304" pitchFamily="18" charset="0"/>
                  <a:ea typeface="宋体" panose="02010600030101010101" pitchFamily="2" charset="-122"/>
                </a:rPr>
                <a:t>    利润	</a:t>
              </a:r>
              <a:endParaRPr lang="zh-CN" altLang="en-US" sz="1400" dirty="0">
                <a:latin typeface="Times New Roman" panose="02020603050405020304" pitchFamily="18" charset="0"/>
                <a:ea typeface="宋体" panose="02010600030101010101" pitchFamily="2" charset="-122"/>
              </a:endParaRPr>
            </a:p>
          </p:txBody>
        </p:sp>
        <p:sp>
          <p:nvSpPr>
            <p:cNvPr id="13414" name="Line 112"/>
            <p:cNvSpPr/>
            <p:nvPr/>
          </p:nvSpPr>
          <p:spPr>
            <a:xfrm>
              <a:off x="3360" y="3432"/>
              <a:ext cx="2016" cy="0"/>
            </a:xfrm>
            <a:prstGeom prst="line">
              <a:avLst/>
            </a:prstGeom>
            <a:ln w="9525" cap="flat" cmpd="sng">
              <a:solidFill>
                <a:schemeClr val="tx1"/>
              </a:solidFill>
              <a:prstDash val="solid"/>
              <a:round/>
              <a:headEnd type="none" w="med" len="med"/>
              <a:tailEnd type="none" w="med" len="med"/>
            </a:ln>
          </p:spPr>
        </p:sp>
        <p:sp>
          <p:nvSpPr>
            <p:cNvPr id="13415" name="Line 113"/>
            <p:cNvSpPr/>
            <p:nvPr/>
          </p:nvSpPr>
          <p:spPr>
            <a:xfrm>
              <a:off x="3366" y="3600"/>
              <a:ext cx="2016" cy="0"/>
            </a:xfrm>
            <a:prstGeom prst="line">
              <a:avLst/>
            </a:prstGeom>
            <a:ln w="9525" cap="flat" cmpd="sng">
              <a:solidFill>
                <a:schemeClr val="tx1"/>
              </a:solidFill>
              <a:prstDash val="solid"/>
              <a:round/>
              <a:headEnd type="none" w="med" len="med"/>
              <a:tailEnd type="none" w="med" len="med"/>
            </a:ln>
          </p:spPr>
        </p:sp>
        <p:sp>
          <p:nvSpPr>
            <p:cNvPr id="13416" name="Line 114"/>
            <p:cNvSpPr/>
            <p:nvPr/>
          </p:nvSpPr>
          <p:spPr>
            <a:xfrm flipV="1">
              <a:off x="4326" y="3450"/>
              <a:ext cx="0" cy="720"/>
            </a:xfrm>
            <a:prstGeom prst="line">
              <a:avLst/>
            </a:prstGeom>
            <a:ln w="9525" cap="flat" cmpd="sng">
              <a:solidFill>
                <a:schemeClr val="tx1"/>
              </a:solidFill>
              <a:prstDash val="solid"/>
              <a:round/>
              <a:headEnd type="none" w="med" len="med"/>
              <a:tailEnd type="none" w="med" len="med"/>
            </a:ln>
          </p:spPr>
        </p:sp>
      </p:grpSp>
      <p:sp>
        <p:nvSpPr>
          <p:cNvPr id="11386" name="AutoShape 122"/>
          <p:cNvSpPr/>
          <p:nvPr/>
        </p:nvSpPr>
        <p:spPr>
          <a:xfrm>
            <a:off x="6172200" y="5791200"/>
            <a:ext cx="1676400" cy="838200"/>
          </a:xfrm>
          <a:prstGeom prst="wedgeEllipseCallout">
            <a:avLst>
              <a:gd name="adj1" fmla="val 37500"/>
              <a:gd name="adj2" fmla="val 17801"/>
            </a:avLst>
          </a:prstGeom>
          <a:solidFill>
            <a:srgbClr val="FFFFCC"/>
          </a:solidFill>
          <a:ln w="9525" cap="flat" cmpd="sng">
            <a:solidFill>
              <a:srgbClr val="FF0000"/>
            </a:solidFill>
            <a:prstDash val="dash"/>
            <a:miter/>
            <a:headEnd type="none" w="med" len="med"/>
            <a:tailEnd type="none" w="med" len="med"/>
          </a:ln>
        </p:spPr>
        <p:txBody>
          <a:bodyPr anchor="t"/>
          <a:p>
            <a:pPr lvl="0" indent="0" algn="ctr"/>
            <a:r>
              <a:rPr lang="zh-CN" altLang="en-US" b="1" dirty="0">
                <a:solidFill>
                  <a:srgbClr val="0000FF"/>
                </a:solidFill>
                <a:latin typeface="Arial" panose="020B0604020202020204" pitchFamily="34" charset="0"/>
                <a:ea typeface="宋体" panose="02010600030101010101" pitchFamily="2" charset="-122"/>
              </a:rPr>
              <a:t>提供经营成果信息</a:t>
            </a:r>
            <a:endParaRPr lang="zh-CN" altLang="en-US" b="1" dirty="0">
              <a:solidFill>
                <a:srgbClr val="0000FF"/>
              </a:solidFill>
              <a:latin typeface="Arial" panose="020B0604020202020204" pitchFamily="34" charset="0"/>
              <a:ea typeface="宋体" panose="02010600030101010101" pitchFamily="2" charset="-122"/>
            </a:endParaRPr>
          </a:p>
        </p:txBody>
      </p:sp>
      <p:grpSp>
        <p:nvGrpSpPr>
          <p:cNvPr id="19" name="Group 123"/>
          <p:cNvGrpSpPr/>
          <p:nvPr/>
        </p:nvGrpSpPr>
        <p:grpSpPr>
          <a:xfrm>
            <a:off x="3962400" y="5410200"/>
            <a:ext cx="1524000" cy="1066800"/>
            <a:chOff x="4656" y="2269"/>
            <a:chExt cx="720" cy="515"/>
          </a:xfrm>
        </p:grpSpPr>
        <p:sp>
          <p:nvSpPr>
            <p:cNvPr id="13419" name="AutoShape 124"/>
            <p:cNvSpPr/>
            <p:nvPr/>
          </p:nvSpPr>
          <p:spPr>
            <a:xfrm>
              <a:off x="4656" y="2269"/>
              <a:ext cx="720" cy="515"/>
            </a:xfrm>
            <a:prstGeom prst="sun">
              <a:avLst>
                <a:gd name="adj" fmla="val 25000"/>
              </a:avLst>
            </a:prstGeom>
            <a:solidFill>
              <a:srgbClr val="FFFF99"/>
            </a:solidFill>
            <a:ln w="9525" cap="flat" cmpd="sng">
              <a:solidFill>
                <a:srgbClr val="000000"/>
              </a:solidFill>
              <a:prstDash val="sysDot"/>
              <a:miter/>
              <a:headEnd type="none" w="med" len="med"/>
              <a:tailEnd type="none" w="med" len="med"/>
            </a:ln>
          </p:spPr>
          <p:txBody>
            <a:bodyPr anchor="t"/>
            <a:p>
              <a:pPr lvl="0" indent="0" algn="ctr"/>
              <a:endParaRPr lang="zh-CN" altLang="zh-CN" sz="1600" dirty="0">
                <a:latin typeface="Arial" panose="020B0604020202020204" pitchFamily="34" charset="0"/>
                <a:ea typeface="宋体" panose="02010600030101010101" pitchFamily="2" charset="-122"/>
              </a:endParaRPr>
            </a:p>
          </p:txBody>
        </p:sp>
        <p:sp>
          <p:nvSpPr>
            <p:cNvPr id="13420" name="AutoShape 125"/>
            <p:cNvSpPr/>
            <p:nvPr/>
          </p:nvSpPr>
          <p:spPr>
            <a:xfrm>
              <a:off x="4842" y="2386"/>
              <a:ext cx="357" cy="290"/>
            </a:xfrm>
            <a:prstGeom prst="wedgeRectCallout">
              <a:avLst>
                <a:gd name="adj1" fmla="val -23389"/>
                <a:gd name="adj2" fmla="val 40000"/>
              </a:avLst>
            </a:prstGeom>
            <a:noFill/>
            <a:ln w="9525">
              <a:noFill/>
            </a:ln>
          </p:spPr>
          <p:txBody>
            <a:bodyPr anchor="t"/>
            <a:p>
              <a:pPr lvl="0" indent="0" algn="ctr">
                <a:lnSpc>
                  <a:spcPct val="80000"/>
                </a:lnSpc>
              </a:pPr>
              <a:r>
                <a:rPr lang="zh-CN" altLang="en-US" b="1" dirty="0">
                  <a:solidFill>
                    <a:srgbClr val="FF0000"/>
                  </a:solidFill>
                  <a:latin typeface="Times New Roman" panose="02020603050405020304" pitchFamily="18" charset="0"/>
                  <a:ea typeface="宋体" panose="02010600030101010101" pitchFamily="2" charset="-122"/>
                </a:rPr>
                <a:t>会计目标</a:t>
              </a:r>
              <a:endParaRPr lang="zh-CN" altLang="en-US" dirty="0">
                <a:solidFill>
                  <a:srgbClr val="FF0000"/>
                </a:solidFill>
                <a:latin typeface="Arial" panose="020B0604020202020204" pitchFamily="34" charset="0"/>
                <a:ea typeface="宋体" panose="02010600030101010101" pitchFamily="2" charset="-122"/>
              </a:endParaRPr>
            </a:p>
          </p:txBody>
        </p:sp>
      </p:grpSp>
      <p:sp>
        <p:nvSpPr>
          <p:cNvPr id="11390" name="Line 126"/>
          <p:cNvSpPr/>
          <p:nvPr/>
        </p:nvSpPr>
        <p:spPr>
          <a:xfrm>
            <a:off x="1371600" y="5334000"/>
            <a:ext cx="0" cy="1066800"/>
          </a:xfrm>
          <a:prstGeom prst="line">
            <a:avLst/>
          </a:prstGeom>
          <a:ln w="9525" cap="flat" cmpd="sng">
            <a:solidFill>
              <a:schemeClr val="tx1"/>
            </a:solidFill>
            <a:prstDash val="solid"/>
            <a:round/>
            <a:headEnd type="none" w="med" len="med"/>
            <a:tailEnd type="none" w="med" len="med"/>
          </a:ln>
        </p:spPr>
      </p:sp>
      <p:sp>
        <p:nvSpPr>
          <p:cNvPr id="11391" name="Line 127"/>
          <p:cNvSpPr/>
          <p:nvPr/>
        </p:nvSpPr>
        <p:spPr>
          <a:xfrm>
            <a:off x="3175000" y="5334000"/>
            <a:ext cx="0" cy="1066800"/>
          </a:xfrm>
          <a:prstGeom prst="line">
            <a:avLst/>
          </a:prstGeom>
          <a:ln w="9525" cap="flat" cmpd="sng">
            <a:solidFill>
              <a:schemeClr val="tx1"/>
            </a:solidFill>
            <a:prstDash val="solid"/>
            <a:round/>
            <a:headEnd type="none" w="med" len="med"/>
            <a:tailEnd type="none" w="med" len="med"/>
          </a:ln>
        </p:spPr>
      </p:sp>
      <p:sp>
        <p:nvSpPr>
          <p:cNvPr id="11384" name="AutoShape 120"/>
          <p:cNvSpPr/>
          <p:nvPr/>
        </p:nvSpPr>
        <p:spPr>
          <a:xfrm>
            <a:off x="1524000" y="5791200"/>
            <a:ext cx="1676400" cy="838200"/>
          </a:xfrm>
          <a:prstGeom prst="wedgeEllipseCallout">
            <a:avLst>
              <a:gd name="adj1" fmla="val 37500"/>
              <a:gd name="adj2" fmla="val 17801"/>
            </a:avLst>
          </a:prstGeom>
          <a:solidFill>
            <a:srgbClr val="FFFFCC"/>
          </a:solidFill>
          <a:ln w="9525" cap="flat" cmpd="sng">
            <a:solidFill>
              <a:srgbClr val="FF0000"/>
            </a:solidFill>
            <a:prstDash val="dash"/>
            <a:miter/>
            <a:headEnd type="none" w="med" len="med"/>
            <a:tailEnd type="none" w="med" len="med"/>
          </a:ln>
        </p:spPr>
        <p:txBody>
          <a:bodyPr anchor="t"/>
          <a:p>
            <a:pPr lvl="0" indent="0" algn="ctr"/>
            <a:r>
              <a:rPr lang="zh-CN" altLang="en-US" b="1" dirty="0">
                <a:solidFill>
                  <a:srgbClr val="0000FF"/>
                </a:solidFill>
                <a:latin typeface="Arial" panose="020B0604020202020204" pitchFamily="34" charset="0"/>
                <a:ea typeface="宋体" panose="02010600030101010101" pitchFamily="2" charset="-122"/>
              </a:rPr>
              <a:t>提供财务状况信息</a:t>
            </a:r>
            <a:endParaRPr lang="zh-CN" altLang="en-US" b="1" dirty="0">
              <a:solidFill>
                <a:srgbClr val="0000FF"/>
              </a:solidFill>
              <a:latin typeface="Arial" panose="020B0604020202020204" pitchFamily="34" charset="0"/>
              <a:ea typeface="宋体" panose="02010600030101010101" pitchFamily="2" charset="-122"/>
            </a:endParaRPr>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slide(fromBottom)">
                                      <p:cBhvr>
                                        <p:cTn id="7" dur="2000"/>
                                        <p:tgtEl>
                                          <p:spTgt spid="11268"/>
                                        </p:tgtEl>
                                      </p:cBhvr>
                                    </p:animEffect>
                                  </p:childTnLst>
                                </p:cTn>
                              </p:par>
                            </p:childTnLst>
                          </p:cTn>
                        </p:par>
                        <p:par>
                          <p:cTn id="8" fill="hold">
                            <p:stCondLst>
                              <p:cond delay="2000"/>
                            </p:stCondLst>
                            <p:childTnLst>
                              <p:par>
                                <p:cTn id="9" presetID="17"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2000" fill="hold"/>
                                        <p:tgtEl>
                                          <p:spTgt spid="2"/>
                                        </p:tgtEl>
                                        <p:attrNameLst>
                                          <p:attrName>ppt_w</p:attrName>
                                        </p:attrNameLst>
                                      </p:cBhvr>
                                      <p:tavLst>
                                        <p:tav tm="0">
                                          <p:val>
                                            <p:fltVal val="0.000000"/>
                                          </p:val>
                                        </p:tav>
                                        <p:tav tm="100000">
                                          <p:val>
                                            <p:strVal val="#ppt_w"/>
                                          </p:val>
                                        </p:tav>
                                      </p:tavLst>
                                    </p:anim>
                                    <p:anim calcmode="lin" valueType="num">
                                      <p:cBhvr>
                                        <p:cTn id="12" dur="2000" fill="hold"/>
                                        <p:tgtEl>
                                          <p:spTgt spid="2"/>
                                        </p:tgtEl>
                                        <p:attrNameLst>
                                          <p:attrName>ppt_h</p:attrName>
                                        </p:attrNameLst>
                                      </p:cBhvr>
                                      <p:tavLst>
                                        <p:tav tm="0">
                                          <p:val>
                                            <p:strVal val="#ppt_h"/>
                                          </p:val>
                                        </p:tav>
                                        <p:tav tm="100000">
                                          <p:val>
                                            <p:strVal val="#ppt_h"/>
                                          </p:val>
                                        </p:tav>
                                      </p:tavLst>
                                    </p:anim>
                                  </p:childTnLst>
                                </p:cTn>
                              </p:par>
                            </p:childTnLst>
                          </p:cTn>
                        </p:par>
                        <p:par>
                          <p:cTn id="13" fill="hold">
                            <p:stCondLst>
                              <p:cond delay="4000"/>
                            </p:stCondLst>
                            <p:childTnLst>
                              <p:par>
                                <p:cTn id="14" presetID="12" presetClass="entr" presetSubtype="1"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slide(fromTop)">
                                      <p:cBhvr>
                                        <p:cTn id="16" dur="2000"/>
                                        <p:tgtEl>
                                          <p:spTgt spid="13"/>
                                        </p:tgtEl>
                                      </p:cBhvr>
                                    </p:animEffect>
                                  </p:childTnLst>
                                </p:cTn>
                              </p:par>
                              <p:par>
                                <p:cTn id="17" presetID="18" presetClass="entr" presetSubtype="6"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strips(downRight)">
                                      <p:cBhvr>
                                        <p:cTn id="19" dur="20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11269"/>
                                        </p:tgtEl>
                                        <p:attrNameLst>
                                          <p:attrName>style.visibility</p:attrName>
                                        </p:attrNameLst>
                                      </p:cBhvr>
                                      <p:to>
                                        <p:strVal val="visible"/>
                                      </p:to>
                                    </p:set>
                                    <p:animEffect transition="in" filter="slide(fromBottom)">
                                      <p:cBhvr>
                                        <p:cTn id="24" dur="2000"/>
                                        <p:tgtEl>
                                          <p:spTgt spid="11269"/>
                                        </p:tgtEl>
                                      </p:cBhvr>
                                    </p:animEffect>
                                  </p:childTnLst>
                                </p:cTn>
                              </p:par>
                            </p:childTnLst>
                          </p:cTn>
                        </p:par>
                        <p:par>
                          <p:cTn id="25" fill="hold">
                            <p:stCondLst>
                              <p:cond delay="2000"/>
                            </p:stCondLst>
                            <p:childTnLst>
                              <p:par>
                                <p:cTn id="26" presetID="12" presetClass="entr" presetSubtype="1"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slide(fromTop)">
                                      <p:cBhvr>
                                        <p:cTn id="28" dur="2000"/>
                                        <p:tgtEl>
                                          <p:spTgt spid="15"/>
                                        </p:tgtEl>
                                      </p:cBhvr>
                                    </p:animEffect>
                                  </p:childTnLst>
                                </p:cTn>
                              </p:par>
                            </p:childTnLst>
                          </p:cTn>
                        </p:par>
                        <p:par>
                          <p:cTn id="29" fill="hold">
                            <p:stCondLst>
                              <p:cond delay="4000"/>
                            </p:stCondLst>
                            <p:childTnLst>
                              <p:par>
                                <p:cTn id="30" presetID="12" presetClass="entr" presetSubtype="1" fill="hold"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slide(fromTop)">
                                      <p:cBhvr>
                                        <p:cTn id="32" dur="20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1270"/>
                                        </p:tgtEl>
                                        <p:attrNameLst>
                                          <p:attrName>style.visibility</p:attrName>
                                        </p:attrNameLst>
                                      </p:cBhvr>
                                      <p:to>
                                        <p:strVal val="visible"/>
                                      </p:to>
                                    </p:set>
                                    <p:animEffect transition="in" filter="slide(fromBottom)">
                                      <p:cBhvr>
                                        <p:cTn id="37" dur="2000"/>
                                        <p:tgtEl>
                                          <p:spTgt spid="11270"/>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1"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slide(fromTop)">
                                      <p:cBhvr>
                                        <p:cTn id="42" dur="2000"/>
                                        <p:tgtEl>
                                          <p:spTgt spid="17"/>
                                        </p:tgtEl>
                                      </p:cBhvr>
                                    </p:animEffect>
                                  </p:childTnLst>
                                </p:cTn>
                              </p:par>
                            </p:childTnLst>
                          </p:cTn>
                        </p:par>
                        <p:par>
                          <p:cTn id="43" fill="hold">
                            <p:stCondLst>
                              <p:cond delay="2000"/>
                            </p:stCondLst>
                            <p:childTnLst>
                              <p:par>
                                <p:cTn id="44" presetID="18" presetClass="entr" presetSubtype="12" fill="hold" nodeType="afterEffect">
                                  <p:stCondLst>
                                    <p:cond delay="0"/>
                                  </p:stCondLst>
                                  <p:childTnLst>
                                    <p:set>
                                      <p:cBhvr>
                                        <p:cTn id="45" dur="1" fill="hold">
                                          <p:stCondLst>
                                            <p:cond delay="0"/>
                                          </p:stCondLst>
                                        </p:cTn>
                                        <p:tgtEl>
                                          <p:spTgt spid="11390"/>
                                        </p:tgtEl>
                                        <p:attrNameLst>
                                          <p:attrName>style.visibility</p:attrName>
                                        </p:attrNameLst>
                                      </p:cBhvr>
                                      <p:to>
                                        <p:strVal val="visible"/>
                                      </p:to>
                                    </p:set>
                                    <p:animEffect transition="in" filter="strips(downLeft)">
                                      <p:cBhvr>
                                        <p:cTn id="46" dur="2000"/>
                                        <p:tgtEl>
                                          <p:spTgt spid="11390"/>
                                        </p:tgtEl>
                                      </p:cBhvr>
                                    </p:animEffect>
                                  </p:childTnLst>
                                </p:cTn>
                              </p:par>
                            </p:childTnLst>
                          </p:cTn>
                        </p:par>
                        <p:par>
                          <p:cTn id="47" fill="hold">
                            <p:stCondLst>
                              <p:cond delay="4000"/>
                            </p:stCondLst>
                            <p:childTnLst>
                              <p:par>
                                <p:cTn id="48" presetID="18" presetClass="entr" presetSubtype="12" fill="hold" nodeType="afterEffect">
                                  <p:stCondLst>
                                    <p:cond delay="0"/>
                                  </p:stCondLst>
                                  <p:childTnLst>
                                    <p:set>
                                      <p:cBhvr>
                                        <p:cTn id="49" dur="1" fill="hold">
                                          <p:stCondLst>
                                            <p:cond delay="0"/>
                                          </p:stCondLst>
                                        </p:cTn>
                                        <p:tgtEl>
                                          <p:spTgt spid="11391"/>
                                        </p:tgtEl>
                                        <p:attrNameLst>
                                          <p:attrName>style.visibility</p:attrName>
                                        </p:attrNameLst>
                                      </p:cBhvr>
                                      <p:to>
                                        <p:strVal val="visible"/>
                                      </p:to>
                                    </p:set>
                                    <p:animEffect transition="in" filter="strips(downLeft)">
                                      <p:cBhvr>
                                        <p:cTn id="50" dur="2000"/>
                                        <p:tgtEl>
                                          <p:spTgt spid="11391"/>
                                        </p:tgtEl>
                                      </p:cBhvr>
                                    </p:animEffect>
                                  </p:childTnLst>
                                </p:cTn>
                              </p:par>
                            </p:childTnLst>
                          </p:cTn>
                        </p:par>
                        <p:par>
                          <p:cTn id="51" fill="hold">
                            <p:stCondLst>
                              <p:cond delay="6000"/>
                            </p:stCondLst>
                            <p:childTnLst>
                              <p:par>
                                <p:cTn id="52" presetID="12" presetClass="entr" presetSubtype="1" fill="hold" grpId="0" nodeType="afterEffect">
                                  <p:stCondLst>
                                    <p:cond delay="0"/>
                                  </p:stCondLst>
                                  <p:childTnLst>
                                    <p:set>
                                      <p:cBhvr>
                                        <p:cTn id="53" dur="1" fill="hold">
                                          <p:stCondLst>
                                            <p:cond delay="0"/>
                                          </p:stCondLst>
                                        </p:cTn>
                                        <p:tgtEl>
                                          <p:spTgt spid="11384"/>
                                        </p:tgtEl>
                                        <p:attrNameLst>
                                          <p:attrName>style.visibility</p:attrName>
                                        </p:attrNameLst>
                                      </p:cBhvr>
                                      <p:to>
                                        <p:strVal val="visible"/>
                                      </p:to>
                                    </p:set>
                                    <p:animEffect transition="in" filter="slide(fromTop)">
                                      <p:cBhvr>
                                        <p:cTn id="54" dur="2000"/>
                                        <p:tgtEl>
                                          <p:spTgt spid="11384"/>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1" fill="hold" nodeType="click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slide(fromTop)">
                                      <p:cBhvr>
                                        <p:cTn id="59" dur="2000"/>
                                        <p:tgtEl>
                                          <p:spTgt spid="18"/>
                                        </p:tgtEl>
                                      </p:cBhvr>
                                    </p:animEffect>
                                  </p:childTnLst>
                                </p:cTn>
                              </p:par>
                            </p:childTnLst>
                          </p:cTn>
                        </p:par>
                        <p:par>
                          <p:cTn id="60" fill="hold">
                            <p:stCondLst>
                              <p:cond delay="2000"/>
                            </p:stCondLst>
                            <p:childTnLst>
                              <p:par>
                                <p:cTn id="61" presetID="12" presetClass="entr" presetSubtype="1" fill="hold" grpId="0" nodeType="afterEffect">
                                  <p:stCondLst>
                                    <p:cond delay="0"/>
                                  </p:stCondLst>
                                  <p:childTnLst>
                                    <p:set>
                                      <p:cBhvr>
                                        <p:cTn id="62" dur="1" fill="hold">
                                          <p:stCondLst>
                                            <p:cond delay="0"/>
                                          </p:stCondLst>
                                        </p:cTn>
                                        <p:tgtEl>
                                          <p:spTgt spid="11386"/>
                                        </p:tgtEl>
                                        <p:attrNameLst>
                                          <p:attrName>style.visibility</p:attrName>
                                        </p:attrNameLst>
                                      </p:cBhvr>
                                      <p:to>
                                        <p:strVal val="visible"/>
                                      </p:to>
                                    </p:set>
                                    <p:animEffect transition="in" filter="slide(fromTop)">
                                      <p:cBhvr>
                                        <p:cTn id="63" dur="2000"/>
                                        <p:tgtEl>
                                          <p:spTgt spid="11386"/>
                                        </p:tgtEl>
                                      </p:cBhvr>
                                    </p:animEffect>
                                  </p:childTnLst>
                                </p:cTn>
                              </p:par>
                            </p:childTnLst>
                          </p:cTn>
                        </p:par>
                        <p:par>
                          <p:cTn id="64" fill="hold">
                            <p:stCondLst>
                              <p:cond delay="4000"/>
                            </p:stCondLst>
                            <p:childTnLst>
                              <p:par>
                                <p:cTn id="65" presetID="21" presetClass="entr" presetSubtype="8" repeatCount="3000" fill="hold" nodeType="after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wheel(8)">
                                      <p:cBhvr>
                                        <p:cTn id="67"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bldLvl="0" animBg="1"/>
      <p:bldP spid="11269" grpId="0" bldLvl="0" animBg="1"/>
      <p:bldP spid="11270" grpId="0" bldLvl="0" animBg="1"/>
      <p:bldP spid="11386" grpId="0" bldLvl="0" animBg="1"/>
      <p:bldP spid="11384"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3"/>
          <p:cNvSpPr>
            <a:spLocks noGrp="1"/>
          </p:cNvSpPr>
          <p:nvPr>
            <p:ph idx="1"/>
          </p:nvPr>
        </p:nvSpPr>
        <p:spPr>
          <a:xfrm>
            <a:off x="457200" y="533400"/>
            <a:ext cx="8229600" cy="5592763"/>
          </a:xfrm>
        </p:spPr>
        <p:txBody>
          <a:bodyPr wrap="square" lIns="91440" tIns="45720" rIns="91440" bIns="45720" anchor="t"/>
          <a:p>
            <a:pPr eaLnBrk="1" hangingPunct="1">
              <a:buNone/>
            </a:pPr>
            <a:r>
              <a:rPr lang="zh-CN" altLang="en-US" sz="2400" b="1" dirty="0"/>
              <a:t>（二）设置会计科目的原则</a:t>
            </a:r>
            <a:endParaRPr lang="zh-CN" altLang="en-US" sz="2400" b="1" dirty="0"/>
          </a:p>
          <a:p>
            <a:pPr eaLnBrk="1" hangingPunct="1">
              <a:buNone/>
            </a:pPr>
            <a:r>
              <a:rPr lang="zh-CN" altLang="en-US" b="1" dirty="0"/>
              <a:t>    </a:t>
            </a:r>
            <a:endParaRPr lang="zh-CN" altLang="en-US" b="1" dirty="0"/>
          </a:p>
        </p:txBody>
      </p:sp>
      <p:sp>
        <p:nvSpPr>
          <p:cNvPr id="12292" name="AutoShape 4"/>
          <p:cNvSpPr/>
          <p:nvPr/>
        </p:nvSpPr>
        <p:spPr>
          <a:xfrm>
            <a:off x="5867400" y="304800"/>
            <a:ext cx="2733675" cy="762000"/>
          </a:xfrm>
          <a:prstGeom prst="wedgeRoundRectCallout">
            <a:avLst>
              <a:gd name="adj1" fmla="val 13935"/>
              <a:gd name="adj2" fmla="val 28125"/>
              <a:gd name="adj3" fmla="val 16667"/>
            </a:avLst>
          </a:prstGeom>
          <a:solidFill>
            <a:srgbClr val="CCFFFF"/>
          </a:solidFill>
          <a:ln w="9525" cap="flat" cmpd="sng">
            <a:solidFill>
              <a:srgbClr val="000000"/>
            </a:solidFill>
            <a:prstDash val="sysDot"/>
            <a:miter/>
            <a:headEnd type="none" w="med" len="med"/>
            <a:tailEnd type="none" w="med" len="med"/>
          </a:ln>
        </p:spPr>
        <p:txBody>
          <a:bodyPr anchor="t"/>
          <a:p>
            <a:pPr lvl="0" indent="0" algn="just"/>
            <a:r>
              <a:rPr lang="en-US" altLang="zh-CN" sz="2000" b="1" dirty="0">
                <a:solidFill>
                  <a:srgbClr val="0000FF"/>
                </a:solidFill>
                <a:latin typeface="宋体" panose="02010600030101010101" pitchFamily="2" charset="-122"/>
                <a:ea typeface="宋体" panose="02010600030101010101" pitchFamily="2" charset="-122"/>
              </a:rPr>
              <a:t>(1)</a:t>
            </a:r>
            <a:r>
              <a:rPr lang="zh-CN" altLang="en-US" sz="2000" b="1" dirty="0">
                <a:latin typeface="Arial" panose="020B0604020202020204" pitchFamily="34" charset="0"/>
                <a:ea typeface="宋体" panose="02010600030101010101" pitchFamily="2" charset="-122"/>
              </a:rPr>
              <a:t>全面地反映企业会计要素的内容</a:t>
            </a:r>
            <a:endParaRPr lang="zh-CN" altLang="en-US" sz="2000" b="1" dirty="0">
              <a:latin typeface="Arial" panose="020B0604020202020204" pitchFamily="34" charset="0"/>
              <a:ea typeface="宋体" panose="02010600030101010101" pitchFamily="2" charset="-122"/>
            </a:endParaRPr>
          </a:p>
        </p:txBody>
      </p:sp>
      <p:sp>
        <p:nvSpPr>
          <p:cNvPr id="12293" name="AutoShape 5"/>
          <p:cNvSpPr/>
          <p:nvPr/>
        </p:nvSpPr>
        <p:spPr>
          <a:xfrm>
            <a:off x="609600" y="5791200"/>
            <a:ext cx="2809875" cy="762000"/>
          </a:xfrm>
          <a:prstGeom prst="wedgeRoundRectCallout">
            <a:avLst>
              <a:gd name="adj1" fmla="val 14917"/>
              <a:gd name="adj2" fmla="val 28125"/>
              <a:gd name="adj3" fmla="val 16667"/>
            </a:avLst>
          </a:prstGeom>
          <a:solidFill>
            <a:srgbClr val="CCFFFF"/>
          </a:solidFill>
          <a:ln w="9525" cap="flat" cmpd="sng">
            <a:solidFill>
              <a:srgbClr val="000000"/>
            </a:solidFill>
            <a:prstDash val="sysDot"/>
            <a:miter/>
            <a:headEnd type="none" w="med" len="med"/>
            <a:tailEnd type="none" w="med" len="med"/>
          </a:ln>
        </p:spPr>
        <p:txBody>
          <a:bodyPr anchor="t"/>
          <a:p>
            <a:pPr lvl="0" indent="0" algn="just"/>
            <a:r>
              <a:rPr lang="en-US" altLang="zh-CN" b="1" dirty="0">
                <a:solidFill>
                  <a:srgbClr val="0000FF"/>
                </a:solidFill>
                <a:latin typeface="宋体" panose="02010600030101010101" pitchFamily="2" charset="-122"/>
                <a:ea typeface="宋体" panose="02010600030101010101" pitchFamily="2" charset="-122"/>
              </a:rPr>
              <a:t>(2)</a:t>
            </a:r>
            <a:r>
              <a:rPr lang="zh-CN" altLang="en-US" sz="2000" b="1" dirty="0">
                <a:latin typeface="Arial" panose="020B0604020202020204" pitchFamily="34" charset="0"/>
                <a:ea typeface="宋体" panose="02010600030101010101" pitchFamily="2" charset="-122"/>
              </a:rPr>
              <a:t>满足使用者掌握企业信息的需求</a:t>
            </a:r>
            <a:endParaRPr lang="zh-CN" altLang="en-US" sz="2000" b="1" dirty="0">
              <a:latin typeface="Arial" panose="020B0604020202020204" pitchFamily="34" charset="0"/>
              <a:ea typeface="宋体" panose="02010600030101010101" pitchFamily="2" charset="-122"/>
            </a:endParaRPr>
          </a:p>
        </p:txBody>
      </p:sp>
      <p:sp>
        <p:nvSpPr>
          <p:cNvPr id="12295" name="AutoShape 7"/>
          <p:cNvSpPr/>
          <p:nvPr/>
        </p:nvSpPr>
        <p:spPr>
          <a:xfrm>
            <a:off x="3581400" y="5791200"/>
            <a:ext cx="2743200" cy="762000"/>
          </a:xfrm>
          <a:prstGeom prst="wedgeRoundRectCallout">
            <a:avLst>
              <a:gd name="adj1" fmla="val 14065"/>
              <a:gd name="adj2" fmla="val 28125"/>
              <a:gd name="adj3" fmla="val 16667"/>
            </a:avLst>
          </a:prstGeom>
          <a:solidFill>
            <a:srgbClr val="CCFFFF"/>
          </a:solidFill>
          <a:ln w="9525" cap="flat" cmpd="sng">
            <a:solidFill>
              <a:srgbClr val="000000"/>
            </a:solidFill>
            <a:prstDash val="sysDot"/>
            <a:miter/>
            <a:headEnd type="none" w="med" len="med"/>
            <a:tailEnd type="none" w="med" len="med"/>
          </a:ln>
        </p:spPr>
        <p:txBody>
          <a:bodyPr anchor="t"/>
          <a:p>
            <a:pPr lvl="0" indent="0" algn="just"/>
            <a:r>
              <a:rPr lang="en-US" altLang="zh-CN" b="1" dirty="0">
                <a:solidFill>
                  <a:srgbClr val="0000FF"/>
                </a:solidFill>
                <a:latin typeface="宋体" panose="02010600030101010101" pitchFamily="2" charset="-122"/>
                <a:ea typeface="宋体" panose="02010600030101010101" pitchFamily="2" charset="-122"/>
              </a:rPr>
              <a:t>(4)</a:t>
            </a:r>
            <a:r>
              <a:rPr lang="zh-CN" altLang="en-US" sz="2000" b="1" dirty="0">
                <a:latin typeface="Arial" panose="020B0604020202020204" pitchFamily="34" charset="0"/>
                <a:ea typeface="宋体" panose="02010600030101010101" pitchFamily="2" charset="-122"/>
              </a:rPr>
              <a:t>体现统一性与灵活性的密切结合</a:t>
            </a:r>
            <a:endParaRPr lang="zh-CN" altLang="en-US" sz="2000" b="1" dirty="0">
              <a:latin typeface="Arial" panose="020B0604020202020204" pitchFamily="34" charset="0"/>
              <a:ea typeface="宋体" panose="02010600030101010101" pitchFamily="2" charset="-122"/>
            </a:endParaRPr>
          </a:p>
        </p:txBody>
      </p:sp>
      <p:sp>
        <p:nvSpPr>
          <p:cNvPr id="12296" name="AutoShape 8"/>
          <p:cNvSpPr/>
          <p:nvPr/>
        </p:nvSpPr>
        <p:spPr>
          <a:xfrm>
            <a:off x="6477000" y="5791200"/>
            <a:ext cx="2286000" cy="762000"/>
          </a:xfrm>
          <a:prstGeom prst="wedgeRoundRectCallout">
            <a:avLst>
              <a:gd name="adj1" fmla="val 23542"/>
              <a:gd name="adj2" fmla="val 28125"/>
              <a:gd name="adj3" fmla="val 16667"/>
            </a:avLst>
          </a:prstGeom>
          <a:solidFill>
            <a:srgbClr val="CCFFFF"/>
          </a:solidFill>
          <a:ln w="9525" cap="flat" cmpd="sng">
            <a:solidFill>
              <a:srgbClr val="000000"/>
            </a:solidFill>
            <a:prstDash val="sysDot"/>
            <a:miter/>
            <a:headEnd type="none" w="med" len="med"/>
            <a:tailEnd type="none" w="med" len="med"/>
          </a:ln>
        </p:spPr>
        <p:txBody>
          <a:bodyPr anchor="t"/>
          <a:p>
            <a:pPr lvl="0" indent="0" algn="just"/>
            <a:r>
              <a:rPr lang="en-US" altLang="zh-CN" b="1" dirty="0">
                <a:solidFill>
                  <a:srgbClr val="0000FF"/>
                </a:solidFill>
                <a:latin typeface="宋体" panose="02010600030101010101" pitchFamily="2" charset="-122"/>
                <a:ea typeface="宋体" panose="02010600030101010101" pitchFamily="2" charset="-122"/>
              </a:rPr>
              <a:t>(5)</a:t>
            </a:r>
            <a:r>
              <a:rPr lang="zh-CN" altLang="en-US" sz="2000" b="1" dirty="0">
                <a:latin typeface="Arial" panose="020B0604020202020204" pitchFamily="34" charset="0"/>
                <a:ea typeface="宋体" panose="02010600030101010101" pitchFamily="2" charset="-122"/>
              </a:rPr>
              <a:t>简明清晰并方便准确使用</a:t>
            </a:r>
            <a:endParaRPr lang="zh-CN" altLang="en-US" sz="2000" b="1" dirty="0">
              <a:latin typeface="Arial" panose="020B0604020202020204" pitchFamily="34" charset="0"/>
              <a:ea typeface="宋体" panose="02010600030101010101" pitchFamily="2" charset="-122"/>
            </a:endParaRPr>
          </a:p>
        </p:txBody>
      </p:sp>
      <p:grpSp>
        <p:nvGrpSpPr>
          <p:cNvPr id="14342" name="Group 9"/>
          <p:cNvGrpSpPr/>
          <p:nvPr/>
        </p:nvGrpSpPr>
        <p:grpSpPr>
          <a:xfrm>
            <a:off x="304800" y="1143000"/>
            <a:ext cx="8610600" cy="1219200"/>
            <a:chOff x="192" y="1488"/>
            <a:chExt cx="5424" cy="768"/>
          </a:xfrm>
        </p:grpSpPr>
        <p:sp>
          <p:nvSpPr>
            <p:cNvPr id="14343" name="AutoShape 10"/>
            <p:cNvSpPr/>
            <p:nvPr/>
          </p:nvSpPr>
          <p:spPr>
            <a:xfrm>
              <a:off x="192" y="1488"/>
              <a:ext cx="5424" cy="768"/>
            </a:xfrm>
            <a:prstGeom prst="wedgeRectCallout">
              <a:avLst>
                <a:gd name="adj1" fmla="val -29810"/>
                <a:gd name="adj2" fmla="val 45051"/>
              </a:avLst>
            </a:prstGeom>
            <a:solidFill>
              <a:srgbClr val="FFFFCC"/>
            </a:solidFill>
            <a:ln w="9525">
              <a:noFill/>
            </a:ln>
          </p:spPr>
          <p:txBody>
            <a:bodyPr anchor="t"/>
            <a:p>
              <a:pPr lvl="0" indent="0" algn="ctr"/>
              <a:endParaRPr lang="zh-CN" altLang="zh-CN" dirty="0">
                <a:latin typeface="Arial" panose="020B0604020202020204" pitchFamily="34" charset="0"/>
                <a:ea typeface="宋体" panose="02010600030101010101" pitchFamily="2" charset="-122"/>
              </a:endParaRPr>
            </a:p>
          </p:txBody>
        </p:sp>
        <p:grpSp>
          <p:nvGrpSpPr>
            <p:cNvPr id="14344" name="Group 11"/>
            <p:cNvGrpSpPr/>
            <p:nvPr/>
          </p:nvGrpSpPr>
          <p:grpSpPr>
            <a:xfrm>
              <a:off x="480" y="1632"/>
              <a:ext cx="830" cy="511"/>
              <a:chOff x="431" y="799"/>
              <a:chExt cx="998" cy="681"/>
            </a:xfrm>
          </p:grpSpPr>
          <p:sp>
            <p:nvSpPr>
              <p:cNvPr id="14345" name="AutoShape 12"/>
              <p:cNvSpPr/>
              <p:nvPr/>
            </p:nvSpPr>
            <p:spPr>
              <a:xfrm>
                <a:off x="771" y="839"/>
                <a:ext cx="363" cy="345"/>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4346" name="AutoShape 13"/>
              <p:cNvSpPr/>
              <p:nvPr/>
            </p:nvSpPr>
            <p:spPr>
              <a:xfrm>
                <a:off x="771" y="876"/>
                <a:ext cx="363" cy="346"/>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4347" name="AutoShape 14"/>
              <p:cNvSpPr/>
              <p:nvPr/>
            </p:nvSpPr>
            <p:spPr>
              <a:xfrm>
                <a:off x="704" y="954"/>
                <a:ext cx="363" cy="345"/>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4348" name="AutoShape 15"/>
              <p:cNvSpPr/>
              <p:nvPr/>
            </p:nvSpPr>
            <p:spPr>
              <a:xfrm>
                <a:off x="515" y="1057"/>
                <a:ext cx="362" cy="346"/>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4349" name="AutoShape 16"/>
              <p:cNvSpPr/>
              <p:nvPr/>
            </p:nvSpPr>
            <p:spPr>
              <a:xfrm>
                <a:off x="787" y="1057"/>
                <a:ext cx="363" cy="346"/>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4350" name="AutoShape 17"/>
              <p:cNvSpPr/>
              <p:nvPr/>
            </p:nvSpPr>
            <p:spPr>
              <a:xfrm>
                <a:off x="515" y="799"/>
                <a:ext cx="362" cy="344"/>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4351" name="AutoShape 18"/>
              <p:cNvSpPr/>
              <p:nvPr/>
            </p:nvSpPr>
            <p:spPr>
              <a:xfrm>
                <a:off x="787" y="799"/>
                <a:ext cx="363" cy="344"/>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4352" name="AutoShape 19"/>
              <p:cNvSpPr/>
              <p:nvPr/>
            </p:nvSpPr>
            <p:spPr>
              <a:xfrm>
                <a:off x="431" y="1135"/>
                <a:ext cx="362" cy="345"/>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4353" name="AutoShape 20"/>
              <p:cNvSpPr/>
              <p:nvPr/>
            </p:nvSpPr>
            <p:spPr>
              <a:xfrm>
                <a:off x="431" y="876"/>
                <a:ext cx="362" cy="346"/>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4354" name="AutoShape 21"/>
              <p:cNvSpPr/>
              <p:nvPr/>
            </p:nvSpPr>
            <p:spPr>
              <a:xfrm>
                <a:off x="711" y="1135"/>
                <a:ext cx="363" cy="345"/>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4355" name="AutoShape 22"/>
              <p:cNvSpPr/>
              <p:nvPr/>
            </p:nvSpPr>
            <p:spPr>
              <a:xfrm>
                <a:off x="711" y="876"/>
                <a:ext cx="363" cy="346"/>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4356" name="AutoShape 23"/>
              <p:cNvSpPr/>
              <p:nvPr/>
            </p:nvSpPr>
            <p:spPr>
              <a:xfrm>
                <a:off x="1066" y="1049"/>
                <a:ext cx="363" cy="345"/>
              </a:xfrm>
              <a:prstGeom prst="cube">
                <a:avLst>
                  <a:gd name="adj" fmla="val 25000"/>
                </a:avLst>
              </a:prstGeom>
              <a:solidFill>
                <a:srgbClr val="FF505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4357" name="AutoShape 24"/>
              <p:cNvSpPr/>
              <p:nvPr/>
            </p:nvSpPr>
            <p:spPr>
              <a:xfrm>
                <a:off x="1066" y="799"/>
                <a:ext cx="363" cy="344"/>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4358" name="AutoShape 25"/>
              <p:cNvSpPr/>
              <p:nvPr/>
            </p:nvSpPr>
            <p:spPr>
              <a:xfrm>
                <a:off x="994" y="1135"/>
                <a:ext cx="363" cy="345"/>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4359" name="AutoShape 26"/>
              <p:cNvSpPr/>
              <p:nvPr/>
            </p:nvSpPr>
            <p:spPr>
              <a:xfrm>
                <a:off x="994" y="876"/>
                <a:ext cx="363" cy="346"/>
              </a:xfrm>
              <a:prstGeom prst="cube">
                <a:avLst>
                  <a:gd name="adj" fmla="val 25000"/>
                </a:avLst>
              </a:prstGeom>
              <a:solidFill>
                <a:srgbClr val="FF5050"/>
              </a:solidFill>
              <a:ln w="12700"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4360" name="Text Box 27"/>
              <p:cNvSpPr txBox="1"/>
              <p:nvPr/>
            </p:nvSpPr>
            <p:spPr>
              <a:xfrm>
                <a:off x="530" y="966"/>
                <a:ext cx="666" cy="431"/>
              </a:xfrm>
              <a:prstGeom prst="rect">
                <a:avLst/>
              </a:prstGeom>
              <a:noFill/>
              <a:ln w="9525">
                <a:noFill/>
              </a:ln>
            </p:spPr>
            <p:txBody>
              <a:bodyPr anchor="t"/>
              <a:p>
                <a:pPr lvl="0" indent="0" algn="ctr"/>
                <a:r>
                  <a:rPr lang="zh-CN" altLang="en-US" sz="2000" b="1" dirty="0">
                    <a:solidFill>
                      <a:schemeClr val="tx2"/>
                    </a:solidFill>
                    <a:latin typeface="Times New Roman" panose="02020603050405020304" pitchFamily="18" charset="0"/>
                    <a:ea typeface="宋体" panose="02010600030101010101" pitchFamily="2" charset="-122"/>
                  </a:rPr>
                  <a:t>资产</a:t>
                </a:r>
                <a:endParaRPr lang="zh-CN" altLang="en-US" sz="2000" dirty="0">
                  <a:solidFill>
                    <a:schemeClr val="tx2"/>
                  </a:solidFill>
                  <a:latin typeface="Times New Roman" panose="02020603050405020304" pitchFamily="18" charset="0"/>
                  <a:ea typeface="宋体" panose="02010600030101010101" pitchFamily="2" charset="-122"/>
                </a:endParaRPr>
              </a:p>
            </p:txBody>
          </p:sp>
        </p:grpSp>
        <p:grpSp>
          <p:nvGrpSpPr>
            <p:cNvPr id="14361" name="Group 28"/>
            <p:cNvGrpSpPr/>
            <p:nvPr/>
          </p:nvGrpSpPr>
          <p:grpSpPr>
            <a:xfrm>
              <a:off x="1680" y="1632"/>
              <a:ext cx="379" cy="518"/>
              <a:chOff x="1334" y="799"/>
              <a:chExt cx="379" cy="518"/>
            </a:xfrm>
          </p:grpSpPr>
          <p:sp>
            <p:nvSpPr>
              <p:cNvPr id="14362" name="AutoShape 29"/>
              <p:cNvSpPr/>
              <p:nvPr/>
            </p:nvSpPr>
            <p:spPr>
              <a:xfrm>
                <a:off x="1401" y="995"/>
                <a:ext cx="312" cy="263"/>
              </a:xfrm>
              <a:prstGeom prst="cube">
                <a:avLst>
                  <a:gd name="adj" fmla="val 25000"/>
                </a:avLst>
              </a:prstGeom>
              <a:solidFill>
                <a:srgbClr val="66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4363" name="AutoShape 30"/>
              <p:cNvSpPr/>
              <p:nvPr/>
            </p:nvSpPr>
            <p:spPr>
              <a:xfrm>
                <a:off x="1401" y="799"/>
                <a:ext cx="312" cy="262"/>
              </a:xfrm>
              <a:prstGeom prst="cube">
                <a:avLst>
                  <a:gd name="adj" fmla="val 25000"/>
                </a:avLst>
              </a:prstGeom>
              <a:solidFill>
                <a:srgbClr val="66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4364" name="AutoShape 31"/>
              <p:cNvSpPr/>
              <p:nvPr/>
            </p:nvSpPr>
            <p:spPr>
              <a:xfrm>
                <a:off x="1337" y="1055"/>
                <a:ext cx="312" cy="262"/>
              </a:xfrm>
              <a:prstGeom prst="cube">
                <a:avLst>
                  <a:gd name="adj" fmla="val 25000"/>
                </a:avLst>
              </a:prstGeom>
              <a:solidFill>
                <a:srgbClr val="66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4365" name="AutoShape 32"/>
              <p:cNvSpPr/>
              <p:nvPr/>
            </p:nvSpPr>
            <p:spPr>
              <a:xfrm>
                <a:off x="1337" y="858"/>
                <a:ext cx="312" cy="263"/>
              </a:xfrm>
              <a:prstGeom prst="cube">
                <a:avLst>
                  <a:gd name="adj" fmla="val 25000"/>
                </a:avLst>
              </a:prstGeom>
              <a:solidFill>
                <a:srgbClr val="66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4366" name="Text Box 33"/>
              <p:cNvSpPr txBox="1"/>
              <p:nvPr/>
            </p:nvSpPr>
            <p:spPr>
              <a:xfrm>
                <a:off x="1334" y="905"/>
                <a:ext cx="225" cy="283"/>
              </a:xfrm>
              <a:prstGeom prst="rect">
                <a:avLst/>
              </a:prstGeom>
              <a:noFill/>
              <a:ln w="9525">
                <a:noFill/>
              </a:ln>
            </p:spPr>
            <p:txBody>
              <a:bodyPr anchor="t"/>
              <a:p>
                <a:pPr lvl="0" indent="0" algn="ctr" eaLnBrk="0" hangingPunct="0"/>
                <a:r>
                  <a:rPr lang="zh-CN" altLang="en-US" b="1" dirty="0">
                    <a:solidFill>
                      <a:schemeClr val="bg1"/>
                    </a:solidFill>
                    <a:latin typeface="Times New Roman" panose="02020603050405020304" pitchFamily="18" charset="0"/>
                    <a:ea typeface="宋体" panose="02010600030101010101" pitchFamily="2" charset="-122"/>
                  </a:rPr>
                  <a:t>负债</a:t>
                </a:r>
                <a:endParaRPr lang="zh-CN" altLang="en-US" b="1" dirty="0">
                  <a:solidFill>
                    <a:schemeClr val="bg1"/>
                  </a:solidFill>
                  <a:latin typeface="Times New Roman" panose="02020603050405020304" pitchFamily="18" charset="0"/>
                  <a:ea typeface="宋体" panose="02010600030101010101" pitchFamily="2" charset="-122"/>
                </a:endParaRPr>
              </a:p>
            </p:txBody>
          </p:sp>
        </p:grpSp>
        <p:grpSp>
          <p:nvGrpSpPr>
            <p:cNvPr id="14367" name="Group 34"/>
            <p:cNvGrpSpPr/>
            <p:nvPr/>
          </p:nvGrpSpPr>
          <p:grpSpPr>
            <a:xfrm>
              <a:off x="2346" y="1632"/>
              <a:ext cx="678" cy="522"/>
              <a:chOff x="1676" y="799"/>
              <a:chExt cx="678" cy="522"/>
            </a:xfrm>
          </p:grpSpPr>
          <p:grpSp>
            <p:nvGrpSpPr>
              <p:cNvPr id="14368" name="Group 35"/>
              <p:cNvGrpSpPr/>
              <p:nvPr/>
            </p:nvGrpSpPr>
            <p:grpSpPr>
              <a:xfrm>
                <a:off x="1753" y="799"/>
                <a:ext cx="601" cy="522"/>
                <a:chOff x="8280" y="9708"/>
                <a:chExt cx="1410" cy="1233"/>
              </a:xfrm>
            </p:grpSpPr>
            <p:sp>
              <p:nvSpPr>
                <p:cNvPr id="14369" name="AutoShape 36"/>
                <p:cNvSpPr/>
                <p:nvPr/>
              </p:nvSpPr>
              <p:spPr>
                <a:xfrm>
                  <a:off x="8430" y="10176"/>
                  <a:ext cx="720" cy="624"/>
                </a:xfrm>
                <a:prstGeom prst="cube">
                  <a:avLst>
                    <a:gd name="adj" fmla="val 25000"/>
                  </a:avLst>
                </a:prstGeom>
                <a:solidFill>
                  <a:srgbClr val="FF99CC"/>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4370" name="AutoShape 37"/>
                <p:cNvSpPr/>
                <p:nvPr/>
              </p:nvSpPr>
              <p:spPr>
                <a:xfrm>
                  <a:off x="8415" y="9708"/>
                  <a:ext cx="720" cy="624"/>
                </a:xfrm>
                <a:prstGeom prst="cube">
                  <a:avLst>
                    <a:gd name="adj" fmla="val 25000"/>
                  </a:avLst>
                </a:prstGeom>
                <a:solidFill>
                  <a:srgbClr val="FF99CC"/>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4371" name="AutoShape 38"/>
                <p:cNvSpPr/>
                <p:nvPr/>
              </p:nvSpPr>
              <p:spPr>
                <a:xfrm>
                  <a:off x="8280" y="10317"/>
                  <a:ext cx="720" cy="624"/>
                </a:xfrm>
                <a:prstGeom prst="cube">
                  <a:avLst>
                    <a:gd name="adj" fmla="val 25000"/>
                  </a:avLst>
                </a:prstGeom>
                <a:solidFill>
                  <a:srgbClr val="FF99CC"/>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4372" name="AutoShape 39"/>
                <p:cNvSpPr/>
                <p:nvPr/>
              </p:nvSpPr>
              <p:spPr>
                <a:xfrm>
                  <a:off x="8280" y="9849"/>
                  <a:ext cx="720" cy="624"/>
                </a:xfrm>
                <a:prstGeom prst="cube">
                  <a:avLst>
                    <a:gd name="adj" fmla="val 25000"/>
                  </a:avLst>
                </a:prstGeom>
                <a:solidFill>
                  <a:srgbClr val="FF99CC"/>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grpSp>
              <p:nvGrpSpPr>
                <p:cNvPr id="14373" name="Group 40"/>
                <p:cNvGrpSpPr/>
                <p:nvPr/>
              </p:nvGrpSpPr>
              <p:grpSpPr>
                <a:xfrm>
                  <a:off x="8835" y="9708"/>
                  <a:ext cx="855" cy="1233"/>
                  <a:chOff x="8835" y="9708"/>
                  <a:chExt cx="855" cy="1233"/>
                </a:xfrm>
              </p:grpSpPr>
              <p:sp>
                <p:nvSpPr>
                  <p:cNvPr id="14374" name="AutoShape 41"/>
                  <p:cNvSpPr/>
                  <p:nvPr/>
                </p:nvSpPr>
                <p:spPr>
                  <a:xfrm>
                    <a:off x="8970" y="10176"/>
                    <a:ext cx="720" cy="624"/>
                  </a:xfrm>
                  <a:prstGeom prst="cube">
                    <a:avLst>
                      <a:gd name="adj" fmla="val 25000"/>
                    </a:avLst>
                  </a:prstGeom>
                  <a:solidFill>
                    <a:srgbClr val="FF99CC"/>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4375" name="AutoShape 42"/>
                  <p:cNvSpPr/>
                  <p:nvPr/>
                </p:nvSpPr>
                <p:spPr>
                  <a:xfrm>
                    <a:off x="8970" y="9708"/>
                    <a:ext cx="720" cy="624"/>
                  </a:xfrm>
                  <a:prstGeom prst="cube">
                    <a:avLst>
                      <a:gd name="adj" fmla="val 25000"/>
                    </a:avLst>
                  </a:prstGeom>
                  <a:solidFill>
                    <a:srgbClr val="FF99CC"/>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4376" name="AutoShape 43"/>
                  <p:cNvSpPr/>
                  <p:nvPr/>
                </p:nvSpPr>
                <p:spPr>
                  <a:xfrm>
                    <a:off x="8835" y="10317"/>
                    <a:ext cx="720" cy="624"/>
                  </a:xfrm>
                  <a:prstGeom prst="cube">
                    <a:avLst>
                      <a:gd name="adj" fmla="val 25000"/>
                    </a:avLst>
                  </a:prstGeom>
                  <a:solidFill>
                    <a:srgbClr val="FF99CC"/>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4377" name="AutoShape 44"/>
                  <p:cNvSpPr/>
                  <p:nvPr/>
                </p:nvSpPr>
                <p:spPr>
                  <a:xfrm>
                    <a:off x="8835" y="9849"/>
                    <a:ext cx="720" cy="624"/>
                  </a:xfrm>
                  <a:prstGeom prst="cube">
                    <a:avLst>
                      <a:gd name="adj" fmla="val 25000"/>
                    </a:avLst>
                  </a:prstGeom>
                  <a:solidFill>
                    <a:srgbClr val="FF99CC"/>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grpSp>
          </p:grpSp>
          <p:sp>
            <p:nvSpPr>
              <p:cNvPr id="14378" name="Text Box 45"/>
              <p:cNvSpPr txBox="1"/>
              <p:nvPr/>
            </p:nvSpPr>
            <p:spPr>
              <a:xfrm>
                <a:off x="1676" y="894"/>
                <a:ext cx="629" cy="426"/>
              </a:xfrm>
              <a:prstGeom prst="rect">
                <a:avLst/>
              </a:prstGeom>
              <a:noFill/>
              <a:ln w="9525">
                <a:noFill/>
              </a:ln>
            </p:spPr>
            <p:txBody>
              <a:bodyPr anchor="t"/>
              <a:p>
                <a:pPr lvl="0" indent="0" algn="ctr"/>
                <a:r>
                  <a:rPr lang="zh-CN" altLang="en-US" sz="2000" b="1" dirty="0">
                    <a:solidFill>
                      <a:schemeClr val="tx2"/>
                    </a:solidFill>
                    <a:latin typeface="Times New Roman" panose="02020603050405020304" pitchFamily="18" charset="0"/>
                    <a:ea typeface="宋体" panose="02010600030101010101" pitchFamily="2" charset="-122"/>
                  </a:rPr>
                  <a:t>所有者</a:t>
                </a:r>
                <a:endParaRPr lang="zh-CN" altLang="en-US" sz="2000" b="1" dirty="0">
                  <a:solidFill>
                    <a:schemeClr val="tx2"/>
                  </a:solidFill>
                  <a:latin typeface="Times New Roman" panose="02020603050405020304" pitchFamily="18" charset="0"/>
                  <a:ea typeface="宋体" panose="02010600030101010101" pitchFamily="2" charset="-122"/>
                </a:endParaRPr>
              </a:p>
              <a:p>
                <a:pPr lvl="0" indent="0" algn="ctr"/>
                <a:r>
                  <a:rPr lang="zh-CN" altLang="en-US" sz="2000" b="1" dirty="0">
                    <a:solidFill>
                      <a:schemeClr val="tx2"/>
                    </a:solidFill>
                    <a:latin typeface="Times New Roman" panose="02020603050405020304" pitchFamily="18" charset="0"/>
                    <a:ea typeface="宋体" panose="02010600030101010101" pitchFamily="2" charset="-122"/>
                  </a:rPr>
                  <a:t>权    益</a:t>
                </a:r>
                <a:endParaRPr lang="zh-CN" altLang="en-US" sz="2000" dirty="0">
                  <a:solidFill>
                    <a:schemeClr val="tx2"/>
                  </a:solidFill>
                  <a:latin typeface="Times New Roman" panose="02020603050405020304" pitchFamily="18" charset="0"/>
                  <a:ea typeface="宋体" panose="02010600030101010101" pitchFamily="2" charset="-122"/>
                </a:endParaRPr>
              </a:p>
            </p:txBody>
          </p:sp>
        </p:grpSp>
        <p:grpSp>
          <p:nvGrpSpPr>
            <p:cNvPr id="14379" name="Group 46"/>
            <p:cNvGrpSpPr/>
            <p:nvPr/>
          </p:nvGrpSpPr>
          <p:grpSpPr>
            <a:xfrm>
              <a:off x="3312" y="1632"/>
              <a:ext cx="580" cy="511"/>
              <a:chOff x="3131" y="799"/>
              <a:chExt cx="580" cy="511"/>
            </a:xfrm>
          </p:grpSpPr>
          <p:grpSp>
            <p:nvGrpSpPr>
              <p:cNvPr id="14380" name="Group 47"/>
              <p:cNvGrpSpPr/>
              <p:nvPr/>
            </p:nvGrpSpPr>
            <p:grpSpPr>
              <a:xfrm>
                <a:off x="3146" y="799"/>
                <a:ext cx="565" cy="511"/>
                <a:chOff x="8280" y="9708"/>
                <a:chExt cx="1410" cy="1233"/>
              </a:xfrm>
            </p:grpSpPr>
            <p:sp>
              <p:nvSpPr>
                <p:cNvPr id="14381" name="AutoShape 48"/>
                <p:cNvSpPr/>
                <p:nvPr/>
              </p:nvSpPr>
              <p:spPr>
                <a:xfrm>
                  <a:off x="8430" y="10176"/>
                  <a:ext cx="720" cy="624"/>
                </a:xfrm>
                <a:prstGeom prst="cube">
                  <a:avLst>
                    <a:gd name="adj" fmla="val 25000"/>
                  </a:avLst>
                </a:prstGeom>
                <a:solidFill>
                  <a:srgbClr val="FFFF0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4382" name="AutoShape 49"/>
                <p:cNvSpPr/>
                <p:nvPr/>
              </p:nvSpPr>
              <p:spPr>
                <a:xfrm>
                  <a:off x="8415" y="9708"/>
                  <a:ext cx="720" cy="624"/>
                </a:xfrm>
                <a:prstGeom prst="cube">
                  <a:avLst>
                    <a:gd name="adj" fmla="val 25000"/>
                  </a:avLst>
                </a:prstGeom>
                <a:solidFill>
                  <a:srgbClr val="FFFF0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4383" name="AutoShape 50"/>
                <p:cNvSpPr/>
                <p:nvPr/>
              </p:nvSpPr>
              <p:spPr>
                <a:xfrm>
                  <a:off x="8280" y="10317"/>
                  <a:ext cx="720" cy="624"/>
                </a:xfrm>
                <a:prstGeom prst="cube">
                  <a:avLst>
                    <a:gd name="adj" fmla="val 25000"/>
                  </a:avLst>
                </a:prstGeom>
                <a:solidFill>
                  <a:srgbClr val="FFFF0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4384" name="AutoShape 51"/>
                <p:cNvSpPr/>
                <p:nvPr/>
              </p:nvSpPr>
              <p:spPr>
                <a:xfrm>
                  <a:off x="8280" y="9849"/>
                  <a:ext cx="720" cy="624"/>
                </a:xfrm>
                <a:prstGeom prst="cube">
                  <a:avLst>
                    <a:gd name="adj" fmla="val 25000"/>
                  </a:avLst>
                </a:prstGeom>
                <a:solidFill>
                  <a:srgbClr val="FFFF0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grpSp>
              <p:nvGrpSpPr>
                <p:cNvPr id="14385" name="Group 52"/>
                <p:cNvGrpSpPr/>
                <p:nvPr/>
              </p:nvGrpSpPr>
              <p:grpSpPr>
                <a:xfrm>
                  <a:off x="8835" y="9708"/>
                  <a:ext cx="855" cy="1233"/>
                  <a:chOff x="8835" y="9708"/>
                  <a:chExt cx="855" cy="1233"/>
                </a:xfrm>
              </p:grpSpPr>
              <p:sp>
                <p:nvSpPr>
                  <p:cNvPr id="14386" name="AutoShape 53"/>
                  <p:cNvSpPr/>
                  <p:nvPr/>
                </p:nvSpPr>
                <p:spPr>
                  <a:xfrm>
                    <a:off x="8970" y="10176"/>
                    <a:ext cx="720" cy="624"/>
                  </a:xfrm>
                  <a:prstGeom prst="cube">
                    <a:avLst>
                      <a:gd name="adj" fmla="val 25000"/>
                    </a:avLst>
                  </a:prstGeom>
                  <a:solidFill>
                    <a:srgbClr val="FFFF0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4387" name="AutoShape 54"/>
                  <p:cNvSpPr/>
                  <p:nvPr/>
                </p:nvSpPr>
                <p:spPr>
                  <a:xfrm>
                    <a:off x="8970" y="9708"/>
                    <a:ext cx="720" cy="624"/>
                  </a:xfrm>
                  <a:prstGeom prst="cube">
                    <a:avLst>
                      <a:gd name="adj" fmla="val 25000"/>
                    </a:avLst>
                  </a:prstGeom>
                  <a:solidFill>
                    <a:srgbClr val="FFFF0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4388" name="AutoShape 55"/>
                  <p:cNvSpPr/>
                  <p:nvPr/>
                </p:nvSpPr>
                <p:spPr>
                  <a:xfrm>
                    <a:off x="8835" y="10317"/>
                    <a:ext cx="720" cy="624"/>
                  </a:xfrm>
                  <a:prstGeom prst="cube">
                    <a:avLst>
                      <a:gd name="adj" fmla="val 25000"/>
                    </a:avLst>
                  </a:prstGeom>
                  <a:solidFill>
                    <a:srgbClr val="FFFF0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4389" name="AutoShape 56"/>
                  <p:cNvSpPr/>
                  <p:nvPr/>
                </p:nvSpPr>
                <p:spPr>
                  <a:xfrm>
                    <a:off x="8835" y="9849"/>
                    <a:ext cx="720" cy="624"/>
                  </a:xfrm>
                  <a:prstGeom prst="cube">
                    <a:avLst>
                      <a:gd name="adj" fmla="val 25000"/>
                    </a:avLst>
                  </a:prstGeom>
                  <a:solidFill>
                    <a:srgbClr val="FFFF00"/>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grpSp>
          </p:grpSp>
          <p:sp>
            <p:nvSpPr>
              <p:cNvPr id="14390" name="Text Box 57"/>
              <p:cNvSpPr txBox="1"/>
              <p:nvPr/>
            </p:nvSpPr>
            <p:spPr>
              <a:xfrm>
                <a:off x="3131" y="893"/>
                <a:ext cx="500" cy="323"/>
              </a:xfrm>
              <a:prstGeom prst="rect">
                <a:avLst/>
              </a:prstGeom>
              <a:noFill/>
              <a:ln w="9525">
                <a:noFill/>
              </a:ln>
            </p:spPr>
            <p:txBody>
              <a:bodyPr anchor="t"/>
              <a:p>
                <a:pPr lvl="0" indent="0"/>
                <a:r>
                  <a:rPr lang="zh-CN" altLang="en-US" sz="2000" b="1" dirty="0">
                    <a:solidFill>
                      <a:schemeClr val="tx2"/>
                    </a:solidFill>
                    <a:latin typeface="Times New Roman" panose="02020603050405020304" pitchFamily="18" charset="0"/>
                    <a:ea typeface="宋体" panose="02010600030101010101" pitchFamily="2" charset="-122"/>
                  </a:rPr>
                  <a:t>收入</a:t>
                </a:r>
                <a:endParaRPr lang="zh-CN" altLang="en-US" sz="2000" dirty="0">
                  <a:solidFill>
                    <a:schemeClr val="tx2"/>
                  </a:solidFill>
                  <a:latin typeface="Times New Roman" panose="02020603050405020304" pitchFamily="18" charset="0"/>
                  <a:ea typeface="宋体" panose="02010600030101010101" pitchFamily="2" charset="-122"/>
                </a:endParaRPr>
              </a:p>
            </p:txBody>
          </p:sp>
        </p:grpSp>
        <p:grpSp>
          <p:nvGrpSpPr>
            <p:cNvPr id="14391" name="Group 58"/>
            <p:cNvGrpSpPr/>
            <p:nvPr/>
          </p:nvGrpSpPr>
          <p:grpSpPr>
            <a:xfrm>
              <a:off x="4218" y="1632"/>
              <a:ext cx="534" cy="511"/>
              <a:chOff x="2479" y="799"/>
              <a:chExt cx="534" cy="511"/>
            </a:xfrm>
          </p:grpSpPr>
          <p:sp>
            <p:nvSpPr>
              <p:cNvPr id="14392" name="AutoShape 59"/>
              <p:cNvSpPr/>
              <p:nvPr/>
            </p:nvSpPr>
            <p:spPr>
              <a:xfrm>
                <a:off x="2550" y="990"/>
                <a:ext cx="264" cy="256"/>
              </a:xfrm>
              <a:prstGeom prst="cube">
                <a:avLst>
                  <a:gd name="adj" fmla="val 25000"/>
                </a:avLst>
              </a:prstGeom>
              <a:solidFill>
                <a:srgbClr val="CC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4393" name="AutoShape 60"/>
              <p:cNvSpPr/>
              <p:nvPr/>
            </p:nvSpPr>
            <p:spPr>
              <a:xfrm>
                <a:off x="2485" y="1055"/>
                <a:ext cx="264" cy="255"/>
              </a:xfrm>
              <a:prstGeom prst="cube">
                <a:avLst>
                  <a:gd name="adj" fmla="val 25000"/>
                </a:avLst>
              </a:prstGeom>
              <a:solidFill>
                <a:srgbClr val="CC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4394" name="AutoShape 61"/>
              <p:cNvSpPr/>
              <p:nvPr/>
            </p:nvSpPr>
            <p:spPr>
              <a:xfrm>
                <a:off x="2749" y="990"/>
                <a:ext cx="264" cy="256"/>
              </a:xfrm>
              <a:prstGeom prst="cube">
                <a:avLst>
                  <a:gd name="adj" fmla="val 25000"/>
                </a:avLst>
              </a:prstGeom>
              <a:solidFill>
                <a:srgbClr val="CC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4395" name="AutoShape 62"/>
              <p:cNvSpPr/>
              <p:nvPr/>
            </p:nvSpPr>
            <p:spPr>
              <a:xfrm>
                <a:off x="2560" y="799"/>
                <a:ext cx="264" cy="256"/>
              </a:xfrm>
              <a:prstGeom prst="cube">
                <a:avLst>
                  <a:gd name="adj" fmla="val 25000"/>
                </a:avLst>
              </a:prstGeom>
              <a:solidFill>
                <a:srgbClr val="CC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4396" name="AutoShape 63"/>
              <p:cNvSpPr/>
              <p:nvPr/>
            </p:nvSpPr>
            <p:spPr>
              <a:xfrm>
                <a:off x="2485" y="863"/>
                <a:ext cx="264" cy="256"/>
              </a:xfrm>
              <a:prstGeom prst="cube">
                <a:avLst>
                  <a:gd name="adj" fmla="val 25000"/>
                </a:avLst>
              </a:prstGeom>
              <a:solidFill>
                <a:srgbClr val="CC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4397" name="AutoShape 64"/>
              <p:cNvSpPr/>
              <p:nvPr/>
            </p:nvSpPr>
            <p:spPr>
              <a:xfrm>
                <a:off x="2749" y="799"/>
                <a:ext cx="264" cy="256"/>
              </a:xfrm>
              <a:prstGeom prst="cube">
                <a:avLst>
                  <a:gd name="adj" fmla="val 25000"/>
                </a:avLst>
              </a:prstGeom>
              <a:solidFill>
                <a:srgbClr val="CC99FF"/>
              </a:soli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4398" name="Text Box 65"/>
              <p:cNvSpPr txBox="1"/>
              <p:nvPr/>
            </p:nvSpPr>
            <p:spPr>
              <a:xfrm>
                <a:off x="2479" y="912"/>
                <a:ext cx="467" cy="318"/>
              </a:xfrm>
              <a:prstGeom prst="rect">
                <a:avLst/>
              </a:prstGeom>
              <a:noFill/>
              <a:ln w="9525">
                <a:noFill/>
              </a:ln>
            </p:spPr>
            <p:txBody>
              <a:bodyPr anchor="t"/>
              <a:p>
                <a:pPr lvl="0" indent="0" algn="ctr"/>
                <a:r>
                  <a:rPr lang="zh-CN" altLang="en-US" b="1" dirty="0">
                    <a:solidFill>
                      <a:schemeClr val="tx2"/>
                    </a:solidFill>
                    <a:latin typeface="Times New Roman" panose="02020603050405020304" pitchFamily="18" charset="0"/>
                    <a:ea typeface="宋体" panose="02010600030101010101" pitchFamily="2" charset="-122"/>
                  </a:rPr>
                  <a:t>费 用</a:t>
                </a:r>
                <a:endParaRPr lang="zh-CN" altLang="en-US" dirty="0">
                  <a:solidFill>
                    <a:schemeClr val="tx2"/>
                  </a:solidFill>
                  <a:latin typeface="Times New Roman" panose="02020603050405020304" pitchFamily="18" charset="0"/>
                  <a:ea typeface="宋体" panose="02010600030101010101" pitchFamily="2" charset="-122"/>
                </a:endParaRPr>
              </a:p>
            </p:txBody>
          </p:sp>
        </p:grpSp>
        <p:grpSp>
          <p:nvGrpSpPr>
            <p:cNvPr id="14399" name="Group 66"/>
            <p:cNvGrpSpPr/>
            <p:nvPr/>
          </p:nvGrpSpPr>
          <p:grpSpPr>
            <a:xfrm>
              <a:off x="5074" y="1632"/>
              <a:ext cx="302" cy="501"/>
              <a:chOff x="2592" y="1855"/>
              <a:chExt cx="321" cy="482"/>
            </a:xfrm>
          </p:grpSpPr>
          <p:sp>
            <p:nvSpPr>
              <p:cNvPr id="14400" name="AutoShape 67"/>
              <p:cNvSpPr/>
              <p:nvPr/>
            </p:nvSpPr>
            <p:spPr>
              <a:xfrm>
                <a:off x="2625" y="2042"/>
                <a:ext cx="288" cy="250"/>
              </a:xfrm>
              <a:prstGeom prst="cube">
                <a:avLst>
                  <a:gd name="adj" fmla="val 25000"/>
                </a:avLst>
              </a:prstGeom>
              <a:gradFill rotWithShape="0">
                <a:gsLst>
                  <a:gs pos="0">
                    <a:srgbClr val="FFFF99"/>
                  </a:gs>
                  <a:gs pos="100000">
                    <a:srgbClr val="767647"/>
                  </a:gs>
                </a:gsLst>
                <a:lin ang="5400000" scaled="1"/>
                <a:tileRect/>
              </a:gra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4401" name="AutoShape 68"/>
              <p:cNvSpPr/>
              <p:nvPr/>
            </p:nvSpPr>
            <p:spPr>
              <a:xfrm>
                <a:off x="2625" y="1855"/>
                <a:ext cx="288" cy="250"/>
              </a:xfrm>
              <a:prstGeom prst="cube">
                <a:avLst>
                  <a:gd name="adj" fmla="val 25000"/>
                </a:avLst>
              </a:prstGeom>
              <a:gradFill rotWithShape="0">
                <a:gsLst>
                  <a:gs pos="0">
                    <a:srgbClr val="FFFF99"/>
                  </a:gs>
                  <a:gs pos="100000">
                    <a:srgbClr val="767647"/>
                  </a:gs>
                </a:gsLst>
                <a:lin ang="5400000" scaled="1"/>
                <a:tileRect/>
              </a:gradFill>
              <a:ln w="9525" cap="flat" cmpd="sng">
                <a:solidFill>
                  <a:srgbClr val="000000"/>
                </a:solidFill>
                <a:prstDash val="solid"/>
                <a:miter/>
                <a:headEnd type="none" w="med" len="med"/>
                <a:tailEnd type="none" w="med" len="med"/>
              </a:ln>
            </p:spPr>
            <p:txBody>
              <a:bodyPr anchor="t"/>
              <a:p>
                <a:pPr lvl="0" indent="0"/>
                <a:endParaRPr lang="zh-CN" altLang="en-US" dirty="0">
                  <a:latin typeface="Arial" panose="020B0604020202020204" pitchFamily="34" charset="0"/>
                  <a:ea typeface="宋体" panose="02010600030101010101" pitchFamily="2" charset="-122"/>
                </a:endParaRPr>
              </a:p>
            </p:txBody>
          </p:sp>
          <p:sp>
            <p:nvSpPr>
              <p:cNvPr id="14402" name="Text Box 69"/>
              <p:cNvSpPr txBox="1"/>
              <p:nvPr/>
            </p:nvSpPr>
            <p:spPr>
              <a:xfrm>
                <a:off x="2592" y="1889"/>
                <a:ext cx="275" cy="448"/>
              </a:xfrm>
              <a:prstGeom prst="rect">
                <a:avLst/>
              </a:prstGeom>
              <a:noFill/>
              <a:ln w="9525">
                <a:noFill/>
              </a:ln>
            </p:spPr>
            <p:txBody>
              <a:bodyPr anchor="t"/>
              <a:p>
                <a:pPr lvl="0" indent="0" algn="ctr"/>
                <a:r>
                  <a:rPr lang="zh-CN" altLang="en-US" b="1" dirty="0">
                    <a:solidFill>
                      <a:schemeClr val="tx2"/>
                    </a:solidFill>
                    <a:latin typeface="Times New Roman" panose="02020603050405020304" pitchFamily="18" charset="0"/>
                    <a:ea typeface="宋体" panose="02010600030101010101" pitchFamily="2" charset="-122"/>
                  </a:rPr>
                  <a:t>利</a:t>
                </a:r>
                <a:r>
                  <a:rPr lang="zh-CN" altLang="en-US" sz="2000" b="1" dirty="0">
                    <a:solidFill>
                      <a:schemeClr val="tx2"/>
                    </a:solidFill>
                    <a:latin typeface="Times New Roman" panose="02020603050405020304" pitchFamily="18" charset="0"/>
                    <a:ea typeface="宋体" panose="02010600030101010101" pitchFamily="2" charset="-122"/>
                  </a:rPr>
                  <a:t>润</a:t>
                </a:r>
                <a:endParaRPr lang="zh-CN" altLang="en-US" sz="2000" dirty="0">
                  <a:solidFill>
                    <a:schemeClr val="tx2"/>
                  </a:solidFill>
                  <a:latin typeface="Times New Roman" panose="02020603050405020304" pitchFamily="18" charset="0"/>
                  <a:ea typeface="宋体" panose="02010600030101010101" pitchFamily="2" charset="-122"/>
                </a:endParaRPr>
              </a:p>
            </p:txBody>
          </p:sp>
        </p:grpSp>
      </p:grpSp>
      <p:grpSp>
        <p:nvGrpSpPr>
          <p:cNvPr id="14403" name="Group 70"/>
          <p:cNvGrpSpPr/>
          <p:nvPr/>
        </p:nvGrpSpPr>
        <p:grpSpPr>
          <a:xfrm>
            <a:off x="1371600" y="2286000"/>
            <a:ext cx="7086600" cy="304800"/>
            <a:chOff x="864" y="2208"/>
            <a:chExt cx="4464" cy="192"/>
          </a:xfrm>
        </p:grpSpPr>
        <p:sp>
          <p:nvSpPr>
            <p:cNvPr id="14404" name="AutoShape 71"/>
            <p:cNvSpPr/>
            <p:nvPr/>
          </p:nvSpPr>
          <p:spPr>
            <a:xfrm>
              <a:off x="864" y="2208"/>
              <a:ext cx="192" cy="192"/>
            </a:xfrm>
            <a:prstGeom prst="downArrow">
              <a:avLst>
                <a:gd name="adj1" fmla="val 50000"/>
                <a:gd name="adj2" fmla="val 25000"/>
              </a:avLst>
            </a:prstGeom>
            <a:solidFill>
              <a:schemeClr val="accent1"/>
            </a:solidFill>
            <a:ln w="9525" cap="flat" cmpd="sng">
              <a:solidFill>
                <a:schemeClr val="tx1"/>
              </a:solidFill>
              <a:prstDash val="sysDot"/>
              <a:miter/>
              <a:headEnd type="none" w="med" len="med"/>
              <a:tailEnd type="none" w="med" len="med"/>
            </a:ln>
          </p:spPr>
          <p:txBody>
            <a:bodyPr vert="eaVert" wrap="none" anchor="ctr"/>
            <a:p>
              <a:pPr lvl="0" indent="0"/>
              <a:endParaRPr lang="zh-CN" altLang="en-US" dirty="0">
                <a:latin typeface="Arial" panose="020B0604020202020204" pitchFamily="34" charset="0"/>
                <a:ea typeface="宋体" panose="02010600030101010101" pitchFamily="2" charset="-122"/>
              </a:endParaRPr>
            </a:p>
          </p:txBody>
        </p:sp>
        <p:sp>
          <p:nvSpPr>
            <p:cNvPr id="14405" name="AutoShape 72"/>
            <p:cNvSpPr/>
            <p:nvPr/>
          </p:nvSpPr>
          <p:spPr>
            <a:xfrm>
              <a:off x="1776" y="2208"/>
              <a:ext cx="192" cy="192"/>
            </a:xfrm>
            <a:prstGeom prst="downArrow">
              <a:avLst>
                <a:gd name="adj1" fmla="val 50000"/>
                <a:gd name="adj2" fmla="val 25000"/>
              </a:avLst>
            </a:prstGeom>
            <a:solidFill>
              <a:schemeClr val="accent1"/>
            </a:solidFill>
            <a:ln w="9525" cap="flat" cmpd="sng">
              <a:solidFill>
                <a:schemeClr val="tx1"/>
              </a:solidFill>
              <a:prstDash val="sysDot"/>
              <a:miter/>
              <a:headEnd type="none" w="med" len="med"/>
              <a:tailEnd type="none" w="med" len="med"/>
            </a:ln>
          </p:spPr>
          <p:txBody>
            <a:bodyPr vert="eaVert" wrap="none" anchor="ctr"/>
            <a:p>
              <a:pPr lvl="0" indent="0"/>
              <a:endParaRPr lang="zh-CN" altLang="en-US" dirty="0">
                <a:latin typeface="Arial" panose="020B0604020202020204" pitchFamily="34" charset="0"/>
                <a:ea typeface="宋体" panose="02010600030101010101" pitchFamily="2" charset="-122"/>
              </a:endParaRPr>
            </a:p>
          </p:txBody>
        </p:sp>
        <p:sp>
          <p:nvSpPr>
            <p:cNvPr id="14406" name="AutoShape 73"/>
            <p:cNvSpPr/>
            <p:nvPr/>
          </p:nvSpPr>
          <p:spPr>
            <a:xfrm>
              <a:off x="2592" y="2208"/>
              <a:ext cx="192" cy="192"/>
            </a:xfrm>
            <a:prstGeom prst="downArrow">
              <a:avLst>
                <a:gd name="adj1" fmla="val 50000"/>
                <a:gd name="adj2" fmla="val 25000"/>
              </a:avLst>
            </a:prstGeom>
            <a:solidFill>
              <a:schemeClr val="accent1"/>
            </a:solidFill>
            <a:ln w="9525" cap="flat" cmpd="sng">
              <a:solidFill>
                <a:schemeClr val="tx1"/>
              </a:solidFill>
              <a:prstDash val="sysDot"/>
              <a:miter/>
              <a:headEnd type="none" w="med" len="med"/>
              <a:tailEnd type="none" w="med" len="med"/>
            </a:ln>
          </p:spPr>
          <p:txBody>
            <a:bodyPr vert="eaVert" wrap="none" anchor="ctr"/>
            <a:p>
              <a:pPr lvl="0" indent="0"/>
              <a:endParaRPr lang="zh-CN" altLang="en-US" dirty="0">
                <a:latin typeface="Arial" panose="020B0604020202020204" pitchFamily="34" charset="0"/>
                <a:ea typeface="宋体" panose="02010600030101010101" pitchFamily="2" charset="-122"/>
              </a:endParaRPr>
            </a:p>
          </p:txBody>
        </p:sp>
        <p:sp>
          <p:nvSpPr>
            <p:cNvPr id="14407" name="AutoShape 74"/>
            <p:cNvSpPr/>
            <p:nvPr/>
          </p:nvSpPr>
          <p:spPr>
            <a:xfrm>
              <a:off x="3456" y="2208"/>
              <a:ext cx="192" cy="192"/>
            </a:xfrm>
            <a:prstGeom prst="downArrow">
              <a:avLst>
                <a:gd name="adj1" fmla="val 50000"/>
                <a:gd name="adj2" fmla="val 25000"/>
              </a:avLst>
            </a:prstGeom>
            <a:solidFill>
              <a:schemeClr val="accent1"/>
            </a:solidFill>
            <a:ln w="9525" cap="flat" cmpd="sng">
              <a:solidFill>
                <a:schemeClr val="tx1"/>
              </a:solidFill>
              <a:prstDash val="sysDot"/>
              <a:miter/>
              <a:headEnd type="none" w="med" len="med"/>
              <a:tailEnd type="none" w="med" len="med"/>
            </a:ln>
          </p:spPr>
          <p:txBody>
            <a:bodyPr vert="eaVert" wrap="none" anchor="ctr"/>
            <a:p>
              <a:pPr lvl="0" indent="0"/>
              <a:endParaRPr lang="zh-CN" altLang="en-US" dirty="0">
                <a:latin typeface="Arial" panose="020B0604020202020204" pitchFamily="34" charset="0"/>
                <a:ea typeface="宋体" panose="02010600030101010101" pitchFamily="2" charset="-122"/>
              </a:endParaRPr>
            </a:p>
          </p:txBody>
        </p:sp>
        <p:sp>
          <p:nvSpPr>
            <p:cNvPr id="14408" name="AutoShape 75"/>
            <p:cNvSpPr/>
            <p:nvPr/>
          </p:nvSpPr>
          <p:spPr>
            <a:xfrm>
              <a:off x="4368" y="2208"/>
              <a:ext cx="192" cy="192"/>
            </a:xfrm>
            <a:prstGeom prst="downArrow">
              <a:avLst>
                <a:gd name="adj1" fmla="val 50000"/>
                <a:gd name="adj2" fmla="val 25000"/>
              </a:avLst>
            </a:prstGeom>
            <a:solidFill>
              <a:schemeClr val="accent1"/>
            </a:solidFill>
            <a:ln w="9525" cap="flat" cmpd="sng">
              <a:solidFill>
                <a:schemeClr val="tx1"/>
              </a:solidFill>
              <a:prstDash val="sysDot"/>
              <a:miter/>
              <a:headEnd type="none" w="med" len="med"/>
              <a:tailEnd type="none" w="med" len="med"/>
            </a:ln>
          </p:spPr>
          <p:txBody>
            <a:bodyPr vert="eaVert" wrap="none" anchor="ctr"/>
            <a:p>
              <a:pPr lvl="0" indent="0"/>
              <a:endParaRPr lang="zh-CN" altLang="en-US" dirty="0">
                <a:latin typeface="Arial" panose="020B0604020202020204" pitchFamily="34" charset="0"/>
                <a:ea typeface="宋体" panose="02010600030101010101" pitchFamily="2" charset="-122"/>
              </a:endParaRPr>
            </a:p>
          </p:txBody>
        </p:sp>
        <p:sp>
          <p:nvSpPr>
            <p:cNvPr id="14409" name="AutoShape 76"/>
            <p:cNvSpPr/>
            <p:nvPr/>
          </p:nvSpPr>
          <p:spPr>
            <a:xfrm>
              <a:off x="5136" y="2208"/>
              <a:ext cx="192" cy="192"/>
            </a:xfrm>
            <a:prstGeom prst="downArrow">
              <a:avLst>
                <a:gd name="adj1" fmla="val 50000"/>
                <a:gd name="adj2" fmla="val 25000"/>
              </a:avLst>
            </a:prstGeom>
            <a:solidFill>
              <a:schemeClr val="accent1"/>
            </a:solidFill>
            <a:ln w="9525" cap="flat" cmpd="sng">
              <a:solidFill>
                <a:schemeClr val="tx1"/>
              </a:solidFill>
              <a:prstDash val="sysDot"/>
              <a:miter/>
              <a:headEnd type="none" w="med" len="med"/>
              <a:tailEnd type="none" w="med" len="med"/>
            </a:ln>
          </p:spPr>
          <p:txBody>
            <a:bodyPr vert="eaVert" wrap="none" anchor="ctr"/>
            <a:p>
              <a:pPr lvl="0" indent="0"/>
              <a:endParaRPr lang="zh-CN" altLang="en-US" dirty="0">
                <a:latin typeface="Arial" panose="020B0604020202020204" pitchFamily="34" charset="0"/>
                <a:ea typeface="宋体" panose="02010600030101010101" pitchFamily="2" charset="-122"/>
              </a:endParaRPr>
            </a:p>
          </p:txBody>
        </p:sp>
      </p:grpSp>
      <p:grpSp>
        <p:nvGrpSpPr>
          <p:cNvPr id="14410" name="Group 77"/>
          <p:cNvGrpSpPr/>
          <p:nvPr/>
        </p:nvGrpSpPr>
        <p:grpSpPr>
          <a:xfrm>
            <a:off x="914400" y="2590800"/>
            <a:ext cx="7924800" cy="322263"/>
            <a:chOff x="576" y="2496"/>
            <a:chExt cx="4992" cy="203"/>
          </a:xfrm>
        </p:grpSpPr>
        <p:sp>
          <p:nvSpPr>
            <p:cNvPr id="14411" name="AutoShape 78"/>
            <p:cNvSpPr/>
            <p:nvPr/>
          </p:nvSpPr>
          <p:spPr>
            <a:xfrm>
              <a:off x="576" y="2496"/>
              <a:ext cx="720" cy="203"/>
            </a:xfrm>
            <a:prstGeom prst="wedgeRectCallout">
              <a:avLst>
                <a:gd name="adj1" fmla="val -22500"/>
                <a:gd name="adj2" fmla="val 12560"/>
              </a:avLst>
            </a:prstGeom>
            <a:solidFill>
              <a:srgbClr val="FFFFCC"/>
            </a:solidFill>
            <a:ln w="38100" cap="flat" cmpd="dbl">
              <a:solidFill>
                <a:srgbClr val="FF00FF"/>
              </a:solidFill>
              <a:prstDash val="solid"/>
              <a:miter/>
              <a:headEnd type="none" w="med" len="med"/>
              <a:tailEnd type="none" w="med" len="med"/>
            </a:ln>
          </p:spPr>
          <p:txBody>
            <a:bodyPr anchor="t"/>
            <a:p>
              <a:pPr lvl="0" indent="0" algn="ctr">
                <a:lnSpc>
                  <a:spcPct val="80000"/>
                </a:lnSpc>
              </a:pPr>
              <a:r>
                <a:rPr lang="zh-CN" altLang="en-US" b="1" dirty="0">
                  <a:solidFill>
                    <a:srgbClr val="0000FF"/>
                  </a:solidFill>
                  <a:latin typeface="Arial" panose="020B0604020202020204" pitchFamily="34" charset="0"/>
                  <a:ea typeface="宋体" panose="02010600030101010101" pitchFamily="2" charset="-122"/>
                </a:rPr>
                <a:t>会计科目</a:t>
              </a:r>
              <a:endParaRPr lang="zh-CN" altLang="en-US" b="1" dirty="0">
                <a:solidFill>
                  <a:srgbClr val="0000FF"/>
                </a:solidFill>
                <a:latin typeface="Arial" panose="020B0604020202020204" pitchFamily="34" charset="0"/>
                <a:ea typeface="宋体" panose="02010600030101010101" pitchFamily="2" charset="-122"/>
              </a:endParaRPr>
            </a:p>
          </p:txBody>
        </p:sp>
        <p:sp>
          <p:nvSpPr>
            <p:cNvPr id="14412" name="AutoShape 79"/>
            <p:cNvSpPr/>
            <p:nvPr/>
          </p:nvSpPr>
          <p:spPr>
            <a:xfrm>
              <a:off x="1488" y="2496"/>
              <a:ext cx="720" cy="203"/>
            </a:xfrm>
            <a:prstGeom prst="wedgeRectCallout">
              <a:avLst>
                <a:gd name="adj1" fmla="val -22500"/>
                <a:gd name="adj2" fmla="val 12560"/>
              </a:avLst>
            </a:prstGeom>
            <a:solidFill>
              <a:srgbClr val="FFFFCC"/>
            </a:solidFill>
            <a:ln w="38100" cap="flat" cmpd="dbl">
              <a:solidFill>
                <a:srgbClr val="FF00FF"/>
              </a:solidFill>
              <a:prstDash val="solid"/>
              <a:miter/>
              <a:headEnd type="none" w="med" len="med"/>
              <a:tailEnd type="none" w="med" len="med"/>
            </a:ln>
          </p:spPr>
          <p:txBody>
            <a:bodyPr anchor="t"/>
            <a:p>
              <a:pPr lvl="0" indent="0" algn="ctr">
                <a:lnSpc>
                  <a:spcPct val="80000"/>
                </a:lnSpc>
              </a:pPr>
              <a:r>
                <a:rPr lang="zh-CN" altLang="en-US" b="1" dirty="0">
                  <a:solidFill>
                    <a:srgbClr val="0000FF"/>
                  </a:solidFill>
                  <a:latin typeface="Arial" panose="020B0604020202020204" pitchFamily="34" charset="0"/>
                  <a:ea typeface="宋体" panose="02010600030101010101" pitchFamily="2" charset="-122"/>
                </a:rPr>
                <a:t>会计科目</a:t>
              </a:r>
              <a:endParaRPr lang="zh-CN" altLang="en-US" b="1" dirty="0">
                <a:solidFill>
                  <a:srgbClr val="0000FF"/>
                </a:solidFill>
                <a:latin typeface="Arial" panose="020B0604020202020204" pitchFamily="34" charset="0"/>
                <a:ea typeface="宋体" panose="02010600030101010101" pitchFamily="2" charset="-122"/>
              </a:endParaRPr>
            </a:p>
          </p:txBody>
        </p:sp>
        <p:sp>
          <p:nvSpPr>
            <p:cNvPr id="14413" name="AutoShape 80"/>
            <p:cNvSpPr/>
            <p:nvPr/>
          </p:nvSpPr>
          <p:spPr>
            <a:xfrm>
              <a:off x="2352" y="2496"/>
              <a:ext cx="720" cy="203"/>
            </a:xfrm>
            <a:prstGeom prst="wedgeRectCallout">
              <a:avLst>
                <a:gd name="adj1" fmla="val -22500"/>
                <a:gd name="adj2" fmla="val 12560"/>
              </a:avLst>
            </a:prstGeom>
            <a:solidFill>
              <a:srgbClr val="FFFFCC"/>
            </a:solidFill>
            <a:ln w="38100" cap="flat" cmpd="dbl">
              <a:solidFill>
                <a:srgbClr val="FF00FF"/>
              </a:solidFill>
              <a:prstDash val="solid"/>
              <a:miter/>
              <a:headEnd type="none" w="med" len="med"/>
              <a:tailEnd type="none" w="med" len="med"/>
            </a:ln>
          </p:spPr>
          <p:txBody>
            <a:bodyPr anchor="t"/>
            <a:p>
              <a:pPr lvl="0" indent="0" algn="ctr">
                <a:lnSpc>
                  <a:spcPct val="80000"/>
                </a:lnSpc>
              </a:pPr>
              <a:r>
                <a:rPr lang="zh-CN" altLang="en-US" b="1" dirty="0">
                  <a:solidFill>
                    <a:srgbClr val="0000FF"/>
                  </a:solidFill>
                  <a:latin typeface="Arial" panose="020B0604020202020204" pitchFamily="34" charset="0"/>
                  <a:ea typeface="宋体" panose="02010600030101010101" pitchFamily="2" charset="-122"/>
                </a:rPr>
                <a:t>会计科目</a:t>
              </a:r>
              <a:endParaRPr lang="zh-CN" altLang="en-US" b="1" dirty="0">
                <a:solidFill>
                  <a:srgbClr val="0000FF"/>
                </a:solidFill>
                <a:latin typeface="Arial" panose="020B0604020202020204" pitchFamily="34" charset="0"/>
                <a:ea typeface="宋体" panose="02010600030101010101" pitchFamily="2" charset="-122"/>
              </a:endParaRPr>
            </a:p>
          </p:txBody>
        </p:sp>
        <p:sp>
          <p:nvSpPr>
            <p:cNvPr id="14414" name="AutoShape 81"/>
            <p:cNvSpPr/>
            <p:nvPr/>
          </p:nvSpPr>
          <p:spPr>
            <a:xfrm>
              <a:off x="3168" y="2496"/>
              <a:ext cx="720" cy="203"/>
            </a:xfrm>
            <a:prstGeom prst="wedgeRectCallout">
              <a:avLst>
                <a:gd name="adj1" fmla="val -22500"/>
                <a:gd name="adj2" fmla="val 12560"/>
              </a:avLst>
            </a:prstGeom>
            <a:solidFill>
              <a:srgbClr val="FFFFCC"/>
            </a:solidFill>
            <a:ln w="38100" cap="flat" cmpd="dbl">
              <a:solidFill>
                <a:srgbClr val="FF00FF"/>
              </a:solidFill>
              <a:prstDash val="solid"/>
              <a:miter/>
              <a:headEnd type="none" w="med" len="med"/>
              <a:tailEnd type="none" w="med" len="med"/>
            </a:ln>
          </p:spPr>
          <p:txBody>
            <a:bodyPr anchor="t"/>
            <a:p>
              <a:pPr lvl="0" indent="0" algn="ctr">
                <a:lnSpc>
                  <a:spcPct val="80000"/>
                </a:lnSpc>
              </a:pPr>
              <a:r>
                <a:rPr lang="zh-CN" altLang="en-US" b="1" dirty="0">
                  <a:solidFill>
                    <a:srgbClr val="0000FF"/>
                  </a:solidFill>
                  <a:latin typeface="Arial" panose="020B0604020202020204" pitchFamily="34" charset="0"/>
                  <a:ea typeface="宋体" panose="02010600030101010101" pitchFamily="2" charset="-122"/>
                </a:rPr>
                <a:t>会计科目</a:t>
              </a:r>
              <a:endParaRPr lang="zh-CN" altLang="en-US" b="1" dirty="0">
                <a:solidFill>
                  <a:srgbClr val="0000FF"/>
                </a:solidFill>
                <a:latin typeface="Arial" panose="020B0604020202020204" pitchFamily="34" charset="0"/>
                <a:ea typeface="宋体" panose="02010600030101010101" pitchFamily="2" charset="-122"/>
              </a:endParaRPr>
            </a:p>
          </p:txBody>
        </p:sp>
        <p:sp>
          <p:nvSpPr>
            <p:cNvPr id="14415" name="AutoShape 82"/>
            <p:cNvSpPr/>
            <p:nvPr/>
          </p:nvSpPr>
          <p:spPr>
            <a:xfrm>
              <a:off x="4032" y="2496"/>
              <a:ext cx="720" cy="203"/>
            </a:xfrm>
            <a:prstGeom prst="wedgeRectCallout">
              <a:avLst>
                <a:gd name="adj1" fmla="val -22500"/>
                <a:gd name="adj2" fmla="val 12560"/>
              </a:avLst>
            </a:prstGeom>
            <a:solidFill>
              <a:srgbClr val="FFFFCC"/>
            </a:solidFill>
            <a:ln w="38100" cap="flat" cmpd="dbl">
              <a:solidFill>
                <a:srgbClr val="FF00FF"/>
              </a:solidFill>
              <a:prstDash val="solid"/>
              <a:miter/>
              <a:headEnd type="none" w="med" len="med"/>
              <a:tailEnd type="none" w="med" len="med"/>
            </a:ln>
          </p:spPr>
          <p:txBody>
            <a:bodyPr anchor="t"/>
            <a:p>
              <a:pPr lvl="0" indent="0" algn="ctr">
                <a:lnSpc>
                  <a:spcPct val="80000"/>
                </a:lnSpc>
              </a:pPr>
              <a:r>
                <a:rPr lang="zh-CN" altLang="en-US" b="1" dirty="0">
                  <a:solidFill>
                    <a:srgbClr val="0000FF"/>
                  </a:solidFill>
                  <a:latin typeface="Arial" panose="020B0604020202020204" pitchFamily="34" charset="0"/>
                  <a:ea typeface="宋体" panose="02010600030101010101" pitchFamily="2" charset="-122"/>
                </a:rPr>
                <a:t>会计科目</a:t>
              </a:r>
              <a:endParaRPr lang="zh-CN" altLang="en-US" b="1" dirty="0">
                <a:solidFill>
                  <a:srgbClr val="0000FF"/>
                </a:solidFill>
                <a:latin typeface="Arial" panose="020B0604020202020204" pitchFamily="34" charset="0"/>
                <a:ea typeface="宋体" panose="02010600030101010101" pitchFamily="2" charset="-122"/>
              </a:endParaRPr>
            </a:p>
          </p:txBody>
        </p:sp>
        <p:sp>
          <p:nvSpPr>
            <p:cNvPr id="14416" name="AutoShape 83"/>
            <p:cNvSpPr/>
            <p:nvPr/>
          </p:nvSpPr>
          <p:spPr>
            <a:xfrm>
              <a:off x="4848" y="2496"/>
              <a:ext cx="720" cy="203"/>
            </a:xfrm>
            <a:prstGeom prst="wedgeRectCallout">
              <a:avLst>
                <a:gd name="adj1" fmla="val -22500"/>
                <a:gd name="adj2" fmla="val 12560"/>
              </a:avLst>
            </a:prstGeom>
            <a:solidFill>
              <a:srgbClr val="FFFFCC"/>
            </a:solidFill>
            <a:ln w="38100" cap="flat" cmpd="dbl">
              <a:solidFill>
                <a:srgbClr val="FF00FF"/>
              </a:solidFill>
              <a:prstDash val="solid"/>
              <a:miter/>
              <a:headEnd type="none" w="med" len="med"/>
              <a:tailEnd type="none" w="med" len="med"/>
            </a:ln>
          </p:spPr>
          <p:txBody>
            <a:bodyPr anchor="t"/>
            <a:p>
              <a:pPr lvl="0" indent="0" algn="ctr">
                <a:lnSpc>
                  <a:spcPct val="80000"/>
                </a:lnSpc>
              </a:pPr>
              <a:r>
                <a:rPr lang="zh-CN" altLang="en-US" b="1" dirty="0">
                  <a:solidFill>
                    <a:srgbClr val="0000FF"/>
                  </a:solidFill>
                  <a:latin typeface="Arial" panose="020B0604020202020204" pitchFamily="34" charset="0"/>
                  <a:ea typeface="宋体" panose="02010600030101010101" pitchFamily="2" charset="-122"/>
                </a:rPr>
                <a:t>会计科目</a:t>
              </a:r>
              <a:endParaRPr lang="zh-CN" altLang="en-US" b="1" dirty="0">
                <a:solidFill>
                  <a:srgbClr val="0000FF"/>
                </a:solidFill>
                <a:latin typeface="Arial" panose="020B0604020202020204" pitchFamily="34" charset="0"/>
                <a:ea typeface="宋体" panose="02010600030101010101" pitchFamily="2" charset="-122"/>
              </a:endParaRPr>
            </a:p>
          </p:txBody>
        </p:sp>
      </p:grpSp>
      <p:grpSp>
        <p:nvGrpSpPr>
          <p:cNvPr id="15" name="Group 100"/>
          <p:cNvGrpSpPr/>
          <p:nvPr/>
        </p:nvGrpSpPr>
        <p:grpSpPr>
          <a:xfrm>
            <a:off x="838200" y="4191000"/>
            <a:ext cx="7705725" cy="1600200"/>
            <a:chOff x="528" y="2160"/>
            <a:chExt cx="4854" cy="1008"/>
          </a:xfrm>
        </p:grpSpPr>
        <p:grpSp>
          <p:nvGrpSpPr>
            <p:cNvPr id="14418" name="Group 84"/>
            <p:cNvGrpSpPr/>
            <p:nvPr/>
          </p:nvGrpSpPr>
          <p:grpSpPr>
            <a:xfrm>
              <a:off x="528" y="2160"/>
              <a:ext cx="2022" cy="906"/>
              <a:chOff x="1770" y="3078"/>
              <a:chExt cx="2022" cy="906"/>
            </a:xfrm>
          </p:grpSpPr>
          <p:sp>
            <p:nvSpPr>
              <p:cNvPr id="14419" name="AutoShape 85"/>
              <p:cNvSpPr/>
              <p:nvPr/>
            </p:nvSpPr>
            <p:spPr>
              <a:xfrm>
                <a:off x="1770" y="3078"/>
                <a:ext cx="2022" cy="906"/>
              </a:xfrm>
              <a:prstGeom prst="wedgeRectCallout">
                <a:avLst>
                  <a:gd name="adj1" fmla="val 12315"/>
                  <a:gd name="adj2" fmla="val 884"/>
                </a:avLst>
              </a:prstGeom>
              <a:solidFill>
                <a:srgbClr val="FFCC99"/>
              </a:solidFill>
              <a:ln w="9525">
                <a:noFill/>
              </a:ln>
            </p:spPr>
            <p:txBody>
              <a:bodyPr anchor="t"/>
              <a:p>
                <a:pPr lvl="0" indent="0" algn="ctr"/>
                <a:r>
                  <a:rPr lang="zh-CN" altLang="en-US" sz="1400" dirty="0">
                    <a:latin typeface="Times New Roman" panose="02020603050405020304" pitchFamily="18" charset="0"/>
                    <a:ea typeface="宋体" panose="02010600030101010101" pitchFamily="2" charset="-122"/>
                  </a:rPr>
                  <a:t>资产负债表	</a:t>
                </a:r>
                <a:endParaRPr lang="zh-CN" altLang="en-US" sz="1400" dirty="0">
                  <a:latin typeface="Times New Roman" panose="02020603050405020304" pitchFamily="18" charset="0"/>
                  <a:ea typeface="宋体" panose="02010600030101010101" pitchFamily="2" charset="-122"/>
                </a:endParaRPr>
              </a:p>
              <a:p>
                <a:pPr lvl="0" indent="0" algn="ctr"/>
                <a:endParaRPr lang="zh-CN" altLang="en-US" sz="1400" dirty="0">
                  <a:latin typeface="Times New Roman" panose="02020603050405020304" pitchFamily="18" charset="0"/>
                  <a:ea typeface="宋体" panose="02010600030101010101" pitchFamily="2" charset="-122"/>
                </a:endParaRPr>
              </a:p>
              <a:p>
                <a:pPr lvl="0" indent="0" algn="ctr"/>
                <a:r>
                  <a:rPr lang="zh-CN" altLang="en-US" sz="1400" dirty="0">
                    <a:latin typeface="Times New Roman" panose="02020603050405020304" pitchFamily="18" charset="0"/>
                    <a:ea typeface="宋体" panose="02010600030101010101" pitchFamily="2" charset="-122"/>
                  </a:rPr>
                  <a:t>资产    期末余额    	          期末余额	</a:t>
                </a:r>
                <a:endParaRPr lang="zh-CN" altLang="en-US" sz="1400" dirty="0">
                  <a:latin typeface="Times New Roman" panose="02020603050405020304" pitchFamily="18" charset="0"/>
                  <a:ea typeface="宋体" panose="02010600030101010101" pitchFamily="2" charset="-122"/>
                </a:endParaRPr>
              </a:p>
            </p:txBody>
          </p:sp>
          <p:sp>
            <p:nvSpPr>
              <p:cNvPr id="14420" name="AutoShape 86"/>
              <p:cNvSpPr/>
              <p:nvPr/>
            </p:nvSpPr>
            <p:spPr>
              <a:xfrm>
                <a:off x="2688" y="3264"/>
                <a:ext cx="624" cy="336"/>
              </a:xfrm>
              <a:prstGeom prst="wedgeRectCallout">
                <a:avLst>
                  <a:gd name="adj1" fmla="val -28366"/>
                  <a:gd name="adj2" fmla="val 16370"/>
                </a:avLst>
              </a:prstGeom>
              <a:noFill/>
              <a:ln w="9525">
                <a:noFill/>
              </a:ln>
            </p:spPr>
            <p:txBody>
              <a:bodyPr anchor="t"/>
              <a:p>
                <a:pPr lvl="0" indent="0" algn="ctr"/>
                <a:r>
                  <a:rPr lang="zh-CN" altLang="en-US" sz="1400" dirty="0">
                    <a:latin typeface="Times New Roman" panose="02020603050405020304" pitchFamily="18" charset="0"/>
                    <a:ea typeface="宋体" panose="02010600030101010101" pitchFamily="2" charset="-122"/>
                  </a:rPr>
                  <a:t>负债及所有者权益</a:t>
                </a:r>
                <a:endParaRPr lang="zh-CN" altLang="en-US" sz="1400" dirty="0">
                  <a:latin typeface="Times New Roman" panose="02020603050405020304" pitchFamily="18" charset="0"/>
                  <a:ea typeface="宋体" panose="02010600030101010101" pitchFamily="2" charset="-122"/>
                </a:endParaRPr>
              </a:p>
            </p:txBody>
          </p:sp>
          <p:sp>
            <p:nvSpPr>
              <p:cNvPr id="14421" name="Line 87"/>
              <p:cNvSpPr/>
              <p:nvPr/>
            </p:nvSpPr>
            <p:spPr>
              <a:xfrm>
                <a:off x="1776" y="3264"/>
                <a:ext cx="2016" cy="0"/>
              </a:xfrm>
              <a:prstGeom prst="line">
                <a:avLst/>
              </a:prstGeom>
              <a:ln w="9525" cap="flat" cmpd="sng">
                <a:solidFill>
                  <a:schemeClr val="tx1"/>
                </a:solidFill>
                <a:prstDash val="solid"/>
                <a:round/>
                <a:headEnd type="none" w="med" len="med"/>
                <a:tailEnd type="none" w="med" len="med"/>
              </a:ln>
            </p:spPr>
          </p:sp>
          <p:sp>
            <p:nvSpPr>
              <p:cNvPr id="14422" name="Line 88"/>
              <p:cNvSpPr/>
              <p:nvPr/>
            </p:nvSpPr>
            <p:spPr>
              <a:xfrm>
                <a:off x="1776" y="3588"/>
                <a:ext cx="2016" cy="0"/>
              </a:xfrm>
              <a:prstGeom prst="line">
                <a:avLst/>
              </a:prstGeom>
              <a:ln w="9525" cap="flat" cmpd="sng">
                <a:solidFill>
                  <a:schemeClr val="tx1"/>
                </a:solidFill>
                <a:prstDash val="solid"/>
                <a:round/>
                <a:headEnd type="none" w="med" len="med"/>
                <a:tailEnd type="none" w="med" len="med"/>
              </a:ln>
            </p:spPr>
          </p:sp>
          <p:sp>
            <p:nvSpPr>
              <p:cNvPr id="14423" name="Line 89"/>
              <p:cNvSpPr/>
              <p:nvPr/>
            </p:nvSpPr>
            <p:spPr>
              <a:xfrm flipV="1">
                <a:off x="2736" y="3264"/>
                <a:ext cx="0" cy="720"/>
              </a:xfrm>
              <a:prstGeom prst="line">
                <a:avLst/>
              </a:prstGeom>
              <a:ln w="9525" cap="flat" cmpd="sng">
                <a:solidFill>
                  <a:schemeClr val="tx1"/>
                </a:solidFill>
                <a:prstDash val="solid"/>
                <a:round/>
                <a:headEnd type="none" w="med" len="med"/>
                <a:tailEnd type="none" w="med" len="med"/>
              </a:ln>
            </p:spPr>
          </p:sp>
        </p:grpSp>
        <p:grpSp>
          <p:nvGrpSpPr>
            <p:cNvPr id="14424" name="Group 90"/>
            <p:cNvGrpSpPr/>
            <p:nvPr/>
          </p:nvGrpSpPr>
          <p:grpSpPr>
            <a:xfrm>
              <a:off x="3360" y="2160"/>
              <a:ext cx="2022" cy="906"/>
              <a:chOff x="3360" y="3264"/>
              <a:chExt cx="2022" cy="906"/>
            </a:xfrm>
          </p:grpSpPr>
          <p:sp>
            <p:nvSpPr>
              <p:cNvPr id="14425" name="AutoShape 91"/>
              <p:cNvSpPr/>
              <p:nvPr/>
            </p:nvSpPr>
            <p:spPr>
              <a:xfrm>
                <a:off x="3360" y="3264"/>
                <a:ext cx="2022" cy="906"/>
              </a:xfrm>
              <a:prstGeom prst="wedgeRectCallout">
                <a:avLst>
                  <a:gd name="adj1" fmla="val 12315"/>
                  <a:gd name="adj2" fmla="val 884"/>
                </a:avLst>
              </a:prstGeom>
              <a:solidFill>
                <a:srgbClr val="FFCC99"/>
              </a:solidFill>
              <a:ln w="9525">
                <a:noFill/>
              </a:ln>
            </p:spPr>
            <p:txBody>
              <a:bodyPr anchor="t"/>
              <a:p>
                <a:pPr lvl="0" indent="0" algn="ctr"/>
                <a:r>
                  <a:rPr lang="zh-CN" altLang="en-US" sz="1400" dirty="0">
                    <a:latin typeface="Times New Roman" panose="02020603050405020304" pitchFamily="18" charset="0"/>
                    <a:ea typeface="宋体" panose="02010600030101010101" pitchFamily="2" charset="-122"/>
                  </a:rPr>
                  <a:t>利润表</a:t>
                </a:r>
                <a:endParaRPr lang="zh-CN" altLang="en-US" sz="1400" dirty="0">
                  <a:latin typeface="Times New Roman" panose="02020603050405020304" pitchFamily="18" charset="0"/>
                  <a:ea typeface="宋体" panose="02010600030101010101" pitchFamily="2" charset="-122"/>
                </a:endParaRPr>
              </a:p>
              <a:p>
                <a:pPr lvl="0" indent="0"/>
                <a:r>
                  <a:rPr lang="zh-CN" altLang="en-US" sz="1400" dirty="0">
                    <a:latin typeface="Times New Roman" panose="02020603050405020304" pitchFamily="18" charset="0"/>
                    <a:ea typeface="宋体" panose="02010600030101010101" pitchFamily="2" charset="-122"/>
                  </a:rPr>
                  <a:t>    项    目                                本期发生额</a:t>
                </a:r>
                <a:endParaRPr lang="zh-CN" altLang="en-US" sz="1400" dirty="0">
                  <a:latin typeface="Times New Roman" panose="02020603050405020304" pitchFamily="18" charset="0"/>
                  <a:ea typeface="宋体" panose="02010600030101010101" pitchFamily="2" charset="-122"/>
                </a:endParaRPr>
              </a:p>
              <a:p>
                <a:pPr lvl="0" indent="0" algn="ctr"/>
                <a:endParaRPr lang="zh-CN" altLang="en-US" sz="1400" dirty="0">
                  <a:latin typeface="Times New Roman" panose="02020603050405020304" pitchFamily="18" charset="0"/>
                  <a:ea typeface="宋体" panose="02010600030101010101" pitchFamily="2" charset="-122"/>
                </a:endParaRPr>
              </a:p>
              <a:p>
                <a:pPr lvl="0" indent="0"/>
                <a:r>
                  <a:rPr lang="zh-CN" altLang="en-US" sz="1400" dirty="0">
                    <a:latin typeface="Times New Roman" panose="02020603050405020304" pitchFamily="18" charset="0"/>
                    <a:ea typeface="宋体" panose="02010600030101010101" pitchFamily="2" charset="-122"/>
                  </a:rPr>
                  <a:t>    收入</a:t>
                </a:r>
                <a:endParaRPr lang="zh-CN" altLang="en-US" sz="1400" dirty="0">
                  <a:latin typeface="Times New Roman" panose="02020603050405020304" pitchFamily="18" charset="0"/>
                  <a:ea typeface="宋体" panose="02010600030101010101" pitchFamily="2" charset="-122"/>
                </a:endParaRPr>
              </a:p>
              <a:p>
                <a:pPr lvl="0" indent="0"/>
                <a:r>
                  <a:rPr lang="zh-CN" altLang="en-US" sz="1400" dirty="0">
                    <a:latin typeface="Times New Roman" panose="02020603050405020304" pitchFamily="18" charset="0"/>
                    <a:ea typeface="宋体" panose="02010600030101010101" pitchFamily="2" charset="-122"/>
                  </a:rPr>
                  <a:t>    费用</a:t>
                </a:r>
                <a:endParaRPr lang="zh-CN" altLang="en-US" sz="1400" dirty="0">
                  <a:latin typeface="Times New Roman" panose="02020603050405020304" pitchFamily="18" charset="0"/>
                  <a:ea typeface="宋体" panose="02010600030101010101" pitchFamily="2" charset="-122"/>
                </a:endParaRPr>
              </a:p>
              <a:p>
                <a:pPr lvl="0" indent="0"/>
                <a:r>
                  <a:rPr lang="zh-CN" altLang="en-US" sz="1400" dirty="0">
                    <a:latin typeface="Times New Roman" panose="02020603050405020304" pitchFamily="18" charset="0"/>
                    <a:ea typeface="宋体" panose="02010600030101010101" pitchFamily="2" charset="-122"/>
                  </a:rPr>
                  <a:t>    利润	</a:t>
                </a:r>
                <a:endParaRPr lang="zh-CN" altLang="en-US" sz="1400" dirty="0">
                  <a:latin typeface="Times New Roman" panose="02020603050405020304" pitchFamily="18" charset="0"/>
                  <a:ea typeface="宋体" panose="02010600030101010101" pitchFamily="2" charset="-122"/>
                </a:endParaRPr>
              </a:p>
            </p:txBody>
          </p:sp>
          <p:sp>
            <p:nvSpPr>
              <p:cNvPr id="14426" name="Line 92"/>
              <p:cNvSpPr/>
              <p:nvPr/>
            </p:nvSpPr>
            <p:spPr>
              <a:xfrm>
                <a:off x="3360" y="3432"/>
                <a:ext cx="2016" cy="0"/>
              </a:xfrm>
              <a:prstGeom prst="line">
                <a:avLst/>
              </a:prstGeom>
              <a:ln w="9525" cap="flat" cmpd="sng">
                <a:solidFill>
                  <a:schemeClr val="tx1"/>
                </a:solidFill>
                <a:prstDash val="solid"/>
                <a:round/>
                <a:headEnd type="none" w="med" len="med"/>
                <a:tailEnd type="none" w="med" len="med"/>
              </a:ln>
            </p:spPr>
          </p:sp>
          <p:sp>
            <p:nvSpPr>
              <p:cNvPr id="14427" name="Line 93"/>
              <p:cNvSpPr/>
              <p:nvPr/>
            </p:nvSpPr>
            <p:spPr>
              <a:xfrm>
                <a:off x="3366" y="3600"/>
                <a:ext cx="2016" cy="0"/>
              </a:xfrm>
              <a:prstGeom prst="line">
                <a:avLst/>
              </a:prstGeom>
              <a:ln w="9525" cap="flat" cmpd="sng">
                <a:solidFill>
                  <a:schemeClr val="tx1"/>
                </a:solidFill>
                <a:prstDash val="solid"/>
                <a:round/>
                <a:headEnd type="none" w="med" len="med"/>
                <a:tailEnd type="none" w="med" len="med"/>
              </a:ln>
            </p:spPr>
          </p:sp>
          <p:sp>
            <p:nvSpPr>
              <p:cNvPr id="14428" name="Line 94"/>
              <p:cNvSpPr/>
              <p:nvPr/>
            </p:nvSpPr>
            <p:spPr>
              <a:xfrm flipV="1">
                <a:off x="4326" y="3450"/>
                <a:ext cx="0" cy="720"/>
              </a:xfrm>
              <a:prstGeom prst="line">
                <a:avLst/>
              </a:prstGeom>
              <a:ln w="9525" cap="flat" cmpd="sng">
                <a:solidFill>
                  <a:schemeClr val="tx1"/>
                </a:solidFill>
                <a:prstDash val="solid"/>
                <a:round/>
                <a:headEnd type="none" w="med" len="med"/>
                <a:tailEnd type="none" w="med" len="med"/>
              </a:ln>
            </p:spPr>
          </p:sp>
        </p:grpSp>
        <p:sp>
          <p:nvSpPr>
            <p:cNvPr id="14429" name="AutoShape 95"/>
            <p:cNvSpPr/>
            <p:nvPr/>
          </p:nvSpPr>
          <p:spPr>
            <a:xfrm>
              <a:off x="960" y="2640"/>
              <a:ext cx="1056" cy="528"/>
            </a:xfrm>
            <a:prstGeom prst="wedgeEllipseCallout">
              <a:avLst>
                <a:gd name="adj1" fmla="val 37500"/>
                <a:gd name="adj2" fmla="val 17801"/>
              </a:avLst>
            </a:prstGeom>
            <a:solidFill>
              <a:srgbClr val="FFFFCC"/>
            </a:solidFill>
            <a:ln w="9525" cap="flat" cmpd="sng">
              <a:solidFill>
                <a:srgbClr val="FF0000"/>
              </a:solidFill>
              <a:prstDash val="dash"/>
              <a:miter/>
              <a:headEnd type="none" w="med" len="med"/>
              <a:tailEnd type="none" w="med" len="med"/>
            </a:ln>
          </p:spPr>
          <p:txBody>
            <a:bodyPr anchor="t"/>
            <a:p>
              <a:pPr lvl="0" indent="0" algn="ctr"/>
              <a:r>
                <a:rPr lang="zh-CN" altLang="en-US" b="1" dirty="0">
                  <a:solidFill>
                    <a:srgbClr val="0000FF"/>
                  </a:solidFill>
                  <a:latin typeface="Arial" panose="020B0604020202020204" pitchFamily="34" charset="0"/>
                  <a:ea typeface="宋体" panose="02010600030101010101" pitchFamily="2" charset="-122"/>
                </a:rPr>
                <a:t>提供财务状况信息</a:t>
              </a:r>
              <a:endParaRPr lang="zh-CN" altLang="en-US" b="1" dirty="0">
                <a:solidFill>
                  <a:srgbClr val="0000FF"/>
                </a:solidFill>
                <a:latin typeface="Arial" panose="020B0604020202020204" pitchFamily="34" charset="0"/>
                <a:ea typeface="宋体" panose="02010600030101010101" pitchFamily="2" charset="-122"/>
              </a:endParaRPr>
            </a:p>
          </p:txBody>
        </p:sp>
        <p:sp>
          <p:nvSpPr>
            <p:cNvPr id="14430" name="AutoShape 96"/>
            <p:cNvSpPr/>
            <p:nvPr/>
          </p:nvSpPr>
          <p:spPr>
            <a:xfrm>
              <a:off x="3888" y="2640"/>
              <a:ext cx="1056" cy="528"/>
            </a:xfrm>
            <a:prstGeom prst="wedgeEllipseCallout">
              <a:avLst>
                <a:gd name="adj1" fmla="val 37500"/>
                <a:gd name="adj2" fmla="val 17801"/>
              </a:avLst>
            </a:prstGeom>
            <a:solidFill>
              <a:srgbClr val="FFFFCC"/>
            </a:solidFill>
            <a:ln w="9525" cap="flat" cmpd="sng">
              <a:solidFill>
                <a:srgbClr val="FF0000"/>
              </a:solidFill>
              <a:prstDash val="dash"/>
              <a:miter/>
              <a:headEnd type="none" w="med" len="med"/>
              <a:tailEnd type="none" w="med" len="med"/>
            </a:ln>
          </p:spPr>
          <p:txBody>
            <a:bodyPr anchor="t"/>
            <a:p>
              <a:pPr lvl="0" indent="0" algn="ctr"/>
              <a:r>
                <a:rPr lang="zh-CN" altLang="en-US" b="1" dirty="0">
                  <a:solidFill>
                    <a:srgbClr val="0000FF"/>
                  </a:solidFill>
                  <a:latin typeface="Arial" panose="020B0604020202020204" pitchFamily="34" charset="0"/>
                  <a:ea typeface="宋体" panose="02010600030101010101" pitchFamily="2" charset="-122"/>
                </a:rPr>
                <a:t>提供经营成果信息</a:t>
              </a:r>
              <a:endParaRPr lang="zh-CN" altLang="en-US" b="1" dirty="0">
                <a:solidFill>
                  <a:srgbClr val="0000FF"/>
                </a:solidFill>
                <a:latin typeface="Arial" panose="020B0604020202020204" pitchFamily="34" charset="0"/>
                <a:ea typeface="宋体" panose="02010600030101010101" pitchFamily="2" charset="-122"/>
              </a:endParaRPr>
            </a:p>
          </p:txBody>
        </p:sp>
      </p:grpSp>
      <p:grpSp>
        <p:nvGrpSpPr>
          <p:cNvPr id="18" name="Group 115"/>
          <p:cNvGrpSpPr/>
          <p:nvPr/>
        </p:nvGrpSpPr>
        <p:grpSpPr>
          <a:xfrm>
            <a:off x="914400" y="2971800"/>
            <a:ext cx="7924800" cy="684213"/>
            <a:chOff x="576" y="2016"/>
            <a:chExt cx="4992" cy="431"/>
          </a:xfrm>
        </p:grpSpPr>
        <p:grpSp>
          <p:nvGrpSpPr>
            <p:cNvPr id="14432" name="Group 101"/>
            <p:cNvGrpSpPr/>
            <p:nvPr/>
          </p:nvGrpSpPr>
          <p:grpSpPr>
            <a:xfrm>
              <a:off x="864" y="2016"/>
              <a:ext cx="4464" cy="192"/>
              <a:chOff x="864" y="2208"/>
              <a:chExt cx="4464" cy="192"/>
            </a:xfrm>
          </p:grpSpPr>
          <p:sp>
            <p:nvSpPr>
              <p:cNvPr id="14433" name="AutoShape 102"/>
              <p:cNvSpPr/>
              <p:nvPr/>
            </p:nvSpPr>
            <p:spPr>
              <a:xfrm>
                <a:off x="864" y="2208"/>
                <a:ext cx="192" cy="192"/>
              </a:xfrm>
              <a:prstGeom prst="downArrow">
                <a:avLst>
                  <a:gd name="adj1" fmla="val 50000"/>
                  <a:gd name="adj2" fmla="val 25000"/>
                </a:avLst>
              </a:prstGeom>
              <a:solidFill>
                <a:schemeClr val="accent1"/>
              </a:solidFill>
              <a:ln w="9525" cap="flat" cmpd="sng">
                <a:solidFill>
                  <a:schemeClr val="tx1"/>
                </a:solidFill>
                <a:prstDash val="sysDot"/>
                <a:miter/>
                <a:headEnd type="none" w="med" len="med"/>
                <a:tailEnd type="none" w="med" len="med"/>
              </a:ln>
            </p:spPr>
            <p:txBody>
              <a:bodyPr vert="eaVert" wrap="none" anchor="ctr"/>
              <a:p>
                <a:pPr lvl="0" indent="0"/>
                <a:endParaRPr lang="zh-CN" altLang="en-US" dirty="0">
                  <a:latin typeface="Arial" panose="020B0604020202020204" pitchFamily="34" charset="0"/>
                  <a:ea typeface="宋体" panose="02010600030101010101" pitchFamily="2" charset="-122"/>
                </a:endParaRPr>
              </a:p>
            </p:txBody>
          </p:sp>
          <p:sp>
            <p:nvSpPr>
              <p:cNvPr id="14434" name="AutoShape 103"/>
              <p:cNvSpPr/>
              <p:nvPr/>
            </p:nvSpPr>
            <p:spPr>
              <a:xfrm>
                <a:off x="1776" y="2208"/>
                <a:ext cx="192" cy="192"/>
              </a:xfrm>
              <a:prstGeom prst="downArrow">
                <a:avLst>
                  <a:gd name="adj1" fmla="val 50000"/>
                  <a:gd name="adj2" fmla="val 25000"/>
                </a:avLst>
              </a:prstGeom>
              <a:solidFill>
                <a:schemeClr val="accent1"/>
              </a:solidFill>
              <a:ln w="9525" cap="flat" cmpd="sng">
                <a:solidFill>
                  <a:schemeClr val="tx1"/>
                </a:solidFill>
                <a:prstDash val="sysDot"/>
                <a:miter/>
                <a:headEnd type="none" w="med" len="med"/>
                <a:tailEnd type="none" w="med" len="med"/>
              </a:ln>
            </p:spPr>
            <p:txBody>
              <a:bodyPr vert="eaVert" wrap="none" anchor="ctr"/>
              <a:p>
                <a:pPr lvl="0" indent="0"/>
                <a:endParaRPr lang="zh-CN" altLang="en-US" dirty="0">
                  <a:latin typeface="Arial" panose="020B0604020202020204" pitchFamily="34" charset="0"/>
                  <a:ea typeface="宋体" panose="02010600030101010101" pitchFamily="2" charset="-122"/>
                </a:endParaRPr>
              </a:p>
            </p:txBody>
          </p:sp>
          <p:sp>
            <p:nvSpPr>
              <p:cNvPr id="14435" name="AutoShape 104"/>
              <p:cNvSpPr/>
              <p:nvPr/>
            </p:nvSpPr>
            <p:spPr>
              <a:xfrm>
                <a:off x="2592" y="2208"/>
                <a:ext cx="192" cy="192"/>
              </a:xfrm>
              <a:prstGeom prst="downArrow">
                <a:avLst>
                  <a:gd name="adj1" fmla="val 50000"/>
                  <a:gd name="adj2" fmla="val 25000"/>
                </a:avLst>
              </a:prstGeom>
              <a:solidFill>
                <a:schemeClr val="accent1"/>
              </a:solidFill>
              <a:ln w="9525" cap="flat" cmpd="sng">
                <a:solidFill>
                  <a:schemeClr val="tx1"/>
                </a:solidFill>
                <a:prstDash val="sysDot"/>
                <a:miter/>
                <a:headEnd type="none" w="med" len="med"/>
                <a:tailEnd type="none" w="med" len="med"/>
              </a:ln>
            </p:spPr>
            <p:txBody>
              <a:bodyPr vert="eaVert" wrap="none" anchor="ctr"/>
              <a:p>
                <a:pPr lvl="0" indent="0"/>
                <a:endParaRPr lang="zh-CN" altLang="en-US" dirty="0">
                  <a:latin typeface="Arial" panose="020B0604020202020204" pitchFamily="34" charset="0"/>
                  <a:ea typeface="宋体" panose="02010600030101010101" pitchFamily="2" charset="-122"/>
                </a:endParaRPr>
              </a:p>
            </p:txBody>
          </p:sp>
          <p:sp>
            <p:nvSpPr>
              <p:cNvPr id="14436" name="AutoShape 105"/>
              <p:cNvSpPr/>
              <p:nvPr/>
            </p:nvSpPr>
            <p:spPr>
              <a:xfrm>
                <a:off x="3456" y="2208"/>
                <a:ext cx="192" cy="192"/>
              </a:xfrm>
              <a:prstGeom prst="downArrow">
                <a:avLst>
                  <a:gd name="adj1" fmla="val 50000"/>
                  <a:gd name="adj2" fmla="val 25000"/>
                </a:avLst>
              </a:prstGeom>
              <a:solidFill>
                <a:schemeClr val="accent1"/>
              </a:solidFill>
              <a:ln w="9525" cap="flat" cmpd="sng">
                <a:solidFill>
                  <a:schemeClr val="tx1"/>
                </a:solidFill>
                <a:prstDash val="sysDot"/>
                <a:miter/>
                <a:headEnd type="none" w="med" len="med"/>
                <a:tailEnd type="none" w="med" len="med"/>
              </a:ln>
            </p:spPr>
            <p:txBody>
              <a:bodyPr vert="eaVert" wrap="none" anchor="ctr"/>
              <a:p>
                <a:pPr lvl="0" indent="0"/>
                <a:endParaRPr lang="zh-CN" altLang="en-US" dirty="0">
                  <a:latin typeface="Arial" panose="020B0604020202020204" pitchFamily="34" charset="0"/>
                  <a:ea typeface="宋体" panose="02010600030101010101" pitchFamily="2" charset="-122"/>
                </a:endParaRPr>
              </a:p>
            </p:txBody>
          </p:sp>
          <p:sp>
            <p:nvSpPr>
              <p:cNvPr id="14437" name="AutoShape 106"/>
              <p:cNvSpPr/>
              <p:nvPr/>
            </p:nvSpPr>
            <p:spPr>
              <a:xfrm>
                <a:off x="4368" y="2208"/>
                <a:ext cx="192" cy="192"/>
              </a:xfrm>
              <a:prstGeom prst="downArrow">
                <a:avLst>
                  <a:gd name="adj1" fmla="val 50000"/>
                  <a:gd name="adj2" fmla="val 25000"/>
                </a:avLst>
              </a:prstGeom>
              <a:solidFill>
                <a:schemeClr val="accent1"/>
              </a:solidFill>
              <a:ln w="9525" cap="flat" cmpd="sng">
                <a:solidFill>
                  <a:schemeClr val="tx1"/>
                </a:solidFill>
                <a:prstDash val="sysDot"/>
                <a:miter/>
                <a:headEnd type="none" w="med" len="med"/>
                <a:tailEnd type="none" w="med" len="med"/>
              </a:ln>
            </p:spPr>
            <p:txBody>
              <a:bodyPr vert="eaVert" wrap="none" anchor="ctr"/>
              <a:p>
                <a:pPr lvl="0" indent="0"/>
                <a:endParaRPr lang="zh-CN" altLang="en-US" dirty="0">
                  <a:latin typeface="Arial" panose="020B0604020202020204" pitchFamily="34" charset="0"/>
                  <a:ea typeface="宋体" panose="02010600030101010101" pitchFamily="2" charset="-122"/>
                </a:endParaRPr>
              </a:p>
            </p:txBody>
          </p:sp>
          <p:sp>
            <p:nvSpPr>
              <p:cNvPr id="14438" name="AutoShape 107"/>
              <p:cNvSpPr/>
              <p:nvPr/>
            </p:nvSpPr>
            <p:spPr>
              <a:xfrm>
                <a:off x="5136" y="2208"/>
                <a:ext cx="192" cy="192"/>
              </a:xfrm>
              <a:prstGeom prst="downArrow">
                <a:avLst>
                  <a:gd name="adj1" fmla="val 50000"/>
                  <a:gd name="adj2" fmla="val 25000"/>
                </a:avLst>
              </a:prstGeom>
              <a:solidFill>
                <a:schemeClr val="accent1"/>
              </a:solidFill>
              <a:ln w="9525" cap="flat" cmpd="sng">
                <a:solidFill>
                  <a:schemeClr val="tx1"/>
                </a:solidFill>
                <a:prstDash val="sysDot"/>
                <a:miter/>
                <a:headEnd type="none" w="med" len="med"/>
                <a:tailEnd type="none" w="med" len="med"/>
              </a:ln>
            </p:spPr>
            <p:txBody>
              <a:bodyPr vert="eaVert" wrap="none" anchor="ctr"/>
              <a:p>
                <a:pPr lvl="0" indent="0"/>
                <a:endParaRPr lang="zh-CN" altLang="en-US" dirty="0">
                  <a:latin typeface="Arial" panose="020B0604020202020204" pitchFamily="34" charset="0"/>
                  <a:ea typeface="宋体" panose="02010600030101010101" pitchFamily="2" charset="-122"/>
                </a:endParaRPr>
              </a:p>
            </p:txBody>
          </p:sp>
        </p:grpSp>
        <p:grpSp>
          <p:nvGrpSpPr>
            <p:cNvPr id="14439" name="Group 108"/>
            <p:cNvGrpSpPr/>
            <p:nvPr/>
          </p:nvGrpSpPr>
          <p:grpSpPr>
            <a:xfrm>
              <a:off x="576" y="2233"/>
              <a:ext cx="4992" cy="214"/>
              <a:chOff x="576" y="2965"/>
              <a:chExt cx="4992" cy="214"/>
            </a:xfrm>
          </p:grpSpPr>
          <p:sp>
            <p:nvSpPr>
              <p:cNvPr id="14440" name="AutoShape 109"/>
              <p:cNvSpPr/>
              <p:nvPr/>
            </p:nvSpPr>
            <p:spPr>
              <a:xfrm>
                <a:off x="576" y="2965"/>
                <a:ext cx="720" cy="203"/>
              </a:xfrm>
              <a:prstGeom prst="wedgeRectCallout">
                <a:avLst>
                  <a:gd name="adj1" fmla="val -22500"/>
                  <a:gd name="adj2" fmla="val 12560"/>
                </a:avLst>
              </a:prstGeom>
              <a:solidFill>
                <a:srgbClr val="FFFFCC"/>
              </a:solidFill>
              <a:ln w="38100" cap="flat" cmpd="dbl">
                <a:solidFill>
                  <a:srgbClr val="FF00FF"/>
                </a:solidFill>
                <a:prstDash val="solid"/>
                <a:miter/>
                <a:headEnd type="none" w="med" len="med"/>
                <a:tailEnd type="none" w="med" len="med"/>
              </a:ln>
            </p:spPr>
            <p:txBody>
              <a:bodyPr anchor="t"/>
              <a:p>
                <a:pPr lvl="0" indent="0" algn="ctr">
                  <a:lnSpc>
                    <a:spcPct val="80000"/>
                  </a:lnSpc>
                </a:pPr>
                <a:r>
                  <a:rPr lang="zh-CN" altLang="en-US" b="1" dirty="0">
                    <a:solidFill>
                      <a:srgbClr val="0000FF"/>
                    </a:solidFill>
                    <a:latin typeface="Arial" panose="020B0604020202020204" pitchFamily="34" charset="0"/>
                    <a:ea typeface="宋体" panose="02010600030101010101" pitchFamily="2" charset="-122"/>
                  </a:rPr>
                  <a:t>账户设置</a:t>
                </a:r>
                <a:endParaRPr lang="zh-CN" altLang="en-US" b="1" dirty="0">
                  <a:solidFill>
                    <a:srgbClr val="0000FF"/>
                  </a:solidFill>
                  <a:latin typeface="Arial" panose="020B0604020202020204" pitchFamily="34" charset="0"/>
                  <a:ea typeface="宋体" panose="02010600030101010101" pitchFamily="2" charset="-122"/>
                </a:endParaRPr>
              </a:p>
            </p:txBody>
          </p:sp>
          <p:sp>
            <p:nvSpPr>
              <p:cNvPr id="14441" name="AutoShape 110"/>
              <p:cNvSpPr/>
              <p:nvPr/>
            </p:nvSpPr>
            <p:spPr>
              <a:xfrm>
                <a:off x="1488" y="2976"/>
                <a:ext cx="720" cy="203"/>
              </a:xfrm>
              <a:prstGeom prst="wedgeRectCallout">
                <a:avLst>
                  <a:gd name="adj1" fmla="val -22500"/>
                  <a:gd name="adj2" fmla="val 12560"/>
                </a:avLst>
              </a:prstGeom>
              <a:solidFill>
                <a:srgbClr val="FFFFCC"/>
              </a:solidFill>
              <a:ln w="38100" cap="flat" cmpd="dbl">
                <a:solidFill>
                  <a:srgbClr val="FF00FF"/>
                </a:solidFill>
                <a:prstDash val="solid"/>
                <a:miter/>
                <a:headEnd type="none" w="med" len="med"/>
                <a:tailEnd type="none" w="med" len="med"/>
              </a:ln>
            </p:spPr>
            <p:txBody>
              <a:bodyPr anchor="t"/>
              <a:p>
                <a:pPr lvl="0" indent="0" algn="ctr">
                  <a:lnSpc>
                    <a:spcPct val="80000"/>
                  </a:lnSpc>
                </a:pPr>
                <a:r>
                  <a:rPr lang="zh-CN" altLang="en-US" b="1" dirty="0">
                    <a:solidFill>
                      <a:srgbClr val="0000FF"/>
                    </a:solidFill>
                    <a:latin typeface="Arial" panose="020B0604020202020204" pitchFamily="34" charset="0"/>
                    <a:ea typeface="宋体" panose="02010600030101010101" pitchFamily="2" charset="-122"/>
                  </a:rPr>
                  <a:t>账户设置</a:t>
                </a:r>
                <a:endParaRPr lang="zh-CN" altLang="en-US" b="1" dirty="0">
                  <a:solidFill>
                    <a:srgbClr val="0000FF"/>
                  </a:solidFill>
                  <a:latin typeface="Arial" panose="020B0604020202020204" pitchFamily="34" charset="0"/>
                  <a:ea typeface="宋体" panose="02010600030101010101" pitchFamily="2" charset="-122"/>
                </a:endParaRPr>
              </a:p>
            </p:txBody>
          </p:sp>
          <p:sp>
            <p:nvSpPr>
              <p:cNvPr id="14442" name="AutoShape 111"/>
              <p:cNvSpPr/>
              <p:nvPr/>
            </p:nvSpPr>
            <p:spPr>
              <a:xfrm>
                <a:off x="2352" y="2976"/>
                <a:ext cx="720" cy="203"/>
              </a:xfrm>
              <a:prstGeom prst="wedgeRectCallout">
                <a:avLst>
                  <a:gd name="adj1" fmla="val -22500"/>
                  <a:gd name="adj2" fmla="val 12560"/>
                </a:avLst>
              </a:prstGeom>
              <a:solidFill>
                <a:srgbClr val="FFFFCC"/>
              </a:solidFill>
              <a:ln w="38100" cap="flat" cmpd="dbl">
                <a:solidFill>
                  <a:srgbClr val="FF00FF"/>
                </a:solidFill>
                <a:prstDash val="solid"/>
                <a:miter/>
                <a:headEnd type="none" w="med" len="med"/>
                <a:tailEnd type="none" w="med" len="med"/>
              </a:ln>
            </p:spPr>
            <p:txBody>
              <a:bodyPr anchor="t"/>
              <a:p>
                <a:pPr lvl="0" indent="0" algn="ctr">
                  <a:lnSpc>
                    <a:spcPct val="80000"/>
                  </a:lnSpc>
                </a:pPr>
                <a:r>
                  <a:rPr lang="zh-CN" altLang="en-US" b="1" dirty="0">
                    <a:solidFill>
                      <a:srgbClr val="0000FF"/>
                    </a:solidFill>
                    <a:latin typeface="Arial" panose="020B0604020202020204" pitchFamily="34" charset="0"/>
                    <a:ea typeface="宋体" panose="02010600030101010101" pitchFamily="2" charset="-122"/>
                  </a:rPr>
                  <a:t>账户设置</a:t>
                </a:r>
                <a:endParaRPr lang="zh-CN" altLang="en-US" b="1" dirty="0">
                  <a:solidFill>
                    <a:srgbClr val="0000FF"/>
                  </a:solidFill>
                  <a:latin typeface="Arial" panose="020B0604020202020204" pitchFamily="34" charset="0"/>
                  <a:ea typeface="宋体" panose="02010600030101010101" pitchFamily="2" charset="-122"/>
                </a:endParaRPr>
              </a:p>
            </p:txBody>
          </p:sp>
          <p:sp>
            <p:nvSpPr>
              <p:cNvPr id="14443" name="AutoShape 112"/>
              <p:cNvSpPr/>
              <p:nvPr/>
            </p:nvSpPr>
            <p:spPr>
              <a:xfrm>
                <a:off x="3168" y="2976"/>
                <a:ext cx="720" cy="203"/>
              </a:xfrm>
              <a:prstGeom prst="wedgeRectCallout">
                <a:avLst>
                  <a:gd name="adj1" fmla="val -22500"/>
                  <a:gd name="adj2" fmla="val 12560"/>
                </a:avLst>
              </a:prstGeom>
              <a:solidFill>
                <a:srgbClr val="FFFFCC"/>
              </a:solidFill>
              <a:ln w="38100" cap="flat" cmpd="dbl">
                <a:solidFill>
                  <a:srgbClr val="FF00FF"/>
                </a:solidFill>
                <a:prstDash val="solid"/>
                <a:miter/>
                <a:headEnd type="none" w="med" len="med"/>
                <a:tailEnd type="none" w="med" len="med"/>
              </a:ln>
            </p:spPr>
            <p:txBody>
              <a:bodyPr anchor="t"/>
              <a:p>
                <a:pPr lvl="0" indent="0" algn="ctr">
                  <a:lnSpc>
                    <a:spcPct val="80000"/>
                  </a:lnSpc>
                </a:pPr>
                <a:r>
                  <a:rPr lang="zh-CN" altLang="en-US" b="1" dirty="0">
                    <a:solidFill>
                      <a:srgbClr val="0000FF"/>
                    </a:solidFill>
                    <a:latin typeface="Arial" panose="020B0604020202020204" pitchFamily="34" charset="0"/>
                    <a:ea typeface="宋体" panose="02010600030101010101" pitchFamily="2" charset="-122"/>
                  </a:rPr>
                  <a:t>账户设置</a:t>
                </a:r>
                <a:endParaRPr lang="zh-CN" altLang="en-US" b="1" dirty="0">
                  <a:solidFill>
                    <a:srgbClr val="0000FF"/>
                  </a:solidFill>
                  <a:latin typeface="Arial" panose="020B0604020202020204" pitchFamily="34" charset="0"/>
                  <a:ea typeface="宋体" panose="02010600030101010101" pitchFamily="2" charset="-122"/>
                </a:endParaRPr>
              </a:p>
            </p:txBody>
          </p:sp>
          <p:sp>
            <p:nvSpPr>
              <p:cNvPr id="14444" name="AutoShape 113"/>
              <p:cNvSpPr/>
              <p:nvPr/>
            </p:nvSpPr>
            <p:spPr>
              <a:xfrm>
                <a:off x="4032" y="2976"/>
                <a:ext cx="720" cy="203"/>
              </a:xfrm>
              <a:prstGeom prst="wedgeRectCallout">
                <a:avLst>
                  <a:gd name="adj1" fmla="val -22500"/>
                  <a:gd name="adj2" fmla="val 12560"/>
                </a:avLst>
              </a:prstGeom>
              <a:solidFill>
                <a:srgbClr val="FFFFCC"/>
              </a:solidFill>
              <a:ln w="38100" cap="flat" cmpd="dbl">
                <a:solidFill>
                  <a:srgbClr val="FF00FF"/>
                </a:solidFill>
                <a:prstDash val="solid"/>
                <a:miter/>
                <a:headEnd type="none" w="med" len="med"/>
                <a:tailEnd type="none" w="med" len="med"/>
              </a:ln>
            </p:spPr>
            <p:txBody>
              <a:bodyPr anchor="t"/>
              <a:p>
                <a:pPr lvl="0" indent="0" algn="ctr">
                  <a:lnSpc>
                    <a:spcPct val="80000"/>
                  </a:lnSpc>
                </a:pPr>
                <a:r>
                  <a:rPr lang="zh-CN" altLang="en-US" b="1" dirty="0">
                    <a:solidFill>
                      <a:srgbClr val="0000FF"/>
                    </a:solidFill>
                    <a:latin typeface="Arial" panose="020B0604020202020204" pitchFamily="34" charset="0"/>
                    <a:ea typeface="宋体" panose="02010600030101010101" pitchFamily="2" charset="-122"/>
                  </a:rPr>
                  <a:t>账户设置</a:t>
                </a:r>
                <a:endParaRPr lang="zh-CN" altLang="en-US" b="1" dirty="0">
                  <a:solidFill>
                    <a:srgbClr val="0000FF"/>
                  </a:solidFill>
                  <a:latin typeface="Arial" panose="020B0604020202020204" pitchFamily="34" charset="0"/>
                  <a:ea typeface="宋体" panose="02010600030101010101" pitchFamily="2" charset="-122"/>
                </a:endParaRPr>
              </a:p>
            </p:txBody>
          </p:sp>
          <p:sp>
            <p:nvSpPr>
              <p:cNvPr id="14445" name="AutoShape 114"/>
              <p:cNvSpPr/>
              <p:nvPr/>
            </p:nvSpPr>
            <p:spPr>
              <a:xfrm>
                <a:off x="4848" y="2976"/>
                <a:ext cx="720" cy="203"/>
              </a:xfrm>
              <a:prstGeom prst="wedgeRectCallout">
                <a:avLst>
                  <a:gd name="adj1" fmla="val -22500"/>
                  <a:gd name="adj2" fmla="val 12560"/>
                </a:avLst>
              </a:prstGeom>
              <a:solidFill>
                <a:srgbClr val="FFFFCC"/>
              </a:solidFill>
              <a:ln w="38100" cap="flat" cmpd="dbl">
                <a:solidFill>
                  <a:srgbClr val="FF00FF"/>
                </a:solidFill>
                <a:prstDash val="solid"/>
                <a:miter/>
                <a:headEnd type="none" w="med" len="med"/>
                <a:tailEnd type="none" w="med" len="med"/>
              </a:ln>
            </p:spPr>
            <p:txBody>
              <a:bodyPr anchor="t"/>
              <a:p>
                <a:pPr lvl="0" indent="0" algn="ctr">
                  <a:lnSpc>
                    <a:spcPct val="80000"/>
                  </a:lnSpc>
                </a:pPr>
                <a:r>
                  <a:rPr lang="zh-CN" altLang="en-US" b="1" dirty="0">
                    <a:solidFill>
                      <a:srgbClr val="0000FF"/>
                    </a:solidFill>
                    <a:latin typeface="Arial" panose="020B0604020202020204" pitchFamily="34" charset="0"/>
                    <a:ea typeface="宋体" panose="02010600030101010101" pitchFamily="2" charset="-122"/>
                  </a:rPr>
                  <a:t>账户设置</a:t>
                </a:r>
                <a:endParaRPr lang="zh-CN" altLang="en-US" b="1" dirty="0">
                  <a:solidFill>
                    <a:srgbClr val="0000FF"/>
                  </a:solidFill>
                  <a:latin typeface="Arial" panose="020B0604020202020204" pitchFamily="34" charset="0"/>
                  <a:ea typeface="宋体" panose="02010600030101010101" pitchFamily="2" charset="-122"/>
                </a:endParaRPr>
              </a:p>
            </p:txBody>
          </p:sp>
        </p:grpSp>
      </p:grpSp>
      <p:sp>
        <p:nvSpPr>
          <p:cNvPr id="12294" name="AutoShape 6"/>
          <p:cNvSpPr/>
          <p:nvPr/>
        </p:nvSpPr>
        <p:spPr>
          <a:xfrm>
            <a:off x="3429000" y="3657600"/>
            <a:ext cx="2743200" cy="762000"/>
          </a:xfrm>
          <a:prstGeom prst="wedgeRoundRectCallout">
            <a:avLst>
              <a:gd name="adj1" fmla="val 5384"/>
              <a:gd name="adj2" fmla="val 28125"/>
              <a:gd name="adj3" fmla="val 16667"/>
            </a:avLst>
          </a:prstGeom>
          <a:solidFill>
            <a:srgbClr val="CCFFFF"/>
          </a:solidFill>
          <a:ln w="9525" cap="flat" cmpd="sng">
            <a:solidFill>
              <a:srgbClr val="000000"/>
            </a:solidFill>
            <a:prstDash val="sysDot"/>
            <a:miter/>
            <a:headEnd type="none" w="med" len="med"/>
            <a:tailEnd type="none" w="med" len="med"/>
          </a:ln>
        </p:spPr>
        <p:txBody>
          <a:bodyPr anchor="t"/>
          <a:p>
            <a:pPr lvl="0" indent="0" algn="just"/>
            <a:r>
              <a:rPr lang="en-US" altLang="zh-CN" sz="2000" b="1" dirty="0">
                <a:solidFill>
                  <a:srgbClr val="0000FF"/>
                </a:solidFill>
                <a:latin typeface="宋体" panose="02010600030101010101" pitchFamily="2" charset="-122"/>
                <a:ea typeface="宋体" panose="02010600030101010101" pitchFamily="2" charset="-122"/>
              </a:rPr>
              <a:t>(3)</a:t>
            </a:r>
            <a:r>
              <a:rPr lang="zh-CN" altLang="en-US" sz="2000" b="1" dirty="0">
                <a:latin typeface="Arial" panose="020B0604020202020204" pitchFamily="34" charset="0"/>
                <a:ea typeface="宋体" panose="02010600030101010101" pitchFamily="2" charset="-122"/>
              </a:rPr>
              <a:t>满足账务处理需要又应相对稳定</a:t>
            </a:r>
            <a:endParaRPr lang="zh-CN" altLang="en-US" sz="2000" b="1" dirty="0">
              <a:latin typeface="Arial" panose="020B0604020202020204" pitchFamily="34" charset="0"/>
              <a:ea typeface="宋体" panose="02010600030101010101" pitchFamily="2" charset="-122"/>
            </a:endParaRPr>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slide(fromBottom)">
                                      <p:cBhvr>
                                        <p:cTn id="7" dur="2000"/>
                                        <p:tgtEl>
                                          <p:spTgt spid="1229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2293"/>
                                        </p:tgtEl>
                                        <p:attrNameLst>
                                          <p:attrName>style.visibility</p:attrName>
                                        </p:attrNameLst>
                                      </p:cBhvr>
                                      <p:to>
                                        <p:strVal val="visible"/>
                                      </p:to>
                                    </p:set>
                                    <p:animEffect transition="in" filter="slide(fromTop)">
                                      <p:cBhvr>
                                        <p:cTn id="12" dur="2000"/>
                                        <p:tgtEl>
                                          <p:spTgt spid="12293"/>
                                        </p:tgtEl>
                                      </p:cBhvr>
                                    </p:animEffect>
                                  </p:childTnLst>
                                </p:cTn>
                              </p:par>
                            </p:childTnLst>
                          </p:cTn>
                        </p:par>
                        <p:par>
                          <p:cTn id="13" fill="hold">
                            <p:stCondLst>
                              <p:cond delay="2000"/>
                            </p:stCondLst>
                            <p:childTnLst>
                              <p:par>
                                <p:cTn id="14" presetID="55" presetClass="entr" presetSubtype="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1000" fill="hold"/>
                                        <p:tgtEl>
                                          <p:spTgt spid="15"/>
                                        </p:tgtEl>
                                        <p:attrNameLst>
                                          <p:attrName>ppt_w</p:attrName>
                                        </p:attrNameLst>
                                      </p:cBhvr>
                                      <p:tavLst>
                                        <p:tav tm="0">
                                          <p:val>
                                            <p:strVal val="#ppt_w*0.70"/>
                                          </p:val>
                                        </p:tav>
                                        <p:tav tm="100000">
                                          <p:val>
                                            <p:strVal val="#ppt_w"/>
                                          </p:val>
                                        </p:tav>
                                      </p:tavLst>
                                    </p:anim>
                                    <p:anim calcmode="lin" valueType="num">
                                      <p:cBhvr>
                                        <p:cTn id="17" dur="1000" fill="hold"/>
                                        <p:tgtEl>
                                          <p:spTgt spid="15"/>
                                        </p:tgtEl>
                                        <p:attrNameLst>
                                          <p:attrName>ppt_h</p:attrName>
                                        </p:attrNameLst>
                                      </p:cBhvr>
                                      <p:tavLst>
                                        <p:tav tm="0">
                                          <p:val>
                                            <p:strVal val="#ppt_h"/>
                                          </p:val>
                                        </p:tav>
                                        <p:tav tm="100000">
                                          <p:val>
                                            <p:strVal val="#ppt_h"/>
                                          </p:val>
                                        </p:tav>
                                      </p:tavLst>
                                    </p:anim>
                                    <p:animEffect transition="in" filter="fade">
                                      <p:cBhvr>
                                        <p:cTn id="18" dur="10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1" fill="hold" grpId="0" nodeType="clickEffect">
                                  <p:stCondLst>
                                    <p:cond delay="0"/>
                                  </p:stCondLst>
                                  <p:childTnLst>
                                    <p:set>
                                      <p:cBhvr>
                                        <p:cTn id="22" dur="1" fill="hold">
                                          <p:stCondLst>
                                            <p:cond delay="0"/>
                                          </p:stCondLst>
                                        </p:cTn>
                                        <p:tgtEl>
                                          <p:spTgt spid="12294"/>
                                        </p:tgtEl>
                                        <p:attrNameLst>
                                          <p:attrName>style.visibility</p:attrName>
                                        </p:attrNameLst>
                                      </p:cBhvr>
                                      <p:to>
                                        <p:strVal val="visible"/>
                                      </p:to>
                                    </p:set>
                                    <p:animEffect transition="in" filter="slide(fromTop)">
                                      <p:cBhvr>
                                        <p:cTn id="23" dur="2000"/>
                                        <p:tgtEl>
                                          <p:spTgt spid="12294"/>
                                        </p:tgtEl>
                                      </p:cBhvr>
                                    </p:animEffect>
                                  </p:childTnLst>
                                </p:cTn>
                              </p:par>
                            </p:childTnLst>
                          </p:cTn>
                        </p:par>
                        <p:par>
                          <p:cTn id="24" fill="hold">
                            <p:stCondLst>
                              <p:cond delay="2000"/>
                            </p:stCondLst>
                            <p:childTnLst>
                              <p:par>
                                <p:cTn id="25" presetID="18" presetClass="entr" presetSubtype="6"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strips(downRight)">
                                      <p:cBhvr>
                                        <p:cTn id="27" dur="20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1" fill="hold" grpId="0" nodeType="clickEffect">
                                  <p:stCondLst>
                                    <p:cond delay="0"/>
                                  </p:stCondLst>
                                  <p:childTnLst>
                                    <p:set>
                                      <p:cBhvr>
                                        <p:cTn id="31" dur="1" fill="hold">
                                          <p:stCondLst>
                                            <p:cond delay="0"/>
                                          </p:stCondLst>
                                        </p:cTn>
                                        <p:tgtEl>
                                          <p:spTgt spid="12295"/>
                                        </p:tgtEl>
                                        <p:attrNameLst>
                                          <p:attrName>style.visibility</p:attrName>
                                        </p:attrNameLst>
                                      </p:cBhvr>
                                      <p:to>
                                        <p:strVal val="visible"/>
                                      </p:to>
                                    </p:set>
                                    <p:animEffect transition="in" filter="slide(fromTop)">
                                      <p:cBhvr>
                                        <p:cTn id="32" dur="2000"/>
                                        <p:tgtEl>
                                          <p:spTgt spid="12295"/>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1" fill="hold" grpId="0" nodeType="clickEffect">
                                  <p:stCondLst>
                                    <p:cond delay="0"/>
                                  </p:stCondLst>
                                  <p:childTnLst>
                                    <p:set>
                                      <p:cBhvr>
                                        <p:cTn id="36" dur="1" fill="hold">
                                          <p:stCondLst>
                                            <p:cond delay="0"/>
                                          </p:stCondLst>
                                        </p:cTn>
                                        <p:tgtEl>
                                          <p:spTgt spid="12296"/>
                                        </p:tgtEl>
                                        <p:attrNameLst>
                                          <p:attrName>style.visibility</p:attrName>
                                        </p:attrNameLst>
                                      </p:cBhvr>
                                      <p:to>
                                        <p:strVal val="visible"/>
                                      </p:to>
                                    </p:set>
                                    <p:animEffect transition="in" filter="slide(fromTop)">
                                      <p:cBhvr>
                                        <p:cTn id="37" dur="2000"/>
                                        <p:tgtEl>
                                          <p:spTgt spid="12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bldLvl="0" animBg="1"/>
      <p:bldP spid="12293" grpId="0" bldLvl="0" animBg="1"/>
      <p:bldP spid="12295" grpId="0" bldLvl="0" animBg="1"/>
      <p:bldP spid="12296" grpId="0" bldLvl="0" animBg="1"/>
      <p:bldP spid="12294"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3"/>
          <p:cNvSpPr>
            <a:spLocks noGrp="1"/>
          </p:cNvSpPr>
          <p:nvPr>
            <p:ph idx="1"/>
          </p:nvPr>
        </p:nvSpPr>
        <p:spPr>
          <a:xfrm>
            <a:off x="457200" y="457200"/>
            <a:ext cx="8458200" cy="5198110"/>
          </a:xfrm>
        </p:spPr>
        <p:txBody>
          <a:bodyPr wrap="square" lIns="91440" tIns="45720" rIns="91440" bIns="45720" anchor="t"/>
          <a:p>
            <a:pPr marL="0" indent="0" eaLnBrk="1" hangingPunct="1">
              <a:buNone/>
            </a:pPr>
            <a:r>
              <a:rPr lang="zh-CN" altLang="en-US" sz="2800" b="1" dirty="0"/>
              <a:t>三、会计科目的级次</a:t>
            </a:r>
            <a:endParaRPr lang="zh-CN" altLang="en-US" sz="2800" b="1" dirty="0"/>
          </a:p>
          <a:p>
            <a:pPr marL="0" indent="0" eaLnBrk="1" hangingPunct="1">
              <a:buNone/>
            </a:pPr>
            <a:r>
              <a:rPr lang="zh-CN" altLang="en-US" sz="2400" b="1" dirty="0"/>
              <a:t>（一）按照反映的经济内容划分</a:t>
            </a:r>
            <a:endParaRPr lang="zh-CN" altLang="en-US" sz="2400" b="1" dirty="0"/>
          </a:p>
          <a:p>
            <a:pPr marL="0" indent="0" eaLnBrk="1" hangingPunct="1">
              <a:lnSpc>
                <a:spcPct val="150000"/>
              </a:lnSpc>
              <a:buNone/>
            </a:pPr>
            <a:r>
              <a:rPr lang="zh-CN" altLang="en-US" sz="2400" dirty="0">
                <a:latin typeface="楷体" panose="02010609060101010101" charset="-122"/>
                <a:ea typeface="楷体" panose="02010609060101010101" charset="-122"/>
              </a:rPr>
              <a:t> 资产类、负债类、所有者权益类、成本类和损益类。</a:t>
            </a:r>
            <a:endParaRPr lang="zh-CN" altLang="en-US" sz="2400" dirty="0">
              <a:latin typeface="楷体" panose="02010609060101010101" charset="-122"/>
              <a:ea typeface="楷体" panose="02010609060101010101" charset="-122"/>
            </a:endParaRPr>
          </a:p>
          <a:p>
            <a:pPr marL="0" indent="0" eaLnBrk="1" hangingPunct="1">
              <a:lnSpc>
                <a:spcPct val="150000"/>
              </a:lnSpc>
              <a:buNone/>
            </a:pPr>
            <a:r>
              <a:rPr lang="zh-CN" altLang="en-US" sz="2400" b="1" dirty="0"/>
              <a:t>（二）按照会计科目的隶属关系划分</a:t>
            </a:r>
            <a:endParaRPr lang="zh-CN" altLang="en-US" sz="2400" b="1" dirty="0"/>
          </a:p>
          <a:p>
            <a:pPr marL="0" indent="0" eaLnBrk="1" hangingPunct="1">
              <a:lnSpc>
                <a:spcPct val="150000"/>
              </a:lnSpc>
              <a:buNone/>
            </a:pPr>
            <a:r>
              <a:rPr lang="en-US" altLang="zh-CN" sz="2400" b="1" dirty="0"/>
              <a:t> 1.</a:t>
            </a:r>
            <a:r>
              <a:rPr lang="zh-CN" altLang="en-US" sz="2400" b="1" dirty="0"/>
              <a:t>总账科目</a:t>
            </a:r>
            <a:endParaRPr lang="zh-CN" altLang="en-US" sz="2400" b="1" dirty="0">
              <a:solidFill>
                <a:srgbClr val="FF0000"/>
              </a:solidFill>
              <a:latin typeface="楷体" panose="02010609060101010101" charset="-122"/>
              <a:ea typeface="楷体" panose="02010609060101010101" charset="-122"/>
            </a:endParaRPr>
          </a:p>
          <a:p>
            <a:pPr marL="0" indent="0" eaLnBrk="1" hangingPunct="1">
              <a:lnSpc>
                <a:spcPct val="150000"/>
              </a:lnSpc>
              <a:buNone/>
            </a:pPr>
            <a:r>
              <a:rPr lang="zh-CN" altLang="en-US" sz="2400" dirty="0">
                <a:solidFill>
                  <a:srgbClr val="FF0000"/>
                </a:solidFill>
                <a:latin typeface="楷体" panose="02010609060101010101" charset="-122"/>
                <a:ea typeface="楷体" panose="02010609060101010101" charset="-122"/>
              </a:rPr>
              <a:t>    ★</a:t>
            </a:r>
            <a:r>
              <a:rPr lang="zh-CN" altLang="en-US" sz="2400" dirty="0">
                <a:latin typeface="楷体" panose="02010609060101010101" charset="-122"/>
                <a:ea typeface="楷体" panose="02010609060101010101" charset="-122"/>
              </a:rPr>
              <a:t>是对会计要素内容进行</a:t>
            </a:r>
            <a:r>
              <a:rPr lang="zh-CN" altLang="en-US" sz="2400" b="1" dirty="0">
                <a:solidFill>
                  <a:srgbClr val="FF0000"/>
                </a:solidFill>
                <a:latin typeface="楷体" panose="02010609060101010101" charset="-122"/>
                <a:ea typeface="楷体" panose="02010609060101010101" charset="-122"/>
              </a:rPr>
              <a:t>总括分类</a:t>
            </a:r>
            <a:r>
              <a:rPr lang="zh-CN" altLang="en-US" sz="2400" dirty="0">
                <a:latin typeface="楷体" panose="02010609060101010101" charset="-122"/>
                <a:ea typeface="楷体" panose="02010609060101010101" charset="-122"/>
              </a:rPr>
              <a:t>形成的项目，也称一级科目。</a:t>
            </a:r>
            <a:endParaRPr lang="zh-CN" altLang="en-US" sz="2400" dirty="0">
              <a:latin typeface="楷体" panose="02010609060101010101" charset="-122"/>
              <a:ea typeface="楷体" panose="02010609060101010101" charset="-122"/>
            </a:endParaRPr>
          </a:p>
          <a:p>
            <a:pPr marL="0" indent="0" eaLnBrk="1" hangingPunct="1">
              <a:lnSpc>
                <a:spcPct val="150000"/>
              </a:lnSpc>
              <a:buNone/>
            </a:pPr>
            <a:r>
              <a:rPr lang="zh-CN" altLang="en-US" sz="2400" dirty="0">
                <a:latin typeface="楷体" panose="02010609060101010101" charset="-122"/>
                <a:ea typeface="楷体" panose="02010609060101010101" charset="-122"/>
              </a:rPr>
              <a:t>    是对会计要素具体内容进行总分类核算的依据，利用总分类科目设置的账户</a:t>
            </a:r>
            <a:r>
              <a:rPr lang="zh-CN" altLang="en-US" sz="2400" b="1" dirty="0">
                <a:solidFill>
                  <a:srgbClr val="FF0000"/>
                </a:solidFill>
                <a:latin typeface="楷体" panose="02010609060101010101" charset="-122"/>
                <a:ea typeface="楷体" panose="02010609060101010101" charset="-122"/>
              </a:rPr>
              <a:t>可以提供总括的信息</a:t>
            </a:r>
            <a:r>
              <a:rPr lang="zh-CN" altLang="en-US" sz="2400" dirty="0">
                <a:latin typeface="楷体" panose="02010609060101010101" charset="-122"/>
                <a:ea typeface="楷体" panose="02010609060101010101" charset="-122"/>
              </a:rPr>
              <a:t>。</a:t>
            </a:r>
            <a:endParaRPr lang="zh-CN" altLang="en-US" sz="2400" dirty="0">
              <a:latin typeface="楷体" panose="02010609060101010101" charset="-122"/>
              <a:ea typeface="楷体" panose="02010609060101010101" charset="-122"/>
            </a:endParaRPr>
          </a:p>
        </p:txBody>
      </p:sp>
      <p:sp>
        <p:nvSpPr>
          <p:cNvPr id="15365" name="Rectangle 5"/>
          <p:cNvSpPr/>
          <p:nvPr/>
        </p:nvSpPr>
        <p:spPr>
          <a:xfrm>
            <a:off x="-196215" y="5655945"/>
            <a:ext cx="8229600" cy="685800"/>
          </a:xfrm>
          <a:prstGeom prst="rect">
            <a:avLst/>
          </a:prstGeom>
          <a:noFill/>
          <a:ln w="9525">
            <a:noFill/>
          </a:ln>
        </p:spPr>
        <p:txBody>
          <a:bodyPr anchor="t"/>
          <a:p>
            <a:pPr lvl="0" indent="0">
              <a:spcBef>
                <a:spcPct val="20000"/>
              </a:spcBef>
            </a:pPr>
            <a:r>
              <a:rPr lang="en-US" altLang="zh-CN" sz="3200" b="1" dirty="0">
                <a:solidFill>
                  <a:srgbClr val="FF0000"/>
                </a:solidFill>
                <a:latin typeface="Arial" panose="020B0604020202020204" pitchFamily="34" charset="0"/>
                <a:ea typeface="宋体" panose="02010600030101010101" pitchFamily="2" charset="-122"/>
              </a:rPr>
              <a:t>        </a:t>
            </a:r>
            <a:r>
              <a:rPr lang="zh-CN" altLang="en-US" sz="2800" b="1" dirty="0">
                <a:latin typeface="楷体" panose="02010609060101010101" charset="-122"/>
                <a:ea typeface="楷体" panose="02010609060101010101" charset="-122"/>
              </a:rPr>
              <a:t>见教材表</a:t>
            </a:r>
            <a:r>
              <a:rPr lang="en-US" altLang="zh-CN" sz="2800" b="1" dirty="0">
                <a:latin typeface="楷体" panose="02010609060101010101" charset="-122"/>
                <a:ea typeface="楷体" panose="02010609060101010101" charset="-122"/>
              </a:rPr>
              <a:t>3—1</a:t>
            </a:r>
            <a:r>
              <a:rPr lang="zh-CN" altLang="en-US" sz="2800" b="1" dirty="0">
                <a:latin typeface="楷体" panose="02010609060101010101" charset="-122"/>
                <a:ea typeface="楷体" panose="02010609060101010101" charset="-122"/>
              </a:rPr>
              <a:t>。</a:t>
            </a:r>
            <a:endParaRPr lang="zh-CN" altLang="en-US" sz="2800" b="1" dirty="0">
              <a:latin typeface="楷体" panose="02010609060101010101" charset="-122"/>
              <a:ea typeface="楷体" panose="02010609060101010101" charset="-122"/>
            </a:endParaRPr>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5365"/>
                                        </p:tgtEl>
                                        <p:attrNameLst>
                                          <p:attrName>style.visibility</p:attrName>
                                        </p:attrNameLst>
                                      </p:cBhvr>
                                      <p:to>
                                        <p:strVal val="visible"/>
                                      </p:to>
                                    </p:set>
                                    <p:animEffect transition="in" filter="slide(fromTop)">
                                      <p:cBhvr>
                                        <p:cTn id="7" dur="2000"/>
                                        <p:tgtEl>
                                          <p:spTgt spid="15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13166</Words>
  <Application>WPS 演示</Application>
  <PresentationFormat>全屏显示(4:3)</PresentationFormat>
  <Paragraphs>2270</Paragraphs>
  <Slides>53</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53</vt:i4>
      </vt:variant>
    </vt:vector>
  </HeadingPairs>
  <TitlesOfParts>
    <vt:vector size="62" baseType="lpstr">
      <vt:lpstr>Arial</vt:lpstr>
      <vt:lpstr>宋体</vt:lpstr>
      <vt:lpstr>Wingdings</vt:lpstr>
      <vt:lpstr>黑体</vt:lpstr>
      <vt:lpstr>Times New Roman</vt:lpstr>
      <vt:lpstr>楷体</vt:lpstr>
      <vt:lpstr>微软雅黑</vt:lpstr>
      <vt:lpstr>Arial Unicode MS</vt:lpstr>
      <vt:lpstr>默认设计模板</vt:lpstr>
      <vt:lpstr>第三章  会计账户和复式记账</vt:lpstr>
      <vt:lpstr>第一节  会计科目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第三节 借贷复式记账法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②平衡原理：借贷记账法的记账规则</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thinkpad</cp:lastModifiedBy>
  <cp:revision>212</cp:revision>
  <dcterms:created xsi:type="dcterms:W3CDTF">2017-02-28T05:28:00Z</dcterms:created>
  <dcterms:modified xsi:type="dcterms:W3CDTF">2017-10-08T12:36:25Z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2052-10.1.0.6876</vt:lpwstr>
  </property>
</Properties>
</file>