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88" r:id="rId3"/>
    <p:sldId id="257" r:id="rId4"/>
    <p:sldId id="260" r:id="rId5"/>
    <p:sldId id="289" r:id="rId6"/>
    <p:sldId id="326" r:id="rId7"/>
    <p:sldId id="327" r:id="rId8"/>
    <p:sldId id="261" r:id="rId9"/>
    <p:sldId id="262" r:id="rId10"/>
    <p:sldId id="265" r:id="rId11"/>
    <p:sldId id="266" r:id="rId12"/>
    <p:sldId id="267" r:id="rId13"/>
    <p:sldId id="263" r:id="rId14"/>
    <p:sldId id="317" r:id="rId15"/>
    <p:sldId id="318" r:id="rId16"/>
    <p:sldId id="319" r:id="rId17"/>
    <p:sldId id="320" r:id="rId18"/>
    <p:sldId id="321" r:id="rId19"/>
    <p:sldId id="322" r:id="rId20"/>
    <p:sldId id="323" r:id="rId21"/>
    <p:sldId id="271" r:id="rId22"/>
    <p:sldId id="324" r:id="rId23"/>
    <p:sldId id="273" r:id="rId24"/>
    <p:sldId id="281" r:id="rId2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D3FC"/>
    <a:srgbClr val="99FF66"/>
    <a:srgbClr val="FF0000"/>
    <a:srgbClr val="CCFFFF"/>
    <a:srgbClr val="FFFF99"/>
    <a:srgbClr val="FFCC99"/>
    <a:srgbClr val="CC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4"/>
    <p:restoredTop sz="94698"/>
  </p:normalViewPr>
  <p:slideViewPr>
    <p:cSldViewPr showGuides="1">
      <p:cViewPr>
        <p:scale>
          <a:sx n="75" d="100"/>
          <a:sy n="75" d="100"/>
        </p:scale>
        <p:origin x="-456" y="72"/>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88950"/>
            <a:ext cx="2057400" cy="56372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88950"/>
            <a:ext cx="6019800" cy="56372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03363"/>
            <a:ext cx="403860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503363"/>
            <a:ext cx="403860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488950"/>
            <a:ext cx="8229600" cy="587375"/>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503363"/>
            <a:ext cx="8229600" cy="4622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2613" y="6245225"/>
            <a:ext cx="2898775" cy="47625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algn="r" eaLnBrk="1" hangingPunct="1"/>
            <a:fld id="{9A0DB2DC-4C9A-4742-B13C-FB6460FD3503}" type="slidenum">
              <a:rPr lang="en-US" altLang="zh-CN" sz="1400" b="0" dirty="0"/>
            </a:fld>
            <a:endParaRPr lang="en-US" altLang="zh-CN" sz="1400" b="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400">
          <a:solidFill>
            <a:schemeClr val="tx1"/>
          </a:solidFill>
          <a:latin typeface="+mn-lt"/>
          <a:ea typeface="+mn-ea"/>
        </a:defRPr>
      </a:lvl4pPr>
      <a:lvl5pPr marL="2057400" indent="-228600" algn="l" rtl="0" eaLnBrk="0" fontAlgn="base" hangingPunct="0">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Picture 12" descr="C:\Users\Thinkpad\Desktop\sina_logo_2012_olympic_01.png"/>
          <p:cNvPicPr>
            <a:picLocks noChangeAspect="1"/>
          </p:cNvPicPr>
          <p:nvPr/>
        </p:nvPicPr>
        <p:blipFill>
          <a:blip r:embed="rId1"/>
          <a:srcRect l="-655" t="5556" r="67233" b="27779"/>
          <a:stretch>
            <a:fillRect/>
          </a:stretch>
        </p:blipFill>
        <p:spPr>
          <a:xfrm>
            <a:off x="7072313" y="285750"/>
            <a:ext cx="758825" cy="714375"/>
          </a:xfrm>
          <a:prstGeom prst="rect">
            <a:avLst/>
          </a:prstGeom>
          <a:noFill/>
          <a:ln w="9525">
            <a:noFill/>
          </a:ln>
        </p:spPr>
      </p:pic>
      <p:sp>
        <p:nvSpPr>
          <p:cNvPr id="2051" name="Rectangle 2"/>
          <p:cNvSpPr>
            <a:spLocks noGrp="1"/>
          </p:cNvSpPr>
          <p:nvPr>
            <p:ph type="title"/>
          </p:nvPr>
        </p:nvSpPr>
        <p:spPr>
          <a:xfrm>
            <a:off x="457200" y="754063"/>
            <a:ext cx="8229600" cy="587375"/>
          </a:xfrm>
        </p:spPr>
        <p:txBody>
          <a:bodyPr vert="horz" wrap="square" lIns="91440" tIns="45720" rIns="91440" bIns="45720" anchor="ctr"/>
          <a:p>
            <a:pPr eaLnBrk="1" hangingPunct="1"/>
            <a:r>
              <a:rPr lang="zh-CN" altLang="en-US" dirty="0">
                <a:solidFill>
                  <a:schemeClr val="tx1"/>
                </a:solidFill>
              </a:rPr>
              <a:t>第六章  账户的分类</a:t>
            </a:r>
            <a:endParaRPr lang="zh-CN" altLang="en-US" dirty="0">
              <a:solidFill>
                <a:schemeClr val="tx1"/>
              </a:solidFill>
            </a:endParaRPr>
          </a:p>
        </p:txBody>
      </p:sp>
      <p:sp>
        <p:nvSpPr>
          <p:cNvPr id="46084" name="AutoShape 4"/>
          <p:cNvSpPr/>
          <p:nvPr/>
        </p:nvSpPr>
        <p:spPr>
          <a:xfrm rot="10800000">
            <a:off x="395288" y="2060575"/>
            <a:ext cx="8280400" cy="3887788"/>
          </a:xfrm>
          <a:prstGeom prst="verticalScroll">
            <a:avLst>
              <a:gd name="adj" fmla="val 12500"/>
            </a:avLst>
          </a:prstGeom>
          <a:solidFill>
            <a:srgbClr val="CCFFFF"/>
          </a:solidFill>
          <a:ln w="9525" cap="flat" cmpd="sng">
            <a:solidFill>
              <a:schemeClr val="tx1"/>
            </a:solidFill>
            <a:prstDash val="sysDot"/>
            <a:headEnd type="none" w="med" len="med"/>
            <a:tailEnd type="none" w="med" len="med"/>
          </a:ln>
        </p:spPr>
        <p:txBody>
          <a:bodyPr wrap="none" anchor="ctr"/>
          <a:p>
            <a:pPr lvl="0" algn="ctr" eaLnBrk="1" hangingPunct="1"/>
            <a:endParaRPr lang="en-US" altLang="zh-CN" dirty="0">
              <a:latin typeface="宋体" panose="02010600030101010101" pitchFamily="2" charset="-122"/>
              <a:ea typeface="宋体" panose="02010600030101010101" pitchFamily="2" charset="-122"/>
            </a:endParaRPr>
          </a:p>
          <a:p>
            <a:pPr lvl="0" algn="ctr" eaLnBrk="1" hangingPunct="1"/>
            <a:endParaRPr lang="en-US" altLang="zh-CN" dirty="0">
              <a:latin typeface="宋体" panose="02010600030101010101" pitchFamily="2" charset="-122"/>
              <a:ea typeface="宋体" panose="02010600030101010101" pitchFamily="2" charset="-122"/>
            </a:endParaRPr>
          </a:p>
          <a:p>
            <a:pPr lvl="0" algn="ctr" eaLnBrk="1" hangingPunct="1"/>
            <a:endParaRPr lang="en-US" altLang="zh-CN" dirty="0">
              <a:latin typeface="宋体" panose="02010600030101010101" pitchFamily="2" charset="-122"/>
              <a:ea typeface="宋体" panose="02010600030101010101" pitchFamily="2" charset="-122"/>
            </a:endParaRPr>
          </a:p>
          <a:p>
            <a:pPr lvl="0" algn="ctr" eaLnBrk="1" hangingPunct="1"/>
            <a:endParaRPr lang="en-US" altLang="zh-CN" dirty="0">
              <a:latin typeface="宋体" panose="02010600030101010101" pitchFamily="2" charset="-122"/>
              <a:ea typeface="宋体" panose="02010600030101010101" pitchFamily="2" charset="-122"/>
            </a:endParaRPr>
          </a:p>
          <a:p>
            <a:pPr lvl="0" algn="ctr" eaLnBrk="1" hangingPunct="1"/>
            <a:endParaRPr lang="en-US" altLang="zh-CN" dirty="0">
              <a:latin typeface="Times New Roman" panose="02020603050405020304" pitchFamily="18" charset="0"/>
              <a:ea typeface="宋体" panose="02010600030101010101" pitchFamily="2" charset="-122"/>
            </a:endParaRPr>
          </a:p>
        </p:txBody>
      </p:sp>
      <p:sp>
        <p:nvSpPr>
          <p:cNvPr id="46085" name="AutoShape 5"/>
          <p:cNvSpPr/>
          <p:nvPr/>
        </p:nvSpPr>
        <p:spPr>
          <a:xfrm>
            <a:off x="971550" y="2492375"/>
            <a:ext cx="7056438" cy="1727200"/>
          </a:xfrm>
          <a:prstGeom prst="wedgeRectCallout">
            <a:avLst>
              <a:gd name="adj1" fmla="val -6894"/>
              <a:gd name="adj2" fmla="val 22426"/>
            </a:avLst>
          </a:prstGeom>
          <a:solidFill>
            <a:srgbClr val="CCFFFF"/>
          </a:solidFill>
          <a:ln w="9525">
            <a:noFill/>
          </a:ln>
        </p:spPr>
        <p:txBody>
          <a:bodyPr wrap="none" anchor="ctr"/>
          <a:p>
            <a:pPr lvl="0" eaLnBrk="1" hangingPunct="1"/>
            <a:r>
              <a:rPr lang="en-US" altLang="zh-CN" dirty="0">
                <a:latin typeface="宋体" panose="02010600030101010101" pitchFamily="2" charset="-122"/>
                <a:ea typeface="宋体" panose="02010600030101010101" pitchFamily="2" charset="-122"/>
              </a:rPr>
              <a:t>  </a:t>
            </a:r>
            <a:r>
              <a:rPr lang="zh-CN" altLang="en-US" sz="2400" dirty="0">
                <a:latin typeface="华文楷体" panose="02010600040101010101" charset="-122"/>
                <a:ea typeface="华文楷体" panose="02010600040101010101" charset="-122"/>
              </a:rPr>
              <a:t>第一节   会计账户分类的意义</a:t>
            </a:r>
            <a:endParaRPr lang="zh-CN" altLang="en-US" sz="2400" dirty="0">
              <a:latin typeface="华文楷体" panose="02010600040101010101" charset="-122"/>
              <a:ea typeface="华文楷体" panose="02010600040101010101" charset="-122"/>
            </a:endParaRPr>
          </a:p>
          <a:p>
            <a:pPr lvl="0" eaLnBrk="1" hangingPunct="1"/>
            <a:r>
              <a:rPr lang="zh-CN" altLang="en-US" sz="2400" dirty="0">
                <a:latin typeface="华文楷体" panose="02010600040101010101" charset="-122"/>
                <a:ea typeface="华文楷体" panose="02010600040101010101" charset="-122"/>
              </a:rPr>
              <a:t>     第二节    会计账户按经济内容分类</a:t>
            </a:r>
            <a:endParaRPr lang="zh-CN" altLang="en-US" sz="2400" dirty="0">
              <a:latin typeface="华文楷体" panose="02010600040101010101" charset="-122"/>
              <a:ea typeface="华文楷体" panose="02010600040101010101" charset="-122"/>
            </a:endParaRPr>
          </a:p>
          <a:p>
            <a:pPr lvl="0" eaLnBrk="1" hangingPunct="1"/>
            <a:r>
              <a:rPr lang="zh-CN" altLang="en-US" sz="2400" dirty="0">
                <a:latin typeface="华文楷体" panose="02010600040101010101" charset="-122"/>
                <a:ea typeface="华文楷体" panose="02010600040101010101" charset="-122"/>
              </a:rPr>
              <a:t>     第三节    会计账户按隶属关系分类</a:t>
            </a:r>
            <a:endParaRPr lang="zh-CN" altLang="en-US" sz="2400" dirty="0">
              <a:latin typeface="华文楷体" panose="02010600040101010101" charset="-122"/>
              <a:ea typeface="华文楷体" panose="02010600040101010101" charset="-122"/>
            </a:endParaRPr>
          </a:p>
          <a:p>
            <a:pPr lvl="0" eaLnBrk="1" hangingPunct="1"/>
            <a:r>
              <a:rPr lang="zh-CN" altLang="en-US" sz="2400" dirty="0">
                <a:latin typeface="华文楷体" panose="02010600040101010101" charset="-122"/>
                <a:ea typeface="华文楷体" panose="02010600040101010101" charset="-122"/>
              </a:rPr>
              <a:t>     第四节    会计账户按用途和结构分类</a:t>
            </a:r>
            <a:endParaRPr lang="zh-CN" altLang="en-US" sz="2400" dirty="0">
              <a:latin typeface="华文楷体" panose="02010600040101010101" charset="-122"/>
              <a:ea typeface="华文楷体" panose="02010600040101010101" charset="-122"/>
            </a:endParaRPr>
          </a:p>
        </p:txBody>
      </p:sp>
      <p:pic>
        <p:nvPicPr>
          <p:cNvPr id="2054" name="Picture 7" descr="u=278591165,3898926399&amp;fm=3&amp;gp=41"/>
          <p:cNvPicPr>
            <a:picLocks noChangeAspect="1"/>
          </p:cNvPicPr>
          <p:nvPr/>
        </p:nvPicPr>
        <p:blipFill>
          <a:blip r:embed="rId2">
            <a:lum contrast="66000"/>
          </a:blip>
          <a:srcRect t="80075"/>
          <a:stretch>
            <a:fillRect/>
          </a:stretch>
        </p:blipFill>
        <p:spPr>
          <a:xfrm>
            <a:off x="1477963" y="625475"/>
            <a:ext cx="7127875" cy="1144588"/>
          </a:xfrm>
          <a:prstGeom prst="rect">
            <a:avLst/>
          </a:prstGeom>
          <a:noFill/>
          <a:ln w="9525">
            <a:noFill/>
          </a:ln>
        </p:spPr>
      </p:pic>
      <p:sp>
        <p:nvSpPr>
          <p:cNvPr id="2055" name="AutoShape 12"/>
          <p:cNvSpPr/>
          <p:nvPr/>
        </p:nvSpPr>
        <p:spPr>
          <a:xfrm>
            <a:off x="1620838" y="769938"/>
            <a:ext cx="6840537" cy="863600"/>
          </a:xfrm>
          <a:prstGeom prst="plaque">
            <a:avLst>
              <a:gd name="adj" fmla="val 16667"/>
            </a:avLst>
          </a:prstGeom>
          <a:solidFill>
            <a:srgbClr val="EFF6A8"/>
          </a:solidFill>
          <a:ln w="9525" cap="flat" cmpd="sng">
            <a:solidFill>
              <a:schemeClr val="tx1"/>
            </a:solidFill>
            <a:prstDash val="sysDot"/>
            <a:miter/>
            <a:headEnd type="none" w="med" len="med"/>
            <a:tailEnd type="none" w="med" len="med"/>
          </a:ln>
        </p:spPr>
        <p:txBody>
          <a:bodyPr wrap="none" anchor="ctr"/>
          <a:p>
            <a:pPr lvl="0" algn="ctr" eaLnBrk="1" hangingPunct="1"/>
            <a:r>
              <a:rPr lang="zh-CN" altLang="en-US" sz="3600" dirty="0">
                <a:solidFill>
                  <a:srgbClr val="0000FF"/>
                </a:solidFill>
                <a:latin typeface="华文楷体" panose="02010600040101010101" charset="-122"/>
                <a:ea typeface="华文楷体" panose="02010600040101010101" charset="-122"/>
              </a:rPr>
              <a:t>第五章  会计账户的分类</a:t>
            </a:r>
            <a:endParaRPr lang="zh-CN" altLang="en-US" sz="3600" dirty="0">
              <a:solidFill>
                <a:srgbClr val="0000FF"/>
              </a:solidFill>
              <a:latin typeface="华文楷体" panose="02010600040101010101" charset="-122"/>
              <a:ea typeface="华文楷体" panose="02010600040101010101" charset="-122"/>
            </a:endParaRPr>
          </a:p>
        </p:txBody>
      </p:sp>
      <p:sp>
        <p:nvSpPr>
          <p:cNvPr id="46093" name="AutoShape 13"/>
          <p:cNvSpPr/>
          <p:nvPr/>
        </p:nvSpPr>
        <p:spPr>
          <a:xfrm>
            <a:off x="1403350" y="5445125"/>
            <a:ext cx="3384550" cy="476250"/>
          </a:xfrm>
          <a:prstGeom prst="flowChartAlternateProcess">
            <a:avLst/>
          </a:prstGeom>
          <a:solidFill>
            <a:srgbClr val="FFFF99"/>
          </a:solidFill>
          <a:ln w="9525" cap="flat" cmpd="sng">
            <a:solidFill>
              <a:schemeClr val="tx1"/>
            </a:solidFill>
            <a:prstDash val="sysDot"/>
            <a:miter/>
            <a:headEnd type="none" w="med" len="med"/>
            <a:tailEnd type="none" w="med" len="med"/>
          </a:ln>
        </p:spPr>
        <p:txBody>
          <a:bodyPr wrap="none" anchor="ctr"/>
          <a:p>
            <a:pPr lvl="0" algn="ctr" eaLnBrk="1" hangingPunct="1"/>
            <a:r>
              <a:rPr lang="zh-CN" altLang="en-US" sz="2400" dirty="0">
                <a:solidFill>
                  <a:srgbClr val="FF0000"/>
                </a:solidFill>
                <a:latin typeface="Times New Roman" panose="02020603050405020304" pitchFamily="18" charset="0"/>
                <a:ea typeface="宋体" panose="02010600030101010101" pitchFamily="2" charset="-122"/>
              </a:rPr>
              <a:t>对账户体系整体把握</a:t>
            </a:r>
            <a:endParaRPr lang="zh-CN" altLang="en-US" sz="2400" dirty="0">
              <a:solidFill>
                <a:srgbClr val="FF0000"/>
              </a:solidFill>
              <a:latin typeface="Times New Roman" panose="02020603050405020304" pitchFamily="18" charset="0"/>
              <a:ea typeface="宋体" panose="02010600030101010101" pitchFamily="2" charset="-122"/>
            </a:endParaRPr>
          </a:p>
        </p:txBody>
      </p:sp>
      <p:grpSp>
        <p:nvGrpSpPr>
          <p:cNvPr id="2057" name="Group 16"/>
          <p:cNvGrpSpPr/>
          <p:nvPr/>
        </p:nvGrpSpPr>
        <p:grpSpPr>
          <a:xfrm>
            <a:off x="539750" y="673100"/>
            <a:ext cx="865188" cy="1171575"/>
            <a:chOff x="340" y="515"/>
            <a:chExt cx="545" cy="738"/>
          </a:xfrm>
        </p:grpSpPr>
        <p:grpSp>
          <p:nvGrpSpPr>
            <p:cNvPr id="2068" name="Group 17"/>
            <p:cNvGrpSpPr/>
            <p:nvPr/>
          </p:nvGrpSpPr>
          <p:grpSpPr>
            <a:xfrm>
              <a:off x="340" y="515"/>
              <a:ext cx="545" cy="735"/>
              <a:chOff x="521" y="1434"/>
              <a:chExt cx="545" cy="735"/>
            </a:xfrm>
          </p:grpSpPr>
          <p:sp>
            <p:nvSpPr>
              <p:cNvPr id="2070" name="AutoShape 18"/>
              <p:cNvSpPr/>
              <p:nvPr/>
            </p:nvSpPr>
            <p:spPr>
              <a:xfrm>
                <a:off x="521" y="1434"/>
                <a:ext cx="545" cy="726"/>
              </a:xfrm>
              <a:prstGeom prst="cube">
                <a:avLst>
                  <a:gd name="adj" fmla="val 4792"/>
                </a:avLst>
              </a:prstGeom>
              <a:solidFill>
                <a:srgbClr val="FFFFCC"/>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pic>
            <p:nvPicPr>
              <p:cNvPr id="2071" name="Picture 19"/>
              <p:cNvPicPr>
                <a:picLocks noChangeAspect="1"/>
              </p:cNvPicPr>
              <p:nvPr/>
            </p:nvPicPr>
            <p:blipFill>
              <a:blip r:embed="rId3"/>
              <a:stretch>
                <a:fillRect/>
              </a:stretch>
            </p:blipFill>
            <p:spPr>
              <a:xfrm>
                <a:off x="521" y="1444"/>
                <a:ext cx="517" cy="725"/>
              </a:xfrm>
              <a:prstGeom prst="rect">
                <a:avLst/>
              </a:prstGeom>
              <a:noFill/>
              <a:ln w="9525">
                <a:noFill/>
              </a:ln>
            </p:spPr>
          </p:pic>
        </p:grpSp>
        <p:pic>
          <p:nvPicPr>
            <p:cNvPr id="2069" name="Picture 20" descr="教材封面"/>
            <p:cNvPicPr>
              <a:picLocks noChangeAspect="1"/>
            </p:cNvPicPr>
            <p:nvPr/>
          </p:nvPicPr>
          <p:blipFill>
            <a:blip r:embed="rId4"/>
            <a:stretch>
              <a:fillRect/>
            </a:stretch>
          </p:blipFill>
          <p:spPr>
            <a:xfrm>
              <a:off x="340" y="527"/>
              <a:ext cx="516" cy="726"/>
            </a:xfrm>
            <a:prstGeom prst="rect">
              <a:avLst/>
            </a:prstGeom>
            <a:noFill/>
            <a:ln w="9525">
              <a:noFill/>
            </a:ln>
          </p:spPr>
        </p:pic>
      </p:grpSp>
      <p:grpSp>
        <p:nvGrpSpPr>
          <p:cNvPr id="4" name="Group 49"/>
          <p:cNvGrpSpPr/>
          <p:nvPr/>
        </p:nvGrpSpPr>
        <p:grpSpPr>
          <a:xfrm>
            <a:off x="1116013" y="4292600"/>
            <a:ext cx="6545262" cy="936625"/>
            <a:chOff x="249" y="890"/>
            <a:chExt cx="4123" cy="590"/>
          </a:xfrm>
        </p:grpSpPr>
        <p:pic>
          <p:nvPicPr>
            <p:cNvPr id="2062" name="Picture 43" descr="图片1"/>
            <p:cNvPicPr>
              <a:picLocks noChangeAspect="1"/>
            </p:cNvPicPr>
            <p:nvPr/>
          </p:nvPicPr>
          <p:blipFill>
            <a:blip r:embed="rId5"/>
            <a:stretch>
              <a:fillRect/>
            </a:stretch>
          </p:blipFill>
          <p:spPr>
            <a:xfrm>
              <a:off x="249" y="890"/>
              <a:ext cx="721" cy="590"/>
            </a:xfrm>
            <a:prstGeom prst="rect">
              <a:avLst/>
            </a:prstGeom>
            <a:noFill/>
            <a:ln w="9525">
              <a:noFill/>
            </a:ln>
          </p:spPr>
        </p:pic>
        <p:pic>
          <p:nvPicPr>
            <p:cNvPr id="2063" name="Picture 44" descr="图片1"/>
            <p:cNvPicPr>
              <a:picLocks noChangeAspect="1"/>
            </p:cNvPicPr>
            <p:nvPr/>
          </p:nvPicPr>
          <p:blipFill>
            <a:blip r:embed="rId5"/>
            <a:stretch>
              <a:fillRect/>
            </a:stretch>
          </p:blipFill>
          <p:spPr>
            <a:xfrm>
              <a:off x="930" y="890"/>
              <a:ext cx="721" cy="590"/>
            </a:xfrm>
            <a:prstGeom prst="rect">
              <a:avLst/>
            </a:prstGeom>
            <a:noFill/>
            <a:ln w="9525">
              <a:noFill/>
            </a:ln>
          </p:spPr>
        </p:pic>
        <p:pic>
          <p:nvPicPr>
            <p:cNvPr id="2064" name="Picture 45" descr="图片1"/>
            <p:cNvPicPr>
              <a:picLocks noChangeAspect="1"/>
            </p:cNvPicPr>
            <p:nvPr/>
          </p:nvPicPr>
          <p:blipFill>
            <a:blip r:embed="rId5"/>
            <a:stretch>
              <a:fillRect/>
            </a:stretch>
          </p:blipFill>
          <p:spPr>
            <a:xfrm>
              <a:off x="1610" y="890"/>
              <a:ext cx="721" cy="590"/>
            </a:xfrm>
            <a:prstGeom prst="rect">
              <a:avLst/>
            </a:prstGeom>
            <a:noFill/>
            <a:ln w="9525">
              <a:noFill/>
            </a:ln>
          </p:spPr>
        </p:pic>
        <p:pic>
          <p:nvPicPr>
            <p:cNvPr id="2065" name="Picture 46" descr="图片1"/>
            <p:cNvPicPr>
              <a:picLocks noChangeAspect="1"/>
            </p:cNvPicPr>
            <p:nvPr/>
          </p:nvPicPr>
          <p:blipFill>
            <a:blip r:embed="rId5"/>
            <a:stretch>
              <a:fillRect/>
            </a:stretch>
          </p:blipFill>
          <p:spPr>
            <a:xfrm>
              <a:off x="2290" y="890"/>
              <a:ext cx="721" cy="590"/>
            </a:xfrm>
            <a:prstGeom prst="rect">
              <a:avLst/>
            </a:prstGeom>
            <a:noFill/>
            <a:ln w="9525">
              <a:noFill/>
            </a:ln>
          </p:spPr>
        </p:pic>
        <p:pic>
          <p:nvPicPr>
            <p:cNvPr id="2066" name="Picture 47" descr="图片1"/>
            <p:cNvPicPr>
              <a:picLocks noChangeAspect="1"/>
            </p:cNvPicPr>
            <p:nvPr/>
          </p:nvPicPr>
          <p:blipFill>
            <a:blip r:embed="rId5"/>
            <a:stretch>
              <a:fillRect/>
            </a:stretch>
          </p:blipFill>
          <p:spPr>
            <a:xfrm>
              <a:off x="2971" y="890"/>
              <a:ext cx="721" cy="590"/>
            </a:xfrm>
            <a:prstGeom prst="rect">
              <a:avLst/>
            </a:prstGeom>
            <a:noFill/>
            <a:ln w="9525">
              <a:noFill/>
            </a:ln>
          </p:spPr>
        </p:pic>
        <p:pic>
          <p:nvPicPr>
            <p:cNvPr id="2067" name="Picture 48" descr="图片1"/>
            <p:cNvPicPr>
              <a:picLocks noChangeAspect="1"/>
            </p:cNvPicPr>
            <p:nvPr/>
          </p:nvPicPr>
          <p:blipFill>
            <a:blip r:embed="rId5"/>
            <a:stretch>
              <a:fillRect/>
            </a:stretch>
          </p:blipFill>
          <p:spPr>
            <a:xfrm>
              <a:off x="3651" y="890"/>
              <a:ext cx="721" cy="590"/>
            </a:xfrm>
            <a:prstGeom prst="rect">
              <a:avLst/>
            </a:prstGeom>
            <a:noFill/>
            <a:ln w="9525">
              <a:noFill/>
            </a:ln>
          </p:spPr>
        </p:pic>
      </p:grpSp>
      <p:sp>
        <p:nvSpPr>
          <p:cNvPr id="2061" name="TextBox 36"/>
          <p:cNvSpPr txBox="1"/>
          <p:nvPr/>
        </p:nvSpPr>
        <p:spPr>
          <a:xfrm>
            <a:off x="500063" y="1357313"/>
            <a:ext cx="928687" cy="335280"/>
          </a:xfrm>
          <a:prstGeom prst="rect">
            <a:avLst/>
          </a:prstGeom>
          <a:noFill/>
          <a:ln w="9525">
            <a:noFill/>
          </a:ln>
        </p:spPr>
        <p:txBody>
          <a:bodyPr>
            <a:spAutoFit/>
          </a:bodyPr>
          <a:p>
            <a:pPr lvl="0" eaLnBrk="1" hangingPunct="1"/>
            <a:r>
              <a:rPr lang="zh-CN" altLang="en-US" sz="1600" dirty="0">
                <a:solidFill>
                  <a:srgbClr val="FF0000"/>
                </a:solidFill>
                <a:latin typeface="Times New Roman" panose="02020603050405020304" pitchFamily="18" charset="0"/>
                <a:ea typeface="宋体" panose="02010600030101010101" pitchFamily="2" charset="-122"/>
              </a:rPr>
              <a:t>第二版</a:t>
            </a:r>
            <a:endParaRPr lang="zh-CN" altLang="en-US" sz="1600" dirty="0">
              <a:solidFill>
                <a:srgbClr val="FF0000"/>
              </a:solidFill>
              <a:latin typeface="Times New Roman" panose="02020603050405020304" pitchFamily="18" charset="0"/>
              <a:ea typeface="宋体" panose="02010600030101010101" pitchFamily="2" charset="-122"/>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afterEffect">
                                  <p:stCondLst>
                                    <p:cond delay="0"/>
                                  </p:stCondLst>
                                  <p:childTnLst>
                                    <p:animMotion origin="layout" path="M -5.55556E-7 2.77556E-17 L -0.65347 -0.00324 " pathEditMode="relative" rAng="0" ptsTypes="AA">
                                      <p:cBhvr>
                                        <p:cTn id="6" dur="2000" fill="hold"/>
                                        <p:tgtEl>
                                          <p:spTgt spid="24"/>
                                        </p:tgtEl>
                                        <p:attrNameLst>
                                          <p:attrName>ppt_x</p:attrName>
                                          <p:attrName>ppt_y</p:attrName>
                                        </p:attrNameLst>
                                      </p:cBhvr>
                                      <p:rCtr x="-32700" y="-200"/>
                                    </p:animMotion>
                                  </p:childTnLst>
                                </p:cTn>
                              </p:par>
                            </p:childTnLst>
                          </p:cTn>
                        </p:par>
                        <p:par>
                          <p:cTn id="7" fill="hold">
                            <p:stCondLst>
                              <p:cond delay="2000"/>
                            </p:stCondLst>
                            <p:childTnLst>
                              <p:par>
                                <p:cTn id="8" presetID="8" presetClass="emph" presetSubtype="0" repeatCount="indefinite" fill="hold" nodeType="afterEffect">
                                  <p:stCondLst>
                                    <p:cond delay="0"/>
                                  </p:stCondLst>
                                  <p:childTnLst>
                                    <p:animRot by="21600000">
                                      <p:cBhvr>
                                        <p:cTn id="9" dur="2000" fill="hold"/>
                                        <p:tgtEl>
                                          <p:spTgt spid="24"/>
                                        </p:tgtEl>
                                        <p:attrNameLst>
                                          <p:attrName>r</p:attrName>
                                        </p:attrNameLst>
                                      </p:cBhvr>
                                    </p:animRot>
                                  </p:childTnLst>
                                </p:cTn>
                              </p:par>
                            </p:childTnLst>
                          </p:cTn>
                        </p:par>
                        <p:par>
                          <p:cTn id="10" fill="hold">
                            <p:stCondLst>
                              <p:cond delay="4000"/>
                            </p:stCondLst>
                            <p:childTnLst>
                              <p:par>
                                <p:cTn id="11" presetID="20" presetClass="entr" presetSubtype="0" fill="hold" grpId="0" nodeType="after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wedge">
                                      <p:cBhvr>
                                        <p:cTn id="13" dur="2000"/>
                                        <p:tgtEl>
                                          <p:spTgt spid="46084"/>
                                        </p:tgtEl>
                                      </p:cBhvr>
                                    </p:animEffect>
                                  </p:childTnLst>
                                </p:cTn>
                              </p:par>
                              <p:par>
                                <p:cTn id="14" presetID="17" presetClass="entr" presetSubtype="10" fill="hold" grpId="0" nodeType="withEffect">
                                  <p:stCondLst>
                                    <p:cond delay="0"/>
                                  </p:stCondLst>
                                  <p:childTnLst>
                                    <p:set>
                                      <p:cBhvr>
                                        <p:cTn id="15" dur="1" fill="hold">
                                          <p:stCondLst>
                                            <p:cond delay="0"/>
                                          </p:stCondLst>
                                        </p:cTn>
                                        <p:tgtEl>
                                          <p:spTgt spid="46085"/>
                                        </p:tgtEl>
                                        <p:attrNameLst>
                                          <p:attrName>style.visibility</p:attrName>
                                        </p:attrNameLst>
                                      </p:cBhvr>
                                      <p:to>
                                        <p:strVal val="visible"/>
                                      </p:to>
                                    </p:set>
                                    <p:anim calcmode="lin" valueType="num">
                                      <p:cBhvr>
                                        <p:cTn id="16" dur="2000" fill="hold"/>
                                        <p:tgtEl>
                                          <p:spTgt spid="46085"/>
                                        </p:tgtEl>
                                        <p:attrNameLst>
                                          <p:attrName>ppt_w</p:attrName>
                                        </p:attrNameLst>
                                      </p:cBhvr>
                                      <p:tavLst>
                                        <p:tav tm="0">
                                          <p:val>
                                            <p:fltVal val="0.000000"/>
                                          </p:val>
                                        </p:tav>
                                        <p:tav tm="100000">
                                          <p:val>
                                            <p:strVal val="#ppt_w"/>
                                          </p:val>
                                        </p:tav>
                                      </p:tavLst>
                                    </p:anim>
                                    <p:anim calcmode="lin" valueType="num">
                                      <p:cBhvr>
                                        <p:cTn id="17" dur="2000" fill="hold"/>
                                        <p:tgtEl>
                                          <p:spTgt spid="46085"/>
                                        </p:tgtEl>
                                        <p:attrNameLst>
                                          <p:attrName>ppt_h</p:attrName>
                                        </p:attrNameLst>
                                      </p:cBhvr>
                                      <p:tavLst>
                                        <p:tav tm="0">
                                          <p:val>
                                            <p:strVal val="#ppt_h"/>
                                          </p:val>
                                        </p:tav>
                                        <p:tav tm="100000">
                                          <p:val>
                                            <p:strVal val="#ppt_h"/>
                                          </p:val>
                                        </p:tav>
                                      </p:tavLst>
                                    </p:anim>
                                  </p:childTnLst>
                                </p:cTn>
                              </p:par>
                            </p:childTnLst>
                          </p:cTn>
                        </p:par>
                        <p:par>
                          <p:cTn id="18" fill="hold">
                            <p:stCondLst>
                              <p:cond delay="6000"/>
                            </p:stCondLst>
                            <p:childTnLst>
                              <p:par>
                                <p:cTn id="19" presetID="12" presetClass="entr" presetSubtype="1" fill="hold" grpId="0" nodeType="afterEffect">
                                  <p:stCondLst>
                                    <p:cond delay="0"/>
                                  </p:stCondLst>
                                  <p:childTnLst>
                                    <p:set>
                                      <p:cBhvr>
                                        <p:cTn id="20" dur="1" fill="hold">
                                          <p:stCondLst>
                                            <p:cond delay="0"/>
                                          </p:stCondLst>
                                        </p:cTn>
                                        <p:tgtEl>
                                          <p:spTgt spid="46093"/>
                                        </p:tgtEl>
                                        <p:attrNameLst>
                                          <p:attrName>style.visibility</p:attrName>
                                        </p:attrNameLst>
                                      </p:cBhvr>
                                      <p:to>
                                        <p:strVal val="visible"/>
                                      </p:to>
                                    </p:set>
                                    <p:animEffect transition="in" filter="slide(fromTop)">
                                      <p:cBhvr>
                                        <p:cTn id="21" dur="1000"/>
                                        <p:tgtEl>
                                          <p:spTgt spid="4609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out)">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609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type="subTitle" idx="1"/>
          </p:nvPr>
        </p:nvSpPr>
        <p:spPr>
          <a:xfrm>
            <a:off x="468630" y="621030"/>
            <a:ext cx="8351520" cy="1273810"/>
          </a:xfrm>
        </p:spPr>
        <p:txBody>
          <a:bodyPr vert="horz" wrap="square" lIns="91440" tIns="45720" rIns="91440" bIns="45720" anchor="t"/>
          <a:p>
            <a:pPr algn="l" eaLnBrk="1" hangingPunct="1"/>
            <a:r>
              <a:rPr lang="en-US" altLang="zh-CN" sz="2000" b="1" dirty="0">
                <a:latin typeface="华文楷体" panose="02010600040101010101" charset="-122"/>
                <a:ea typeface="华文楷体" panose="02010600040101010101" charset="-122"/>
                <a:cs typeface="+mn-cs"/>
              </a:rPr>
              <a:t>3.</a:t>
            </a:r>
            <a:r>
              <a:rPr lang="zh-CN" altLang="en-US" sz="2000" b="1" dirty="0">
                <a:latin typeface="华文楷体" panose="02010600040101010101" charset="-122"/>
                <a:ea typeface="华文楷体" panose="02010600040101010101" charset="-122"/>
                <a:cs typeface="+mn-cs"/>
              </a:rPr>
              <a:t>结算账户</a:t>
            </a:r>
            <a:endParaRPr lang="zh-CN" altLang="en-US" sz="2000" b="1" dirty="0">
              <a:latin typeface="华文楷体" panose="02010600040101010101" charset="-122"/>
              <a:ea typeface="华文楷体" panose="02010600040101010101" charset="-122"/>
              <a:cs typeface="+mn-cs"/>
            </a:endParaRPr>
          </a:p>
          <a:p>
            <a:pPr algn="l" eaLnBrk="1" hangingPunct="1"/>
            <a:r>
              <a:rPr lang="zh-CN" altLang="en-US" sz="2000" dirty="0">
                <a:solidFill>
                  <a:srgbClr val="0000FF"/>
                </a:solidFill>
                <a:latin typeface="华文楷体" panose="02010600040101010101" charset="-122"/>
                <a:ea typeface="华文楷体" panose="02010600040101010101" charset="-122"/>
                <a:cs typeface="+mn-cs"/>
              </a:rPr>
              <a:t> ●</a:t>
            </a:r>
            <a:r>
              <a:rPr lang="zh-CN" altLang="en-US" sz="2000" dirty="0">
                <a:latin typeface="华文楷体" panose="02010600040101010101" charset="-122"/>
                <a:ea typeface="华文楷体" panose="02010600040101010101" charset="-122"/>
                <a:cs typeface="+mn-cs"/>
              </a:rPr>
              <a:t>核算和监督会计主体往来款项的账户。</a:t>
            </a:r>
            <a:endParaRPr lang="zh-CN" altLang="en-US" sz="2000" dirty="0">
              <a:latin typeface="华文楷体" panose="02010600040101010101" charset="-122"/>
              <a:ea typeface="华文楷体" panose="02010600040101010101" charset="-122"/>
              <a:cs typeface="+mn-cs"/>
            </a:endParaRPr>
          </a:p>
          <a:p>
            <a:pPr algn="l" eaLnBrk="1" hangingPunct="1"/>
            <a:r>
              <a:rPr lang="zh-CN" altLang="en-US" sz="2000" dirty="0">
                <a:solidFill>
                  <a:srgbClr val="FF0000"/>
                </a:solidFill>
                <a:latin typeface="华文楷体" panose="02010600040101010101" charset="-122"/>
                <a:ea typeface="华文楷体" panose="02010600040101010101" charset="-122"/>
                <a:cs typeface="+mn-cs"/>
              </a:rPr>
              <a:t>①</a:t>
            </a:r>
            <a:r>
              <a:rPr lang="zh-CN" altLang="en-US" sz="2000" dirty="0">
                <a:latin typeface="华文楷体" panose="02010600040101010101" charset="-122"/>
                <a:ea typeface="华文楷体" panose="02010600040101010101" charset="-122"/>
                <a:cs typeface="+mn-cs"/>
              </a:rPr>
              <a:t>债权结算账户</a:t>
            </a:r>
            <a:endParaRPr lang="zh-CN" altLang="en-US" sz="2000" dirty="0">
              <a:solidFill>
                <a:srgbClr val="0000FF"/>
              </a:solidFill>
              <a:latin typeface="华文楷体" panose="02010600040101010101" charset="-122"/>
              <a:ea typeface="华文楷体" panose="02010600040101010101" charset="-122"/>
              <a:cs typeface="+mn-cs"/>
            </a:endParaRPr>
          </a:p>
        </p:txBody>
      </p:sp>
      <p:pic>
        <p:nvPicPr>
          <p:cNvPr id="12291" name="Picture 13" descr="capt10-5"/>
          <p:cNvPicPr>
            <a:picLocks noChangeAspect="1"/>
          </p:cNvPicPr>
          <p:nvPr/>
        </p:nvPicPr>
        <p:blipFill>
          <a:blip r:embed="rId1"/>
          <a:stretch>
            <a:fillRect/>
          </a:stretch>
        </p:blipFill>
        <p:spPr>
          <a:xfrm>
            <a:off x="852488" y="2074228"/>
            <a:ext cx="7058025" cy="4149725"/>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type="subTitle" idx="1"/>
          </p:nvPr>
        </p:nvSpPr>
        <p:spPr>
          <a:xfrm>
            <a:off x="611188" y="549275"/>
            <a:ext cx="8137525" cy="647700"/>
          </a:xfrm>
        </p:spPr>
        <p:txBody>
          <a:bodyPr vert="horz" wrap="square" lIns="91440" tIns="45720" rIns="91440" bIns="45720" anchor="t"/>
          <a:p>
            <a:pPr algn="l" eaLnBrk="1" hangingPunct="1"/>
            <a:r>
              <a:rPr lang="en-US" altLang="zh-CN" sz="2000" dirty="0">
                <a:solidFill>
                  <a:srgbClr val="FF0000"/>
                </a:solidFill>
                <a:latin typeface="华文楷体" panose="02010600040101010101" charset="-122"/>
                <a:ea typeface="华文楷体" panose="02010600040101010101" charset="-122"/>
                <a:cs typeface="+mn-cs"/>
              </a:rPr>
              <a:t> ②</a:t>
            </a:r>
            <a:r>
              <a:rPr lang="zh-CN" altLang="en-US" sz="2000" dirty="0">
                <a:latin typeface="华文楷体" panose="02010600040101010101" charset="-122"/>
                <a:ea typeface="华文楷体" panose="02010600040101010101" charset="-122"/>
                <a:cs typeface="+mn-cs"/>
              </a:rPr>
              <a:t>债务结算账户</a:t>
            </a:r>
            <a:endParaRPr lang="zh-CN" altLang="en-US" sz="2000" dirty="0">
              <a:latin typeface="华文楷体" panose="02010600040101010101" charset="-122"/>
              <a:ea typeface="华文楷体" panose="02010600040101010101" charset="-122"/>
              <a:cs typeface="+mn-cs"/>
            </a:endParaRPr>
          </a:p>
        </p:txBody>
      </p:sp>
      <p:pic>
        <p:nvPicPr>
          <p:cNvPr id="13315" name="Picture 13" descr="capt10-6"/>
          <p:cNvPicPr>
            <a:picLocks noChangeAspect="1"/>
          </p:cNvPicPr>
          <p:nvPr/>
        </p:nvPicPr>
        <p:blipFill>
          <a:blip r:embed="rId1"/>
          <a:stretch>
            <a:fillRect/>
          </a:stretch>
        </p:blipFill>
        <p:spPr>
          <a:xfrm>
            <a:off x="611188" y="1268413"/>
            <a:ext cx="7921625" cy="4887912"/>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611188" y="404813"/>
            <a:ext cx="8208962" cy="647700"/>
          </a:xfrm>
        </p:spPr>
        <p:txBody>
          <a:bodyPr vert="horz" wrap="square" lIns="91440" tIns="45720" rIns="91440" bIns="45720" anchor="t"/>
          <a:p>
            <a:pPr eaLnBrk="1" hangingPunct="1">
              <a:buNone/>
            </a:pPr>
            <a:r>
              <a:rPr lang="en-US" altLang="zh-CN" sz="2000" dirty="0">
                <a:solidFill>
                  <a:srgbClr val="FF0000"/>
                </a:solidFill>
                <a:latin typeface="华文楷体" panose="02010600040101010101" charset="-122"/>
                <a:ea typeface="华文楷体" panose="02010600040101010101" charset="-122"/>
              </a:rPr>
              <a:t> ③</a:t>
            </a:r>
            <a:r>
              <a:rPr lang="zh-CN" altLang="en-US" sz="2000" dirty="0">
                <a:latin typeface="华文楷体" panose="02010600040101010101" charset="-122"/>
                <a:ea typeface="华文楷体" panose="02010600040101010101" charset="-122"/>
              </a:rPr>
              <a:t>债权债务结算账户（双重性质账户）</a:t>
            </a:r>
            <a:endParaRPr lang="zh-CN" altLang="en-US" sz="2000" dirty="0">
              <a:latin typeface="华文楷体" panose="02010600040101010101" charset="-122"/>
              <a:ea typeface="华文楷体" panose="02010600040101010101" charset="-122"/>
            </a:endParaRPr>
          </a:p>
        </p:txBody>
      </p:sp>
      <p:sp>
        <p:nvSpPr>
          <p:cNvPr id="14340" name="AutoShape 30"/>
          <p:cNvSpPr/>
          <p:nvPr/>
        </p:nvSpPr>
        <p:spPr>
          <a:xfrm>
            <a:off x="755650" y="821690"/>
            <a:ext cx="863600" cy="878840"/>
          </a:xfrm>
          <a:prstGeom prst="wedgeEllipseCallout">
            <a:avLst>
              <a:gd name="adj1" fmla="val 26838"/>
              <a:gd name="adj2" fmla="val 7514"/>
            </a:avLst>
          </a:prstGeom>
          <a:solidFill>
            <a:srgbClr val="49F9A1"/>
          </a:solidFill>
          <a:ln w="9525" cap="flat" cmpd="sng">
            <a:solidFill>
              <a:schemeClr val="tx1"/>
            </a:solidFill>
            <a:prstDash val="sysDot"/>
            <a:miter/>
            <a:headEnd type="none" w="med" len="med"/>
            <a:tailEnd type="none" w="med" len="med"/>
          </a:ln>
        </p:spPr>
        <p:txBody>
          <a:bodyPr/>
          <a:p>
            <a:pPr lvl="0" algn="ctr" eaLnBrk="1" hangingPunct="1"/>
            <a:r>
              <a:rPr lang="zh-CN" altLang="en-US" dirty="0">
                <a:solidFill>
                  <a:srgbClr val="0000FF"/>
                </a:solidFill>
                <a:latin typeface="Arial" panose="020B0604020202020204" pitchFamily="34" charset="0"/>
                <a:ea typeface="宋体" panose="02010600030101010101" pitchFamily="2" charset="-122"/>
              </a:rPr>
              <a:t>例</a:t>
            </a:r>
            <a:endParaRPr lang="zh-CN" altLang="en-US" dirty="0">
              <a:solidFill>
                <a:srgbClr val="0000FF"/>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pic>
        <p:nvPicPr>
          <p:cNvPr id="15362" name="Picture 24" descr="capt10-8"/>
          <p:cNvPicPr>
            <a:picLocks noChangeAspect="1"/>
          </p:cNvPicPr>
          <p:nvPr/>
        </p:nvPicPr>
        <p:blipFill>
          <a:blip r:embed="rId1"/>
          <a:stretch>
            <a:fillRect/>
          </a:stretch>
        </p:blipFill>
        <p:spPr>
          <a:xfrm>
            <a:off x="1526540" y="1254125"/>
            <a:ext cx="7446010" cy="4653915"/>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p:cNvSpPr>
          <p:nvPr>
            <p:ph type="subTitle" idx="1"/>
          </p:nvPr>
        </p:nvSpPr>
        <p:spPr>
          <a:xfrm>
            <a:off x="611188" y="571500"/>
            <a:ext cx="7134225" cy="769938"/>
          </a:xfrm>
        </p:spPr>
        <p:txBody>
          <a:bodyPr vert="horz" wrap="square" lIns="91440" tIns="45720" rIns="91440" bIns="45720" anchor="t"/>
          <a:p>
            <a:pPr algn="l" eaLnBrk="1" hangingPunct="1"/>
            <a:r>
              <a:rPr lang="en-US" altLang="zh-CN" sz="2000" dirty="0">
                <a:latin typeface="华文楷体" panose="02010600040101010101" charset="-122"/>
                <a:ea typeface="华文楷体" panose="02010600040101010101" charset="-122"/>
                <a:cs typeface="+mn-cs"/>
              </a:rPr>
              <a:t>5. </a:t>
            </a:r>
            <a:r>
              <a:rPr lang="en-US" altLang="zh-CN" sz="2000" dirty="0">
                <a:solidFill>
                  <a:srgbClr val="0000FF"/>
                </a:solidFill>
                <a:latin typeface="华文楷体" panose="02010600040101010101" charset="-122"/>
                <a:ea typeface="华文楷体" panose="02010600040101010101" charset="-122"/>
                <a:cs typeface="+mn-cs"/>
              </a:rPr>
              <a:t> </a:t>
            </a:r>
            <a:r>
              <a:rPr lang="zh-CN" altLang="en-US" sz="2000" dirty="0">
                <a:latin typeface="华文楷体" panose="02010600040101010101" charset="-122"/>
                <a:ea typeface="华文楷体" panose="02010600040101010101" charset="-122"/>
                <a:cs typeface="+mn-cs"/>
              </a:rPr>
              <a:t>集合分配账户</a:t>
            </a:r>
            <a:endParaRPr lang="zh-CN" altLang="en-US" sz="2000" dirty="0">
              <a:latin typeface="华文楷体" panose="02010600040101010101" charset="-122"/>
              <a:ea typeface="华文楷体" panose="02010600040101010101" charset="-122"/>
              <a:cs typeface="+mn-cs"/>
            </a:endParaRPr>
          </a:p>
        </p:txBody>
      </p:sp>
      <p:pic>
        <p:nvPicPr>
          <p:cNvPr id="22531" name="Picture 22" descr="capt10-15"/>
          <p:cNvPicPr>
            <a:picLocks noChangeAspect="1"/>
          </p:cNvPicPr>
          <p:nvPr/>
        </p:nvPicPr>
        <p:blipFill>
          <a:blip r:embed="rId1"/>
          <a:stretch>
            <a:fillRect/>
          </a:stretch>
        </p:blipFill>
        <p:spPr>
          <a:xfrm>
            <a:off x="610553" y="1181100"/>
            <a:ext cx="7921625" cy="5064125"/>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3"/>
          <p:cNvSpPr>
            <a:spLocks noGrp="1"/>
          </p:cNvSpPr>
          <p:nvPr>
            <p:ph type="subTitle" idx="1"/>
          </p:nvPr>
        </p:nvSpPr>
        <p:spPr>
          <a:xfrm>
            <a:off x="611188" y="692150"/>
            <a:ext cx="7134225" cy="658813"/>
          </a:xfrm>
        </p:spPr>
        <p:txBody>
          <a:bodyPr vert="horz" wrap="square" lIns="91440" tIns="45720" rIns="91440" bIns="45720" anchor="t"/>
          <a:p>
            <a:pPr algn="l" eaLnBrk="1" hangingPunct="1"/>
            <a:r>
              <a:rPr lang="en-US" altLang="zh-CN" sz="2000" b="1" dirty="0">
                <a:latin typeface="宋体" panose="02010600030101010101" pitchFamily="2" charset="-122"/>
                <a:ea typeface="+mn-ea"/>
                <a:cs typeface="+mn-cs"/>
              </a:rPr>
              <a:t>6.</a:t>
            </a:r>
            <a:r>
              <a:rPr lang="en-US" altLang="zh-CN" sz="2000" dirty="0">
                <a:latin typeface="华文楷体" panose="02010600040101010101" charset="-122"/>
                <a:ea typeface="华文楷体" panose="02010600040101010101" charset="-122"/>
                <a:cs typeface="+mn-cs"/>
              </a:rPr>
              <a:t>成本计算账户</a:t>
            </a:r>
            <a:endParaRPr lang="en-US" altLang="zh-CN" sz="2000" dirty="0">
              <a:latin typeface="华文楷体" panose="02010600040101010101" charset="-122"/>
              <a:ea typeface="华文楷体" panose="02010600040101010101" charset="-122"/>
              <a:cs typeface="+mn-cs"/>
            </a:endParaRPr>
          </a:p>
        </p:txBody>
      </p:sp>
      <p:grpSp>
        <p:nvGrpSpPr>
          <p:cNvPr id="23555" name="Group 17"/>
          <p:cNvGrpSpPr/>
          <p:nvPr/>
        </p:nvGrpSpPr>
        <p:grpSpPr>
          <a:xfrm>
            <a:off x="395288" y="1524000"/>
            <a:ext cx="8497887" cy="4641850"/>
            <a:chOff x="385" y="960"/>
            <a:chExt cx="5298" cy="2924"/>
          </a:xfrm>
        </p:grpSpPr>
        <p:pic>
          <p:nvPicPr>
            <p:cNvPr id="23556" name="Picture 13" descr="capt10-16"/>
            <p:cNvPicPr>
              <a:picLocks noChangeAspect="1"/>
            </p:cNvPicPr>
            <p:nvPr/>
          </p:nvPicPr>
          <p:blipFill>
            <a:blip r:embed="rId1"/>
            <a:stretch>
              <a:fillRect/>
            </a:stretch>
          </p:blipFill>
          <p:spPr>
            <a:xfrm>
              <a:off x="385" y="960"/>
              <a:ext cx="5298" cy="2924"/>
            </a:xfrm>
            <a:prstGeom prst="rect">
              <a:avLst/>
            </a:prstGeom>
            <a:noFill/>
            <a:ln w="9525">
              <a:noFill/>
            </a:ln>
          </p:spPr>
        </p:pic>
        <p:sp>
          <p:nvSpPr>
            <p:cNvPr id="23557" name="AutoShape 14"/>
            <p:cNvSpPr/>
            <p:nvPr/>
          </p:nvSpPr>
          <p:spPr>
            <a:xfrm>
              <a:off x="635" y="2643"/>
              <a:ext cx="1565" cy="355"/>
            </a:xfrm>
            <a:prstGeom prst="wedgeRectCallout">
              <a:avLst>
                <a:gd name="adj1" fmla="val -27380"/>
                <a:gd name="adj2" fmla="val 10755"/>
              </a:avLst>
            </a:prstGeom>
            <a:solidFill>
              <a:srgbClr val="06D3FC"/>
            </a:solidFill>
            <a:ln w="9525">
              <a:noFill/>
            </a:ln>
          </p:spPr>
          <p:txBody>
            <a:bodyPr/>
            <a:p>
              <a:pPr lvl="0" algn="ctr" eaLnBrk="1" hangingPunct="1"/>
              <a:r>
                <a:rPr lang="zh-CN" altLang="en-US" sz="1800" dirty="0">
                  <a:latin typeface="Arial" panose="020B0604020202020204" pitchFamily="34" charset="0"/>
                  <a:ea typeface="宋体" panose="02010600030101010101" pitchFamily="2" charset="-122"/>
                </a:rPr>
                <a:t>在途物资、生产成本、在建工程等</a:t>
              </a:r>
              <a:endParaRPr lang="zh-CN" altLang="en-US" sz="1800"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type="subTitle" idx="1"/>
          </p:nvPr>
        </p:nvSpPr>
        <p:spPr>
          <a:xfrm>
            <a:off x="611188" y="620713"/>
            <a:ext cx="7134225" cy="661987"/>
          </a:xfrm>
        </p:spPr>
        <p:txBody>
          <a:bodyPr vert="horz" wrap="square" lIns="91440" tIns="45720" rIns="91440" bIns="45720" anchor="t"/>
          <a:p>
            <a:pPr algn="l" eaLnBrk="1" hangingPunct="1"/>
            <a:r>
              <a:rPr lang="en-US" altLang="zh-CN" sz="2000" b="1" dirty="0">
                <a:latin typeface="宋体" panose="02010600030101010101" pitchFamily="2" charset="-122"/>
                <a:ea typeface="+mn-ea"/>
                <a:cs typeface="+mn-cs"/>
              </a:rPr>
              <a:t>7.</a:t>
            </a:r>
            <a:r>
              <a:rPr lang="en-US" altLang="zh-CN" sz="2000" dirty="0">
                <a:latin typeface="华文楷体" panose="02010600040101010101" charset="-122"/>
                <a:ea typeface="华文楷体" panose="02010600040101010101" charset="-122"/>
                <a:cs typeface="+mn-cs"/>
              </a:rPr>
              <a:t> 收入账户</a:t>
            </a:r>
            <a:endParaRPr lang="en-US" altLang="zh-CN" sz="2000" dirty="0">
              <a:latin typeface="华文楷体" panose="02010600040101010101" charset="-122"/>
              <a:ea typeface="华文楷体" panose="02010600040101010101" charset="-122"/>
              <a:cs typeface="+mn-cs"/>
            </a:endParaRPr>
          </a:p>
        </p:txBody>
      </p:sp>
      <p:grpSp>
        <p:nvGrpSpPr>
          <p:cNvPr id="26627" name="Group 26"/>
          <p:cNvGrpSpPr/>
          <p:nvPr/>
        </p:nvGrpSpPr>
        <p:grpSpPr>
          <a:xfrm>
            <a:off x="611188" y="1268413"/>
            <a:ext cx="7993062" cy="4954587"/>
            <a:chOff x="385" y="799"/>
            <a:chExt cx="5035" cy="3121"/>
          </a:xfrm>
        </p:grpSpPr>
        <p:pic>
          <p:nvPicPr>
            <p:cNvPr id="26628" name="Picture 22" descr="capt10-19"/>
            <p:cNvPicPr>
              <a:picLocks noChangeAspect="1"/>
            </p:cNvPicPr>
            <p:nvPr/>
          </p:nvPicPr>
          <p:blipFill>
            <a:blip r:embed="rId1"/>
            <a:stretch>
              <a:fillRect/>
            </a:stretch>
          </p:blipFill>
          <p:spPr>
            <a:xfrm>
              <a:off x="385" y="799"/>
              <a:ext cx="5035" cy="3121"/>
            </a:xfrm>
            <a:prstGeom prst="rect">
              <a:avLst/>
            </a:prstGeom>
            <a:noFill/>
            <a:ln w="9525">
              <a:noFill/>
            </a:ln>
          </p:spPr>
        </p:pic>
        <p:sp>
          <p:nvSpPr>
            <p:cNvPr id="26629" name="AutoShape 23"/>
            <p:cNvSpPr/>
            <p:nvPr/>
          </p:nvSpPr>
          <p:spPr>
            <a:xfrm>
              <a:off x="612" y="2432"/>
              <a:ext cx="1406" cy="681"/>
            </a:xfrm>
            <a:prstGeom prst="wedgeRectCallout">
              <a:avLst>
                <a:gd name="adj1" fmla="val 30440"/>
                <a:gd name="adj2" fmla="val 8444"/>
              </a:avLst>
            </a:prstGeom>
            <a:solidFill>
              <a:srgbClr val="06D3FC"/>
            </a:solidFill>
            <a:ln w="9525">
              <a:noFill/>
            </a:ln>
          </p:spPr>
          <p:txBody>
            <a:bodyPr/>
            <a:p>
              <a:pPr lvl="0" eaLnBrk="1" hangingPunct="1"/>
              <a:r>
                <a:rPr lang="zh-CN" altLang="en-US" sz="2000" dirty="0">
                  <a:solidFill>
                    <a:srgbClr val="FF0000"/>
                  </a:solidFill>
                  <a:latin typeface="Arial" panose="020B0604020202020204" pitchFamily="34" charset="0"/>
                  <a:ea typeface="宋体" panose="02010600030101010101" pitchFamily="2" charset="-122"/>
                </a:rPr>
                <a:t>包含账户</a:t>
              </a:r>
              <a:r>
                <a:rPr lang="zh-CN" altLang="en-US" sz="2000" b="0" dirty="0">
                  <a:latin typeface="Arial" panose="020B0604020202020204" pitchFamily="34" charset="0"/>
                  <a:ea typeface="宋体" panose="02010600030101010101" pitchFamily="2" charset="-122"/>
                </a:rPr>
                <a:t>：主营业务收入、其他业务收入、投资收益等</a:t>
              </a:r>
              <a:endParaRPr lang="zh-CN" altLang="en-US" sz="2000" b="0" dirty="0">
                <a:latin typeface="Arial" panose="020B0604020202020204" pitchFamily="34" charset="0"/>
                <a:ea typeface="宋体" panose="02010600030101010101" pitchFamily="2" charset="-122"/>
              </a:endParaRPr>
            </a:p>
          </p:txBody>
        </p:sp>
        <p:sp>
          <p:nvSpPr>
            <p:cNvPr id="26630" name="AutoShape 24"/>
            <p:cNvSpPr/>
            <p:nvPr/>
          </p:nvSpPr>
          <p:spPr>
            <a:xfrm>
              <a:off x="431" y="3158"/>
              <a:ext cx="1723" cy="272"/>
            </a:xfrm>
            <a:prstGeom prst="wedgeRectCallout">
              <a:avLst>
                <a:gd name="adj1" fmla="val 16569"/>
                <a:gd name="adj2" fmla="val -40440"/>
              </a:avLst>
            </a:prstGeom>
            <a:solidFill>
              <a:srgbClr val="FFCC00"/>
            </a:solidFill>
            <a:ln w="9525">
              <a:noFill/>
            </a:ln>
          </p:spPr>
          <p:txBody>
            <a:bodyPr/>
            <a:p>
              <a:pPr lvl="0" eaLnBrk="1" hangingPunct="1"/>
              <a:endParaRPr lang="zh-CN" altLang="zh-CN" sz="2000" b="0"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a:spLocks noGrp="1"/>
          </p:cNvSpPr>
          <p:nvPr>
            <p:ph type="subTitle" idx="1"/>
          </p:nvPr>
        </p:nvSpPr>
        <p:spPr>
          <a:xfrm>
            <a:off x="611188" y="679450"/>
            <a:ext cx="7134225" cy="733425"/>
          </a:xfrm>
        </p:spPr>
        <p:txBody>
          <a:bodyPr vert="horz" wrap="square" lIns="91440" tIns="45720" rIns="91440" bIns="45720" anchor="t"/>
          <a:p>
            <a:pPr algn="l" eaLnBrk="1" hangingPunct="1"/>
            <a:r>
              <a:rPr lang="en-US" altLang="zh-CN" sz="2000" b="1" dirty="0">
                <a:latin typeface="宋体" panose="02010600030101010101" pitchFamily="2" charset="-122"/>
                <a:ea typeface="+mn-ea"/>
                <a:cs typeface="+mn-cs"/>
              </a:rPr>
              <a:t>8</a:t>
            </a:r>
            <a:r>
              <a:rPr lang="en-US" altLang="zh-CN" sz="2000" dirty="0">
                <a:latin typeface="华文楷体" panose="02010600040101010101" charset="-122"/>
                <a:ea typeface="华文楷体" panose="02010600040101010101" charset="-122"/>
                <a:cs typeface="+mn-cs"/>
              </a:rPr>
              <a:t>.费用账户</a:t>
            </a:r>
            <a:endParaRPr lang="en-US" altLang="zh-CN" sz="2000" dirty="0">
              <a:latin typeface="华文楷体" panose="02010600040101010101" charset="-122"/>
              <a:ea typeface="华文楷体" panose="02010600040101010101" charset="-122"/>
              <a:cs typeface="+mn-cs"/>
            </a:endParaRPr>
          </a:p>
        </p:txBody>
      </p:sp>
      <p:grpSp>
        <p:nvGrpSpPr>
          <p:cNvPr id="27651" name="Group 26"/>
          <p:cNvGrpSpPr/>
          <p:nvPr/>
        </p:nvGrpSpPr>
        <p:grpSpPr>
          <a:xfrm>
            <a:off x="611188" y="1271588"/>
            <a:ext cx="7921625" cy="4611687"/>
            <a:chOff x="385" y="981"/>
            <a:chExt cx="4990" cy="2905"/>
          </a:xfrm>
        </p:grpSpPr>
        <p:pic>
          <p:nvPicPr>
            <p:cNvPr id="27652" name="Picture 22" descr="capt10-20"/>
            <p:cNvPicPr>
              <a:picLocks noChangeAspect="1"/>
            </p:cNvPicPr>
            <p:nvPr/>
          </p:nvPicPr>
          <p:blipFill>
            <a:blip r:embed="rId1"/>
            <a:stretch>
              <a:fillRect/>
            </a:stretch>
          </p:blipFill>
          <p:spPr>
            <a:xfrm>
              <a:off x="385" y="981"/>
              <a:ext cx="4990" cy="2905"/>
            </a:xfrm>
            <a:prstGeom prst="rect">
              <a:avLst/>
            </a:prstGeom>
            <a:noFill/>
            <a:ln w="9525">
              <a:noFill/>
            </a:ln>
          </p:spPr>
        </p:pic>
        <p:sp>
          <p:nvSpPr>
            <p:cNvPr id="27653" name="AutoShape 23"/>
            <p:cNvSpPr/>
            <p:nvPr/>
          </p:nvSpPr>
          <p:spPr>
            <a:xfrm>
              <a:off x="622" y="2432"/>
              <a:ext cx="1442" cy="1182"/>
            </a:xfrm>
            <a:prstGeom prst="wedgeRectCallout">
              <a:avLst>
                <a:gd name="adj1" fmla="val 34398"/>
                <a:gd name="adj2" fmla="val 28005"/>
              </a:avLst>
            </a:prstGeom>
            <a:solidFill>
              <a:srgbClr val="06D3FC"/>
            </a:solidFill>
            <a:ln w="9525">
              <a:noFill/>
            </a:ln>
          </p:spPr>
          <p:txBody>
            <a:bodyPr/>
            <a:p>
              <a:pPr lvl="0" eaLnBrk="1" hangingPunct="1"/>
              <a:r>
                <a:rPr lang="zh-CN" altLang="en-US" sz="1800" dirty="0">
                  <a:solidFill>
                    <a:srgbClr val="FF0000"/>
                  </a:solidFill>
                  <a:latin typeface="Arial" panose="020B0604020202020204" pitchFamily="34" charset="0"/>
                  <a:ea typeface="宋体" panose="02010600030101010101" pitchFamily="2" charset="-122"/>
                </a:rPr>
                <a:t>包含账户</a:t>
              </a:r>
              <a:r>
                <a:rPr lang="zh-CN" altLang="en-US" sz="1800" b="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主营业务成本、税金及附加、其他业务成本、销售费用、管理费用、财务费用和所得税费用等</a:t>
              </a:r>
              <a:endParaRPr lang="zh-CN" altLang="en-US" sz="1800" dirty="0">
                <a:latin typeface="Arial" panose="020B0604020202020204" pitchFamily="34" charset="0"/>
                <a:ea typeface="宋体" panose="02010600030101010101" pitchFamily="2" charset="-122"/>
              </a:endParaRPr>
            </a:p>
          </p:txBody>
        </p:sp>
        <p:sp>
          <p:nvSpPr>
            <p:cNvPr id="27654" name="AutoShape 25"/>
            <p:cNvSpPr/>
            <p:nvPr/>
          </p:nvSpPr>
          <p:spPr>
            <a:xfrm>
              <a:off x="431" y="3566"/>
              <a:ext cx="1723" cy="272"/>
            </a:xfrm>
            <a:prstGeom prst="wedgeRectCallout">
              <a:avLst>
                <a:gd name="adj1" fmla="val 16569"/>
                <a:gd name="adj2" fmla="val -40440"/>
              </a:avLst>
            </a:prstGeom>
            <a:solidFill>
              <a:srgbClr val="FFCC00"/>
            </a:solidFill>
            <a:ln w="9525">
              <a:noFill/>
            </a:ln>
          </p:spPr>
          <p:txBody>
            <a:bodyPr/>
            <a:p>
              <a:pPr lvl="0" eaLnBrk="1" hangingPunct="1"/>
              <a:endParaRPr lang="zh-CN" altLang="zh-CN" sz="2000" b="0"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a:spLocks noGrp="1"/>
          </p:cNvSpPr>
          <p:nvPr>
            <p:ph type="subTitle" idx="1"/>
          </p:nvPr>
        </p:nvSpPr>
        <p:spPr>
          <a:xfrm>
            <a:off x="611188" y="620713"/>
            <a:ext cx="7134225" cy="727075"/>
          </a:xfrm>
        </p:spPr>
        <p:txBody>
          <a:bodyPr vert="horz" wrap="square" lIns="91440" tIns="45720" rIns="91440" bIns="45720" anchor="t"/>
          <a:p>
            <a:pPr algn="l" eaLnBrk="1" hangingPunct="1"/>
            <a:r>
              <a:rPr lang="en-US" altLang="zh-CN" sz="2000" b="1" dirty="0">
                <a:latin typeface="宋体" panose="02010600030101010101" pitchFamily="2" charset="-122"/>
                <a:ea typeface="+mn-ea"/>
                <a:cs typeface="+mn-cs"/>
              </a:rPr>
              <a:t>9</a:t>
            </a:r>
            <a:r>
              <a:rPr lang="en-US" altLang="zh-CN" sz="2000" dirty="0">
                <a:latin typeface="华文楷体" panose="02010600040101010101" charset="-122"/>
                <a:ea typeface="华文楷体" panose="02010600040101010101" charset="-122"/>
                <a:cs typeface="+mn-cs"/>
              </a:rPr>
              <a:t>.财务成果计算账户</a:t>
            </a:r>
            <a:endParaRPr lang="en-US" altLang="zh-CN" sz="2000" dirty="0">
              <a:latin typeface="华文楷体" panose="02010600040101010101" charset="-122"/>
              <a:ea typeface="华文楷体" panose="02010600040101010101" charset="-122"/>
              <a:cs typeface="+mn-cs"/>
            </a:endParaRPr>
          </a:p>
        </p:txBody>
      </p:sp>
      <p:pic>
        <p:nvPicPr>
          <p:cNvPr id="28675" name="Picture 29" descr="capt10-21"/>
          <p:cNvPicPr>
            <a:picLocks noChangeAspect="1"/>
          </p:cNvPicPr>
          <p:nvPr/>
        </p:nvPicPr>
        <p:blipFill>
          <a:blip r:embed="rId1"/>
          <a:stretch>
            <a:fillRect/>
          </a:stretch>
        </p:blipFill>
        <p:spPr>
          <a:xfrm>
            <a:off x="539750" y="1600200"/>
            <a:ext cx="8064500" cy="4662488"/>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a:spLocks noGrp="1"/>
          </p:cNvSpPr>
          <p:nvPr>
            <p:ph type="subTitle" idx="1"/>
          </p:nvPr>
        </p:nvSpPr>
        <p:spPr>
          <a:xfrm>
            <a:off x="684213" y="673100"/>
            <a:ext cx="7061200" cy="668338"/>
          </a:xfrm>
        </p:spPr>
        <p:txBody>
          <a:bodyPr vert="horz" wrap="square" lIns="91440" tIns="45720" rIns="91440" bIns="45720" anchor="t"/>
          <a:p>
            <a:pPr algn="l" eaLnBrk="1" hangingPunct="1"/>
            <a:r>
              <a:rPr lang="en-US" altLang="zh-CN" sz="2000" b="1" dirty="0">
                <a:latin typeface="宋体" panose="02010600030101010101" pitchFamily="2" charset="-122"/>
                <a:ea typeface="+mn-ea"/>
                <a:cs typeface="+mn-cs"/>
              </a:rPr>
              <a:t>10</a:t>
            </a:r>
            <a:r>
              <a:rPr lang="en-US" altLang="zh-CN" sz="2000" dirty="0">
                <a:latin typeface="华文楷体" panose="02010600040101010101" charset="-122"/>
                <a:ea typeface="华文楷体" panose="02010600040101010101" charset="-122"/>
                <a:cs typeface="+mn-cs"/>
              </a:rPr>
              <a:t>.计价对比账户</a:t>
            </a:r>
            <a:endParaRPr lang="en-US" altLang="zh-CN" sz="2000" dirty="0">
              <a:latin typeface="华文楷体" panose="02010600040101010101" charset="-122"/>
              <a:ea typeface="华文楷体" panose="02010600040101010101" charset="-122"/>
              <a:cs typeface="+mn-cs"/>
            </a:endParaRPr>
          </a:p>
        </p:txBody>
      </p:sp>
      <p:pic>
        <p:nvPicPr>
          <p:cNvPr id="24579" name="Picture 64" descr="capt10-17"/>
          <p:cNvPicPr>
            <a:picLocks noChangeAspect="1"/>
          </p:cNvPicPr>
          <p:nvPr/>
        </p:nvPicPr>
        <p:blipFill>
          <a:blip r:embed="rId1"/>
          <a:stretch>
            <a:fillRect/>
          </a:stretch>
        </p:blipFill>
        <p:spPr>
          <a:xfrm>
            <a:off x="684530" y="1522095"/>
            <a:ext cx="7632700" cy="4300538"/>
          </a:xfrm>
          <a:prstGeom prst="rect">
            <a:avLst/>
          </a:prstGeom>
          <a:noFill/>
          <a:ln w="9525">
            <a:noFill/>
          </a:ln>
        </p:spPr>
      </p:pic>
      <p:sp>
        <p:nvSpPr>
          <p:cNvPr id="24580" name="AutoShape 65"/>
          <p:cNvSpPr/>
          <p:nvPr/>
        </p:nvSpPr>
        <p:spPr>
          <a:xfrm>
            <a:off x="2138363" y="2603500"/>
            <a:ext cx="1474787" cy="331788"/>
          </a:xfrm>
          <a:prstGeom prst="wedgeRectCallout">
            <a:avLst>
              <a:gd name="adj1" fmla="val -43750"/>
              <a:gd name="adj2" fmla="val 70000"/>
            </a:avLst>
          </a:prstGeom>
          <a:solidFill>
            <a:srgbClr val="CCFFCC"/>
          </a:solidFill>
          <a:ln w="9525">
            <a:noFill/>
          </a:ln>
        </p:spPr>
        <p:txBody>
          <a:bodyPr/>
          <a:p>
            <a:pPr lvl="0" algn="ctr" eaLnBrk="1" hangingPunct="1"/>
            <a:r>
              <a:rPr lang="zh-CN" altLang="en-US" sz="1800" dirty="0">
                <a:latin typeface="Arial" panose="020B0604020202020204" pitchFamily="34" charset="0"/>
                <a:ea typeface="宋体" panose="02010600030101010101" pitchFamily="2" charset="-122"/>
              </a:rPr>
              <a:t>材料采购</a:t>
            </a:r>
            <a:endParaRPr lang="zh-CN" altLang="en-US" sz="1800" dirty="0">
              <a:latin typeface="Arial" panose="020B0604020202020204" pitchFamily="34" charset="0"/>
              <a:ea typeface="宋体" panose="02010600030101010101" pitchFamily="2" charset="-122"/>
            </a:endParaRPr>
          </a:p>
        </p:txBody>
      </p:sp>
      <p:sp>
        <p:nvSpPr>
          <p:cNvPr id="34882" name="AutoShape 66"/>
          <p:cNvSpPr/>
          <p:nvPr/>
        </p:nvSpPr>
        <p:spPr>
          <a:xfrm>
            <a:off x="956310" y="5160645"/>
            <a:ext cx="5062220" cy="511175"/>
          </a:xfrm>
          <a:prstGeom prst="wedgeRectCallout">
            <a:avLst>
              <a:gd name="adj1" fmla="val -33514"/>
              <a:gd name="adj2" fmla="val 50000"/>
            </a:avLst>
          </a:prstGeom>
          <a:solidFill>
            <a:srgbClr val="FFFF99"/>
          </a:solidFill>
          <a:ln w="9525">
            <a:noFill/>
          </a:ln>
        </p:spPr>
        <p:txBody>
          <a:bodyPr/>
          <a:p>
            <a:pPr lvl="0" algn="ctr" eaLnBrk="1" hangingPunct="1"/>
            <a:r>
              <a:rPr lang="zh-CN" altLang="en-US" sz="1800" dirty="0">
                <a:solidFill>
                  <a:srgbClr val="FF0000"/>
                </a:solidFill>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：“材料采购”账户借、贷方登记的成本</a:t>
            </a:r>
            <a:endParaRPr lang="zh-CN" altLang="en-US" sz="1800" dirty="0">
              <a:latin typeface="Arial" panose="020B0604020202020204" pitchFamily="34" charset="0"/>
              <a:ea typeface="宋体" panose="02010600030101010101" pitchFamily="2" charset="-122"/>
            </a:endParaRPr>
          </a:p>
        </p:txBody>
      </p:sp>
      <p:sp>
        <p:nvSpPr>
          <p:cNvPr id="24582" name="AutoShape 70"/>
          <p:cNvSpPr/>
          <p:nvPr/>
        </p:nvSpPr>
        <p:spPr>
          <a:xfrm>
            <a:off x="395288" y="1196975"/>
            <a:ext cx="863600" cy="792163"/>
          </a:xfrm>
          <a:prstGeom prst="wedgeEllipseCallout">
            <a:avLst>
              <a:gd name="adj1" fmla="val 26838"/>
              <a:gd name="adj2" fmla="val 7514"/>
            </a:avLst>
          </a:prstGeom>
          <a:solidFill>
            <a:srgbClr val="49F9A1"/>
          </a:solidFill>
          <a:ln w="9525" cap="flat" cmpd="sng">
            <a:solidFill>
              <a:schemeClr val="tx1"/>
            </a:solidFill>
            <a:prstDash val="sysDot"/>
            <a:miter/>
            <a:headEnd type="none" w="med" len="med"/>
            <a:tailEnd type="none" w="med" len="med"/>
          </a:ln>
        </p:spPr>
        <p:txBody>
          <a:bodyPr/>
          <a:p>
            <a:pPr lvl="0" algn="ctr" eaLnBrk="1" hangingPunct="1"/>
            <a:r>
              <a:rPr lang="zh-CN" altLang="en-US" dirty="0">
                <a:solidFill>
                  <a:srgbClr val="0000FF"/>
                </a:solidFill>
                <a:latin typeface="Arial" panose="020B0604020202020204" pitchFamily="34" charset="0"/>
                <a:ea typeface="宋体" panose="02010600030101010101" pitchFamily="2" charset="-122"/>
              </a:rPr>
              <a:t>例</a:t>
            </a:r>
            <a:endParaRPr lang="zh-CN" altLang="en-US" dirty="0">
              <a:solidFill>
                <a:srgbClr val="0000FF"/>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2000" fill="remove" nodeType="clickEffect">
                                  <p:stCondLst>
                                    <p:cond delay="0"/>
                                  </p:stCondLst>
                                  <p:childTnLst>
                                    <p:animScale>
                                      <p:cBhvr>
                                        <p:cTn id="6" dur="2000" fill="hold"/>
                                        <p:tgtEl>
                                          <p:spTgt spid="34882">
                                            <p:txEl>
                                              <p:charRg st="0" end="2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2000">
                <a:latin typeface="华文楷体" panose="02010600040101010101" charset="-122"/>
                <a:ea typeface="华文楷体" panose="02010600040101010101" charset="-122"/>
              </a:rPr>
              <a:t>11. </a:t>
            </a:r>
            <a:r>
              <a:rPr lang="zh-CN" altLang="en-US" sz="2000">
                <a:latin typeface="华文楷体" panose="02010600040101010101" charset="-122"/>
                <a:ea typeface="华文楷体" panose="02010600040101010101" charset="-122"/>
              </a:rPr>
              <a:t>调整账户</a:t>
            </a:r>
            <a:endParaRPr lang="zh-CN" altLang="en-US" sz="200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457200" y="1260793"/>
            <a:ext cx="8229600" cy="4622800"/>
          </a:xfrm>
        </p:spPr>
        <p:txBody>
          <a:bodyPr/>
          <a:p>
            <a:r>
              <a:rPr lang="zh-CN" altLang="en-US" b="1">
                <a:solidFill>
                  <a:srgbClr val="FF0000"/>
                </a:solidFill>
                <a:latin typeface="华文楷体" panose="02010600040101010101" charset="-122"/>
                <a:ea typeface="华文楷体" panose="02010600040101010101" charset="-122"/>
              </a:rPr>
              <a:t>调整账户</a:t>
            </a:r>
            <a:r>
              <a:rPr lang="zh-CN" altLang="en-US" sz="2000">
                <a:latin typeface="华文楷体" panose="02010600040101010101" charset="-122"/>
                <a:ea typeface="华文楷体" panose="02010600040101010101" charset="-122"/>
              </a:rPr>
              <a:t>是用来调整相关账户的余额，以求被调整账户实际余额而设置的账户。</a:t>
            </a:r>
            <a:endParaRPr lang="zh-CN" altLang="en-US" sz="2000">
              <a:latin typeface="华文楷体" panose="02010600040101010101" charset="-122"/>
              <a:ea typeface="华文楷体" panose="02010600040101010101" charset="-122"/>
            </a:endParaRPr>
          </a:p>
          <a:p>
            <a:r>
              <a:rPr lang="zh-CN" altLang="en-US" sz="2000">
                <a:latin typeface="华文楷体" panose="02010600040101010101" charset="-122"/>
                <a:ea typeface="华文楷体" panose="02010600040101010101" charset="-122"/>
              </a:rPr>
              <a:t>会计核算中，由于管理上的需要等原因，某些会计要素需要用两种数字从不同方面来反映，需要设置两个账户：一个账户用来反映该账户的原始数字，该账户称为</a:t>
            </a:r>
            <a:r>
              <a:rPr lang="zh-CN" altLang="en-US" sz="2000" b="1">
                <a:solidFill>
                  <a:srgbClr val="FF0000"/>
                </a:solidFill>
                <a:latin typeface="华文楷体" panose="02010600040101010101" charset="-122"/>
                <a:ea typeface="华文楷体" panose="02010600040101010101" charset="-122"/>
              </a:rPr>
              <a:t>被调整账户</a:t>
            </a:r>
            <a:r>
              <a:rPr lang="zh-CN" altLang="en-US" sz="2000">
                <a:latin typeface="华文楷体" panose="02010600040101010101" charset="-122"/>
                <a:ea typeface="华文楷体" panose="02010600040101010101" charset="-122"/>
              </a:rPr>
              <a:t>；另一个账户用来反映对原始账户进行调整的数字，该账户称为</a:t>
            </a:r>
            <a:r>
              <a:rPr lang="zh-CN" altLang="en-US" sz="2000" b="1">
                <a:solidFill>
                  <a:srgbClr val="FF0000"/>
                </a:solidFill>
                <a:latin typeface="华文楷体" panose="02010600040101010101" charset="-122"/>
                <a:ea typeface="华文楷体" panose="02010600040101010101" charset="-122"/>
              </a:rPr>
              <a:t>调整账户</a:t>
            </a:r>
            <a:r>
              <a:rPr lang="zh-CN" altLang="en-US" sz="2000">
                <a:latin typeface="华文楷体" panose="02010600040101010101" charset="-122"/>
                <a:ea typeface="华文楷体" panose="02010600040101010101" charset="-122"/>
              </a:rPr>
              <a:t>。</a:t>
            </a:r>
            <a:endParaRPr lang="zh-CN" altLang="en-US" sz="2000">
              <a:latin typeface="华文楷体" panose="02010600040101010101" charset="-122"/>
              <a:ea typeface="华文楷体" panose="02010600040101010101" charset="-122"/>
            </a:endParaRPr>
          </a:p>
          <a:p>
            <a:r>
              <a:rPr lang="zh-CN" altLang="en-US" sz="2000">
                <a:latin typeface="华文楷体" panose="02010600040101010101" charset="-122"/>
                <a:ea typeface="华文楷体" panose="02010600040101010101" charset="-122"/>
              </a:rPr>
              <a:t>将原始数字与调整数字相加或相减，就可以求得调整后的实际数字。</a:t>
            </a:r>
            <a:endParaRPr lang="zh-CN" altLang="en-US" sz="2000">
              <a:latin typeface="华文楷体" panose="02010600040101010101" charset="-122"/>
              <a:ea typeface="华文楷体" panose="02010600040101010101" charset="-122"/>
            </a:endParaRPr>
          </a:p>
          <a:p>
            <a:r>
              <a:rPr lang="zh-CN" altLang="en-US" sz="2000">
                <a:latin typeface="华文楷体" panose="02010600040101010101" charset="-122"/>
                <a:ea typeface="华文楷体" panose="02010600040101010101" charset="-122"/>
              </a:rPr>
              <a:t>调整账户按照调整方式的不同，分为：</a:t>
            </a:r>
            <a:endParaRPr lang="zh-CN" altLang="en-US" sz="2000">
              <a:latin typeface="华文楷体" panose="02010600040101010101" charset="-122"/>
              <a:ea typeface="华文楷体" panose="02010600040101010101" charset="-122"/>
            </a:endParaRPr>
          </a:p>
          <a:p>
            <a:r>
              <a:rPr lang="zh-CN" altLang="en-US">
                <a:solidFill>
                  <a:srgbClr val="FF0000"/>
                </a:solidFill>
                <a:latin typeface="华文楷体" panose="02010600040101010101" charset="-122"/>
                <a:ea typeface="华文楷体" panose="02010600040101010101" charset="-122"/>
              </a:rPr>
              <a:t>备抵账户</a:t>
            </a:r>
            <a:endParaRPr lang="zh-CN" altLang="en-US">
              <a:solidFill>
                <a:srgbClr val="FF0000"/>
              </a:solidFill>
              <a:latin typeface="华文楷体" panose="02010600040101010101" charset="-122"/>
              <a:ea typeface="华文楷体" panose="02010600040101010101" charset="-122"/>
            </a:endParaRPr>
          </a:p>
          <a:p>
            <a:r>
              <a:rPr lang="zh-CN" altLang="en-US">
                <a:solidFill>
                  <a:srgbClr val="FF0000"/>
                </a:solidFill>
                <a:latin typeface="华文楷体" panose="02010600040101010101" charset="-122"/>
                <a:ea typeface="华文楷体" panose="02010600040101010101" charset="-122"/>
              </a:rPr>
              <a:t>附加账户</a:t>
            </a:r>
            <a:endParaRPr lang="zh-CN" altLang="en-US">
              <a:solidFill>
                <a:srgbClr val="FF0000"/>
              </a:solidFill>
              <a:latin typeface="华文楷体" panose="02010600040101010101" charset="-122"/>
              <a:ea typeface="华文楷体" panose="02010600040101010101" charset="-122"/>
            </a:endParaRPr>
          </a:p>
          <a:p>
            <a:r>
              <a:rPr lang="zh-CN" altLang="en-US">
                <a:solidFill>
                  <a:srgbClr val="FF0000"/>
                </a:solidFill>
                <a:latin typeface="华文楷体" panose="02010600040101010101" charset="-122"/>
                <a:ea typeface="华文楷体" panose="02010600040101010101" charset="-122"/>
              </a:rPr>
              <a:t>备抵附加账户</a:t>
            </a:r>
            <a:endParaRPr lang="zh-CN" altLang="en-US">
              <a:solidFill>
                <a:srgbClr val="FF0000"/>
              </a:solidFill>
              <a:latin typeface="华文楷体" panose="02010600040101010101" charset="-122"/>
              <a:ea typeface="华文楷体" panose="02010600040101010101"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610553" y="711200"/>
            <a:ext cx="7921625" cy="522288"/>
          </a:xfrm>
        </p:spPr>
        <p:txBody>
          <a:bodyPr vert="horz" wrap="square" lIns="91440" tIns="45720" rIns="91440" bIns="45720" anchor="ctr"/>
          <a:p>
            <a:pPr eaLnBrk="1" hangingPunct="1"/>
            <a:r>
              <a:rPr lang="zh-CN" altLang="en-US" b="1" dirty="0">
                <a:solidFill>
                  <a:srgbClr val="0000FF"/>
                </a:solidFill>
                <a:latin typeface="华文楷体" panose="02010600040101010101" charset="-122"/>
                <a:ea typeface="华文楷体" panose="02010600040101010101" charset="-122"/>
              </a:rPr>
              <a:t>第一节  会计账户分类的意义</a:t>
            </a:r>
            <a:endParaRPr lang="zh-CN" altLang="en-US" b="1" dirty="0">
              <a:solidFill>
                <a:srgbClr val="0000FF"/>
              </a:solidFill>
              <a:latin typeface="华文楷体" panose="02010600040101010101" charset="-122"/>
              <a:ea typeface="华文楷体" panose="02010600040101010101" charset="-122"/>
            </a:endParaRPr>
          </a:p>
        </p:txBody>
      </p:sp>
      <p:sp>
        <p:nvSpPr>
          <p:cNvPr id="3075" name="Rectangle 3"/>
          <p:cNvSpPr>
            <a:spLocks noGrp="1"/>
          </p:cNvSpPr>
          <p:nvPr>
            <p:ph idx="1"/>
          </p:nvPr>
        </p:nvSpPr>
        <p:spPr>
          <a:xfrm>
            <a:off x="610870" y="1612900"/>
            <a:ext cx="7921625" cy="4450715"/>
          </a:xfrm>
        </p:spPr>
        <p:txBody>
          <a:bodyPr vert="horz" wrap="square" lIns="91440" tIns="45720" rIns="91440" bIns="45720" anchor="t"/>
          <a:p>
            <a:pPr marL="0" indent="0" eaLnBrk="1" hangingPunct="1">
              <a:lnSpc>
                <a:spcPct val="100000"/>
              </a:lnSpc>
              <a:buNone/>
            </a:pPr>
            <a:r>
              <a:rPr lang="zh-CN" altLang="en-US" b="1" dirty="0">
                <a:latin typeface="华文楷体" panose="02010600040101010101" charset="-122"/>
                <a:ea typeface="华文楷体" panose="02010600040101010101" charset="-122"/>
              </a:rPr>
              <a:t>一、账户分类的目的与标志</a:t>
            </a:r>
            <a:endParaRPr lang="zh-CN" altLang="en-US" b="1" dirty="0">
              <a:latin typeface="华文楷体" panose="02010600040101010101" charset="-122"/>
              <a:ea typeface="华文楷体" panose="02010600040101010101" charset="-122"/>
            </a:endParaRPr>
          </a:p>
          <a:p>
            <a:pPr marL="0" indent="0" eaLnBrk="1" latinLnBrk="0" hangingPunct="1">
              <a:lnSpc>
                <a:spcPct val="100000"/>
              </a:lnSpc>
              <a:spcBef>
                <a:spcPts val="0"/>
              </a:spcBef>
              <a:buNone/>
            </a:pPr>
            <a:r>
              <a:rPr lang="zh-CN" altLang="en-US" sz="3200" b="1" dirty="0">
                <a:latin typeface="宋体" panose="02010600030101010101" pitchFamily="2" charset="-122"/>
              </a:rPr>
              <a:t> </a:t>
            </a:r>
            <a:r>
              <a:rPr lang="zh-CN" altLang="en-US" sz="2000" dirty="0">
                <a:latin typeface="华文楷体" panose="02010600040101010101" charset="-122"/>
                <a:ea typeface="华文楷体" panose="02010600040101010101" charset="-122"/>
              </a:rPr>
              <a:t>（一）含义</a:t>
            </a:r>
            <a:endParaRPr lang="zh-CN" altLang="en-US" sz="2000" dirty="0">
              <a:latin typeface="华文楷体" panose="02010600040101010101" charset="-122"/>
              <a:ea typeface="华文楷体" panose="02010600040101010101" charset="-122"/>
            </a:endParaRPr>
          </a:p>
          <a:p>
            <a:pPr marL="0" indent="0" eaLnBrk="1" hangingPunct="1">
              <a:lnSpc>
                <a:spcPct val="90000"/>
              </a:lnSpc>
              <a:buNone/>
            </a:pPr>
            <a:r>
              <a:rPr lang="zh-CN" altLang="en-US" sz="2000" dirty="0">
                <a:latin typeface="华文楷体" panose="02010600040101010101" charset="-122"/>
                <a:ea typeface="华文楷体" panose="02010600040101010101" charset="-122"/>
              </a:rPr>
              <a:t>    </a:t>
            </a:r>
            <a:r>
              <a:rPr lang="zh-CN" altLang="en-US" sz="2000" dirty="0">
                <a:solidFill>
                  <a:srgbClr val="FF0000"/>
                </a:solidFill>
                <a:latin typeface="华文楷体" panose="02010600040101010101" charset="-122"/>
                <a:ea typeface="华文楷体" panose="02010600040101010101" charset="-122"/>
              </a:rPr>
              <a:t>★</a:t>
            </a:r>
            <a:r>
              <a:rPr lang="zh-CN" altLang="en-US" sz="2000" dirty="0">
                <a:latin typeface="华文楷体" panose="02010600040101010101" charset="-122"/>
                <a:ea typeface="华文楷体" panose="02010600040101010101" charset="-122"/>
              </a:rPr>
              <a:t>采用不同标志将账户划分为不同类别。</a:t>
            </a:r>
            <a:endParaRPr lang="zh-CN" altLang="en-US" sz="2000" dirty="0">
              <a:latin typeface="华文楷体" panose="02010600040101010101" charset="-122"/>
              <a:ea typeface="华文楷体" panose="02010600040101010101" charset="-122"/>
            </a:endParaRPr>
          </a:p>
          <a:p>
            <a:pPr marL="0" indent="0" eaLnBrk="1" hangingPunct="1">
              <a:lnSpc>
                <a:spcPct val="90000"/>
              </a:lnSpc>
              <a:buNone/>
            </a:pPr>
            <a:r>
              <a:rPr lang="zh-CN" altLang="en-US" sz="2000" dirty="0">
                <a:latin typeface="华文楷体" panose="02010600040101010101" charset="-122"/>
                <a:ea typeface="华文楷体" panose="02010600040101010101" charset="-122"/>
              </a:rPr>
              <a:t>    （二）目的</a:t>
            </a:r>
            <a:endParaRPr lang="zh-CN" altLang="en-US" sz="2000" dirty="0">
              <a:latin typeface="华文楷体" panose="02010600040101010101" charset="-122"/>
              <a:ea typeface="华文楷体" panose="02010600040101010101" charset="-122"/>
            </a:endParaRPr>
          </a:p>
          <a:p>
            <a:pPr marL="0" indent="0" eaLnBrk="1" hangingPunct="1">
              <a:lnSpc>
                <a:spcPct val="90000"/>
              </a:lnSpc>
              <a:buNone/>
            </a:pPr>
            <a:r>
              <a:rPr lang="zh-CN" altLang="en-US" sz="2000" dirty="0">
                <a:latin typeface="华文楷体" panose="02010600040101010101" charset="-122"/>
                <a:ea typeface="华文楷体" panose="02010600040101010101" charset="-122"/>
              </a:rPr>
              <a:t>    </a:t>
            </a:r>
            <a:r>
              <a:rPr lang="zh-CN" altLang="en-US" sz="2000" dirty="0">
                <a:solidFill>
                  <a:srgbClr val="FF0000"/>
                </a:solidFill>
                <a:latin typeface="华文楷体" panose="02010600040101010101" charset="-122"/>
                <a:ea typeface="华文楷体" panose="02010600040101010101" charset="-122"/>
              </a:rPr>
              <a:t>★</a:t>
            </a:r>
            <a:r>
              <a:rPr lang="zh-CN" altLang="en-US" sz="2000" dirty="0">
                <a:latin typeface="华文楷体" panose="02010600040101010101" charset="-122"/>
                <a:ea typeface="华文楷体" panose="02010600040101010101" charset="-122"/>
              </a:rPr>
              <a:t>研究账户的特性与共性，以便更好的利用账户提供会计信息。</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400" b="1" dirty="0">
                <a:latin typeface="华文楷体" panose="02010600040101010101" charset="-122"/>
                <a:ea typeface="华文楷体" panose="02010600040101010101" charset="-122"/>
                <a:sym typeface="+mn-ea"/>
              </a:rPr>
              <a:t>二、账户分类的作用</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solidFill>
                  <a:srgbClr val="0000FF"/>
                </a:solidFill>
                <a:latin typeface="华文楷体" panose="02010600040101010101" charset="-122"/>
                <a:ea typeface="华文楷体" panose="02010600040101010101" charset="-122"/>
                <a:sym typeface="+mn-ea"/>
              </a:rPr>
              <a:t>    ●</a:t>
            </a:r>
            <a:r>
              <a:rPr lang="zh-CN" altLang="en-US" sz="2000" dirty="0">
                <a:latin typeface="华文楷体" panose="02010600040101010101" charset="-122"/>
                <a:ea typeface="华文楷体" panose="02010600040101010101" charset="-122"/>
                <a:sym typeface="+mn-ea"/>
              </a:rPr>
              <a:t>便于设置完整的账户体系，全面认识各种账户在整体账户体系中的作用。</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solidFill>
                  <a:srgbClr val="0000FF"/>
                </a:solidFill>
                <a:latin typeface="华文楷体" panose="02010600040101010101" charset="-122"/>
                <a:ea typeface="华文楷体" panose="02010600040101010101" charset="-122"/>
                <a:sym typeface="+mn-ea"/>
              </a:rPr>
              <a:t>    ●</a:t>
            </a:r>
            <a:r>
              <a:rPr lang="zh-CN" altLang="en-US" sz="2000" dirty="0">
                <a:latin typeface="华文楷体" panose="02010600040101010101" charset="-122"/>
                <a:ea typeface="华文楷体" panose="02010600040101010101" charset="-122"/>
                <a:sym typeface="+mn-ea"/>
              </a:rPr>
              <a:t>便于设计会计账簿的格式，掌握各种账户在提供核算指标方面的规律性。</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solidFill>
                  <a:srgbClr val="0000FF"/>
                </a:solidFill>
                <a:latin typeface="华文楷体" panose="02010600040101010101" charset="-122"/>
                <a:ea typeface="华文楷体" panose="02010600040101010101" charset="-122"/>
                <a:sym typeface="+mn-ea"/>
              </a:rPr>
              <a:t>    ●</a:t>
            </a:r>
            <a:r>
              <a:rPr lang="zh-CN" altLang="en-US" sz="2000" dirty="0">
                <a:latin typeface="华文楷体" panose="02010600040101010101" charset="-122"/>
                <a:ea typeface="华文楷体" panose="02010600040101010101" charset="-122"/>
                <a:sym typeface="+mn-ea"/>
              </a:rPr>
              <a:t>便于正确地设置和运用账户，便于编制会计报表。</a:t>
            </a:r>
            <a:endParaRPr lang="zh-CN" altLang="en-US" sz="2000" dirty="0">
              <a:latin typeface="华文楷体" panose="02010600040101010101" charset="-122"/>
              <a:ea typeface="华文楷体" panose="02010600040101010101" charset="-122"/>
            </a:endParaRPr>
          </a:p>
          <a:p>
            <a:pPr marL="0" indent="0" eaLnBrk="1" hangingPunct="1">
              <a:lnSpc>
                <a:spcPct val="90000"/>
              </a:lnSpc>
              <a:buNone/>
            </a:pPr>
            <a:endParaRPr lang="zh-CN" altLang="en-US" sz="2000" dirty="0">
              <a:latin typeface="华文楷体" panose="02010600040101010101" charset="-122"/>
              <a:ea typeface="华文楷体" panose="0201060004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type="subTitle" idx="1"/>
          </p:nvPr>
        </p:nvSpPr>
        <p:spPr>
          <a:xfrm>
            <a:off x="611188" y="549275"/>
            <a:ext cx="7134225" cy="727075"/>
          </a:xfrm>
        </p:spPr>
        <p:txBody>
          <a:bodyPr vert="horz" wrap="square" lIns="91440" tIns="45720" rIns="91440" bIns="45720" anchor="t"/>
          <a:p>
            <a:pPr algn="l" eaLnBrk="1" hangingPunct="1"/>
            <a:r>
              <a:rPr lang="zh-CN" altLang="en-US" sz="2000" dirty="0">
                <a:latin typeface="华文楷体" panose="02010600040101010101" charset="-122"/>
                <a:ea typeface="华文楷体" panose="02010600040101010101" charset="-122"/>
                <a:cs typeface="+mn-cs"/>
              </a:rPr>
              <a:t>（</a:t>
            </a:r>
            <a:r>
              <a:rPr lang="en-US" altLang="zh-CN" sz="2000" dirty="0">
                <a:latin typeface="华文楷体" panose="02010600040101010101" charset="-122"/>
                <a:ea typeface="华文楷体" panose="02010600040101010101" charset="-122"/>
                <a:cs typeface="+mn-cs"/>
              </a:rPr>
              <a:t>1</a:t>
            </a:r>
            <a:r>
              <a:rPr lang="zh-CN" altLang="en-US" sz="2000" dirty="0">
                <a:latin typeface="华文楷体" panose="02010600040101010101" charset="-122"/>
                <a:ea typeface="华文楷体" panose="02010600040101010101" charset="-122"/>
                <a:cs typeface="+mn-cs"/>
              </a:rPr>
              <a:t>）备抵账户</a:t>
            </a:r>
            <a:endParaRPr lang="zh-CN" altLang="en-US" sz="2000" dirty="0">
              <a:latin typeface="华文楷体" panose="02010600040101010101" charset="-122"/>
              <a:ea typeface="华文楷体" panose="02010600040101010101" charset="-122"/>
              <a:cs typeface="+mn-cs"/>
            </a:endParaRPr>
          </a:p>
        </p:txBody>
      </p:sp>
      <p:grpSp>
        <p:nvGrpSpPr>
          <p:cNvPr id="18435" name="Group 22"/>
          <p:cNvGrpSpPr/>
          <p:nvPr/>
        </p:nvGrpSpPr>
        <p:grpSpPr>
          <a:xfrm>
            <a:off x="693738" y="1185228"/>
            <a:ext cx="7993062" cy="4795837"/>
            <a:chOff x="385" y="999"/>
            <a:chExt cx="5035" cy="3021"/>
          </a:xfrm>
        </p:grpSpPr>
        <p:pic>
          <p:nvPicPr>
            <p:cNvPr id="18437" name="Picture 20" descr="capt10-12"/>
            <p:cNvPicPr>
              <a:picLocks noChangeAspect="1"/>
            </p:cNvPicPr>
            <p:nvPr/>
          </p:nvPicPr>
          <p:blipFill>
            <a:blip r:embed="rId1"/>
            <a:stretch>
              <a:fillRect/>
            </a:stretch>
          </p:blipFill>
          <p:spPr>
            <a:xfrm>
              <a:off x="385" y="999"/>
              <a:ext cx="5035" cy="3021"/>
            </a:xfrm>
            <a:prstGeom prst="rect">
              <a:avLst/>
            </a:prstGeom>
            <a:noFill/>
            <a:ln w="9525">
              <a:noFill/>
            </a:ln>
          </p:spPr>
        </p:pic>
        <p:sp>
          <p:nvSpPr>
            <p:cNvPr id="18438" name="AutoShape 21"/>
            <p:cNvSpPr/>
            <p:nvPr/>
          </p:nvSpPr>
          <p:spPr>
            <a:xfrm>
              <a:off x="703" y="2568"/>
              <a:ext cx="1406" cy="635"/>
            </a:xfrm>
            <a:prstGeom prst="wedgeRectCallout">
              <a:avLst>
                <a:gd name="adj1" fmla="val 30440"/>
                <a:gd name="adj2" fmla="val 12676"/>
              </a:avLst>
            </a:prstGeom>
            <a:solidFill>
              <a:srgbClr val="06D3FC"/>
            </a:solidFill>
            <a:ln w="9525">
              <a:noFill/>
            </a:ln>
          </p:spPr>
          <p:txBody>
            <a:bodyPr/>
            <a:p>
              <a:pPr lvl="0" eaLnBrk="1" hangingPunct="1"/>
              <a:r>
                <a:rPr lang="zh-CN" altLang="en-US" sz="1800" dirty="0">
                  <a:solidFill>
                    <a:srgbClr val="FF0000"/>
                  </a:solidFill>
                  <a:latin typeface="Arial" panose="020B0604020202020204" pitchFamily="34" charset="0"/>
                  <a:ea typeface="宋体" panose="02010600030101010101" pitchFamily="2" charset="-122"/>
                </a:rPr>
                <a:t>包含账户</a:t>
              </a:r>
              <a:r>
                <a:rPr lang="zh-CN" altLang="en-US" sz="1800" b="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累计折旧、坏账准备、资产减值损失等</a:t>
              </a:r>
              <a:endParaRPr lang="zh-CN" altLang="en-US" sz="1800" dirty="0">
                <a:latin typeface="Arial" panose="020B0604020202020204" pitchFamily="34" charset="0"/>
                <a:ea typeface="宋体" panose="02010600030101010101" pitchFamily="2" charset="-122"/>
              </a:endParaRPr>
            </a:p>
          </p:txBody>
        </p:sp>
      </p:grpSp>
      <p:sp>
        <p:nvSpPr>
          <p:cNvPr id="28695" name="AutoShape 23"/>
          <p:cNvSpPr/>
          <p:nvPr/>
        </p:nvSpPr>
        <p:spPr>
          <a:xfrm>
            <a:off x="1102995" y="4918075"/>
            <a:ext cx="3022600" cy="1022985"/>
          </a:xfrm>
          <a:prstGeom prst="wedgeRoundRectCallout">
            <a:avLst>
              <a:gd name="adj1" fmla="val -4097"/>
              <a:gd name="adj2" fmla="val 9505"/>
              <a:gd name="adj3" fmla="val 16667"/>
            </a:avLst>
          </a:prstGeom>
          <a:solidFill>
            <a:srgbClr val="CCFFCC"/>
          </a:solidFill>
          <a:ln w="9525" cap="flat" cmpd="sng">
            <a:solidFill>
              <a:schemeClr val="tx1"/>
            </a:solidFill>
            <a:prstDash val="sysDot"/>
            <a:miter/>
            <a:headEnd type="none" w="med" len="med"/>
            <a:tailEnd type="none" w="med" len="med"/>
          </a:ln>
        </p:spPr>
        <p:txBody>
          <a:bodyPr/>
          <a:p>
            <a:pPr lvl="0" eaLnBrk="1" hangingPunct="1"/>
            <a:r>
              <a:rPr lang="en-US" altLang="zh-CN" sz="1800" dirty="0">
                <a:solidFill>
                  <a:srgbClr val="FF0000"/>
                </a:solidFill>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可分别用以抵减</a:t>
            </a:r>
            <a:r>
              <a:rPr lang="zh-CN" altLang="en-US" sz="1800" dirty="0">
                <a:latin typeface="宋体" panose="02010600030101010101" pitchFamily="2" charset="-122"/>
                <a:ea typeface="宋体" panose="02010600030101010101" pitchFamily="2" charset="-122"/>
              </a:rPr>
              <a:t>“</a:t>
            </a:r>
            <a:r>
              <a:rPr lang="zh-CN" altLang="en-US" sz="1800" dirty="0">
                <a:latin typeface="Arial" panose="020B0604020202020204" pitchFamily="34" charset="0"/>
                <a:ea typeface="宋体" panose="02010600030101010101" pitchFamily="2" charset="-122"/>
              </a:rPr>
              <a:t>固定资产</a:t>
            </a:r>
            <a:r>
              <a:rPr lang="zh-CN" altLang="en-US" sz="1800" dirty="0">
                <a:latin typeface="宋体" panose="02010600030101010101" pitchFamily="2" charset="-122"/>
                <a:ea typeface="宋体" panose="02010600030101010101" pitchFamily="2" charset="-122"/>
              </a:rPr>
              <a:t>”</a:t>
            </a:r>
            <a:r>
              <a:rPr lang="zh-CN" altLang="en-US" sz="1800" dirty="0">
                <a:latin typeface="Arial" panose="020B0604020202020204" pitchFamily="34" charset="0"/>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r>
              <a:rPr lang="zh-CN" altLang="en-US" sz="1800" dirty="0">
                <a:latin typeface="Arial" panose="020B0604020202020204" pitchFamily="34" charset="0"/>
                <a:ea typeface="宋体" panose="02010600030101010101" pitchFamily="2" charset="-122"/>
              </a:rPr>
              <a:t>应收账款</a:t>
            </a:r>
            <a:r>
              <a:rPr lang="zh-CN" altLang="en-US" sz="1800" dirty="0">
                <a:latin typeface="宋体" panose="02010600030101010101" pitchFamily="2" charset="-122"/>
                <a:ea typeface="宋体" panose="02010600030101010101" pitchFamily="2" charset="-122"/>
              </a:rPr>
              <a:t>”</a:t>
            </a:r>
            <a:r>
              <a:rPr lang="zh-CN" altLang="en-US" sz="1800" dirty="0">
                <a:latin typeface="Arial" panose="020B0604020202020204" pitchFamily="34" charset="0"/>
                <a:ea typeface="宋体" panose="02010600030101010101" pitchFamily="2" charset="-122"/>
              </a:rPr>
              <a:t>等账户的余额</a:t>
            </a:r>
            <a:endParaRPr lang="zh-CN" altLang="en-US" sz="1800" dirty="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8695"/>
                                        </p:tgtEl>
                                        <p:attrNameLst>
                                          <p:attrName>style.visibility</p:attrName>
                                        </p:attrNameLst>
                                      </p:cBhvr>
                                      <p:to>
                                        <p:strVal val="visible"/>
                                      </p:to>
                                    </p:set>
                                    <p:animEffect transition="in" filter="diamond(out)">
                                      <p:cBhvr>
                                        <p:cTn id="7" dur="2000"/>
                                        <p:tgtEl>
                                          <p:spTgt spid="2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000">
                <a:latin typeface="华文楷体" panose="02010600040101010101" charset="-122"/>
                <a:ea typeface="华文楷体" panose="02010600040101010101" charset="-122"/>
              </a:rPr>
              <a:t>（</a:t>
            </a:r>
            <a:r>
              <a:rPr lang="en-US" altLang="zh-CN" sz="2000">
                <a:latin typeface="华文楷体" panose="02010600040101010101" charset="-122"/>
                <a:ea typeface="华文楷体" panose="02010600040101010101" charset="-122"/>
              </a:rPr>
              <a:t>2</a:t>
            </a:r>
            <a:r>
              <a:rPr lang="zh-CN" altLang="en-US" sz="2000">
                <a:latin typeface="华文楷体" panose="02010600040101010101" charset="-122"/>
                <a:ea typeface="华文楷体" panose="02010600040101010101" charset="-122"/>
              </a:rPr>
              <a:t>）附加账户</a:t>
            </a:r>
            <a:endParaRPr lang="en-US" altLang="zh-CN" sz="200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553085" y="1117283"/>
            <a:ext cx="8229600" cy="4622800"/>
          </a:xfrm>
        </p:spPr>
        <p:txBody>
          <a:bodyPr/>
          <a:p>
            <a:r>
              <a:rPr lang="zh-CN" altLang="en-US" sz="2000">
                <a:latin typeface="华文楷体" panose="02010600040101010101" charset="-122"/>
                <a:ea typeface="华文楷体" panose="02010600040101010101" charset="-122"/>
              </a:rPr>
              <a:t>附加账户是用来增加被调整账户的余额，以求得被调整账户实际余额的账户。</a:t>
            </a:r>
            <a:endParaRPr lang="zh-CN" altLang="en-US" sz="2000">
              <a:latin typeface="华文楷体" panose="02010600040101010101" charset="-122"/>
              <a:ea typeface="华文楷体" panose="02010600040101010101" charset="-122"/>
            </a:endParaRPr>
          </a:p>
          <a:p>
            <a:r>
              <a:rPr lang="zh-CN" altLang="en-US" sz="1800"/>
              <a:t>例如，应付债券</a:t>
            </a:r>
            <a:r>
              <a:rPr lang="en-US" altLang="zh-CN" sz="1800"/>
              <a:t>—</a:t>
            </a:r>
            <a:r>
              <a:rPr lang="zh-CN" altLang="en-US" sz="1800"/>
              <a:t>债券溢价，这个账户就是</a:t>
            </a:r>
            <a:r>
              <a:rPr lang="en-US" altLang="zh-CN" sz="1800"/>
              <a:t>“</a:t>
            </a:r>
            <a:r>
              <a:rPr lang="zh-CN" altLang="en-US" sz="1800"/>
              <a:t>应付债券</a:t>
            </a:r>
            <a:r>
              <a:rPr lang="en-US" altLang="zh-CN" sz="1800"/>
              <a:t>—</a:t>
            </a:r>
            <a:r>
              <a:rPr lang="zh-CN" altLang="en-US" sz="1800"/>
              <a:t>债券面值</a:t>
            </a:r>
            <a:r>
              <a:rPr lang="en-US" altLang="zh-CN" sz="1800"/>
              <a:t>”</a:t>
            </a:r>
            <a:r>
              <a:rPr lang="zh-CN" altLang="en-US" sz="1800"/>
              <a:t>账户的一个附加账户。</a:t>
            </a:r>
            <a:endParaRPr lang="zh-CN" altLang="en-US" sz="1800"/>
          </a:p>
          <a:p>
            <a:endParaRPr lang="zh-CN" altLang="en-US" sz="1800"/>
          </a:p>
          <a:p>
            <a:r>
              <a:rPr lang="zh-CN" altLang="en-US" sz="2000">
                <a:latin typeface="华文楷体" panose="02010600040101010101" charset="-122"/>
                <a:ea typeface="华文楷体" panose="02010600040101010101" charset="-122"/>
              </a:rPr>
              <a:t>调整方式如下所示：</a:t>
            </a:r>
            <a:endParaRPr lang="zh-CN" altLang="en-US" sz="2000">
              <a:latin typeface="华文楷体" panose="02010600040101010101" charset="-122"/>
              <a:ea typeface="华文楷体" panose="02010600040101010101" charset="-122"/>
            </a:endParaRPr>
          </a:p>
          <a:p>
            <a:r>
              <a:rPr lang="zh-CN" altLang="en-US" sz="2000">
                <a:solidFill>
                  <a:srgbClr val="FF0000"/>
                </a:solidFill>
                <a:latin typeface="华文楷体" panose="02010600040101010101" charset="-122"/>
                <a:ea typeface="华文楷体" panose="02010600040101010101" charset="-122"/>
              </a:rPr>
              <a:t>被调整账户的余额</a:t>
            </a:r>
            <a:r>
              <a:rPr lang="en-US" altLang="zh-CN" sz="2000">
                <a:solidFill>
                  <a:srgbClr val="FF0000"/>
                </a:solidFill>
                <a:latin typeface="华文楷体" panose="02010600040101010101" charset="-122"/>
                <a:ea typeface="华文楷体" panose="02010600040101010101" charset="-122"/>
              </a:rPr>
              <a:t>+</a:t>
            </a:r>
            <a:r>
              <a:rPr lang="zh-CN" altLang="en-US" sz="2000">
                <a:solidFill>
                  <a:srgbClr val="FF0000"/>
                </a:solidFill>
                <a:latin typeface="华文楷体" panose="02010600040101010101" charset="-122"/>
                <a:ea typeface="华文楷体" panose="02010600040101010101" charset="-122"/>
              </a:rPr>
              <a:t>附加账户余额</a:t>
            </a:r>
            <a:r>
              <a:rPr lang="en-US" altLang="zh-CN" sz="2000">
                <a:solidFill>
                  <a:srgbClr val="FF0000"/>
                </a:solidFill>
                <a:latin typeface="华文楷体" panose="02010600040101010101" charset="-122"/>
                <a:ea typeface="华文楷体" panose="02010600040101010101" charset="-122"/>
              </a:rPr>
              <a:t>=</a:t>
            </a:r>
            <a:r>
              <a:rPr lang="zh-CN" altLang="en-US" sz="2000">
                <a:solidFill>
                  <a:srgbClr val="FF0000"/>
                </a:solidFill>
                <a:latin typeface="华文楷体" panose="02010600040101010101" charset="-122"/>
                <a:ea typeface="华文楷体" panose="02010600040101010101" charset="-122"/>
              </a:rPr>
              <a:t>被调整账户的实际余额</a:t>
            </a:r>
            <a:endParaRPr lang="zh-CN" altLang="en-US" sz="2000">
              <a:solidFill>
                <a:srgbClr val="FF0000"/>
              </a:solidFill>
              <a:latin typeface="华文楷体" panose="02010600040101010101" charset="-122"/>
              <a:ea typeface="华文楷体" panose="02010600040101010101" charset="-122"/>
            </a:endParaRPr>
          </a:p>
          <a:p>
            <a:r>
              <a:rPr lang="zh-CN" altLang="en-US" sz="2000">
                <a:latin typeface="华文楷体" panose="02010600040101010101" charset="-122"/>
                <a:ea typeface="华文楷体" panose="02010600040101010101" charset="-122"/>
              </a:rPr>
              <a:t>附加账户的余额和被调整账户的余额方向相同。</a:t>
            </a:r>
            <a:endParaRPr lang="zh-CN" altLang="en-US" sz="2000">
              <a:latin typeface="华文楷体" panose="02010600040101010101" charset="-122"/>
              <a:ea typeface="华文楷体" panose="02010600040101010101"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a:spLocks noGrp="1"/>
          </p:cNvSpPr>
          <p:nvPr>
            <p:ph type="subTitle" idx="1"/>
          </p:nvPr>
        </p:nvSpPr>
        <p:spPr>
          <a:xfrm>
            <a:off x="684213" y="596900"/>
            <a:ext cx="7053262" cy="744538"/>
          </a:xfrm>
        </p:spPr>
        <p:txBody>
          <a:bodyPr vert="horz" wrap="square" lIns="91440" tIns="45720" rIns="91440" bIns="45720" anchor="t"/>
          <a:p>
            <a:pPr algn="l" eaLnBrk="1" hangingPunct="1"/>
            <a:r>
              <a:rPr lang="zh-CN" altLang="en-US" sz="2000" dirty="0">
                <a:latin typeface="华文楷体" panose="02010600040101010101" charset="-122"/>
                <a:ea typeface="华文楷体" panose="02010600040101010101" charset="-122"/>
                <a:cs typeface="+mn-cs"/>
              </a:rPr>
              <a:t>（</a:t>
            </a:r>
            <a:r>
              <a:rPr lang="en-US" altLang="zh-CN" sz="2000" dirty="0">
                <a:latin typeface="华文楷体" panose="02010600040101010101" charset="-122"/>
                <a:ea typeface="华文楷体" panose="02010600040101010101" charset="-122"/>
                <a:cs typeface="+mn-cs"/>
              </a:rPr>
              <a:t>3</a:t>
            </a:r>
            <a:r>
              <a:rPr lang="zh-CN" altLang="en-US" sz="2000" dirty="0">
                <a:latin typeface="华文楷体" panose="02010600040101010101" charset="-122"/>
                <a:ea typeface="华文楷体" panose="02010600040101010101" charset="-122"/>
                <a:cs typeface="+mn-cs"/>
              </a:rPr>
              <a:t>）备抵附加账户</a:t>
            </a:r>
            <a:endParaRPr lang="zh-CN" altLang="en-US" sz="2000" dirty="0">
              <a:latin typeface="华文楷体" panose="02010600040101010101" charset="-122"/>
              <a:ea typeface="华文楷体" panose="02010600040101010101" charset="-122"/>
              <a:cs typeface="+mn-cs"/>
            </a:endParaRPr>
          </a:p>
        </p:txBody>
      </p:sp>
      <p:pic>
        <p:nvPicPr>
          <p:cNvPr id="20483" name="Picture 23" descr="capt10-14"/>
          <p:cNvPicPr>
            <a:picLocks noChangeAspect="1"/>
          </p:cNvPicPr>
          <p:nvPr/>
        </p:nvPicPr>
        <p:blipFill>
          <a:blip r:embed="rId1"/>
          <a:stretch>
            <a:fillRect/>
          </a:stretch>
        </p:blipFill>
        <p:spPr>
          <a:xfrm>
            <a:off x="684213" y="1341438"/>
            <a:ext cx="7920037" cy="4464050"/>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a:spLocks noGrp="1"/>
          </p:cNvSpPr>
          <p:nvPr>
            <p:ph type="subTitle" idx="1"/>
          </p:nvPr>
        </p:nvSpPr>
        <p:spPr>
          <a:xfrm>
            <a:off x="612140" y="754380"/>
            <a:ext cx="7133590" cy="730250"/>
          </a:xfrm>
        </p:spPr>
        <p:txBody>
          <a:bodyPr vert="horz" wrap="square" lIns="91440" tIns="45720" rIns="91440" bIns="45720" anchor="t"/>
          <a:p>
            <a:pPr algn="l" eaLnBrk="1" hangingPunct="1"/>
            <a:r>
              <a:rPr lang="zh-CN" altLang="en-US" sz="2400" b="1" dirty="0">
                <a:latin typeface="华文楷体" panose="02010600040101010101" charset="-122"/>
                <a:ea typeface="华文楷体" panose="02010600040101010101" charset="-122"/>
                <a:cs typeface="+mn-cs"/>
              </a:rPr>
              <a:t>三、按账户与会计报表关系的分类</a:t>
            </a:r>
            <a:endParaRPr lang="zh-CN" altLang="en-US" sz="2400" b="1" dirty="0">
              <a:latin typeface="华文楷体" panose="02010600040101010101" charset="-122"/>
              <a:ea typeface="华文楷体" panose="02010600040101010101" charset="-122"/>
              <a:cs typeface="+mn-cs"/>
            </a:endParaRPr>
          </a:p>
        </p:txBody>
      </p:sp>
      <p:pic>
        <p:nvPicPr>
          <p:cNvPr id="29699" name="Picture 14" descr="capt10-22"/>
          <p:cNvPicPr>
            <a:picLocks noChangeAspect="1"/>
          </p:cNvPicPr>
          <p:nvPr/>
        </p:nvPicPr>
        <p:blipFill>
          <a:blip r:embed="rId1"/>
          <a:stretch>
            <a:fillRect/>
          </a:stretch>
        </p:blipFill>
        <p:spPr>
          <a:xfrm>
            <a:off x="611188" y="1557338"/>
            <a:ext cx="7921625" cy="4887912"/>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504825" y="1808480"/>
            <a:ext cx="6840220" cy="4013200"/>
            <a:chOff x="1078" y="3503"/>
            <a:chExt cx="10772" cy="6320"/>
          </a:xfrm>
        </p:grpSpPr>
        <p:sp>
          <p:nvSpPr>
            <p:cNvPr id="7171" name="Text Box 6"/>
            <p:cNvSpPr txBox="1"/>
            <p:nvPr/>
          </p:nvSpPr>
          <p:spPr>
            <a:xfrm>
              <a:off x="1078" y="3503"/>
              <a:ext cx="10772" cy="6320"/>
            </a:xfrm>
            <a:prstGeom prst="rect">
              <a:avLst/>
            </a:prstGeom>
            <a:solidFill>
              <a:srgbClr val="66FFFF"/>
            </a:solidFill>
            <a:ln w="9525">
              <a:noFill/>
            </a:ln>
          </p:spPr>
          <p:txBody>
            <a:bodyPr/>
            <a:p>
              <a:pPr lvl="0" algn="just" eaLnBrk="0" hangingPunct="0"/>
              <a:endParaRPr lang="zh-CN" altLang="zh-CN" sz="1000" b="0" dirty="0">
                <a:latin typeface="Times New Roman" panose="02020603050405020304" pitchFamily="18" charset="0"/>
                <a:ea typeface="宋体" panose="02010600030101010101" pitchFamily="2" charset="-122"/>
              </a:endParaRPr>
            </a:p>
          </p:txBody>
        </p:sp>
        <p:sp>
          <p:nvSpPr>
            <p:cNvPr id="14346" name="AutoShape 10"/>
            <p:cNvSpPr/>
            <p:nvPr/>
          </p:nvSpPr>
          <p:spPr>
            <a:xfrm>
              <a:off x="3183" y="3843"/>
              <a:ext cx="2910" cy="1215"/>
            </a:xfrm>
            <a:prstGeom prst="wedgeRoundRectCallout">
              <a:avLst>
                <a:gd name="adj1" fmla="val 49657"/>
                <a:gd name="adj2" fmla="val 1852"/>
                <a:gd name="adj3" fmla="val 16667"/>
              </a:avLst>
            </a:prstGeom>
            <a:solidFill>
              <a:srgbClr val="FFFF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资产类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latin typeface="Times New Roman" panose="02020603050405020304" pitchFamily="18" charset="0"/>
                <a:ea typeface="宋体" panose="02010600030101010101" pitchFamily="2" charset="-122"/>
              </a:endParaRPr>
            </a:p>
          </p:txBody>
        </p:sp>
        <p:sp>
          <p:nvSpPr>
            <p:cNvPr id="14347" name="AutoShape 11"/>
            <p:cNvSpPr/>
            <p:nvPr/>
          </p:nvSpPr>
          <p:spPr>
            <a:xfrm>
              <a:off x="1570" y="6043"/>
              <a:ext cx="2910" cy="1217"/>
            </a:xfrm>
            <a:prstGeom prst="wedgeRoundRectCallout">
              <a:avLst>
                <a:gd name="adj1" fmla="val 42528"/>
                <a:gd name="adj2" fmla="val 19199"/>
                <a:gd name="adj3" fmla="val 16667"/>
              </a:avLst>
            </a:prstGeom>
            <a:solidFill>
              <a:srgbClr val="FFFF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负债类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14348" name="AutoShape 12"/>
            <p:cNvSpPr/>
            <p:nvPr/>
          </p:nvSpPr>
          <p:spPr>
            <a:xfrm>
              <a:off x="3155" y="8200"/>
              <a:ext cx="2808" cy="1218"/>
            </a:xfrm>
            <a:prstGeom prst="wedgeRoundRectCallout">
              <a:avLst>
                <a:gd name="adj1" fmla="val 53384"/>
                <a:gd name="adj2" fmla="val 1745"/>
                <a:gd name="adj3" fmla="val 16667"/>
              </a:avLst>
            </a:prstGeom>
            <a:solidFill>
              <a:srgbClr val="FFFF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所有者权</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益类账户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14349" name="AutoShape 13"/>
            <p:cNvSpPr/>
            <p:nvPr/>
          </p:nvSpPr>
          <p:spPr>
            <a:xfrm>
              <a:off x="6873" y="3895"/>
              <a:ext cx="2910" cy="1218"/>
            </a:xfrm>
            <a:prstGeom prst="wedgeRoundRectCallout">
              <a:avLst>
                <a:gd name="adj1" fmla="val 42528"/>
                <a:gd name="adj2" fmla="val 19199"/>
                <a:gd name="adj3" fmla="val 16667"/>
              </a:avLst>
            </a:prstGeom>
            <a:solidFill>
              <a:srgbClr val="FFCC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收入类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14350" name="AutoShape 14"/>
            <p:cNvSpPr/>
            <p:nvPr/>
          </p:nvSpPr>
          <p:spPr>
            <a:xfrm>
              <a:off x="7028" y="8200"/>
              <a:ext cx="2910" cy="1218"/>
            </a:xfrm>
            <a:prstGeom prst="wedgeRoundRectCallout">
              <a:avLst>
                <a:gd name="adj1" fmla="val 42528"/>
                <a:gd name="adj2" fmla="val 19199"/>
                <a:gd name="adj3" fmla="val 16667"/>
              </a:avLst>
            </a:prstGeom>
            <a:solidFill>
              <a:srgbClr val="FFCC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利润类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14351" name="AutoShape 15"/>
            <p:cNvSpPr/>
            <p:nvPr/>
          </p:nvSpPr>
          <p:spPr>
            <a:xfrm>
              <a:off x="8588" y="6048"/>
              <a:ext cx="2807" cy="1217"/>
            </a:xfrm>
            <a:prstGeom prst="wedgeRoundRectCallout">
              <a:avLst>
                <a:gd name="adj1" fmla="val 45991"/>
                <a:gd name="adj2" fmla="val 19199"/>
                <a:gd name="adj3" fmla="val 16667"/>
              </a:avLst>
            </a:prstGeom>
            <a:solidFill>
              <a:srgbClr val="FFCC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费用类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grpSp>
          <p:nvGrpSpPr>
            <p:cNvPr id="7178" name="Group 18"/>
            <p:cNvGrpSpPr/>
            <p:nvPr/>
          </p:nvGrpSpPr>
          <p:grpSpPr>
            <a:xfrm>
              <a:off x="4860" y="5513"/>
              <a:ext cx="3223" cy="2250"/>
              <a:chOff x="2464" y="1453"/>
              <a:chExt cx="1024" cy="693"/>
            </a:xfrm>
          </p:grpSpPr>
          <p:sp>
            <p:nvSpPr>
              <p:cNvPr id="7180" name="AutoShape 8"/>
              <p:cNvSpPr/>
              <p:nvPr/>
            </p:nvSpPr>
            <p:spPr>
              <a:xfrm>
                <a:off x="2464" y="1453"/>
                <a:ext cx="1024" cy="693"/>
              </a:xfrm>
              <a:prstGeom prst="hexagon">
                <a:avLst>
                  <a:gd name="adj" fmla="val 36940"/>
                  <a:gd name="vf" fmla="val 115470"/>
                </a:avLst>
              </a:prstGeom>
              <a:solidFill>
                <a:srgbClr val="60E273"/>
              </a:solid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7181" name="Text Box 9"/>
              <p:cNvSpPr txBox="1"/>
              <p:nvPr/>
            </p:nvSpPr>
            <p:spPr>
              <a:xfrm>
                <a:off x="2736" y="1472"/>
                <a:ext cx="528" cy="192"/>
              </a:xfrm>
              <a:prstGeom prst="rect">
                <a:avLst/>
              </a:prstGeom>
              <a:solidFill>
                <a:srgbClr val="60E273"/>
              </a:solidFill>
              <a:ln w="9525">
                <a:noFill/>
              </a:ln>
            </p:spPr>
            <p:txBody>
              <a:bodyPr/>
              <a:p>
                <a:pPr lvl="0" algn="ctr" eaLnBrk="0" hangingPunct="0"/>
                <a:r>
                  <a:rPr lang="zh-CN" altLang="en-US" sz="2000" dirty="0">
                    <a:solidFill>
                      <a:srgbClr val="FF0000"/>
                    </a:solidFill>
                    <a:latin typeface="宋体" panose="02010600030101010101" pitchFamily="2" charset="-122"/>
                    <a:ea typeface="宋体" panose="02010600030101010101" pitchFamily="2" charset="-122"/>
                  </a:rPr>
                  <a:t>账  户</a:t>
                </a:r>
                <a:endParaRPr lang="zh-CN" altLang="en-US" sz="2000" dirty="0">
                  <a:solidFill>
                    <a:srgbClr val="FF0000"/>
                  </a:solidFill>
                  <a:latin typeface="宋体" panose="02010600030101010101" pitchFamily="2" charset="-122"/>
                  <a:ea typeface="宋体" panose="02010600030101010101" pitchFamily="2" charset="-122"/>
                </a:endParaRPr>
              </a:p>
            </p:txBody>
          </p:sp>
          <p:sp>
            <p:nvSpPr>
              <p:cNvPr id="7182" name="Line 16"/>
              <p:cNvSpPr/>
              <p:nvPr/>
            </p:nvSpPr>
            <p:spPr>
              <a:xfrm>
                <a:off x="2688" y="1680"/>
                <a:ext cx="624" cy="0"/>
              </a:xfrm>
              <a:prstGeom prst="line">
                <a:avLst/>
              </a:prstGeom>
              <a:ln w="28575" cap="flat" cmpd="sng">
                <a:solidFill>
                  <a:schemeClr val="tx1"/>
                </a:solidFill>
                <a:prstDash val="solid"/>
                <a:headEnd type="none" w="med" len="med"/>
                <a:tailEnd type="none" w="med" len="med"/>
              </a:ln>
            </p:spPr>
          </p:sp>
          <p:sp>
            <p:nvSpPr>
              <p:cNvPr id="7183" name="Line 17"/>
              <p:cNvSpPr/>
              <p:nvPr/>
            </p:nvSpPr>
            <p:spPr>
              <a:xfrm>
                <a:off x="2992" y="1680"/>
                <a:ext cx="0" cy="384"/>
              </a:xfrm>
              <a:prstGeom prst="line">
                <a:avLst/>
              </a:prstGeom>
              <a:ln w="9525" cap="flat" cmpd="sng">
                <a:solidFill>
                  <a:schemeClr val="tx1"/>
                </a:solidFill>
                <a:prstDash val="solid"/>
                <a:headEnd type="none" w="med" len="med"/>
                <a:tailEnd type="none" w="med" len="med"/>
              </a:ln>
            </p:spPr>
          </p:sp>
        </p:grpSp>
      </p:grpSp>
      <p:sp>
        <p:nvSpPr>
          <p:cNvPr id="5" name="Rectangle 2"/>
          <p:cNvSpPr>
            <a:spLocks noGrp="1"/>
          </p:cNvSpPr>
          <p:nvPr>
            <p:ph type="title"/>
          </p:nvPr>
        </p:nvSpPr>
        <p:spPr>
          <a:xfrm>
            <a:off x="611505" y="765175"/>
            <a:ext cx="7705725" cy="852488"/>
          </a:xfrm>
        </p:spPr>
        <p:txBody>
          <a:bodyPr vert="horz" wrap="square" lIns="91440" tIns="45720" rIns="91440" bIns="45720" anchor="ctr"/>
          <a:p>
            <a:pPr algn="ctr" eaLnBrk="1" hangingPunct="1"/>
            <a:r>
              <a:rPr lang="zh-CN" altLang="en-US" sz="2800" b="1" dirty="0">
                <a:solidFill>
                  <a:srgbClr val="0000FF"/>
                </a:solidFill>
                <a:latin typeface="华文楷体" panose="02010600040101010101" charset="-122"/>
                <a:ea typeface="华文楷体" panose="02010600040101010101" charset="-122"/>
              </a:rPr>
              <a:t>第二节 账户按反映的经济内容分类</a:t>
            </a:r>
            <a:endParaRPr lang="zh-CN" altLang="en-US" sz="2800" b="1" dirty="0">
              <a:solidFill>
                <a:srgbClr val="0000FF"/>
              </a:solidFill>
              <a:latin typeface="华文楷体" panose="02010600040101010101" charset="-122"/>
              <a:ea typeface="华文楷体" panose="02010600040101010101" charset="-122"/>
            </a:endParaRPr>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idx="1"/>
          </p:nvPr>
        </p:nvSpPr>
        <p:spPr>
          <a:xfrm>
            <a:off x="611188" y="404813"/>
            <a:ext cx="8137525" cy="576262"/>
          </a:xfrm>
        </p:spPr>
        <p:txBody>
          <a:bodyPr vert="horz" wrap="square" lIns="91440" tIns="45720" rIns="91440" bIns="45720" anchor="t"/>
          <a:p>
            <a:pPr eaLnBrk="1" hangingPunct="1">
              <a:lnSpc>
                <a:spcPct val="90000"/>
              </a:lnSpc>
              <a:buNone/>
            </a:pPr>
            <a:r>
              <a:rPr lang="zh-CN" altLang="en-US" sz="2400" b="1" dirty="0">
                <a:latin typeface="华文楷体" panose="02010600040101010101" charset="-122"/>
                <a:ea typeface="华文楷体" panose="02010600040101010101" charset="-122"/>
              </a:rPr>
              <a:t> 账户按经济内容分类的构成内容</a:t>
            </a:r>
            <a:r>
              <a:rPr lang="zh-CN" altLang="en-US" sz="3200" b="1" dirty="0">
                <a:latin typeface="宋体" panose="02010600030101010101" pitchFamily="2" charset="-122"/>
              </a:rPr>
              <a:t> </a:t>
            </a:r>
            <a:endParaRPr lang="zh-CN" altLang="en-US" sz="3200" b="1" dirty="0">
              <a:latin typeface="宋体" panose="02010600030101010101" pitchFamily="2" charset="-122"/>
            </a:endParaRPr>
          </a:p>
        </p:txBody>
      </p:sp>
      <p:grpSp>
        <p:nvGrpSpPr>
          <p:cNvPr id="3" name="组合 2"/>
          <p:cNvGrpSpPr/>
          <p:nvPr/>
        </p:nvGrpSpPr>
        <p:grpSpPr>
          <a:xfrm>
            <a:off x="0" y="1052830"/>
            <a:ext cx="9144000" cy="5734050"/>
            <a:chOff x="0" y="1658"/>
            <a:chExt cx="14400" cy="9030"/>
          </a:xfrm>
        </p:grpSpPr>
        <p:sp>
          <p:nvSpPr>
            <p:cNvPr id="8195" name="Text Box 3"/>
            <p:cNvSpPr txBox="1"/>
            <p:nvPr/>
          </p:nvSpPr>
          <p:spPr>
            <a:xfrm>
              <a:off x="0" y="1658"/>
              <a:ext cx="14400" cy="9030"/>
            </a:xfrm>
            <a:prstGeom prst="rect">
              <a:avLst/>
            </a:prstGeom>
            <a:solidFill>
              <a:srgbClr val="CCFFFF"/>
            </a:solidFill>
            <a:ln w="9525">
              <a:noFill/>
            </a:ln>
          </p:spPr>
          <p:txBody>
            <a:bodyPr/>
            <a:p>
              <a:pPr lvl="0" algn="just" eaLnBrk="0" hangingPunct="0"/>
              <a:endParaRPr lang="zh-CN" altLang="zh-CN" sz="1000" b="0" dirty="0">
                <a:latin typeface="Times New Roman" panose="02020603050405020304" pitchFamily="18" charset="0"/>
                <a:ea typeface="宋体" panose="02010600030101010101" pitchFamily="2" charset="-122"/>
              </a:endParaRPr>
            </a:p>
          </p:txBody>
        </p:sp>
        <p:sp>
          <p:nvSpPr>
            <p:cNvPr id="47108" name="AutoShape 4"/>
            <p:cNvSpPr/>
            <p:nvPr/>
          </p:nvSpPr>
          <p:spPr>
            <a:xfrm>
              <a:off x="4503" y="1913"/>
              <a:ext cx="2192" cy="1215"/>
            </a:xfrm>
            <a:prstGeom prst="wedgeRoundRectCallout">
              <a:avLst>
                <a:gd name="adj1" fmla="val 44301"/>
                <a:gd name="adj2" fmla="val 1852"/>
                <a:gd name="adj3" fmla="val 16667"/>
              </a:avLst>
            </a:prstGeom>
            <a:solidFill>
              <a:srgbClr val="FFFF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资产类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latin typeface="Times New Roman" panose="02020603050405020304" pitchFamily="18" charset="0"/>
                <a:ea typeface="宋体" panose="02010600030101010101" pitchFamily="2" charset="-122"/>
              </a:endParaRPr>
            </a:p>
          </p:txBody>
        </p:sp>
        <p:sp>
          <p:nvSpPr>
            <p:cNvPr id="47109" name="AutoShape 5"/>
            <p:cNvSpPr/>
            <p:nvPr/>
          </p:nvSpPr>
          <p:spPr>
            <a:xfrm>
              <a:off x="4540" y="3275"/>
              <a:ext cx="2155" cy="1218"/>
            </a:xfrm>
            <a:prstGeom prst="wedgeRoundRectCallout">
              <a:avLst>
                <a:gd name="adj1" fmla="val 47449"/>
                <a:gd name="adj2" fmla="val 19199"/>
                <a:gd name="adj3" fmla="val 16667"/>
              </a:avLst>
            </a:prstGeom>
            <a:solidFill>
              <a:srgbClr val="FFFF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负债类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47110" name="AutoShape 6"/>
            <p:cNvSpPr/>
            <p:nvPr/>
          </p:nvSpPr>
          <p:spPr>
            <a:xfrm>
              <a:off x="4508" y="4720"/>
              <a:ext cx="2187" cy="1218"/>
            </a:xfrm>
            <a:prstGeom prst="wedgeRoundRectCallout">
              <a:avLst>
                <a:gd name="adj1" fmla="val -5884"/>
                <a:gd name="adj2" fmla="val 4620"/>
                <a:gd name="adj3" fmla="val 16667"/>
              </a:avLst>
            </a:prstGeom>
            <a:solidFill>
              <a:srgbClr val="FFFF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所有者权</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益类账户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47111" name="AutoShape 7"/>
            <p:cNvSpPr/>
            <p:nvPr/>
          </p:nvSpPr>
          <p:spPr>
            <a:xfrm>
              <a:off x="4485" y="6450"/>
              <a:ext cx="2210" cy="1218"/>
            </a:xfrm>
            <a:prstGeom prst="wedgeRoundRectCallout">
              <a:avLst>
                <a:gd name="adj1" fmla="val 42421"/>
                <a:gd name="adj2" fmla="val 19199"/>
                <a:gd name="adj3" fmla="val 16667"/>
              </a:avLst>
            </a:prstGeom>
            <a:solidFill>
              <a:srgbClr val="FFCC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收入类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47112" name="AutoShape 8"/>
            <p:cNvSpPr/>
            <p:nvPr/>
          </p:nvSpPr>
          <p:spPr>
            <a:xfrm>
              <a:off x="4478" y="9173"/>
              <a:ext cx="2180" cy="1217"/>
            </a:xfrm>
            <a:prstGeom prst="wedgeRoundRectCallout">
              <a:avLst>
                <a:gd name="adj1" fmla="val 42315"/>
                <a:gd name="adj2" fmla="val 19199"/>
                <a:gd name="adj3" fmla="val 16667"/>
              </a:avLst>
            </a:prstGeom>
            <a:solidFill>
              <a:srgbClr val="FFCC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利润类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47113" name="AutoShape 9"/>
            <p:cNvSpPr/>
            <p:nvPr/>
          </p:nvSpPr>
          <p:spPr>
            <a:xfrm>
              <a:off x="4480" y="7810"/>
              <a:ext cx="2188" cy="1218"/>
            </a:xfrm>
            <a:prstGeom prst="wedgeRoundRectCallout">
              <a:avLst>
                <a:gd name="adj1" fmla="val 47144"/>
                <a:gd name="adj2" fmla="val 19199"/>
                <a:gd name="adj3" fmla="val 16667"/>
              </a:avLst>
            </a:prstGeom>
            <a:solidFill>
              <a:srgbClr val="FFCC99"/>
            </a:solidFill>
            <a:ln w="9525">
              <a:noFill/>
            </a:ln>
          </p:spPr>
          <p:txBody>
            <a:bodyPr/>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费用类</a:t>
              </a:r>
              <a:endParaRPr lang="zh-CN" altLang="en-US" sz="2000" dirty="0">
                <a:solidFill>
                  <a:srgbClr val="0000FF"/>
                </a:solidFill>
                <a:latin typeface="宋体" panose="02010600030101010101" pitchFamily="2" charset="-122"/>
                <a:ea typeface="宋体" panose="02010600030101010101" pitchFamily="2" charset="-122"/>
              </a:endParaRPr>
            </a:p>
            <a:p>
              <a:pPr lvl="0" algn="ctr" eaLnBrk="0" hangingPunct="0"/>
              <a:r>
                <a:rPr lang="zh-CN" altLang="en-US" sz="2000" dirty="0">
                  <a:solidFill>
                    <a:srgbClr val="0000FF"/>
                  </a:solidFill>
                  <a:latin typeface="宋体" panose="02010600030101010101" pitchFamily="2" charset="-122"/>
                  <a:ea typeface="宋体" panose="02010600030101010101" pitchFamily="2" charset="-122"/>
                </a:rPr>
                <a:t>账  户</a:t>
              </a:r>
              <a:endParaRPr lang="zh-CN" altLang="en-US" sz="2000" b="0" dirty="0">
                <a:solidFill>
                  <a:srgbClr val="0000FF"/>
                </a:solidFill>
                <a:latin typeface="Times New Roman" panose="02020603050405020304" pitchFamily="18" charset="0"/>
                <a:ea typeface="宋体" panose="02010600030101010101" pitchFamily="2" charset="-122"/>
              </a:endParaRPr>
            </a:p>
          </p:txBody>
        </p:sp>
        <p:sp>
          <p:nvSpPr>
            <p:cNvPr id="47120" name="AutoShape 16"/>
            <p:cNvSpPr/>
            <p:nvPr/>
          </p:nvSpPr>
          <p:spPr>
            <a:xfrm>
              <a:off x="2438" y="3813"/>
              <a:ext cx="340" cy="4422"/>
            </a:xfrm>
            <a:prstGeom prst="leftBrace">
              <a:avLst>
                <a:gd name="adj1" fmla="val 108394"/>
                <a:gd name="adj2" fmla="val 50000"/>
              </a:avLst>
            </a:prstGeom>
            <a:noFill/>
            <a:ln w="9525" cap="flat" cmpd="sng">
              <a:solidFill>
                <a:srgbClr val="FF000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21" name="AutoShape 17"/>
            <p:cNvSpPr/>
            <p:nvPr/>
          </p:nvSpPr>
          <p:spPr>
            <a:xfrm>
              <a:off x="2890" y="2565"/>
              <a:ext cx="1135" cy="2835"/>
            </a:xfrm>
            <a:prstGeom prst="wedgeEllipseCallout">
              <a:avLst>
                <a:gd name="adj1" fmla="val -13657"/>
                <a:gd name="adj2" fmla="val -9699"/>
              </a:avLst>
            </a:prstGeom>
            <a:solidFill>
              <a:srgbClr val="FFCCFF"/>
            </a:solidFill>
            <a:ln w="9525" cap="flat" cmpd="sng">
              <a:solidFill>
                <a:schemeClr val="tx1"/>
              </a:solidFill>
              <a:prstDash val="sysDot"/>
              <a:miter/>
              <a:headEnd type="none" w="med" len="med"/>
              <a:tailEnd type="none" w="med" len="med"/>
            </a:ln>
          </p:spPr>
          <p:txBody>
            <a:bodyPr/>
            <a:p>
              <a:pPr lvl="0" algn="ctr" eaLnBrk="1" hangingPunct="1"/>
              <a:r>
                <a:rPr lang="zh-CN" altLang="en-US" sz="2000" dirty="0">
                  <a:latin typeface="Arial" panose="020B0604020202020204" pitchFamily="34" charset="0"/>
                  <a:ea typeface="宋体" panose="02010600030101010101" pitchFamily="2" charset="-122"/>
                </a:rPr>
                <a:t>静态账户</a:t>
              </a:r>
              <a:endParaRPr lang="zh-CN" altLang="en-US" sz="2000" dirty="0">
                <a:latin typeface="Arial" panose="020B0604020202020204" pitchFamily="34" charset="0"/>
                <a:ea typeface="宋体" panose="02010600030101010101" pitchFamily="2" charset="-122"/>
              </a:endParaRPr>
            </a:p>
          </p:txBody>
        </p:sp>
        <p:sp>
          <p:nvSpPr>
            <p:cNvPr id="47122" name="AutoShape 18"/>
            <p:cNvSpPr/>
            <p:nvPr/>
          </p:nvSpPr>
          <p:spPr>
            <a:xfrm>
              <a:off x="2890" y="6988"/>
              <a:ext cx="1135" cy="2947"/>
            </a:xfrm>
            <a:prstGeom prst="wedgeEllipseCallout">
              <a:avLst>
                <a:gd name="adj1" fmla="val -13657"/>
                <a:gd name="adj2" fmla="val 34903"/>
              </a:avLst>
            </a:prstGeom>
            <a:solidFill>
              <a:srgbClr val="FFCCFF"/>
            </a:solidFill>
            <a:ln w="9525" cap="flat" cmpd="sng">
              <a:solidFill>
                <a:schemeClr val="tx1"/>
              </a:solidFill>
              <a:prstDash val="sysDot"/>
              <a:miter/>
              <a:headEnd type="none" w="med" len="med"/>
              <a:tailEnd type="none" w="med" len="med"/>
            </a:ln>
          </p:spPr>
          <p:txBody>
            <a:bodyPr/>
            <a:p>
              <a:pPr lvl="0" algn="ctr" eaLnBrk="1" hangingPunct="1"/>
              <a:r>
                <a:rPr lang="zh-CN" altLang="en-US" sz="2000" dirty="0">
                  <a:latin typeface="Arial" panose="020B0604020202020204" pitchFamily="34" charset="0"/>
                  <a:ea typeface="宋体" panose="02010600030101010101" pitchFamily="2" charset="-122"/>
                </a:rPr>
                <a:t>动态账户</a:t>
              </a:r>
              <a:endParaRPr lang="zh-CN" altLang="en-US" sz="2000" dirty="0">
                <a:latin typeface="Arial" panose="020B0604020202020204" pitchFamily="34" charset="0"/>
                <a:ea typeface="宋体" panose="02010600030101010101" pitchFamily="2" charset="-122"/>
              </a:endParaRPr>
            </a:p>
          </p:txBody>
        </p:sp>
        <p:sp>
          <p:nvSpPr>
            <p:cNvPr id="47123" name="AutoShape 19"/>
            <p:cNvSpPr/>
            <p:nvPr/>
          </p:nvSpPr>
          <p:spPr>
            <a:xfrm>
              <a:off x="4025" y="2338"/>
              <a:ext cx="340" cy="3175"/>
            </a:xfrm>
            <a:prstGeom prst="leftBrace">
              <a:avLst>
                <a:gd name="adj1" fmla="val 77818"/>
                <a:gd name="adj2" fmla="val 50000"/>
              </a:avLst>
            </a:prstGeom>
            <a:noFill/>
            <a:ln w="9525" cap="flat" cmpd="sng">
              <a:solidFill>
                <a:srgbClr val="FF000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24" name="AutoShape 20"/>
            <p:cNvSpPr/>
            <p:nvPr/>
          </p:nvSpPr>
          <p:spPr>
            <a:xfrm>
              <a:off x="4025" y="6875"/>
              <a:ext cx="340" cy="3175"/>
            </a:xfrm>
            <a:prstGeom prst="leftBrace">
              <a:avLst>
                <a:gd name="adj1" fmla="val 77818"/>
                <a:gd name="adj2" fmla="val 50000"/>
              </a:avLst>
            </a:prstGeom>
            <a:noFill/>
            <a:ln w="9525" cap="flat" cmpd="sng">
              <a:solidFill>
                <a:srgbClr val="FF0000"/>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nvGrpSpPr>
            <p:cNvPr id="2" name="Group 27"/>
            <p:cNvGrpSpPr/>
            <p:nvPr/>
          </p:nvGrpSpPr>
          <p:grpSpPr>
            <a:xfrm>
              <a:off x="623" y="2225"/>
              <a:ext cx="1802" cy="7825"/>
              <a:chOff x="340" y="1026"/>
              <a:chExt cx="721" cy="3130"/>
            </a:xfrm>
          </p:grpSpPr>
          <p:pic>
            <p:nvPicPr>
              <p:cNvPr id="8227" name="Picture 21" descr="图片1"/>
              <p:cNvPicPr>
                <a:picLocks noChangeAspect="1"/>
              </p:cNvPicPr>
              <p:nvPr/>
            </p:nvPicPr>
            <p:blipFill>
              <a:blip r:embed="rId1"/>
              <a:stretch>
                <a:fillRect/>
              </a:stretch>
            </p:blipFill>
            <p:spPr>
              <a:xfrm>
                <a:off x="340" y="1026"/>
                <a:ext cx="721" cy="590"/>
              </a:xfrm>
              <a:prstGeom prst="rect">
                <a:avLst/>
              </a:prstGeom>
              <a:noFill/>
              <a:ln w="9525">
                <a:noFill/>
              </a:ln>
            </p:spPr>
          </p:pic>
          <p:pic>
            <p:nvPicPr>
              <p:cNvPr id="8228" name="Picture 22" descr="图片1"/>
              <p:cNvPicPr>
                <a:picLocks noChangeAspect="1"/>
              </p:cNvPicPr>
              <p:nvPr/>
            </p:nvPicPr>
            <p:blipFill>
              <a:blip r:embed="rId1"/>
              <a:stretch>
                <a:fillRect/>
              </a:stretch>
            </p:blipFill>
            <p:spPr>
              <a:xfrm>
                <a:off x="340" y="1661"/>
                <a:ext cx="721" cy="590"/>
              </a:xfrm>
              <a:prstGeom prst="rect">
                <a:avLst/>
              </a:prstGeom>
              <a:noFill/>
              <a:ln w="9525">
                <a:noFill/>
              </a:ln>
            </p:spPr>
          </p:pic>
          <p:pic>
            <p:nvPicPr>
              <p:cNvPr id="8229" name="Picture 23" descr="图片1"/>
              <p:cNvPicPr>
                <a:picLocks noChangeAspect="1"/>
              </p:cNvPicPr>
              <p:nvPr/>
            </p:nvPicPr>
            <p:blipFill>
              <a:blip r:embed="rId1"/>
              <a:stretch>
                <a:fillRect/>
              </a:stretch>
            </p:blipFill>
            <p:spPr>
              <a:xfrm>
                <a:off x="340" y="2296"/>
                <a:ext cx="721" cy="590"/>
              </a:xfrm>
              <a:prstGeom prst="rect">
                <a:avLst/>
              </a:prstGeom>
              <a:noFill/>
              <a:ln w="9525">
                <a:noFill/>
              </a:ln>
            </p:spPr>
          </p:pic>
          <p:pic>
            <p:nvPicPr>
              <p:cNvPr id="8230" name="Picture 24" descr="图片1"/>
              <p:cNvPicPr>
                <a:picLocks noChangeAspect="1"/>
              </p:cNvPicPr>
              <p:nvPr/>
            </p:nvPicPr>
            <p:blipFill>
              <a:blip r:embed="rId1"/>
              <a:stretch>
                <a:fillRect/>
              </a:stretch>
            </p:blipFill>
            <p:spPr>
              <a:xfrm>
                <a:off x="340" y="2931"/>
                <a:ext cx="721" cy="590"/>
              </a:xfrm>
              <a:prstGeom prst="rect">
                <a:avLst/>
              </a:prstGeom>
              <a:noFill/>
              <a:ln w="9525">
                <a:noFill/>
              </a:ln>
            </p:spPr>
          </p:pic>
          <p:pic>
            <p:nvPicPr>
              <p:cNvPr id="8231" name="Picture 25" descr="图片1"/>
              <p:cNvPicPr>
                <a:picLocks noChangeAspect="1"/>
              </p:cNvPicPr>
              <p:nvPr/>
            </p:nvPicPr>
            <p:blipFill>
              <a:blip r:embed="rId1"/>
              <a:stretch>
                <a:fillRect/>
              </a:stretch>
            </p:blipFill>
            <p:spPr>
              <a:xfrm>
                <a:off x="340" y="3566"/>
                <a:ext cx="721" cy="590"/>
              </a:xfrm>
              <a:prstGeom prst="rect">
                <a:avLst/>
              </a:prstGeom>
              <a:noFill/>
              <a:ln w="9525">
                <a:noFill/>
              </a:ln>
            </p:spPr>
          </p:pic>
        </p:grpSp>
        <p:sp>
          <p:nvSpPr>
            <p:cNvPr id="47132" name="AutoShape 28"/>
            <p:cNvSpPr/>
            <p:nvPr/>
          </p:nvSpPr>
          <p:spPr>
            <a:xfrm>
              <a:off x="6860" y="1885"/>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rPr>
                <a:t>反映流动资产账户：库存现金等</a:t>
              </a:r>
              <a:endParaRPr lang="zh-CN" altLang="en-US" sz="1800" dirty="0">
                <a:latin typeface="宋体" panose="02010600030101010101" pitchFamily="2" charset="-122"/>
                <a:ea typeface="宋体" panose="02010600030101010101" pitchFamily="2" charset="-122"/>
              </a:endParaRPr>
            </a:p>
          </p:txBody>
        </p:sp>
        <p:sp>
          <p:nvSpPr>
            <p:cNvPr id="47133" name="AutoShape 29"/>
            <p:cNvSpPr/>
            <p:nvPr/>
          </p:nvSpPr>
          <p:spPr>
            <a:xfrm>
              <a:off x="6860" y="2453"/>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反映非流动资产账户：固定资产等</a:t>
              </a:r>
              <a:endParaRPr lang="zh-CN" altLang="en-US" sz="2000" dirty="0">
                <a:latin typeface="宋体" panose="02010600030101010101" pitchFamily="2" charset="-122"/>
                <a:ea typeface="宋体" panose="02010600030101010101" pitchFamily="2" charset="-122"/>
              </a:endParaRPr>
            </a:p>
          </p:txBody>
        </p:sp>
        <p:sp>
          <p:nvSpPr>
            <p:cNvPr id="47134" name="AutoShape 30"/>
            <p:cNvSpPr/>
            <p:nvPr/>
          </p:nvSpPr>
          <p:spPr>
            <a:xfrm>
              <a:off x="6860" y="3215"/>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反映流动负债账户：短期借款等</a:t>
              </a:r>
              <a:endParaRPr lang="zh-CN" altLang="en-US" sz="2000" dirty="0">
                <a:latin typeface="宋体" panose="02010600030101010101" pitchFamily="2" charset="-122"/>
                <a:ea typeface="宋体" panose="02010600030101010101" pitchFamily="2" charset="-122"/>
              </a:endParaRPr>
            </a:p>
          </p:txBody>
        </p:sp>
        <p:sp>
          <p:nvSpPr>
            <p:cNvPr id="47135" name="AutoShape 31"/>
            <p:cNvSpPr/>
            <p:nvPr/>
          </p:nvSpPr>
          <p:spPr>
            <a:xfrm>
              <a:off x="6860" y="3783"/>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反映非流动负债账户：长期借款等</a:t>
              </a:r>
              <a:endParaRPr lang="zh-CN" altLang="en-US" sz="2000" dirty="0">
                <a:latin typeface="宋体" panose="02010600030101010101" pitchFamily="2" charset="-122"/>
                <a:ea typeface="宋体" panose="02010600030101010101" pitchFamily="2" charset="-122"/>
              </a:endParaRPr>
            </a:p>
          </p:txBody>
        </p:sp>
        <p:sp>
          <p:nvSpPr>
            <p:cNvPr id="47136" name="AutoShape 32"/>
            <p:cNvSpPr/>
            <p:nvPr/>
          </p:nvSpPr>
          <p:spPr>
            <a:xfrm>
              <a:off x="6860" y="4530"/>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反映原始投资账户：实收资本等</a:t>
              </a:r>
              <a:endParaRPr lang="zh-CN" altLang="en-US" sz="2000" dirty="0">
                <a:latin typeface="宋体" panose="02010600030101010101" pitchFamily="2" charset="-122"/>
                <a:ea typeface="宋体" panose="02010600030101010101" pitchFamily="2" charset="-122"/>
              </a:endParaRPr>
            </a:p>
          </p:txBody>
        </p:sp>
        <p:sp>
          <p:nvSpPr>
            <p:cNvPr id="47137" name="AutoShape 33"/>
            <p:cNvSpPr/>
            <p:nvPr/>
          </p:nvSpPr>
          <p:spPr>
            <a:xfrm>
              <a:off x="6860" y="5098"/>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反映经营积累账户：盈余公积</a:t>
              </a:r>
              <a:endParaRPr lang="zh-CN" altLang="en-US" sz="2000" dirty="0">
                <a:latin typeface="宋体" panose="02010600030101010101" pitchFamily="2" charset="-122"/>
                <a:ea typeface="宋体" panose="02010600030101010101" pitchFamily="2" charset="-122"/>
              </a:endParaRPr>
            </a:p>
          </p:txBody>
        </p:sp>
        <p:sp>
          <p:nvSpPr>
            <p:cNvPr id="47138" name="AutoShape 34"/>
            <p:cNvSpPr/>
            <p:nvPr/>
          </p:nvSpPr>
          <p:spPr>
            <a:xfrm>
              <a:off x="6860" y="5663"/>
              <a:ext cx="7030" cy="680"/>
            </a:xfrm>
            <a:prstGeom prst="wedgeRoundRectCallout">
              <a:avLst>
                <a:gd name="adj1" fmla="val -15755"/>
                <a:gd name="adj2" fmla="val 42648"/>
                <a:gd name="adj3" fmla="val 16667"/>
              </a:avLst>
            </a:prstGeom>
            <a:solidFill>
              <a:srgbClr val="FFFF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反映其他来源账户：资本公积</a:t>
              </a:r>
              <a:endParaRPr lang="zh-CN" altLang="en-US" sz="2000" dirty="0">
                <a:latin typeface="宋体" panose="02010600030101010101" pitchFamily="2" charset="-122"/>
                <a:ea typeface="宋体" panose="02010600030101010101" pitchFamily="2" charset="-122"/>
              </a:endParaRPr>
            </a:p>
          </p:txBody>
        </p:sp>
        <p:sp>
          <p:nvSpPr>
            <p:cNvPr id="47139" name="AutoShape 35"/>
            <p:cNvSpPr/>
            <p:nvPr/>
          </p:nvSpPr>
          <p:spPr>
            <a:xfrm>
              <a:off x="6860" y="6420"/>
              <a:ext cx="7030" cy="680"/>
            </a:xfrm>
            <a:prstGeom prst="wedgeRoundRectCallout">
              <a:avLst>
                <a:gd name="adj1" fmla="val -18954"/>
                <a:gd name="adj2" fmla="val 42648"/>
                <a:gd name="adj3" fmla="val 16667"/>
              </a:avLst>
            </a:prstGeom>
            <a:solidFill>
              <a:srgbClr val="FFCC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反映营业收入账户：主营业务收入</a:t>
              </a:r>
              <a:endParaRPr lang="zh-CN" altLang="en-US" sz="1800" dirty="0">
                <a:latin typeface="宋体" panose="02010600030101010101" pitchFamily="2" charset="-122"/>
                <a:ea typeface="宋体" panose="02010600030101010101" pitchFamily="2" charset="-122"/>
                <a:cs typeface="+mn-ea"/>
              </a:endParaRPr>
            </a:p>
          </p:txBody>
        </p:sp>
        <p:sp>
          <p:nvSpPr>
            <p:cNvPr id="47140" name="AutoShape 36"/>
            <p:cNvSpPr/>
            <p:nvPr/>
          </p:nvSpPr>
          <p:spPr>
            <a:xfrm>
              <a:off x="6860" y="6988"/>
              <a:ext cx="7030" cy="680"/>
            </a:xfrm>
            <a:prstGeom prst="wedgeRoundRectCallout">
              <a:avLst>
                <a:gd name="adj1" fmla="val -15755"/>
                <a:gd name="adj2" fmla="val 42648"/>
                <a:gd name="adj3" fmla="val 16667"/>
              </a:avLst>
            </a:prstGeom>
            <a:solidFill>
              <a:srgbClr val="FFCC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反映非营业收入账户：营业外收入</a:t>
              </a:r>
              <a:endParaRPr lang="zh-CN" altLang="en-US" sz="2000" dirty="0">
                <a:latin typeface="宋体" panose="02010600030101010101" pitchFamily="2" charset="-122"/>
                <a:ea typeface="宋体" panose="02010600030101010101" pitchFamily="2" charset="-122"/>
              </a:endParaRPr>
            </a:p>
          </p:txBody>
        </p:sp>
        <p:sp>
          <p:nvSpPr>
            <p:cNvPr id="47141" name="AutoShape 37"/>
            <p:cNvSpPr/>
            <p:nvPr/>
          </p:nvSpPr>
          <p:spPr>
            <a:xfrm>
              <a:off x="6860" y="7750"/>
              <a:ext cx="7030" cy="680"/>
            </a:xfrm>
            <a:prstGeom prst="wedgeRoundRectCallout">
              <a:avLst>
                <a:gd name="adj1" fmla="val -15755"/>
                <a:gd name="adj2" fmla="val 42648"/>
                <a:gd name="adj3" fmla="val 16667"/>
              </a:avLst>
            </a:prstGeom>
            <a:solidFill>
              <a:srgbClr val="FFCC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反映经营费用账户：主营业务成本</a:t>
              </a:r>
              <a:endParaRPr lang="zh-CN" altLang="en-US" sz="2000" dirty="0">
                <a:latin typeface="宋体" panose="02010600030101010101" pitchFamily="2" charset="-122"/>
                <a:ea typeface="宋体" panose="02010600030101010101" pitchFamily="2" charset="-122"/>
              </a:endParaRPr>
            </a:p>
          </p:txBody>
        </p:sp>
        <p:sp>
          <p:nvSpPr>
            <p:cNvPr id="47142" name="AutoShape 38"/>
            <p:cNvSpPr/>
            <p:nvPr/>
          </p:nvSpPr>
          <p:spPr>
            <a:xfrm>
              <a:off x="6860" y="8318"/>
              <a:ext cx="7030" cy="680"/>
            </a:xfrm>
            <a:prstGeom prst="wedgeRoundRectCallout">
              <a:avLst>
                <a:gd name="adj1" fmla="val -15755"/>
                <a:gd name="adj2" fmla="val 42648"/>
                <a:gd name="adj3" fmla="val 16667"/>
              </a:avLst>
            </a:prstGeom>
            <a:solidFill>
              <a:srgbClr val="FFCC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反映非经营费用账户：营业外支出</a:t>
              </a:r>
              <a:endParaRPr lang="zh-CN" altLang="en-US" sz="2000" dirty="0">
                <a:latin typeface="宋体" panose="02010600030101010101" pitchFamily="2" charset="-122"/>
                <a:ea typeface="宋体" panose="02010600030101010101" pitchFamily="2" charset="-122"/>
              </a:endParaRPr>
            </a:p>
          </p:txBody>
        </p:sp>
        <p:sp>
          <p:nvSpPr>
            <p:cNvPr id="47143" name="AutoShape 39"/>
            <p:cNvSpPr/>
            <p:nvPr/>
          </p:nvSpPr>
          <p:spPr>
            <a:xfrm>
              <a:off x="6860" y="9065"/>
              <a:ext cx="7030" cy="680"/>
            </a:xfrm>
            <a:prstGeom prst="wedgeRoundRectCallout">
              <a:avLst>
                <a:gd name="adj1" fmla="val -15755"/>
                <a:gd name="adj2" fmla="val 42648"/>
                <a:gd name="adj3" fmla="val 16667"/>
              </a:avLst>
            </a:prstGeom>
            <a:solidFill>
              <a:srgbClr val="FFCC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反映利润形成账户：本年利润</a:t>
              </a:r>
              <a:endParaRPr lang="zh-CN" altLang="en-US" sz="2000" dirty="0">
                <a:latin typeface="宋体" panose="02010600030101010101" pitchFamily="2" charset="-122"/>
                <a:ea typeface="宋体" panose="02010600030101010101" pitchFamily="2" charset="-122"/>
              </a:endParaRPr>
            </a:p>
          </p:txBody>
        </p:sp>
        <p:sp>
          <p:nvSpPr>
            <p:cNvPr id="47144" name="AutoShape 40"/>
            <p:cNvSpPr/>
            <p:nvPr/>
          </p:nvSpPr>
          <p:spPr>
            <a:xfrm>
              <a:off x="6860" y="9633"/>
              <a:ext cx="7030" cy="680"/>
            </a:xfrm>
            <a:prstGeom prst="wedgeRoundRectCallout">
              <a:avLst>
                <a:gd name="adj1" fmla="val -15755"/>
                <a:gd name="adj2" fmla="val 42648"/>
                <a:gd name="adj3" fmla="val 16667"/>
              </a:avLst>
            </a:prstGeom>
            <a:solidFill>
              <a:srgbClr val="FFCC99"/>
            </a:solidFill>
            <a:ln w="9525" cap="flat" cmpd="sng">
              <a:solidFill>
                <a:srgbClr val="000000"/>
              </a:solidFill>
              <a:prstDash val="sysDot"/>
              <a:miter/>
              <a:headEnd type="none" w="med" len="med"/>
              <a:tailEnd type="none" w="med" len="med"/>
            </a:ln>
          </p:spPr>
          <p:txBody>
            <a:bodyPr/>
            <a:p>
              <a:pPr lvl="0" algn="ctr" eaLnBrk="0" hangingPunct="0"/>
              <a:r>
                <a:rPr lang="zh-CN" altLang="en-US" sz="1800" dirty="0">
                  <a:latin typeface="宋体" panose="02010600030101010101" pitchFamily="2" charset="-122"/>
                  <a:ea typeface="宋体" panose="02010600030101010101" pitchFamily="2" charset="-122"/>
                  <a:cs typeface="+mn-ea"/>
                </a:rPr>
                <a:t>反映利润分配账户：利润分配</a:t>
              </a:r>
              <a:endParaRPr lang="zh-CN" altLang="en-US" sz="2000" dirty="0">
                <a:latin typeface="宋体" panose="02010600030101010101" pitchFamily="2" charset="-122"/>
                <a:ea typeface="宋体" panose="02010600030101010101" pitchFamily="2" charset="-122"/>
              </a:endParaRPr>
            </a:p>
          </p:txBody>
        </p:sp>
        <p:sp>
          <p:nvSpPr>
            <p:cNvPr id="47146" name="AutoShape 42"/>
            <p:cNvSpPr/>
            <p:nvPr/>
          </p:nvSpPr>
          <p:spPr>
            <a:xfrm>
              <a:off x="6405" y="1885"/>
              <a:ext cx="453" cy="1248"/>
            </a:xfrm>
            <a:prstGeom prst="rightArrow">
              <a:avLst>
                <a:gd name="adj1" fmla="val 50000"/>
                <a:gd name="adj2" fmla="val 25000"/>
              </a:avLst>
            </a:prstGeom>
            <a:solidFill>
              <a:schemeClr val="folHlink"/>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47" name="AutoShape 43"/>
            <p:cNvSpPr/>
            <p:nvPr/>
          </p:nvSpPr>
          <p:spPr>
            <a:xfrm>
              <a:off x="6405" y="3360"/>
              <a:ext cx="453" cy="1248"/>
            </a:xfrm>
            <a:prstGeom prst="rightArrow">
              <a:avLst>
                <a:gd name="adj1" fmla="val 50000"/>
                <a:gd name="adj2" fmla="val 25000"/>
              </a:avLst>
            </a:prstGeom>
            <a:solidFill>
              <a:schemeClr val="folHlink"/>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48" name="AutoShape 44"/>
            <p:cNvSpPr/>
            <p:nvPr/>
          </p:nvSpPr>
          <p:spPr>
            <a:xfrm>
              <a:off x="6405" y="4833"/>
              <a:ext cx="453" cy="1247"/>
            </a:xfrm>
            <a:prstGeom prst="rightArrow">
              <a:avLst>
                <a:gd name="adj1" fmla="val 50000"/>
                <a:gd name="adj2" fmla="val 25000"/>
              </a:avLst>
            </a:prstGeom>
            <a:solidFill>
              <a:schemeClr val="folHlink"/>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49" name="AutoShape 45"/>
            <p:cNvSpPr/>
            <p:nvPr/>
          </p:nvSpPr>
          <p:spPr>
            <a:xfrm>
              <a:off x="6405" y="6420"/>
              <a:ext cx="453" cy="1248"/>
            </a:xfrm>
            <a:prstGeom prst="rightArrow">
              <a:avLst>
                <a:gd name="adj1" fmla="val 50000"/>
                <a:gd name="adj2" fmla="val 25000"/>
              </a:avLst>
            </a:prstGeom>
            <a:solidFill>
              <a:schemeClr val="folHlink"/>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50" name="AutoShape 46"/>
            <p:cNvSpPr/>
            <p:nvPr/>
          </p:nvSpPr>
          <p:spPr>
            <a:xfrm>
              <a:off x="6405" y="7783"/>
              <a:ext cx="453" cy="1247"/>
            </a:xfrm>
            <a:prstGeom prst="rightArrow">
              <a:avLst>
                <a:gd name="adj1" fmla="val 50000"/>
                <a:gd name="adj2" fmla="val 25000"/>
              </a:avLst>
            </a:prstGeom>
            <a:solidFill>
              <a:schemeClr val="folHlink"/>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sp>
          <p:nvSpPr>
            <p:cNvPr id="47151" name="AutoShape 47"/>
            <p:cNvSpPr/>
            <p:nvPr/>
          </p:nvSpPr>
          <p:spPr>
            <a:xfrm>
              <a:off x="6405" y="9143"/>
              <a:ext cx="453" cy="1247"/>
            </a:xfrm>
            <a:prstGeom prst="rightArrow">
              <a:avLst>
                <a:gd name="adj1" fmla="val 50000"/>
                <a:gd name="adj2" fmla="val 25000"/>
              </a:avLst>
            </a:prstGeom>
            <a:solidFill>
              <a:schemeClr val="folHlink"/>
            </a:solidFill>
            <a:ln w="9525" cap="flat" cmpd="sng">
              <a:solidFill>
                <a:schemeClr val="tx1"/>
              </a:solidFill>
              <a:prstDash val="sysDot"/>
              <a:miter/>
              <a:headEnd type="none" w="med" len="med"/>
              <a:tailEnd type="none" w="med" len="med"/>
            </a:ln>
          </p:spPr>
          <p:txBody>
            <a:bodyPr wrap="none" anchor="ctr"/>
            <a:p>
              <a:pPr lvl="0" eaLnBrk="1" hangingPunct="1"/>
              <a:endParaRPr lang="zh-CN" altLang="en-US" dirty="0">
                <a:latin typeface="Arial" panose="020B0604020202020204" pitchFamily="34" charset="0"/>
                <a:ea typeface="宋体" panose="02010600030101010101" pitchFamily="2" charset="-122"/>
              </a:endParaRPr>
            </a:p>
          </p:txBody>
        </p:sp>
      </p:gr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rgbClr val="0000FF"/>
                </a:solidFill>
                <a:latin typeface="华文楷体" panose="02010600040101010101" charset="-122"/>
                <a:ea typeface="华文楷体" panose="02010600040101010101" charset="-122"/>
              </a:rPr>
              <a:t>第三节 会计账户按隶属关系分类</a:t>
            </a:r>
            <a:endParaRPr lang="zh-CN" altLang="en-US" b="1" dirty="0">
              <a:solidFill>
                <a:srgbClr val="0000FF"/>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pPr marL="0" indent="0">
              <a:buNone/>
            </a:pPr>
            <a:r>
              <a:rPr lang="zh-CN" altLang="en-US" sz="2000">
                <a:latin typeface="华文楷体" panose="02010600040101010101" charset="-122"/>
                <a:ea typeface="华文楷体" panose="02010600040101010101" charset="-122"/>
              </a:rPr>
              <a:t>会计账户按照提供资料的详细程度，分总分类账户和明细分类账户。</a:t>
            </a:r>
            <a:endParaRPr lang="zh-CN" altLang="en-US" sz="2000">
              <a:latin typeface="华文楷体" panose="02010600040101010101" charset="-122"/>
              <a:ea typeface="华文楷体" panose="02010600040101010101" charset="-122"/>
            </a:endParaRPr>
          </a:p>
          <a:p>
            <a:pPr marL="0" indent="0">
              <a:buNone/>
            </a:pPr>
            <a:r>
              <a:rPr lang="zh-CN" altLang="en-US" b="1">
                <a:latin typeface="华文楷体" panose="02010600040101010101" charset="-122"/>
                <a:ea typeface="华文楷体" panose="02010600040101010101" charset="-122"/>
              </a:rPr>
              <a:t>一、总分类账户</a:t>
            </a:r>
            <a:endParaRPr lang="zh-CN" altLang="en-US" b="1">
              <a:latin typeface="华文楷体" panose="02010600040101010101" charset="-122"/>
              <a:ea typeface="华文楷体" panose="02010600040101010101" charset="-122"/>
            </a:endParaRPr>
          </a:p>
          <a:p>
            <a:pPr marL="0" indent="0">
              <a:buNone/>
            </a:pPr>
            <a:r>
              <a:rPr lang="zh-CN" altLang="en-US" sz="2000">
                <a:latin typeface="华文楷体" panose="02010600040101010101" charset="-122"/>
                <a:ea typeface="华文楷体" panose="02010600040101010101" charset="-122"/>
              </a:rPr>
              <a:t>        总分类账户，也称为一级账户，是根据一级会计科目开设的，提供的是各种有关交易或事项的总括核算资料。</a:t>
            </a:r>
            <a:endParaRPr lang="zh-CN" altLang="en-US" sz="2000">
              <a:latin typeface="华文楷体" panose="02010600040101010101" charset="-122"/>
              <a:ea typeface="华文楷体" panose="02010600040101010101" charset="-122"/>
            </a:endParaRPr>
          </a:p>
          <a:p>
            <a:endParaRPr lang="zh-CN" altLang="en-US" sz="2400" b="1">
              <a:latin typeface="华文楷体" panose="02010600040101010101" charset="-122"/>
              <a:ea typeface="华文楷体" panose="02010600040101010101" charset="-122"/>
            </a:endParaRPr>
          </a:p>
          <a:p>
            <a:pPr marL="0" indent="0">
              <a:buNone/>
            </a:pPr>
            <a:r>
              <a:rPr lang="zh-CN" altLang="en-US" sz="2400" b="1">
                <a:latin typeface="华文楷体" panose="02010600040101010101" charset="-122"/>
                <a:ea typeface="华文楷体" panose="02010600040101010101" charset="-122"/>
              </a:rPr>
              <a:t>二、明细分类账户</a:t>
            </a:r>
            <a:endParaRPr lang="zh-CN" altLang="en-US" sz="2000">
              <a:latin typeface="华文楷体" panose="02010600040101010101" charset="-122"/>
              <a:ea typeface="华文楷体" panose="02010600040101010101" charset="-122"/>
            </a:endParaRPr>
          </a:p>
          <a:p>
            <a:pPr marL="0" indent="0">
              <a:buNone/>
            </a:pPr>
            <a:r>
              <a:rPr lang="zh-CN" altLang="en-US" sz="2000">
                <a:latin typeface="华文楷体" panose="02010600040101010101" charset="-122"/>
                <a:ea typeface="华文楷体" panose="02010600040101010101" charset="-122"/>
              </a:rPr>
              <a:t>        又称为明细账，是根据二、三级会计科目开设的，根据总分类账户的核算内容，按照实际需要和更加详细的分类要求分别设置的，是总分类账户的补充说明。</a:t>
            </a:r>
            <a:endParaRPr lang="zh-CN" altLang="en-US" sz="2000">
              <a:latin typeface="华文楷体" panose="02010600040101010101" charset="-122"/>
              <a:ea typeface="华文楷体" panose="02010600040101010101"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837565"/>
            <a:ext cx="8229600" cy="5288915"/>
          </a:xfrm>
        </p:spPr>
        <p:txBody>
          <a:bodyPr/>
          <a:p>
            <a:pPr marL="0" indent="0">
              <a:buNone/>
            </a:pPr>
            <a:r>
              <a:rPr lang="zh-CN" altLang="en-US" sz="2400" b="1">
                <a:latin typeface="华文楷体" panose="02010600040101010101" charset="-122"/>
                <a:ea typeface="华文楷体" panose="02010600040101010101" charset="-122"/>
              </a:rPr>
              <a:t>三、总分类账户与明细分类账户的平行登记</a:t>
            </a:r>
            <a:endParaRPr lang="zh-CN" altLang="en-US" sz="2000">
              <a:latin typeface="华文楷体" panose="02010600040101010101" charset="-122"/>
              <a:ea typeface="华文楷体" panose="02010600040101010101" charset="-122"/>
            </a:endParaRPr>
          </a:p>
          <a:p>
            <a:pPr marL="0" indent="0">
              <a:buNone/>
            </a:pPr>
            <a:r>
              <a:rPr lang="zh-CN" altLang="en-US" sz="2000">
                <a:latin typeface="华文楷体" panose="02010600040101010101" charset="-122"/>
                <a:ea typeface="华文楷体" panose="02010600040101010101" charset="-122"/>
              </a:rPr>
              <a:t>    平行登记是指，每一项经济业务，既要在总分类账户中登记，也要做所属的明细分类账中进行详细登记。具有以下几个要点：</a:t>
            </a:r>
            <a:endParaRPr lang="en-US" altLang="zh-CN" sz="2000">
              <a:latin typeface="华文楷体" panose="02010600040101010101" charset="-122"/>
              <a:ea typeface="华文楷体" panose="02010600040101010101" charset="-122"/>
            </a:endParaRPr>
          </a:p>
          <a:p>
            <a:pPr marL="0" indent="0">
              <a:buNone/>
            </a:pPr>
            <a:r>
              <a:rPr lang="en-US" altLang="zh-CN" sz="2000">
                <a:latin typeface="华文楷体" panose="02010600040101010101" charset="-122"/>
                <a:ea typeface="华文楷体" panose="02010600040101010101" charset="-122"/>
              </a:rPr>
              <a:t>1. </a:t>
            </a:r>
            <a:r>
              <a:rPr lang="zh-CN" altLang="en-US" sz="2000">
                <a:latin typeface="华文楷体" panose="02010600040101010101" charset="-122"/>
                <a:ea typeface="华文楷体" panose="02010600040101010101" charset="-122"/>
              </a:rPr>
              <a:t>同期登记</a:t>
            </a:r>
            <a:endParaRPr lang="zh-CN" altLang="en-US" sz="2000">
              <a:latin typeface="华文楷体" panose="02010600040101010101" charset="-122"/>
              <a:ea typeface="华文楷体" panose="02010600040101010101" charset="-122"/>
            </a:endParaRPr>
          </a:p>
          <a:p>
            <a:pPr marL="0" indent="0">
              <a:buNone/>
            </a:pPr>
            <a:r>
              <a:rPr lang="zh-CN" altLang="en-US" sz="2000">
                <a:latin typeface="华文楷体" panose="02010600040101010101" charset="-122"/>
                <a:ea typeface="华文楷体" panose="02010600040101010101" charset="-122"/>
              </a:rPr>
              <a:t>   登记的时间应该一致</a:t>
            </a:r>
            <a:endParaRPr lang="zh-CN" altLang="en-US" sz="2000">
              <a:latin typeface="华文楷体" panose="02010600040101010101" charset="-122"/>
              <a:ea typeface="华文楷体" panose="02010600040101010101" charset="-122"/>
            </a:endParaRPr>
          </a:p>
          <a:p>
            <a:pPr marL="0" indent="0">
              <a:buNone/>
            </a:pPr>
            <a:endParaRPr lang="en-US" altLang="zh-CN" sz="2000">
              <a:latin typeface="华文楷体" panose="02010600040101010101" charset="-122"/>
              <a:ea typeface="华文楷体" panose="02010600040101010101" charset="-122"/>
            </a:endParaRPr>
          </a:p>
          <a:p>
            <a:pPr marL="0" indent="0">
              <a:buNone/>
            </a:pPr>
            <a:r>
              <a:rPr lang="en-US" altLang="zh-CN" sz="2000">
                <a:latin typeface="华文楷体" panose="02010600040101010101" charset="-122"/>
                <a:ea typeface="华文楷体" panose="02010600040101010101" charset="-122"/>
              </a:rPr>
              <a:t>2. </a:t>
            </a:r>
            <a:r>
              <a:rPr lang="zh-CN" altLang="en-US" sz="2000">
                <a:latin typeface="华文楷体" panose="02010600040101010101" charset="-122"/>
                <a:ea typeface="华文楷体" panose="02010600040101010101" charset="-122"/>
              </a:rPr>
              <a:t>同方向登记</a:t>
            </a:r>
            <a:endParaRPr lang="zh-CN" altLang="en-US" sz="2000">
              <a:latin typeface="华文楷体" panose="02010600040101010101" charset="-122"/>
              <a:ea typeface="华文楷体" panose="02010600040101010101" charset="-122"/>
            </a:endParaRPr>
          </a:p>
          <a:p>
            <a:pPr marL="0" indent="0">
              <a:buNone/>
            </a:pPr>
            <a:r>
              <a:rPr lang="zh-CN" altLang="en-US" sz="2000">
                <a:latin typeface="华文楷体" panose="02010600040101010101" charset="-122"/>
                <a:ea typeface="华文楷体" panose="02010600040101010101" charset="-122"/>
              </a:rPr>
              <a:t>     将金额登记到总分类帐和明细分类账时，借贷的方向必须一致，这总分类账户登记借方，那么在明细分类账中也要登记在借方。</a:t>
            </a:r>
            <a:endParaRPr lang="zh-CN" altLang="en-US" sz="2000">
              <a:latin typeface="华文楷体" panose="02010600040101010101" charset="-122"/>
              <a:ea typeface="华文楷体" panose="02010600040101010101" charset="-122"/>
            </a:endParaRPr>
          </a:p>
          <a:p>
            <a:pPr marL="0" indent="0">
              <a:buNone/>
            </a:pPr>
            <a:endParaRPr lang="en-US" altLang="zh-CN" sz="2000">
              <a:latin typeface="华文楷体" panose="02010600040101010101" charset="-122"/>
              <a:ea typeface="华文楷体" panose="02010600040101010101" charset="-122"/>
            </a:endParaRPr>
          </a:p>
          <a:p>
            <a:pPr marL="0" indent="0">
              <a:buNone/>
            </a:pPr>
            <a:r>
              <a:rPr lang="en-US" altLang="zh-CN" sz="2000">
                <a:latin typeface="华文楷体" panose="02010600040101010101" charset="-122"/>
                <a:ea typeface="华文楷体" panose="02010600040101010101" charset="-122"/>
              </a:rPr>
              <a:t>3. </a:t>
            </a:r>
            <a:r>
              <a:rPr lang="zh-CN" altLang="en-US" sz="2000">
                <a:latin typeface="华文楷体" panose="02010600040101010101" charset="-122"/>
                <a:ea typeface="华文楷体" panose="02010600040101010101" charset="-122"/>
              </a:rPr>
              <a:t>同金额登记</a:t>
            </a:r>
            <a:endParaRPr lang="zh-CN" altLang="en-US" sz="2000">
              <a:latin typeface="华文楷体" panose="02010600040101010101" charset="-122"/>
              <a:ea typeface="华文楷体" panose="02010600040101010101" charset="-122"/>
            </a:endParaRPr>
          </a:p>
          <a:p>
            <a:pPr marL="0" indent="0">
              <a:buNone/>
            </a:pPr>
            <a:r>
              <a:rPr lang="zh-CN" altLang="en-US" sz="2000">
                <a:latin typeface="华文楷体" panose="02010600040101010101" charset="-122"/>
                <a:ea typeface="华文楷体" panose="02010600040101010101" charset="-122"/>
              </a:rPr>
              <a:t>    某一总分类账户的金额必须与计入所属明细分类账的一个或几个明细分类账户的金额合计数相等。</a:t>
            </a:r>
            <a:endParaRPr lang="en-US" altLang="zh-CN" sz="2000">
              <a:latin typeface="华文楷体" panose="02010600040101010101" charset="-122"/>
              <a:ea typeface="华文楷体" panose="0201060004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042988" y="333375"/>
            <a:ext cx="7345362" cy="923925"/>
          </a:xfrm>
        </p:spPr>
        <p:txBody>
          <a:bodyPr vert="horz" wrap="square" lIns="91440" tIns="45720" rIns="91440" bIns="45720" anchor="ctr"/>
          <a:p>
            <a:pPr algn="ctr" eaLnBrk="1" hangingPunct="1"/>
            <a:r>
              <a:rPr lang="zh-CN" altLang="en-US" sz="2800" b="1" dirty="0">
                <a:solidFill>
                  <a:srgbClr val="0000FF"/>
                </a:solidFill>
                <a:latin typeface="华文楷体" panose="02010600040101010101" charset="-122"/>
                <a:ea typeface="华文楷体" panose="02010600040101010101" charset="-122"/>
              </a:rPr>
              <a:t>第四节  账户按用途和结构的分类</a:t>
            </a:r>
            <a:endParaRPr lang="zh-CN" altLang="en-US" sz="3600" b="1" dirty="0">
              <a:solidFill>
                <a:srgbClr val="0000FF"/>
              </a:solidFill>
              <a:latin typeface="宋体" panose="02010600030101010101" pitchFamily="2" charset="-122"/>
            </a:endParaRPr>
          </a:p>
        </p:txBody>
      </p:sp>
      <p:sp>
        <p:nvSpPr>
          <p:cNvPr id="9219" name="Rectangle 3"/>
          <p:cNvSpPr>
            <a:spLocks noGrp="1"/>
          </p:cNvSpPr>
          <p:nvPr>
            <p:ph idx="1"/>
          </p:nvPr>
        </p:nvSpPr>
        <p:spPr>
          <a:xfrm>
            <a:off x="611188" y="1268413"/>
            <a:ext cx="7921625" cy="5094287"/>
          </a:xfrm>
        </p:spPr>
        <p:txBody>
          <a:bodyPr vert="horz" wrap="square" lIns="91440" tIns="45720" rIns="91440" bIns="45720" anchor="t"/>
          <a:p>
            <a:pPr marL="0" indent="0" eaLnBrk="1" hangingPunct="1">
              <a:buNone/>
            </a:pPr>
            <a:r>
              <a:rPr lang="zh-CN" altLang="en-US" sz="2400" b="1" dirty="0">
                <a:latin typeface="华文楷体" panose="02010600040101010101" charset="-122"/>
                <a:ea typeface="华文楷体" panose="02010600040101010101" charset="-122"/>
              </a:rPr>
              <a:t>一、账户按用途和结构分类的意义</a:t>
            </a:r>
            <a:endParaRPr lang="zh-CN" altLang="en-US" sz="3200" b="1" dirty="0">
              <a:latin typeface="宋体" panose="02010600030101010101" pitchFamily="2" charset="-122"/>
            </a:endParaRPr>
          </a:p>
          <a:p>
            <a:pPr marL="0" indent="0" eaLnBrk="1" hangingPunct="1">
              <a:buNone/>
            </a:pPr>
            <a:r>
              <a:rPr lang="zh-CN" altLang="en-US" sz="3200" b="1" dirty="0">
                <a:latin typeface="宋体" panose="02010600030101010101" pitchFamily="2" charset="-122"/>
              </a:rPr>
              <a:t> </a:t>
            </a:r>
            <a:r>
              <a:rPr lang="en-US" altLang="zh-CN" sz="2000" dirty="0">
                <a:latin typeface="华文楷体" panose="02010600040101010101" charset="-122"/>
                <a:ea typeface="华文楷体" panose="02010600040101010101" charset="-122"/>
              </a:rPr>
              <a:t>1.</a:t>
            </a:r>
            <a:r>
              <a:rPr lang="zh-CN" altLang="en-US" sz="2000" dirty="0">
                <a:latin typeface="华文楷体" panose="02010600040101010101" charset="-122"/>
                <a:ea typeface="华文楷体" panose="02010600040101010101" charset="-122"/>
              </a:rPr>
              <a:t>用途和结构的基本含义</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latin typeface="华文楷体" panose="02010600040101010101" charset="-122"/>
                <a:ea typeface="华文楷体" panose="02010600040101010101" charset="-122"/>
              </a:rPr>
              <a:t>    </a:t>
            </a:r>
            <a:r>
              <a:rPr lang="zh-CN" altLang="en-US" sz="2000" dirty="0">
                <a:solidFill>
                  <a:srgbClr val="0000FF"/>
                </a:solidFill>
                <a:latin typeface="华文楷体" panose="02010600040101010101" charset="-122"/>
                <a:ea typeface="华文楷体" panose="02010600040101010101" charset="-122"/>
              </a:rPr>
              <a:t>●</a:t>
            </a:r>
            <a:r>
              <a:rPr lang="zh-CN" altLang="en-US" sz="2000" dirty="0">
                <a:latin typeface="华文楷体" panose="02010600040101010101" charset="-122"/>
                <a:ea typeface="华文楷体" panose="02010600040101010101" charset="-122"/>
              </a:rPr>
              <a:t>用途：设置和运用账户的目的，通过账户记录能够提供什么核算指标。</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latin typeface="华文楷体" panose="02010600040101010101" charset="-122"/>
                <a:ea typeface="华文楷体" panose="02010600040101010101" charset="-122"/>
              </a:rPr>
              <a:t>    </a:t>
            </a:r>
            <a:r>
              <a:rPr lang="zh-CN" altLang="en-US" sz="2000" dirty="0">
                <a:solidFill>
                  <a:srgbClr val="0000FF"/>
                </a:solidFill>
                <a:latin typeface="华文楷体" panose="02010600040101010101" charset="-122"/>
                <a:ea typeface="华文楷体" panose="02010600040101010101" charset="-122"/>
              </a:rPr>
              <a:t>●</a:t>
            </a:r>
            <a:r>
              <a:rPr lang="zh-CN" altLang="en-US" sz="2000" dirty="0">
                <a:latin typeface="华文楷体" panose="02010600040101010101" charset="-122"/>
                <a:ea typeface="华文楷体" panose="02010600040101010101" charset="-122"/>
              </a:rPr>
              <a:t>结构：在账户中如何记录经济业务，以便取得各种必要的核算指标。</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latin typeface="华文楷体" panose="02010600040101010101" charset="-122"/>
                <a:ea typeface="华文楷体" panose="02010600040101010101" charset="-122"/>
              </a:rPr>
              <a:t>    </a:t>
            </a:r>
            <a:endParaRPr lang="zh-CN" altLang="en-US" sz="2000" dirty="0">
              <a:latin typeface="华文楷体" panose="02010600040101010101" charset="-122"/>
              <a:ea typeface="华文楷体" panose="02010600040101010101" charset="-122"/>
            </a:endParaRPr>
          </a:p>
          <a:p>
            <a:pPr marL="0" indent="0" eaLnBrk="1" hangingPunct="1">
              <a:buNone/>
            </a:pPr>
            <a:r>
              <a:rPr lang="en-US" altLang="zh-CN" sz="2000" dirty="0">
                <a:latin typeface="华文楷体" panose="02010600040101010101" charset="-122"/>
                <a:ea typeface="华文楷体" panose="02010600040101010101" charset="-122"/>
              </a:rPr>
              <a:t>2. </a:t>
            </a:r>
            <a:r>
              <a:rPr lang="zh-CN" altLang="en-US" sz="2000" dirty="0">
                <a:latin typeface="华文楷体" panose="02010600040101010101" charset="-122"/>
                <a:ea typeface="华文楷体" panose="02010600040101010101" charset="-122"/>
              </a:rPr>
              <a:t>账户按用途和结构分类的意义</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solidFill>
                  <a:srgbClr val="FF0000"/>
                </a:solidFill>
                <a:latin typeface="华文楷体" panose="02010600040101010101" charset="-122"/>
                <a:ea typeface="华文楷体" panose="02010600040101010101" charset="-122"/>
              </a:rPr>
              <a:t>    ◆</a:t>
            </a:r>
            <a:r>
              <a:rPr lang="zh-CN" altLang="en-US" sz="2000" dirty="0">
                <a:latin typeface="华文楷体" panose="02010600040101010101" charset="-122"/>
                <a:ea typeface="华文楷体" panose="02010600040101010101" charset="-122"/>
              </a:rPr>
              <a:t>了解各类账户的用途；</a:t>
            </a:r>
            <a:endParaRPr lang="zh-CN" altLang="en-US" sz="2000" dirty="0">
              <a:latin typeface="华文楷体" panose="02010600040101010101" charset="-122"/>
              <a:ea typeface="华文楷体" panose="02010600040101010101" charset="-122"/>
            </a:endParaRPr>
          </a:p>
          <a:p>
            <a:pPr marL="0" indent="0" eaLnBrk="1" hangingPunct="1">
              <a:buNone/>
            </a:pPr>
            <a:r>
              <a:rPr lang="zh-CN" altLang="en-US" sz="2000" dirty="0">
                <a:latin typeface="华文楷体" panose="02010600040101010101" charset="-122"/>
                <a:ea typeface="华文楷体" panose="02010600040101010101" charset="-122"/>
              </a:rPr>
              <a:t>    </a:t>
            </a:r>
            <a:r>
              <a:rPr lang="zh-CN" altLang="en-US" sz="2000" dirty="0">
                <a:solidFill>
                  <a:srgbClr val="FF0000"/>
                </a:solidFill>
                <a:latin typeface="华文楷体" panose="02010600040101010101" charset="-122"/>
                <a:ea typeface="华文楷体" panose="02010600040101010101" charset="-122"/>
              </a:rPr>
              <a:t>◆</a:t>
            </a:r>
            <a:r>
              <a:rPr lang="zh-CN" altLang="en-US" sz="2000" dirty="0">
                <a:latin typeface="华文楷体" panose="02010600040101010101" charset="-122"/>
                <a:ea typeface="华文楷体" panose="02010600040101010101" charset="-122"/>
              </a:rPr>
              <a:t>掌握账户提供核算指标的规律性。</a:t>
            </a:r>
            <a:r>
              <a:rPr lang="zh-CN" altLang="en-US" sz="3200" b="1" dirty="0">
                <a:latin typeface="宋体" panose="02010600030101010101" pitchFamily="2" charset="-122"/>
              </a:rPr>
              <a:t> </a:t>
            </a:r>
            <a:endParaRPr lang="zh-CN" altLang="en-US" sz="3200" b="1" dirty="0">
              <a:latin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idx="1"/>
          </p:nvPr>
        </p:nvSpPr>
        <p:spPr>
          <a:xfrm>
            <a:off x="539750" y="621030"/>
            <a:ext cx="7848600" cy="960755"/>
          </a:xfrm>
        </p:spPr>
        <p:txBody>
          <a:bodyPr vert="horz" wrap="square" lIns="91440" tIns="45720" rIns="91440" bIns="45720" anchor="t"/>
          <a:p>
            <a:pPr eaLnBrk="1" hangingPunct="1">
              <a:buNone/>
            </a:pPr>
            <a:r>
              <a:rPr lang="zh-CN" altLang="en-US" sz="2400" b="1" dirty="0">
                <a:latin typeface="华文楷体" panose="02010600040101010101" charset="-122"/>
                <a:ea typeface="华文楷体" panose="02010600040101010101" charset="-122"/>
              </a:rPr>
              <a:t>二、账户按用途和结构分类的内容</a:t>
            </a:r>
            <a:endParaRPr lang="zh-CN" altLang="en-US" sz="3200" b="1" dirty="0">
              <a:latin typeface="宋体" panose="02010600030101010101" pitchFamily="2" charset="-122"/>
            </a:endParaRPr>
          </a:p>
          <a:p>
            <a:pPr eaLnBrk="1" hangingPunct="1">
              <a:buNone/>
            </a:pPr>
            <a:r>
              <a:rPr lang="en-US" altLang="zh-CN" sz="2000" dirty="0">
                <a:latin typeface="华文楷体" panose="02010600040101010101" charset="-122"/>
                <a:ea typeface="华文楷体" panose="02010600040101010101" charset="-122"/>
              </a:rPr>
              <a:t>1.</a:t>
            </a:r>
            <a:r>
              <a:rPr lang="en-US" altLang="zh-CN" sz="2000" dirty="0">
                <a:solidFill>
                  <a:srgbClr val="0000FF"/>
                </a:solidFill>
                <a:latin typeface="华文楷体" panose="02010600040101010101" charset="-122"/>
                <a:ea typeface="华文楷体" panose="02010600040101010101" charset="-122"/>
              </a:rPr>
              <a:t> </a:t>
            </a:r>
            <a:r>
              <a:rPr lang="zh-CN" altLang="en-US" sz="2000" dirty="0">
                <a:latin typeface="华文楷体" panose="02010600040101010101" charset="-122"/>
                <a:ea typeface="华文楷体" panose="02010600040101010101" charset="-122"/>
              </a:rPr>
              <a:t>盘存账户</a:t>
            </a:r>
            <a:endParaRPr lang="zh-CN" altLang="en-US" sz="2000" dirty="0">
              <a:latin typeface="华文楷体" panose="02010600040101010101" charset="-122"/>
              <a:ea typeface="华文楷体" panose="02010600040101010101" charset="-122"/>
            </a:endParaRPr>
          </a:p>
        </p:txBody>
      </p:sp>
      <p:grpSp>
        <p:nvGrpSpPr>
          <p:cNvPr id="10243" name="Group 28"/>
          <p:cNvGrpSpPr/>
          <p:nvPr/>
        </p:nvGrpSpPr>
        <p:grpSpPr>
          <a:xfrm>
            <a:off x="539433" y="1682433"/>
            <a:ext cx="7920037" cy="4346575"/>
            <a:chOff x="431" y="1207"/>
            <a:chExt cx="4989" cy="2738"/>
          </a:xfrm>
        </p:grpSpPr>
        <p:pic>
          <p:nvPicPr>
            <p:cNvPr id="10244" name="Picture 23" descr="capt10-3"/>
            <p:cNvPicPr>
              <a:picLocks noChangeAspect="1"/>
            </p:cNvPicPr>
            <p:nvPr/>
          </p:nvPicPr>
          <p:blipFill>
            <a:blip r:embed="rId1"/>
            <a:stretch>
              <a:fillRect/>
            </a:stretch>
          </p:blipFill>
          <p:spPr>
            <a:xfrm>
              <a:off x="431" y="1207"/>
              <a:ext cx="4989" cy="2738"/>
            </a:xfrm>
            <a:prstGeom prst="rect">
              <a:avLst/>
            </a:prstGeom>
            <a:noFill/>
            <a:ln w="9525">
              <a:noFill/>
            </a:ln>
          </p:spPr>
        </p:pic>
        <p:sp>
          <p:nvSpPr>
            <p:cNvPr id="10245" name="AutoShape 24"/>
            <p:cNvSpPr/>
            <p:nvPr/>
          </p:nvSpPr>
          <p:spPr>
            <a:xfrm>
              <a:off x="727" y="2613"/>
              <a:ext cx="1406" cy="635"/>
            </a:xfrm>
            <a:prstGeom prst="wedgeRectCallout">
              <a:avLst>
                <a:gd name="adj1" fmla="val 30440"/>
                <a:gd name="adj2" fmla="val 12676"/>
              </a:avLst>
            </a:prstGeom>
            <a:solidFill>
              <a:srgbClr val="06D3FC"/>
            </a:solidFill>
            <a:ln w="9525">
              <a:noFill/>
            </a:ln>
          </p:spPr>
          <p:txBody>
            <a:bodyPr/>
            <a:p>
              <a:pPr lvl="0" eaLnBrk="1" hangingPunct="1"/>
              <a:r>
                <a:rPr lang="zh-CN" altLang="en-US" sz="2000" dirty="0">
                  <a:solidFill>
                    <a:srgbClr val="FF0000"/>
                  </a:solidFill>
                  <a:latin typeface="Arial" panose="020B0604020202020204" pitchFamily="34" charset="0"/>
                  <a:ea typeface="宋体" panose="02010600030101010101" pitchFamily="2" charset="-122"/>
                </a:rPr>
                <a:t>包含账户</a:t>
              </a:r>
              <a:r>
                <a:rPr lang="zh-CN" altLang="en-US" sz="2000" b="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库存现金、银行存款、原材料、库存商品等</a:t>
              </a:r>
              <a:endParaRPr lang="zh-CN" altLang="en-US" sz="2000"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type="subTitle" idx="1"/>
          </p:nvPr>
        </p:nvSpPr>
        <p:spPr>
          <a:xfrm>
            <a:off x="611188" y="754063"/>
            <a:ext cx="7134225" cy="730250"/>
          </a:xfrm>
        </p:spPr>
        <p:txBody>
          <a:bodyPr vert="horz" wrap="square" lIns="91440" tIns="45720" rIns="91440" bIns="45720" anchor="t"/>
          <a:p>
            <a:pPr algn="l" eaLnBrk="1" hangingPunct="1"/>
            <a:r>
              <a:rPr lang="en-US" altLang="zh-CN" sz="2000" dirty="0">
                <a:latin typeface="华文楷体" panose="02010600040101010101" charset="-122"/>
                <a:ea typeface="华文楷体" panose="02010600040101010101" charset="-122"/>
                <a:cs typeface="+mn-cs"/>
              </a:rPr>
              <a:t> 2.</a:t>
            </a:r>
            <a:r>
              <a:rPr lang="zh-CN" altLang="en-US" sz="2000" dirty="0">
                <a:latin typeface="华文楷体" panose="02010600040101010101" charset="-122"/>
                <a:ea typeface="华文楷体" panose="02010600040101010101" charset="-122"/>
                <a:cs typeface="+mn-cs"/>
              </a:rPr>
              <a:t>资本账户</a:t>
            </a:r>
            <a:endParaRPr lang="zh-CN" altLang="en-US" sz="2000" dirty="0">
              <a:solidFill>
                <a:srgbClr val="0000FF"/>
              </a:solidFill>
              <a:latin typeface="华文楷体" panose="02010600040101010101" charset="-122"/>
              <a:ea typeface="华文楷体" panose="02010600040101010101" charset="-122"/>
              <a:cs typeface="+mn-cs"/>
            </a:endParaRPr>
          </a:p>
        </p:txBody>
      </p:sp>
      <p:pic>
        <p:nvPicPr>
          <p:cNvPr id="11267" name="Picture 13" descr="capt10-4"/>
          <p:cNvPicPr>
            <a:picLocks noChangeAspect="1"/>
          </p:cNvPicPr>
          <p:nvPr/>
        </p:nvPicPr>
        <p:blipFill>
          <a:blip r:embed="rId1"/>
          <a:stretch>
            <a:fillRect/>
          </a:stretch>
        </p:blipFill>
        <p:spPr>
          <a:xfrm>
            <a:off x="611188" y="1367155"/>
            <a:ext cx="7921625" cy="4887913"/>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1974</Words>
  <Application>WPS 演示</Application>
  <PresentationFormat>全屏显示(4:3)</PresentationFormat>
  <Paragraphs>296</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Times New Roman</vt:lpstr>
      <vt:lpstr>华文楷体</vt:lpstr>
      <vt:lpstr>微软雅黑</vt:lpstr>
      <vt:lpstr>Calibri</vt:lpstr>
      <vt:lpstr>默认设计模板</vt:lpstr>
      <vt:lpstr>第六章  账户的分类</vt:lpstr>
      <vt:lpstr>第一节  会计账户分类的意义</vt:lpstr>
      <vt:lpstr>第二节 账户按反映的经济内容分类</vt:lpstr>
      <vt:lpstr>PowerPoint 演示文稿</vt:lpstr>
      <vt:lpstr>第三节 会计账户按隶属关系分类</vt:lpstr>
      <vt:lpstr>PowerPoint 演示文稿</vt:lpstr>
      <vt:lpstr>第四节  账户按用途和结构的分类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 调整账户</vt:lpstr>
      <vt:lpstr>PowerPoint 演示文稿</vt:lpstr>
      <vt:lpstr>（2）附加账户</vt:lpstr>
      <vt:lpstr>PowerPoint 演示文稿</vt:lpstr>
      <vt:lpstr>PowerPoint 演示文稿</vt:lpstr>
    </vt:vector>
  </TitlesOfParts>
  <Company>osn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rongxiangyang</dc:creator>
  <cp:lastModifiedBy>thinkpad</cp:lastModifiedBy>
  <cp:revision>142</cp:revision>
  <dcterms:created xsi:type="dcterms:W3CDTF">2002-05-23T05:51:00Z</dcterms:created>
  <dcterms:modified xsi:type="dcterms:W3CDTF">2017-05-11T08:25:38Z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