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06" r:id="rId3"/>
    <p:sldId id="307" r:id="rId4"/>
    <p:sldId id="308" r:id="rId6"/>
    <p:sldId id="309" r:id="rId7"/>
    <p:sldId id="310" r:id="rId8"/>
    <p:sldId id="311" r:id="rId9"/>
    <p:sldId id="333" r:id="rId10"/>
    <p:sldId id="312" r:id="rId11"/>
    <p:sldId id="313" r:id="rId12"/>
    <p:sldId id="335" r:id="rId13"/>
    <p:sldId id="315" r:id="rId14"/>
    <p:sldId id="316" r:id="rId15"/>
    <p:sldId id="317" r:id="rId16"/>
    <p:sldId id="336" r:id="rId17"/>
    <p:sldId id="318" r:id="rId18"/>
    <p:sldId id="319" r:id="rId19"/>
    <p:sldId id="320" r:id="rId20"/>
    <p:sldId id="321" r:id="rId21"/>
    <p:sldId id="274" r:id="rId22"/>
    <p:sldId id="275" r:id="rId23"/>
    <p:sldId id="276" r:id="rId24"/>
    <p:sldId id="277" r:id="rId25"/>
    <p:sldId id="341" r:id="rId26"/>
    <p:sldId id="280" r:id="rId27"/>
    <p:sldId id="332" r:id="rId28"/>
    <p:sldId id="281" r:id="rId29"/>
    <p:sldId id="328" r:id="rId30"/>
    <p:sldId id="329" r:id="rId31"/>
    <p:sldId id="330" r:id="rId32"/>
    <p:sldId id="347" r:id="rId33"/>
    <p:sldId id="286" r:id="rId34"/>
    <p:sldId id="343" r:id="rId35"/>
    <p:sldId id="344" r:id="rId36"/>
    <p:sldId id="346" r:id="rId37"/>
    <p:sldId id="289" r:id="rId38"/>
    <p:sldId id="290" r:id="rId39"/>
    <p:sldId id="345" r:id="rId40"/>
    <p:sldId id="291" r:id="rId41"/>
    <p:sldId id="292" r:id="rId42"/>
    <p:sldId id="293" r:id="rId43"/>
    <p:sldId id="294" r:id="rId44"/>
    <p:sldId id="295" r:id="rId45"/>
    <p:sldId id="298" r:id="rId46"/>
    <p:sldId id="374" r:id="rId47"/>
    <p:sldId id="375" r:id="rId48"/>
    <p:sldId id="300" r:id="rId49"/>
    <p:sldId id="301" r:id="rId50"/>
    <p:sldId id="305" r:id="rId51"/>
  </p:sldIdLst>
  <p:sldSz cx="9144000" cy="6858000" type="screen4x3"/>
  <p:notesSz cx="6858000" cy="9144000"/>
  <p:defaultTextStyle>
    <a:defPPr>
      <a:defRPr lang="en-US"/>
    </a:defPPr>
    <a:lvl1pPr marL="0" lvl="0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FFCCFF"/>
    <a:srgbClr val="FF0000"/>
    <a:srgbClr val="CCFFFF"/>
    <a:srgbClr val="99FF99"/>
    <a:srgbClr val="66FF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64"/>
    <p:restoredTop sz="94698"/>
  </p:normalViewPr>
  <p:slideViewPr>
    <p:cSldViewPr showGuides="1">
      <p:cViewPr>
        <p:scale>
          <a:sx n="75" d="100"/>
          <a:sy n="75" d="100"/>
        </p:scale>
        <p:origin x="-768" y="72"/>
      </p:cViewPr>
      <p:guideLst>
        <p:guide orient="horz" pos="218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0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5120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6041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6144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6246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6349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6451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6553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6656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6758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6861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6963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5222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7065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5325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5427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5529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5632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5734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5837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5939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0"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jpeg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1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jpeg"/><Relationship Id="rId2" Type="http://schemas.openxmlformats.org/officeDocument/2006/relationships/image" Target="../media/image9.jpeg"/><Relationship Id="rId1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image" Target="../media/image1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jpeg"/><Relationship Id="rId1" Type="http://schemas.openxmlformats.org/officeDocument/2006/relationships/image" Target="../media/image34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jpe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image" Target="../media/image36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9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jpeg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Picture 12" descr="C:\Users\Thinkpad\Desktop\sina_logo_2012_olympic_01.png"/>
          <p:cNvPicPr>
            <a:picLocks noChangeAspect="1"/>
          </p:cNvPicPr>
          <p:nvPr/>
        </p:nvPicPr>
        <p:blipFill>
          <a:blip r:embed="rId1"/>
          <a:srcRect l="-655" t="5556" r="67233" b="27779"/>
          <a:stretch>
            <a:fillRect/>
          </a:stretch>
        </p:blipFill>
        <p:spPr>
          <a:xfrm>
            <a:off x="7215188" y="428625"/>
            <a:ext cx="758825" cy="7143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Group 32"/>
          <p:cNvGrpSpPr/>
          <p:nvPr/>
        </p:nvGrpSpPr>
        <p:grpSpPr>
          <a:xfrm>
            <a:off x="827405" y="2254250"/>
            <a:ext cx="7632700" cy="3983355"/>
            <a:chOff x="521" y="1480"/>
            <a:chExt cx="4808" cy="2449"/>
          </a:xfrm>
        </p:grpSpPr>
        <p:sp>
          <p:nvSpPr>
            <p:cNvPr id="2066" name="AutoShape 3"/>
            <p:cNvSpPr/>
            <p:nvPr/>
          </p:nvSpPr>
          <p:spPr>
            <a:xfrm rot="10800000">
              <a:off x="521" y="1480"/>
              <a:ext cx="4808" cy="2449"/>
            </a:xfrm>
            <a:prstGeom prst="verticalScroll">
              <a:avLst>
                <a:gd name="adj" fmla="val 12500"/>
              </a:avLst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lvl="0" eaLnBrk="1" hangingPunct="1"/>
              <a:endPara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lvl="0" eaLnBrk="1" hangingPunct="1"/>
              <a:endPara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lvl="0" eaLnBrk="1" hangingPunct="1"/>
              <a:endPara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lvl="0" eaLnBrk="1" hangingPunct="1"/>
              <a:endPara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7" name="AutoShape 4"/>
            <p:cNvSpPr/>
            <p:nvPr/>
          </p:nvSpPr>
          <p:spPr>
            <a:xfrm>
              <a:off x="1065" y="1662"/>
              <a:ext cx="3764" cy="1769"/>
            </a:xfrm>
            <a:prstGeom prst="wedgeRectCallout">
              <a:avLst>
                <a:gd name="adj1" fmla="val -5472"/>
                <a:gd name="adj2" fmla="val 20491"/>
              </a:avLst>
            </a:prstGeom>
            <a:solidFill>
              <a:srgbClr val="CCFFFF"/>
            </a:solidFill>
            <a:ln w="9525">
              <a:noFill/>
            </a:ln>
          </p:spPr>
          <p:txBody>
            <a:bodyPr wrap="none" anchor="ctr"/>
            <a:p>
              <a:pPr lvl="0" algn="l" eaLnBrk="1" hangingPunct="1"/>
              <a:r>
                <a:rPr lang="zh-CN" altLang="en-US" b="1" dirty="0">
                  <a:latin typeface="华文楷体" panose="02010600040101010101" charset="-122"/>
                  <a:ea typeface="华文楷体" panose="02010600040101010101" charset="-122"/>
                </a:rPr>
                <a:t>第一节    会计凭证的意义和种类</a:t>
              </a:r>
              <a:endParaRPr lang="en-US" altLang="zh-CN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lvl="0" algn="l" eaLnBrk="1" hangingPunct="1"/>
              <a:r>
                <a:rPr lang="zh-CN" altLang="en-US" b="1" dirty="0">
                  <a:latin typeface="华文楷体" panose="02010600040101010101" charset="-122"/>
                  <a:ea typeface="华文楷体" panose="02010600040101010101" charset="-122"/>
                </a:rPr>
                <a:t>第二节    原始凭证的填制与审核</a:t>
              </a:r>
              <a:endParaRPr lang="zh-CN" altLang="en-US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lvl="0" algn="l" eaLnBrk="1" hangingPunct="1"/>
              <a:r>
                <a:rPr lang="zh-CN" altLang="en-US" b="1" dirty="0">
                  <a:latin typeface="华文楷体" panose="02010600040101010101" charset="-122"/>
                  <a:ea typeface="华文楷体" panose="02010600040101010101" charset="-122"/>
                </a:rPr>
                <a:t>第三节    记账凭证的填制与审核</a:t>
              </a:r>
              <a:endParaRPr lang="zh-CN" altLang="en-US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lvl="0" algn="l" eaLnBrk="1" hangingPunct="1"/>
              <a:r>
                <a:rPr lang="zh-CN" altLang="en-US" b="1" dirty="0">
                  <a:latin typeface="华文楷体" panose="02010600040101010101" charset="-122"/>
                  <a:ea typeface="华文楷体" panose="02010600040101010101" charset="-122"/>
                </a:rPr>
                <a:t>第四节    会计凭证的传递与保管</a:t>
              </a:r>
              <a:endParaRPr lang="zh-CN" altLang="en-US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lvl="0" algn="l" eaLnBrk="1" hangingPunct="1"/>
              <a:endParaRPr lang="zh-CN" altLang="en-US" b="1" dirty="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grpSp>
        <p:nvGrpSpPr>
          <p:cNvPr id="3" name="Group 12"/>
          <p:cNvGrpSpPr/>
          <p:nvPr/>
        </p:nvGrpSpPr>
        <p:grpSpPr>
          <a:xfrm>
            <a:off x="5861368" y="4712018"/>
            <a:ext cx="2616200" cy="1084262"/>
            <a:chOff x="3960" y="1908"/>
            <a:chExt cx="5940" cy="3120"/>
          </a:xfrm>
        </p:grpSpPr>
        <p:pic>
          <p:nvPicPr>
            <p:cNvPr id="2063" name="Picture 13" descr="capt4-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60" y="1908"/>
              <a:ext cx="5144" cy="2115"/>
            </a:xfrm>
            <a:prstGeom prst="rect">
              <a:avLst/>
            </a:prstGeom>
            <a:noFill/>
            <a:ln w="9525" cap="flat" cmpd="sng">
              <a:solidFill>
                <a:srgbClr val="3366FF"/>
              </a:solidFill>
              <a:prstDash val="solid"/>
              <a:miter/>
              <a:headEnd type="none" w="med" len="med"/>
              <a:tailEnd type="none" w="med" len="med"/>
            </a:ln>
          </p:spPr>
        </p:pic>
        <p:pic>
          <p:nvPicPr>
            <p:cNvPr id="2064" name="Picture 14" descr="capt4-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8" y="2333"/>
              <a:ext cx="5298" cy="2252"/>
            </a:xfrm>
            <a:prstGeom prst="rect">
              <a:avLst/>
            </a:prstGeom>
            <a:noFill/>
            <a:ln w="9525" cap="flat" cmpd="sng">
              <a:solidFill>
                <a:srgbClr val="3366FF"/>
              </a:solidFill>
              <a:prstDash val="solid"/>
              <a:miter/>
              <a:headEnd type="none" w="med" len="med"/>
              <a:tailEnd type="none" w="med" len="med"/>
            </a:ln>
          </p:spPr>
        </p:pic>
        <p:pic>
          <p:nvPicPr>
            <p:cNvPr id="2065" name="Picture 15" descr="capt4-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2" y="2741"/>
              <a:ext cx="5298" cy="2287"/>
            </a:xfrm>
            <a:prstGeom prst="rect">
              <a:avLst/>
            </a:prstGeom>
            <a:noFill/>
            <a:ln w="9525" cap="flat" cmpd="sng">
              <a:solidFill>
                <a:srgbClr val="3366FF"/>
              </a:solidFill>
              <a:prstDash val="solid"/>
              <a:miter/>
              <a:headEnd type="none" w="med" len="med"/>
              <a:tailEnd type="none" w="med" len="med"/>
            </a:ln>
          </p:spPr>
        </p:pic>
      </p:grpSp>
      <p:sp>
        <p:nvSpPr>
          <p:cNvPr id="55312" name="AutoShape 16"/>
          <p:cNvSpPr/>
          <p:nvPr/>
        </p:nvSpPr>
        <p:spPr>
          <a:xfrm>
            <a:off x="2725738" y="5160645"/>
            <a:ext cx="2698750" cy="476250"/>
          </a:xfrm>
          <a:prstGeom prst="flowChartAlternateProcess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会计核算方法之三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054" name="Picture 18" descr="u=278591165,3898926399&amp;fm=3&amp;gp=41"/>
          <p:cNvPicPr>
            <a:picLocks noChangeAspect="1"/>
          </p:cNvPicPr>
          <p:nvPr/>
        </p:nvPicPr>
        <p:blipFill>
          <a:blip r:embed="rId5">
            <a:lum contrast="66000"/>
          </a:blip>
          <a:srcRect t="80075"/>
          <a:stretch>
            <a:fillRect/>
          </a:stretch>
        </p:blipFill>
        <p:spPr>
          <a:xfrm>
            <a:off x="1477963" y="765175"/>
            <a:ext cx="7127875" cy="1144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5" name="AutoShape 23"/>
          <p:cNvSpPr/>
          <p:nvPr/>
        </p:nvSpPr>
        <p:spPr>
          <a:xfrm>
            <a:off x="1620838" y="909638"/>
            <a:ext cx="6840537" cy="863600"/>
          </a:xfrm>
          <a:prstGeom prst="plaque">
            <a:avLst>
              <a:gd name="adj" fmla="val 16667"/>
            </a:avLst>
          </a:prstGeom>
          <a:solidFill>
            <a:srgbClr val="EFF6A8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</a:rPr>
              <a:t>第八章  会计凭证</a:t>
            </a:r>
            <a:endParaRPr lang="zh-CN" altLang="en-US" sz="3600" b="1" dirty="0">
              <a:solidFill>
                <a:srgbClr val="0000FF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2056" name="Group 26"/>
          <p:cNvGrpSpPr/>
          <p:nvPr/>
        </p:nvGrpSpPr>
        <p:grpSpPr>
          <a:xfrm>
            <a:off x="539750" y="746125"/>
            <a:ext cx="865188" cy="1171575"/>
            <a:chOff x="340" y="515"/>
            <a:chExt cx="545" cy="738"/>
          </a:xfrm>
        </p:grpSpPr>
        <p:grpSp>
          <p:nvGrpSpPr>
            <p:cNvPr id="2059" name="Group 27"/>
            <p:cNvGrpSpPr/>
            <p:nvPr/>
          </p:nvGrpSpPr>
          <p:grpSpPr>
            <a:xfrm>
              <a:off x="340" y="515"/>
              <a:ext cx="545" cy="735"/>
              <a:chOff x="521" y="1434"/>
              <a:chExt cx="545" cy="735"/>
            </a:xfrm>
          </p:grpSpPr>
          <p:sp>
            <p:nvSpPr>
              <p:cNvPr id="2061" name="AutoShape 28"/>
              <p:cNvSpPr/>
              <p:nvPr/>
            </p:nvSpPr>
            <p:spPr>
              <a:xfrm>
                <a:off x="521" y="1434"/>
                <a:ext cx="545" cy="726"/>
              </a:xfrm>
              <a:prstGeom prst="cube">
                <a:avLst>
                  <a:gd name="adj" fmla="val 4792"/>
                </a:avLst>
              </a:prstGeom>
              <a:solidFill>
                <a:srgbClr val="FFFFCC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pic>
            <p:nvPicPr>
              <p:cNvPr id="2062" name="Picture 2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1" y="1444"/>
                <a:ext cx="517" cy="725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pic>
          <p:nvPicPr>
            <p:cNvPr id="2060" name="Picture 30" descr="教材封面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0" y="527"/>
              <a:ext cx="516" cy="726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5329" name="AutoShape 33"/>
          <p:cNvSpPr/>
          <p:nvPr/>
        </p:nvSpPr>
        <p:spPr>
          <a:xfrm>
            <a:off x="6245225" y="3246755"/>
            <a:ext cx="1728788" cy="792163"/>
          </a:xfrm>
          <a:prstGeom prst="wedgeRoundRectCallout">
            <a:avLst>
              <a:gd name="adj1" fmla="val 3718"/>
              <a:gd name="adj2" fmla="val -51204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交易或事项的处理依据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8" name="TextBox 36"/>
          <p:cNvSpPr txBox="1"/>
          <p:nvPr/>
        </p:nvSpPr>
        <p:spPr>
          <a:xfrm>
            <a:off x="538163" y="1428750"/>
            <a:ext cx="928687" cy="3352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 eaLnBrk="1" hangingPunct="1"/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第二版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-0.6691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1000"/>
                                        <p:tgtEl>
                                          <p:spTgt spid="5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2000"/>
                                        <p:tgtEl>
                                          <p:spTgt spid="55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2" grpId="0" bldLvl="0" animBg="1"/>
      <p:bldP spid="5532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idx="1"/>
          </p:nvPr>
        </p:nvSpPr>
        <p:spPr>
          <a:xfrm>
            <a:off x="803275" y="462280"/>
            <a:ext cx="7537450" cy="733425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（</a:t>
            </a:r>
            <a:r>
              <a:rPr lang="en-US" altLang="zh-CN" sz="2000" dirty="0">
                <a:latin typeface="华文楷体" panose="02010600040101010101" charset="-122"/>
                <a:ea typeface="华文楷体" panose="02010600040101010101" charset="-122"/>
              </a:rPr>
              <a:t>2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）外来原始凭证的种类</a:t>
            </a: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    一般均属于一次凭证。</a:t>
            </a: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11267" name="Picture 9" descr="增值税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700213"/>
            <a:ext cx="8064500" cy="46926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</p:pic>
      <p:pic>
        <p:nvPicPr>
          <p:cNvPr id="11268" name="Picture 10" descr="B452126E"/>
          <p:cNvPicPr>
            <a:picLocks noChangeAspect="1"/>
          </p:cNvPicPr>
          <p:nvPr/>
        </p:nvPicPr>
        <p:blipFill>
          <a:blip r:embed="rId2"/>
          <a:srcRect t="6522" r="4982"/>
          <a:stretch>
            <a:fillRect/>
          </a:stretch>
        </p:blipFill>
        <p:spPr>
          <a:xfrm>
            <a:off x="7740650" y="6172200"/>
            <a:ext cx="935038" cy="546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ysDot"/>
            <a:miter/>
            <a:headEnd type="none" w="med" len="med"/>
            <a:tailEnd type="none" w="med" len="med"/>
          </a:ln>
        </p:spPr>
      </p:pic>
      <p:sp>
        <p:nvSpPr>
          <p:cNvPr id="113676" name="AutoShape 12"/>
          <p:cNvSpPr/>
          <p:nvPr/>
        </p:nvSpPr>
        <p:spPr>
          <a:xfrm>
            <a:off x="6804025" y="1195388"/>
            <a:ext cx="1800225" cy="431800"/>
          </a:xfrm>
          <a:prstGeom prst="wedgeRectCallout">
            <a:avLst>
              <a:gd name="adj1" fmla="val -6347"/>
              <a:gd name="adj2" fmla="val -2204"/>
            </a:avLst>
          </a:prstGeom>
          <a:solidFill>
            <a:srgbClr val="FFFF99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外来原始凭证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20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/>
          <p:nvPr/>
        </p:nvSpPr>
        <p:spPr>
          <a:xfrm>
            <a:off x="530860" y="433705"/>
            <a:ext cx="7632700" cy="17208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l" eaLnBrk="1" hangingPunct="1">
              <a:spcBef>
                <a:spcPct val="20000"/>
              </a:spcBef>
            </a:pPr>
            <a:r>
              <a:rPr lang="zh-CN" altLang="en-US" sz="2000" b="1" dirty="0">
                <a:latin typeface="华文楷体" panose="02010600040101010101" charset="-122"/>
                <a:ea typeface="华文楷体" panose="02010600040101010101" charset="-122"/>
              </a:rPr>
              <a:t>（二）记账凭证的含义与种类</a:t>
            </a:r>
            <a:b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华文楷体" panose="02010600040101010101" charset="-122"/>
                <a:ea typeface="华文楷体" panose="02010600040101010101" charset="-122"/>
              </a:rPr>
              <a:t>1.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记账凭证的含义</a:t>
            </a: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0" algn="l" eaLnBrk="1" hangingPunct="1">
              <a:spcBef>
                <a:spcPct val="20000"/>
              </a:spcBef>
            </a:pP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   记账凭证是根据原始凭证进行归类、整理编制的会计分录凭证，是登记账簿的直接依据。</a:t>
            </a: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77215" y="2098040"/>
            <a:ext cx="7995920" cy="3958590"/>
            <a:chOff x="963" y="3700"/>
            <a:chExt cx="12592" cy="6234"/>
          </a:xfrm>
        </p:grpSpPr>
        <p:sp>
          <p:nvSpPr>
            <p:cNvPr id="12291" name="AutoShape 7"/>
            <p:cNvSpPr/>
            <p:nvPr/>
          </p:nvSpPr>
          <p:spPr>
            <a:xfrm>
              <a:off x="963" y="5058"/>
              <a:ext cx="12475" cy="4877"/>
            </a:xfrm>
            <a:prstGeom prst="wedgeRectCallout">
              <a:avLst>
                <a:gd name="adj1" fmla="val -50000"/>
                <a:gd name="adj2" fmla="val -9458"/>
              </a:avLst>
            </a:prstGeom>
            <a:solidFill>
              <a:srgbClr val="FFCCCC"/>
            </a:solidFill>
            <a:ln w="9525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36" name="AutoShape 8"/>
            <p:cNvSpPr/>
            <p:nvPr/>
          </p:nvSpPr>
          <p:spPr>
            <a:xfrm>
              <a:off x="9240" y="5740"/>
              <a:ext cx="3913" cy="1133"/>
            </a:xfrm>
            <a:prstGeom prst="wedgeRoundRectCallout">
              <a:avLst>
                <a:gd name="adj1" fmla="val -3032"/>
                <a:gd name="adj2" fmla="val 48014"/>
                <a:gd name="adj3" fmla="val 16667"/>
              </a:avLst>
            </a:prstGeom>
            <a:solidFill>
              <a:srgbClr val="CCFFCC"/>
            </a:solidFill>
            <a:ln w="9525" cap="flat" cmpd="sng">
              <a:solidFill>
                <a:srgbClr val="0000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algn="just" eaLnBrk="0" hangingPunct="0"/>
              <a:r>
                <a:rPr lang="zh-CN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填制程序 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根据原始凭证归类整理而填制</a:t>
              </a:r>
              <a:endPara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93" name="AutoShape 9"/>
            <p:cNvSpPr/>
            <p:nvPr/>
          </p:nvSpPr>
          <p:spPr>
            <a:xfrm>
              <a:off x="1588" y="5858"/>
              <a:ext cx="2155" cy="1700"/>
            </a:xfrm>
            <a:prstGeom prst="wedgeRoundRectCallout">
              <a:avLst>
                <a:gd name="adj1" fmla="val -9625"/>
                <a:gd name="adj2" fmla="val 50736"/>
                <a:gd name="adj3" fmla="val 16667"/>
              </a:avLst>
            </a:prstGeom>
            <a:solidFill>
              <a:srgbClr val="99FF99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经济业务（交易或事项）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94" name="Line 14"/>
            <p:cNvSpPr/>
            <p:nvPr/>
          </p:nvSpPr>
          <p:spPr>
            <a:xfrm>
              <a:off x="3743" y="6760"/>
              <a:ext cx="2152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2295" name="AutoShape 15"/>
            <p:cNvSpPr/>
            <p:nvPr/>
          </p:nvSpPr>
          <p:spPr>
            <a:xfrm>
              <a:off x="4308" y="6140"/>
              <a:ext cx="1135" cy="1248"/>
            </a:xfrm>
            <a:prstGeom prst="wedgeRectCallout">
              <a:avLst>
                <a:gd name="adj1" fmla="val 30838"/>
                <a:gd name="adj2" fmla="val 6912"/>
              </a:avLst>
            </a:prstGeom>
            <a:noFill/>
            <a:ln w="9525">
              <a:noFill/>
            </a:ln>
          </p:spPr>
          <p:txBody>
            <a:bodyPr/>
            <a:p>
              <a:pPr lvl="0" eaLnBrk="1" hangingPunct="1">
                <a:lnSpc>
                  <a:spcPct val="80000"/>
                </a:lnSpc>
              </a:pPr>
              <a:r>
                <a:rPr lang="zh-CN" altLang="en-US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取得</a:t>
              </a:r>
              <a:endParaRPr lang="zh-CN" altLang="en-US" sz="20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eaLnBrk="1" hangingPunct="1">
                <a:lnSpc>
                  <a:spcPct val="80000"/>
                </a:lnSpc>
              </a:pPr>
              <a:endParaRPr lang="zh-CN" altLang="en-US" sz="20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eaLnBrk="1" hangingPunct="1">
                <a:lnSpc>
                  <a:spcPct val="80000"/>
                </a:lnSpc>
              </a:pPr>
              <a:r>
                <a:rPr lang="zh-CN" altLang="en-US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填制</a:t>
              </a:r>
              <a:endParaRPr lang="zh-CN" altLang="en-US" sz="20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96" name="AutoShape 19"/>
            <p:cNvSpPr/>
            <p:nvPr/>
          </p:nvSpPr>
          <p:spPr>
            <a:xfrm>
              <a:off x="5895" y="6310"/>
              <a:ext cx="2723" cy="793"/>
            </a:xfrm>
            <a:prstGeom prst="wedgeRectCallout">
              <a:avLst>
                <a:gd name="adj1" fmla="val -1236"/>
                <a:gd name="adj2" fmla="val 53472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会计凭证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2297" name="Group 21"/>
            <p:cNvGrpSpPr/>
            <p:nvPr/>
          </p:nvGrpSpPr>
          <p:grpSpPr>
            <a:xfrm>
              <a:off x="5895" y="7215"/>
              <a:ext cx="2723" cy="1248"/>
              <a:chOff x="2426" y="3430"/>
              <a:chExt cx="1089" cy="499"/>
            </a:xfrm>
          </p:grpSpPr>
          <p:sp>
            <p:nvSpPr>
              <p:cNvPr id="12320" name="AutoShape 22"/>
              <p:cNvSpPr/>
              <p:nvPr/>
            </p:nvSpPr>
            <p:spPr>
              <a:xfrm>
                <a:off x="2426" y="3612"/>
                <a:ext cx="1089" cy="317"/>
              </a:xfrm>
              <a:prstGeom prst="wedgeRectCallout">
                <a:avLst>
                  <a:gd name="adj1" fmla="val -10056"/>
                  <a:gd name="adj2" fmla="val 48426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21" name="AutoShape 23"/>
              <p:cNvSpPr/>
              <p:nvPr/>
            </p:nvSpPr>
            <p:spPr>
              <a:xfrm rot="10800000">
                <a:off x="2789" y="3430"/>
                <a:ext cx="363" cy="1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 vert="eaVert"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3752" name="AutoShape 24"/>
            <p:cNvSpPr/>
            <p:nvPr/>
          </p:nvSpPr>
          <p:spPr>
            <a:xfrm>
              <a:off x="2268" y="8578"/>
              <a:ext cx="3912" cy="1132"/>
            </a:xfrm>
            <a:prstGeom prst="wedgeRoundRectCallout">
              <a:avLst>
                <a:gd name="adj1" fmla="val 39519"/>
                <a:gd name="adj2" fmla="val 50000"/>
                <a:gd name="adj3" fmla="val 16667"/>
              </a:avLst>
            </a:prstGeom>
            <a:solidFill>
              <a:srgbClr val="CCFFCC"/>
            </a:solidFill>
            <a:ln w="9525" cap="flat" cmpd="sng">
              <a:solidFill>
                <a:srgbClr val="0000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algn="just" eaLnBrk="0" hangingPunct="0"/>
              <a:r>
                <a:rPr lang="zh-CN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主要内容 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编制经济业务的会计分录</a:t>
              </a:r>
              <a:endPara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" name="Group 34"/>
            <p:cNvGrpSpPr/>
            <p:nvPr/>
          </p:nvGrpSpPr>
          <p:grpSpPr>
            <a:xfrm>
              <a:off x="6350" y="6958"/>
              <a:ext cx="6180" cy="2750"/>
              <a:chOff x="2540" y="2783"/>
              <a:chExt cx="2472" cy="1100"/>
            </a:xfrm>
          </p:grpSpPr>
          <p:sp>
            <p:nvSpPr>
              <p:cNvPr id="12310" name="AutoShape 10"/>
              <p:cNvSpPr/>
              <p:nvPr/>
            </p:nvSpPr>
            <p:spPr>
              <a:xfrm>
                <a:off x="3605" y="3159"/>
                <a:ext cx="545" cy="136"/>
              </a:xfrm>
              <a:custGeom>
                <a:avLst/>
                <a:gdLst>
                  <a:gd name="txL" fmla="*/ 3369 w 21600"/>
                  <a:gd name="txT" fmla="*/ 5400 h 21600"/>
                  <a:gd name="txR" fmla="*/ 18905 w 21600"/>
                  <a:gd name="txB" fmla="*/ 16200 h 21600"/>
                </a:gdLst>
                <a:ahLst/>
                <a:cxnLst>
                  <a:cxn ang="17694720">
                    <a:pos x="0" y="0"/>
                  </a:cxn>
                  <a:cxn ang="11796480">
                    <a:pos x="0" y="0"/>
                  </a:cxn>
                  <a:cxn ang="589824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solidFill>
                <a:srgbClr val="00FFFF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11" name="AutoShape 17"/>
              <p:cNvSpPr/>
              <p:nvPr/>
            </p:nvSpPr>
            <p:spPr>
              <a:xfrm>
                <a:off x="3470" y="2931"/>
                <a:ext cx="816" cy="227"/>
              </a:xfrm>
              <a:prstGeom prst="wedgeRectCallout">
                <a:avLst>
                  <a:gd name="adj1" fmla="val 17157"/>
                  <a:gd name="adj2" fmla="val 75111"/>
                </a:avLst>
              </a:prstGeom>
              <a:noFill/>
              <a:ln w="9525">
                <a:noFill/>
              </a:ln>
            </p:spPr>
            <p:txBody>
              <a:bodyPr/>
              <a:p>
                <a:pPr lvl="0" eaLnBrk="1" hangingPunct="1">
                  <a:lnSpc>
                    <a:spcPct val="80000"/>
                  </a:lnSpc>
                </a:pPr>
                <a:r>
                  <a:rPr lang="zh-CN" altLang="en-US" sz="20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登记账簿</a:t>
                </a:r>
                <a:endParaRPr lang="zh-CN" altLang="en-US" sz="2000" b="1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12" name="AutoShape 25"/>
              <p:cNvSpPr/>
              <p:nvPr/>
            </p:nvSpPr>
            <p:spPr>
              <a:xfrm>
                <a:off x="2540" y="3430"/>
                <a:ext cx="1565" cy="453"/>
              </a:xfrm>
              <a:prstGeom prst="wedgeRoundRectCallout">
                <a:avLst>
                  <a:gd name="adj1" fmla="val -5079"/>
                  <a:gd name="adj2" fmla="val 48014"/>
                  <a:gd name="adj3" fmla="val 16667"/>
                </a:avLst>
              </a:prstGeom>
              <a:solidFill>
                <a:srgbClr val="CCFFCC"/>
              </a:solidFill>
              <a:ln w="9525" cap="flat" cmpd="sng">
                <a:solidFill>
                  <a:srgbClr val="000000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algn="just" eaLnBrk="0" hangingPunct="0"/>
                <a:r>
                  <a:rPr lang="zh-CN" altLang="en-US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主要作用 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登记账簿的直接依据</a:t>
                </a:r>
                <a:endPara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2313" name="Group 27"/>
              <p:cNvGrpSpPr/>
              <p:nvPr/>
            </p:nvGrpSpPr>
            <p:grpSpPr>
              <a:xfrm>
                <a:off x="4320" y="2783"/>
                <a:ext cx="692" cy="874"/>
                <a:chOff x="555" y="2093"/>
                <a:chExt cx="692" cy="874"/>
              </a:xfrm>
            </p:grpSpPr>
            <p:grpSp>
              <p:nvGrpSpPr>
                <p:cNvPr id="12314" name="Group 28"/>
                <p:cNvGrpSpPr/>
                <p:nvPr/>
              </p:nvGrpSpPr>
              <p:grpSpPr>
                <a:xfrm>
                  <a:off x="567" y="2093"/>
                  <a:ext cx="680" cy="862"/>
                  <a:chOff x="4148" y="2206"/>
                  <a:chExt cx="773" cy="998"/>
                </a:xfrm>
              </p:grpSpPr>
              <p:sp>
                <p:nvSpPr>
                  <p:cNvPr id="12318" name="AutoShape 29"/>
                  <p:cNvSpPr/>
                  <p:nvPr/>
                </p:nvSpPr>
                <p:spPr>
                  <a:xfrm>
                    <a:off x="4151" y="2206"/>
                    <a:ext cx="770" cy="997"/>
                  </a:xfrm>
                  <a:prstGeom prst="cube">
                    <a:avLst>
                      <a:gd name="adj" fmla="val 5287"/>
                    </a:avLst>
                  </a:prstGeom>
                  <a:solidFill>
                    <a:schemeClr val="bg1"/>
                  </a:solidFill>
                  <a:ln w="9525" cap="flat" cmpd="sng">
                    <a:solidFill>
                      <a:srgbClr val="99CCF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lvl="0" eaLnBrk="1" hangingPunct="1"/>
                    <a:endPara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pic>
                <p:nvPicPr>
                  <p:cNvPr id="12319" name="Picture 30" descr="204E207C"/>
                  <p:cNvPicPr>
                    <a:picLocks noChangeAspect="1"/>
                  </p:cNvPicPr>
                  <p:nvPr/>
                </p:nvPicPr>
                <p:blipFill>
                  <a:blip r:embed="rId1"/>
                  <a:stretch>
                    <a:fillRect/>
                  </a:stretch>
                </p:blipFill>
                <p:spPr>
                  <a:xfrm>
                    <a:off x="4148" y="2251"/>
                    <a:ext cx="728" cy="953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99CCF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pic>
            </p:grpSp>
            <p:pic>
              <p:nvPicPr>
                <p:cNvPr id="12315" name="Picture 31" descr="204E207C"/>
                <p:cNvPicPr>
                  <a:picLocks noChangeAspect="1"/>
                </p:cNvPicPr>
                <p:nvPr/>
              </p:nvPicPr>
              <p:blipFill>
                <a:blip r:embed="rId2"/>
                <a:srcRect t="93991" r="-5205" b="745"/>
                <a:stretch>
                  <a:fillRect/>
                </a:stretch>
              </p:blipFill>
              <p:spPr>
                <a:xfrm>
                  <a:off x="555" y="2144"/>
                  <a:ext cx="690" cy="82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pic>
              <p:nvPicPr>
                <p:cNvPr id="12316" name="Picture 3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8" y="2524"/>
                  <a:ext cx="435" cy="32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12317" name="AutoShape 33"/>
                <p:cNvSpPr/>
                <p:nvPr/>
              </p:nvSpPr>
              <p:spPr>
                <a:xfrm>
                  <a:off x="666" y="2172"/>
                  <a:ext cx="438" cy="235"/>
                </a:xfrm>
                <a:prstGeom prst="flowChartAlternateProcess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lvl="0" eaLnBrk="1" hangingPunct="1"/>
                  <a:r>
                    <a:rPr lang="zh-CN" altLang="en-US" sz="16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账  簿</a:t>
                  </a:r>
                  <a:endParaRPr lang="zh-CN" altLang="en-US" sz="16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2300" name="AutoShape 35"/>
            <p:cNvSpPr/>
            <p:nvPr/>
          </p:nvSpPr>
          <p:spPr>
            <a:xfrm>
              <a:off x="5900" y="4948"/>
              <a:ext cx="2723" cy="792"/>
            </a:xfrm>
            <a:prstGeom prst="wedgeRectCallout">
              <a:avLst>
                <a:gd name="adj1" fmla="val 3171"/>
                <a:gd name="adj2" fmla="val 48426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原始凭证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01" name="AutoShape 38"/>
            <p:cNvSpPr/>
            <p:nvPr/>
          </p:nvSpPr>
          <p:spPr>
            <a:xfrm>
              <a:off x="6808" y="5855"/>
              <a:ext cx="907" cy="340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" name="Group 41"/>
            <p:cNvGrpSpPr/>
            <p:nvPr/>
          </p:nvGrpSpPr>
          <p:grpSpPr>
            <a:xfrm>
              <a:off x="8448" y="5400"/>
              <a:ext cx="567" cy="2495"/>
              <a:chOff x="3379" y="2160"/>
              <a:chExt cx="227" cy="907"/>
            </a:xfrm>
          </p:grpSpPr>
          <p:sp>
            <p:nvSpPr>
              <p:cNvPr id="12308" name="Line 39"/>
              <p:cNvSpPr/>
              <p:nvPr/>
            </p:nvSpPr>
            <p:spPr>
              <a:xfrm>
                <a:off x="3424" y="2160"/>
                <a:ext cx="182" cy="544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09" name="Line 40"/>
              <p:cNvSpPr/>
              <p:nvPr/>
            </p:nvSpPr>
            <p:spPr>
              <a:xfrm flipH="1">
                <a:off x="3379" y="2704"/>
                <a:ext cx="227" cy="363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  <p:grpSp>
          <p:nvGrpSpPr>
            <p:cNvPr id="7" name="Group 47"/>
            <p:cNvGrpSpPr/>
            <p:nvPr/>
          </p:nvGrpSpPr>
          <p:grpSpPr>
            <a:xfrm>
              <a:off x="7995" y="3700"/>
              <a:ext cx="5560" cy="1360"/>
              <a:chOff x="3514" y="1389"/>
              <a:chExt cx="2224" cy="544"/>
            </a:xfrm>
          </p:grpSpPr>
          <p:sp>
            <p:nvSpPr>
              <p:cNvPr id="12304" name="AutoShape 43"/>
              <p:cNvSpPr/>
              <p:nvPr/>
            </p:nvSpPr>
            <p:spPr>
              <a:xfrm>
                <a:off x="3514" y="1389"/>
                <a:ext cx="1134" cy="272"/>
              </a:xfrm>
              <a:prstGeom prst="flowChartAlternateProcess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一次凭证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05" name="AutoShape 44"/>
              <p:cNvSpPr/>
              <p:nvPr/>
            </p:nvSpPr>
            <p:spPr>
              <a:xfrm>
                <a:off x="4604" y="1389"/>
                <a:ext cx="1134" cy="272"/>
              </a:xfrm>
              <a:prstGeom prst="flowChartAlternateProcess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汇总原始凭证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06" name="AutoShape 45"/>
              <p:cNvSpPr/>
              <p:nvPr/>
            </p:nvSpPr>
            <p:spPr>
              <a:xfrm>
                <a:off x="3515" y="1661"/>
                <a:ext cx="1134" cy="272"/>
              </a:xfrm>
              <a:prstGeom prst="flowChartAlternateProcess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累计凭证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07" name="AutoShape 46"/>
              <p:cNvSpPr/>
              <p:nvPr/>
            </p:nvSpPr>
            <p:spPr>
              <a:xfrm>
                <a:off x="4604" y="1661"/>
                <a:ext cx="1133" cy="272"/>
              </a:xfrm>
              <a:prstGeom prst="flowChartAlternateProcess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记账编制凭证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/>
          <p:nvPr/>
        </p:nvSpPr>
        <p:spPr>
          <a:xfrm>
            <a:off x="611505" y="754380"/>
            <a:ext cx="7134225" cy="52832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lvl="0" indent="-342900" algn="l" eaLnBrk="1" hangingPunct="1">
              <a:spcBef>
                <a:spcPct val="20000"/>
              </a:spcBef>
            </a:pPr>
            <a:r>
              <a:rPr lang="en-US" altLang="zh-CN" sz="2000" b="1" dirty="0">
                <a:latin typeface="华文楷体" panose="02010600040101010101" charset="-122"/>
                <a:ea typeface="华文楷体" panose="02010600040101010101" charset="-122"/>
              </a:rPr>
              <a:t>2.</a:t>
            </a:r>
            <a:r>
              <a:rPr lang="zh-CN" altLang="en-US" sz="2000" b="1" dirty="0">
                <a:latin typeface="华文楷体" panose="02010600040101010101" charset="-122"/>
                <a:ea typeface="华文楷体" panose="02010600040101010101" charset="-122"/>
              </a:rPr>
              <a:t>记账凭证的种类</a:t>
            </a:r>
            <a:endParaRPr lang="zh-CN" altLang="en-US" sz="20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86080" y="1304290"/>
            <a:ext cx="7990840" cy="4249420"/>
            <a:chOff x="963" y="2678"/>
            <a:chExt cx="12584" cy="6692"/>
          </a:xfrm>
        </p:grpSpPr>
        <p:sp>
          <p:nvSpPr>
            <p:cNvPr id="13315" name="AutoShape 32"/>
            <p:cNvSpPr/>
            <p:nvPr/>
          </p:nvSpPr>
          <p:spPr>
            <a:xfrm>
              <a:off x="963" y="2678"/>
              <a:ext cx="12585" cy="6692"/>
            </a:xfrm>
            <a:prstGeom prst="wedgeRectCallout">
              <a:avLst>
                <a:gd name="adj1" fmla="val -50116"/>
                <a:gd name="adj2" fmla="val -6218"/>
              </a:avLst>
            </a:prstGeom>
            <a:solidFill>
              <a:srgbClr val="FFCCCC"/>
            </a:solidFill>
            <a:ln w="9525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802" name="AutoShape 26"/>
            <p:cNvSpPr/>
            <p:nvPr/>
          </p:nvSpPr>
          <p:spPr>
            <a:xfrm rot="10800000">
              <a:off x="4253" y="3473"/>
              <a:ext cx="5217" cy="1135"/>
            </a:xfrm>
            <a:custGeom>
              <a:avLst/>
              <a:gdLst>
                <a:gd name="txL" fmla="*/ 2160 w 21600"/>
                <a:gd name="txT" fmla="*/ 12343 h 21600"/>
                <a:gd name="txR" fmla="*/ 19440 w 21600"/>
                <a:gd name="txB" fmla="*/ 18514 h 21600"/>
              </a:gdLst>
              <a:ahLst/>
              <a:cxnLst>
                <a:cxn ang="17694720">
                  <a:pos x="2147483647" y="0"/>
                </a:cxn>
                <a:cxn ang="11796480">
                  <a:pos x="0" y="2147483647"/>
                </a:cxn>
                <a:cxn ang="589824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21600" h="21600">
                  <a:moveTo>
                    <a:pt x="10800" y="0"/>
                  </a:moveTo>
                  <a:lnTo>
                    <a:pt x="6480" y="6171"/>
                  </a:lnTo>
                  <a:lnTo>
                    <a:pt x="8640" y="6171"/>
                  </a:lnTo>
                  <a:lnTo>
                    <a:pt x="8640" y="12343"/>
                  </a:lnTo>
                  <a:lnTo>
                    <a:pt x="4320" y="12343"/>
                  </a:lnTo>
                  <a:lnTo>
                    <a:pt x="4320" y="9257"/>
                  </a:lnTo>
                  <a:lnTo>
                    <a:pt x="0" y="15429"/>
                  </a:lnTo>
                  <a:lnTo>
                    <a:pt x="4320" y="21600"/>
                  </a:lnTo>
                  <a:lnTo>
                    <a:pt x="4320" y="18514"/>
                  </a:lnTo>
                  <a:lnTo>
                    <a:pt x="17280" y="18514"/>
                  </a:lnTo>
                  <a:lnTo>
                    <a:pt x="17280" y="21600"/>
                  </a:lnTo>
                  <a:lnTo>
                    <a:pt x="21600" y="15429"/>
                  </a:lnTo>
                  <a:lnTo>
                    <a:pt x="17280" y="9257"/>
                  </a:lnTo>
                  <a:lnTo>
                    <a:pt x="17280" y="12343"/>
                  </a:lnTo>
                  <a:lnTo>
                    <a:pt x="12960" y="12343"/>
                  </a:lnTo>
                  <a:lnTo>
                    <a:pt x="12960" y="6171"/>
                  </a:lnTo>
                  <a:lnTo>
                    <a:pt x="15120" y="6171"/>
                  </a:lnTo>
                  <a:close/>
                </a:path>
              </a:pathLst>
            </a:cu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804" name="AutoShape 28"/>
            <p:cNvSpPr/>
            <p:nvPr/>
          </p:nvSpPr>
          <p:spPr>
            <a:xfrm>
              <a:off x="5500" y="3020"/>
              <a:ext cx="2723" cy="793"/>
            </a:xfrm>
            <a:prstGeom prst="wedgeRectCallout">
              <a:avLst>
                <a:gd name="adj1" fmla="val 29616"/>
                <a:gd name="adj2" fmla="val 48426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记账凭证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" name="Group 37"/>
            <p:cNvGrpSpPr/>
            <p:nvPr/>
          </p:nvGrpSpPr>
          <p:grpSpPr>
            <a:xfrm>
              <a:off x="1190" y="3133"/>
              <a:ext cx="11340" cy="2835"/>
              <a:chOff x="612" y="1888"/>
              <a:chExt cx="4536" cy="1134"/>
            </a:xfrm>
          </p:grpSpPr>
          <p:sp>
            <p:nvSpPr>
              <p:cNvPr id="13344" name="AutoShape 34"/>
              <p:cNvSpPr/>
              <p:nvPr/>
            </p:nvSpPr>
            <p:spPr>
              <a:xfrm>
                <a:off x="612" y="1888"/>
                <a:ext cx="1225" cy="544"/>
              </a:xfrm>
              <a:prstGeom prst="wedgeRoundRectCallout">
                <a:avLst>
                  <a:gd name="adj1" fmla="val 35306"/>
                  <a:gd name="adj2" fmla="val 48713"/>
                  <a:gd name="adj3" fmla="val 16667"/>
                </a:avLst>
              </a:prstGeom>
              <a:solidFill>
                <a:srgbClr val="00FFFF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r>
                  <a:rPr lang="en-US" altLang="zh-C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 </a:t>
                </a:r>
                <a:r>
                  <a:rPr lang="zh-CN" altLang="en-US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按记账凭证</a:t>
                </a:r>
                <a:endParaRPr lang="zh-CN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vl="0" eaLnBrk="1" hangingPunct="1"/>
                <a:r>
                  <a:rPr lang="zh-CN" altLang="en-US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的用途分类</a:t>
                </a:r>
                <a:endParaRPr lang="zh-CN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45" name="AutoShape 35"/>
              <p:cNvSpPr/>
              <p:nvPr/>
            </p:nvSpPr>
            <p:spPr>
              <a:xfrm>
                <a:off x="2245" y="2478"/>
                <a:ext cx="1225" cy="544"/>
              </a:xfrm>
              <a:prstGeom prst="wedgeRoundRectCallout">
                <a:avLst>
                  <a:gd name="adj1" fmla="val 6079"/>
                  <a:gd name="adj2" fmla="val 48713"/>
                  <a:gd name="adj3" fmla="val 16667"/>
                </a:avLst>
              </a:prstGeom>
              <a:solidFill>
                <a:srgbClr val="00FFFF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r>
                  <a:rPr lang="en-US" altLang="zh-C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 </a:t>
                </a:r>
                <a:r>
                  <a:rPr lang="zh-CN" altLang="en-US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按凭证上填列的</a:t>
                </a:r>
                <a:endParaRPr lang="zh-CN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vl="0" eaLnBrk="1" hangingPunct="1"/>
                <a:r>
                  <a:rPr lang="zh-CN" altLang="en-US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会计科目数目分类</a:t>
                </a:r>
                <a:endParaRPr lang="zh-CN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46" name="AutoShape 36"/>
              <p:cNvSpPr/>
              <p:nvPr/>
            </p:nvSpPr>
            <p:spPr>
              <a:xfrm>
                <a:off x="3923" y="1888"/>
                <a:ext cx="1225" cy="544"/>
              </a:xfrm>
              <a:prstGeom prst="wedgeRoundRectCallout">
                <a:avLst>
                  <a:gd name="adj1" fmla="val 7384"/>
                  <a:gd name="adj2" fmla="val 50185"/>
                  <a:gd name="adj3" fmla="val 16667"/>
                </a:avLst>
              </a:prstGeom>
              <a:solidFill>
                <a:srgbClr val="00FFFF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r>
                  <a:rPr lang="en-US" altLang="zh-C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 </a:t>
                </a:r>
                <a:r>
                  <a:rPr lang="zh-CN" altLang="en-US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按凭证上包括的</a:t>
                </a:r>
                <a:endParaRPr lang="zh-CN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vl="0" eaLnBrk="1" hangingPunct="1"/>
                <a:r>
                  <a:rPr lang="zh-CN" altLang="en-US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业务内容多少分类</a:t>
                </a:r>
                <a:endParaRPr lang="zh-CN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5805" name="AutoShape 29"/>
            <p:cNvSpPr/>
            <p:nvPr/>
          </p:nvSpPr>
          <p:spPr>
            <a:xfrm rot="10800000">
              <a:off x="2325" y="4578"/>
              <a:ext cx="680" cy="792"/>
            </a:xfrm>
            <a:prstGeom prst="upArrow">
              <a:avLst>
                <a:gd name="adj1" fmla="val 50000"/>
                <a:gd name="adj2" fmla="val 29136"/>
              </a:avLst>
            </a:prstGeom>
            <a:solidFill>
              <a:srgbClr val="CCCC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814" name="AutoShape 38"/>
            <p:cNvSpPr/>
            <p:nvPr/>
          </p:nvSpPr>
          <p:spPr>
            <a:xfrm>
              <a:off x="1303" y="5400"/>
              <a:ext cx="2722" cy="793"/>
            </a:xfrm>
            <a:prstGeom prst="wedgeRectCallout">
              <a:avLst>
                <a:gd name="adj1" fmla="val 1699"/>
                <a:gd name="adj2" fmla="val 48426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专用记账凭证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815" name="AutoShape 39"/>
            <p:cNvSpPr/>
            <p:nvPr/>
          </p:nvSpPr>
          <p:spPr>
            <a:xfrm>
              <a:off x="1303" y="7443"/>
              <a:ext cx="2722" cy="792"/>
            </a:xfrm>
            <a:prstGeom prst="wedgeRectCallout">
              <a:avLst>
                <a:gd name="adj1" fmla="val -9319"/>
                <a:gd name="adj2" fmla="val 50949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通用记账凭证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816" name="AutoShape 40"/>
            <p:cNvSpPr/>
            <p:nvPr/>
          </p:nvSpPr>
          <p:spPr>
            <a:xfrm rot="10800000">
              <a:off x="6520" y="6080"/>
              <a:ext cx="680" cy="793"/>
            </a:xfrm>
            <a:prstGeom prst="upArrow">
              <a:avLst>
                <a:gd name="adj1" fmla="val 50000"/>
                <a:gd name="adj2" fmla="val 29136"/>
              </a:avLst>
            </a:prstGeom>
            <a:solidFill>
              <a:srgbClr val="CCCC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817" name="AutoShape 41"/>
            <p:cNvSpPr/>
            <p:nvPr/>
          </p:nvSpPr>
          <p:spPr>
            <a:xfrm>
              <a:off x="5385" y="6875"/>
              <a:ext cx="2723" cy="793"/>
            </a:xfrm>
            <a:prstGeom prst="wedgeRectCallout">
              <a:avLst>
                <a:gd name="adj1" fmla="val 49269"/>
                <a:gd name="adj2" fmla="val -22870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单式记账凭证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818" name="AutoShape 42"/>
            <p:cNvSpPr/>
            <p:nvPr/>
          </p:nvSpPr>
          <p:spPr>
            <a:xfrm>
              <a:off x="5388" y="7895"/>
              <a:ext cx="2722" cy="793"/>
            </a:xfrm>
            <a:prstGeom prst="wedgeRectCallout">
              <a:avLst>
                <a:gd name="adj1" fmla="val 18597"/>
                <a:gd name="adj2" fmla="val 53472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复式记账凭证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819" name="AutoShape 43"/>
            <p:cNvSpPr/>
            <p:nvPr/>
          </p:nvSpPr>
          <p:spPr>
            <a:xfrm rot="10800000">
              <a:off x="10635" y="4608"/>
              <a:ext cx="680" cy="792"/>
            </a:xfrm>
            <a:prstGeom prst="upArrow">
              <a:avLst>
                <a:gd name="adj1" fmla="val 50000"/>
                <a:gd name="adj2" fmla="val 29136"/>
              </a:avLst>
            </a:prstGeom>
            <a:solidFill>
              <a:srgbClr val="CCCC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820" name="AutoShape 44"/>
            <p:cNvSpPr/>
            <p:nvPr/>
          </p:nvSpPr>
          <p:spPr>
            <a:xfrm>
              <a:off x="9613" y="5400"/>
              <a:ext cx="2722" cy="793"/>
            </a:xfrm>
            <a:prstGeom prst="wedgeRectCallout">
              <a:avLst>
                <a:gd name="adj1" fmla="val 31083"/>
                <a:gd name="adj2" fmla="val 48426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单一记账凭证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821" name="AutoShape 45"/>
            <p:cNvSpPr/>
            <p:nvPr/>
          </p:nvSpPr>
          <p:spPr>
            <a:xfrm>
              <a:off x="9613" y="6423"/>
              <a:ext cx="2722" cy="792"/>
            </a:xfrm>
            <a:prstGeom prst="wedgeRectCallout">
              <a:avLst>
                <a:gd name="adj1" fmla="val 43574"/>
                <a:gd name="adj2" fmla="val 48426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汇总记账凭证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822" name="AutoShape 46"/>
            <p:cNvSpPr/>
            <p:nvPr/>
          </p:nvSpPr>
          <p:spPr>
            <a:xfrm>
              <a:off x="9613" y="7443"/>
              <a:ext cx="2722" cy="792"/>
            </a:xfrm>
            <a:prstGeom prst="wedgeRectCallout">
              <a:avLst>
                <a:gd name="adj1" fmla="val 34023"/>
                <a:gd name="adj2" fmla="val 50949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科目汇总表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" name="Group 52"/>
            <p:cNvGrpSpPr/>
            <p:nvPr/>
          </p:nvGrpSpPr>
          <p:grpSpPr>
            <a:xfrm>
              <a:off x="4025" y="6080"/>
              <a:ext cx="5558" cy="1875"/>
              <a:chOff x="1746" y="3067"/>
              <a:chExt cx="2223" cy="750"/>
            </a:xfrm>
          </p:grpSpPr>
          <p:sp>
            <p:nvSpPr>
              <p:cNvPr id="13342" name="Line 20"/>
              <p:cNvSpPr/>
              <p:nvPr/>
            </p:nvSpPr>
            <p:spPr>
              <a:xfrm>
                <a:off x="1746" y="3091"/>
                <a:ext cx="544" cy="72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3343" name="Line 47"/>
              <p:cNvSpPr/>
              <p:nvPr/>
            </p:nvSpPr>
            <p:spPr>
              <a:xfrm flipV="1">
                <a:off x="3379" y="3067"/>
                <a:ext cx="590" cy="725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  <p:sp>
          <p:nvSpPr>
            <p:cNvPr id="75824" name="Line 48"/>
            <p:cNvSpPr/>
            <p:nvPr/>
          </p:nvSpPr>
          <p:spPr>
            <a:xfrm flipH="1" flipV="1">
              <a:off x="12305" y="6988"/>
              <a:ext cx="565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grpSp>
          <p:nvGrpSpPr>
            <p:cNvPr id="4" name="Group 65"/>
            <p:cNvGrpSpPr/>
            <p:nvPr/>
          </p:nvGrpSpPr>
          <p:grpSpPr>
            <a:xfrm>
              <a:off x="12305" y="5968"/>
              <a:ext cx="568" cy="1020"/>
              <a:chOff x="4922" y="2387"/>
              <a:chExt cx="227" cy="408"/>
            </a:xfrm>
          </p:grpSpPr>
          <p:sp>
            <p:nvSpPr>
              <p:cNvPr id="13340" name="Line 50"/>
              <p:cNvSpPr/>
              <p:nvPr/>
            </p:nvSpPr>
            <p:spPr>
              <a:xfrm>
                <a:off x="4922" y="2387"/>
                <a:ext cx="226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41" name="Line 56"/>
              <p:cNvSpPr/>
              <p:nvPr/>
            </p:nvSpPr>
            <p:spPr>
              <a:xfrm>
                <a:off x="5148" y="2387"/>
                <a:ext cx="1" cy="408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5825" name="Line 49"/>
            <p:cNvSpPr/>
            <p:nvPr/>
          </p:nvSpPr>
          <p:spPr>
            <a:xfrm flipH="1" flipV="1">
              <a:off x="12303" y="7783"/>
              <a:ext cx="1022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grpSp>
          <p:nvGrpSpPr>
            <p:cNvPr id="5" name="Group 66"/>
            <p:cNvGrpSpPr/>
            <p:nvPr/>
          </p:nvGrpSpPr>
          <p:grpSpPr>
            <a:xfrm>
              <a:off x="12303" y="5628"/>
              <a:ext cx="1020" cy="2155"/>
              <a:chOff x="4967" y="2251"/>
              <a:chExt cx="408" cy="862"/>
            </a:xfrm>
          </p:grpSpPr>
          <p:sp>
            <p:nvSpPr>
              <p:cNvPr id="13338" name="Line 60"/>
              <p:cNvSpPr/>
              <p:nvPr/>
            </p:nvSpPr>
            <p:spPr>
              <a:xfrm flipV="1">
                <a:off x="4967" y="2251"/>
                <a:ext cx="408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39" name="Line 61"/>
              <p:cNvSpPr/>
              <p:nvPr/>
            </p:nvSpPr>
            <p:spPr>
              <a:xfrm>
                <a:off x="5375" y="2251"/>
                <a:ext cx="0" cy="86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6" name="Group 67"/>
            <p:cNvGrpSpPr/>
            <p:nvPr/>
          </p:nvGrpSpPr>
          <p:grpSpPr>
            <a:xfrm>
              <a:off x="2665" y="8235"/>
              <a:ext cx="10660" cy="795"/>
              <a:chOff x="1066" y="3294"/>
              <a:chExt cx="4264" cy="318"/>
            </a:xfrm>
          </p:grpSpPr>
          <p:sp>
            <p:nvSpPr>
              <p:cNvPr id="13336" name="Line 54"/>
              <p:cNvSpPr/>
              <p:nvPr/>
            </p:nvSpPr>
            <p:spPr>
              <a:xfrm>
                <a:off x="1066" y="3294"/>
                <a:ext cx="0" cy="318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13337" name="Line 55"/>
              <p:cNvSpPr/>
              <p:nvPr/>
            </p:nvSpPr>
            <p:spPr>
              <a:xfrm flipH="1">
                <a:off x="1066" y="3612"/>
                <a:ext cx="4264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  <p:sp>
          <p:nvSpPr>
            <p:cNvPr id="75838" name="Line 62"/>
            <p:cNvSpPr/>
            <p:nvPr/>
          </p:nvSpPr>
          <p:spPr>
            <a:xfrm>
              <a:off x="13325" y="7783"/>
              <a:ext cx="0" cy="1247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/>
          <p:nvPr/>
        </p:nvSpPr>
        <p:spPr>
          <a:xfrm>
            <a:off x="683578" y="293053"/>
            <a:ext cx="7777162" cy="6635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l" eaLnBrk="1" hangingPunct="1"/>
            <a:r>
              <a:rPr lang="zh-CN" altLang="en-US" sz="2000" b="1" dirty="0">
                <a:latin typeface="华文楷体" panose="02010600040101010101" charset="-122"/>
                <a:ea typeface="华文楷体" panose="02010600040101010101" charset="-122"/>
              </a:rPr>
              <a:t>（</a:t>
            </a:r>
            <a:r>
              <a:rPr lang="en-US" altLang="zh-CN" sz="2000" b="1" dirty="0">
                <a:latin typeface="华文楷体" panose="02010600040101010101" charset="-122"/>
                <a:ea typeface="华文楷体" panose="02010600040101010101" charset="-122"/>
              </a:rPr>
              <a:t>1</a:t>
            </a:r>
            <a:r>
              <a:rPr lang="zh-CN" altLang="en-US" sz="2000" b="1" dirty="0">
                <a:latin typeface="华文楷体" panose="02010600040101010101" charset="-122"/>
                <a:ea typeface="华文楷体" panose="02010600040101010101" charset="-122"/>
              </a:rPr>
              <a:t>）按记账凭证的用途分类</a:t>
            </a:r>
            <a:endParaRPr lang="zh-CN" altLang="en-US" sz="2000" b="1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0" algn="l" eaLnBrk="1" hangingPunct="1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zh-CN" altLang="en-US" sz="3200" b="1" dirty="0">
              <a:solidFill>
                <a:srgbClr val="66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84530" y="1700530"/>
            <a:ext cx="7529195" cy="4638675"/>
            <a:chOff x="1078" y="2678"/>
            <a:chExt cx="7822" cy="6692"/>
          </a:xfrm>
        </p:grpSpPr>
        <p:sp>
          <p:nvSpPr>
            <p:cNvPr id="14339" name="AutoShape 10"/>
            <p:cNvSpPr/>
            <p:nvPr/>
          </p:nvSpPr>
          <p:spPr>
            <a:xfrm>
              <a:off x="1078" y="2678"/>
              <a:ext cx="7822" cy="6692"/>
            </a:xfrm>
            <a:prstGeom prst="wedgeRectCallout">
              <a:avLst>
                <a:gd name="adj1" fmla="val -50194"/>
                <a:gd name="adj2" fmla="val -6218"/>
              </a:avLst>
            </a:prstGeom>
            <a:solidFill>
              <a:srgbClr val="FFCCCC"/>
            </a:solidFill>
            <a:ln w="9525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4340" name="Group 37"/>
            <p:cNvGrpSpPr/>
            <p:nvPr/>
          </p:nvGrpSpPr>
          <p:grpSpPr>
            <a:xfrm>
              <a:off x="1530" y="3018"/>
              <a:ext cx="3063" cy="2155"/>
              <a:chOff x="612" y="1207"/>
              <a:chExt cx="1225" cy="862"/>
            </a:xfrm>
          </p:grpSpPr>
          <p:sp>
            <p:nvSpPr>
              <p:cNvPr id="14354" name="AutoShape 12"/>
              <p:cNvSpPr/>
              <p:nvPr/>
            </p:nvSpPr>
            <p:spPr>
              <a:xfrm>
                <a:off x="666" y="1207"/>
                <a:ext cx="1089" cy="317"/>
              </a:xfrm>
              <a:prstGeom prst="wedgeRectCallout">
                <a:avLst>
                  <a:gd name="adj1" fmla="val 11250"/>
                  <a:gd name="adj2" fmla="val 48426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55" name="AutoShape 14"/>
              <p:cNvSpPr/>
              <p:nvPr/>
            </p:nvSpPr>
            <p:spPr>
              <a:xfrm>
                <a:off x="612" y="1525"/>
                <a:ext cx="1225" cy="544"/>
              </a:xfrm>
              <a:prstGeom prst="wedgeRoundRectCallout">
                <a:avLst>
                  <a:gd name="adj1" fmla="val 38569"/>
                  <a:gd name="adj2" fmla="val 47241"/>
                  <a:gd name="adj3" fmla="val 16667"/>
                </a:avLst>
              </a:prstGeom>
              <a:solidFill>
                <a:srgbClr val="00FFFF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r>
                  <a:rPr lang="en-US" altLang="zh-C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 </a:t>
                </a:r>
                <a:r>
                  <a:rPr lang="zh-CN" altLang="en-US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按记账凭证</a:t>
                </a:r>
                <a:endParaRPr lang="zh-CN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vl="0" eaLnBrk="1" hangingPunct="1"/>
                <a:r>
                  <a:rPr lang="zh-CN" altLang="en-US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的用途分类</a:t>
                </a:r>
                <a:endParaRPr lang="zh-CN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4341" name="Group 38"/>
            <p:cNvGrpSpPr/>
            <p:nvPr/>
          </p:nvGrpSpPr>
          <p:grpSpPr>
            <a:xfrm>
              <a:off x="1643" y="5258"/>
              <a:ext cx="2722" cy="3657"/>
              <a:chOff x="657" y="2103"/>
              <a:chExt cx="1089" cy="1463"/>
            </a:xfrm>
          </p:grpSpPr>
          <p:sp>
            <p:nvSpPr>
              <p:cNvPr id="14351" name="AutoShape 17"/>
              <p:cNvSpPr/>
              <p:nvPr/>
            </p:nvSpPr>
            <p:spPr>
              <a:xfrm rot="10800000">
                <a:off x="1066" y="2103"/>
                <a:ext cx="272" cy="317"/>
              </a:xfrm>
              <a:prstGeom prst="upArrow">
                <a:avLst>
                  <a:gd name="adj1" fmla="val 50000"/>
                  <a:gd name="adj2" fmla="val 29136"/>
                </a:avLst>
              </a:prstGeom>
              <a:solidFill>
                <a:srgbClr val="CCCCFF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 vert="eaVert"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52" name="AutoShape 18"/>
              <p:cNvSpPr/>
              <p:nvPr/>
            </p:nvSpPr>
            <p:spPr>
              <a:xfrm>
                <a:off x="657" y="2432"/>
                <a:ext cx="1089" cy="317"/>
              </a:xfrm>
              <a:prstGeom prst="wedgeRectCallout">
                <a:avLst>
                  <a:gd name="adj1" fmla="val 32556"/>
                  <a:gd name="adj2" fmla="val 50949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专用记账凭证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53" name="AutoShape 19"/>
              <p:cNvSpPr/>
              <p:nvPr/>
            </p:nvSpPr>
            <p:spPr>
              <a:xfrm>
                <a:off x="657" y="3249"/>
                <a:ext cx="1089" cy="317"/>
              </a:xfrm>
              <a:prstGeom prst="wedgeRectCallout">
                <a:avLst>
                  <a:gd name="adj1" fmla="val -11523"/>
                  <a:gd name="adj2" fmla="val 48426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通用记账凭证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" name="Group 53"/>
            <p:cNvGrpSpPr/>
            <p:nvPr/>
          </p:nvGrpSpPr>
          <p:grpSpPr>
            <a:xfrm>
              <a:off x="4365" y="5113"/>
              <a:ext cx="4083" cy="2895"/>
              <a:chOff x="1746" y="2045"/>
              <a:chExt cx="1633" cy="1158"/>
            </a:xfrm>
          </p:grpSpPr>
          <p:sp>
            <p:nvSpPr>
              <p:cNvPr id="14344" name="Line 40"/>
              <p:cNvSpPr/>
              <p:nvPr/>
            </p:nvSpPr>
            <p:spPr>
              <a:xfrm flipV="1">
                <a:off x="1746" y="2614"/>
                <a:ext cx="544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4345" name="Line 43"/>
              <p:cNvSpPr/>
              <p:nvPr/>
            </p:nvSpPr>
            <p:spPr>
              <a:xfrm>
                <a:off x="2018" y="2205"/>
                <a:ext cx="0" cy="817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46" name="Line 46"/>
              <p:cNvSpPr/>
              <p:nvPr/>
            </p:nvSpPr>
            <p:spPr>
              <a:xfrm flipV="1">
                <a:off x="2018" y="2205"/>
                <a:ext cx="272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4347" name="Line 47"/>
              <p:cNvSpPr/>
              <p:nvPr/>
            </p:nvSpPr>
            <p:spPr>
              <a:xfrm flipV="1">
                <a:off x="2018" y="3022"/>
                <a:ext cx="272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4348" name="AutoShape 49"/>
              <p:cNvSpPr/>
              <p:nvPr/>
            </p:nvSpPr>
            <p:spPr>
              <a:xfrm>
                <a:off x="2290" y="2045"/>
                <a:ext cx="1089" cy="317"/>
              </a:xfrm>
              <a:prstGeom prst="wedgeRectCallout">
                <a:avLst>
                  <a:gd name="adj1" fmla="val -1972"/>
                  <a:gd name="adj2" fmla="val 50949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收款记账凭证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49" name="AutoShape 51"/>
              <p:cNvSpPr/>
              <p:nvPr/>
            </p:nvSpPr>
            <p:spPr>
              <a:xfrm>
                <a:off x="2290" y="2444"/>
                <a:ext cx="1089" cy="317"/>
              </a:xfrm>
              <a:prstGeom prst="wedgeRectCallout">
                <a:avLst>
                  <a:gd name="adj1" fmla="val -6380"/>
                  <a:gd name="adj2" fmla="val 50949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付款记账凭证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50" name="AutoShape 52"/>
              <p:cNvSpPr/>
              <p:nvPr/>
            </p:nvSpPr>
            <p:spPr>
              <a:xfrm>
                <a:off x="2290" y="2886"/>
                <a:ext cx="1089" cy="317"/>
              </a:xfrm>
              <a:prstGeom prst="wedgeRectCallout">
                <a:avLst>
                  <a:gd name="adj1" fmla="val -16667"/>
                  <a:gd name="adj2" fmla="val 48426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转账记账凭证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77878" name="Rectangle 54"/>
          <p:cNvSpPr/>
          <p:nvPr/>
        </p:nvSpPr>
        <p:spPr>
          <a:xfrm>
            <a:off x="683895" y="828040"/>
            <a:ext cx="7317105" cy="11080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l" eaLnBrk="1" hangingPunct="1"/>
            <a:r>
              <a:rPr lang="zh-CN" altLang="en-US" sz="20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①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专用记账凭证</a:t>
            </a: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0" algn="l" eaLnBrk="1" hangingPunct="1"/>
            <a:r>
              <a:rPr lang="zh-CN" altLang="en-US" sz="2000" dirty="0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</a:rPr>
              <a:t>    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★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含义：在每张凭证上只反映一定种类业务内容的记账凭证。</a:t>
            </a: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000"/>
                                        <p:tgtEl>
                                          <p:spTgt spid="7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7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/>
          <p:nvPr/>
        </p:nvSpPr>
        <p:spPr>
          <a:xfrm>
            <a:off x="611505" y="605155"/>
            <a:ext cx="7921625" cy="82105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l" eaLnBrk="1" hangingPunct="1"/>
            <a:r>
              <a:rPr lang="zh-CN" altLang="en-US" sz="20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★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专用记账凭证与经济业务的关系</a:t>
            </a: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0" algn="l" eaLnBrk="1" hangingPunct="1"/>
            <a:r>
              <a:rPr lang="zh-CN" altLang="en-US" sz="2000" dirty="0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</a:rPr>
              <a:t> ●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根据不同种类的经济业务内容分别填制记账凭证。</a:t>
            </a: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1505" y="1678940"/>
            <a:ext cx="7921625" cy="3888740"/>
            <a:chOff x="963" y="3585"/>
            <a:chExt cx="12475" cy="6124"/>
          </a:xfrm>
        </p:grpSpPr>
        <p:grpSp>
          <p:nvGrpSpPr>
            <p:cNvPr id="2" name="Group 21"/>
            <p:cNvGrpSpPr/>
            <p:nvPr/>
          </p:nvGrpSpPr>
          <p:grpSpPr>
            <a:xfrm>
              <a:off x="963" y="3585"/>
              <a:ext cx="9640" cy="6125"/>
              <a:chOff x="612" y="1434"/>
              <a:chExt cx="3856" cy="2450"/>
            </a:xfrm>
          </p:grpSpPr>
          <p:pic>
            <p:nvPicPr>
              <p:cNvPr id="15374" name="Picture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612" y="1752"/>
                <a:ext cx="3856" cy="213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5375" name="AutoShape 20"/>
              <p:cNvSpPr/>
              <p:nvPr/>
            </p:nvSpPr>
            <p:spPr>
              <a:xfrm>
                <a:off x="612" y="1434"/>
                <a:ext cx="3856" cy="317"/>
              </a:xfrm>
              <a:prstGeom prst="wedgeRectCallout">
                <a:avLst>
                  <a:gd name="adj1" fmla="val -32704"/>
                  <a:gd name="adj2" fmla="val 35806"/>
                </a:avLst>
              </a:prstGeom>
              <a:solidFill>
                <a:srgbClr val="CCFFFF"/>
              </a:solidFill>
              <a:ln w="9525">
                <a:noFill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★</a:t>
                </a: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根据经济业务与货币资金收支的关系分类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17782" name="AutoShape 22"/>
            <p:cNvSpPr/>
            <p:nvPr/>
          </p:nvSpPr>
          <p:spPr>
            <a:xfrm>
              <a:off x="9808" y="3585"/>
              <a:ext cx="3630" cy="793"/>
            </a:xfrm>
            <a:prstGeom prst="wedgeRectCallout">
              <a:avLst>
                <a:gd name="adj1" fmla="val -9366"/>
                <a:gd name="adj2" fmla="val 48426"/>
              </a:avLst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>
                <a:lnSpc>
                  <a:spcPct val="120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专用记账凭证编制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" name="Group 23"/>
            <p:cNvGrpSpPr/>
            <p:nvPr/>
          </p:nvGrpSpPr>
          <p:grpSpPr>
            <a:xfrm>
              <a:off x="5613" y="5060"/>
              <a:ext cx="7825" cy="908"/>
              <a:chOff x="1973" y="2024"/>
              <a:chExt cx="3130" cy="363"/>
            </a:xfrm>
          </p:grpSpPr>
          <p:sp>
            <p:nvSpPr>
              <p:cNvPr id="15372" name="Line 7"/>
              <p:cNvSpPr/>
              <p:nvPr/>
            </p:nvSpPr>
            <p:spPr>
              <a:xfrm>
                <a:off x="1973" y="2387"/>
                <a:ext cx="313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lgDash"/>
                <a:headEnd type="none" w="med" len="med"/>
                <a:tailEnd type="none" w="med" len="med"/>
              </a:ln>
            </p:spPr>
          </p:sp>
          <p:sp>
            <p:nvSpPr>
              <p:cNvPr id="15373" name="AutoShape 15"/>
              <p:cNvSpPr/>
              <p:nvPr/>
            </p:nvSpPr>
            <p:spPr>
              <a:xfrm>
                <a:off x="4014" y="2024"/>
                <a:ext cx="1089" cy="317"/>
              </a:xfrm>
              <a:prstGeom prst="wedgeRectCallout">
                <a:avLst>
                  <a:gd name="adj1" fmla="val 11250"/>
                  <a:gd name="adj2" fmla="val 35806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收款记账凭证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" name="Group 26"/>
            <p:cNvGrpSpPr/>
            <p:nvPr/>
          </p:nvGrpSpPr>
          <p:grpSpPr>
            <a:xfrm>
              <a:off x="5613" y="6840"/>
              <a:ext cx="7825" cy="913"/>
              <a:chOff x="2200" y="2736"/>
              <a:chExt cx="3130" cy="365"/>
            </a:xfrm>
          </p:grpSpPr>
          <p:sp>
            <p:nvSpPr>
              <p:cNvPr id="15370" name="Line 18"/>
              <p:cNvSpPr/>
              <p:nvPr/>
            </p:nvSpPr>
            <p:spPr>
              <a:xfrm>
                <a:off x="2200" y="3101"/>
                <a:ext cx="3129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lgDash"/>
                <a:headEnd type="none" w="med" len="med"/>
                <a:tailEnd type="none" w="med" len="med"/>
              </a:ln>
            </p:spPr>
          </p:sp>
          <p:sp>
            <p:nvSpPr>
              <p:cNvPr id="15371" name="AutoShape 16"/>
              <p:cNvSpPr/>
              <p:nvPr/>
            </p:nvSpPr>
            <p:spPr>
              <a:xfrm>
                <a:off x="4241" y="2736"/>
                <a:ext cx="1089" cy="317"/>
              </a:xfrm>
              <a:prstGeom prst="wedgeRectCallout">
                <a:avLst>
                  <a:gd name="adj1" fmla="val 11250"/>
                  <a:gd name="adj2" fmla="val 35806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付款记账凭证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" name="Group 27"/>
            <p:cNvGrpSpPr/>
            <p:nvPr/>
          </p:nvGrpSpPr>
          <p:grpSpPr>
            <a:xfrm>
              <a:off x="5613" y="8545"/>
              <a:ext cx="7825" cy="878"/>
              <a:chOff x="2426" y="3418"/>
              <a:chExt cx="3130" cy="351"/>
            </a:xfrm>
          </p:grpSpPr>
          <p:sp>
            <p:nvSpPr>
              <p:cNvPr id="15368" name="Line 19"/>
              <p:cNvSpPr/>
              <p:nvPr/>
            </p:nvSpPr>
            <p:spPr>
              <a:xfrm flipV="1">
                <a:off x="2426" y="3769"/>
                <a:ext cx="313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lgDash"/>
                <a:headEnd type="none" w="med" len="med"/>
                <a:tailEnd type="none" w="med" len="med"/>
              </a:ln>
            </p:spPr>
          </p:sp>
          <p:sp>
            <p:nvSpPr>
              <p:cNvPr id="15369" name="AutoShape 17"/>
              <p:cNvSpPr/>
              <p:nvPr/>
            </p:nvSpPr>
            <p:spPr>
              <a:xfrm>
                <a:off x="4467" y="3418"/>
                <a:ext cx="1089" cy="317"/>
              </a:xfrm>
              <a:prstGeom prst="wedgeRectCallout">
                <a:avLst>
                  <a:gd name="adj1" fmla="val 11250"/>
                  <a:gd name="adj2" fmla="val 35806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转账记账凭证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611188" y="620713"/>
            <a:ext cx="8137525" cy="1597025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200" dirty="0"/>
              <a:t> 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★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专用记账凭证种类</a:t>
            </a:r>
            <a:b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</a:b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        收款凭证、付款凭证、转账凭证（为每笔业务编制完整分录，并做为记账依据）</a:t>
            </a: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387" name="Rectangle 3"/>
          <p:cNvSpPr/>
          <p:nvPr/>
        </p:nvSpPr>
        <p:spPr>
          <a:xfrm>
            <a:off x="395288" y="2492375"/>
            <a:ext cx="8351837" cy="331152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/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收款记账凭证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凭证编号：       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收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200×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日           借方科目：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银行存款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9941" name="Group 69"/>
          <p:cNvGraphicFramePr>
            <a:graphicFrameLocks noGrp="1"/>
          </p:cNvGraphicFramePr>
          <p:nvPr/>
        </p:nvGraphicFramePr>
        <p:xfrm>
          <a:off x="611188" y="3357563"/>
          <a:ext cx="7847013" cy="2266950"/>
        </p:xfrm>
        <a:graphic>
          <a:graphicData uri="http://schemas.openxmlformats.org/drawingml/2006/table">
            <a:tbl>
              <a:tblPr/>
              <a:tblGrid>
                <a:gridCol w="1657350"/>
                <a:gridCol w="647700"/>
                <a:gridCol w="719137"/>
                <a:gridCol w="1520825"/>
                <a:gridCol w="1100138"/>
                <a:gridCol w="1484312"/>
                <a:gridCol w="717550"/>
              </a:tblGrid>
              <a:tr h="2889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摘    要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结算方式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票号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贷方科目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金    额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记账符号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54013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总账科目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明细科目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vMerge="1">
                  <a:tcPr/>
                </a:tc>
                <a:tc vMerge="1">
                  <a:tcPr/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借款存入银行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短期借款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60 000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2543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附单据                           张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  合       计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60 000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6437" name="Rectangle 54"/>
          <p:cNvSpPr/>
          <p:nvPr/>
        </p:nvSpPr>
        <p:spPr>
          <a:xfrm>
            <a:off x="395288" y="5732463"/>
            <a:ext cx="8353425" cy="50482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/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会计主管人员：     记账：     稽核：     制单：     出纳：     交款人：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38" name="Rectangle 55"/>
          <p:cNvSpPr/>
          <p:nvPr/>
        </p:nvSpPr>
        <p:spPr>
          <a:xfrm>
            <a:off x="323850" y="2276475"/>
            <a:ext cx="8353425" cy="2159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/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39" name="AutoShape 57"/>
          <p:cNvSpPr/>
          <p:nvPr/>
        </p:nvSpPr>
        <p:spPr>
          <a:xfrm>
            <a:off x="755650" y="2420938"/>
            <a:ext cx="1366838" cy="792162"/>
          </a:xfrm>
          <a:prstGeom prst="wedgeRoundRectCallout">
            <a:avLst>
              <a:gd name="adj1" fmla="val -41755"/>
              <a:gd name="adj2" fmla="val 27954"/>
              <a:gd name="adj3" fmla="val 16667"/>
            </a:avLst>
          </a:prstGeom>
          <a:solidFill>
            <a:srgbClr val="CCFFFF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algn="l" eaLnBrk="1" hangingPunct="1">
              <a:spcBef>
                <a:spcPct val="2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★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会计分录凭证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6440" name="Picture 60" descr="313C7899"/>
          <p:cNvPicPr>
            <a:picLocks noChangeAspect="1"/>
          </p:cNvPicPr>
          <p:nvPr/>
        </p:nvPicPr>
        <p:blipFill>
          <a:blip r:embed="rId1"/>
          <a:srcRect t="-3218" b="49988"/>
          <a:stretch>
            <a:fillRect/>
          </a:stretch>
        </p:blipFill>
        <p:spPr>
          <a:xfrm>
            <a:off x="5292725" y="-26987"/>
            <a:ext cx="1223963" cy="681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441" name="AutoShape 61"/>
          <p:cNvSpPr/>
          <p:nvPr/>
        </p:nvSpPr>
        <p:spPr>
          <a:xfrm>
            <a:off x="7958138" y="692150"/>
            <a:ext cx="1150937" cy="360363"/>
          </a:xfrm>
          <a:prstGeom prst="wedgeRectCallout">
            <a:avLst>
              <a:gd name="adj1" fmla="val 10551"/>
              <a:gd name="adj2" fmla="val 52644"/>
            </a:avLst>
          </a:prstGeom>
          <a:solidFill>
            <a:srgbClr val="66FF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真实凭证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6442" name="Picture 65" descr="313C7899"/>
          <p:cNvPicPr>
            <a:picLocks noChangeAspect="1"/>
          </p:cNvPicPr>
          <p:nvPr/>
        </p:nvPicPr>
        <p:blipFill>
          <a:blip r:embed="rId2"/>
          <a:srcRect t="50012"/>
          <a:stretch>
            <a:fillRect/>
          </a:stretch>
        </p:blipFill>
        <p:spPr>
          <a:xfrm>
            <a:off x="6588125" y="34925"/>
            <a:ext cx="1293813" cy="5857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443" name="Picture 67" descr="B6D99237"/>
          <p:cNvPicPr>
            <a:picLocks noChangeAspect="1"/>
          </p:cNvPicPr>
          <p:nvPr/>
        </p:nvPicPr>
        <p:blipFill>
          <a:blip r:embed="rId3"/>
          <a:srcRect b="53755"/>
          <a:stretch>
            <a:fillRect/>
          </a:stretch>
        </p:blipFill>
        <p:spPr>
          <a:xfrm>
            <a:off x="7885113" y="44450"/>
            <a:ext cx="1223962" cy="5826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Group 75"/>
          <p:cNvGrpSpPr/>
          <p:nvPr/>
        </p:nvGrpSpPr>
        <p:grpSpPr>
          <a:xfrm>
            <a:off x="2339975" y="4941888"/>
            <a:ext cx="6443663" cy="1584325"/>
            <a:chOff x="1383" y="2931"/>
            <a:chExt cx="4059" cy="998"/>
          </a:xfrm>
        </p:grpSpPr>
        <p:sp>
          <p:nvSpPr>
            <p:cNvPr id="16448" name="AutoShape 70"/>
            <p:cNvSpPr/>
            <p:nvPr/>
          </p:nvSpPr>
          <p:spPr>
            <a:xfrm>
              <a:off x="1383" y="2931"/>
              <a:ext cx="4059" cy="998"/>
            </a:xfrm>
            <a:prstGeom prst="wedgeRectCallout">
              <a:avLst>
                <a:gd name="adj1" fmla="val -20560"/>
                <a:gd name="adj2" fmla="val 50704"/>
              </a:avLst>
            </a:prstGeom>
            <a:solidFill>
              <a:srgbClr val="99FF99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★</a:t>
              </a: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专用记账凭证与账户登记的关系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eaLnBrk="1" hangingPunct="1"/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algn="l"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短期借款                                 银行存款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algn="l"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60 000                      60 000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49" name="Line 71"/>
            <p:cNvSpPr/>
            <p:nvPr/>
          </p:nvSpPr>
          <p:spPr>
            <a:xfrm flipV="1">
              <a:off x="1882" y="3557"/>
              <a:ext cx="127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50" name="Line 72"/>
            <p:cNvSpPr/>
            <p:nvPr/>
          </p:nvSpPr>
          <p:spPr>
            <a:xfrm flipV="1">
              <a:off x="3787" y="3545"/>
              <a:ext cx="127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51" name="Line 73"/>
            <p:cNvSpPr/>
            <p:nvPr/>
          </p:nvSpPr>
          <p:spPr>
            <a:xfrm>
              <a:off x="2517" y="3557"/>
              <a:ext cx="0" cy="3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52" name="Line 74"/>
            <p:cNvSpPr/>
            <p:nvPr/>
          </p:nvSpPr>
          <p:spPr>
            <a:xfrm>
              <a:off x="4480" y="3545"/>
              <a:ext cx="0" cy="3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9948" name="Line 76"/>
          <p:cNvSpPr/>
          <p:nvPr/>
        </p:nvSpPr>
        <p:spPr>
          <a:xfrm flipH="1">
            <a:off x="6443663" y="3284538"/>
            <a:ext cx="1081087" cy="2592387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79949" name="Line 77"/>
          <p:cNvSpPr/>
          <p:nvPr/>
        </p:nvSpPr>
        <p:spPr>
          <a:xfrm>
            <a:off x="4284663" y="4581525"/>
            <a:ext cx="503237" cy="129540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16447" name="Line 78"/>
          <p:cNvSpPr/>
          <p:nvPr/>
        </p:nvSpPr>
        <p:spPr>
          <a:xfrm>
            <a:off x="6948488" y="3284538"/>
            <a:ext cx="1152525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sm" len="lg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2000"/>
                                        <p:tgtEl>
                                          <p:spTgt spid="7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2000"/>
                                        <p:tgtEl>
                                          <p:spTgt spid="7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/>
          <p:nvPr/>
        </p:nvSpPr>
        <p:spPr>
          <a:xfrm>
            <a:off x="395288" y="1125538"/>
            <a:ext cx="8351837" cy="331152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/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2000" dirty="0">
                <a:solidFill>
                  <a:srgbClr val="00CC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</a:t>
            </a:r>
            <a:r>
              <a:rPr lang="zh-CN" altLang="en-US" b="1" dirty="0">
                <a:solidFill>
                  <a:srgbClr val="00CCFF"/>
                </a:solidFill>
                <a:latin typeface="Times New Roman" panose="02020603050405020304" pitchFamily="18" charset="0"/>
                <a:ea typeface="楷体_GB2312" pitchFamily="49" charset="-122"/>
              </a:rPr>
              <a:t>付款记账凭证</a:t>
            </a:r>
            <a:r>
              <a:rPr lang="zh-CN" altLang="en-US" sz="2000" dirty="0">
                <a:solidFill>
                  <a:srgbClr val="00CC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</a:t>
            </a:r>
            <a:r>
              <a:rPr lang="zh-CN" altLang="en-US" sz="2000" dirty="0">
                <a:solidFill>
                  <a:srgbClr val="00CC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凭证编号       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付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u="sng" dirty="0">
                <a:solidFill>
                  <a:srgbClr val="00CC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endParaRPr lang="en-US" altLang="zh-CN" sz="2000" dirty="0">
              <a:solidFill>
                <a:srgbClr val="00CC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00CC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200×</a:t>
            </a:r>
            <a:r>
              <a:rPr lang="zh-CN" altLang="en-US" sz="2000" dirty="0">
                <a:solidFill>
                  <a:srgbClr val="00CC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00CC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00CC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日           贷方科目：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银行存款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1923" name="Group 3"/>
          <p:cNvGraphicFramePr>
            <a:graphicFrameLocks noGrp="1"/>
          </p:cNvGraphicFramePr>
          <p:nvPr/>
        </p:nvGraphicFramePr>
        <p:xfrm>
          <a:off x="755650" y="1997075"/>
          <a:ext cx="7702550" cy="2297113"/>
        </p:xfrm>
        <a:graphic>
          <a:graphicData uri="http://schemas.openxmlformats.org/drawingml/2006/table">
            <a:tbl>
              <a:tblPr/>
              <a:tblGrid>
                <a:gridCol w="1512888"/>
                <a:gridCol w="688975"/>
                <a:gridCol w="677862"/>
                <a:gridCol w="1584325"/>
                <a:gridCol w="1152525"/>
                <a:gridCol w="1368425"/>
                <a:gridCol w="717550"/>
              </a:tblGrid>
              <a:tr h="2889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摘    要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结算方式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票号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借方科目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金    额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记账符号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54013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总账科目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明细科目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vMerge="1">
                  <a:tcPr/>
                </a:tc>
                <a:tc vMerge="1">
                  <a:tcPr/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从银行提现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库存现金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5 000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2543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附单据                           张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  合       计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5 000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7460" name="Line 52"/>
          <p:cNvSpPr/>
          <p:nvPr/>
        </p:nvSpPr>
        <p:spPr>
          <a:xfrm>
            <a:off x="6804025" y="1557338"/>
            <a:ext cx="1296988" cy="0"/>
          </a:xfrm>
          <a:prstGeom prst="line">
            <a:avLst/>
          </a:prstGeom>
          <a:ln w="9525" cap="flat" cmpd="sng">
            <a:solidFill>
              <a:srgbClr val="00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61" name="Rectangle 53"/>
          <p:cNvSpPr/>
          <p:nvPr/>
        </p:nvSpPr>
        <p:spPr>
          <a:xfrm>
            <a:off x="395288" y="4365625"/>
            <a:ext cx="8353425" cy="50482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/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2000" dirty="0">
                <a:solidFill>
                  <a:srgbClr val="00CC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会计主管人员：     记账：     稽核：     制单：     出纳：     领款人：</a:t>
            </a:r>
            <a:endParaRPr lang="zh-CN" altLang="en-US" sz="2000" dirty="0">
              <a:solidFill>
                <a:srgbClr val="00CC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62" name="Rectangle 54"/>
          <p:cNvSpPr/>
          <p:nvPr/>
        </p:nvSpPr>
        <p:spPr>
          <a:xfrm>
            <a:off x="395288" y="908050"/>
            <a:ext cx="8353425" cy="2159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/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63" name="AutoShape 55"/>
          <p:cNvSpPr/>
          <p:nvPr/>
        </p:nvSpPr>
        <p:spPr>
          <a:xfrm>
            <a:off x="755650" y="1052513"/>
            <a:ext cx="1366838" cy="792162"/>
          </a:xfrm>
          <a:prstGeom prst="wedgeRoundRectCallout">
            <a:avLst>
              <a:gd name="adj1" fmla="val -50116"/>
              <a:gd name="adj2" fmla="val 7111"/>
              <a:gd name="adj3" fmla="val 16667"/>
            </a:avLst>
          </a:prstGeom>
          <a:solidFill>
            <a:srgbClr val="CCFFFF"/>
          </a:solidFill>
          <a:ln w="9525" cap="flat" cmpd="sng">
            <a:solidFill>
              <a:srgbClr val="FF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algn="l" eaLnBrk="1" hangingPunct="1">
              <a:spcBef>
                <a:spcPct val="2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★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会计分录凭证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56"/>
          <p:cNvGrpSpPr/>
          <p:nvPr/>
        </p:nvGrpSpPr>
        <p:grpSpPr>
          <a:xfrm>
            <a:off x="2411413" y="4724400"/>
            <a:ext cx="6443662" cy="1584325"/>
            <a:chOff x="1383" y="2931"/>
            <a:chExt cx="4059" cy="998"/>
          </a:xfrm>
        </p:grpSpPr>
        <p:sp>
          <p:nvSpPr>
            <p:cNvPr id="17468" name="AutoShape 57"/>
            <p:cNvSpPr/>
            <p:nvPr/>
          </p:nvSpPr>
          <p:spPr>
            <a:xfrm>
              <a:off x="1383" y="2931"/>
              <a:ext cx="4059" cy="998"/>
            </a:xfrm>
            <a:prstGeom prst="wedgeRectCallout">
              <a:avLst>
                <a:gd name="adj1" fmla="val -19972"/>
                <a:gd name="adj2" fmla="val 49102"/>
              </a:avLst>
            </a:prstGeom>
            <a:solidFill>
              <a:srgbClr val="99FF99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★</a:t>
              </a: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专用记账凭证与账户登记的关系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eaLnBrk="1" hangingPunct="1"/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algn="l"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银行存款                                 库存现金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algn="l"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5 000                        5 000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69" name="Line 58"/>
            <p:cNvSpPr/>
            <p:nvPr/>
          </p:nvSpPr>
          <p:spPr>
            <a:xfrm flipV="1">
              <a:off x="1882" y="3557"/>
              <a:ext cx="127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70" name="Line 59"/>
            <p:cNvSpPr/>
            <p:nvPr/>
          </p:nvSpPr>
          <p:spPr>
            <a:xfrm flipV="1">
              <a:off x="3787" y="3545"/>
              <a:ext cx="127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71" name="Line 60"/>
            <p:cNvSpPr/>
            <p:nvPr/>
          </p:nvSpPr>
          <p:spPr>
            <a:xfrm>
              <a:off x="2517" y="3557"/>
              <a:ext cx="0" cy="3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72" name="Line 61"/>
            <p:cNvSpPr/>
            <p:nvPr/>
          </p:nvSpPr>
          <p:spPr>
            <a:xfrm>
              <a:off x="4480" y="3545"/>
              <a:ext cx="0" cy="3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81983" name="Line 63"/>
          <p:cNvSpPr/>
          <p:nvPr/>
        </p:nvSpPr>
        <p:spPr>
          <a:xfrm>
            <a:off x="4284663" y="3141663"/>
            <a:ext cx="2232025" cy="2447925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81985" name="Line 65"/>
          <p:cNvSpPr/>
          <p:nvPr/>
        </p:nvSpPr>
        <p:spPr>
          <a:xfrm flipH="1">
            <a:off x="4787900" y="1916113"/>
            <a:ext cx="2736850" cy="3744912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17467" name="Line 66"/>
          <p:cNvSpPr/>
          <p:nvPr/>
        </p:nvSpPr>
        <p:spPr>
          <a:xfrm>
            <a:off x="6877050" y="1916113"/>
            <a:ext cx="1152525" cy="0"/>
          </a:xfrm>
          <a:prstGeom prst="line">
            <a:avLst/>
          </a:prstGeom>
          <a:ln w="9525" cap="flat" cmpd="sng">
            <a:solidFill>
              <a:srgbClr val="33CCFF"/>
            </a:solidFill>
            <a:prstDash val="solid"/>
            <a:headEnd type="none" w="med" len="med"/>
            <a:tailEnd type="none" w="sm" len="lg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2000"/>
                                        <p:tgtEl>
                                          <p:spTgt spid="8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2000"/>
                                        <p:tgtEl>
                                          <p:spTgt spid="8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/>
          <p:nvPr/>
        </p:nvSpPr>
        <p:spPr>
          <a:xfrm>
            <a:off x="395288" y="693738"/>
            <a:ext cx="8351837" cy="331152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/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转账记账凭证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200×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日            凭证编号      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4262" name="Group 294"/>
          <p:cNvGraphicFramePr>
            <a:graphicFrameLocks noGrp="1"/>
          </p:cNvGraphicFramePr>
          <p:nvPr/>
        </p:nvGraphicFramePr>
        <p:xfrm>
          <a:off x="611188" y="1565275"/>
          <a:ext cx="7847013" cy="2308225"/>
        </p:xfrm>
        <a:graphic>
          <a:graphicData uri="http://schemas.openxmlformats.org/drawingml/2006/table">
            <a:tbl>
              <a:tblPr/>
              <a:tblGrid>
                <a:gridCol w="1296987"/>
                <a:gridCol w="1223963"/>
                <a:gridCol w="1223962"/>
                <a:gridCol w="1152525"/>
                <a:gridCol w="1150938"/>
                <a:gridCol w="1081087"/>
                <a:gridCol w="717550"/>
              </a:tblGrid>
              <a:tr h="2889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摘    要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借方科目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贷方科目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金额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记账符号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54013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总账科目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明细科目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总账科目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明细科目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vMerge="1">
                  <a:tcPr/>
                </a:tc>
                <a:tc vMerge="1">
                  <a:tcPr/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赊购设备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固定资产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应付账款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××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企业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18 000    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附单据   张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合           计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18 000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8485" name="Line 57"/>
          <p:cNvSpPr/>
          <p:nvPr/>
        </p:nvSpPr>
        <p:spPr>
          <a:xfrm>
            <a:off x="7162800" y="1484313"/>
            <a:ext cx="12969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86" name="Rectangle 58"/>
          <p:cNvSpPr/>
          <p:nvPr/>
        </p:nvSpPr>
        <p:spPr>
          <a:xfrm>
            <a:off x="395288" y="3933825"/>
            <a:ext cx="8353425" cy="50482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/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会计主管人员：             记账：             稽核：               制单：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87" name="Rectangle 59"/>
          <p:cNvSpPr/>
          <p:nvPr/>
        </p:nvSpPr>
        <p:spPr>
          <a:xfrm>
            <a:off x="395288" y="549275"/>
            <a:ext cx="8353425" cy="2159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/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88" name="Rectangle 60"/>
          <p:cNvSpPr/>
          <p:nvPr/>
        </p:nvSpPr>
        <p:spPr>
          <a:xfrm>
            <a:off x="611188" y="5876925"/>
            <a:ext cx="8208962" cy="5032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pPr lvl="0" algn="l" eaLnBrk="1" hangingPunct="1">
              <a:spcBef>
                <a:spcPct val="2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★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</a:rPr>
              <a:t>专用记账凭证区分为三种颜色，便于区别和使用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8489" name="AutoShape 295"/>
          <p:cNvSpPr/>
          <p:nvPr/>
        </p:nvSpPr>
        <p:spPr>
          <a:xfrm>
            <a:off x="611188" y="695325"/>
            <a:ext cx="1366837" cy="792163"/>
          </a:xfrm>
          <a:prstGeom prst="wedgeRoundRectCallout">
            <a:avLst>
              <a:gd name="adj1" fmla="val -41755"/>
              <a:gd name="adj2" fmla="val 27954"/>
              <a:gd name="adj3" fmla="val 16667"/>
            </a:avLst>
          </a:prstGeom>
          <a:solidFill>
            <a:srgbClr val="CCFFFF"/>
          </a:solidFill>
          <a:ln w="9525" cap="flat" cmpd="sng">
            <a:solidFill>
              <a:srgbClr val="FF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algn="l" eaLnBrk="1" hangingPunct="1">
              <a:spcBef>
                <a:spcPct val="2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★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会计分录凭证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296"/>
          <p:cNvGrpSpPr/>
          <p:nvPr/>
        </p:nvGrpSpPr>
        <p:grpSpPr>
          <a:xfrm>
            <a:off x="2411413" y="4221163"/>
            <a:ext cx="6443662" cy="1584325"/>
            <a:chOff x="1383" y="2931"/>
            <a:chExt cx="4059" cy="998"/>
          </a:xfrm>
        </p:grpSpPr>
        <p:sp>
          <p:nvSpPr>
            <p:cNvPr id="18493" name="AutoShape 297"/>
            <p:cNvSpPr/>
            <p:nvPr/>
          </p:nvSpPr>
          <p:spPr>
            <a:xfrm>
              <a:off x="1383" y="2931"/>
              <a:ext cx="4059" cy="998"/>
            </a:xfrm>
            <a:prstGeom prst="wedgeRectCallout">
              <a:avLst>
                <a:gd name="adj1" fmla="val -18000"/>
                <a:gd name="adj2" fmla="val 49903"/>
              </a:avLst>
            </a:prstGeom>
            <a:solidFill>
              <a:srgbClr val="99FF99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★</a:t>
              </a: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专用记账凭证与账户登记的关系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eaLnBrk="1" hangingPunct="1"/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algn="l"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应付账款                                 固定资产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algn="l"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18 000                     18 000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94" name="Line 298"/>
            <p:cNvSpPr/>
            <p:nvPr/>
          </p:nvSpPr>
          <p:spPr>
            <a:xfrm flipV="1">
              <a:off x="1882" y="3557"/>
              <a:ext cx="127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95" name="Line 299"/>
            <p:cNvSpPr/>
            <p:nvPr/>
          </p:nvSpPr>
          <p:spPr>
            <a:xfrm flipV="1">
              <a:off x="3787" y="3545"/>
              <a:ext cx="127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96" name="Line 300"/>
            <p:cNvSpPr/>
            <p:nvPr/>
          </p:nvSpPr>
          <p:spPr>
            <a:xfrm>
              <a:off x="2517" y="3557"/>
              <a:ext cx="0" cy="3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97" name="Line 301"/>
            <p:cNvSpPr/>
            <p:nvPr/>
          </p:nvSpPr>
          <p:spPr>
            <a:xfrm>
              <a:off x="4480" y="3545"/>
              <a:ext cx="0" cy="3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84270" name="Line 302"/>
          <p:cNvSpPr/>
          <p:nvPr/>
        </p:nvSpPr>
        <p:spPr>
          <a:xfrm>
            <a:off x="2411413" y="2636838"/>
            <a:ext cx="4176712" cy="2447925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84271" name="Line 303"/>
          <p:cNvSpPr/>
          <p:nvPr/>
        </p:nvSpPr>
        <p:spPr>
          <a:xfrm>
            <a:off x="4859338" y="2636838"/>
            <a:ext cx="0" cy="252095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sm" len="lg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2000"/>
                                        <p:tgtEl>
                                          <p:spTgt spid="84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2000"/>
                                        <p:tgtEl>
                                          <p:spTgt spid="84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/>
          <p:nvPr/>
        </p:nvSpPr>
        <p:spPr>
          <a:xfrm>
            <a:off x="538480" y="406400"/>
            <a:ext cx="7992745" cy="115189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l" eaLnBrk="1" hangingPunct="1"/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②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通用记账凭证</a:t>
            </a: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0" algn="l" eaLnBrk="1" hangingPunct="1"/>
            <a:r>
              <a:rPr lang="zh-CN" altLang="en-US" sz="2000" dirty="0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</a:rPr>
              <a:t>    ◆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含义：可用以反映所有经济业务内容的记账凭证。</a:t>
            </a:r>
            <a:endParaRPr lang="zh-CN" altLang="en-US" sz="2000" dirty="0">
              <a:solidFill>
                <a:srgbClr val="6600FF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9459" name="Rectangle 3"/>
          <p:cNvSpPr/>
          <p:nvPr/>
        </p:nvSpPr>
        <p:spPr>
          <a:xfrm>
            <a:off x="538163" y="2032635"/>
            <a:ext cx="8351837" cy="331152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/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通用记账凭证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200×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日                凭证编号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6207" name="Group 191"/>
          <p:cNvGraphicFramePr>
            <a:graphicFrameLocks noGrp="1"/>
          </p:cNvGraphicFramePr>
          <p:nvPr/>
        </p:nvGraphicFramePr>
        <p:xfrm>
          <a:off x="754063" y="2904173"/>
          <a:ext cx="7847013" cy="2308225"/>
        </p:xfrm>
        <a:graphic>
          <a:graphicData uri="http://schemas.openxmlformats.org/drawingml/2006/table">
            <a:tbl>
              <a:tblPr/>
              <a:tblGrid>
                <a:gridCol w="1296987"/>
                <a:gridCol w="1511300"/>
                <a:gridCol w="1152525"/>
                <a:gridCol w="1152525"/>
                <a:gridCol w="1152525"/>
                <a:gridCol w="935038"/>
                <a:gridCol w="646112"/>
              </a:tblGrid>
              <a:tr h="2889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摘    要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借方科目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贷方科目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金额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记账符号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54013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总账科目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明细科目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总账科目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明细科目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vMerge="1">
                  <a:tcPr/>
                </a:tc>
                <a:tc vMerge="1">
                  <a:tcPr/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收到投资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银行存款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实收资本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20 000    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附单据  张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合           计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20 000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9510" name="Line 58"/>
          <p:cNvSpPr/>
          <p:nvPr/>
        </p:nvSpPr>
        <p:spPr>
          <a:xfrm>
            <a:off x="7305675" y="2823210"/>
            <a:ext cx="12969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511" name="Rectangle 59"/>
          <p:cNvSpPr/>
          <p:nvPr/>
        </p:nvSpPr>
        <p:spPr>
          <a:xfrm>
            <a:off x="538163" y="5272723"/>
            <a:ext cx="8353425" cy="50482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/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会计主管人员：      记账：      稽核：     制单：      出纳：     缴领款人：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12" name="Rectangle 61"/>
          <p:cNvSpPr/>
          <p:nvPr/>
        </p:nvSpPr>
        <p:spPr>
          <a:xfrm>
            <a:off x="538163" y="1816735"/>
            <a:ext cx="8353425" cy="2159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/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13" name="AutoShape 60"/>
          <p:cNvSpPr/>
          <p:nvPr/>
        </p:nvSpPr>
        <p:spPr>
          <a:xfrm>
            <a:off x="5794375" y="1600835"/>
            <a:ext cx="3240088" cy="792163"/>
          </a:xfrm>
          <a:prstGeom prst="wedgeRoundRectCallout">
            <a:avLst>
              <a:gd name="adj1" fmla="val 16241"/>
              <a:gd name="adj2" fmla="val -4106"/>
              <a:gd name="adj3" fmla="val 16667"/>
            </a:avLst>
          </a:prstGeom>
          <a:solidFill>
            <a:srgbClr val="99FFCC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algn="l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不区分为三种格式，而是采用统一格式的记账凭证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9514" name="Picture 62"/>
          <p:cNvPicPr>
            <a:picLocks noChangeAspect="1"/>
          </p:cNvPicPr>
          <p:nvPr/>
        </p:nvPicPr>
        <p:blipFill>
          <a:blip r:embed="rId1"/>
          <a:srcRect t="51532"/>
          <a:stretch>
            <a:fillRect/>
          </a:stretch>
        </p:blipFill>
        <p:spPr>
          <a:xfrm>
            <a:off x="7092950" y="260350"/>
            <a:ext cx="1655763" cy="666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515" name="AutoShape 63"/>
          <p:cNvSpPr/>
          <p:nvPr/>
        </p:nvSpPr>
        <p:spPr>
          <a:xfrm>
            <a:off x="7958138" y="692150"/>
            <a:ext cx="1150937" cy="360363"/>
          </a:xfrm>
          <a:prstGeom prst="wedgeRectCallout">
            <a:avLst>
              <a:gd name="adj1" fmla="val -18139"/>
              <a:gd name="adj2" fmla="val 35023"/>
            </a:avLst>
          </a:prstGeom>
          <a:solidFill>
            <a:srgbClr val="66FF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真实凭证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16" name="AutoShape 192"/>
          <p:cNvSpPr/>
          <p:nvPr/>
        </p:nvSpPr>
        <p:spPr>
          <a:xfrm>
            <a:off x="754063" y="1961198"/>
            <a:ext cx="1366837" cy="792162"/>
          </a:xfrm>
          <a:prstGeom prst="wedgeRoundRectCallout">
            <a:avLst>
              <a:gd name="adj1" fmla="val -41755"/>
              <a:gd name="adj2" fmla="val 27954"/>
              <a:gd name="adj3" fmla="val 16667"/>
            </a:avLst>
          </a:prstGeom>
          <a:solidFill>
            <a:srgbClr val="00FF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algn="l" eaLnBrk="1" hangingPunct="1">
              <a:spcBef>
                <a:spcPct val="2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★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会计分录凭证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93"/>
          <p:cNvGrpSpPr/>
          <p:nvPr/>
        </p:nvGrpSpPr>
        <p:grpSpPr>
          <a:xfrm>
            <a:off x="2554288" y="4409123"/>
            <a:ext cx="6443662" cy="1584325"/>
            <a:chOff x="1383" y="2931"/>
            <a:chExt cx="4059" cy="998"/>
          </a:xfrm>
        </p:grpSpPr>
        <p:sp>
          <p:nvSpPr>
            <p:cNvPr id="19520" name="AutoShape 194"/>
            <p:cNvSpPr/>
            <p:nvPr/>
          </p:nvSpPr>
          <p:spPr>
            <a:xfrm>
              <a:off x="1383" y="2931"/>
              <a:ext cx="4059" cy="998"/>
            </a:xfrm>
            <a:prstGeom prst="wedgeRectCallout">
              <a:avLst>
                <a:gd name="adj1" fmla="val -16227"/>
                <a:gd name="adj2" fmla="val 49903"/>
              </a:avLst>
            </a:prstGeom>
            <a:solidFill>
              <a:srgbClr val="99FF99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★</a:t>
              </a: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专用记账凭证与账户登记的关系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eaLnBrk="1" hangingPunct="1"/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algn="l"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实收资本                                 银行存款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algn="l"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20 000                     20 000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521" name="Line 195"/>
            <p:cNvSpPr/>
            <p:nvPr/>
          </p:nvSpPr>
          <p:spPr>
            <a:xfrm flipV="1">
              <a:off x="1882" y="3557"/>
              <a:ext cx="127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522" name="Line 196"/>
            <p:cNvSpPr/>
            <p:nvPr/>
          </p:nvSpPr>
          <p:spPr>
            <a:xfrm flipV="1">
              <a:off x="3787" y="3545"/>
              <a:ext cx="127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523" name="Line 197"/>
            <p:cNvSpPr/>
            <p:nvPr/>
          </p:nvSpPr>
          <p:spPr>
            <a:xfrm>
              <a:off x="2517" y="3557"/>
              <a:ext cx="0" cy="3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524" name="Line 198"/>
            <p:cNvSpPr/>
            <p:nvPr/>
          </p:nvSpPr>
          <p:spPr>
            <a:xfrm>
              <a:off x="4480" y="3545"/>
              <a:ext cx="0" cy="3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86215" name="Line 199"/>
          <p:cNvSpPr/>
          <p:nvPr/>
        </p:nvSpPr>
        <p:spPr>
          <a:xfrm>
            <a:off x="2986088" y="3977323"/>
            <a:ext cx="3600450" cy="1368425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86216" name="Line 200"/>
          <p:cNvSpPr/>
          <p:nvPr/>
        </p:nvSpPr>
        <p:spPr>
          <a:xfrm>
            <a:off x="5146675" y="3977323"/>
            <a:ext cx="0" cy="1368425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sm" len="lg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2000"/>
                                        <p:tgtEl>
                                          <p:spTgt spid="86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2000"/>
                                        <p:tgtEl>
                                          <p:spTgt spid="8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subTitle" idx="1"/>
          </p:nvPr>
        </p:nvSpPr>
        <p:spPr>
          <a:xfrm>
            <a:off x="611505" y="692150"/>
            <a:ext cx="7921625" cy="647065"/>
          </a:xfrm>
        </p:spPr>
        <p:txBody>
          <a:bodyPr vert="horz" wrap="square" lIns="91440" tIns="45720" rIns="91440" bIns="45720" anchor="t"/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kumimoji="1" lang="zh-CN" altLang="en-US" b="1" dirty="0">
                <a:latin typeface="宋体" panose="02010600030101010101" pitchFamily="2" charset="-122"/>
                <a:ea typeface="+mn-ea"/>
                <a:cs typeface="+mn-cs"/>
              </a:rPr>
              <a:t> </a:t>
            </a:r>
            <a:r>
              <a:rPr kumimoji="1" lang="zh-CN" altLang="en-US" sz="2000" dirty="0">
                <a:latin typeface="华文楷体" panose="02010600040101010101" charset="-122"/>
                <a:ea typeface="华文楷体" panose="02010600040101010101" charset="-122"/>
                <a:cs typeface="+mn-cs"/>
              </a:rPr>
              <a:t>（</a:t>
            </a:r>
            <a:r>
              <a:rPr kumimoji="1" lang="en-US" altLang="zh-CN" sz="2000" dirty="0">
                <a:latin typeface="华文楷体" panose="02010600040101010101" charset="-122"/>
                <a:ea typeface="华文楷体" panose="02010600040101010101" charset="-122"/>
                <a:cs typeface="+mn-cs"/>
              </a:rPr>
              <a:t>2</a:t>
            </a:r>
            <a:r>
              <a:rPr kumimoji="1" lang="zh-CN" altLang="en-US" sz="2000" dirty="0">
                <a:latin typeface="华文楷体" panose="02010600040101010101" charset="-122"/>
                <a:ea typeface="华文楷体" panose="02010600040101010101" charset="-122"/>
                <a:cs typeface="+mn-cs"/>
              </a:rPr>
              <a:t>）按记账凭证上填列的会计科目数目分类</a:t>
            </a:r>
            <a:endParaRPr kumimoji="1" lang="zh-CN" altLang="en-US" sz="2000" dirty="0"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03580" y="1660525"/>
            <a:ext cx="2520950" cy="3959860"/>
            <a:chOff x="1190" y="3133"/>
            <a:chExt cx="3970" cy="6236"/>
          </a:xfrm>
        </p:grpSpPr>
        <p:sp>
          <p:nvSpPr>
            <p:cNvPr id="20483" name="AutoShape 16"/>
            <p:cNvSpPr/>
            <p:nvPr/>
          </p:nvSpPr>
          <p:spPr>
            <a:xfrm>
              <a:off x="1190" y="3133"/>
              <a:ext cx="3970" cy="6237"/>
            </a:xfrm>
            <a:prstGeom prst="wedgeRectCallout">
              <a:avLst>
                <a:gd name="adj1" fmla="val 38287"/>
                <a:gd name="adj2" fmla="val -49838"/>
              </a:avLst>
            </a:prstGeom>
            <a:solidFill>
              <a:srgbClr val="FFCCCC"/>
            </a:solidFill>
            <a:ln w="9525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0484" name="Group 43"/>
            <p:cNvGrpSpPr/>
            <p:nvPr/>
          </p:nvGrpSpPr>
          <p:grpSpPr>
            <a:xfrm>
              <a:off x="1645" y="3475"/>
              <a:ext cx="3063" cy="2190"/>
              <a:chOff x="703" y="1344"/>
              <a:chExt cx="1225" cy="876"/>
            </a:xfrm>
          </p:grpSpPr>
          <p:sp>
            <p:nvSpPr>
              <p:cNvPr id="20490" name="AutoShape 18"/>
              <p:cNvSpPr/>
              <p:nvPr/>
            </p:nvSpPr>
            <p:spPr>
              <a:xfrm>
                <a:off x="782" y="1344"/>
                <a:ext cx="1089" cy="317"/>
              </a:xfrm>
              <a:prstGeom prst="wedgeRectCallout">
                <a:avLst>
                  <a:gd name="adj1" fmla="val 18597"/>
                  <a:gd name="adj2" fmla="val 50949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91" name="AutoShape 21"/>
              <p:cNvSpPr/>
              <p:nvPr/>
            </p:nvSpPr>
            <p:spPr>
              <a:xfrm>
                <a:off x="703" y="1676"/>
                <a:ext cx="1225" cy="544"/>
              </a:xfrm>
              <a:prstGeom prst="wedgeRoundRectCallout">
                <a:avLst>
                  <a:gd name="adj1" fmla="val -3065"/>
                  <a:gd name="adj2" fmla="val 50185"/>
                  <a:gd name="adj3" fmla="val 16667"/>
                </a:avLst>
              </a:prstGeom>
              <a:solidFill>
                <a:srgbClr val="00FFFF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r>
                  <a:rPr lang="en-US" altLang="zh-C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 </a:t>
                </a:r>
                <a:r>
                  <a:rPr lang="zh-CN" altLang="en-US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按凭证上填列的</a:t>
                </a:r>
                <a:endParaRPr lang="zh-CN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vl="0" eaLnBrk="1" hangingPunct="1"/>
                <a:r>
                  <a:rPr lang="zh-CN" altLang="en-US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会计科目数目分类</a:t>
                </a:r>
                <a:endParaRPr lang="zh-CN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0485" name="Group 44"/>
            <p:cNvGrpSpPr/>
            <p:nvPr/>
          </p:nvGrpSpPr>
          <p:grpSpPr>
            <a:xfrm>
              <a:off x="1758" y="5778"/>
              <a:ext cx="2745" cy="2607"/>
              <a:chOff x="748" y="2265"/>
              <a:chExt cx="1098" cy="1043"/>
            </a:xfrm>
          </p:grpSpPr>
          <p:sp>
            <p:nvSpPr>
              <p:cNvPr id="20487" name="AutoShape 26"/>
              <p:cNvSpPr/>
              <p:nvPr/>
            </p:nvSpPr>
            <p:spPr>
              <a:xfrm rot="10800000">
                <a:off x="1202" y="2265"/>
                <a:ext cx="272" cy="317"/>
              </a:xfrm>
              <a:prstGeom prst="upArrow">
                <a:avLst>
                  <a:gd name="adj1" fmla="val 50000"/>
                  <a:gd name="adj2" fmla="val 29136"/>
                </a:avLst>
              </a:prstGeom>
              <a:solidFill>
                <a:srgbClr val="CCCCFF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 vert="eaVert"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88" name="AutoShape 27"/>
              <p:cNvSpPr/>
              <p:nvPr/>
            </p:nvSpPr>
            <p:spPr>
              <a:xfrm>
                <a:off x="748" y="2583"/>
                <a:ext cx="1089" cy="317"/>
              </a:xfrm>
              <a:prstGeom prst="wedgeRectCallout">
                <a:avLst>
                  <a:gd name="adj1" fmla="val 49269"/>
                  <a:gd name="adj2" fmla="val -1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单式记账凭证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89" name="AutoShape 28"/>
              <p:cNvSpPr/>
              <p:nvPr/>
            </p:nvSpPr>
            <p:spPr>
              <a:xfrm>
                <a:off x="757" y="2991"/>
                <a:ext cx="1089" cy="317"/>
              </a:xfrm>
              <a:prstGeom prst="wedgeRectCallout">
                <a:avLst>
                  <a:gd name="adj1" fmla="val 22269"/>
                  <a:gd name="adj2" fmla="val 48426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复式记账凭证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0486" name="Rectangle 45"/>
          <p:cNvSpPr/>
          <p:nvPr/>
        </p:nvSpPr>
        <p:spPr>
          <a:xfrm>
            <a:off x="3509645" y="1774190"/>
            <a:ext cx="5111750" cy="212471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l" eaLnBrk="1" hangingPunct="1"/>
            <a:r>
              <a:rPr lang="zh-CN" altLang="en-US" sz="20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①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复式记账凭证</a:t>
            </a: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0" algn="l" eaLnBrk="1" hangingPunct="1"/>
            <a:r>
              <a:rPr lang="zh-CN" altLang="en-US" sz="2000" dirty="0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</a:rPr>
              <a:t>    ▲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含义：在一张凭证上列示每笔经济业务分录所涉及的全部科目，并均作为记账依据的记账凭证。  </a:t>
            </a:r>
            <a:endParaRPr lang="zh-CN" altLang="en-US" sz="2000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lvl="0" algn="l" eaLnBrk="1" hangingPunct="1"/>
            <a:r>
              <a:rPr lang="zh-CN" altLang="en-US" sz="2000" dirty="0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</a:rPr>
              <a:t>    ▲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种类：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  <a:sym typeface="Wingdings" panose="05000000000000000000" pitchFamily="2" charset="2"/>
              </a:rPr>
              <a:t>专用记账凭证和通用记账凭证均为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复式凭证。</a:t>
            </a: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3"/>
          <p:cNvSpPr/>
          <p:nvPr/>
        </p:nvSpPr>
        <p:spPr>
          <a:xfrm>
            <a:off x="539750" y="1412875"/>
            <a:ext cx="7993380" cy="101155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l" eaLnBrk="1" hangingPunct="1">
              <a:spcBef>
                <a:spcPct val="20000"/>
              </a:spcBef>
            </a:pP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</a:rPr>
              <a:t>一、会计凭证的概念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0" algn="l" eaLnBrk="1" hangingPunct="1">
              <a:spcBef>
                <a:spcPct val="20000"/>
              </a:spcBef>
            </a:pP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会计凭证是记录经济业务，明确经济责任，据以登记账簿的书面证明。</a:t>
            </a: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075" name="Rectangle 6"/>
          <p:cNvSpPr/>
          <p:nvPr/>
        </p:nvSpPr>
        <p:spPr>
          <a:xfrm>
            <a:off x="611188" y="679450"/>
            <a:ext cx="7993062" cy="5397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algn="l" eaLnBrk="1" hangingPunct="1"/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</a:rPr>
              <a:t>第一节  会计凭证的意义和种类</a:t>
            </a:r>
            <a:endParaRPr lang="zh-CN" altLang="en-US" sz="3200" b="1" dirty="0">
              <a:solidFill>
                <a:srgbClr val="0000FF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39750" y="2458085"/>
            <a:ext cx="7920990" cy="3239135"/>
            <a:chOff x="963" y="4948"/>
            <a:chExt cx="12474" cy="5101"/>
          </a:xfrm>
        </p:grpSpPr>
        <p:sp>
          <p:nvSpPr>
            <p:cNvPr id="3076" name="AutoShape 8"/>
            <p:cNvSpPr/>
            <p:nvPr/>
          </p:nvSpPr>
          <p:spPr>
            <a:xfrm>
              <a:off x="963" y="5173"/>
              <a:ext cx="12475" cy="4877"/>
            </a:xfrm>
            <a:prstGeom prst="wedgeRectCallout">
              <a:avLst>
                <a:gd name="adj1" fmla="val -49838"/>
                <a:gd name="adj2" fmla="val -44875"/>
              </a:avLst>
            </a:prstGeom>
            <a:solidFill>
              <a:srgbClr val="FFCCCC"/>
            </a:solidFill>
            <a:ln w="9525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35" name="AutoShape 15"/>
            <p:cNvSpPr/>
            <p:nvPr/>
          </p:nvSpPr>
          <p:spPr>
            <a:xfrm>
              <a:off x="3798" y="8573"/>
              <a:ext cx="5102" cy="1247"/>
            </a:xfrm>
            <a:prstGeom prst="wedgeRoundRectCallout">
              <a:avLst>
                <a:gd name="adj1" fmla="val 50296"/>
                <a:gd name="adj2" fmla="val 30963"/>
                <a:gd name="adj3" fmla="val 16667"/>
              </a:avLst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algn="l" eaLnBrk="1" hangingPunct="1"/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★</a:t>
              </a: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经办人员需签名或盖章，以便明确经济责任</a:t>
              </a:r>
              <a:endPara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39" name="AutoShape 19"/>
            <p:cNvSpPr/>
            <p:nvPr/>
          </p:nvSpPr>
          <p:spPr>
            <a:xfrm rot="10800000">
              <a:off x="7148" y="7890"/>
              <a:ext cx="565" cy="683"/>
            </a:xfrm>
            <a:prstGeom prst="upArrow">
              <a:avLst>
                <a:gd name="adj1" fmla="val 50000"/>
                <a:gd name="adj2" fmla="val 30199"/>
              </a:avLst>
            </a:prstGeom>
            <a:solidFill>
              <a:srgbClr val="FFCCCC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" name="Group 26"/>
            <p:cNvGrpSpPr/>
            <p:nvPr/>
          </p:nvGrpSpPr>
          <p:grpSpPr>
            <a:xfrm>
              <a:off x="1758" y="6648"/>
              <a:ext cx="7032" cy="1700"/>
              <a:chOff x="703" y="2343"/>
              <a:chExt cx="2813" cy="680"/>
            </a:xfrm>
          </p:grpSpPr>
          <p:sp>
            <p:nvSpPr>
              <p:cNvPr id="3092" name="AutoShape 10"/>
              <p:cNvSpPr/>
              <p:nvPr/>
            </p:nvSpPr>
            <p:spPr>
              <a:xfrm>
                <a:off x="703" y="2343"/>
                <a:ext cx="862" cy="680"/>
              </a:xfrm>
              <a:prstGeom prst="wedgeRoundRectCallout">
                <a:avLst>
                  <a:gd name="adj1" fmla="val 22856"/>
                  <a:gd name="adj2" fmla="val 50000"/>
                  <a:gd name="adj3" fmla="val 16667"/>
                </a:avLst>
              </a:prstGeom>
              <a:solidFill>
                <a:srgbClr val="99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经济业务（交易或事项）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93" name="Line 23"/>
              <p:cNvSpPr/>
              <p:nvPr/>
            </p:nvSpPr>
            <p:spPr>
              <a:xfrm>
                <a:off x="1565" y="2704"/>
                <a:ext cx="861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3094" name="AutoShape 24"/>
              <p:cNvSpPr/>
              <p:nvPr/>
            </p:nvSpPr>
            <p:spPr>
              <a:xfrm>
                <a:off x="1791" y="2456"/>
                <a:ext cx="454" cy="499"/>
              </a:xfrm>
              <a:prstGeom prst="wedgeRectCallout">
                <a:avLst>
                  <a:gd name="adj1" fmla="val 30838"/>
                  <a:gd name="adj2" fmla="val -2106"/>
                </a:avLst>
              </a:prstGeom>
              <a:noFill/>
              <a:ln w="9525">
                <a:noFill/>
              </a:ln>
            </p:spPr>
            <p:txBody>
              <a:bodyPr/>
              <a:p>
                <a:pPr lvl="0" eaLnBrk="1" hangingPunct="1">
                  <a:lnSpc>
                    <a:spcPct val="80000"/>
                  </a:lnSpc>
                </a:pPr>
                <a:r>
                  <a:rPr lang="zh-CN" altLang="en-US" sz="20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取得</a:t>
                </a:r>
                <a:endParaRPr lang="zh-CN" altLang="en-US" sz="2000" b="1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vl="0" eaLnBrk="1" hangingPunct="1">
                  <a:lnSpc>
                    <a:spcPct val="80000"/>
                  </a:lnSpc>
                </a:pPr>
                <a:endParaRPr lang="zh-CN" altLang="en-US" sz="2000" b="1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vl="0" eaLnBrk="1" hangingPunct="1">
                  <a:lnSpc>
                    <a:spcPct val="80000"/>
                  </a:lnSpc>
                </a:pPr>
                <a:r>
                  <a:rPr lang="zh-CN" altLang="en-US" sz="20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填制</a:t>
                </a:r>
                <a:endParaRPr lang="zh-CN" altLang="en-US" sz="2000" b="1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95" name="AutoShape 11"/>
              <p:cNvSpPr/>
              <p:nvPr/>
            </p:nvSpPr>
            <p:spPr>
              <a:xfrm>
                <a:off x="2427" y="2525"/>
                <a:ext cx="1089" cy="317"/>
              </a:xfrm>
              <a:prstGeom prst="wedgeRectCallout">
                <a:avLst>
                  <a:gd name="adj1" fmla="val -1241"/>
                  <a:gd name="adj2" fmla="val 51894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会计凭证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" name="Group 35"/>
            <p:cNvGrpSpPr/>
            <p:nvPr/>
          </p:nvGrpSpPr>
          <p:grpSpPr>
            <a:xfrm>
              <a:off x="8903" y="6388"/>
              <a:ext cx="4080" cy="2185"/>
              <a:chOff x="3561" y="2239"/>
              <a:chExt cx="1542" cy="874"/>
            </a:xfrm>
          </p:grpSpPr>
          <p:sp>
            <p:nvSpPr>
              <p:cNvPr id="3083" name="AutoShape 13"/>
              <p:cNvSpPr/>
              <p:nvPr/>
            </p:nvSpPr>
            <p:spPr>
              <a:xfrm>
                <a:off x="3696" y="2615"/>
                <a:ext cx="545" cy="136"/>
              </a:xfrm>
              <a:custGeom>
                <a:avLst/>
                <a:gdLst>
                  <a:gd name="txL" fmla="*/ 3369 w 21600"/>
                  <a:gd name="txT" fmla="*/ 5400 h 21600"/>
                  <a:gd name="txR" fmla="*/ 18905 w 21600"/>
                  <a:gd name="txB" fmla="*/ 16200 h 21600"/>
                </a:gdLst>
                <a:ahLst/>
                <a:cxnLst>
                  <a:cxn ang="17694720">
                    <a:pos x="0" y="0"/>
                  </a:cxn>
                  <a:cxn ang="11796480">
                    <a:pos x="0" y="0"/>
                  </a:cxn>
                  <a:cxn ang="589824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solidFill>
                <a:srgbClr val="00FFFF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84" name="AutoShape 25"/>
              <p:cNvSpPr/>
              <p:nvPr/>
            </p:nvSpPr>
            <p:spPr>
              <a:xfrm>
                <a:off x="3561" y="2387"/>
                <a:ext cx="816" cy="227"/>
              </a:xfrm>
              <a:prstGeom prst="wedgeRectCallout">
                <a:avLst>
                  <a:gd name="adj1" fmla="val 17157"/>
                  <a:gd name="adj2" fmla="val 55287"/>
                </a:avLst>
              </a:prstGeom>
              <a:noFill/>
              <a:ln w="9525">
                <a:noFill/>
              </a:ln>
            </p:spPr>
            <p:txBody>
              <a:bodyPr/>
              <a:p>
                <a:pPr lvl="0" eaLnBrk="1" hangingPunct="1">
                  <a:lnSpc>
                    <a:spcPct val="80000"/>
                  </a:lnSpc>
                </a:pPr>
                <a:r>
                  <a:rPr lang="zh-CN" altLang="en-US" sz="20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登记账簿</a:t>
                </a:r>
                <a:endParaRPr lang="zh-CN" altLang="en-US" sz="2000" b="1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085" name="Group 28"/>
              <p:cNvGrpSpPr/>
              <p:nvPr/>
            </p:nvGrpSpPr>
            <p:grpSpPr>
              <a:xfrm>
                <a:off x="4411" y="2239"/>
                <a:ext cx="692" cy="874"/>
                <a:chOff x="555" y="2093"/>
                <a:chExt cx="692" cy="874"/>
              </a:xfrm>
            </p:grpSpPr>
            <p:grpSp>
              <p:nvGrpSpPr>
                <p:cNvPr id="3086" name="Group 29"/>
                <p:cNvGrpSpPr/>
                <p:nvPr/>
              </p:nvGrpSpPr>
              <p:grpSpPr>
                <a:xfrm>
                  <a:off x="567" y="2093"/>
                  <a:ext cx="680" cy="862"/>
                  <a:chOff x="4148" y="2206"/>
                  <a:chExt cx="773" cy="998"/>
                </a:xfrm>
              </p:grpSpPr>
              <p:sp>
                <p:nvSpPr>
                  <p:cNvPr id="3090" name="AutoShape 30"/>
                  <p:cNvSpPr/>
                  <p:nvPr/>
                </p:nvSpPr>
                <p:spPr>
                  <a:xfrm>
                    <a:off x="4151" y="2206"/>
                    <a:ext cx="770" cy="997"/>
                  </a:xfrm>
                  <a:prstGeom prst="cube">
                    <a:avLst>
                      <a:gd name="adj" fmla="val 5287"/>
                    </a:avLst>
                  </a:prstGeom>
                  <a:solidFill>
                    <a:schemeClr val="bg1"/>
                  </a:solidFill>
                  <a:ln w="9525" cap="flat" cmpd="sng">
                    <a:solidFill>
                      <a:srgbClr val="99CCF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lvl="0" eaLnBrk="1" hangingPunct="1"/>
                    <a:endPara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pic>
                <p:nvPicPr>
                  <p:cNvPr id="3091" name="Picture 31" descr="204E207C"/>
                  <p:cNvPicPr>
                    <a:picLocks noChangeAspect="1"/>
                  </p:cNvPicPr>
                  <p:nvPr/>
                </p:nvPicPr>
                <p:blipFill>
                  <a:blip r:embed="rId1"/>
                  <a:stretch>
                    <a:fillRect/>
                  </a:stretch>
                </p:blipFill>
                <p:spPr>
                  <a:xfrm>
                    <a:off x="4148" y="2251"/>
                    <a:ext cx="728" cy="953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99CCF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pic>
            </p:grpSp>
            <p:pic>
              <p:nvPicPr>
                <p:cNvPr id="3087" name="Picture 32" descr="204E207C"/>
                <p:cNvPicPr>
                  <a:picLocks noChangeAspect="1"/>
                </p:cNvPicPr>
                <p:nvPr/>
              </p:nvPicPr>
              <p:blipFill>
                <a:blip r:embed="rId2"/>
                <a:srcRect t="93991" r="-5205" b="745"/>
                <a:stretch>
                  <a:fillRect/>
                </a:stretch>
              </p:blipFill>
              <p:spPr>
                <a:xfrm>
                  <a:off x="555" y="2144"/>
                  <a:ext cx="690" cy="82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pic>
              <p:nvPicPr>
                <p:cNvPr id="3088" name="Picture 3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8" y="2524"/>
                  <a:ext cx="435" cy="32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3089" name="AutoShape 34"/>
                <p:cNvSpPr/>
                <p:nvPr/>
              </p:nvSpPr>
              <p:spPr>
                <a:xfrm>
                  <a:off x="666" y="2172"/>
                  <a:ext cx="438" cy="235"/>
                </a:xfrm>
                <a:prstGeom prst="flowChartAlternateProcess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lvl="0" eaLnBrk="1" hangingPunct="1"/>
                  <a:r>
                    <a:rPr lang="zh-CN" altLang="en-US" sz="16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账  簿</a:t>
                  </a:r>
                  <a:endParaRPr lang="zh-CN" altLang="en-US" sz="16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56356" name="AutoShape 36"/>
            <p:cNvSpPr/>
            <p:nvPr/>
          </p:nvSpPr>
          <p:spPr>
            <a:xfrm>
              <a:off x="4138" y="5513"/>
              <a:ext cx="4650" cy="1247"/>
            </a:xfrm>
            <a:prstGeom prst="wedgeRoundRectCallout">
              <a:avLst>
                <a:gd name="adj1" fmla="val 49787"/>
                <a:gd name="adj2" fmla="val 30963"/>
                <a:gd name="adj3" fmla="val 16667"/>
              </a:avLst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algn="l" eaLnBrk="1" hangingPunct="1"/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★</a:t>
              </a: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主要记录经济业务发生时间、内容等</a:t>
              </a:r>
              <a:endPara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57" name="AutoShape 37"/>
            <p:cNvSpPr/>
            <p:nvPr/>
          </p:nvSpPr>
          <p:spPr>
            <a:xfrm>
              <a:off x="9240" y="4948"/>
              <a:ext cx="3233" cy="1247"/>
            </a:xfrm>
            <a:prstGeom prst="wedgeRoundRectCallout">
              <a:avLst>
                <a:gd name="adj1" fmla="val 50468"/>
                <a:gd name="adj2" fmla="val 38977"/>
                <a:gd name="adj3" fmla="val 16667"/>
              </a:avLst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algn="l" eaLnBrk="1" hangingPunct="1"/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★</a:t>
              </a: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登记账簿的依据</a:t>
              </a:r>
              <a:endPara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subTitle" idx="1"/>
          </p:nvPr>
        </p:nvSpPr>
        <p:spPr>
          <a:xfrm>
            <a:off x="539750" y="692150"/>
            <a:ext cx="8209280" cy="807085"/>
          </a:xfrm>
        </p:spPr>
        <p:txBody>
          <a:bodyPr vert="horz" wrap="square" lIns="91440" tIns="45720" rIns="91440" bIns="45720" anchor="t"/>
          <a:p>
            <a:pPr algn="l" eaLnBrk="1" hangingPunct="1">
              <a:spcBef>
                <a:spcPct val="0"/>
              </a:spcBef>
            </a:pPr>
            <a:r>
              <a:rPr kumimoji="1" lang="en-US" altLang="zh-CN" sz="20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【</a:t>
            </a:r>
            <a:r>
              <a:rPr kumimoji="1" lang="zh-CN" altLang="en-US" sz="2000" dirty="0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例</a:t>
            </a:r>
            <a:r>
              <a:rPr kumimoji="1" lang="en-US" altLang="zh-CN" sz="20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】</a:t>
            </a:r>
            <a:r>
              <a:rPr kumimoji="1" lang="zh-CN" altLang="en-US" sz="2000" dirty="0">
                <a:latin typeface="华文楷体" panose="02010600040101010101" charset="-122"/>
                <a:ea typeface="华文楷体" panose="02010600040101010101" charset="-122"/>
                <a:cs typeface="+mn-cs"/>
              </a:rPr>
              <a:t>收回购买企业前欠购买产品货款计</a:t>
            </a:r>
            <a:r>
              <a:rPr kumimoji="1" lang="en-US" altLang="zh-CN" sz="2000" dirty="0">
                <a:latin typeface="华文楷体" panose="02010600040101010101" charset="-122"/>
                <a:ea typeface="华文楷体" panose="02010600040101010101" charset="-122"/>
                <a:cs typeface="+mn-cs"/>
              </a:rPr>
              <a:t>23 400</a:t>
            </a:r>
            <a:r>
              <a:rPr kumimoji="1" lang="zh-CN" altLang="en-US" sz="2000" dirty="0">
                <a:latin typeface="华文楷体" panose="02010600040101010101" charset="-122"/>
                <a:ea typeface="华文楷体" panose="02010600040101010101" charset="-122"/>
                <a:cs typeface="+mn-cs"/>
              </a:rPr>
              <a:t>元，已存入银行。凭证及分录为：</a:t>
            </a:r>
            <a:endParaRPr kumimoji="1" lang="zh-CN" altLang="en-US" sz="2000" dirty="0"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</p:txBody>
      </p:sp>
      <p:sp>
        <p:nvSpPr>
          <p:cNvPr id="21507" name="Rectangle 6"/>
          <p:cNvSpPr/>
          <p:nvPr/>
        </p:nvSpPr>
        <p:spPr>
          <a:xfrm>
            <a:off x="395288" y="2276475"/>
            <a:ext cx="8351837" cy="331152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/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                      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凭证编号：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收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200×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日            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3616" name="Group 64"/>
          <p:cNvGraphicFramePr>
            <a:graphicFrameLocks noGrp="1"/>
          </p:cNvGraphicFramePr>
          <p:nvPr/>
        </p:nvGraphicFramePr>
        <p:xfrm>
          <a:off x="755650" y="3141663"/>
          <a:ext cx="7702550" cy="2266950"/>
        </p:xfrm>
        <a:graphic>
          <a:graphicData uri="http://schemas.openxmlformats.org/drawingml/2006/table">
            <a:tbl>
              <a:tblPr/>
              <a:tblGrid>
                <a:gridCol w="1512888"/>
                <a:gridCol w="647700"/>
                <a:gridCol w="719137"/>
                <a:gridCol w="1657350"/>
                <a:gridCol w="1150938"/>
                <a:gridCol w="1296987"/>
                <a:gridCol w="717550"/>
              </a:tblGrid>
              <a:tr h="2889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摘    要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结算方式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票号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金    额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记账符号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54013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总账科目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明细科目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vMerge="1">
                  <a:tcPr/>
                </a:tc>
                <a:tc vMerge="1">
                  <a:tcPr/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收回货款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2543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附单据                           张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  合       计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1557" name="Rectangle 57"/>
          <p:cNvSpPr/>
          <p:nvPr/>
        </p:nvSpPr>
        <p:spPr>
          <a:xfrm>
            <a:off x="395288" y="5516563"/>
            <a:ext cx="8353425" cy="50482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/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会计主管人员：     记账：     稽核：     制单：     出纳：     交款人：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58" name="Rectangle 58"/>
          <p:cNvSpPr/>
          <p:nvPr/>
        </p:nvSpPr>
        <p:spPr>
          <a:xfrm>
            <a:off x="323850" y="2060575"/>
            <a:ext cx="8424863" cy="2159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/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621" name="AutoShape 69"/>
          <p:cNvSpPr/>
          <p:nvPr/>
        </p:nvSpPr>
        <p:spPr>
          <a:xfrm>
            <a:off x="3565525" y="4270375"/>
            <a:ext cx="2806700" cy="1030288"/>
          </a:xfrm>
          <a:prstGeom prst="wedgeRoundRectCallout">
            <a:avLst>
              <a:gd name="adj1" fmla="val -40273"/>
              <a:gd name="adj2" fmla="val -28120"/>
              <a:gd name="adj3" fmla="val 16667"/>
            </a:avLst>
          </a:prstGeom>
          <a:solidFill>
            <a:srgbClr val="00FF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l" eaLnBrk="1" hangingPunct="1"/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★ </a:t>
            </a: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在一张记账凭证上编</a:t>
            </a:r>
            <a:endParaRPr lang="zh-CN" altLang="en-US" sz="1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l" eaLnBrk="1" hangingPunct="1"/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制出一笔业务的完整分录</a:t>
            </a:r>
            <a:endParaRPr lang="zh-CN" altLang="en-US" sz="1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l" eaLnBrk="1" hangingPunct="1"/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复式记账凭证</a:t>
            </a:r>
            <a:endParaRPr lang="zh-CN" altLang="en-US" sz="1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60" name="Line 56"/>
          <p:cNvSpPr/>
          <p:nvPr/>
        </p:nvSpPr>
        <p:spPr>
          <a:xfrm>
            <a:off x="6989763" y="2997200"/>
            <a:ext cx="1296987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629" name="Rectangle 77"/>
          <p:cNvSpPr/>
          <p:nvPr/>
        </p:nvSpPr>
        <p:spPr>
          <a:xfrm>
            <a:off x="3163888" y="2205038"/>
            <a:ext cx="21621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收款记账凭证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81"/>
          <p:cNvGrpSpPr/>
          <p:nvPr/>
        </p:nvGrpSpPr>
        <p:grpSpPr>
          <a:xfrm>
            <a:off x="3851275" y="2636838"/>
            <a:ext cx="4321175" cy="2736850"/>
            <a:chOff x="2381" y="1661"/>
            <a:chExt cx="2722" cy="1724"/>
          </a:xfrm>
        </p:grpSpPr>
        <p:sp>
          <p:nvSpPr>
            <p:cNvPr id="21563" name="AutoShape 70"/>
            <p:cNvSpPr/>
            <p:nvPr/>
          </p:nvSpPr>
          <p:spPr>
            <a:xfrm>
              <a:off x="4468" y="1661"/>
              <a:ext cx="635" cy="227"/>
            </a:xfrm>
            <a:prstGeom prst="flowChartProcess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eaLnBrk="1" hangingPunct="1"/>
              <a:r>
                <a:rPr lang="zh-CN" altLang="en-US" sz="18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银行存款</a:t>
              </a:r>
              <a:endPara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64" name="AutoShape 71"/>
            <p:cNvSpPr/>
            <p:nvPr/>
          </p:nvSpPr>
          <p:spPr>
            <a:xfrm>
              <a:off x="2381" y="2411"/>
              <a:ext cx="862" cy="272"/>
            </a:xfrm>
            <a:prstGeom prst="flowChartProcess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eaLnBrk="1" hangingPunct="1"/>
              <a:r>
                <a:rPr lang="zh-CN" altLang="en-US" sz="18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应收账款</a:t>
              </a:r>
              <a:endPara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65" name="AutoShape 73"/>
            <p:cNvSpPr/>
            <p:nvPr/>
          </p:nvSpPr>
          <p:spPr>
            <a:xfrm>
              <a:off x="4241" y="2480"/>
              <a:ext cx="635" cy="203"/>
            </a:xfrm>
            <a:prstGeom prst="flowChartProcess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eaLnBrk="1" hangingPunct="1"/>
              <a:r>
                <a:rPr lang="en-US" altLang="zh-CN" sz="18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23 400</a:t>
              </a:r>
              <a:endPara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66" name="AutoShape 75"/>
            <p:cNvSpPr/>
            <p:nvPr/>
          </p:nvSpPr>
          <p:spPr>
            <a:xfrm>
              <a:off x="4241" y="3182"/>
              <a:ext cx="635" cy="203"/>
            </a:xfrm>
            <a:prstGeom prst="flowChartProcess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eaLnBrk="1" hangingPunct="1"/>
              <a:r>
                <a:rPr lang="en-US" altLang="zh-CN" sz="18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23 400</a:t>
              </a:r>
              <a:endPara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67" name="AutoShape 79"/>
            <p:cNvSpPr/>
            <p:nvPr/>
          </p:nvSpPr>
          <p:spPr>
            <a:xfrm>
              <a:off x="3651" y="1661"/>
              <a:ext cx="635" cy="227"/>
            </a:xfrm>
            <a:prstGeom prst="flowChartProcess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eaLnBrk="1" hangingPunct="1"/>
              <a:r>
                <a:rPr lang="zh-CN" altLang="en-US" sz="18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借方科目：</a:t>
              </a:r>
              <a:endPara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68" name="AutoShape 80"/>
            <p:cNvSpPr/>
            <p:nvPr/>
          </p:nvSpPr>
          <p:spPr>
            <a:xfrm>
              <a:off x="2880" y="1969"/>
              <a:ext cx="635" cy="227"/>
            </a:xfrm>
            <a:prstGeom prst="flowChartProcess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eaLnBrk="1" hangingPunct="1"/>
              <a:r>
                <a:rPr lang="zh-CN" altLang="en-US" sz="18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贷方科目</a:t>
              </a:r>
              <a:endPara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236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236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236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repeatCount="2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21" grpId="0" animBg="1"/>
      <p:bldP spid="236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subTitle" idx="1"/>
          </p:nvPr>
        </p:nvSpPr>
        <p:spPr>
          <a:xfrm>
            <a:off x="323215" y="1098550"/>
            <a:ext cx="8424545" cy="2000250"/>
          </a:xfrm>
        </p:spPr>
        <p:txBody>
          <a:bodyPr vert="horz" wrap="square" lIns="91440" tIns="45720" rIns="91440" bIns="45720" anchor="t"/>
          <a:p>
            <a:pPr algn="l" eaLnBrk="1" hangingPunct="1">
              <a:spcBef>
                <a:spcPct val="0"/>
              </a:spcBef>
            </a:pPr>
            <a:r>
              <a:rPr kumimoji="1" lang="en-US" altLang="zh-CN" sz="20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②</a:t>
            </a:r>
            <a:r>
              <a:rPr kumimoji="1" lang="zh-CN" altLang="en-US" sz="2000" dirty="0">
                <a:latin typeface="华文楷体" panose="02010600040101010101" charset="-122"/>
                <a:ea typeface="华文楷体" panose="02010600040101010101" charset="-122"/>
                <a:cs typeface="+mn-cs"/>
              </a:rPr>
              <a:t>单式记账凭证</a:t>
            </a:r>
            <a:endParaRPr kumimoji="1" lang="zh-CN" altLang="en-US" sz="2000" dirty="0"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  <a:p>
            <a:pPr algn="l" eaLnBrk="1" hangingPunct="1">
              <a:spcBef>
                <a:spcPct val="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    ▲</a:t>
            </a:r>
            <a:r>
              <a:rPr kumimoji="1" lang="zh-CN" altLang="en-US" sz="2000" dirty="0">
                <a:latin typeface="华文楷体" panose="02010600040101010101" charset="-122"/>
                <a:ea typeface="华文楷体" panose="02010600040101010101" charset="-122"/>
                <a:cs typeface="+mn-cs"/>
              </a:rPr>
              <a:t>含义：按每笔经济业务所涉及科目的数量分别填制凭证的一种记账凭证。</a:t>
            </a:r>
            <a:endParaRPr kumimoji="1" lang="zh-CN" altLang="en-US" sz="2000" dirty="0"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  <a:p>
            <a:pPr algn="l" eaLnBrk="1" hangingPunct="1">
              <a:spcBef>
                <a:spcPct val="0"/>
              </a:spcBef>
            </a:pPr>
            <a:r>
              <a:rPr kumimoji="1" lang="zh-CN" altLang="en-US" sz="2000" dirty="0">
                <a:latin typeface="华文楷体" panose="02010600040101010101" charset="-122"/>
                <a:ea typeface="华文楷体" panose="02010600040101010101" charset="-122"/>
                <a:cs typeface="+mn-cs"/>
              </a:rPr>
              <a:t>    </a:t>
            </a:r>
            <a:r>
              <a:rPr kumimoji="1" lang="zh-CN" altLang="en-US" sz="20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★</a:t>
            </a:r>
            <a:r>
              <a:rPr kumimoji="1" lang="zh-CN" altLang="en-US" sz="2000" dirty="0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即一笔业务的分录中有几个对应科目，就需要填写几张记账凭证。</a:t>
            </a:r>
            <a:endParaRPr kumimoji="1" lang="zh-CN" altLang="en-US" sz="2000" dirty="0">
              <a:solidFill>
                <a:srgbClr val="0000FF"/>
              </a:solidFill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  <a:p>
            <a:pPr algn="l" eaLnBrk="1" hangingPunct="1">
              <a:spcBef>
                <a:spcPct val="0"/>
              </a:spcBef>
            </a:pPr>
            <a:r>
              <a:rPr kumimoji="1" lang="zh-CN" altLang="en-US" sz="2000" dirty="0">
                <a:latin typeface="华文楷体" panose="02010600040101010101" charset="-122"/>
                <a:ea typeface="华文楷体" panose="02010600040101010101" charset="-122"/>
                <a:cs typeface="+mn-cs"/>
              </a:rPr>
              <a:t>    </a:t>
            </a:r>
            <a:r>
              <a:rPr kumimoji="1" lang="zh-CN" altLang="en-US" sz="2000" dirty="0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▲</a:t>
            </a:r>
            <a:r>
              <a:rPr kumimoji="1" lang="zh-CN" altLang="en-US" sz="2000" dirty="0">
                <a:latin typeface="华文楷体" panose="02010600040101010101" charset="-122"/>
                <a:ea typeface="华文楷体" panose="02010600040101010101" charset="-122"/>
                <a:cs typeface="+mn-cs"/>
              </a:rPr>
              <a:t>种类：借项记账凭证、贷项记账凭证。</a:t>
            </a:r>
            <a:endParaRPr kumimoji="1" lang="zh-CN" altLang="en-US" sz="2000" dirty="0"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</p:txBody>
      </p:sp>
      <p:sp>
        <p:nvSpPr>
          <p:cNvPr id="22531" name="Rectangle 15"/>
          <p:cNvSpPr/>
          <p:nvPr/>
        </p:nvSpPr>
        <p:spPr>
          <a:xfrm>
            <a:off x="323215" y="3098800"/>
            <a:ext cx="8208963" cy="22320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l" eaLnBrk="1" hangingPunct="1"/>
            <a:r>
              <a:rPr lang="en-US" altLang="zh-CN" sz="20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【</a:t>
            </a:r>
            <a:r>
              <a:rPr lang="zh-CN" altLang="en-US" sz="2000" dirty="0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</a:rPr>
              <a:t>例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】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收回购买企业前欠购买产品货款计</a:t>
            </a:r>
            <a:r>
              <a:rPr lang="en-US" altLang="zh-CN" sz="2000" dirty="0">
                <a:latin typeface="华文楷体" panose="02010600040101010101" charset="-122"/>
                <a:ea typeface="华文楷体" panose="02010600040101010101" charset="-122"/>
              </a:rPr>
              <a:t>23 400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元，已存入银行。</a:t>
            </a: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0" algn="l" eaLnBrk="1" hangingPunct="1"/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    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★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对该业务需填制借项、贷项两张记账凭证才能编制出完整分录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  <a:sym typeface="Wingdings" panose="05000000000000000000" pitchFamily="2" charset="2"/>
              </a:rPr>
              <a:t>（</a:t>
            </a:r>
            <a:r>
              <a:rPr lang="zh-CN" altLang="en-US" sz="2000" dirty="0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sym typeface="Wingdings" panose="05000000000000000000" pitchFamily="2" charset="2"/>
              </a:rPr>
              <a:t>参见下页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  <a:sym typeface="Wingdings" panose="05000000000000000000" pitchFamily="2" charset="2"/>
              </a:rPr>
              <a:t>）。</a:t>
            </a:r>
            <a:endParaRPr lang="zh-CN" altLang="en-US" sz="2000" dirty="0">
              <a:latin typeface="华文楷体" panose="02010600040101010101" charset="-122"/>
              <a:ea typeface="华文楷体" panose="02010600040101010101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10" name="Rectangle 10"/>
          <p:cNvSpPr>
            <a:spLocks noGrp="1"/>
          </p:cNvSpPr>
          <p:nvPr>
            <p:ph type="subTitle" idx="1"/>
          </p:nvPr>
        </p:nvSpPr>
        <p:spPr>
          <a:xfrm>
            <a:off x="612775" y="3357563"/>
            <a:ext cx="7704138" cy="431800"/>
          </a:xfrm>
          <a:solidFill>
            <a:srgbClr val="CCFFFF">
              <a:alpha val="100000"/>
            </a:srgbClr>
          </a:solidFill>
          <a:ln>
            <a:solidFill>
              <a:schemeClr val="tx1">
                <a:alpha val="100000"/>
              </a:schemeClr>
            </a:solidFill>
            <a:prstDash val="sysDot"/>
            <a:miter/>
          </a:ln>
        </p:spPr>
        <p:txBody>
          <a:bodyPr vert="horz" wrap="square" lIns="91440" tIns="45720" rIns="91440" bIns="45720" anchor="t"/>
          <a:p>
            <a:pPr algn="l" eaLnBrk="1" hangingPunct="1"/>
            <a:r>
              <a:rPr kumimoji="1"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+mn-ea"/>
                <a:cs typeface="+mn-cs"/>
              </a:rPr>
              <a:t>  </a:t>
            </a:r>
            <a:r>
              <a:rPr kumimoji="1"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★</a:t>
            </a:r>
            <a:r>
              <a:rPr kumimoji="1"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+mn-ea"/>
                <a:cs typeface="+mn-cs"/>
              </a:rPr>
              <a:t>虽然在凭证上也列示对应科目，但只作参考不作为记账依据。</a:t>
            </a:r>
            <a:endParaRPr kumimoji="1" lang="zh-CN" altLang="en-US" sz="2000" b="1" dirty="0">
              <a:solidFill>
                <a:srgbClr val="0000FF"/>
              </a:solidFill>
              <a:latin typeface="宋体" panose="02010600030101010101" pitchFamily="2" charset="-122"/>
              <a:ea typeface="+mn-ea"/>
              <a:cs typeface="+mn-cs"/>
            </a:endParaRPr>
          </a:p>
        </p:txBody>
      </p:sp>
      <p:grpSp>
        <p:nvGrpSpPr>
          <p:cNvPr id="23555" name="Group 38"/>
          <p:cNvGrpSpPr/>
          <p:nvPr/>
        </p:nvGrpSpPr>
        <p:grpSpPr>
          <a:xfrm>
            <a:off x="684213" y="260350"/>
            <a:ext cx="7848600" cy="2881313"/>
            <a:chOff x="431" y="164"/>
            <a:chExt cx="4944" cy="1815"/>
          </a:xfrm>
        </p:grpSpPr>
        <p:pic>
          <p:nvPicPr>
            <p:cNvPr id="23573" name="Picture 18" descr="capt4-18"/>
            <p:cNvPicPr>
              <a:picLocks noChangeAspect="1"/>
            </p:cNvPicPr>
            <p:nvPr/>
          </p:nvPicPr>
          <p:blipFill>
            <a:blip r:embed="rId1"/>
            <a:srcRect t="8134" b="6349"/>
            <a:stretch>
              <a:fillRect/>
            </a:stretch>
          </p:blipFill>
          <p:spPr>
            <a:xfrm>
              <a:off x="431" y="164"/>
              <a:ext cx="4944" cy="18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3574" name="Text Box 19"/>
            <p:cNvSpPr txBox="1"/>
            <p:nvPr/>
          </p:nvSpPr>
          <p:spPr>
            <a:xfrm>
              <a:off x="4666" y="357"/>
              <a:ext cx="296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1" hangingPunct="1">
                <a:spcBef>
                  <a:spcPct val="50000"/>
                </a:spcBef>
              </a:pPr>
              <a:r>
                <a:rPr lang="zh-CN" altLang="en-US" sz="10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zh-CN" altLang="en-US" sz="1200" dirty="0"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  <a:r>
                <a:rPr lang="en-US" altLang="zh-CN" sz="1200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1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75" name="AutoShape 20"/>
            <p:cNvSpPr/>
            <p:nvPr/>
          </p:nvSpPr>
          <p:spPr>
            <a:xfrm>
              <a:off x="1717" y="387"/>
              <a:ext cx="690" cy="134"/>
            </a:xfrm>
            <a:prstGeom prst="wedgeRectCallout">
              <a:avLst>
                <a:gd name="adj1" fmla="val -3190"/>
                <a:gd name="adj2" fmla="val 9704"/>
              </a:avLst>
            </a:prstGeom>
            <a:solidFill>
              <a:srgbClr val="FFFF99"/>
            </a:solidFill>
            <a:ln w="9525">
              <a:noFill/>
            </a:ln>
          </p:spPr>
          <p:txBody>
            <a:bodyPr/>
            <a:p>
              <a:pPr lvl="0" algn="l" eaLnBrk="1" hangingPunct="1"/>
              <a:endPara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76" name="AutoShape 21"/>
            <p:cNvSpPr/>
            <p:nvPr/>
          </p:nvSpPr>
          <p:spPr>
            <a:xfrm>
              <a:off x="640" y="815"/>
              <a:ext cx="816" cy="211"/>
            </a:xfrm>
            <a:prstGeom prst="wedgeRectCallout">
              <a:avLst>
                <a:gd name="adj1" fmla="val -27574"/>
                <a:gd name="adj2" fmla="val -28199"/>
              </a:avLst>
            </a:prstGeom>
            <a:solidFill>
              <a:srgbClr val="FFFF99"/>
            </a:solidFill>
            <a:ln w="9525">
              <a:noFill/>
            </a:ln>
          </p:spPr>
          <p:txBody>
            <a:bodyPr/>
            <a:p>
              <a:pPr lvl="0" algn="l" eaLnBrk="1" hangingPunct="1"/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收回账款</a:t>
              </a:r>
              <a:endPara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77" name="AutoShape 23"/>
            <p:cNvSpPr/>
            <p:nvPr/>
          </p:nvSpPr>
          <p:spPr>
            <a:xfrm>
              <a:off x="4262" y="340"/>
              <a:ext cx="726" cy="181"/>
            </a:xfrm>
            <a:prstGeom prst="wedgeRectCallout">
              <a:avLst>
                <a:gd name="adj1" fmla="val 12810"/>
                <a:gd name="adj2" fmla="val -25690"/>
              </a:avLst>
            </a:prstGeom>
            <a:solidFill>
              <a:srgbClr val="FFFF99"/>
            </a:solidFill>
            <a:ln w="9525">
              <a:noFill/>
            </a:ln>
          </p:spPr>
          <p:txBody>
            <a:bodyPr/>
            <a:p>
              <a:pPr lvl="0" algn="l" eaLnBrk="1" hangingPunct="1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编号</a:t>
              </a:r>
              <a:r>
                <a: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1—1/2</a:t>
              </a:r>
              <a:endPara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578" name="AutoShape 27"/>
            <p:cNvSpPr/>
            <p:nvPr/>
          </p:nvSpPr>
          <p:spPr>
            <a:xfrm>
              <a:off x="1519" y="811"/>
              <a:ext cx="816" cy="215"/>
            </a:xfrm>
            <a:prstGeom prst="wedgeRectCallout">
              <a:avLst>
                <a:gd name="adj1" fmla="val -27574"/>
                <a:gd name="adj2" fmla="val -28606"/>
              </a:avLst>
            </a:prstGeom>
            <a:solidFill>
              <a:srgbClr val="FFFF99"/>
            </a:solidFill>
            <a:ln w="9525">
              <a:noFill/>
            </a:ln>
          </p:spPr>
          <p:txBody>
            <a:bodyPr/>
            <a:p>
              <a:pPr lvl="0" algn="l" eaLnBrk="1" hangingPunct="1"/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银行存款</a:t>
              </a:r>
              <a:endPara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79" name="AutoShape 28"/>
            <p:cNvSpPr/>
            <p:nvPr/>
          </p:nvSpPr>
          <p:spPr>
            <a:xfrm>
              <a:off x="3878" y="811"/>
              <a:ext cx="544" cy="170"/>
            </a:xfrm>
            <a:prstGeom prst="wedgeRectCallout">
              <a:avLst>
                <a:gd name="adj1" fmla="val -16361"/>
                <a:gd name="adj2" fmla="val -22940"/>
              </a:avLst>
            </a:prstGeom>
            <a:solidFill>
              <a:srgbClr val="FFFF99"/>
            </a:solidFill>
            <a:ln w="9525">
              <a:noFill/>
            </a:ln>
          </p:spPr>
          <p:txBody>
            <a:bodyPr/>
            <a:p>
              <a:pPr lvl="0" algn="l" eaLnBrk="1" hangingPunct="1"/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23 400</a:t>
              </a:r>
              <a:endPara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80" name="AutoShape 24"/>
            <p:cNvSpPr/>
            <p:nvPr/>
          </p:nvSpPr>
          <p:spPr>
            <a:xfrm>
              <a:off x="2200" y="1118"/>
              <a:ext cx="771" cy="271"/>
            </a:xfrm>
            <a:prstGeom prst="wedgeRectCallout">
              <a:avLst>
                <a:gd name="adj1" fmla="val -59338"/>
                <a:gd name="adj2" fmla="val -109042"/>
              </a:avLst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algn="l" eaLnBrk="1" hangingPunct="1"/>
              <a:r>
                <a:rPr lang="zh-CN" altLang="en-US" sz="20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借方科目</a:t>
              </a:r>
              <a:endPara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3556" name="Group 37"/>
          <p:cNvGrpSpPr/>
          <p:nvPr/>
        </p:nvGrpSpPr>
        <p:grpSpPr>
          <a:xfrm>
            <a:off x="657225" y="3933825"/>
            <a:ext cx="7875588" cy="2735263"/>
            <a:chOff x="414" y="2478"/>
            <a:chExt cx="4961" cy="1723"/>
          </a:xfrm>
        </p:grpSpPr>
        <p:pic>
          <p:nvPicPr>
            <p:cNvPr id="23562" name="Picture 3" descr="capt4-19"/>
            <p:cNvPicPr>
              <a:picLocks noChangeAspect="1"/>
            </p:cNvPicPr>
            <p:nvPr/>
          </p:nvPicPr>
          <p:blipFill>
            <a:blip r:embed="rId2"/>
            <a:srcRect t="6013" b="6923"/>
            <a:stretch>
              <a:fillRect/>
            </a:stretch>
          </p:blipFill>
          <p:spPr>
            <a:xfrm>
              <a:off x="414" y="2478"/>
              <a:ext cx="4961" cy="172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3563" name="Text Box 4"/>
            <p:cNvSpPr txBox="1"/>
            <p:nvPr/>
          </p:nvSpPr>
          <p:spPr>
            <a:xfrm>
              <a:off x="4719" y="2697"/>
              <a:ext cx="255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1" hangingPunct="1">
                <a:spcBef>
                  <a:spcPct val="50000"/>
                </a:spcBef>
              </a:pPr>
              <a:r>
                <a:rPr lang="zh-CN" altLang="en-US" sz="1200" dirty="0">
                  <a:latin typeface="Arial" panose="020B0604020202020204" pitchFamily="34" charset="0"/>
                  <a:ea typeface="宋体" panose="02010600030101010101" pitchFamily="2" charset="-122"/>
                </a:rPr>
                <a:t>2/</a:t>
              </a:r>
              <a:r>
                <a:rPr lang="en-US" altLang="zh-CN" sz="1200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1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64" name="AutoShape 6"/>
            <p:cNvSpPr/>
            <p:nvPr/>
          </p:nvSpPr>
          <p:spPr>
            <a:xfrm>
              <a:off x="3815" y="3145"/>
              <a:ext cx="454" cy="120"/>
            </a:xfrm>
            <a:prstGeom prst="wedgeRectCallout">
              <a:avLst>
                <a:gd name="adj1" fmla="val 20264"/>
                <a:gd name="adj2" fmla="val -15440"/>
              </a:avLst>
            </a:prstGeom>
            <a:solidFill>
              <a:srgbClr val="FFFF99"/>
            </a:solidFill>
            <a:ln w="9525">
              <a:noFill/>
            </a:ln>
          </p:spPr>
          <p:txBody>
            <a:bodyPr/>
            <a:p>
              <a:pPr lvl="0" algn="l" eaLnBrk="1" hangingPunct="1"/>
              <a:r>
                <a:rPr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23 400</a:t>
              </a:r>
              <a:endPara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65" name="AutoShape 7"/>
            <p:cNvSpPr/>
            <p:nvPr/>
          </p:nvSpPr>
          <p:spPr>
            <a:xfrm>
              <a:off x="3815" y="3754"/>
              <a:ext cx="454" cy="120"/>
            </a:xfrm>
            <a:prstGeom prst="wedgeRectCallout">
              <a:avLst>
                <a:gd name="adj1" fmla="val 20264"/>
                <a:gd name="adj2" fmla="val -15440"/>
              </a:avLst>
            </a:prstGeom>
            <a:solidFill>
              <a:srgbClr val="FFFF99"/>
            </a:solidFill>
            <a:ln w="9525">
              <a:noFill/>
            </a:ln>
          </p:spPr>
          <p:txBody>
            <a:bodyPr/>
            <a:p>
              <a:pPr lvl="0" algn="l" eaLnBrk="1" hangingPunct="1"/>
              <a:r>
                <a:rPr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23 400</a:t>
              </a:r>
              <a:endPara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66" name="AutoShape 11"/>
            <p:cNvSpPr/>
            <p:nvPr/>
          </p:nvSpPr>
          <p:spPr>
            <a:xfrm>
              <a:off x="4262" y="2680"/>
              <a:ext cx="726" cy="160"/>
            </a:xfrm>
            <a:prstGeom prst="wedgeRectCallout">
              <a:avLst>
                <a:gd name="adj1" fmla="val 12810"/>
                <a:gd name="adj2" fmla="val -5801"/>
              </a:avLst>
            </a:prstGeom>
            <a:solidFill>
              <a:srgbClr val="FFFF99"/>
            </a:solidFill>
            <a:ln w="9525">
              <a:noFill/>
            </a:ln>
          </p:spPr>
          <p:txBody>
            <a:bodyPr/>
            <a:p>
              <a:pPr lvl="0" algn="l" eaLnBrk="1" hangingPunct="1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编号</a:t>
              </a:r>
              <a:r>
                <a: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1—2/2</a:t>
              </a:r>
              <a:endPara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567" name="AutoShape 29"/>
            <p:cNvSpPr/>
            <p:nvPr/>
          </p:nvSpPr>
          <p:spPr>
            <a:xfrm>
              <a:off x="612" y="2650"/>
              <a:ext cx="1451" cy="190"/>
            </a:xfrm>
            <a:prstGeom prst="wedgeRectCallout">
              <a:avLst>
                <a:gd name="adj1" fmla="val -37389"/>
                <a:gd name="adj2" fmla="val -25792"/>
              </a:avLst>
            </a:prstGeom>
            <a:solidFill>
              <a:srgbClr val="FFFF99"/>
            </a:solidFill>
            <a:ln w="9525">
              <a:noFill/>
            </a:ln>
          </p:spPr>
          <p:txBody>
            <a:bodyPr/>
            <a:p>
              <a:pPr lvl="0" algn="l" eaLnBrk="1" hangingPunct="1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对应科目：</a:t>
              </a:r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银行存款</a:t>
              </a:r>
              <a:endPara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68" name="AutoShape 30"/>
            <p:cNvSpPr/>
            <p:nvPr/>
          </p:nvSpPr>
          <p:spPr>
            <a:xfrm>
              <a:off x="634" y="3125"/>
              <a:ext cx="749" cy="260"/>
            </a:xfrm>
            <a:prstGeom prst="wedgeRectCallout">
              <a:avLst>
                <a:gd name="adj1" fmla="val -25569"/>
                <a:gd name="adj2" fmla="val -32306"/>
              </a:avLst>
            </a:prstGeom>
            <a:solidFill>
              <a:srgbClr val="FFFF99"/>
            </a:solidFill>
            <a:ln w="9525">
              <a:noFill/>
            </a:ln>
          </p:spPr>
          <p:txBody>
            <a:bodyPr/>
            <a:p>
              <a:pPr lvl="0" algn="l" eaLnBrk="1" hangingPunct="1"/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收回账款</a:t>
              </a:r>
              <a:endPara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69" name="AutoShape 31"/>
            <p:cNvSpPr/>
            <p:nvPr/>
          </p:nvSpPr>
          <p:spPr>
            <a:xfrm>
              <a:off x="1519" y="3125"/>
              <a:ext cx="749" cy="260"/>
            </a:xfrm>
            <a:prstGeom prst="wedgeRectCallout">
              <a:avLst>
                <a:gd name="adj1" fmla="val 5542"/>
                <a:gd name="adj2" fmla="val -13463"/>
              </a:avLst>
            </a:prstGeom>
            <a:solidFill>
              <a:srgbClr val="FFFF99"/>
            </a:solidFill>
            <a:ln w="9525">
              <a:noFill/>
            </a:ln>
          </p:spPr>
          <p:txBody>
            <a:bodyPr/>
            <a:p>
              <a:pPr lvl="0" algn="l" eaLnBrk="1" hangingPunct="1"/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应收账款</a:t>
              </a:r>
              <a:endPara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70" name="AutoShape 32"/>
            <p:cNvSpPr/>
            <p:nvPr/>
          </p:nvSpPr>
          <p:spPr>
            <a:xfrm>
              <a:off x="2426" y="3137"/>
              <a:ext cx="749" cy="260"/>
            </a:xfrm>
            <a:prstGeom prst="wedgeRectCallout">
              <a:avLst>
                <a:gd name="adj1" fmla="val 5542"/>
                <a:gd name="adj2" fmla="val -13463"/>
              </a:avLst>
            </a:prstGeom>
            <a:solidFill>
              <a:srgbClr val="FFFF99"/>
            </a:solidFill>
            <a:ln w="9525">
              <a:noFill/>
            </a:ln>
          </p:spPr>
          <p:txBody>
            <a:bodyPr/>
            <a:p>
              <a:pPr lvl="0" algn="l" eaLnBrk="1" hangingPunct="1"/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某企业</a:t>
              </a:r>
              <a:endPara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71" name="AutoShape 33"/>
            <p:cNvSpPr/>
            <p:nvPr/>
          </p:nvSpPr>
          <p:spPr>
            <a:xfrm>
              <a:off x="3878" y="3158"/>
              <a:ext cx="544" cy="136"/>
            </a:xfrm>
            <a:prstGeom prst="wedgeRectCallout">
              <a:avLst>
                <a:gd name="adj1" fmla="val -16361"/>
                <a:gd name="adj2" fmla="val -41176"/>
              </a:avLst>
            </a:prstGeom>
            <a:solidFill>
              <a:srgbClr val="FFFF99"/>
            </a:solidFill>
            <a:ln w="9525">
              <a:noFill/>
            </a:ln>
          </p:spPr>
          <p:txBody>
            <a:bodyPr/>
            <a:p>
              <a:pPr lvl="0" algn="l" eaLnBrk="1" hangingPunct="1"/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23 400</a:t>
              </a:r>
              <a:endPara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72" name="AutoShape 13"/>
            <p:cNvSpPr/>
            <p:nvPr/>
          </p:nvSpPr>
          <p:spPr>
            <a:xfrm>
              <a:off x="2154" y="3477"/>
              <a:ext cx="771" cy="271"/>
            </a:xfrm>
            <a:prstGeom prst="wedgeRectCallout">
              <a:avLst>
                <a:gd name="adj1" fmla="val -62449"/>
                <a:gd name="adj2" fmla="val -104611"/>
              </a:avLst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algn="l" eaLnBrk="1" hangingPunct="1"/>
              <a:r>
                <a:rPr lang="zh-CN" altLang="en-US" sz="20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贷方科目</a:t>
              </a:r>
              <a:endPara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3557" name="AutoShape 36"/>
          <p:cNvSpPr/>
          <p:nvPr/>
        </p:nvSpPr>
        <p:spPr>
          <a:xfrm>
            <a:off x="973138" y="515938"/>
            <a:ext cx="2303462" cy="301625"/>
          </a:xfrm>
          <a:prstGeom prst="wedgeRectCallout">
            <a:avLst>
              <a:gd name="adj1" fmla="val -37389"/>
              <a:gd name="adj2" fmla="val -25792"/>
            </a:avLst>
          </a:prstGeom>
          <a:solidFill>
            <a:srgbClr val="FFFF99"/>
          </a:solidFill>
          <a:ln w="9525">
            <a:noFill/>
          </a:ln>
        </p:spPr>
        <p:txBody>
          <a:bodyPr/>
          <a:p>
            <a:pPr lvl="0" algn="l" eaLnBrk="1" hangingPunct="1"/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对应科目：</a:t>
            </a:r>
            <a:r>
              <a: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应收账款</a:t>
            </a:r>
            <a:endParaRPr lang="zh-CN" altLang="en-US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39" name="AutoShape 39"/>
          <p:cNvSpPr/>
          <p:nvPr/>
        </p:nvSpPr>
        <p:spPr>
          <a:xfrm>
            <a:off x="971550" y="166688"/>
            <a:ext cx="2590800" cy="382587"/>
          </a:xfrm>
          <a:prstGeom prst="wedgeRoundRectCallout">
            <a:avLst>
              <a:gd name="adj1" fmla="val -39463"/>
              <a:gd name="adj2" fmla="val 8921"/>
              <a:gd name="adj3" fmla="val 16667"/>
            </a:avLst>
          </a:prstGeom>
          <a:solidFill>
            <a:srgbClr val="00FF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l" eaLnBrk="1" hangingPunct="1"/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★ </a:t>
            </a: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对应科目只作参考</a:t>
            </a:r>
            <a:endParaRPr lang="zh-CN" altLang="en-US" sz="1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40" name="AutoShape 40"/>
          <p:cNvSpPr/>
          <p:nvPr/>
        </p:nvSpPr>
        <p:spPr>
          <a:xfrm>
            <a:off x="900113" y="3838575"/>
            <a:ext cx="2590800" cy="382588"/>
          </a:xfrm>
          <a:prstGeom prst="wedgeRoundRectCallout">
            <a:avLst>
              <a:gd name="adj1" fmla="val -39463"/>
              <a:gd name="adj2" fmla="val 8921"/>
              <a:gd name="adj3" fmla="val 16667"/>
            </a:avLst>
          </a:prstGeom>
          <a:solidFill>
            <a:srgbClr val="00FF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l" eaLnBrk="1" hangingPunct="1"/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★ </a:t>
            </a: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对应科目只作参考</a:t>
            </a:r>
            <a:endParaRPr lang="zh-CN" altLang="en-US" sz="1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41" name="AutoShape 41"/>
          <p:cNvSpPr/>
          <p:nvPr/>
        </p:nvSpPr>
        <p:spPr>
          <a:xfrm>
            <a:off x="4787900" y="1773238"/>
            <a:ext cx="1655763" cy="382587"/>
          </a:xfrm>
          <a:prstGeom prst="wedgeRoundRectCallout">
            <a:avLst>
              <a:gd name="adj1" fmla="val -33509"/>
              <a:gd name="adj2" fmla="val 8921"/>
              <a:gd name="adj3" fmla="val 16667"/>
            </a:avLst>
          </a:prstGeom>
          <a:solidFill>
            <a:srgbClr val="CCFFFF"/>
          </a:solidFill>
          <a:ln w="9525" cap="flat" cmpd="sng">
            <a:solidFill>
              <a:srgbClr val="FF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l" eaLnBrk="1" hangingPunct="1"/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★ </a:t>
            </a: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记账依据</a:t>
            </a:r>
            <a:endParaRPr lang="zh-CN" altLang="en-US" sz="1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42" name="AutoShape 42"/>
          <p:cNvSpPr/>
          <p:nvPr/>
        </p:nvSpPr>
        <p:spPr>
          <a:xfrm>
            <a:off x="4716463" y="5516563"/>
            <a:ext cx="1655762" cy="382587"/>
          </a:xfrm>
          <a:prstGeom prst="wedgeRoundRectCallout">
            <a:avLst>
              <a:gd name="adj1" fmla="val -33509"/>
              <a:gd name="adj2" fmla="val 8921"/>
              <a:gd name="adj3" fmla="val 16667"/>
            </a:avLst>
          </a:prstGeom>
          <a:solidFill>
            <a:srgbClr val="CCFFFF"/>
          </a:solidFill>
          <a:ln w="9525" cap="flat" cmpd="sng">
            <a:solidFill>
              <a:srgbClr val="FF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l" eaLnBrk="1" hangingPunct="1"/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★ </a:t>
            </a: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记账依据</a:t>
            </a:r>
            <a:endParaRPr lang="zh-CN" altLang="en-US" sz="1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2000"/>
                                        <p:tgtEl>
                                          <p:spTgt spid="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2000"/>
                                        <p:tgtEl>
                                          <p:spTgt spid="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610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610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2000"/>
                                        <p:tgtEl>
                                          <p:spTgt spid="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2000"/>
                                        <p:tgtEl>
                                          <p:spTgt spid="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0" grpId="0" animBg="1" build="p"/>
      <p:bldP spid="25639" grpId="0" animBg="1"/>
      <p:bldP spid="25640" grpId="0" animBg="1"/>
      <p:bldP spid="25641" grpId="0" animBg="1"/>
      <p:bldP spid="256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subTitle" idx="1"/>
          </p:nvPr>
        </p:nvSpPr>
        <p:spPr>
          <a:xfrm>
            <a:off x="611188" y="549275"/>
            <a:ext cx="8208962" cy="719138"/>
          </a:xfrm>
        </p:spPr>
        <p:txBody>
          <a:bodyPr vert="horz" wrap="square" lIns="91440" tIns="45720" rIns="91440" bIns="45720" anchor="t"/>
          <a:p>
            <a:pPr algn="l" eaLnBrk="1" hangingPunct="1"/>
            <a:r>
              <a:rPr kumimoji="1" lang="zh-CN" altLang="en-US" sz="2000" dirty="0">
                <a:latin typeface="华文楷体" panose="02010600040101010101" charset="-122"/>
                <a:ea typeface="华文楷体" panose="02010600040101010101" charset="-122"/>
                <a:cs typeface="+mn-cs"/>
              </a:rPr>
              <a:t>（</a:t>
            </a:r>
            <a:r>
              <a:rPr kumimoji="1" lang="en-US" altLang="zh-CN" sz="2000" dirty="0">
                <a:latin typeface="华文楷体" panose="02010600040101010101" charset="-122"/>
                <a:ea typeface="华文楷体" panose="02010600040101010101" charset="-122"/>
                <a:cs typeface="+mn-cs"/>
              </a:rPr>
              <a:t>3</a:t>
            </a:r>
            <a:r>
              <a:rPr kumimoji="1" lang="zh-CN" altLang="en-US" sz="2000" dirty="0">
                <a:latin typeface="华文楷体" panose="02010600040101010101" charset="-122"/>
                <a:ea typeface="华文楷体" panose="02010600040101010101" charset="-122"/>
                <a:cs typeface="+mn-cs"/>
              </a:rPr>
              <a:t>）按记账凭证按包括的业务内容分类</a:t>
            </a:r>
            <a:endParaRPr kumimoji="1" lang="zh-CN" altLang="en-US" sz="2000" dirty="0"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</p:txBody>
      </p:sp>
      <p:sp>
        <p:nvSpPr>
          <p:cNvPr id="24579" name="AutoShape 4"/>
          <p:cNvSpPr/>
          <p:nvPr/>
        </p:nvSpPr>
        <p:spPr>
          <a:xfrm>
            <a:off x="323850" y="1268413"/>
            <a:ext cx="8424863" cy="4824412"/>
          </a:xfrm>
          <a:prstGeom prst="wedgeRectCallout">
            <a:avLst>
              <a:gd name="adj1" fmla="val -35380"/>
              <a:gd name="adj2" fmla="val -24333"/>
            </a:avLst>
          </a:prstGeom>
          <a:solidFill>
            <a:srgbClr val="FFCCCC"/>
          </a:solidFill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4580" name="Group 31"/>
          <p:cNvGrpSpPr/>
          <p:nvPr/>
        </p:nvGrpSpPr>
        <p:grpSpPr>
          <a:xfrm>
            <a:off x="684213" y="1539875"/>
            <a:ext cx="1944687" cy="1385888"/>
            <a:chOff x="657" y="1332"/>
            <a:chExt cx="1225" cy="873"/>
          </a:xfrm>
        </p:grpSpPr>
        <p:sp>
          <p:nvSpPr>
            <p:cNvPr id="24633" name="AutoShape 6"/>
            <p:cNvSpPr/>
            <p:nvPr/>
          </p:nvSpPr>
          <p:spPr>
            <a:xfrm>
              <a:off x="715" y="1332"/>
              <a:ext cx="1089" cy="317"/>
            </a:xfrm>
            <a:prstGeom prst="wedgeRectCallout">
              <a:avLst>
                <a:gd name="adj1" fmla="val 11250"/>
                <a:gd name="adj2" fmla="val 35806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记账凭证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34" name="AutoShape 10"/>
            <p:cNvSpPr/>
            <p:nvPr/>
          </p:nvSpPr>
          <p:spPr>
            <a:xfrm>
              <a:off x="657" y="1661"/>
              <a:ext cx="1225" cy="544"/>
            </a:xfrm>
            <a:prstGeom prst="wedgeRoundRectCallout">
              <a:avLst>
                <a:gd name="adj1" fmla="val -17431"/>
                <a:gd name="adj2" fmla="val 28125"/>
                <a:gd name="adj3" fmla="val 16667"/>
              </a:avLst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</a:t>
              </a:r>
              <a:r>
                <a:rPr lang="zh-CN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按凭证上包括的</a:t>
              </a:r>
              <a:endPara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eaLnBrk="1" hangingPunct="1"/>
              <a:r>
                <a:rPr lang="zh-CN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业务内容多少分类</a:t>
              </a:r>
              <a:endPara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581" name="Group 60"/>
          <p:cNvGrpSpPr/>
          <p:nvPr/>
        </p:nvGrpSpPr>
        <p:grpSpPr>
          <a:xfrm>
            <a:off x="776288" y="2979738"/>
            <a:ext cx="1747837" cy="2897187"/>
            <a:chOff x="670" y="2104"/>
            <a:chExt cx="1101" cy="1825"/>
          </a:xfrm>
        </p:grpSpPr>
        <p:sp>
          <p:nvSpPr>
            <p:cNvPr id="24629" name="AutoShape 17"/>
            <p:cNvSpPr/>
            <p:nvPr/>
          </p:nvSpPr>
          <p:spPr>
            <a:xfrm rot="10800000">
              <a:off x="1079" y="2104"/>
              <a:ext cx="272" cy="227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CCC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30" name="AutoShape 18"/>
            <p:cNvSpPr/>
            <p:nvPr/>
          </p:nvSpPr>
          <p:spPr>
            <a:xfrm>
              <a:off x="682" y="2343"/>
              <a:ext cx="1089" cy="317"/>
            </a:xfrm>
            <a:prstGeom prst="wedgeRectCallout">
              <a:avLst>
                <a:gd name="adj1" fmla="val 11250"/>
                <a:gd name="adj2" fmla="val 35806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单一记账凭证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31" name="AutoShape 19"/>
            <p:cNvSpPr/>
            <p:nvPr/>
          </p:nvSpPr>
          <p:spPr>
            <a:xfrm>
              <a:off x="670" y="2751"/>
              <a:ext cx="1089" cy="317"/>
            </a:xfrm>
            <a:prstGeom prst="wedgeRectCallout">
              <a:avLst>
                <a:gd name="adj1" fmla="val 11250"/>
                <a:gd name="adj2" fmla="val 35806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汇总记账凭证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32" name="AutoShape 20"/>
            <p:cNvSpPr/>
            <p:nvPr/>
          </p:nvSpPr>
          <p:spPr>
            <a:xfrm>
              <a:off x="670" y="3612"/>
              <a:ext cx="1089" cy="317"/>
            </a:xfrm>
            <a:prstGeom prst="wedgeRectCallout">
              <a:avLst>
                <a:gd name="adj1" fmla="val 11250"/>
                <a:gd name="adj2" fmla="val 35806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科目汇总表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55"/>
          <p:cNvGrpSpPr/>
          <p:nvPr/>
        </p:nvGrpSpPr>
        <p:grpSpPr>
          <a:xfrm>
            <a:off x="2484438" y="2062163"/>
            <a:ext cx="2809875" cy="1584325"/>
            <a:chOff x="1791" y="1661"/>
            <a:chExt cx="1770" cy="998"/>
          </a:xfrm>
        </p:grpSpPr>
        <p:sp>
          <p:nvSpPr>
            <p:cNvPr id="24623" name="Line 27"/>
            <p:cNvSpPr/>
            <p:nvPr/>
          </p:nvSpPr>
          <p:spPr>
            <a:xfrm>
              <a:off x="1791" y="2659"/>
              <a:ext cx="318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24" name="AutoShape 12"/>
            <p:cNvSpPr/>
            <p:nvPr/>
          </p:nvSpPr>
          <p:spPr>
            <a:xfrm>
              <a:off x="2472" y="1661"/>
              <a:ext cx="1089" cy="317"/>
            </a:xfrm>
            <a:prstGeom prst="wedgeRectCallout">
              <a:avLst>
                <a:gd name="adj1" fmla="val 11250"/>
                <a:gd name="adj2" fmla="val 35806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专用记账凭证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25" name="AutoShape 13"/>
            <p:cNvSpPr/>
            <p:nvPr/>
          </p:nvSpPr>
          <p:spPr>
            <a:xfrm>
              <a:off x="2472" y="2160"/>
              <a:ext cx="1089" cy="317"/>
            </a:xfrm>
            <a:prstGeom prst="wedgeRectCallout">
              <a:avLst>
                <a:gd name="adj1" fmla="val 11250"/>
                <a:gd name="adj2" fmla="val 35806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通用记账凭证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26" name="Line 25"/>
            <p:cNvSpPr/>
            <p:nvPr/>
          </p:nvSpPr>
          <p:spPr>
            <a:xfrm rot="10800000" flipH="1" flipV="1">
              <a:off x="2109" y="2341"/>
              <a:ext cx="363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4627" name="Line 28"/>
            <p:cNvSpPr/>
            <p:nvPr/>
          </p:nvSpPr>
          <p:spPr>
            <a:xfrm>
              <a:off x="2109" y="1797"/>
              <a:ext cx="0" cy="862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28" name="Line 33"/>
            <p:cNvSpPr/>
            <p:nvPr/>
          </p:nvSpPr>
          <p:spPr>
            <a:xfrm rot="10800000" flipH="1" flipV="1">
              <a:off x="2109" y="1797"/>
              <a:ext cx="408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</p:grpSp>
      <p:grpSp>
        <p:nvGrpSpPr>
          <p:cNvPr id="5" name="Group 42"/>
          <p:cNvGrpSpPr/>
          <p:nvPr/>
        </p:nvGrpSpPr>
        <p:grpSpPr>
          <a:xfrm>
            <a:off x="5292725" y="1466850"/>
            <a:ext cx="2592388" cy="1655763"/>
            <a:chOff x="3560" y="1718"/>
            <a:chExt cx="1633" cy="1043"/>
          </a:xfrm>
        </p:grpSpPr>
        <p:sp>
          <p:nvSpPr>
            <p:cNvPr id="24616" name="Line 35"/>
            <p:cNvSpPr/>
            <p:nvPr/>
          </p:nvSpPr>
          <p:spPr>
            <a:xfrm flipV="1">
              <a:off x="3560" y="2251"/>
              <a:ext cx="544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4617" name="Line 36"/>
            <p:cNvSpPr/>
            <p:nvPr/>
          </p:nvSpPr>
          <p:spPr>
            <a:xfrm>
              <a:off x="3832" y="1842"/>
              <a:ext cx="0" cy="817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8" name="Line 37"/>
            <p:cNvSpPr/>
            <p:nvPr/>
          </p:nvSpPr>
          <p:spPr>
            <a:xfrm flipV="1">
              <a:off x="3832" y="1842"/>
              <a:ext cx="272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4619" name="Line 38"/>
            <p:cNvSpPr/>
            <p:nvPr/>
          </p:nvSpPr>
          <p:spPr>
            <a:xfrm flipV="1">
              <a:off x="3832" y="2659"/>
              <a:ext cx="272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4620" name="AutoShape 39"/>
            <p:cNvSpPr/>
            <p:nvPr/>
          </p:nvSpPr>
          <p:spPr>
            <a:xfrm>
              <a:off x="4104" y="1718"/>
              <a:ext cx="1089" cy="317"/>
            </a:xfrm>
            <a:prstGeom prst="wedgeRectCallout">
              <a:avLst>
                <a:gd name="adj1" fmla="val 11250"/>
                <a:gd name="adj2" fmla="val 35806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收款记账凭证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21" name="AutoShape 40"/>
            <p:cNvSpPr/>
            <p:nvPr/>
          </p:nvSpPr>
          <p:spPr>
            <a:xfrm>
              <a:off x="4104" y="2081"/>
              <a:ext cx="1089" cy="317"/>
            </a:xfrm>
            <a:prstGeom prst="wedgeRectCallout">
              <a:avLst>
                <a:gd name="adj1" fmla="val 11250"/>
                <a:gd name="adj2" fmla="val 35806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付款记账凭证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22" name="AutoShape 41"/>
            <p:cNvSpPr/>
            <p:nvPr/>
          </p:nvSpPr>
          <p:spPr>
            <a:xfrm>
              <a:off x="4104" y="2444"/>
              <a:ext cx="1089" cy="317"/>
            </a:xfrm>
            <a:prstGeom prst="wedgeRectCallout">
              <a:avLst>
                <a:gd name="adj1" fmla="val 11250"/>
                <a:gd name="adj2" fmla="val 35806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转账记账凭证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59"/>
          <p:cNvGrpSpPr/>
          <p:nvPr/>
        </p:nvGrpSpPr>
        <p:grpSpPr>
          <a:xfrm>
            <a:off x="2484438" y="3286125"/>
            <a:ext cx="5616575" cy="1943100"/>
            <a:chOff x="1746" y="2297"/>
            <a:chExt cx="3538" cy="1224"/>
          </a:xfrm>
        </p:grpSpPr>
        <p:sp>
          <p:nvSpPr>
            <p:cNvPr id="24609" name="Line 45"/>
            <p:cNvSpPr/>
            <p:nvPr/>
          </p:nvSpPr>
          <p:spPr>
            <a:xfrm flipV="1">
              <a:off x="1746" y="2910"/>
              <a:ext cx="2812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4610" name="Line 46"/>
            <p:cNvSpPr/>
            <p:nvPr/>
          </p:nvSpPr>
          <p:spPr>
            <a:xfrm>
              <a:off x="3515" y="2558"/>
              <a:ext cx="0" cy="817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1" name="Line 47"/>
            <p:cNvSpPr/>
            <p:nvPr/>
          </p:nvSpPr>
          <p:spPr>
            <a:xfrm flipV="1">
              <a:off x="3515" y="2558"/>
              <a:ext cx="272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4612" name="Line 48"/>
            <p:cNvSpPr/>
            <p:nvPr/>
          </p:nvSpPr>
          <p:spPr>
            <a:xfrm flipV="1">
              <a:off x="3515" y="3375"/>
              <a:ext cx="272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4613" name="AutoShape 49"/>
            <p:cNvSpPr/>
            <p:nvPr/>
          </p:nvSpPr>
          <p:spPr>
            <a:xfrm>
              <a:off x="3787" y="2297"/>
              <a:ext cx="771" cy="544"/>
            </a:xfrm>
            <a:prstGeom prst="wedgeRectCallout">
              <a:avLst>
                <a:gd name="adj1" fmla="val 36509"/>
                <a:gd name="adj2" fmla="val 25185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汇总收款记账凭证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14" name="AutoShape 50"/>
            <p:cNvSpPr/>
            <p:nvPr/>
          </p:nvSpPr>
          <p:spPr>
            <a:xfrm>
              <a:off x="4513" y="2569"/>
              <a:ext cx="771" cy="543"/>
            </a:xfrm>
            <a:prstGeom prst="wedgeRectCallout">
              <a:avLst>
                <a:gd name="adj1" fmla="val 36509"/>
                <a:gd name="adj2" fmla="val 93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汇总付款记账凭证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15" name="AutoShape 51"/>
            <p:cNvSpPr/>
            <p:nvPr/>
          </p:nvSpPr>
          <p:spPr>
            <a:xfrm>
              <a:off x="3787" y="2977"/>
              <a:ext cx="771" cy="544"/>
            </a:xfrm>
            <a:prstGeom prst="wedgeRectCallout">
              <a:avLst>
                <a:gd name="adj1" fmla="val 36509"/>
                <a:gd name="adj2" fmla="val 33639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汇总转账记账凭证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2484438" y="5373688"/>
            <a:ext cx="5400675" cy="503237"/>
            <a:chOff x="1791" y="3612"/>
            <a:chExt cx="3402" cy="317"/>
          </a:xfrm>
        </p:grpSpPr>
        <p:sp>
          <p:nvSpPr>
            <p:cNvPr id="24607" name="Line 26"/>
            <p:cNvSpPr/>
            <p:nvPr/>
          </p:nvSpPr>
          <p:spPr>
            <a:xfrm flipV="1">
              <a:off x="1791" y="3793"/>
              <a:ext cx="2314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4608" name="AutoShape 56"/>
            <p:cNvSpPr/>
            <p:nvPr/>
          </p:nvSpPr>
          <p:spPr>
            <a:xfrm>
              <a:off x="4104" y="3612"/>
              <a:ext cx="1089" cy="317"/>
            </a:xfrm>
            <a:prstGeom prst="wedgeRectCallout">
              <a:avLst>
                <a:gd name="adj1" fmla="val 11250"/>
                <a:gd name="adj2" fmla="val 35806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科目汇总表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71"/>
          <p:cNvGrpSpPr/>
          <p:nvPr/>
        </p:nvGrpSpPr>
        <p:grpSpPr>
          <a:xfrm>
            <a:off x="6948488" y="1628775"/>
            <a:ext cx="1368425" cy="3168650"/>
            <a:chOff x="4558" y="1026"/>
            <a:chExt cx="862" cy="1996"/>
          </a:xfrm>
        </p:grpSpPr>
        <p:sp>
          <p:nvSpPr>
            <p:cNvPr id="24598" name="Line 62"/>
            <p:cNvSpPr/>
            <p:nvPr/>
          </p:nvSpPr>
          <p:spPr>
            <a:xfrm flipH="1" flipV="1">
              <a:off x="4558" y="2205"/>
              <a:ext cx="681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4599" name="Line 63"/>
            <p:cNvSpPr/>
            <p:nvPr/>
          </p:nvSpPr>
          <p:spPr>
            <a:xfrm flipV="1">
              <a:off x="5148" y="1026"/>
              <a:ext cx="91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0" name="Line 64"/>
            <p:cNvSpPr/>
            <p:nvPr/>
          </p:nvSpPr>
          <p:spPr>
            <a:xfrm>
              <a:off x="5239" y="1026"/>
              <a:ext cx="0" cy="1179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1" name="Line 65"/>
            <p:cNvSpPr/>
            <p:nvPr/>
          </p:nvSpPr>
          <p:spPr>
            <a:xfrm flipV="1">
              <a:off x="5148" y="1389"/>
              <a:ext cx="181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2" name="Line 66"/>
            <p:cNvSpPr/>
            <p:nvPr/>
          </p:nvSpPr>
          <p:spPr>
            <a:xfrm flipV="1">
              <a:off x="5148" y="1752"/>
              <a:ext cx="272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3" name="Line 67"/>
            <p:cNvSpPr/>
            <p:nvPr/>
          </p:nvSpPr>
          <p:spPr>
            <a:xfrm>
              <a:off x="5329" y="1389"/>
              <a:ext cx="0" cy="1225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4" name="Line 68"/>
            <p:cNvSpPr/>
            <p:nvPr/>
          </p:nvSpPr>
          <p:spPr>
            <a:xfrm flipH="1">
              <a:off x="5420" y="1752"/>
              <a:ext cx="0" cy="127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5" name="Line 69"/>
            <p:cNvSpPr/>
            <p:nvPr/>
          </p:nvSpPr>
          <p:spPr>
            <a:xfrm flipH="1" flipV="1">
              <a:off x="5079" y="2614"/>
              <a:ext cx="25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4606" name="Line 70"/>
            <p:cNvSpPr/>
            <p:nvPr/>
          </p:nvSpPr>
          <p:spPr>
            <a:xfrm flipH="1" flipV="1">
              <a:off x="4558" y="3022"/>
              <a:ext cx="862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</p:grpSp>
      <p:sp>
        <p:nvSpPr>
          <p:cNvPr id="123980" name="Line 76"/>
          <p:cNvSpPr/>
          <p:nvPr/>
        </p:nvSpPr>
        <p:spPr>
          <a:xfrm flipH="1">
            <a:off x="4427538" y="3376613"/>
            <a:ext cx="0" cy="2159000"/>
          </a:xfrm>
          <a:prstGeom prst="line">
            <a:avLst/>
          </a:prstGeom>
          <a:ln w="19050" cap="flat" cmpd="sng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</p:sp>
      <p:grpSp>
        <p:nvGrpSpPr>
          <p:cNvPr id="9" name="Group 79"/>
          <p:cNvGrpSpPr/>
          <p:nvPr/>
        </p:nvGrpSpPr>
        <p:grpSpPr>
          <a:xfrm>
            <a:off x="7885113" y="1844675"/>
            <a:ext cx="576262" cy="1152525"/>
            <a:chOff x="4967" y="1162"/>
            <a:chExt cx="363" cy="726"/>
          </a:xfrm>
        </p:grpSpPr>
        <p:sp>
          <p:nvSpPr>
            <p:cNvPr id="24595" name="Line 72"/>
            <p:cNvSpPr/>
            <p:nvPr/>
          </p:nvSpPr>
          <p:spPr>
            <a:xfrm>
              <a:off x="4967" y="1162"/>
              <a:ext cx="363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6" name="Line 73"/>
            <p:cNvSpPr/>
            <p:nvPr/>
          </p:nvSpPr>
          <p:spPr>
            <a:xfrm>
              <a:off x="4967" y="1570"/>
              <a:ext cx="363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7" name="Line 74"/>
            <p:cNvSpPr/>
            <p:nvPr/>
          </p:nvSpPr>
          <p:spPr>
            <a:xfrm>
              <a:off x="4967" y="1888"/>
              <a:ext cx="363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0" name="Group 80"/>
          <p:cNvGrpSpPr/>
          <p:nvPr/>
        </p:nvGrpSpPr>
        <p:grpSpPr>
          <a:xfrm>
            <a:off x="7885113" y="1844675"/>
            <a:ext cx="576262" cy="3816350"/>
            <a:chOff x="5057" y="1162"/>
            <a:chExt cx="363" cy="2404"/>
          </a:xfrm>
        </p:grpSpPr>
        <p:sp>
          <p:nvSpPr>
            <p:cNvPr id="24593" name="Line 75"/>
            <p:cNvSpPr/>
            <p:nvPr/>
          </p:nvSpPr>
          <p:spPr>
            <a:xfrm flipV="1">
              <a:off x="5420" y="1162"/>
              <a:ext cx="0" cy="2404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4" name="Line 77"/>
            <p:cNvSpPr/>
            <p:nvPr/>
          </p:nvSpPr>
          <p:spPr>
            <a:xfrm flipH="1">
              <a:off x="5057" y="3566"/>
              <a:ext cx="363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</p:grpSp>
      <p:sp>
        <p:nvSpPr>
          <p:cNvPr id="123985" name="Line 81"/>
          <p:cNvSpPr/>
          <p:nvPr/>
        </p:nvSpPr>
        <p:spPr>
          <a:xfrm>
            <a:off x="4427538" y="5516563"/>
            <a:ext cx="1728787" cy="0"/>
          </a:xfrm>
          <a:prstGeom prst="line">
            <a:avLst/>
          </a:prstGeom>
          <a:ln w="19050" cap="flat" cmpd="sng">
            <a:solidFill>
              <a:srgbClr val="0000FF"/>
            </a:solidFill>
            <a:prstDash val="dash"/>
            <a:headEnd type="none" w="med" len="med"/>
            <a:tailEnd type="triangle" w="sm" len="lg"/>
          </a:ln>
        </p:spPr>
      </p:sp>
      <p:sp>
        <p:nvSpPr>
          <p:cNvPr id="123986" name="AutoShape 82"/>
          <p:cNvSpPr/>
          <p:nvPr/>
        </p:nvSpPr>
        <p:spPr>
          <a:xfrm>
            <a:off x="2700338" y="1412875"/>
            <a:ext cx="2808287" cy="431800"/>
          </a:xfrm>
          <a:prstGeom prst="wedgeRoundRectCallout">
            <a:avLst>
              <a:gd name="adj1" fmla="val 49491"/>
              <a:gd name="adj2" fmla="val 51472"/>
              <a:gd name="adj3" fmla="val 16667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只反映一项业务内容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987" name="AutoShape 83"/>
          <p:cNvSpPr/>
          <p:nvPr/>
        </p:nvSpPr>
        <p:spPr>
          <a:xfrm>
            <a:off x="2700338" y="5661025"/>
            <a:ext cx="2808287" cy="431800"/>
          </a:xfrm>
          <a:prstGeom prst="wedgeRoundRectCallout">
            <a:avLst>
              <a:gd name="adj1" fmla="val 49491"/>
              <a:gd name="adj2" fmla="val 51472"/>
              <a:gd name="adj3" fmla="val 16667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可反映多项业务内容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2000"/>
                                        <p:tgtEl>
                                          <p:spTgt spid="12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6" presetClass="emph" presetSubtype="0" repeatCount="2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2398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2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2000"/>
                                        <p:tgtEl>
                                          <p:spTgt spid="12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9" dur="2000"/>
                                        <p:tgtEl>
                                          <p:spTgt spid="12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500"/>
                            </p:stCondLst>
                            <p:childTnLst>
                              <p:par>
                                <p:cTn id="61" presetID="6" presetClass="emph" presetSubtype="0" repeatCount="2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2000" fill="hold"/>
                                        <p:tgtEl>
                                          <p:spTgt spid="12398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500"/>
                            </p:stCondLst>
                            <p:childTnLst>
                              <p:par>
                                <p:cTn id="6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3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3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86" grpId="0" animBg="1"/>
      <p:bldP spid="123986" grpId="1" animBg="1"/>
      <p:bldP spid="123986" grpId="2" animBg="1"/>
      <p:bldP spid="123987" grpId="0" animBg="1"/>
      <p:bldP spid="123987" grpId="1" animBg="1"/>
      <p:bldP spid="123987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subTitle" idx="1"/>
          </p:nvPr>
        </p:nvSpPr>
        <p:spPr>
          <a:xfrm>
            <a:off x="611505" y="673100"/>
            <a:ext cx="7921625" cy="1285240"/>
          </a:xfrm>
        </p:spPr>
        <p:txBody>
          <a:bodyPr vert="horz" wrap="square" lIns="91440" tIns="45720" rIns="91440" bIns="45720" anchor="t"/>
          <a:p>
            <a:pPr algn="l" eaLnBrk="1" hangingPunct="1">
              <a:spcBef>
                <a:spcPct val="0"/>
              </a:spcBef>
            </a:pPr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①</a:t>
            </a:r>
            <a:r>
              <a:rPr kumimoji="1" lang="zh-CN" altLang="en-US" sz="2000" dirty="0">
                <a:latin typeface="华文楷体" panose="02010600040101010101" charset="-122"/>
                <a:ea typeface="华文楷体" panose="02010600040101010101" charset="-122"/>
                <a:cs typeface="+mn-cs"/>
              </a:rPr>
              <a:t>单一记账凭证</a:t>
            </a:r>
            <a:endParaRPr kumimoji="1" lang="en-US" altLang="zh-CN" sz="2000" dirty="0"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  <a:p>
            <a:pPr algn="l" eaLnBrk="1" hangingPunct="1">
              <a:spcBef>
                <a:spcPct val="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    ●</a:t>
            </a:r>
            <a:r>
              <a:rPr kumimoji="1" lang="zh-CN" altLang="en-US" sz="2000" dirty="0">
                <a:latin typeface="华文楷体" panose="02010600040101010101" charset="-122"/>
                <a:ea typeface="华文楷体" panose="02010600040101010101" charset="-122"/>
                <a:cs typeface="+mn-cs"/>
              </a:rPr>
              <a:t>含义：在一张凭证上只包括一笔经济业务内容的记账凭证。</a:t>
            </a:r>
            <a:endParaRPr kumimoji="1" lang="zh-CN" altLang="en-US" sz="2000" dirty="0"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  <a:p>
            <a:pPr algn="l" eaLnBrk="1" hangingPunct="1">
              <a:spcBef>
                <a:spcPct val="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    ●</a:t>
            </a:r>
            <a:r>
              <a:rPr kumimoji="1" lang="zh-CN" altLang="en-US" sz="2000" dirty="0">
                <a:latin typeface="华文楷体" panose="02010600040101010101" charset="-122"/>
                <a:ea typeface="华文楷体" panose="02010600040101010101" charset="-122"/>
                <a:cs typeface="+mn-cs"/>
              </a:rPr>
              <a:t>种类：包括</a:t>
            </a:r>
            <a:r>
              <a:rPr kumimoji="1" lang="zh-CN" altLang="en-US" sz="2000" dirty="0">
                <a:latin typeface="华文楷体" panose="02010600040101010101" charset="-122"/>
                <a:ea typeface="华文楷体" panose="02010600040101010101" charset="-122"/>
                <a:cs typeface="+mn-cs"/>
                <a:sym typeface="Wingdings" panose="05000000000000000000" pitchFamily="2" charset="2"/>
              </a:rPr>
              <a:t>专用、通用记账凭证。</a:t>
            </a:r>
            <a:endParaRPr kumimoji="1" lang="zh-CN" altLang="en-US" sz="2000" dirty="0"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</p:txBody>
      </p:sp>
      <p:sp>
        <p:nvSpPr>
          <p:cNvPr id="25603" name="Rectangle 4"/>
          <p:cNvSpPr/>
          <p:nvPr/>
        </p:nvSpPr>
        <p:spPr>
          <a:xfrm>
            <a:off x="396558" y="2350453"/>
            <a:ext cx="8351837" cy="331152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/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通用记账凭证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200×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日                   凭证编号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8677" name="Group 5"/>
          <p:cNvGraphicFramePr>
            <a:graphicFrameLocks noGrp="1"/>
          </p:cNvGraphicFramePr>
          <p:nvPr/>
        </p:nvGraphicFramePr>
        <p:xfrm>
          <a:off x="612458" y="3221990"/>
          <a:ext cx="7847013" cy="2308225"/>
        </p:xfrm>
        <a:graphic>
          <a:graphicData uri="http://schemas.openxmlformats.org/drawingml/2006/table">
            <a:tbl>
              <a:tblPr/>
              <a:tblGrid>
                <a:gridCol w="1296987"/>
                <a:gridCol w="1511300"/>
                <a:gridCol w="1152525"/>
                <a:gridCol w="1152525"/>
                <a:gridCol w="1152525"/>
                <a:gridCol w="935038"/>
                <a:gridCol w="646112"/>
              </a:tblGrid>
              <a:tr h="2889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摘    要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借方科目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贷方科目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金额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记账符号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54013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总账科目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明细科目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总账科目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明细科目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vMerge="1">
                  <a:tcPr/>
                </a:tc>
                <a:tc vMerge="1">
                  <a:tcPr/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收到投资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银行存款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实收资本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20 000    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附单据  张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合           计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20 000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5655" name="Line 59"/>
          <p:cNvSpPr/>
          <p:nvPr/>
        </p:nvSpPr>
        <p:spPr>
          <a:xfrm>
            <a:off x="7164070" y="3141028"/>
            <a:ext cx="12969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56" name="Rectangle 60"/>
          <p:cNvSpPr/>
          <p:nvPr/>
        </p:nvSpPr>
        <p:spPr>
          <a:xfrm>
            <a:off x="396558" y="5590540"/>
            <a:ext cx="8353425" cy="50482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/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会计主管人员：      记账：      稽核：     制单：      出纳：     缴领款人：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subTitle" idx="1"/>
          </p:nvPr>
        </p:nvSpPr>
        <p:spPr>
          <a:xfrm>
            <a:off x="611505" y="549275"/>
            <a:ext cx="7992745" cy="1360170"/>
          </a:xfrm>
        </p:spPr>
        <p:txBody>
          <a:bodyPr vert="horz" wrap="square" lIns="91440" tIns="45720" rIns="91440" bIns="45720" anchor="t"/>
          <a:p>
            <a:pPr algn="l" eaLnBrk="1" hangingPunct="1">
              <a:spcBef>
                <a:spcPct val="0"/>
              </a:spcBef>
            </a:pPr>
            <a:r>
              <a:rPr kumimoji="1"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②</a:t>
            </a:r>
            <a:r>
              <a:rPr kumimoji="1" lang="zh-CN" altLang="en-US" sz="2000" dirty="0">
                <a:latin typeface="华文楷体" panose="02010600040101010101" charset="-122"/>
                <a:ea typeface="华文楷体" panose="02010600040101010101" charset="-122"/>
                <a:cs typeface="+mn-cs"/>
              </a:rPr>
              <a:t>汇总记账凭证</a:t>
            </a:r>
            <a:endParaRPr kumimoji="1" lang="zh-CN" altLang="en-US" sz="2000" dirty="0"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  <a:p>
            <a:pPr algn="l" eaLnBrk="1" hangingPunct="1">
              <a:spcBef>
                <a:spcPct val="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    </a:t>
            </a:r>
            <a:r>
              <a:rPr kumimoji="1" lang="zh-CN" altLang="en-US" sz="20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●</a:t>
            </a:r>
            <a:r>
              <a:rPr kumimoji="1" lang="zh-CN" altLang="en-US" sz="2000" dirty="0">
                <a:latin typeface="华文楷体" panose="02010600040101010101" charset="-122"/>
                <a:ea typeface="华文楷体" panose="02010600040101010101" charset="-122"/>
                <a:cs typeface="+mn-cs"/>
              </a:rPr>
              <a:t>含义：根据一定时期内同类单一记账凭证定期加以汇总编制的、在一张凭证上包含若干项经济业务内容的记账凭证。</a:t>
            </a:r>
            <a:endParaRPr kumimoji="1" lang="zh-CN" altLang="en-US" sz="2000" dirty="0"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5605" y="2131695"/>
            <a:ext cx="8424545" cy="3526790"/>
            <a:chOff x="623" y="4380"/>
            <a:chExt cx="13267" cy="5554"/>
          </a:xfrm>
        </p:grpSpPr>
        <p:sp>
          <p:nvSpPr>
            <p:cNvPr id="26627" name="AutoShape 5"/>
            <p:cNvSpPr/>
            <p:nvPr/>
          </p:nvSpPr>
          <p:spPr>
            <a:xfrm>
              <a:off x="965" y="4380"/>
              <a:ext cx="12585" cy="5555"/>
            </a:xfrm>
            <a:prstGeom prst="wedgeRectCallout">
              <a:avLst>
                <a:gd name="adj1" fmla="val -38199"/>
                <a:gd name="adj2" fmla="val -35375"/>
              </a:avLst>
            </a:prstGeom>
            <a:solidFill>
              <a:srgbClr val="FFCCCC"/>
            </a:solidFill>
            <a:ln w="9525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6628" name="Group 18"/>
            <p:cNvGrpSpPr/>
            <p:nvPr/>
          </p:nvGrpSpPr>
          <p:grpSpPr>
            <a:xfrm>
              <a:off x="3115" y="4833"/>
              <a:ext cx="3178" cy="1247"/>
              <a:chOff x="566" y="1933"/>
              <a:chExt cx="1271" cy="499"/>
            </a:xfrm>
          </p:grpSpPr>
          <p:sp>
            <p:nvSpPr>
              <p:cNvPr id="26653" name="AutoShape 11"/>
              <p:cNvSpPr/>
              <p:nvPr/>
            </p:nvSpPr>
            <p:spPr>
              <a:xfrm>
                <a:off x="566" y="1933"/>
                <a:ext cx="1089" cy="317"/>
              </a:xfrm>
              <a:prstGeom prst="wedgeRectCallout">
                <a:avLst>
                  <a:gd name="adj1" fmla="val 11250"/>
                  <a:gd name="adj2" fmla="val 35806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收款记账凭证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54" name="AutoShape 14"/>
              <p:cNvSpPr/>
              <p:nvPr/>
            </p:nvSpPr>
            <p:spPr>
              <a:xfrm>
                <a:off x="612" y="1979"/>
                <a:ext cx="1089" cy="317"/>
              </a:xfrm>
              <a:prstGeom prst="wedgeRectCallout">
                <a:avLst>
                  <a:gd name="adj1" fmla="val 11250"/>
                  <a:gd name="adj2" fmla="val 35806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收款记账凭证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55" name="AutoShape 15"/>
              <p:cNvSpPr/>
              <p:nvPr/>
            </p:nvSpPr>
            <p:spPr>
              <a:xfrm>
                <a:off x="657" y="2024"/>
                <a:ext cx="1089" cy="317"/>
              </a:xfrm>
              <a:prstGeom prst="wedgeRectCallout">
                <a:avLst>
                  <a:gd name="adj1" fmla="val 11250"/>
                  <a:gd name="adj2" fmla="val 35806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收款记账凭证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56" name="AutoShape 16"/>
              <p:cNvSpPr/>
              <p:nvPr/>
            </p:nvSpPr>
            <p:spPr>
              <a:xfrm>
                <a:off x="703" y="2069"/>
                <a:ext cx="1089" cy="317"/>
              </a:xfrm>
              <a:prstGeom prst="wedgeRectCallout">
                <a:avLst>
                  <a:gd name="adj1" fmla="val 11250"/>
                  <a:gd name="adj2" fmla="val 35806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收款记账凭证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57" name="AutoShape 17"/>
              <p:cNvSpPr/>
              <p:nvPr/>
            </p:nvSpPr>
            <p:spPr>
              <a:xfrm>
                <a:off x="748" y="2115"/>
                <a:ext cx="1089" cy="317"/>
              </a:xfrm>
              <a:prstGeom prst="wedgeRectCallout">
                <a:avLst>
                  <a:gd name="adj1" fmla="val 11250"/>
                  <a:gd name="adj2" fmla="val 35806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收款记账凭证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629" name="Group 24"/>
            <p:cNvGrpSpPr/>
            <p:nvPr/>
          </p:nvGrpSpPr>
          <p:grpSpPr>
            <a:xfrm>
              <a:off x="3005" y="6535"/>
              <a:ext cx="3288" cy="1360"/>
              <a:chOff x="567" y="2659"/>
              <a:chExt cx="1315" cy="544"/>
            </a:xfrm>
          </p:grpSpPr>
          <p:sp>
            <p:nvSpPr>
              <p:cNvPr id="26647" name="AutoShape 12"/>
              <p:cNvSpPr/>
              <p:nvPr/>
            </p:nvSpPr>
            <p:spPr>
              <a:xfrm>
                <a:off x="567" y="2659"/>
                <a:ext cx="1089" cy="317"/>
              </a:xfrm>
              <a:prstGeom prst="wedgeRectCallout">
                <a:avLst>
                  <a:gd name="adj1" fmla="val 11250"/>
                  <a:gd name="adj2" fmla="val 35806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付款记账凭证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48" name="AutoShape 19"/>
              <p:cNvSpPr/>
              <p:nvPr/>
            </p:nvSpPr>
            <p:spPr>
              <a:xfrm>
                <a:off x="612" y="2704"/>
                <a:ext cx="1089" cy="317"/>
              </a:xfrm>
              <a:prstGeom prst="wedgeRectCallout">
                <a:avLst>
                  <a:gd name="adj1" fmla="val 11250"/>
                  <a:gd name="adj2" fmla="val 35806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付款记账凭证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49" name="AutoShape 20"/>
              <p:cNvSpPr/>
              <p:nvPr/>
            </p:nvSpPr>
            <p:spPr>
              <a:xfrm>
                <a:off x="657" y="2750"/>
                <a:ext cx="1089" cy="317"/>
              </a:xfrm>
              <a:prstGeom prst="wedgeRectCallout">
                <a:avLst>
                  <a:gd name="adj1" fmla="val 11250"/>
                  <a:gd name="adj2" fmla="val 35806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付款记账凭证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50" name="AutoShape 21"/>
              <p:cNvSpPr/>
              <p:nvPr/>
            </p:nvSpPr>
            <p:spPr>
              <a:xfrm>
                <a:off x="703" y="2795"/>
                <a:ext cx="1089" cy="317"/>
              </a:xfrm>
              <a:prstGeom prst="wedgeRectCallout">
                <a:avLst>
                  <a:gd name="adj1" fmla="val 11250"/>
                  <a:gd name="adj2" fmla="val 35806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付款记账凭证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51" name="AutoShape 22"/>
              <p:cNvSpPr/>
              <p:nvPr/>
            </p:nvSpPr>
            <p:spPr>
              <a:xfrm>
                <a:off x="748" y="2840"/>
                <a:ext cx="1089" cy="317"/>
              </a:xfrm>
              <a:prstGeom prst="wedgeRectCallout">
                <a:avLst>
                  <a:gd name="adj1" fmla="val 11250"/>
                  <a:gd name="adj2" fmla="val 35806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付款记账凭证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52" name="AutoShape 23"/>
              <p:cNvSpPr/>
              <p:nvPr/>
            </p:nvSpPr>
            <p:spPr>
              <a:xfrm>
                <a:off x="793" y="2886"/>
                <a:ext cx="1089" cy="317"/>
              </a:xfrm>
              <a:prstGeom prst="wedgeRectCallout">
                <a:avLst>
                  <a:gd name="adj1" fmla="val 11250"/>
                  <a:gd name="adj2" fmla="val 35806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付款记账凭证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630" name="Group 33"/>
            <p:cNvGrpSpPr/>
            <p:nvPr/>
          </p:nvGrpSpPr>
          <p:grpSpPr>
            <a:xfrm>
              <a:off x="3005" y="8318"/>
              <a:ext cx="3208" cy="1277"/>
              <a:chOff x="567" y="3475"/>
              <a:chExt cx="1283" cy="511"/>
            </a:xfrm>
          </p:grpSpPr>
          <p:sp>
            <p:nvSpPr>
              <p:cNvPr id="26642" name="AutoShape 25"/>
              <p:cNvSpPr/>
              <p:nvPr/>
            </p:nvSpPr>
            <p:spPr>
              <a:xfrm>
                <a:off x="567" y="3475"/>
                <a:ext cx="1089" cy="317"/>
              </a:xfrm>
              <a:prstGeom prst="wedgeRectCallout">
                <a:avLst>
                  <a:gd name="adj1" fmla="val 23278"/>
                  <a:gd name="adj2" fmla="val -23185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转账记账凭证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43" name="AutoShape 26"/>
              <p:cNvSpPr/>
              <p:nvPr/>
            </p:nvSpPr>
            <p:spPr>
              <a:xfrm>
                <a:off x="613" y="3521"/>
                <a:ext cx="1089" cy="317"/>
              </a:xfrm>
              <a:prstGeom prst="wedgeRectCallout">
                <a:avLst>
                  <a:gd name="adj1" fmla="val 23278"/>
                  <a:gd name="adj2" fmla="val -23185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转账记账凭证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44" name="AutoShape 27"/>
              <p:cNvSpPr/>
              <p:nvPr/>
            </p:nvSpPr>
            <p:spPr>
              <a:xfrm>
                <a:off x="658" y="3566"/>
                <a:ext cx="1089" cy="317"/>
              </a:xfrm>
              <a:prstGeom prst="wedgeRectCallout">
                <a:avLst>
                  <a:gd name="adj1" fmla="val 23278"/>
                  <a:gd name="adj2" fmla="val -23185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转账记账凭证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45" name="AutoShape 28"/>
              <p:cNvSpPr/>
              <p:nvPr/>
            </p:nvSpPr>
            <p:spPr>
              <a:xfrm>
                <a:off x="703" y="3612"/>
                <a:ext cx="1089" cy="317"/>
              </a:xfrm>
              <a:prstGeom prst="wedgeRectCallout">
                <a:avLst>
                  <a:gd name="adj1" fmla="val 23278"/>
                  <a:gd name="adj2" fmla="val -23185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转账记账凭证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46" name="AutoShape 30"/>
              <p:cNvSpPr/>
              <p:nvPr/>
            </p:nvSpPr>
            <p:spPr>
              <a:xfrm>
                <a:off x="761" y="3669"/>
                <a:ext cx="1089" cy="317"/>
              </a:xfrm>
              <a:prstGeom prst="wedgeRectCallout">
                <a:avLst>
                  <a:gd name="adj1" fmla="val 23278"/>
                  <a:gd name="adj2" fmla="val -23185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转账记账凭证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6631" name="AutoShape 32"/>
            <p:cNvSpPr/>
            <p:nvPr/>
          </p:nvSpPr>
          <p:spPr>
            <a:xfrm>
              <a:off x="9240" y="4833"/>
              <a:ext cx="2723" cy="1362"/>
            </a:xfrm>
            <a:prstGeom prst="wedgeRectCallout">
              <a:avLst>
                <a:gd name="adj1" fmla="val 23278"/>
                <a:gd name="adj2" fmla="val -34403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汇总收款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eaLnBrk="1" hangingPunct="1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记账凭证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32" name="AutoShape 34"/>
            <p:cNvSpPr/>
            <p:nvPr/>
          </p:nvSpPr>
          <p:spPr>
            <a:xfrm>
              <a:off x="9240" y="8235"/>
              <a:ext cx="2723" cy="1363"/>
            </a:xfrm>
            <a:prstGeom prst="wedgeRectCallout">
              <a:avLst>
                <a:gd name="adj1" fmla="val 23278"/>
                <a:gd name="adj2" fmla="val -34403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汇总转账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eaLnBrk="1" hangingPunct="1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记账凭证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33" name="AutoShape 35"/>
            <p:cNvSpPr/>
            <p:nvPr/>
          </p:nvSpPr>
          <p:spPr>
            <a:xfrm>
              <a:off x="9240" y="6535"/>
              <a:ext cx="2723" cy="1363"/>
            </a:xfrm>
            <a:prstGeom prst="wedgeRectCallout">
              <a:avLst>
                <a:gd name="adj1" fmla="val 23278"/>
                <a:gd name="adj2" fmla="val -34403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汇总付款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eaLnBrk="1" hangingPunct="1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记账凭证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34" name="Line 36"/>
            <p:cNvSpPr/>
            <p:nvPr/>
          </p:nvSpPr>
          <p:spPr>
            <a:xfrm flipV="1">
              <a:off x="6180" y="7215"/>
              <a:ext cx="306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6635" name="Line 37"/>
            <p:cNvSpPr/>
            <p:nvPr/>
          </p:nvSpPr>
          <p:spPr>
            <a:xfrm flipV="1">
              <a:off x="6065" y="8915"/>
              <a:ext cx="3178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6636" name="AutoShape 38"/>
            <p:cNvSpPr/>
            <p:nvPr/>
          </p:nvSpPr>
          <p:spPr>
            <a:xfrm>
              <a:off x="6405" y="4720"/>
              <a:ext cx="2723" cy="795"/>
            </a:xfrm>
            <a:prstGeom prst="wedgeRectCallout">
              <a:avLst>
                <a:gd name="adj1" fmla="val 23278"/>
                <a:gd name="adj2" fmla="val -23269"/>
              </a:avLst>
            </a:prstGeom>
            <a:noFill/>
            <a:ln w="9525">
              <a:noFill/>
            </a:ln>
          </p:spPr>
          <p:txBody>
            <a:bodyPr/>
            <a:p>
              <a:pPr lvl="0" eaLnBrk="1" hangingPunct="1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汇总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37" name="AutoShape 39"/>
            <p:cNvSpPr/>
            <p:nvPr/>
          </p:nvSpPr>
          <p:spPr>
            <a:xfrm>
              <a:off x="6370" y="6420"/>
              <a:ext cx="2723" cy="795"/>
            </a:xfrm>
            <a:prstGeom prst="wedgeRectCallout">
              <a:avLst>
                <a:gd name="adj1" fmla="val 23278"/>
                <a:gd name="adj2" fmla="val -23269"/>
              </a:avLst>
            </a:prstGeom>
            <a:noFill/>
            <a:ln w="9525">
              <a:noFill/>
            </a:ln>
          </p:spPr>
          <p:txBody>
            <a:bodyPr/>
            <a:p>
              <a:pPr lvl="0" eaLnBrk="1" hangingPunct="1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汇总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38" name="AutoShape 40"/>
            <p:cNvSpPr/>
            <p:nvPr/>
          </p:nvSpPr>
          <p:spPr>
            <a:xfrm>
              <a:off x="6370" y="8120"/>
              <a:ext cx="2723" cy="795"/>
            </a:xfrm>
            <a:prstGeom prst="wedgeRectCallout">
              <a:avLst>
                <a:gd name="adj1" fmla="val 23278"/>
                <a:gd name="adj2" fmla="val -23269"/>
              </a:avLst>
            </a:prstGeom>
            <a:noFill/>
            <a:ln w="9525">
              <a:noFill/>
            </a:ln>
          </p:spPr>
          <p:txBody>
            <a:bodyPr/>
            <a:p>
              <a:pPr lvl="0" eaLnBrk="1" hangingPunct="1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汇总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39" name="AutoShape 41"/>
            <p:cNvSpPr/>
            <p:nvPr/>
          </p:nvSpPr>
          <p:spPr>
            <a:xfrm>
              <a:off x="12190" y="5030"/>
              <a:ext cx="1700" cy="4310"/>
            </a:xfrm>
            <a:prstGeom prst="wedgeRoundRectCallout">
              <a:avLst>
                <a:gd name="adj1" fmla="val -11912"/>
                <a:gd name="adj2" fmla="val -42287"/>
                <a:gd name="adj3" fmla="val 16667"/>
              </a:avLst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algn="l" eaLnBrk="1" hangingPunct="1"/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★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汇总以后，每一张凭证上都包含了若干项经济业务。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40" name="Line 7"/>
            <p:cNvSpPr/>
            <p:nvPr/>
          </p:nvSpPr>
          <p:spPr>
            <a:xfrm flipV="1">
              <a:off x="6180" y="5513"/>
              <a:ext cx="306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6641" name="AutoShape 42"/>
            <p:cNvSpPr/>
            <p:nvPr/>
          </p:nvSpPr>
          <p:spPr>
            <a:xfrm>
              <a:off x="623" y="5030"/>
              <a:ext cx="2155" cy="4340"/>
            </a:xfrm>
            <a:prstGeom prst="wedgeRoundRectCallout">
              <a:avLst>
                <a:gd name="adj1" fmla="val -9398"/>
                <a:gd name="adj2" fmla="val -42338"/>
                <a:gd name="adj3" fmla="val 16667"/>
              </a:avLst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algn="l" eaLnBrk="1" hangingPunct="1"/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★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各类业务发生后分别填制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每一张汇总凭证上只包含了一项经济业务。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subTitle" idx="1"/>
          </p:nvPr>
        </p:nvSpPr>
        <p:spPr>
          <a:xfrm>
            <a:off x="395288" y="404813"/>
            <a:ext cx="7993062" cy="990600"/>
          </a:xfrm>
        </p:spPr>
        <p:txBody>
          <a:bodyPr vert="horz" wrap="square" lIns="91440" tIns="45720" rIns="91440" bIns="45720" anchor="t"/>
          <a:p>
            <a:pPr algn="l" eaLnBrk="1" hangingPunct="1">
              <a:spcBef>
                <a:spcPct val="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+mn-ea"/>
                <a:cs typeface="+mn-cs"/>
              </a:rPr>
              <a:t> </a:t>
            </a:r>
            <a:r>
              <a:rPr kumimoji="1" lang="zh-CN" altLang="en-US" sz="20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●</a:t>
            </a:r>
            <a:r>
              <a:rPr kumimoji="1" lang="zh-CN" altLang="en-US" sz="2000" dirty="0">
                <a:latin typeface="华文楷体" panose="02010600040101010101" charset="-122"/>
                <a:ea typeface="华文楷体" panose="02010600040101010101" charset="-122"/>
                <a:cs typeface="+mn-cs"/>
              </a:rPr>
              <a:t>种类：汇总收款凭证、汇总付款凭证和汇总转账凭证</a:t>
            </a:r>
            <a:endParaRPr kumimoji="1" lang="zh-CN" altLang="en-US" sz="2000" dirty="0"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</p:txBody>
      </p:sp>
      <p:sp>
        <p:nvSpPr>
          <p:cNvPr id="27651" name="Text Box 6"/>
          <p:cNvSpPr txBox="1"/>
          <p:nvPr/>
        </p:nvSpPr>
        <p:spPr>
          <a:xfrm>
            <a:off x="1619250" y="2492375"/>
            <a:ext cx="68405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2" name="Rectangle 7"/>
          <p:cNvSpPr/>
          <p:nvPr/>
        </p:nvSpPr>
        <p:spPr>
          <a:xfrm>
            <a:off x="466725" y="2203450"/>
            <a:ext cx="8351838" cy="331152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/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汇总收账凭证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借方科目：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银行存款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200×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日             凭证编号   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汇收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0136" name="Group 440"/>
          <p:cNvGraphicFramePr>
            <a:graphicFrameLocks noGrp="1"/>
          </p:cNvGraphicFramePr>
          <p:nvPr/>
        </p:nvGraphicFramePr>
        <p:xfrm>
          <a:off x="682625" y="3074988"/>
          <a:ext cx="7848600" cy="2322513"/>
        </p:xfrm>
        <a:graphic>
          <a:graphicData uri="http://schemas.openxmlformats.org/drawingml/2006/table">
            <a:tbl>
              <a:tblPr/>
              <a:tblGrid>
                <a:gridCol w="2376488"/>
                <a:gridCol w="1008062"/>
                <a:gridCol w="936625"/>
                <a:gridCol w="935038"/>
                <a:gridCol w="936625"/>
                <a:gridCol w="720725"/>
                <a:gridCol w="935037"/>
              </a:tblGrid>
              <a:tr h="2889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贷方科目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金        额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记      账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cPr/>
                </a:tc>
              </a:tr>
              <a:tr h="347663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合计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借方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贷方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实收资本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200 000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200 000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预收账款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117 000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117 000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    （略）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合      计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337 000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337 000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7704" name="Line 65"/>
          <p:cNvSpPr/>
          <p:nvPr/>
        </p:nvSpPr>
        <p:spPr>
          <a:xfrm flipV="1">
            <a:off x="7451725" y="2994025"/>
            <a:ext cx="1079500" cy="31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705" name="Rectangle 66"/>
          <p:cNvSpPr/>
          <p:nvPr/>
        </p:nvSpPr>
        <p:spPr>
          <a:xfrm>
            <a:off x="466725" y="5445125"/>
            <a:ext cx="8353425" cy="115252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/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）自   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1    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日至   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10   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日  收款凭证  共计        张。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（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）自  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11   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日至   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20   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日  收款凭证  共计        张。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（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）自  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21   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日至  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30    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日  收款凭证  共计        张。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63" name="AutoShape 67"/>
          <p:cNvSpPr/>
          <p:nvPr/>
        </p:nvSpPr>
        <p:spPr>
          <a:xfrm>
            <a:off x="3203575" y="3933825"/>
            <a:ext cx="2447925" cy="790575"/>
          </a:xfrm>
          <a:prstGeom prst="wedgeRoundRectCallout">
            <a:avLst>
              <a:gd name="adj1" fmla="val -43449"/>
              <a:gd name="adj2" fmla="val -23292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algn="l" eaLnBrk="1" hangingPunct="1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★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可分旬汇总，也可全月一次汇总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707" name="AutoShape 441"/>
          <p:cNvSpPr/>
          <p:nvPr/>
        </p:nvSpPr>
        <p:spPr>
          <a:xfrm>
            <a:off x="611188" y="1771650"/>
            <a:ext cx="2519362" cy="792163"/>
          </a:xfrm>
          <a:prstGeom prst="wedgeRoundRectCallout">
            <a:avLst>
              <a:gd name="adj1" fmla="val -43634"/>
              <a:gd name="adj2" fmla="val -23347"/>
              <a:gd name="adj3" fmla="val 16667"/>
            </a:avLst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algn="l" eaLnBrk="1" hangingPunct="1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★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以借方科目为主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按贷方科目汇总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138" name="AutoShape 442"/>
          <p:cNvSpPr/>
          <p:nvPr/>
        </p:nvSpPr>
        <p:spPr>
          <a:xfrm>
            <a:off x="3419475" y="1268413"/>
            <a:ext cx="2665413" cy="936625"/>
          </a:xfrm>
          <a:prstGeom prst="wedgeRectCallout">
            <a:avLst>
              <a:gd name="adj1" fmla="val -22958"/>
              <a:gd name="adj2" fmla="val 31185"/>
            </a:avLst>
          </a:prstGeom>
          <a:solidFill>
            <a:srgbClr val="66FF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1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收款记账凭证 </a:t>
            </a:r>
            <a:r>
              <a:rPr lang="en-US" altLang="zh-CN" sz="1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1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 eaLnBrk="1" hangingPunct="1"/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借：银行存款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120 000</a:t>
            </a:r>
            <a:endParaRPr lang="en-US" altLang="zh-CN" sz="1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 eaLnBrk="1" hangingPunct="1"/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贷：实收资本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120 000</a:t>
            </a:r>
            <a:endParaRPr lang="en-US" altLang="zh-CN" sz="1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139" name="AutoShape 443"/>
          <p:cNvSpPr/>
          <p:nvPr/>
        </p:nvSpPr>
        <p:spPr>
          <a:xfrm>
            <a:off x="6227763" y="1268413"/>
            <a:ext cx="2665412" cy="936625"/>
          </a:xfrm>
          <a:prstGeom prst="wedgeRectCallout">
            <a:avLst>
              <a:gd name="adj1" fmla="val -22958"/>
              <a:gd name="adj2" fmla="val 31185"/>
            </a:avLst>
          </a:prstGeom>
          <a:solidFill>
            <a:srgbClr val="66FF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1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收款记账凭证 </a:t>
            </a:r>
            <a:r>
              <a:rPr lang="en-US" altLang="zh-CN" sz="1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1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 eaLnBrk="1" hangingPunct="1"/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借：银行存款 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80 000</a:t>
            </a:r>
            <a:endParaRPr lang="en-US" altLang="zh-CN" sz="1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 eaLnBrk="1" hangingPunct="1"/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贷：实收资本 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80 000</a:t>
            </a:r>
            <a:endParaRPr lang="en-US" altLang="zh-CN" sz="1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710" name="AutoShape 444"/>
          <p:cNvSpPr/>
          <p:nvPr/>
        </p:nvSpPr>
        <p:spPr>
          <a:xfrm>
            <a:off x="755650" y="3141663"/>
            <a:ext cx="719138" cy="792162"/>
          </a:xfrm>
          <a:prstGeom prst="wedgeRoundRectCallout">
            <a:avLst>
              <a:gd name="adj1" fmla="val 112912"/>
              <a:gd name="adj2" fmla="val -64227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algn="l" eaLnBrk="1" hangingPunct="1"/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711" name="AutoShape 446"/>
          <p:cNvSpPr/>
          <p:nvPr/>
        </p:nvSpPr>
        <p:spPr>
          <a:xfrm>
            <a:off x="755650" y="3573463"/>
            <a:ext cx="719138" cy="792162"/>
          </a:xfrm>
          <a:prstGeom prst="wedgeRoundRectCallout">
            <a:avLst>
              <a:gd name="adj1" fmla="val 65231"/>
              <a:gd name="adj2" fmla="val -8917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algn="l" eaLnBrk="1" hangingPunct="1"/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712" name="AutoShape 447"/>
          <p:cNvSpPr/>
          <p:nvPr/>
        </p:nvSpPr>
        <p:spPr>
          <a:xfrm>
            <a:off x="757238" y="3932238"/>
            <a:ext cx="719137" cy="792162"/>
          </a:xfrm>
          <a:prstGeom prst="wedgeRoundRectCallout">
            <a:avLst>
              <a:gd name="adj1" fmla="val 67880"/>
              <a:gd name="adj2" fmla="val -4106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algn="l" eaLnBrk="1" hangingPunct="1"/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713" name="AutoShape 445"/>
          <p:cNvSpPr/>
          <p:nvPr/>
        </p:nvSpPr>
        <p:spPr>
          <a:xfrm>
            <a:off x="396875" y="3068638"/>
            <a:ext cx="1079500" cy="1800225"/>
          </a:xfrm>
          <a:prstGeom prst="wedgeRoundRectCallout">
            <a:avLst>
              <a:gd name="adj1" fmla="val 28384"/>
              <a:gd name="adj2" fmla="val -3352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algn="l" eaLnBrk="1" hangingPunct="1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★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专用记账凭证上填写的会计科目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144" name="AutoShape 448"/>
          <p:cNvSpPr/>
          <p:nvPr/>
        </p:nvSpPr>
        <p:spPr>
          <a:xfrm>
            <a:off x="5795963" y="927100"/>
            <a:ext cx="719137" cy="649288"/>
          </a:xfrm>
          <a:prstGeom prst="wedgeEllipseCallout">
            <a:avLst>
              <a:gd name="adj1" fmla="val -17329"/>
              <a:gd name="adj2" fmla="val 28972"/>
            </a:avLst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145" name="AutoShape 449"/>
          <p:cNvSpPr/>
          <p:nvPr/>
        </p:nvSpPr>
        <p:spPr>
          <a:xfrm>
            <a:off x="6156325" y="5516563"/>
            <a:ext cx="2519363" cy="1081087"/>
          </a:xfrm>
          <a:prstGeom prst="wedgeRectCallout">
            <a:avLst>
              <a:gd name="adj1" fmla="val -21394"/>
              <a:gd name="adj2" fmla="val 20338"/>
            </a:avLst>
          </a:prstGeom>
          <a:solidFill>
            <a:srgbClr val="66FF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algn="l" eaLnBrk="1" hangingPunct="1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★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可分别据其登记实收资本、预收账款和银行存款总账账户</a:t>
            </a:r>
            <a:endParaRPr lang="en-US" altLang="zh-CN" sz="18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2000"/>
                                        <p:tgtEl>
                                          <p:spTgt spid="3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2000"/>
                                        <p:tgtEl>
                                          <p:spTgt spid="30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1000"/>
                                        <p:tgtEl>
                                          <p:spTgt spid="30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2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2000"/>
                                        <p:tgtEl>
                                          <p:spTgt spid="30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63" grpId="0" animBg="1"/>
      <p:bldP spid="30138" grpId="0" animBg="1"/>
      <p:bldP spid="30139" grpId="0" animBg="1"/>
      <p:bldP spid="30144" grpId="0" animBg="1"/>
      <p:bldP spid="301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ext Box 2"/>
          <p:cNvSpPr txBox="1"/>
          <p:nvPr/>
        </p:nvSpPr>
        <p:spPr>
          <a:xfrm>
            <a:off x="1568450" y="2060575"/>
            <a:ext cx="68405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Rectangle 3"/>
          <p:cNvSpPr/>
          <p:nvPr/>
        </p:nvSpPr>
        <p:spPr>
          <a:xfrm>
            <a:off x="415925" y="1771650"/>
            <a:ext cx="8351838" cy="331152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/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汇总付账凭证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贷方科目：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库存现金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200×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日           凭证编号    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汇付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0532" name="Group 180"/>
          <p:cNvGraphicFramePr>
            <a:graphicFrameLocks noGrp="1"/>
          </p:cNvGraphicFramePr>
          <p:nvPr/>
        </p:nvGraphicFramePr>
        <p:xfrm>
          <a:off x="631825" y="2643188"/>
          <a:ext cx="7848600" cy="2322513"/>
        </p:xfrm>
        <a:graphic>
          <a:graphicData uri="http://schemas.openxmlformats.org/drawingml/2006/table">
            <a:tbl>
              <a:tblPr/>
              <a:tblGrid>
                <a:gridCol w="2376488"/>
                <a:gridCol w="1008062"/>
                <a:gridCol w="936625"/>
                <a:gridCol w="935038"/>
                <a:gridCol w="936625"/>
                <a:gridCol w="974725"/>
                <a:gridCol w="681037"/>
              </a:tblGrid>
              <a:tr h="2889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借方科目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金        额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记       账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cPr/>
                </a:tc>
              </a:tr>
              <a:tr h="347663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合计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借方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贷方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银行存款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20 000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20 000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应付职工薪酬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12 000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12 000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合      计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32 000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32 000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8727" name="Line 71"/>
          <p:cNvSpPr/>
          <p:nvPr/>
        </p:nvSpPr>
        <p:spPr>
          <a:xfrm flipV="1">
            <a:off x="7400925" y="2562225"/>
            <a:ext cx="1079500" cy="31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728" name="Rectangle 72"/>
          <p:cNvSpPr/>
          <p:nvPr/>
        </p:nvSpPr>
        <p:spPr>
          <a:xfrm>
            <a:off x="415925" y="5013325"/>
            <a:ext cx="8353425" cy="115252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/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）自   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1    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日至   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10   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日  付款凭证  共计        张。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（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）自  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11   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日至   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20   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日  付款凭证  共计        张。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（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）自  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21   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日至  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30    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日  付款凭证  共计        张。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29" name="AutoShape 73"/>
          <p:cNvSpPr/>
          <p:nvPr/>
        </p:nvSpPr>
        <p:spPr>
          <a:xfrm>
            <a:off x="3276600" y="3860800"/>
            <a:ext cx="2447925" cy="792163"/>
          </a:xfrm>
          <a:prstGeom prst="wedgeRoundRectCallout">
            <a:avLst>
              <a:gd name="adj1" fmla="val -43449"/>
              <a:gd name="adj2" fmla="val -23347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algn="l" eaLnBrk="1" hangingPunct="1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★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可分旬汇总，也可全月一次汇总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30" name="AutoShape 181"/>
          <p:cNvSpPr/>
          <p:nvPr/>
        </p:nvSpPr>
        <p:spPr>
          <a:xfrm>
            <a:off x="611188" y="1268413"/>
            <a:ext cx="2519362" cy="792162"/>
          </a:xfrm>
          <a:prstGeom prst="wedgeRoundRectCallout">
            <a:avLst>
              <a:gd name="adj1" fmla="val -43634"/>
              <a:gd name="adj2" fmla="val -23347"/>
              <a:gd name="adj3" fmla="val 16667"/>
            </a:avLst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algn="l" eaLnBrk="1" hangingPunct="1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★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以贷方科目为主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按借方科目汇总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31" name="AutoShape 182"/>
          <p:cNvSpPr/>
          <p:nvPr/>
        </p:nvSpPr>
        <p:spPr>
          <a:xfrm>
            <a:off x="3348038" y="765175"/>
            <a:ext cx="2665412" cy="935038"/>
          </a:xfrm>
          <a:prstGeom prst="wedgeRectCallout">
            <a:avLst>
              <a:gd name="adj1" fmla="val -22958"/>
              <a:gd name="adj2" fmla="val 31324"/>
            </a:avLst>
          </a:prstGeom>
          <a:solidFill>
            <a:srgbClr val="66FF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付款记账凭证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1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 eaLnBrk="1" hangingPunct="1"/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借：银行存款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15 000</a:t>
            </a:r>
            <a:endParaRPr lang="en-US" altLang="zh-CN" sz="1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 eaLnBrk="1" hangingPunct="1"/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贷：库存现金 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15 000</a:t>
            </a:r>
            <a:endParaRPr lang="en-US" altLang="zh-CN" sz="1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732" name="AutoShape 184"/>
          <p:cNvSpPr/>
          <p:nvPr/>
        </p:nvSpPr>
        <p:spPr>
          <a:xfrm>
            <a:off x="6156325" y="765175"/>
            <a:ext cx="2665413" cy="935038"/>
          </a:xfrm>
          <a:prstGeom prst="wedgeRectCallout">
            <a:avLst>
              <a:gd name="adj1" fmla="val -22958"/>
              <a:gd name="adj2" fmla="val 31324"/>
            </a:avLst>
          </a:prstGeom>
          <a:solidFill>
            <a:srgbClr val="66FF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付款记账凭证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1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 eaLnBrk="1" hangingPunct="1"/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借：银行存款 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5 000</a:t>
            </a:r>
            <a:endParaRPr lang="en-US" altLang="zh-CN" sz="1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 eaLnBrk="1" hangingPunct="1"/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贷：库存现金  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5 000</a:t>
            </a:r>
            <a:endParaRPr lang="en-US" altLang="zh-CN" sz="1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733" name="AutoShape 185"/>
          <p:cNvSpPr/>
          <p:nvPr/>
        </p:nvSpPr>
        <p:spPr>
          <a:xfrm>
            <a:off x="5708650" y="442913"/>
            <a:ext cx="719138" cy="649287"/>
          </a:xfrm>
          <a:prstGeom prst="wedgeEllipseCallout">
            <a:avLst>
              <a:gd name="adj1" fmla="val -17329"/>
              <a:gd name="adj2" fmla="val 28972"/>
            </a:avLst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34" name="AutoShape 186"/>
          <p:cNvSpPr/>
          <p:nvPr/>
        </p:nvSpPr>
        <p:spPr>
          <a:xfrm>
            <a:off x="6229350" y="5084763"/>
            <a:ext cx="2590800" cy="1081087"/>
          </a:xfrm>
          <a:prstGeom prst="wedgeRectCallout">
            <a:avLst>
              <a:gd name="adj1" fmla="val -19426"/>
              <a:gd name="adj2" fmla="val 20338"/>
            </a:avLst>
          </a:prstGeom>
          <a:solidFill>
            <a:srgbClr val="66FF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algn="l" eaLnBrk="1" hangingPunct="1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★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可分别据其登记银行存款、应付职工薪酬、库存现金总账</a:t>
            </a:r>
            <a:endParaRPr lang="en-US" altLang="zh-CN" sz="18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Text Box 2"/>
          <p:cNvSpPr txBox="1"/>
          <p:nvPr/>
        </p:nvSpPr>
        <p:spPr>
          <a:xfrm>
            <a:off x="1476375" y="1339850"/>
            <a:ext cx="68405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9" name="Rectangle 3"/>
          <p:cNvSpPr/>
          <p:nvPr/>
        </p:nvSpPr>
        <p:spPr>
          <a:xfrm>
            <a:off x="323850" y="1050925"/>
            <a:ext cx="8351838" cy="331152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/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汇总转账凭证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贷方科目：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应付账款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200×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日             凭证编号    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汇转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2720" name="Group 320"/>
          <p:cNvGraphicFramePr>
            <a:graphicFrameLocks noGrp="1"/>
          </p:cNvGraphicFramePr>
          <p:nvPr/>
        </p:nvGraphicFramePr>
        <p:xfrm>
          <a:off x="539750" y="1922463"/>
          <a:ext cx="7848600" cy="2322513"/>
        </p:xfrm>
        <a:graphic>
          <a:graphicData uri="http://schemas.openxmlformats.org/drawingml/2006/table">
            <a:tbl>
              <a:tblPr/>
              <a:tblGrid>
                <a:gridCol w="2376488"/>
                <a:gridCol w="863600"/>
                <a:gridCol w="863600"/>
                <a:gridCol w="865187"/>
                <a:gridCol w="1150938"/>
                <a:gridCol w="1081087"/>
                <a:gridCol w="647700"/>
              </a:tblGrid>
              <a:tr h="2889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借方科目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金        额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记      账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cPr/>
                </a:tc>
              </a:tr>
              <a:tr h="347663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合计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借方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贷方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库存商品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18 000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18 000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固定资产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15 000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15 000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合      计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33 000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33 000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9751" name="Line 69"/>
          <p:cNvSpPr/>
          <p:nvPr/>
        </p:nvSpPr>
        <p:spPr>
          <a:xfrm flipV="1">
            <a:off x="7308850" y="1844675"/>
            <a:ext cx="10795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52" name="Rectangle 70"/>
          <p:cNvSpPr/>
          <p:nvPr/>
        </p:nvSpPr>
        <p:spPr>
          <a:xfrm>
            <a:off x="323850" y="4292600"/>
            <a:ext cx="8353425" cy="115252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/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）自   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1    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日至   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10   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日  付款凭证  共计        张。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（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）自  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11   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日至   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20   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日  付款凭证  共计        张。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（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）自  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21   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日至  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30    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日  付款凭证  共计        张。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53" name="AutoShape 71"/>
          <p:cNvSpPr/>
          <p:nvPr/>
        </p:nvSpPr>
        <p:spPr>
          <a:xfrm>
            <a:off x="971550" y="5589588"/>
            <a:ext cx="7200900" cy="503237"/>
          </a:xfrm>
          <a:prstGeom prst="wedgeRoundRectCallout">
            <a:avLst>
              <a:gd name="adj1" fmla="val -5931"/>
              <a:gd name="adj2" fmla="val -4259"/>
              <a:gd name="adj3" fmla="val 16667"/>
            </a:avLst>
          </a:prstGeom>
          <a:solidFill>
            <a:srgbClr val="CCFF99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algn="l" eaLnBrk="1" hangingPunct="1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★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编制汇总记账凭证的目的是为了减轻登记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总账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工作量！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54" name="AutoShape 72"/>
          <p:cNvSpPr/>
          <p:nvPr/>
        </p:nvSpPr>
        <p:spPr>
          <a:xfrm>
            <a:off x="2987675" y="3141663"/>
            <a:ext cx="2447925" cy="792162"/>
          </a:xfrm>
          <a:prstGeom prst="wedgeRoundRectCallout">
            <a:avLst>
              <a:gd name="adj1" fmla="val -43449"/>
              <a:gd name="adj2" fmla="val -23347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algn="l" eaLnBrk="1" hangingPunct="1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★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可分旬汇总，也可全月一次汇总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55" name="AutoShape 321"/>
          <p:cNvSpPr/>
          <p:nvPr/>
        </p:nvSpPr>
        <p:spPr>
          <a:xfrm>
            <a:off x="611188" y="549275"/>
            <a:ext cx="2519362" cy="792163"/>
          </a:xfrm>
          <a:prstGeom prst="wedgeRoundRectCallout">
            <a:avLst>
              <a:gd name="adj1" fmla="val -43634"/>
              <a:gd name="adj2" fmla="val -23347"/>
              <a:gd name="adj3" fmla="val 16667"/>
            </a:avLst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algn="l" eaLnBrk="1" hangingPunct="1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★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以贷方科目为主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按借方科目汇总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56" name="AutoShape 322"/>
          <p:cNvSpPr/>
          <p:nvPr/>
        </p:nvSpPr>
        <p:spPr>
          <a:xfrm>
            <a:off x="6084888" y="4364038"/>
            <a:ext cx="2519362" cy="1081087"/>
          </a:xfrm>
          <a:prstGeom prst="wedgeRectCallout">
            <a:avLst>
              <a:gd name="adj1" fmla="val -29963"/>
              <a:gd name="adj2" fmla="val 20338"/>
            </a:avLst>
          </a:prstGeom>
          <a:solidFill>
            <a:srgbClr val="66FF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algn="l" eaLnBrk="1" hangingPunct="1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★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可分别据其登记库存商品、固定资产、应付账款总账账户</a:t>
            </a:r>
            <a:endParaRPr lang="en-US" altLang="zh-CN" sz="18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/>
          <p:nvPr/>
        </p:nvSpPr>
        <p:spPr>
          <a:xfrm>
            <a:off x="611505" y="609600"/>
            <a:ext cx="7992745" cy="122491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l" eaLnBrk="1" hangingPunct="1"/>
            <a:r>
              <a:rPr lang="zh-CN" altLang="en-US" sz="20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③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科目汇总表（记账凭证汇总表）</a:t>
            </a: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0" algn="l" eaLnBrk="1" hangingPunct="1"/>
            <a:r>
              <a:rPr lang="zh-CN" altLang="en-US" sz="2000" dirty="0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</a:rPr>
              <a:t>    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●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含义：根据一定时期内的专用（或通用）记账凭证按照相同会计科目定期汇总编制的、包含若干项经济业务的记账凭证。</a:t>
            </a: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5605" y="2149475"/>
            <a:ext cx="8208010" cy="3526790"/>
            <a:chOff x="623" y="4380"/>
            <a:chExt cx="12926" cy="5554"/>
          </a:xfrm>
        </p:grpSpPr>
        <p:sp>
          <p:nvSpPr>
            <p:cNvPr id="30723" name="AutoShape 4"/>
            <p:cNvSpPr/>
            <p:nvPr/>
          </p:nvSpPr>
          <p:spPr>
            <a:xfrm>
              <a:off x="965" y="4380"/>
              <a:ext cx="12585" cy="5555"/>
            </a:xfrm>
            <a:prstGeom prst="wedgeRectCallout">
              <a:avLst>
                <a:gd name="adj1" fmla="val -38199"/>
                <a:gd name="adj2" fmla="val -35375"/>
              </a:avLst>
            </a:prstGeom>
            <a:solidFill>
              <a:srgbClr val="FFCCCC"/>
            </a:solidFill>
            <a:ln w="9525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0724" name="Group 5"/>
            <p:cNvGrpSpPr/>
            <p:nvPr/>
          </p:nvGrpSpPr>
          <p:grpSpPr>
            <a:xfrm>
              <a:off x="3115" y="4833"/>
              <a:ext cx="3178" cy="1247"/>
              <a:chOff x="566" y="1933"/>
              <a:chExt cx="1271" cy="499"/>
            </a:xfrm>
          </p:grpSpPr>
          <p:sp>
            <p:nvSpPr>
              <p:cNvPr id="30748" name="AutoShape 6"/>
              <p:cNvSpPr/>
              <p:nvPr/>
            </p:nvSpPr>
            <p:spPr>
              <a:xfrm>
                <a:off x="566" y="1933"/>
                <a:ext cx="1089" cy="317"/>
              </a:xfrm>
              <a:prstGeom prst="wedgeRectCallout">
                <a:avLst>
                  <a:gd name="adj1" fmla="val 11250"/>
                  <a:gd name="adj2" fmla="val 35806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收款记账凭证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49" name="AutoShape 7"/>
              <p:cNvSpPr/>
              <p:nvPr/>
            </p:nvSpPr>
            <p:spPr>
              <a:xfrm>
                <a:off x="612" y="1979"/>
                <a:ext cx="1089" cy="317"/>
              </a:xfrm>
              <a:prstGeom prst="wedgeRectCallout">
                <a:avLst>
                  <a:gd name="adj1" fmla="val 11250"/>
                  <a:gd name="adj2" fmla="val 35806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收款记账凭证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50" name="AutoShape 8"/>
              <p:cNvSpPr/>
              <p:nvPr/>
            </p:nvSpPr>
            <p:spPr>
              <a:xfrm>
                <a:off x="657" y="2024"/>
                <a:ext cx="1089" cy="317"/>
              </a:xfrm>
              <a:prstGeom prst="wedgeRectCallout">
                <a:avLst>
                  <a:gd name="adj1" fmla="val 11250"/>
                  <a:gd name="adj2" fmla="val 35806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收款记账凭证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51" name="AutoShape 9"/>
              <p:cNvSpPr/>
              <p:nvPr/>
            </p:nvSpPr>
            <p:spPr>
              <a:xfrm>
                <a:off x="703" y="2069"/>
                <a:ext cx="1089" cy="317"/>
              </a:xfrm>
              <a:prstGeom prst="wedgeRectCallout">
                <a:avLst>
                  <a:gd name="adj1" fmla="val 11250"/>
                  <a:gd name="adj2" fmla="val 35806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收款记账凭证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52" name="AutoShape 10"/>
              <p:cNvSpPr/>
              <p:nvPr/>
            </p:nvSpPr>
            <p:spPr>
              <a:xfrm>
                <a:off x="748" y="2115"/>
                <a:ext cx="1089" cy="317"/>
              </a:xfrm>
              <a:prstGeom prst="wedgeRectCallout">
                <a:avLst>
                  <a:gd name="adj1" fmla="val 11250"/>
                  <a:gd name="adj2" fmla="val 35806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收款记账凭证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0725" name="Group 11"/>
            <p:cNvGrpSpPr/>
            <p:nvPr/>
          </p:nvGrpSpPr>
          <p:grpSpPr>
            <a:xfrm>
              <a:off x="3005" y="6535"/>
              <a:ext cx="3288" cy="1360"/>
              <a:chOff x="567" y="2659"/>
              <a:chExt cx="1315" cy="544"/>
            </a:xfrm>
          </p:grpSpPr>
          <p:sp>
            <p:nvSpPr>
              <p:cNvPr id="30742" name="AutoShape 12"/>
              <p:cNvSpPr/>
              <p:nvPr/>
            </p:nvSpPr>
            <p:spPr>
              <a:xfrm>
                <a:off x="567" y="2659"/>
                <a:ext cx="1089" cy="317"/>
              </a:xfrm>
              <a:prstGeom prst="wedgeRectCallout">
                <a:avLst>
                  <a:gd name="adj1" fmla="val 11250"/>
                  <a:gd name="adj2" fmla="val 35806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付款记账凭证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43" name="AutoShape 13"/>
              <p:cNvSpPr/>
              <p:nvPr/>
            </p:nvSpPr>
            <p:spPr>
              <a:xfrm>
                <a:off x="612" y="2704"/>
                <a:ext cx="1089" cy="317"/>
              </a:xfrm>
              <a:prstGeom prst="wedgeRectCallout">
                <a:avLst>
                  <a:gd name="adj1" fmla="val 11250"/>
                  <a:gd name="adj2" fmla="val 35806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付款记账凭证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44" name="AutoShape 14"/>
              <p:cNvSpPr/>
              <p:nvPr/>
            </p:nvSpPr>
            <p:spPr>
              <a:xfrm>
                <a:off x="657" y="2750"/>
                <a:ext cx="1089" cy="317"/>
              </a:xfrm>
              <a:prstGeom prst="wedgeRectCallout">
                <a:avLst>
                  <a:gd name="adj1" fmla="val 11250"/>
                  <a:gd name="adj2" fmla="val 35806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付款记账凭证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45" name="AutoShape 15"/>
              <p:cNvSpPr/>
              <p:nvPr/>
            </p:nvSpPr>
            <p:spPr>
              <a:xfrm>
                <a:off x="703" y="2795"/>
                <a:ext cx="1089" cy="317"/>
              </a:xfrm>
              <a:prstGeom prst="wedgeRectCallout">
                <a:avLst>
                  <a:gd name="adj1" fmla="val 11250"/>
                  <a:gd name="adj2" fmla="val 35806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付款记账凭证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46" name="AutoShape 16"/>
              <p:cNvSpPr/>
              <p:nvPr/>
            </p:nvSpPr>
            <p:spPr>
              <a:xfrm>
                <a:off x="748" y="2840"/>
                <a:ext cx="1089" cy="317"/>
              </a:xfrm>
              <a:prstGeom prst="wedgeRectCallout">
                <a:avLst>
                  <a:gd name="adj1" fmla="val 11250"/>
                  <a:gd name="adj2" fmla="val 35806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付款记账凭证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47" name="AutoShape 17"/>
              <p:cNvSpPr/>
              <p:nvPr/>
            </p:nvSpPr>
            <p:spPr>
              <a:xfrm>
                <a:off x="793" y="2886"/>
                <a:ext cx="1089" cy="317"/>
              </a:xfrm>
              <a:prstGeom prst="wedgeRectCallout">
                <a:avLst>
                  <a:gd name="adj1" fmla="val 11250"/>
                  <a:gd name="adj2" fmla="val 35806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付款记账凭证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0726" name="Group 18"/>
            <p:cNvGrpSpPr/>
            <p:nvPr/>
          </p:nvGrpSpPr>
          <p:grpSpPr>
            <a:xfrm>
              <a:off x="3005" y="8318"/>
              <a:ext cx="3208" cy="1277"/>
              <a:chOff x="567" y="3475"/>
              <a:chExt cx="1283" cy="511"/>
            </a:xfrm>
          </p:grpSpPr>
          <p:sp>
            <p:nvSpPr>
              <p:cNvPr id="30737" name="AutoShape 19"/>
              <p:cNvSpPr/>
              <p:nvPr/>
            </p:nvSpPr>
            <p:spPr>
              <a:xfrm>
                <a:off x="567" y="3475"/>
                <a:ext cx="1089" cy="317"/>
              </a:xfrm>
              <a:prstGeom prst="wedgeRectCallout">
                <a:avLst>
                  <a:gd name="adj1" fmla="val 23278"/>
                  <a:gd name="adj2" fmla="val -23185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转账记账凭证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38" name="AutoShape 20"/>
              <p:cNvSpPr/>
              <p:nvPr/>
            </p:nvSpPr>
            <p:spPr>
              <a:xfrm>
                <a:off x="613" y="3521"/>
                <a:ext cx="1089" cy="317"/>
              </a:xfrm>
              <a:prstGeom prst="wedgeRectCallout">
                <a:avLst>
                  <a:gd name="adj1" fmla="val 23278"/>
                  <a:gd name="adj2" fmla="val -23185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转账记账凭证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39" name="AutoShape 21"/>
              <p:cNvSpPr/>
              <p:nvPr/>
            </p:nvSpPr>
            <p:spPr>
              <a:xfrm>
                <a:off x="658" y="3566"/>
                <a:ext cx="1089" cy="317"/>
              </a:xfrm>
              <a:prstGeom prst="wedgeRectCallout">
                <a:avLst>
                  <a:gd name="adj1" fmla="val 23278"/>
                  <a:gd name="adj2" fmla="val -23185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转账记账凭证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40" name="AutoShape 22"/>
              <p:cNvSpPr/>
              <p:nvPr/>
            </p:nvSpPr>
            <p:spPr>
              <a:xfrm>
                <a:off x="703" y="3612"/>
                <a:ext cx="1089" cy="317"/>
              </a:xfrm>
              <a:prstGeom prst="wedgeRectCallout">
                <a:avLst>
                  <a:gd name="adj1" fmla="val 23278"/>
                  <a:gd name="adj2" fmla="val -23185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转账记账凭证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41" name="AutoShape 23"/>
              <p:cNvSpPr/>
              <p:nvPr/>
            </p:nvSpPr>
            <p:spPr>
              <a:xfrm>
                <a:off x="761" y="3669"/>
                <a:ext cx="1089" cy="317"/>
              </a:xfrm>
              <a:prstGeom prst="wedgeRectCallout">
                <a:avLst>
                  <a:gd name="adj1" fmla="val 23278"/>
                  <a:gd name="adj2" fmla="val -23185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转账记账凭证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0727" name="AutoShape 26"/>
            <p:cNvSpPr/>
            <p:nvPr/>
          </p:nvSpPr>
          <p:spPr>
            <a:xfrm>
              <a:off x="9240" y="5400"/>
              <a:ext cx="2383" cy="2720"/>
            </a:xfrm>
            <a:prstGeom prst="wedgeRectCallout">
              <a:avLst>
                <a:gd name="adj1" fmla="val 33736"/>
                <a:gd name="adj2" fmla="val -42185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科目汇总表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28" name="Line 27"/>
            <p:cNvSpPr/>
            <p:nvPr/>
          </p:nvSpPr>
          <p:spPr>
            <a:xfrm flipV="1">
              <a:off x="6180" y="7215"/>
              <a:ext cx="306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30729" name="AutoShape 30"/>
            <p:cNvSpPr/>
            <p:nvPr/>
          </p:nvSpPr>
          <p:spPr>
            <a:xfrm>
              <a:off x="7540" y="6420"/>
              <a:ext cx="1440" cy="795"/>
            </a:xfrm>
            <a:prstGeom prst="wedgeRectCallout">
              <a:avLst>
                <a:gd name="adj1" fmla="val -519"/>
                <a:gd name="adj2" fmla="val -23269"/>
              </a:avLst>
            </a:prstGeom>
            <a:noFill/>
            <a:ln w="9525">
              <a:noFill/>
            </a:ln>
          </p:spPr>
          <p:txBody>
            <a:bodyPr/>
            <a:p>
              <a:pPr lvl="0" eaLnBrk="1" hangingPunct="1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汇总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30" name="AutoShape 32"/>
            <p:cNvSpPr/>
            <p:nvPr/>
          </p:nvSpPr>
          <p:spPr>
            <a:xfrm>
              <a:off x="7428" y="8348"/>
              <a:ext cx="5555" cy="1362"/>
            </a:xfrm>
            <a:prstGeom prst="wedgeRoundRectCallout">
              <a:avLst>
                <a:gd name="adj1" fmla="val 32403"/>
                <a:gd name="adj2" fmla="val -22111"/>
                <a:gd name="adj3" fmla="val 16667"/>
              </a:avLst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algn="l" eaLnBrk="1" hangingPunct="1"/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★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汇总以后，每张汇总表上都包含了若干项经济业务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31" name="AutoShape 34"/>
            <p:cNvSpPr/>
            <p:nvPr/>
          </p:nvSpPr>
          <p:spPr>
            <a:xfrm>
              <a:off x="623" y="5030"/>
              <a:ext cx="2155" cy="4340"/>
            </a:xfrm>
            <a:prstGeom prst="wedgeRoundRectCallout">
              <a:avLst>
                <a:gd name="adj1" fmla="val -9398"/>
                <a:gd name="adj2" fmla="val -42338"/>
                <a:gd name="adj3" fmla="val 16667"/>
              </a:avLst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algn="l" eaLnBrk="1" hangingPunct="1"/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★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各类业务发生后分别填制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每一张汇总凭证上只包含了一项经济业务。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32" name="Line 35"/>
            <p:cNvSpPr/>
            <p:nvPr/>
          </p:nvSpPr>
          <p:spPr>
            <a:xfrm>
              <a:off x="6293" y="5628"/>
              <a:ext cx="68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3" name="Line 36"/>
            <p:cNvSpPr/>
            <p:nvPr/>
          </p:nvSpPr>
          <p:spPr>
            <a:xfrm>
              <a:off x="6293" y="9143"/>
              <a:ext cx="68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4" name="Line 37"/>
            <p:cNvSpPr/>
            <p:nvPr/>
          </p:nvSpPr>
          <p:spPr>
            <a:xfrm flipV="1">
              <a:off x="6973" y="5628"/>
              <a:ext cx="0" cy="3515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pic>
        <p:nvPicPr>
          <p:cNvPr id="30735" name="Picture 38"/>
          <p:cNvPicPr>
            <a:picLocks noChangeAspect="1"/>
          </p:cNvPicPr>
          <p:nvPr/>
        </p:nvPicPr>
        <p:blipFill>
          <a:blip r:embed="rId1"/>
          <a:srcRect l="50647" r="479" b="2449"/>
          <a:stretch>
            <a:fillRect/>
          </a:stretch>
        </p:blipFill>
        <p:spPr>
          <a:xfrm>
            <a:off x="7885113" y="188913"/>
            <a:ext cx="1079500" cy="5762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36" name="AutoShape 39"/>
          <p:cNvSpPr/>
          <p:nvPr/>
        </p:nvSpPr>
        <p:spPr>
          <a:xfrm>
            <a:off x="7958138" y="692150"/>
            <a:ext cx="1150937" cy="360363"/>
          </a:xfrm>
          <a:prstGeom prst="wedgeRectCallout">
            <a:avLst>
              <a:gd name="adj1" fmla="val -18139"/>
              <a:gd name="adj2" fmla="val 35023"/>
            </a:avLst>
          </a:prstGeom>
          <a:solidFill>
            <a:srgbClr val="66FF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真实凭证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8" name="Rectangle 47"/>
          <p:cNvSpPr/>
          <p:nvPr/>
        </p:nvSpPr>
        <p:spPr>
          <a:xfrm>
            <a:off x="539750" y="981075"/>
            <a:ext cx="7993063" cy="6477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l" eaLnBrk="1" hangingPunct="1">
              <a:spcBef>
                <a:spcPct val="20000"/>
              </a:spcBef>
            </a:pP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</a:rPr>
              <a:t>二、会计凭证的意义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4795" y="1555750"/>
            <a:ext cx="7920990" cy="3746500"/>
            <a:chOff x="963" y="3015"/>
            <a:chExt cx="12474" cy="5900"/>
          </a:xfrm>
        </p:grpSpPr>
        <p:sp>
          <p:nvSpPr>
            <p:cNvPr id="4098" name="AutoShape 35"/>
            <p:cNvSpPr/>
            <p:nvPr/>
          </p:nvSpPr>
          <p:spPr>
            <a:xfrm>
              <a:off x="963" y="3015"/>
              <a:ext cx="12475" cy="5900"/>
            </a:xfrm>
            <a:prstGeom prst="wedgeRectCallout">
              <a:avLst>
                <a:gd name="adj1" fmla="val -50000"/>
                <a:gd name="adj2" fmla="val -37500"/>
              </a:avLst>
            </a:prstGeom>
            <a:solidFill>
              <a:srgbClr val="FFCCCC"/>
            </a:solidFill>
            <a:ln w="9525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07" name="AutoShape 15"/>
            <p:cNvSpPr/>
            <p:nvPr/>
          </p:nvSpPr>
          <p:spPr>
            <a:xfrm>
              <a:off x="2550" y="3700"/>
              <a:ext cx="4650" cy="1360"/>
            </a:xfrm>
            <a:prstGeom prst="wedgeRoundRectCallout">
              <a:avLst>
                <a:gd name="adj1" fmla="val 49787"/>
                <a:gd name="adj2" fmla="val -9926"/>
                <a:gd name="adj3" fmla="val 16667"/>
              </a:avLst>
            </a:prstGeom>
            <a:solidFill>
              <a:srgbClr val="CCFFCC"/>
            </a:solidFill>
            <a:ln w="9525" cap="flat" cmpd="sng">
              <a:solidFill>
                <a:srgbClr val="0000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algn="just" eaLnBrk="0" hangingPunct="0"/>
              <a:r>
                <a:rPr lang="zh-CN" altLang="en-US" sz="20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lang="en-US" altLang="zh-CN" sz="20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 </a:t>
              </a:r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提供经济业务原始资料的重要载体</a:t>
              </a:r>
              <a:endPara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08" name="AutoShape 16"/>
            <p:cNvSpPr/>
            <p:nvPr/>
          </p:nvSpPr>
          <p:spPr>
            <a:xfrm>
              <a:off x="7540" y="3700"/>
              <a:ext cx="3403" cy="1253"/>
            </a:xfrm>
            <a:prstGeom prst="wedgeRoundRectCallout">
              <a:avLst>
                <a:gd name="adj1" fmla="val -3931"/>
                <a:gd name="adj2" fmla="val 49000"/>
                <a:gd name="adj3" fmla="val 16667"/>
              </a:avLst>
            </a:prstGeom>
            <a:solidFill>
              <a:srgbClr val="CCFFCC"/>
            </a:solidFill>
            <a:ln w="9525" cap="flat" cmpd="sng">
              <a:solidFill>
                <a:srgbClr val="0000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algn="just" eaLnBrk="0" hangingPunct="0"/>
              <a:r>
                <a:rPr lang="zh-CN" altLang="en-US" sz="20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lang="en-US" altLang="zh-CN" sz="20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B </a:t>
              </a:r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登记账簿的必要依据</a:t>
              </a:r>
              <a:endPara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25" name="AutoShape 33"/>
            <p:cNvSpPr/>
            <p:nvPr/>
          </p:nvSpPr>
          <p:spPr>
            <a:xfrm>
              <a:off x="3588" y="6985"/>
              <a:ext cx="3500" cy="1250"/>
            </a:xfrm>
            <a:prstGeom prst="wedgeRoundRectCallout">
              <a:avLst>
                <a:gd name="adj1" fmla="val 42218"/>
                <a:gd name="adj2" fmla="val -51398"/>
                <a:gd name="adj3" fmla="val 16667"/>
              </a:avLst>
            </a:prstGeom>
            <a:solidFill>
              <a:srgbClr val="CCFFCC"/>
            </a:solidFill>
            <a:ln w="9525" cap="flat" cmpd="sng">
              <a:solidFill>
                <a:srgbClr val="0000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algn="just" eaLnBrk="0" hangingPunct="0"/>
              <a:r>
                <a:rPr lang="zh-CN" altLang="en-US" sz="20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lang="en-US" altLang="zh-CN" sz="20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 </a:t>
              </a:r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明确经济责任的主要手段</a:t>
              </a:r>
              <a:endPara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02" name="AutoShape 36"/>
            <p:cNvSpPr/>
            <p:nvPr/>
          </p:nvSpPr>
          <p:spPr>
            <a:xfrm>
              <a:off x="1758" y="5175"/>
              <a:ext cx="2155" cy="1700"/>
            </a:xfrm>
            <a:prstGeom prst="wedgeRoundRectCallout">
              <a:avLst>
                <a:gd name="adj1" fmla="val -2204"/>
                <a:gd name="adj2" fmla="val 48380"/>
                <a:gd name="adj3" fmla="val 16667"/>
              </a:avLst>
            </a:prstGeom>
            <a:solidFill>
              <a:srgbClr val="99FF99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经济业务（交易或事项）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3" name="AutoShape 37"/>
            <p:cNvSpPr/>
            <p:nvPr/>
          </p:nvSpPr>
          <p:spPr>
            <a:xfrm>
              <a:off x="9240" y="5915"/>
              <a:ext cx="1363" cy="340"/>
            </a:xfrm>
            <a:custGeom>
              <a:avLst/>
              <a:gdLst>
                <a:gd name="txL" fmla="*/ 3375 w 21600"/>
                <a:gd name="txT" fmla="*/ 5400 h 21600"/>
                <a:gd name="txR" fmla="*/ 18900 w 21600"/>
                <a:gd name="txB" fmla="*/ 16200 h 21600"/>
              </a:gdLst>
              <a:ahLst/>
              <a:cxnLst>
                <a:cxn ang="17694720">
                  <a:pos x="2147483647" y="0"/>
                </a:cxn>
                <a:cxn ang="11796480">
                  <a:pos x="0" y="107800070"/>
                </a:cxn>
                <a:cxn ang="5898240">
                  <a:pos x="2147483647" y="215600141"/>
                </a:cxn>
                <a:cxn ang="0">
                  <a:pos x="2147483647" y="107800070"/>
                </a:cxn>
              </a:cxnLst>
              <a:rect l="txL" t="txT" r="txR" b="txB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4" name="Line 43"/>
            <p:cNvSpPr/>
            <p:nvPr/>
          </p:nvSpPr>
          <p:spPr>
            <a:xfrm>
              <a:off x="3913" y="6078"/>
              <a:ext cx="2152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4105" name="AutoShape 44"/>
            <p:cNvSpPr/>
            <p:nvPr/>
          </p:nvSpPr>
          <p:spPr>
            <a:xfrm>
              <a:off x="4478" y="5458"/>
              <a:ext cx="1135" cy="1247"/>
            </a:xfrm>
            <a:prstGeom prst="wedgeRectCallout">
              <a:avLst>
                <a:gd name="adj1" fmla="val 30838"/>
                <a:gd name="adj2" fmla="val 6912"/>
              </a:avLst>
            </a:prstGeom>
            <a:noFill/>
            <a:ln w="9525">
              <a:noFill/>
            </a:ln>
          </p:spPr>
          <p:txBody>
            <a:bodyPr/>
            <a:p>
              <a:pPr lvl="0" eaLnBrk="1" hangingPunct="1">
                <a:lnSpc>
                  <a:spcPct val="80000"/>
                </a:lnSpc>
              </a:pPr>
              <a:r>
                <a:rPr lang="zh-CN" altLang="en-US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取得</a:t>
              </a:r>
              <a:endParaRPr lang="zh-CN" altLang="en-US" sz="20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eaLnBrk="1" hangingPunct="1">
                <a:lnSpc>
                  <a:spcPct val="80000"/>
                </a:lnSpc>
              </a:pPr>
              <a:endParaRPr lang="zh-CN" altLang="en-US" sz="20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eaLnBrk="1" hangingPunct="1">
                <a:lnSpc>
                  <a:spcPct val="80000"/>
                </a:lnSpc>
              </a:pPr>
              <a:r>
                <a:rPr lang="zh-CN" altLang="en-US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填制</a:t>
              </a:r>
              <a:endParaRPr lang="zh-CN" altLang="en-US" sz="20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6" name="AutoShape 45"/>
            <p:cNvSpPr/>
            <p:nvPr/>
          </p:nvSpPr>
          <p:spPr>
            <a:xfrm>
              <a:off x="6068" y="5660"/>
              <a:ext cx="2722" cy="793"/>
            </a:xfrm>
            <a:prstGeom prst="wedgeRectCallout">
              <a:avLst>
                <a:gd name="adj1" fmla="val -5648"/>
                <a:gd name="adj2" fmla="val 48426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会计凭证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7" name="AutoShape 46"/>
            <p:cNvSpPr/>
            <p:nvPr/>
          </p:nvSpPr>
          <p:spPr>
            <a:xfrm>
              <a:off x="8790" y="5345"/>
              <a:ext cx="2040" cy="568"/>
            </a:xfrm>
            <a:prstGeom prst="wedgeRectCallout">
              <a:avLst>
                <a:gd name="adj1" fmla="val 17157"/>
                <a:gd name="adj2" fmla="val 75111"/>
              </a:avLst>
            </a:prstGeom>
            <a:noFill/>
            <a:ln w="9525">
              <a:noFill/>
            </a:ln>
          </p:spPr>
          <p:txBody>
            <a:bodyPr/>
            <a:p>
              <a:pPr lvl="0" eaLnBrk="1" hangingPunct="1">
                <a:lnSpc>
                  <a:spcPct val="80000"/>
                </a:lnSpc>
              </a:pPr>
              <a:r>
                <a:rPr lang="zh-CN" altLang="en-US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登记账簿</a:t>
              </a:r>
              <a:endParaRPr lang="zh-CN" altLang="en-US" sz="20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26" name="AutoShape 34"/>
            <p:cNvSpPr/>
            <p:nvPr/>
          </p:nvSpPr>
          <p:spPr>
            <a:xfrm>
              <a:off x="7460" y="6985"/>
              <a:ext cx="3370" cy="1250"/>
            </a:xfrm>
            <a:prstGeom prst="wedgeRoundRectCallout">
              <a:avLst>
                <a:gd name="adj1" fmla="val 13130"/>
                <a:gd name="adj2" fmla="val -50398"/>
                <a:gd name="adj3" fmla="val 16667"/>
              </a:avLst>
            </a:prstGeom>
            <a:solidFill>
              <a:srgbClr val="CCFFCC"/>
            </a:solidFill>
            <a:ln w="9525" cap="flat" cmpd="sng">
              <a:solidFill>
                <a:srgbClr val="0000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algn="just" eaLnBrk="0" hangingPunct="0"/>
              <a:r>
                <a:rPr lang="zh-CN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 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实行会计监督的具体措施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110" name="Group 48"/>
            <p:cNvGrpSpPr/>
            <p:nvPr/>
          </p:nvGrpSpPr>
          <p:grpSpPr>
            <a:xfrm>
              <a:off x="11028" y="4948"/>
              <a:ext cx="1955" cy="2185"/>
              <a:chOff x="555" y="2093"/>
              <a:chExt cx="692" cy="874"/>
            </a:xfrm>
          </p:grpSpPr>
          <p:grpSp>
            <p:nvGrpSpPr>
              <p:cNvPr id="4111" name="Group 49"/>
              <p:cNvGrpSpPr/>
              <p:nvPr/>
            </p:nvGrpSpPr>
            <p:grpSpPr>
              <a:xfrm>
                <a:off x="567" y="2093"/>
                <a:ext cx="680" cy="862"/>
                <a:chOff x="4148" y="2206"/>
                <a:chExt cx="773" cy="998"/>
              </a:xfrm>
            </p:grpSpPr>
            <p:sp>
              <p:nvSpPr>
                <p:cNvPr id="4115" name="AutoShape 50"/>
                <p:cNvSpPr/>
                <p:nvPr/>
              </p:nvSpPr>
              <p:spPr>
                <a:xfrm>
                  <a:off x="4151" y="2206"/>
                  <a:ext cx="770" cy="997"/>
                </a:xfrm>
                <a:prstGeom prst="cube">
                  <a:avLst>
                    <a:gd name="adj" fmla="val 5287"/>
                  </a:avLst>
                </a:prstGeom>
                <a:solidFill>
                  <a:schemeClr val="bg1"/>
                </a:solidFill>
                <a:ln w="9525" cap="flat" cmpd="sng">
                  <a:solidFill>
                    <a:srgbClr val="99CC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pic>
              <p:nvPicPr>
                <p:cNvPr id="4116" name="Picture 51" descr="204E207C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4148" y="2251"/>
                  <a:ext cx="728" cy="953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99CC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pic>
          </p:grpSp>
          <p:pic>
            <p:nvPicPr>
              <p:cNvPr id="4112" name="Picture 52" descr="204E207C"/>
              <p:cNvPicPr>
                <a:picLocks noChangeAspect="1"/>
              </p:cNvPicPr>
              <p:nvPr/>
            </p:nvPicPr>
            <p:blipFill>
              <a:blip r:embed="rId2"/>
              <a:srcRect t="93991" r="-5205" b="745"/>
              <a:stretch>
                <a:fillRect/>
              </a:stretch>
            </p:blipFill>
            <p:spPr>
              <a:xfrm>
                <a:off x="555" y="2144"/>
                <a:ext cx="690" cy="82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4113" name="Picture 5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8" y="2524"/>
                <a:ext cx="435" cy="32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4114" name="AutoShape 54"/>
              <p:cNvSpPr/>
              <p:nvPr/>
            </p:nvSpPr>
            <p:spPr>
              <a:xfrm>
                <a:off x="666" y="2172"/>
                <a:ext cx="438" cy="235"/>
              </a:xfrm>
              <a:prstGeom prst="flowChartAlternateProcess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lvl="0" eaLnBrk="1" hangingPunct="1"/>
                <a:r>
                  <a:rPr lang="zh-CN" altLang="en-US" sz="16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账 簿</a:t>
                </a:r>
                <a:endParaRPr lang="zh-CN" altLang="en-US" sz="16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/>
          <p:nvPr/>
        </p:nvSpPr>
        <p:spPr>
          <a:xfrm>
            <a:off x="1835150" y="836613"/>
            <a:ext cx="6769100" cy="6021387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/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                        科目（记账凭证）汇总表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                                  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200×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月                  编号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科汇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611188" y="115888"/>
            <a:ext cx="8208962" cy="6477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</a:t>
            </a:r>
            <a:r>
              <a:rPr lang="zh-CN" altLang="en-US" sz="4000" b="1" dirty="0">
                <a:latin typeface="宋体" panose="02010600030101010101" pitchFamily="2" charset="-122"/>
              </a:rPr>
              <a:t>       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●</a:t>
            </a:r>
            <a:r>
              <a:rPr lang="zh-CN" altLang="en-US" sz="2400" b="1" dirty="0">
                <a:latin typeface="华文楷体" panose="02010600040101010101" charset="-122"/>
                <a:ea typeface="华文楷体" panose="02010600040101010101" charset="-122"/>
              </a:rPr>
              <a:t>科目汇总表的编制方法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48" name="Text Box 4"/>
          <p:cNvSpPr txBox="1"/>
          <p:nvPr/>
        </p:nvSpPr>
        <p:spPr>
          <a:xfrm>
            <a:off x="1908175" y="2347913"/>
            <a:ext cx="68405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3420" name="Group 300"/>
          <p:cNvGraphicFramePr>
            <a:graphicFrameLocks noGrp="1"/>
          </p:cNvGraphicFramePr>
          <p:nvPr/>
        </p:nvGraphicFramePr>
        <p:xfrm>
          <a:off x="1979613" y="1616075"/>
          <a:ext cx="6499225" cy="5129213"/>
        </p:xfrm>
        <a:graphic>
          <a:graphicData uri="http://schemas.openxmlformats.org/drawingml/2006/table">
            <a:tbl>
              <a:tblPr/>
              <a:tblGrid>
                <a:gridCol w="1746250"/>
                <a:gridCol w="1800225"/>
                <a:gridCol w="1655762"/>
                <a:gridCol w="1296988"/>
              </a:tblGrid>
              <a:tr h="3556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科目名称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本期发生额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总账页次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54013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借方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贷方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vMerge="1">
                  <a:tcPr/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库存现金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26 740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21 200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银行存款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95 800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15 100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库存商品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18 000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8 200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待摊费用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9 600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短期借款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60 000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应付账款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18 000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预收账款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1 740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应付职工薪酬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1 200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1 200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实收资本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20 000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主营业务收入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15 800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主营业务成本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8 200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管理费用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1 700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合      计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161 240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161 240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31826" name="Line 84"/>
          <p:cNvSpPr/>
          <p:nvPr/>
        </p:nvSpPr>
        <p:spPr>
          <a:xfrm flipV="1">
            <a:off x="7683500" y="1554163"/>
            <a:ext cx="719138" cy="31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05" name="AutoShape 85"/>
          <p:cNvSpPr/>
          <p:nvPr/>
        </p:nvSpPr>
        <p:spPr>
          <a:xfrm>
            <a:off x="7235825" y="2420938"/>
            <a:ext cx="1296988" cy="2736850"/>
          </a:xfrm>
          <a:prstGeom prst="wedgeRoundRectCallout">
            <a:avLst>
              <a:gd name="adj1" fmla="val 44491"/>
              <a:gd name="adj2" fmla="val 18273"/>
              <a:gd name="adj3" fmla="val 16667"/>
            </a:avLst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algn="l" eaLnBrk="1" hangingPunct="1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★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可根据汇总数字分别登记所有总账账户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——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简化登记总账工作量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06" name="AutoShape 86"/>
          <p:cNvSpPr/>
          <p:nvPr/>
        </p:nvSpPr>
        <p:spPr>
          <a:xfrm>
            <a:off x="7164388" y="5589588"/>
            <a:ext cx="1584325" cy="1079500"/>
          </a:xfrm>
          <a:prstGeom prst="wedgeRoundRectCallout">
            <a:avLst>
              <a:gd name="adj1" fmla="val -14829"/>
              <a:gd name="adj2" fmla="val 27204"/>
              <a:gd name="adj3" fmla="val 16667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algn="l" eaLnBrk="1" hangingPunct="1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★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可起到记账前进行试算平衡作用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87"/>
          <p:cNvGrpSpPr/>
          <p:nvPr/>
        </p:nvGrpSpPr>
        <p:grpSpPr>
          <a:xfrm>
            <a:off x="250825" y="442913"/>
            <a:ext cx="2089150" cy="2625725"/>
            <a:chOff x="158" y="279"/>
            <a:chExt cx="1316" cy="1654"/>
          </a:xfrm>
        </p:grpSpPr>
        <p:sp>
          <p:nvSpPr>
            <p:cNvPr id="31834" name="AutoShape 88"/>
            <p:cNvSpPr/>
            <p:nvPr/>
          </p:nvSpPr>
          <p:spPr>
            <a:xfrm>
              <a:off x="158" y="279"/>
              <a:ext cx="1089" cy="635"/>
            </a:xfrm>
            <a:prstGeom prst="wedgeRoundRectCallout">
              <a:avLst>
                <a:gd name="adj1" fmla="val 27134"/>
                <a:gd name="adj2" fmla="val -551"/>
                <a:gd name="adj3" fmla="val 16667"/>
              </a:avLst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algn="l" eaLnBrk="1" hangingPunct="1"/>
              <a:r>
                <a:rPr lang="zh-CN" altLang="en-US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交易或事项发生时所编制的各种记账凭证</a:t>
              </a:r>
              <a:endPara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835" name="AutoShape 89"/>
            <p:cNvSpPr/>
            <p:nvPr/>
          </p:nvSpPr>
          <p:spPr>
            <a:xfrm>
              <a:off x="385" y="953"/>
              <a:ext cx="1089" cy="272"/>
            </a:xfrm>
            <a:prstGeom prst="wedgeRectCallout">
              <a:avLst>
                <a:gd name="adj1" fmla="val -18505"/>
                <a:gd name="adj2" fmla="val 10296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收款凭证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836" name="AutoShape 90"/>
            <p:cNvSpPr/>
            <p:nvPr/>
          </p:nvSpPr>
          <p:spPr>
            <a:xfrm>
              <a:off x="357" y="971"/>
              <a:ext cx="1089" cy="272"/>
            </a:xfrm>
            <a:prstGeom prst="wedgeRectCallout">
              <a:avLst>
                <a:gd name="adj1" fmla="val -18505"/>
                <a:gd name="adj2" fmla="val 10296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收款凭证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837" name="AutoShape 91"/>
            <p:cNvSpPr/>
            <p:nvPr/>
          </p:nvSpPr>
          <p:spPr>
            <a:xfrm>
              <a:off x="330" y="991"/>
              <a:ext cx="1089" cy="272"/>
            </a:xfrm>
            <a:prstGeom prst="wedgeRectCallout">
              <a:avLst>
                <a:gd name="adj1" fmla="val -18505"/>
                <a:gd name="adj2" fmla="val 10296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转账记账凭证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838" name="AutoShape 92"/>
            <p:cNvSpPr/>
            <p:nvPr/>
          </p:nvSpPr>
          <p:spPr>
            <a:xfrm>
              <a:off x="297" y="1216"/>
              <a:ext cx="1089" cy="272"/>
            </a:xfrm>
            <a:prstGeom prst="wedgeRectCallout">
              <a:avLst>
                <a:gd name="adj1" fmla="val -18505"/>
                <a:gd name="adj2" fmla="val 10296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付款凭证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839" name="AutoShape 93"/>
            <p:cNvSpPr/>
            <p:nvPr/>
          </p:nvSpPr>
          <p:spPr>
            <a:xfrm>
              <a:off x="276" y="1244"/>
              <a:ext cx="1089" cy="272"/>
            </a:xfrm>
            <a:prstGeom prst="wedgeRectCallout">
              <a:avLst>
                <a:gd name="adj1" fmla="val -18505"/>
                <a:gd name="adj2" fmla="val 10296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转账凭证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840" name="AutoShape 94"/>
            <p:cNvSpPr/>
            <p:nvPr/>
          </p:nvSpPr>
          <p:spPr>
            <a:xfrm>
              <a:off x="240" y="1271"/>
              <a:ext cx="1089" cy="272"/>
            </a:xfrm>
            <a:prstGeom prst="wedgeRectCallout">
              <a:avLst>
                <a:gd name="adj1" fmla="val -18505"/>
                <a:gd name="adj2" fmla="val 10296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转账凭证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841" name="AutoShape 95"/>
            <p:cNvSpPr/>
            <p:nvPr/>
          </p:nvSpPr>
          <p:spPr>
            <a:xfrm>
              <a:off x="203" y="1307"/>
              <a:ext cx="1089" cy="272"/>
            </a:xfrm>
            <a:prstGeom prst="wedgeRectCallout">
              <a:avLst>
                <a:gd name="adj1" fmla="val -18505"/>
                <a:gd name="adj2" fmla="val 10296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转账凭证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842" name="AutoShape 96"/>
            <p:cNvSpPr/>
            <p:nvPr/>
          </p:nvSpPr>
          <p:spPr>
            <a:xfrm>
              <a:off x="167" y="1326"/>
              <a:ext cx="1089" cy="272"/>
            </a:xfrm>
            <a:prstGeom prst="wedgeRectCallout">
              <a:avLst>
                <a:gd name="adj1" fmla="val -18505"/>
                <a:gd name="adj2" fmla="val 10296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2000" b="1" dirty="0">
                  <a:solidFill>
                    <a:srgbClr val="00CC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付款记账凭证</a:t>
              </a:r>
              <a:endParaRPr lang="zh-CN" altLang="en-US" sz="2000" b="1" dirty="0">
                <a:solidFill>
                  <a:srgbClr val="00CC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843" name="AutoShape 97"/>
            <p:cNvSpPr/>
            <p:nvPr/>
          </p:nvSpPr>
          <p:spPr>
            <a:xfrm>
              <a:off x="249" y="1580"/>
              <a:ext cx="1089" cy="272"/>
            </a:xfrm>
            <a:prstGeom prst="wedgeRectCallout">
              <a:avLst>
                <a:gd name="adj1" fmla="val -18505"/>
                <a:gd name="adj2" fmla="val 10296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转账凭证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844" name="AutoShape 98"/>
            <p:cNvSpPr/>
            <p:nvPr/>
          </p:nvSpPr>
          <p:spPr>
            <a:xfrm>
              <a:off x="222" y="1607"/>
              <a:ext cx="1089" cy="272"/>
            </a:xfrm>
            <a:prstGeom prst="wedgeRectCallout">
              <a:avLst>
                <a:gd name="adj1" fmla="val -18505"/>
                <a:gd name="adj2" fmla="val 10296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转账凭证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845" name="AutoShape 99"/>
            <p:cNvSpPr/>
            <p:nvPr/>
          </p:nvSpPr>
          <p:spPr>
            <a:xfrm>
              <a:off x="194" y="1634"/>
              <a:ext cx="1089" cy="272"/>
            </a:xfrm>
            <a:prstGeom prst="wedgeRectCallout">
              <a:avLst>
                <a:gd name="adj1" fmla="val -18505"/>
                <a:gd name="adj2" fmla="val 10296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转账凭证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846" name="AutoShape 100"/>
            <p:cNvSpPr/>
            <p:nvPr/>
          </p:nvSpPr>
          <p:spPr>
            <a:xfrm>
              <a:off x="167" y="1661"/>
              <a:ext cx="1089" cy="272"/>
            </a:xfrm>
            <a:prstGeom prst="wedgeRectCallout">
              <a:avLst>
                <a:gd name="adj1" fmla="val -18505"/>
                <a:gd name="adj2" fmla="val 10296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收款记账凭证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06"/>
          <p:cNvGrpSpPr/>
          <p:nvPr/>
        </p:nvGrpSpPr>
        <p:grpSpPr>
          <a:xfrm>
            <a:off x="396875" y="2990850"/>
            <a:ext cx="1657350" cy="3390900"/>
            <a:chOff x="250" y="1884"/>
            <a:chExt cx="1044" cy="2136"/>
          </a:xfrm>
        </p:grpSpPr>
        <p:sp>
          <p:nvSpPr>
            <p:cNvPr id="31831" name="AutoShape 102"/>
            <p:cNvSpPr/>
            <p:nvPr/>
          </p:nvSpPr>
          <p:spPr>
            <a:xfrm>
              <a:off x="430" y="3567"/>
              <a:ext cx="862" cy="453"/>
            </a:xfrm>
            <a:prstGeom prst="wedgeRoundRectCallout">
              <a:avLst>
                <a:gd name="adj1" fmla="val -38282"/>
                <a:gd name="adj2" fmla="val -20639"/>
                <a:gd name="adj3" fmla="val 16667"/>
              </a:avLst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algn="l" eaLnBrk="1" hangingPunct="1"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★  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一般按月汇总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832" name="AutoShape 103"/>
            <p:cNvSpPr/>
            <p:nvPr/>
          </p:nvSpPr>
          <p:spPr>
            <a:xfrm>
              <a:off x="431" y="2024"/>
              <a:ext cx="863" cy="1497"/>
            </a:xfrm>
            <a:prstGeom prst="wedgeRoundRectCallout">
              <a:avLst>
                <a:gd name="adj1" fmla="val 11644"/>
                <a:gd name="adj2" fmla="val -20273"/>
                <a:gd name="adj3" fmla="val 16667"/>
              </a:avLst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★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根据记账凭证上分录的中所有科目按借、贷方发生额分别汇总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833" name="AutoShape 104"/>
            <p:cNvSpPr/>
            <p:nvPr/>
          </p:nvSpPr>
          <p:spPr>
            <a:xfrm rot="-2029161" flipH="1">
              <a:off x="250" y="1884"/>
              <a:ext cx="226" cy="493"/>
            </a:xfrm>
            <a:prstGeom prst="curvedLeftArrow">
              <a:avLst>
                <a:gd name="adj1" fmla="val 52969"/>
                <a:gd name="adj2" fmla="val 96597"/>
                <a:gd name="adj3" fmla="val 33333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3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3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3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4" dur="2000"/>
                                        <p:tgtEl>
                                          <p:spTgt spid="13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5" grpId="0" animBg="1"/>
      <p:bldP spid="13320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ctrTitle"/>
          </p:nvPr>
        </p:nvSpPr>
        <p:spPr>
          <a:xfrm>
            <a:off x="611505" y="262255"/>
            <a:ext cx="7992745" cy="1801495"/>
          </a:xfrm>
        </p:spPr>
        <p:txBody>
          <a:bodyPr vert="horz" wrap="square" lIns="91440" tIns="45720" rIns="91440" bIns="45720" anchor="ctr"/>
          <a:p>
            <a:pPr algn="l" eaLnBrk="1" hangingPunct="1">
              <a:lnSpc>
                <a:spcPct val="150000"/>
              </a:lnSpc>
            </a:pP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   </a:t>
            </a:r>
            <a:r>
              <a:rPr kumimoji="0" lang="zh-CN" altLang="en-US" sz="3200" b="1" kern="1200" dirty="0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</a:rPr>
              <a:t> 第二节  原始凭证的填制与审核</a:t>
            </a:r>
            <a:br>
              <a:rPr lang="zh-CN" altLang="en-US" sz="3600" b="1" dirty="0">
                <a:latin typeface="宋体" panose="02010600030101010101" pitchFamily="2" charset="-122"/>
              </a:rPr>
            </a:br>
            <a:r>
              <a:rPr lang="zh-CN" altLang="en-US" sz="2400" b="1" dirty="0">
                <a:latin typeface="宋体" panose="02010600030101010101" pitchFamily="2" charset="-122"/>
              </a:rPr>
              <a:t>一、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原始凭证的基本内容</a:t>
            </a:r>
            <a:b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</a:rPr>
            </a:b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种类繁多，但构成的基本内容相同。</a:t>
            </a: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34820" name="Picture 4" descr="增值税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2203450"/>
            <a:ext cx="8135937" cy="4105275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</p:pic>
      <p:grpSp>
        <p:nvGrpSpPr>
          <p:cNvPr id="2" name="Group 24"/>
          <p:cNvGrpSpPr/>
          <p:nvPr/>
        </p:nvGrpSpPr>
        <p:grpSpPr>
          <a:xfrm>
            <a:off x="3492500" y="1844675"/>
            <a:ext cx="3384550" cy="720725"/>
            <a:chOff x="2200" y="1162"/>
            <a:chExt cx="2132" cy="454"/>
          </a:xfrm>
        </p:grpSpPr>
        <p:sp>
          <p:nvSpPr>
            <p:cNvPr id="32812" name="AutoShape 5"/>
            <p:cNvSpPr/>
            <p:nvPr/>
          </p:nvSpPr>
          <p:spPr>
            <a:xfrm>
              <a:off x="3560" y="1162"/>
              <a:ext cx="772" cy="272"/>
            </a:xfrm>
            <a:prstGeom prst="wedgeRoundRectCallout">
              <a:avLst>
                <a:gd name="adj1" fmla="val 28755"/>
                <a:gd name="adj2" fmla="val 9560"/>
                <a:gd name="adj3" fmla="val 16667"/>
              </a:avLst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凭证名称</a:t>
              </a:r>
              <a:endPara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13" name="Line 20"/>
            <p:cNvSpPr/>
            <p:nvPr/>
          </p:nvSpPr>
          <p:spPr>
            <a:xfrm>
              <a:off x="2200" y="1616"/>
              <a:ext cx="1360" cy="0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14" name="Line 22"/>
            <p:cNvSpPr/>
            <p:nvPr/>
          </p:nvSpPr>
          <p:spPr>
            <a:xfrm flipV="1">
              <a:off x="3560" y="1434"/>
              <a:ext cx="136" cy="182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" name="Group 27"/>
          <p:cNvGrpSpPr/>
          <p:nvPr/>
        </p:nvGrpSpPr>
        <p:grpSpPr>
          <a:xfrm>
            <a:off x="6156325" y="1773238"/>
            <a:ext cx="2376488" cy="935037"/>
            <a:chOff x="3878" y="1117"/>
            <a:chExt cx="1497" cy="589"/>
          </a:xfrm>
        </p:grpSpPr>
        <p:sp>
          <p:nvSpPr>
            <p:cNvPr id="32809" name="AutoShape 6"/>
            <p:cNvSpPr/>
            <p:nvPr/>
          </p:nvSpPr>
          <p:spPr>
            <a:xfrm>
              <a:off x="4604" y="1117"/>
              <a:ext cx="771" cy="272"/>
            </a:xfrm>
            <a:prstGeom prst="wedgeRoundRectCallout">
              <a:avLst>
                <a:gd name="adj1" fmla="val 7199"/>
                <a:gd name="adj2" fmla="val 21690"/>
                <a:gd name="adj3" fmla="val 16667"/>
              </a:avLst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凭证编号</a:t>
              </a:r>
              <a:endPara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10" name="Line 21"/>
            <p:cNvSpPr/>
            <p:nvPr/>
          </p:nvSpPr>
          <p:spPr>
            <a:xfrm>
              <a:off x="3878" y="1706"/>
              <a:ext cx="952" cy="0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11" name="Line 26"/>
            <p:cNvSpPr/>
            <p:nvPr/>
          </p:nvSpPr>
          <p:spPr>
            <a:xfrm flipH="1">
              <a:off x="4830" y="1389"/>
              <a:ext cx="91" cy="317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" name="Group 58"/>
          <p:cNvGrpSpPr/>
          <p:nvPr/>
        </p:nvGrpSpPr>
        <p:grpSpPr>
          <a:xfrm>
            <a:off x="6804025" y="5949950"/>
            <a:ext cx="1871663" cy="574675"/>
            <a:chOff x="4286" y="3748"/>
            <a:chExt cx="1179" cy="362"/>
          </a:xfrm>
        </p:grpSpPr>
        <p:sp>
          <p:nvSpPr>
            <p:cNvPr id="32807" name="AutoShape 16"/>
            <p:cNvSpPr/>
            <p:nvPr/>
          </p:nvSpPr>
          <p:spPr>
            <a:xfrm>
              <a:off x="4558" y="3838"/>
              <a:ext cx="907" cy="272"/>
            </a:xfrm>
            <a:prstGeom prst="wedgeRoundRectCallout">
              <a:avLst>
                <a:gd name="adj1" fmla="val 2699"/>
                <a:gd name="adj2" fmla="val -10296"/>
                <a:gd name="adj3" fmla="val 16667"/>
              </a:avLst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发票专用章</a:t>
              </a:r>
              <a:endPara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08" name="Line 29"/>
            <p:cNvSpPr/>
            <p:nvPr/>
          </p:nvSpPr>
          <p:spPr>
            <a:xfrm>
              <a:off x="4286" y="3748"/>
              <a:ext cx="272" cy="317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" name="Group 31"/>
          <p:cNvGrpSpPr/>
          <p:nvPr/>
        </p:nvGrpSpPr>
        <p:grpSpPr>
          <a:xfrm>
            <a:off x="6443663" y="2276475"/>
            <a:ext cx="2628900" cy="792163"/>
            <a:chOff x="4059" y="1434"/>
            <a:chExt cx="1656" cy="499"/>
          </a:xfrm>
        </p:grpSpPr>
        <p:sp>
          <p:nvSpPr>
            <p:cNvPr id="32804" name="AutoShape 7"/>
            <p:cNvSpPr/>
            <p:nvPr/>
          </p:nvSpPr>
          <p:spPr>
            <a:xfrm>
              <a:off x="4967" y="1434"/>
              <a:ext cx="748" cy="272"/>
            </a:xfrm>
            <a:prstGeom prst="wedgeRoundRectCallout">
              <a:avLst>
                <a:gd name="adj1" fmla="val 22727"/>
                <a:gd name="adj2" fmla="val 21690"/>
                <a:gd name="adj3" fmla="val 16667"/>
              </a:avLst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填制日期</a:t>
              </a:r>
              <a:endPara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05" name="Line 28"/>
            <p:cNvSpPr/>
            <p:nvPr/>
          </p:nvSpPr>
          <p:spPr>
            <a:xfrm>
              <a:off x="4059" y="1933"/>
              <a:ext cx="998" cy="0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06" name="Line 30"/>
            <p:cNvSpPr/>
            <p:nvPr/>
          </p:nvSpPr>
          <p:spPr>
            <a:xfrm flipV="1">
              <a:off x="5057" y="1706"/>
              <a:ext cx="136" cy="227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6" name="Group 35"/>
          <p:cNvGrpSpPr/>
          <p:nvPr/>
        </p:nvGrpSpPr>
        <p:grpSpPr>
          <a:xfrm>
            <a:off x="827088" y="2205038"/>
            <a:ext cx="1008062" cy="1439862"/>
            <a:chOff x="521" y="1389"/>
            <a:chExt cx="635" cy="907"/>
          </a:xfrm>
        </p:grpSpPr>
        <p:sp>
          <p:nvSpPr>
            <p:cNvPr id="32802" name="AutoShape 32"/>
            <p:cNvSpPr/>
            <p:nvPr/>
          </p:nvSpPr>
          <p:spPr>
            <a:xfrm>
              <a:off x="521" y="1389"/>
              <a:ext cx="635" cy="453"/>
            </a:xfrm>
            <a:prstGeom prst="wedgeRoundRectCallout">
              <a:avLst>
                <a:gd name="adj1" fmla="val 1968"/>
                <a:gd name="adj2" fmla="val 41171"/>
                <a:gd name="adj3" fmla="val 16667"/>
              </a:avLst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接受凭</a:t>
              </a:r>
              <a:endPara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eaLnBrk="1" hangingPunct="1"/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证单位</a:t>
              </a:r>
              <a:endPara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03" name="Line 33"/>
            <p:cNvSpPr/>
            <p:nvPr/>
          </p:nvSpPr>
          <p:spPr>
            <a:xfrm flipV="1">
              <a:off x="521" y="1797"/>
              <a:ext cx="0" cy="499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" name="Group 59"/>
          <p:cNvGrpSpPr/>
          <p:nvPr/>
        </p:nvGrpSpPr>
        <p:grpSpPr>
          <a:xfrm>
            <a:off x="1330325" y="3860800"/>
            <a:ext cx="1370013" cy="935038"/>
            <a:chOff x="838" y="2432"/>
            <a:chExt cx="863" cy="589"/>
          </a:xfrm>
        </p:grpSpPr>
        <p:sp>
          <p:nvSpPr>
            <p:cNvPr id="32799" name="AutoShape 9"/>
            <p:cNvSpPr/>
            <p:nvPr/>
          </p:nvSpPr>
          <p:spPr>
            <a:xfrm>
              <a:off x="839" y="2568"/>
              <a:ext cx="862" cy="453"/>
            </a:xfrm>
            <a:prstGeom prst="wedgeRoundRectCallout">
              <a:avLst>
                <a:gd name="adj1" fmla="val 3713"/>
                <a:gd name="adj2" fmla="val -27042"/>
                <a:gd name="adj3" fmla="val 16667"/>
              </a:avLst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业务（交易）内容</a:t>
              </a:r>
              <a:endPara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00" name="Line 36"/>
            <p:cNvSpPr/>
            <p:nvPr/>
          </p:nvSpPr>
          <p:spPr>
            <a:xfrm>
              <a:off x="838" y="2432"/>
              <a:ext cx="772" cy="0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01" name="Line 37"/>
            <p:cNvSpPr/>
            <p:nvPr/>
          </p:nvSpPr>
          <p:spPr>
            <a:xfrm flipH="1" flipV="1">
              <a:off x="839" y="2432"/>
              <a:ext cx="0" cy="182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" name="Group 41"/>
          <p:cNvGrpSpPr/>
          <p:nvPr/>
        </p:nvGrpSpPr>
        <p:grpSpPr>
          <a:xfrm>
            <a:off x="2916238" y="3860800"/>
            <a:ext cx="3887787" cy="719138"/>
            <a:chOff x="1837" y="2432"/>
            <a:chExt cx="2449" cy="453"/>
          </a:xfrm>
        </p:grpSpPr>
        <p:sp>
          <p:nvSpPr>
            <p:cNvPr id="32796" name="AutoShape 10"/>
            <p:cNvSpPr/>
            <p:nvPr/>
          </p:nvSpPr>
          <p:spPr>
            <a:xfrm>
              <a:off x="1882" y="2613"/>
              <a:ext cx="2359" cy="272"/>
            </a:xfrm>
            <a:prstGeom prst="wedgeRoundRectCallout">
              <a:avLst>
                <a:gd name="adj1" fmla="val -11130"/>
                <a:gd name="adj2" fmla="val -16176"/>
                <a:gd name="adj3" fmla="val 16667"/>
              </a:avLst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数量、单价、金额等</a:t>
              </a:r>
              <a:endPara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eaLnBrk="1" hangingPunct="1"/>
              <a:endPara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97" name="Line 39"/>
            <p:cNvSpPr/>
            <p:nvPr/>
          </p:nvSpPr>
          <p:spPr>
            <a:xfrm>
              <a:off x="1837" y="2432"/>
              <a:ext cx="2449" cy="0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8" name="Line 40"/>
            <p:cNvSpPr/>
            <p:nvPr/>
          </p:nvSpPr>
          <p:spPr>
            <a:xfrm>
              <a:off x="2971" y="2432"/>
              <a:ext cx="0" cy="182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9" name="Group 44"/>
          <p:cNvGrpSpPr/>
          <p:nvPr/>
        </p:nvGrpSpPr>
        <p:grpSpPr>
          <a:xfrm>
            <a:off x="6948488" y="3860800"/>
            <a:ext cx="1368425" cy="935038"/>
            <a:chOff x="4377" y="2432"/>
            <a:chExt cx="862" cy="589"/>
          </a:xfrm>
        </p:grpSpPr>
        <p:sp>
          <p:nvSpPr>
            <p:cNvPr id="32793" name="AutoShape 13"/>
            <p:cNvSpPr/>
            <p:nvPr/>
          </p:nvSpPr>
          <p:spPr>
            <a:xfrm>
              <a:off x="4377" y="2568"/>
              <a:ext cx="816" cy="453"/>
            </a:xfrm>
            <a:prstGeom prst="wedgeRoundRectCallout">
              <a:avLst>
                <a:gd name="adj1" fmla="val 40074"/>
                <a:gd name="adj2" fmla="val -22625"/>
                <a:gd name="adj3" fmla="val 16667"/>
              </a:avLst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增值税税率及税额</a:t>
              </a:r>
              <a:endPara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94" name="Line 42"/>
            <p:cNvSpPr/>
            <p:nvPr/>
          </p:nvSpPr>
          <p:spPr>
            <a:xfrm>
              <a:off x="4377" y="2432"/>
              <a:ext cx="862" cy="0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5" name="Line 43"/>
            <p:cNvSpPr/>
            <p:nvPr/>
          </p:nvSpPr>
          <p:spPr>
            <a:xfrm>
              <a:off x="4694" y="2432"/>
              <a:ext cx="0" cy="136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0" name="Group 60"/>
          <p:cNvGrpSpPr/>
          <p:nvPr/>
        </p:nvGrpSpPr>
        <p:grpSpPr>
          <a:xfrm>
            <a:off x="827088" y="5300663"/>
            <a:ext cx="1728787" cy="1296987"/>
            <a:chOff x="521" y="3339"/>
            <a:chExt cx="1089" cy="817"/>
          </a:xfrm>
        </p:grpSpPr>
        <p:sp>
          <p:nvSpPr>
            <p:cNvPr id="32791" name="AutoShape 14"/>
            <p:cNvSpPr/>
            <p:nvPr/>
          </p:nvSpPr>
          <p:spPr>
            <a:xfrm>
              <a:off x="522" y="3884"/>
              <a:ext cx="1088" cy="272"/>
            </a:xfrm>
            <a:prstGeom prst="wedgeRoundRectCallout">
              <a:avLst>
                <a:gd name="adj1" fmla="val -3032"/>
                <a:gd name="adj2" fmla="val 27574"/>
                <a:gd name="adj3" fmla="val 16667"/>
              </a:avLst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开出凭证单位</a:t>
              </a:r>
              <a:endPara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92" name="Line 45"/>
            <p:cNvSpPr/>
            <p:nvPr/>
          </p:nvSpPr>
          <p:spPr>
            <a:xfrm>
              <a:off x="521" y="3339"/>
              <a:ext cx="0" cy="590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1" name="Group 52"/>
          <p:cNvGrpSpPr/>
          <p:nvPr/>
        </p:nvGrpSpPr>
        <p:grpSpPr>
          <a:xfrm>
            <a:off x="1114425" y="6092825"/>
            <a:ext cx="5114925" cy="431800"/>
            <a:chOff x="702" y="3838"/>
            <a:chExt cx="3222" cy="272"/>
          </a:xfrm>
        </p:grpSpPr>
        <p:sp>
          <p:nvSpPr>
            <p:cNvPr id="32789" name="AutoShape 15"/>
            <p:cNvSpPr/>
            <p:nvPr/>
          </p:nvSpPr>
          <p:spPr>
            <a:xfrm>
              <a:off x="1882" y="3838"/>
              <a:ext cx="2042" cy="272"/>
            </a:xfrm>
            <a:prstGeom prst="wedgeRoundRectCallout">
              <a:avLst>
                <a:gd name="adj1" fmla="val 39227"/>
                <a:gd name="adj2" fmla="val -35296"/>
                <a:gd name="adj3" fmla="val 16667"/>
              </a:avLst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有关经办人员签字（盖章）</a:t>
              </a:r>
              <a:endPara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90" name="Line 46"/>
            <p:cNvSpPr/>
            <p:nvPr/>
          </p:nvSpPr>
          <p:spPr>
            <a:xfrm>
              <a:off x="702" y="3838"/>
              <a:ext cx="2858" cy="0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2" name="Group 53"/>
          <p:cNvGrpSpPr/>
          <p:nvPr/>
        </p:nvGrpSpPr>
        <p:grpSpPr>
          <a:xfrm>
            <a:off x="1330325" y="5013325"/>
            <a:ext cx="6265863" cy="431800"/>
            <a:chOff x="838" y="3158"/>
            <a:chExt cx="3947" cy="272"/>
          </a:xfrm>
        </p:grpSpPr>
        <p:sp>
          <p:nvSpPr>
            <p:cNvPr id="32786" name="Line 48"/>
            <p:cNvSpPr/>
            <p:nvPr/>
          </p:nvSpPr>
          <p:spPr>
            <a:xfrm>
              <a:off x="838" y="3294"/>
              <a:ext cx="1543" cy="0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7" name="Line 49"/>
            <p:cNvSpPr/>
            <p:nvPr/>
          </p:nvSpPr>
          <p:spPr>
            <a:xfrm>
              <a:off x="3742" y="3294"/>
              <a:ext cx="1043" cy="0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8" name="AutoShape 50"/>
            <p:cNvSpPr/>
            <p:nvPr/>
          </p:nvSpPr>
          <p:spPr>
            <a:xfrm>
              <a:off x="2426" y="3158"/>
              <a:ext cx="1316" cy="272"/>
            </a:xfrm>
            <a:prstGeom prst="wedgeRoundRectCallout">
              <a:avLst>
                <a:gd name="adj1" fmla="val -13676"/>
                <a:gd name="adj2" fmla="val -10296"/>
                <a:gd name="adj3" fmla="val 16667"/>
              </a:avLst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金额大写、小写</a:t>
              </a:r>
              <a:endPara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Group 61"/>
          <p:cNvGrpSpPr/>
          <p:nvPr/>
        </p:nvGrpSpPr>
        <p:grpSpPr>
          <a:xfrm>
            <a:off x="2843213" y="2708275"/>
            <a:ext cx="1223962" cy="647700"/>
            <a:chOff x="1791" y="1706"/>
            <a:chExt cx="771" cy="408"/>
          </a:xfrm>
        </p:grpSpPr>
        <p:sp>
          <p:nvSpPr>
            <p:cNvPr id="32784" name="Line 25"/>
            <p:cNvSpPr/>
            <p:nvPr/>
          </p:nvSpPr>
          <p:spPr>
            <a:xfrm flipV="1">
              <a:off x="2154" y="1706"/>
              <a:ext cx="408" cy="182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5" name="AutoShape 54"/>
            <p:cNvSpPr/>
            <p:nvPr/>
          </p:nvSpPr>
          <p:spPr>
            <a:xfrm>
              <a:off x="1791" y="1842"/>
              <a:ext cx="771" cy="272"/>
            </a:xfrm>
            <a:prstGeom prst="wedgeRoundRectCallout">
              <a:avLst>
                <a:gd name="adj1" fmla="val -5644"/>
                <a:gd name="adj2" fmla="val -10296"/>
                <a:gd name="adj3" fmla="val 16667"/>
              </a:avLst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监制部门</a:t>
              </a:r>
              <a:endPara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901700" y="333375"/>
            <a:ext cx="6910388" cy="658813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2400" b="1" dirty="0">
                <a:latin typeface="华文楷体" panose="02010600040101010101" charset="-122"/>
                <a:ea typeface="华文楷体" panose="02010600040101010101" charset="-122"/>
              </a:rPr>
              <a:t>二、原始凭证的填制</a:t>
            </a:r>
            <a:endParaRPr lang="zh-CN" altLang="en-US" sz="24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795" name="AutoShape 7"/>
          <p:cNvSpPr/>
          <p:nvPr/>
        </p:nvSpPr>
        <p:spPr>
          <a:xfrm>
            <a:off x="682625" y="1052513"/>
            <a:ext cx="7921625" cy="4437062"/>
          </a:xfrm>
          <a:prstGeom prst="wedgeRectCallout">
            <a:avLst>
              <a:gd name="adj1" fmla="val -39898"/>
              <a:gd name="adj2" fmla="val -20481"/>
            </a:avLst>
          </a:prstGeom>
          <a:solidFill>
            <a:srgbClr val="FFCCCC"/>
          </a:solidFill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6" name="AutoShape 8"/>
          <p:cNvSpPr/>
          <p:nvPr/>
        </p:nvSpPr>
        <p:spPr>
          <a:xfrm>
            <a:off x="2771775" y="1339850"/>
            <a:ext cx="3708400" cy="647700"/>
          </a:xfrm>
          <a:prstGeom prst="leftRightArrowCallout">
            <a:avLst>
              <a:gd name="adj1" fmla="val 25000"/>
              <a:gd name="adj2" fmla="val 25000"/>
              <a:gd name="adj3" fmla="val 71568"/>
              <a:gd name="adj4" fmla="val 50000"/>
            </a:avLst>
          </a:prstGeom>
          <a:solidFill>
            <a:srgbClr val="00FF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7" name="AutoShape 9"/>
          <p:cNvSpPr/>
          <p:nvPr/>
        </p:nvSpPr>
        <p:spPr>
          <a:xfrm>
            <a:off x="3760788" y="1412875"/>
            <a:ext cx="1728787" cy="503238"/>
          </a:xfrm>
          <a:prstGeom prst="wedgeRectCallout">
            <a:avLst>
              <a:gd name="adj1" fmla="val 11250"/>
              <a:gd name="adj2" fmla="val 35806"/>
            </a:avLst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>
              <a:lnSpc>
                <a:spcPct val="12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原始凭证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8" name="AutoShape 10"/>
          <p:cNvSpPr/>
          <p:nvPr/>
        </p:nvSpPr>
        <p:spPr>
          <a:xfrm>
            <a:off x="898525" y="1195388"/>
            <a:ext cx="1871663" cy="431800"/>
          </a:xfrm>
          <a:prstGeom prst="flowChartAlternateProcess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自制原始凭证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9" name="AutoShape 11"/>
          <p:cNvSpPr/>
          <p:nvPr/>
        </p:nvSpPr>
        <p:spPr>
          <a:xfrm>
            <a:off x="6515100" y="1195388"/>
            <a:ext cx="1801813" cy="431800"/>
          </a:xfrm>
          <a:prstGeom prst="flowChartAlternateProcess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外来原始凭证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0" name="AutoShape 12"/>
          <p:cNvSpPr/>
          <p:nvPr/>
        </p:nvSpPr>
        <p:spPr>
          <a:xfrm>
            <a:off x="3130550" y="2133600"/>
            <a:ext cx="3025775" cy="431800"/>
          </a:xfrm>
          <a:prstGeom prst="flowChartAlternateProcess">
            <a:avLst/>
          </a:prstGeom>
          <a:solidFill>
            <a:srgbClr val="00FF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按来源分类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1" name="AutoShape 13"/>
          <p:cNvSpPr/>
          <p:nvPr/>
        </p:nvSpPr>
        <p:spPr>
          <a:xfrm>
            <a:off x="3130550" y="2779713"/>
            <a:ext cx="3024188" cy="477837"/>
          </a:xfrm>
          <a:prstGeom prst="flowChartAlternateProcess">
            <a:avLst/>
          </a:prstGeom>
          <a:solidFill>
            <a:srgbClr val="00FF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按填制手续和内容分类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2" name="AutoShape 15"/>
          <p:cNvSpPr/>
          <p:nvPr/>
        </p:nvSpPr>
        <p:spPr>
          <a:xfrm>
            <a:off x="2555875" y="3355975"/>
            <a:ext cx="1800225" cy="431800"/>
          </a:xfrm>
          <a:prstGeom prst="flowChartAlternateProcess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一次凭证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3" name="AutoShape 16"/>
          <p:cNvSpPr/>
          <p:nvPr/>
        </p:nvSpPr>
        <p:spPr>
          <a:xfrm>
            <a:off x="2555875" y="4868863"/>
            <a:ext cx="1800225" cy="431800"/>
          </a:xfrm>
          <a:prstGeom prst="flowChartAlternateProcess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记账编制凭证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4" name="AutoShape 17"/>
          <p:cNvSpPr/>
          <p:nvPr/>
        </p:nvSpPr>
        <p:spPr>
          <a:xfrm>
            <a:off x="2555875" y="4364038"/>
            <a:ext cx="1800225" cy="431800"/>
          </a:xfrm>
          <a:prstGeom prst="flowChartAlternateProcess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汇总原始凭证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5" name="AutoShape 18"/>
          <p:cNvSpPr/>
          <p:nvPr/>
        </p:nvSpPr>
        <p:spPr>
          <a:xfrm>
            <a:off x="2555875" y="3860800"/>
            <a:ext cx="1800225" cy="431800"/>
          </a:xfrm>
          <a:prstGeom prst="flowChartAlternateProcess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累计凭证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6" name="Line 19"/>
          <p:cNvSpPr/>
          <p:nvPr/>
        </p:nvSpPr>
        <p:spPr>
          <a:xfrm flipV="1">
            <a:off x="1835150" y="3571875"/>
            <a:ext cx="720725" cy="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33807" name="Line 20"/>
          <p:cNvSpPr/>
          <p:nvPr/>
        </p:nvSpPr>
        <p:spPr>
          <a:xfrm rot="-5400000">
            <a:off x="106363" y="3355975"/>
            <a:ext cx="3457575" cy="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808" name="Line 21"/>
          <p:cNvSpPr/>
          <p:nvPr/>
        </p:nvSpPr>
        <p:spPr>
          <a:xfrm flipV="1">
            <a:off x="1835150" y="5084763"/>
            <a:ext cx="720725" cy="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33809" name="Line 22"/>
          <p:cNvSpPr/>
          <p:nvPr/>
        </p:nvSpPr>
        <p:spPr>
          <a:xfrm flipV="1">
            <a:off x="1835150" y="4579938"/>
            <a:ext cx="720725" cy="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33810" name="Line 23"/>
          <p:cNvSpPr/>
          <p:nvPr/>
        </p:nvSpPr>
        <p:spPr>
          <a:xfrm flipV="1">
            <a:off x="1835150" y="4076700"/>
            <a:ext cx="720725" cy="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triangle" w="sm" len="lg"/>
          </a:ln>
        </p:spPr>
      </p:sp>
      <p:grpSp>
        <p:nvGrpSpPr>
          <p:cNvPr id="33811" name="Group 31"/>
          <p:cNvGrpSpPr/>
          <p:nvPr/>
        </p:nvGrpSpPr>
        <p:grpSpPr>
          <a:xfrm>
            <a:off x="5075238" y="1627188"/>
            <a:ext cx="2449512" cy="2232025"/>
            <a:chOff x="2971" y="1297"/>
            <a:chExt cx="1497" cy="1406"/>
          </a:xfrm>
        </p:grpSpPr>
        <p:sp>
          <p:nvSpPr>
            <p:cNvPr id="33817" name="AutoShape 25"/>
            <p:cNvSpPr/>
            <p:nvPr/>
          </p:nvSpPr>
          <p:spPr>
            <a:xfrm>
              <a:off x="2971" y="2431"/>
              <a:ext cx="1043" cy="272"/>
            </a:xfrm>
            <a:prstGeom prst="flowChartAlternateProcess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一次凭证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18" name="Line 26"/>
            <p:cNvSpPr/>
            <p:nvPr/>
          </p:nvSpPr>
          <p:spPr>
            <a:xfrm rot="-5400000">
              <a:off x="3832" y="1932"/>
              <a:ext cx="1271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9" name="Line 27"/>
            <p:cNvSpPr/>
            <p:nvPr/>
          </p:nvSpPr>
          <p:spPr>
            <a:xfrm rot="-10800000" flipV="1">
              <a:off x="4014" y="2568"/>
              <a:ext cx="454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</p:grpSp>
      <p:sp>
        <p:nvSpPr>
          <p:cNvPr id="33812" name="AutoShape 29"/>
          <p:cNvSpPr/>
          <p:nvPr/>
        </p:nvSpPr>
        <p:spPr>
          <a:xfrm>
            <a:off x="827088" y="2060575"/>
            <a:ext cx="863600" cy="1439863"/>
          </a:xfrm>
          <a:prstGeom prst="wedgeEllipseCallout">
            <a:avLst>
              <a:gd name="adj1" fmla="val -6250"/>
              <a:gd name="adj2" fmla="val 15713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>
              <a:lnSpc>
                <a:spcPct val="8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事项凭证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13" name="AutoShape 30"/>
          <p:cNvSpPr/>
          <p:nvPr/>
        </p:nvSpPr>
        <p:spPr>
          <a:xfrm>
            <a:off x="7594600" y="2060575"/>
            <a:ext cx="863600" cy="1439863"/>
          </a:xfrm>
          <a:prstGeom prst="wedgeEllipseCallout">
            <a:avLst>
              <a:gd name="adj1" fmla="val -6250"/>
              <a:gd name="adj2" fmla="val 15713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>
              <a:lnSpc>
                <a:spcPct val="8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交易凭证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980" name="AutoShape 4"/>
          <p:cNvSpPr/>
          <p:nvPr/>
        </p:nvSpPr>
        <p:spPr>
          <a:xfrm>
            <a:off x="6261100" y="4005263"/>
            <a:ext cx="2271713" cy="576262"/>
          </a:xfrm>
          <a:prstGeom prst="wedgeRoundRectCallout">
            <a:avLst>
              <a:gd name="adj1" fmla="val -21977"/>
              <a:gd name="adj2" fmla="val 43662"/>
              <a:gd name="adj3" fmla="val 16667"/>
            </a:avLst>
          </a:prstGeom>
          <a:solidFill>
            <a:srgbClr val="CCFF99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algn="l"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◆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由其他单位经办人员按要求填制</a:t>
            </a:r>
            <a:endParaRPr lang="zh-CN" altLang="en-US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981" name="AutoShape 5"/>
          <p:cNvSpPr/>
          <p:nvPr/>
        </p:nvSpPr>
        <p:spPr>
          <a:xfrm>
            <a:off x="754063" y="5373688"/>
            <a:ext cx="7346950" cy="431800"/>
          </a:xfrm>
          <a:prstGeom prst="wedgeRoundRectCallout">
            <a:avLst>
              <a:gd name="adj1" fmla="val -19968"/>
              <a:gd name="adj2" fmla="val -23898"/>
              <a:gd name="adj3" fmla="val 16667"/>
            </a:avLst>
          </a:prstGeom>
          <a:solidFill>
            <a:srgbClr val="CCFF99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algn="l" eaLnBrk="1" hangingPunct="1"/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◆ 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经济业务完成时由本企业经办人员填制。如入库单、领料单等</a:t>
            </a:r>
            <a:endParaRPr lang="zh-CN" altLang="en-US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7009" name="AutoShape 33"/>
          <p:cNvSpPr/>
          <p:nvPr/>
        </p:nvSpPr>
        <p:spPr>
          <a:xfrm>
            <a:off x="754063" y="5876925"/>
            <a:ext cx="7346950" cy="720725"/>
          </a:xfrm>
          <a:prstGeom prst="wedgeRoundRectCallout">
            <a:avLst>
              <a:gd name="adj1" fmla="val -19968"/>
              <a:gd name="adj2" fmla="val -38106"/>
              <a:gd name="adj3" fmla="val 16667"/>
            </a:avLst>
          </a:prstGeom>
          <a:solidFill>
            <a:srgbClr val="CCFF99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algn="l" eaLnBrk="1" hangingPunct="1"/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◆ 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由会计人员定期汇总或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根据账簿记录结果归类、整理填制。如“发出材料汇总表”、“制造费用分配表”等</a:t>
            </a:r>
            <a:endParaRPr lang="zh-CN" altLang="en-US" sz="1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10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1000"/>
                                        <p:tgtEl>
                                          <p:spTgt spid="127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animBg="1"/>
      <p:bldP spid="126981" grpId="0" animBg="1"/>
      <p:bldP spid="12700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3"/>
          <p:cNvSpPr/>
          <p:nvPr/>
        </p:nvSpPr>
        <p:spPr>
          <a:xfrm>
            <a:off x="684213" y="404813"/>
            <a:ext cx="7053262" cy="65881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algn="l" eaLnBrk="1" hangingPunct="1"/>
            <a:r>
              <a:rPr lang="zh-CN" altLang="en-US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</a:rPr>
              <a:t>三、原始凭证的填制要求</a:t>
            </a:r>
            <a:endParaRPr lang="zh-CN" altLang="en-US" b="1" dirty="0">
              <a:solidFill>
                <a:schemeClr val="tx2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819" name="Rectangle 4"/>
          <p:cNvSpPr/>
          <p:nvPr/>
        </p:nvSpPr>
        <p:spPr>
          <a:xfrm>
            <a:off x="827405" y="1052830"/>
            <a:ext cx="7560945" cy="85915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l" eaLnBrk="1" hangingPunct="1">
              <a:spcBef>
                <a:spcPct val="2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●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记录真实  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●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手续完备    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●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内容齐全</a:t>
            </a: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0" algn="l" eaLnBrk="1" hangingPunct="1">
              <a:spcBef>
                <a:spcPct val="20000"/>
              </a:spcBef>
            </a:pP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    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●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书写规范    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●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填制及时</a:t>
            </a: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0" algn="l" eaLnBrk="1" hangingPunct="1">
              <a:spcBef>
                <a:spcPct val="20000"/>
              </a:spcBef>
            </a:pP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34820" name="Picture 23" descr="收据发票"/>
          <p:cNvPicPr>
            <a:picLocks noChangeAspect="1"/>
          </p:cNvPicPr>
          <p:nvPr/>
        </p:nvPicPr>
        <p:blipFill>
          <a:blip r:embed="rId1"/>
          <a:srcRect r="2364" b="3227"/>
          <a:stretch>
            <a:fillRect/>
          </a:stretch>
        </p:blipFill>
        <p:spPr>
          <a:xfrm>
            <a:off x="7885113" y="333375"/>
            <a:ext cx="1079500" cy="53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1" name="AutoShape 25"/>
          <p:cNvSpPr/>
          <p:nvPr/>
        </p:nvSpPr>
        <p:spPr>
          <a:xfrm>
            <a:off x="7812088" y="765175"/>
            <a:ext cx="1150937" cy="360363"/>
          </a:xfrm>
          <a:prstGeom prst="wedgeRectCallout">
            <a:avLst>
              <a:gd name="adj1" fmla="val -18139"/>
              <a:gd name="adj2" fmla="val 35023"/>
            </a:avLst>
          </a:prstGeom>
          <a:solidFill>
            <a:srgbClr val="66FF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真实凭证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4822" name="Picture 26" descr="增值税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2205038"/>
            <a:ext cx="8135937" cy="4105275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</p:pic>
      <p:sp>
        <p:nvSpPr>
          <p:cNvPr id="128028" name="AutoShape 28"/>
          <p:cNvSpPr/>
          <p:nvPr/>
        </p:nvSpPr>
        <p:spPr>
          <a:xfrm>
            <a:off x="539750" y="4005263"/>
            <a:ext cx="6264275" cy="431800"/>
          </a:xfrm>
          <a:prstGeom prst="wedgeRoundRectCallout">
            <a:avLst>
              <a:gd name="adj1" fmla="val -26787"/>
              <a:gd name="adj2" fmla="val -28676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经济业务（交易或事项）内容及数量、金额等必须真实</a:t>
            </a:r>
            <a:endParaRPr lang="zh-CN" altLang="en-US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031" name="AutoShape 31"/>
          <p:cNvSpPr/>
          <p:nvPr/>
        </p:nvSpPr>
        <p:spPr>
          <a:xfrm>
            <a:off x="4932363" y="6092825"/>
            <a:ext cx="2016125" cy="431800"/>
          </a:xfrm>
          <a:prstGeom prst="wedgeRoundRectCallout">
            <a:avLst>
              <a:gd name="adj1" fmla="val -27403"/>
              <a:gd name="adj2" fmla="val -37500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签字盖章不可少</a:t>
            </a:r>
            <a:endParaRPr lang="zh-CN" altLang="en-US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032" name="AutoShape 32"/>
          <p:cNvSpPr/>
          <p:nvPr/>
        </p:nvSpPr>
        <p:spPr>
          <a:xfrm>
            <a:off x="539750" y="6021388"/>
            <a:ext cx="2303463" cy="431800"/>
          </a:xfrm>
          <a:prstGeom prst="wedgeRoundRectCallout">
            <a:avLst>
              <a:gd name="adj1" fmla="val -30222"/>
              <a:gd name="adj2" fmla="val -37500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所有内容均应填写</a:t>
            </a:r>
            <a:endParaRPr lang="zh-CN" altLang="en-US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033" name="AutoShape 33"/>
          <p:cNvSpPr/>
          <p:nvPr/>
        </p:nvSpPr>
        <p:spPr>
          <a:xfrm>
            <a:off x="2339975" y="4652963"/>
            <a:ext cx="3382963" cy="431800"/>
          </a:xfrm>
          <a:prstGeom prst="wedgeRoundRectCallout">
            <a:avLst>
              <a:gd name="adj1" fmla="val -4620"/>
              <a:gd name="adj2" fmla="val -37500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数字、文字按规范要求书写</a:t>
            </a:r>
            <a:endParaRPr lang="zh-CN" altLang="en-US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034" name="AutoShape 34"/>
          <p:cNvSpPr/>
          <p:nvPr/>
        </p:nvSpPr>
        <p:spPr>
          <a:xfrm>
            <a:off x="468313" y="2636838"/>
            <a:ext cx="3671887" cy="431800"/>
          </a:xfrm>
          <a:prstGeom prst="wedgeRoundRectCallout">
            <a:avLst>
              <a:gd name="adj1" fmla="val -49352"/>
              <a:gd name="adj2" fmla="val -28676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经济业务完成后及时填制或取得</a:t>
            </a:r>
            <a:endParaRPr lang="zh-CN" altLang="en-US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128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2000"/>
                                        <p:tgtEl>
                                          <p:spTgt spid="12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28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28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000" autoRev="1" fill="hold"/>
                                        <p:tgtEl>
                                          <p:spTgt spid="1280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1000" autoRev="1" fill="hold"/>
                                        <p:tgtEl>
                                          <p:spTgt spid="1280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1000" autoRev="1" fill="hold"/>
                                        <p:tgtEl>
                                          <p:spTgt spid="1280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autoRev="1" fill="hold"/>
                                        <p:tgtEl>
                                          <p:spTgt spid="1280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2000"/>
                                        <p:tgtEl>
                                          <p:spTgt spid="128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2000"/>
                                        <p:tgtEl>
                                          <p:spTgt spid="12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28" grpId="0" animBg="1"/>
      <p:bldP spid="128031" grpId="0" animBg="1"/>
      <p:bldP spid="128032" grpId="0" animBg="1"/>
      <p:bldP spid="128032" grpId="1" animBg="1"/>
      <p:bldP spid="128033" grpId="0" animBg="1"/>
      <p:bldP spid="1280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/>
          </p:cNvSpPr>
          <p:nvPr>
            <p:ph type="subTitle" idx="1"/>
          </p:nvPr>
        </p:nvSpPr>
        <p:spPr>
          <a:xfrm>
            <a:off x="611188" y="1412875"/>
            <a:ext cx="7345362" cy="1152525"/>
          </a:xfrm>
        </p:spPr>
        <p:txBody>
          <a:bodyPr vert="horz" wrap="square" lIns="91440" tIns="45720" rIns="91440" bIns="45720" anchor="t"/>
          <a:p>
            <a:pPr algn="l" eaLnBrk="1" hangingPunct="1">
              <a:lnSpc>
                <a:spcPct val="80000"/>
              </a:lnSpc>
            </a:pPr>
            <a:r>
              <a:rPr kumimoji="1"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20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★</a:t>
            </a:r>
            <a:r>
              <a:rPr kumimoji="1" lang="zh-CN" altLang="en-US" sz="2000" dirty="0">
                <a:latin typeface="华文楷体" panose="02010600040101010101" charset="-122"/>
                <a:ea typeface="华文楷体" panose="02010600040101010101" charset="-122"/>
                <a:cs typeface="+mn-cs"/>
              </a:rPr>
              <a:t>真实性、合法性、合理性的审核。</a:t>
            </a:r>
            <a:endParaRPr kumimoji="1" lang="zh-CN" altLang="en-US" sz="2000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  <a:p>
            <a:pPr algn="l" eaLnBrk="1" hangingPunct="1">
              <a:lnSpc>
                <a:spcPct val="80000"/>
              </a:lnSpc>
            </a:pPr>
            <a:r>
              <a:rPr kumimoji="1" lang="zh-CN" altLang="en-US" sz="20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    ★</a:t>
            </a:r>
            <a:r>
              <a:rPr kumimoji="1" lang="zh-CN" altLang="en-US" sz="2000" dirty="0">
                <a:latin typeface="华文楷体" panose="02010600040101010101" charset="-122"/>
                <a:ea typeface="华文楷体" panose="02010600040101010101" charset="-122"/>
                <a:cs typeface="+mn-cs"/>
              </a:rPr>
              <a:t>准确性、完整性的审核。</a:t>
            </a:r>
            <a:r>
              <a:rPr kumimoji="1" lang="zh-CN" altLang="en-US" sz="20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 </a:t>
            </a:r>
            <a:endParaRPr kumimoji="1" lang="zh-CN" altLang="en-US" sz="2000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</p:txBody>
      </p:sp>
      <p:sp>
        <p:nvSpPr>
          <p:cNvPr id="35843" name="Rectangle 9"/>
          <p:cNvSpPr/>
          <p:nvPr/>
        </p:nvSpPr>
        <p:spPr>
          <a:xfrm>
            <a:off x="684213" y="682625"/>
            <a:ext cx="7413625" cy="6588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algn="l" eaLnBrk="1" hangingPunct="1"/>
            <a:r>
              <a:rPr lang="zh-CN" altLang="en-US" b="1" dirty="0">
                <a:solidFill>
                  <a:schemeClr val="tx2"/>
                </a:solidFill>
                <a:latin typeface="华文楷体" panose="02010600040101010101" charset="-122"/>
                <a:ea typeface="华文楷体" panose="02010600040101010101" charset="-122"/>
              </a:rPr>
              <a:t>四、原始凭证的审核</a:t>
            </a:r>
            <a:endParaRPr lang="zh-CN" altLang="en-US" b="1" dirty="0">
              <a:solidFill>
                <a:schemeClr val="tx2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1083" name="AutoShape 11"/>
          <p:cNvSpPr/>
          <p:nvPr/>
        </p:nvSpPr>
        <p:spPr>
          <a:xfrm>
            <a:off x="611188" y="2565400"/>
            <a:ext cx="7993062" cy="3384550"/>
          </a:xfrm>
          <a:prstGeom prst="wedgeRoundRectCallout">
            <a:avLst>
              <a:gd name="adj1" fmla="val -6366"/>
              <a:gd name="adj2" fmla="val 8912"/>
              <a:gd name="adj3" fmla="val 16667"/>
            </a:avLst>
          </a:prstGeom>
          <a:solidFill>
            <a:srgbClr val="CCFFFF"/>
          </a:solidFill>
          <a:ln w="38100" cap="flat" cmpd="dbl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algn="l" eaLnBrk="1" hangingPunct="1">
              <a:spcBef>
                <a:spcPct val="2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</a:rPr>
              <a:t>《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中华人民共和国会计法</a:t>
            </a:r>
            <a:r>
              <a:rPr lang="en-US" altLang="zh-CN" dirty="0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</a:rPr>
              <a:t>》</a:t>
            </a:r>
            <a:r>
              <a:rPr lang="zh-CN" altLang="en-US" dirty="0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</a:rPr>
              <a:t>第十四条规定：会计机构、会计人员必须按照国家统一的会计制度的规定对原始凭证进行审核，对不真实、不合法的原始凭证有权不予接受，并向单位负责人报告；对记载不准确、不完整的原始凭证予以退回，并要求按照国家统一的会计制度的规定更正、补充。 </a:t>
            </a:r>
            <a:endParaRPr lang="zh-CN" altLang="en-US" dirty="0">
              <a:solidFill>
                <a:srgbClr val="0000FF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xfrm>
            <a:off x="1331913" y="476250"/>
            <a:ext cx="6624637" cy="6477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kumimoji="0" lang="zh-CN" altLang="en-US" sz="3200" b="1" kern="1200" dirty="0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</a:rPr>
              <a:t>第三节  记账凭证的填制与审核</a:t>
            </a:r>
            <a:endParaRPr kumimoji="0" lang="zh-CN" altLang="en-US" sz="3200" b="1" kern="1200" dirty="0">
              <a:solidFill>
                <a:srgbClr val="0000FF"/>
              </a:solidFill>
              <a:latin typeface="华文楷体" panose="02010600040101010101" charset="-122"/>
              <a:ea typeface="华文楷体" panose="02010600040101010101" charset="-122"/>
              <a:cs typeface="+mn-ea"/>
            </a:endParaRP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828040" y="1125855"/>
            <a:ext cx="7128510" cy="428625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latin typeface="华文楷体" panose="02010600040101010101" charset="-122"/>
                <a:ea typeface="华文楷体" panose="02010600040101010101" charset="-122"/>
              </a:rPr>
              <a:t>一、记账凭证的基本内容</a:t>
            </a:r>
            <a:endParaRPr lang="zh-CN" altLang="en-US" sz="24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36868" name="Picture 8" descr="313C7899"/>
          <p:cNvPicPr>
            <a:picLocks noChangeAspect="1"/>
          </p:cNvPicPr>
          <p:nvPr/>
        </p:nvPicPr>
        <p:blipFill>
          <a:blip r:embed="rId1"/>
          <a:srcRect t="-3218" b="49988"/>
          <a:stretch>
            <a:fillRect/>
          </a:stretch>
        </p:blipFill>
        <p:spPr>
          <a:xfrm>
            <a:off x="7596188" y="260350"/>
            <a:ext cx="1008062" cy="560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9" name="AutoShape 9"/>
          <p:cNvSpPr/>
          <p:nvPr/>
        </p:nvSpPr>
        <p:spPr>
          <a:xfrm>
            <a:off x="7524750" y="836613"/>
            <a:ext cx="1150938" cy="360362"/>
          </a:xfrm>
          <a:prstGeom prst="wedgeRectCallout">
            <a:avLst>
              <a:gd name="adj1" fmla="val -18139"/>
              <a:gd name="adj2" fmla="val 35023"/>
            </a:avLst>
          </a:prstGeom>
          <a:solidFill>
            <a:srgbClr val="66FF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真实凭证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0" name="Rectangle 10"/>
          <p:cNvSpPr/>
          <p:nvPr/>
        </p:nvSpPr>
        <p:spPr>
          <a:xfrm>
            <a:off x="395288" y="1843088"/>
            <a:ext cx="8351837" cy="331152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/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收款记账凭证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凭证编号        </a:t>
            </a:r>
            <a:r>
              <a:rPr lang="en-US" altLang="zh-CN" sz="2000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年  月  日               借方科目：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7964" name="Group 76"/>
          <p:cNvGraphicFramePr>
            <a:graphicFrameLocks noGrp="1"/>
          </p:cNvGraphicFramePr>
          <p:nvPr/>
        </p:nvGraphicFramePr>
        <p:xfrm>
          <a:off x="755650" y="2706688"/>
          <a:ext cx="7702550" cy="2297113"/>
        </p:xfrm>
        <a:graphic>
          <a:graphicData uri="http://schemas.openxmlformats.org/drawingml/2006/table">
            <a:tbl>
              <a:tblPr/>
              <a:tblGrid>
                <a:gridCol w="1512888"/>
                <a:gridCol w="688975"/>
                <a:gridCol w="677862"/>
                <a:gridCol w="1368425"/>
                <a:gridCol w="1252538"/>
                <a:gridCol w="1484312"/>
                <a:gridCol w="717550"/>
              </a:tblGrid>
              <a:tr h="2968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摘    要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结算方式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票号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贷方科目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金    额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记账符号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84163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总账科目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明细科目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vMerge="1">
                  <a:tcPr/>
                </a:tc>
                <a:tc vMerge="1">
                  <a:tcPr/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2543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附单据                           张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  合       计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36920" name="Line 60"/>
          <p:cNvSpPr/>
          <p:nvPr/>
        </p:nvSpPr>
        <p:spPr>
          <a:xfrm>
            <a:off x="6804025" y="2274888"/>
            <a:ext cx="1296988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6921" name="Rectangle 61"/>
          <p:cNvSpPr/>
          <p:nvPr/>
        </p:nvSpPr>
        <p:spPr>
          <a:xfrm>
            <a:off x="395288" y="5083175"/>
            <a:ext cx="8353425" cy="50482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/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会计主管人员：     记账：     稽核：     制单：     出纳：     交款人：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50" name="AutoShape 62"/>
          <p:cNvSpPr/>
          <p:nvPr/>
        </p:nvSpPr>
        <p:spPr>
          <a:xfrm>
            <a:off x="1260475" y="2203450"/>
            <a:ext cx="1871663" cy="431800"/>
          </a:xfrm>
          <a:prstGeom prst="wedgeRoundRectCallout">
            <a:avLst>
              <a:gd name="adj1" fmla="val 41093"/>
              <a:gd name="adj2" fmla="val 18384"/>
              <a:gd name="adj3" fmla="val 16667"/>
            </a:avLst>
          </a:prstGeom>
          <a:solidFill>
            <a:srgbClr val="99FFCC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业务发生时间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51" name="AutoShape 63"/>
          <p:cNvSpPr/>
          <p:nvPr/>
        </p:nvSpPr>
        <p:spPr>
          <a:xfrm>
            <a:off x="1692275" y="1697038"/>
            <a:ext cx="1441450" cy="433387"/>
          </a:xfrm>
          <a:prstGeom prst="wedgeRoundRectCallout">
            <a:avLst>
              <a:gd name="adj1" fmla="val 17181"/>
              <a:gd name="adj2" fmla="val 22528"/>
              <a:gd name="adj3" fmla="val 16667"/>
            </a:avLst>
          </a:prstGeom>
          <a:solidFill>
            <a:srgbClr val="99FFCC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凭证名称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52" name="AutoShape 64"/>
          <p:cNvSpPr/>
          <p:nvPr/>
        </p:nvSpPr>
        <p:spPr>
          <a:xfrm>
            <a:off x="6515100" y="1497013"/>
            <a:ext cx="1296988" cy="433387"/>
          </a:xfrm>
          <a:prstGeom prst="wedgeRoundRectCallout">
            <a:avLst>
              <a:gd name="adj1" fmla="val 20259"/>
              <a:gd name="adj2" fmla="val 40111"/>
              <a:gd name="adj3" fmla="val 16667"/>
            </a:avLst>
          </a:prstGeom>
          <a:solidFill>
            <a:srgbClr val="99FFCC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凭证编号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53" name="AutoShape 65"/>
          <p:cNvSpPr/>
          <p:nvPr/>
        </p:nvSpPr>
        <p:spPr>
          <a:xfrm>
            <a:off x="7092950" y="2130425"/>
            <a:ext cx="1296988" cy="433388"/>
          </a:xfrm>
          <a:prstGeom prst="wedgeRoundRectCallout">
            <a:avLst>
              <a:gd name="adj1" fmla="val 12912"/>
              <a:gd name="adj2" fmla="val 9343"/>
              <a:gd name="adj3" fmla="val 16667"/>
            </a:avLst>
          </a:prstGeom>
          <a:solidFill>
            <a:srgbClr val="99FFCC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会计科目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54" name="AutoShape 66"/>
          <p:cNvSpPr/>
          <p:nvPr/>
        </p:nvSpPr>
        <p:spPr>
          <a:xfrm>
            <a:off x="4284663" y="3498850"/>
            <a:ext cx="1366837" cy="433388"/>
          </a:xfrm>
          <a:prstGeom prst="wedgeRoundRectCallout">
            <a:avLst>
              <a:gd name="adj1" fmla="val -4241"/>
              <a:gd name="adj2" fmla="val -25824"/>
              <a:gd name="adj3" fmla="val 16667"/>
            </a:avLst>
          </a:prstGeom>
          <a:solidFill>
            <a:srgbClr val="99FFCC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会计科目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55" name="AutoShape 67"/>
          <p:cNvSpPr/>
          <p:nvPr/>
        </p:nvSpPr>
        <p:spPr>
          <a:xfrm>
            <a:off x="827088" y="3498850"/>
            <a:ext cx="1335087" cy="431800"/>
          </a:xfrm>
          <a:prstGeom prst="wedgeRoundRectCallout">
            <a:avLst>
              <a:gd name="adj1" fmla="val 15398"/>
              <a:gd name="adj2" fmla="val -8088"/>
              <a:gd name="adj3" fmla="val 16667"/>
            </a:avLst>
          </a:prstGeom>
          <a:solidFill>
            <a:srgbClr val="99FFCC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业务内容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56" name="AutoShape 68"/>
          <p:cNvSpPr/>
          <p:nvPr/>
        </p:nvSpPr>
        <p:spPr>
          <a:xfrm>
            <a:off x="2339975" y="3498850"/>
            <a:ext cx="1079500" cy="792163"/>
          </a:xfrm>
          <a:prstGeom prst="wedgeRoundRectCallout">
            <a:avLst>
              <a:gd name="adj1" fmla="val -13236"/>
              <a:gd name="adj2" fmla="val -39181"/>
              <a:gd name="adj3" fmla="val 16667"/>
            </a:avLst>
          </a:prstGeom>
          <a:solidFill>
            <a:srgbClr val="99FFCC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algn="l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现金或支票等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57" name="AutoShape 69"/>
          <p:cNvSpPr/>
          <p:nvPr/>
        </p:nvSpPr>
        <p:spPr>
          <a:xfrm>
            <a:off x="6373813" y="3498850"/>
            <a:ext cx="1077912" cy="433388"/>
          </a:xfrm>
          <a:prstGeom prst="wedgeRoundRectCallout">
            <a:avLst>
              <a:gd name="adj1" fmla="val 4491"/>
              <a:gd name="adj2" fmla="val 551"/>
              <a:gd name="adj3" fmla="val 16667"/>
            </a:avLst>
          </a:prstGeom>
          <a:solidFill>
            <a:srgbClr val="99FFCC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发生额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58" name="AutoShape 70"/>
          <p:cNvSpPr/>
          <p:nvPr/>
        </p:nvSpPr>
        <p:spPr>
          <a:xfrm>
            <a:off x="7543800" y="4005263"/>
            <a:ext cx="1081088" cy="719137"/>
          </a:xfrm>
          <a:prstGeom prst="wedgeRoundRectCallout">
            <a:avLst>
              <a:gd name="adj1" fmla="val -17843"/>
              <a:gd name="adj2" fmla="val -19537"/>
              <a:gd name="adj3" fmla="val 16667"/>
            </a:avLst>
          </a:prstGeom>
          <a:solidFill>
            <a:srgbClr val="99FFCC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已记账标   示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59" name="AutoShape 71"/>
          <p:cNvSpPr/>
          <p:nvPr/>
        </p:nvSpPr>
        <p:spPr>
          <a:xfrm>
            <a:off x="395288" y="4146550"/>
            <a:ext cx="1873250" cy="433388"/>
          </a:xfrm>
          <a:prstGeom prst="wedgeRoundRectCallout">
            <a:avLst>
              <a:gd name="adj1" fmla="val 51523"/>
              <a:gd name="adj2" fmla="val 88463"/>
              <a:gd name="adj3" fmla="val 16667"/>
            </a:avLst>
          </a:prstGeom>
          <a:solidFill>
            <a:srgbClr val="99FFCC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原始凭证份数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60" name="AutoShape 72"/>
          <p:cNvSpPr/>
          <p:nvPr/>
        </p:nvSpPr>
        <p:spPr>
          <a:xfrm>
            <a:off x="1042988" y="5489575"/>
            <a:ext cx="6408737" cy="457200"/>
          </a:xfrm>
          <a:prstGeom prst="wedgeRoundRectCallout">
            <a:avLst>
              <a:gd name="adj1" fmla="val -35259"/>
              <a:gd name="adj2" fmla="val -35417"/>
              <a:gd name="adj3" fmla="val 16667"/>
            </a:avLst>
          </a:prstGeom>
          <a:solidFill>
            <a:srgbClr val="99FFCC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有关经办人员的签字（或盖章）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61" name="AutoShape 73"/>
          <p:cNvSpPr/>
          <p:nvPr/>
        </p:nvSpPr>
        <p:spPr>
          <a:xfrm>
            <a:off x="5435600" y="2563813"/>
            <a:ext cx="1081088" cy="1008062"/>
          </a:xfrm>
          <a:prstGeom prst="wedgeEllipseCallout">
            <a:avLst>
              <a:gd name="adj1" fmla="val 1833"/>
              <a:gd name="adj2" fmla="val -11574"/>
            </a:avLst>
          </a:prstGeom>
          <a:solidFill>
            <a:srgbClr val="FFCCFF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会计分录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62" name="AutoShape 74"/>
          <p:cNvSpPr/>
          <p:nvPr/>
        </p:nvSpPr>
        <p:spPr>
          <a:xfrm>
            <a:off x="1042988" y="6019800"/>
            <a:ext cx="6408737" cy="504825"/>
          </a:xfrm>
          <a:prstGeom prst="wedgeRoundRectCallout">
            <a:avLst>
              <a:gd name="adj1" fmla="val -15569"/>
              <a:gd name="adj2" fmla="val -2829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★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与原始凭证的最大区别在于：需填写会计分录！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65" name="Rectangle 77"/>
          <p:cNvSpPr/>
          <p:nvPr/>
        </p:nvSpPr>
        <p:spPr>
          <a:xfrm>
            <a:off x="7885113" y="3429000"/>
            <a:ext cx="395287" cy="431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lvl="0" eaLnBrk="1" hangingPunct="1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√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2000"/>
                                        <p:tgtEl>
                                          <p:spTgt spid="3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2000"/>
                                        <p:tgtEl>
                                          <p:spTgt spid="3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2000"/>
                                        <p:tgtEl>
                                          <p:spTgt spid="3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2000"/>
                                        <p:tgtEl>
                                          <p:spTgt spid="3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2000"/>
                                        <p:tgtEl>
                                          <p:spTgt spid="3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2000"/>
                                        <p:tgtEl>
                                          <p:spTgt spid="3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2000"/>
                                        <p:tgtEl>
                                          <p:spTgt spid="3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2000"/>
                                        <p:tgtEl>
                                          <p:spTgt spid="3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2000"/>
                                        <p:tgtEl>
                                          <p:spTgt spid="3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6" presetClass="emph" presetSubtype="0" repeatCount="2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2000" fill="hold"/>
                                        <p:tgtEl>
                                          <p:spTgt spid="3796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2000"/>
                                        <p:tgtEl>
                                          <p:spTgt spid="3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9" dur="2000"/>
                                        <p:tgtEl>
                                          <p:spTgt spid="37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4" dur="2000"/>
                                        <p:tgtEl>
                                          <p:spTgt spid="3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2000"/>
                                        <p:tgtEl>
                                          <p:spTgt spid="37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37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37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50" grpId="0" animBg="1"/>
      <p:bldP spid="37951" grpId="0" animBg="1"/>
      <p:bldP spid="37952" grpId="0" animBg="1"/>
      <p:bldP spid="37953" grpId="0" animBg="1"/>
      <p:bldP spid="37954" grpId="0" animBg="1"/>
      <p:bldP spid="37955" grpId="0" animBg="1"/>
      <p:bldP spid="37956" grpId="0" animBg="1"/>
      <p:bldP spid="37957" grpId="0" animBg="1"/>
      <p:bldP spid="37958" grpId="0" animBg="1"/>
      <p:bldP spid="37959" grpId="0" animBg="1"/>
      <p:bldP spid="37960" grpId="0" animBg="1"/>
      <p:bldP spid="37961" grpId="0" animBg="1"/>
      <p:bldP spid="37961" grpId="1" animBg="1"/>
      <p:bldP spid="37962" grpId="0" animBg="1"/>
      <p:bldP spid="3796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/>
          </p:cNvSpPr>
          <p:nvPr>
            <p:ph type="subTitle" idx="1"/>
          </p:nvPr>
        </p:nvSpPr>
        <p:spPr>
          <a:xfrm>
            <a:off x="468313" y="749300"/>
            <a:ext cx="8281987" cy="1239838"/>
          </a:xfrm>
        </p:spPr>
        <p:txBody>
          <a:bodyPr vert="horz" wrap="square" lIns="91440" tIns="45720" rIns="91440" bIns="45720" anchor="t"/>
          <a:p>
            <a:pPr algn="l" eaLnBrk="1" hangingPunct="1"/>
            <a:r>
              <a:rPr kumimoji="1" lang="zh-CN" altLang="en-US" sz="2400" b="1" dirty="0">
                <a:latin typeface="华文楷体" panose="02010600040101010101" charset="-122"/>
                <a:ea typeface="华文楷体" panose="02010600040101010101" charset="-122"/>
                <a:cs typeface="+mn-cs"/>
              </a:rPr>
              <a:t>二、记账凭证的填制方法与要求</a:t>
            </a:r>
            <a:endParaRPr kumimoji="1" lang="zh-CN" altLang="en-US" sz="2400" b="1" dirty="0"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  <a:p>
            <a:pPr algn="l" eaLnBrk="1" hangingPunct="1"/>
            <a:r>
              <a:rPr kumimoji="1" lang="zh-CN" altLang="en-US" sz="2400" b="1" dirty="0">
                <a:latin typeface="华文楷体" panose="02010600040101010101" charset="-122"/>
                <a:ea typeface="华文楷体" panose="02010600040101010101" charset="-122"/>
                <a:cs typeface="+mn-cs"/>
              </a:rPr>
              <a:t>（主要介绍专用记账凭证填制方法）</a:t>
            </a:r>
            <a:endParaRPr kumimoji="1" lang="zh-CN" altLang="en-US" sz="2400" b="1" dirty="0"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</p:txBody>
      </p:sp>
      <p:sp>
        <p:nvSpPr>
          <p:cNvPr id="37891" name="Rectangle 10"/>
          <p:cNvSpPr/>
          <p:nvPr/>
        </p:nvSpPr>
        <p:spPr>
          <a:xfrm>
            <a:off x="762000" y="2062163"/>
            <a:ext cx="7772400" cy="10795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l" eaLnBrk="1" hangingPunct="1">
              <a:spcBef>
                <a:spcPct val="20000"/>
              </a:spcBef>
            </a:pPr>
            <a:r>
              <a:rPr lang="zh-CN" altLang="en-US" sz="3200" b="1" dirty="0">
                <a:latin typeface="宋体" panose="02010600030101010101" pitchFamily="2" charset="-122"/>
                <a:ea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★</a:t>
            </a:r>
            <a:r>
              <a:rPr lang="zh-CN" altLang="en-US" dirty="0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</a:rPr>
              <a:t>基本方法：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</a:rPr>
              <a:t>应根据收款业务、付款业务和转账业务的有关原始凭证整理填制。</a:t>
            </a:r>
            <a:endParaRPr lang="zh-CN" altLang="en-US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37892" name="Picture 11" descr="313C7899"/>
          <p:cNvPicPr>
            <a:picLocks noChangeAspect="1"/>
          </p:cNvPicPr>
          <p:nvPr/>
        </p:nvPicPr>
        <p:blipFill>
          <a:blip r:embed="rId1"/>
          <a:srcRect t="877" b="49988"/>
          <a:stretch>
            <a:fillRect/>
          </a:stretch>
        </p:blipFill>
        <p:spPr>
          <a:xfrm>
            <a:off x="4643438" y="4545013"/>
            <a:ext cx="2346325" cy="801687"/>
          </a:xfrm>
          <a:prstGeom prst="rect">
            <a:avLst/>
          </a:prstGeom>
          <a:solidFill>
            <a:srgbClr val="FFFF99"/>
          </a:solidFill>
          <a:ln w="9525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</p:pic>
      <p:sp>
        <p:nvSpPr>
          <p:cNvPr id="37893" name="AutoShape 12"/>
          <p:cNvSpPr/>
          <p:nvPr/>
        </p:nvSpPr>
        <p:spPr>
          <a:xfrm>
            <a:off x="5003800" y="4471988"/>
            <a:ext cx="1684338" cy="431800"/>
          </a:xfrm>
          <a:prstGeom prst="wedgeRectCallout">
            <a:avLst>
              <a:gd name="adj1" fmla="val -14560"/>
              <a:gd name="adj2" fmla="val 22060"/>
            </a:avLst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收款记账凭证</a:t>
            </a:r>
            <a:endParaRPr lang="zh-CN" altLang="en-US" sz="1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7894" name="Picture 13" descr="313C7899"/>
          <p:cNvPicPr>
            <a:picLocks noChangeAspect="1"/>
          </p:cNvPicPr>
          <p:nvPr/>
        </p:nvPicPr>
        <p:blipFill>
          <a:blip r:embed="rId2"/>
          <a:srcRect t="50012" b="1802"/>
          <a:stretch>
            <a:fillRect/>
          </a:stretch>
        </p:blipFill>
        <p:spPr>
          <a:xfrm>
            <a:off x="5033963" y="4903788"/>
            <a:ext cx="2346325" cy="717550"/>
          </a:xfrm>
          <a:prstGeom prst="rect">
            <a:avLst/>
          </a:prstGeom>
          <a:noFill/>
          <a:ln w="9525" cap="rnd" cmpd="sng">
            <a:solidFill>
              <a:srgbClr val="000000"/>
            </a:solidFill>
            <a:prstDash val="sysDot"/>
            <a:miter/>
            <a:headEnd type="none" w="med" len="med"/>
            <a:tailEnd type="none" w="med" len="med"/>
          </a:ln>
        </p:spPr>
      </p:pic>
      <p:sp>
        <p:nvSpPr>
          <p:cNvPr id="37895" name="AutoShape 14"/>
          <p:cNvSpPr/>
          <p:nvPr/>
        </p:nvSpPr>
        <p:spPr>
          <a:xfrm>
            <a:off x="5364163" y="4903788"/>
            <a:ext cx="1584325" cy="431800"/>
          </a:xfrm>
          <a:prstGeom prst="wedgeRectCallout">
            <a:avLst>
              <a:gd name="adj1" fmla="val -13028"/>
              <a:gd name="adj2" fmla="val 22060"/>
            </a:avLst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付款记账凭证</a:t>
            </a:r>
            <a:endParaRPr lang="zh-CN" altLang="en-US" sz="1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7896" name="Picture 15" descr="B6D99237"/>
          <p:cNvPicPr>
            <a:picLocks noChangeAspect="1"/>
          </p:cNvPicPr>
          <p:nvPr/>
        </p:nvPicPr>
        <p:blipFill>
          <a:blip r:embed="rId3"/>
          <a:srcRect b="53755"/>
          <a:stretch>
            <a:fillRect/>
          </a:stretch>
        </p:blipFill>
        <p:spPr>
          <a:xfrm>
            <a:off x="5435600" y="5259388"/>
            <a:ext cx="2376488" cy="757237"/>
          </a:xfrm>
          <a:prstGeom prst="rect">
            <a:avLst/>
          </a:prstGeom>
          <a:noFill/>
          <a:ln w="9525" cap="rnd" cmpd="sng">
            <a:solidFill>
              <a:srgbClr val="000000"/>
            </a:solidFill>
            <a:prstDash val="sysDot"/>
            <a:miter/>
            <a:headEnd type="none" w="med" len="med"/>
            <a:tailEnd type="none" w="med" len="med"/>
          </a:ln>
        </p:spPr>
      </p:pic>
      <p:sp>
        <p:nvSpPr>
          <p:cNvPr id="37897" name="AutoShape 16"/>
          <p:cNvSpPr/>
          <p:nvPr/>
        </p:nvSpPr>
        <p:spPr>
          <a:xfrm>
            <a:off x="5724525" y="5259388"/>
            <a:ext cx="1655763" cy="431800"/>
          </a:xfrm>
          <a:prstGeom prst="wedgeRectCallout">
            <a:avLst>
              <a:gd name="adj1" fmla="val -14620"/>
              <a:gd name="adj2" fmla="val 22060"/>
            </a:avLst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转账记账凭证</a:t>
            </a:r>
            <a:endParaRPr lang="zh-CN" altLang="en-US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8" name="AutoShape 17"/>
          <p:cNvSpPr/>
          <p:nvPr/>
        </p:nvSpPr>
        <p:spPr>
          <a:xfrm>
            <a:off x="1692275" y="4508500"/>
            <a:ext cx="2376488" cy="792163"/>
          </a:xfrm>
          <a:prstGeom prst="wedgeRectCallout">
            <a:avLst>
              <a:gd name="adj1" fmla="val 9986"/>
              <a:gd name="adj2" fmla="val 7514"/>
            </a:avLst>
          </a:prstGeom>
          <a:solidFill>
            <a:srgbClr val="FFFFCC"/>
          </a:solidFill>
          <a:ln w="9525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收款业务原始凭证</a:t>
            </a:r>
            <a:endParaRPr lang="zh-CN" altLang="en-US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9" name="AutoShape 18"/>
          <p:cNvSpPr/>
          <p:nvPr/>
        </p:nvSpPr>
        <p:spPr>
          <a:xfrm>
            <a:off x="1835150" y="4868863"/>
            <a:ext cx="2376488" cy="792162"/>
          </a:xfrm>
          <a:prstGeom prst="wedgeRectCallout">
            <a:avLst>
              <a:gd name="adj1" fmla="val 9986"/>
              <a:gd name="adj2" fmla="val 7514"/>
            </a:avLst>
          </a:prstGeom>
          <a:solidFill>
            <a:srgbClr val="FFFFCC"/>
          </a:solidFill>
          <a:ln w="9525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付款业务原始凭证</a:t>
            </a:r>
            <a:endParaRPr lang="zh-CN" altLang="en-US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00" name="AutoShape 19"/>
          <p:cNvSpPr/>
          <p:nvPr/>
        </p:nvSpPr>
        <p:spPr>
          <a:xfrm>
            <a:off x="2051050" y="5224463"/>
            <a:ext cx="2376488" cy="792162"/>
          </a:xfrm>
          <a:prstGeom prst="wedgeRectCallout">
            <a:avLst>
              <a:gd name="adj1" fmla="val 9986"/>
              <a:gd name="adj2" fmla="val 7514"/>
            </a:avLst>
          </a:prstGeom>
          <a:solidFill>
            <a:srgbClr val="FFFFCC"/>
          </a:solidFill>
          <a:ln w="9525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转账业务原始凭证</a:t>
            </a:r>
            <a:endParaRPr lang="zh-CN" altLang="en-US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01" name="AutoShape 20"/>
          <p:cNvSpPr/>
          <p:nvPr/>
        </p:nvSpPr>
        <p:spPr>
          <a:xfrm>
            <a:off x="1331913" y="3644900"/>
            <a:ext cx="2160587" cy="576263"/>
          </a:xfrm>
          <a:prstGeom prst="wedgeEllipseCallout">
            <a:avLst>
              <a:gd name="adj1" fmla="val -4741"/>
              <a:gd name="adj2" fmla="val 10606"/>
            </a:avLst>
          </a:prstGeom>
          <a:solidFill>
            <a:srgbClr val="66FF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原始凭证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02" name="AutoShape 21"/>
          <p:cNvSpPr/>
          <p:nvPr/>
        </p:nvSpPr>
        <p:spPr>
          <a:xfrm>
            <a:off x="4716463" y="3716338"/>
            <a:ext cx="2160587" cy="576262"/>
          </a:xfrm>
          <a:prstGeom prst="wedgeEllipseCallout">
            <a:avLst>
              <a:gd name="adj1" fmla="val -6505"/>
              <a:gd name="adj2" fmla="val 33745"/>
            </a:avLst>
          </a:prstGeom>
          <a:solidFill>
            <a:srgbClr val="66FF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记账凭证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03" name="AutoShape 22"/>
          <p:cNvSpPr/>
          <p:nvPr/>
        </p:nvSpPr>
        <p:spPr>
          <a:xfrm>
            <a:off x="3276600" y="3500438"/>
            <a:ext cx="1728788" cy="430212"/>
          </a:xfrm>
          <a:prstGeom prst="curvedDownArrow">
            <a:avLst>
              <a:gd name="adj1" fmla="val 80369"/>
              <a:gd name="adj2" fmla="val 160738"/>
              <a:gd name="adj3" fmla="val 33333"/>
            </a:avLst>
          </a:prstGeom>
          <a:solidFill>
            <a:srgbClr val="33CCCC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04" name="AutoShape 23"/>
          <p:cNvSpPr/>
          <p:nvPr/>
        </p:nvSpPr>
        <p:spPr>
          <a:xfrm>
            <a:off x="3419475" y="4005263"/>
            <a:ext cx="1370013" cy="431800"/>
          </a:xfrm>
          <a:prstGeom prst="wedgeRectCallout">
            <a:avLst>
              <a:gd name="adj1" fmla="val -639"/>
              <a:gd name="adj2" fmla="val -9560"/>
            </a:avLst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整理填制</a:t>
            </a:r>
            <a:endParaRPr lang="zh-CN" altLang="en-US" sz="2000" b="1" dirty="0">
              <a:solidFill>
                <a:srgbClr val="FF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/>
          </p:cNvSpPr>
          <p:nvPr>
            <p:ph type="subTitle" idx="1"/>
          </p:nvPr>
        </p:nvSpPr>
        <p:spPr>
          <a:xfrm>
            <a:off x="468313" y="404813"/>
            <a:ext cx="8281987" cy="1743075"/>
          </a:xfrm>
        </p:spPr>
        <p:txBody>
          <a:bodyPr vert="horz" wrap="square" lIns="91440" tIns="45720" rIns="91440" bIns="45720" anchor="t"/>
          <a:p>
            <a:pPr algn="l" eaLnBrk="1" hangingPunct="1"/>
            <a:r>
              <a:rPr kumimoji="1" lang="zh-CN" altLang="en-US" sz="2000" dirty="0">
                <a:latin typeface="华文楷体" panose="02010600040101010101" charset="-122"/>
                <a:ea typeface="华文楷体" panose="02010600040101010101" charset="-122"/>
                <a:cs typeface="+mn-cs"/>
              </a:rPr>
              <a:t>1.专用记账凭证的填制方法</a:t>
            </a:r>
            <a:endParaRPr kumimoji="1" lang="zh-CN" altLang="en-US" sz="2000" dirty="0"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  <a:p>
            <a:pPr algn="l" eaLnBrk="1" hangingPunct="1"/>
            <a:r>
              <a:rPr kumimoji="1" lang="zh-CN" altLang="en-US" sz="2000" dirty="0">
                <a:latin typeface="华文楷体" panose="02010600040101010101" charset="-122"/>
                <a:ea typeface="华文楷体" panose="02010600040101010101" charset="-122"/>
                <a:cs typeface="+mn-cs"/>
              </a:rPr>
              <a:t>  （1）收款凭证—根据有关现金、银行存款和其他货币资金</a:t>
            </a:r>
            <a:endParaRPr kumimoji="1" lang="zh-CN" altLang="en-US" sz="2000" dirty="0"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  <a:p>
            <a:pPr algn="l" eaLnBrk="1" hangingPunct="1"/>
            <a:r>
              <a:rPr kumimoji="1" lang="zh-CN" altLang="en-US" sz="2000" dirty="0">
                <a:latin typeface="华文楷体" panose="02010600040101010101" charset="-122"/>
                <a:ea typeface="华文楷体" panose="02010600040101010101" charset="-122"/>
                <a:cs typeface="+mn-cs"/>
              </a:rPr>
              <a:t>收款业务的原始凭证填制。</a:t>
            </a:r>
            <a:endParaRPr kumimoji="1" lang="zh-CN" altLang="en-US" sz="2000" dirty="0"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</p:txBody>
      </p:sp>
      <p:pic>
        <p:nvPicPr>
          <p:cNvPr id="38915" name="Picture 16" descr="313C7899"/>
          <p:cNvPicPr>
            <a:picLocks noChangeAspect="1"/>
          </p:cNvPicPr>
          <p:nvPr/>
        </p:nvPicPr>
        <p:blipFill>
          <a:blip r:embed="rId1"/>
          <a:srcRect t="-3218" b="49988"/>
          <a:stretch>
            <a:fillRect/>
          </a:stretch>
        </p:blipFill>
        <p:spPr>
          <a:xfrm>
            <a:off x="7956550" y="115888"/>
            <a:ext cx="1008063" cy="560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6" name="AutoShape 17"/>
          <p:cNvSpPr/>
          <p:nvPr/>
        </p:nvSpPr>
        <p:spPr>
          <a:xfrm>
            <a:off x="7885113" y="692150"/>
            <a:ext cx="1150937" cy="360363"/>
          </a:xfrm>
          <a:prstGeom prst="wedgeRectCallout">
            <a:avLst>
              <a:gd name="adj1" fmla="val -18139"/>
              <a:gd name="adj2" fmla="val 35023"/>
            </a:avLst>
          </a:prstGeom>
          <a:solidFill>
            <a:srgbClr val="66FF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真实凭证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7" name="Rectangle 21"/>
          <p:cNvSpPr/>
          <p:nvPr/>
        </p:nvSpPr>
        <p:spPr>
          <a:xfrm>
            <a:off x="161608" y="1941830"/>
            <a:ext cx="8351837" cy="331152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/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收款记账凭证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凭证编号        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收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年  月  日               借方科目：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银行存款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9046" name="Group 22"/>
          <p:cNvGraphicFramePr>
            <a:graphicFrameLocks noGrp="1"/>
          </p:cNvGraphicFramePr>
          <p:nvPr/>
        </p:nvGraphicFramePr>
        <p:xfrm>
          <a:off x="521970" y="2805430"/>
          <a:ext cx="7702550" cy="2266950"/>
        </p:xfrm>
        <a:graphic>
          <a:graphicData uri="http://schemas.openxmlformats.org/drawingml/2006/table">
            <a:tbl>
              <a:tblPr/>
              <a:tblGrid>
                <a:gridCol w="1512888"/>
                <a:gridCol w="688975"/>
                <a:gridCol w="677862"/>
                <a:gridCol w="1368425"/>
                <a:gridCol w="1252538"/>
                <a:gridCol w="1484312"/>
                <a:gridCol w="717550"/>
              </a:tblGrid>
              <a:tr h="2968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摘    要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结算方式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票号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贷方科目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金    额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记账符号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84163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总账科目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明细科目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vMerge="1">
                  <a:tcPr/>
                </a:tc>
                <a:tc vMerge="1">
                  <a:tcPr/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收回账款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支票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556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应收账款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胜华公司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585 000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2543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附单据                           张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  合       计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585 000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38967" name="Rectangle 72"/>
          <p:cNvSpPr/>
          <p:nvPr/>
        </p:nvSpPr>
        <p:spPr>
          <a:xfrm>
            <a:off x="161608" y="5181918"/>
            <a:ext cx="8353425" cy="50482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/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会计主管人员：     记账：     稽核：     制单：     出纳：     交款人：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099" name="AutoShape 75"/>
          <p:cNvSpPr/>
          <p:nvPr/>
        </p:nvSpPr>
        <p:spPr>
          <a:xfrm>
            <a:off x="5706745" y="1579880"/>
            <a:ext cx="1296988" cy="433388"/>
          </a:xfrm>
          <a:prstGeom prst="wedgeRoundRectCallout">
            <a:avLst>
              <a:gd name="adj1" fmla="val 54037"/>
              <a:gd name="adj2" fmla="val 84065"/>
              <a:gd name="adj3" fmla="val 16667"/>
            </a:avLst>
          </a:prstGeom>
          <a:solidFill>
            <a:srgbClr val="99FFCC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凭证编号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100" name="AutoShape 76"/>
          <p:cNvSpPr/>
          <p:nvPr/>
        </p:nvSpPr>
        <p:spPr>
          <a:xfrm>
            <a:off x="7794308" y="2302193"/>
            <a:ext cx="1331912" cy="431800"/>
          </a:xfrm>
          <a:prstGeom prst="wedgeRoundRectCallout">
            <a:avLst>
              <a:gd name="adj1" fmla="val -29380"/>
              <a:gd name="adj2" fmla="val 18384"/>
              <a:gd name="adj3" fmla="val 16667"/>
            </a:avLst>
          </a:prstGeom>
          <a:solidFill>
            <a:srgbClr val="99FFCC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借方科目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101" name="AutoShape 77"/>
          <p:cNvSpPr/>
          <p:nvPr/>
        </p:nvSpPr>
        <p:spPr>
          <a:xfrm>
            <a:off x="4050983" y="3956368"/>
            <a:ext cx="1366837" cy="433387"/>
          </a:xfrm>
          <a:prstGeom prst="wedgeRoundRectCallout">
            <a:avLst>
              <a:gd name="adj1" fmla="val -4241"/>
              <a:gd name="adj2" fmla="val -25824"/>
              <a:gd name="adj3" fmla="val 16667"/>
            </a:avLst>
          </a:prstGeom>
          <a:solidFill>
            <a:srgbClr val="99FFCC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贷方科目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102" name="AutoShape 78"/>
          <p:cNvSpPr/>
          <p:nvPr/>
        </p:nvSpPr>
        <p:spPr>
          <a:xfrm>
            <a:off x="593408" y="3957955"/>
            <a:ext cx="1335087" cy="431800"/>
          </a:xfrm>
          <a:prstGeom prst="wedgeRoundRectCallout">
            <a:avLst>
              <a:gd name="adj1" fmla="val 15398"/>
              <a:gd name="adj2" fmla="val -8088"/>
              <a:gd name="adj3" fmla="val 16667"/>
            </a:avLst>
          </a:prstGeom>
          <a:solidFill>
            <a:srgbClr val="99FFCC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业务内容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103" name="AutoShape 79"/>
          <p:cNvSpPr/>
          <p:nvPr/>
        </p:nvSpPr>
        <p:spPr>
          <a:xfrm>
            <a:off x="2106295" y="3957955"/>
            <a:ext cx="1079500" cy="431800"/>
          </a:xfrm>
          <a:prstGeom prst="wedgeRoundRectCallout">
            <a:avLst>
              <a:gd name="adj1" fmla="val -13236"/>
              <a:gd name="adj2" fmla="val -30148"/>
              <a:gd name="adj3" fmla="val 16667"/>
            </a:avLst>
          </a:prstGeom>
          <a:solidFill>
            <a:srgbClr val="99FFCC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algn="l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现金等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104" name="AutoShape 80"/>
          <p:cNvSpPr/>
          <p:nvPr/>
        </p:nvSpPr>
        <p:spPr>
          <a:xfrm>
            <a:off x="6213158" y="3956368"/>
            <a:ext cx="1077912" cy="433387"/>
          </a:xfrm>
          <a:prstGeom prst="wedgeRoundRectCallout">
            <a:avLst>
              <a:gd name="adj1" fmla="val 16861"/>
              <a:gd name="adj2" fmla="val -56593"/>
              <a:gd name="adj3" fmla="val 16667"/>
            </a:avLst>
          </a:prstGeom>
          <a:solidFill>
            <a:srgbClr val="99FFCC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发生额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105" name="AutoShape 81"/>
          <p:cNvSpPr/>
          <p:nvPr/>
        </p:nvSpPr>
        <p:spPr>
          <a:xfrm>
            <a:off x="7506970" y="3884930"/>
            <a:ext cx="792163" cy="792163"/>
          </a:xfrm>
          <a:prstGeom prst="wedgeRoundRectCallout">
            <a:avLst>
              <a:gd name="adj1" fmla="val -6111"/>
              <a:gd name="adj2" fmla="val -22343"/>
              <a:gd name="adj3" fmla="val 16667"/>
            </a:avLst>
          </a:prstGeom>
          <a:solidFill>
            <a:srgbClr val="99FFCC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记账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标示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106" name="AutoShape 82"/>
          <p:cNvSpPr/>
          <p:nvPr/>
        </p:nvSpPr>
        <p:spPr>
          <a:xfrm>
            <a:off x="520383" y="5110480"/>
            <a:ext cx="1873250" cy="433388"/>
          </a:xfrm>
          <a:prstGeom prst="wedgeRoundRectCallout">
            <a:avLst>
              <a:gd name="adj1" fmla="val 42375"/>
              <a:gd name="adj2" fmla="val -91759"/>
              <a:gd name="adj3" fmla="val 16667"/>
            </a:avLst>
          </a:prstGeom>
          <a:solidFill>
            <a:srgbClr val="99FFCC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原始凭证份数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107" name="AutoShape 83"/>
          <p:cNvSpPr/>
          <p:nvPr/>
        </p:nvSpPr>
        <p:spPr>
          <a:xfrm>
            <a:off x="1098233" y="5588318"/>
            <a:ext cx="6408737" cy="457200"/>
          </a:xfrm>
          <a:prstGeom prst="wedgeRoundRectCallout">
            <a:avLst>
              <a:gd name="adj1" fmla="val -35259"/>
              <a:gd name="adj2" fmla="val -35417"/>
              <a:gd name="adj3" fmla="val 16667"/>
            </a:avLst>
          </a:prstGeom>
          <a:solidFill>
            <a:srgbClr val="99FFCC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有关经办人员的签字（或盖章）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108" name="AutoShape 84"/>
          <p:cNvSpPr/>
          <p:nvPr/>
        </p:nvSpPr>
        <p:spPr>
          <a:xfrm>
            <a:off x="5201920" y="2660968"/>
            <a:ext cx="1081088" cy="1008062"/>
          </a:xfrm>
          <a:prstGeom prst="wedgeEllipseCallout">
            <a:avLst>
              <a:gd name="adj1" fmla="val 1833"/>
              <a:gd name="adj2" fmla="val -11574"/>
            </a:avLst>
          </a:prstGeom>
          <a:solidFill>
            <a:srgbClr val="FFCCFF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会计分录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034" name="AutoShape 10"/>
          <p:cNvSpPr/>
          <p:nvPr/>
        </p:nvSpPr>
        <p:spPr>
          <a:xfrm>
            <a:off x="7813675" y="2420938"/>
            <a:ext cx="1366838" cy="431800"/>
          </a:xfrm>
          <a:prstGeom prst="wedgeRoundRectCallout">
            <a:avLst>
              <a:gd name="adj1" fmla="val -18991"/>
              <a:gd name="adj2" fmla="val 23528"/>
              <a:gd name="adj3" fmla="val 16667"/>
            </a:avLst>
          </a:prstGeom>
          <a:solidFill>
            <a:srgbClr val="66FF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主体科目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109" name="AutoShape 85"/>
          <p:cNvSpPr/>
          <p:nvPr/>
        </p:nvSpPr>
        <p:spPr>
          <a:xfrm>
            <a:off x="1601470" y="2229168"/>
            <a:ext cx="1296988" cy="431800"/>
          </a:xfrm>
          <a:prstGeom prst="wedgeRoundRectCallout">
            <a:avLst>
              <a:gd name="adj1" fmla="val 73745"/>
              <a:gd name="adj2" fmla="val 36764"/>
              <a:gd name="adj3" fmla="val 16667"/>
            </a:avLst>
          </a:prstGeom>
          <a:solidFill>
            <a:srgbClr val="66FF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收款日期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110" name="AutoShape 86"/>
          <p:cNvSpPr/>
          <p:nvPr/>
        </p:nvSpPr>
        <p:spPr>
          <a:xfrm>
            <a:off x="5417820" y="4316730"/>
            <a:ext cx="792163" cy="793750"/>
          </a:xfrm>
          <a:prstGeom prst="wedgeRoundRectCallout">
            <a:avLst>
              <a:gd name="adj1" fmla="val 74250"/>
              <a:gd name="adj2" fmla="val 11199"/>
              <a:gd name="adj3" fmla="val 16667"/>
            </a:avLst>
          </a:prstGeom>
          <a:solidFill>
            <a:srgbClr val="99FFCC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合计金额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81" name="Line 87"/>
          <p:cNvSpPr/>
          <p:nvPr/>
        </p:nvSpPr>
        <p:spPr>
          <a:xfrm>
            <a:off x="6570345" y="2373630"/>
            <a:ext cx="1296988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2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2000"/>
                                        <p:tgtEl>
                                          <p:spTgt spid="12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2000"/>
                                        <p:tgtEl>
                                          <p:spTgt spid="12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20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2000"/>
                                        <p:tgtEl>
                                          <p:spTgt spid="12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2000"/>
                                        <p:tgtEl>
                                          <p:spTgt spid="12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2000"/>
                                        <p:tgtEl>
                                          <p:spTgt spid="12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2000"/>
                                        <p:tgtEl>
                                          <p:spTgt spid="12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12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2000"/>
                                        <p:tgtEl>
                                          <p:spTgt spid="129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2000"/>
                                        <p:tgtEl>
                                          <p:spTgt spid="12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2" dur="2000"/>
                                        <p:tgtEl>
                                          <p:spTgt spid="12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2000"/>
                                        <p:tgtEl>
                                          <p:spTgt spid="12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99" grpId="0" bldLvl="0" animBg="1"/>
      <p:bldP spid="129100" grpId="0" bldLvl="0" animBg="1"/>
      <p:bldP spid="129101" grpId="0" bldLvl="0" animBg="1"/>
      <p:bldP spid="129102" grpId="0" bldLvl="0" animBg="1"/>
      <p:bldP spid="129103" grpId="0" bldLvl="0" animBg="1"/>
      <p:bldP spid="129104" grpId="0" bldLvl="0" animBg="1"/>
      <p:bldP spid="129105" grpId="0" bldLvl="0" animBg="1"/>
      <p:bldP spid="129106" grpId="0" bldLvl="0" animBg="1"/>
      <p:bldP spid="129107" grpId="0" bldLvl="0" animBg="1"/>
      <p:bldP spid="129108" grpId="0" bldLvl="0" animBg="1"/>
      <p:bldP spid="129034" grpId="0" animBg="1"/>
      <p:bldP spid="129109" grpId="0" bldLvl="0" animBg="1"/>
      <p:bldP spid="129110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/>
          </p:cNvSpPr>
          <p:nvPr>
            <p:ph type="subTitle" idx="1"/>
          </p:nvPr>
        </p:nvSpPr>
        <p:spPr>
          <a:xfrm>
            <a:off x="395288" y="744538"/>
            <a:ext cx="8208962" cy="1171575"/>
          </a:xfrm>
        </p:spPr>
        <p:txBody>
          <a:bodyPr vert="horz" wrap="square" lIns="91440" tIns="45720" rIns="91440" bIns="45720" anchor="t"/>
          <a:p>
            <a:pPr algn="l" eaLnBrk="1" hangingPunct="1"/>
            <a:r>
              <a:rPr kumimoji="1" lang="zh-CN" altLang="en-US" sz="2000" dirty="0">
                <a:latin typeface="华文楷体" panose="02010600040101010101" charset="-122"/>
                <a:ea typeface="华文楷体" panose="02010600040101010101" charset="-122"/>
                <a:cs typeface="+mn-cs"/>
              </a:rPr>
              <a:t>（2）付款凭证—根据有关现金、银行存款和其他货币资金支付业务的原始凭证填制。</a:t>
            </a:r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      </a:t>
            </a:r>
            <a:r>
              <a:rPr kumimoji="1" lang="zh-CN" altLang="en-US" b="1" dirty="0">
                <a:solidFill>
                  <a:srgbClr val="6600FF"/>
                </a:solidFill>
                <a:latin typeface="宋体" panose="02010600030101010101" pitchFamily="2" charset="-122"/>
                <a:ea typeface="+mn-ea"/>
                <a:cs typeface="+mn-cs"/>
              </a:rPr>
              <a:t> </a:t>
            </a:r>
            <a:endParaRPr kumimoji="1" lang="zh-CN" altLang="en-US" b="1" dirty="0">
              <a:solidFill>
                <a:srgbClr val="6600FF"/>
              </a:solidFill>
              <a:latin typeface="宋体" panose="02010600030101010101" pitchFamily="2" charset="-122"/>
              <a:ea typeface="+mn-ea"/>
              <a:cs typeface="+mn-cs"/>
            </a:endParaRPr>
          </a:p>
        </p:txBody>
      </p:sp>
      <p:pic>
        <p:nvPicPr>
          <p:cNvPr id="39939" name="Picture 15" descr="313C7899"/>
          <p:cNvPicPr>
            <a:picLocks noChangeAspect="1"/>
          </p:cNvPicPr>
          <p:nvPr/>
        </p:nvPicPr>
        <p:blipFill>
          <a:blip r:embed="rId1"/>
          <a:srcRect t="50012"/>
          <a:stretch>
            <a:fillRect/>
          </a:stretch>
        </p:blipFill>
        <p:spPr>
          <a:xfrm>
            <a:off x="7812088" y="188913"/>
            <a:ext cx="1149350" cy="520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0" name="AutoShape 16"/>
          <p:cNvSpPr/>
          <p:nvPr/>
        </p:nvSpPr>
        <p:spPr>
          <a:xfrm>
            <a:off x="7958138" y="404813"/>
            <a:ext cx="1150937" cy="360362"/>
          </a:xfrm>
          <a:prstGeom prst="wedgeRectCallout">
            <a:avLst>
              <a:gd name="adj1" fmla="val -24343"/>
              <a:gd name="adj2" fmla="val 35023"/>
            </a:avLst>
          </a:prstGeom>
          <a:solidFill>
            <a:srgbClr val="66FF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真实凭证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1" name="Rectangle 17"/>
          <p:cNvSpPr/>
          <p:nvPr/>
        </p:nvSpPr>
        <p:spPr>
          <a:xfrm>
            <a:off x="250825" y="2351088"/>
            <a:ext cx="8351838" cy="331152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/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2000" dirty="0">
                <a:solidFill>
                  <a:srgbClr val="00CC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</a:t>
            </a:r>
            <a:r>
              <a:rPr lang="zh-CN" altLang="en-US" b="1" dirty="0">
                <a:solidFill>
                  <a:srgbClr val="00CCFF"/>
                </a:solidFill>
                <a:latin typeface="Times New Roman" panose="02020603050405020304" pitchFamily="18" charset="0"/>
                <a:ea typeface="楷体_GB2312" pitchFamily="49" charset="-122"/>
              </a:rPr>
              <a:t>付款记账凭证</a:t>
            </a:r>
            <a:r>
              <a:rPr lang="zh-CN" altLang="en-US" sz="2000" dirty="0">
                <a:solidFill>
                  <a:srgbClr val="00CC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</a:t>
            </a:r>
            <a:r>
              <a:rPr lang="zh-CN" altLang="en-US" sz="2000" dirty="0">
                <a:solidFill>
                  <a:srgbClr val="00CC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凭证编号       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付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u="sng" dirty="0">
                <a:solidFill>
                  <a:srgbClr val="00CC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endParaRPr lang="en-US" altLang="zh-CN" sz="2000" dirty="0">
              <a:solidFill>
                <a:srgbClr val="00CC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00CC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200×</a:t>
            </a:r>
            <a:r>
              <a:rPr lang="zh-CN" altLang="en-US" sz="2000" dirty="0">
                <a:solidFill>
                  <a:srgbClr val="00CC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00CC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00CC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日           贷方科目：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银行存款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954" name="Group 18"/>
          <p:cNvGraphicFramePr>
            <a:graphicFrameLocks noGrp="1"/>
          </p:cNvGraphicFramePr>
          <p:nvPr/>
        </p:nvGraphicFramePr>
        <p:xfrm>
          <a:off x="611188" y="3222625"/>
          <a:ext cx="7702550" cy="2297113"/>
        </p:xfrm>
        <a:graphic>
          <a:graphicData uri="http://schemas.openxmlformats.org/drawingml/2006/table">
            <a:tbl>
              <a:tblPr/>
              <a:tblGrid>
                <a:gridCol w="1512887"/>
                <a:gridCol w="688975"/>
                <a:gridCol w="677863"/>
                <a:gridCol w="1584325"/>
                <a:gridCol w="1152525"/>
                <a:gridCol w="1368425"/>
                <a:gridCol w="717550"/>
              </a:tblGrid>
              <a:tr h="2889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摘    要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结算方式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票号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借方科目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金    额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记账符号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54013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总账科目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明细科目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vMerge="1">
                  <a:tcPr/>
                </a:tc>
                <a:tc vMerge="1">
                  <a:tcPr/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从银行提现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库存现金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5 000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2543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附单据                           张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  合       计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5 000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39991" name="Line 67"/>
          <p:cNvSpPr/>
          <p:nvPr/>
        </p:nvSpPr>
        <p:spPr>
          <a:xfrm>
            <a:off x="6659563" y="2782888"/>
            <a:ext cx="1296987" cy="0"/>
          </a:xfrm>
          <a:prstGeom prst="line">
            <a:avLst/>
          </a:prstGeom>
          <a:ln w="9525" cap="flat" cmpd="sng">
            <a:solidFill>
              <a:srgbClr val="00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92" name="Rectangle 68"/>
          <p:cNvSpPr/>
          <p:nvPr/>
        </p:nvSpPr>
        <p:spPr>
          <a:xfrm>
            <a:off x="250825" y="5591175"/>
            <a:ext cx="8353425" cy="50482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/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2000" dirty="0">
                <a:solidFill>
                  <a:srgbClr val="00CC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会计主管人员：     记账：     稽核：     制单：     出纳：     领款人：</a:t>
            </a:r>
            <a:endParaRPr lang="zh-CN" altLang="en-US" sz="2000" dirty="0">
              <a:solidFill>
                <a:srgbClr val="00CC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93" name="Rectangle 69"/>
          <p:cNvSpPr/>
          <p:nvPr/>
        </p:nvSpPr>
        <p:spPr>
          <a:xfrm>
            <a:off x="250825" y="2133600"/>
            <a:ext cx="8353425" cy="2159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/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4" name="AutoShape 8"/>
          <p:cNvSpPr/>
          <p:nvPr/>
        </p:nvSpPr>
        <p:spPr>
          <a:xfrm>
            <a:off x="7740650" y="1989138"/>
            <a:ext cx="1296988" cy="431800"/>
          </a:xfrm>
          <a:prstGeom prst="wedgeRoundRectCallout">
            <a:avLst>
              <a:gd name="adj1" fmla="val 22949"/>
              <a:gd name="adj2" fmla="val 22796"/>
              <a:gd name="adj3" fmla="val 16667"/>
            </a:avLst>
          </a:prstGeom>
          <a:solidFill>
            <a:srgbClr val="66FF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主体科目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007" name="AutoShape 71"/>
          <p:cNvSpPr/>
          <p:nvPr/>
        </p:nvSpPr>
        <p:spPr>
          <a:xfrm>
            <a:off x="7740650" y="2490788"/>
            <a:ext cx="1293813" cy="433387"/>
          </a:xfrm>
          <a:prstGeom prst="wedgeRoundRectCallout">
            <a:avLst>
              <a:gd name="adj1" fmla="val -7301"/>
              <a:gd name="adj2" fmla="val -25824"/>
              <a:gd name="adj3" fmla="val 16667"/>
            </a:avLst>
          </a:prstGeom>
          <a:solidFill>
            <a:srgbClr val="99FFCC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贷方科目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008" name="AutoShape 72"/>
          <p:cNvSpPr/>
          <p:nvPr/>
        </p:nvSpPr>
        <p:spPr>
          <a:xfrm>
            <a:off x="5722938" y="1989138"/>
            <a:ext cx="1296987" cy="433387"/>
          </a:xfrm>
          <a:prstGeom prst="wedgeRoundRectCallout">
            <a:avLst>
              <a:gd name="adj1" fmla="val 54037"/>
              <a:gd name="adj2" fmla="val 84065"/>
              <a:gd name="adj3" fmla="val 16667"/>
            </a:avLst>
          </a:prstGeom>
          <a:solidFill>
            <a:srgbClr val="99FFCC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凭证编号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009" name="AutoShape 73"/>
          <p:cNvSpPr/>
          <p:nvPr/>
        </p:nvSpPr>
        <p:spPr>
          <a:xfrm>
            <a:off x="1547813" y="2565400"/>
            <a:ext cx="1296987" cy="431800"/>
          </a:xfrm>
          <a:prstGeom prst="wedgeRoundRectCallout">
            <a:avLst>
              <a:gd name="adj1" fmla="val 73745"/>
              <a:gd name="adj2" fmla="val 36764"/>
              <a:gd name="adj3" fmla="val 16667"/>
            </a:avLst>
          </a:prstGeom>
          <a:solidFill>
            <a:srgbClr val="66FF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付款日期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010" name="AutoShape 74"/>
          <p:cNvSpPr/>
          <p:nvPr/>
        </p:nvSpPr>
        <p:spPr>
          <a:xfrm>
            <a:off x="5435600" y="3500438"/>
            <a:ext cx="1081088" cy="1008062"/>
          </a:xfrm>
          <a:prstGeom prst="wedgeEllipseCallout">
            <a:avLst>
              <a:gd name="adj1" fmla="val 1833"/>
              <a:gd name="adj2" fmla="val -11574"/>
            </a:avLst>
          </a:prstGeom>
          <a:solidFill>
            <a:srgbClr val="FFCCFF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会计分录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011" name="AutoShape 75"/>
          <p:cNvSpPr/>
          <p:nvPr/>
        </p:nvSpPr>
        <p:spPr>
          <a:xfrm>
            <a:off x="4213225" y="4364038"/>
            <a:ext cx="1366838" cy="433387"/>
          </a:xfrm>
          <a:prstGeom prst="wedgeRoundRectCallout">
            <a:avLst>
              <a:gd name="adj1" fmla="val -4241"/>
              <a:gd name="adj2" fmla="val -25824"/>
              <a:gd name="adj3" fmla="val 16667"/>
            </a:avLst>
          </a:prstGeom>
          <a:solidFill>
            <a:srgbClr val="99FFCC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借方科目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012" name="AutoShape 76"/>
          <p:cNvSpPr/>
          <p:nvPr/>
        </p:nvSpPr>
        <p:spPr>
          <a:xfrm>
            <a:off x="6372225" y="4364038"/>
            <a:ext cx="1077913" cy="433387"/>
          </a:xfrm>
          <a:prstGeom prst="wedgeRoundRectCallout">
            <a:avLst>
              <a:gd name="adj1" fmla="val 15097"/>
              <a:gd name="adj2" fmla="val -82968"/>
              <a:gd name="adj3" fmla="val 16667"/>
            </a:avLst>
          </a:prstGeom>
          <a:solidFill>
            <a:srgbClr val="99FFCC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发生额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013" name="AutoShape 77"/>
          <p:cNvSpPr/>
          <p:nvPr/>
        </p:nvSpPr>
        <p:spPr>
          <a:xfrm>
            <a:off x="611188" y="4292600"/>
            <a:ext cx="1335087" cy="431800"/>
          </a:xfrm>
          <a:prstGeom prst="wedgeRoundRectCallout">
            <a:avLst>
              <a:gd name="adj1" fmla="val 15398"/>
              <a:gd name="adj2" fmla="val -8088"/>
              <a:gd name="adj3" fmla="val 16667"/>
            </a:avLst>
          </a:prstGeom>
          <a:solidFill>
            <a:srgbClr val="99FFCC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业务内容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014" name="AutoShape 78"/>
          <p:cNvSpPr/>
          <p:nvPr/>
        </p:nvSpPr>
        <p:spPr>
          <a:xfrm>
            <a:off x="2124075" y="4292600"/>
            <a:ext cx="1079500" cy="431800"/>
          </a:xfrm>
          <a:prstGeom prst="wedgeRoundRectCallout">
            <a:avLst>
              <a:gd name="adj1" fmla="val -13236"/>
              <a:gd name="adj2" fmla="val -30148"/>
              <a:gd name="adj3" fmla="val 16667"/>
            </a:avLst>
          </a:prstGeom>
          <a:solidFill>
            <a:srgbClr val="99FFCC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algn="l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现金等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015" name="AutoShape 79"/>
          <p:cNvSpPr/>
          <p:nvPr/>
        </p:nvSpPr>
        <p:spPr>
          <a:xfrm>
            <a:off x="179388" y="4797425"/>
            <a:ext cx="1873250" cy="433388"/>
          </a:xfrm>
          <a:prstGeom prst="wedgeRoundRectCallout">
            <a:avLst>
              <a:gd name="adj1" fmla="val 51523"/>
              <a:gd name="adj2" fmla="val 88463"/>
              <a:gd name="adj3" fmla="val 16667"/>
            </a:avLst>
          </a:prstGeom>
          <a:solidFill>
            <a:srgbClr val="99FFCC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原始凭证份数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016" name="AutoShape 80"/>
          <p:cNvSpPr/>
          <p:nvPr/>
        </p:nvSpPr>
        <p:spPr>
          <a:xfrm>
            <a:off x="7667625" y="4365625"/>
            <a:ext cx="865188" cy="792163"/>
          </a:xfrm>
          <a:prstGeom prst="wedgeRoundRectCallout">
            <a:avLst>
              <a:gd name="adj1" fmla="val -34769"/>
              <a:gd name="adj2" fmla="val -22343"/>
              <a:gd name="adj3" fmla="val 16667"/>
            </a:avLst>
          </a:prstGeom>
          <a:solidFill>
            <a:srgbClr val="99FFCC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记账标示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017" name="AutoShape 81"/>
          <p:cNvSpPr/>
          <p:nvPr/>
        </p:nvSpPr>
        <p:spPr>
          <a:xfrm>
            <a:off x="1331913" y="6021388"/>
            <a:ext cx="6408737" cy="457200"/>
          </a:xfrm>
          <a:prstGeom prst="wedgeRoundRectCallout">
            <a:avLst>
              <a:gd name="adj1" fmla="val -35259"/>
              <a:gd name="adj2" fmla="val -35417"/>
              <a:gd name="adj3" fmla="val 16667"/>
            </a:avLst>
          </a:prstGeom>
          <a:solidFill>
            <a:srgbClr val="99FFCC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有关经办人员的签字（或盖章）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018" name="AutoShape 82"/>
          <p:cNvSpPr/>
          <p:nvPr/>
        </p:nvSpPr>
        <p:spPr>
          <a:xfrm>
            <a:off x="8604250" y="3141663"/>
            <a:ext cx="431800" cy="2735262"/>
          </a:xfrm>
          <a:prstGeom prst="wedgeRoundRectCallout">
            <a:avLst>
              <a:gd name="adj1" fmla="val -146690"/>
              <a:gd name="adj2" fmla="val -53713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贷方科目写在这里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2000"/>
                                        <p:tgtEl>
                                          <p:spTgt spid="4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2000"/>
                                        <p:tgtEl>
                                          <p:spTgt spid="4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2000"/>
                                        <p:tgtEl>
                                          <p:spTgt spid="4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6" presetClass="emph" presetSubtype="0" repeatCount="2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400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2000"/>
                                        <p:tgtEl>
                                          <p:spTgt spid="40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2000"/>
                                        <p:tgtEl>
                                          <p:spTgt spid="4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2000"/>
                                        <p:tgtEl>
                                          <p:spTgt spid="4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2000"/>
                                        <p:tgtEl>
                                          <p:spTgt spid="4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4" dur="2000"/>
                                        <p:tgtEl>
                                          <p:spTgt spid="4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9" dur="2000"/>
                                        <p:tgtEl>
                                          <p:spTgt spid="40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2000"/>
                                        <p:tgtEl>
                                          <p:spTgt spid="4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9" dur="2000"/>
                                        <p:tgtEl>
                                          <p:spTgt spid="40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 animBg="1"/>
      <p:bldP spid="40007" grpId="0" animBg="1"/>
      <p:bldP spid="40008" grpId="0" animBg="1"/>
      <p:bldP spid="40009" grpId="0" animBg="1"/>
      <p:bldP spid="40010" grpId="0" animBg="1"/>
      <p:bldP spid="40011" grpId="0" animBg="1"/>
      <p:bldP spid="40012" grpId="0" animBg="1"/>
      <p:bldP spid="40013" grpId="0" animBg="1"/>
      <p:bldP spid="40014" grpId="0" animBg="1"/>
      <p:bldP spid="40015" grpId="0" animBg="1"/>
      <p:bldP spid="40016" grpId="0" animBg="1"/>
      <p:bldP spid="40017" grpId="0" animBg="1"/>
      <p:bldP spid="40018" grpId="0" animBg="1"/>
      <p:bldP spid="40018" grpId="1" animBg="1"/>
      <p:bldP spid="40018" grpId="2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Grp="1"/>
          </p:cNvSpPr>
          <p:nvPr>
            <p:ph type="subTitle" idx="1"/>
          </p:nvPr>
        </p:nvSpPr>
        <p:spPr>
          <a:xfrm>
            <a:off x="611188" y="476250"/>
            <a:ext cx="7993062" cy="2016125"/>
          </a:xfrm>
        </p:spPr>
        <p:txBody>
          <a:bodyPr vert="horz" wrap="square" lIns="91440" tIns="45720" rIns="91440" bIns="45720" anchor="t"/>
          <a:p>
            <a:pPr algn="l" eaLnBrk="1" hangingPunct="1"/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          </a:t>
            </a:r>
            <a:r>
              <a:rPr kumimoji="1" lang="zh-CN" altLang="en-US" b="1" dirty="0">
                <a:latin typeface="宋体" panose="02010600030101010101" pitchFamily="2" charset="-122"/>
                <a:ea typeface="+mn-ea"/>
                <a:cs typeface="+mn-cs"/>
              </a:rPr>
              <a:t>对于现金和银行存款之间的存取（相互划转）业务（</a:t>
            </a: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+mn-ea"/>
                <a:cs typeface="+mn-cs"/>
              </a:rPr>
              <a:t>收、付款并存</a:t>
            </a:r>
            <a:r>
              <a:rPr kumimoji="1" lang="zh-CN" altLang="en-US" b="1" dirty="0">
                <a:latin typeface="宋体" panose="02010600030101010101" pitchFamily="2" charset="-122"/>
                <a:ea typeface="+mn-ea"/>
                <a:cs typeface="+mn-cs"/>
              </a:rPr>
              <a:t>），由于均为付款在先，也为避免重复记账，应统一按减少方填制付款凭证而不填制收款凭证。</a:t>
            </a:r>
            <a:endParaRPr kumimoji="1" lang="zh-CN" altLang="en-US" b="1" dirty="0">
              <a:solidFill>
                <a:srgbClr val="0000FF"/>
              </a:solidFill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40968" name="Rectangle 8"/>
          <p:cNvSpPr/>
          <p:nvPr/>
        </p:nvSpPr>
        <p:spPr>
          <a:xfrm>
            <a:off x="611188" y="2636838"/>
            <a:ext cx="6048375" cy="18002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l" eaLnBrk="1" hangingPunct="1"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◆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从银行提取现金：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 eaLnBrk="1" hangingPunct="1">
              <a:spcBef>
                <a:spcPct val="20000"/>
              </a:spcBef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   借：库存现金  1 000</a:t>
            </a:r>
            <a:endParaRPr lang="zh-CN" altLang="en-US" sz="32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 eaLnBrk="1" hangingPunct="1">
              <a:spcBef>
                <a:spcPct val="20000"/>
              </a:spcBef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     贷：银行存款     1 000</a:t>
            </a:r>
            <a:endParaRPr lang="zh-CN" altLang="en-US" sz="32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69" name="Rectangle 9"/>
          <p:cNvSpPr/>
          <p:nvPr/>
        </p:nvSpPr>
        <p:spPr>
          <a:xfrm>
            <a:off x="611188" y="4697413"/>
            <a:ext cx="6048375" cy="17557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l" eaLnBrk="1" hangingPunct="1"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◆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将现金存入银行：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 eaLnBrk="1" hangingPunct="1">
              <a:spcBef>
                <a:spcPct val="20000"/>
              </a:spcBef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   借：银行存款  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2 000 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 eaLnBrk="1" hangingPunct="1">
              <a:spcBef>
                <a:spcPct val="20000"/>
              </a:spcBef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     贷：库存现金     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2 000</a:t>
            </a:r>
            <a:endParaRPr lang="en-US" altLang="zh-CN" sz="32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6588125" y="3917950"/>
            <a:ext cx="1878013" cy="431800"/>
            <a:chOff x="4150" y="2468"/>
            <a:chExt cx="1183" cy="272"/>
          </a:xfrm>
        </p:grpSpPr>
        <p:sp>
          <p:nvSpPr>
            <p:cNvPr id="40979" name="Line 10"/>
            <p:cNvSpPr/>
            <p:nvPr/>
          </p:nvSpPr>
          <p:spPr>
            <a:xfrm>
              <a:off x="4150" y="2602"/>
              <a:ext cx="408" cy="0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40980" name="AutoShape 11"/>
            <p:cNvSpPr/>
            <p:nvPr/>
          </p:nvSpPr>
          <p:spPr>
            <a:xfrm>
              <a:off x="4516" y="2468"/>
              <a:ext cx="817" cy="272"/>
            </a:xfrm>
            <a:prstGeom prst="wedgeRoundRectCallout">
              <a:avLst>
                <a:gd name="adj1" fmla="val -17319"/>
                <a:gd name="adj2" fmla="val 23528"/>
                <a:gd name="adj3" fmla="val 16667"/>
              </a:avLst>
            </a:prstGeom>
            <a:solidFill>
              <a:srgbClr val="66FF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付款在先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5580063" y="3322638"/>
            <a:ext cx="2884487" cy="431800"/>
            <a:chOff x="3515" y="2093"/>
            <a:chExt cx="1817" cy="272"/>
          </a:xfrm>
        </p:grpSpPr>
        <p:sp>
          <p:nvSpPr>
            <p:cNvPr id="40977" name="AutoShape 12"/>
            <p:cNvSpPr/>
            <p:nvPr/>
          </p:nvSpPr>
          <p:spPr>
            <a:xfrm>
              <a:off x="4515" y="2093"/>
              <a:ext cx="817" cy="272"/>
            </a:xfrm>
            <a:prstGeom prst="wedgeRoundRectCallout">
              <a:avLst>
                <a:gd name="adj1" fmla="val -17319"/>
                <a:gd name="adj2" fmla="val 23528"/>
                <a:gd name="adj3" fmla="val 16667"/>
              </a:avLst>
            </a:prstGeom>
            <a:solidFill>
              <a:srgbClr val="66FF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收款在后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8" name="Line 14"/>
            <p:cNvSpPr/>
            <p:nvPr/>
          </p:nvSpPr>
          <p:spPr>
            <a:xfrm flipV="1">
              <a:off x="3515" y="2227"/>
              <a:ext cx="1043" cy="0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sm" len="lg"/>
            </a:ln>
          </p:spPr>
        </p:sp>
      </p:grpSp>
      <p:grpSp>
        <p:nvGrpSpPr>
          <p:cNvPr id="4" name="Group 19"/>
          <p:cNvGrpSpPr/>
          <p:nvPr/>
        </p:nvGrpSpPr>
        <p:grpSpPr>
          <a:xfrm>
            <a:off x="6588125" y="5949950"/>
            <a:ext cx="1878013" cy="431800"/>
            <a:chOff x="4150" y="2468"/>
            <a:chExt cx="1183" cy="272"/>
          </a:xfrm>
        </p:grpSpPr>
        <p:sp>
          <p:nvSpPr>
            <p:cNvPr id="40975" name="Line 20"/>
            <p:cNvSpPr/>
            <p:nvPr/>
          </p:nvSpPr>
          <p:spPr>
            <a:xfrm>
              <a:off x="4150" y="2602"/>
              <a:ext cx="408" cy="0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40976" name="AutoShape 21"/>
            <p:cNvSpPr/>
            <p:nvPr/>
          </p:nvSpPr>
          <p:spPr>
            <a:xfrm>
              <a:off x="4516" y="2468"/>
              <a:ext cx="817" cy="272"/>
            </a:xfrm>
            <a:prstGeom prst="wedgeRoundRectCallout">
              <a:avLst>
                <a:gd name="adj1" fmla="val -17319"/>
                <a:gd name="adj2" fmla="val 23528"/>
                <a:gd name="adj3" fmla="val 16667"/>
              </a:avLst>
            </a:prstGeom>
            <a:solidFill>
              <a:srgbClr val="66FF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付款在先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22"/>
          <p:cNvGrpSpPr/>
          <p:nvPr/>
        </p:nvGrpSpPr>
        <p:grpSpPr>
          <a:xfrm>
            <a:off x="5580063" y="5354638"/>
            <a:ext cx="2884487" cy="431800"/>
            <a:chOff x="3515" y="2093"/>
            <a:chExt cx="1817" cy="272"/>
          </a:xfrm>
        </p:grpSpPr>
        <p:sp>
          <p:nvSpPr>
            <p:cNvPr id="40973" name="AutoShape 23"/>
            <p:cNvSpPr/>
            <p:nvPr/>
          </p:nvSpPr>
          <p:spPr>
            <a:xfrm>
              <a:off x="4515" y="2093"/>
              <a:ext cx="817" cy="272"/>
            </a:xfrm>
            <a:prstGeom prst="wedgeRoundRectCallout">
              <a:avLst>
                <a:gd name="adj1" fmla="val -17319"/>
                <a:gd name="adj2" fmla="val 23528"/>
                <a:gd name="adj3" fmla="val 16667"/>
              </a:avLst>
            </a:prstGeom>
            <a:solidFill>
              <a:srgbClr val="66FF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收款在后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4" name="Line 24"/>
            <p:cNvSpPr/>
            <p:nvPr/>
          </p:nvSpPr>
          <p:spPr>
            <a:xfrm flipV="1">
              <a:off x="3515" y="2227"/>
              <a:ext cx="1043" cy="0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sm" len="lg"/>
            </a:ln>
          </p:spPr>
        </p:sp>
      </p:grpSp>
      <p:sp>
        <p:nvSpPr>
          <p:cNvPr id="40985" name="AutoShape 25"/>
          <p:cNvSpPr/>
          <p:nvPr/>
        </p:nvSpPr>
        <p:spPr>
          <a:xfrm>
            <a:off x="827088" y="476250"/>
            <a:ext cx="1657350" cy="504825"/>
          </a:xfrm>
          <a:prstGeom prst="wedgeRoundRectCallout">
            <a:avLst>
              <a:gd name="adj1" fmla="val 6991"/>
              <a:gd name="adj2" fmla="val -10380"/>
              <a:gd name="adj3" fmla="val 16667"/>
            </a:avLst>
          </a:prstGeom>
          <a:solidFill>
            <a:srgbClr val="009900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◆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特别提示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86" name="Line 26"/>
          <p:cNvSpPr/>
          <p:nvPr/>
        </p:nvSpPr>
        <p:spPr>
          <a:xfrm>
            <a:off x="1546225" y="1989138"/>
            <a:ext cx="1512888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sm" len="lg"/>
          </a:ln>
        </p:spPr>
      </p:sp>
      <p:sp>
        <p:nvSpPr>
          <p:cNvPr id="40987" name="Line 27"/>
          <p:cNvSpPr/>
          <p:nvPr/>
        </p:nvSpPr>
        <p:spPr>
          <a:xfrm>
            <a:off x="4356100" y="1989138"/>
            <a:ext cx="2447925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sm" len="lg"/>
          </a:ln>
        </p:spPr>
      </p:sp>
      <p:sp>
        <p:nvSpPr>
          <p:cNvPr id="40988" name="Line 28"/>
          <p:cNvSpPr/>
          <p:nvPr/>
        </p:nvSpPr>
        <p:spPr>
          <a:xfrm>
            <a:off x="2268538" y="2492375"/>
            <a:ext cx="2447925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sm" len="lg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0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0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20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20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20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20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8" grpId="0"/>
      <p:bldP spid="40969" grpId="0"/>
      <p:bldP spid="4098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611188" y="476250"/>
            <a:ext cx="7921625" cy="6477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24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三、会计凭证的种类</a:t>
            </a:r>
            <a:endParaRPr lang="zh-CN" altLang="en-US" sz="24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123" name="Rectangle 3"/>
          <p:cNvSpPr/>
          <p:nvPr/>
        </p:nvSpPr>
        <p:spPr>
          <a:xfrm>
            <a:off x="539750" y="1196975"/>
            <a:ext cx="7993380" cy="1222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l" eaLnBrk="1" hangingPunct="1">
              <a:spcBef>
                <a:spcPct val="20000"/>
              </a:spcBef>
            </a:pP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由</a:t>
            </a:r>
            <a:r>
              <a:rPr lang="zh-CN" altLang="en-US" sz="2000" dirty="0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</a:rPr>
              <a:t>原始凭证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和</a:t>
            </a:r>
            <a:r>
              <a:rPr lang="zh-CN" altLang="en-US" sz="2000" dirty="0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</a:rPr>
              <a:t>记账凭证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构成。</a:t>
            </a: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0" algn="l" eaLnBrk="1" hangingPunct="1">
              <a:spcBef>
                <a:spcPct val="20000"/>
              </a:spcBef>
            </a:pP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（一）原始凭证的含义与种类</a:t>
            </a: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0" algn="l" eaLnBrk="1" hangingPunct="1">
              <a:spcBef>
                <a:spcPct val="20000"/>
              </a:spcBef>
            </a:pP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    </a:t>
            </a:r>
            <a:r>
              <a:rPr lang="en-US" altLang="zh-CN" sz="2000" dirty="0">
                <a:latin typeface="华文楷体" panose="02010600040101010101" charset="-122"/>
                <a:ea typeface="华文楷体" panose="02010600040101010101" charset="-122"/>
              </a:rPr>
              <a:t>1.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原始凭证的含义</a:t>
            </a: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5136" name="Picture 30" descr="增值税票"/>
          <p:cNvPicPr>
            <a:picLocks noChangeAspect="1"/>
          </p:cNvPicPr>
          <p:nvPr/>
        </p:nvPicPr>
        <p:blipFill>
          <a:blip r:embed="rId1">
            <a:lum contrast="-6000"/>
          </a:blip>
          <a:stretch>
            <a:fillRect/>
          </a:stretch>
        </p:blipFill>
        <p:spPr>
          <a:xfrm>
            <a:off x="5364163" y="260350"/>
            <a:ext cx="1008062" cy="617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7" name="Picture 31" descr="收据发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5" y="692150"/>
            <a:ext cx="1223963" cy="617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8" name="Picture 32" descr="餐饮发票"/>
          <p:cNvPicPr>
            <a:picLocks noChangeAspect="1"/>
          </p:cNvPicPr>
          <p:nvPr/>
        </p:nvPicPr>
        <p:blipFill>
          <a:blip r:embed="rId3">
            <a:lum contrast="-6000"/>
          </a:blip>
          <a:stretch>
            <a:fillRect/>
          </a:stretch>
        </p:blipFill>
        <p:spPr>
          <a:xfrm>
            <a:off x="6516688" y="260350"/>
            <a:ext cx="1008062" cy="612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9" name="AutoShape 33"/>
          <p:cNvSpPr/>
          <p:nvPr/>
        </p:nvSpPr>
        <p:spPr>
          <a:xfrm>
            <a:off x="7669213" y="260350"/>
            <a:ext cx="1150937" cy="360363"/>
          </a:xfrm>
          <a:prstGeom prst="wedgeRectCallout">
            <a:avLst>
              <a:gd name="adj1" fmla="val 10551"/>
              <a:gd name="adj2" fmla="val 52644"/>
            </a:avLst>
          </a:prstGeom>
          <a:solidFill>
            <a:srgbClr val="66FF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真实凭证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73075" y="2419350"/>
            <a:ext cx="7920990" cy="3385820"/>
            <a:chOff x="963" y="4718"/>
            <a:chExt cx="12474" cy="5332"/>
          </a:xfrm>
        </p:grpSpPr>
        <p:sp>
          <p:nvSpPr>
            <p:cNvPr id="5124" name="AutoShape 7"/>
            <p:cNvSpPr/>
            <p:nvPr/>
          </p:nvSpPr>
          <p:spPr>
            <a:xfrm>
              <a:off x="963" y="4718"/>
              <a:ext cx="12475" cy="5332"/>
            </a:xfrm>
            <a:prstGeom prst="wedgeRectCallout">
              <a:avLst>
                <a:gd name="adj1" fmla="val -50319"/>
                <a:gd name="adj2" fmla="val -537"/>
              </a:avLst>
            </a:prstGeom>
            <a:solidFill>
              <a:srgbClr val="FFCCCC"/>
            </a:solidFill>
            <a:ln w="9525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49" name="AutoShape 9"/>
            <p:cNvSpPr/>
            <p:nvPr/>
          </p:nvSpPr>
          <p:spPr>
            <a:xfrm>
              <a:off x="1473" y="5288"/>
              <a:ext cx="3912" cy="1132"/>
            </a:xfrm>
            <a:prstGeom prst="wedgeRoundRectCallout">
              <a:avLst>
                <a:gd name="adj1" fmla="val -5079"/>
                <a:gd name="adj2" fmla="val 53310"/>
                <a:gd name="adj3" fmla="val 16667"/>
              </a:avLst>
            </a:prstGeom>
            <a:solidFill>
              <a:srgbClr val="CCFFCC"/>
            </a:solidFill>
            <a:ln w="9525" cap="flat" cmpd="sng">
              <a:solidFill>
                <a:srgbClr val="0000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algn="just" eaLnBrk="0" hangingPunct="0"/>
              <a:r>
                <a:rPr lang="zh-CN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填制程序 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经济业务发生时取得或填制的</a:t>
              </a:r>
              <a:endPara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6" name="AutoShape 12"/>
            <p:cNvSpPr/>
            <p:nvPr/>
          </p:nvSpPr>
          <p:spPr>
            <a:xfrm>
              <a:off x="1530" y="7218"/>
              <a:ext cx="2155" cy="1700"/>
            </a:xfrm>
            <a:prstGeom prst="wedgeRoundRectCallout">
              <a:avLst>
                <a:gd name="adj1" fmla="val 7079"/>
                <a:gd name="adj2" fmla="val 48380"/>
                <a:gd name="adj3" fmla="val 16667"/>
              </a:avLst>
            </a:prstGeom>
            <a:solidFill>
              <a:srgbClr val="99FF99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经济业务（交易或事项）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7" name="AutoShape 13"/>
            <p:cNvSpPr/>
            <p:nvPr/>
          </p:nvSpPr>
          <p:spPr>
            <a:xfrm>
              <a:off x="9013" y="7898"/>
              <a:ext cx="1362" cy="340"/>
            </a:xfrm>
            <a:custGeom>
              <a:avLst/>
              <a:gdLst>
                <a:gd name="txL" fmla="*/ 3375 w 21600"/>
                <a:gd name="txT" fmla="*/ 5400 h 21600"/>
                <a:gd name="txR" fmla="*/ 18900 w 21600"/>
                <a:gd name="txB" fmla="*/ 16200 h 21600"/>
              </a:gdLst>
              <a:ahLst/>
              <a:cxnLst>
                <a:cxn ang="17694720">
                  <a:pos x="2147483647" y="0"/>
                </a:cxn>
                <a:cxn ang="11796480">
                  <a:pos x="0" y="107800070"/>
                </a:cxn>
                <a:cxn ang="5898240">
                  <a:pos x="2147483647" y="215600141"/>
                </a:cxn>
                <a:cxn ang="0">
                  <a:pos x="2147483647" y="107800070"/>
                </a:cxn>
              </a:cxnLst>
              <a:rect l="txL" t="txT" r="txR" b="txB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8" name="Line 17"/>
            <p:cNvSpPr/>
            <p:nvPr/>
          </p:nvSpPr>
          <p:spPr>
            <a:xfrm>
              <a:off x="3685" y="8120"/>
              <a:ext cx="2153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129" name="AutoShape 18"/>
            <p:cNvSpPr/>
            <p:nvPr/>
          </p:nvSpPr>
          <p:spPr>
            <a:xfrm>
              <a:off x="4250" y="7500"/>
              <a:ext cx="1135" cy="1248"/>
            </a:xfrm>
            <a:prstGeom prst="wedgeRectCallout">
              <a:avLst>
                <a:gd name="adj1" fmla="val 30838"/>
                <a:gd name="adj2" fmla="val 6912"/>
              </a:avLst>
            </a:prstGeom>
            <a:noFill/>
            <a:ln w="9525">
              <a:noFill/>
            </a:ln>
          </p:spPr>
          <p:txBody>
            <a:bodyPr/>
            <a:p>
              <a:pPr lvl="0" eaLnBrk="1" hangingPunct="1">
                <a:lnSpc>
                  <a:spcPct val="80000"/>
                </a:lnSpc>
              </a:pPr>
              <a:r>
                <a:rPr lang="zh-CN" altLang="en-US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取得</a:t>
              </a:r>
              <a:endParaRPr lang="zh-CN" altLang="en-US" sz="20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eaLnBrk="1" hangingPunct="1">
                <a:lnSpc>
                  <a:spcPct val="80000"/>
                </a:lnSpc>
              </a:pPr>
              <a:endParaRPr lang="zh-CN" altLang="en-US" sz="20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eaLnBrk="1" hangingPunct="1">
                <a:lnSpc>
                  <a:spcPct val="80000"/>
                </a:lnSpc>
              </a:pPr>
              <a:r>
                <a:rPr lang="zh-CN" altLang="en-US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填制</a:t>
              </a:r>
              <a:endParaRPr lang="zh-CN" altLang="en-US" sz="20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30" name="AutoShape 19"/>
            <p:cNvSpPr/>
            <p:nvPr/>
          </p:nvSpPr>
          <p:spPr>
            <a:xfrm>
              <a:off x="5840" y="7673"/>
              <a:ext cx="2723" cy="792"/>
            </a:xfrm>
            <a:prstGeom prst="wedgeRectCallout">
              <a:avLst>
                <a:gd name="adj1" fmla="val -3440"/>
                <a:gd name="adj2" fmla="val 48426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会计凭证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31" name="AutoShape 20"/>
            <p:cNvSpPr/>
            <p:nvPr/>
          </p:nvSpPr>
          <p:spPr>
            <a:xfrm>
              <a:off x="8675" y="7328"/>
              <a:ext cx="2040" cy="567"/>
            </a:xfrm>
            <a:prstGeom prst="wedgeRectCallout">
              <a:avLst>
                <a:gd name="adj1" fmla="val 17157"/>
                <a:gd name="adj2" fmla="val 75111"/>
              </a:avLst>
            </a:prstGeom>
            <a:noFill/>
            <a:ln w="9525">
              <a:noFill/>
            </a:ln>
          </p:spPr>
          <p:txBody>
            <a:bodyPr/>
            <a:p>
              <a:pPr lvl="0" eaLnBrk="1" hangingPunct="1">
                <a:lnSpc>
                  <a:spcPct val="80000"/>
                </a:lnSpc>
              </a:pPr>
              <a:r>
                <a:rPr lang="zh-CN" altLang="en-US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登记账簿</a:t>
              </a:r>
              <a:endParaRPr lang="zh-CN" altLang="en-US" sz="20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" name="Group 26"/>
            <p:cNvGrpSpPr/>
            <p:nvPr/>
          </p:nvGrpSpPr>
          <p:grpSpPr>
            <a:xfrm>
              <a:off x="5838" y="6308"/>
              <a:ext cx="2722" cy="1247"/>
              <a:chOff x="2426" y="2523"/>
              <a:chExt cx="1089" cy="499"/>
            </a:xfrm>
          </p:grpSpPr>
          <p:sp>
            <p:nvSpPr>
              <p:cNvPr id="5149" name="AutoShape 21"/>
              <p:cNvSpPr/>
              <p:nvPr/>
            </p:nvSpPr>
            <p:spPr>
              <a:xfrm>
                <a:off x="2426" y="2523"/>
                <a:ext cx="1089" cy="317"/>
              </a:xfrm>
              <a:prstGeom prst="wedgeRectCallout">
                <a:avLst>
                  <a:gd name="adj1" fmla="val -1241"/>
                  <a:gd name="adj2" fmla="val 50949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原始凭证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50" name="AutoShape 23"/>
              <p:cNvSpPr/>
              <p:nvPr/>
            </p:nvSpPr>
            <p:spPr>
              <a:xfrm>
                <a:off x="2789" y="2886"/>
                <a:ext cx="363" cy="1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 vert="eaVert"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" name="Group 25"/>
            <p:cNvGrpSpPr/>
            <p:nvPr/>
          </p:nvGrpSpPr>
          <p:grpSpPr>
            <a:xfrm>
              <a:off x="5838" y="8575"/>
              <a:ext cx="2722" cy="1248"/>
              <a:chOff x="2426" y="3430"/>
              <a:chExt cx="1089" cy="499"/>
            </a:xfrm>
          </p:grpSpPr>
          <p:sp>
            <p:nvSpPr>
              <p:cNvPr id="5147" name="AutoShape 22"/>
              <p:cNvSpPr/>
              <p:nvPr/>
            </p:nvSpPr>
            <p:spPr>
              <a:xfrm>
                <a:off x="2426" y="3612"/>
                <a:ext cx="1089" cy="317"/>
              </a:xfrm>
              <a:prstGeom prst="wedgeRectCallout">
                <a:avLst>
                  <a:gd name="adj1" fmla="val -9319"/>
                  <a:gd name="adj2" fmla="val 50949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48" name="AutoShape 24"/>
              <p:cNvSpPr/>
              <p:nvPr/>
            </p:nvSpPr>
            <p:spPr>
              <a:xfrm rot="10800000">
                <a:off x="2789" y="3430"/>
                <a:ext cx="363" cy="1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 vert="eaVert"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1468" name="AutoShape 28"/>
            <p:cNvSpPr/>
            <p:nvPr/>
          </p:nvSpPr>
          <p:spPr>
            <a:xfrm>
              <a:off x="5215" y="4948"/>
              <a:ext cx="3913" cy="1132"/>
            </a:xfrm>
            <a:prstGeom prst="wedgeRoundRectCallout">
              <a:avLst>
                <a:gd name="adj1" fmla="val -7634"/>
                <a:gd name="adj2" fmla="val 49778"/>
                <a:gd name="adj3" fmla="val 16667"/>
              </a:avLst>
            </a:prstGeom>
            <a:solidFill>
              <a:srgbClr val="CCFFCC"/>
            </a:solidFill>
            <a:ln w="9525" cap="flat" cmpd="sng">
              <a:solidFill>
                <a:srgbClr val="0000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algn="just" eaLnBrk="0" hangingPunct="0"/>
              <a:r>
                <a:rPr lang="zh-CN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主要内容 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载明经济业务内容及完成情况</a:t>
              </a:r>
              <a:endPara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69" name="AutoShape 29"/>
            <p:cNvSpPr/>
            <p:nvPr/>
          </p:nvSpPr>
          <p:spPr>
            <a:xfrm>
              <a:off x="8958" y="5288"/>
              <a:ext cx="3912" cy="1132"/>
            </a:xfrm>
            <a:prstGeom prst="wedgeRoundRectCallout">
              <a:avLst>
                <a:gd name="adj1" fmla="val -6611"/>
                <a:gd name="adj2" fmla="val 49778"/>
                <a:gd name="adj3" fmla="val 16667"/>
              </a:avLst>
            </a:prstGeom>
            <a:solidFill>
              <a:srgbClr val="CCFFCC"/>
            </a:solidFill>
            <a:ln w="9525" cap="flat" cmpd="sng">
              <a:solidFill>
                <a:srgbClr val="0000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algn="just" eaLnBrk="0" hangingPunct="0"/>
              <a:r>
                <a:rPr lang="zh-CN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主要作用 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进行会计核算的原始资料依据</a:t>
              </a:r>
              <a:endPara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" name="Group 34"/>
            <p:cNvGrpSpPr/>
            <p:nvPr/>
          </p:nvGrpSpPr>
          <p:grpSpPr>
            <a:xfrm>
              <a:off x="10828" y="7100"/>
              <a:ext cx="1815" cy="2185"/>
              <a:chOff x="555" y="2093"/>
              <a:chExt cx="692" cy="874"/>
            </a:xfrm>
          </p:grpSpPr>
          <p:grpSp>
            <p:nvGrpSpPr>
              <p:cNvPr id="5141" name="Group 35"/>
              <p:cNvGrpSpPr/>
              <p:nvPr/>
            </p:nvGrpSpPr>
            <p:grpSpPr>
              <a:xfrm>
                <a:off x="567" y="2093"/>
                <a:ext cx="680" cy="862"/>
                <a:chOff x="4148" y="2206"/>
                <a:chExt cx="773" cy="998"/>
              </a:xfrm>
            </p:grpSpPr>
            <p:sp>
              <p:nvSpPr>
                <p:cNvPr id="5145" name="AutoShape 36"/>
                <p:cNvSpPr/>
                <p:nvPr/>
              </p:nvSpPr>
              <p:spPr>
                <a:xfrm>
                  <a:off x="4151" y="2206"/>
                  <a:ext cx="770" cy="997"/>
                </a:xfrm>
                <a:prstGeom prst="cube">
                  <a:avLst>
                    <a:gd name="adj" fmla="val 5287"/>
                  </a:avLst>
                </a:prstGeom>
                <a:solidFill>
                  <a:schemeClr val="bg1"/>
                </a:solidFill>
                <a:ln w="9525" cap="flat" cmpd="sng">
                  <a:solidFill>
                    <a:srgbClr val="99CC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pic>
              <p:nvPicPr>
                <p:cNvPr id="5146" name="Picture 37" descr="204E207C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48" y="2251"/>
                  <a:ext cx="728" cy="953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99CC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pic>
          </p:grpSp>
          <p:pic>
            <p:nvPicPr>
              <p:cNvPr id="5142" name="Picture 38" descr="204E207C"/>
              <p:cNvPicPr>
                <a:picLocks noChangeAspect="1"/>
              </p:cNvPicPr>
              <p:nvPr/>
            </p:nvPicPr>
            <p:blipFill>
              <a:blip r:embed="rId5"/>
              <a:srcRect t="93991" r="-5205" b="745"/>
              <a:stretch>
                <a:fillRect/>
              </a:stretch>
            </p:blipFill>
            <p:spPr>
              <a:xfrm>
                <a:off x="555" y="2144"/>
                <a:ext cx="690" cy="82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5143" name="Picture 3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8" y="2524"/>
                <a:ext cx="435" cy="32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5144" name="AutoShape 40"/>
              <p:cNvSpPr/>
              <p:nvPr/>
            </p:nvSpPr>
            <p:spPr>
              <a:xfrm>
                <a:off x="666" y="2172"/>
                <a:ext cx="438" cy="235"/>
              </a:xfrm>
              <a:prstGeom prst="flowChartAlternateProcess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lvl="0" eaLnBrk="1" hangingPunct="1"/>
                <a:r>
                  <a:rPr lang="zh-CN" altLang="en-US" sz="16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账 簿</a:t>
                </a:r>
                <a:endParaRPr lang="zh-CN" altLang="en-US" sz="16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/>
          </p:cNvSpPr>
          <p:nvPr>
            <p:ph type="subTitle" idx="1"/>
          </p:nvPr>
        </p:nvSpPr>
        <p:spPr>
          <a:xfrm>
            <a:off x="395605" y="405130"/>
            <a:ext cx="8353425" cy="1379220"/>
          </a:xfrm>
        </p:spPr>
        <p:txBody>
          <a:bodyPr vert="horz" wrap="square" lIns="91440" tIns="45720" rIns="91440" bIns="45720" anchor="t"/>
          <a:p>
            <a:pPr algn="l" eaLnBrk="1" hangingPunct="1"/>
            <a:r>
              <a:rPr kumimoji="1" lang="zh-CN" altLang="en-US" b="1" dirty="0">
                <a:latin typeface="宋体" panose="02010600030101010101" pitchFamily="2" charset="-122"/>
                <a:ea typeface="+mn-ea"/>
                <a:cs typeface="+mn-cs"/>
              </a:rPr>
              <a:t> </a:t>
            </a:r>
            <a:r>
              <a:rPr kumimoji="1" lang="zh-CN" altLang="en-US" sz="2000" dirty="0">
                <a:latin typeface="华文楷体" panose="02010600040101010101" charset="-122"/>
                <a:ea typeface="华文楷体" panose="02010600040101010101" charset="-122"/>
                <a:cs typeface="+mn-cs"/>
              </a:rPr>
              <a:t>（3）转账凭证</a:t>
            </a:r>
            <a:endParaRPr kumimoji="1" lang="zh-CN" altLang="en-US" sz="2000" dirty="0"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  <a:p>
            <a:pPr algn="l" eaLnBrk="1" hangingPunct="1"/>
            <a:r>
              <a:rPr kumimoji="1" lang="zh-CN" altLang="en-US" sz="2000" dirty="0">
                <a:latin typeface="华文楷体" panose="02010600040101010101" charset="-122"/>
                <a:ea typeface="华文楷体" panose="02010600040101010101" charset="-122"/>
                <a:cs typeface="+mn-cs"/>
              </a:rPr>
              <a:t>    </a:t>
            </a:r>
            <a:r>
              <a:rPr kumimoji="1" lang="zh-CN" altLang="en-US" sz="20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◆</a:t>
            </a:r>
            <a:r>
              <a:rPr kumimoji="1" lang="zh-CN" altLang="en-US" sz="2000" dirty="0">
                <a:latin typeface="华文楷体" panose="02010600040101010101" charset="-122"/>
                <a:ea typeface="华文楷体" panose="02010600040101010101" charset="-122"/>
                <a:cs typeface="+mn-cs"/>
              </a:rPr>
              <a:t>根据有关转账业务的原始凭证填制；</a:t>
            </a:r>
            <a:endParaRPr kumimoji="1" lang="zh-CN" altLang="en-US" sz="2000" dirty="0"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  <a:p>
            <a:pPr algn="l" eaLnBrk="1" hangingPunct="1"/>
            <a:r>
              <a:rPr kumimoji="1" lang="zh-CN" altLang="en-US" sz="2000" dirty="0">
                <a:latin typeface="华文楷体" panose="02010600040101010101" charset="-122"/>
                <a:ea typeface="华文楷体" panose="02010600040101010101" charset="-122"/>
                <a:cs typeface="+mn-cs"/>
              </a:rPr>
              <a:t>    </a:t>
            </a:r>
            <a:r>
              <a:rPr kumimoji="1" lang="zh-CN" altLang="en-US" sz="20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◆</a:t>
            </a:r>
            <a:r>
              <a:rPr kumimoji="1" lang="zh-CN" altLang="en-US" sz="2000" dirty="0">
                <a:latin typeface="华文楷体" panose="02010600040101010101" charset="-122"/>
                <a:ea typeface="华文楷体" panose="02010600040101010101" charset="-122"/>
                <a:cs typeface="+mn-cs"/>
              </a:rPr>
              <a:t>根据账簿记录填制（如结转损益等）。</a:t>
            </a:r>
            <a:endParaRPr kumimoji="1" lang="zh-CN" altLang="en-US" sz="2000" dirty="0">
              <a:solidFill>
                <a:srgbClr val="6600FF"/>
              </a:solidFill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</p:txBody>
      </p:sp>
      <p:pic>
        <p:nvPicPr>
          <p:cNvPr id="41987" name="Picture 9" descr="B6D99237"/>
          <p:cNvPicPr>
            <a:picLocks noChangeAspect="1"/>
          </p:cNvPicPr>
          <p:nvPr/>
        </p:nvPicPr>
        <p:blipFill>
          <a:blip r:embed="rId1"/>
          <a:srcRect b="53755"/>
          <a:stretch>
            <a:fillRect/>
          </a:stretch>
        </p:blipFill>
        <p:spPr>
          <a:xfrm>
            <a:off x="7885113" y="184150"/>
            <a:ext cx="1223962" cy="582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88" name="AutoShape 10"/>
          <p:cNvSpPr/>
          <p:nvPr/>
        </p:nvSpPr>
        <p:spPr>
          <a:xfrm>
            <a:off x="7958138" y="692150"/>
            <a:ext cx="1150937" cy="360363"/>
          </a:xfrm>
          <a:prstGeom prst="wedgeRectCallout">
            <a:avLst>
              <a:gd name="adj1" fmla="val -18139"/>
              <a:gd name="adj2" fmla="val 35023"/>
            </a:avLst>
          </a:prstGeom>
          <a:solidFill>
            <a:srgbClr val="66FF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真实凭证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9" name="Rectangle 12"/>
          <p:cNvSpPr/>
          <p:nvPr/>
        </p:nvSpPr>
        <p:spPr>
          <a:xfrm>
            <a:off x="395288" y="2073275"/>
            <a:ext cx="8351837" cy="331152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/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转账记账凭证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200×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日            凭证编号      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2064" name="Group 80"/>
          <p:cNvGraphicFramePr>
            <a:graphicFrameLocks noGrp="1"/>
          </p:cNvGraphicFramePr>
          <p:nvPr/>
        </p:nvGraphicFramePr>
        <p:xfrm>
          <a:off x="611188" y="2944813"/>
          <a:ext cx="7847013" cy="2308225"/>
        </p:xfrm>
        <a:graphic>
          <a:graphicData uri="http://schemas.openxmlformats.org/drawingml/2006/table">
            <a:tbl>
              <a:tblPr/>
              <a:tblGrid>
                <a:gridCol w="1296987"/>
                <a:gridCol w="1223963"/>
                <a:gridCol w="1223962"/>
                <a:gridCol w="1152525"/>
                <a:gridCol w="1150938"/>
                <a:gridCol w="1081087"/>
                <a:gridCol w="717550"/>
              </a:tblGrid>
              <a:tr h="2889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摘    要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借方科目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贷方科目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金额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记账符号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54013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总账科目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明细科目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总账科目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明细科目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vMerge="1">
                  <a:tcPr/>
                </a:tc>
                <a:tc vMerge="1">
                  <a:tcPr/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赊购设备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固定资产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应付账款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××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企业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18 000    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附单据   张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合           计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18 000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42040" name="Line 63"/>
          <p:cNvSpPr/>
          <p:nvPr/>
        </p:nvSpPr>
        <p:spPr>
          <a:xfrm>
            <a:off x="7162800" y="2863850"/>
            <a:ext cx="12969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41" name="Rectangle 64"/>
          <p:cNvSpPr/>
          <p:nvPr/>
        </p:nvSpPr>
        <p:spPr>
          <a:xfrm>
            <a:off x="395288" y="5313363"/>
            <a:ext cx="8353425" cy="50482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/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会计主管人员：             记账：             稽核：               制单：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042" name="Rectangle 65"/>
          <p:cNvSpPr/>
          <p:nvPr/>
        </p:nvSpPr>
        <p:spPr>
          <a:xfrm>
            <a:off x="395288" y="1928813"/>
            <a:ext cx="8353425" cy="2159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/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053" name="AutoShape 69"/>
          <p:cNvSpPr/>
          <p:nvPr/>
        </p:nvSpPr>
        <p:spPr>
          <a:xfrm>
            <a:off x="4859338" y="4017963"/>
            <a:ext cx="1293812" cy="433387"/>
          </a:xfrm>
          <a:prstGeom prst="wedgeRoundRectCallout">
            <a:avLst>
              <a:gd name="adj1" fmla="val -7301"/>
              <a:gd name="adj2" fmla="val -25824"/>
              <a:gd name="adj3" fmla="val 16667"/>
            </a:avLst>
          </a:prstGeom>
          <a:solidFill>
            <a:srgbClr val="99FFCC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贷方科目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054" name="AutoShape 70"/>
          <p:cNvSpPr/>
          <p:nvPr/>
        </p:nvSpPr>
        <p:spPr>
          <a:xfrm>
            <a:off x="5580063" y="1928813"/>
            <a:ext cx="1296987" cy="433387"/>
          </a:xfrm>
          <a:prstGeom prst="wedgeRoundRectCallout">
            <a:avLst>
              <a:gd name="adj1" fmla="val 54037"/>
              <a:gd name="adj2" fmla="val 84065"/>
              <a:gd name="adj3" fmla="val 16667"/>
            </a:avLst>
          </a:prstGeom>
          <a:solidFill>
            <a:srgbClr val="99FFCC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凭证编号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055" name="AutoShape 71"/>
          <p:cNvSpPr/>
          <p:nvPr/>
        </p:nvSpPr>
        <p:spPr>
          <a:xfrm>
            <a:off x="1619250" y="2289175"/>
            <a:ext cx="1585913" cy="431800"/>
          </a:xfrm>
          <a:prstGeom prst="wedgeRoundRectCallout">
            <a:avLst>
              <a:gd name="adj1" fmla="val 69421"/>
              <a:gd name="adj2" fmla="val 36764"/>
              <a:gd name="adj3" fmla="val 16667"/>
            </a:avLst>
          </a:prstGeom>
          <a:solidFill>
            <a:srgbClr val="66FF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填制日期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056" name="AutoShape 72"/>
          <p:cNvSpPr/>
          <p:nvPr/>
        </p:nvSpPr>
        <p:spPr>
          <a:xfrm>
            <a:off x="2484438" y="4017963"/>
            <a:ext cx="1293812" cy="433387"/>
          </a:xfrm>
          <a:prstGeom prst="wedgeRoundRectCallout">
            <a:avLst>
              <a:gd name="adj1" fmla="val -7301"/>
              <a:gd name="adj2" fmla="val -25824"/>
              <a:gd name="adj3" fmla="val 16667"/>
            </a:avLst>
          </a:prstGeom>
          <a:solidFill>
            <a:srgbClr val="99FFCC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借方科目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95" name="AutoShape 11"/>
          <p:cNvSpPr/>
          <p:nvPr/>
        </p:nvSpPr>
        <p:spPr>
          <a:xfrm>
            <a:off x="2987675" y="4522788"/>
            <a:ext cx="2736850" cy="431800"/>
          </a:xfrm>
          <a:prstGeom prst="wedgeRoundRectCallout">
            <a:avLst>
              <a:gd name="adj1" fmla="val -23954"/>
              <a:gd name="adj2" fmla="val 23528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所有科目都写在这里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057" name="AutoShape 73"/>
          <p:cNvSpPr/>
          <p:nvPr/>
        </p:nvSpPr>
        <p:spPr>
          <a:xfrm>
            <a:off x="6662738" y="4051300"/>
            <a:ext cx="1077912" cy="433388"/>
          </a:xfrm>
          <a:prstGeom prst="wedgeRoundRectCallout">
            <a:avLst>
              <a:gd name="adj1" fmla="val 15097"/>
              <a:gd name="adj2" fmla="val -21431"/>
              <a:gd name="adj3" fmla="val 16667"/>
            </a:avLst>
          </a:prstGeom>
          <a:solidFill>
            <a:srgbClr val="99FFCC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发生额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058" name="AutoShape 74"/>
          <p:cNvSpPr/>
          <p:nvPr/>
        </p:nvSpPr>
        <p:spPr>
          <a:xfrm>
            <a:off x="611188" y="4017963"/>
            <a:ext cx="1335087" cy="431800"/>
          </a:xfrm>
          <a:prstGeom prst="wedgeRoundRectCallout">
            <a:avLst>
              <a:gd name="adj1" fmla="val 15398"/>
              <a:gd name="adj2" fmla="val -8088"/>
              <a:gd name="adj3" fmla="val 16667"/>
            </a:avLst>
          </a:prstGeom>
          <a:solidFill>
            <a:srgbClr val="99FFCC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业务内容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059" name="AutoShape 75"/>
          <p:cNvSpPr/>
          <p:nvPr/>
        </p:nvSpPr>
        <p:spPr>
          <a:xfrm>
            <a:off x="611188" y="5311775"/>
            <a:ext cx="1873250" cy="433388"/>
          </a:xfrm>
          <a:prstGeom prst="wedgeRoundRectCallout">
            <a:avLst>
              <a:gd name="adj1" fmla="val -2375"/>
              <a:gd name="adj2" fmla="val -78569"/>
              <a:gd name="adj3" fmla="val 16667"/>
            </a:avLst>
          </a:prstGeom>
          <a:solidFill>
            <a:srgbClr val="99FFCC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原始凭证份数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060" name="AutoShape 76"/>
          <p:cNvSpPr/>
          <p:nvPr/>
        </p:nvSpPr>
        <p:spPr>
          <a:xfrm>
            <a:off x="7812088" y="4089400"/>
            <a:ext cx="865187" cy="792163"/>
          </a:xfrm>
          <a:prstGeom prst="wedgeRoundRectCallout">
            <a:avLst>
              <a:gd name="adj1" fmla="val -34769"/>
              <a:gd name="adj2" fmla="val -22343"/>
              <a:gd name="adj3" fmla="val 16667"/>
            </a:avLst>
          </a:prstGeom>
          <a:solidFill>
            <a:srgbClr val="99FFCC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记账标示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061" name="AutoShape 77"/>
          <p:cNvSpPr/>
          <p:nvPr/>
        </p:nvSpPr>
        <p:spPr>
          <a:xfrm>
            <a:off x="2700338" y="5721350"/>
            <a:ext cx="5903912" cy="457200"/>
          </a:xfrm>
          <a:prstGeom prst="wedgeRoundRectCallout">
            <a:avLst>
              <a:gd name="adj1" fmla="val -34000"/>
              <a:gd name="adj2" fmla="val -35417"/>
              <a:gd name="adj3" fmla="val 16667"/>
            </a:avLst>
          </a:prstGeom>
          <a:solidFill>
            <a:srgbClr val="99FFCC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有关经办人员的签字（或盖章）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062" name="AutoShape 78"/>
          <p:cNvSpPr/>
          <p:nvPr/>
        </p:nvSpPr>
        <p:spPr>
          <a:xfrm>
            <a:off x="3779838" y="2722563"/>
            <a:ext cx="1081087" cy="1008062"/>
          </a:xfrm>
          <a:prstGeom prst="wedgeEllipseCallout">
            <a:avLst>
              <a:gd name="adj1" fmla="val 1833"/>
              <a:gd name="adj2" fmla="val -11574"/>
            </a:avLst>
          </a:prstGeom>
          <a:solidFill>
            <a:srgbClr val="FFCCFF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会计分录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2000"/>
                                        <p:tgtEl>
                                          <p:spTgt spid="4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2000"/>
                                        <p:tgtEl>
                                          <p:spTgt spid="4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2000"/>
                                        <p:tgtEl>
                                          <p:spTgt spid="4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2000"/>
                                        <p:tgtEl>
                                          <p:spTgt spid="4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6" presetClass="emph" presetSubtype="0" repeatCount="2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4199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2000"/>
                                        <p:tgtEl>
                                          <p:spTgt spid="4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2000"/>
                                        <p:tgtEl>
                                          <p:spTgt spid="4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0" dur="2000"/>
                                        <p:tgtEl>
                                          <p:spTgt spid="4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5" dur="2000"/>
                                        <p:tgtEl>
                                          <p:spTgt spid="4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0" dur="2000"/>
                                        <p:tgtEl>
                                          <p:spTgt spid="4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53" grpId="0" bldLvl="0" animBg="1"/>
      <p:bldP spid="42054" grpId="0" bldLvl="0" animBg="1"/>
      <p:bldP spid="42055" grpId="0" bldLvl="0" animBg="1"/>
      <p:bldP spid="42056" grpId="0" bldLvl="0" animBg="1"/>
      <p:bldP spid="41995" grpId="0" bldLvl="0" animBg="1"/>
      <p:bldP spid="41995" grpId="1" bldLvl="0" animBg="1"/>
      <p:bldP spid="42057" grpId="0" bldLvl="0" animBg="1"/>
      <p:bldP spid="42058" grpId="0" bldLvl="0" animBg="1"/>
      <p:bldP spid="42059" grpId="0" bldLvl="0" animBg="1"/>
      <p:bldP spid="42060" grpId="0" bldLvl="0" animBg="1"/>
      <p:bldP spid="42061" grpId="0" bldLvl="0" animBg="1"/>
      <p:bldP spid="42062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Grp="1"/>
          </p:cNvSpPr>
          <p:nvPr>
            <p:ph type="subTitle" idx="1"/>
          </p:nvPr>
        </p:nvSpPr>
        <p:spPr>
          <a:xfrm>
            <a:off x="611188" y="404813"/>
            <a:ext cx="7993062" cy="2592387"/>
          </a:xfrm>
        </p:spPr>
        <p:txBody>
          <a:bodyPr vert="horz" wrap="square" lIns="91440" tIns="45720" rIns="91440" bIns="45720" anchor="t"/>
          <a:p>
            <a:pPr algn="l" eaLnBrk="1" hangingPunct="1">
              <a:spcBef>
                <a:spcPct val="0"/>
              </a:spcBef>
            </a:pPr>
            <a:r>
              <a:rPr kumimoji="1" lang="zh-CN" altLang="en-US" sz="2000" b="1" dirty="0">
                <a:latin typeface="宋体" panose="02010600030101010101" pitchFamily="2" charset="-122"/>
                <a:ea typeface="+mn-ea"/>
                <a:cs typeface="+mn-cs"/>
              </a:rPr>
              <a:t>2.填制要求</a:t>
            </a:r>
            <a:endParaRPr kumimoji="1" lang="zh-CN" altLang="en-US" sz="2000" b="1" dirty="0">
              <a:latin typeface="宋体" panose="02010600030101010101" pitchFamily="2" charset="-122"/>
              <a:ea typeface="+mn-ea"/>
              <a:cs typeface="+mn-cs"/>
            </a:endParaRPr>
          </a:p>
          <a:p>
            <a:pPr algn="l" eaLnBrk="1" hangingPunct="1">
              <a:spcBef>
                <a:spcPct val="0"/>
              </a:spcBef>
            </a:pPr>
            <a:r>
              <a:rPr kumimoji="1" lang="zh-CN" altLang="en-US" sz="20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◆</a:t>
            </a:r>
            <a:r>
              <a:rPr kumimoji="1" lang="zh-CN" altLang="en-US" sz="2000" dirty="0">
                <a:latin typeface="华文楷体" panose="02010600040101010101" charset="-122"/>
                <a:ea typeface="华文楷体" panose="02010600040101010101" charset="-122"/>
                <a:cs typeface="+mn-cs"/>
              </a:rPr>
              <a:t>记录真实</a:t>
            </a:r>
            <a:r>
              <a:rPr kumimoji="1" lang="zh-CN" altLang="en-US" sz="20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◆</a:t>
            </a:r>
            <a:r>
              <a:rPr kumimoji="1" lang="zh-CN" altLang="en-US" sz="2000" dirty="0">
                <a:latin typeface="华文楷体" panose="02010600040101010101" charset="-122"/>
                <a:ea typeface="华文楷体" panose="02010600040101010101" charset="-122"/>
                <a:cs typeface="+mn-cs"/>
              </a:rPr>
              <a:t>手续完备</a:t>
            </a:r>
            <a:r>
              <a:rPr kumimoji="1" lang="zh-CN" altLang="en-US" sz="20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◆</a:t>
            </a:r>
            <a:r>
              <a:rPr kumimoji="1" lang="zh-CN" altLang="en-US" sz="2000" dirty="0">
                <a:latin typeface="华文楷体" panose="02010600040101010101" charset="-122"/>
                <a:ea typeface="华文楷体" panose="02010600040101010101" charset="-122"/>
                <a:cs typeface="+mn-cs"/>
              </a:rPr>
              <a:t>内容齐全</a:t>
            </a:r>
            <a:endParaRPr kumimoji="1" lang="zh-CN" altLang="en-US" sz="2000" dirty="0"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  <a:p>
            <a:pPr algn="l" eaLnBrk="1" hangingPunct="1">
              <a:spcBef>
                <a:spcPct val="0"/>
              </a:spcBef>
            </a:pPr>
            <a:r>
              <a:rPr kumimoji="1" lang="zh-CN" altLang="en-US" sz="20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◆</a:t>
            </a:r>
            <a:r>
              <a:rPr kumimoji="1" lang="zh-CN" altLang="en-US" sz="2000" dirty="0">
                <a:latin typeface="华文楷体" panose="02010600040101010101" charset="-122"/>
                <a:ea typeface="华文楷体" panose="02010600040101010101" charset="-122"/>
                <a:cs typeface="+mn-cs"/>
              </a:rPr>
              <a:t>书写规范</a:t>
            </a:r>
            <a:r>
              <a:rPr kumimoji="1" lang="zh-CN" altLang="en-US" sz="20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◆</a:t>
            </a:r>
            <a:r>
              <a:rPr kumimoji="1" lang="zh-CN" altLang="en-US" sz="2000" dirty="0">
                <a:latin typeface="华文楷体" panose="02010600040101010101" charset="-122"/>
                <a:ea typeface="华文楷体" panose="02010600040101010101" charset="-122"/>
                <a:cs typeface="+mn-cs"/>
              </a:rPr>
              <a:t>填制及时</a:t>
            </a:r>
            <a:endParaRPr kumimoji="1" lang="zh-CN" altLang="en-US" sz="2000" dirty="0"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  <a:p>
            <a:pPr algn="l" eaLnBrk="1" hangingPunct="1">
              <a:spcBef>
                <a:spcPct val="0"/>
              </a:spcBef>
            </a:pPr>
            <a:r>
              <a:rPr kumimoji="1" lang="zh-CN" altLang="en-US" sz="2000" i="1" dirty="0">
                <a:latin typeface="华文楷体" panose="02010600040101010101" charset="-122"/>
                <a:ea typeface="华文楷体" panose="02010600040101010101" charset="-122"/>
                <a:cs typeface="+mn-cs"/>
              </a:rPr>
              <a:t>    </a:t>
            </a:r>
            <a:r>
              <a:rPr kumimoji="1" lang="zh-CN" altLang="en-US" sz="2000" dirty="0">
                <a:latin typeface="华文楷体" panose="02010600040101010101" charset="-122"/>
                <a:ea typeface="华文楷体" panose="02010600040101010101" charset="-122"/>
                <a:cs typeface="+mn-cs"/>
              </a:rPr>
              <a:t>以上是填制原始凭证和记账凭证的共同要求。但填制记账凭证时还应注意四点：</a:t>
            </a:r>
            <a:endParaRPr kumimoji="1" lang="zh-CN" altLang="en-US" sz="2000" i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</p:txBody>
      </p:sp>
      <p:sp>
        <p:nvSpPr>
          <p:cNvPr id="43011" name="Rectangle 6"/>
          <p:cNvSpPr/>
          <p:nvPr/>
        </p:nvSpPr>
        <p:spPr>
          <a:xfrm>
            <a:off x="503873" y="2330450"/>
            <a:ext cx="8207375" cy="331152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/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2000" dirty="0">
                <a:solidFill>
                  <a:srgbClr val="00CC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</a:t>
            </a:r>
            <a:r>
              <a:rPr lang="zh-CN" altLang="en-US" b="1" dirty="0">
                <a:solidFill>
                  <a:srgbClr val="00CCFF"/>
                </a:solidFill>
                <a:latin typeface="Times New Roman" panose="02020603050405020304" pitchFamily="18" charset="0"/>
                <a:ea typeface="楷体_GB2312" pitchFamily="49" charset="-122"/>
              </a:rPr>
              <a:t>付款记账凭证</a:t>
            </a:r>
            <a:r>
              <a:rPr lang="zh-CN" altLang="en-US" sz="2000" dirty="0">
                <a:solidFill>
                  <a:srgbClr val="00CC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</a:t>
            </a:r>
            <a:r>
              <a:rPr lang="zh-CN" altLang="en-US" sz="2000" dirty="0">
                <a:solidFill>
                  <a:srgbClr val="00CC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凭证编号       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付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u="sng" dirty="0">
                <a:solidFill>
                  <a:srgbClr val="00CC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endParaRPr lang="en-US" altLang="zh-CN" sz="2000" dirty="0">
              <a:solidFill>
                <a:srgbClr val="00CC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00CC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200×</a:t>
            </a:r>
            <a:r>
              <a:rPr lang="zh-CN" altLang="en-US" sz="2000" dirty="0">
                <a:solidFill>
                  <a:srgbClr val="00CC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00CC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00CC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日           贷方科目：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银行存款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3015" name="Group 7"/>
          <p:cNvGraphicFramePr>
            <a:graphicFrameLocks noGrp="1"/>
          </p:cNvGraphicFramePr>
          <p:nvPr/>
        </p:nvGraphicFramePr>
        <p:xfrm>
          <a:off x="719773" y="3201988"/>
          <a:ext cx="7702550" cy="2297113"/>
        </p:xfrm>
        <a:graphic>
          <a:graphicData uri="http://schemas.openxmlformats.org/drawingml/2006/table">
            <a:tbl>
              <a:tblPr/>
              <a:tblGrid>
                <a:gridCol w="1512887"/>
                <a:gridCol w="688975"/>
                <a:gridCol w="677863"/>
                <a:gridCol w="1584325"/>
                <a:gridCol w="1152525"/>
                <a:gridCol w="1368425"/>
                <a:gridCol w="717550"/>
              </a:tblGrid>
              <a:tr h="2889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摘      要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结算方式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票号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借方科目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金    额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记账符号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54013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总账科目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明细科目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vMerge="1">
                  <a:tcPr/>
                </a:tc>
                <a:tc vMerge="1">
                  <a:tcPr/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提现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库存现金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5 000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2543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附单据           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   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  合       计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5 000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43061" name="Line 56"/>
          <p:cNvSpPr/>
          <p:nvPr/>
        </p:nvSpPr>
        <p:spPr>
          <a:xfrm>
            <a:off x="6768148" y="2762250"/>
            <a:ext cx="1296987" cy="0"/>
          </a:xfrm>
          <a:prstGeom prst="line">
            <a:avLst/>
          </a:prstGeom>
          <a:ln w="9525" cap="flat" cmpd="sng">
            <a:solidFill>
              <a:srgbClr val="00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62" name="Rectangle 57"/>
          <p:cNvSpPr/>
          <p:nvPr/>
        </p:nvSpPr>
        <p:spPr>
          <a:xfrm>
            <a:off x="503873" y="5570538"/>
            <a:ext cx="8135937" cy="50482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/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2000" dirty="0">
                <a:solidFill>
                  <a:srgbClr val="00CC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会计主管人员：     记账：     稽核：     制单：     出纳：     领款人：</a:t>
            </a:r>
            <a:endParaRPr lang="zh-CN" altLang="en-US" sz="2000" dirty="0">
              <a:solidFill>
                <a:srgbClr val="00CC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66" name="AutoShape 58"/>
          <p:cNvSpPr/>
          <p:nvPr/>
        </p:nvSpPr>
        <p:spPr>
          <a:xfrm>
            <a:off x="503873" y="2401888"/>
            <a:ext cx="1439862" cy="792162"/>
          </a:xfrm>
          <a:prstGeom prst="wedgeRoundRectCallout">
            <a:avLst>
              <a:gd name="adj1" fmla="val 31810"/>
              <a:gd name="adj2" fmla="val 64829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algn="l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）摘要应简明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59"/>
          <p:cNvGrpSpPr/>
          <p:nvPr/>
        </p:nvGrpSpPr>
        <p:grpSpPr>
          <a:xfrm>
            <a:off x="5975985" y="3338513"/>
            <a:ext cx="1584325" cy="792162"/>
            <a:chOff x="3651" y="1841"/>
            <a:chExt cx="998" cy="499"/>
          </a:xfrm>
        </p:grpSpPr>
        <p:sp>
          <p:nvSpPr>
            <p:cNvPr id="43067" name="AutoShape 60"/>
            <p:cNvSpPr/>
            <p:nvPr/>
          </p:nvSpPr>
          <p:spPr>
            <a:xfrm>
              <a:off x="3697" y="1977"/>
              <a:ext cx="318" cy="363"/>
            </a:xfrm>
            <a:prstGeom prst="wedgeRoundRectCallout">
              <a:avLst>
                <a:gd name="adj1" fmla="val -224213"/>
                <a:gd name="adj2" fmla="val 42838"/>
                <a:gd name="adj3" fmla="val 16667"/>
              </a:avLst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algn="l" eaLnBrk="1" hangingPunct="1"/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68" name="AutoShape 61"/>
            <p:cNvSpPr/>
            <p:nvPr/>
          </p:nvSpPr>
          <p:spPr>
            <a:xfrm>
              <a:off x="3651" y="1841"/>
              <a:ext cx="998" cy="499"/>
            </a:xfrm>
            <a:prstGeom prst="wedgeRoundRectCallout">
              <a:avLst>
                <a:gd name="adj1" fmla="val 48398"/>
                <a:gd name="adj2" fmla="val -91481"/>
                <a:gd name="adj3" fmla="val 16667"/>
              </a:avLst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algn="l" eaLnBrk="1" hangingPunct="1"/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）科目运用应准确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3070" name="AutoShape 62"/>
          <p:cNvSpPr/>
          <p:nvPr/>
        </p:nvSpPr>
        <p:spPr>
          <a:xfrm>
            <a:off x="791210" y="4489450"/>
            <a:ext cx="2303463" cy="433388"/>
          </a:xfrm>
          <a:prstGeom prst="wedgeRoundRectCallout">
            <a:avLst>
              <a:gd name="adj1" fmla="val 44968"/>
              <a:gd name="adj2" fmla="val 115935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algn="l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）附件应齐全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71" name="AutoShape 63"/>
          <p:cNvSpPr/>
          <p:nvPr/>
        </p:nvSpPr>
        <p:spPr>
          <a:xfrm>
            <a:off x="8352473" y="2546350"/>
            <a:ext cx="576262" cy="2160588"/>
          </a:xfrm>
          <a:prstGeom prst="wedgeRoundRectCallout">
            <a:avLst>
              <a:gd name="adj1" fmla="val -104546"/>
              <a:gd name="adj2" fmla="val -46620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(4)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应连续编号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4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1000"/>
                                        <p:tgtEl>
                                          <p:spTgt spid="4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1000"/>
                                        <p:tgtEl>
                                          <p:spTgt spid="4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66" grpId="0" bldLvl="0" animBg="1"/>
      <p:bldP spid="43070" grpId="0" bldLvl="0" animBg="1"/>
      <p:bldP spid="43071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56" name="AutoShape 24"/>
          <p:cNvSpPr/>
          <p:nvPr/>
        </p:nvSpPr>
        <p:spPr>
          <a:xfrm>
            <a:off x="1763713" y="2852738"/>
            <a:ext cx="287337" cy="865187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CCFF99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57" name="AutoShape 25"/>
          <p:cNvSpPr/>
          <p:nvPr/>
        </p:nvSpPr>
        <p:spPr>
          <a:xfrm>
            <a:off x="395288" y="1412875"/>
            <a:ext cx="1295400" cy="3598863"/>
          </a:xfrm>
          <a:prstGeom prst="wedgeRoundRectCallout">
            <a:avLst>
              <a:gd name="adj1" fmla="val -40319"/>
              <a:gd name="adj2" fmla="val 37870"/>
              <a:gd name="adj3" fmla="val 16667"/>
            </a:avLst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三种凭证</a:t>
            </a:r>
            <a:endParaRPr lang="zh-CN" altLang="en-US" sz="1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三种编号</a:t>
            </a:r>
            <a:endParaRPr lang="zh-CN" altLang="en-US" sz="1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l" eaLnBrk="1" hangingPunct="1"/>
            <a:r>
              <a:rPr lang="zh-CN" altLang="en-US" sz="1600" dirty="0">
                <a:latin typeface="华文楷体" panose="02010600040101010101" charset="-122"/>
                <a:ea typeface="华文楷体" panose="02010600040101010101" charset="-122"/>
              </a:rPr>
              <a:t>分别按三种专用记账凭证填制的顺序连续编号</a:t>
            </a:r>
            <a:r>
              <a:rPr lang="en-US" altLang="zh-CN" sz="1600" dirty="0">
                <a:latin typeface="华文楷体" panose="02010600040101010101" charset="-122"/>
                <a:ea typeface="华文楷体" panose="02010600040101010101" charset="-122"/>
              </a:rPr>
              <a:t>,</a:t>
            </a:r>
            <a:r>
              <a:rPr lang="zh-CN" altLang="en-US" sz="1600" dirty="0">
                <a:latin typeface="华文楷体" panose="02010600040101010101" charset="-122"/>
                <a:ea typeface="华文楷体" panose="02010600040101010101" charset="-122"/>
              </a:rPr>
              <a:t>如收字第</a:t>
            </a:r>
            <a:r>
              <a:rPr lang="en-US" altLang="zh-CN" sz="1600" dirty="0">
                <a:latin typeface="华文楷体" panose="02010600040101010101" charset="-122"/>
                <a:ea typeface="华文楷体" panose="02010600040101010101" charset="-122"/>
              </a:rPr>
              <a:t>1</a:t>
            </a:r>
            <a:r>
              <a:rPr lang="zh-CN" altLang="en-US" sz="1600" dirty="0">
                <a:latin typeface="华文楷体" panose="02010600040101010101" charset="-122"/>
                <a:ea typeface="华文楷体" panose="02010600040101010101" charset="-122"/>
              </a:rPr>
              <a:t>号；付字第</a:t>
            </a:r>
            <a:r>
              <a:rPr lang="en-US" altLang="zh-CN" sz="1600" dirty="0">
                <a:latin typeface="华文楷体" panose="02010600040101010101" charset="-122"/>
                <a:ea typeface="华文楷体" panose="02010600040101010101" charset="-122"/>
              </a:rPr>
              <a:t>1</a:t>
            </a:r>
            <a:r>
              <a:rPr lang="zh-CN" altLang="en-US" sz="1600" dirty="0">
                <a:latin typeface="华文楷体" panose="02010600040101010101" charset="-122"/>
                <a:ea typeface="华文楷体" panose="02010600040101010101" charset="-122"/>
              </a:rPr>
              <a:t>号</a:t>
            </a:r>
            <a:r>
              <a:rPr lang="en-US" altLang="zh-CN" sz="1600" dirty="0">
                <a:latin typeface="华文楷体" panose="02010600040101010101" charset="-122"/>
                <a:ea typeface="华文楷体" panose="02010600040101010101" charset="-122"/>
              </a:rPr>
              <a:t>;</a:t>
            </a:r>
            <a:r>
              <a:rPr lang="zh-CN" altLang="en-US" sz="1600" dirty="0">
                <a:latin typeface="华文楷体" panose="02010600040101010101" charset="-122"/>
                <a:ea typeface="华文楷体" panose="02010600040101010101" charset="-122"/>
              </a:rPr>
              <a:t>转字第</a:t>
            </a:r>
            <a:r>
              <a:rPr lang="en-US" altLang="zh-CN" sz="1600" dirty="0">
                <a:latin typeface="华文楷体" panose="02010600040101010101" charset="-122"/>
                <a:ea typeface="华文楷体" panose="02010600040101010101" charset="-122"/>
              </a:rPr>
              <a:t>1</a:t>
            </a:r>
            <a:r>
              <a:rPr lang="zh-CN" altLang="en-US" sz="1600" dirty="0">
                <a:latin typeface="华文楷体" panose="02010600040101010101" charset="-122"/>
                <a:ea typeface="华文楷体" panose="02010600040101010101" charset="-122"/>
              </a:rPr>
              <a:t>号等</a:t>
            </a:r>
            <a:endParaRPr lang="en-US" altLang="zh-CN" sz="16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4059" name="AutoShape 27"/>
          <p:cNvSpPr/>
          <p:nvPr/>
        </p:nvSpPr>
        <p:spPr>
          <a:xfrm>
            <a:off x="7019925" y="1412875"/>
            <a:ext cx="1728788" cy="3598863"/>
          </a:xfrm>
          <a:prstGeom prst="wedgeRoundRectCallout">
            <a:avLst>
              <a:gd name="adj1" fmla="val 1421"/>
              <a:gd name="adj2" fmla="val 32796"/>
              <a:gd name="adj3" fmla="val 16667"/>
            </a:avLst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三种凭证</a:t>
            </a:r>
            <a:endParaRPr lang="zh-CN" altLang="en-US" sz="1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五种编号</a:t>
            </a:r>
            <a:endParaRPr lang="zh-CN" altLang="en-US" sz="1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l" eaLnBrk="1" hangingPunct="1"/>
            <a:r>
              <a:rPr lang="zh-CN" altLang="en-US" sz="1600" dirty="0">
                <a:latin typeface="华文楷体" panose="02010600040101010101" charset="-122"/>
                <a:ea typeface="华文楷体" panose="02010600040101010101" charset="-122"/>
              </a:rPr>
              <a:t>分别将收、付款凭证各按现金收付和银行收付各分为两种，并按其填制顺序连续编号，如现收字第</a:t>
            </a:r>
            <a:r>
              <a:rPr lang="en-US" altLang="zh-CN" sz="1600" dirty="0">
                <a:latin typeface="华文楷体" panose="02010600040101010101" charset="-122"/>
                <a:ea typeface="华文楷体" panose="02010600040101010101" charset="-122"/>
              </a:rPr>
              <a:t>1</a:t>
            </a:r>
            <a:r>
              <a:rPr lang="zh-CN" altLang="en-US" sz="1600" dirty="0">
                <a:latin typeface="华文楷体" panose="02010600040101010101" charset="-122"/>
                <a:ea typeface="华文楷体" panose="02010600040101010101" charset="-122"/>
              </a:rPr>
              <a:t>号；银收字第</a:t>
            </a:r>
            <a:r>
              <a:rPr lang="en-US" altLang="zh-CN" sz="1600" dirty="0">
                <a:latin typeface="华文楷体" panose="02010600040101010101" charset="-122"/>
                <a:ea typeface="华文楷体" panose="02010600040101010101" charset="-122"/>
              </a:rPr>
              <a:t>1</a:t>
            </a:r>
            <a:r>
              <a:rPr lang="zh-CN" altLang="en-US" sz="1600" dirty="0">
                <a:latin typeface="华文楷体" panose="02010600040101010101" charset="-122"/>
                <a:ea typeface="华文楷体" panose="02010600040101010101" charset="-122"/>
              </a:rPr>
              <a:t>号；转字第</a:t>
            </a:r>
            <a:r>
              <a:rPr lang="en-US" altLang="zh-CN" sz="1600" dirty="0">
                <a:latin typeface="华文楷体" panose="02010600040101010101" charset="-122"/>
                <a:ea typeface="华文楷体" panose="02010600040101010101" charset="-122"/>
              </a:rPr>
              <a:t>1</a:t>
            </a:r>
            <a:r>
              <a:rPr lang="zh-CN" altLang="en-US" sz="1600" dirty="0">
                <a:latin typeface="华文楷体" panose="02010600040101010101" charset="-122"/>
                <a:ea typeface="华文楷体" panose="02010600040101010101" charset="-122"/>
              </a:rPr>
              <a:t>号等</a:t>
            </a:r>
            <a:endParaRPr lang="en-US" altLang="zh-CN" sz="16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4037" name="Rectangle 37"/>
          <p:cNvSpPr>
            <a:spLocks noGrp="1"/>
          </p:cNvSpPr>
          <p:nvPr>
            <p:ph type="subTitle" idx="1"/>
          </p:nvPr>
        </p:nvSpPr>
        <p:spPr>
          <a:xfrm>
            <a:off x="611188" y="333375"/>
            <a:ext cx="7192962" cy="579438"/>
          </a:xfrm>
        </p:spPr>
        <p:txBody>
          <a:bodyPr vert="horz" wrap="square" lIns="91440" tIns="45720" rIns="91440" bIns="45720" anchor="t"/>
          <a:p>
            <a:pPr algn="l" eaLnBrk="1" hangingPunct="1"/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   </a:t>
            </a:r>
            <a:r>
              <a:rPr kumimoji="1" lang="en-US" altLang="zh-CN" sz="28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★</a:t>
            </a:r>
            <a:r>
              <a:rPr kumimoji="1" lang="zh-CN" altLang="en-US" sz="2800" dirty="0">
                <a:latin typeface="华文楷体" panose="02010600040101010101" charset="-122"/>
                <a:ea typeface="华文楷体" panose="02010600040101010101" charset="-122"/>
                <a:cs typeface="+mn-cs"/>
              </a:rPr>
              <a:t>专用记账凭证连续编号方法简介</a:t>
            </a:r>
            <a:endParaRPr kumimoji="1" lang="zh-CN" altLang="en-US" sz="2800" dirty="0"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</p:txBody>
      </p:sp>
      <p:grpSp>
        <p:nvGrpSpPr>
          <p:cNvPr id="2" name="Group 77"/>
          <p:cNvGrpSpPr/>
          <p:nvPr/>
        </p:nvGrpSpPr>
        <p:grpSpPr>
          <a:xfrm>
            <a:off x="2195513" y="1630363"/>
            <a:ext cx="2160587" cy="3382962"/>
            <a:chOff x="1519" y="1163"/>
            <a:chExt cx="1361" cy="2131"/>
          </a:xfrm>
        </p:grpSpPr>
        <p:grpSp>
          <p:nvGrpSpPr>
            <p:cNvPr id="44069" name="Group 52"/>
            <p:cNvGrpSpPr/>
            <p:nvPr/>
          </p:nvGrpSpPr>
          <p:grpSpPr>
            <a:xfrm>
              <a:off x="1519" y="1163"/>
              <a:ext cx="1361" cy="589"/>
              <a:chOff x="1565" y="1026"/>
              <a:chExt cx="1361" cy="589"/>
            </a:xfrm>
          </p:grpSpPr>
          <p:sp>
            <p:nvSpPr>
              <p:cNvPr id="44086" name="AutoShape 43"/>
              <p:cNvSpPr/>
              <p:nvPr/>
            </p:nvSpPr>
            <p:spPr>
              <a:xfrm>
                <a:off x="1565" y="1026"/>
                <a:ext cx="1089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收款记账凭证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87" name="AutoShape 46"/>
              <p:cNvSpPr/>
              <p:nvPr/>
            </p:nvSpPr>
            <p:spPr>
              <a:xfrm>
                <a:off x="1610" y="1071"/>
                <a:ext cx="1089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收款记账凭证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88" name="AutoShape 47"/>
              <p:cNvSpPr/>
              <p:nvPr/>
            </p:nvSpPr>
            <p:spPr>
              <a:xfrm>
                <a:off x="1655" y="1117"/>
                <a:ext cx="1089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收款记账凭证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89" name="AutoShape 48"/>
              <p:cNvSpPr/>
              <p:nvPr/>
            </p:nvSpPr>
            <p:spPr>
              <a:xfrm>
                <a:off x="1701" y="1162"/>
                <a:ext cx="1089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收款记账凭证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90" name="AutoShape 49"/>
              <p:cNvSpPr/>
              <p:nvPr/>
            </p:nvSpPr>
            <p:spPr>
              <a:xfrm>
                <a:off x="1746" y="1207"/>
                <a:ext cx="1089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收款记账凭证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91" name="AutoShape 50"/>
              <p:cNvSpPr/>
              <p:nvPr/>
            </p:nvSpPr>
            <p:spPr>
              <a:xfrm>
                <a:off x="1791" y="1253"/>
                <a:ext cx="1089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收款记账凭证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92" name="AutoShape 51"/>
              <p:cNvSpPr/>
              <p:nvPr/>
            </p:nvSpPr>
            <p:spPr>
              <a:xfrm>
                <a:off x="1837" y="1298"/>
                <a:ext cx="1089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收款记账凭证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4070" name="Group 53"/>
            <p:cNvGrpSpPr/>
            <p:nvPr/>
          </p:nvGrpSpPr>
          <p:grpSpPr>
            <a:xfrm>
              <a:off x="1519" y="1934"/>
              <a:ext cx="1361" cy="589"/>
              <a:chOff x="1565" y="1026"/>
              <a:chExt cx="1361" cy="589"/>
            </a:xfrm>
          </p:grpSpPr>
          <p:sp>
            <p:nvSpPr>
              <p:cNvPr id="44079" name="AutoShape 54"/>
              <p:cNvSpPr/>
              <p:nvPr/>
            </p:nvSpPr>
            <p:spPr>
              <a:xfrm>
                <a:off x="1565" y="1026"/>
                <a:ext cx="1089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收款记账凭证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80" name="AutoShape 55"/>
              <p:cNvSpPr/>
              <p:nvPr/>
            </p:nvSpPr>
            <p:spPr>
              <a:xfrm>
                <a:off x="1610" y="1071"/>
                <a:ext cx="1089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收款记账凭证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81" name="AutoShape 56"/>
              <p:cNvSpPr/>
              <p:nvPr/>
            </p:nvSpPr>
            <p:spPr>
              <a:xfrm>
                <a:off x="1655" y="1117"/>
                <a:ext cx="1089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收款记账凭证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82" name="AutoShape 57"/>
              <p:cNvSpPr/>
              <p:nvPr/>
            </p:nvSpPr>
            <p:spPr>
              <a:xfrm>
                <a:off x="1701" y="1162"/>
                <a:ext cx="1089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收款记账凭证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83" name="AutoShape 58"/>
              <p:cNvSpPr/>
              <p:nvPr/>
            </p:nvSpPr>
            <p:spPr>
              <a:xfrm>
                <a:off x="1746" y="1207"/>
                <a:ext cx="1089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收款记账凭证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84" name="AutoShape 59"/>
              <p:cNvSpPr/>
              <p:nvPr/>
            </p:nvSpPr>
            <p:spPr>
              <a:xfrm>
                <a:off x="1791" y="1253"/>
                <a:ext cx="1089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收款记账凭证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85" name="AutoShape 60"/>
              <p:cNvSpPr/>
              <p:nvPr/>
            </p:nvSpPr>
            <p:spPr>
              <a:xfrm>
                <a:off x="1837" y="1298"/>
                <a:ext cx="1089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付款记账凭证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4071" name="Group 61"/>
            <p:cNvGrpSpPr/>
            <p:nvPr/>
          </p:nvGrpSpPr>
          <p:grpSpPr>
            <a:xfrm>
              <a:off x="1519" y="2705"/>
              <a:ext cx="1361" cy="589"/>
              <a:chOff x="1565" y="1026"/>
              <a:chExt cx="1361" cy="589"/>
            </a:xfrm>
          </p:grpSpPr>
          <p:sp>
            <p:nvSpPr>
              <p:cNvPr id="44072" name="AutoShape 62"/>
              <p:cNvSpPr/>
              <p:nvPr/>
            </p:nvSpPr>
            <p:spPr>
              <a:xfrm>
                <a:off x="1565" y="1026"/>
                <a:ext cx="1089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收款记账凭证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73" name="AutoShape 63"/>
              <p:cNvSpPr/>
              <p:nvPr/>
            </p:nvSpPr>
            <p:spPr>
              <a:xfrm>
                <a:off x="1610" y="1071"/>
                <a:ext cx="1089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收款记账凭证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74" name="AutoShape 64"/>
              <p:cNvSpPr/>
              <p:nvPr/>
            </p:nvSpPr>
            <p:spPr>
              <a:xfrm>
                <a:off x="1655" y="1117"/>
                <a:ext cx="1089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收款记账凭证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75" name="AutoShape 65"/>
              <p:cNvSpPr/>
              <p:nvPr/>
            </p:nvSpPr>
            <p:spPr>
              <a:xfrm>
                <a:off x="1701" y="1162"/>
                <a:ext cx="1089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收款记账凭证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76" name="AutoShape 66"/>
              <p:cNvSpPr/>
              <p:nvPr/>
            </p:nvSpPr>
            <p:spPr>
              <a:xfrm>
                <a:off x="1746" y="1207"/>
                <a:ext cx="1089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收款记账凭证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77" name="AutoShape 67"/>
              <p:cNvSpPr/>
              <p:nvPr/>
            </p:nvSpPr>
            <p:spPr>
              <a:xfrm>
                <a:off x="1791" y="1253"/>
                <a:ext cx="1089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收款记账凭证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78" name="AutoShape 68"/>
              <p:cNvSpPr/>
              <p:nvPr/>
            </p:nvSpPr>
            <p:spPr>
              <a:xfrm>
                <a:off x="1837" y="1298"/>
                <a:ext cx="1089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转账记账凭证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8" name="Group 91"/>
          <p:cNvGrpSpPr/>
          <p:nvPr/>
        </p:nvGrpSpPr>
        <p:grpSpPr>
          <a:xfrm>
            <a:off x="4284663" y="1052513"/>
            <a:ext cx="2376487" cy="1511300"/>
            <a:chOff x="2835" y="935"/>
            <a:chExt cx="1497" cy="952"/>
          </a:xfrm>
        </p:grpSpPr>
        <p:grpSp>
          <p:nvGrpSpPr>
            <p:cNvPr id="3" name="Group 78"/>
            <p:cNvGrpSpPr/>
            <p:nvPr/>
          </p:nvGrpSpPr>
          <p:grpSpPr>
            <a:xfrm>
              <a:off x="3061" y="935"/>
              <a:ext cx="1225" cy="453"/>
              <a:chOff x="3061" y="1299"/>
              <a:chExt cx="1225" cy="453"/>
            </a:xfrm>
          </p:grpSpPr>
          <p:sp>
            <p:nvSpPr>
              <p:cNvPr id="44065" name="AutoShape 70"/>
              <p:cNvSpPr/>
              <p:nvPr/>
            </p:nvSpPr>
            <p:spPr>
              <a:xfrm>
                <a:off x="3061" y="1299"/>
                <a:ext cx="1089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收款记账凭证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66" name="AutoShape 71"/>
              <p:cNvSpPr/>
              <p:nvPr/>
            </p:nvSpPr>
            <p:spPr>
              <a:xfrm>
                <a:off x="3106" y="1344"/>
                <a:ext cx="1089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收款记账凭证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67" name="AutoShape 72"/>
              <p:cNvSpPr/>
              <p:nvPr/>
            </p:nvSpPr>
            <p:spPr>
              <a:xfrm>
                <a:off x="3151" y="1390"/>
                <a:ext cx="1089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收款记账凭证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68" name="AutoShape 73"/>
              <p:cNvSpPr/>
              <p:nvPr/>
            </p:nvSpPr>
            <p:spPr>
              <a:xfrm>
                <a:off x="3197" y="1435"/>
                <a:ext cx="1089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现金收款凭证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4058" name="Group 79"/>
            <p:cNvGrpSpPr/>
            <p:nvPr/>
          </p:nvGrpSpPr>
          <p:grpSpPr>
            <a:xfrm>
              <a:off x="3107" y="1434"/>
              <a:ext cx="1225" cy="453"/>
              <a:chOff x="3061" y="1299"/>
              <a:chExt cx="1225" cy="453"/>
            </a:xfrm>
          </p:grpSpPr>
          <p:sp>
            <p:nvSpPr>
              <p:cNvPr id="44061" name="AutoShape 80"/>
              <p:cNvSpPr/>
              <p:nvPr/>
            </p:nvSpPr>
            <p:spPr>
              <a:xfrm>
                <a:off x="3061" y="1299"/>
                <a:ext cx="1089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收款记账凭证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62" name="AutoShape 81"/>
              <p:cNvSpPr/>
              <p:nvPr/>
            </p:nvSpPr>
            <p:spPr>
              <a:xfrm>
                <a:off x="3106" y="1344"/>
                <a:ext cx="1089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收款记账凭证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63" name="AutoShape 82"/>
              <p:cNvSpPr/>
              <p:nvPr/>
            </p:nvSpPr>
            <p:spPr>
              <a:xfrm>
                <a:off x="3151" y="1390"/>
                <a:ext cx="1089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收款记账凭证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64" name="AutoShape 83"/>
              <p:cNvSpPr/>
              <p:nvPr/>
            </p:nvSpPr>
            <p:spPr>
              <a:xfrm>
                <a:off x="3197" y="1435"/>
                <a:ext cx="1089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银行收款凭证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" name="Line 84"/>
            <p:cNvSpPr/>
            <p:nvPr/>
          </p:nvSpPr>
          <p:spPr>
            <a:xfrm>
              <a:off x="2835" y="1616"/>
              <a:ext cx="363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44060" name="Line 85"/>
            <p:cNvSpPr/>
            <p:nvPr/>
          </p:nvSpPr>
          <p:spPr>
            <a:xfrm flipV="1">
              <a:off x="2835" y="1253"/>
              <a:ext cx="363" cy="272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</p:grpSp>
      <p:sp>
        <p:nvSpPr>
          <p:cNvPr id="5" name="AutoShape 26"/>
          <p:cNvSpPr/>
          <p:nvPr/>
        </p:nvSpPr>
        <p:spPr>
          <a:xfrm flipH="1">
            <a:off x="6661150" y="2925763"/>
            <a:ext cx="288925" cy="865187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CCFF99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Group 92"/>
          <p:cNvGrpSpPr/>
          <p:nvPr/>
        </p:nvGrpSpPr>
        <p:grpSpPr>
          <a:xfrm>
            <a:off x="4284663" y="2636838"/>
            <a:ext cx="2376487" cy="1511300"/>
            <a:chOff x="2835" y="935"/>
            <a:chExt cx="1497" cy="952"/>
          </a:xfrm>
        </p:grpSpPr>
        <p:grpSp>
          <p:nvGrpSpPr>
            <p:cNvPr id="44045" name="Group 93"/>
            <p:cNvGrpSpPr/>
            <p:nvPr/>
          </p:nvGrpSpPr>
          <p:grpSpPr>
            <a:xfrm>
              <a:off x="3061" y="935"/>
              <a:ext cx="1225" cy="453"/>
              <a:chOff x="3061" y="1299"/>
              <a:chExt cx="1225" cy="453"/>
            </a:xfrm>
          </p:grpSpPr>
          <p:sp>
            <p:nvSpPr>
              <p:cNvPr id="44053" name="AutoShape 94"/>
              <p:cNvSpPr/>
              <p:nvPr/>
            </p:nvSpPr>
            <p:spPr>
              <a:xfrm>
                <a:off x="3061" y="1299"/>
                <a:ext cx="1089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收款记账凭证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54" name="AutoShape 95"/>
              <p:cNvSpPr/>
              <p:nvPr/>
            </p:nvSpPr>
            <p:spPr>
              <a:xfrm>
                <a:off x="3106" y="1344"/>
                <a:ext cx="1089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收款记账凭证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55" name="AutoShape 96"/>
              <p:cNvSpPr/>
              <p:nvPr/>
            </p:nvSpPr>
            <p:spPr>
              <a:xfrm>
                <a:off x="3151" y="1390"/>
                <a:ext cx="1089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收款记账凭证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" name="AutoShape 97"/>
              <p:cNvSpPr/>
              <p:nvPr/>
            </p:nvSpPr>
            <p:spPr>
              <a:xfrm>
                <a:off x="3197" y="1435"/>
                <a:ext cx="1089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现金付款凭证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4046" name="Group 98"/>
            <p:cNvGrpSpPr/>
            <p:nvPr/>
          </p:nvGrpSpPr>
          <p:grpSpPr>
            <a:xfrm>
              <a:off x="3107" y="1434"/>
              <a:ext cx="1225" cy="453"/>
              <a:chOff x="3061" y="1299"/>
              <a:chExt cx="1225" cy="453"/>
            </a:xfrm>
          </p:grpSpPr>
          <p:sp>
            <p:nvSpPr>
              <p:cNvPr id="44049" name="AutoShape 99"/>
              <p:cNvSpPr/>
              <p:nvPr/>
            </p:nvSpPr>
            <p:spPr>
              <a:xfrm>
                <a:off x="3061" y="1299"/>
                <a:ext cx="1089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收款记账凭证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50" name="AutoShape 100"/>
              <p:cNvSpPr/>
              <p:nvPr/>
            </p:nvSpPr>
            <p:spPr>
              <a:xfrm>
                <a:off x="3106" y="1344"/>
                <a:ext cx="1089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收款记账凭证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51" name="AutoShape 101"/>
              <p:cNvSpPr/>
              <p:nvPr/>
            </p:nvSpPr>
            <p:spPr>
              <a:xfrm>
                <a:off x="3151" y="1390"/>
                <a:ext cx="1089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收款记账凭证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52" name="AutoShape 102"/>
              <p:cNvSpPr/>
              <p:nvPr/>
            </p:nvSpPr>
            <p:spPr>
              <a:xfrm>
                <a:off x="3197" y="1435"/>
                <a:ext cx="1089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银行付款凭证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4047" name="Line 103"/>
            <p:cNvSpPr/>
            <p:nvPr/>
          </p:nvSpPr>
          <p:spPr>
            <a:xfrm>
              <a:off x="2835" y="1616"/>
              <a:ext cx="363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44048" name="Line 104"/>
            <p:cNvSpPr/>
            <p:nvPr/>
          </p:nvSpPr>
          <p:spPr>
            <a:xfrm flipV="1">
              <a:off x="2835" y="1253"/>
              <a:ext cx="363" cy="272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</p:grpSp>
      <p:sp>
        <p:nvSpPr>
          <p:cNvPr id="44137" name="Line 105"/>
          <p:cNvSpPr/>
          <p:nvPr/>
        </p:nvSpPr>
        <p:spPr>
          <a:xfrm flipV="1">
            <a:off x="4427538" y="4724400"/>
            <a:ext cx="2592387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44138" name="Rectangle 106"/>
          <p:cNvSpPr/>
          <p:nvPr/>
        </p:nvSpPr>
        <p:spPr>
          <a:xfrm>
            <a:off x="611188" y="5949950"/>
            <a:ext cx="7993062" cy="5794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l" eaLnBrk="1" hangingPunct="1">
              <a:spcBef>
                <a:spcPct val="2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</a:rPr>
              <a:t>★汇总记账凭证、科目汇总表有专门编号方法。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139" name="Rectangle 107"/>
          <p:cNvSpPr/>
          <p:nvPr/>
        </p:nvSpPr>
        <p:spPr>
          <a:xfrm>
            <a:off x="611188" y="5300663"/>
            <a:ext cx="7993062" cy="5794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l" eaLnBrk="1" hangingPunct="1">
              <a:spcBef>
                <a:spcPct val="2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★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</a:rPr>
              <a:t>各种凭证每月从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</a:rPr>
              <a:t>1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</a:rPr>
              <a:t>号编起，至最后一号止。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2000"/>
                                        <p:tgtEl>
                                          <p:spTgt spid="4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1000"/>
                                        <p:tgtEl>
                                          <p:spTgt spid="4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1000"/>
                                        <p:tgtEl>
                                          <p:spTgt spid="4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2000"/>
                                        <p:tgtEl>
                                          <p:spTgt spid="4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2000"/>
                                        <p:tgtEl>
                                          <p:spTgt spid="4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6" grpId="0" animBg="1"/>
      <p:bldP spid="44057" grpId="0" animBg="1"/>
      <p:bldP spid="44059" grpId="0" animBg="1"/>
      <p:bldP spid="5" grpId="0" animBg="1"/>
      <p:bldP spid="44138" grpId="0"/>
      <p:bldP spid="4413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2"/>
          <p:cNvSpPr>
            <a:spLocks noGrp="1"/>
          </p:cNvSpPr>
          <p:nvPr>
            <p:ph type="subTitle" idx="1"/>
          </p:nvPr>
        </p:nvSpPr>
        <p:spPr>
          <a:xfrm>
            <a:off x="395605" y="830580"/>
            <a:ext cx="7454900" cy="727075"/>
          </a:xfrm>
        </p:spPr>
        <p:txBody>
          <a:bodyPr vert="horz" wrap="square" lIns="91440" tIns="45720" rIns="91440" bIns="45720" anchor="t"/>
          <a:p>
            <a:pPr algn="l" eaLnBrk="1" hangingPunct="1"/>
            <a:r>
              <a:rPr kumimoji="1" lang="zh-CN" altLang="en-US" sz="2400" b="1" dirty="0">
                <a:latin typeface="华文楷体" panose="02010600040101010101" charset="-122"/>
                <a:ea typeface="华文楷体" panose="02010600040101010101" charset="-122"/>
                <a:cs typeface="+mn-cs"/>
              </a:rPr>
              <a:t>三、记账凭证的审核</a:t>
            </a:r>
            <a:endParaRPr kumimoji="1" lang="zh-CN" altLang="en-US" sz="2400" b="1" dirty="0">
              <a:solidFill>
                <a:srgbClr val="6600FF"/>
              </a:solidFill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</p:txBody>
      </p:sp>
      <p:sp>
        <p:nvSpPr>
          <p:cNvPr id="45059" name="Rectangle 9"/>
          <p:cNvSpPr/>
          <p:nvPr/>
        </p:nvSpPr>
        <p:spPr>
          <a:xfrm>
            <a:off x="395288" y="1989138"/>
            <a:ext cx="8351837" cy="331152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/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转账记账凭证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eaLnBrk="1" hangingPunct="1">
              <a:spcBef>
                <a:spcPct val="2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200×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日                 凭证编号      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7213" name="Group 109"/>
          <p:cNvGraphicFramePr>
            <a:graphicFrameLocks noGrp="1"/>
          </p:cNvGraphicFramePr>
          <p:nvPr/>
        </p:nvGraphicFramePr>
        <p:xfrm>
          <a:off x="611188" y="2860675"/>
          <a:ext cx="7847013" cy="2308225"/>
        </p:xfrm>
        <a:graphic>
          <a:graphicData uri="http://schemas.openxmlformats.org/drawingml/2006/table">
            <a:tbl>
              <a:tblPr/>
              <a:tblGrid>
                <a:gridCol w="1223962"/>
                <a:gridCol w="1584325"/>
                <a:gridCol w="1152525"/>
                <a:gridCol w="1152525"/>
                <a:gridCol w="1152525"/>
                <a:gridCol w="863600"/>
                <a:gridCol w="717550"/>
              </a:tblGrid>
              <a:tr h="2889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摘    要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借方科目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贷方科目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金额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记账符号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54013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总账科目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明细科目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总账科目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明细科目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vMerge="1">
                  <a:tcPr/>
                </a:tc>
                <a:tc vMerge="1">
                  <a:tcPr/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结转成本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主营业务成本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库存商品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8 200    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附单据  张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合           计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8 200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45110" name="Line 64"/>
          <p:cNvSpPr/>
          <p:nvPr/>
        </p:nvSpPr>
        <p:spPr>
          <a:xfrm>
            <a:off x="7162800" y="2779713"/>
            <a:ext cx="12969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111" name="Rectangle 65"/>
          <p:cNvSpPr/>
          <p:nvPr/>
        </p:nvSpPr>
        <p:spPr>
          <a:xfrm>
            <a:off x="395288" y="5302250"/>
            <a:ext cx="8353425" cy="50482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/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会计主管人员：             记账：             稽核：               制单：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70" name="AutoShape 66"/>
          <p:cNvSpPr/>
          <p:nvPr/>
        </p:nvSpPr>
        <p:spPr>
          <a:xfrm>
            <a:off x="5435600" y="4005263"/>
            <a:ext cx="1368425" cy="792162"/>
          </a:xfrm>
          <a:prstGeom prst="wedgeRoundRectCallout">
            <a:avLst>
              <a:gd name="adj1" fmla="val 83412"/>
              <a:gd name="adj2" fmla="val -60819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algn="l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金额计算是否准确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71" name="AutoShape 67"/>
          <p:cNvSpPr/>
          <p:nvPr/>
        </p:nvSpPr>
        <p:spPr>
          <a:xfrm>
            <a:off x="250825" y="3932238"/>
            <a:ext cx="1368425" cy="792162"/>
          </a:xfrm>
          <a:prstGeom prst="wedgeRoundRectCallout">
            <a:avLst>
              <a:gd name="adj1" fmla="val 45824"/>
              <a:gd name="adj2" fmla="val 64227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algn="l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所附单据是否相符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72" name="AutoShape 68"/>
          <p:cNvSpPr/>
          <p:nvPr/>
        </p:nvSpPr>
        <p:spPr>
          <a:xfrm>
            <a:off x="4932363" y="5661025"/>
            <a:ext cx="2447925" cy="503238"/>
          </a:xfrm>
          <a:prstGeom prst="wedgeRoundRectCallout">
            <a:avLst>
              <a:gd name="adj1" fmla="val 3565"/>
              <a:gd name="adj2" fmla="val 23815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algn="l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有关人员是否签章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75" name="AutoShape 71"/>
          <p:cNvSpPr/>
          <p:nvPr/>
        </p:nvSpPr>
        <p:spPr>
          <a:xfrm>
            <a:off x="755650" y="1916113"/>
            <a:ext cx="1728788" cy="792162"/>
          </a:xfrm>
          <a:prstGeom prst="wedgeRoundRectCallout">
            <a:avLst>
              <a:gd name="adj1" fmla="val 24931"/>
              <a:gd name="adj2" fmla="val 5310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有关项目是否填写齐全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73"/>
          <p:cNvGrpSpPr/>
          <p:nvPr/>
        </p:nvGrpSpPr>
        <p:grpSpPr>
          <a:xfrm>
            <a:off x="3184525" y="4005263"/>
            <a:ext cx="1387475" cy="792162"/>
            <a:chOff x="2006" y="2523"/>
            <a:chExt cx="874" cy="499"/>
          </a:xfrm>
        </p:grpSpPr>
        <p:sp>
          <p:nvSpPr>
            <p:cNvPr id="45117" name="AutoShape 74"/>
            <p:cNvSpPr/>
            <p:nvPr/>
          </p:nvSpPr>
          <p:spPr>
            <a:xfrm>
              <a:off x="2018" y="2523"/>
              <a:ext cx="862" cy="499"/>
            </a:xfrm>
            <a:prstGeom prst="wedgeRoundRectCallout">
              <a:avLst>
                <a:gd name="adj1" fmla="val -83644"/>
                <a:gd name="adj2" fmla="val -51204"/>
                <a:gd name="adj3" fmla="val 16667"/>
              </a:avLst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algn="l" eaLnBrk="1" hangingPunct="1"/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118" name="AutoShape 75"/>
            <p:cNvSpPr/>
            <p:nvPr/>
          </p:nvSpPr>
          <p:spPr>
            <a:xfrm>
              <a:off x="2018" y="2523"/>
              <a:ext cx="862" cy="499"/>
            </a:xfrm>
            <a:prstGeom prst="wedgeRoundRectCallout">
              <a:avLst>
                <a:gd name="adj1" fmla="val 86194"/>
                <a:gd name="adj2" fmla="val -48796"/>
                <a:gd name="adj3" fmla="val 16667"/>
              </a:avLst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algn="l" eaLnBrk="1" hangingPunct="1"/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科目运用是否正确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119" name="AutoShape 76"/>
            <p:cNvSpPr/>
            <p:nvPr/>
          </p:nvSpPr>
          <p:spPr>
            <a:xfrm>
              <a:off x="2006" y="2614"/>
              <a:ext cx="136" cy="136"/>
            </a:xfrm>
            <a:prstGeom prst="wedgeRoundRectCallout">
              <a:avLst>
                <a:gd name="adj1" fmla="val 19116"/>
                <a:gd name="adj2" fmla="val 25000"/>
                <a:gd name="adj3" fmla="val 16667"/>
              </a:avLst>
            </a:prstGeom>
            <a:solidFill>
              <a:srgbClr val="FFCCFF"/>
            </a:solidFill>
            <a:ln w="9525">
              <a:noFill/>
            </a:ln>
          </p:spPr>
          <p:txBody>
            <a:bodyPr/>
            <a:p>
              <a:pPr lvl="0" algn="l" eaLnBrk="1" hangingPunct="1"/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4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1000"/>
                                        <p:tgtEl>
                                          <p:spTgt spid="4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1000"/>
                                        <p:tgtEl>
                                          <p:spTgt spid="4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1000"/>
                                        <p:tgtEl>
                                          <p:spTgt spid="4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70" grpId="0" animBg="1"/>
      <p:bldP spid="47171" grpId="0" animBg="1"/>
      <p:bldP spid="47172" grpId="0" animBg="1"/>
      <p:bldP spid="4717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444625"/>
            <a:ext cx="7772400" cy="4114800"/>
          </a:xfrm>
        </p:spPr>
        <p:txBody>
          <a:bodyPr/>
          <a:p>
            <a:pPr marL="0" indent="0">
              <a:buNone/>
            </a:pP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</a:rPr>
              <a:t>一、会计凭证的设计</a:t>
            </a:r>
            <a:endParaRPr lang="zh-CN" altLang="en-US" sz="2400" b="1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会计凭证设计，就是根据被设计单位的实际情况，对凭证的种类、内容、用途、格式结构、传递程序等做出科学的规划、绘制出合理的规范的格式、以便于完整、及时、真实的记录经济活动提供所需要的信息载体。同时在设计会计凭证时，还需要考虑凭证的整理、审核、保管等问题。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遵循的基本原则：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清晰性原则、经济性原则、统一性原则；</a:t>
            </a:r>
            <a:endParaRPr lang="zh-CN" altLang="en-US" sz="200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有利于加强经济核算原则；</a:t>
            </a:r>
            <a:endParaRPr lang="zh-CN" altLang="en-US" sz="200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有利于内部控制原则；</a:t>
            </a:r>
            <a:endParaRPr lang="zh-CN" altLang="en-US" sz="200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适用性原则</a:t>
            </a:r>
            <a:endParaRPr lang="zh-CN" altLang="en-US" sz="200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6082" name="Rectangle 2"/>
          <p:cNvSpPr>
            <a:spLocks noGrp="1"/>
          </p:cNvSpPr>
          <p:nvPr/>
        </p:nvSpPr>
        <p:spPr>
          <a:xfrm>
            <a:off x="1295400" y="609600"/>
            <a:ext cx="7010400" cy="5873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</a:rPr>
              <a:t>第四节  会计凭证的传递与保管</a:t>
            </a:r>
            <a:endParaRPr lang="zh-CN" altLang="en-US" sz="3200" b="1" dirty="0">
              <a:solidFill>
                <a:srgbClr val="0000FF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xfrm>
            <a:off x="611505" y="827405"/>
            <a:ext cx="7992745" cy="1902460"/>
          </a:xfrm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</a:rPr>
              <a:t>二、会计凭证的传递</a:t>
            </a:r>
            <a:endParaRPr lang="zh-CN" altLang="en-US" sz="2400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1.会计凭证传递的含义</a:t>
            </a: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 eaLnBrk="1" hangingPunct="1">
              <a:buNone/>
            </a:pP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    会计凭证在会计主体内部有关人员之间办理业务手续的过程。</a:t>
            </a: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40995" y="2404745"/>
            <a:ext cx="8460740" cy="2593340"/>
            <a:chOff x="510" y="5738"/>
            <a:chExt cx="13324" cy="4084"/>
          </a:xfrm>
        </p:grpSpPr>
        <p:sp>
          <p:nvSpPr>
            <p:cNvPr id="46084" name="Rectangle 5"/>
            <p:cNvSpPr/>
            <p:nvPr/>
          </p:nvSpPr>
          <p:spPr>
            <a:xfrm>
              <a:off x="510" y="5738"/>
              <a:ext cx="13325" cy="4085"/>
            </a:xfrm>
            <a:prstGeom prst="rect">
              <a:avLst/>
            </a:prstGeom>
            <a:solidFill>
              <a:srgbClr val="CCFF99"/>
            </a:solidFill>
            <a:ln w="9525">
              <a:noFill/>
            </a:ln>
          </p:spPr>
          <p:txBody>
            <a:bodyPr/>
            <a:p>
              <a:pPr marL="342900" lvl="0" indent="-342900" algn="l" eaLnBrk="1" hangingPunct="1">
                <a:spcBef>
                  <a:spcPct val="2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            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34" name="AutoShape 6"/>
            <p:cNvSpPr/>
            <p:nvPr/>
          </p:nvSpPr>
          <p:spPr>
            <a:xfrm>
              <a:off x="3173" y="8008"/>
              <a:ext cx="1700" cy="1472"/>
            </a:xfrm>
            <a:prstGeom prst="wedgeEllipseCallout">
              <a:avLst>
                <a:gd name="adj1" fmla="val -10440"/>
                <a:gd name="adj2" fmla="val -6537"/>
              </a:avLst>
            </a:prstGeom>
            <a:solidFill>
              <a:srgbClr val="CCEC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填制人员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" name="Group 7"/>
            <p:cNvGrpSpPr/>
            <p:nvPr/>
          </p:nvGrpSpPr>
          <p:grpSpPr>
            <a:xfrm>
              <a:off x="793" y="7103"/>
              <a:ext cx="2690" cy="1132"/>
              <a:chOff x="567" y="2614"/>
              <a:chExt cx="1076" cy="453"/>
            </a:xfrm>
          </p:grpSpPr>
          <p:sp>
            <p:nvSpPr>
              <p:cNvPr id="46098" name="AutoShape 8"/>
              <p:cNvSpPr/>
              <p:nvPr/>
            </p:nvSpPr>
            <p:spPr>
              <a:xfrm>
                <a:off x="567" y="2614"/>
                <a:ext cx="968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099" name="AutoShape 9"/>
              <p:cNvSpPr/>
              <p:nvPr/>
            </p:nvSpPr>
            <p:spPr>
              <a:xfrm>
                <a:off x="606" y="2659"/>
                <a:ext cx="968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00" name="AutoShape 10"/>
              <p:cNvSpPr/>
              <p:nvPr/>
            </p:nvSpPr>
            <p:spPr>
              <a:xfrm>
                <a:off x="646" y="2705"/>
                <a:ext cx="968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01" name="AutoShape 11"/>
              <p:cNvSpPr/>
              <p:nvPr/>
            </p:nvSpPr>
            <p:spPr>
              <a:xfrm>
                <a:off x="675" y="2750"/>
                <a:ext cx="968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原始凭证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" name="Group 12"/>
            <p:cNvGrpSpPr/>
            <p:nvPr/>
          </p:nvGrpSpPr>
          <p:grpSpPr>
            <a:xfrm>
              <a:off x="793" y="8348"/>
              <a:ext cx="2805" cy="1162"/>
              <a:chOff x="612" y="3373"/>
              <a:chExt cx="1122" cy="465"/>
            </a:xfrm>
          </p:grpSpPr>
          <p:sp>
            <p:nvSpPr>
              <p:cNvPr id="46094" name="AutoShape 13"/>
              <p:cNvSpPr/>
              <p:nvPr/>
            </p:nvSpPr>
            <p:spPr>
              <a:xfrm>
                <a:off x="612" y="3373"/>
                <a:ext cx="1008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095" name="AutoShape 14"/>
              <p:cNvSpPr/>
              <p:nvPr/>
            </p:nvSpPr>
            <p:spPr>
              <a:xfrm>
                <a:off x="657" y="3430"/>
                <a:ext cx="1008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096" name="AutoShape 15"/>
              <p:cNvSpPr/>
              <p:nvPr/>
            </p:nvSpPr>
            <p:spPr>
              <a:xfrm>
                <a:off x="695" y="3476"/>
                <a:ext cx="1008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097" name="AutoShape 16"/>
              <p:cNvSpPr/>
              <p:nvPr/>
            </p:nvSpPr>
            <p:spPr>
              <a:xfrm>
                <a:off x="726" y="3521"/>
                <a:ext cx="1008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8145" name="AutoShape 17"/>
            <p:cNvSpPr/>
            <p:nvPr/>
          </p:nvSpPr>
          <p:spPr>
            <a:xfrm>
              <a:off x="4960" y="8575"/>
              <a:ext cx="1050" cy="340"/>
            </a:xfrm>
            <a:prstGeom prst="rightArrow">
              <a:avLst>
                <a:gd name="adj1" fmla="val 50000"/>
                <a:gd name="adj2" fmla="val 77205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46" name="AutoShape 18"/>
            <p:cNvSpPr/>
            <p:nvPr/>
          </p:nvSpPr>
          <p:spPr>
            <a:xfrm>
              <a:off x="6123" y="8008"/>
              <a:ext cx="1700" cy="1472"/>
            </a:xfrm>
            <a:prstGeom prst="wedgeEllipseCallout">
              <a:avLst>
                <a:gd name="adj1" fmla="val -10440"/>
                <a:gd name="adj2" fmla="val -6537"/>
              </a:avLst>
            </a:prstGeom>
            <a:solidFill>
              <a:srgbClr val="CCEC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出纳人员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47" name="AutoShape 19"/>
            <p:cNvSpPr/>
            <p:nvPr/>
          </p:nvSpPr>
          <p:spPr>
            <a:xfrm>
              <a:off x="7908" y="8575"/>
              <a:ext cx="1050" cy="340"/>
            </a:xfrm>
            <a:prstGeom prst="rightArrow">
              <a:avLst>
                <a:gd name="adj1" fmla="val 50000"/>
                <a:gd name="adj2" fmla="val 77205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48" name="AutoShape 20"/>
            <p:cNvSpPr/>
            <p:nvPr/>
          </p:nvSpPr>
          <p:spPr>
            <a:xfrm>
              <a:off x="8958" y="8008"/>
              <a:ext cx="1700" cy="1472"/>
            </a:xfrm>
            <a:prstGeom prst="wedgeEllipseCallout">
              <a:avLst>
                <a:gd name="adj1" fmla="val -10440"/>
                <a:gd name="adj2" fmla="val -6537"/>
              </a:avLst>
            </a:prstGeom>
            <a:solidFill>
              <a:srgbClr val="CCEC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审核人员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49" name="AutoShape 21"/>
            <p:cNvSpPr/>
            <p:nvPr/>
          </p:nvSpPr>
          <p:spPr>
            <a:xfrm>
              <a:off x="10773" y="8575"/>
              <a:ext cx="1050" cy="340"/>
            </a:xfrm>
            <a:prstGeom prst="rightArrow">
              <a:avLst>
                <a:gd name="adj1" fmla="val 50000"/>
                <a:gd name="adj2" fmla="val 77205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50" name="AutoShape 22"/>
            <p:cNvSpPr/>
            <p:nvPr/>
          </p:nvSpPr>
          <p:spPr>
            <a:xfrm>
              <a:off x="11823" y="8008"/>
              <a:ext cx="1700" cy="1472"/>
            </a:xfrm>
            <a:prstGeom prst="wedgeEllipseCallout">
              <a:avLst>
                <a:gd name="adj1" fmla="val -10440"/>
                <a:gd name="adj2" fmla="val -6537"/>
              </a:avLst>
            </a:prstGeom>
            <a:solidFill>
              <a:srgbClr val="CCEC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记账人员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/>
          </p:cNvSpPr>
          <p:nvPr>
            <p:ph type="subTitle" idx="1"/>
          </p:nvPr>
        </p:nvSpPr>
        <p:spPr>
          <a:xfrm>
            <a:off x="611505" y="549275"/>
            <a:ext cx="7848600" cy="1552575"/>
          </a:xfrm>
        </p:spPr>
        <p:txBody>
          <a:bodyPr vert="horz" wrap="square" lIns="91440" tIns="45720" rIns="91440" bIns="45720" anchor="t"/>
          <a:p>
            <a:pPr algn="l" eaLnBrk="1" hangingPunct="1"/>
            <a:r>
              <a:rPr kumimoji="1" lang="zh-CN" altLang="en-US" sz="2000" dirty="0">
                <a:latin typeface="华文楷体" panose="02010600040101010101" charset="-122"/>
                <a:ea typeface="华文楷体" panose="02010600040101010101" charset="-122"/>
                <a:cs typeface="+mn-cs"/>
              </a:rPr>
              <a:t>2. 会计凭证传递的内容</a:t>
            </a:r>
            <a:endParaRPr kumimoji="1" lang="zh-CN" altLang="en-US" sz="2000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  <a:p>
            <a:pPr algn="l" eaLnBrk="1" hangingPunct="1"/>
            <a:r>
              <a:rPr kumimoji="1" lang="zh-CN" altLang="en-US" sz="20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    ●</a:t>
            </a:r>
            <a:r>
              <a:rPr kumimoji="1" lang="zh-CN" altLang="en-US" sz="2000" dirty="0">
                <a:latin typeface="华文楷体" panose="02010600040101010101" charset="-122"/>
                <a:ea typeface="华文楷体" panose="02010600040101010101" charset="-122"/>
                <a:cs typeface="+mn-cs"/>
              </a:rPr>
              <a:t>有序的传递路线</a:t>
            </a:r>
            <a:endParaRPr kumimoji="1" lang="en-US" altLang="zh-CN" sz="2000" dirty="0"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  <a:p>
            <a:pPr algn="l" eaLnBrk="1" hangingPunct="1"/>
            <a:r>
              <a:rPr kumimoji="1" lang="zh-CN" altLang="en-US" sz="20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    ●</a:t>
            </a:r>
            <a:r>
              <a:rPr kumimoji="1" lang="zh-CN" altLang="en-US" sz="2000" dirty="0">
                <a:latin typeface="华文楷体" panose="02010600040101010101" charset="-122"/>
                <a:ea typeface="华文楷体" panose="02010600040101010101" charset="-122"/>
                <a:cs typeface="+mn-cs"/>
              </a:rPr>
              <a:t>合理的传递时间</a:t>
            </a:r>
            <a:endParaRPr kumimoji="1" lang="en-US" altLang="zh-CN" sz="2000" dirty="0"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  <a:p>
            <a:pPr algn="l" eaLnBrk="1" hangingPunct="1"/>
            <a:r>
              <a:rPr kumimoji="1" lang="zh-CN" altLang="en-US" sz="20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    ●</a:t>
            </a:r>
            <a:r>
              <a:rPr kumimoji="1" lang="zh-CN" altLang="en-US" sz="2000" dirty="0">
                <a:latin typeface="华文楷体" panose="02010600040101010101" charset="-122"/>
                <a:ea typeface="华文楷体" panose="02010600040101010101" charset="-122"/>
                <a:cs typeface="+mn-cs"/>
              </a:rPr>
              <a:t>严密的传递手续</a:t>
            </a:r>
            <a:endParaRPr kumimoji="1" lang="zh-CN" altLang="en-US" sz="2000" dirty="0"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41630" y="2280920"/>
            <a:ext cx="8460740" cy="2593340"/>
            <a:chOff x="510" y="4833"/>
            <a:chExt cx="13324" cy="4084"/>
          </a:xfrm>
        </p:grpSpPr>
        <p:grpSp>
          <p:nvGrpSpPr>
            <p:cNvPr id="47107" name="Group 52"/>
            <p:cNvGrpSpPr/>
            <p:nvPr/>
          </p:nvGrpSpPr>
          <p:grpSpPr>
            <a:xfrm>
              <a:off x="510" y="4833"/>
              <a:ext cx="13325" cy="4085"/>
              <a:chOff x="204" y="1933"/>
              <a:chExt cx="5330" cy="1634"/>
            </a:xfrm>
          </p:grpSpPr>
          <p:sp>
            <p:nvSpPr>
              <p:cNvPr id="47111" name="Rectangle 34"/>
              <p:cNvSpPr/>
              <p:nvPr/>
            </p:nvSpPr>
            <p:spPr>
              <a:xfrm>
                <a:off x="204" y="1933"/>
                <a:ext cx="5330" cy="1634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</a:ln>
            </p:spPr>
            <p:txBody>
              <a:bodyPr/>
              <a:p>
                <a:pPr marL="342900" lvl="0" indent="-342900" algn="l" eaLnBrk="1" hangingPunct="1">
                  <a:spcBef>
                    <a:spcPct val="2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                                 </a:t>
                </a:r>
                <a:endPara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12" name="AutoShape 35"/>
              <p:cNvSpPr/>
              <p:nvPr/>
            </p:nvSpPr>
            <p:spPr>
              <a:xfrm>
                <a:off x="1269" y="2841"/>
                <a:ext cx="680" cy="589"/>
              </a:xfrm>
              <a:prstGeom prst="wedgeEllipseCallout">
                <a:avLst>
                  <a:gd name="adj1" fmla="val -10440"/>
                  <a:gd name="adj2" fmla="val -6537"/>
                </a:avLst>
              </a:prstGeom>
              <a:solidFill>
                <a:srgbClr val="CCECFF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填制人员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7113" name="Group 36"/>
              <p:cNvGrpSpPr/>
              <p:nvPr/>
            </p:nvGrpSpPr>
            <p:grpSpPr>
              <a:xfrm>
                <a:off x="317" y="2479"/>
                <a:ext cx="1076" cy="453"/>
                <a:chOff x="567" y="2614"/>
                <a:chExt cx="1076" cy="453"/>
              </a:xfrm>
            </p:grpSpPr>
            <p:sp>
              <p:nvSpPr>
                <p:cNvPr id="47125" name="AutoShape 37"/>
                <p:cNvSpPr/>
                <p:nvPr/>
              </p:nvSpPr>
              <p:spPr>
                <a:xfrm>
                  <a:off x="567" y="2614"/>
                  <a:ext cx="968" cy="317"/>
                </a:xfrm>
                <a:prstGeom prst="wedgeRectCallout">
                  <a:avLst>
                    <a:gd name="adj1" fmla="val 39718"/>
                    <a:gd name="adj2" fmla="val -26657"/>
                  </a:avLst>
                </a:prstGeom>
                <a:solidFill>
                  <a:srgbClr val="FFFF99"/>
                </a:solidFill>
                <a:ln w="9525" cap="flat" cmpd="sng">
                  <a:solidFill>
                    <a:schemeClr val="tx1"/>
                  </a:solidFill>
                  <a:prstDash val="sysDot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pPr lvl="0" eaLnBrk="1" hangingPunct="1">
                    <a:lnSpc>
                      <a:spcPct val="120000"/>
                    </a:lnSpc>
                  </a:pPr>
                  <a:endPara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126" name="AutoShape 38"/>
                <p:cNvSpPr/>
                <p:nvPr/>
              </p:nvSpPr>
              <p:spPr>
                <a:xfrm>
                  <a:off x="606" y="2659"/>
                  <a:ext cx="968" cy="317"/>
                </a:xfrm>
                <a:prstGeom prst="wedgeRectCallout">
                  <a:avLst>
                    <a:gd name="adj1" fmla="val 39718"/>
                    <a:gd name="adj2" fmla="val -26657"/>
                  </a:avLst>
                </a:prstGeom>
                <a:solidFill>
                  <a:srgbClr val="FFFF99"/>
                </a:solidFill>
                <a:ln w="9525" cap="flat" cmpd="sng">
                  <a:solidFill>
                    <a:schemeClr val="tx1"/>
                  </a:solidFill>
                  <a:prstDash val="sysDot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pPr lvl="0" eaLnBrk="1" hangingPunct="1">
                    <a:lnSpc>
                      <a:spcPct val="120000"/>
                    </a:lnSpc>
                  </a:pPr>
                  <a:endPara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127" name="AutoShape 39"/>
                <p:cNvSpPr/>
                <p:nvPr/>
              </p:nvSpPr>
              <p:spPr>
                <a:xfrm>
                  <a:off x="646" y="2705"/>
                  <a:ext cx="968" cy="317"/>
                </a:xfrm>
                <a:prstGeom prst="wedgeRectCallout">
                  <a:avLst>
                    <a:gd name="adj1" fmla="val 39718"/>
                    <a:gd name="adj2" fmla="val -26657"/>
                  </a:avLst>
                </a:prstGeom>
                <a:solidFill>
                  <a:srgbClr val="FFFF99"/>
                </a:solidFill>
                <a:ln w="9525" cap="flat" cmpd="sng">
                  <a:solidFill>
                    <a:schemeClr val="tx1"/>
                  </a:solidFill>
                  <a:prstDash val="sysDot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pPr lvl="0" eaLnBrk="1" hangingPunct="1">
                    <a:lnSpc>
                      <a:spcPct val="120000"/>
                    </a:lnSpc>
                  </a:pPr>
                  <a:endPara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128" name="AutoShape 40"/>
                <p:cNvSpPr/>
                <p:nvPr/>
              </p:nvSpPr>
              <p:spPr>
                <a:xfrm>
                  <a:off x="675" y="2750"/>
                  <a:ext cx="968" cy="317"/>
                </a:xfrm>
                <a:prstGeom prst="wedgeRectCallout">
                  <a:avLst>
                    <a:gd name="adj1" fmla="val 39718"/>
                    <a:gd name="adj2" fmla="val -26657"/>
                  </a:avLst>
                </a:prstGeom>
                <a:solidFill>
                  <a:srgbClr val="FFFF99"/>
                </a:solidFill>
                <a:ln w="9525" cap="flat" cmpd="sng">
                  <a:solidFill>
                    <a:schemeClr val="tx1"/>
                  </a:solidFill>
                  <a:prstDash val="sysDot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pPr lvl="0" eaLnBrk="1" hangingPunct="1">
                    <a:lnSpc>
                      <a:spcPct val="120000"/>
                    </a:lnSpc>
                  </a:pPr>
                  <a:r>
                    <a:rPr lang="zh-CN" altLang="en-US" sz="20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原始凭证</a:t>
                  </a:r>
                  <a:endPara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7114" name="Group 41"/>
              <p:cNvGrpSpPr/>
              <p:nvPr/>
            </p:nvGrpSpPr>
            <p:grpSpPr>
              <a:xfrm>
                <a:off x="317" y="2977"/>
                <a:ext cx="1122" cy="465"/>
                <a:chOff x="612" y="3373"/>
                <a:chExt cx="1122" cy="465"/>
              </a:xfrm>
            </p:grpSpPr>
            <p:sp>
              <p:nvSpPr>
                <p:cNvPr id="47121" name="AutoShape 42"/>
                <p:cNvSpPr/>
                <p:nvPr/>
              </p:nvSpPr>
              <p:spPr>
                <a:xfrm>
                  <a:off x="612" y="3373"/>
                  <a:ext cx="1008" cy="317"/>
                </a:xfrm>
                <a:prstGeom prst="wedgeRectCallout">
                  <a:avLst>
                    <a:gd name="adj1" fmla="val 39718"/>
                    <a:gd name="adj2" fmla="val -26657"/>
                  </a:avLst>
                </a:prstGeom>
                <a:solidFill>
                  <a:srgbClr val="FFFF99"/>
                </a:solidFill>
                <a:ln w="9525" cap="flat" cmpd="sng">
                  <a:solidFill>
                    <a:schemeClr val="tx1"/>
                  </a:solidFill>
                  <a:prstDash val="sysDot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pPr lvl="0" eaLnBrk="1" hangingPunct="1">
                    <a:lnSpc>
                      <a:spcPct val="120000"/>
                    </a:lnSpc>
                  </a:pPr>
                  <a:r>
                    <a:rPr lang="zh-CN" altLang="en-US" sz="20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证</a:t>
                  </a:r>
                  <a:endPara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122" name="AutoShape 43"/>
                <p:cNvSpPr/>
                <p:nvPr/>
              </p:nvSpPr>
              <p:spPr>
                <a:xfrm>
                  <a:off x="657" y="3430"/>
                  <a:ext cx="1008" cy="317"/>
                </a:xfrm>
                <a:prstGeom prst="wedgeRectCallout">
                  <a:avLst>
                    <a:gd name="adj1" fmla="val 39718"/>
                    <a:gd name="adj2" fmla="val -26657"/>
                  </a:avLst>
                </a:prstGeom>
                <a:solidFill>
                  <a:srgbClr val="FFFF99"/>
                </a:solidFill>
                <a:ln w="9525" cap="flat" cmpd="sng">
                  <a:solidFill>
                    <a:schemeClr val="tx1"/>
                  </a:solidFill>
                  <a:prstDash val="sysDot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pPr lvl="0" eaLnBrk="1" hangingPunct="1">
                    <a:lnSpc>
                      <a:spcPct val="120000"/>
                    </a:lnSpc>
                  </a:pPr>
                  <a:r>
                    <a:rPr lang="zh-CN" altLang="en-US" sz="20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记账凭证</a:t>
                  </a:r>
                  <a:endPara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123" name="AutoShape 44"/>
                <p:cNvSpPr/>
                <p:nvPr/>
              </p:nvSpPr>
              <p:spPr>
                <a:xfrm>
                  <a:off x="695" y="3476"/>
                  <a:ext cx="1008" cy="317"/>
                </a:xfrm>
                <a:prstGeom prst="wedgeRectCallout">
                  <a:avLst>
                    <a:gd name="adj1" fmla="val 39718"/>
                    <a:gd name="adj2" fmla="val -26657"/>
                  </a:avLst>
                </a:prstGeom>
                <a:solidFill>
                  <a:srgbClr val="FFFF99"/>
                </a:solidFill>
                <a:ln w="9525" cap="flat" cmpd="sng">
                  <a:solidFill>
                    <a:schemeClr val="tx1"/>
                  </a:solidFill>
                  <a:prstDash val="sysDot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pPr lvl="0" eaLnBrk="1" hangingPunct="1">
                    <a:lnSpc>
                      <a:spcPct val="120000"/>
                    </a:lnSpc>
                  </a:pPr>
                  <a:r>
                    <a:rPr lang="zh-CN" altLang="en-US" sz="20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记账凭证</a:t>
                  </a:r>
                  <a:endPara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124" name="AutoShape 45"/>
                <p:cNvSpPr/>
                <p:nvPr/>
              </p:nvSpPr>
              <p:spPr>
                <a:xfrm>
                  <a:off x="726" y="3521"/>
                  <a:ext cx="1008" cy="317"/>
                </a:xfrm>
                <a:prstGeom prst="wedgeRectCallout">
                  <a:avLst>
                    <a:gd name="adj1" fmla="val 39718"/>
                    <a:gd name="adj2" fmla="val -26657"/>
                  </a:avLst>
                </a:prstGeom>
                <a:solidFill>
                  <a:srgbClr val="FFFF99"/>
                </a:solidFill>
                <a:ln w="9525" cap="flat" cmpd="sng">
                  <a:solidFill>
                    <a:schemeClr val="tx1"/>
                  </a:solidFill>
                  <a:prstDash val="sysDot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pPr lvl="0" eaLnBrk="1" hangingPunct="1">
                    <a:lnSpc>
                      <a:spcPct val="120000"/>
                    </a:lnSpc>
                  </a:pPr>
                  <a:r>
                    <a:rPr lang="zh-CN" altLang="en-US" sz="20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记账凭证</a:t>
                  </a:r>
                  <a:endPara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7115" name="AutoShape 46"/>
              <p:cNvSpPr/>
              <p:nvPr/>
            </p:nvSpPr>
            <p:spPr>
              <a:xfrm>
                <a:off x="1984" y="3068"/>
                <a:ext cx="420" cy="136"/>
              </a:xfrm>
              <a:prstGeom prst="rightArrow">
                <a:avLst>
                  <a:gd name="adj1" fmla="val 50000"/>
                  <a:gd name="adj2" fmla="val 77205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16" name="AutoShape 47"/>
              <p:cNvSpPr/>
              <p:nvPr/>
            </p:nvSpPr>
            <p:spPr>
              <a:xfrm>
                <a:off x="2449" y="2841"/>
                <a:ext cx="680" cy="589"/>
              </a:xfrm>
              <a:prstGeom prst="wedgeEllipseCallout">
                <a:avLst>
                  <a:gd name="adj1" fmla="val -10440"/>
                  <a:gd name="adj2" fmla="val -6537"/>
                </a:avLst>
              </a:prstGeom>
              <a:solidFill>
                <a:srgbClr val="CCECFF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出纳人员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17" name="AutoShape 48"/>
              <p:cNvSpPr/>
              <p:nvPr/>
            </p:nvSpPr>
            <p:spPr>
              <a:xfrm>
                <a:off x="3163" y="3068"/>
                <a:ext cx="420" cy="136"/>
              </a:xfrm>
              <a:prstGeom prst="rightArrow">
                <a:avLst>
                  <a:gd name="adj1" fmla="val 50000"/>
                  <a:gd name="adj2" fmla="val 77205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18" name="AutoShape 49"/>
              <p:cNvSpPr/>
              <p:nvPr/>
            </p:nvSpPr>
            <p:spPr>
              <a:xfrm>
                <a:off x="3583" y="2841"/>
                <a:ext cx="680" cy="589"/>
              </a:xfrm>
              <a:prstGeom prst="wedgeEllipseCallout">
                <a:avLst>
                  <a:gd name="adj1" fmla="val -10440"/>
                  <a:gd name="adj2" fmla="val -6537"/>
                </a:avLst>
              </a:prstGeom>
              <a:solidFill>
                <a:srgbClr val="CCECFF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审核人员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19" name="AutoShape 50"/>
              <p:cNvSpPr/>
              <p:nvPr/>
            </p:nvSpPr>
            <p:spPr>
              <a:xfrm>
                <a:off x="4309" y="3068"/>
                <a:ext cx="420" cy="136"/>
              </a:xfrm>
              <a:prstGeom prst="rightArrow">
                <a:avLst>
                  <a:gd name="adj1" fmla="val 50000"/>
                  <a:gd name="adj2" fmla="val 77205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20" name="AutoShape 51"/>
              <p:cNvSpPr/>
              <p:nvPr/>
            </p:nvSpPr>
            <p:spPr>
              <a:xfrm>
                <a:off x="4729" y="2841"/>
                <a:ext cx="680" cy="589"/>
              </a:xfrm>
              <a:prstGeom prst="wedgeEllipseCallout">
                <a:avLst>
                  <a:gd name="adj1" fmla="val -10440"/>
                  <a:gd name="adj2" fmla="val -6537"/>
                </a:avLst>
              </a:prstGeom>
              <a:solidFill>
                <a:srgbClr val="CCECFF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记账人员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9205" name="AutoShape 53"/>
            <p:cNvSpPr/>
            <p:nvPr/>
          </p:nvSpPr>
          <p:spPr>
            <a:xfrm>
              <a:off x="3685" y="6195"/>
              <a:ext cx="4310" cy="793"/>
            </a:xfrm>
            <a:prstGeom prst="wedgeRoundRectCallout">
              <a:avLst>
                <a:gd name="adj1" fmla="val -870"/>
                <a:gd name="adj2" fmla="val 4259"/>
                <a:gd name="adj3" fmla="val 16667"/>
              </a:avLst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按业务处理程序传递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06" name="AutoShape 54"/>
            <p:cNvSpPr/>
            <p:nvPr/>
          </p:nvSpPr>
          <p:spPr>
            <a:xfrm>
              <a:off x="6180" y="5288"/>
              <a:ext cx="4310" cy="792"/>
            </a:xfrm>
            <a:prstGeom prst="wedgeRoundRectCallout">
              <a:avLst>
                <a:gd name="adj1" fmla="val -870"/>
                <a:gd name="adj2" fmla="val 4259"/>
                <a:gd name="adj3" fmla="val 16667"/>
              </a:avLst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各环节停留时间合理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07" name="AutoShape 55"/>
            <p:cNvSpPr/>
            <p:nvPr/>
          </p:nvSpPr>
          <p:spPr>
            <a:xfrm>
              <a:off x="8788" y="6195"/>
              <a:ext cx="4310" cy="793"/>
            </a:xfrm>
            <a:prstGeom prst="wedgeRoundRectCallout">
              <a:avLst>
                <a:gd name="adj1" fmla="val -870"/>
                <a:gd name="adj2" fmla="val 4259"/>
                <a:gd name="adj3" fmla="val 16667"/>
              </a:avLst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各环节交接手续严密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charRg st="3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9154">
                                            <p:txEl>
                                              <p:charRg st="30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charRg st="43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9154">
                                            <p:txEl>
                                              <p:charRg st="43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"/>
          <p:cNvSpPr>
            <a:spLocks noGrp="1"/>
          </p:cNvSpPr>
          <p:nvPr>
            <p:ph idx="1"/>
          </p:nvPr>
        </p:nvSpPr>
        <p:spPr>
          <a:xfrm>
            <a:off x="539750" y="762000"/>
            <a:ext cx="7993063" cy="1082675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</a:rPr>
              <a:t>三、会计凭证的保管</a:t>
            </a:r>
            <a:endParaRPr lang="zh-CN" altLang="en-US" sz="2400" b="1" dirty="0">
              <a:solidFill>
                <a:srgbClr val="6600FF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6600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000" dirty="0">
                <a:solidFill>
                  <a:srgbClr val="6600FF"/>
                </a:solidFill>
                <a:latin typeface="华文楷体" panose="02010600040101010101" charset="-122"/>
                <a:ea typeface="华文楷体" panose="02010600040101010101" charset="-122"/>
              </a:rPr>
              <a:t>  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—对使用过的会计凭证的保护与管理。</a:t>
            </a: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8131" name="Rectangle 4"/>
          <p:cNvSpPr/>
          <p:nvPr/>
        </p:nvSpPr>
        <p:spPr>
          <a:xfrm>
            <a:off x="539750" y="4941888"/>
            <a:ext cx="7993063" cy="10810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华文楷体" panose="02010600040101010101" charset="-122"/>
                <a:ea typeface="华文楷体" panose="02010600040101010101" charset="-122"/>
              </a:rPr>
              <a:t>◆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</a:rPr>
              <a:t> 1) 整理归类     </a:t>
            </a:r>
            <a:r>
              <a:rPr lang="zh-CN" altLang="en-US" b="1" dirty="0">
                <a:solidFill>
                  <a:srgbClr val="FF3300"/>
                </a:solidFill>
                <a:latin typeface="华文楷体" panose="02010600040101010101" charset="-122"/>
                <a:ea typeface="华文楷体" panose="02010600040101010101" charset="-122"/>
              </a:rPr>
              <a:t>◆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</a:rPr>
              <a:t> 2) 造册归档</a:t>
            </a:r>
            <a:r>
              <a:rPr lang="zh-CN" altLang="en-US" b="1" dirty="0">
                <a:solidFill>
                  <a:srgbClr val="FF3300"/>
                </a:solidFill>
                <a:latin typeface="华文楷体" panose="02010600040101010101" charset="-122"/>
                <a:ea typeface="华文楷体" panose="02010600040101010101" charset="-122"/>
              </a:rPr>
              <a:t>   </a:t>
            </a:r>
            <a:endParaRPr lang="zh-CN" altLang="en-US" b="1" dirty="0">
              <a:solidFill>
                <a:srgbClr val="FF3300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marL="342900" lvl="0" indent="-342900"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华文楷体" panose="02010600040101010101" charset="-122"/>
                <a:ea typeface="华文楷体" panose="02010600040101010101" charset="-122"/>
              </a:rPr>
              <a:t> ◆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</a:rPr>
              <a:t> 3) 控制借阅     </a:t>
            </a:r>
            <a:r>
              <a:rPr lang="zh-CN" altLang="en-US" b="1" dirty="0">
                <a:solidFill>
                  <a:srgbClr val="FF3300"/>
                </a:solidFill>
                <a:latin typeface="华文楷体" panose="02010600040101010101" charset="-122"/>
                <a:ea typeface="华文楷体" panose="02010600040101010101" charset="-122"/>
              </a:rPr>
              <a:t>◆ 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</a:rPr>
              <a:t>4) 期满销毁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8132" name="Rectangle 5"/>
          <p:cNvSpPr/>
          <p:nvPr/>
        </p:nvSpPr>
        <p:spPr>
          <a:xfrm>
            <a:off x="215900" y="2203450"/>
            <a:ext cx="8748713" cy="2593975"/>
          </a:xfrm>
          <a:prstGeom prst="rect">
            <a:avLst/>
          </a:prstGeom>
          <a:solidFill>
            <a:srgbClr val="CCFF99"/>
          </a:solidFill>
          <a:ln w="9525">
            <a:noFill/>
          </a:ln>
        </p:spPr>
        <p:txBody>
          <a:bodyPr/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3" name="AutoShape 6"/>
          <p:cNvSpPr/>
          <p:nvPr/>
        </p:nvSpPr>
        <p:spPr>
          <a:xfrm>
            <a:off x="468313" y="3644900"/>
            <a:ext cx="1079500" cy="935038"/>
          </a:xfrm>
          <a:prstGeom prst="wedgeEllipseCallout">
            <a:avLst>
              <a:gd name="adj1" fmla="val -13824"/>
              <a:gd name="adj2" fmla="val 1102"/>
            </a:avLst>
          </a:prstGeom>
          <a:solidFill>
            <a:srgbClr val="CCEC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填制人员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5384800" y="1989138"/>
            <a:ext cx="1781175" cy="1528762"/>
            <a:chOff x="3392" y="1616"/>
            <a:chExt cx="1122" cy="963"/>
          </a:xfrm>
        </p:grpSpPr>
        <p:grpSp>
          <p:nvGrpSpPr>
            <p:cNvPr id="48153" name="Group 8"/>
            <p:cNvGrpSpPr/>
            <p:nvPr/>
          </p:nvGrpSpPr>
          <p:grpSpPr>
            <a:xfrm>
              <a:off x="3392" y="1616"/>
              <a:ext cx="1076" cy="453"/>
              <a:chOff x="567" y="2614"/>
              <a:chExt cx="1076" cy="453"/>
            </a:xfrm>
          </p:grpSpPr>
          <p:sp>
            <p:nvSpPr>
              <p:cNvPr id="48159" name="AutoShape 9"/>
              <p:cNvSpPr/>
              <p:nvPr/>
            </p:nvSpPr>
            <p:spPr>
              <a:xfrm>
                <a:off x="567" y="2614"/>
                <a:ext cx="968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60" name="AutoShape 10"/>
              <p:cNvSpPr/>
              <p:nvPr/>
            </p:nvSpPr>
            <p:spPr>
              <a:xfrm>
                <a:off x="606" y="2659"/>
                <a:ext cx="968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61" name="AutoShape 11"/>
              <p:cNvSpPr/>
              <p:nvPr/>
            </p:nvSpPr>
            <p:spPr>
              <a:xfrm>
                <a:off x="646" y="2705"/>
                <a:ext cx="968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62" name="AutoShape 12"/>
              <p:cNvSpPr/>
              <p:nvPr/>
            </p:nvSpPr>
            <p:spPr>
              <a:xfrm>
                <a:off x="675" y="2750"/>
                <a:ext cx="968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原始凭证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8154" name="Group 13"/>
            <p:cNvGrpSpPr/>
            <p:nvPr/>
          </p:nvGrpSpPr>
          <p:grpSpPr>
            <a:xfrm>
              <a:off x="3392" y="2114"/>
              <a:ext cx="1122" cy="465"/>
              <a:chOff x="612" y="3373"/>
              <a:chExt cx="1122" cy="465"/>
            </a:xfrm>
          </p:grpSpPr>
          <p:sp>
            <p:nvSpPr>
              <p:cNvPr id="48155" name="AutoShape 14"/>
              <p:cNvSpPr/>
              <p:nvPr/>
            </p:nvSpPr>
            <p:spPr>
              <a:xfrm>
                <a:off x="612" y="3373"/>
                <a:ext cx="1008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56" name="AutoShape 15"/>
              <p:cNvSpPr/>
              <p:nvPr/>
            </p:nvSpPr>
            <p:spPr>
              <a:xfrm>
                <a:off x="657" y="3430"/>
                <a:ext cx="1008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57" name="AutoShape 16"/>
              <p:cNvSpPr/>
              <p:nvPr/>
            </p:nvSpPr>
            <p:spPr>
              <a:xfrm>
                <a:off x="695" y="3476"/>
                <a:ext cx="1008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58" name="AutoShape 17"/>
              <p:cNvSpPr/>
              <p:nvPr/>
            </p:nvSpPr>
            <p:spPr>
              <a:xfrm>
                <a:off x="726" y="3521"/>
                <a:ext cx="1008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记账凭证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8135" name="AutoShape 18"/>
          <p:cNvSpPr/>
          <p:nvPr/>
        </p:nvSpPr>
        <p:spPr>
          <a:xfrm>
            <a:off x="1603375" y="4005263"/>
            <a:ext cx="666750" cy="215900"/>
          </a:xfrm>
          <a:prstGeom prst="rightArrow">
            <a:avLst>
              <a:gd name="adj1" fmla="val 50000"/>
              <a:gd name="adj2" fmla="val 7720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6" name="AutoShape 19"/>
          <p:cNvSpPr/>
          <p:nvPr/>
        </p:nvSpPr>
        <p:spPr>
          <a:xfrm>
            <a:off x="2341563" y="3644900"/>
            <a:ext cx="1079500" cy="935038"/>
          </a:xfrm>
          <a:prstGeom prst="wedgeEllipseCallout">
            <a:avLst>
              <a:gd name="adj1" fmla="val -13824"/>
              <a:gd name="adj2" fmla="val 1102"/>
            </a:avLst>
          </a:prstGeom>
          <a:solidFill>
            <a:srgbClr val="CCEC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出纳人员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7" name="AutoShape 20"/>
          <p:cNvSpPr/>
          <p:nvPr/>
        </p:nvSpPr>
        <p:spPr>
          <a:xfrm>
            <a:off x="3475038" y="4005263"/>
            <a:ext cx="666750" cy="215900"/>
          </a:xfrm>
          <a:prstGeom prst="rightArrow">
            <a:avLst>
              <a:gd name="adj1" fmla="val 50000"/>
              <a:gd name="adj2" fmla="val 7720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8" name="AutoShape 21"/>
          <p:cNvSpPr/>
          <p:nvPr/>
        </p:nvSpPr>
        <p:spPr>
          <a:xfrm>
            <a:off x="4141788" y="3644900"/>
            <a:ext cx="1079500" cy="935038"/>
          </a:xfrm>
          <a:prstGeom prst="wedgeEllipseCallout">
            <a:avLst>
              <a:gd name="adj1" fmla="val -13824"/>
              <a:gd name="adj2" fmla="val 1102"/>
            </a:avLst>
          </a:prstGeom>
          <a:solidFill>
            <a:srgbClr val="CCEC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审核人员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9" name="AutoShape 22"/>
          <p:cNvSpPr/>
          <p:nvPr/>
        </p:nvSpPr>
        <p:spPr>
          <a:xfrm>
            <a:off x="5294313" y="4005263"/>
            <a:ext cx="666750" cy="215900"/>
          </a:xfrm>
          <a:prstGeom prst="rightArrow">
            <a:avLst>
              <a:gd name="adj1" fmla="val 50000"/>
              <a:gd name="adj2" fmla="val 7720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40" name="AutoShape 23"/>
          <p:cNvSpPr/>
          <p:nvPr/>
        </p:nvSpPr>
        <p:spPr>
          <a:xfrm>
            <a:off x="5961063" y="3644900"/>
            <a:ext cx="1079500" cy="935038"/>
          </a:xfrm>
          <a:prstGeom prst="wedgeEllipseCallout">
            <a:avLst>
              <a:gd name="adj1" fmla="val -13824"/>
              <a:gd name="adj2" fmla="val 1102"/>
            </a:avLst>
          </a:prstGeom>
          <a:solidFill>
            <a:srgbClr val="CCEC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记账人员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200" name="AutoShape 24"/>
          <p:cNvSpPr/>
          <p:nvPr/>
        </p:nvSpPr>
        <p:spPr>
          <a:xfrm>
            <a:off x="7092950" y="4005263"/>
            <a:ext cx="666750" cy="215900"/>
          </a:xfrm>
          <a:prstGeom prst="rightArrow">
            <a:avLst>
              <a:gd name="adj1" fmla="val 50000"/>
              <a:gd name="adj2" fmla="val 7720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201" name="AutoShape 25"/>
          <p:cNvSpPr/>
          <p:nvPr/>
        </p:nvSpPr>
        <p:spPr>
          <a:xfrm>
            <a:off x="7740650" y="3644900"/>
            <a:ext cx="1079500" cy="935038"/>
          </a:xfrm>
          <a:prstGeom prst="wedgeEllipseCallout">
            <a:avLst>
              <a:gd name="adj1" fmla="val -13824"/>
              <a:gd name="adj2" fmla="val 1102"/>
            </a:avLst>
          </a:prstGeom>
          <a:solidFill>
            <a:srgbClr val="CCEC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保管人员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Group 26"/>
          <p:cNvGrpSpPr/>
          <p:nvPr/>
        </p:nvGrpSpPr>
        <p:grpSpPr>
          <a:xfrm>
            <a:off x="5508625" y="2492375"/>
            <a:ext cx="1689100" cy="665163"/>
            <a:chOff x="3470" y="1933"/>
            <a:chExt cx="1064" cy="419"/>
          </a:xfrm>
        </p:grpSpPr>
        <p:grpSp>
          <p:nvGrpSpPr>
            <p:cNvPr id="48144" name="Group 27"/>
            <p:cNvGrpSpPr/>
            <p:nvPr/>
          </p:nvGrpSpPr>
          <p:grpSpPr>
            <a:xfrm>
              <a:off x="3470" y="1933"/>
              <a:ext cx="1064" cy="419"/>
              <a:chOff x="3494" y="3385"/>
              <a:chExt cx="1064" cy="419"/>
            </a:xfrm>
          </p:grpSpPr>
          <p:sp>
            <p:nvSpPr>
              <p:cNvPr id="48146" name="AutoShape 28"/>
              <p:cNvSpPr/>
              <p:nvPr/>
            </p:nvSpPr>
            <p:spPr>
              <a:xfrm>
                <a:off x="3590" y="3393"/>
                <a:ext cx="968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47" name="AutoShape 29"/>
              <p:cNvSpPr/>
              <p:nvPr/>
            </p:nvSpPr>
            <p:spPr>
              <a:xfrm>
                <a:off x="3560" y="3418"/>
                <a:ext cx="968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48" name="AutoShape 30"/>
              <p:cNvSpPr/>
              <p:nvPr/>
            </p:nvSpPr>
            <p:spPr>
              <a:xfrm>
                <a:off x="3539" y="3439"/>
                <a:ext cx="968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49" name="AutoShape 31"/>
              <p:cNvSpPr/>
              <p:nvPr/>
            </p:nvSpPr>
            <p:spPr>
              <a:xfrm>
                <a:off x="3515" y="3463"/>
                <a:ext cx="968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50" name="AutoShape 32"/>
              <p:cNvSpPr/>
              <p:nvPr/>
            </p:nvSpPr>
            <p:spPr>
              <a:xfrm>
                <a:off x="3494" y="3487"/>
                <a:ext cx="968" cy="317"/>
              </a:xfrm>
              <a:prstGeom prst="wedgeRectCallout">
                <a:avLst>
                  <a:gd name="adj1" fmla="val 39718"/>
                  <a:gd name="adj2" fmla="val -26657"/>
                </a:avLst>
              </a:prstGeom>
              <a:solidFill>
                <a:srgbClr val="FFCC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>
                  <a:lnSpc>
                    <a:spcPct val="120000"/>
                  </a:lnSpc>
                </a:pP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51" name="Line 33"/>
              <p:cNvSpPr/>
              <p:nvPr/>
            </p:nvSpPr>
            <p:spPr>
              <a:xfrm>
                <a:off x="3560" y="3475"/>
                <a:ext cx="0" cy="31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8152" name="Line 34"/>
              <p:cNvSpPr/>
              <p:nvPr/>
            </p:nvSpPr>
            <p:spPr>
              <a:xfrm flipV="1">
                <a:off x="3572" y="3385"/>
                <a:ext cx="91" cy="9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48145" name="AutoShape 35"/>
            <p:cNvSpPr/>
            <p:nvPr/>
          </p:nvSpPr>
          <p:spPr>
            <a:xfrm>
              <a:off x="3606" y="2070"/>
              <a:ext cx="771" cy="226"/>
            </a:xfrm>
            <a:prstGeom prst="wedgeRectCallout">
              <a:avLst>
                <a:gd name="adj1" fmla="val -38329"/>
                <a:gd name="adj2" fmla="val 46019"/>
              </a:avLst>
            </a:prstGeom>
            <a:noFill/>
            <a:ln w="9525">
              <a:noFill/>
            </a:ln>
          </p:spPr>
          <p:txBody>
            <a:bodyPr/>
            <a:p>
              <a:pPr lvl="0" eaLnBrk="1" hangingPunct="1"/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会计凭证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10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5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0.18889 -3.33333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00" grpId="0" animBg="1"/>
      <p:bldP spid="5020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5" name="AutoShape 3"/>
          <p:cNvSpPr/>
          <p:nvPr/>
        </p:nvSpPr>
        <p:spPr>
          <a:xfrm>
            <a:off x="556260" y="2738438"/>
            <a:ext cx="7488238" cy="647700"/>
          </a:xfrm>
          <a:prstGeom prst="wedgeRectCallout">
            <a:avLst>
              <a:gd name="adj1" fmla="val -10125"/>
              <a:gd name="adj2" fmla="val -14949"/>
            </a:avLst>
          </a:prstGeom>
          <a:noFill/>
          <a:ln w="9525">
            <a:noFill/>
          </a:ln>
        </p:spPr>
        <p:txBody>
          <a:bodyPr/>
          <a:p>
            <a:pPr lvl="0" algn="l" eaLnBrk="1" hangingPunct="1"/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▲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见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《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基础会计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》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教材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P149-153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7" name="AutoShape 5"/>
          <p:cNvSpPr/>
          <p:nvPr/>
        </p:nvSpPr>
        <p:spPr>
          <a:xfrm>
            <a:off x="906780" y="1526540"/>
            <a:ext cx="2665413" cy="762000"/>
          </a:xfrm>
          <a:prstGeom prst="ellipseRibbon">
            <a:avLst>
              <a:gd name="adj1" fmla="val 25000"/>
              <a:gd name="adj2" fmla="val 50000"/>
              <a:gd name="adj3" fmla="val 12500"/>
            </a:avLst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复习思考题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/>
          <p:nvPr/>
        </p:nvSpPr>
        <p:spPr>
          <a:xfrm>
            <a:off x="611505" y="549275"/>
            <a:ext cx="7239000" cy="80264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lvl="0" indent="-342900" algn="l" eaLnBrk="1" hangingPunct="1">
              <a:spcBef>
                <a:spcPct val="20000"/>
              </a:spcBef>
            </a:pPr>
            <a:r>
              <a:rPr lang="en-US" altLang="zh-CN" sz="2000" dirty="0">
                <a:latin typeface="华文楷体" panose="02010600040101010101" charset="-122"/>
                <a:ea typeface="华文楷体" panose="02010600040101010101" charset="-122"/>
              </a:rPr>
              <a:t>2.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原始凭证的种类</a:t>
            </a: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342900" lvl="0" indent="-342900" algn="l" eaLnBrk="1" hangingPunct="1">
              <a:spcBef>
                <a:spcPct val="20000"/>
              </a:spcBef>
            </a:pP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（</a:t>
            </a:r>
            <a:r>
              <a:rPr lang="en-US" altLang="zh-CN" sz="2000" dirty="0">
                <a:latin typeface="华文楷体" panose="02010600040101010101" charset="-122"/>
                <a:ea typeface="华文楷体" panose="02010600040101010101" charset="-122"/>
              </a:rPr>
              <a:t>1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）自制原始凭证的种类</a:t>
            </a: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51180" y="1351915"/>
            <a:ext cx="7920990" cy="4436110"/>
            <a:chOff x="963" y="2948"/>
            <a:chExt cx="12474" cy="6986"/>
          </a:xfrm>
        </p:grpSpPr>
        <p:sp>
          <p:nvSpPr>
            <p:cNvPr id="6147" name="AutoShape 14"/>
            <p:cNvSpPr/>
            <p:nvPr/>
          </p:nvSpPr>
          <p:spPr>
            <a:xfrm>
              <a:off x="963" y="2948"/>
              <a:ext cx="12475" cy="6987"/>
            </a:xfrm>
            <a:prstGeom prst="wedgeRectCallout">
              <a:avLst>
                <a:gd name="adj1" fmla="val -49838"/>
                <a:gd name="adj2" fmla="val 412"/>
              </a:avLst>
            </a:prstGeom>
            <a:solidFill>
              <a:srgbClr val="FFCCCC"/>
            </a:solidFill>
            <a:ln w="9525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8" name="AutoShape 5"/>
            <p:cNvSpPr/>
            <p:nvPr/>
          </p:nvSpPr>
          <p:spPr>
            <a:xfrm>
              <a:off x="4253" y="3400"/>
              <a:ext cx="5840" cy="1020"/>
            </a:xfrm>
            <a:prstGeom prst="leftRightArrowCallout">
              <a:avLst>
                <a:gd name="adj1" fmla="val 25000"/>
                <a:gd name="adj2" fmla="val 25000"/>
                <a:gd name="adj3" fmla="val 71568"/>
                <a:gd name="adj4" fmla="val 50000"/>
              </a:avLst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9" name="AutoShape 10"/>
            <p:cNvSpPr/>
            <p:nvPr/>
          </p:nvSpPr>
          <p:spPr>
            <a:xfrm>
              <a:off x="5810" y="3515"/>
              <a:ext cx="2723" cy="793"/>
            </a:xfrm>
            <a:prstGeom prst="wedgeRectCallout">
              <a:avLst>
                <a:gd name="adj1" fmla="val 8310"/>
                <a:gd name="adj2" fmla="val 50949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原始凭证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0" name="AutoShape 15"/>
            <p:cNvSpPr/>
            <p:nvPr/>
          </p:nvSpPr>
          <p:spPr>
            <a:xfrm>
              <a:off x="1303" y="3173"/>
              <a:ext cx="2947" cy="680"/>
            </a:xfrm>
            <a:prstGeom prst="flowChartAlternateProcess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自制原始凭证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1" name="AutoShape 16"/>
            <p:cNvSpPr/>
            <p:nvPr/>
          </p:nvSpPr>
          <p:spPr>
            <a:xfrm>
              <a:off x="10148" y="3173"/>
              <a:ext cx="2950" cy="680"/>
            </a:xfrm>
            <a:prstGeom prst="flowChartAlternateProcess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外来原始凭证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2" name="AutoShape 6"/>
            <p:cNvSpPr/>
            <p:nvPr/>
          </p:nvSpPr>
          <p:spPr>
            <a:xfrm>
              <a:off x="4818" y="4648"/>
              <a:ext cx="4765" cy="680"/>
            </a:xfrm>
            <a:prstGeom prst="flowChartAlternateProcess">
              <a:avLst/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按来源分类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495" name="AutoShape 7"/>
            <p:cNvSpPr/>
            <p:nvPr/>
          </p:nvSpPr>
          <p:spPr>
            <a:xfrm>
              <a:off x="4593" y="5668"/>
              <a:ext cx="5217" cy="752"/>
            </a:xfrm>
            <a:prstGeom prst="flowChartAlternateProcess">
              <a:avLst/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 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按填制手续和内容分类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" name="Group 36"/>
            <p:cNvGrpSpPr/>
            <p:nvPr/>
          </p:nvGrpSpPr>
          <p:grpSpPr>
            <a:xfrm>
              <a:off x="2735" y="3825"/>
              <a:ext cx="4353" cy="4980"/>
              <a:chOff x="1096" y="1377"/>
              <a:chExt cx="1512" cy="2007"/>
            </a:xfrm>
          </p:grpSpPr>
          <p:sp>
            <p:nvSpPr>
              <p:cNvPr id="6161" name="AutoShape 17"/>
              <p:cNvSpPr/>
              <p:nvPr/>
            </p:nvSpPr>
            <p:spPr>
              <a:xfrm>
                <a:off x="1565" y="2477"/>
                <a:ext cx="1043" cy="272"/>
              </a:xfrm>
              <a:prstGeom prst="flowChartAlternateProcess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一次凭证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62" name="AutoShape 19"/>
              <p:cNvSpPr/>
              <p:nvPr/>
            </p:nvSpPr>
            <p:spPr>
              <a:xfrm>
                <a:off x="1565" y="3112"/>
                <a:ext cx="1043" cy="272"/>
              </a:xfrm>
              <a:prstGeom prst="flowChartAlternateProcess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汇总原始凭证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63" name="AutoShape 20"/>
              <p:cNvSpPr/>
              <p:nvPr/>
            </p:nvSpPr>
            <p:spPr>
              <a:xfrm>
                <a:off x="1565" y="2795"/>
                <a:ext cx="1043" cy="272"/>
              </a:xfrm>
              <a:prstGeom prst="flowChartAlternateProcess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累计凭证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64" name="Line 21"/>
              <p:cNvSpPr/>
              <p:nvPr/>
            </p:nvSpPr>
            <p:spPr>
              <a:xfrm flipV="1">
                <a:off x="1111" y="2613"/>
                <a:ext cx="454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6165" name="Line 22"/>
              <p:cNvSpPr/>
              <p:nvPr/>
            </p:nvSpPr>
            <p:spPr>
              <a:xfrm rot="-5400000" flipV="1">
                <a:off x="179" y="2294"/>
                <a:ext cx="1859" cy="25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66" name="Line 24"/>
              <p:cNvSpPr/>
              <p:nvPr/>
            </p:nvSpPr>
            <p:spPr>
              <a:xfrm flipV="1">
                <a:off x="1111" y="3248"/>
                <a:ext cx="454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6167" name="Line 25"/>
              <p:cNvSpPr/>
              <p:nvPr/>
            </p:nvSpPr>
            <p:spPr>
              <a:xfrm flipV="1">
                <a:off x="1111" y="2931"/>
                <a:ext cx="454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  <p:grpSp>
          <p:nvGrpSpPr>
            <p:cNvPr id="3" name="Group 29"/>
            <p:cNvGrpSpPr/>
            <p:nvPr/>
          </p:nvGrpSpPr>
          <p:grpSpPr>
            <a:xfrm>
              <a:off x="7880" y="3853"/>
              <a:ext cx="4083" cy="3515"/>
              <a:chOff x="3152" y="1842"/>
              <a:chExt cx="1497" cy="1406"/>
            </a:xfrm>
          </p:grpSpPr>
          <p:sp>
            <p:nvSpPr>
              <p:cNvPr id="6158" name="AutoShape 26"/>
              <p:cNvSpPr/>
              <p:nvPr/>
            </p:nvSpPr>
            <p:spPr>
              <a:xfrm>
                <a:off x="3152" y="2976"/>
                <a:ext cx="1043" cy="272"/>
              </a:xfrm>
              <a:prstGeom prst="flowChartAlternateProcess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一次凭证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59" name="Line 27"/>
              <p:cNvSpPr/>
              <p:nvPr/>
            </p:nvSpPr>
            <p:spPr>
              <a:xfrm rot="-5400000">
                <a:off x="4013" y="2477"/>
                <a:ext cx="1271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60" name="Line 28"/>
              <p:cNvSpPr/>
              <p:nvPr/>
            </p:nvSpPr>
            <p:spPr>
              <a:xfrm rot="-10800000" flipV="1">
                <a:off x="4195" y="3113"/>
                <a:ext cx="454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  <p:sp>
          <p:nvSpPr>
            <p:cNvPr id="63522" name="AutoShape 34"/>
            <p:cNvSpPr/>
            <p:nvPr/>
          </p:nvSpPr>
          <p:spPr>
            <a:xfrm>
              <a:off x="1078" y="4535"/>
              <a:ext cx="1360" cy="2268"/>
            </a:xfrm>
            <a:prstGeom prst="wedgeEllipseCallout">
              <a:avLst>
                <a:gd name="adj1" fmla="val 15810"/>
                <a:gd name="adj2" fmla="val 47468"/>
              </a:avLst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>
                <a:lnSpc>
                  <a:spcPct val="80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事项凭证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523" name="AutoShape 35"/>
            <p:cNvSpPr/>
            <p:nvPr/>
          </p:nvSpPr>
          <p:spPr>
            <a:xfrm>
              <a:off x="12075" y="4535"/>
              <a:ext cx="1360" cy="2268"/>
            </a:xfrm>
            <a:prstGeom prst="wedgeEllipseCallout">
              <a:avLst>
                <a:gd name="adj1" fmla="val 14338"/>
                <a:gd name="adj2" fmla="val 47468"/>
              </a:avLst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>
                <a:lnSpc>
                  <a:spcPct val="80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交易凭证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/>
          <p:nvPr/>
        </p:nvSpPr>
        <p:spPr>
          <a:xfrm>
            <a:off x="611505" y="549275"/>
            <a:ext cx="7921625" cy="114681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l" eaLnBrk="1" hangingPunct="1"/>
            <a:r>
              <a:rPr lang="zh-CN" altLang="en-US" sz="20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①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一次凭证</a:t>
            </a: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0" algn="l" eaLnBrk="1" hangingPunct="1"/>
            <a:r>
              <a:rPr lang="zh-CN" altLang="en-US" sz="2000" dirty="0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</a:rPr>
              <a:t>    ▲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一次性填制完成；</a:t>
            </a: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0" algn="l" eaLnBrk="1" hangingPunct="1"/>
            <a:r>
              <a:rPr lang="zh-CN" altLang="en-US" sz="2000" dirty="0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</a:rPr>
              <a:t>    ▲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只记载一项业务或同时记载若干项同类性质经济业务。 </a:t>
            </a:r>
            <a:r>
              <a:rPr lang="zh-CN" altLang="en-US" sz="2000" dirty="0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</a:rPr>
              <a:t> </a:t>
            </a:r>
            <a:endParaRPr lang="zh-CN" altLang="en-US" sz="2000" dirty="0">
              <a:solidFill>
                <a:srgbClr val="0000FF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41020" y="1800225"/>
            <a:ext cx="7992110" cy="4230370"/>
            <a:chOff x="963" y="3585"/>
            <a:chExt cx="12586" cy="6662"/>
          </a:xfrm>
        </p:grpSpPr>
        <p:grpSp>
          <p:nvGrpSpPr>
            <p:cNvPr id="7171" name="Group 6"/>
            <p:cNvGrpSpPr/>
            <p:nvPr/>
          </p:nvGrpSpPr>
          <p:grpSpPr>
            <a:xfrm>
              <a:off x="963" y="4265"/>
              <a:ext cx="12587" cy="5983"/>
              <a:chOff x="385" y="1706"/>
              <a:chExt cx="5035" cy="2393"/>
            </a:xfrm>
          </p:grpSpPr>
          <p:pic>
            <p:nvPicPr>
              <p:cNvPr id="7173" name="Picture 3" descr="capt4-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85" y="1706"/>
                <a:ext cx="5035" cy="239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7174" name="Rectangle 4"/>
              <p:cNvSpPr/>
              <p:nvPr/>
            </p:nvSpPr>
            <p:spPr>
              <a:xfrm>
                <a:off x="2559" y="3022"/>
                <a:ext cx="412" cy="181"/>
              </a:xfrm>
              <a:prstGeom prst="rect">
                <a:avLst/>
              </a:prstGeom>
              <a:solidFill>
                <a:srgbClr val="FFFF99"/>
              </a:solidFill>
              <a:ln w="9525">
                <a:noFill/>
              </a:ln>
            </p:spPr>
            <p:txBody>
              <a:bodyPr>
                <a:spAutoFit/>
              </a:bodyPr>
              <a:p>
                <a:pPr lvl="0" algn="l" eaLnBrk="1" hangingPunct="1">
                  <a:lnSpc>
                    <a:spcPct val="80000"/>
                  </a:lnSpc>
                </a:pPr>
                <a:r>
                  <a:rPr lang="zh-CN" altLang="en-US" sz="1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千克</a:t>
                </a:r>
                <a:endPara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5" name="Rectangle 5"/>
              <p:cNvSpPr/>
              <p:nvPr/>
            </p:nvSpPr>
            <p:spPr>
              <a:xfrm>
                <a:off x="2562" y="3234"/>
                <a:ext cx="412" cy="181"/>
              </a:xfrm>
              <a:prstGeom prst="rect">
                <a:avLst/>
              </a:prstGeom>
              <a:solidFill>
                <a:srgbClr val="FFFF99"/>
              </a:solidFill>
              <a:ln w="9525">
                <a:noFill/>
              </a:ln>
            </p:spPr>
            <p:txBody>
              <a:bodyPr>
                <a:spAutoFit/>
              </a:bodyPr>
              <a:p>
                <a:pPr lvl="0" algn="l" eaLnBrk="1" hangingPunct="1">
                  <a:lnSpc>
                    <a:spcPct val="80000"/>
                  </a:lnSpc>
                </a:pPr>
                <a:r>
                  <a:rPr lang="zh-CN" altLang="en-US" sz="1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千克</a:t>
                </a:r>
                <a:endPara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172" name="AutoShape 7"/>
            <p:cNvSpPr/>
            <p:nvPr/>
          </p:nvSpPr>
          <p:spPr>
            <a:xfrm>
              <a:off x="10603" y="3585"/>
              <a:ext cx="2835" cy="680"/>
            </a:xfrm>
            <a:prstGeom prst="wedgeRectCallout">
              <a:avLst>
                <a:gd name="adj1" fmla="val -50088"/>
                <a:gd name="adj2" fmla="val 24269"/>
              </a:avLst>
            </a:prstGeom>
            <a:solidFill>
              <a:srgbClr val="FFFF99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自制原始凭证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4" name="Picture 4" descr="增值税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412875"/>
            <a:ext cx="8064500" cy="46926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</p:pic>
      <p:pic>
        <p:nvPicPr>
          <p:cNvPr id="8195" name="Picture 6" descr="B452126E"/>
          <p:cNvPicPr>
            <a:picLocks noChangeAspect="1"/>
          </p:cNvPicPr>
          <p:nvPr/>
        </p:nvPicPr>
        <p:blipFill>
          <a:blip r:embed="rId2"/>
          <a:srcRect t="6522" r="4982"/>
          <a:stretch>
            <a:fillRect/>
          </a:stretch>
        </p:blipFill>
        <p:spPr>
          <a:xfrm>
            <a:off x="7667625" y="5842000"/>
            <a:ext cx="1008063" cy="58896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ysDot"/>
            <a:miter/>
            <a:headEnd type="none" w="med" len="med"/>
            <a:tailEnd type="none" w="med" len="med"/>
          </a:ln>
        </p:spPr>
      </p:pic>
      <p:sp>
        <p:nvSpPr>
          <p:cNvPr id="8196" name="AutoShape 7"/>
          <p:cNvSpPr/>
          <p:nvPr/>
        </p:nvSpPr>
        <p:spPr>
          <a:xfrm>
            <a:off x="6948488" y="6237288"/>
            <a:ext cx="1798637" cy="360362"/>
          </a:xfrm>
          <a:prstGeom prst="wedgeRectCallout">
            <a:avLst>
              <a:gd name="adj1" fmla="val 6398"/>
              <a:gd name="adj2" fmla="val 35023"/>
            </a:avLst>
          </a:prstGeom>
          <a:solidFill>
            <a:srgbClr val="66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普通增值税发票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7" name="AutoShape 8"/>
          <p:cNvSpPr/>
          <p:nvPr/>
        </p:nvSpPr>
        <p:spPr>
          <a:xfrm>
            <a:off x="6804025" y="908050"/>
            <a:ext cx="1800225" cy="431800"/>
          </a:xfrm>
          <a:prstGeom prst="wedgeRectCallout">
            <a:avLst>
              <a:gd name="adj1" fmla="val -50088"/>
              <a:gd name="adj2" fmla="val 41912"/>
            </a:avLst>
          </a:prstGeom>
          <a:solidFill>
            <a:srgbClr val="FFFF99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自制原始凭证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8" name="AutoShape 3"/>
          <p:cNvSpPr/>
          <p:nvPr/>
        </p:nvSpPr>
        <p:spPr>
          <a:xfrm>
            <a:off x="611188" y="404813"/>
            <a:ext cx="3241675" cy="792162"/>
          </a:xfrm>
          <a:prstGeom prst="wedgeRoundRectCallout">
            <a:avLst>
              <a:gd name="adj1" fmla="val 44713"/>
              <a:gd name="adj2" fmla="val 71444"/>
              <a:gd name="adj3" fmla="val 16667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pPr lvl="0" algn="l"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企业之间发生交易时开具的发票，不同于普通发票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577" name="AutoShape 9"/>
          <p:cNvSpPr/>
          <p:nvPr/>
        </p:nvSpPr>
        <p:spPr>
          <a:xfrm>
            <a:off x="5148263" y="3716338"/>
            <a:ext cx="1511300" cy="431800"/>
          </a:xfrm>
          <a:prstGeom prst="wedgeRectCallout">
            <a:avLst>
              <a:gd name="adj1" fmla="val 65023"/>
              <a:gd name="adj2" fmla="val -99264"/>
            </a:avLst>
          </a:prstGeom>
          <a:solidFill>
            <a:srgbClr val="FFFF99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增值税情况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578" name="Line 10"/>
          <p:cNvSpPr/>
          <p:nvPr/>
        </p:nvSpPr>
        <p:spPr>
          <a:xfrm>
            <a:off x="6948488" y="3500438"/>
            <a:ext cx="287337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9579" name="Line 11"/>
          <p:cNvSpPr/>
          <p:nvPr/>
        </p:nvSpPr>
        <p:spPr>
          <a:xfrm>
            <a:off x="7451725" y="3500438"/>
            <a:ext cx="865188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9580" name="AutoShape 12"/>
          <p:cNvSpPr/>
          <p:nvPr/>
        </p:nvSpPr>
        <p:spPr>
          <a:xfrm>
            <a:off x="3708400" y="2420938"/>
            <a:ext cx="1511300" cy="431800"/>
          </a:xfrm>
          <a:prstGeom prst="wedgeRectCallout">
            <a:avLst>
              <a:gd name="adj1" fmla="val 49477"/>
              <a:gd name="adj2" fmla="val 27208"/>
            </a:avLst>
          </a:prstGeom>
          <a:solidFill>
            <a:srgbClr val="FFFF99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增值税抵扣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20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30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30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20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7" grpId="0" animBg="1"/>
      <p:bldP spid="1095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/>
          <p:nvPr/>
        </p:nvSpPr>
        <p:spPr>
          <a:xfrm>
            <a:off x="611505" y="609600"/>
            <a:ext cx="8137525" cy="117348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lvl="0" indent="-342900" algn="l"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②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累计凭证</a:t>
            </a: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342900" lvl="0" indent="-342900" algn="l" eaLnBrk="1" hangingPunct="1"/>
            <a:r>
              <a:rPr lang="zh-CN" altLang="en-US" sz="2000" dirty="0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</a:rPr>
              <a:t>    ▲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需在规定时间内多次填写才能完成；</a:t>
            </a: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342900" lvl="0" indent="-342900" algn="l" eaLnBrk="1" hangingPunct="1"/>
            <a:r>
              <a:rPr lang="zh-CN" altLang="en-US" sz="2000" dirty="0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</a:rPr>
              <a:t>    ▲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分次记载重复发生的经济业务。</a:t>
            </a: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75945" y="1783080"/>
            <a:ext cx="7992110" cy="4247515"/>
            <a:chOff x="963" y="3585"/>
            <a:chExt cx="12586" cy="6689"/>
          </a:xfrm>
        </p:grpSpPr>
        <p:grpSp>
          <p:nvGrpSpPr>
            <p:cNvPr id="9219" name="Group 6"/>
            <p:cNvGrpSpPr/>
            <p:nvPr/>
          </p:nvGrpSpPr>
          <p:grpSpPr>
            <a:xfrm>
              <a:off x="963" y="3798"/>
              <a:ext cx="12587" cy="6477"/>
              <a:chOff x="385" y="1434"/>
              <a:chExt cx="5035" cy="2591"/>
            </a:xfrm>
          </p:grpSpPr>
          <p:pic>
            <p:nvPicPr>
              <p:cNvPr id="9227" name="Picture 3" descr="capt4-6"/>
              <p:cNvPicPr preferRelativeResize="0"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85" y="1434"/>
                <a:ext cx="5035" cy="2591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9228" name="Rectangle 4"/>
              <p:cNvSpPr/>
              <p:nvPr/>
            </p:nvSpPr>
            <p:spPr>
              <a:xfrm>
                <a:off x="2290" y="2353"/>
                <a:ext cx="412" cy="165"/>
              </a:xfrm>
              <a:prstGeom prst="rect">
                <a:avLst/>
              </a:prstGeom>
              <a:solidFill>
                <a:srgbClr val="FFFF99"/>
              </a:solidFill>
              <a:ln w="9525">
                <a:noFill/>
              </a:ln>
            </p:spPr>
            <p:txBody>
              <a:bodyPr>
                <a:spAutoFit/>
              </a:bodyPr>
              <a:p>
                <a:pPr lvl="0" algn="l" eaLnBrk="1" hangingPunct="1">
                  <a:lnSpc>
                    <a:spcPct val="80000"/>
                  </a:lnSpc>
                </a:pPr>
                <a:r>
                  <a:rPr lang="zh-CN" altLang="en-US" sz="1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千克</a:t>
                </a:r>
                <a:endParaRPr lang="zh-CN" altLang="en-US" sz="1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29" name="Line 5"/>
              <p:cNvSpPr/>
              <p:nvPr/>
            </p:nvSpPr>
            <p:spPr>
              <a:xfrm>
                <a:off x="2245" y="2365"/>
                <a:ext cx="45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220" name="AutoShape 7"/>
            <p:cNvSpPr/>
            <p:nvPr/>
          </p:nvSpPr>
          <p:spPr>
            <a:xfrm>
              <a:off x="10715" y="3585"/>
              <a:ext cx="2835" cy="680"/>
            </a:xfrm>
            <a:prstGeom prst="wedgeRectCallout">
              <a:avLst>
                <a:gd name="adj1" fmla="val -6347"/>
                <a:gd name="adj2" fmla="val -2204"/>
              </a:avLst>
            </a:prstGeom>
            <a:solidFill>
              <a:srgbClr val="FFFF99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自制原始凭证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592" name="AutoShape 8"/>
            <p:cNvSpPr/>
            <p:nvPr/>
          </p:nvSpPr>
          <p:spPr>
            <a:xfrm>
              <a:off x="4478" y="4273"/>
              <a:ext cx="4195" cy="680"/>
            </a:xfrm>
            <a:prstGeom prst="wedgeRoundRectCallout">
              <a:avLst>
                <a:gd name="adj1" fmla="val 30037"/>
                <a:gd name="adj2" fmla="val 104412"/>
                <a:gd name="adj3" fmla="val 16667"/>
              </a:avLst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algn="l" eaLnBrk="1" hangingPunct="1"/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★</a:t>
              </a: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供料部门月初核定</a:t>
              </a:r>
              <a:endPara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593" name="AutoShape 9"/>
            <p:cNvSpPr/>
            <p:nvPr/>
          </p:nvSpPr>
          <p:spPr>
            <a:xfrm>
              <a:off x="8788" y="7555"/>
              <a:ext cx="3855" cy="1248"/>
            </a:xfrm>
            <a:prstGeom prst="wedgeRoundRectCallout">
              <a:avLst>
                <a:gd name="adj1" fmla="val -259"/>
                <a:gd name="adj2" fmla="val 26954"/>
                <a:gd name="adj3" fmla="val 16667"/>
              </a:avLst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algn="l" eaLnBrk="1" hangingPunct="1"/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★</a:t>
              </a: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用料部门月中分次领用，多次填写</a:t>
              </a:r>
              <a:endPara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594" name="AutoShape 10"/>
            <p:cNvSpPr/>
            <p:nvPr/>
          </p:nvSpPr>
          <p:spPr>
            <a:xfrm>
              <a:off x="9355" y="4720"/>
              <a:ext cx="2495" cy="1248"/>
            </a:xfrm>
            <a:prstGeom prst="wedgeRoundRectCallout">
              <a:avLst>
                <a:gd name="adj1" fmla="val -70542"/>
                <a:gd name="adj2" fmla="val 46194"/>
                <a:gd name="adj3" fmla="val 16667"/>
              </a:avLst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algn="l" eaLnBrk="1" hangingPunct="1"/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★</a:t>
              </a: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月末合计确定实领数</a:t>
              </a:r>
              <a:endPara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596" name="Line 12"/>
            <p:cNvSpPr/>
            <p:nvPr/>
          </p:nvSpPr>
          <p:spPr>
            <a:xfrm>
              <a:off x="3118" y="4720"/>
              <a:ext cx="1247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597" name="Line 13"/>
            <p:cNvSpPr/>
            <p:nvPr/>
          </p:nvSpPr>
          <p:spPr>
            <a:xfrm>
              <a:off x="3118" y="5173"/>
              <a:ext cx="1475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598" name="Line 14"/>
            <p:cNvSpPr/>
            <p:nvPr/>
          </p:nvSpPr>
          <p:spPr>
            <a:xfrm>
              <a:off x="4933" y="9255"/>
              <a:ext cx="795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/>
          <p:nvPr/>
        </p:nvSpPr>
        <p:spPr>
          <a:xfrm>
            <a:off x="611505" y="457200"/>
            <a:ext cx="8137525" cy="112458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l" eaLnBrk="1" hangingPunct="1">
              <a:spcBef>
                <a:spcPct val="20000"/>
              </a:spcBef>
            </a:pPr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③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汇总原始凭证</a:t>
            </a: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0" algn="l" eaLnBrk="1" hangingPunct="1"/>
            <a:r>
              <a:rPr lang="zh-CN" altLang="en-US" sz="2000" dirty="0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</a:rPr>
              <a:t>    ▲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</a:rPr>
              <a:t>根据若干同类经济业务的原始凭证定期加以汇总重新编制的凭证。</a:t>
            </a:r>
            <a:endParaRPr lang="zh-CN" altLang="en-US" sz="2000" dirty="0">
              <a:solidFill>
                <a:srgbClr val="6600FF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1505" y="1873885"/>
            <a:ext cx="7686040" cy="3888740"/>
            <a:chOff x="963" y="3810"/>
            <a:chExt cx="12104" cy="6124"/>
          </a:xfrm>
        </p:grpSpPr>
        <p:grpSp>
          <p:nvGrpSpPr>
            <p:cNvPr id="10243" name="Group 3"/>
            <p:cNvGrpSpPr/>
            <p:nvPr/>
          </p:nvGrpSpPr>
          <p:grpSpPr>
            <a:xfrm>
              <a:off x="2450" y="3810"/>
              <a:ext cx="6120" cy="3240"/>
              <a:chOff x="480" y="1008"/>
              <a:chExt cx="2448" cy="1296"/>
            </a:xfrm>
          </p:grpSpPr>
          <p:pic>
            <p:nvPicPr>
              <p:cNvPr id="10249" name="Picture 4" descr="capt4-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80" y="1008"/>
                <a:ext cx="2256" cy="1008"/>
              </a:xfrm>
              <a:prstGeom prst="rect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pic>
          <p:pic>
            <p:nvPicPr>
              <p:cNvPr id="10250" name="Picture 5" descr="capt4-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76" y="1152"/>
                <a:ext cx="2256" cy="1008"/>
              </a:xfrm>
              <a:prstGeom prst="rect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pic>
          <p:pic>
            <p:nvPicPr>
              <p:cNvPr id="10251" name="Picture 6" descr="capt4-6"/>
              <p:cNvPicPr preferRelativeResize="0"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2" y="1296"/>
                <a:ext cx="2256" cy="1008"/>
              </a:xfrm>
              <a:prstGeom prst="rect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pic>
        </p:grpSp>
        <p:sp>
          <p:nvSpPr>
            <p:cNvPr id="10244" name="AutoShape 10"/>
            <p:cNvSpPr/>
            <p:nvPr/>
          </p:nvSpPr>
          <p:spPr>
            <a:xfrm>
              <a:off x="963" y="4153"/>
              <a:ext cx="1247" cy="2267"/>
            </a:xfrm>
            <a:prstGeom prst="wedgeRoundRectCallout">
              <a:avLst>
                <a:gd name="adj1" fmla="val 82463"/>
                <a:gd name="adj2" fmla="val -48787"/>
                <a:gd name="adj3" fmla="val 16667"/>
              </a:avLst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在业务发生时填制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69639" name="Picture 7" descr="capt4-7"/>
            <p:cNvPicPr preferRelativeResize="0"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45" y="4948"/>
              <a:ext cx="9675" cy="4987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ysDot"/>
              <a:miter/>
              <a:headEnd type="none" w="med" len="med"/>
              <a:tailEnd type="none" w="med" len="med"/>
            </a:ln>
          </p:spPr>
        </p:pic>
        <p:sp>
          <p:nvSpPr>
            <p:cNvPr id="69640" name="AutoShape 8"/>
            <p:cNvSpPr/>
            <p:nvPr/>
          </p:nvSpPr>
          <p:spPr>
            <a:xfrm>
              <a:off x="3913" y="5288"/>
              <a:ext cx="2835" cy="680"/>
            </a:xfrm>
            <a:prstGeom prst="wedgeRectCallout">
              <a:avLst>
                <a:gd name="adj1" fmla="val -4495"/>
                <a:gd name="adj2" fmla="val -9560"/>
              </a:avLst>
            </a:prstGeom>
            <a:solidFill>
              <a:srgbClr val="66FFFF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定期汇总编制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41" name="AutoShape 9"/>
            <p:cNvSpPr/>
            <p:nvPr/>
          </p:nvSpPr>
          <p:spPr>
            <a:xfrm rot="739078">
              <a:off x="3923" y="4155"/>
              <a:ext cx="2722" cy="900"/>
            </a:xfrm>
            <a:prstGeom prst="curvedDownArrow">
              <a:avLst>
                <a:gd name="adj1" fmla="val 60499"/>
                <a:gd name="adj2" fmla="val 120999"/>
                <a:gd name="adj3" fmla="val 33333"/>
              </a:avLst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43" name="AutoShape 11"/>
            <p:cNvSpPr/>
            <p:nvPr/>
          </p:nvSpPr>
          <p:spPr>
            <a:xfrm>
              <a:off x="10233" y="4153"/>
              <a:ext cx="2835" cy="680"/>
            </a:xfrm>
            <a:prstGeom prst="wedgeRectCallout">
              <a:avLst>
                <a:gd name="adj1" fmla="val -6347"/>
                <a:gd name="adj2" fmla="val -2204"/>
              </a:avLst>
            </a:prstGeom>
            <a:solidFill>
              <a:srgbClr val="FFFF99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自制原始凭证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13116</Words>
  <Application>WPS 演示</Application>
  <PresentationFormat>全屏显示(4:3)</PresentationFormat>
  <Paragraphs>1958</Paragraphs>
  <Slides>48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Arial</vt:lpstr>
      <vt:lpstr>宋体</vt:lpstr>
      <vt:lpstr>Wingdings</vt:lpstr>
      <vt:lpstr>Times New Roman</vt:lpstr>
      <vt:lpstr>华文楷体</vt:lpstr>
      <vt:lpstr>微软雅黑</vt:lpstr>
      <vt:lpstr>楷体_GB2312</vt:lpstr>
      <vt:lpstr>黑体</vt:lpstr>
      <vt:lpstr>新宋体</vt:lpstr>
      <vt:lpstr>默认设计模板</vt:lpstr>
      <vt:lpstr>PowerPoint 演示文稿</vt:lpstr>
      <vt:lpstr>PowerPoint 演示文稿</vt:lpstr>
      <vt:lpstr>PowerPoint 演示文稿</vt:lpstr>
      <vt:lpstr>三、会计凭证的种类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★专用记账凭证种类         收款凭证、付款凭证、转账凭证（为每笔业务编制完整分录，并做为记账依据）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第二节  原始凭证的填制与审核 一、原始凭证的基本内容     种类繁多，但构成的基本内容相同。</vt:lpstr>
      <vt:lpstr>二、原始凭证的基本填制方法</vt:lpstr>
      <vt:lpstr>PowerPoint 演示文稿</vt:lpstr>
      <vt:lpstr>PowerPoint 演示文稿</vt:lpstr>
      <vt:lpstr>第三节  记账凭证的填制与审核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第四节  会计凭证的传递与保管</vt:lpstr>
      <vt:lpstr>第四节  会计凭证的传递与保管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thinkpad</cp:lastModifiedBy>
  <cp:revision>147</cp:revision>
  <dcterms:created xsi:type="dcterms:W3CDTF">2017-04-06T11:48:00Z</dcterms:created>
  <dcterms:modified xsi:type="dcterms:W3CDTF">2017-04-06T13:23:08Z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2052-10.1.0.6374</vt:lpwstr>
  </property>
</Properties>
</file>