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操作系统复习</a:t>
            </a:r>
          </a:p>
        </p:txBody>
      </p:sp>
      <p:sp>
        <p:nvSpPr>
          <p:cNvPr id="95" name="副标题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磁盘空间管理</a:t>
            </a:r>
          </a:p>
        </p:txBody>
      </p:sp>
      <p:sp>
        <p:nvSpPr>
          <p:cNvPr id="140" name="Rectangle 1"/>
          <p:cNvSpPr txBox="1"/>
          <p:nvPr/>
        </p:nvSpPr>
        <p:spPr>
          <a:xfrm>
            <a:off x="708153" y="860732"/>
            <a:ext cx="7829441" cy="449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1、假定盘块的大小为1KB,硬盘的大小为500MB,采用显示链接分配方式时,其FAT需占用多少存储空间（FAT表项占2.5个字节）?如果文件A占用硬盘的11, 12 , 16, 14四个盘块,试画出文件A中各盘块在FAT表中的链接情况。</a:t>
            </a: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2、存放在某个磁盘上的文件系统，对于采用混合索引分配方式，其FCB中共有13项地址项，第0～9个地址项为直接地址，第10个地址项为一次间接地址，第11个地址项为二次间接地址，第12个地址项为三次间接地址。如果每个盘块的大小为512字节，若盘块号需要3个字节来描述，而每个盘块最多存放170个盘块地址：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(1) 该文件系统允许的最大长度是多少？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(2) 将文件的字节偏移量5000、</a:t>
            </a:r>
            <a:r>
              <a:rPr>
                <a:solidFill>
                  <a:srgbClr val="DF5721"/>
                </a:solidFill>
              </a:rPr>
              <a:t>15000</a:t>
            </a:r>
            <a:r>
              <a:t>、150000转换为物理块号和块内偏移量。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(3) 假设某文件的索引结点已在内存中，但其他信息均在外存，为了访问该文件中某个位置的内容，最多需要几次访问磁盘？</a:t>
            </a:r>
          </a:p>
        </p:txBody>
      </p:sp>
      <p:sp>
        <p:nvSpPr>
          <p:cNvPr id="141" name="Text Box 3"/>
          <p:cNvSpPr txBox="1"/>
          <p:nvPr/>
        </p:nvSpPr>
        <p:spPr>
          <a:xfrm>
            <a:off x="708154" y="5264039"/>
            <a:ext cx="7922581" cy="160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3、有一个计算机系统利用下图所示的位示图（行号、列号都从0开始编号）来管理空闲盘块。如果盘块从1开始编号，每个盘块的大小为1KB。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  （1）现要从文件分配两盘块，试具体说明分配过程。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  （2）若要释放磁盘的第300块，应如何处理？</a:t>
            </a:r>
            <a:endParaRPr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FAT技术</a:t>
            </a:r>
          </a:p>
        </p:txBody>
      </p:sp>
      <p:sp>
        <p:nvSpPr>
          <p:cNvPr id="144" name="Rectangle 1"/>
          <p:cNvSpPr txBox="1"/>
          <p:nvPr/>
        </p:nvSpPr>
        <p:spPr>
          <a:xfrm>
            <a:off x="657280" y="1386990"/>
            <a:ext cx="7829440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1、假设一个FAT20文件系统，盘块大小为4KB，问该系统能够访问磁盘的最大容量是多少？FAT表有多大？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连按此项以编辑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连按此项以编辑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内容占位符 2"/>
          <p:cNvSpPr txBox="1">
            <a:spLocks noGrp="1"/>
          </p:cNvSpPr>
          <p:nvPr>
            <p:ph type="body" idx="1"/>
          </p:nvPr>
        </p:nvSpPr>
        <p:spPr>
          <a:xfrm>
            <a:off x="251519" y="188639"/>
            <a:ext cx="5256586" cy="61926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解答：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Semaphore c=d=0;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Begin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Parbegin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    begin A;signal(c);signal(d);end;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    begin wait(c);C;end;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       begin wait(d);D;end;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Parend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end        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内容占位符 2"/>
          <p:cNvSpPr txBox="1">
            <a:spLocks noGrp="1"/>
          </p:cNvSpPr>
          <p:nvPr>
            <p:ph type="body" idx="1"/>
          </p:nvPr>
        </p:nvSpPr>
        <p:spPr>
          <a:xfrm>
            <a:off x="251520" y="188639"/>
            <a:ext cx="8435280" cy="5937525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解答：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类似生产者</a:t>
            </a:r>
            <a:r>
              <a:t>-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消费者问题，也可以看作前驱图问题。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类前驱图解答如下：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Semaphore m=1,m1=m2=0;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Real buff;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P1() {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while(1) {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     read a number from disc;       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     wait(m);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     buff=number;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     if buff&gt;0 then signal(m1) else signal(m2);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         }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  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内容占位符 2"/>
          <p:cNvSpPr txBox="1">
            <a:spLocks noGrp="1"/>
          </p:cNvSpPr>
          <p:nvPr>
            <p:ph type="body" idx="1"/>
          </p:nvPr>
        </p:nvSpPr>
        <p:spPr>
          <a:xfrm>
            <a:off x="251520" y="188639"/>
            <a:ext cx="8435280" cy="5937525"/>
          </a:xfrm>
          <a:prstGeom prst="rect">
            <a:avLst/>
          </a:prstGeom>
        </p:spPr>
        <p:txBody>
          <a:bodyPr/>
          <a:lstStyle/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P2() {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while(1) {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wait(m1);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num=buff;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signal(m);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process num;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}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} 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P3() {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while(1) {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wait(m2);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num=buff;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signal(m);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    process num;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      }</a:t>
            </a:r>
            <a:endParaRPr sz="2871"/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buSzTx/>
              <a:buNone/>
              <a:defRPr sz="2178"/>
            </a:pPr>
            <a:r>
              <a:t>          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作业调度算法</a:t>
            </a:r>
          </a:p>
        </p:txBody>
      </p:sp>
      <p:graphicFrame>
        <p:nvGraphicFramePr>
          <p:cNvPr id="156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7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0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3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6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考试复习范围"/>
          <p:cNvSpPr txBox="1">
            <a:spLocks noGrp="1"/>
          </p:cNvSpPr>
          <p:nvPr>
            <p:ph type="title"/>
          </p:nvPr>
        </p:nvSpPr>
        <p:spPr>
          <a:xfrm>
            <a:off x="353731" y="41834"/>
            <a:ext cx="8229601" cy="1143001"/>
          </a:xfrm>
          <a:prstGeom prst="rect">
            <a:avLst/>
          </a:prstGeom>
        </p:spPr>
        <p:txBody>
          <a:bodyPr/>
          <a:lstStyle/>
          <a:p>
            <a:r>
              <a:t>考试复习范围</a:t>
            </a:r>
          </a:p>
        </p:txBody>
      </p:sp>
      <p:sp>
        <p:nvSpPr>
          <p:cNvPr id="98" name="1-8章 基本概念，基础算法…"/>
          <p:cNvSpPr txBox="1">
            <a:spLocks noGrp="1"/>
          </p:cNvSpPr>
          <p:nvPr>
            <p:ph type="body" idx="1"/>
          </p:nvPr>
        </p:nvSpPr>
        <p:spPr>
          <a:xfrm>
            <a:off x="63500" y="1166018"/>
            <a:ext cx="4487668" cy="56127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202310" indent="-202310" defTabSz="539495">
              <a:spcBef>
                <a:spcPts val="400"/>
              </a:spcBef>
              <a:defRPr sz="1887"/>
            </a:pPr>
            <a:r>
              <a:rPr dirty="0"/>
              <a:t>1-8章 </a:t>
            </a:r>
            <a:r>
              <a:rPr dirty="0" err="1"/>
              <a:t>基本概念，基础算法</a:t>
            </a:r>
            <a:endParaRPr dirty="0"/>
          </a:p>
          <a:p>
            <a:pPr marL="202310" indent="-202310" defTabSz="539495">
              <a:spcBef>
                <a:spcPts val="400"/>
              </a:spcBef>
              <a:defRPr sz="1887"/>
            </a:pPr>
            <a:r>
              <a:rPr dirty="0" err="1"/>
              <a:t>重点概念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操作系统的基本特征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操作系统的主要功能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进程，进程的三种基本状态及转换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临界资源与临界区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信号量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死锁，安全序列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重定位与地址变换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分页与分段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虚拟存储器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设备无关性，spooling系统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文件目录，文件的逻辑结构</a:t>
            </a:r>
            <a:endParaRPr dirty="0"/>
          </a:p>
          <a:p>
            <a:pPr marL="472058" lvl="1" indent="-202310" defTabSz="539495">
              <a:spcBef>
                <a:spcPts val="400"/>
              </a:spcBef>
              <a:buChar char="•"/>
              <a:defRPr sz="1887"/>
            </a:pPr>
            <a:r>
              <a:rPr dirty="0" err="1"/>
              <a:t>FAT技术，文件的物理结构</a:t>
            </a:r>
            <a:endParaRPr dirty="0"/>
          </a:p>
        </p:txBody>
      </p:sp>
      <p:sp>
        <p:nvSpPr>
          <p:cNvPr id="99" name="主要算法…"/>
          <p:cNvSpPr txBox="1"/>
          <p:nvPr/>
        </p:nvSpPr>
        <p:spPr>
          <a:xfrm>
            <a:off x="4559224" y="1166018"/>
            <a:ext cx="4764201" cy="561276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16027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主要算法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作业调度算法（FCFS，SJF，HRRN）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进程调度算法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经典进程同步问题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银行家算法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内存动态分区分配算法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页面置换算法</a:t>
            </a:r>
          </a:p>
          <a:p>
            <a:pPr marL="504062" lvl="1" indent="-216027" defTabSz="576072">
              <a:spcBef>
                <a:spcPts val="400"/>
              </a:spcBef>
              <a:buSzPct val="100000"/>
              <a:buFont typeface="Arial"/>
              <a:buChar char="•"/>
              <a:defRPr sz="2016"/>
            </a:pPr>
            <a:r>
              <a:t>磁盘调度算法</a:t>
            </a:r>
          </a:p>
          <a:p>
            <a:pPr defTabSz="576072">
              <a:spcBef>
                <a:spcPts val="400"/>
              </a:spcBef>
              <a:defRPr sz="2016"/>
            </a:pPr>
            <a:endParaRPr/>
          </a:p>
          <a:p>
            <a:pPr defTabSz="576072">
              <a:spcBef>
                <a:spcPts val="400"/>
              </a:spcBef>
              <a:defRPr sz="2016"/>
            </a:pPr>
            <a:endParaRPr/>
          </a:p>
          <a:p>
            <a:pPr defTabSz="576072">
              <a:spcBef>
                <a:spcPts val="400"/>
              </a:spcBef>
              <a:defRPr sz="2016"/>
            </a:pPr>
            <a:endParaRPr/>
          </a:p>
          <a:p>
            <a:pPr defTabSz="576072">
              <a:spcBef>
                <a:spcPts val="400"/>
              </a:spcBef>
              <a:defRPr sz="2016"/>
            </a:pPr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41/5=8.4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5.5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15.84/5=3.16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9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2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5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8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32/5=6.4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2.33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8.83/5=1.77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1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41/5=8.4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1.67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5.5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15.84/5=3.16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32/5=6.4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2.33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1.5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8.83/5=1.77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银行家算法</a:t>
            </a:r>
          </a:p>
        </p:txBody>
      </p:sp>
      <p:graphicFrame>
        <p:nvGraphicFramePr>
          <p:cNvPr id="187" name="内容占位符 3"/>
          <p:cNvGraphicFramePr/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Process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Available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1 6 2 2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1 0 0 1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1 7 5 0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1 3 5 4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2 3 5 6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0 3 4 3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0 0 1 4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0 6 5 6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8" name="TextBox 4"/>
          <p:cNvSpPr txBox="1"/>
          <p:nvPr/>
        </p:nvSpPr>
        <p:spPr>
          <a:xfrm>
            <a:off x="585271" y="4221088"/>
            <a:ext cx="6175436" cy="776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该状态是否安全？</a:t>
            </a:r>
          </a:p>
          <a:p>
            <a:r>
              <a:t>2.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进程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提出请求（</a:t>
            </a:r>
            <a:r>
              <a:t>1,2,2,2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）后，系统能否将资源分配给它？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91" name="内容占位符 3"/>
          <p:cNvGraphicFramePr/>
          <p:nvPr/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Work+Allocation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Finish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94" name="内容占位符 3"/>
          <p:cNvGraphicFramePr/>
          <p:nvPr/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Work+Allocation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Finish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97" name="内容占位符 3"/>
          <p:cNvGraphicFramePr/>
          <p:nvPr/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Work+Allocation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Finish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 1"/>
          <p:cNvSpPr txBox="1">
            <a:spLocks noGrp="1"/>
          </p:cNvSpPr>
          <p:nvPr>
            <p:ph type="title"/>
          </p:nvPr>
        </p:nvSpPr>
        <p:spPr>
          <a:xfrm>
            <a:off x="457200" y="44623"/>
            <a:ext cx="8229600" cy="778099"/>
          </a:xfrm>
          <a:prstGeom prst="rect">
            <a:avLst/>
          </a:prstGeom>
        </p:spPr>
        <p:txBody>
          <a:bodyPr/>
          <a:lstStyle>
            <a:lvl1pPr defTabSz="804672">
              <a:defRPr sz="3872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进程同步</a:t>
            </a:r>
          </a:p>
        </p:txBody>
      </p:sp>
      <p:sp>
        <p:nvSpPr>
          <p:cNvPr id="102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56584"/>
          </a:xfrm>
          <a:prstGeom prst="rect">
            <a:avLst/>
          </a:prstGeom>
        </p:spPr>
        <p:txBody>
          <a:bodyPr/>
          <a:lstStyle/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用信号量实现下图所示的前驱关系。</a:t>
            </a:r>
          </a:p>
          <a:p>
            <a:pPr marL="514350" indent="-514350">
              <a:buFontTx/>
              <a:buAutoNum type="arabicPeriod"/>
              <a:defRPr sz="24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514350" indent="-514350">
              <a:buFontTx/>
              <a:buAutoNum type="arabicPeriod" startAt="3"/>
              <a:defRPr sz="24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514350" indent="-514350">
              <a:buFontTx/>
              <a:buAutoNum type="arabicPeriod" startAt="4"/>
              <a:defRPr sz="24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514350" indent="-514350">
              <a:buFontTx/>
              <a:buAutoNum type="arabicPeriod" startAt="5"/>
              <a:defRPr sz="2400"/>
            </a:pP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514350" indent="-514350">
              <a:spcBef>
                <a:spcPts val="500"/>
              </a:spcBef>
              <a:buFontTx/>
              <a:buAutoNum type="arabicPeriod" startAt="2"/>
              <a:defRPr sz="24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进程</a:t>
            </a:r>
            <a:r>
              <a:t>P1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从磁盘读取一个数放入缓冲区</a:t>
            </a:r>
            <a:r>
              <a:t>Buff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，如果是正数，由进程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进行处理，否则由进程</a:t>
            </a:r>
            <a:r>
              <a:t>P3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进行处理。用信号量机制实现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个进程的同步操作。</a:t>
            </a:r>
          </a:p>
        </p:txBody>
      </p:sp>
      <p:grpSp>
        <p:nvGrpSpPr>
          <p:cNvPr id="116" name="组合 14"/>
          <p:cNvGrpSpPr/>
          <p:nvPr/>
        </p:nvGrpSpPr>
        <p:grpSpPr>
          <a:xfrm>
            <a:off x="2866309" y="1518233"/>
            <a:ext cx="2592289" cy="1224137"/>
            <a:chOff x="0" y="0"/>
            <a:chExt cx="2592287" cy="1224135"/>
          </a:xfrm>
        </p:grpSpPr>
        <p:grpSp>
          <p:nvGrpSpPr>
            <p:cNvPr id="105" name="矩形 3"/>
            <p:cNvGrpSpPr/>
            <p:nvPr/>
          </p:nvGrpSpPr>
          <p:grpSpPr>
            <a:xfrm>
              <a:off x="0" y="360040"/>
              <a:ext cx="810091" cy="451550"/>
              <a:chOff x="0" y="0"/>
              <a:chExt cx="810089" cy="451548"/>
            </a:xfrm>
          </p:grpSpPr>
          <p:sp>
            <p:nvSpPr>
              <p:cNvPr id="103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58420" y="59230"/>
                <a:ext cx="693250" cy="3330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108" name="矩形 6"/>
            <p:cNvGrpSpPr/>
            <p:nvPr/>
          </p:nvGrpSpPr>
          <p:grpSpPr>
            <a:xfrm>
              <a:off x="1782198" y="-1"/>
              <a:ext cx="810090" cy="451550"/>
              <a:chOff x="0" y="0"/>
              <a:chExt cx="810089" cy="451548"/>
            </a:xfrm>
          </p:grpSpPr>
          <p:sp>
            <p:nvSpPr>
              <p:cNvPr id="106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C"/>
              <p:cNvSpPr txBox="1"/>
              <p:nvPr/>
            </p:nvSpPr>
            <p:spPr>
              <a:xfrm>
                <a:off x="58420" y="59230"/>
                <a:ext cx="693250" cy="3330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111" name="矩形 7"/>
            <p:cNvGrpSpPr/>
            <p:nvPr/>
          </p:nvGrpSpPr>
          <p:grpSpPr>
            <a:xfrm>
              <a:off x="1782198" y="772586"/>
              <a:ext cx="810090" cy="451550"/>
              <a:chOff x="0" y="0"/>
              <a:chExt cx="810089" cy="451548"/>
            </a:xfrm>
          </p:grpSpPr>
          <p:sp>
            <p:nvSpPr>
              <p:cNvPr id="109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D"/>
              <p:cNvSpPr txBox="1"/>
              <p:nvPr/>
            </p:nvSpPr>
            <p:spPr>
              <a:xfrm>
                <a:off x="58420" y="59230"/>
                <a:ext cx="693250" cy="3330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12" name="直接连接符 24"/>
            <p:cNvSpPr/>
            <p:nvPr/>
          </p:nvSpPr>
          <p:spPr>
            <a:xfrm>
              <a:off x="1174630" y="225774"/>
              <a:ext cx="607568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直接连接符 25"/>
            <p:cNvSpPr/>
            <p:nvPr/>
          </p:nvSpPr>
          <p:spPr>
            <a:xfrm>
              <a:off x="1174630" y="998361"/>
              <a:ext cx="607568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直接连接符 26"/>
            <p:cNvSpPr/>
            <p:nvPr/>
          </p:nvSpPr>
          <p:spPr>
            <a:xfrm flipH="1">
              <a:off x="1174630" y="225025"/>
              <a:ext cx="1" cy="774085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直接连接符 28"/>
            <p:cNvSpPr/>
            <p:nvPr/>
          </p:nvSpPr>
          <p:spPr>
            <a:xfrm>
              <a:off x="769585" y="612068"/>
              <a:ext cx="405046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200" name="内容占位符 3"/>
          <p:cNvGraphicFramePr/>
          <p:nvPr/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4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Work+Allocation</a:t>
                      </a:r>
                    </a:p>
                  </a:txBody>
                  <a:tcPr marL="45720" marR="45720" horzOverflow="overflow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Finish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1" name="TextBox 4"/>
          <p:cNvSpPr txBox="1"/>
          <p:nvPr/>
        </p:nvSpPr>
        <p:spPr>
          <a:xfrm>
            <a:off x="657279" y="4869160"/>
            <a:ext cx="564322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解答：</a:t>
            </a:r>
            <a:r>
              <a:t>(1)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状态是安全的，安全序列</a:t>
            </a:r>
            <a:r>
              <a:t>P0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P3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P1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P4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内容占位符 3"/>
          <p:cNvGraphicFramePr/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Process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Available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0 4 0 0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1 0 0 1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1 7 5 0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2 5 7 6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1 1 3 4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0 3 4 3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0 0 1 4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0 6 5 6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TextBox 4"/>
          <p:cNvSpPr txBox="1"/>
          <p:nvPr/>
        </p:nvSpPr>
        <p:spPr>
          <a:xfrm>
            <a:off x="585271" y="620687"/>
            <a:ext cx="54831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）解答：将资源分配给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后，资源分配情况如下：</a:t>
            </a:r>
          </a:p>
        </p:txBody>
      </p:sp>
      <p:sp>
        <p:nvSpPr>
          <p:cNvPr id="205" name="TextBox 5"/>
          <p:cNvSpPr txBox="1"/>
          <p:nvPr/>
        </p:nvSpPr>
        <p:spPr>
          <a:xfrm>
            <a:off x="729287" y="4365104"/>
            <a:ext cx="7829441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可用资源不能满足任何进程的资源需求，系统将进入不安全状态，所以不能将资源分配给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3"/>
          <p:cNvSpPr txBox="1"/>
          <p:nvPr/>
        </p:nvSpPr>
        <p:spPr>
          <a:xfrm>
            <a:off x="513264" y="476672"/>
            <a:ext cx="1134403" cy="776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解答：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）如图</a:t>
            </a:r>
          </a:p>
        </p:txBody>
      </p:sp>
      <p:graphicFrame>
        <p:nvGraphicFramePr>
          <p:cNvPr id="208" name="表格 5"/>
          <p:cNvGraphicFramePr/>
          <p:nvPr/>
        </p:nvGraphicFramePr>
        <p:xfrm>
          <a:off x="2123727" y="548679"/>
          <a:ext cx="2358147" cy="195336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30K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9" name="TextBox 6"/>
          <p:cNvSpPr txBox="1"/>
          <p:nvPr/>
        </p:nvSpPr>
        <p:spPr>
          <a:xfrm>
            <a:off x="513264" y="3501008"/>
            <a:ext cx="319180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）首次适应算法空闲区队列</a:t>
            </a:r>
          </a:p>
        </p:txBody>
      </p:sp>
      <p:graphicFrame>
        <p:nvGraphicFramePr>
          <p:cNvPr id="210" name="表格 7"/>
          <p:cNvGraphicFramePr/>
          <p:nvPr/>
        </p:nvGraphicFramePr>
        <p:xfrm>
          <a:off x="1763689" y="400506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" name="表格 8"/>
          <p:cNvGraphicFramePr/>
          <p:nvPr/>
        </p:nvGraphicFramePr>
        <p:xfrm>
          <a:off x="3395871" y="400506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2" name="表格 9"/>
          <p:cNvGraphicFramePr/>
          <p:nvPr/>
        </p:nvGraphicFramePr>
        <p:xfrm>
          <a:off x="5076056" y="400506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3" name="表格 10"/>
          <p:cNvGraphicFramePr/>
          <p:nvPr/>
        </p:nvGraphicFramePr>
        <p:xfrm>
          <a:off x="6732241" y="400506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" name="肘形连接符 12"/>
          <p:cNvSpPr/>
          <p:nvPr/>
        </p:nvSpPr>
        <p:spPr>
          <a:xfrm flipV="1">
            <a:off x="2555775" y="414908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5" name="肘形连接符 13"/>
          <p:cNvSpPr/>
          <p:nvPr/>
        </p:nvSpPr>
        <p:spPr>
          <a:xfrm flipV="1">
            <a:off x="4211959" y="414908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6" name="肘形连接符 14"/>
          <p:cNvSpPr/>
          <p:nvPr/>
        </p:nvSpPr>
        <p:spPr>
          <a:xfrm flipV="1">
            <a:off x="5868144" y="414908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7" name="TextBox 15"/>
          <p:cNvSpPr txBox="1"/>
          <p:nvPr/>
        </p:nvSpPr>
        <p:spPr>
          <a:xfrm>
            <a:off x="1161335" y="4968592"/>
            <a:ext cx="2618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最佳适应算法空闲区队列</a:t>
            </a:r>
          </a:p>
        </p:txBody>
      </p:sp>
      <p:graphicFrame>
        <p:nvGraphicFramePr>
          <p:cNvPr id="218" name="表格 16"/>
          <p:cNvGraphicFramePr/>
          <p:nvPr/>
        </p:nvGraphicFramePr>
        <p:xfrm>
          <a:off x="1691681" y="547264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9" name="表格 17"/>
          <p:cNvGraphicFramePr/>
          <p:nvPr/>
        </p:nvGraphicFramePr>
        <p:xfrm>
          <a:off x="3323863" y="547264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0" name="表格 18"/>
          <p:cNvGraphicFramePr/>
          <p:nvPr/>
        </p:nvGraphicFramePr>
        <p:xfrm>
          <a:off x="5004048" y="547264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表格 19"/>
          <p:cNvGraphicFramePr/>
          <p:nvPr/>
        </p:nvGraphicFramePr>
        <p:xfrm>
          <a:off x="6660233" y="547264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肘形连接符 20"/>
          <p:cNvSpPr/>
          <p:nvPr/>
        </p:nvSpPr>
        <p:spPr>
          <a:xfrm flipV="1">
            <a:off x="2483767" y="561666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3" name="肘形连接符 21"/>
          <p:cNvSpPr/>
          <p:nvPr/>
        </p:nvSpPr>
        <p:spPr>
          <a:xfrm flipV="1">
            <a:off x="4139951" y="561666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4" name="肘形连接符 22"/>
          <p:cNvSpPr/>
          <p:nvPr/>
        </p:nvSpPr>
        <p:spPr>
          <a:xfrm flipV="1">
            <a:off x="5796136" y="561666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6"/>
          <p:cNvSpPr txBox="1"/>
          <p:nvPr/>
        </p:nvSpPr>
        <p:spPr>
          <a:xfrm>
            <a:off x="513263" y="476672"/>
            <a:ext cx="205795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）作业</a:t>
            </a: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请求</a:t>
            </a:r>
            <a:r>
              <a:t>38K</a:t>
            </a:r>
          </a:p>
        </p:txBody>
      </p:sp>
      <p:graphicFrame>
        <p:nvGraphicFramePr>
          <p:cNvPr id="227" name="表格 7"/>
          <p:cNvGraphicFramePr/>
          <p:nvPr/>
        </p:nvGraphicFramePr>
        <p:xfrm>
          <a:off x="1763689" y="98072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68K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8" name="表格 8"/>
          <p:cNvGraphicFramePr/>
          <p:nvPr/>
        </p:nvGraphicFramePr>
        <p:xfrm>
          <a:off x="3395871" y="98072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" name="表格 9"/>
          <p:cNvGraphicFramePr/>
          <p:nvPr/>
        </p:nvGraphicFramePr>
        <p:xfrm>
          <a:off x="5076056" y="98072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0" name="表格 10"/>
          <p:cNvGraphicFramePr/>
          <p:nvPr/>
        </p:nvGraphicFramePr>
        <p:xfrm>
          <a:off x="6732241" y="980728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1" name="肘形连接符 12"/>
          <p:cNvSpPr/>
          <p:nvPr/>
        </p:nvSpPr>
        <p:spPr>
          <a:xfrm flipV="1">
            <a:off x="2555775" y="112474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2" name="肘形连接符 13"/>
          <p:cNvSpPr/>
          <p:nvPr/>
        </p:nvSpPr>
        <p:spPr>
          <a:xfrm flipV="1">
            <a:off x="4211959" y="112474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3" name="肘形连接符 14"/>
          <p:cNvSpPr/>
          <p:nvPr/>
        </p:nvSpPr>
        <p:spPr>
          <a:xfrm flipV="1">
            <a:off x="5868144" y="1124744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4" name="TextBox 15"/>
          <p:cNvSpPr txBox="1"/>
          <p:nvPr/>
        </p:nvSpPr>
        <p:spPr>
          <a:xfrm>
            <a:off x="1166233" y="1772816"/>
            <a:ext cx="148489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作业</a:t>
            </a: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请求</a:t>
            </a:r>
            <a:r>
              <a:t>20K</a:t>
            </a:r>
          </a:p>
        </p:txBody>
      </p:sp>
      <p:graphicFrame>
        <p:nvGraphicFramePr>
          <p:cNvPr id="235" name="表格 23"/>
          <p:cNvGraphicFramePr/>
          <p:nvPr/>
        </p:nvGraphicFramePr>
        <p:xfrm>
          <a:off x="1763688" y="2276872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88K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6" name="表格 24"/>
          <p:cNvGraphicFramePr/>
          <p:nvPr/>
        </p:nvGraphicFramePr>
        <p:xfrm>
          <a:off x="3395869" y="2276872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7" name="表格 25"/>
          <p:cNvGraphicFramePr/>
          <p:nvPr/>
        </p:nvGraphicFramePr>
        <p:xfrm>
          <a:off x="5076056" y="2276872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8" name="表格 26"/>
          <p:cNvGraphicFramePr/>
          <p:nvPr/>
        </p:nvGraphicFramePr>
        <p:xfrm>
          <a:off x="6732240" y="2276872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9" name="肘形连接符 27"/>
          <p:cNvSpPr/>
          <p:nvPr/>
        </p:nvSpPr>
        <p:spPr>
          <a:xfrm flipV="1">
            <a:off x="2555775" y="2420888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0" name="肘形连接符 28"/>
          <p:cNvSpPr/>
          <p:nvPr/>
        </p:nvSpPr>
        <p:spPr>
          <a:xfrm flipV="1">
            <a:off x="4211959" y="2420888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1" name="肘形连接符 29"/>
          <p:cNvSpPr/>
          <p:nvPr/>
        </p:nvSpPr>
        <p:spPr>
          <a:xfrm flipV="1">
            <a:off x="5868142" y="2420888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2" name="TextBox 30"/>
          <p:cNvSpPr txBox="1"/>
          <p:nvPr/>
        </p:nvSpPr>
        <p:spPr>
          <a:xfrm>
            <a:off x="1161335" y="3140967"/>
            <a:ext cx="148489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作业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请求</a:t>
            </a:r>
            <a:r>
              <a:t>30K</a:t>
            </a:r>
          </a:p>
        </p:txBody>
      </p:sp>
      <p:graphicFrame>
        <p:nvGraphicFramePr>
          <p:cNvPr id="243" name="表格 31"/>
          <p:cNvGraphicFramePr/>
          <p:nvPr/>
        </p:nvGraphicFramePr>
        <p:xfrm>
          <a:off x="1758789" y="364502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118K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4" name="表格 32"/>
          <p:cNvGraphicFramePr/>
          <p:nvPr/>
        </p:nvGraphicFramePr>
        <p:xfrm>
          <a:off x="3390972" y="364502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5" name="表格 33"/>
          <p:cNvGraphicFramePr/>
          <p:nvPr/>
        </p:nvGraphicFramePr>
        <p:xfrm>
          <a:off x="5071157" y="364502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6" name="表格 34"/>
          <p:cNvGraphicFramePr/>
          <p:nvPr/>
        </p:nvGraphicFramePr>
        <p:xfrm>
          <a:off x="6727342" y="364502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" name="肘形连接符 35"/>
          <p:cNvSpPr/>
          <p:nvPr/>
        </p:nvSpPr>
        <p:spPr>
          <a:xfrm flipV="1">
            <a:off x="2550877" y="378904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8" name="肘形连接符 36"/>
          <p:cNvSpPr/>
          <p:nvPr/>
        </p:nvSpPr>
        <p:spPr>
          <a:xfrm flipV="1">
            <a:off x="4207061" y="378904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9" name="肘形连接符 37"/>
          <p:cNvSpPr/>
          <p:nvPr/>
        </p:nvSpPr>
        <p:spPr>
          <a:xfrm flipV="1">
            <a:off x="5863244" y="378904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0" name="TextBox 38"/>
          <p:cNvSpPr txBox="1"/>
          <p:nvPr/>
        </p:nvSpPr>
        <p:spPr>
          <a:xfrm>
            <a:off x="1161335" y="4392528"/>
            <a:ext cx="5371094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作业</a:t>
            </a:r>
            <a:r>
              <a:t>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请求</a:t>
            </a:r>
            <a:r>
              <a:t>80K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，没有适合的空闲区，系统不予分配。</a:t>
            </a:r>
          </a:p>
        </p:txBody>
      </p:sp>
      <p:graphicFrame>
        <p:nvGraphicFramePr>
          <p:cNvPr id="251" name="表格 39"/>
          <p:cNvGraphicFramePr/>
          <p:nvPr/>
        </p:nvGraphicFramePr>
        <p:xfrm>
          <a:off x="1758789" y="489658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118K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2" name="表格 40"/>
          <p:cNvGraphicFramePr/>
          <p:nvPr/>
        </p:nvGraphicFramePr>
        <p:xfrm>
          <a:off x="3390972" y="489658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180K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3" name="表格 41"/>
          <p:cNvGraphicFramePr/>
          <p:nvPr/>
        </p:nvGraphicFramePr>
        <p:xfrm>
          <a:off x="5071157" y="489658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36K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4" name="表格 42"/>
          <p:cNvGraphicFramePr/>
          <p:nvPr/>
        </p:nvGraphicFramePr>
        <p:xfrm>
          <a:off x="6727342" y="4896584"/>
          <a:ext cx="792087" cy="5581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60K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Null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" name="肘形连接符 43"/>
          <p:cNvSpPr/>
          <p:nvPr/>
        </p:nvSpPr>
        <p:spPr>
          <a:xfrm flipV="1">
            <a:off x="2550877" y="504060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6" name="肘形连接符 44"/>
          <p:cNvSpPr/>
          <p:nvPr/>
        </p:nvSpPr>
        <p:spPr>
          <a:xfrm flipV="1">
            <a:off x="4207061" y="504060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7" name="肘形连接符 45"/>
          <p:cNvSpPr/>
          <p:nvPr/>
        </p:nvSpPr>
        <p:spPr>
          <a:xfrm flipV="1">
            <a:off x="5863244" y="5040600"/>
            <a:ext cx="864097" cy="288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Box 3"/>
          <p:cNvSpPr txBox="1"/>
          <p:nvPr/>
        </p:nvSpPr>
        <p:spPr>
          <a:xfrm>
            <a:off x="513263" y="476671"/>
            <a:ext cx="8452659" cy="4470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解答：</a:t>
            </a:r>
          </a:p>
          <a:p>
            <a:r>
              <a:rPr dirty="0">
                <a:latin typeface="+mj-lt"/>
                <a:ea typeface="+mj-ea"/>
                <a:cs typeface="+mj-cs"/>
                <a:sym typeface="Helvetica"/>
              </a:rPr>
              <a:t>逻辑地址234H的页号</a:t>
            </a:r>
            <a:r>
              <a:rPr dirty="0"/>
              <a:t>P=int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（234</a:t>
            </a:r>
            <a:r>
              <a:rPr dirty="0"/>
              <a:t>H/2/1024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dirty="0"/>
              <a:t>=0</a:t>
            </a:r>
          </a:p>
          <a:p>
            <a:r>
              <a:rPr dirty="0"/>
              <a:t>              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页内偏移地址</a:t>
            </a:r>
            <a:r>
              <a:rPr dirty="0" err="1"/>
              <a:t>d</a:t>
            </a:r>
            <a:r>
              <a:rPr dirty="0"/>
              <a:t>=234H MOD 2048=234H</a:t>
            </a:r>
          </a:p>
          <a:p>
            <a:r>
              <a:rPr dirty="0">
                <a:latin typeface="+mj-lt"/>
                <a:ea typeface="+mj-ea"/>
                <a:cs typeface="+mj-cs"/>
                <a:sym typeface="Helvetica"/>
              </a:rPr>
              <a:t>查页表可知该页的内存块号为7，</a:t>
            </a:r>
          </a:p>
          <a:p>
            <a:r>
              <a:rPr dirty="0">
                <a:latin typeface="+mj-lt"/>
                <a:ea typeface="+mj-ea"/>
                <a:cs typeface="+mj-cs"/>
                <a:sym typeface="Helvetica"/>
              </a:rPr>
              <a:t>所以，物理地址为7</a:t>
            </a:r>
            <a:r>
              <a:rPr dirty="0"/>
              <a:t>*2048+234H=3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A34H。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或</a:t>
            </a:r>
            <a:r>
              <a:rPr dirty="0"/>
              <a:t>：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234H=</a:t>
            </a:r>
            <a:r>
              <a:rPr dirty="0">
                <a:solidFill>
                  <a:srgbClr val="0433FF"/>
                </a:solidFill>
              </a:rPr>
              <a:t>0</a:t>
            </a:r>
            <a:r>
              <a:rPr dirty="0">
                <a:solidFill>
                  <a:srgbClr val="FF2600"/>
                </a:solidFill>
              </a:rPr>
              <a:t>010 0011 0100B，</a:t>
            </a:r>
            <a:r>
              <a:rPr dirty="0"/>
              <a:t>故页号为0（查表知物理块号为7），页内地址为234H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物理地址为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u="sng" dirty="0">
                <a:solidFill>
                  <a:srgbClr val="0433FF"/>
                </a:solidFill>
              </a:rPr>
              <a:t>0111</a:t>
            </a:r>
            <a:r>
              <a:rPr u="sng" dirty="0"/>
              <a:t> </a:t>
            </a:r>
            <a:r>
              <a:rPr u="sng" dirty="0">
                <a:solidFill>
                  <a:srgbClr val="FF2600"/>
                </a:solidFill>
              </a:rPr>
              <a:t>010 0011 0100</a:t>
            </a:r>
            <a:r>
              <a:rPr dirty="0"/>
              <a:t>=011 1010 0011 0100=3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A34H</a:t>
            </a:r>
          </a:p>
          <a:p>
            <a:r>
              <a:rPr dirty="0" err="1"/>
              <a:t>同理可知</a:t>
            </a:r>
            <a:endParaRPr dirty="0"/>
          </a:p>
          <a:p>
            <a:r>
              <a:rPr dirty="0"/>
              <a:t>4321H的页号为8，页内地址为321H，查表发生越界错误</a:t>
            </a:r>
          </a:p>
          <a:p>
            <a:endParaRPr dirty="0"/>
          </a:p>
          <a:p>
            <a:endParaRPr dirty="0"/>
          </a:p>
          <a:p>
            <a:r>
              <a:rPr dirty="0"/>
              <a:t>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解答：物理地址</a:t>
            </a:r>
            <a:r>
              <a:rPr dirty="0"/>
              <a:t>=100K+57=102457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页面置换算法</a:t>
            </a:r>
          </a:p>
        </p:txBody>
      </p:sp>
      <p:sp>
        <p:nvSpPr>
          <p:cNvPr id="262" name="Rectangle 1"/>
          <p:cNvSpPr txBox="1"/>
          <p:nvPr/>
        </p:nvSpPr>
        <p:spPr>
          <a:xfrm>
            <a:off x="729287" y="1097028"/>
            <a:ext cx="7504750" cy="114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、设某作业页面引用串为</a:t>
            </a:r>
            <a:r>
              <a:t>0,5,2,4,3,1,0,3,2,1,3,1,0,5,2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。当分配给它的内存块分别为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t>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时，计算采用最佳置换算法、先进先出置换算法和最近最久未使用置换算法时页面置换次数。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3"/>
          <p:cNvSpPr txBox="1"/>
          <p:nvPr/>
        </p:nvSpPr>
        <p:spPr>
          <a:xfrm>
            <a:off x="441256" y="404663"/>
            <a:ext cx="1364119" cy="62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解答</a:t>
            </a:r>
          </a:p>
          <a:p>
            <a:r>
              <a:t>M=3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时</a:t>
            </a:r>
          </a:p>
          <a:p>
            <a:r>
              <a:t>Optimal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置换次数</a:t>
            </a:r>
            <a:r>
              <a:t>=6</a:t>
            </a:r>
          </a:p>
          <a:p>
            <a:endParaRPr/>
          </a:p>
          <a:p>
            <a:endParaRPr/>
          </a:p>
          <a:p>
            <a:r>
              <a:t>FIFO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置换次数</a:t>
            </a:r>
            <a:r>
              <a:t>=10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LRU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置换次数</a:t>
            </a:r>
            <a:r>
              <a:t>=9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M=4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时  ？</a:t>
            </a:r>
          </a:p>
        </p:txBody>
      </p:sp>
      <p:graphicFrame>
        <p:nvGraphicFramePr>
          <p:cNvPr id="265" name="表格 4"/>
          <p:cNvGraphicFramePr/>
          <p:nvPr/>
        </p:nvGraphicFramePr>
        <p:xfrm>
          <a:off x="2051719" y="521236"/>
          <a:ext cx="5715000" cy="13952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表格 5"/>
          <p:cNvGraphicFramePr/>
          <p:nvPr/>
        </p:nvGraphicFramePr>
        <p:xfrm>
          <a:off x="2051719" y="2105411"/>
          <a:ext cx="5715000" cy="13952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表格 7"/>
          <p:cNvGraphicFramePr/>
          <p:nvPr/>
        </p:nvGraphicFramePr>
        <p:xfrm>
          <a:off x="2051719" y="3833603"/>
          <a:ext cx="5715000" cy="13952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SimSun"/>
                          <a:ea typeface="SimSun"/>
                          <a:cs typeface="SimSun"/>
                          <a:sym typeface="SimSun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√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磁盘调度算法</a:t>
            </a:r>
          </a:p>
        </p:txBody>
      </p:sp>
      <p:sp>
        <p:nvSpPr>
          <p:cNvPr id="270" name="Rectangle 1"/>
          <p:cNvSpPr txBox="1"/>
          <p:nvPr/>
        </p:nvSpPr>
        <p:spPr>
          <a:xfrm>
            <a:off x="729287" y="1097028"/>
            <a:ext cx="7504750" cy="114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、设磁头当前在</a:t>
            </a:r>
            <a:r>
              <a:t>100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磁道，向磁道号增加方向访问。进程请求的磁道号顺序为</a:t>
            </a:r>
            <a:r>
              <a:t>55,58,39,18,90,160,150,38,184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。分别计算采用</a:t>
            </a:r>
            <a:r>
              <a:t>FCFS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SSTF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CSCAN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算法时平均寻道长度。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3"/>
          <p:cNvSpPr txBox="1"/>
          <p:nvPr/>
        </p:nvSpPr>
        <p:spPr>
          <a:xfrm>
            <a:off x="369247" y="332656"/>
            <a:ext cx="7899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解答：</a:t>
            </a:r>
          </a:p>
        </p:txBody>
      </p:sp>
      <p:pic>
        <p:nvPicPr>
          <p:cNvPr id="273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964083"/>
            <a:ext cx="4440238" cy="51292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62" y="926182"/>
            <a:ext cx="4237038" cy="511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Box 6"/>
          <p:cNvSpPr txBox="1"/>
          <p:nvPr/>
        </p:nvSpPr>
        <p:spPr>
          <a:xfrm>
            <a:off x="1665391" y="548679"/>
            <a:ext cx="98907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FCFS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</p:txBody>
      </p:sp>
      <p:sp>
        <p:nvSpPr>
          <p:cNvPr id="276" name="TextBox 7"/>
          <p:cNvSpPr txBox="1"/>
          <p:nvPr/>
        </p:nvSpPr>
        <p:spPr>
          <a:xfrm>
            <a:off x="6207683" y="620687"/>
            <a:ext cx="98293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SSTF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23974"/>
            <a:ext cx="3790951" cy="511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2" y="1196999"/>
            <a:ext cx="3765551" cy="504031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5"/>
          <p:cNvSpPr txBox="1"/>
          <p:nvPr/>
        </p:nvSpPr>
        <p:spPr>
          <a:xfrm>
            <a:off x="1809408" y="764704"/>
            <a:ext cx="1063747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</p:txBody>
      </p:sp>
      <p:sp>
        <p:nvSpPr>
          <p:cNvPr id="281" name="TextBox 6"/>
          <p:cNvSpPr txBox="1"/>
          <p:nvPr/>
        </p:nvSpPr>
        <p:spPr>
          <a:xfrm>
            <a:off x="6057880" y="827420"/>
            <a:ext cx="118318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作业调度算法</a:t>
            </a:r>
          </a:p>
        </p:txBody>
      </p:sp>
      <p:graphicFrame>
        <p:nvGraphicFramePr>
          <p:cNvPr id="119" name="内容占位符 3"/>
          <p:cNvGraphicFramePr/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0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进程名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平均</a:t>
                      </a:r>
                    </a:p>
                  </a:txBody>
                  <a:tcPr marL="45720" marR="45720" anchor="ctr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到达时间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0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4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服务时间</a:t>
                      </a:r>
                    </a:p>
                  </a:txBody>
                  <a:tcPr marL="45720" marR="45720" anchor="ctr" horzOverflow="overflow">
                    <a:lnL w="38100">
                      <a:solidFill>
                        <a:srgbClr val="FFFFFF"/>
                      </a:solidFill>
                    </a:lnL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6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FCFS</a:t>
                      </a:r>
                    </a:p>
                  </a:txBody>
                  <a:tcPr marL="45720" marR="45720" anchor="ctr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SJF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完成时间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周转时间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带权周转时间</a:t>
                      </a:r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/>
                    </a:p>
                  </a:txBody>
                  <a:tcPr marL="45720" marR="45720" anchor="ctr" horzOverflow="overflow"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0" name="直接连接符 6"/>
          <p:cNvSpPr/>
          <p:nvPr/>
        </p:nvSpPr>
        <p:spPr>
          <a:xfrm>
            <a:off x="467543" y="1628800"/>
            <a:ext cx="936106" cy="1080120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磁盘空间管理</a:t>
            </a:r>
          </a:p>
        </p:txBody>
      </p:sp>
      <p:sp>
        <p:nvSpPr>
          <p:cNvPr id="284" name="Rectangle 1"/>
          <p:cNvSpPr txBox="1"/>
          <p:nvPr/>
        </p:nvSpPr>
        <p:spPr>
          <a:xfrm>
            <a:off x="708153" y="860732"/>
            <a:ext cx="7829441" cy="449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1、假定盘块的大小为1KB,硬盘的大小为500MB,采用显示链接分配方式时,其FAT需占用多少存储空间（FAT表项占2.5个字节）?如果文件A占用硬盘的11, 12 , 16, 14四个盘块,试画出文件A中各盘块在FAT表中的链接情况。</a:t>
            </a: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2、存放在某个磁盘上的文件系统，对于采用混合索引分配方式，其FCB中共有13项地址项，第0～9个地址项为直接地址，第10个地址项为一次间接地址，第11个地址项为二次间接地址，第12个地址项为三次间接地址。如果每个盘块的大小为512字节，若盘块号需要3个字节来描述，而每个盘块最多存放170个盘块地址：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(1) 该文件系统允许的最大长度是多少？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(2) 将文件的字节偏移量5000、</a:t>
            </a:r>
            <a:r>
              <a:rPr>
                <a:solidFill>
                  <a:srgbClr val="DF5721"/>
                </a:solidFill>
              </a:rPr>
              <a:t>15000</a:t>
            </a:r>
            <a:r>
              <a:t>、150000转换为物理块号和块内偏移量。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lvl="1"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(3) 假设某文件的索引结点已在内存中，但其他信息均在外存，为了访问该文件中某个位置的内容，最多需要几次访问磁盘？</a:t>
            </a:r>
          </a:p>
        </p:txBody>
      </p:sp>
      <p:sp>
        <p:nvSpPr>
          <p:cNvPr id="285" name="Text Box 3"/>
          <p:cNvSpPr txBox="1"/>
          <p:nvPr/>
        </p:nvSpPr>
        <p:spPr>
          <a:xfrm>
            <a:off x="708154" y="5264039"/>
            <a:ext cx="7922581" cy="160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3、有一个计算机系统利用下图所示的位示图（行号、列号都从0开始编号）来管理空闲盘块。如果盘块从1开始编号，每个盘块的大小为1KB。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   （1）现要从文件分配两盘块，试具体说明分配过程。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   （2）若要释放磁盘的第300块，应如何处理？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191492"/>
            <a:ext cx="89408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3"/>
          <p:cNvSpPr txBox="1"/>
          <p:nvPr/>
        </p:nvSpPr>
        <p:spPr>
          <a:xfrm>
            <a:off x="502919" y="692695"/>
            <a:ext cx="8138161" cy="1324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98881" indent="-198881" defTabSz="530351">
              <a:spcBef>
                <a:spcPts val="300"/>
              </a:spcBef>
              <a:defRPr sz="1624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解：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此时硬盘共有</a:t>
            </a:r>
            <a:r>
              <a:rPr b="0">
                <a:solidFill>
                  <a:srgbClr val="000000"/>
                </a:solidFill>
              </a:rPr>
              <a:t>500M/1K=500K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个盘块，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198881" indent="-198881" defTabSz="530351">
              <a:spcBef>
                <a:spcPts val="300"/>
              </a:spcBef>
              <a:defRPr sz="16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FAT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表项共有</a:t>
            </a:r>
            <a:r>
              <a:t>500K* 2.5B=1250KB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marL="198881" indent="-198881" defTabSz="530351">
              <a:spcBef>
                <a:spcPts val="200"/>
              </a:spcBef>
              <a:defRPr sz="1624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290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5407026" cy="359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Rectangle 3"/>
          <p:cNvSpPr txBox="1"/>
          <p:nvPr/>
        </p:nvSpPr>
        <p:spPr>
          <a:xfrm>
            <a:off x="502919" y="404664"/>
            <a:ext cx="8138161" cy="57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171450" indent="-171450" defTabSz="457200">
              <a:spcBef>
                <a:spcPts val="300"/>
              </a:spcBef>
              <a:defRPr sz="1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解：</a:t>
            </a:r>
          </a:p>
        </p:txBody>
      </p:sp>
      <p:sp>
        <p:nvSpPr>
          <p:cNvPr id="293" name="Rectangle 3"/>
          <p:cNvSpPr txBox="1"/>
          <p:nvPr/>
        </p:nvSpPr>
        <p:spPr>
          <a:xfrm>
            <a:off x="502919" y="908720"/>
            <a:ext cx="8200075" cy="5661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877823">
              <a:lnSpc>
                <a:spcPct val="80000"/>
              </a:lnSpc>
              <a:spcBef>
                <a:spcPts val="500"/>
              </a:spcBef>
              <a:buSzPct val="100000"/>
              <a:buAutoNum type="arabicParenBoth"/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文件的最大长度为：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500"/>
              </a:spcBef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   10+170+170</a:t>
            </a:r>
            <a:r>
              <a:rPr baseline="29916"/>
              <a:t>2</a:t>
            </a:r>
            <a:r>
              <a:t>+170</a:t>
            </a:r>
            <a:r>
              <a:rPr baseline="29916"/>
              <a:t>3</a:t>
            </a:r>
            <a:r>
              <a:t>=4942080块=2471040KB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400"/>
              </a:spcBef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500"/>
              </a:spcBef>
              <a:buClr>
                <a:srgbClr val="000000"/>
              </a:buClr>
              <a:buSzPct val="100000"/>
              <a:buAutoNum type="arabicParenBoth" startAt="2"/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5000/512得商9，余数为392。即逻辑块号为9，块内偏移为392。故可直接从该文件的FCB的第9个地址处得到物理盘块号，块内偏移为392。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500"/>
              </a:spcBef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    15000/512得商为29，余数为152。即逻辑块号为29，块内偏移为152。由于10≤29&lt;10+170,而29-10-19，故可从FCB的第10个地址项，即一次间址项中得到一次间址块；并从一次间址块的19项中获得对应的物理盘块号，块内偏移为152。</a:t>
            </a: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400"/>
              </a:spcBef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endParaRPr>
              <a:latin typeface="+mn-lt"/>
              <a:ea typeface="+mn-ea"/>
              <a:cs typeface="+mn-cs"/>
              <a:sym typeface="Calibri"/>
            </a:endParaRPr>
          </a:p>
          <a:p>
            <a:pPr defTabSz="877823">
              <a:lnSpc>
                <a:spcPct val="80000"/>
              </a:lnSpc>
              <a:spcBef>
                <a:spcPts val="500"/>
              </a:spcBef>
              <a:defRPr sz="2304" b="1"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t>(3) 由于文件的索引结点已在内存，为了访问文件中的某个位置的内容，最少需要1次访问磁盘（即通过直接地址直接读文件盘块），最多需要4次访问磁盘（第一次是读三次间址块，第二次读二次间址块，第三次读一次间址块，第四次是读文件盘块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1" build="p" bldLvl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3"/>
          <p:cNvSpPr txBox="1"/>
          <p:nvPr/>
        </p:nvSpPr>
        <p:spPr>
          <a:xfrm>
            <a:off x="502919" y="1604406"/>
            <a:ext cx="8138161" cy="594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39470" indent="-339470" defTabSz="905255">
              <a:spcBef>
                <a:spcPts val="700"/>
              </a:spcBef>
              <a:defRPr sz="3168"/>
            </a:pPr>
            <a:r>
              <a:rPr dirty="0"/>
              <a:t>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解：</a:t>
            </a:r>
          </a:p>
          <a:p>
            <a:pPr marL="339470" indent="-339470" defTabSz="905255">
              <a:spcBef>
                <a:spcPts val="400"/>
              </a:spcBef>
              <a:defRPr sz="1782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dirty="0"/>
              <a:t>1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）分配过程</a:t>
            </a:r>
          </a:p>
          <a:p>
            <a:pPr marL="735520" lvl="1" indent="-282892" defTabSz="905255">
              <a:spcBef>
                <a:spcPts val="400"/>
              </a:spcBef>
              <a:buSzPct val="100000"/>
              <a:buFont typeface="Arial"/>
              <a:buChar char="–"/>
              <a:defRPr sz="1782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线形检索得：</a:t>
            </a:r>
            <a:r>
              <a:rPr dirty="0"/>
              <a:t>i1=2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j1=2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； </a:t>
            </a:r>
            <a:r>
              <a:rPr dirty="0"/>
              <a:t>i2=3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j2=6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  <a:p>
            <a:pPr marL="735520" lvl="1" indent="-282892" defTabSz="905255">
              <a:spcBef>
                <a:spcPts val="400"/>
              </a:spcBef>
              <a:buSzPct val="100000"/>
              <a:buFont typeface="Arial"/>
              <a:buChar char="–"/>
              <a:defRPr sz="1782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计算空闲盘块号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：</a:t>
            </a:r>
          </a:p>
          <a:p>
            <a:pPr marL="1131569" lvl="2" indent="-226313" defTabSz="905255">
              <a:spcBef>
                <a:spcPts val="400"/>
              </a:spcBef>
              <a:buSzPct val="100000"/>
              <a:buFont typeface="Arial"/>
              <a:buChar char="•"/>
              <a:defRPr sz="1782"/>
            </a:pPr>
            <a:r>
              <a:rPr dirty="0"/>
              <a:t> b1=i1×16+j1+1=2×16+2+1=35</a:t>
            </a:r>
          </a:p>
          <a:p>
            <a:pPr marL="1131569" lvl="2" indent="-226313" defTabSz="905255">
              <a:spcBef>
                <a:spcPts val="400"/>
              </a:spcBef>
              <a:buSzPct val="100000"/>
              <a:buFont typeface="Arial"/>
              <a:buChar char="•"/>
              <a:defRPr sz="1782"/>
            </a:pPr>
            <a:r>
              <a:rPr dirty="0"/>
              <a:t> b2=i2×16+j2+1=3×16+6+1=55</a:t>
            </a:r>
          </a:p>
          <a:p>
            <a:pPr marL="735520" lvl="1" indent="-282892" defTabSz="905255">
              <a:spcBef>
                <a:spcPts val="400"/>
              </a:spcBef>
              <a:buSzPct val="100000"/>
              <a:buFont typeface="Arial"/>
              <a:buChar char="–"/>
              <a:defRPr sz="1782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修改位示图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：</a:t>
            </a:r>
          </a:p>
          <a:p>
            <a:pPr marL="1131569" lvl="2" indent="-226313" defTabSz="905255">
              <a:spcBef>
                <a:spcPts val="400"/>
              </a:spcBef>
              <a:buSzPct val="100000"/>
              <a:buFont typeface="Arial"/>
              <a:buChar char="•"/>
              <a:defRPr sz="1782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令</a:t>
            </a:r>
            <a:r>
              <a:rPr dirty="0" err="1"/>
              <a:t>map</a:t>
            </a:r>
            <a:r>
              <a:rPr dirty="0"/>
              <a:t>[2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2]=map[3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6]=1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，并将对应块</a:t>
            </a:r>
            <a:r>
              <a:rPr dirty="0"/>
              <a:t>35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55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分配出去。</a:t>
            </a:r>
          </a:p>
          <a:p>
            <a:pPr marL="339470" indent="-339470" defTabSz="905255">
              <a:spcBef>
                <a:spcPts val="400"/>
              </a:spcBef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dirty="0"/>
              <a:t>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）释放过程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735520" lvl="1" indent="-282892" defTabSz="905255">
              <a:spcBef>
                <a:spcPts val="400"/>
              </a:spcBef>
              <a:buSzPct val="100000"/>
              <a:buChar char="–"/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计算出第</a:t>
            </a:r>
            <a:r>
              <a:rPr dirty="0"/>
              <a:t>300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块所对应的二进制行号</a:t>
            </a:r>
            <a:r>
              <a:rPr dirty="0"/>
              <a:t>i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rPr dirty="0"/>
              <a:t>j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131569" lvl="2" indent="-226313" defTabSz="905255">
              <a:spcBef>
                <a:spcPts val="400"/>
              </a:spcBef>
              <a:buSzPct val="100000"/>
              <a:buChar char="•"/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i</a:t>
            </a:r>
            <a:r>
              <a:rPr dirty="0"/>
              <a:t>=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dirty="0"/>
              <a:t>300-1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dirty="0"/>
              <a:t>/16=18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131569" lvl="2" indent="-226313" defTabSz="905255">
              <a:spcBef>
                <a:spcPts val="400"/>
              </a:spcBef>
              <a:buSzPct val="100000"/>
              <a:buChar char="•"/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j= 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dirty="0"/>
              <a:t>300-1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dirty="0"/>
              <a:t>% 16=11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735520" lvl="1" indent="-282892" defTabSz="905255">
              <a:spcBef>
                <a:spcPts val="400"/>
              </a:spcBef>
              <a:buSzPct val="100000"/>
              <a:buChar char="–"/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修改位示图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：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 marL="1131569" lvl="2" indent="-226313" defTabSz="905255">
              <a:spcBef>
                <a:spcPts val="400"/>
              </a:spcBef>
              <a:buSzPct val="100000"/>
              <a:buChar char="•"/>
              <a:defRPr sz="1782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令</a:t>
            </a:r>
            <a:r>
              <a:rPr dirty="0" err="1"/>
              <a:t>map</a:t>
            </a:r>
            <a:r>
              <a:rPr dirty="0"/>
              <a:t>[18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11]=0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Picture 4" descr="Picture 4">
            <a:extLst>
              <a:ext uri="{FF2B5EF4-FFF2-40B4-BE49-F238E27FC236}">
                <a16:creationId xmlns:a16="http://schemas.microsoft.com/office/drawing/2014/main" id="{6FDD33CC-ADD6-184A-BD86-3BE95CEC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1283795"/>
            <a:ext cx="3715407" cy="155820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FF0B183-AC5D-5640-B09D-4BF443081BB3}"/>
              </a:ext>
            </a:extLst>
          </p:cNvPr>
          <p:cNvSpPr txBox="1"/>
          <p:nvPr/>
        </p:nvSpPr>
        <p:spPr>
          <a:xfrm>
            <a:off x="392844" y="238979"/>
            <a:ext cx="7922581" cy="160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3、有一个计算机系统利用下图所示的位示图（行号、列号都从0开始编号）来管理空闲盘块。如果盘块从1开始编号，每个盘块的大小为1KB。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   （1）现要从文件分配两盘块，试具体说明分配过程。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pPr>
              <a:defRPr>
                <a:latin typeface="楷体_GB2312"/>
                <a:ea typeface="楷体_GB2312"/>
                <a:cs typeface="楷体_GB2312"/>
                <a:sym typeface="楷体_GB2312"/>
              </a:defRPr>
            </a:pPr>
            <a:r>
              <a:rPr dirty="0"/>
              <a:t>   （2）若要释放磁盘的第300块，应如何处理？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FA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FAT</a:t>
            </a:r>
          </a:p>
        </p:txBody>
      </p:sp>
      <p:sp>
        <p:nvSpPr>
          <p:cNvPr id="298" name="1解答：FAT20，地址为20位，能够访问的地址数（盘块数）为2^ 20=1M个，每个盘块为4KB，故能够访问的磁盘容量最大为1M*4KB=4GB。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3816">
              <a:spcBef>
                <a:spcPts val="600"/>
              </a:spcBef>
              <a:buSzTx/>
              <a:buFontTx/>
              <a:buNone/>
              <a:defRPr sz="2848"/>
            </a:pPr>
            <a:r>
              <a:t>1解答：FAT20，地址为20位，能够访问的地址数（盘块数）为2^ 20=1M个，每个盘块为4KB，故能够访问的磁盘容量最大为1M*4KB=4GB。</a:t>
            </a:r>
          </a:p>
          <a:p>
            <a:pPr marL="0" indent="0" defTabSz="813816">
              <a:spcBef>
                <a:spcPts val="600"/>
              </a:spcBef>
              <a:buSzTx/>
              <a:buFontTx/>
              <a:buNone/>
              <a:defRPr sz="2848"/>
            </a:pPr>
            <a:r>
              <a:t>Fat表大小为：1M*20b/8=2.5MB</a:t>
            </a:r>
          </a:p>
          <a:p>
            <a:pPr marL="0" indent="0" defTabSz="813816">
              <a:spcBef>
                <a:spcPts val="600"/>
              </a:spcBef>
              <a:buSzTx/>
              <a:buFontTx/>
              <a:buNone/>
              <a:defRPr sz="2848"/>
            </a:pPr>
            <a:endParaRPr/>
          </a:p>
          <a:p>
            <a:pPr marL="0" indent="0" defTabSz="813816">
              <a:spcBef>
                <a:spcPts val="600"/>
              </a:spcBef>
              <a:buSzTx/>
              <a:buFontTx/>
              <a:buNone/>
              <a:defRPr sz="2848"/>
            </a:pPr>
            <a:endParaRPr/>
          </a:p>
          <a:p>
            <a:pPr marL="0" indent="0" defTabSz="813816">
              <a:spcBef>
                <a:spcPts val="600"/>
              </a:spcBef>
              <a:buSzTx/>
              <a:buFontTx/>
              <a:buNone/>
              <a:defRPr sz="2848"/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银行家算法</a:t>
            </a:r>
          </a:p>
        </p:txBody>
      </p:sp>
      <p:graphicFrame>
        <p:nvGraphicFramePr>
          <p:cNvPr id="123" name="内容占位符 3"/>
          <p:cNvGraphicFramePr/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Process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Allocation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Need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Available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0 0 2 2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1 6 2 2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1 0 0 1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1 7 5 0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1 3 5 4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2 3 5 6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0 3 4 3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0 6 4 3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0 0 1 4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0 6 5 6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4" name="TextBox 4"/>
          <p:cNvSpPr txBox="1"/>
          <p:nvPr/>
        </p:nvSpPr>
        <p:spPr>
          <a:xfrm>
            <a:off x="585271" y="4221088"/>
            <a:ext cx="6175436" cy="776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1.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该状态是否安全？</a:t>
            </a:r>
          </a:p>
          <a:p>
            <a:r>
              <a:t>2.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进程</a:t>
            </a:r>
            <a:r>
              <a:t>P2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提出请求（</a:t>
            </a:r>
            <a:r>
              <a:t>1,2,2,2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）后，系统能否将资源分配给它？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"/>
          <p:cNvSpPr txBox="1"/>
          <p:nvPr/>
        </p:nvSpPr>
        <p:spPr>
          <a:xfrm>
            <a:off x="819625" y="1606669"/>
            <a:ext cx="7504749" cy="3644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、设某系统主存容量为 </a:t>
            </a:r>
            <a:r>
              <a:t>512KB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，采用动态分区存储管理技术。某时刻 </a:t>
            </a:r>
            <a:r>
              <a:t>t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主存中有三个空闲区，它们的首地址和大小分别是：空闲区 </a:t>
            </a:r>
            <a:r>
              <a:t>1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 </a:t>
            </a:r>
            <a:r>
              <a:t>30KB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 </a:t>
            </a:r>
            <a:r>
              <a:t>100KB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）、空闲区 </a:t>
            </a:r>
            <a:r>
              <a:t>2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 </a:t>
            </a:r>
            <a:r>
              <a:t>180KB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 </a:t>
            </a:r>
            <a:r>
              <a:t>36KB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）、空闲区 </a:t>
            </a:r>
            <a:r>
              <a:t>3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 </a:t>
            </a:r>
            <a:r>
              <a:t>260KB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 </a:t>
            </a:r>
            <a:r>
              <a:t>60KB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）。系统现有如下作业序列</a:t>
            </a:r>
            <a:r>
              <a:t>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：作业 </a:t>
            </a:r>
            <a:r>
              <a:t>1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（请求 </a:t>
            </a:r>
            <a:r>
              <a:t>38KB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）、作业 </a:t>
            </a:r>
            <a:r>
              <a:t>2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（请求 </a:t>
            </a:r>
            <a:r>
              <a:t>20KB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）、作业 </a:t>
            </a:r>
            <a:r>
              <a:t>3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（请求 </a:t>
            </a:r>
            <a:r>
              <a:t>30KB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）、作业 </a:t>
            </a:r>
            <a:r>
              <a:t>4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（请求 </a:t>
            </a:r>
            <a:r>
              <a:t>80KB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）。 </a:t>
            </a:r>
            <a:br>
              <a:rPr>
                <a:latin typeface="+mj-lt"/>
                <a:ea typeface="+mj-ea"/>
                <a:cs typeface="+mj-cs"/>
                <a:sym typeface="Helvetica"/>
              </a:rPr>
            </a:br>
            <a:r>
              <a:t>  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）画出该系统在时刻 </a:t>
            </a:r>
            <a:r>
              <a:t>t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的内存分布示意图；</a:t>
            </a:r>
            <a:br>
              <a:rPr>
                <a:latin typeface="+mj-lt"/>
                <a:ea typeface="+mj-ea"/>
                <a:cs typeface="+mj-cs"/>
                <a:sym typeface="Helvetica"/>
              </a:rPr>
            </a:br>
            <a:r>
              <a:t>   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）用首次适应算法和最佳适应算法画出时刻 </a:t>
            </a:r>
            <a:r>
              <a:t>t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的空闲区队列结构；</a:t>
            </a:r>
          </a:p>
          <a:p>
            <a:pPr indent="266700"/>
            <a:r>
              <a:rPr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）画出按首次适应算法完成作业序列</a:t>
            </a:r>
            <a:r>
              <a:t>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的分配后空闲区队列结构。（设阈值</a:t>
            </a:r>
            <a:r>
              <a:t>size=2K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</a:t>
            </a:r>
          </a:p>
        </p:txBody>
      </p:sp>
      <p:sp>
        <p:nvSpPr>
          <p:cNvPr id="127" name="内存管理"/>
          <p:cNvSpPr txBox="1"/>
          <p:nvPr/>
        </p:nvSpPr>
        <p:spPr>
          <a:xfrm>
            <a:off x="3478529" y="586091"/>
            <a:ext cx="218694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/>
            </a:lvl1pPr>
          </a:lstStyle>
          <a:p>
            <a:r>
              <a:t>内存管理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表格 3"/>
          <p:cNvGraphicFramePr/>
          <p:nvPr/>
        </p:nvGraphicFramePr>
        <p:xfrm>
          <a:off x="2546337" y="3697675"/>
          <a:ext cx="3150235" cy="167431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052">
                <a:tc>
                  <a:txBody>
                    <a:bodyPr/>
                    <a:lstStyle/>
                    <a:p>
                      <a:pPr algn="just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页号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物理块号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052"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4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defRPr sz="1800"/>
                      </a:pPr>
                      <a:r>
                        <a:rPr>
                          <a:latin typeface="SimSun"/>
                          <a:ea typeface="SimSun"/>
                          <a:cs typeface="SimSun"/>
                          <a:sym typeface="SimSun"/>
                        </a:rPr>
                        <a:t>12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Rectangle 1"/>
          <p:cNvSpPr txBox="1"/>
          <p:nvPr/>
        </p:nvSpPr>
        <p:spPr>
          <a:xfrm>
            <a:off x="819625" y="1818380"/>
            <a:ext cx="7504750" cy="1462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rPr dirty="0"/>
              <a:t>2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、某分页系统页面大小为2</a:t>
            </a:r>
            <a:r>
              <a:rPr dirty="0"/>
              <a:t>K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，作业的页表如下，求逻辑地址</a:t>
            </a:r>
            <a:r>
              <a:rPr dirty="0"/>
              <a:t>234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H和4321H的页号和页内地址，并求出它在内存的物理地址。</a:t>
            </a:r>
          </a:p>
          <a:p>
            <a:pPr indent="266700"/>
            <a:r>
              <a:rPr dirty="0"/>
              <a:t>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、某分段系统的逻辑地址（</a:t>
            </a:r>
            <a:r>
              <a:rPr dirty="0"/>
              <a:t>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/>
              <a:t>57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），段</a:t>
            </a:r>
            <a:r>
              <a:rPr dirty="0"/>
              <a:t>3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所在内存块：基址为</a:t>
            </a:r>
            <a:r>
              <a:rPr dirty="0"/>
              <a:t>100K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，段长为</a:t>
            </a:r>
            <a:r>
              <a:rPr dirty="0"/>
              <a:t>20K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。求该逻辑地址对应的物理地址。</a:t>
            </a:r>
          </a:p>
        </p:txBody>
      </p:sp>
      <p:sp>
        <p:nvSpPr>
          <p:cNvPr id="131" name="内存管理"/>
          <p:cNvSpPr txBox="1"/>
          <p:nvPr/>
        </p:nvSpPr>
        <p:spPr>
          <a:xfrm>
            <a:off x="3027984" y="586091"/>
            <a:ext cx="218694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100"/>
            </a:lvl1pPr>
          </a:lstStyle>
          <a:p>
            <a:r>
              <a:t>内存管理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页面置换算法</a:t>
            </a:r>
          </a:p>
        </p:txBody>
      </p:sp>
      <p:sp>
        <p:nvSpPr>
          <p:cNvPr id="134" name="Rectangle 1"/>
          <p:cNvSpPr txBox="1"/>
          <p:nvPr/>
        </p:nvSpPr>
        <p:spPr>
          <a:xfrm>
            <a:off x="729287" y="1097028"/>
            <a:ext cx="7504750" cy="114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、设某作业页面引用串为</a:t>
            </a:r>
            <a:r>
              <a:t>0,5,2,4,3,1,0,3,2,1,3,1,0,5,2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。当分配给它的内存块分别为</a:t>
            </a:r>
            <a:r>
              <a:t>3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和</a:t>
            </a:r>
            <a:r>
              <a:t>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时，计算采用最佳置换算法、先进先出置换算法和最近最久未使用置换算法时页面置换次数。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 1"/>
          <p:cNvSpPr txBox="1"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磁盘调度算法</a:t>
            </a:r>
          </a:p>
        </p:txBody>
      </p:sp>
      <p:sp>
        <p:nvSpPr>
          <p:cNvPr id="137" name="Rectangle 1"/>
          <p:cNvSpPr txBox="1"/>
          <p:nvPr/>
        </p:nvSpPr>
        <p:spPr>
          <a:xfrm>
            <a:off x="729287" y="1097028"/>
            <a:ext cx="7504750" cy="1144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indent="266700"/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、设磁头当前在</a:t>
            </a:r>
            <a:r>
              <a:t>100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磁道，向磁道号增加方向访问。进程请求的磁道号顺序为</a:t>
            </a:r>
            <a:r>
              <a:t>55,58,39,18,90,160,150,38,184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。分别计算采用</a:t>
            </a:r>
            <a:r>
              <a:t>FCFS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SSTF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t>CSCAN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算法时平均寻道长度。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2320</Words>
  <Application>Microsoft Macintosh PowerPoint</Application>
  <PresentationFormat>全屏显示(4:3)</PresentationFormat>
  <Paragraphs>1168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楷体_GB2312</vt:lpstr>
      <vt:lpstr>SimSun</vt:lpstr>
      <vt:lpstr>Arial</vt:lpstr>
      <vt:lpstr>Calibri</vt:lpstr>
      <vt:lpstr>Helvetica</vt:lpstr>
      <vt:lpstr>Times New Roman</vt:lpstr>
      <vt:lpstr>Office 主题</vt:lpstr>
      <vt:lpstr>操作系统复习</vt:lpstr>
      <vt:lpstr>考试复习范围</vt:lpstr>
      <vt:lpstr>进程同步</vt:lpstr>
      <vt:lpstr>作业调度算法</vt:lpstr>
      <vt:lpstr>银行家算法</vt:lpstr>
      <vt:lpstr>PowerPoint 演示文稿</vt:lpstr>
      <vt:lpstr>PowerPoint 演示文稿</vt:lpstr>
      <vt:lpstr>页面置换算法</vt:lpstr>
      <vt:lpstr>磁盘调度算法</vt:lpstr>
      <vt:lpstr>磁盘空间管理</vt:lpstr>
      <vt:lpstr>FAT技术</vt:lpstr>
      <vt:lpstr>PowerPoint 演示文稿</vt:lpstr>
      <vt:lpstr>PowerPoint 演示文稿</vt:lpstr>
      <vt:lpstr>PowerPoint 演示文稿</vt:lpstr>
      <vt:lpstr>PowerPoint 演示文稿</vt:lpstr>
      <vt:lpstr>作业调度算法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银行家算法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页面置换算法</vt:lpstr>
      <vt:lpstr>PowerPoint 演示文稿</vt:lpstr>
      <vt:lpstr>磁盘调度算法</vt:lpstr>
      <vt:lpstr>PowerPoint 演示文稿</vt:lpstr>
      <vt:lpstr>PowerPoint 演示文稿</vt:lpstr>
      <vt:lpstr>磁盘空间管理</vt:lpstr>
      <vt:lpstr>PowerPoint 演示文稿</vt:lpstr>
      <vt:lpstr>PowerPoint 演示文稿</vt:lpstr>
      <vt:lpstr>PowerPoint 演示文稿</vt:lpstr>
      <vt:lpstr>PowerPoint 演示文稿</vt:lpstr>
      <vt:lpstr>FAT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操作系统复习</dc:title>
  <cp:lastModifiedBy>ThousandC</cp:lastModifiedBy>
  <cp:revision>7</cp:revision>
  <dcterms:modified xsi:type="dcterms:W3CDTF">2021-05-30T03:24:36Z</dcterms:modified>
</cp:coreProperties>
</file>