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89" r:id="rId8"/>
    <p:sldId id="291" r:id="rId9"/>
    <p:sldId id="29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操作系统</a:t>
            </a:r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zh-CN" altLang="en-US" dirty="0" smtClean="0"/>
              <a:t>进程同步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用信号量实现下图所示的前驱关系。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进程</a:t>
            </a:r>
            <a:r>
              <a:rPr lang="en-US" altLang="zh-CN" sz="2400" dirty="0" smtClean="0"/>
              <a:t>P1</a:t>
            </a:r>
            <a:r>
              <a:rPr lang="zh-CN" altLang="en-US" sz="2400" dirty="0" smtClean="0"/>
              <a:t>从磁盘读取一个数放入缓冲区</a:t>
            </a:r>
            <a:r>
              <a:rPr lang="en-US" altLang="zh-CN" sz="2400" dirty="0" smtClean="0"/>
              <a:t>Buff</a:t>
            </a:r>
            <a:r>
              <a:rPr lang="zh-CN" altLang="en-US" sz="2400" dirty="0" smtClean="0"/>
              <a:t>，如果是正数，由进程</a:t>
            </a:r>
            <a:r>
              <a:rPr lang="en-US" altLang="zh-CN" sz="2400" dirty="0" smtClean="0"/>
              <a:t>P2</a:t>
            </a:r>
            <a:r>
              <a:rPr lang="zh-CN" altLang="en-US" sz="2400" dirty="0" smtClean="0"/>
              <a:t>进行处理，否则由进程</a:t>
            </a:r>
            <a:r>
              <a:rPr lang="en-US" altLang="zh-CN" sz="2400" dirty="0" smtClean="0"/>
              <a:t>P3</a:t>
            </a:r>
            <a:r>
              <a:rPr lang="zh-CN" altLang="en-US" sz="2400" dirty="0" smtClean="0"/>
              <a:t>进行处理。用信号量机制实现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个进程的同步操作。</a:t>
            </a:r>
            <a:endParaRPr lang="en-US" altLang="zh-CN" sz="2400" dirty="0" smtClean="0"/>
          </a:p>
        </p:txBody>
      </p:sp>
      <p:grpSp>
        <p:nvGrpSpPr>
          <p:cNvPr id="15" name="组合 14"/>
          <p:cNvGrpSpPr/>
          <p:nvPr/>
        </p:nvGrpSpPr>
        <p:grpSpPr>
          <a:xfrm>
            <a:off x="2866310" y="1518234"/>
            <a:ext cx="2592288" cy="1224136"/>
            <a:chOff x="2959021" y="3070632"/>
            <a:chExt cx="2765107" cy="1366480"/>
          </a:xfrm>
        </p:grpSpPr>
        <p:sp>
          <p:nvSpPr>
            <p:cNvPr id="4" name="矩形 3"/>
            <p:cNvSpPr/>
            <p:nvPr/>
          </p:nvSpPr>
          <p:spPr>
            <a:xfrm>
              <a:off x="2959021" y="3472538"/>
              <a:ext cx="864096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860032" y="3070632"/>
              <a:ext cx="864096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860032" y="3933056"/>
              <a:ext cx="864096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p:cxnSp>
          <p:nvCxnSpPr>
            <p:cNvPr id="25" name="直接连接符 24"/>
            <p:cNvCxnSpPr>
              <a:endCxn id="7" idx="1"/>
            </p:cNvCxnSpPr>
            <p:nvPr/>
          </p:nvCxnSpPr>
          <p:spPr>
            <a:xfrm>
              <a:off x="4211960" y="3322660"/>
              <a:ext cx="648072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endCxn id="8" idx="1"/>
            </p:cNvCxnSpPr>
            <p:nvPr/>
          </p:nvCxnSpPr>
          <p:spPr>
            <a:xfrm>
              <a:off x="4211960" y="4185084"/>
              <a:ext cx="648072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211960" y="3321824"/>
              <a:ext cx="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779912" y="3753872"/>
              <a:ext cx="432048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作业调度算法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进程调度：时间片轮转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Q=1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Q=4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银行家算法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Allocation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Available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0 0 2 2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0 0 2 2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1 6 2 2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1 0 0 1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1 7 5 0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1 3 5 4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2 3 5 6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0 3 4 3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0 6 4 3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0 0 1 4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0 6 5 6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4221088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该状态是否安全？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进程</a:t>
            </a:r>
            <a:r>
              <a:rPr lang="en-US" altLang="zh-CN" dirty="0" smtClean="0"/>
              <a:t>P2</a:t>
            </a:r>
            <a:r>
              <a:rPr lang="zh-CN" altLang="en-US" dirty="0" smtClean="0"/>
              <a:t>提出请求（</a:t>
            </a:r>
            <a:r>
              <a:rPr lang="en-US" altLang="zh-CN" dirty="0" smtClean="0"/>
              <a:t>1,2,2,2</a:t>
            </a:r>
            <a:r>
              <a:rPr lang="zh-CN" altLang="en-US" dirty="0" smtClean="0"/>
              <a:t>）后，系统能否将资源分配给它？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070992"/>
          </a:xfrm>
        </p:spPr>
        <p:txBody>
          <a:bodyPr/>
          <a:lstStyle/>
          <a:p>
            <a:r>
              <a:rPr lang="zh-CN" altLang="en-US" dirty="0" smtClean="0"/>
              <a:t>内存管理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467435"/>
              </p:ext>
            </p:extLst>
          </p:nvPr>
        </p:nvGraphicFramePr>
        <p:xfrm>
          <a:off x="2843808" y="4809350"/>
          <a:ext cx="3150235" cy="1645920"/>
        </p:xfrm>
        <a:graphic>
          <a:graphicData uri="http://schemas.openxmlformats.org/drawingml/2006/table">
            <a:tbl>
              <a:tblPr/>
              <a:tblGrid>
                <a:gridCol w="1851660"/>
                <a:gridCol w="129857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页号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物理块号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11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12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15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20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650" y="1103833"/>
            <a:ext cx="759618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66700" eaLnBrk="0" hangingPunct="0"/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en-US" sz="1800" dirty="0">
                <a:solidFill>
                  <a:srgbClr val="000000"/>
                </a:solidFill>
              </a:rPr>
              <a:t>、</a:t>
            </a:r>
            <a:r>
              <a:rPr lang="zh-CN" altLang="en-US" sz="1800" dirty="0"/>
              <a:t>设某系统主存容量为 </a:t>
            </a:r>
            <a:r>
              <a:rPr lang="en-US" altLang="zh-CN" sz="1800" dirty="0"/>
              <a:t>512KB </a:t>
            </a:r>
            <a:r>
              <a:rPr lang="zh-CN" altLang="en-US" sz="1800" dirty="0"/>
              <a:t>，采用动态分区存储管理技术。某时刻 </a:t>
            </a:r>
            <a:r>
              <a:rPr lang="en-US" altLang="zh-CN" sz="1800" dirty="0"/>
              <a:t>t </a:t>
            </a:r>
            <a:r>
              <a:rPr lang="zh-CN" altLang="en-US" sz="1800" dirty="0"/>
              <a:t>主存中有三个空闲区，它们的首地址和大小分别是：空闲区 </a:t>
            </a:r>
            <a:r>
              <a:rPr lang="en-US" altLang="zh-CN" sz="1800" dirty="0"/>
              <a:t>1 </a:t>
            </a:r>
            <a:r>
              <a:rPr lang="zh-CN" altLang="en-US" sz="1800" dirty="0"/>
              <a:t>（ </a:t>
            </a:r>
            <a:r>
              <a:rPr lang="en-US" altLang="zh-CN" sz="1800" dirty="0"/>
              <a:t>30KB </a:t>
            </a:r>
            <a:r>
              <a:rPr lang="zh-CN" altLang="en-US" sz="1800" dirty="0"/>
              <a:t>， </a:t>
            </a:r>
            <a:r>
              <a:rPr lang="en-US" altLang="zh-CN" sz="1800" dirty="0"/>
              <a:t>100KB </a:t>
            </a:r>
            <a:r>
              <a:rPr lang="zh-CN" altLang="en-US" sz="1800" dirty="0"/>
              <a:t>）、空闲区 </a:t>
            </a:r>
            <a:r>
              <a:rPr lang="en-US" altLang="zh-CN" sz="1800" dirty="0"/>
              <a:t>2 </a:t>
            </a:r>
            <a:r>
              <a:rPr lang="zh-CN" altLang="en-US" sz="1800" dirty="0"/>
              <a:t>（ </a:t>
            </a:r>
            <a:r>
              <a:rPr lang="en-US" altLang="zh-CN" sz="1800" dirty="0"/>
              <a:t>180KB </a:t>
            </a:r>
            <a:r>
              <a:rPr lang="zh-CN" altLang="en-US" sz="1800" dirty="0"/>
              <a:t>， </a:t>
            </a:r>
            <a:r>
              <a:rPr lang="en-US" altLang="zh-CN" sz="1800" dirty="0"/>
              <a:t>36KB </a:t>
            </a:r>
            <a:r>
              <a:rPr lang="zh-CN" altLang="en-US" sz="1800" dirty="0"/>
              <a:t>）、空闲区 </a:t>
            </a:r>
            <a:r>
              <a:rPr lang="en-US" altLang="zh-CN" sz="1800" dirty="0"/>
              <a:t>3 </a:t>
            </a:r>
            <a:r>
              <a:rPr lang="zh-CN" altLang="en-US" sz="1800" dirty="0"/>
              <a:t>（ </a:t>
            </a:r>
            <a:r>
              <a:rPr lang="en-US" altLang="zh-CN" sz="1800" dirty="0"/>
              <a:t>260KB </a:t>
            </a:r>
            <a:r>
              <a:rPr lang="zh-CN" altLang="en-US" sz="1800" dirty="0"/>
              <a:t>， </a:t>
            </a:r>
            <a:r>
              <a:rPr lang="en-US" altLang="zh-CN" sz="1800" dirty="0"/>
              <a:t>60KB </a:t>
            </a:r>
            <a:r>
              <a:rPr lang="zh-CN" altLang="en-US" sz="1800" dirty="0"/>
              <a:t>）。系统现有如下作业</a:t>
            </a:r>
            <a:r>
              <a:rPr lang="zh-CN" altLang="en-US" sz="1800" dirty="0" smtClean="0"/>
              <a:t>序列</a:t>
            </a:r>
            <a:r>
              <a:rPr lang="en-US" altLang="zh-CN" sz="1800" dirty="0" smtClean="0"/>
              <a:t>A</a:t>
            </a:r>
            <a:r>
              <a:rPr lang="zh-CN" altLang="en-US" sz="1800" dirty="0"/>
              <a:t>：作业 </a:t>
            </a:r>
            <a:r>
              <a:rPr lang="en-US" altLang="zh-CN" sz="1800" dirty="0"/>
              <a:t>1 </a:t>
            </a:r>
            <a:r>
              <a:rPr lang="zh-CN" altLang="en-US" sz="1800" dirty="0"/>
              <a:t>（请求 </a:t>
            </a:r>
            <a:r>
              <a:rPr lang="en-US" altLang="zh-CN" sz="1800" dirty="0"/>
              <a:t>38KB </a:t>
            </a:r>
            <a:r>
              <a:rPr lang="zh-CN" altLang="en-US" sz="1800" dirty="0"/>
              <a:t>）、作业 </a:t>
            </a:r>
            <a:r>
              <a:rPr lang="en-US" altLang="zh-CN" sz="1800" dirty="0"/>
              <a:t>2 </a:t>
            </a:r>
            <a:r>
              <a:rPr lang="zh-CN" altLang="en-US" sz="1800" dirty="0"/>
              <a:t>（请求 </a:t>
            </a:r>
            <a:r>
              <a:rPr lang="en-US" altLang="zh-CN" sz="1800" dirty="0"/>
              <a:t>20KB </a:t>
            </a:r>
            <a:r>
              <a:rPr lang="zh-CN" altLang="en-US" sz="1800" dirty="0"/>
              <a:t>）、作业 </a:t>
            </a:r>
            <a:r>
              <a:rPr lang="en-US" altLang="zh-CN" sz="1800" dirty="0"/>
              <a:t>3 </a:t>
            </a:r>
            <a:r>
              <a:rPr lang="zh-CN" altLang="en-US" sz="1800" dirty="0"/>
              <a:t>（请求 </a:t>
            </a:r>
            <a:r>
              <a:rPr lang="en-US" altLang="zh-CN" sz="1800" dirty="0"/>
              <a:t>30KB </a:t>
            </a:r>
            <a:r>
              <a:rPr lang="zh-CN" altLang="en-US" sz="1800" dirty="0"/>
              <a:t>）、作业 </a:t>
            </a:r>
            <a:r>
              <a:rPr lang="en-US" altLang="zh-CN" sz="1800" dirty="0"/>
              <a:t>4 </a:t>
            </a:r>
            <a:r>
              <a:rPr lang="zh-CN" altLang="en-US" sz="1800" dirty="0"/>
              <a:t>（请求 </a:t>
            </a:r>
            <a:r>
              <a:rPr lang="en-US" altLang="zh-CN" sz="1800" dirty="0"/>
              <a:t>80KB </a:t>
            </a:r>
            <a:r>
              <a:rPr lang="zh-CN" altLang="en-US" sz="1800" dirty="0"/>
              <a:t>）。 </a:t>
            </a:r>
            <a:br>
              <a:rPr lang="zh-CN" altLang="en-US" sz="1800" dirty="0"/>
            </a:br>
            <a:r>
              <a:rPr lang="zh-CN" altLang="en-US" sz="1800" dirty="0"/>
              <a:t>    （</a:t>
            </a:r>
            <a:r>
              <a:rPr lang="en-US" altLang="zh-CN" sz="1800" dirty="0"/>
              <a:t>1</a:t>
            </a:r>
            <a:r>
              <a:rPr lang="zh-CN" altLang="en-US" sz="1800" dirty="0"/>
              <a:t>）画出该系统在时刻 </a:t>
            </a:r>
            <a:r>
              <a:rPr lang="en-US" altLang="zh-CN" sz="1800" dirty="0"/>
              <a:t>t </a:t>
            </a:r>
            <a:r>
              <a:rPr lang="zh-CN" altLang="en-US" sz="1800" dirty="0"/>
              <a:t>的内存</a:t>
            </a:r>
            <a:r>
              <a:rPr lang="zh-CN" altLang="en-US" sz="1800" dirty="0" smtClean="0"/>
              <a:t>分布示意图</a:t>
            </a:r>
            <a:r>
              <a:rPr lang="zh-CN" altLang="en-US" sz="1800" dirty="0"/>
              <a:t>；</a:t>
            </a:r>
            <a:br>
              <a:rPr lang="zh-CN" altLang="en-US" sz="1800" dirty="0"/>
            </a:br>
            <a:r>
              <a:rPr lang="zh-CN" altLang="en-US" dirty="0" smtClean="0"/>
              <a:t>   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）用首次适应算法和最佳适应算法画出时刻 </a:t>
            </a:r>
            <a:r>
              <a:rPr lang="en-US" altLang="zh-CN" dirty="0" smtClean="0"/>
              <a:t>t </a:t>
            </a:r>
            <a:r>
              <a:rPr lang="zh-CN" altLang="en-US" dirty="0" smtClean="0"/>
              <a:t>的空闲区队列结构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indent="266700" eaLnBrk="0" hangingPunct="0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）画出按首次适应算法完成作业序列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的分配后空闲区队列结构。（设阈值</a:t>
            </a:r>
            <a:r>
              <a:rPr lang="en-US" altLang="zh-CN" dirty="0" smtClean="0"/>
              <a:t>size=2K</a:t>
            </a:r>
            <a:r>
              <a:rPr lang="zh-CN" altLang="en-US" dirty="0" smtClean="0"/>
              <a:t>）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indent="266700" eaLnBrk="0" hangingPunct="0"/>
            <a:r>
              <a:rPr lang="en-US" altLang="zh-CN" sz="1800" dirty="0">
                <a:solidFill>
                  <a:srgbClr val="000000"/>
                </a:solidFill>
              </a:rPr>
              <a:t>2</a:t>
            </a:r>
            <a:r>
              <a:rPr lang="zh-CN" altLang="en-US" sz="1800" dirty="0">
                <a:solidFill>
                  <a:srgbClr val="000000"/>
                </a:solidFill>
              </a:rPr>
              <a:t>、某分页系统页面大小为</a:t>
            </a:r>
            <a:r>
              <a:rPr lang="en-US" altLang="zh-CN" sz="1800" dirty="0">
                <a:solidFill>
                  <a:srgbClr val="000000"/>
                </a:solidFill>
              </a:rPr>
              <a:t>4K</a:t>
            </a:r>
            <a:r>
              <a:rPr lang="zh-CN" altLang="en-US" sz="1800" dirty="0">
                <a:solidFill>
                  <a:srgbClr val="000000"/>
                </a:solidFill>
              </a:rPr>
              <a:t>，作业的页表如下，</a:t>
            </a:r>
            <a:endParaRPr lang="zh-CN" altLang="en-US" sz="1800" dirty="0"/>
          </a:p>
          <a:p>
            <a:pPr indent="266700" eaLnBrk="0" hangingPunct="0"/>
            <a:r>
              <a:rPr lang="zh-CN" altLang="en-US" sz="1800" dirty="0">
                <a:solidFill>
                  <a:srgbClr val="000000"/>
                </a:solidFill>
              </a:rPr>
              <a:t>求逻辑地址</a:t>
            </a:r>
            <a:r>
              <a:rPr lang="en-US" altLang="zh-CN" sz="1800" dirty="0">
                <a:solidFill>
                  <a:srgbClr val="000000"/>
                </a:solidFill>
              </a:rPr>
              <a:t>12345</a:t>
            </a:r>
            <a:r>
              <a:rPr lang="zh-CN" altLang="en-US" sz="1800" dirty="0">
                <a:solidFill>
                  <a:srgbClr val="000000"/>
                </a:solidFill>
              </a:rPr>
              <a:t>的页号和页内地址，并求出它在内存的物理地址</a:t>
            </a:r>
            <a:r>
              <a:rPr lang="zh-CN" altLang="en-US" sz="1800" dirty="0" smtClean="0">
                <a:solidFill>
                  <a:srgbClr val="000000"/>
                </a:solidFill>
              </a:rPr>
              <a:t>。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indent="266700" eaLnBrk="0" hangingPunct="0"/>
            <a:r>
              <a:rPr lang="en-US" altLang="zh-CN" dirty="0" smtClean="0">
                <a:solidFill>
                  <a:srgbClr val="000000"/>
                </a:solidFill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</a:rPr>
              <a:t>、某分段系统的逻辑地址（</a:t>
            </a:r>
            <a:r>
              <a:rPr lang="en-US" altLang="zh-CN" dirty="0" smtClean="0">
                <a:solidFill>
                  <a:srgbClr val="000000"/>
                </a:solidFill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</a:rPr>
              <a:t>57</a:t>
            </a:r>
            <a:r>
              <a:rPr lang="zh-CN" altLang="en-US" dirty="0" smtClean="0">
                <a:solidFill>
                  <a:srgbClr val="000000"/>
                </a:solidFill>
              </a:rPr>
              <a:t>），段</a:t>
            </a:r>
            <a:r>
              <a:rPr lang="en-US" altLang="zh-CN" dirty="0" smtClean="0">
                <a:solidFill>
                  <a:srgbClr val="000000"/>
                </a:solidFill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</a:rPr>
              <a:t>所在内存块：基址为</a:t>
            </a:r>
            <a:r>
              <a:rPr lang="en-US" altLang="zh-CN" dirty="0" smtClean="0">
                <a:solidFill>
                  <a:srgbClr val="000000"/>
                </a:solidFill>
              </a:rPr>
              <a:t>100K</a:t>
            </a:r>
            <a:r>
              <a:rPr lang="zh-CN" altLang="en-US" dirty="0" smtClean="0">
                <a:solidFill>
                  <a:srgbClr val="000000"/>
                </a:solidFill>
              </a:rPr>
              <a:t>，段长为</a:t>
            </a:r>
            <a:r>
              <a:rPr lang="en-US" altLang="zh-CN" dirty="0" smtClean="0">
                <a:solidFill>
                  <a:srgbClr val="000000"/>
                </a:solidFill>
              </a:rPr>
              <a:t>20K</a:t>
            </a:r>
            <a:r>
              <a:rPr lang="zh-CN" altLang="en-US" dirty="0" smtClean="0">
                <a:solidFill>
                  <a:srgbClr val="000000"/>
                </a:solidFill>
              </a:rPr>
              <a:t>。求该逻辑地址对应的物理地址。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070992"/>
          </a:xfrm>
        </p:spPr>
        <p:txBody>
          <a:bodyPr/>
          <a:lstStyle/>
          <a:p>
            <a:r>
              <a:rPr lang="zh-CN" altLang="en-US" dirty="0" smtClean="0"/>
              <a:t>页面置换算法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1207786"/>
            <a:ext cx="759618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66700" eaLnBrk="0" hangingPunct="0"/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en-US" sz="1800" dirty="0">
                <a:solidFill>
                  <a:srgbClr val="000000"/>
                </a:solidFill>
              </a:rPr>
              <a:t>、</a:t>
            </a:r>
            <a:r>
              <a:rPr lang="zh-CN" altLang="en-US" sz="1800" dirty="0"/>
              <a:t>设</a:t>
            </a:r>
            <a:r>
              <a:rPr lang="zh-CN" altLang="en-US" sz="1800" dirty="0" smtClean="0"/>
              <a:t>某作业页面引用串为</a:t>
            </a:r>
            <a:r>
              <a:rPr lang="en-US" altLang="zh-CN" sz="1800" dirty="0" smtClean="0"/>
              <a:t>0</a:t>
            </a:r>
            <a:r>
              <a:rPr lang="en-US" altLang="zh-CN" dirty="0" smtClean="0"/>
              <a:t>,5,2,4,3,1,0,3,2,1,3,1,0,5,2</a:t>
            </a:r>
            <a:r>
              <a:rPr lang="zh-CN" altLang="en-US" dirty="0" smtClean="0"/>
              <a:t>。当分配给它的内存块分别为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4</a:t>
            </a:r>
            <a:r>
              <a:rPr lang="zh-CN" altLang="en-US" dirty="0" smtClean="0"/>
              <a:t>时，计算采用最佳置换算法、先进先出置换算法和最近最久未使用置换算法时页面置换次数。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070992"/>
          </a:xfrm>
        </p:spPr>
        <p:txBody>
          <a:bodyPr/>
          <a:lstStyle/>
          <a:p>
            <a:r>
              <a:rPr lang="zh-CN" altLang="en-US" dirty="0" smtClean="0"/>
              <a:t>磁盘调度算法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1207786"/>
            <a:ext cx="759618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66700" eaLnBrk="0" hangingPunct="0"/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en-US" sz="1800" dirty="0">
                <a:solidFill>
                  <a:srgbClr val="000000"/>
                </a:solidFill>
              </a:rPr>
              <a:t>、</a:t>
            </a:r>
            <a:r>
              <a:rPr lang="zh-CN" altLang="en-US" sz="1800" dirty="0" smtClean="0"/>
              <a:t>设磁头当前在</a:t>
            </a:r>
            <a:r>
              <a:rPr lang="en-US" altLang="zh-CN" sz="1800" dirty="0" smtClean="0"/>
              <a:t>100</a:t>
            </a:r>
            <a:r>
              <a:rPr lang="zh-CN" altLang="en-US" sz="1800" dirty="0" smtClean="0"/>
              <a:t>磁道，向磁道号增加方向访问。进程请求的磁道号顺序为</a:t>
            </a:r>
            <a:r>
              <a:rPr lang="en-US" altLang="zh-CN" sz="1800" dirty="0" smtClean="0"/>
              <a:t>55</a:t>
            </a:r>
            <a:r>
              <a:rPr lang="en-US" altLang="zh-CN" dirty="0" smtClean="0"/>
              <a:t>,58,39,18,90,160,150,38,184</a:t>
            </a:r>
            <a:r>
              <a:rPr lang="zh-CN" altLang="en-US" dirty="0" smtClean="0"/>
              <a:t>。分别计算采用</a:t>
            </a:r>
            <a:r>
              <a:rPr lang="en-US" altLang="zh-CN" dirty="0" smtClean="0"/>
              <a:t>FCFS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SSTF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SCAN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CSCAN</a:t>
            </a:r>
            <a:r>
              <a:rPr lang="zh-CN" altLang="en-US" dirty="0" smtClean="0"/>
              <a:t>算法时平均寻道长度。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070992"/>
          </a:xfrm>
        </p:spPr>
        <p:txBody>
          <a:bodyPr/>
          <a:lstStyle/>
          <a:p>
            <a:r>
              <a:rPr lang="zh-CN" altLang="en-US" dirty="0" smtClean="0"/>
              <a:t>磁盘空间管理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62434" y="1124744"/>
            <a:ext cx="792088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、假定盘块的大小为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1KB,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硬盘的大小为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500MB,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采用显示链接分配方式时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其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FAT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需占用多少存储空间（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FAT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表项占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2.5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个字节）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?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如果文件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占用硬盘的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11, 12 , 16, 14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四个盘块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试画出文件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中各盘块在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FAT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表中的链接情况。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、存放在某个磁盘上的文件系统，对于采用混合索引分配方式，其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FCB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中共有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项地址项，第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dirty="0" smtClean="0"/>
              <a:t>～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个地址项为直接地址，第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个地址项为一次间接地址，第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个地址项为二次间接地址，第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个地址项为三次间接地址。如果每个盘块的大小为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512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字节，若盘块号需要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个字节来描述，而每个盘块最多存放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170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个盘块地址：</a:t>
            </a:r>
          </a:p>
          <a:p>
            <a:pPr lvl="1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该文件系统允许的最大长度是多少？</a:t>
            </a:r>
          </a:p>
          <a:p>
            <a:pPr lvl="1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将文件的字节偏移量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5000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 smtClean="0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15000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150000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转换为物理块号和块内偏移量。</a:t>
            </a:r>
          </a:p>
          <a:p>
            <a:pPr lvl="1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假设某文件的索引结点已在内存中，但其他信息均在外存，为了访问该文件中某个位置的内容，最多需要几次访问磁盘？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indent="266700" eaLnBrk="0" hangingPunct="0"/>
            <a:endParaRPr lang="zh-CN" altLang="en-US" sz="18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62434" y="5264040"/>
            <a:ext cx="801402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、有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一个计算机系统利用下图所示的位示图（行号、列号都从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开始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编号）来管理空闲盘块。如果盘块从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开始编号，每个盘块的大小为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1KB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l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）现要从文件分配两盘块，试具体说明分配过程。</a:t>
            </a:r>
          </a:p>
          <a:p>
            <a:pPr algn="l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）若要释放磁盘的第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300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块，应如何处理？</a:t>
            </a:r>
          </a:p>
          <a:p>
            <a:pPr algn="l"/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751</Words>
  <Application>Microsoft Office PowerPoint</Application>
  <PresentationFormat>全屏显示(4:3)</PresentationFormat>
  <Paragraphs>121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操作系统习题</vt:lpstr>
      <vt:lpstr>进程同步</vt:lpstr>
      <vt:lpstr>作业调度算法</vt:lpstr>
      <vt:lpstr>进程调度：时间片轮转</vt:lpstr>
      <vt:lpstr>银行家算法</vt:lpstr>
      <vt:lpstr>内存管理</vt:lpstr>
      <vt:lpstr>页面置换算法</vt:lpstr>
      <vt:lpstr>磁盘调度算法</vt:lpstr>
      <vt:lpstr>磁盘空间管理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操作系统习题课</dc:title>
  <dc:creator>Administrator</dc:creator>
  <cp:lastModifiedBy>win7</cp:lastModifiedBy>
  <cp:revision>56</cp:revision>
  <dcterms:created xsi:type="dcterms:W3CDTF">2015-11-29T11:32:10Z</dcterms:created>
  <dcterms:modified xsi:type="dcterms:W3CDTF">2019-12-02T11:26:22Z</dcterms:modified>
</cp:coreProperties>
</file>