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xfrm>
            <a:off x="8464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idx="1"/>
          </p:nvPr>
        </p:nvSpPr>
        <p:spPr>
          <a:xfrm>
            <a:off x="1182687" y="2017712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1150937" y="214312"/>
            <a:ext cx="7793038" cy="1462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idx="1"/>
          </p:nvPr>
        </p:nvSpPr>
        <p:spPr>
          <a:xfrm>
            <a:off x="1182687" y="2017712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文本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9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Tx/>
              <a:buSzPct val="100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buClrTx/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buClrTx/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buClrTx/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buClrTx/>
              <a:buSzPct val="100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8" name="正文级别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Tx/>
              <a:buSzPct val="100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buClrTx/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buClrTx/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buClrTx/>
              <a:buSzPct val="100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buClrTx/>
              <a:buSzPct val="100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648888" y="6393497"/>
            <a:ext cx="298263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33399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60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线条"/>
          <p:cNvSpPr/>
          <p:nvPr/>
        </p:nvSpPr>
        <p:spPr>
          <a:xfrm>
            <a:off x="3281362" y="2609849"/>
            <a:ext cx="847726" cy="212727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线条"/>
          <p:cNvSpPr/>
          <p:nvPr/>
        </p:nvSpPr>
        <p:spPr>
          <a:xfrm flipH="1">
            <a:off x="4721225" y="2609850"/>
            <a:ext cx="769938" cy="212725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线条"/>
          <p:cNvSpPr/>
          <p:nvPr/>
        </p:nvSpPr>
        <p:spPr>
          <a:xfrm flipV="1">
            <a:off x="3355975" y="3819525"/>
            <a:ext cx="771526" cy="42703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线条"/>
          <p:cNvSpPr/>
          <p:nvPr/>
        </p:nvSpPr>
        <p:spPr>
          <a:xfrm flipH="1" flipV="1">
            <a:off x="4721224" y="3819525"/>
            <a:ext cx="769939" cy="42703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线条"/>
          <p:cNvSpPr/>
          <p:nvPr/>
        </p:nvSpPr>
        <p:spPr>
          <a:xfrm flipH="1">
            <a:off x="3355974" y="3324225"/>
            <a:ext cx="463551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线条"/>
          <p:cNvSpPr/>
          <p:nvPr/>
        </p:nvSpPr>
        <p:spPr>
          <a:xfrm flipV="1">
            <a:off x="5026025" y="3324225"/>
            <a:ext cx="382588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线条"/>
          <p:cNvSpPr/>
          <p:nvPr/>
        </p:nvSpPr>
        <p:spPr>
          <a:xfrm>
            <a:off x="2674937" y="1682749"/>
            <a:ext cx="692151" cy="3571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线条"/>
          <p:cNvSpPr/>
          <p:nvPr/>
        </p:nvSpPr>
        <p:spPr>
          <a:xfrm flipH="1">
            <a:off x="5478462" y="1682750"/>
            <a:ext cx="693739" cy="3571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线条"/>
          <p:cNvSpPr/>
          <p:nvPr/>
        </p:nvSpPr>
        <p:spPr>
          <a:xfrm flipH="1" flipV="1">
            <a:off x="1538287" y="3322637"/>
            <a:ext cx="463551" cy="15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线条"/>
          <p:cNvSpPr/>
          <p:nvPr/>
        </p:nvSpPr>
        <p:spPr>
          <a:xfrm>
            <a:off x="5402262" y="4746624"/>
            <a:ext cx="849313" cy="355602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线条"/>
          <p:cNvSpPr/>
          <p:nvPr/>
        </p:nvSpPr>
        <p:spPr>
          <a:xfrm flipH="1">
            <a:off x="2749550" y="4816474"/>
            <a:ext cx="615951" cy="3571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1" name="成组"/>
          <p:cNvGrpSpPr/>
          <p:nvPr/>
        </p:nvGrpSpPr>
        <p:grpSpPr>
          <a:xfrm>
            <a:off x="3775075" y="2773828"/>
            <a:ext cx="1271588" cy="1100794"/>
            <a:chOff x="0" y="0"/>
            <a:chExt cx="1271587" cy="1100792"/>
          </a:xfrm>
        </p:grpSpPr>
        <p:sp>
          <p:nvSpPr>
            <p:cNvPr id="99" name="形状"/>
            <p:cNvSpPr/>
            <p:nvPr/>
          </p:nvSpPr>
          <p:spPr>
            <a:xfrm>
              <a:off x="0" y="51921"/>
              <a:ext cx="1271588" cy="99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FFF99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" name="操作…"/>
            <p:cNvSpPr txBox="1"/>
            <p:nvPr/>
          </p:nvSpPr>
          <p:spPr>
            <a:xfrm>
              <a:off x="352295" y="0"/>
              <a:ext cx="566997" cy="1100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</a:t>
              </a:r>
            </a:p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系统</a:t>
              </a:r>
            </a:p>
          </p:txBody>
        </p:sp>
      </p:grpSp>
      <p:grpSp>
        <p:nvGrpSpPr>
          <p:cNvPr id="104" name="成组"/>
          <p:cNvGrpSpPr/>
          <p:nvPr/>
        </p:nvGrpSpPr>
        <p:grpSpPr>
          <a:xfrm>
            <a:off x="4721224" y="2039937"/>
            <a:ext cx="1531939" cy="569913"/>
            <a:chOff x="0" y="0"/>
            <a:chExt cx="1531937" cy="569912"/>
          </a:xfrm>
        </p:grpSpPr>
        <p:sp>
          <p:nvSpPr>
            <p:cNvPr id="102" name="矩形"/>
            <p:cNvSpPr/>
            <p:nvPr/>
          </p:nvSpPr>
          <p:spPr>
            <a:xfrm>
              <a:off x="-1" y="0"/>
              <a:ext cx="1531939" cy="56991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" name="基本概念"/>
            <p:cNvSpPr txBox="1"/>
            <p:nvPr/>
          </p:nvSpPr>
          <p:spPr>
            <a:xfrm>
              <a:off x="307498" y="99536"/>
              <a:ext cx="9169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3366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基本概念</a:t>
              </a:r>
            </a:p>
          </p:txBody>
        </p:sp>
      </p:grpSp>
      <p:grpSp>
        <p:nvGrpSpPr>
          <p:cNvPr id="107" name="成组"/>
          <p:cNvGrpSpPr/>
          <p:nvPr/>
        </p:nvGrpSpPr>
        <p:grpSpPr>
          <a:xfrm>
            <a:off x="2674937" y="2039937"/>
            <a:ext cx="1562101" cy="569913"/>
            <a:chOff x="0" y="0"/>
            <a:chExt cx="1562100" cy="569912"/>
          </a:xfrm>
        </p:grpSpPr>
        <p:sp>
          <p:nvSpPr>
            <p:cNvPr id="105" name="矩形"/>
            <p:cNvSpPr/>
            <p:nvPr/>
          </p:nvSpPr>
          <p:spPr>
            <a:xfrm>
              <a:off x="0" y="0"/>
              <a:ext cx="1562100" cy="56991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" name="处理机管理"/>
            <p:cNvSpPr txBox="1"/>
            <p:nvPr/>
          </p:nvSpPr>
          <p:spPr>
            <a:xfrm>
              <a:off x="220979" y="99536"/>
              <a:ext cx="11201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3366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处理机管理</a:t>
              </a:r>
            </a:p>
          </p:txBody>
        </p:sp>
      </p:grpSp>
      <p:grpSp>
        <p:nvGrpSpPr>
          <p:cNvPr id="110" name="成组"/>
          <p:cNvGrpSpPr/>
          <p:nvPr/>
        </p:nvGrpSpPr>
        <p:grpSpPr>
          <a:xfrm>
            <a:off x="1992312" y="3038475"/>
            <a:ext cx="1525588" cy="569913"/>
            <a:chOff x="0" y="0"/>
            <a:chExt cx="1525587" cy="569912"/>
          </a:xfrm>
        </p:grpSpPr>
        <p:sp>
          <p:nvSpPr>
            <p:cNvPr id="108" name="矩形"/>
            <p:cNvSpPr/>
            <p:nvPr/>
          </p:nvSpPr>
          <p:spPr>
            <a:xfrm>
              <a:off x="0" y="0"/>
              <a:ext cx="1525588" cy="56991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" name="设备管理"/>
            <p:cNvSpPr txBox="1"/>
            <p:nvPr/>
          </p:nvSpPr>
          <p:spPr>
            <a:xfrm>
              <a:off x="304323" y="99536"/>
              <a:ext cx="9169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3366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设备管理</a:t>
              </a:r>
            </a:p>
          </p:txBody>
        </p:sp>
      </p:grpSp>
      <p:grpSp>
        <p:nvGrpSpPr>
          <p:cNvPr id="113" name="成组"/>
          <p:cNvGrpSpPr/>
          <p:nvPr/>
        </p:nvGrpSpPr>
        <p:grpSpPr>
          <a:xfrm>
            <a:off x="5402262" y="2998311"/>
            <a:ext cx="1500188" cy="650241"/>
            <a:chOff x="0" y="0"/>
            <a:chExt cx="1500187" cy="650240"/>
          </a:xfrm>
        </p:grpSpPr>
        <p:sp>
          <p:nvSpPr>
            <p:cNvPr id="111" name="矩形"/>
            <p:cNvSpPr/>
            <p:nvPr/>
          </p:nvSpPr>
          <p:spPr>
            <a:xfrm>
              <a:off x="0" y="40163"/>
              <a:ext cx="1500188" cy="569914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" name="作业管理…"/>
            <p:cNvSpPr txBox="1"/>
            <p:nvPr/>
          </p:nvSpPr>
          <p:spPr>
            <a:xfrm>
              <a:off x="263396" y="-1"/>
              <a:ext cx="97339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作业管理</a:t>
              </a:r>
            </a:p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用户接口</a:t>
              </a:r>
            </a:p>
          </p:txBody>
        </p:sp>
      </p:grpSp>
      <p:grpSp>
        <p:nvGrpSpPr>
          <p:cNvPr id="116" name="成组"/>
          <p:cNvGrpSpPr/>
          <p:nvPr/>
        </p:nvGrpSpPr>
        <p:grpSpPr>
          <a:xfrm>
            <a:off x="4795837" y="4248150"/>
            <a:ext cx="1455738" cy="568325"/>
            <a:chOff x="0" y="0"/>
            <a:chExt cx="1455737" cy="568325"/>
          </a:xfrm>
        </p:grpSpPr>
        <p:sp>
          <p:nvSpPr>
            <p:cNvPr id="114" name="矩形"/>
            <p:cNvSpPr/>
            <p:nvPr/>
          </p:nvSpPr>
          <p:spPr>
            <a:xfrm>
              <a:off x="0" y="0"/>
              <a:ext cx="1455738" cy="568325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" name="存储管理"/>
            <p:cNvSpPr txBox="1"/>
            <p:nvPr/>
          </p:nvSpPr>
          <p:spPr>
            <a:xfrm>
              <a:off x="269398" y="98742"/>
              <a:ext cx="9169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3366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存储管理</a:t>
              </a:r>
            </a:p>
          </p:txBody>
        </p:sp>
      </p:grpSp>
      <p:grpSp>
        <p:nvGrpSpPr>
          <p:cNvPr id="119" name="成组"/>
          <p:cNvGrpSpPr/>
          <p:nvPr/>
        </p:nvGrpSpPr>
        <p:grpSpPr>
          <a:xfrm>
            <a:off x="2676525" y="4246562"/>
            <a:ext cx="1560513" cy="569913"/>
            <a:chOff x="0" y="0"/>
            <a:chExt cx="1560512" cy="569912"/>
          </a:xfrm>
        </p:grpSpPr>
        <p:sp>
          <p:nvSpPr>
            <p:cNvPr id="117" name="矩形"/>
            <p:cNvSpPr/>
            <p:nvPr/>
          </p:nvSpPr>
          <p:spPr>
            <a:xfrm>
              <a:off x="0" y="0"/>
              <a:ext cx="1560513" cy="56991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文件管理"/>
            <p:cNvSpPr txBox="1"/>
            <p:nvPr/>
          </p:nvSpPr>
          <p:spPr>
            <a:xfrm>
              <a:off x="321786" y="99536"/>
              <a:ext cx="9169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3366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文件管理</a:t>
              </a:r>
            </a:p>
          </p:txBody>
        </p:sp>
      </p:grpSp>
      <p:grpSp>
        <p:nvGrpSpPr>
          <p:cNvPr id="122" name="成组"/>
          <p:cNvGrpSpPr/>
          <p:nvPr/>
        </p:nvGrpSpPr>
        <p:grpSpPr>
          <a:xfrm>
            <a:off x="5270794" y="-124029"/>
            <a:ext cx="1728199" cy="2172430"/>
            <a:chOff x="0" y="0"/>
            <a:chExt cx="1728197" cy="2172429"/>
          </a:xfrm>
        </p:grpSpPr>
        <p:sp>
          <p:nvSpPr>
            <p:cNvPr id="120" name="矩形"/>
            <p:cNvSpPr/>
            <p:nvPr/>
          </p:nvSpPr>
          <p:spPr>
            <a:xfrm>
              <a:off x="0" y="204328"/>
              <a:ext cx="1728198" cy="176377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操作系统定义…"/>
            <p:cNvSpPr txBox="1"/>
            <p:nvPr/>
          </p:nvSpPr>
          <p:spPr>
            <a:xfrm>
              <a:off x="97796" y="0"/>
              <a:ext cx="1532606" cy="2172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操作系统定义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的作用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特征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的主要功能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分类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结构设计</a:t>
              </a:r>
            </a:p>
          </p:txBody>
        </p:sp>
      </p:grpSp>
      <p:grpSp>
        <p:nvGrpSpPr>
          <p:cNvPr id="125" name="成组"/>
          <p:cNvGrpSpPr/>
          <p:nvPr/>
        </p:nvGrpSpPr>
        <p:grpSpPr>
          <a:xfrm>
            <a:off x="1993900" y="128111"/>
            <a:ext cx="1463675" cy="1615441"/>
            <a:chOff x="0" y="0"/>
            <a:chExt cx="1463675" cy="1615439"/>
          </a:xfrm>
        </p:grpSpPr>
        <p:sp>
          <p:nvSpPr>
            <p:cNvPr id="123" name="矩形"/>
            <p:cNvSpPr/>
            <p:nvPr/>
          </p:nvSpPr>
          <p:spPr>
            <a:xfrm>
              <a:off x="0" y="60801"/>
              <a:ext cx="1463675" cy="1493838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" name="多道程序设计…"/>
            <p:cNvSpPr txBox="1"/>
            <p:nvPr/>
          </p:nvSpPr>
          <p:spPr>
            <a:xfrm>
              <a:off x="121668" y="0"/>
              <a:ext cx="1220339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多道程序设计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进程基本概念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进程同步互斥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进程间通信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进程调度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</a:t>
              </a:r>
            </a:p>
          </p:txBody>
        </p:sp>
      </p:grpSp>
      <p:grpSp>
        <p:nvGrpSpPr>
          <p:cNvPr id="128" name="成组"/>
          <p:cNvGrpSpPr/>
          <p:nvPr/>
        </p:nvGrpSpPr>
        <p:grpSpPr>
          <a:xfrm>
            <a:off x="-2440" y="1579266"/>
            <a:ext cx="1519258" cy="3072753"/>
            <a:chOff x="0" y="0"/>
            <a:chExt cx="1519257" cy="3072752"/>
          </a:xfrm>
        </p:grpSpPr>
        <p:sp>
          <p:nvSpPr>
            <p:cNvPr id="126" name="矩形"/>
            <p:cNvSpPr/>
            <p:nvPr/>
          </p:nvSpPr>
          <p:spPr>
            <a:xfrm>
              <a:off x="0" y="145104"/>
              <a:ext cx="1519258" cy="2782544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" name="I/O系统…"/>
            <p:cNvSpPr txBox="1"/>
            <p:nvPr/>
          </p:nvSpPr>
          <p:spPr>
            <a:xfrm>
              <a:off x="120556" y="0"/>
              <a:ext cx="1278145" cy="3072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I/O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系统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I/O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控制方式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缓冲技术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I/O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软件组成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设备独立性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设备分配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驱动程序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虚设备技术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通道技术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磁盘调度</a:t>
              </a:r>
            </a:p>
          </p:txBody>
        </p:sp>
      </p:grpSp>
      <p:grpSp>
        <p:nvGrpSpPr>
          <p:cNvPr id="131" name="成组"/>
          <p:cNvGrpSpPr/>
          <p:nvPr/>
        </p:nvGrpSpPr>
        <p:grpSpPr>
          <a:xfrm>
            <a:off x="919612" y="4624394"/>
            <a:ext cx="1700901" cy="2172430"/>
            <a:chOff x="0" y="0"/>
            <a:chExt cx="1700899" cy="2172429"/>
          </a:xfrm>
        </p:grpSpPr>
        <p:sp>
          <p:nvSpPr>
            <p:cNvPr id="129" name="矩形"/>
            <p:cNvSpPr/>
            <p:nvPr/>
          </p:nvSpPr>
          <p:spPr>
            <a:xfrm>
              <a:off x="0" y="217316"/>
              <a:ext cx="1700900" cy="1737797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" name="文件基本概念…"/>
            <p:cNvSpPr txBox="1"/>
            <p:nvPr/>
          </p:nvSpPr>
          <p:spPr>
            <a:xfrm>
              <a:off x="38079" y="-1"/>
              <a:ext cx="1624742" cy="2172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文件基本概念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文件的逻辑结构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文件的物理结构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文件目录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外存空间管理</a:t>
              </a:r>
              <a:endParaRPr>
                <a:solidFill>
                  <a:srgbClr val="3366CC"/>
                </a:solidFill>
              </a:endParaRP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文件共享与保护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数据一致性</a:t>
              </a:r>
            </a:p>
          </p:txBody>
        </p:sp>
      </p:grpSp>
      <p:sp>
        <p:nvSpPr>
          <p:cNvPr id="132" name="线条"/>
          <p:cNvSpPr/>
          <p:nvPr/>
        </p:nvSpPr>
        <p:spPr>
          <a:xfrm>
            <a:off x="6767512" y="3322637"/>
            <a:ext cx="461963" cy="15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5" name="成组"/>
          <p:cNvGrpSpPr/>
          <p:nvPr/>
        </p:nvGrpSpPr>
        <p:grpSpPr>
          <a:xfrm>
            <a:off x="6298018" y="4458761"/>
            <a:ext cx="1858151" cy="2503697"/>
            <a:chOff x="0" y="0"/>
            <a:chExt cx="1858150" cy="2503695"/>
          </a:xfrm>
        </p:grpSpPr>
        <p:sp>
          <p:nvSpPr>
            <p:cNvPr id="133" name="矩形"/>
            <p:cNvSpPr/>
            <p:nvPr/>
          </p:nvSpPr>
          <p:spPr>
            <a:xfrm>
              <a:off x="20324" y="216752"/>
              <a:ext cx="1817502" cy="2070192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4" name="程序的装入与链接…"/>
            <p:cNvSpPr txBox="1"/>
            <p:nvPr/>
          </p:nvSpPr>
          <p:spPr>
            <a:xfrm>
              <a:off x="-1" y="-1"/>
              <a:ext cx="1858152" cy="2503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程序的装入与链接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存储管理任务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动态分区分配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交换技术</a:t>
              </a:r>
              <a:endParaRPr>
                <a:solidFill>
                  <a:srgbClr val="CC0066"/>
                </a:solidFill>
              </a:endParaRP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页式存储管理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段式存储管理</a:t>
              </a:r>
              <a:endParaRPr>
                <a:solidFill>
                  <a:srgbClr val="CC0066"/>
                </a:solidFill>
              </a:endParaRPr>
            </a:p>
            <a:p>
              <a:pPr algn="ctr">
                <a:defRPr b="1" sz="1400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段页式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虚拟存储技术</a:t>
              </a:r>
            </a:p>
          </p:txBody>
        </p:sp>
      </p:grpSp>
      <p:grpSp>
        <p:nvGrpSpPr>
          <p:cNvPr id="138" name="成组"/>
          <p:cNvGrpSpPr/>
          <p:nvPr/>
        </p:nvGrpSpPr>
        <p:grpSpPr>
          <a:xfrm>
            <a:off x="7067612" y="2732404"/>
            <a:ext cx="2079502" cy="1299876"/>
            <a:chOff x="0" y="0"/>
            <a:chExt cx="2079501" cy="1299874"/>
          </a:xfrm>
        </p:grpSpPr>
        <p:sp>
          <p:nvSpPr>
            <p:cNvPr id="136" name="矩形"/>
            <p:cNvSpPr/>
            <p:nvPr/>
          </p:nvSpPr>
          <p:spPr>
            <a:xfrm>
              <a:off x="0" y="105838"/>
              <a:ext cx="2079502" cy="1088199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用户接口…"/>
            <p:cNvSpPr txBox="1"/>
            <p:nvPr/>
          </p:nvSpPr>
          <p:spPr>
            <a:xfrm>
              <a:off x="10511" y="0"/>
              <a:ext cx="2058479" cy="1299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用户接口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作业基本概念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批处理系统作业管理</a:t>
              </a:r>
            </a:p>
            <a:p>
              <a:pPr algn="ctr">
                <a:defRPr b="1" sz="1400">
                  <a:solidFill>
                    <a:srgbClr val="3366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分时系统作业管理</a:t>
              </a:r>
            </a:p>
          </p:txBody>
        </p:sp>
      </p:grpSp>
      <p:sp>
        <p:nvSpPr>
          <p:cNvPr id="139" name="操作系统知识导图"/>
          <p:cNvSpPr txBox="1"/>
          <p:nvPr>
            <p:ph type="title"/>
          </p:nvPr>
        </p:nvSpPr>
        <p:spPr>
          <a:xfrm>
            <a:off x="3270175" y="5848353"/>
            <a:ext cx="2603650" cy="626915"/>
          </a:xfrm>
          <a:prstGeom prst="rect">
            <a:avLst/>
          </a:prstGeom>
        </p:spPr>
        <p:txBody>
          <a:bodyPr/>
          <a:lstStyle>
            <a:lvl1pPr algn="ctr" defTabSz="512063">
              <a:defRPr sz="2464">
                <a:solidFill>
                  <a:srgbClr val="993B72"/>
                </a:solidFill>
              </a:defRPr>
            </a:lvl1pPr>
          </a:lstStyle>
          <a:p>
            <a:pPr/>
            <a:r>
              <a:t>操作系统知识导图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第六章I/O系统的重点、难点"/>
          <p:cNvSpPr txBox="1"/>
          <p:nvPr/>
        </p:nvSpPr>
        <p:spPr>
          <a:xfrm>
            <a:off x="1161732" y="300672"/>
            <a:ext cx="624427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z="3600">
                <a:solidFill>
                  <a:srgbClr val="003399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/>
            <a:r>
              <a:t>第六章I/O系统的重点、难点</a:t>
            </a:r>
          </a:p>
        </p:txBody>
      </p:sp>
      <p:sp>
        <p:nvSpPr>
          <p:cNvPr id="347" name="I/O 控制方式：四种I/O 方式的基本原理；四种I/O 方式由低到高效的演变…"/>
          <p:cNvSpPr txBox="1"/>
          <p:nvPr/>
        </p:nvSpPr>
        <p:spPr>
          <a:xfrm>
            <a:off x="441007" y="1268412"/>
            <a:ext cx="8333423" cy="553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defRPr b="1" sz="2100">
                <a:solidFill>
                  <a:srgbClr val="DF5721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I/O 控制方式：四种I/O 方式的基本原理</a:t>
            </a:r>
            <a:r>
              <a:rPr>
                <a:solidFill>
                  <a:srgbClr val="000000"/>
                </a:solidFill>
              </a:rPr>
              <a:t>；四种I/O 方式由低到高效的演变</a:t>
            </a:r>
          </a:p>
          <a:p>
            <a:pPr marL="342900" indent="-342900">
              <a:spcBef>
                <a:spcPts val="500"/>
              </a:spcBef>
              <a:defRPr b="1" sz="21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缓冲管理</a:t>
            </a:r>
          </a:p>
          <a:p>
            <a:pPr marL="342899" indent="-342899">
              <a:spcBef>
                <a:spcPts val="500"/>
              </a:spcBef>
              <a:buClr>
                <a:srgbClr val="CC0066"/>
              </a:buClr>
              <a:buSzPct val="60000"/>
              <a:buChar char="■"/>
              <a:defRPr b="1" sz="2100"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缓冲的概念，为什么引入缓冲</a:t>
            </a:r>
          </a:p>
          <a:p>
            <a:pPr marL="342899" indent="-342899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 sz="21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单缓冲如何提高I/O 速度，它存在哪些不足，双缓冲、循环缓冲又如何提高CPU 与I/O 设备的并行性</a:t>
            </a:r>
          </a:p>
          <a:p>
            <a:pPr marL="342899" indent="-342899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 sz="21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缓冲池是为了解决什么问题而引入，</a:t>
            </a:r>
            <a:r>
              <a:rPr>
                <a:solidFill>
                  <a:srgbClr val="CC0066"/>
                </a:solidFill>
              </a:rPr>
              <a:t>引入缓冲池后系统将如何处理I/O 设备和CPU 间的数据输送</a:t>
            </a:r>
            <a:endParaRPr>
              <a:solidFill>
                <a:srgbClr val="CC0066"/>
              </a:solidFill>
            </a:endParaRPr>
          </a:p>
          <a:p>
            <a:pPr marL="342899" indent="-342899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 sz="2100">
                <a:solidFill>
                  <a:srgbClr val="3333CC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缓冲池的工作方式及Getbuf和Putbuf过程</a:t>
            </a:r>
          </a:p>
          <a:p>
            <a:pPr marL="342900" indent="-342900">
              <a:spcBef>
                <a:spcPts val="500"/>
              </a:spcBef>
              <a:defRPr b="1" sz="21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设备独立性</a:t>
            </a:r>
          </a:p>
          <a:p>
            <a:pPr marL="342899" indent="-342899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 sz="21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什么是</a:t>
            </a:r>
            <a:r>
              <a:rPr>
                <a:solidFill>
                  <a:srgbClr val="CC0066"/>
                </a:solidFill>
              </a:rPr>
              <a:t>设备独立性</a:t>
            </a:r>
            <a:endParaRPr>
              <a:solidFill>
                <a:srgbClr val="CC0066"/>
              </a:solidFill>
            </a:endParaRPr>
          </a:p>
          <a:p>
            <a:pPr marL="342899" indent="-342899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 sz="21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如何实现设备独立性</a:t>
            </a:r>
          </a:p>
          <a:p>
            <a:pPr marL="342900" indent="-342900">
              <a:spcBef>
                <a:spcPts val="500"/>
              </a:spcBef>
              <a:defRPr b="1" sz="2100"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设备驱动程序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虚拟设备和SPOOLing 技术…"/>
          <p:cNvSpPr txBox="1"/>
          <p:nvPr/>
        </p:nvSpPr>
        <p:spPr>
          <a:xfrm>
            <a:off x="441007" y="1268412"/>
            <a:ext cx="8333423" cy="526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defRPr b="1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虚拟设备和SPOOLing 技术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什么是虚拟设备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什么是SPOOLing技术，SPOOLing系统的组成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如何利用SPOOLing技术实现共享打印机</a:t>
            </a:r>
          </a:p>
          <a:p>
            <a:pPr marL="342900" indent="-342900">
              <a:spcBef>
                <a:spcPts val="700"/>
              </a:spcBef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</a:p>
          <a:p>
            <a:pPr marL="342900" indent="-342900">
              <a:spcBef>
                <a:spcPts val="500"/>
              </a:spcBef>
              <a:defRPr b="1">
                <a:solidFill>
                  <a:srgbClr val="DF5721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磁盘调度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磁盘调度的</a:t>
            </a:r>
            <a:r>
              <a:rPr>
                <a:solidFill>
                  <a:srgbClr val="FF0000"/>
                </a:solidFill>
              </a:rPr>
              <a:t>目标</a:t>
            </a:r>
            <a:endParaRPr>
              <a:solidFill>
                <a:srgbClr val="FF0000"/>
              </a:solidFill>
            </a:endParaRP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磁盘访问时间</a:t>
            </a:r>
            <a:r>
              <a:rPr>
                <a:solidFill>
                  <a:srgbClr val="000000"/>
                </a:solidFill>
              </a:rPr>
              <a:t>的计算</a:t>
            </a:r>
          </a:p>
          <a:p>
            <a:pPr marL="342900" indent="-342900">
              <a:spcBef>
                <a:spcPts val="500"/>
              </a:spcBef>
              <a:buClr>
                <a:srgbClr val="FF0000"/>
              </a:buClr>
              <a:buSzPct val="60000"/>
              <a:buChar char="■"/>
              <a:defRPr b="1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FCFS、SSTF、SCAN、CSCAN 等算法的应用</a:t>
            </a:r>
            <a:r>
              <a:rPr>
                <a:solidFill>
                  <a:srgbClr val="000000"/>
                </a:solidFill>
              </a:rPr>
              <a:t>及这些调度算法的演变过程，分别解决了哪些问题；各算法的性能比较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成组"/>
          <p:cNvGrpSpPr/>
          <p:nvPr/>
        </p:nvGrpSpPr>
        <p:grpSpPr>
          <a:xfrm>
            <a:off x="2084387" y="261937"/>
            <a:ext cx="2206626" cy="1393826"/>
            <a:chOff x="0" y="0"/>
            <a:chExt cx="2206625" cy="1393825"/>
          </a:xfrm>
        </p:grpSpPr>
        <p:sp>
          <p:nvSpPr>
            <p:cNvPr id="351" name="矩形"/>
            <p:cNvSpPr/>
            <p:nvPr/>
          </p:nvSpPr>
          <p:spPr>
            <a:xfrm>
              <a:off x="0" y="0"/>
              <a:ext cx="2206625" cy="1393825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2" name="设备管理重要性…"/>
            <p:cNvSpPr txBox="1"/>
            <p:nvPr/>
          </p:nvSpPr>
          <p:spPr>
            <a:xfrm>
              <a:off x="45719" y="0"/>
              <a:ext cx="2115187" cy="1361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设备管理重要性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设备独立性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设备分类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设备管理任务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设备管理功能</a:t>
              </a:r>
            </a:p>
          </p:txBody>
        </p:sp>
      </p:grpSp>
      <p:grpSp>
        <p:nvGrpSpPr>
          <p:cNvPr id="356" name="成组"/>
          <p:cNvGrpSpPr/>
          <p:nvPr/>
        </p:nvGrpSpPr>
        <p:grpSpPr>
          <a:xfrm>
            <a:off x="5057775" y="261937"/>
            <a:ext cx="1993900" cy="1393826"/>
            <a:chOff x="0" y="0"/>
            <a:chExt cx="1993900" cy="1393825"/>
          </a:xfrm>
        </p:grpSpPr>
        <p:sp>
          <p:nvSpPr>
            <p:cNvPr id="354" name="矩形"/>
            <p:cNvSpPr/>
            <p:nvPr/>
          </p:nvSpPr>
          <p:spPr>
            <a:xfrm>
              <a:off x="0" y="0"/>
              <a:ext cx="1993900" cy="1393825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用户进程…"/>
            <p:cNvSpPr txBox="1"/>
            <p:nvPr/>
          </p:nvSpPr>
          <p:spPr>
            <a:xfrm>
              <a:off x="45719" y="0"/>
              <a:ext cx="1902462" cy="1221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8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用户进程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与设备无关软件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设备驱动程序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中断处理程序</a:t>
              </a:r>
            </a:p>
          </p:txBody>
        </p:sp>
      </p:grpSp>
      <p:grpSp>
        <p:nvGrpSpPr>
          <p:cNvPr id="359" name="成组"/>
          <p:cNvGrpSpPr/>
          <p:nvPr/>
        </p:nvGrpSpPr>
        <p:grpSpPr>
          <a:xfrm>
            <a:off x="1082675" y="5507037"/>
            <a:ext cx="1905000" cy="802641"/>
            <a:chOff x="0" y="0"/>
            <a:chExt cx="1905000" cy="802640"/>
          </a:xfrm>
        </p:grpSpPr>
        <p:sp>
          <p:nvSpPr>
            <p:cNvPr id="357" name="矩形"/>
            <p:cNvSpPr/>
            <p:nvPr/>
          </p:nvSpPr>
          <p:spPr>
            <a:xfrm>
              <a:off x="0" y="0"/>
              <a:ext cx="1905000" cy="514350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SPOOLing技术…"/>
            <p:cNvSpPr txBox="1"/>
            <p:nvPr/>
          </p:nvSpPr>
          <p:spPr>
            <a:xfrm>
              <a:off x="45719" y="0"/>
              <a:ext cx="1813562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SPOOLing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技术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共享打印机</a:t>
              </a:r>
            </a:p>
          </p:txBody>
        </p:sp>
      </p:grpSp>
      <p:grpSp>
        <p:nvGrpSpPr>
          <p:cNvPr id="362" name="成组"/>
          <p:cNvGrpSpPr/>
          <p:nvPr/>
        </p:nvGrpSpPr>
        <p:grpSpPr>
          <a:xfrm>
            <a:off x="4211637" y="5507037"/>
            <a:ext cx="2030413" cy="1230313"/>
            <a:chOff x="0" y="0"/>
            <a:chExt cx="2030412" cy="1230312"/>
          </a:xfrm>
        </p:grpSpPr>
        <p:sp>
          <p:nvSpPr>
            <p:cNvPr id="360" name="矩形"/>
            <p:cNvSpPr/>
            <p:nvPr/>
          </p:nvSpPr>
          <p:spPr>
            <a:xfrm>
              <a:off x="0" y="0"/>
              <a:ext cx="2030413" cy="123031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设备管理…"/>
            <p:cNvSpPr txBox="1"/>
            <p:nvPr/>
          </p:nvSpPr>
          <p:spPr>
            <a:xfrm>
              <a:off x="45719" y="0"/>
              <a:ext cx="1938974" cy="1107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设备管理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设备分配回收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独占设备分配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共享设备分配 </a:t>
              </a:r>
            </a:p>
          </p:txBody>
        </p:sp>
      </p:grpSp>
      <p:grpSp>
        <p:nvGrpSpPr>
          <p:cNvPr id="365" name="成组"/>
          <p:cNvGrpSpPr/>
          <p:nvPr/>
        </p:nvGrpSpPr>
        <p:grpSpPr>
          <a:xfrm>
            <a:off x="2084387" y="2065337"/>
            <a:ext cx="2220913" cy="439738"/>
            <a:chOff x="0" y="0"/>
            <a:chExt cx="2220912" cy="439737"/>
          </a:xfrm>
        </p:grpSpPr>
        <p:sp>
          <p:nvSpPr>
            <p:cNvPr id="363" name="矩形"/>
            <p:cNvSpPr/>
            <p:nvPr/>
          </p:nvSpPr>
          <p:spPr>
            <a:xfrm>
              <a:off x="0" y="0"/>
              <a:ext cx="2220913" cy="4397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4" name="基本概念"/>
            <p:cNvSpPr txBox="1"/>
            <p:nvPr/>
          </p:nvSpPr>
          <p:spPr>
            <a:xfrm>
              <a:off x="45720" y="0"/>
              <a:ext cx="21294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基本概念</a:t>
              </a:r>
            </a:p>
          </p:txBody>
        </p:sp>
      </p:grpSp>
      <p:grpSp>
        <p:nvGrpSpPr>
          <p:cNvPr id="368" name="成组"/>
          <p:cNvGrpSpPr/>
          <p:nvPr/>
        </p:nvGrpSpPr>
        <p:grpSpPr>
          <a:xfrm>
            <a:off x="5057775" y="2065337"/>
            <a:ext cx="2049463" cy="439738"/>
            <a:chOff x="0" y="0"/>
            <a:chExt cx="2049462" cy="439737"/>
          </a:xfrm>
        </p:grpSpPr>
        <p:sp>
          <p:nvSpPr>
            <p:cNvPr id="366" name="矩形"/>
            <p:cNvSpPr/>
            <p:nvPr/>
          </p:nvSpPr>
          <p:spPr>
            <a:xfrm>
              <a:off x="0" y="0"/>
              <a:ext cx="2049463" cy="4397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7" name="I/O软件组成"/>
            <p:cNvSpPr txBox="1"/>
            <p:nvPr/>
          </p:nvSpPr>
          <p:spPr>
            <a:xfrm>
              <a:off x="45719" y="0"/>
              <a:ext cx="195802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I/O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软件组成</a:t>
              </a:r>
            </a:p>
          </p:txBody>
        </p:sp>
      </p:grpSp>
      <p:grpSp>
        <p:nvGrpSpPr>
          <p:cNvPr id="371" name="成组"/>
          <p:cNvGrpSpPr/>
          <p:nvPr/>
        </p:nvGrpSpPr>
        <p:grpSpPr>
          <a:xfrm>
            <a:off x="827087" y="3297237"/>
            <a:ext cx="1931988" cy="439738"/>
            <a:chOff x="0" y="0"/>
            <a:chExt cx="1931987" cy="439737"/>
          </a:xfrm>
        </p:grpSpPr>
        <p:sp>
          <p:nvSpPr>
            <p:cNvPr id="369" name="矩形"/>
            <p:cNvSpPr/>
            <p:nvPr/>
          </p:nvSpPr>
          <p:spPr>
            <a:xfrm>
              <a:off x="0" y="0"/>
              <a:ext cx="1931988" cy="4397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0" name="缓冲技术"/>
            <p:cNvSpPr txBox="1"/>
            <p:nvPr/>
          </p:nvSpPr>
          <p:spPr>
            <a:xfrm>
              <a:off x="45719" y="0"/>
              <a:ext cx="18405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0000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缓冲技术</a:t>
              </a:r>
            </a:p>
          </p:txBody>
        </p:sp>
      </p:grpSp>
      <p:grpSp>
        <p:nvGrpSpPr>
          <p:cNvPr id="374" name="成组"/>
          <p:cNvGrpSpPr/>
          <p:nvPr/>
        </p:nvGrpSpPr>
        <p:grpSpPr>
          <a:xfrm>
            <a:off x="4537075" y="4444999"/>
            <a:ext cx="1547813" cy="439739"/>
            <a:chOff x="0" y="0"/>
            <a:chExt cx="1547812" cy="439737"/>
          </a:xfrm>
        </p:grpSpPr>
        <p:sp>
          <p:nvSpPr>
            <p:cNvPr id="372" name="矩形"/>
            <p:cNvSpPr/>
            <p:nvPr/>
          </p:nvSpPr>
          <p:spPr>
            <a:xfrm>
              <a:off x="0" y="0"/>
              <a:ext cx="1547813" cy="4397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3" name="设备处理"/>
            <p:cNvSpPr txBox="1"/>
            <p:nvPr/>
          </p:nvSpPr>
          <p:spPr>
            <a:xfrm>
              <a:off x="45719" y="0"/>
              <a:ext cx="14563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设备处理</a:t>
              </a:r>
            </a:p>
          </p:txBody>
        </p:sp>
      </p:grpSp>
      <p:grpSp>
        <p:nvGrpSpPr>
          <p:cNvPr id="377" name="成组"/>
          <p:cNvGrpSpPr/>
          <p:nvPr/>
        </p:nvGrpSpPr>
        <p:grpSpPr>
          <a:xfrm>
            <a:off x="2179637" y="4444999"/>
            <a:ext cx="1836738" cy="457201"/>
            <a:chOff x="0" y="0"/>
            <a:chExt cx="1836737" cy="457200"/>
          </a:xfrm>
        </p:grpSpPr>
        <p:sp>
          <p:nvSpPr>
            <p:cNvPr id="375" name="矩形"/>
            <p:cNvSpPr/>
            <p:nvPr/>
          </p:nvSpPr>
          <p:spPr>
            <a:xfrm>
              <a:off x="0" y="0"/>
              <a:ext cx="1836738" cy="457200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6" name="虚设备技术"/>
            <p:cNvSpPr txBox="1"/>
            <p:nvPr/>
          </p:nvSpPr>
          <p:spPr>
            <a:xfrm>
              <a:off x="45719" y="0"/>
              <a:ext cx="174529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DF5721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虚设备技术</a:t>
              </a:r>
            </a:p>
          </p:txBody>
        </p:sp>
      </p:grpSp>
      <p:sp>
        <p:nvSpPr>
          <p:cNvPr id="378" name="线条"/>
          <p:cNvSpPr/>
          <p:nvPr/>
        </p:nvSpPr>
        <p:spPr>
          <a:xfrm>
            <a:off x="3146424" y="2474912"/>
            <a:ext cx="965202" cy="822326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线条"/>
          <p:cNvSpPr/>
          <p:nvPr/>
        </p:nvSpPr>
        <p:spPr>
          <a:xfrm flipH="1">
            <a:off x="5175249" y="2474912"/>
            <a:ext cx="868364" cy="7381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线条"/>
          <p:cNvSpPr/>
          <p:nvPr/>
        </p:nvSpPr>
        <p:spPr>
          <a:xfrm flipV="1">
            <a:off x="3146425" y="4117975"/>
            <a:ext cx="1158875" cy="327025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线条"/>
          <p:cNvSpPr/>
          <p:nvPr/>
        </p:nvSpPr>
        <p:spPr>
          <a:xfrm flipH="1" flipV="1">
            <a:off x="4983162" y="4035425"/>
            <a:ext cx="20638" cy="40163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线条"/>
          <p:cNvSpPr/>
          <p:nvPr/>
        </p:nvSpPr>
        <p:spPr>
          <a:xfrm flipH="1">
            <a:off x="2759075" y="3543300"/>
            <a:ext cx="1147763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线条"/>
          <p:cNvSpPr/>
          <p:nvPr/>
        </p:nvSpPr>
        <p:spPr>
          <a:xfrm>
            <a:off x="5368925" y="3543300"/>
            <a:ext cx="1063625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线条"/>
          <p:cNvSpPr/>
          <p:nvPr/>
        </p:nvSpPr>
        <p:spPr>
          <a:xfrm>
            <a:off x="3146425" y="1655762"/>
            <a:ext cx="0" cy="409576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线条"/>
          <p:cNvSpPr/>
          <p:nvPr/>
        </p:nvSpPr>
        <p:spPr>
          <a:xfrm>
            <a:off x="6043612" y="1685925"/>
            <a:ext cx="1" cy="379413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8" name="成组"/>
          <p:cNvGrpSpPr/>
          <p:nvPr/>
        </p:nvGrpSpPr>
        <p:grpSpPr>
          <a:xfrm>
            <a:off x="6432550" y="3297237"/>
            <a:ext cx="2027238" cy="493713"/>
            <a:chOff x="0" y="0"/>
            <a:chExt cx="2027237" cy="493712"/>
          </a:xfrm>
        </p:grpSpPr>
        <p:sp>
          <p:nvSpPr>
            <p:cNvPr id="386" name="矩形"/>
            <p:cNvSpPr/>
            <p:nvPr/>
          </p:nvSpPr>
          <p:spPr>
            <a:xfrm>
              <a:off x="0" y="0"/>
              <a:ext cx="2027238" cy="49371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CC0066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7" name="设备驱动程序"/>
            <p:cNvSpPr txBox="1"/>
            <p:nvPr/>
          </p:nvSpPr>
          <p:spPr>
            <a:xfrm>
              <a:off x="45719" y="0"/>
              <a:ext cx="193579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CC0066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设备驱动程序</a:t>
              </a:r>
            </a:p>
          </p:txBody>
        </p:sp>
      </p:grpSp>
      <p:grpSp>
        <p:nvGrpSpPr>
          <p:cNvPr id="391" name="成组"/>
          <p:cNvGrpSpPr/>
          <p:nvPr/>
        </p:nvGrpSpPr>
        <p:grpSpPr>
          <a:xfrm>
            <a:off x="3917950" y="2968625"/>
            <a:ext cx="1662113" cy="1150938"/>
            <a:chOff x="0" y="0"/>
            <a:chExt cx="1662112" cy="1150937"/>
          </a:xfrm>
        </p:grpSpPr>
        <p:sp>
          <p:nvSpPr>
            <p:cNvPr id="389" name="形状"/>
            <p:cNvSpPr/>
            <p:nvPr/>
          </p:nvSpPr>
          <p:spPr>
            <a:xfrm>
              <a:off x="0" y="0"/>
              <a:ext cx="1662113" cy="1150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FFF99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0" name="设备…"/>
            <p:cNvSpPr txBox="1"/>
            <p:nvPr/>
          </p:nvSpPr>
          <p:spPr>
            <a:xfrm>
              <a:off x="547558" y="250348"/>
              <a:ext cx="56699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</a:t>
              </a:r>
            </a:p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管理</a:t>
              </a:r>
            </a:p>
          </p:txBody>
        </p:sp>
      </p:grpSp>
      <p:sp>
        <p:nvSpPr>
          <p:cNvPr id="392" name="线条"/>
          <p:cNvSpPr/>
          <p:nvPr/>
        </p:nvSpPr>
        <p:spPr>
          <a:xfrm flipH="1">
            <a:off x="2179637" y="4937125"/>
            <a:ext cx="966789" cy="574675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线条"/>
          <p:cNvSpPr/>
          <p:nvPr/>
        </p:nvSpPr>
        <p:spPr>
          <a:xfrm>
            <a:off x="5364162" y="4868862"/>
            <a:ext cx="1" cy="64770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6" name="成组"/>
          <p:cNvGrpSpPr/>
          <p:nvPr/>
        </p:nvGrpSpPr>
        <p:grpSpPr>
          <a:xfrm>
            <a:off x="6711950" y="5075464"/>
            <a:ext cx="2233613" cy="1785688"/>
            <a:chOff x="0" y="0"/>
            <a:chExt cx="2233612" cy="1785686"/>
          </a:xfrm>
        </p:grpSpPr>
        <p:sp>
          <p:nvSpPr>
            <p:cNvPr id="394" name="矩形"/>
            <p:cNvSpPr/>
            <p:nvPr/>
          </p:nvSpPr>
          <p:spPr>
            <a:xfrm>
              <a:off x="0" y="0"/>
              <a:ext cx="2233613" cy="1584325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spcBef>
                  <a:spcPts val="600"/>
                </a:spcBef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磁盘访问时间…"/>
            <p:cNvSpPr txBox="1"/>
            <p:nvPr/>
          </p:nvSpPr>
          <p:spPr>
            <a:xfrm>
              <a:off x="45719" y="0"/>
              <a:ext cx="2142174" cy="1785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磁盘访问时间</a:t>
              </a:r>
            </a:p>
            <a:p>
              <a:pPr algn="just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磁盘调度</a:t>
              </a:r>
            </a:p>
            <a:p>
              <a:pPr lvl="1" marL="457200" indent="0" algn="just">
                <a:spcBef>
                  <a:spcPts val="600"/>
                </a:spcBef>
                <a:buSzPct val="100000"/>
                <a:buChar char="●"/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先来先服务</a:t>
              </a:r>
            </a:p>
            <a:p>
              <a:pPr lvl="1" marL="457200" indent="0" algn="just">
                <a:spcBef>
                  <a:spcPts val="600"/>
                </a:spcBef>
                <a:buSzPct val="100000"/>
                <a:buChar char="●"/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最短寻道时间优先</a:t>
              </a:r>
            </a:p>
            <a:p>
              <a:pPr lvl="1" marL="457200" indent="0" algn="just">
                <a:spcBef>
                  <a:spcPts val="600"/>
                </a:spcBef>
                <a:buSzPct val="100000"/>
                <a:buChar char="●"/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扫描（电梯算法）</a:t>
              </a:r>
            </a:p>
            <a:p>
              <a:pPr lvl="1" marL="457200" indent="0" algn="just">
                <a:spcBef>
                  <a:spcPts val="600"/>
                </a:spcBef>
                <a:buSzPct val="100000"/>
                <a:buChar char="●"/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CSCAN</a:t>
              </a:r>
            </a:p>
          </p:txBody>
        </p:sp>
      </p:grpSp>
      <p:sp>
        <p:nvSpPr>
          <p:cNvPr id="397" name="线条"/>
          <p:cNvSpPr/>
          <p:nvPr/>
        </p:nvSpPr>
        <p:spPr>
          <a:xfrm>
            <a:off x="5296419" y="3936507"/>
            <a:ext cx="2228332" cy="42911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00" name="成组"/>
          <p:cNvGrpSpPr/>
          <p:nvPr/>
        </p:nvGrpSpPr>
        <p:grpSpPr>
          <a:xfrm>
            <a:off x="6732587" y="4365624"/>
            <a:ext cx="1547813" cy="439739"/>
            <a:chOff x="0" y="0"/>
            <a:chExt cx="1547812" cy="439737"/>
          </a:xfrm>
        </p:grpSpPr>
        <p:sp>
          <p:nvSpPr>
            <p:cNvPr id="398" name="矩形"/>
            <p:cNvSpPr/>
            <p:nvPr/>
          </p:nvSpPr>
          <p:spPr>
            <a:xfrm>
              <a:off x="0" y="0"/>
              <a:ext cx="1547813" cy="4397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磁盘存储管理"/>
            <p:cNvSpPr txBox="1"/>
            <p:nvPr/>
          </p:nvSpPr>
          <p:spPr>
            <a:xfrm>
              <a:off x="45719" y="0"/>
              <a:ext cx="14563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磁盘存储管理</a:t>
              </a:r>
            </a:p>
          </p:txBody>
        </p:sp>
      </p:grpSp>
      <p:sp>
        <p:nvSpPr>
          <p:cNvPr id="401" name="线条"/>
          <p:cNvSpPr/>
          <p:nvPr/>
        </p:nvSpPr>
        <p:spPr>
          <a:xfrm flipV="1">
            <a:off x="7596187" y="4797425"/>
            <a:ext cx="1" cy="291856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第七章文件管理的重点、难点"/>
          <p:cNvSpPr txBox="1"/>
          <p:nvPr/>
        </p:nvSpPr>
        <p:spPr>
          <a:xfrm>
            <a:off x="1161732" y="300672"/>
            <a:ext cx="6244273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z="3600">
                <a:solidFill>
                  <a:srgbClr val="003399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/>
            <a:r>
              <a:t>第七章文件管理的重点、难点</a:t>
            </a:r>
          </a:p>
        </p:txBody>
      </p:sp>
      <p:sp>
        <p:nvSpPr>
          <p:cNvPr id="404" name="文件的逻辑结构：顺序文件、索引文件和索引顺序文件…"/>
          <p:cNvSpPr txBox="1"/>
          <p:nvPr/>
        </p:nvSpPr>
        <p:spPr>
          <a:xfrm>
            <a:off x="441007" y="1125537"/>
            <a:ext cx="8333423" cy="641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defRPr b="1">
                <a:solidFill>
                  <a:srgbClr val="DF5721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文件的逻辑结构：顺序文件、索引文件和索引顺序文件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原理和特征</a:t>
            </a:r>
          </a:p>
          <a:p>
            <a:pPr marL="342900" indent="-342900">
              <a:spcBef>
                <a:spcPts val="500"/>
              </a:spcBef>
              <a:buClr>
                <a:srgbClr val="CC0066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组织方式、访问方法及各种文件形式的比较</a:t>
            </a:r>
          </a:p>
          <a:p>
            <a:pPr marL="342900" indent="-342900">
              <a:spcBef>
                <a:spcPts val="500"/>
              </a:spcBef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外存分配方式：连续分配、</a:t>
            </a:r>
            <a:r>
              <a:rPr>
                <a:solidFill>
                  <a:srgbClr val="FF0000"/>
                </a:solidFill>
              </a:rPr>
              <a:t>链接分配和索引分配原理</a:t>
            </a:r>
            <a:r>
              <a:t>、优缺点</a:t>
            </a:r>
          </a:p>
          <a:p>
            <a:pPr marL="342900" indent="-342900">
              <a:spcBef>
                <a:spcPts val="500"/>
              </a:spcBef>
              <a:buClr>
                <a:srgbClr val="CC0066"/>
              </a:buClr>
              <a:buSzPct val="60000"/>
              <a:buChar char="■"/>
              <a:defRPr b="1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显示链接FAT、混合索引分配</a:t>
            </a:r>
          </a:p>
          <a:p>
            <a:pPr marL="342900" indent="-342900">
              <a:spcBef>
                <a:spcPts val="500"/>
              </a:spcBef>
              <a:defRPr b="1"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目录管理：目录管理的要求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文件控制块（FCB）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索引结点</a:t>
            </a:r>
          </a:p>
          <a:p>
            <a:pPr marL="342900" indent="-342900">
              <a:spcBef>
                <a:spcPts val="500"/>
              </a:spcBef>
              <a:buClr>
                <a:srgbClr val="DF5721"/>
              </a:buClr>
              <a:buSzPct val="60000"/>
              <a:buChar char="■"/>
              <a:defRPr b="1"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目录结构</a:t>
            </a:r>
            <a:r>
              <a:rPr>
                <a:solidFill>
                  <a:srgbClr val="000000"/>
                </a:solidFill>
              </a:rPr>
              <a:t>：单级、两级和多级</a:t>
            </a:r>
          </a:p>
          <a:p>
            <a:pPr marL="342900" indent="-342900">
              <a:spcBef>
                <a:spcPts val="500"/>
              </a:spcBef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文件磁盘空间管理</a:t>
            </a:r>
          </a:p>
          <a:p>
            <a:pPr marL="342900" indent="-342900">
              <a:spcBef>
                <a:spcPts val="500"/>
              </a:spcBef>
              <a:buClr>
                <a:srgbClr val="3333CC"/>
              </a:buClr>
              <a:buSzPct val="60000"/>
              <a:buChar char="■"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空闲表法和空闲链法</a:t>
            </a:r>
          </a:p>
          <a:p>
            <a:pPr marL="342900" indent="-342900">
              <a:spcBef>
                <a:spcPts val="500"/>
              </a:spcBef>
              <a:buClr>
                <a:srgbClr val="CC0066"/>
              </a:buClr>
              <a:buSzPct val="60000"/>
              <a:buChar char="■"/>
              <a:defRPr b="1"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位示图法</a:t>
            </a:r>
            <a:r>
              <a:rPr>
                <a:solidFill>
                  <a:srgbClr val="000000"/>
                </a:solidFill>
              </a:rPr>
              <a:t>：分配和回收的具体计算</a:t>
            </a:r>
          </a:p>
          <a:p>
            <a:pPr marL="342900" indent="-342900">
              <a:spcBef>
                <a:spcPts val="500"/>
              </a:spcBef>
              <a:buClr>
                <a:srgbClr val="CC0066"/>
              </a:buClr>
              <a:buSzPct val="60000"/>
              <a:buChar char="■"/>
              <a:defRPr b="1">
                <a:solidFill>
                  <a:srgbClr val="FF99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成组链接法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成组"/>
          <p:cNvGrpSpPr/>
          <p:nvPr/>
        </p:nvGrpSpPr>
        <p:grpSpPr>
          <a:xfrm>
            <a:off x="1720850" y="203200"/>
            <a:ext cx="1854200" cy="1869440"/>
            <a:chOff x="0" y="0"/>
            <a:chExt cx="1854200" cy="1869439"/>
          </a:xfrm>
        </p:grpSpPr>
        <p:sp>
          <p:nvSpPr>
            <p:cNvPr id="406" name="矩形"/>
            <p:cNvSpPr/>
            <p:nvPr/>
          </p:nvSpPr>
          <p:spPr>
            <a:xfrm>
              <a:off x="0" y="0"/>
              <a:ext cx="1854200" cy="156686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7" name="文件控制块…"/>
            <p:cNvSpPr txBox="1"/>
            <p:nvPr/>
          </p:nvSpPr>
          <p:spPr>
            <a:xfrm>
              <a:off x="45719" y="0"/>
              <a:ext cx="1762762" cy="186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文件控制块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文件目录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目录文件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目录项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树型目录结构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目录项分解法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目录检索</a:t>
              </a:r>
            </a:p>
          </p:txBody>
        </p:sp>
      </p:grpSp>
      <p:grpSp>
        <p:nvGrpSpPr>
          <p:cNvPr id="411" name="成组"/>
          <p:cNvGrpSpPr/>
          <p:nvPr/>
        </p:nvGrpSpPr>
        <p:grpSpPr>
          <a:xfrm>
            <a:off x="4090987" y="203200"/>
            <a:ext cx="1860551" cy="2065087"/>
            <a:chOff x="0" y="0"/>
            <a:chExt cx="1860550" cy="2065086"/>
          </a:xfrm>
        </p:grpSpPr>
        <p:sp>
          <p:nvSpPr>
            <p:cNvPr id="409" name="矩形"/>
            <p:cNvSpPr/>
            <p:nvPr/>
          </p:nvSpPr>
          <p:spPr>
            <a:xfrm>
              <a:off x="0" y="0"/>
              <a:ext cx="1860550" cy="1570038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0" name="文件…"/>
            <p:cNvSpPr txBox="1"/>
            <p:nvPr/>
          </p:nvSpPr>
          <p:spPr>
            <a:xfrm>
              <a:off x="45719" y="0"/>
              <a:ext cx="1769112" cy="2065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</a:t>
              </a:r>
            </a:p>
            <a:p>
              <a:pPr algn="ctr">
                <a:defRPr b="1" sz="1400">
                  <a:solidFill>
                    <a:srgbClr val="333399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文件系统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文件分类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文件管理功能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文件逻辑结构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文件物理结构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文件存取方式</a:t>
              </a:r>
            </a:p>
          </p:txBody>
        </p:sp>
      </p:grpSp>
      <p:grpSp>
        <p:nvGrpSpPr>
          <p:cNvPr id="414" name="成组"/>
          <p:cNvGrpSpPr/>
          <p:nvPr/>
        </p:nvGrpSpPr>
        <p:grpSpPr>
          <a:xfrm>
            <a:off x="2409825" y="4581525"/>
            <a:ext cx="2233613" cy="1361440"/>
            <a:chOff x="0" y="0"/>
            <a:chExt cx="2233612" cy="1361439"/>
          </a:xfrm>
        </p:grpSpPr>
        <p:sp>
          <p:nvSpPr>
            <p:cNvPr id="412" name="矩形"/>
            <p:cNvSpPr/>
            <p:nvPr/>
          </p:nvSpPr>
          <p:spPr>
            <a:xfrm>
              <a:off x="0" y="0"/>
              <a:ext cx="2233613" cy="119856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3" name="外存空间管理…"/>
            <p:cNvSpPr txBox="1"/>
            <p:nvPr/>
          </p:nvSpPr>
          <p:spPr>
            <a:xfrm>
              <a:off x="45719" y="0"/>
              <a:ext cx="2142174" cy="1361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外存空间管理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主要数据结构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文件系统使用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文件系统安全、保护、保密、可靠性、一致性</a:t>
              </a:r>
            </a:p>
          </p:txBody>
        </p:sp>
      </p:grpSp>
      <p:grpSp>
        <p:nvGrpSpPr>
          <p:cNvPr id="417" name="成组"/>
          <p:cNvGrpSpPr/>
          <p:nvPr/>
        </p:nvGrpSpPr>
        <p:grpSpPr>
          <a:xfrm>
            <a:off x="611187" y="6238874"/>
            <a:ext cx="1524001" cy="599442"/>
            <a:chOff x="0" y="0"/>
            <a:chExt cx="1524000" cy="599440"/>
          </a:xfrm>
        </p:grpSpPr>
        <p:sp>
          <p:nvSpPr>
            <p:cNvPr id="415" name="矩形"/>
            <p:cNvSpPr/>
            <p:nvPr/>
          </p:nvSpPr>
          <p:spPr>
            <a:xfrm>
              <a:off x="0" y="0"/>
              <a:ext cx="1524000" cy="496888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系统打开文件表…"/>
            <p:cNvSpPr txBox="1"/>
            <p:nvPr/>
          </p:nvSpPr>
          <p:spPr>
            <a:xfrm>
              <a:off x="45719" y="0"/>
              <a:ext cx="1432562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系统打开文件表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用户打开文件表</a:t>
              </a:r>
            </a:p>
          </p:txBody>
        </p:sp>
      </p:grpSp>
      <p:grpSp>
        <p:nvGrpSpPr>
          <p:cNvPr id="420" name="成组"/>
          <p:cNvGrpSpPr/>
          <p:nvPr/>
        </p:nvGrpSpPr>
        <p:grpSpPr>
          <a:xfrm>
            <a:off x="7032625" y="2781300"/>
            <a:ext cx="1143001" cy="853440"/>
            <a:chOff x="0" y="0"/>
            <a:chExt cx="1143000" cy="853439"/>
          </a:xfrm>
        </p:grpSpPr>
        <p:sp>
          <p:nvSpPr>
            <p:cNvPr id="418" name="矩形"/>
            <p:cNvSpPr/>
            <p:nvPr/>
          </p:nvSpPr>
          <p:spPr>
            <a:xfrm>
              <a:off x="0" y="0"/>
              <a:ext cx="1143001" cy="70326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9" name="物理块…"/>
            <p:cNvSpPr txBox="1"/>
            <p:nvPr/>
          </p:nvSpPr>
          <p:spPr>
            <a:xfrm>
              <a:off x="45719" y="0"/>
              <a:ext cx="1051562" cy="853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物理块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磁盘结构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磁带</a:t>
              </a:r>
            </a:p>
          </p:txBody>
        </p:sp>
      </p:grpSp>
      <p:grpSp>
        <p:nvGrpSpPr>
          <p:cNvPr id="423" name="成组"/>
          <p:cNvGrpSpPr/>
          <p:nvPr/>
        </p:nvGrpSpPr>
        <p:grpSpPr>
          <a:xfrm>
            <a:off x="1703387" y="2133599"/>
            <a:ext cx="1797051" cy="385764"/>
            <a:chOff x="0" y="0"/>
            <a:chExt cx="1797050" cy="385762"/>
          </a:xfrm>
        </p:grpSpPr>
        <p:sp>
          <p:nvSpPr>
            <p:cNvPr id="421" name="矩形"/>
            <p:cNvSpPr/>
            <p:nvPr/>
          </p:nvSpPr>
          <p:spPr>
            <a:xfrm>
              <a:off x="0" y="-1"/>
              <a:ext cx="1797050" cy="385764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2" name="文件目录"/>
            <p:cNvSpPr txBox="1"/>
            <p:nvPr/>
          </p:nvSpPr>
          <p:spPr>
            <a:xfrm>
              <a:off x="45719" y="-1"/>
              <a:ext cx="17056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文件目录</a:t>
              </a:r>
            </a:p>
          </p:txBody>
        </p:sp>
      </p:grpSp>
      <p:grpSp>
        <p:nvGrpSpPr>
          <p:cNvPr id="426" name="成组"/>
          <p:cNvGrpSpPr/>
          <p:nvPr/>
        </p:nvGrpSpPr>
        <p:grpSpPr>
          <a:xfrm>
            <a:off x="4079875" y="2133599"/>
            <a:ext cx="1871663" cy="385764"/>
            <a:chOff x="0" y="0"/>
            <a:chExt cx="1871662" cy="385762"/>
          </a:xfrm>
        </p:grpSpPr>
        <p:sp>
          <p:nvSpPr>
            <p:cNvPr id="424" name="矩形"/>
            <p:cNvSpPr/>
            <p:nvPr/>
          </p:nvSpPr>
          <p:spPr>
            <a:xfrm>
              <a:off x="0" y="-1"/>
              <a:ext cx="1871663" cy="385764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文件基本概念"/>
            <p:cNvSpPr txBox="1"/>
            <p:nvPr/>
          </p:nvSpPr>
          <p:spPr>
            <a:xfrm>
              <a:off x="45719" y="-1"/>
              <a:ext cx="178022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文件基本概念</a:t>
              </a:r>
            </a:p>
          </p:txBody>
        </p:sp>
      </p:grpSp>
      <p:grpSp>
        <p:nvGrpSpPr>
          <p:cNvPr id="429" name="成组"/>
          <p:cNvGrpSpPr/>
          <p:nvPr/>
        </p:nvGrpSpPr>
        <p:grpSpPr>
          <a:xfrm>
            <a:off x="1746250" y="3789362"/>
            <a:ext cx="1757363" cy="385764"/>
            <a:chOff x="0" y="0"/>
            <a:chExt cx="1757362" cy="385762"/>
          </a:xfrm>
        </p:grpSpPr>
        <p:sp>
          <p:nvSpPr>
            <p:cNvPr id="427" name="矩形"/>
            <p:cNvSpPr/>
            <p:nvPr/>
          </p:nvSpPr>
          <p:spPr>
            <a:xfrm>
              <a:off x="0" y="-1"/>
              <a:ext cx="1757363" cy="385764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8" name="文件系统实现"/>
            <p:cNvSpPr txBox="1"/>
            <p:nvPr/>
          </p:nvSpPr>
          <p:spPr>
            <a:xfrm>
              <a:off x="45719" y="-1"/>
              <a:ext cx="166592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文件系统实现</a:t>
              </a:r>
            </a:p>
          </p:txBody>
        </p:sp>
      </p:grpSp>
      <p:grpSp>
        <p:nvGrpSpPr>
          <p:cNvPr id="432" name="成组"/>
          <p:cNvGrpSpPr/>
          <p:nvPr/>
        </p:nvGrpSpPr>
        <p:grpSpPr>
          <a:xfrm>
            <a:off x="5246687" y="2968624"/>
            <a:ext cx="1138238" cy="390526"/>
            <a:chOff x="0" y="0"/>
            <a:chExt cx="1138237" cy="390525"/>
          </a:xfrm>
        </p:grpSpPr>
        <p:sp>
          <p:nvSpPr>
            <p:cNvPr id="430" name="矩形"/>
            <p:cNvSpPr/>
            <p:nvPr/>
          </p:nvSpPr>
          <p:spPr>
            <a:xfrm>
              <a:off x="0" y="0"/>
              <a:ext cx="1138238" cy="390525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1" name="存储介质"/>
            <p:cNvSpPr txBox="1"/>
            <p:nvPr/>
          </p:nvSpPr>
          <p:spPr>
            <a:xfrm>
              <a:off x="45719" y="0"/>
              <a:ext cx="104679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存储介质</a:t>
              </a:r>
            </a:p>
          </p:txBody>
        </p:sp>
      </p:grpSp>
      <p:sp>
        <p:nvSpPr>
          <p:cNvPr id="433" name="线条"/>
          <p:cNvSpPr/>
          <p:nvPr/>
        </p:nvSpPr>
        <p:spPr>
          <a:xfrm>
            <a:off x="2617787" y="2538412"/>
            <a:ext cx="814388" cy="4587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线条"/>
          <p:cNvSpPr/>
          <p:nvPr/>
        </p:nvSpPr>
        <p:spPr>
          <a:xfrm flipH="1">
            <a:off x="4224337" y="2538412"/>
            <a:ext cx="792164" cy="38735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线条"/>
          <p:cNvSpPr/>
          <p:nvPr/>
        </p:nvSpPr>
        <p:spPr>
          <a:xfrm flipV="1">
            <a:off x="2640012" y="3357562"/>
            <a:ext cx="792164" cy="43180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线条"/>
          <p:cNvSpPr/>
          <p:nvPr/>
        </p:nvSpPr>
        <p:spPr>
          <a:xfrm>
            <a:off x="4367212" y="3141662"/>
            <a:ext cx="865188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线条"/>
          <p:cNvSpPr/>
          <p:nvPr/>
        </p:nvSpPr>
        <p:spPr>
          <a:xfrm>
            <a:off x="5017770" y="1773237"/>
            <a:ext cx="1" cy="360363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线条"/>
          <p:cNvSpPr/>
          <p:nvPr/>
        </p:nvSpPr>
        <p:spPr>
          <a:xfrm>
            <a:off x="2566987" y="4149724"/>
            <a:ext cx="492126" cy="50323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1" name="成组"/>
          <p:cNvGrpSpPr/>
          <p:nvPr/>
        </p:nvGrpSpPr>
        <p:grpSpPr>
          <a:xfrm>
            <a:off x="2566987" y="6222999"/>
            <a:ext cx="2520951" cy="599442"/>
            <a:chOff x="0" y="0"/>
            <a:chExt cx="2520950" cy="599440"/>
          </a:xfrm>
        </p:grpSpPr>
        <p:sp>
          <p:nvSpPr>
            <p:cNvPr id="439" name="矩形"/>
            <p:cNvSpPr/>
            <p:nvPr/>
          </p:nvSpPr>
          <p:spPr>
            <a:xfrm>
              <a:off x="0" y="0"/>
              <a:ext cx="2520951" cy="51911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0" name="创建、打开、读写、关闭、删除、拷贝、重命名"/>
            <p:cNvSpPr txBox="1"/>
            <p:nvPr/>
          </p:nvSpPr>
          <p:spPr>
            <a:xfrm>
              <a:off x="45719" y="0"/>
              <a:ext cx="2429512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创建、打开、读写、关闭、删除、拷贝、重命名</a:t>
              </a:r>
            </a:p>
          </p:txBody>
        </p:sp>
      </p:grpSp>
      <p:grpSp>
        <p:nvGrpSpPr>
          <p:cNvPr id="444" name="成组"/>
          <p:cNvGrpSpPr/>
          <p:nvPr/>
        </p:nvGrpSpPr>
        <p:grpSpPr>
          <a:xfrm>
            <a:off x="5654675" y="6306819"/>
            <a:ext cx="1597025" cy="431801"/>
            <a:chOff x="0" y="0"/>
            <a:chExt cx="1597025" cy="431800"/>
          </a:xfrm>
        </p:grpSpPr>
        <p:sp>
          <p:nvSpPr>
            <p:cNvPr id="442" name="矩形"/>
            <p:cNvSpPr/>
            <p:nvPr/>
          </p:nvSpPr>
          <p:spPr>
            <a:xfrm>
              <a:off x="0" y="0"/>
              <a:ext cx="1597025" cy="431800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3" name="文件存取控制"/>
            <p:cNvSpPr txBox="1"/>
            <p:nvPr/>
          </p:nvSpPr>
          <p:spPr>
            <a:xfrm>
              <a:off x="45719" y="0"/>
              <a:ext cx="1505587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文件存取控制</a:t>
              </a:r>
            </a:p>
          </p:txBody>
        </p:sp>
      </p:grpSp>
      <p:sp>
        <p:nvSpPr>
          <p:cNvPr id="445" name="线条"/>
          <p:cNvSpPr/>
          <p:nvPr/>
        </p:nvSpPr>
        <p:spPr>
          <a:xfrm>
            <a:off x="2640012" y="1773237"/>
            <a:ext cx="1" cy="360363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线条"/>
          <p:cNvSpPr/>
          <p:nvPr/>
        </p:nvSpPr>
        <p:spPr>
          <a:xfrm>
            <a:off x="6384925" y="3141662"/>
            <a:ext cx="647700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线条"/>
          <p:cNvSpPr/>
          <p:nvPr/>
        </p:nvSpPr>
        <p:spPr>
          <a:xfrm flipH="1">
            <a:off x="1343024" y="5805487"/>
            <a:ext cx="1644652" cy="433389"/>
          </a:xfrm>
          <a:prstGeom prst="line">
            <a:avLst/>
          </a:prstGeom>
          <a:ln w="28575">
            <a:solidFill>
              <a:srgbClr val="0000CC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线条"/>
          <p:cNvSpPr/>
          <p:nvPr/>
        </p:nvSpPr>
        <p:spPr>
          <a:xfrm>
            <a:off x="3708399" y="5805487"/>
            <a:ext cx="11114" cy="4333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线条"/>
          <p:cNvSpPr/>
          <p:nvPr/>
        </p:nvSpPr>
        <p:spPr>
          <a:xfrm>
            <a:off x="4067175" y="5805487"/>
            <a:ext cx="2389188" cy="504826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2" name="成组"/>
          <p:cNvGrpSpPr/>
          <p:nvPr/>
        </p:nvGrpSpPr>
        <p:grpSpPr>
          <a:xfrm>
            <a:off x="3276600" y="2708275"/>
            <a:ext cx="1079500" cy="936625"/>
            <a:chOff x="0" y="0"/>
            <a:chExt cx="1079500" cy="936625"/>
          </a:xfrm>
        </p:grpSpPr>
        <p:sp>
          <p:nvSpPr>
            <p:cNvPr id="450" name="形状"/>
            <p:cNvSpPr/>
            <p:nvPr/>
          </p:nvSpPr>
          <p:spPr>
            <a:xfrm>
              <a:off x="0" y="0"/>
              <a:ext cx="1079500" cy="93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FFF99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1" name="文件…"/>
            <p:cNvSpPr txBox="1"/>
            <p:nvPr/>
          </p:nvSpPr>
          <p:spPr>
            <a:xfrm>
              <a:off x="225636" y="156104"/>
              <a:ext cx="62822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 文件</a:t>
              </a:r>
            </a:p>
            <a:p>
              <a:pPr algn="ctr">
                <a:defRPr b="1" sz="1600">
                  <a:solidFill>
                    <a:srgbClr val="FF33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 管理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第九章 操作系统接口"/>
          <p:cNvSpPr txBox="1"/>
          <p:nvPr>
            <p:ph type="title"/>
          </p:nvPr>
        </p:nvSpPr>
        <p:spPr>
          <a:xfrm>
            <a:off x="1150937" y="214312"/>
            <a:ext cx="7793038" cy="91122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第九章 操作系统接口</a:t>
            </a:r>
          </a:p>
        </p:txBody>
      </p:sp>
      <p:sp>
        <p:nvSpPr>
          <p:cNvPr id="455" name="联机命令接口…"/>
          <p:cNvSpPr txBox="1"/>
          <p:nvPr>
            <p:ph type="body" idx="1"/>
          </p:nvPr>
        </p:nvSpPr>
        <p:spPr>
          <a:xfrm>
            <a:off x="1182687" y="1557337"/>
            <a:ext cx="7772401" cy="457517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33399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联机命令接口</a:t>
            </a:r>
          </a:p>
          <a:p>
            <a:pPr lvl="1" marL="808037" indent="-285750">
              <a:spcBef>
                <a:spcPts val="0"/>
              </a:spcBef>
              <a:buClr>
                <a:srgbClr val="000000"/>
              </a:buClr>
              <a:defRPr b="1" sz="2800">
                <a:solidFill>
                  <a:srgbClr val="333399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联机命令</a:t>
            </a:r>
          </a:p>
          <a:p>
            <a:pPr lvl="1" marL="808037" indent="-285750">
              <a:spcBef>
                <a:spcPts val="0"/>
              </a:spcBef>
              <a:buClr>
                <a:srgbClr val="000000"/>
              </a:buClr>
              <a:defRPr b="1" sz="2800">
                <a:solidFill>
                  <a:srgbClr val="333399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终端处理程序</a:t>
            </a:r>
          </a:p>
          <a:p>
            <a:pPr lvl="1" marL="808037" indent="-285750">
              <a:spcBef>
                <a:spcPts val="0"/>
              </a:spcBef>
              <a:buClr>
                <a:srgbClr val="000000"/>
              </a:buClr>
              <a:defRPr b="1" sz="2800">
                <a:solidFill>
                  <a:srgbClr val="333399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命令解释程序</a:t>
            </a:r>
          </a:p>
          <a:p>
            <a:pPr>
              <a:defRPr>
                <a:solidFill>
                  <a:srgbClr val="DF5721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程序接口</a:t>
            </a:r>
          </a:p>
          <a:p>
            <a:pPr lvl="1" marL="808037" indent="-285750">
              <a:spcBef>
                <a:spcPts val="0"/>
              </a:spcBef>
              <a:buClr>
                <a:srgbClr val="000000"/>
              </a:buClr>
              <a:defRPr b="1" sz="2800">
                <a:solidFill>
                  <a:srgbClr val="CC0066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系统调用</a:t>
            </a:r>
            <a:r>
              <a:rPr b="0">
                <a:solidFill>
                  <a:srgbClr val="333399"/>
                </a:solidFill>
                <a:latin typeface="楷体_GB2312"/>
                <a:ea typeface="楷体_GB2312"/>
                <a:cs typeface="楷体_GB2312"/>
                <a:sym typeface="楷体_GB2312"/>
              </a:rPr>
              <a:t>与一般过程调用的区别</a:t>
            </a:r>
            <a:endParaRPr>
              <a:solidFill>
                <a:srgbClr val="333399"/>
              </a:solidFill>
            </a:endParaRPr>
          </a:p>
          <a:p>
            <a:pPr lvl="1" marL="808037" indent="-285750">
              <a:spcBef>
                <a:spcPts val="0"/>
              </a:spcBef>
              <a:buClr>
                <a:srgbClr val="000000"/>
              </a:buClr>
              <a:defRPr sz="2800">
                <a:solidFill>
                  <a:srgbClr val="DF5721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中断与陷入</a:t>
            </a:r>
          </a:p>
          <a:p>
            <a:pPr>
              <a:defRPr>
                <a:solidFill>
                  <a:srgbClr val="333399"/>
                </a:solidFill>
              </a:defRPr>
            </a:pP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图形用户接口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操作系统的定义:是管理计算机系统的全部硬件资源包括软件资源及数据资源;控制程序运行;改善人机界面;为其它应用软件提供支持等,使计算机系统所有资源最大限度地发挥作用,为用户提供方便的、有效的、友善的服务界面。">
            <a:hlinkClick r:id="" invalidUrl="" action="ppaction://hlinkshowjump?jump=lastslideviewed" tgtFrame="" tooltip="" history="1" highlightClick="0" endSnd="0"/>
          </p:cNvPr>
          <p:cNvSpPr txBox="1"/>
          <p:nvPr/>
        </p:nvSpPr>
        <p:spPr>
          <a:xfrm>
            <a:off x="359916" y="1539522"/>
            <a:ext cx="8424169" cy="179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 defTabSz="457200">
              <a:def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操作系统的定义:是管理计算机系统的全部硬件资源包括软件资源及数据资源;控制程序运行;改善人机界面;为其它应用软件提供支持等,使计算机系统所有资源最大限度地发挥作用,为用户提供方便的、有效的、友善的服务界面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第一章 引论"/>
          <p:cNvSpPr txBox="1"/>
          <p:nvPr>
            <p:ph type="title"/>
          </p:nvPr>
        </p:nvSpPr>
        <p:spPr>
          <a:xfrm>
            <a:off x="1116012" y="260350"/>
            <a:ext cx="6335713" cy="766763"/>
          </a:xfrm>
          <a:prstGeom prst="rect">
            <a:avLst/>
          </a:prstGeom>
        </p:spPr>
        <p:txBody>
          <a:bodyPr/>
          <a:lstStyle>
            <a:lvl1pPr algn="ctr" defTabSz="786384">
              <a:defRPr sz="37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第一章 引论</a:t>
            </a:r>
          </a:p>
        </p:txBody>
      </p:sp>
      <p:sp>
        <p:nvSpPr>
          <p:cNvPr id="142" name="1、OS的定义与作用…"/>
          <p:cNvSpPr txBox="1"/>
          <p:nvPr>
            <p:ph type="body" idx="1"/>
          </p:nvPr>
        </p:nvSpPr>
        <p:spPr>
          <a:xfrm>
            <a:off x="684212" y="1341437"/>
            <a:ext cx="7991476" cy="4751388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/>
              <a:buNone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1、OS的定义与作用	</a:t>
            </a:r>
          </a:p>
          <a:p>
            <a:pPr>
              <a:buSzTx/>
              <a:buFont typeface="Wingdings"/>
              <a:buNone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2、</a:t>
            </a:r>
            <a:r>
              <a:rPr>
                <a:solidFill>
                  <a:srgbClr val="DF5721"/>
                </a:solidFill>
              </a:rPr>
              <a:t>三种基本操作系统的基本原理和异同</a:t>
            </a:r>
            <a:r>
              <a:t>	</a:t>
            </a:r>
          </a:p>
          <a:p>
            <a:pPr>
              <a:buSzTx/>
              <a:buFont typeface="Wingdings"/>
              <a:buNone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   </a:t>
            </a:r>
            <a:r>
              <a:rPr>
                <a:solidFill>
                  <a:srgbClr val="FF0000"/>
                </a:solidFill>
              </a:rPr>
              <a:t>多道程序设计</a:t>
            </a:r>
            <a:r>
              <a:t>、</a:t>
            </a:r>
            <a:r>
              <a:rPr>
                <a:solidFill>
                  <a:srgbClr val="CC0066"/>
                </a:solidFill>
              </a:rPr>
              <a:t>时间片轮转法</a:t>
            </a:r>
            <a:r>
              <a:t>、及时性</a:t>
            </a:r>
          </a:p>
          <a:p>
            <a:pPr>
              <a:buSzTx/>
              <a:buFont typeface="Wingdings"/>
              <a:buNone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3、</a:t>
            </a:r>
            <a:r>
              <a:rPr>
                <a:solidFill>
                  <a:srgbClr val="FF0000"/>
                </a:solidFill>
              </a:rPr>
              <a:t>OS的特征和功能	 </a:t>
            </a:r>
            <a:endParaRPr>
              <a:solidFill>
                <a:srgbClr val="FF0000"/>
              </a:solidFill>
            </a:endParaRPr>
          </a:p>
          <a:p>
            <a:pPr>
              <a:buSzTx/>
              <a:buFont typeface="Wingdings"/>
              <a:buNone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4、</a:t>
            </a:r>
            <a:r>
              <a:rPr>
                <a:solidFill>
                  <a:srgbClr val="DF5721"/>
                </a:solidFill>
              </a:rPr>
              <a:t>用户接口</a:t>
            </a:r>
            <a:r>
              <a:t>	 </a:t>
            </a:r>
          </a:p>
          <a:p>
            <a:pPr>
              <a:buSzTx/>
              <a:buFont typeface="Wingdings"/>
              <a:buNone/>
              <a:defRPr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5、OS的结构设计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成组"/>
          <p:cNvGrpSpPr/>
          <p:nvPr/>
        </p:nvGrpSpPr>
        <p:grpSpPr>
          <a:xfrm>
            <a:off x="229380" y="3992562"/>
            <a:ext cx="2205065" cy="1901588"/>
            <a:chOff x="0" y="0"/>
            <a:chExt cx="2205063" cy="1901586"/>
          </a:xfrm>
        </p:grpSpPr>
        <p:sp>
          <p:nvSpPr>
            <p:cNvPr id="144" name="矩形"/>
            <p:cNvSpPr/>
            <p:nvPr/>
          </p:nvSpPr>
          <p:spPr>
            <a:xfrm>
              <a:off x="0" y="0"/>
              <a:ext cx="2205064" cy="1595868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批处理操作系统…"/>
            <p:cNvSpPr txBox="1"/>
            <p:nvPr/>
          </p:nvSpPr>
          <p:spPr>
            <a:xfrm>
              <a:off x="53818" y="0"/>
              <a:ext cx="2097427" cy="1901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批处理操作系统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分时系统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实时操作系统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个人计算机操作系统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网络操作系统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分布式操作系统</a:t>
              </a:r>
            </a:p>
          </p:txBody>
        </p:sp>
      </p:grpSp>
      <p:grpSp>
        <p:nvGrpSpPr>
          <p:cNvPr id="149" name="成组">
            <a:hlinkClick r:id="" invalidUrl="" action="ppaction://hlinkshowjump?jump=lastslide" tgtFrame="" tooltip="" history="1" highlightClick="0" endSnd="0"/>
          </p:cNvPr>
          <p:cNvGrpSpPr/>
          <p:nvPr/>
        </p:nvGrpSpPr>
        <p:grpSpPr>
          <a:xfrm>
            <a:off x="2771775" y="4340224"/>
            <a:ext cx="1603375" cy="370842"/>
            <a:chOff x="0" y="0"/>
            <a:chExt cx="1603375" cy="370840"/>
          </a:xfrm>
        </p:grpSpPr>
        <p:sp>
          <p:nvSpPr>
            <p:cNvPr id="147" name="矩形"/>
            <p:cNvSpPr/>
            <p:nvPr/>
          </p:nvSpPr>
          <p:spPr>
            <a:xfrm>
              <a:off x="0" y="0"/>
              <a:ext cx="1603375" cy="36036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操作系统定义"/>
            <p:cNvSpPr txBox="1"/>
            <p:nvPr/>
          </p:nvSpPr>
          <p:spPr>
            <a:xfrm>
              <a:off x="45719" y="0"/>
              <a:ext cx="151193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操作系统定义</a:t>
              </a:r>
            </a:p>
          </p:txBody>
        </p:sp>
      </p:grpSp>
      <p:grpSp>
        <p:nvGrpSpPr>
          <p:cNvPr id="152" name="成组"/>
          <p:cNvGrpSpPr/>
          <p:nvPr/>
        </p:nvGrpSpPr>
        <p:grpSpPr>
          <a:xfrm>
            <a:off x="5003800" y="1747837"/>
            <a:ext cx="1152525" cy="370841"/>
            <a:chOff x="0" y="0"/>
            <a:chExt cx="1152525" cy="370840"/>
          </a:xfrm>
        </p:grpSpPr>
        <p:sp>
          <p:nvSpPr>
            <p:cNvPr id="150" name="矩形"/>
            <p:cNvSpPr/>
            <p:nvPr/>
          </p:nvSpPr>
          <p:spPr>
            <a:xfrm>
              <a:off x="0" y="0"/>
              <a:ext cx="1152525" cy="36036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OS功能"/>
            <p:cNvSpPr txBox="1"/>
            <p:nvPr/>
          </p:nvSpPr>
          <p:spPr>
            <a:xfrm>
              <a:off x="45719" y="0"/>
              <a:ext cx="106108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功能</a:t>
              </a:r>
            </a:p>
          </p:txBody>
        </p:sp>
      </p:grpSp>
      <p:grpSp>
        <p:nvGrpSpPr>
          <p:cNvPr id="155" name="成组"/>
          <p:cNvGrpSpPr/>
          <p:nvPr/>
        </p:nvGrpSpPr>
        <p:grpSpPr>
          <a:xfrm>
            <a:off x="3203575" y="1747837"/>
            <a:ext cx="1144588" cy="370841"/>
            <a:chOff x="0" y="0"/>
            <a:chExt cx="1144587" cy="370840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1144588" cy="36036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OS特征"/>
            <p:cNvSpPr txBox="1"/>
            <p:nvPr/>
          </p:nvSpPr>
          <p:spPr>
            <a:xfrm>
              <a:off x="45719" y="0"/>
              <a:ext cx="10531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特征</a:t>
              </a:r>
            </a:p>
          </p:txBody>
        </p:sp>
      </p:grpSp>
      <p:grpSp>
        <p:nvGrpSpPr>
          <p:cNvPr id="158" name="成组"/>
          <p:cNvGrpSpPr/>
          <p:nvPr/>
        </p:nvGrpSpPr>
        <p:grpSpPr>
          <a:xfrm>
            <a:off x="1476375" y="2984499"/>
            <a:ext cx="1558925" cy="370842"/>
            <a:chOff x="0" y="0"/>
            <a:chExt cx="1558925" cy="370840"/>
          </a:xfrm>
        </p:grpSpPr>
        <p:sp>
          <p:nvSpPr>
            <p:cNvPr id="156" name="矩形"/>
            <p:cNvSpPr/>
            <p:nvPr/>
          </p:nvSpPr>
          <p:spPr>
            <a:xfrm>
              <a:off x="0" y="0"/>
              <a:ext cx="1558925" cy="34766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OS分类"/>
            <p:cNvSpPr txBox="1"/>
            <p:nvPr/>
          </p:nvSpPr>
          <p:spPr>
            <a:xfrm>
              <a:off x="45719" y="0"/>
              <a:ext cx="146748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OS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分类</a:t>
              </a:r>
            </a:p>
          </p:txBody>
        </p:sp>
      </p:grpSp>
      <p:grpSp>
        <p:nvGrpSpPr>
          <p:cNvPr id="161" name="成组"/>
          <p:cNvGrpSpPr/>
          <p:nvPr/>
        </p:nvGrpSpPr>
        <p:grpSpPr>
          <a:xfrm>
            <a:off x="6300787" y="3009899"/>
            <a:ext cx="1584326" cy="370842"/>
            <a:chOff x="0" y="0"/>
            <a:chExt cx="1584325" cy="370840"/>
          </a:xfrm>
        </p:grpSpPr>
        <p:sp>
          <p:nvSpPr>
            <p:cNvPr id="159" name="矩形"/>
            <p:cNvSpPr/>
            <p:nvPr/>
          </p:nvSpPr>
          <p:spPr>
            <a:xfrm>
              <a:off x="0" y="0"/>
              <a:ext cx="1584325" cy="34766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" name="硬件运行环境"/>
            <p:cNvSpPr txBox="1"/>
            <p:nvPr/>
          </p:nvSpPr>
          <p:spPr>
            <a:xfrm>
              <a:off x="45719" y="0"/>
              <a:ext cx="149288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硬件运行环境</a:t>
              </a:r>
            </a:p>
          </p:txBody>
        </p:sp>
      </p:grpSp>
      <p:grpSp>
        <p:nvGrpSpPr>
          <p:cNvPr id="164" name="成组"/>
          <p:cNvGrpSpPr/>
          <p:nvPr/>
        </p:nvGrpSpPr>
        <p:grpSpPr>
          <a:xfrm>
            <a:off x="5043487" y="4340224"/>
            <a:ext cx="1570038" cy="370842"/>
            <a:chOff x="0" y="0"/>
            <a:chExt cx="1570037" cy="370840"/>
          </a:xfrm>
        </p:grpSpPr>
        <p:sp>
          <p:nvSpPr>
            <p:cNvPr id="162" name="矩形"/>
            <p:cNvSpPr/>
            <p:nvPr/>
          </p:nvSpPr>
          <p:spPr>
            <a:xfrm>
              <a:off x="0" y="0"/>
              <a:ext cx="1570038" cy="36036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3" name="操作系统设计"/>
            <p:cNvSpPr txBox="1"/>
            <p:nvPr/>
          </p:nvSpPr>
          <p:spPr>
            <a:xfrm>
              <a:off x="45719" y="0"/>
              <a:ext cx="147859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操作系统设计</a:t>
              </a:r>
            </a:p>
          </p:txBody>
        </p:sp>
      </p:grpSp>
      <p:sp>
        <p:nvSpPr>
          <p:cNvPr id="165" name="线条"/>
          <p:cNvSpPr/>
          <p:nvPr/>
        </p:nvSpPr>
        <p:spPr>
          <a:xfrm>
            <a:off x="3852862" y="2108200"/>
            <a:ext cx="500064" cy="527050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线条"/>
          <p:cNvSpPr/>
          <p:nvPr/>
        </p:nvSpPr>
        <p:spPr>
          <a:xfrm flipH="1">
            <a:off x="5076825" y="2108199"/>
            <a:ext cx="500063" cy="527052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线条"/>
          <p:cNvSpPr/>
          <p:nvPr/>
        </p:nvSpPr>
        <p:spPr>
          <a:xfrm flipV="1">
            <a:off x="3589337" y="3692525"/>
            <a:ext cx="766764" cy="673100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线条"/>
          <p:cNvSpPr/>
          <p:nvPr/>
        </p:nvSpPr>
        <p:spPr>
          <a:xfrm flipH="1" flipV="1">
            <a:off x="5076824" y="3692524"/>
            <a:ext cx="744539" cy="600077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线条"/>
          <p:cNvSpPr/>
          <p:nvPr/>
        </p:nvSpPr>
        <p:spPr>
          <a:xfrm flipH="1">
            <a:off x="3086100" y="3142932"/>
            <a:ext cx="935038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2" name="成组"/>
          <p:cNvGrpSpPr/>
          <p:nvPr/>
        </p:nvGrpSpPr>
        <p:grpSpPr>
          <a:xfrm>
            <a:off x="1476375" y="404812"/>
            <a:ext cx="1177925" cy="1107441"/>
            <a:chOff x="0" y="0"/>
            <a:chExt cx="1177925" cy="1107439"/>
          </a:xfrm>
        </p:grpSpPr>
        <p:sp>
          <p:nvSpPr>
            <p:cNvPr id="170" name="矩形"/>
            <p:cNvSpPr/>
            <p:nvPr/>
          </p:nvSpPr>
          <p:spPr>
            <a:xfrm>
              <a:off x="0" y="0"/>
              <a:ext cx="1177925" cy="1054100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并发…"/>
            <p:cNvSpPr txBox="1"/>
            <p:nvPr/>
          </p:nvSpPr>
          <p:spPr>
            <a:xfrm>
              <a:off x="45719" y="0"/>
              <a:ext cx="1086487" cy="1107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并发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共享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虚拟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异步</a:t>
              </a:r>
            </a:p>
          </p:txBody>
        </p:sp>
      </p:grpSp>
      <p:grpSp>
        <p:nvGrpSpPr>
          <p:cNvPr id="175" name="成组"/>
          <p:cNvGrpSpPr/>
          <p:nvPr/>
        </p:nvGrpSpPr>
        <p:grpSpPr>
          <a:xfrm>
            <a:off x="2771775" y="5059362"/>
            <a:ext cx="1584325" cy="1049088"/>
            <a:chOff x="0" y="0"/>
            <a:chExt cx="1584325" cy="1049086"/>
          </a:xfrm>
        </p:grpSpPr>
        <p:sp>
          <p:nvSpPr>
            <p:cNvPr id="173" name="矩形"/>
            <p:cNvSpPr/>
            <p:nvPr/>
          </p:nvSpPr>
          <p:spPr>
            <a:xfrm>
              <a:off x="0" y="0"/>
              <a:ext cx="1584325" cy="81756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有效管理…"/>
            <p:cNvSpPr txBox="1"/>
            <p:nvPr/>
          </p:nvSpPr>
          <p:spPr>
            <a:xfrm>
              <a:off x="45719" y="0"/>
              <a:ext cx="1492887" cy="104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有效管理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合理调度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使用方便</a:t>
              </a:r>
            </a:p>
          </p:txBody>
        </p:sp>
      </p:grpSp>
      <p:sp>
        <p:nvSpPr>
          <p:cNvPr id="176" name="线条"/>
          <p:cNvSpPr/>
          <p:nvPr/>
        </p:nvSpPr>
        <p:spPr>
          <a:xfrm>
            <a:off x="3563937" y="4700587"/>
            <a:ext cx="1" cy="358776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9" name="成组"/>
          <p:cNvGrpSpPr/>
          <p:nvPr/>
        </p:nvGrpSpPr>
        <p:grpSpPr>
          <a:xfrm>
            <a:off x="801687" y="5825172"/>
            <a:ext cx="917576" cy="853441"/>
            <a:chOff x="0" y="0"/>
            <a:chExt cx="917575" cy="853439"/>
          </a:xfrm>
        </p:grpSpPr>
        <p:sp>
          <p:nvSpPr>
            <p:cNvPr id="177" name="矩形"/>
            <p:cNvSpPr/>
            <p:nvPr/>
          </p:nvSpPr>
          <p:spPr>
            <a:xfrm>
              <a:off x="0" y="0"/>
              <a:ext cx="917575" cy="746125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吞吐量…"/>
            <p:cNvSpPr txBox="1"/>
            <p:nvPr/>
          </p:nvSpPr>
          <p:spPr>
            <a:xfrm>
              <a:off x="45719" y="0"/>
              <a:ext cx="826137" cy="853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吞吐量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时间片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虚机器</a:t>
              </a:r>
            </a:p>
          </p:txBody>
        </p:sp>
      </p:grpSp>
      <p:sp>
        <p:nvSpPr>
          <p:cNvPr id="180" name="线条"/>
          <p:cNvSpPr/>
          <p:nvPr/>
        </p:nvSpPr>
        <p:spPr>
          <a:xfrm>
            <a:off x="1260475" y="5538787"/>
            <a:ext cx="0" cy="28733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线条"/>
          <p:cNvSpPr/>
          <p:nvPr/>
        </p:nvSpPr>
        <p:spPr>
          <a:xfrm flipH="1">
            <a:off x="5508624" y="1125537"/>
            <a:ext cx="1104901" cy="62230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线条"/>
          <p:cNvSpPr/>
          <p:nvPr/>
        </p:nvSpPr>
        <p:spPr>
          <a:xfrm>
            <a:off x="5437187" y="3187700"/>
            <a:ext cx="833438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线条"/>
          <p:cNvSpPr/>
          <p:nvPr/>
        </p:nvSpPr>
        <p:spPr>
          <a:xfrm>
            <a:off x="5821362" y="4700587"/>
            <a:ext cx="1" cy="384176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线条"/>
          <p:cNvSpPr/>
          <p:nvPr/>
        </p:nvSpPr>
        <p:spPr>
          <a:xfrm>
            <a:off x="7092949" y="3357562"/>
            <a:ext cx="863601" cy="62230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线条"/>
          <p:cNvSpPr/>
          <p:nvPr/>
        </p:nvSpPr>
        <p:spPr>
          <a:xfrm flipH="1">
            <a:off x="1260475" y="3357562"/>
            <a:ext cx="935038" cy="62230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线条"/>
          <p:cNvSpPr/>
          <p:nvPr/>
        </p:nvSpPr>
        <p:spPr>
          <a:xfrm flipH="1" flipV="1">
            <a:off x="2654300" y="1125537"/>
            <a:ext cx="1125538" cy="62230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9" name="成组"/>
          <p:cNvGrpSpPr/>
          <p:nvPr/>
        </p:nvGrpSpPr>
        <p:grpSpPr>
          <a:xfrm>
            <a:off x="5029200" y="5084762"/>
            <a:ext cx="1584325" cy="792163"/>
            <a:chOff x="0" y="0"/>
            <a:chExt cx="1584325" cy="792162"/>
          </a:xfrm>
        </p:grpSpPr>
        <p:sp>
          <p:nvSpPr>
            <p:cNvPr id="187" name="矩形"/>
            <p:cNvSpPr/>
            <p:nvPr/>
          </p:nvSpPr>
          <p:spPr>
            <a:xfrm>
              <a:off x="0" y="0"/>
              <a:ext cx="1584325" cy="792163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操作系统设计目标…"/>
            <p:cNvSpPr txBox="1"/>
            <p:nvPr/>
          </p:nvSpPr>
          <p:spPr>
            <a:xfrm>
              <a:off x="4193" y="96361"/>
              <a:ext cx="1575939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操作系统设计目标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操作系统结构设计</a:t>
              </a:r>
            </a:p>
          </p:txBody>
        </p:sp>
      </p:grpSp>
      <p:grpSp>
        <p:nvGrpSpPr>
          <p:cNvPr id="192" name="成组"/>
          <p:cNvGrpSpPr/>
          <p:nvPr/>
        </p:nvGrpSpPr>
        <p:grpSpPr>
          <a:xfrm>
            <a:off x="7189787" y="4005262"/>
            <a:ext cx="1584326" cy="2376488"/>
            <a:chOff x="0" y="0"/>
            <a:chExt cx="1584325" cy="2376487"/>
          </a:xfrm>
        </p:grpSpPr>
        <p:sp>
          <p:nvSpPr>
            <p:cNvPr id="190" name="矩形"/>
            <p:cNvSpPr/>
            <p:nvPr/>
          </p:nvSpPr>
          <p:spPr>
            <a:xfrm>
              <a:off x="0" y="0"/>
              <a:ext cx="1584325" cy="2376488"/>
            </a:xfrm>
            <a:prstGeom prst="rect">
              <a:avLst/>
            </a:prstGeom>
            <a:solidFill>
              <a:srgbClr val="CCFFCC"/>
            </a:solidFill>
            <a:ln w="38100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CPU状态…"/>
            <p:cNvSpPr txBox="1"/>
            <p:nvPr/>
          </p:nvSpPr>
          <p:spPr>
            <a:xfrm>
              <a:off x="349896" y="151923"/>
              <a:ext cx="884533" cy="207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CPU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状态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系统堆栈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中断技术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时钟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通道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地址映射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存储保护</a:t>
              </a: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6501718" y="263842"/>
            <a:ext cx="1422176" cy="1615441"/>
            <a:chOff x="0" y="0"/>
            <a:chExt cx="1422174" cy="1615439"/>
          </a:xfrm>
        </p:grpSpPr>
        <p:sp>
          <p:nvSpPr>
            <p:cNvPr id="193" name="矩形"/>
            <p:cNvSpPr/>
            <p:nvPr/>
          </p:nvSpPr>
          <p:spPr>
            <a:xfrm>
              <a:off x="0" y="167270"/>
              <a:ext cx="1422175" cy="1280900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处理机管理…"/>
            <p:cNvSpPr txBox="1"/>
            <p:nvPr/>
          </p:nvSpPr>
          <p:spPr>
            <a:xfrm>
              <a:off x="92566" y="-1"/>
              <a:ext cx="1237043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处理机管理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存储管理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设备管理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文件管理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用户接口</a:t>
              </a:r>
            </a:p>
          </p:txBody>
        </p:sp>
      </p:grpSp>
      <p:grpSp>
        <p:nvGrpSpPr>
          <p:cNvPr id="198" name="成组"/>
          <p:cNvGrpSpPr/>
          <p:nvPr/>
        </p:nvGrpSpPr>
        <p:grpSpPr>
          <a:xfrm>
            <a:off x="3995737" y="2492374"/>
            <a:ext cx="1441451" cy="1386312"/>
            <a:chOff x="0" y="0"/>
            <a:chExt cx="1441450" cy="1386310"/>
          </a:xfrm>
        </p:grpSpPr>
        <p:sp>
          <p:nvSpPr>
            <p:cNvPr id="196" name="形状"/>
            <p:cNvSpPr/>
            <p:nvPr/>
          </p:nvSpPr>
          <p:spPr>
            <a:xfrm>
              <a:off x="0" y="0"/>
              <a:ext cx="1441450" cy="136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FFF99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操作系统基本概念"/>
            <p:cNvSpPr txBox="1"/>
            <p:nvPr/>
          </p:nvSpPr>
          <p:spPr>
            <a:xfrm>
              <a:off x="285961" y="228070"/>
              <a:ext cx="869528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操作系统基本概念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第二章 进程管理"/>
          <p:cNvSpPr txBox="1"/>
          <p:nvPr/>
        </p:nvSpPr>
        <p:spPr>
          <a:xfrm>
            <a:off x="1161732" y="148272"/>
            <a:ext cx="6244273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z="4400">
                <a:solidFill>
                  <a:srgbClr val="333399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/>
            <a:r>
              <a:t>第二章 进程管理</a:t>
            </a:r>
          </a:p>
        </p:txBody>
      </p:sp>
      <p:sp>
        <p:nvSpPr>
          <p:cNvPr id="201" name="1、进程和线程的概念…"/>
          <p:cNvSpPr txBox="1"/>
          <p:nvPr/>
        </p:nvSpPr>
        <p:spPr>
          <a:xfrm>
            <a:off x="860107" y="1150937"/>
            <a:ext cx="7757161" cy="534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defRPr b="1" sz="2500"/>
            </a:pPr>
            <a:r>
              <a:t>1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进程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和</a:t>
            </a:r>
            <a:r>
              <a:rPr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rPr>
              <a:t>线程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的概念 </a:t>
            </a:r>
          </a:p>
          <a:p>
            <a:pPr>
              <a:spcBef>
                <a:spcPts val="600"/>
              </a:spcBef>
              <a:defRPr b="1" sz="2500"/>
            </a:pPr>
            <a:r>
              <a:t>2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rPr>
              <a:t>进程的基本状态及状态转换的原因</a:t>
            </a:r>
            <a:r>
              <a:t>	 </a:t>
            </a:r>
          </a:p>
          <a:p>
            <a:pPr marL="342900" indent="-342900">
              <a:spcBef>
                <a:spcPts val="600"/>
              </a:spcBef>
              <a:defRPr b="1" sz="2500"/>
            </a:pPr>
            <a:r>
              <a:t>3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t>PCB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的作用</a:t>
            </a:r>
          </a:p>
          <a:p>
            <a:pPr marL="342900" indent="-342900">
              <a:spcBef>
                <a:spcPts val="600"/>
              </a:spcBef>
              <a:defRPr b="1" sz="2500"/>
            </a:pPr>
            <a:r>
              <a:t>4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、进程控制的原语操作	</a:t>
            </a:r>
          </a:p>
          <a:p>
            <a:pPr marL="342900" indent="-342900">
              <a:spcBef>
                <a:spcPts val="600"/>
              </a:spcBef>
              <a:defRPr b="1" sz="2500"/>
            </a:pPr>
            <a:r>
              <a:t>5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、进程</a:t>
            </a:r>
            <a:r>
              <a:rPr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rPr>
              <a:t>互斥、临界区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rPr>
              <a:t>进程同步的基本概念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rPr>
              <a:t>同步准则</a:t>
            </a:r>
            <a:r>
              <a:t>	</a:t>
            </a:r>
          </a:p>
          <a:p>
            <a:pPr marL="342900" indent="-342900">
              <a:spcBef>
                <a:spcPts val="600"/>
              </a:spcBef>
              <a:defRPr b="1" sz="2500"/>
            </a:pPr>
            <a:r>
              <a:t>6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记录型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信号量</a:t>
            </a:r>
          </a:p>
          <a:p>
            <a:pPr>
              <a:spcBef>
                <a:spcPts val="600"/>
              </a:spcBef>
              <a:defRPr b="1" sz="2500"/>
            </a:pPr>
            <a:r>
              <a:t>7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信号量的应用</a:t>
            </a:r>
            <a:r>
              <a:t>	 </a:t>
            </a:r>
          </a:p>
          <a:p>
            <a:pPr>
              <a:spcBef>
                <a:spcPts val="600"/>
              </a:spcBef>
              <a:defRPr b="1" sz="2500"/>
            </a:pPr>
            <a:r>
              <a:t>8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经典进程同步问题</a:t>
            </a:r>
            <a:endParaRPr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defRPr b="1" sz="2500"/>
            </a:pPr>
            <a:r>
              <a:t>9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、进程间通信的原理和实现方法   信箱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成组"/>
          <p:cNvGrpSpPr/>
          <p:nvPr/>
        </p:nvGrpSpPr>
        <p:grpSpPr>
          <a:xfrm>
            <a:off x="5649912" y="115887"/>
            <a:ext cx="1730376" cy="1869441"/>
            <a:chOff x="0" y="0"/>
            <a:chExt cx="1730375" cy="1869439"/>
          </a:xfrm>
        </p:grpSpPr>
        <p:sp>
          <p:nvSpPr>
            <p:cNvPr id="203" name="矩形"/>
            <p:cNvSpPr/>
            <p:nvPr/>
          </p:nvSpPr>
          <p:spPr>
            <a:xfrm>
              <a:off x="0" y="0"/>
              <a:ext cx="1730375" cy="1684338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进程…"/>
            <p:cNvSpPr txBox="1"/>
            <p:nvPr/>
          </p:nvSpPr>
          <p:spPr>
            <a:xfrm>
              <a:off x="45719" y="0"/>
              <a:ext cx="1638937" cy="186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进程状态及转换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进程控制块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系统并发度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进程控制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进程特性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可重入程序</a:t>
              </a:r>
            </a:p>
          </p:txBody>
        </p:sp>
      </p:grpSp>
      <p:grpSp>
        <p:nvGrpSpPr>
          <p:cNvPr id="208" name="成组"/>
          <p:cNvGrpSpPr/>
          <p:nvPr/>
        </p:nvGrpSpPr>
        <p:grpSpPr>
          <a:xfrm>
            <a:off x="2557965" y="4968734"/>
            <a:ext cx="2126245" cy="1609819"/>
            <a:chOff x="0" y="0"/>
            <a:chExt cx="2126243" cy="1609817"/>
          </a:xfrm>
        </p:grpSpPr>
        <p:sp>
          <p:nvSpPr>
            <p:cNvPr id="206" name="矩形"/>
            <p:cNvSpPr/>
            <p:nvPr/>
          </p:nvSpPr>
          <p:spPr>
            <a:xfrm>
              <a:off x="0" y="0"/>
              <a:ext cx="2126244" cy="1388872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7" name="共享内存…"/>
            <p:cNvSpPr txBox="1"/>
            <p:nvPr/>
          </p:nvSpPr>
          <p:spPr>
            <a:xfrm>
              <a:off x="53762" y="0"/>
              <a:ext cx="2018719" cy="1609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共享内存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消息缓冲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Send/Receive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原语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管道通信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信箱</a:t>
              </a:r>
            </a:p>
          </p:txBody>
        </p:sp>
      </p:grpSp>
      <p:grpSp>
        <p:nvGrpSpPr>
          <p:cNvPr id="211" name="成组"/>
          <p:cNvGrpSpPr/>
          <p:nvPr/>
        </p:nvGrpSpPr>
        <p:grpSpPr>
          <a:xfrm>
            <a:off x="4810771" y="4714525"/>
            <a:ext cx="2039730" cy="2453546"/>
            <a:chOff x="0" y="0"/>
            <a:chExt cx="2039729" cy="2453544"/>
          </a:xfrm>
        </p:grpSpPr>
        <p:sp>
          <p:nvSpPr>
            <p:cNvPr id="209" name="正方形"/>
            <p:cNvSpPr/>
            <p:nvPr/>
          </p:nvSpPr>
          <p:spPr>
            <a:xfrm>
              <a:off x="0" y="0"/>
              <a:ext cx="2039730" cy="2039729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</p:txBody>
        </p:sp>
        <p:sp>
          <p:nvSpPr>
            <p:cNvPr id="210" name="调度算法选择原则…"/>
            <p:cNvSpPr txBox="1"/>
            <p:nvPr/>
          </p:nvSpPr>
          <p:spPr>
            <a:xfrm>
              <a:off x="52827" y="0"/>
              <a:ext cx="1934075" cy="2453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调度算法选择原则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算法：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先进先出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时间片轮转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基于优先数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高相应比优先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抢占式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实时调度技术</a:t>
              </a:r>
            </a:p>
          </p:txBody>
        </p:sp>
      </p:grpSp>
      <p:grpSp>
        <p:nvGrpSpPr>
          <p:cNvPr id="214" name="成组"/>
          <p:cNvGrpSpPr/>
          <p:nvPr/>
        </p:nvGrpSpPr>
        <p:grpSpPr>
          <a:xfrm>
            <a:off x="135787" y="4223414"/>
            <a:ext cx="2371968" cy="2805940"/>
            <a:chOff x="0" y="0"/>
            <a:chExt cx="2371966" cy="2805938"/>
          </a:xfrm>
        </p:grpSpPr>
        <p:sp>
          <p:nvSpPr>
            <p:cNvPr id="212" name="矩形"/>
            <p:cNvSpPr/>
            <p:nvPr/>
          </p:nvSpPr>
          <p:spPr>
            <a:xfrm>
              <a:off x="0" y="0"/>
              <a:ext cx="2371967" cy="2385041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进程同步…"/>
            <p:cNvSpPr txBox="1"/>
            <p:nvPr/>
          </p:nvSpPr>
          <p:spPr>
            <a:xfrm>
              <a:off x="53789" y="0"/>
              <a:ext cx="2264389" cy="280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进程同步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进程互斥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临界区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进程同步机制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信号量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P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、</a:t>
              </a:r>
              <a:r>
                <a:t>V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操作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生产者与消费者问题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读者写者问题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哲学家进餐问题</a:t>
              </a:r>
            </a:p>
          </p:txBody>
        </p:sp>
      </p:grpSp>
      <p:grpSp>
        <p:nvGrpSpPr>
          <p:cNvPr id="217" name="成组"/>
          <p:cNvGrpSpPr/>
          <p:nvPr/>
        </p:nvGrpSpPr>
        <p:grpSpPr>
          <a:xfrm>
            <a:off x="6977062" y="4624387"/>
            <a:ext cx="1916113" cy="1835151"/>
            <a:chOff x="0" y="0"/>
            <a:chExt cx="1916112" cy="1835150"/>
          </a:xfrm>
        </p:grpSpPr>
        <p:sp>
          <p:nvSpPr>
            <p:cNvPr id="215" name="矩形"/>
            <p:cNvSpPr/>
            <p:nvPr/>
          </p:nvSpPr>
          <p:spPr>
            <a:xfrm>
              <a:off x="0" y="0"/>
              <a:ext cx="1916113" cy="1835150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死锁的有关结论…"/>
            <p:cNvSpPr txBox="1"/>
            <p:nvPr/>
          </p:nvSpPr>
          <p:spPr>
            <a:xfrm>
              <a:off x="45719" y="0"/>
              <a:ext cx="1824674" cy="172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8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死锁的有关结论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产生死锁的</a:t>
              </a:r>
              <a:r>
                <a:rPr b="0">
                  <a:solidFill>
                    <a:srgbClr val="FF0000"/>
                  </a:solidFill>
                  <a:latin typeface="宋体"/>
                  <a:ea typeface="宋体"/>
                  <a:cs typeface="宋体"/>
                  <a:sym typeface="宋体"/>
                </a:rPr>
                <a:t>必要条件</a:t>
              </a:r>
              <a:endParaRPr>
                <a:solidFill>
                  <a:srgbClr val="FF0000"/>
                </a:solidFill>
              </a:endParaRP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死锁预防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死锁避免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死锁检测解除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资源分配图</a:t>
              </a:r>
            </a:p>
          </p:txBody>
        </p:sp>
      </p:grpSp>
      <p:grpSp>
        <p:nvGrpSpPr>
          <p:cNvPr id="220" name="成组"/>
          <p:cNvGrpSpPr/>
          <p:nvPr/>
        </p:nvGrpSpPr>
        <p:grpSpPr>
          <a:xfrm>
            <a:off x="2028825" y="2089149"/>
            <a:ext cx="1765300" cy="370842"/>
            <a:chOff x="0" y="0"/>
            <a:chExt cx="1765300" cy="370840"/>
          </a:xfrm>
        </p:grpSpPr>
        <p:sp>
          <p:nvSpPr>
            <p:cNvPr id="218" name="矩形"/>
            <p:cNvSpPr/>
            <p:nvPr/>
          </p:nvSpPr>
          <p:spPr>
            <a:xfrm>
              <a:off x="0" y="0"/>
              <a:ext cx="1765300" cy="366713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多道程序设计"/>
            <p:cNvSpPr txBox="1"/>
            <p:nvPr/>
          </p:nvSpPr>
          <p:spPr>
            <a:xfrm>
              <a:off x="45719" y="0"/>
              <a:ext cx="167386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多道程序设计</a:t>
              </a:r>
            </a:p>
          </p:txBody>
        </p:sp>
      </p:grpSp>
      <p:grpSp>
        <p:nvGrpSpPr>
          <p:cNvPr id="223" name="成组"/>
          <p:cNvGrpSpPr/>
          <p:nvPr/>
        </p:nvGrpSpPr>
        <p:grpSpPr>
          <a:xfrm>
            <a:off x="5654675" y="2089149"/>
            <a:ext cx="1760538" cy="370842"/>
            <a:chOff x="0" y="0"/>
            <a:chExt cx="1760537" cy="370840"/>
          </a:xfrm>
        </p:grpSpPr>
        <p:sp>
          <p:nvSpPr>
            <p:cNvPr id="221" name="矩形"/>
            <p:cNvSpPr/>
            <p:nvPr/>
          </p:nvSpPr>
          <p:spPr>
            <a:xfrm>
              <a:off x="0" y="0"/>
              <a:ext cx="1760538" cy="35718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2" name="进程基本概念"/>
            <p:cNvSpPr txBox="1"/>
            <p:nvPr/>
          </p:nvSpPr>
          <p:spPr>
            <a:xfrm>
              <a:off x="45719" y="0"/>
              <a:ext cx="166909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进程基本概念</a:t>
              </a:r>
            </a:p>
          </p:txBody>
        </p:sp>
      </p:grpSp>
      <p:grpSp>
        <p:nvGrpSpPr>
          <p:cNvPr id="226" name="成组"/>
          <p:cNvGrpSpPr/>
          <p:nvPr/>
        </p:nvGrpSpPr>
        <p:grpSpPr>
          <a:xfrm>
            <a:off x="1077912" y="3074987"/>
            <a:ext cx="1533526" cy="370841"/>
            <a:chOff x="0" y="0"/>
            <a:chExt cx="1533525" cy="370840"/>
          </a:xfrm>
        </p:grpSpPr>
        <p:sp>
          <p:nvSpPr>
            <p:cNvPr id="224" name="矩形"/>
            <p:cNvSpPr/>
            <p:nvPr/>
          </p:nvSpPr>
          <p:spPr>
            <a:xfrm>
              <a:off x="0" y="0"/>
              <a:ext cx="1533525" cy="3381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进程同步互斥"/>
            <p:cNvSpPr txBox="1"/>
            <p:nvPr/>
          </p:nvSpPr>
          <p:spPr>
            <a:xfrm>
              <a:off x="45719" y="0"/>
              <a:ext cx="144208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进程同步互斥</a:t>
              </a:r>
            </a:p>
          </p:txBody>
        </p:sp>
      </p:grpSp>
      <p:grpSp>
        <p:nvGrpSpPr>
          <p:cNvPr id="229" name="成组"/>
          <p:cNvGrpSpPr/>
          <p:nvPr/>
        </p:nvGrpSpPr>
        <p:grpSpPr>
          <a:xfrm>
            <a:off x="2932112" y="4100512"/>
            <a:ext cx="1377951" cy="370841"/>
            <a:chOff x="0" y="0"/>
            <a:chExt cx="1377950" cy="370840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1377951" cy="36988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进程间通信"/>
            <p:cNvSpPr txBox="1"/>
            <p:nvPr/>
          </p:nvSpPr>
          <p:spPr>
            <a:xfrm>
              <a:off x="45719" y="0"/>
              <a:ext cx="128651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进程间通信</a:t>
              </a:r>
            </a:p>
          </p:txBody>
        </p:sp>
      </p:grpSp>
      <p:grpSp>
        <p:nvGrpSpPr>
          <p:cNvPr id="232" name="成组"/>
          <p:cNvGrpSpPr/>
          <p:nvPr/>
        </p:nvGrpSpPr>
        <p:grpSpPr>
          <a:xfrm>
            <a:off x="5154612" y="4102099"/>
            <a:ext cx="1225551" cy="370842"/>
            <a:chOff x="0" y="0"/>
            <a:chExt cx="1225550" cy="370840"/>
          </a:xfrm>
        </p:grpSpPr>
        <p:sp>
          <p:nvSpPr>
            <p:cNvPr id="230" name="矩形"/>
            <p:cNvSpPr/>
            <p:nvPr/>
          </p:nvSpPr>
          <p:spPr>
            <a:xfrm>
              <a:off x="0" y="0"/>
              <a:ext cx="1225550" cy="36988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进程调度"/>
            <p:cNvSpPr txBox="1"/>
            <p:nvPr/>
          </p:nvSpPr>
          <p:spPr>
            <a:xfrm>
              <a:off x="45719" y="0"/>
              <a:ext cx="113411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进程调度</a:t>
              </a:r>
            </a:p>
          </p:txBody>
        </p:sp>
      </p:grpSp>
      <p:grpSp>
        <p:nvGrpSpPr>
          <p:cNvPr id="235" name="成组"/>
          <p:cNvGrpSpPr/>
          <p:nvPr/>
        </p:nvGrpSpPr>
        <p:grpSpPr>
          <a:xfrm>
            <a:off x="6846887" y="3074987"/>
            <a:ext cx="1455738" cy="370841"/>
            <a:chOff x="0" y="0"/>
            <a:chExt cx="1455737" cy="370840"/>
          </a:xfrm>
        </p:grpSpPr>
        <p:sp>
          <p:nvSpPr>
            <p:cNvPr id="233" name="矩形"/>
            <p:cNvSpPr/>
            <p:nvPr/>
          </p:nvSpPr>
          <p:spPr>
            <a:xfrm>
              <a:off x="0" y="0"/>
              <a:ext cx="1455738" cy="3381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死锁"/>
            <p:cNvSpPr txBox="1"/>
            <p:nvPr/>
          </p:nvSpPr>
          <p:spPr>
            <a:xfrm>
              <a:off x="45719" y="0"/>
              <a:ext cx="136429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</a:t>
              </a:r>
            </a:p>
          </p:txBody>
        </p:sp>
      </p:grpSp>
      <p:sp>
        <p:nvSpPr>
          <p:cNvPr id="236" name="线条"/>
          <p:cNvSpPr/>
          <p:nvPr/>
        </p:nvSpPr>
        <p:spPr>
          <a:xfrm>
            <a:off x="2846387" y="2441575"/>
            <a:ext cx="1685926" cy="4079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线条"/>
          <p:cNvSpPr/>
          <p:nvPr/>
        </p:nvSpPr>
        <p:spPr>
          <a:xfrm flipH="1">
            <a:off x="5072062" y="2441574"/>
            <a:ext cx="1457326" cy="4079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线条"/>
          <p:cNvSpPr/>
          <p:nvPr/>
        </p:nvSpPr>
        <p:spPr>
          <a:xfrm flipV="1">
            <a:off x="3689350" y="3779837"/>
            <a:ext cx="842963" cy="27305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线条"/>
          <p:cNvSpPr/>
          <p:nvPr/>
        </p:nvSpPr>
        <p:spPr>
          <a:xfrm flipH="1" flipV="1">
            <a:off x="5102224" y="3779837"/>
            <a:ext cx="612776" cy="27305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线条"/>
          <p:cNvSpPr/>
          <p:nvPr/>
        </p:nvSpPr>
        <p:spPr>
          <a:xfrm flipH="1">
            <a:off x="2551112" y="3286124"/>
            <a:ext cx="1676401" cy="15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线条"/>
          <p:cNvSpPr/>
          <p:nvPr/>
        </p:nvSpPr>
        <p:spPr>
          <a:xfrm>
            <a:off x="5365750" y="3286124"/>
            <a:ext cx="1533525" cy="1589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线条"/>
          <p:cNvSpPr/>
          <p:nvPr/>
        </p:nvSpPr>
        <p:spPr>
          <a:xfrm>
            <a:off x="2906712" y="1738312"/>
            <a:ext cx="1588" cy="33813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线条"/>
          <p:cNvSpPr/>
          <p:nvPr/>
        </p:nvSpPr>
        <p:spPr>
          <a:xfrm>
            <a:off x="5707062" y="4484687"/>
            <a:ext cx="230189" cy="271463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线条"/>
          <p:cNvSpPr/>
          <p:nvPr/>
        </p:nvSpPr>
        <p:spPr>
          <a:xfrm flipH="1">
            <a:off x="1412775" y="3427412"/>
            <a:ext cx="458888" cy="81441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线条"/>
          <p:cNvSpPr/>
          <p:nvPr/>
        </p:nvSpPr>
        <p:spPr>
          <a:xfrm flipH="1">
            <a:off x="3563937" y="4484687"/>
            <a:ext cx="155576" cy="4079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线条"/>
          <p:cNvSpPr/>
          <p:nvPr/>
        </p:nvSpPr>
        <p:spPr>
          <a:xfrm>
            <a:off x="7551737" y="3427412"/>
            <a:ext cx="306388" cy="1154114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9" name="成组"/>
          <p:cNvGrpSpPr/>
          <p:nvPr/>
        </p:nvGrpSpPr>
        <p:grpSpPr>
          <a:xfrm>
            <a:off x="2028825" y="188912"/>
            <a:ext cx="1763713" cy="1495426"/>
            <a:chOff x="0" y="0"/>
            <a:chExt cx="1763712" cy="1495424"/>
          </a:xfrm>
        </p:grpSpPr>
        <p:sp>
          <p:nvSpPr>
            <p:cNvPr id="247" name="矩形"/>
            <p:cNvSpPr/>
            <p:nvPr/>
          </p:nvSpPr>
          <p:spPr>
            <a:xfrm>
              <a:off x="0" y="0"/>
              <a:ext cx="1763713" cy="1495425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8" name="顺序环境…"/>
            <p:cNvSpPr txBox="1"/>
            <p:nvPr/>
          </p:nvSpPr>
          <p:spPr>
            <a:xfrm>
              <a:off x="93886" y="95300"/>
              <a:ext cx="1575940" cy="1304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顺序环境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并发环境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与时间有关的错误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不可在现性</a:t>
              </a:r>
            </a:p>
          </p:txBody>
        </p:sp>
      </p:grpSp>
      <p:sp>
        <p:nvSpPr>
          <p:cNvPr id="250" name="线条"/>
          <p:cNvSpPr/>
          <p:nvPr/>
        </p:nvSpPr>
        <p:spPr>
          <a:xfrm>
            <a:off x="6529387" y="1738312"/>
            <a:ext cx="1588" cy="33813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3" name="成组"/>
          <p:cNvGrpSpPr/>
          <p:nvPr/>
        </p:nvGrpSpPr>
        <p:grpSpPr>
          <a:xfrm>
            <a:off x="4108450" y="2794000"/>
            <a:ext cx="1471613" cy="950913"/>
            <a:chOff x="0" y="0"/>
            <a:chExt cx="1471612" cy="950912"/>
          </a:xfrm>
        </p:grpSpPr>
        <p:sp>
          <p:nvSpPr>
            <p:cNvPr id="251" name="形状"/>
            <p:cNvSpPr/>
            <p:nvPr/>
          </p:nvSpPr>
          <p:spPr>
            <a:xfrm>
              <a:off x="0" y="0"/>
              <a:ext cx="1471613" cy="95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FFF99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2" name="进程…"/>
            <p:cNvSpPr txBox="1"/>
            <p:nvPr/>
          </p:nvSpPr>
          <p:spPr>
            <a:xfrm>
              <a:off x="452308" y="150336"/>
              <a:ext cx="56699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</a:t>
              </a:r>
            </a:p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管理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第三章 处理机调度与死锁"/>
          <p:cNvSpPr txBox="1"/>
          <p:nvPr/>
        </p:nvSpPr>
        <p:spPr>
          <a:xfrm>
            <a:off x="1161732" y="148272"/>
            <a:ext cx="7036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4400">
                <a:solidFill>
                  <a:srgbClr val="333399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第三章 处理机调度与死锁</a:t>
            </a:r>
          </a:p>
        </p:txBody>
      </p:sp>
      <p:sp>
        <p:nvSpPr>
          <p:cNvPr id="256" name="1、处理机调度的基本概念和种类…"/>
          <p:cNvSpPr txBox="1"/>
          <p:nvPr/>
        </p:nvSpPr>
        <p:spPr>
          <a:xfrm>
            <a:off x="872807" y="1341437"/>
            <a:ext cx="7757161" cy="526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b="1" sz="2800"/>
            </a:pPr>
            <a:r>
              <a:t>1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、处理机调度的</a:t>
            </a:r>
            <a:r>
              <a:rPr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rPr>
              <a:t>基本概念和种类</a:t>
            </a:r>
            <a:r>
              <a:rPr>
                <a:solidFill>
                  <a:srgbClr val="DF5721"/>
                </a:solidFill>
              </a:rPr>
              <a:t> </a:t>
            </a:r>
            <a:endParaRPr>
              <a:solidFill>
                <a:srgbClr val="DF5721"/>
              </a:solidFill>
            </a:endParaRPr>
          </a:p>
          <a:p>
            <a:pPr marL="342900" indent="-342900">
              <a:spcBef>
                <a:spcPts val="600"/>
              </a:spcBef>
              <a:defRPr b="1" sz="2800"/>
            </a:pPr>
            <a:r>
              <a:t>2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、选择调度算法的准则，周转时间，带权周转时间，响应时间</a:t>
            </a:r>
            <a:r>
              <a:t> </a:t>
            </a:r>
          </a:p>
          <a:p>
            <a:pPr>
              <a:spcBef>
                <a:spcPts val="600"/>
              </a:spcBef>
              <a:defRPr b="1" sz="2800"/>
            </a:pPr>
            <a:r>
              <a:t>3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常见调度算法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，  抢占，</a:t>
            </a:r>
            <a:r>
              <a:rPr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响应比</a:t>
            </a:r>
            <a:endParaRPr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defRPr b="1" sz="2800"/>
            </a:pPr>
            <a:r>
              <a:t>4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、常见的两种实时调度算法</a:t>
            </a:r>
            <a:endParaRPr>
              <a:solidFill>
                <a:srgbClr val="CC0066"/>
              </a:solidFill>
            </a:endParaRPr>
          </a:p>
          <a:p>
            <a:pPr>
              <a:spcBef>
                <a:spcPts val="600"/>
              </a:spcBef>
              <a:defRPr b="1" sz="2800"/>
            </a:pPr>
            <a:r>
              <a:t>5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rPr>
              <a:t>死锁产生的原因，四个必要条件</a:t>
            </a:r>
            <a:r>
              <a:t>	</a:t>
            </a:r>
          </a:p>
          <a:p>
            <a:pPr marL="342900" indent="-342900">
              <a:spcBef>
                <a:spcPts val="600"/>
              </a:spcBef>
              <a:defRPr b="1" sz="2800"/>
            </a:pPr>
            <a:r>
              <a:t>6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DF5721"/>
                </a:solidFill>
                <a:latin typeface="楷体_GB2312"/>
                <a:ea typeface="楷体_GB2312"/>
                <a:cs typeface="楷体_GB2312"/>
                <a:sym typeface="楷体_GB2312"/>
              </a:rPr>
              <a:t>死锁的预防</a:t>
            </a:r>
            <a:endParaRPr>
              <a:solidFill>
                <a:srgbClr val="DF5721"/>
              </a:solidFill>
            </a:endParaRPr>
          </a:p>
          <a:p>
            <a:pPr>
              <a:spcBef>
                <a:spcPts val="600"/>
              </a:spcBef>
              <a:defRPr b="1" sz="2800"/>
            </a:pPr>
            <a:r>
              <a:t>7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</a:t>
            </a:r>
            <a:r>
              <a:rPr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利用银行家算法避免死锁</a:t>
            </a:r>
            <a:r>
              <a:t>	 </a:t>
            </a:r>
          </a:p>
          <a:p>
            <a:pPr marL="342900" indent="-342900">
              <a:spcBef>
                <a:spcPts val="600"/>
              </a:spcBef>
              <a:defRPr b="1" sz="2800"/>
            </a:pPr>
            <a:r>
              <a:t>8</a:t>
            </a:r>
            <a:r>
              <a:rPr>
                <a:latin typeface="楷体_GB2312"/>
                <a:ea typeface="楷体_GB2312"/>
                <a:cs typeface="楷体_GB2312"/>
                <a:sym typeface="楷体_GB2312"/>
              </a:rPr>
              <a:t>、死锁的检测与解除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"/>
          <p:cNvSpPr/>
          <p:nvPr/>
        </p:nvSpPr>
        <p:spPr>
          <a:xfrm>
            <a:off x="1891254" y="4591465"/>
            <a:ext cx="1427164" cy="192639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259" name="先进先出…"/>
          <p:cNvSpPr txBox="1"/>
          <p:nvPr/>
        </p:nvSpPr>
        <p:spPr>
          <a:xfrm>
            <a:off x="1834307" y="4577178"/>
            <a:ext cx="1541058" cy="1954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先进先出</a:t>
            </a:r>
          </a:p>
          <a:p>
            <a:pPr algn="ctr">
              <a:defRPr b="1" sz="1400">
                <a:solidFill>
                  <a:srgbClr val="DF572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时间片轮转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基于优先数</a:t>
            </a:r>
          </a:p>
          <a:p>
            <a:pPr algn="ctr">
              <a:defRPr b="1" sz="1400">
                <a:solidFill>
                  <a:srgbClr val="CC0066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高相应比优先</a:t>
            </a:r>
            <a:endParaRPr b="0"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 b="1" sz="1400">
                <a:solidFill>
                  <a:srgbClr val="CC0066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多级</a:t>
            </a:r>
            <a:r>
              <a:t>反馈队列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抢占式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实时调度技术</a:t>
            </a:r>
          </a:p>
        </p:txBody>
      </p:sp>
      <p:grpSp>
        <p:nvGrpSpPr>
          <p:cNvPr id="262" name="成组"/>
          <p:cNvGrpSpPr/>
          <p:nvPr/>
        </p:nvGrpSpPr>
        <p:grpSpPr>
          <a:xfrm>
            <a:off x="6616700" y="3423316"/>
            <a:ext cx="1916113" cy="1835151"/>
            <a:chOff x="0" y="0"/>
            <a:chExt cx="1916112" cy="1835150"/>
          </a:xfrm>
        </p:grpSpPr>
        <p:sp>
          <p:nvSpPr>
            <p:cNvPr id="260" name="矩形"/>
            <p:cNvSpPr/>
            <p:nvPr/>
          </p:nvSpPr>
          <p:spPr>
            <a:xfrm>
              <a:off x="0" y="0"/>
              <a:ext cx="1916113" cy="1835150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死锁的有关结论…"/>
            <p:cNvSpPr txBox="1"/>
            <p:nvPr/>
          </p:nvSpPr>
          <p:spPr>
            <a:xfrm>
              <a:off x="45719" y="0"/>
              <a:ext cx="1824674" cy="172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8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死锁的有关结论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产生死锁的</a:t>
              </a:r>
              <a:r>
                <a:rPr b="0">
                  <a:solidFill>
                    <a:srgbClr val="FF0000"/>
                  </a:solidFill>
                  <a:latin typeface="宋体"/>
                  <a:ea typeface="宋体"/>
                  <a:cs typeface="宋体"/>
                  <a:sym typeface="宋体"/>
                </a:rPr>
                <a:t>必要条件</a:t>
              </a:r>
              <a:endParaRPr>
                <a:solidFill>
                  <a:srgbClr val="FF0000"/>
                </a:solidFill>
              </a:endParaRP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死锁预防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死锁避免</a:t>
              </a:r>
            </a:p>
            <a:p>
              <a:pPr algn="ctr">
                <a:defRPr b="1" sz="1400">
                  <a:solidFill>
                    <a:srgbClr val="DF5721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死锁检测解除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资源分配图</a:t>
              </a:r>
            </a:p>
          </p:txBody>
        </p:sp>
      </p:grpSp>
      <p:grpSp>
        <p:nvGrpSpPr>
          <p:cNvPr id="265" name="成组"/>
          <p:cNvGrpSpPr/>
          <p:nvPr/>
        </p:nvGrpSpPr>
        <p:grpSpPr>
          <a:xfrm>
            <a:off x="1992060" y="1983644"/>
            <a:ext cx="1225551" cy="370841"/>
            <a:chOff x="0" y="0"/>
            <a:chExt cx="1225550" cy="370840"/>
          </a:xfrm>
        </p:grpSpPr>
        <p:sp>
          <p:nvSpPr>
            <p:cNvPr id="263" name="矩形"/>
            <p:cNvSpPr/>
            <p:nvPr/>
          </p:nvSpPr>
          <p:spPr>
            <a:xfrm>
              <a:off x="0" y="0"/>
              <a:ext cx="1225550" cy="36988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作业调度"/>
            <p:cNvSpPr txBox="1"/>
            <p:nvPr/>
          </p:nvSpPr>
          <p:spPr>
            <a:xfrm>
              <a:off x="45719" y="0"/>
              <a:ext cx="113411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作业调度</a:t>
              </a:r>
            </a:p>
          </p:txBody>
        </p:sp>
      </p:grpSp>
      <p:grpSp>
        <p:nvGrpSpPr>
          <p:cNvPr id="268" name="成组"/>
          <p:cNvGrpSpPr/>
          <p:nvPr/>
        </p:nvGrpSpPr>
        <p:grpSpPr>
          <a:xfrm>
            <a:off x="6846887" y="3074987"/>
            <a:ext cx="1455738" cy="370841"/>
            <a:chOff x="0" y="0"/>
            <a:chExt cx="1455737" cy="370840"/>
          </a:xfrm>
        </p:grpSpPr>
        <p:sp>
          <p:nvSpPr>
            <p:cNvPr id="266" name="矩形"/>
            <p:cNvSpPr/>
            <p:nvPr/>
          </p:nvSpPr>
          <p:spPr>
            <a:xfrm>
              <a:off x="0" y="0"/>
              <a:ext cx="1455738" cy="33813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死锁"/>
            <p:cNvSpPr txBox="1"/>
            <p:nvPr/>
          </p:nvSpPr>
          <p:spPr>
            <a:xfrm>
              <a:off x="45719" y="0"/>
              <a:ext cx="136429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死锁</a:t>
              </a:r>
            </a:p>
          </p:txBody>
        </p:sp>
      </p:grpSp>
      <p:sp>
        <p:nvSpPr>
          <p:cNvPr id="269" name="线条"/>
          <p:cNvSpPr/>
          <p:nvPr/>
        </p:nvSpPr>
        <p:spPr>
          <a:xfrm flipH="1" flipV="1">
            <a:off x="3173161" y="2221755"/>
            <a:ext cx="979739" cy="1069133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线条"/>
          <p:cNvSpPr/>
          <p:nvPr/>
        </p:nvSpPr>
        <p:spPr>
          <a:xfrm>
            <a:off x="5365750" y="3286125"/>
            <a:ext cx="1471613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线条"/>
          <p:cNvSpPr/>
          <p:nvPr/>
        </p:nvSpPr>
        <p:spPr>
          <a:xfrm flipH="1">
            <a:off x="3219198" y="3293268"/>
            <a:ext cx="887665" cy="887666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4" name="成组"/>
          <p:cNvGrpSpPr/>
          <p:nvPr/>
        </p:nvGrpSpPr>
        <p:grpSpPr>
          <a:xfrm>
            <a:off x="4108450" y="2794000"/>
            <a:ext cx="1471613" cy="950913"/>
            <a:chOff x="0" y="0"/>
            <a:chExt cx="1471612" cy="950912"/>
          </a:xfrm>
        </p:grpSpPr>
        <p:sp>
          <p:nvSpPr>
            <p:cNvPr id="272" name="形状"/>
            <p:cNvSpPr/>
            <p:nvPr/>
          </p:nvSpPr>
          <p:spPr>
            <a:xfrm>
              <a:off x="0" y="0"/>
              <a:ext cx="1471613" cy="95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FFF99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处理机调度…"/>
            <p:cNvSpPr txBox="1"/>
            <p:nvPr/>
          </p:nvSpPr>
          <p:spPr>
            <a:xfrm>
              <a:off x="150336" y="150336"/>
              <a:ext cx="1170941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3300"/>
                  </a:solidFill>
                  <a:latin typeface="Kaiti SC Bold"/>
                  <a:ea typeface="Kaiti SC Bold"/>
                  <a:cs typeface="Kaiti SC Bold"/>
                  <a:sym typeface="Kaiti SC Bold"/>
                </a:defRPr>
              </a:pPr>
              <a:r>
                <a:t>处理机调度</a:t>
              </a:r>
            </a:p>
            <a:p>
              <a:pPr algn="ctr">
                <a:defRPr sz="1600">
                  <a:solidFill>
                    <a:srgbClr val="FF3300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r>
                <a:t>与死锁</a:t>
              </a:r>
            </a:p>
          </p:txBody>
        </p:sp>
      </p:grpSp>
      <p:grpSp>
        <p:nvGrpSpPr>
          <p:cNvPr id="277" name="成组"/>
          <p:cNvGrpSpPr/>
          <p:nvPr/>
        </p:nvGrpSpPr>
        <p:grpSpPr>
          <a:xfrm>
            <a:off x="1992060" y="4206271"/>
            <a:ext cx="1225551" cy="370841"/>
            <a:chOff x="0" y="0"/>
            <a:chExt cx="1225550" cy="370840"/>
          </a:xfrm>
        </p:grpSpPr>
        <p:sp>
          <p:nvSpPr>
            <p:cNvPr id="275" name="矩形"/>
            <p:cNvSpPr/>
            <p:nvPr/>
          </p:nvSpPr>
          <p:spPr>
            <a:xfrm>
              <a:off x="0" y="0"/>
              <a:ext cx="1225550" cy="36988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进程调度"/>
            <p:cNvSpPr txBox="1"/>
            <p:nvPr/>
          </p:nvSpPr>
          <p:spPr>
            <a:xfrm>
              <a:off x="45719" y="0"/>
              <a:ext cx="113411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进程调度</a:t>
              </a:r>
            </a:p>
          </p:txBody>
        </p:sp>
      </p:grpSp>
      <p:grpSp>
        <p:nvGrpSpPr>
          <p:cNvPr id="280" name="成组"/>
          <p:cNvGrpSpPr/>
          <p:nvPr/>
        </p:nvGrpSpPr>
        <p:grpSpPr>
          <a:xfrm>
            <a:off x="1992060" y="3074987"/>
            <a:ext cx="1225551" cy="370841"/>
            <a:chOff x="0" y="0"/>
            <a:chExt cx="1225550" cy="370840"/>
          </a:xfrm>
        </p:grpSpPr>
        <p:sp>
          <p:nvSpPr>
            <p:cNvPr id="278" name="矩形"/>
            <p:cNvSpPr/>
            <p:nvPr/>
          </p:nvSpPr>
          <p:spPr>
            <a:xfrm>
              <a:off x="0" y="0"/>
              <a:ext cx="1225550" cy="369888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中级调度"/>
            <p:cNvSpPr txBox="1"/>
            <p:nvPr/>
          </p:nvSpPr>
          <p:spPr>
            <a:xfrm>
              <a:off x="45719" y="0"/>
              <a:ext cx="113411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中级调度</a:t>
              </a:r>
            </a:p>
          </p:txBody>
        </p:sp>
      </p:grpSp>
      <p:sp>
        <p:nvSpPr>
          <p:cNvPr id="281" name="线条"/>
          <p:cNvSpPr/>
          <p:nvPr/>
        </p:nvSpPr>
        <p:spPr>
          <a:xfrm flipV="1">
            <a:off x="3208617" y="3260407"/>
            <a:ext cx="908827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4" name="成组"/>
          <p:cNvGrpSpPr/>
          <p:nvPr/>
        </p:nvGrpSpPr>
        <p:grpSpPr>
          <a:xfrm>
            <a:off x="2143278" y="1049069"/>
            <a:ext cx="923116" cy="1110396"/>
            <a:chOff x="0" y="0"/>
            <a:chExt cx="923115" cy="1110395"/>
          </a:xfrm>
        </p:grpSpPr>
        <p:sp>
          <p:nvSpPr>
            <p:cNvPr id="282" name="正方形"/>
            <p:cNvSpPr/>
            <p:nvPr/>
          </p:nvSpPr>
          <p:spPr>
            <a:xfrm>
              <a:off x="0" y="0"/>
              <a:ext cx="923116" cy="923116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</a:p>
          </p:txBody>
        </p:sp>
        <p:sp>
          <p:nvSpPr>
            <p:cNvPr id="283" name="FCFS…"/>
            <p:cNvSpPr txBox="1"/>
            <p:nvPr/>
          </p:nvSpPr>
          <p:spPr>
            <a:xfrm>
              <a:off x="23908" y="0"/>
              <a:ext cx="875300" cy="1110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FCFS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SJF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PSA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HRRN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第四、五章 存储管理的重点、难点"/>
          <p:cNvSpPr txBox="1"/>
          <p:nvPr/>
        </p:nvSpPr>
        <p:spPr>
          <a:xfrm>
            <a:off x="1304607" y="300672"/>
            <a:ext cx="747324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b="1" sz="3600">
                <a:solidFill>
                  <a:srgbClr val="003399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/>
            <a:r>
              <a:t>第四、五章 存储管理的重点、难点</a:t>
            </a:r>
          </a:p>
        </p:txBody>
      </p:sp>
      <p:sp>
        <p:nvSpPr>
          <p:cNvPr id="287" name="重定位的基本概念：为什么要引入…"/>
          <p:cNvSpPr txBox="1"/>
          <p:nvPr/>
        </p:nvSpPr>
        <p:spPr>
          <a:xfrm>
            <a:off x="190182" y="1125537"/>
            <a:ext cx="8728711" cy="669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9900"/>
              </a:buClr>
              <a:buSzPct val="60000"/>
              <a:buChar char="■"/>
              <a:defRPr b="1" sz="2800">
                <a:solidFill>
                  <a:srgbClr val="DF5721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重定位的基本概念</a:t>
            </a:r>
            <a:r>
              <a:rPr>
                <a:solidFill>
                  <a:srgbClr val="000000"/>
                </a:solidFill>
              </a:rPr>
              <a:t>：为什么要引入</a:t>
            </a:r>
          </a:p>
          <a:p>
            <a:pPr marL="342900" indent="-342900">
              <a:spcBef>
                <a:spcPts val="600"/>
              </a:spcBef>
              <a:buClr>
                <a:srgbClr val="FF9900"/>
              </a:buClr>
              <a:buSzPct val="60000"/>
              <a:buChar char="■"/>
              <a:defRPr b="1" sz="2800">
                <a:solidFill>
                  <a:srgbClr val="DF5721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如何提高内存利用率</a:t>
            </a:r>
            <a:r>
              <a:rPr>
                <a:solidFill>
                  <a:srgbClr val="003399"/>
                </a:solidFill>
              </a:rPr>
              <a:t>：</a:t>
            </a:r>
            <a:r>
              <a:rPr>
                <a:solidFill>
                  <a:srgbClr val="000000"/>
                </a:solidFill>
              </a:rPr>
              <a:t>离散分配、对换机制、动态链接、虚拟存储器、存储器共享</a:t>
            </a:r>
            <a:endParaRPr>
              <a:solidFill>
                <a:srgbClr val="CC0066"/>
              </a:solidFill>
            </a:endParaRPr>
          </a:p>
          <a:p>
            <a:pPr marL="342900" indent="-342900">
              <a:spcBef>
                <a:spcPts val="600"/>
              </a:spcBef>
              <a:buClr>
                <a:srgbClr val="FF9900"/>
              </a:buClr>
              <a:buSzPct val="60000"/>
              <a:buChar char="■"/>
              <a:defRPr b="1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动态分区分配方式</a:t>
            </a:r>
            <a:r>
              <a:rPr>
                <a:solidFill>
                  <a:srgbClr val="000000"/>
                </a:solidFill>
              </a:rPr>
              <a:t>：分配、回收算法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b="1" sz="2800">
                <a:solidFill>
                  <a:srgbClr val="CC0066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基本分页存储管理方式</a:t>
            </a:r>
            <a:r>
              <a:rPr>
                <a:solidFill>
                  <a:srgbClr val="000000"/>
                </a:solidFill>
              </a:rPr>
              <a:t>：为什么引入；</a:t>
            </a:r>
            <a:r>
              <a:rPr>
                <a:solidFill>
                  <a:srgbClr val="FF0000"/>
                </a:solidFill>
              </a:rPr>
              <a:t>地址变换机构和过程</a:t>
            </a:r>
            <a:r>
              <a:rPr>
                <a:solidFill>
                  <a:srgbClr val="000000"/>
                </a:solidFill>
              </a:rPr>
              <a:t>（含具有快表的情况）</a:t>
            </a:r>
          </a:p>
          <a:p>
            <a:pPr marL="342900" indent="-342900">
              <a:spcBef>
                <a:spcPts val="600"/>
              </a:spcBef>
              <a:buClr>
                <a:srgbClr val="3333CC"/>
              </a:buClr>
              <a:buSzPct val="60000"/>
              <a:buChar char="■"/>
              <a:defRPr b="1" sz="28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基本分段存储管理方式：为什么引入；地址变换机构和过程（含具有快表的情况）；信息的共享和保护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SzPct val="60000"/>
              <a:buChar char="■"/>
              <a:defRPr b="1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虚拟存储器</a:t>
            </a:r>
            <a:r>
              <a:rPr>
                <a:solidFill>
                  <a:srgbClr val="000000"/>
                </a:solidFill>
              </a:rPr>
              <a:t>的基本概念：为什么要引入；</a:t>
            </a:r>
            <a:r>
              <a:rPr>
                <a:solidFill>
                  <a:srgbClr val="DF5721"/>
                </a:solidFill>
              </a:rPr>
              <a:t>特征</a:t>
            </a:r>
            <a:r>
              <a:rPr>
                <a:solidFill>
                  <a:srgbClr val="000000"/>
                </a:solidFill>
              </a:rPr>
              <a:t>；实现虚拟存储的关键技术</a:t>
            </a:r>
          </a:p>
          <a:p>
            <a:pPr marL="342900" indent="-342900">
              <a:spcBef>
                <a:spcPts val="600"/>
              </a:spcBef>
              <a:buClr>
                <a:srgbClr val="DF5721"/>
              </a:buClr>
              <a:buSzPct val="60000"/>
              <a:buChar char="■"/>
              <a:defRPr b="1" sz="2800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请求分页系统的基本原理：</a:t>
            </a:r>
            <a:r>
              <a:rPr>
                <a:solidFill>
                  <a:srgbClr val="CC0066"/>
                </a:solidFill>
              </a:rPr>
              <a:t>页表机制</a:t>
            </a:r>
            <a:r>
              <a:t>；</a:t>
            </a:r>
            <a:r>
              <a:rPr>
                <a:solidFill>
                  <a:srgbClr val="CC0066"/>
                </a:solidFill>
              </a:rPr>
              <a:t>地址变换过程</a:t>
            </a:r>
            <a:r>
              <a:t>；</a:t>
            </a:r>
            <a:r>
              <a:rPr>
                <a:solidFill>
                  <a:srgbClr val="FF0000"/>
                </a:solidFill>
              </a:rPr>
              <a:t>页面置换算法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矩形"/>
          <p:cNvSpPr/>
          <p:nvPr/>
        </p:nvSpPr>
        <p:spPr>
          <a:xfrm>
            <a:off x="1864836" y="5204572"/>
            <a:ext cx="1494791" cy="88106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DF572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0" name="段式存储管理…"/>
          <p:cNvSpPr txBox="1"/>
          <p:nvPr/>
        </p:nvSpPr>
        <p:spPr>
          <a:xfrm>
            <a:off x="1910556" y="5204572"/>
            <a:ext cx="140335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b="1" sz="1400">
                <a:solidFill>
                  <a:srgbClr val="DF572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段式存储管理</a:t>
            </a:r>
          </a:p>
          <a:p>
            <a:pPr algn="ctr">
              <a:defRPr b="1" sz="1400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页式存储管理</a:t>
            </a:r>
          </a:p>
          <a:p>
            <a:pPr algn="ctr">
              <a:defRPr b="1" sz="1400">
                <a:solidFill>
                  <a:srgbClr val="DF572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段页式存储管理</a:t>
            </a:r>
          </a:p>
        </p:txBody>
      </p:sp>
      <p:grpSp>
        <p:nvGrpSpPr>
          <p:cNvPr id="293" name="成组"/>
          <p:cNvGrpSpPr/>
          <p:nvPr/>
        </p:nvGrpSpPr>
        <p:grpSpPr>
          <a:xfrm>
            <a:off x="5951537" y="3390900"/>
            <a:ext cx="1989138" cy="1974850"/>
            <a:chOff x="0" y="0"/>
            <a:chExt cx="1989137" cy="1974850"/>
          </a:xfrm>
        </p:grpSpPr>
        <p:sp>
          <p:nvSpPr>
            <p:cNvPr id="291" name="矩形"/>
            <p:cNvSpPr/>
            <p:nvPr/>
          </p:nvSpPr>
          <p:spPr>
            <a:xfrm>
              <a:off x="0" y="0"/>
              <a:ext cx="1989138" cy="1974850"/>
            </a:xfrm>
            <a:prstGeom prst="rect">
              <a:avLst/>
            </a:prstGeom>
            <a:solidFill>
              <a:srgbClr val="CCFFCC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4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2" name="虚拟存储器…"/>
            <p:cNvSpPr txBox="1"/>
            <p:nvPr/>
          </p:nvSpPr>
          <p:spPr>
            <a:xfrm>
              <a:off x="45719" y="0"/>
              <a:ext cx="1897699" cy="186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虚拟存储器</a:t>
              </a:r>
            </a:p>
            <a:p>
              <a:pPr algn="ctr">
                <a:defRPr b="1" sz="1400">
                  <a:solidFill>
                    <a:srgbClr val="CC0066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虚拟存储技术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程序局部性原理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虚拟页式管理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虚拟段式管理</a:t>
              </a:r>
            </a:p>
            <a:p>
              <a:pPr algn="ctr">
                <a:defRPr b="1" sz="14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页面淘汰算法</a:t>
              </a:r>
            </a:p>
            <a:p>
              <a:pPr algn="ctr">
                <a:defRPr b="1" sz="1400">
                  <a:solidFill>
                    <a:srgbClr val="0000CC"/>
                  </a:solidFill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抖动（颠簸）</a:t>
              </a:r>
            </a:p>
          </p:txBody>
        </p:sp>
      </p:grpSp>
      <p:sp>
        <p:nvSpPr>
          <p:cNvPr id="294" name="矩形"/>
          <p:cNvSpPr/>
          <p:nvPr/>
        </p:nvSpPr>
        <p:spPr>
          <a:xfrm>
            <a:off x="3831907" y="4831714"/>
            <a:ext cx="1614806" cy="194627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用户程序划分…"/>
          <p:cNvSpPr txBox="1"/>
          <p:nvPr/>
        </p:nvSpPr>
        <p:spPr>
          <a:xfrm>
            <a:off x="3877627" y="4900612"/>
            <a:ext cx="1523366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用户程序划分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逻辑地址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内存空间划分</a:t>
            </a:r>
          </a:p>
          <a:p>
            <a:pPr algn="ctr">
              <a:defRPr b="1" sz="1400">
                <a:solidFill>
                  <a:srgbClr val="DF572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内存分配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管理考虑</a:t>
            </a:r>
          </a:p>
          <a:p>
            <a:pPr algn="ctr">
              <a:defRPr b="1" sz="1400">
                <a:solidFill>
                  <a:srgbClr val="DF572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硬件支持</a:t>
            </a:r>
          </a:p>
          <a:p>
            <a:pPr algn="ctr">
              <a:defRPr b="1" sz="1400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地址映射过程</a:t>
            </a:r>
          </a:p>
        </p:txBody>
      </p:sp>
      <p:sp>
        <p:nvSpPr>
          <p:cNvPr id="296" name="矩形"/>
          <p:cNvSpPr/>
          <p:nvPr/>
        </p:nvSpPr>
        <p:spPr>
          <a:xfrm>
            <a:off x="6959600" y="2197100"/>
            <a:ext cx="1573213" cy="9048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装入与链接…"/>
          <p:cNvSpPr txBox="1"/>
          <p:nvPr/>
        </p:nvSpPr>
        <p:spPr>
          <a:xfrm>
            <a:off x="7103268" y="2376487"/>
            <a:ext cx="128587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DF572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装入与链接</a:t>
            </a:r>
          </a:p>
          <a:p>
            <a:pPr algn="ctr">
              <a:defRPr b="1" sz="1600">
                <a:solidFill>
                  <a:srgbClr val="DF5721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对换技术</a:t>
            </a:r>
          </a:p>
        </p:txBody>
      </p:sp>
      <p:sp>
        <p:nvSpPr>
          <p:cNvPr id="298" name="线条"/>
          <p:cNvSpPr/>
          <p:nvPr/>
        </p:nvSpPr>
        <p:spPr>
          <a:xfrm>
            <a:off x="4975225" y="4210813"/>
            <a:ext cx="928163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线条"/>
          <p:cNvSpPr/>
          <p:nvPr/>
        </p:nvSpPr>
        <p:spPr>
          <a:xfrm>
            <a:off x="2611437" y="3586162"/>
            <a:ext cx="1589" cy="442914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线条"/>
          <p:cNvSpPr/>
          <p:nvPr/>
        </p:nvSpPr>
        <p:spPr>
          <a:xfrm flipV="1">
            <a:off x="2611079" y="4476179"/>
            <a:ext cx="1" cy="699072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矩形"/>
          <p:cNvSpPr/>
          <p:nvPr/>
        </p:nvSpPr>
        <p:spPr>
          <a:xfrm>
            <a:off x="1476325" y="71437"/>
            <a:ext cx="2057450" cy="139223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CPU…"/>
          <p:cNvSpPr txBox="1"/>
          <p:nvPr/>
        </p:nvSpPr>
        <p:spPr>
          <a:xfrm>
            <a:off x="1558607" y="141287"/>
            <a:ext cx="915463" cy="13360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CPU</a:t>
            </a:r>
            <a:endParaRPr b="0"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高速缓存</a:t>
            </a:r>
          </a:p>
          <a:p>
            <a:pPr algn="ctr">
              <a:defRPr b="1" sz="1400">
                <a:solidFill>
                  <a:srgbClr val="FF26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内存</a:t>
            </a:r>
            <a:endParaRPr b="0">
              <a:latin typeface="宋体"/>
              <a:ea typeface="宋体"/>
              <a:cs typeface="宋体"/>
              <a:sym typeface="宋体"/>
            </a:endParaRP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磁盘</a:t>
            </a:r>
            <a:r>
              <a:t>缓存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磁盘</a:t>
            </a:r>
          </a:p>
        </p:txBody>
      </p:sp>
      <p:sp>
        <p:nvSpPr>
          <p:cNvPr id="303" name="矩形"/>
          <p:cNvSpPr/>
          <p:nvPr/>
        </p:nvSpPr>
        <p:spPr>
          <a:xfrm>
            <a:off x="4303712" y="71437"/>
            <a:ext cx="1766888" cy="139223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4" name="内存管理分配回收…"/>
          <p:cNvSpPr txBox="1"/>
          <p:nvPr/>
        </p:nvSpPr>
        <p:spPr>
          <a:xfrm>
            <a:off x="4380388" y="2222"/>
            <a:ext cx="1675449" cy="147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8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</a:p>
          <a:p>
            <a:pPr algn="ctr">
              <a:defRPr b="1" sz="1400">
                <a:solidFill>
                  <a:srgbClr val="CC0066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内存管理分配回收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存储共享</a:t>
            </a:r>
          </a:p>
          <a:p>
            <a:pPr algn="ctr">
              <a:defRPr b="1" sz="1400">
                <a:solidFill>
                  <a:srgbClr val="0000CC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存储保护</a:t>
            </a:r>
          </a:p>
          <a:p>
            <a:pPr algn="ctr">
              <a:defRPr b="1" sz="1400">
                <a:solidFill>
                  <a:srgbClr val="CC0066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内存扩充</a:t>
            </a:r>
          </a:p>
          <a:p>
            <a:pPr algn="ctr">
              <a:defRPr b="1" sz="1400">
                <a:solidFill>
                  <a:srgbClr val="CC0066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地址映射</a:t>
            </a:r>
          </a:p>
        </p:txBody>
      </p:sp>
      <p:grpSp>
        <p:nvGrpSpPr>
          <p:cNvPr id="307" name="成组"/>
          <p:cNvGrpSpPr/>
          <p:nvPr/>
        </p:nvGrpSpPr>
        <p:grpSpPr>
          <a:xfrm>
            <a:off x="1808162" y="1731962"/>
            <a:ext cx="1757363" cy="381001"/>
            <a:chOff x="0" y="0"/>
            <a:chExt cx="1757362" cy="381000"/>
          </a:xfrm>
        </p:grpSpPr>
        <p:sp>
          <p:nvSpPr>
            <p:cNvPr id="305" name="矩形"/>
            <p:cNvSpPr/>
            <p:nvPr/>
          </p:nvSpPr>
          <p:spPr>
            <a:xfrm>
              <a:off x="0" y="0"/>
              <a:ext cx="1757363" cy="381000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存储体系"/>
            <p:cNvSpPr txBox="1"/>
            <p:nvPr/>
          </p:nvSpPr>
          <p:spPr>
            <a:xfrm>
              <a:off x="45719" y="0"/>
              <a:ext cx="166592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存储体系</a:t>
              </a:r>
            </a:p>
          </p:txBody>
        </p:sp>
      </p:grpSp>
      <p:grpSp>
        <p:nvGrpSpPr>
          <p:cNvPr id="310" name="成组"/>
          <p:cNvGrpSpPr/>
          <p:nvPr/>
        </p:nvGrpSpPr>
        <p:grpSpPr>
          <a:xfrm>
            <a:off x="4333875" y="1731962"/>
            <a:ext cx="1768475" cy="381001"/>
            <a:chOff x="0" y="0"/>
            <a:chExt cx="1768475" cy="381000"/>
          </a:xfrm>
        </p:grpSpPr>
        <p:sp>
          <p:nvSpPr>
            <p:cNvPr id="308" name="矩形"/>
            <p:cNvSpPr/>
            <p:nvPr/>
          </p:nvSpPr>
          <p:spPr>
            <a:xfrm>
              <a:off x="0" y="0"/>
              <a:ext cx="1768475" cy="381000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存储管理任务"/>
            <p:cNvSpPr txBox="1"/>
            <p:nvPr/>
          </p:nvSpPr>
          <p:spPr>
            <a:xfrm>
              <a:off x="45719" y="0"/>
              <a:ext cx="167703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存储管理任务</a:t>
              </a:r>
            </a:p>
          </p:txBody>
        </p:sp>
      </p:grpSp>
      <p:grpSp>
        <p:nvGrpSpPr>
          <p:cNvPr id="313" name="成组"/>
          <p:cNvGrpSpPr/>
          <p:nvPr/>
        </p:nvGrpSpPr>
        <p:grpSpPr>
          <a:xfrm>
            <a:off x="1690687" y="3352062"/>
            <a:ext cx="1843088" cy="385651"/>
            <a:chOff x="0" y="0"/>
            <a:chExt cx="1843087" cy="385650"/>
          </a:xfrm>
        </p:grpSpPr>
        <p:sp>
          <p:nvSpPr>
            <p:cNvPr id="311" name="矩形"/>
            <p:cNvSpPr/>
            <p:nvPr/>
          </p:nvSpPr>
          <p:spPr>
            <a:xfrm>
              <a:off x="0" y="0"/>
              <a:ext cx="1843088" cy="385651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2" name="存储管理方案"/>
            <p:cNvSpPr txBox="1"/>
            <p:nvPr/>
          </p:nvSpPr>
          <p:spPr>
            <a:xfrm>
              <a:off x="46278" y="0"/>
              <a:ext cx="1750532" cy="375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存储管理方案</a:t>
              </a:r>
            </a:p>
          </p:txBody>
        </p:sp>
      </p:grpSp>
      <p:grpSp>
        <p:nvGrpSpPr>
          <p:cNvPr id="316" name="成组"/>
          <p:cNvGrpSpPr/>
          <p:nvPr/>
        </p:nvGrpSpPr>
        <p:grpSpPr>
          <a:xfrm>
            <a:off x="3214786" y="4024686"/>
            <a:ext cx="1712914" cy="377826"/>
            <a:chOff x="0" y="0"/>
            <a:chExt cx="1712912" cy="377825"/>
          </a:xfrm>
        </p:grpSpPr>
        <p:sp>
          <p:nvSpPr>
            <p:cNvPr id="314" name="矩形"/>
            <p:cNvSpPr/>
            <p:nvPr/>
          </p:nvSpPr>
          <p:spPr>
            <a:xfrm>
              <a:off x="0" y="0"/>
              <a:ext cx="1712913" cy="377825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5" name="虚拟存储管理"/>
            <p:cNvSpPr txBox="1"/>
            <p:nvPr/>
          </p:nvSpPr>
          <p:spPr>
            <a:xfrm>
              <a:off x="45719" y="0"/>
              <a:ext cx="162147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虚拟存储管理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5149850" y="2516187"/>
            <a:ext cx="1285876" cy="370841"/>
            <a:chOff x="0" y="0"/>
            <a:chExt cx="1285875" cy="370840"/>
          </a:xfrm>
        </p:grpSpPr>
        <p:sp>
          <p:nvSpPr>
            <p:cNvPr id="317" name="矩形"/>
            <p:cNvSpPr/>
            <p:nvPr/>
          </p:nvSpPr>
          <p:spPr>
            <a:xfrm>
              <a:off x="0" y="0"/>
              <a:ext cx="1285876" cy="339725"/>
            </a:xfrm>
            <a:prstGeom prst="rect">
              <a:avLst/>
            </a:prstGeom>
            <a:solidFill>
              <a:srgbClr val="FFCCFF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8" name="其他"/>
            <p:cNvSpPr txBox="1"/>
            <p:nvPr/>
          </p:nvSpPr>
          <p:spPr>
            <a:xfrm>
              <a:off x="45719" y="0"/>
              <a:ext cx="119443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CC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其他</a:t>
              </a:r>
            </a:p>
          </p:txBody>
        </p:sp>
      </p:grpSp>
      <p:sp>
        <p:nvSpPr>
          <p:cNvPr id="320" name="线条"/>
          <p:cNvSpPr/>
          <p:nvPr/>
        </p:nvSpPr>
        <p:spPr>
          <a:xfrm>
            <a:off x="2689224" y="2098675"/>
            <a:ext cx="922339" cy="366713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线条"/>
          <p:cNvSpPr/>
          <p:nvPr/>
        </p:nvSpPr>
        <p:spPr>
          <a:xfrm flipH="1">
            <a:off x="4303712" y="2098675"/>
            <a:ext cx="769938" cy="366713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线条"/>
          <p:cNvSpPr/>
          <p:nvPr/>
        </p:nvSpPr>
        <p:spPr>
          <a:xfrm flipV="1">
            <a:off x="2535237" y="2832099"/>
            <a:ext cx="1076326" cy="538164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线条"/>
          <p:cNvSpPr/>
          <p:nvPr/>
        </p:nvSpPr>
        <p:spPr>
          <a:xfrm>
            <a:off x="4456112" y="2684462"/>
            <a:ext cx="693738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线条"/>
          <p:cNvSpPr/>
          <p:nvPr/>
        </p:nvSpPr>
        <p:spPr>
          <a:xfrm>
            <a:off x="2689225" y="1465262"/>
            <a:ext cx="0" cy="24288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线条"/>
          <p:cNvSpPr/>
          <p:nvPr/>
        </p:nvSpPr>
        <p:spPr>
          <a:xfrm>
            <a:off x="5149850" y="1457325"/>
            <a:ext cx="0" cy="274638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线条"/>
          <p:cNvSpPr/>
          <p:nvPr/>
        </p:nvSpPr>
        <p:spPr>
          <a:xfrm>
            <a:off x="6456362" y="2684462"/>
            <a:ext cx="468314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9" name="成组"/>
          <p:cNvGrpSpPr/>
          <p:nvPr/>
        </p:nvGrpSpPr>
        <p:grpSpPr>
          <a:xfrm>
            <a:off x="3132137" y="2197100"/>
            <a:ext cx="1403351" cy="1025525"/>
            <a:chOff x="0" y="0"/>
            <a:chExt cx="1403350" cy="1025525"/>
          </a:xfrm>
        </p:grpSpPr>
        <p:sp>
          <p:nvSpPr>
            <p:cNvPr id="327" name="形状"/>
            <p:cNvSpPr/>
            <p:nvPr/>
          </p:nvSpPr>
          <p:spPr>
            <a:xfrm>
              <a:off x="-1" y="0"/>
              <a:ext cx="1403352" cy="102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0800"/>
                  </a:lnTo>
                  <a:lnTo>
                    <a:pt x="5400" y="216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FFF99"/>
            </a:solidFill>
            <a:ln w="28575" cap="flat">
              <a:solidFill>
                <a:srgbClr val="0000C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存储…"/>
            <p:cNvSpPr txBox="1"/>
            <p:nvPr/>
          </p:nvSpPr>
          <p:spPr>
            <a:xfrm>
              <a:off x="418177" y="187642"/>
              <a:ext cx="566996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存储</a:t>
              </a:r>
            </a:p>
            <a:p>
              <a:pPr algn="ctr">
                <a:defRPr b="1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管理</a:t>
              </a:r>
            </a:p>
          </p:txBody>
        </p:sp>
      </p:grpSp>
      <p:sp>
        <p:nvSpPr>
          <p:cNvPr id="330" name="系统区…"/>
          <p:cNvSpPr txBox="1"/>
          <p:nvPr/>
        </p:nvSpPr>
        <p:spPr>
          <a:xfrm>
            <a:off x="2743041" y="503237"/>
            <a:ext cx="660718" cy="6121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solidFill>
                  <a:srgbClr val="FF26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系统区</a:t>
            </a:r>
          </a:p>
          <a:p>
            <a:pPr algn="ctr">
              <a:defRPr b="1" sz="1400">
                <a:solidFill>
                  <a:srgbClr val="FF26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用户区</a:t>
            </a:r>
          </a:p>
        </p:txBody>
      </p:sp>
      <p:sp>
        <p:nvSpPr>
          <p:cNvPr id="331" name="线条"/>
          <p:cNvSpPr/>
          <p:nvPr/>
        </p:nvSpPr>
        <p:spPr>
          <a:xfrm>
            <a:off x="2170177" y="809307"/>
            <a:ext cx="593546" cy="1"/>
          </a:xfrm>
          <a:prstGeom prst="line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2" name="矩形"/>
          <p:cNvSpPr/>
          <p:nvPr/>
        </p:nvSpPr>
        <p:spPr>
          <a:xfrm>
            <a:off x="1117054" y="4017358"/>
            <a:ext cx="836630" cy="4295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DF572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3" name="连续分配"/>
          <p:cNvSpPr txBox="1"/>
          <p:nvPr/>
        </p:nvSpPr>
        <p:spPr>
          <a:xfrm>
            <a:off x="974088" y="4057886"/>
            <a:ext cx="1014463" cy="34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400">
                <a:solidFill>
                  <a:srgbClr val="DF5721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连续分配</a:t>
            </a:r>
          </a:p>
        </p:txBody>
      </p:sp>
      <p:sp>
        <p:nvSpPr>
          <p:cNvPr id="334" name="矩形"/>
          <p:cNvSpPr/>
          <p:nvPr/>
        </p:nvSpPr>
        <p:spPr>
          <a:xfrm>
            <a:off x="2102685" y="4017358"/>
            <a:ext cx="836630" cy="4295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DF572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5" name="离散分配"/>
          <p:cNvSpPr txBox="1"/>
          <p:nvPr/>
        </p:nvSpPr>
        <p:spPr>
          <a:xfrm>
            <a:off x="1985119" y="4057886"/>
            <a:ext cx="1014463" cy="34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400">
                <a:solidFill>
                  <a:srgbClr val="DF5721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离散分配</a:t>
            </a:r>
          </a:p>
        </p:txBody>
      </p:sp>
      <p:sp>
        <p:nvSpPr>
          <p:cNvPr id="336" name="线条"/>
          <p:cNvSpPr/>
          <p:nvPr/>
        </p:nvSpPr>
        <p:spPr>
          <a:xfrm>
            <a:off x="1812925" y="3751498"/>
            <a:ext cx="0" cy="264877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矩形"/>
          <p:cNvSpPr/>
          <p:nvPr/>
        </p:nvSpPr>
        <p:spPr>
          <a:xfrm>
            <a:off x="99536" y="4950572"/>
            <a:ext cx="1494791" cy="62484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DF572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8" name="固定分区…"/>
          <p:cNvSpPr txBox="1"/>
          <p:nvPr/>
        </p:nvSpPr>
        <p:spPr>
          <a:xfrm>
            <a:off x="205263" y="4947936"/>
            <a:ext cx="140335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sz="1400">
                <a:solidFill>
                  <a:srgbClr val="DF5721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固定</a:t>
            </a:r>
            <a:r>
              <a:rPr b="1">
                <a:latin typeface="+mj-lt"/>
                <a:ea typeface="+mj-ea"/>
                <a:cs typeface="+mj-cs"/>
                <a:sym typeface="Times New Roman"/>
              </a:rPr>
              <a:t>分区</a:t>
            </a:r>
            <a:endParaRPr b="1">
              <a:latin typeface="+mj-lt"/>
              <a:ea typeface="+mj-ea"/>
              <a:cs typeface="+mj-cs"/>
              <a:sym typeface="Times New Roman"/>
            </a:endParaRPr>
          </a:p>
          <a:p>
            <a:pPr algn="ctr">
              <a:defRPr sz="14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DF5721"/>
                </a:solidFill>
              </a:rPr>
              <a:t>动态</a:t>
            </a:r>
            <a:r>
              <a:rPr b="1">
                <a:latin typeface="+mj-lt"/>
                <a:ea typeface="+mj-ea"/>
                <a:cs typeface="+mj-cs"/>
                <a:sym typeface="Times New Roman"/>
              </a:rPr>
              <a:t>分区</a:t>
            </a:r>
          </a:p>
        </p:txBody>
      </p:sp>
      <p:sp>
        <p:nvSpPr>
          <p:cNvPr id="339" name="线条"/>
          <p:cNvSpPr/>
          <p:nvPr/>
        </p:nvSpPr>
        <p:spPr>
          <a:xfrm flipV="1">
            <a:off x="1332547" y="4476179"/>
            <a:ext cx="1" cy="458074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线条"/>
          <p:cNvSpPr/>
          <p:nvPr/>
        </p:nvSpPr>
        <p:spPr>
          <a:xfrm>
            <a:off x="3833812" y="3236308"/>
            <a:ext cx="1" cy="774695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线条"/>
          <p:cNvSpPr/>
          <p:nvPr/>
        </p:nvSpPr>
        <p:spPr>
          <a:xfrm>
            <a:off x="3382883" y="5669198"/>
            <a:ext cx="460376" cy="1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矩形"/>
          <p:cNvSpPr/>
          <p:nvPr/>
        </p:nvSpPr>
        <p:spPr>
          <a:xfrm>
            <a:off x="99536" y="6017372"/>
            <a:ext cx="1494791" cy="62484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 algn="ctr">
              <a:defRPr b="1" sz="1400">
                <a:solidFill>
                  <a:srgbClr val="DF572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3" name="动态分区…"/>
          <p:cNvSpPr txBox="1"/>
          <p:nvPr/>
        </p:nvSpPr>
        <p:spPr>
          <a:xfrm>
            <a:off x="145256" y="6017372"/>
            <a:ext cx="140335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sz="14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DF5721"/>
                </a:solidFill>
              </a:rPr>
              <a:t>动态</a:t>
            </a:r>
            <a:r>
              <a:rPr b="1">
                <a:latin typeface="+mj-lt"/>
                <a:ea typeface="+mj-ea"/>
                <a:cs typeface="+mj-cs"/>
                <a:sym typeface="Times New Roman"/>
              </a:rPr>
              <a:t>分区</a:t>
            </a:r>
            <a:endParaRPr b="1">
              <a:latin typeface="+mj-lt"/>
              <a:ea typeface="+mj-ea"/>
              <a:cs typeface="+mj-cs"/>
              <a:sym typeface="Times New Roman"/>
            </a:endParaRPr>
          </a:p>
          <a:p>
            <a:pPr algn="ctr">
              <a:defRPr b="1" sz="1400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分配算法</a:t>
            </a:r>
          </a:p>
        </p:txBody>
      </p:sp>
      <p:sp>
        <p:nvSpPr>
          <p:cNvPr id="344" name="线条"/>
          <p:cNvSpPr/>
          <p:nvPr/>
        </p:nvSpPr>
        <p:spPr>
          <a:xfrm flipV="1">
            <a:off x="906938" y="5575815"/>
            <a:ext cx="1" cy="458075"/>
          </a:xfrm>
          <a:prstGeom prst="line">
            <a:avLst/>
          </a:pr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