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890406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>
            <a:spLocks noGrp="1"/>
          </p:cNvSpPr>
          <p:nvPr>
            <p:ph type="title"/>
          </p:nvPr>
        </p:nvSpPr>
        <p:spPr>
          <a:xfrm>
            <a:off x="457200" y="44623"/>
            <a:ext cx="8229600" cy="778099"/>
          </a:xfrm>
          <a:prstGeom prst="rect">
            <a:avLst/>
          </a:prstGeom>
        </p:spPr>
        <p:txBody>
          <a:bodyPr/>
          <a:lstStyle>
            <a:lvl1pPr defTabSz="804672">
              <a:defRPr sz="3872"/>
            </a:lvl1pPr>
          </a:lstStyle>
          <a:p>
            <a:r>
              <a:t>进程同步练习题</a:t>
            </a:r>
          </a:p>
        </p:txBody>
      </p:sp>
      <p:sp>
        <p:nvSpPr>
          <p:cNvPr id="95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56584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500"/>
              </a:spcBef>
              <a:buFontTx/>
              <a:buAutoNum type="arabicPeriod"/>
              <a:defRPr sz="2200"/>
            </a:pPr>
            <a:r>
              <a:t>一座独木桥，一次只能允许一个人通行，试用信号量机制同步行人过桥。</a:t>
            </a:r>
            <a:endParaRPr sz="2400"/>
          </a:p>
          <a:p>
            <a:pPr marL="514350" indent="-514350">
              <a:lnSpc>
                <a:spcPct val="80000"/>
              </a:lnSpc>
              <a:spcBef>
                <a:spcPts val="500"/>
              </a:spcBef>
              <a:buFontTx/>
              <a:buAutoNum type="arabicPeriod"/>
              <a:defRPr sz="2200"/>
            </a:pPr>
            <a:r>
              <a:t>一座独木桥，允许同方向的行人连续通行，试用信号量机制同步行人过桥。</a:t>
            </a:r>
            <a:endParaRPr sz="2400"/>
          </a:p>
          <a:p>
            <a:pPr marL="514350" indent="-514350">
              <a:lnSpc>
                <a:spcPct val="80000"/>
              </a:lnSpc>
              <a:spcBef>
                <a:spcPts val="500"/>
              </a:spcBef>
              <a:buFontTx/>
              <a:buAutoNum type="arabicPeriod"/>
              <a:defRPr sz="2200"/>
            </a:pPr>
            <a:r>
              <a:t>一座独木桥，一次允许同方向最多5个行人通行，试用信号量机制同步行人过桥。</a:t>
            </a:r>
            <a:endParaRPr sz="2400"/>
          </a:p>
          <a:p>
            <a:pPr marL="514350" indent="-514350">
              <a:lnSpc>
                <a:spcPct val="80000"/>
              </a:lnSpc>
              <a:spcBef>
                <a:spcPts val="500"/>
              </a:spcBef>
              <a:buFontTx/>
              <a:buAutoNum type="arabicPeriod"/>
              <a:defRPr sz="2200"/>
            </a:pPr>
            <a:r>
              <a:t>进程P1从磁盘读取一条记录放入缓冲区Buff1，进程P2将buff1中的记录送到进程P3的接收区buff2，进程P3从buff2读取记录进行处理。用信号量机制实现3个进程的同步操作。</a:t>
            </a:r>
            <a:endParaRPr sz="2400"/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进程P1从磁盘读取一个数放入缓冲区Buff，如果是正数，由进程P2进行处理，否则由进程P3进行处理。用信号量机制实现3个进程的同步操作。</a:t>
            </a:r>
          </a:p>
          <a:p>
            <a:pPr marL="514350" indent="-514350">
              <a:spcBef>
                <a:spcPts val="500"/>
              </a:spcBef>
              <a:buFontTx/>
              <a:buAutoNum type="arabicPeriod"/>
              <a:defRPr sz="2400"/>
            </a:pPr>
            <a:r>
              <a:t>用信号量机制实现如图示前驱关系。</a:t>
            </a:r>
          </a:p>
        </p:txBody>
      </p:sp>
      <p:grpSp>
        <p:nvGrpSpPr>
          <p:cNvPr id="107" name="成组"/>
          <p:cNvGrpSpPr/>
          <p:nvPr/>
        </p:nvGrpSpPr>
        <p:grpSpPr>
          <a:xfrm>
            <a:off x="6591607" y="5569534"/>
            <a:ext cx="2222986" cy="1224136"/>
            <a:chOff x="0" y="0"/>
            <a:chExt cx="2222985" cy="1224135"/>
          </a:xfrm>
        </p:grpSpPr>
        <p:grpSp>
          <p:nvGrpSpPr>
            <p:cNvPr id="98" name="矩形 3"/>
            <p:cNvGrpSpPr/>
            <p:nvPr/>
          </p:nvGrpSpPr>
          <p:grpSpPr>
            <a:xfrm>
              <a:off x="1412895" y="386293"/>
              <a:ext cx="810091" cy="451550"/>
              <a:chOff x="0" y="0"/>
              <a:chExt cx="810089" cy="451548"/>
            </a:xfrm>
          </p:grpSpPr>
          <p:sp>
            <p:nvSpPr>
              <p:cNvPr id="96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7" name="A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101" name="矩形 6"/>
            <p:cNvGrpSpPr/>
            <p:nvPr/>
          </p:nvGrpSpPr>
          <p:grpSpPr>
            <a:xfrm>
              <a:off x="-1" y="0"/>
              <a:ext cx="810091" cy="451549"/>
              <a:chOff x="0" y="0"/>
              <a:chExt cx="810089" cy="451548"/>
            </a:xfrm>
          </p:grpSpPr>
          <p:sp>
            <p:nvSpPr>
              <p:cNvPr id="99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0" name="C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104" name="矩形 7"/>
            <p:cNvGrpSpPr/>
            <p:nvPr/>
          </p:nvGrpSpPr>
          <p:grpSpPr>
            <a:xfrm>
              <a:off x="-1" y="772586"/>
              <a:ext cx="810091" cy="451550"/>
              <a:chOff x="0" y="0"/>
              <a:chExt cx="810089" cy="451548"/>
            </a:xfrm>
          </p:grpSpPr>
          <p:sp>
            <p:nvSpPr>
              <p:cNvPr id="102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" name="D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05" name="直接连接符 24"/>
            <p:cNvSpPr/>
            <p:nvPr/>
          </p:nvSpPr>
          <p:spPr>
            <a:xfrm>
              <a:off x="789432" y="225774"/>
              <a:ext cx="605395" cy="321519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直接连接符 25"/>
            <p:cNvSpPr/>
            <p:nvPr/>
          </p:nvSpPr>
          <p:spPr>
            <a:xfrm flipV="1">
              <a:off x="787229" y="692230"/>
              <a:ext cx="609469" cy="30613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表格"/>
          <p:cNvGraphicFramePr/>
          <p:nvPr/>
        </p:nvGraphicFramePr>
        <p:xfrm>
          <a:off x="2915939" y="17589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不可能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sp>
        <p:nvSpPr>
          <p:cNvPr id="174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75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sp>
        <p:nvSpPr>
          <p:cNvPr id="176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177" name="S"/>
          <p:cNvSpPr txBox="1"/>
          <p:nvPr/>
        </p:nvSpPr>
        <p:spPr>
          <a:xfrm>
            <a:off x="2106929" y="2030729"/>
            <a:ext cx="214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</a:t>
            </a:r>
          </a:p>
        </p:txBody>
      </p:sp>
      <p:sp>
        <p:nvSpPr>
          <p:cNvPr id="178" name="注：+表示同向行人，-表示反向行人，下同。"/>
          <p:cNvSpPr txBox="1"/>
          <p:nvPr/>
        </p:nvSpPr>
        <p:spPr>
          <a:xfrm>
            <a:off x="2246319" y="5967730"/>
            <a:ext cx="4651362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注：+表示同向行人，-表示反向行人，下同。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表格"/>
          <p:cNvGraphicFramePr/>
          <p:nvPr/>
        </p:nvGraphicFramePr>
        <p:xfrm>
          <a:off x="2915939" y="17589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sp>
        <p:nvSpPr>
          <p:cNvPr id="181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82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sp>
        <p:nvSpPr>
          <p:cNvPr id="183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184" name="S"/>
          <p:cNvSpPr txBox="1"/>
          <p:nvPr/>
        </p:nvSpPr>
        <p:spPr>
          <a:xfrm>
            <a:off x="2106929" y="2030729"/>
            <a:ext cx="214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</a:t>
            </a:r>
          </a:p>
        </p:txBody>
      </p:sp>
      <p:graphicFrame>
        <p:nvGraphicFramePr>
          <p:cNvPr id="185" name="表格"/>
          <p:cNvGraphicFramePr/>
          <p:nvPr/>
        </p:nvGraphicFramePr>
        <p:xfrm>
          <a:off x="2915939" y="4637137"/>
          <a:ext cx="5172969" cy="143510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表格"/>
          <p:cNvGraphicFramePr/>
          <p:nvPr/>
        </p:nvGraphicFramePr>
        <p:xfrm>
          <a:off x="2915939" y="17589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  <p:sp>
        <p:nvSpPr>
          <p:cNvPr id="188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89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sp>
        <p:nvSpPr>
          <p:cNvPr id="190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191" name="S"/>
          <p:cNvSpPr txBox="1"/>
          <p:nvPr/>
        </p:nvSpPr>
        <p:spPr>
          <a:xfrm>
            <a:off x="2106929" y="2030729"/>
            <a:ext cx="214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</a:t>
            </a:r>
          </a:p>
        </p:txBody>
      </p:sp>
      <p:sp>
        <p:nvSpPr>
          <p:cNvPr id="192" name="上南段桥条件：…"/>
          <p:cNvSpPr txBox="1"/>
          <p:nvPr/>
        </p:nvSpPr>
        <p:spPr>
          <a:xfrm>
            <a:off x="436049" y="4570729"/>
            <a:ext cx="8271902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上南段桥条件：</a:t>
            </a:r>
          </a:p>
          <a:p>
            <a:r>
              <a:t>    1）互斥条件：ms=1;//即南段上无人</a:t>
            </a:r>
          </a:p>
          <a:p>
            <a:r>
              <a:t>    2）桥墩上人数：小于2；</a:t>
            </a:r>
          </a:p>
          <a:p>
            <a:r>
              <a:t>                             或者同方向2人,</a:t>
            </a:r>
          </a:p>
          <a:p>
            <a:r>
              <a:t>                             或者2人，但反方向的人数为1，且北段上0人或同向1人</a:t>
            </a:r>
          </a:p>
          <a:p>
            <a:r>
              <a:t>    3）由于要判断桥墩及北段桥上人数，因此要与反向行人上桥墩、上北段桥互斥</a:t>
            </a:r>
          </a:p>
        </p:txBody>
      </p:sp>
      <p:graphicFrame>
        <p:nvGraphicFramePr>
          <p:cNvPr id="193" name="表格"/>
          <p:cNvGraphicFramePr/>
          <p:nvPr/>
        </p:nvGraphicFramePr>
        <p:xfrm>
          <a:off x="2915939" y="3748137"/>
          <a:ext cx="5172969" cy="143510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分析：…"/>
          <p:cNvSpPr txBox="1"/>
          <p:nvPr/>
        </p:nvSpPr>
        <p:spPr>
          <a:xfrm>
            <a:off x="462143" y="1973580"/>
            <a:ext cx="8631211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分析：</a:t>
            </a:r>
          </a:p>
          <a:p>
            <a:r>
              <a:t>1、设置互斥信号量ms=1, mm=1, mn=1，分别实现南段、桥墩、北段互斥。</a:t>
            </a:r>
          </a:p>
          <a:p>
            <a:r>
              <a:t>      当北段桥上有人（mn=0），那么从南到北的行人无法上桥，与前述分析矛盾。</a:t>
            </a:r>
          </a:p>
          <a:p>
            <a:r>
              <a:t>由此可知，在不增加限制条件的前提下，无法实现行人过桥同步（即容易形成死锁）</a:t>
            </a:r>
          </a:p>
          <a:p>
            <a:endParaRPr/>
          </a:p>
          <a:p>
            <a:r>
              <a:t>2、为了同步行人过桥，可采取下列方案之一：</a:t>
            </a:r>
          </a:p>
          <a:p>
            <a:pPr lvl="1"/>
            <a:r>
              <a:t>1）限制整个桥上最多允许2人同时过桥</a:t>
            </a:r>
          </a:p>
          <a:p>
            <a:pPr lvl="1"/>
            <a:r>
              <a:t>2）桥墩上有反向行人时不允许上桥</a:t>
            </a:r>
          </a:p>
        </p:txBody>
      </p:sp>
      <p:sp>
        <p:nvSpPr>
          <p:cNvPr id="196" name="上南段桥条件：…"/>
          <p:cNvSpPr txBox="1"/>
          <p:nvPr/>
        </p:nvSpPr>
        <p:spPr>
          <a:xfrm>
            <a:off x="466645" y="367029"/>
            <a:ext cx="8210710" cy="13741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上南段桥条件：</a:t>
            </a:r>
          </a:p>
          <a:p>
            <a:r>
              <a:t>    1）互斥条件：上南段互斥，反向上北段互斥，上桥墩互斥 </a:t>
            </a:r>
          </a:p>
          <a:p>
            <a:r>
              <a:t>    2）同步条件：桥墩上人数为2，且反向人数为2，禁止上桥</a:t>
            </a:r>
          </a:p>
          <a:p>
            <a:r>
              <a:t>                          桥墩上人数为2，且反向人数为1，北段桥上反向1人，禁止上桥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采用第1种方案，即桥上最多允许2人过桥，设置资源信号量PN=2"/>
          <p:cNvSpPr txBox="1"/>
          <p:nvPr/>
        </p:nvSpPr>
        <p:spPr>
          <a:xfrm>
            <a:off x="256394" y="309879"/>
            <a:ext cx="6640896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采用第1种方案，即桥上最多允许2人过桥，设置资源信号量PN=2</a:t>
            </a:r>
          </a:p>
        </p:txBody>
      </p:sp>
      <p:sp>
        <p:nvSpPr>
          <p:cNvPr id="199" name="上南段桥条件：…"/>
          <p:cNvSpPr txBox="1"/>
          <p:nvPr/>
        </p:nvSpPr>
        <p:spPr>
          <a:xfrm>
            <a:off x="314245" y="3084830"/>
            <a:ext cx="2935943" cy="10566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上南段桥条件：</a:t>
            </a:r>
          </a:p>
          <a:p>
            <a:r>
              <a:t>    1）互斥条件：南段互斥 </a:t>
            </a:r>
          </a:p>
          <a:p>
            <a:r>
              <a:t>    2）同步条件：PN大于0</a:t>
            </a:r>
          </a:p>
        </p:txBody>
      </p:sp>
      <p:graphicFrame>
        <p:nvGraphicFramePr>
          <p:cNvPr id="200" name="表格"/>
          <p:cNvGraphicFramePr/>
          <p:nvPr/>
        </p:nvGraphicFramePr>
        <p:xfrm>
          <a:off x="1991866" y="1149350"/>
          <a:ext cx="5172968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03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graphicFrame>
        <p:nvGraphicFramePr>
          <p:cNvPr id="204" name="表格"/>
          <p:cNvGraphicFramePr/>
          <p:nvPr/>
        </p:nvGraphicFramePr>
        <p:xfrm>
          <a:off x="2915939" y="16573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05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206" name="M"/>
          <p:cNvSpPr txBox="1"/>
          <p:nvPr/>
        </p:nvSpPr>
        <p:spPr>
          <a:xfrm>
            <a:off x="2246629" y="1764029"/>
            <a:ext cx="266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</a:t>
            </a:r>
          </a:p>
        </p:txBody>
      </p:sp>
      <p:sp>
        <p:nvSpPr>
          <p:cNvPr id="207" name="下南段桥上桥墩，只需互斥即可：mm=1"/>
          <p:cNvSpPr txBox="1"/>
          <p:nvPr/>
        </p:nvSpPr>
        <p:spPr>
          <a:xfrm>
            <a:off x="862330" y="2995930"/>
            <a:ext cx="415241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下南段桥上桥墩，只需互斥即可：mm=1</a:t>
            </a:r>
          </a:p>
        </p:txBody>
      </p:sp>
      <p:graphicFrame>
        <p:nvGraphicFramePr>
          <p:cNvPr id="208" name="表格"/>
          <p:cNvGraphicFramePr/>
          <p:nvPr/>
        </p:nvGraphicFramePr>
        <p:xfrm>
          <a:off x="2890539" y="34861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09" name="N"/>
          <p:cNvSpPr txBox="1"/>
          <p:nvPr/>
        </p:nvSpPr>
        <p:spPr>
          <a:xfrm>
            <a:off x="2221229" y="3592829"/>
            <a:ext cx="2500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210" name="同样，下桥墩上北段桥，也只需互斥即可：mn=1"/>
          <p:cNvSpPr txBox="1"/>
          <p:nvPr/>
        </p:nvSpPr>
        <p:spPr>
          <a:xfrm>
            <a:off x="836930" y="4583429"/>
            <a:ext cx="50019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同样，下桥墩上北段桥，也只需互斥即可：mn=1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emaphore ms=1, mm=1, mn=1;…"/>
          <p:cNvSpPr txBox="1"/>
          <p:nvPr/>
        </p:nvSpPr>
        <p:spPr>
          <a:xfrm>
            <a:off x="2155683" y="297179"/>
            <a:ext cx="4832634" cy="626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semaphore ms=1, mm=1, mn=1;</a:t>
            </a:r>
          </a:p>
          <a:p>
            <a:r>
              <a:t>semaphore PN=2;</a:t>
            </a:r>
          </a:p>
          <a:p>
            <a:endParaRPr/>
          </a:p>
          <a:p>
            <a:r>
              <a:t>void StoN(){</a:t>
            </a:r>
          </a:p>
          <a:p>
            <a:r>
              <a:t>do{</a:t>
            </a:r>
          </a:p>
          <a:p>
            <a:r>
              <a:t>//上桥南段</a:t>
            </a:r>
          </a:p>
          <a:p>
            <a:r>
              <a:t>     wait(PN);</a:t>
            </a:r>
          </a:p>
          <a:p>
            <a:r>
              <a:t>     wait(ms);</a:t>
            </a:r>
          </a:p>
          <a:p>
            <a:r>
              <a:t>     cross the southern section of the bridge；</a:t>
            </a:r>
          </a:p>
          <a:p>
            <a:r>
              <a:t>//下桥南段，上桥墩</a:t>
            </a:r>
          </a:p>
          <a:p>
            <a:r>
              <a:t>    wait(mm);</a:t>
            </a:r>
          </a:p>
          <a:p>
            <a:r>
              <a:t>    On the bridge pier；</a:t>
            </a:r>
          </a:p>
          <a:p>
            <a:r>
              <a:t>    signal(ms);</a:t>
            </a:r>
          </a:p>
          <a:p>
            <a:r>
              <a:t>//下桥墩，上桥北段</a:t>
            </a:r>
          </a:p>
          <a:p>
            <a:r>
              <a:t>    wait(mn);</a:t>
            </a:r>
          </a:p>
          <a:p>
            <a:r>
              <a:t>    cross the northern section of the bridge;</a:t>
            </a:r>
          </a:p>
          <a:p>
            <a:r>
              <a:t>    signal(mm);</a:t>
            </a:r>
          </a:p>
          <a:p>
            <a:r>
              <a:t>//下桥</a:t>
            </a:r>
          </a:p>
          <a:p>
            <a:r>
              <a:t>    signal(mn);</a:t>
            </a:r>
          </a:p>
          <a:p>
            <a:r>
              <a:t>    signal(PN);</a:t>
            </a:r>
          </a:p>
          <a:p>
            <a:r>
              <a:t>}while(1)</a:t>
            </a:r>
          </a:p>
          <a:p>
            <a: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采用方案2：桥墩上有反向行人时不允许上桥"/>
          <p:cNvSpPr txBox="1"/>
          <p:nvPr/>
        </p:nvSpPr>
        <p:spPr>
          <a:xfrm>
            <a:off x="360680" y="163830"/>
            <a:ext cx="4567422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采用方案2：桥墩上有反向行人时不允许上桥</a:t>
            </a:r>
          </a:p>
        </p:txBody>
      </p:sp>
      <p:sp>
        <p:nvSpPr>
          <p:cNvPr id="215" name="分析：（StoN）"/>
          <p:cNvSpPr txBox="1"/>
          <p:nvPr/>
        </p:nvSpPr>
        <p:spPr>
          <a:xfrm>
            <a:off x="369820" y="621030"/>
            <a:ext cx="1716284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分析：（StoN）</a:t>
            </a:r>
          </a:p>
        </p:txBody>
      </p:sp>
      <p:graphicFrame>
        <p:nvGraphicFramePr>
          <p:cNvPr id="216" name="表格"/>
          <p:cNvGraphicFramePr/>
          <p:nvPr/>
        </p:nvGraphicFramePr>
        <p:xfrm>
          <a:off x="185439" y="132080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9186"/>
                <a:gridCol w="857721"/>
                <a:gridCol w="878755"/>
                <a:gridCol w="1186829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不可能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graphicFrame>
        <p:nvGraphicFramePr>
          <p:cNvPr id="217" name="表格"/>
          <p:cNvGraphicFramePr/>
          <p:nvPr/>
        </p:nvGraphicFramePr>
        <p:xfrm>
          <a:off x="5113039" y="132080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9186"/>
                <a:gridCol w="857721"/>
                <a:gridCol w="878755"/>
                <a:gridCol w="1186829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不可能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18" name="箭头"/>
          <p:cNvSpPr/>
          <p:nvPr/>
        </p:nvSpPr>
        <p:spPr>
          <a:xfrm>
            <a:off x="4095551" y="3191048"/>
            <a:ext cx="978298" cy="475904"/>
          </a:xfrm>
          <a:prstGeom prst="rightArrow">
            <a:avLst>
              <a:gd name="adj1" fmla="val 26259"/>
              <a:gd name="adj2" fmla="val 9603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表格"/>
          <p:cNvGraphicFramePr/>
          <p:nvPr/>
        </p:nvGraphicFramePr>
        <p:xfrm>
          <a:off x="5487510" y="13144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9186"/>
                <a:gridCol w="857721"/>
                <a:gridCol w="878755"/>
                <a:gridCol w="892299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21" name="箭头"/>
          <p:cNvSpPr/>
          <p:nvPr/>
        </p:nvSpPr>
        <p:spPr>
          <a:xfrm>
            <a:off x="4357116" y="3191048"/>
            <a:ext cx="978298" cy="475904"/>
          </a:xfrm>
          <a:prstGeom prst="rightArrow">
            <a:avLst>
              <a:gd name="adj1" fmla="val 26259"/>
              <a:gd name="adj2" fmla="val 9603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graphicFrame>
        <p:nvGraphicFramePr>
          <p:cNvPr id="222" name="表格"/>
          <p:cNvGraphicFramePr/>
          <p:nvPr/>
        </p:nvGraphicFramePr>
        <p:xfrm>
          <a:off x="286177" y="132080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9186"/>
                <a:gridCol w="857721"/>
                <a:gridCol w="878755"/>
                <a:gridCol w="1186829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不可能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 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>
                    <a:solidFill>
                      <a:schemeClr val="accent6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-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分析：（StoN）…"/>
          <p:cNvSpPr txBox="1"/>
          <p:nvPr/>
        </p:nvSpPr>
        <p:spPr>
          <a:xfrm>
            <a:off x="455886" y="640080"/>
            <a:ext cx="8551179" cy="189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分析：（StoN）</a:t>
            </a:r>
          </a:p>
          <a:p>
            <a:r>
              <a:t>    设置互斥信号量ms=1，实现上桥南段互斥；</a:t>
            </a:r>
          </a:p>
          <a:p>
            <a:r>
              <a:t>    设置互斥信号量mnc=1，当有反向行人上桥墩时置0，阻塞由南往北的行人上桥；</a:t>
            </a:r>
          </a:p>
          <a:p>
            <a:r>
              <a:t>    设置资源信号量PN=4，最多允许4人上桥；</a:t>
            </a:r>
          </a:p>
          <a:p>
            <a:endParaRPr/>
          </a:p>
        </p:txBody>
      </p:sp>
      <p:sp>
        <p:nvSpPr>
          <p:cNvPr id="225" name="上南段桥条件：…"/>
          <p:cNvSpPr txBox="1"/>
          <p:nvPr/>
        </p:nvSpPr>
        <p:spPr>
          <a:xfrm>
            <a:off x="441245" y="2411730"/>
            <a:ext cx="3668401" cy="10566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上南段桥条件：</a:t>
            </a:r>
          </a:p>
          <a:p>
            <a:r>
              <a:t>    1）互斥条件：ms=1，mnc=1； </a:t>
            </a:r>
          </a:p>
          <a:p>
            <a:r>
              <a:t>    2）同步条件：PN大于0；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emaphore m:=1;…"/>
          <p:cNvSpPr txBox="1"/>
          <p:nvPr/>
        </p:nvSpPr>
        <p:spPr>
          <a:xfrm>
            <a:off x="1344930" y="633729"/>
            <a:ext cx="2853641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semaphore m:=1;</a:t>
            </a:r>
          </a:p>
          <a:p>
            <a:endParaRPr/>
          </a:p>
          <a:p>
            <a:r>
              <a:t>void StoN(){</a:t>
            </a:r>
          </a:p>
          <a:p>
            <a:r>
              <a:t>do{</a:t>
            </a:r>
          </a:p>
          <a:p>
            <a:r>
              <a:t>    wait(m);</a:t>
            </a:r>
          </a:p>
          <a:p>
            <a:r>
              <a:t>    cross the bridge;</a:t>
            </a:r>
          </a:p>
          <a:p>
            <a:r>
              <a:t>    signal(m);</a:t>
            </a:r>
          </a:p>
          <a:p>
            <a:r>
              <a:t>}while(1);</a:t>
            </a:r>
          </a:p>
          <a:p>
            <a:r>
              <a:t>} </a:t>
            </a:r>
          </a:p>
          <a:p>
            <a:endParaRPr/>
          </a:p>
          <a:p>
            <a:r>
              <a:t>void NtoS(){</a:t>
            </a:r>
          </a:p>
          <a:p>
            <a:r>
              <a:t>do{</a:t>
            </a:r>
          </a:p>
          <a:p>
            <a:r>
              <a:t>    wait(m);</a:t>
            </a:r>
          </a:p>
          <a:p>
            <a:r>
              <a:t>    cross the bridge;</a:t>
            </a:r>
          </a:p>
          <a:p>
            <a:r>
              <a:t>    signal(m);</a:t>
            </a:r>
          </a:p>
          <a:p>
            <a:r>
              <a:t>}while(1);</a:t>
            </a:r>
          </a:p>
          <a:p>
            <a:r>
              <a:t>}</a:t>
            </a:r>
          </a:p>
        </p:txBody>
      </p:sp>
      <p:sp>
        <p:nvSpPr>
          <p:cNvPr id="110" name="1、"/>
          <p:cNvSpPr txBox="1"/>
          <p:nvPr/>
        </p:nvSpPr>
        <p:spPr>
          <a:xfrm>
            <a:off x="786130" y="316230"/>
            <a:ext cx="452622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1、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228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graphicFrame>
        <p:nvGraphicFramePr>
          <p:cNvPr id="229" name="表格"/>
          <p:cNvGraphicFramePr/>
          <p:nvPr/>
        </p:nvGraphicFramePr>
        <p:xfrm>
          <a:off x="2915939" y="16573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++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30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231" name="M"/>
          <p:cNvSpPr txBox="1"/>
          <p:nvPr/>
        </p:nvSpPr>
        <p:spPr>
          <a:xfrm>
            <a:off x="2246629" y="1764029"/>
            <a:ext cx="26632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M</a:t>
            </a:r>
          </a:p>
        </p:txBody>
      </p:sp>
      <p:sp>
        <p:nvSpPr>
          <p:cNvPr id="232" name="下南段桥上桥墩（设置互斥信号量mm=1，资源信号量MPN=2）…"/>
          <p:cNvSpPr txBox="1"/>
          <p:nvPr/>
        </p:nvSpPr>
        <p:spPr>
          <a:xfrm>
            <a:off x="853859" y="3247930"/>
            <a:ext cx="6496792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下南段桥上桥墩（设置互斥信号量mm=1，资源信号量MPN=2）</a:t>
            </a:r>
          </a:p>
          <a:p>
            <a:r>
              <a:t>1）互斥：mm=1</a:t>
            </a:r>
          </a:p>
          <a:p>
            <a:r>
              <a:t>2）同步：MPN大于0；</a:t>
            </a:r>
          </a:p>
        </p:txBody>
      </p:sp>
      <p:graphicFrame>
        <p:nvGraphicFramePr>
          <p:cNvPr id="233" name="表格"/>
          <p:cNvGraphicFramePr/>
          <p:nvPr/>
        </p:nvGraphicFramePr>
        <p:xfrm>
          <a:off x="2903239" y="4682301"/>
          <a:ext cx="5172969" cy="143510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N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234" name="N"/>
          <p:cNvSpPr txBox="1"/>
          <p:nvPr/>
        </p:nvSpPr>
        <p:spPr>
          <a:xfrm>
            <a:off x="2233929" y="4788981"/>
            <a:ext cx="25003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</a:t>
            </a:r>
          </a:p>
        </p:txBody>
      </p:sp>
      <p:sp>
        <p:nvSpPr>
          <p:cNvPr id="235" name="下桥墩上北段桥，互斥即可，设置互斥信号量mn=1"/>
          <p:cNvSpPr txBox="1"/>
          <p:nvPr/>
        </p:nvSpPr>
        <p:spPr>
          <a:xfrm>
            <a:off x="849630" y="6031229"/>
            <a:ext cx="523056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下桥墩上北段桥，互斥即可，设置互斥信号量mn=1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emaphore ms=1, mm=1, mn=1;…"/>
          <p:cNvSpPr txBox="1"/>
          <p:nvPr/>
        </p:nvSpPr>
        <p:spPr>
          <a:xfrm>
            <a:off x="2163583" y="208279"/>
            <a:ext cx="5011005" cy="644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semaphore ms=1, mm=1, mn=1;</a:t>
            </a:r>
          </a:p>
          <a:p>
            <a:pPr>
              <a:defRPr sz="1400"/>
            </a:pPr>
            <a:r>
              <a:t>semaphore mnc=1，msc=1;//开关信号量，实现反向行人互斥</a:t>
            </a:r>
          </a:p>
          <a:p>
            <a:pPr>
              <a:defRPr sz="1400"/>
            </a:pPr>
            <a:r>
              <a:t>semaphore PN=4，MPN=2；//source semaphore</a:t>
            </a:r>
          </a:p>
          <a:p>
            <a:pPr>
              <a:defRPr sz="1400"/>
            </a:pPr>
            <a:r>
              <a:t>int </a:t>
            </a:r>
          </a:p>
          <a:p>
            <a:pPr>
              <a:defRPr sz="1400"/>
            </a:pPr>
            <a:r>
              <a:t>void StoN(){</a:t>
            </a:r>
          </a:p>
          <a:p>
            <a:pPr>
              <a:defRPr sz="1400"/>
            </a:pPr>
            <a:r>
              <a:t>do{</a:t>
            </a:r>
          </a:p>
          <a:p>
            <a:pPr>
              <a:defRPr sz="1400"/>
            </a:pPr>
            <a:r>
              <a:t>//上桥南段</a:t>
            </a:r>
          </a:p>
          <a:p>
            <a:pPr>
              <a:defRPr sz="1400"/>
            </a:pPr>
            <a:r>
              <a:t>     swait(PN,1,1);</a:t>
            </a:r>
          </a:p>
          <a:p>
            <a:pPr>
              <a:defRPr sz="1400"/>
            </a:pPr>
            <a:r>
              <a:t>     swait(mnc,1,0);//允许同向行人连续上桥</a:t>
            </a:r>
          </a:p>
          <a:p>
            <a:pPr>
              <a:defRPr sz="1400"/>
            </a:pPr>
            <a:r>
              <a:t>     swait(ms,1,1);//南段互斥</a:t>
            </a:r>
          </a:p>
          <a:p>
            <a:pPr>
              <a:defRPr sz="1400"/>
            </a:pPr>
            <a:r>
              <a:t>    cross the southern section of the bridge；</a:t>
            </a:r>
          </a:p>
          <a:p>
            <a:pPr>
              <a:defRPr sz="1400"/>
            </a:pPr>
            <a:r>
              <a:t>//下桥南段，上桥墩</a:t>
            </a:r>
          </a:p>
          <a:p>
            <a:pPr>
              <a:defRPr sz="1400"/>
            </a:pPr>
            <a:r>
              <a:t>    swait(MPN,1,1);</a:t>
            </a:r>
          </a:p>
          <a:p>
            <a:pPr>
              <a:defRPr sz="1400"/>
            </a:pPr>
            <a:r>
              <a:t>    swait(mm,1,1);//桥墩互斥</a:t>
            </a:r>
          </a:p>
          <a:p>
            <a:pPr>
              <a:defRPr sz="1400"/>
            </a:pPr>
            <a:r>
              <a:t>    swait(msc,1,1);//禁止反向行人上桥</a:t>
            </a:r>
          </a:p>
          <a:p>
            <a:pPr>
              <a:defRPr sz="1400"/>
            </a:pPr>
            <a:r>
              <a:t>    On the bridge pier;</a:t>
            </a:r>
          </a:p>
          <a:p>
            <a:pPr>
              <a:defRPr sz="1400"/>
            </a:pPr>
            <a:r>
              <a:t>     ssignal(ms,1);</a:t>
            </a:r>
          </a:p>
          <a:p>
            <a:pPr>
              <a:defRPr sz="1400"/>
            </a:pPr>
            <a:r>
              <a:t>//下桥墩，上桥北段</a:t>
            </a:r>
          </a:p>
          <a:p>
            <a:pPr>
              <a:defRPr sz="1400"/>
            </a:pPr>
            <a:r>
              <a:t>    swait(mn,1,1);//北段互斥</a:t>
            </a:r>
          </a:p>
          <a:p>
            <a:pPr>
              <a:defRPr sz="1400"/>
            </a:pPr>
            <a:r>
              <a:t>    ssignal(mm,1);</a:t>
            </a:r>
          </a:p>
          <a:p>
            <a:pPr>
              <a:defRPr sz="1400"/>
            </a:pPr>
            <a:r>
              <a:t>    ssignal(MPN,1);</a:t>
            </a:r>
          </a:p>
          <a:p>
            <a:pPr>
              <a:defRPr sz="1400"/>
            </a:pPr>
            <a:r>
              <a:t>    ssignal(msc,1);//允许反向行人上桥</a:t>
            </a:r>
          </a:p>
          <a:p>
            <a:pPr>
              <a:defRPr sz="1400"/>
            </a:pPr>
            <a:r>
              <a:t>    cross the northern section of the bridge;</a:t>
            </a:r>
          </a:p>
          <a:p>
            <a:pPr>
              <a:defRPr sz="1400"/>
            </a:pPr>
            <a:r>
              <a:t>//下桥</a:t>
            </a:r>
          </a:p>
          <a:p>
            <a:pPr>
              <a:defRPr sz="1400"/>
            </a:pPr>
            <a:r>
              <a:t>    ssignal(mn,1);</a:t>
            </a:r>
          </a:p>
          <a:p>
            <a:pPr>
              <a:defRPr sz="1400"/>
            </a:pPr>
            <a:r>
              <a:t>    ssignal(PN,1);</a:t>
            </a:r>
          </a:p>
          <a:p>
            <a:pPr>
              <a:defRPr sz="1400"/>
            </a:pPr>
            <a:r>
              <a:t>}while(1)</a:t>
            </a:r>
          </a:p>
          <a:p>
            <a:pPr>
              <a:defRPr sz="14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emaphore m=1,ms=1,mn=1;…"/>
          <p:cNvSpPr txBox="1"/>
          <p:nvPr/>
        </p:nvSpPr>
        <p:spPr>
          <a:xfrm>
            <a:off x="697230" y="1249680"/>
            <a:ext cx="3813173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semaphore m=1,ms=1,mn=1;</a:t>
            </a:r>
          </a:p>
          <a:p>
            <a:r>
              <a:t>int scount=0,ncount=0;</a:t>
            </a:r>
          </a:p>
          <a:p>
            <a:endParaRPr/>
          </a:p>
          <a:p>
            <a:r>
              <a:t>void StoN(){</a:t>
            </a:r>
          </a:p>
          <a:p>
            <a:r>
              <a:t>do{</a:t>
            </a:r>
          </a:p>
          <a:p>
            <a:r>
              <a:t>    wait(ms);</a:t>
            </a:r>
          </a:p>
          <a:p>
            <a:r>
              <a:t>    if (scount==0)  wait(m);</a:t>
            </a:r>
          </a:p>
          <a:p>
            <a:r>
              <a:t>     scount=scount+1;</a:t>
            </a:r>
          </a:p>
          <a:p>
            <a:r>
              <a:t>    signal(ms);   </a:t>
            </a:r>
          </a:p>
          <a:p>
            <a:r>
              <a:t>    cross the bridge;</a:t>
            </a:r>
          </a:p>
          <a:p>
            <a:r>
              <a:t>    wait(ms); </a:t>
            </a:r>
          </a:p>
          <a:p>
            <a:r>
              <a:t>    scount=scount-1;</a:t>
            </a:r>
          </a:p>
          <a:p>
            <a:r>
              <a:t>    if (scount==0) signal(m);  </a:t>
            </a:r>
          </a:p>
          <a:p>
            <a:r>
              <a:t>    signal(ms);</a:t>
            </a:r>
          </a:p>
          <a:p>
            <a:r>
              <a:t>}while(1);</a:t>
            </a:r>
          </a:p>
          <a:p>
            <a:r>
              <a:t>}</a:t>
            </a:r>
          </a:p>
        </p:txBody>
      </p:sp>
      <p:sp>
        <p:nvSpPr>
          <p:cNvPr id="113" name="void NtoS(){…"/>
          <p:cNvSpPr txBox="1"/>
          <p:nvPr/>
        </p:nvSpPr>
        <p:spPr>
          <a:xfrm>
            <a:off x="4659630" y="2106929"/>
            <a:ext cx="3813173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void NtoS(){</a:t>
            </a:r>
          </a:p>
          <a:p>
            <a:r>
              <a:t>do{</a:t>
            </a:r>
          </a:p>
          <a:p>
            <a:r>
              <a:t>    wait(mn);</a:t>
            </a:r>
          </a:p>
          <a:p>
            <a:r>
              <a:t>    if (ncount==0)  wait(m);</a:t>
            </a:r>
          </a:p>
          <a:p>
            <a:r>
              <a:t>     ncount=ncount+1;</a:t>
            </a:r>
          </a:p>
          <a:p>
            <a:r>
              <a:t>    signal(mn);   </a:t>
            </a:r>
          </a:p>
          <a:p>
            <a:r>
              <a:t>    cross the bridge;</a:t>
            </a:r>
          </a:p>
          <a:p>
            <a:r>
              <a:t>    wait(mn); </a:t>
            </a:r>
          </a:p>
          <a:p>
            <a:r>
              <a:t>    ncount=ncount-1;</a:t>
            </a:r>
          </a:p>
          <a:p>
            <a:r>
              <a:t>    if (ncount==0) signal(m);  </a:t>
            </a:r>
          </a:p>
          <a:p>
            <a:r>
              <a:t>    signal(mn);</a:t>
            </a:r>
          </a:p>
          <a:p>
            <a:r>
              <a:t>}while(1);</a:t>
            </a:r>
          </a:p>
          <a:p>
            <a:r>
              <a:t>}</a:t>
            </a:r>
          </a:p>
        </p:txBody>
      </p:sp>
      <p:sp>
        <p:nvSpPr>
          <p:cNvPr id="114" name="2、"/>
          <p:cNvSpPr txBox="1"/>
          <p:nvPr/>
        </p:nvSpPr>
        <p:spPr>
          <a:xfrm>
            <a:off x="786130" y="316229"/>
            <a:ext cx="4526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2、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emaphore m=1,ms=1,mn=1,LS=5,LN=5;…"/>
          <p:cNvSpPr txBox="1"/>
          <p:nvPr/>
        </p:nvSpPr>
        <p:spPr>
          <a:xfrm>
            <a:off x="224849" y="532129"/>
            <a:ext cx="4942630" cy="622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semaphore m=1,ms=1,mn=1,LS=5,LN=5;</a:t>
            </a:r>
          </a:p>
          <a:p>
            <a:r>
              <a:t>int scount=0,ncount=0,c=0;</a:t>
            </a:r>
          </a:p>
          <a:p>
            <a:endParaRPr/>
          </a:p>
          <a:p>
            <a:r>
              <a:t>void StoN(){</a:t>
            </a:r>
          </a:p>
          <a:p>
            <a:r>
              <a:t>do{</a:t>
            </a:r>
          </a:p>
          <a:p>
            <a:r>
              <a:t>   wait(LS);</a:t>
            </a:r>
          </a:p>
          <a:p>
            <a:r>
              <a:t>   wait(ms);</a:t>
            </a:r>
          </a:p>
          <a:p>
            <a:r>
              <a:t>   if (scount==0) wait(m);</a:t>
            </a:r>
          </a:p>
          <a:p>
            <a:r>
              <a:t>   scount=scount+1;c=c+1;</a:t>
            </a:r>
          </a:p>
          <a:p>
            <a:r>
              <a:t>   signal(ms);</a:t>
            </a:r>
          </a:p>
          <a:p>
            <a:endParaRPr/>
          </a:p>
          <a:p>
            <a:r>
              <a:t>   cross the bridge;</a:t>
            </a:r>
          </a:p>
          <a:p>
            <a:endParaRPr/>
          </a:p>
          <a:p>
            <a:r>
              <a:t>   wait(ms)</a:t>
            </a:r>
          </a:p>
          <a:p>
            <a:r>
              <a:t>   scount=scount-1;</a:t>
            </a:r>
          </a:p>
          <a:p>
            <a:r>
              <a:t>   if (scount==0) {</a:t>
            </a:r>
          </a:p>
          <a:p>
            <a:r>
              <a:t>       signal(LS,c);</a:t>
            </a:r>
          </a:p>
          <a:p>
            <a:r>
              <a:t>       c=0;</a:t>
            </a:r>
          </a:p>
          <a:p>
            <a:r>
              <a:t>       signal(m);</a:t>
            </a:r>
          </a:p>
          <a:p>
            <a:r>
              <a:t>   }</a:t>
            </a:r>
          </a:p>
          <a:p>
            <a:r>
              <a:t>   signal(ms)</a:t>
            </a:r>
          </a:p>
          <a:p>
            <a:r>
              <a:t> }while(1);</a:t>
            </a:r>
          </a:p>
          <a:p>
            <a:r>
              <a:t>}</a:t>
            </a:r>
          </a:p>
        </p:txBody>
      </p:sp>
      <p:sp>
        <p:nvSpPr>
          <p:cNvPr id="117" name="void NtoS(){…"/>
          <p:cNvSpPr txBox="1"/>
          <p:nvPr/>
        </p:nvSpPr>
        <p:spPr>
          <a:xfrm>
            <a:off x="5231129" y="1167129"/>
            <a:ext cx="3813174" cy="542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void NtoS(){</a:t>
            </a:r>
          </a:p>
          <a:p>
            <a:r>
              <a:t>do{</a:t>
            </a:r>
          </a:p>
          <a:p>
            <a:r>
              <a:t>   wait(LN);</a:t>
            </a:r>
          </a:p>
          <a:p>
            <a:r>
              <a:t>   wait(mn);</a:t>
            </a:r>
          </a:p>
          <a:p>
            <a:r>
              <a:t>   if (ncount==0) wait(m);</a:t>
            </a:r>
          </a:p>
          <a:p>
            <a:r>
              <a:t>   ncount=ncount+1;c=c+1;</a:t>
            </a:r>
          </a:p>
          <a:p>
            <a:r>
              <a:t>   signal(mn);</a:t>
            </a:r>
          </a:p>
          <a:p>
            <a:endParaRPr/>
          </a:p>
          <a:p>
            <a:r>
              <a:t>   cross the bridge;</a:t>
            </a:r>
          </a:p>
          <a:p>
            <a:endParaRPr/>
          </a:p>
          <a:p>
            <a:r>
              <a:t>   wait(mm)</a:t>
            </a:r>
          </a:p>
          <a:p>
            <a:r>
              <a:t>   ncount=ncount-1;</a:t>
            </a:r>
          </a:p>
          <a:p>
            <a:r>
              <a:t>   if (cnount==0) {</a:t>
            </a:r>
          </a:p>
          <a:p>
            <a:r>
              <a:t>      signal(LN,c);</a:t>
            </a:r>
          </a:p>
          <a:p>
            <a:r>
              <a:t>       c=0;</a:t>
            </a:r>
          </a:p>
          <a:p>
            <a:r>
              <a:t>      signal(m);</a:t>
            </a:r>
          </a:p>
          <a:p>
            <a:r>
              <a:t>   }</a:t>
            </a:r>
          </a:p>
          <a:p>
            <a:r>
              <a:t>   signal(mn);</a:t>
            </a:r>
          </a:p>
          <a:p>
            <a:r>
              <a:t>}while(1);</a:t>
            </a:r>
          </a:p>
          <a:p>
            <a:r>
              <a:t>}</a:t>
            </a:r>
          </a:p>
        </p:txBody>
      </p:sp>
      <p:sp>
        <p:nvSpPr>
          <p:cNvPr id="118" name="3、"/>
          <p:cNvSpPr txBox="1"/>
          <p:nvPr/>
        </p:nvSpPr>
        <p:spPr>
          <a:xfrm>
            <a:off x="303530" y="100329"/>
            <a:ext cx="4526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emaphore m1=1,m2=1;…"/>
          <p:cNvSpPr txBox="1"/>
          <p:nvPr/>
        </p:nvSpPr>
        <p:spPr>
          <a:xfrm>
            <a:off x="224849" y="532129"/>
            <a:ext cx="3558727" cy="39395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semaphore m1=1,m2=1;</a:t>
            </a:r>
          </a:p>
          <a:p>
            <a:r>
              <a:t>semaphore b1e=1，b1f=0;</a:t>
            </a:r>
          </a:p>
          <a:p>
            <a:r>
              <a:t>semaphore b2e=1，b2f=0;</a:t>
            </a:r>
          </a:p>
          <a:p>
            <a:r>
              <a:t>item b1,b2,x, y;</a:t>
            </a:r>
          </a:p>
          <a:p>
            <a:r>
              <a:t>void P1(){</a:t>
            </a:r>
          </a:p>
          <a:p>
            <a:r>
              <a:t>do{</a:t>
            </a:r>
          </a:p>
          <a:p>
            <a:r>
              <a:t>   read a record from disc to x;</a:t>
            </a:r>
          </a:p>
          <a:p>
            <a:r>
              <a:t>   wait(b1e);</a:t>
            </a:r>
          </a:p>
          <a:p>
            <a:r>
              <a:t>   wait(m1);</a:t>
            </a:r>
          </a:p>
          <a:p>
            <a:r>
              <a:t>   b1=x;</a:t>
            </a:r>
          </a:p>
          <a:p>
            <a:r>
              <a:t>   signal(m1);</a:t>
            </a:r>
          </a:p>
          <a:p>
            <a:r>
              <a:t>   signal(b1f);</a:t>
            </a:r>
          </a:p>
          <a:p>
            <a:r>
              <a:t> }while(1);</a:t>
            </a:r>
          </a:p>
          <a:p>
            <a:r>
              <a:t>}</a:t>
            </a:r>
          </a:p>
        </p:txBody>
      </p:sp>
      <p:sp>
        <p:nvSpPr>
          <p:cNvPr id="121" name="4、"/>
          <p:cNvSpPr txBox="1"/>
          <p:nvPr/>
        </p:nvSpPr>
        <p:spPr>
          <a:xfrm>
            <a:off x="303530" y="100329"/>
            <a:ext cx="4526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4、</a:t>
            </a:r>
          </a:p>
        </p:txBody>
      </p:sp>
      <p:sp>
        <p:nvSpPr>
          <p:cNvPr id="122" name="void P3(){…"/>
          <p:cNvSpPr txBox="1"/>
          <p:nvPr/>
        </p:nvSpPr>
        <p:spPr>
          <a:xfrm>
            <a:off x="6765126" y="532129"/>
            <a:ext cx="1600955" cy="27711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void P3(){</a:t>
            </a:r>
          </a:p>
          <a:p>
            <a:r>
              <a:t>do{</a:t>
            </a:r>
          </a:p>
          <a:p>
            <a:r>
              <a:t>   wait(b2f);</a:t>
            </a:r>
          </a:p>
          <a:p>
            <a:r>
              <a:t>   wait(m2);</a:t>
            </a:r>
          </a:p>
          <a:p>
            <a:r>
              <a:t>   y=b2;</a:t>
            </a:r>
          </a:p>
          <a:p>
            <a:r>
              <a:t>   signal(m2);</a:t>
            </a:r>
          </a:p>
          <a:p>
            <a:r>
              <a:t>   signal(b2e);</a:t>
            </a:r>
          </a:p>
          <a:p>
            <a:r>
              <a:t>   process y;</a:t>
            </a:r>
          </a:p>
          <a:p>
            <a:r>
              <a:t> }while(1);</a:t>
            </a:r>
          </a:p>
          <a:p>
            <a:r>
              <a:t>}</a:t>
            </a:r>
          </a:p>
        </p:txBody>
      </p:sp>
      <p:sp>
        <p:nvSpPr>
          <p:cNvPr id="123" name="void P2(){…"/>
          <p:cNvSpPr txBox="1"/>
          <p:nvPr/>
        </p:nvSpPr>
        <p:spPr>
          <a:xfrm>
            <a:off x="4473874" y="455929"/>
            <a:ext cx="1600955" cy="383794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void P2(){</a:t>
            </a:r>
          </a:p>
          <a:p>
            <a:r>
              <a:t>do{</a:t>
            </a:r>
          </a:p>
          <a:p>
            <a:r>
              <a:t>  </a:t>
            </a:r>
          </a:p>
          <a:p>
            <a:r>
              <a:t>   wait(b1f);</a:t>
            </a:r>
          </a:p>
          <a:p>
            <a:r>
              <a:t>   wait(b2e)</a:t>
            </a:r>
          </a:p>
          <a:p>
            <a:r>
              <a:t>   wait(m1);</a:t>
            </a:r>
          </a:p>
          <a:p>
            <a:r>
              <a:t>   wait(m2);</a:t>
            </a:r>
          </a:p>
          <a:p>
            <a:r>
              <a:t>   b2=b1;</a:t>
            </a:r>
          </a:p>
          <a:p>
            <a:r>
              <a:t>   signal(m1);</a:t>
            </a:r>
          </a:p>
          <a:p>
            <a:r>
              <a:t>   signal(m2);</a:t>
            </a:r>
          </a:p>
          <a:p>
            <a:r>
              <a:t>   signal(b1e);</a:t>
            </a:r>
          </a:p>
          <a:p>
            <a:r>
              <a:t>   signal(b2f);</a:t>
            </a:r>
          </a:p>
          <a:p>
            <a:r>
              <a:t> }while(1);</a:t>
            </a:r>
          </a:p>
          <a:p>
            <a:r>
              <a:t>}</a:t>
            </a:r>
          </a:p>
        </p:txBody>
      </p:sp>
      <p:sp>
        <p:nvSpPr>
          <p:cNvPr id="124" name="b1"/>
          <p:cNvSpPr/>
          <p:nvPr/>
        </p:nvSpPr>
        <p:spPr>
          <a:xfrm>
            <a:off x="2438400" y="5534659"/>
            <a:ext cx="1270000" cy="3835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b1</a:t>
            </a:r>
          </a:p>
        </p:txBody>
      </p:sp>
      <p:sp>
        <p:nvSpPr>
          <p:cNvPr id="125" name="b2"/>
          <p:cNvSpPr/>
          <p:nvPr/>
        </p:nvSpPr>
        <p:spPr>
          <a:xfrm>
            <a:off x="5041900" y="5534659"/>
            <a:ext cx="1270000" cy="3835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b2</a:t>
            </a:r>
          </a:p>
        </p:txBody>
      </p:sp>
      <p:sp>
        <p:nvSpPr>
          <p:cNvPr id="126" name="p1"/>
          <p:cNvSpPr txBox="1"/>
          <p:nvPr/>
        </p:nvSpPr>
        <p:spPr>
          <a:xfrm>
            <a:off x="1548130" y="5214619"/>
            <a:ext cx="3513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p1</a:t>
            </a:r>
          </a:p>
        </p:txBody>
      </p:sp>
      <p:sp>
        <p:nvSpPr>
          <p:cNvPr id="127" name="p2"/>
          <p:cNvSpPr txBox="1"/>
          <p:nvPr/>
        </p:nvSpPr>
        <p:spPr>
          <a:xfrm>
            <a:off x="4100830" y="5214619"/>
            <a:ext cx="3513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p2</a:t>
            </a:r>
          </a:p>
        </p:txBody>
      </p:sp>
      <p:sp>
        <p:nvSpPr>
          <p:cNvPr id="128" name="p3"/>
          <p:cNvSpPr txBox="1"/>
          <p:nvPr/>
        </p:nvSpPr>
        <p:spPr>
          <a:xfrm>
            <a:off x="6653530" y="5214619"/>
            <a:ext cx="35138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p3</a:t>
            </a:r>
          </a:p>
        </p:txBody>
      </p:sp>
      <p:sp>
        <p:nvSpPr>
          <p:cNvPr id="129" name="箭头"/>
          <p:cNvSpPr/>
          <p:nvPr/>
        </p:nvSpPr>
        <p:spPr>
          <a:xfrm>
            <a:off x="3771899" y="5560059"/>
            <a:ext cx="1187042" cy="332741"/>
          </a:xfrm>
          <a:prstGeom prst="rightArrow">
            <a:avLst>
              <a:gd name="adj1" fmla="val 31935"/>
              <a:gd name="adj2" fmla="val 1291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箭头"/>
          <p:cNvSpPr/>
          <p:nvPr/>
        </p:nvSpPr>
        <p:spPr>
          <a:xfrm>
            <a:off x="1130299" y="5560059"/>
            <a:ext cx="1187042" cy="332741"/>
          </a:xfrm>
          <a:prstGeom prst="rightArrow">
            <a:avLst>
              <a:gd name="adj1" fmla="val 31935"/>
              <a:gd name="adj2" fmla="val 1291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箭头"/>
          <p:cNvSpPr/>
          <p:nvPr/>
        </p:nvSpPr>
        <p:spPr>
          <a:xfrm>
            <a:off x="6394859" y="5560059"/>
            <a:ext cx="1187041" cy="332741"/>
          </a:xfrm>
          <a:prstGeom prst="rightArrow">
            <a:avLst>
              <a:gd name="adj1" fmla="val 31935"/>
              <a:gd name="adj2" fmla="val 12917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emaphore m=1,m1=0,m2=0;…"/>
          <p:cNvSpPr txBox="1"/>
          <p:nvPr/>
        </p:nvSpPr>
        <p:spPr>
          <a:xfrm>
            <a:off x="224849" y="532129"/>
            <a:ext cx="4091780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smtClean="0"/>
              <a:t>semaphore m=1</a:t>
            </a:r>
            <a:r>
              <a:rPr lang="en-US" smtClean="0"/>
              <a:t>,m1=0;</a:t>
            </a:r>
            <a:endParaRPr dirty="0"/>
          </a:p>
          <a:p>
            <a:r>
              <a:rPr dirty="0"/>
              <a:t>float buff;</a:t>
            </a:r>
          </a:p>
          <a:p>
            <a:r>
              <a:rPr dirty="0"/>
              <a:t>float x;</a:t>
            </a:r>
          </a:p>
          <a:p>
            <a:endParaRPr dirty="0"/>
          </a:p>
          <a:p>
            <a:r>
              <a:rPr dirty="0"/>
              <a:t>void P1(){</a:t>
            </a:r>
          </a:p>
          <a:p>
            <a:r>
              <a:rPr dirty="0"/>
              <a:t>do{</a:t>
            </a:r>
          </a:p>
          <a:p>
            <a:r>
              <a:rPr dirty="0"/>
              <a:t>   read x from disc;</a:t>
            </a:r>
          </a:p>
          <a:p>
            <a:r>
              <a:rPr dirty="0"/>
              <a:t>   wait(m);</a:t>
            </a:r>
          </a:p>
          <a:p>
            <a:r>
              <a:rPr dirty="0"/>
              <a:t>   buff=x;</a:t>
            </a:r>
          </a:p>
          <a:p>
            <a:r>
              <a:rPr dirty="0"/>
              <a:t>   if (x&gt;0) signal(m1) else signal(m2);</a:t>
            </a:r>
          </a:p>
          <a:p>
            <a:r>
              <a:rPr dirty="0"/>
              <a:t>  }while(1);</a:t>
            </a:r>
          </a:p>
          <a:p>
            <a:r>
              <a:rPr dirty="0"/>
              <a:t>}</a:t>
            </a:r>
          </a:p>
        </p:txBody>
      </p:sp>
      <p:sp>
        <p:nvSpPr>
          <p:cNvPr id="134" name="5、类似前驱图（也可按照生产者-消费者类型处理）"/>
          <p:cNvSpPr txBox="1"/>
          <p:nvPr/>
        </p:nvSpPr>
        <p:spPr>
          <a:xfrm>
            <a:off x="303530" y="100329"/>
            <a:ext cx="533716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5、类似前驱图（也可按照生产者-消费者类型处理）</a:t>
            </a:r>
          </a:p>
        </p:txBody>
      </p:sp>
      <p:sp>
        <p:nvSpPr>
          <p:cNvPr id="135" name="void P2(){…"/>
          <p:cNvSpPr txBox="1"/>
          <p:nvPr/>
        </p:nvSpPr>
        <p:spPr>
          <a:xfrm>
            <a:off x="4136189" y="1668780"/>
            <a:ext cx="2483791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void P2(){</a:t>
            </a:r>
          </a:p>
          <a:p>
            <a:r>
              <a:t>do{</a:t>
            </a:r>
          </a:p>
          <a:p>
            <a:r>
              <a:t>   wait(m1);</a:t>
            </a:r>
          </a:p>
          <a:p>
            <a:r>
              <a:t>   read from buff;</a:t>
            </a:r>
          </a:p>
          <a:p>
            <a:r>
              <a:t>   signal(m);</a:t>
            </a:r>
          </a:p>
          <a:p>
            <a:r>
              <a:t>   process the number;</a:t>
            </a:r>
          </a:p>
          <a:p>
            <a:r>
              <a:t>  }while(1);</a:t>
            </a:r>
          </a:p>
          <a:p>
            <a:r>
              <a:t>}</a:t>
            </a:r>
          </a:p>
        </p:txBody>
      </p:sp>
      <p:sp>
        <p:nvSpPr>
          <p:cNvPr id="136" name="void P3(){…"/>
          <p:cNvSpPr txBox="1"/>
          <p:nvPr/>
        </p:nvSpPr>
        <p:spPr>
          <a:xfrm>
            <a:off x="6650789" y="1668780"/>
            <a:ext cx="2483791" cy="222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void P3(){</a:t>
            </a:r>
          </a:p>
          <a:p>
            <a:r>
              <a:t>do{</a:t>
            </a:r>
          </a:p>
          <a:p>
            <a:r>
              <a:t>   wait(m2);</a:t>
            </a:r>
          </a:p>
          <a:p>
            <a:r>
              <a:t>   read from buff;</a:t>
            </a:r>
          </a:p>
          <a:p>
            <a:r>
              <a:t>   signal(m);</a:t>
            </a:r>
          </a:p>
          <a:p>
            <a:r>
              <a:t>   process the number;</a:t>
            </a:r>
          </a:p>
          <a:p>
            <a:r>
              <a:t>  }while(1);</a:t>
            </a:r>
          </a:p>
          <a:p>
            <a:r>
              <a:t>}</a:t>
            </a:r>
          </a:p>
        </p:txBody>
      </p:sp>
      <p:sp>
        <p:nvSpPr>
          <p:cNvPr id="137" name="P1"/>
          <p:cNvSpPr/>
          <p:nvPr/>
        </p:nvSpPr>
        <p:spPr>
          <a:xfrm>
            <a:off x="3317726" y="5055939"/>
            <a:ext cx="557114" cy="3835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P1</a:t>
            </a:r>
          </a:p>
        </p:txBody>
      </p:sp>
      <p:sp>
        <p:nvSpPr>
          <p:cNvPr id="138" name="P3"/>
          <p:cNvSpPr/>
          <p:nvPr/>
        </p:nvSpPr>
        <p:spPr>
          <a:xfrm>
            <a:off x="5260826" y="5348039"/>
            <a:ext cx="557114" cy="3835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P3</a:t>
            </a:r>
          </a:p>
        </p:txBody>
      </p:sp>
      <p:sp>
        <p:nvSpPr>
          <p:cNvPr id="139" name="P2"/>
          <p:cNvSpPr/>
          <p:nvPr/>
        </p:nvSpPr>
        <p:spPr>
          <a:xfrm>
            <a:off x="5260826" y="4687639"/>
            <a:ext cx="557114" cy="3835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P2</a:t>
            </a:r>
          </a:p>
        </p:txBody>
      </p:sp>
      <p:sp>
        <p:nvSpPr>
          <p:cNvPr id="140" name="线条"/>
          <p:cNvSpPr/>
          <p:nvPr/>
        </p:nvSpPr>
        <p:spPr>
          <a:xfrm flipV="1">
            <a:off x="3863578" y="4897703"/>
            <a:ext cx="1420139" cy="36943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线条"/>
          <p:cNvSpPr/>
          <p:nvPr/>
        </p:nvSpPr>
        <p:spPr>
          <a:xfrm>
            <a:off x="3852590" y="5295899"/>
            <a:ext cx="1440807" cy="23341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cxnSp>
        <p:nvCxnSpPr>
          <p:cNvPr id="142" name="连接线"/>
          <p:cNvCxnSpPr>
            <a:stCxn id="137" idx="0"/>
            <a:endCxn id="139" idx="0"/>
          </p:cNvCxnSpPr>
          <p:nvPr/>
        </p:nvCxnSpPr>
        <p:spPr>
          <a:xfrm flipV="1">
            <a:off x="3596282" y="4879409"/>
            <a:ext cx="1943101" cy="36830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4" name="连接线"/>
          <p:cNvSpPr/>
          <p:nvPr/>
        </p:nvSpPr>
        <p:spPr>
          <a:xfrm>
            <a:off x="3588676" y="5501415"/>
            <a:ext cx="1752800" cy="542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71" extrusionOk="0">
                <a:moveTo>
                  <a:pt x="0" y="0"/>
                </a:moveTo>
                <a:cubicBezTo>
                  <a:pt x="7888" y="19144"/>
                  <a:pt x="15088" y="21600"/>
                  <a:pt x="21600" y="7369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emaphore m1=0,m2=0;…"/>
          <p:cNvSpPr txBox="1"/>
          <p:nvPr/>
        </p:nvSpPr>
        <p:spPr>
          <a:xfrm>
            <a:off x="859849" y="1090929"/>
            <a:ext cx="4091780" cy="35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semaphore m1=0,m2=0;</a:t>
            </a:r>
          </a:p>
          <a:p>
            <a:endParaRPr/>
          </a:p>
          <a:p>
            <a:r>
              <a:t>void C(){</a:t>
            </a:r>
          </a:p>
          <a:p>
            <a:r>
              <a:t>C;signal(m1);</a:t>
            </a:r>
          </a:p>
          <a:p>
            <a:r>
              <a:t>} </a:t>
            </a:r>
          </a:p>
          <a:p>
            <a:endParaRPr/>
          </a:p>
          <a:p>
            <a:r>
              <a:t>void D(){</a:t>
            </a:r>
          </a:p>
          <a:p>
            <a:r>
              <a:t>D;signal(m2);</a:t>
            </a:r>
          </a:p>
          <a:p>
            <a:r>
              <a:t>} </a:t>
            </a:r>
          </a:p>
          <a:p>
            <a:endParaRPr/>
          </a:p>
          <a:p>
            <a:r>
              <a:t>void A(){</a:t>
            </a:r>
          </a:p>
          <a:p>
            <a:r>
              <a:t>wait(m1);wait(m2);A;</a:t>
            </a:r>
          </a:p>
          <a:p>
            <a:r>
              <a:t>}</a:t>
            </a:r>
          </a:p>
        </p:txBody>
      </p:sp>
      <p:sp>
        <p:nvSpPr>
          <p:cNvPr id="147" name="6、"/>
          <p:cNvSpPr txBox="1"/>
          <p:nvPr/>
        </p:nvSpPr>
        <p:spPr>
          <a:xfrm>
            <a:off x="303530" y="100329"/>
            <a:ext cx="452622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6、</a:t>
            </a:r>
          </a:p>
        </p:txBody>
      </p:sp>
      <p:grpSp>
        <p:nvGrpSpPr>
          <p:cNvPr id="159" name="成组"/>
          <p:cNvGrpSpPr/>
          <p:nvPr/>
        </p:nvGrpSpPr>
        <p:grpSpPr>
          <a:xfrm>
            <a:off x="5550207" y="2816932"/>
            <a:ext cx="2222986" cy="1224136"/>
            <a:chOff x="0" y="0"/>
            <a:chExt cx="2222985" cy="1224135"/>
          </a:xfrm>
        </p:grpSpPr>
        <p:grpSp>
          <p:nvGrpSpPr>
            <p:cNvPr id="150" name="矩形 3"/>
            <p:cNvGrpSpPr/>
            <p:nvPr/>
          </p:nvGrpSpPr>
          <p:grpSpPr>
            <a:xfrm>
              <a:off x="1412895" y="386293"/>
              <a:ext cx="810091" cy="451550"/>
              <a:chOff x="0" y="0"/>
              <a:chExt cx="810089" cy="451548"/>
            </a:xfrm>
          </p:grpSpPr>
          <p:sp>
            <p:nvSpPr>
              <p:cNvPr id="148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" name="A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153" name="矩形 6"/>
            <p:cNvGrpSpPr/>
            <p:nvPr/>
          </p:nvGrpSpPr>
          <p:grpSpPr>
            <a:xfrm>
              <a:off x="-1" y="0"/>
              <a:ext cx="810091" cy="451549"/>
              <a:chOff x="0" y="0"/>
              <a:chExt cx="810089" cy="451548"/>
            </a:xfrm>
          </p:grpSpPr>
          <p:sp>
            <p:nvSpPr>
              <p:cNvPr id="151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2" name="C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156" name="矩形 7"/>
            <p:cNvGrpSpPr/>
            <p:nvPr/>
          </p:nvGrpSpPr>
          <p:grpSpPr>
            <a:xfrm>
              <a:off x="-1" y="772586"/>
              <a:ext cx="810091" cy="451550"/>
              <a:chOff x="0" y="0"/>
              <a:chExt cx="810089" cy="451548"/>
            </a:xfrm>
          </p:grpSpPr>
          <p:sp>
            <p:nvSpPr>
              <p:cNvPr id="154" name="矩形"/>
              <p:cNvSpPr/>
              <p:nvPr/>
            </p:nvSpPr>
            <p:spPr>
              <a:xfrm>
                <a:off x="0" y="0"/>
                <a:ext cx="810090" cy="451549"/>
              </a:xfrm>
              <a:prstGeom prst="rect">
                <a:avLst/>
              </a:prstGeom>
              <a:solidFill>
                <a:srgbClr val="D9D9D9"/>
              </a:solidFill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D"/>
              <p:cNvSpPr txBox="1"/>
              <p:nvPr/>
            </p:nvSpPr>
            <p:spPr>
              <a:xfrm>
                <a:off x="45720" y="46704"/>
                <a:ext cx="718650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57" name="直接连接符 24"/>
            <p:cNvSpPr/>
            <p:nvPr/>
          </p:nvSpPr>
          <p:spPr>
            <a:xfrm>
              <a:off x="789432" y="225774"/>
              <a:ext cx="605395" cy="321519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直接连接符 25"/>
            <p:cNvSpPr/>
            <p:nvPr/>
          </p:nvSpPr>
          <p:spPr>
            <a:xfrm flipV="1">
              <a:off x="787229" y="692230"/>
              <a:ext cx="609469" cy="306132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成组"/>
          <p:cNvGrpSpPr/>
          <p:nvPr/>
        </p:nvGrpSpPr>
        <p:grpSpPr>
          <a:xfrm>
            <a:off x="1553765" y="2966814"/>
            <a:ext cx="6036470" cy="924372"/>
            <a:chOff x="0" y="0"/>
            <a:chExt cx="6036468" cy="924371"/>
          </a:xfrm>
        </p:grpSpPr>
        <p:sp>
          <p:nvSpPr>
            <p:cNvPr id="161" name="S"/>
            <p:cNvSpPr/>
            <p:nvPr/>
          </p:nvSpPr>
          <p:spPr>
            <a:xfrm>
              <a:off x="0" y="0"/>
              <a:ext cx="3249861" cy="45447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S</a:t>
              </a:r>
            </a:p>
          </p:txBody>
        </p:sp>
        <p:sp>
          <p:nvSpPr>
            <p:cNvPr id="162" name="N"/>
            <p:cNvSpPr/>
            <p:nvPr/>
          </p:nvSpPr>
          <p:spPr>
            <a:xfrm>
              <a:off x="2786608" y="469900"/>
              <a:ext cx="3249861" cy="45447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N</a:t>
              </a:r>
            </a:p>
          </p:txBody>
        </p:sp>
        <p:sp>
          <p:nvSpPr>
            <p:cNvPr id="163" name="M"/>
            <p:cNvSpPr/>
            <p:nvPr/>
          </p:nvSpPr>
          <p:spPr>
            <a:xfrm>
              <a:off x="2798018" y="23514"/>
              <a:ext cx="439143" cy="8892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/>
            </a:lstStyle>
            <a:p>
              <a:r>
                <a:t>M</a:t>
              </a:r>
            </a:p>
          </p:txBody>
        </p:sp>
      </p:grpSp>
      <p:sp>
        <p:nvSpPr>
          <p:cNvPr id="165" name="一座独木桥，桥桥墩的桥墩将该桥分为两段，每段只允许一个人通行，但桥墩的桥墩处允许两个人交错通行，试用信号量机制同步行人过桥。"/>
          <p:cNvSpPr txBox="1"/>
          <p:nvPr/>
        </p:nvSpPr>
        <p:spPr>
          <a:xfrm>
            <a:off x="490792" y="1357630"/>
            <a:ext cx="816241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一座独木桥，桥桥墩的桥墩将该桥分为两段，每段只允许一个人通行，但桥墩的桥墩处允许两个人交错通行，试用信号量机制同步行人过桥。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"/>
          <p:cNvSpPr/>
          <p:nvPr/>
        </p:nvSpPr>
        <p:spPr>
          <a:xfrm>
            <a:off x="1855539" y="406400"/>
            <a:ext cx="3249861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S</a:t>
            </a:r>
          </a:p>
        </p:txBody>
      </p:sp>
      <p:sp>
        <p:nvSpPr>
          <p:cNvPr id="168" name="N"/>
          <p:cNvSpPr/>
          <p:nvPr/>
        </p:nvSpPr>
        <p:spPr>
          <a:xfrm>
            <a:off x="4642147" y="876300"/>
            <a:ext cx="3249862" cy="45447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N</a:t>
            </a:r>
          </a:p>
        </p:txBody>
      </p:sp>
      <p:sp>
        <p:nvSpPr>
          <p:cNvPr id="169" name="M"/>
          <p:cNvSpPr/>
          <p:nvPr/>
        </p:nvSpPr>
        <p:spPr>
          <a:xfrm>
            <a:off x="4653557" y="429914"/>
            <a:ext cx="439143" cy="889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</a:t>
            </a:r>
          </a:p>
        </p:txBody>
      </p:sp>
      <p:sp>
        <p:nvSpPr>
          <p:cNvPr id="170" name="S"/>
          <p:cNvSpPr txBox="1"/>
          <p:nvPr/>
        </p:nvSpPr>
        <p:spPr>
          <a:xfrm>
            <a:off x="2106929" y="2030729"/>
            <a:ext cx="2140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</a:t>
            </a:r>
          </a:p>
        </p:txBody>
      </p:sp>
      <p:graphicFrame>
        <p:nvGraphicFramePr>
          <p:cNvPr id="171" name="表格"/>
          <p:cNvGraphicFramePr/>
          <p:nvPr/>
        </p:nvGraphicFramePr>
        <p:xfrm>
          <a:off x="2915939" y="1758950"/>
          <a:ext cx="5172969" cy="143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290067"/>
                <a:gridCol w="1290067"/>
                <a:gridCol w="1290067"/>
                <a:gridCol w="1290067"/>
              </a:tblGrid>
              <a:tr h="2801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桥墩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1">
                          <a:solidFill>
                            <a:srgbClr val="FFFFFF"/>
                          </a:solidFill>
                        </a:rPr>
                        <a:t>北段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900"/>
                      </a:pPr>
                      <a:endParaRPr/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Y</a:t>
                      </a:r>
                    </a:p>
                  </a:txBody>
                  <a:tcPr marL="0" marR="0" marT="0" marB="0" horzOverflow="overflow"/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2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—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0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2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1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900"/>
                        <a:t>—</a:t>
                      </a:r>
                    </a:p>
                  </a:txBody>
                  <a:tcPr marL="0" marR="0" marT="0" marB="0" horzOverflow="overflow">
                    <a:gradFill flip="none" rotWithShape="1">
                      <a:gsLst>
                        <a:gs pos="0">
                          <a:schemeClr val="accent2">
                            <a:hueOff val="-39879"/>
                            <a:satOff val="52282"/>
                            <a:lumOff val="29251"/>
                          </a:schemeClr>
                        </a:gs>
                        <a:gs pos="35000">
                          <a:srgbClr val="FFBFBE"/>
                        </a:gs>
                        <a:gs pos="100000">
                          <a:schemeClr val="accent2">
                            <a:hueOff val="-44018"/>
                            <a:satOff val="52282"/>
                            <a:lumOff val="42346"/>
                          </a:schemeClr>
                        </a:gs>
                      </a:gsLst>
                      <a:lin ang="162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全屏显示(4:3)</PresentationFormat>
  <Paragraphs>729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主题</vt:lpstr>
      <vt:lpstr>进程同步练习题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进程同步练习题</dc:title>
  <cp:lastModifiedBy>Admin</cp:lastModifiedBy>
  <cp:revision>1</cp:revision>
  <dcterms:modified xsi:type="dcterms:W3CDTF">2021-03-28T04:06:27Z</dcterms:modified>
</cp:coreProperties>
</file>