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6" r:id="rId21"/>
    <p:sldId id="281" r:id="rId22"/>
    <p:sldId id="279" r:id="rId23"/>
    <p:sldId id="280" r:id="rId24"/>
    <p:sldId id="267" r:id="rId25"/>
    <p:sldId id="282" r:id="rId26"/>
    <p:sldId id="283" r:id="rId27"/>
    <p:sldId id="285" r:id="rId28"/>
    <p:sldId id="284" r:id="rId29"/>
    <p:sldId id="269" r:id="rId30"/>
    <p:sldId id="268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  <p:sldId id="295" r:id="rId42"/>
    <p:sldId id="296" r:id="rId43"/>
    <p:sldId id="298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作业调度算法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41/5=8.4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15.84/5=3.16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32/5=6.4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8.83/5=1.77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41/5=8.4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15.84/5=3.16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32/5=6.4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8.83/5=1.77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进程同步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一座独木桥一次只能通行一个人，试用信号量机制同步行人过桥。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银行共有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个窗口叫号，用信号量机制实现各窗口的同步叫号。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用信号量实现下图所示的前驱关系。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进程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从磁盘读取一个数放入一个缓冲区</a:t>
            </a:r>
            <a:r>
              <a:rPr lang="en-US" altLang="zh-CN" sz="2400" dirty="0" smtClean="0"/>
              <a:t>Buff</a:t>
            </a:r>
            <a:r>
              <a:rPr lang="zh-CN" altLang="en-US" sz="2400" dirty="0" smtClean="0"/>
              <a:t>，如果是正数，由进程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进行处理，否则由进程</a:t>
            </a:r>
            <a:r>
              <a:rPr lang="en-US" altLang="zh-CN" sz="2400" dirty="0" smtClean="0"/>
              <a:t>P3</a:t>
            </a:r>
            <a:r>
              <a:rPr lang="zh-CN" altLang="en-US" sz="2400" dirty="0" smtClean="0"/>
              <a:t>进行处理。用信号量机制实现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个进程的同步操作。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400" dirty="0" smtClean="0"/>
              <a:t>现有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个进程</a:t>
            </a:r>
            <a:r>
              <a:rPr lang="en-US" altLang="zh-CN" sz="2400" dirty="0" smtClean="0"/>
              <a:t>P1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P2</a:t>
            </a:r>
            <a:r>
              <a:rPr lang="zh-CN" altLang="zh-CN" sz="2400" dirty="0" smtClean="0"/>
              <a:t>，共享一个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位的</a:t>
            </a:r>
            <a:r>
              <a:rPr lang="zh-CN" altLang="zh-CN" sz="2400" dirty="0" smtClean="0"/>
              <a:t>缓冲区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。进程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每次</a:t>
            </a:r>
            <a:r>
              <a:rPr lang="zh-CN" altLang="zh-CN" sz="2400" dirty="0" smtClean="0"/>
              <a:t>向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中写一</a:t>
            </a:r>
            <a:r>
              <a:rPr lang="zh-CN" altLang="en-US" sz="2400" dirty="0" smtClean="0"/>
              <a:t>位</a:t>
            </a:r>
            <a:r>
              <a:rPr lang="zh-CN" altLang="zh-CN" sz="2400" dirty="0" smtClean="0"/>
              <a:t>数据，进程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一次</a:t>
            </a:r>
            <a:r>
              <a:rPr lang="zh-CN" altLang="zh-CN" sz="2400" dirty="0" smtClean="0"/>
              <a:t>读取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中的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</a:t>
            </a:r>
            <a:r>
              <a:rPr lang="zh-CN" altLang="zh-CN" sz="2400" dirty="0" smtClean="0"/>
              <a:t>数据</a:t>
            </a:r>
            <a:r>
              <a:rPr lang="zh-CN" altLang="en-US" sz="2400" dirty="0" smtClean="0"/>
              <a:t>并清空缓冲区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当缓冲区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满时不允许</a:t>
            </a:r>
            <a:r>
              <a:rPr lang="en-US" altLang="zh-CN" sz="2400" dirty="0" smtClean="0"/>
              <a:t>P1</a:t>
            </a:r>
            <a:r>
              <a:rPr lang="zh-CN" altLang="en-US" sz="2400" dirty="0" smtClean="0"/>
              <a:t>写入，当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非满时不允许</a:t>
            </a:r>
            <a:r>
              <a:rPr lang="en-US" altLang="zh-CN" sz="2400" dirty="0" smtClean="0"/>
              <a:t>P2 </a:t>
            </a:r>
            <a:r>
              <a:rPr lang="zh-CN" altLang="en-US" sz="2400" dirty="0" smtClean="0"/>
              <a:t>读取。</a:t>
            </a:r>
            <a:r>
              <a:rPr lang="zh-CN" altLang="zh-CN" sz="2400" dirty="0" smtClean="0"/>
              <a:t>试用用信号量实现</a:t>
            </a:r>
            <a:r>
              <a:rPr lang="en-US" altLang="zh-CN" sz="2400" dirty="0" smtClean="0"/>
              <a:t>P1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P2</a:t>
            </a:r>
            <a:r>
              <a:rPr lang="zh-CN" altLang="zh-CN" sz="2400" dirty="0" smtClean="0"/>
              <a:t>对</a:t>
            </a:r>
            <a:r>
              <a:rPr lang="en-US" altLang="zh-CN" sz="2400" dirty="0" smtClean="0"/>
              <a:t>B</a:t>
            </a:r>
            <a:r>
              <a:rPr lang="zh-CN" altLang="zh-CN" sz="2400" dirty="0" smtClean="0"/>
              <a:t>的互斥访问。</a:t>
            </a:r>
            <a:endParaRPr lang="en-US" altLang="zh-CN" sz="24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987824" y="2348880"/>
            <a:ext cx="2592288" cy="1224136"/>
            <a:chOff x="2959021" y="3070632"/>
            <a:chExt cx="2765107" cy="1366480"/>
          </a:xfrm>
        </p:grpSpPr>
        <p:sp>
          <p:nvSpPr>
            <p:cNvPr id="4" name="矩形 3"/>
            <p:cNvSpPr/>
            <p:nvPr/>
          </p:nvSpPr>
          <p:spPr>
            <a:xfrm>
              <a:off x="2959021" y="3472538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860032" y="3070632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860032" y="3933056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cxnSp>
          <p:nvCxnSpPr>
            <p:cNvPr id="25" name="直接连接符 24"/>
            <p:cNvCxnSpPr>
              <a:endCxn id="7" idx="1"/>
            </p:cNvCxnSpPr>
            <p:nvPr/>
          </p:nvCxnSpPr>
          <p:spPr>
            <a:xfrm>
              <a:off x="4211960" y="3322660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8" idx="1"/>
            </p:cNvCxnSpPr>
            <p:nvPr/>
          </p:nvCxnSpPr>
          <p:spPr>
            <a:xfrm>
              <a:off x="4211960" y="4185084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11960" y="332182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779912" y="3753872"/>
              <a:ext cx="43204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进程调度：时间片轮转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020687" y="764704"/>
          <a:ext cx="435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52"/>
                <a:gridCol w="725252"/>
                <a:gridCol w="2901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BDA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103039" y="3789040"/>
          <a:ext cx="42691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27"/>
                <a:gridCol w="711527"/>
                <a:gridCol w="2846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7175" y="4673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7" y="3233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5" y="33477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Q=4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4766" y="34917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0109" y="76470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5" y="3789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5" y="404664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Ready queue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1" y="342900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Ready queue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899592" y="4005064"/>
            <a:ext cx="6840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75656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9592" y="980728"/>
            <a:ext cx="691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356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957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5557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158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758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358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9959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559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160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760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360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961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1561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5162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762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362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2619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2085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01551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61017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20483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79949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39415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98881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58346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73376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36437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99498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62559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25620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88681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51743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3023" y="22048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20330" y="11967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20330" y="1628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20330" y="20608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20330" y="2492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20330" y="29249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43023" y="5229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Q=4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20330" y="4221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220330" y="46531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20330" y="50851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20330" y="55172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20330" y="5949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3995936" y="314096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47565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83569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19573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5557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291581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275856" y="26369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63589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3559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71601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076056" y="26369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436096" y="314096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79613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61561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51621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87625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475656" y="1844824"/>
            <a:ext cx="36004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475656" y="2276872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475656" y="2636912"/>
            <a:ext cx="18002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475656" y="3140968"/>
            <a:ext cx="25202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156176" y="616530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47565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255577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83569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363589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91581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436096" y="566124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219573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99593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27585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5076056" y="566124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5796136" y="616530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35597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471601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687625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51621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475656" y="4869160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475656" y="5301208"/>
            <a:ext cx="216024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475656" y="5661248"/>
            <a:ext cx="36004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475656" y="6165304"/>
            <a:ext cx="43204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664492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0239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83424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742890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102356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461822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82128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4180754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540219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855249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218310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5581371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944432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307493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670554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033616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进程调度：时间片轮转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银行家算法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1 6 2 2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1 0 0 1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1 7 5 0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1 3 5 4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2 3 5 6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0 3 4 3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0 0 1 4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221088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该状态是否安全？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P2</a:t>
            </a:r>
            <a:r>
              <a:rPr lang="zh-CN" altLang="en-US" dirty="0" smtClean="0"/>
              <a:t>提出请求（</a:t>
            </a:r>
            <a:r>
              <a:rPr lang="en-US" altLang="zh-CN" dirty="0" smtClean="0"/>
              <a:t>1,2,2,2</a:t>
            </a:r>
            <a:r>
              <a:rPr lang="zh-CN" altLang="en-US" dirty="0" smtClean="0"/>
              <a:t>）后，系统能否将资源分配给它？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869160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状态是安全的，安全序列</a:t>
            </a:r>
            <a:r>
              <a:rPr lang="en-US" altLang="zh-CN" dirty="0" smtClean="0"/>
              <a:t>P0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P4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0 4 0 0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1 0 0 1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1 7 5 0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2 5 7 6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1 1 3 4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0 3 4 3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0 0 1 4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620688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）解答：将资源分配给</a:t>
            </a:r>
            <a:r>
              <a:rPr lang="en-US" altLang="zh-CN" dirty="0" smtClean="0"/>
              <a:t>P2</a:t>
            </a:r>
            <a:r>
              <a:rPr lang="zh-CN" altLang="en-US" dirty="0" smtClean="0"/>
              <a:t>后，资源分配情况如下：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可用资源不能满足任何进程的资源需求，系统将进入不安全状态，所以不能将资源分配给</a:t>
            </a:r>
            <a:r>
              <a:rPr lang="en-US" altLang="zh-CN" dirty="0" smtClean="0"/>
              <a:t>P2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过桥行人的互斥问题。设置互斥信号量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:=1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=1;</a:t>
            </a:r>
          </a:p>
          <a:p>
            <a:pPr>
              <a:buNone/>
            </a:pPr>
            <a:r>
              <a:rPr lang="en-US" altLang="zh-CN" sz="2400" dirty="0" smtClean="0"/>
              <a:t>         Person(){        //all person process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 wait(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                     cross the bridge;</a:t>
            </a:r>
          </a:p>
          <a:p>
            <a:pPr>
              <a:buNone/>
            </a:pPr>
            <a:r>
              <a:rPr lang="en-US" altLang="zh-CN" sz="2400" dirty="0" smtClean="0"/>
              <a:t>                      signal(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6238" y="5023440"/>
          <a:ext cx="3150235" cy="1645920"/>
        </p:xfrm>
        <a:graphic>
          <a:graphicData uri="http://schemas.openxmlformats.org/drawingml/2006/table">
            <a:tbl>
              <a:tblPr/>
              <a:tblGrid>
                <a:gridCol w="1851660"/>
                <a:gridCol w="12985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页号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物理块号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650" y="1103833"/>
            <a:ext cx="759618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设某系统主存容量为 </a:t>
            </a:r>
            <a:r>
              <a:rPr lang="en-US" altLang="zh-CN" sz="1800" dirty="0"/>
              <a:t>512KB </a:t>
            </a:r>
            <a:r>
              <a:rPr lang="zh-CN" altLang="en-US" sz="1800" dirty="0"/>
              <a:t>，采用动态分区存储管理技术。某时刻 </a:t>
            </a:r>
            <a:r>
              <a:rPr lang="en-US" altLang="zh-CN" sz="1800" dirty="0"/>
              <a:t>t </a:t>
            </a:r>
            <a:r>
              <a:rPr lang="zh-CN" altLang="en-US" sz="1800" dirty="0"/>
              <a:t>主存中有三个空闲区，它们的首地址和大小分别是：空闲区 </a:t>
            </a:r>
            <a:r>
              <a:rPr lang="en-US" altLang="zh-CN" sz="1800" dirty="0"/>
              <a:t>1 </a:t>
            </a:r>
            <a:r>
              <a:rPr lang="zh-CN" altLang="en-US" sz="1800" dirty="0"/>
              <a:t>（ </a:t>
            </a:r>
            <a:r>
              <a:rPr lang="en-US" altLang="zh-CN" sz="1800" dirty="0"/>
              <a:t>30KB </a:t>
            </a:r>
            <a:r>
              <a:rPr lang="zh-CN" altLang="en-US" sz="1800" dirty="0"/>
              <a:t>， </a:t>
            </a:r>
            <a:r>
              <a:rPr lang="en-US" altLang="zh-CN" sz="1800" dirty="0"/>
              <a:t>100KB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2 </a:t>
            </a:r>
            <a:r>
              <a:rPr lang="zh-CN" altLang="en-US" sz="1800" dirty="0"/>
              <a:t>（ </a:t>
            </a:r>
            <a:r>
              <a:rPr lang="en-US" altLang="zh-CN" sz="1800" dirty="0"/>
              <a:t>180KB </a:t>
            </a:r>
            <a:r>
              <a:rPr lang="zh-CN" altLang="en-US" sz="1800" dirty="0"/>
              <a:t>， </a:t>
            </a:r>
            <a:r>
              <a:rPr lang="en-US" altLang="zh-CN" sz="1800" dirty="0"/>
              <a:t>36KB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3 </a:t>
            </a:r>
            <a:r>
              <a:rPr lang="zh-CN" altLang="en-US" sz="1800" dirty="0"/>
              <a:t>（ </a:t>
            </a:r>
            <a:r>
              <a:rPr lang="en-US" altLang="zh-CN" sz="1800" dirty="0"/>
              <a:t>260KB </a:t>
            </a:r>
            <a:r>
              <a:rPr lang="zh-CN" altLang="en-US" sz="1800" dirty="0"/>
              <a:t>， </a:t>
            </a:r>
            <a:r>
              <a:rPr lang="en-US" altLang="zh-CN" sz="1800" dirty="0"/>
              <a:t>60KB </a:t>
            </a:r>
            <a:r>
              <a:rPr lang="zh-CN" altLang="en-US" sz="1800" dirty="0"/>
              <a:t>）。系统现有如下作业序列 </a:t>
            </a:r>
            <a:r>
              <a:rPr lang="en-US" altLang="zh-CN" sz="1800" dirty="0"/>
              <a:t>A</a:t>
            </a:r>
            <a:r>
              <a:rPr lang="zh-CN" altLang="en-US" sz="1800" dirty="0"/>
              <a:t>：作业 </a:t>
            </a:r>
            <a:r>
              <a:rPr lang="en-US" altLang="zh-CN" sz="1800" dirty="0"/>
              <a:t>1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38KB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2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20KB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3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4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80KB </a:t>
            </a:r>
            <a:r>
              <a:rPr lang="zh-CN" altLang="en-US" sz="1800" dirty="0"/>
              <a:t>）。 </a:t>
            </a:r>
            <a:br>
              <a:rPr lang="zh-CN" altLang="en-US" sz="1800" dirty="0"/>
            </a:br>
            <a:r>
              <a:rPr lang="zh-CN" altLang="en-US" sz="1800" dirty="0"/>
              <a:t>    （</a:t>
            </a:r>
            <a:r>
              <a:rPr lang="en-US" altLang="zh-CN" sz="1800" dirty="0"/>
              <a:t>1</a:t>
            </a:r>
            <a:r>
              <a:rPr lang="zh-CN" altLang="en-US" sz="1800" dirty="0"/>
              <a:t>）画出该系统在时刻 </a:t>
            </a:r>
            <a:r>
              <a:rPr lang="en-US" altLang="zh-CN" sz="1800" dirty="0"/>
              <a:t>t </a:t>
            </a:r>
            <a:r>
              <a:rPr lang="zh-CN" altLang="en-US" sz="1800" dirty="0"/>
              <a:t>的内存分布图；</a:t>
            </a:r>
            <a:br>
              <a:rPr lang="zh-CN" altLang="en-US" sz="1800" dirty="0"/>
            </a:br>
            <a:r>
              <a:rPr lang="zh-CN" altLang="en-US" dirty="0" smtClean="0"/>
              <a:t> 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）用首次适应算法和最佳适应算法画出时刻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的空闲区队列结构；</a:t>
            </a:r>
            <a:endParaRPr lang="en-US" altLang="zh-CN" dirty="0" smtClean="0"/>
          </a:p>
          <a:p>
            <a:pPr indent="266700" eaLnBrk="0" hangingPunct="0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）画出按首次适应算法完成作业序列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的分配后空闲区队列结构。（设阈值</a:t>
            </a:r>
            <a:r>
              <a:rPr lang="en-US" altLang="zh-CN" dirty="0" smtClean="0"/>
              <a:t>size=2K</a:t>
            </a:r>
            <a:r>
              <a:rPr lang="zh-CN" altLang="en-US" dirty="0" smtClean="0"/>
              <a:t>）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、某分页系统页面大小为</a:t>
            </a:r>
            <a:r>
              <a:rPr lang="en-US" altLang="zh-CN" sz="1800" dirty="0">
                <a:solidFill>
                  <a:srgbClr val="000000"/>
                </a:solidFill>
              </a:rPr>
              <a:t>4K</a:t>
            </a:r>
            <a:r>
              <a:rPr lang="zh-CN" altLang="en-US" sz="1800" dirty="0">
                <a:solidFill>
                  <a:srgbClr val="000000"/>
                </a:solidFill>
              </a:rPr>
              <a:t>，作业的页表如下，</a:t>
            </a:r>
            <a:endParaRPr lang="zh-CN" altLang="en-US" sz="1800" dirty="0"/>
          </a:p>
          <a:p>
            <a:pPr indent="266700" eaLnBrk="0" hangingPunct="0"/>
            <a:r>
              <a:rPr lang="zh-CN" altLang="en-US" sz="1800" dirty="0">
                <a:solidFill>
                  <a:srgbClr val="000000"/>
                </a:solidFill>
              </a:rPr>
              <a:t>求逻辑地址</a:t>
            </a:r>
            <a:r>
              <a:rPr lang="en-US" altLang="zh-CN" sz="1800" dirty="0">
                <a:solidFill>
                  <a:srgbClr val="000000"/>
                </a:solidFill>
              </a:rPr>
              <a:t>12345</a:t>
            </a:r>
            <a:r>
              <a:rPr lang="zh-CN" altLang="en-US" sz="1800" dirty="0">
                <a:solidFill>
                  <a:srgbClr val="000000"/>
                </a:solidFill>
              </a:rPr>
              <a:t>的页号和页内地址，并求出它在内存的物理地址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、某分段系统的逻辑地址（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57</a:t>
            </a:r>
            <a:r>
              <a:rPr lang="zh-CN" altLang="en-US" dirty="0" smtClean="0">
                <a:solidFill>
                  <a:srgbClr val="000000"/>
                </a:solidFill>
              </a:rPr>
              <a:t>），段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所在内存块：基址为</a:t>
            </a:r>
            <a:r>
              <a:rPr lang="en-US" altLang="zh-CN" dirty="0" smtClean="0">
                <a:solidFill>
                  <a:srgbClr val="000000"/>
                </a:solidFill>
              </a:rPr>
              <a:t>100K</a:t>
            </a:r>
            <a:r>
              <a:rPr lang="zh-CN" altLang="en-US" dirty="0" smtClean="0">
                <a:solidFill>
                  <a:srgbClr val="000000"/>
                </a:solidFill>
              </a:rPr>
              <a:t>，段长为</a:t>
            </a:r>
            <a:r>
              <a:rPr lang="en-US" altLang="zh-CN" dirty="0" smtClean="0">
                <a:solidFill>
                  <a:srgbClr val="000000"/>
                </a:solidFill>
              </a:rPr>
              <a:t>20K</a:t>
            </a:r>
            <a:r>
              <a:rPr lang="zh-CN" altLang="en-US" dirty="0" smtClean="0">
                <a:solidFill>
                  <a:srgbClr val="000000"/>
                </a:solidFill>
              </a:rPr>
              <a:t>。求该逻辑地址对应的物理地址。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解答：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）如图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23728" y="548680"/>
          <a:ext cx="2358147" cy="1920240"/>
        </p:xfrm>
        <a:graphic>
          <a:graphicData uri="http://schemas.openxmlformats.org/drawingml/2006/table">
            <a:tbl>
              <a:tblPr/>
              <a:tblGrid>
                <a:gridCol w="1008112"/>
                <a:gridCol w="1350035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36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260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50100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）首次适应算法空闲区队列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63689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95871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76057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732241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2555776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4211960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5868144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496859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最佳适应算法空闲区队列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91681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23863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36K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004049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60K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30K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660233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肘形连接符 20"/>
          <p:cNvCxnSpPr/>
          <p:nvPr/>
        </p:nvCxnSpPr>
        <p:spPr>
          <a:xfrm flipV="1">
            <a:off x="2483768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4139952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796136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7667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38K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63689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95871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76057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732241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2555776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4211960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5868144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0514" y="177281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20K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763688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395870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42K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076056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732240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肘形连接符 27"/>
          <p:cNvCxnSpPr/>
          <p:nvPr/>
        </p:nvCxnSpPr>
        <p:spPr>
          <a:xfrm flipV="1">
            <a:off x="2555775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4211959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5868143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5616" y="314096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30K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758790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390972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071158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727342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肘形连接符 35"/>
          <p:cNvCxnSpPr/>
          <p:nvPr/>
        </p:nvCxnSpPr>
        <p:spPr>
          <a:xfrm flipV="1">
            <a:off x="2550877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flipV="1">
            <a:off x="4207061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flipV="1">
            <a:off x="5863245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439252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80K</a:t>
            </a:r>
            <a:r>
              <a:rPr lang="zh-CN" altLang="en-US" dirty="0" smtClean="0"/>
              <a:t>，没有适合的空闲区，系统不予分配。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758790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390972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071158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6727342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肘形连接符 43"/>
          <p:cNvCxnSpPr/>
          <p:nvPr/>
        </p:nvCxnSpPr>
        <p:spPr>
          <a:xfrm flipV="1">
            <a:off x="2550877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4207061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flipV="1">
            <a:off x="5863245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4913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解答：</a:t>
            </a:r>
            <a:endParaRPr lang="en-US" altLang="zh-CN" dirty="0" smtClean="0"/>
          </a:p>
          <a:p>
            <a:r>
              <a:rPr lang="zh-CN" altLang="en-US" dirty="0" smtClean="0"/>
              <a:t>逻辑地址</a:t>
            </a:r>
            <a:r>
              <a:rPr lang="en-US" altLang="zh-CN" dirty="0" smtClean="0"/>
              <a:t>12345</a:t>
            </a:r>
            <a:r>
              <a:rPr lang="zh-CN" altLang="en-US" dirty="0" smtClean="0"/>
              <a:t>的页号</a:t>
            </a:r>
            <a:r>
              <a:rPr lang="en-US" altLang="zh-CN" dirty="0" smtClean="0"/>
              <a:t>P=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12345/4/1024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=3</a:t>
            </a:r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页内偏移地址</a:t>
            </a:r>
            <a:r>
              <a:rPr lang="en-US" altLang="zh-CN" dirty="0" smtClean="0"/>
              <a:t>d=12345 MOD 4096=57</a:t>
            </a:r>
          </a:p>
          <a:p>
            <a:r>
              <a:rPr lang="zh-CN" altLang="en-US" dirty="0" smtClean="0"/>
              <a:t>查页表可知该页的内存块号为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所以，物理地址为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*</a:t>
            </a:r>
            <a:r>
              <a:rPr lang="en-US" altLang="zh-CN" dirty="0" smtClean="0"/>
              <a:t>4096+57=61497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解答：物理地址</a:t>
            </a:r>
            <a:r>
              <a:rPr lang="en-US" altLang="zh-CN" dirty="0" smtClean="0"/>
              <a:t>=100K+57=102457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页面置换算法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207786"/>
            <a:ext cx="7596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</a:t>
            </a:r>
            <a:r>
              <a:rPr lang="zh-CN" altLang="en-US" sz="1800" dirty="0" smtClean="0"/>
              <a:t>某作业页面引用串为</a:t>
            </a:r>
            <a:r>
              <a:rPr lang="en-US" altLang="zh-CN" sz="1800" dirty="0" smtClean="0"/>
              <a:t>0</a:t>
            </a:r>
            <a:r>
              <a:rPr lang="en-US" altLang="zh-CN" dirty="0" smtClean="0"/>
              <a:t>,5,2,4,3,1,0,3,2,1,3,1,0,5,2</a:t>
            </a:r>
            <a:r>
              <a:rPr lang="zh-CN" altLang="en-US" dirty="0" smtClean="0"/>
              <a:t>。当分配给它的内存块分别为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时，计算采用最佳置换算法、先进先出置换算法和最近最久未使用置换算法时页面置换次数。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145745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</a:t>
            </a:r>
            <a:endParaRPr lang="en-US" altLang="zh-CN" dirty="0" smtClean="0"/>
          </a:p>
          <a:p>
            <a:r>
              <a:rPr lang="en-US" altLang="zh-CN" dirty="0" smtClean="0"/>
              <a:t>M=3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en-US" altLang="zh-CN" dirty="0" smtClean="0"/>
              <a:t>Optimal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置换次数</a:t>
            </a:r>
            <a:r>
              <a:rPr lang="en-US" altLang="zh-CN" dirty="0" smtClean="0"/>
              <a:t>=6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FIFO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置换次数</a:t>
            </a:r>
            <a:r>
              <a:rPr lang="en-US" altLang="zh-CN" dirty="0" smtClean="0"/>
              <a:t>=10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LRU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置换次数</a:t>
            </a:r>
            <a:r>
              <a:rPr lang="en-US" altLang="zh-CN" dirty="0" smtClean="0"/>
              <a:t>=9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M=4</a:t>
            </a:r>
            <a:r>
              <a:rPr lang="zh-CN" altLang="en-US" dirty="0" smtClean="0"/>
              <a:t>时  ？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51720" y="521236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1720" y="2105412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51720" y="3833604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磁盘调度算法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207786"/>
            <a:ext cx="7596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 smtClean="0"/>
              <a:t>设磁头当前在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磁道，向磁道号增加方向访问。进程请求的磁道号顺序为</a:t>
            </a:r>
            <a:r>
              <a:rPr lang="en-US" altLang="zh-CN" sz="1800" dirty="0" smtClean="0"/>
              <a:t>55</a:t>
            </a:r>
            <a:r>
              <a:rPr lang="en-US" altLang="zh-CN" dirty="0" smtClean="0"/>
              <a:t>,58,39,18,90,160,150,38,184</a:t>
            </a:r>
            <a:r>
              <a:rPr lang="zh-CN" altLang="en-US" dirty="0" smtClean="0"/>
              <a:t>。分别计算采用</a:t>
            </a:r>
            <a:r>
              <a:rPr lang="en-US" altLang="zh-CN" dirty="0" smtClean="0"/>
              <a:t>FCFS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SSTF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CSCAN</a:t>
            </a:r>
            <a:r>
              <a:rPr lang="zh-CN" altLang="en-US" dirty="0" smtClean="0"/>
              <a:t>算法时平均寻道长度。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解答：</a:t>
            </a:r>
            <a:endParaRPr lang="zh-CN" altLang="en-US" dirty="0"/>
          </a:p>
        </p:txBody>
      </p:sp>
      <p:pic>
        <p:nvPicPr>
          <p:cNvPr id="5" name="Picture 2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964084"/>
            <a:ext cx="4440238" cy="5129212"/>
          </a:xfrm>
          <a:prstGeom prst="rect">
            <a:avLst/>
          </a:prstGeom>
          <a:noFill/>
        </p:spPr>
      </p:pic>
      <p:pic>
        <p:nvPicPr>
          <p:cNvPr id="6" name="Picture 5" descr="未标题-1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926182"/>
            <a:ext cx="4237037" cy="51101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19672" y="548680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FCFS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1963" y="6206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SSTF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123975"/>
            <a:ext cx="3790950" cy="511175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3163" y="1197000"/>
            <a:ext cx="3765550" cy="50403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63688" y="76470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82742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磁盘空间管理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2434" y="1124744"/>
            <a:ext cx="79208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、假定盘块的大小为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1KB,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硬盘的大小为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500MB,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采用显示链接分配方式时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需占用多少存储空间（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表项占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个字节）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如果文件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占用硬盘的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11, 12 , 16, 14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四个盘块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试画出文件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中各盘块在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表中的链接情况。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、存放在某个磁盘上的文件系统，对于采用混合索引分配方式，其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FCB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中共有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项地址项，第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/>
              <a:t>～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个地址项为一次间接地址，第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个地址项为二次间接地址，第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个地址项为三次间接地址。如果每个盘块的大小为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512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字节，若盘块号需要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个字节来描述，而每个盘块最多存放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170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个盘块地址：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该文件系统允许的最大长度是多少？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将文件的字节偏移量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15000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150000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转换为物理块号和块内偏移量。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假设某文件的索引结点已在内存中，但其他信息均在外存，为了访问该文件中某个位置的内容，最多需要几次访问磁盘？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indent="266700" eaLnBrk="0" hangingPunct="0"/>
            <a:endParaRPr lang="zh-CN" altLang="en-US" sz="1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2434" y="4869160"/>
            <a:ext cx="801402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一个计算机系统利用下图所示的位示图（行号、列号都从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编号）来管理空闲盘块。如果盘块从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开始编号，每个盘块的大小为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1KB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）现要从文件分配两盘块，试具体说明分配过程。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）若要释放磁盘的第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300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块，应如何处理？</a:t>
            </a:r>
          </a:p>
          <a:p>
            <a:pPr algn="l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窗口可看作消费者，客户号则作为窗口消费的产品。各窗口互斥访问客户号。设置互斥信号量</a:t>
            </a:r>
            <a:r>
              <a:rPr lang="en-US" altLang="zh-CN" sz="2400" dirty="0" err="1" smtClean="0"/>
              <a:t>mutex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number=1;</a:t>
            </a:r>
          </a:p>
          <a:p>
            <a:pPr>
              <a:buNone/>
            </a:pPr>
            <a:r>
              <a:rPr lang="en-US" altLang="zh-CN" sz="2400" dirty="0" smtClean="0"/>
              <a:t>Semaphore 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=1;</a:t>
            </a:r>
          </a:p>
          <a:p>
            <a:pPr>
              <a:buNone/>
            </a:pP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Wi</a:t>
            </a:r>
            <a:r>
              <a:rPr lang="en-US" altLang="zh-CN" sz="2400" dirty="0" smtClean="0"/>
              <a:t>() {              //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=1--5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 wait(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                     call number;</a:t>
            </a:r>
          </a:p>
          <a:p>
            <a:pPr>
              <a:buNone/>
            </a:pPr>
            <a:r>
              <a:rPr lang="en-US" altLang="zh-CN" sz="2400" dirty="0" smtClean="0"/>
              <a:t>                     number+=1;</a:t>
            </a:r>
          </a:p>
          <a:p>
            <a:pPr>
              <a:buNone/>
            </a:pPr>
            <a:r>
              <a:rPr lang="en-US" altLang="zh-CN" sz="2400" dirty="0" smtClean="0"/>
              <a:t>                      signal(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                      server the customer;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91493"/>
            <a:ext cx="8940800" cy="374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92696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此时硬盘共有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500M/1K=500K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个盘块，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表项共有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500K* 2.5B=1250KB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403648" y="2276872"/>
          <a:ext cx="5407025" cy="3594100"/>
        </p:xfrm>
        <a:graphic>
          <a:graphicData uri="http://schemas.openxmlformats.org/presentationml/2006/ole">
            <p:oleObj spid="_x0000_s48130" name="Visio" r:id="rId3" imgW="3754831" imgH="249478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08720"/>
            <a:ext cx="8291513" cy="566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文件的最大长度为：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10+170+170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+170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=4942080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块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=2471040KB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AutoNum type="arabicParenBoth" startAt="2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5000/512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，余数为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。即逻辑块号为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。故可直接从该文件的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FCB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个地址处得到物理盘块号，块内偏移为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15000/512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得商为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，余数为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。即逻辑块号为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。由于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10≤29&lt;10+170,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29-10-19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，故可从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FCB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个地址项，即一次间址项中得到一次间址块；并从一次间址块的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项中获得对应的物理盘块号，块内偏移为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由于文件的索引结点已在内存，为了访问文件中的某个位置的内容，最少需要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次访问磁盘（即通过直接地址直接读文件盘块），最多需要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次访问磁盘（第一次是读三次间址块，第二次读二次间址块，第三次读一次间址块，第四次是读文件盘块）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332656"/>
            <a:ext cx="8229600" cy="594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）分配过程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线形检索得：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i1=2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j1=2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i2=3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j2=6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计算空闲盘块号：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b1=i1×16+j1+1=2×16+2+1=35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b2=i2×16+j2+1=3×16+6+1=55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修改位示图：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令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map[2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2]=map[3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6]=1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，并将对应块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35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分配出去。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2</a:t>
            </a:r>
            <a:r>
              <a:rPr lang="zh-CN" altLang="en-US" dirty="0" smtClean="0">
                <a:latin typeface="Arial" pitchFamily="34" charset="0"/>
              </a:rPr>
              <a:t>）释放过程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Arial" pitchFamily="34" charset="0"/>
              </a:rPr>
              <a:t>计算出第</a:t>
            </a:r>
            <a:r>
              <a:rPr lang="en-US" altLang="zh-CN" dirty="0" smtClean="0">
                <a:latin typeface="Arial" pitchFamily="34" charset="0"/>
              </a:rPr>
              <a:t>300</a:t>
            </a:r>
            <a:r>
              <a:rPr lang="zh-CN" altLang="en-US" dirty="0" smtClean="0">
                <a:latin typeface="Arial" pitchFamily="34" charset="0"/>
              </a:rPr>
              <a:t>块所对应的二进制行号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zh-CN" altLang="en-US" dirty="0" smtClean="0">
                <a:latin typeface="Arial" pitchFamily="34" charset="0"/>
              </a:rPr>
              <a:t>和</a:t>
            </a:r>
            <a:r>
              <a:rPr lang="en-US" altLang="zh-CN" dirty="0" smtClean="0">
                <a:latin typeface="Arial" pitchFamily="34" charset="0"/>
              </a:rPr>
              <a:t>j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=</a:t>
            </a: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300-1</a:t>
            </a:r>
            <a:r>
              <a:rPr lang="zh-CN" altLang="en-US" dirty="0" smtClean="0">
                <a:latin typeface="Arial" pitchFamily="34" charset="0"/>
              </a:rPr>
              <a:t>）</a:t>
            </a:r>
            <a:r>
              <a:rPr lang="en-US" altLang="zh-CN" dirty="0" smtClean="0">
                <a:latin typeface="Arial" pitchFamily="34" charset="0"/>
              </a:rPr>
              <a:t>/16=18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latin typeface="Arial" pitchFamily="34" charset="0"/>
              </a:rPr>
              <a:t>j= </a:t>
            </a: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300-1</a:t>
            </a:r>
            <a:r>
              <a:rPr lang="zh-CN" altLang="en-US" dirty="0" smtClean="0">
                <a:latin typeface="Arial" pitchFamily="34" charset="0"/>
              </a:rPr>
              <a:t>）</a:t>
            </a:r>
            <a:r>
              <a:rPr lang="en-US" altLang="zh-CN" dirty="0" smtClean="0">
                <a:latin typeface="Arial" pitchFamily="34" charset="0"/>
              </a:rPr>
              <a:t>% 16=11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Arial" pitchFamily="34" charset="0"/>
              </a:rPr>
              <a:t>修改位示图：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latin typeface="Arial" pitchFamily="34" charset="0"/>
              </a:rPr>
              <a:t> 令</a:t>
            </a:r>
            <a:r>
              <a:rPr lang="en-US" altLang="zh-CN" dirty="0" smtClean="0">
                <a:latin typeface="Arial" pitchFamily="34" charset="0"/>
              </a:rPr>
              <a:t>map[18</a:t>
            </a:r>
            <a:r>
              <a:rPr lang="zh-CN" altLang="en-US" dirty="0" smtClean="0">
                <a:latin typeface="Arial" pitchFamily="34" charset="0"/>
              </a:rPr>
              <a:t>，</a:t>
            </a:r>
            <a:r>
              <a:rPr lang="en-US" altLang="zh-CN" dirty="0" smtClean="0">
                <a:latin typeface="Arial" pitchFamily="34" charset="0"/>
              </a:rPr>
              <a:t>11]=0</a:t>
            </a:r>
            <a:r>
              <a:rPr lang="zh-CN" altLang="en-US" dirty="0" smtClean="0">
                <a:latin typeface="Arial" pitchFamily="34" charset="0"/>
              </a:rPr>
              <a:t>。</a:t>
            </a:r>
          </a:p>
          <a:p>
            <a:pPr marL="228600" indent="-228600">
              <a:spcBef>
                <a:spcPct val="20000"/>
              </a:spcBef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5256584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c=d=0;</a:t>
            </a:r>
          </a:p>
          <a:p>
            <a:pPr>
              <a:buNone/>
            </a:pPr>
            <a:r>
              <a:rPr lang="en-US" altLang="zh-CN" sz="2400" dirty="0" smtClean="0"/>
              <a:t>Begin</a:t>
            </a:r>
          </a:p>
          <a:p>
            <a:pPr>
              <a:buNone/>
            </a:pPr>
            <a:r>
              <a:rPr lang="en-US" altLang="zh-CN" sz="2400" dirty="0" err="1" smtClean="0"/>
              <a:t>Parbegin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begin </a:t>
            </a:r>
            <a:r>
              <a:rPr lang="en-US" altLang="zh-CN" sz="2400" dirty="0" err="1" smtClean="0"/>
              <a:t>A;signal</a:t>
            </a:r>
            <a:r>
              <a:rPr lang="en-US" altLang="zh-CN" sz="2400" dirty="0" smtClean="0"/>
              <a:t>(c);signal(d);end;</a:t>
            </a:r>
          </a:p>
          <a:p>
            <a:pPr>
              <a:buNone/>
            </a:pPr>
            <a:r>
              <a:rPr lang="en-US" altLang="zh-CN" sz="2400" dirty="0" smtClean="0"/>
              <a:t>       begin wait(c);</a:t>
            </a:r>
            <a:r>
              <a:rPr lang="en-US" altLang="zh-CN" sz="2400" dirty="0" err="1" smtClean="0"/>
              <a:t>C;end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smtClean="0"/>
              <a:t>       begin wait(d);</a:t>
            </a:r>
            <a:r>
              <a:rPr lang="en-US" altLang="zh-CN" sz="2400" dirty="0" err="1" smtClean="0"/>
              <a:t>D;end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err="1" smtClean="0"/>
              <a:t>Parend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end    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类似生产者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消费者问题，也可以看作前驱图问题。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m=1,m1=m2=0;</a:t>
            </a:r>
          </a:p>
          <a:p>
            <a:pPr>
              <a:buNone/>
            </a:pPr>
            <a:r>
              <a:rPr lang="en-US" altLang="zh-CN" sz="2400" dirty="0" smtClean="0"/>
              <a:t>Real buff;</a:t>
            </a:r>
          </a:p>
          <a:p>
            <a:pPr>
              <a:buNone/>
            </a:pPr>
            <a:r>
              <a:rPr lang="en-US" altLang="zh-CN" sz="2400" dirty="0" smtClean="0"/>
              <a:t>         P1()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read a number from disc;       </a:t>
            </a:r>
          </a:p>
          <a:p>
            <a:pPr>
              <a:buNone/>
            </a:pPr>
            <a:r>
              <a:rPr lang="en-US" altLang="zh-CN" sz="2400" dirty="0" smtClean="0"/>
              <a:t>                    wait(m);</a:t>
            </a:r>
          </a:p>
          <a:p>
            <a:pPr>
              <a:buNone/>
            </a:pPr>
            <a:r>
              <a:rPr lang="en-US" altLang="zh-CN" sz="2400" dirty="0" smtClean="0"/>
              <a:t>                    buff=number;</a:t>
            </a:r>
          </a:p>
          <a:p>
            <a:pPr>
              <a:buNone/>
            </a:pPr>
            <a:r>
              <a:rPr lang="en-US" altLang="zh-CN" sz="2400" dirty="0" smtClean="0"/>
              <a:t>                    if buff&gt;0 then signal(m1) else signal(m2);</a:t>
            </a:r>
          </a:p>
          <a:p>
            <a:pPr>
              <a:buNone/>
            </a:pPr>
            <a:r>
              <a:rPr lang="en-US" altLang="zh-CN" sz="2400" dirty="0" smtClean="0"/>
              <a:t>   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/>
              <a:t>P2()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wait(m1);</a:t>
            </a:r>
          </a:p>
          <a:p>
            <a:pPr>
              <a:buNone/>
            </a:pPr>
            <a:r>
              <a:rPr lang="en-US" altLang="zh-CN" sz="2400" dirty="0" smtClean="0"/>
              <a:t>                    num=buff;</a:t>
            </a:r>
          </a:p>
          <a:p>
            <a:pPr>
              <a:buNone/>
            </a:pPr>
            <a:r>
              <a:rPr lang="en-US" altLang="zh-CN" sz="2400" dirty="0" smtClean="0"/>
              <a:t>                    process num;</a:t>
            </a:r>
          </a:p>
          <a:p>
            <a:pPr>
              <a:buNone/>
            </a:pPr>
            <a:r>
              <a:rPr lang="en-US" altLang="zh-CN" sz="2400" dirty="0" smtClean="0"/>
              <a:t>                    signal(m);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} </a:t>
            </a:r>
          </a:p>
          <a:p>
            <a:pPr>
              <a:buNone/>
            </a:pPr>
            <a:r>
              <a:rPr lang="en-US" altLang="zh-CN" sz="2400" dirty="0" smtClean="0"/>
              <a:t>P3()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wait(m2);</a:t>
            </a:r>
          </a:p>
          <a:p>
            <a:pPr>
              <a:buNone/>
            </a:pPr>
            <a:r>
              <a:rPr lang="en-US" altLang="zh-CN" sz="2400" dirty="0" smtClean="0"/>
              <a:t>                    num=buff;</a:t>
            </a:r>
          </a:p>
          <a:p>
            <a:pPr>
              <a:buNone/>
            </a:pPr>
            <a:r>
              <a:rPr lang="en-US" altLang="zh-CN" sz="2400" dirty="0" smtClean="0"/>
              <a:t>                    process num;</a:t>
            </a:r>
          </a:p>
          <a:p>
            <a:pPr>
              <a:buNone/>
            </a:pPr>
            <a:r>
              <a:rPr lang="en-US" altLang="zh-CN" sz="2400" dirty="0" smtClean="0"/>
              <a:t>                    signal(m);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类似读者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写者问题。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m1=1,m2=0;</a:t>
            </a:r>
          </a:p>
          <a:p>
            <a:pPr>
              <a:buNone/>
            </a:pPr>
            <a:r>
              <a:rPr lang="en-US" altLang="zh-CN" sz="2400" dirty="0" smtClean="0"/>
              <a:t>Bit B[8];</a:t>
            </a:r>
          </a:p>
          <a:p>
            <a:pPr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</a:t>
            </a:r>
          </a:p>
          <a:p>
            <a:pPr>
              <a:buNone/>
            </a:pPr>
            <a:r>
              <a:rPr lang="en-US" altLang="zh-CN" sz="2400" dirty="0" smtClean="0"/>
              <a:t>         P1()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…       </a:t>
            </a:r>
          </a:p>
          <a:p>
            <a:pPr>
              <a:buNone/>
            </a:pPr>
            <a:r>
              <a:rPr lang="en-US" altLang="zh-CN" sz="2400" dirty="0" smtClean="0"/>
              <a:t>                    wait(m1)</a:t>
            </a:r>
          </a:p>
          <a:p>
            <a:pPr>
              <a:buNone/>
            </a:pPr>
            <a:r>
              <a:rPr lang="en-US" altLang="zh-CN" sz="2400" dirty="0" smtClean="0"/>
              <a:t>                    write a bit to B;</a:t>
            </a:r>
          </a:p>
          <a:p>
            <a:pPr>
              <a:buNone/>
            </a:pPr>
            <a:r>
              <a:rPr lang="en-US" altLang="zh-CN" sz="2400" dirty="0" smtClean="0"/>
              <a:t>                 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:=i+1;</a:t>
            </a:r>
          </a:p>
          <a:p>
            <a:pPr>
              <a:buNone/>
            </a:pPr>
            <a:r>
              <a:rPr lang="en-US" altLang="zh-CN" sz="2400" dirty="0" smtClean="0"/>
              <a:t>                    if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&lt;8 then signal(m1) else signal(m2);</a:t>
            </a:r>
          </a:p>
          <a:p>
            <a:pPr>
              <a:buNone/>
            </a:pPr>
            <a:r>
              <a:rPr lang="en-US" altLang="zh-CN" sz="2400" dirty="0" smtClean="0"/>
              <a:t>    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P2()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…       </a:t>
            </a:r>
          </a:p>
          <a:p>
            <a:pPr>
              <a:buNone/>
            </a:pPr>
            <a:r>
              <a:rPr lang="en-US" altLang="zh-CN" sz="2400" dirty="0" smtClean="0"/>
              <a:t>                    wait(m2);</a:t>
            </a:r>
          </a:p>
          <a:p>
            <a:pPr>
              <a:buNone/>
            </a:pPr>
            <a:r>
              <a:rPr lang="en-US" altLang="zh-CN" sz="2400" dirty="0" smtClean="0"/>
              <a:t>                    read  a byte from B;</a:t>
            </a:r>
          </a:p>
          <a:p>
            <a:pPr>
              <a:buNone/>
            </a:pPr>
            <a:r>
              <a:rPr lang="en-US" altLang="zh-CN" sz="2400" dirty="0" smtClean="0"/>
              <a:t>                    signal(m1) ;                    </a:t>
            </a:r>
          </a:p>
          <a:p>
            <a:pPr>
              <a:buNone/>
            </a:pPr>
            <a:r>
              <a:rPr lang="en-US" altLang="zh-CN" sz="2400" dirty="0" smtClean="0"/>
              <a:t>    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2864</Words>
  <Application>Microsoft Office PowerPoint</Application>
  <PresentationFormat>全屏显示(4:3)</PresentationFormat>
  <Paragraphs>1278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Office 主题</vt:lpstr>
      <vt:lpstr>Visio</vt:lpstr>
      <vt:lpstr>操作系统习题课</vt:lpstr>
      <vt:lpstr>进程同步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作业调度算法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进程调度：时间片轮转</vt:lpstr>
      <vt:lpstr>幻灯片 21</vt:lpstr>
      <vt:lpstr>幻灯片 22</vt:lpstr>
      <vt:lpstr>进程调度：时间片轮转</vt:lpstr>
      <vt:lpstr>银行家算法</vt:lpstr>
      <vt:lpstr>幻灯片 25</vt:lpstr>
      <vt:lpstr>幻灯片 26</vt:lpstr>
      <vt:lpstr>幻灯片 27</vt:lpstr>
      <vt:lpstr>幻灯片 28</vt:lpstr>
      <vt:lpstr>幻灯片 29</vt:lpstr>
      <vt:lpstr>内存管理</vt:lpstr>
      <vt:lpstr>幻灯片 31</vt:lpstr>
      <vt:lpstr>幻灯片 32</vt:lpstr>
      <vt:lpstr>幻灯片 33</vt:lpstr>
      <vt:lpstr>页面置换算法</vt:lpstr>
      <vt:lpstr>幻灯片 35</vt:lpstr>
      <vt:lpstr>磁盘调度算法</vt:lpstr>
      <vt:lpstr>幻灯片 37</vt:lpstr>
      <vt:lpstr>幻灯片 38</vt:lpstr>
      <vt:lpstr>磁盘空间管理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操作系统习题课</dc:title>
  <dc:creator>Administrator</dc:creator>
  <cp:lastModifiedBy>Windows User</cp:lastModifiedBy>
  <cp:revision>53</cp:revision>
  <dcterms:created xsi:type="dcterms:W3CDTF">2015-11-29T11:32:10Z</dcterms:created>
  <dcterms:modified xsi:type="dcterms:W3CDTF">2015-12-15T00:37:04Z</dcterms:modified>
</cp:coreProperties>
</file>