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theme/theme2.xml" ContentType="application/vnd.openxmlformats-officedocument.theme+xml"/>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Times New Roman"/>
        <a:ea typeface="Times New Roman"/>
        <a:cs typeface="Times New Roman"/>
        <a:sym typeface="Times New Roma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Times New Roman"/>
          <a:ea typeface="Times New Roman"/>
          <a:cs typeface="Times New Roman"/>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b="def" i="def"/>
      <a:tcStyle>
        <a:tcBdr/>
        <a:fill>
          <a:solidFill>
            <a:srgbClr val="E6F6EF"/>
          </a:solidFill>
        </a:fill>
      </a:tcStyle>
    </a:band2H>
    <a:firstCol>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Times New Roman"/>
          <a:ea typeface="Times New Roman"/>
          <a:cs typeface="Times New Roman"/>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Times New Roman"/>
          <a:ea typeface="Times New Roman"/>
          <a:cs typeface="Times New Roman"/>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Times New Roman"/>
          <a:ea typeface="Times New Roman"/>
          <a:cs typeface="Times New Roman"/>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Times New Roman"/>
          <a:ea typeface="Times New Roman"/>
          <a:cs typeface="Times New Roman"/>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Times New Roman"/>
          <a:ea typeface="Times New Roman"/>
          <a:cs typeface="Times New Roman"/>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Times New Roman"/>
          <a:ea typeface="Times New Roman"/>
          <a:cs typeface="Times New Roman"/>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Times New Roman"/>
          <a:ea typeface="Times New Roman"/>
          <a:cs typeface="Times New Roman"/>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Times New Roman"/>
          <a:ea typeface="Times New Roman"/>
          <a:cs typeface="Times New Roman"/>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Times New Roman"/>
          <a:ea typeface="Times New Roman"/>
          <a:cs typeface="Times New Roman"/>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Times New Roman"/>
          <a:ea typeface="Times New Roman"/>
          <a:cs typeface="Times New Roman"/>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Times New Roman"/>
          <a:ea typeface="Times New Roman"/>
          <a:cs typeface="Times New Roman"/>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0" name="Shape 20"/>
          <p:cNvSpPr/>
          <p:nvPr>
            <p:ph type="sldImg"/>
          </p:nvPr>
        </p:nvSpPr>
        <p:spPr>
          <a:xfrm>
            <a:off x="1143000" y="685800"/>
            <a:ext cx="4572000" cy="3429000"/>
          </a:xfrm>
          <a:prstGeom prst="rect">
            <a:avLst/>
          </a:prstGeom>
        </p:spPr>
        <p:txBody>
          <a:bodyPr/>
          <a:lstStyle/>
          <a:p>
            <a:pPr/>
          </a:p>
        </p:txBody>
      </p:sp>
      <p:sp>
        <p:nvSpPr>
          <p:cNvPr id="21" name="Shape 2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Helvetica Neue"/>
      </a:defRPr>
    </a:lvl1pPr>
    <a:lvl2pPr indent="228600" latinLnBrk="0">
      <a:defRPr>
        <a:latin typeface="+mn-lt"/>
        <a:ea typeface="+mn-ea"/>
        <a:cs typeface="+mn-cs"/>
        <a:sym typeface="Helvetica Neue"/>
      </a:defRPr>
    </a:lvl2pPr>
    <a:lvl3pPr indent="457200" latinLnBrk="0">
      <a:defRPr>
        <a:latin typeface="+mn-lt"/>
        <a:ea typeface="+mn-ea"/>
        <a:cs typeface="+mn-cs"/>
        <a:sym typeface="Helvetica Neue"/>
      </a:defRPr>
    </a:lvl3pPr>
    <a:lvl4pPr indent="685800" latinLnBrk="0">
      <a:defRPr>
        <a:latin typeface="+mn-lt"/>
        <a:ea typeface="+mn-ea"/>
        <a:cs typeface="+mn-cs"/>
        <a:sym typeface="Helvetica Neue"/>
      </a:defRPr>
    </a:lvl4pPr>
    <a:lvl5pPr indent="914400" latinLnBrk="0">
      <a:defRPr>
        <a:latin typeface="+mn-lt"/>
        <a:ea typeface="+mn-ea"/>
        <a:cs typeface="+mn-cs"/>
        <a:sym typeface="Helvetica Neue"/>
      </a:defRPr>
    </a:lvl5pPr>
    <a:lvl6pPr indent="1143000" latinLnBrk="0">
      <a:defRPr>
        <a:latin typeface="+mn-lt"/>
        <a:ea typeface="+mn-ea"/>
        <a:cs typeface="+mn-cs"/>
        <a:sym typeface="Helvetica Neue"/>
      </a:defRPr>
    </a:lvl6pPr>
    <a:lvl7pPr indent="1371600" latinLnBrk="0">
      <a:defRPr>
        <a:latin typeface="+mn-lt"/>
        <a:ea typeface="+mn-ea"/>
        <a:cs typeface="+mn-cs"/>
        <a:sym typeface="Helvetica Neue"/>
      </a:defRPr>
    </a:lvl7pPr>
    <a:lvl8pPr indent="1600200" latinLnBrk="0">
      <a:defRPr>
        <a:latin typeface="+mn-lt"/>
        <a:ea typeface="+mn-ea"/>
        <a:cs typeface="+mn-cs"/>
        <a:sym typeface="Helvetica Neue"/>
      </a:defRPr>
    </a:lvl8pPr>
    <a:lvl9pPr indent="1828800" latinLnBrk="0">
      <a:defRPr>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BJ1245" descr="BJ1245"/>
          <p:cNvPicPr>
            <a:picLocks noChangeAspect="1"/>
          </p:cNvPicPr>
          <p:nvPr/>
        </p:nvPicPr>
        <p:blipFill>
          <a:blip r:embed="rId2">
            <a:extLst/>
          </a:blip>
          <a:stretch>
            <a:fillRect/>
          </a:stretch>
        </p:blipFill>
        <p:spPr>
          <a:xfrm>
            <a:off x="0" y="0"/>
            <a:ext cx="6675438" cy="533400"/>
          </a:xfrm>
          <a:prstGeom prst="rect">
            <a:avLst/>
          </a:prstGeom>
          <a:ln w="12700">
            <a:miter lim="400000"/>
          </a:ln>
        </p:spPr>
      </p:pic>
      <p:pic>
        <p:nvPicPr>
          <p:cNvPr id="3" name="BJ3009" descr="BJ3009"/>
          <p:cNvPicPr>
            <a:picLocks noChangeAspect="1"/>
          </p:cNvPicPr>
          <p:nvPr/>
        </p:nvPicPr>
        <p:blipFill>
          <a:blip r:embed="rId3">
            <a:extLst/>
          </a:blip>
          <a:stretch>
            <a:fillRect/>
          </a:stretch>
        </p:blipFill>
        <p:spPr>
          <a:xfrm>
            <a:off x="7162800" y="5365750"/>
            <a:ext cx="1981200" cy="1485900"/>
          </a:xfrm>
          <a:prstGeom prst="rect">
            <a:avLst/>
          </a:prstGeom>
          <a:ln w="12700">
            <a:miter lim="400000"/>
          </a:ln>
        </p:spPr>
      </p:pic>
      <p:sp>
        <p:nvSpPr>
          <p:cNvPr id="4" name="第三章 处理机调度与死锁"/>
          <p:cNvSpPr txBox="1"/>
          <p:nvPr/>
        </p:nvSpPr>
        <p:spPr>
          <a:xfrm>
            <a:off x="1341119" y="50800"/>
            <a:ext cx="3039280"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latin typeface="华文新魏"/>
                <a:ea typeface="华文新魏"/>
                <a:cs typeface="华文新魏"/>
                <a:sym typeface="华文新魏"/>
              </a:defRPr>
            </a:lvl1pPr>
          </a:lstStyle>
          <a:p>
            <a:pPr/>
            <a:r>
              <a:t>第三章 处理机调度与死锁 </a:t>
            </a:r>
          </a:p>
        </p:txBody>
      </p:sp>
      <p:sp>
        <p:nvSpPr>
          <p:cNvPr id="5" name="标题文本"/>
          <p:cNvSpPr txBox="1"/>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标题文本</a:t>
            </a:r>
          </a:p>
        </p:txBody>
      </p:sp>
      <p:sp>
        <p:nvSpPr>
          <p:cNvPr id="6" name="正文级别 1…"/>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正文级别 1</a:t>
            </a:r>
          </a:p>
          <a:p>
            <a:pPr lvl="1"/>
            <a:r>
              <a:t>正文级别 2</a:t>
            </a:r>
          </a:p>
          <a:p>
            <a:pPr lvl="2"/>
            <a:r>
              <a:t>正文级别 3</a:t>
            </a:r>
          </a:p>
          <a:p>
            <a:pPr lvl="3"/>
            <a:r>
              <a:t>正文级别 4</a:t>
            </a:r>
          </a:p>
          <a:p>
            <a:pPr lvl="4"/>
            <a:r>
              <a:t>正文级别 5</a:t>
            </a:r>
          </a:p>
        </p:txBody>
      </p:sp>
      <p:sp>
        <p:nvSpPr>
          <p:cNvPr id="7" name="幻灯片编号"/>
          <p:cNvSpPr txBox="1"/>
          <p:nvPr>
            <p:ph type="sldNum" sz="quarter" idx="2"/>
          </p:nvPr>
        </p:nvSpPr>
        <p:spPr>
          <a:xfrm>
            <a:off x="8176259" y="6248400"/>
            <a:ext cx="281941" cy="287087"/>
          </a:xfrm>
          <a:prstGeom prst="rect">
            <a:avLst/>
          </a:prstGeom>
          <a:ln w="12700">
            <a:miter lim="400000"/>
          </a:ln>
        </p:spPr>
        <p:txBody>
          <a:bodyPr wrap="none" lIns="45719" rIns="45719">
            <a:spAutoFit/>
          </a:bodyPr>
          <a:lstStyle>
            <a:lvl1pPr algn="r">
              <a:defRPr sz="1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Times New Roman"/>
          <a:ea typeface="Times New Roman"/>
          <a:cs typeface="Times New Roman"/>
          <a:sym typeface="Times New Roman"/>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Times New Roman"/>
          <a:ea typeface="Times New Roman"/>
          <a:cs typeface="Times New Roman"/>
          <a:sym typeface="Times New Roman"/>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Times New Roman"/>
          <a:ea typeface="Times New Roman"/>
          <a:cs typeface="Times New Roman"/>
          <a:sym typeface="Times New Roman"/>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Times New Roman"/>
          <a:ea typeface="Times New Roman"/>
          <a:cs typeface="Times New Roman"/>
          <a:sym typeface="Times New Roman"/>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Times New Roman"/>
          <a:ea typeface="Times New Roman"/>
          <a:cs typeface="Times New Roman"/>
          <a:sym typeface="Times New Roman"/>
        </a:defRPr>
      </a:lvl5pPr>
      <a:lvl6pPr marL="0" marR="0" indent="45720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Times New Roman"/>
          <a:ea typeface="Times New Roman"/>
          <a:cs typeface="Times New Roman"/>
          <a:sym typeface="Times New Roman"/>
        </a:defRPr>
      </a:lvl6pPr>
      <a:lvl7pPr marL="0" marR="0" indent="91440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Times New Roman"/>
          <a:ea typeface="Times New Roman"/>
          <a:cs typeface="Times New Roman"/>
          <a:sym typeface="Times New Roman"/>
        </a:defRPr>
      </a:lvl7pPr>
      <a:lvl8pPr marL="0" marR="0" indent="137160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Times New Roman"/>
          <a:ea typeface="Times New Roman"/>
          <a:cs typeface="Times New Roman"/>
          <a:sym typeface="Times New Roman"/>
        </a:defRPr>
      </a:lvl8pPr>
      <a:lvl9pPr marL="0" marR="0" indent="182880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Times New Roman"/>
          <a:ea typeface="Times New Roman"/>
          <a:cs typeface="Times New Roman"/>
          <a:sym typeface="Times New Roman"/>
        </a:defRPr>
      </a:lvl9pPr>
    </p:titleStyle>
    <p:bodyStyle>
      <a:lvl1pPr marL="342900" marR="0" indent="-342900" algn="l" defTabSz="914400" rtl="0" latinLnBrk="0">
        <a:lnSpc>
          <a:spcPct val="100000"/>
        </a:lnSpc>
        <a:spcBef>
          <a:spcPts val="700"/>
        </a:spcBef>
        <a:spcAft>
          <a:spcPts val="0"/>
        </a:spcAft>
        <a:buClrTx/>
        <a:buSzPct val="100000"/>
        <a:buFontTx/>
        <a:buChar char="»"/>
        <a:tabLst/>
        <a:defRPr b="0" baseline="0" cap="none" i="0" spc="0" strike="noStrike" sz="3200" u="none">
          <a:solidFill>
            <a:srgbClr val="000000"/>
          </a:solidFill>
          <a:uFillTx/>
          <a:latin typeface="Times New Roman"/>
          <a:ea typeface="Times New Roman"/>
          <a:cs typeface="Times New Roman"/>
          <a:sym typeface="Times New Roman"/>
        </a:defRPr>
      </a:lvl1pPr>
      <a:lvl2pPr marL="783771" marR="0" indent="-326571" algn="l" defTabSz="914400" rtl="0" latinLnBrk="0">
        <a:lnSpc>
          <a:spcPct val="100000"/>
        </a:lnSpc>
        <a:spcBef>
          <a:spcPts val="700"/>
        </a:spcBef>
        <a:spcAft>
          <a:spcPts val="0"/>
        </a:spcAft>
        <a:buClrTx/>
        <a:buSzPct val="100000"/>
        <a:buFontTx/>
        <a:buChar char="–"/>
        <a:tabLst/>
        <a:defRPr b="0" baseline="0" cap="none" i="0" spc="0" strike="noStrike" sz="3200" u="none">
          <a:solidFill>
            <a:srgbClr val="000000"/>
          </a:solidFill>
          <a:uFillTx/>
          <a:latin typeface="Times New Roman"/>
          <a:ea typeface="Times New Roman"/>
          <a:cs typeface="Times New Roman"/>
          <a:sym typeface="Times New Roman"/>
        </a:defRPr>
      </a:lvl2pPr>
      <a:lvl3pPr marL="1219200" marR="0" indent="-304800" algn="l" defTabSz="914400" rtl="0" latinLnBrk="0">
        <a:lnSpc>
          <a:spcPct val="100000"/>
        </a:lnSpc>
        <a:spcBef>
          <a:spcPts val="700"/>
        </a:spcBef>
        <a:spcAft>
          <a:spcPts val="0"/>
        </a:spcAft>
        <a:buClrTx/>
        <a:buSzPct val="100000"/>
        <a:buFontTx/>
        <a:buChar char="•"/>
        <a:tabLst/>
        <a:defRPr b="0" baseline="0" cap="none" i="0" spc="0" strike="noStrike" sz="3200" u="none">
          <a:solidFill>
            <a:srgbClr val="000000"/>
          </a:solidFill>
          <a:uFillTx/>
          <a:latin typeface="Times New Roman"/>
          <a:ea typeface="Times New Roman"/>
          <a:cs typeface="Times New Roman"/>
          <a:sym typeface="Times New Roman"/>
        </a:defRPr>
      </a:lvl3pPr>
      <a:lvl4pPr marL="1737360" marR="0" indent="-365760" algn="l" defTabSz="914400" rtl="0" latinLnBrk="0">
        <a:lnSpc>
          <a:spcPct val="100000"/>
        </a:lnSpc>
        <a:spcBef>
          <a:spcPts val="700"/>
        </a:spcBef>
        <a:spcAft>
          <a:spcPts val="0"/>
        </a:spcAft>
        <a:buClrTx/>
        <a:buSzPct val="100000"/>
        <a:buFontTx/>
        <a:buChar char="–"/>
        <a:tabLst/>
        <a:defRPr b="0" baseline="0" cap="none" i="0" spc="0" strike="noStrike" sz="3200" u="none">
          <a:solidFill>
            <a:srgbClr val="000000"/>
          </a:solidFill>
          <a:uFillTx/>
          <a:latin typeface="Times New Roman"/>
          <a:ea typeface="Times New Roman"/>
          <a:cs typeface="Times New Roman"/>
          <a:sym typeface="Times New Roman"/>
        </a:defRPr>
      </a:lvl4pPr>
      <a:lvl5pPr marL="2235200" marR="0" indent="-406400" algn="l" defTabSz="914400" rtl="0" latinLnBrk="0">
        <a:lnSpc>
          <a:spcPct val="100000"/>
        </a:lnSpc>
        <a:spcBef>
          <a:spcPts val="700"/>
        </a:spcBef>
        <a:spcAft>
          <a:spcPts val="0"/>
        </a:spcAft>
        <a:buClrTx/>
        <a:buSzPct val="100000"/>
        <a:buFontTx/>
        <a:buChar char="»"/>
        <a:tabLst/>
        <a:defRPr b="0" baseline="0" cap="none" i="0" spc="0" strike="noStrike" sz="3200" u="none">
          <a:solidFill>
            <a:srgbClr val="000000"/>
          </a:solidFill>
          <a:uFillTx/>
          <a:latin typeface="Times New Roman"/>
          <a:ea typeface="Times New Roman"/>
          <a:cs typeface="Times New Roman"/>
          <a:sym typeface="Times New Roman"/>
        </a:defRPr>
      </a:lvl5pPr>
      <a:lvl6pPr marL="2692400" marR="0" indent="-406400" algn="l" defTabSz="914400" rtl="0" latinLnBrk="0">
        <a:lnSpc>
          <a:spcPct val="100000"/>
        </a:lnSpc>
        <a:spcBef>
          <a:spcPts val="700"/>
        </a:spcBef>
        <a:spcAft>
          <a:spcPts val="0"/>
        </a:spcAft>
        <a:buClrTx/>
        <a:buSzPct val="100000"/>
        <a:buFontTx/>
        <a:buChar char=""/>
        <a:tabLst/>
        <a:defRPr b="0" baseline="0" cap="none" i="0" spc="0" strike="noStrike" sz="3200" u="none">
          <a:solidFill>
            <a:srgbClr val="000000"/>
          </a:solidFill>
          <a:uFillTx/>
          <a:latin typeface="Times New Roman"/>
          <a:ea typeface="Times New Roman"/>
          <a:cs typeface="Times New Roman"/>
          <a:sym typeface="Times New Roman"/>
        </a:defRPr>
      </a:lvl6pPr>
      <a:lvl7pPr marL="3149600" marR="0" indent="-406400" algn="l" defTabSz="914400" rtl="0" latinLnBrk="0">
        <a:lnSpc>
          <a:spcPct val="100000"/>
        </a:lnSpc>
        <a:spcBef>
          <a:spcPts val="700"/>
        </a:spcBef>
        <a:spcAft>
          <a:spcPts val="0"/>
        </a:spcAft>
        <a:buClrTx/>
        <a:buSzPct val="100000"/>
        <a:buFontTx/>
        <a:buChar char=""/>
        <a:tabLst/>
        <a:defRPr b="0" baseline="0" cap="none" i="0" spc="0" strike="noStrike" sz="3200" u="none">
          <a:solidFill>
            <a:srgbClr val="000000"/>
          </a:solidFill>
          <a:uFillTx/>
          <a:latin typeface="Times New Roman"/>
          <a:ea typeface="Times New Roman"/>
          <a:cs typeface="Times New Roman"/>
          <a:sym typeface="Times New Roman"/>
        </a:defRPr>
      </a:lvl7pPr>
      <a:lvl8pPr marL="3606800" marR="0" indent="-406400" algn="l" defTabSz="914400" rtl="0" latinLnBrk="0">
        <a:lnSpc>
          <a:spcPct val="100000"/>
        </a:lnSpc>
        <a:spcBef>
          <a:spcPts val="700"/>
        </a:spcBef>
        <a:spcAft>
          <a:spcPts val="0"/>
        </a:spcAft>
        <a:buClrTx/>
        <a:buSzPct val="100000"/>
        <a:buFontTx/>
        <a:buChar char=""/>
        <a:tabLst/>
        <a:defRPr b="0" baseline="0" cap="none" i="0" spc="0" strike="noStrike" sz="3200" u="none">
          <a:solidFill>
            <a:srgbClr val="000000"/>
          </a:solidFill>
          <a:uFillTx/>
          <a:latin typeface="Times New Roman"/>
          <a:ea typeface="Times New Roman"/>
          <a:cs typeface="Times New Roman"/>
          <a:sym typeface="Times New Roman"/>
        </a:defRPr>
      </a:lvl8pPr>
      <a:lvl9pPr marL="4064000" marR="0" indent="-406400" algn="l" defTabSz="914400" rtl="0" latinLnBrk="0">
        <a:lnSpc>
          <a:spcPct val="100000"/>
        </a:lnSpc>
        <a:spcBef>
          <a:spcPts val="700"/>
        </a:spcBef>
        <a:spcAft>
          <a:spcPts val="0"/>
        </a:spcAft>
        <a:buClrTx/>
        <a:buSzPct val="100000"/>
        <a:buFontTx/>
        <a:buChar char=""/>
        <a:tabLst/>
        <a:defRPr b="0" baseline="0" cap="none" i="0" spc="0" strike="noStrike" sz="3200" u="none">
          <a:solidFill>
            <a:srgbClr val="000000"/>
          </a:solidFill>
          <a:uFillTx/>
          <a:latin typeface="Times New Roman"/>
          <a:ea typeface="Times New Roman"/>
          <a:cs typeface="Times New Roman"/>
          <a:sym typeface="Times New Roman"/>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Times New Roman"/>
        </a:defRPr>
      </a:lvl1pPr>
      <a:lvl2pPr marL="0" marR="0" indent="4572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Times New Roman"/>
        </a:defRPr>
      </a:lvl2pPr>
      <a:lvl3pPr marL="0" marR="0" indent="9144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Times New Roman"/>
        </a:defRPr>
      </a:lvl3pPr>
      <a:lvl4pPr marL="0" marR="0" indent="13716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Times New Roman"/>
        </a:defRPr>
      </a:lvl4pPr>
      <a:lvl5pPr marL="0" marR="0" indent="18288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Times New Roman"/>
        </a:defRPr>
      </a:lvl5pPr>
      <a:lvl6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Times New Roman"/>
        </a:defRPr>
      </a:lvl6pPr>
      <a:lvl7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Times New Roman"/>
        </a:defRPr>
      </a:lvl7pPr>
      <a:lvl8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Times New Roman"/>
        </a:defRPr>
      </a:lvl8pPr>
      <a:lvl9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Times New Roman"/>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2.xml"/><Relationship Id="rId3" Type="http://schemas.openxmlformats.org/officeDocument/2006/relationships/slide" Target="slide13.xml"/><Relationship Id="rId4" Type="http://schemas.openxmlformats.org/officeDocument/2006/relationships/slide" Target="slide30.xml"/><Relationship Id="rId5" Type="http://schemas.openxmlformats.org/officeDocument/2006/relationships/slide" Target="slide42.xml"/><Relationship Id="rId6" Type="http://schemas.openxmlformats.org/officeDocument/2006/relationships/slide" Target="slide52.xml"/><Relationship Id="rId7" Type="http://schemas.openxmlformats.org/officeDocument/2006/relationships/slide" Target="slide60.xml"/><Relationship Id="rId8" Type="http://schemas.openxmlformats.org/officeDocument/2006/relationships/hyperlink" Target="?slideindex=76"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s>

</file>

<file path=ppt/slides/_rels/slide5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s>

</file>

<file path=ppt/slides/_rels/slide5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s>

</file>

<file path=ppt/slides/_rels/slide5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s>

</file>

<file path=ppt/slides/_rels/slide6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s>

</file>

<file path=ppt/slides/_rels/slide6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s>

</file>

<file path=ppt/slides/_rels/slide6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 name="第三章 处理机调度与死锁"/>
          <p:cNvSpPr txBox="1"/>
          <p:nvPr/>
        </p:nvSpPr>
        <p:spPr>
          <a:xfrm>
            <a:off x="2026920" y="1219200"/>
            <a:ext cx="5387390" cy="7264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3600">
                <a:solidFill>
                  <a:srgbClr val="800080"/>
                </a:solidFill>
                <a:latin typeface="华文新魏"/>
                <a:ea typeface="华文新魏"/>
                <a:cs typeface="华文新魏"/>
                <a:sym typeface="华文新魏"/>
              </a:defRPr>
            </a:lvl1pPr>
          </a:lstStyle>
          <a:p>
            <a:pPr/>
            <a:r>
              <a:t>第三章 处理机调度与死锁 </a:t>
            </a:r>
          </a:p>
        </p:txBody>
      </p:sp>
      <p:sp>
        <p:nvSpPr>
          <p:cNvPr id="24" name="3.1  处理机调度的层次…"/>
          <p:cNvSpPr txBox="1"/>
          <p:nvPr/>
        </p:nvSpPr>
        <p:spPr>
          <a:xfrm>
            <a:off x="2255520" y="1989137"/>
            <a:ext cx="4502785" cy="5222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30000"/>
              </a:lnSpc>
              <a:defRPr b="1" sz="2800">
                <a:latin typeface="华文新魏"/>
                <a:ea typeface="华文新魏"/>
                <a:cs typeface="华文新魏"/>
                <a:sym typeface="华文新魏"/>
              </a:defRPr>
            </a:pPr>
            <a:r>
              <a:rPr u="sng">
                <a:solidFill>
                  <a:srgbClr val="800080"/>
                </a:solidFill>
                <a:uFill>
                  <a:solidFill>
                    <a:srgbClr val="800080"/>
                  </a:solidFill>
                </a:uFill>
                <a:hlinkClick r:id="rId2" invalidUrl="" action="ppaction://hlinksldjump" tgtFrame="" tooltip="" history="1" highlightClick="0" endSnd="0"/>
              </a:rPr>
              <a:t>3.1  </a:t>
            </a:r>
            <a:r>
              <a:rPr u="sng">
                <a:solidFill>
                  <a:srgbClr val="800080"/>
                </a:solidFill>
                <a:uFill>
                  <a:solidFill>
                    <a:srgbClr val="800080"/>
                  </a:solidFill>
                </a:uFill>
                <a:hlinkClick r:id="rId2" invalidUrl="" action="ppaction://hlinksldjump" tgtFrame="" tooltip="" history="1" highlightClick="0" endSnd="0"/>
              </a:rPr>
              <a:t>处理机调度的层次 </a:t>
            </a:r>
          </a:p>
          <a:p>
            <a:pPr>
              <a:lnSpc>
                <a:spcPct val="130000"/>
              </a:lnSpc>
              <a:defRPr b="1" sz="2800">
                <a:latin typeface="华文新魏"/>
                <a:ea typeface="华文新魏"/>
                <a:cs typeface="华文新魏"/>
                <a:sym typeface="华文新魏"/>
              </a:defRPr>
            </a:pPr>
            <a:r>
              <a:rPr u="sng">
                <a:solidFill>
                  <a:srgbClr val="800080"/>
                </a:solidFill>
                <a:uFill>
                  <a:solidFill>
                    <a:srgbClr val="800080"/>
                  </a:solidFill>
                </a:uFill>
                <a:hlinkClick r:id="rId3" invalidUrl="" action="ppaction://hlinksldjump" tgtFrame="" tooltip="" history="1" highlightClick="0" endSnd="0"/>
              </a:rPr>
              <a:t>3.2  </a:t>
            </a:r>
            <a:r>
              <a:rPr u="sng">
                <a:solidFill>
                  <a:srgbClr val="800080"/>
                </a:solidFill>
                <a:uFill>
                  <a:solidFill>
                    <a:srgbClr val="800080"/>
                  </a:solidFill>
                </a:uFill>
                <a:hlinkClick r:id="rId3" invalidUrl="" action="ppaction://hlinksldjump" tgtFrame="" tooltip="" history="1" highlightClick="0" endSnd="0"/>
              </a:rPr>
              <a:t>作业调度 </a:t>
            </a:r>
          </a:p>
          <a:p>
            <a:pPr>
              <a:lnSpc>
                <a:spcPct val="130000"/>
              </a:lnSpc>
              <a:defRPr b="1" sz="2800">
                <a:latin typeface="华文新魏"/>
                <a:ea typeface="华文新魏"/>
                <a:cs typeface="华文新魏"/>
                <a:sym typeface="华文新魏"/>
              </a:defRPr>
            </a:pPr>
            <a:r>
              <a:rPr u="sng">
                <a:solidFill>
                  <a:srgbClr val="800080"/>
                </a:solidFill>
                <a:uFill>
                  <a:solidFill>
                    <a:srgbClr val="800080"/>
                  </a:solidFill>
                </a:uFill>
                <a:hlinkClick r:id="rId4" invalidUrl="" action="ppaction://hlinksldjump" tgtFrame="" tooltip="" history="1" highlightClick="0" endSnd="0"/>
              </a:rPr>
              <a:t>3.3  </a:t>
            </a:r>
            <a:r>
              <a:rPr u="sng">
                <a:solidFill>
                  <a:srgbClr val="800080"/>
                </a:solidFill>
                <a:uFill>
                  <a:solidFill>
                    <a:srgbClr val="800080"/>
                  </a:solidFill>
                </a:uFill>
                <a:hlinkClick r:id="rId4" invalidUrl="" action="ppaction://hlinksldjump" tgtFrame="" tooltip="" history="1" highlightClick="0" endSnd="0"/>
              </a:rPr>
              <a:t>进程调度 </a:t>
            </a:r>
          </a:p>
          <a:p>
            <a:pPr>
              <a:lnSpc>
                <a:spcPct val="130000"/>
              </a:lnSpc>
              <a:defRPr b="1" sz="2800">
                <a:latin typeface="华文新魏"/>
                <a:ea typeface="华文新魏"/>
                <a:cs typeface="华文新魏"/>
                <a:sym typeface="华文新魏"/>
              </a:defRPr>
            </a:pPr>
            <a:r>
              <a:rPr u="sng">
                <a:solidFill>
                  <a:srgbClr val="800080"/>
                </a:solidFill>
                <a:uFill>
                  <a:solidFill>
                    <a:srgbClr val="800080"/>
                  </a:solidFill>
                </a:uFill>
                <a:hlinkClick r:id="rId5" invalidUrl="" action="ppaction://hlinksldjump" tgtFrame="" tooltip="" history="1" highlightClick="0" endSnd="0"/>
              </a:rPr>
              <a:t>3.4  </a:t>
            </a:r>
            <a:r>
              <a:rPr u="sng">
                <a:solidFill>
                  <a:srgbClr val="800080"/>
                </a:solidFill>
                <a:uFill>
                  <a:solidFill>
                    <a:srgbClr val="800080"/>
                  </a:solidFill>
                </a:uFill>
                <a:hlinkClick r:id="rId5" invalidUrl="" action="ppaction://hlinksldjump" tgtFrame="" tooltip="" history="1" highlightClick="0" endSnd="0"/>
              </a:rPr>
              <a:t>实时调度 </a:t>
            </a:r>
          </a:p>
          <a:p>
            <a:pPr>
              <a:lnSpc>
                <a:spcPct val="130000"/>
              </a:lnSpc>
              <a:defRPr b="1" sz="2800">
                <a:latin typeface="华文新魏"/>
                <a:ea typeface="华文新魏"/>
                <a:cs typeface="华文新魏"/>
                <a:sym typeface="华文新魏"/>
              </a:defRPr>
            </a:pPr>
            <a:r>
              <a:rPr u="sng">
                <a:solidFill>
                  <a:srgbClr val="800080"/>
                </a:solidFill>
                <a:uFill>
                  <a:solidFill>
                    <a:srgbClr val="800080"/>
                  </a:solidFill>
                </a:uFill>
                <a:hlinkClick r:id="rId6" invalidUrl="" action="ppaction://hlinksldjump" tgtFrame="" tooltip="" history="1" highlightClick="0" endSnd="0"/>
              </a:rPr>
              <a:t>3.5  </a:t>
            </a:r>
            <a:r>
              <a:rPr u="sng">
                <a:solidFill>
                  <a:srgbClr val="800080"/>
                </a:solidFill>
                <a:uFill>
                  <a:solidFill>
                    <a:srgbClr val="800080"/>
                  </a:solidFill>
                </a:uFill>
                <a:hlinkClick r:id="rId6" invalidUrl="" action="ppaction://hlinksldjump" tgtFrame="" tooltip="" history="1" highlightClick="0" endSnd="0"/>
              </a:rPr>
              <a:t>死锁概述 </a:t>
            </a:r>
          </a:p>
          <a:p>
            <a:pPr>
              <a:lnSpc>
                <a:spcPct val="130000"/>
              </a:lnSpc>
              <a:defRPr b="1" sz="2800">
                <a:latin typeface="华文新魏"/>
                <a:ea typeface="华文新魏"/>
                <a:cs typeface="华文新魏"/>
                <a:sym typeface="华文新魏"/>
              </a:defRPr>
            </a:pPr>
            <a:r>
              <a:rPr u="sng">
                <a:solidFill>
                  <a:srgbClr val="800080"/>
                </a:solidFill>
                <a:uFill>
                  <a:solidFill>
                    <a:srgbClr val="800080"/>
                  </a:solidFill>
                </a:uFill>
                <a:hlinkClick r:id="rId7" invalidUrl="" action="ppaction://hlinksldjump" tgtFrame="" tooltip="" history="1" highlightClick="0" endSnd="0"/>
              </a:rPr>
              <a:t>3.6  </a:t>
            </a:r>
            <a:r>
              <a:rPr u="sng">
                <a:solidFill>
                  <a:srgbClr val="800080"/>
                </a:solidFill>
                <a:uFill>
                  <a:solidFill>
                    <a:srgbClr val="800080"/>
                  </a:solidFill>
                </a:uFill>
                <a:hlinkClick r:id="rId7" invalidUrl="" action="ppaction://hlinksldjump" tgtFrame="" tooltip="" history="1" highlightClick="0" endSnd="0"/>
              </a:rPr>
              <a:t>预防死锁 </a:t>
            </a:r>
          </a:p>
          <a:p>
            <a:pPr>
              <a:lnSpc>
                <a:spcPct val="130000"/>
              </a:lnSpc>
              <a:defRPr b="1" sz="2800">
                <a:latin typeface="华文新魏"/>
                <a:ea typeface="华文新魏"/>
                <a:cs typeface="华文新魏"/>
                <a:sym typeface="华文新魏"/>
              </a:defRPr>
            </a:pPr>
            <a:r>
              <a:rPr u="sng">
                <a:solidFill>
                  <a:srgbClr val="800080"/>
                </a:solidFill>
                <a:uFill>
                  <a:solidFill>
                    <a:srgbClr val="800080"/>
                  </a:solidFill>
                </a:uFill>
                <a:hlinkClick r:id="rId8" invalidUrl="" action="" tgtFrame="" tooltip="" history="1" highlightClick="0" endSnd="0"/>
              </a:rPr>
              <a:t>3.7  </a:t>
            </a:r>
            <a:r>
              <a:rPr u="sng">
                <a:solidFill>
                  <a:srgbClr val="800080"/>
                </a:solidFill>
                <a:uFill>
                  <a:solidFill>
                    <a:srgbClr val="800080"/>
                  </a:solidFill>
                </a:uFill>
                <a:hlinkClick r:id="rId8" invalidUrl="" action="" tgtFrame="" tooltip="" history="1" highlightClick="0" endSnd="0"/>
              </a:rPr>
              <a:t>避免死锁</a:t>
            </a:r>
          </a:p>
          <a:p>
            <a:pPr>
              <a:lnSpc>
                <a:spcPct val="130000"/>
              </a:lnSpc>
              <a:defRPr b="1" sz="2800">
                <a:latin typeface="华文新魏"/>
                <a:ea typeface="华文新魏"/>
                <a:cs typeface="华文新魏"/>
                <a:sym typeface="华文新魏"/>
              </a:defRPr>
            </a:pPr>
            <a:r>
              <a:rPr u="sng">
                <a:solidFill>
                  <a:srgbClr val="800080"/>
                </a:solidFill>
                <a:uFill>
                  <a:solidFill>
                    <a:srgbClr val="800080"/>
                  </a:solidFill>
                </a:uFill>
                <a:hlinkClick r:id="rId8" invalidUrl="" action="" tgtFrame="" tooltip="" history="1" highlightClick="0" endSnd="0"/>
              </a:rPr>
              <a:t>3.8 </a:t>
            </a:r>
            <a:r>
              <a:rPr u="sng">
                <a:solidFill>
                  <a:srgbClr val="800080"/>
                </a:solidFill>
                <a:uFill>
                  <a:solidFill>
                    <a:srgbClr val="800080"/>
                  </a:solidFill>
                </a:uFill>
                <a:hlinkClick r:id="rId8" invalidUrl="" action="" tgtFrame="" tooltip="" history="1" highlightClick="0" endSnd="0"/>
              </a:rPr>
              <a:t>死锁的检测与解除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 name="3.3 进程调度"/>
          <p:cNvSpPr txBox="1"/>
          <p:nvPr/>
        </p:nvSpPr>
        <p:spPr>
          <a:xfrm>
            <a:off x="1188719" y="609600"/>
            <a:ext cx="2158739" cy="5994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2800"/>
            </a:pPr>
            <a:r>
              <a:t>3.3 </a:t>
            </a:r>
            <a:r>
              <a:rPr b="0">
                <a:latin typeface="宋体"/>
                <a:ea typeface="宋体"/>
                <a:cs typeface="宋体"/>
                <a:sym typeface="宋体"/>
              </a:rPr>
              <a:t>进程调度 </a:t>
            </a:r>
          </a:p>
        </p:txBody>
      </p:sp>
      <p:sp>
        <p:nvSpPr>
          <p:cNvPr id="64" name="3.3.1 进程调度的任务、机制和方式…"/>
          <p:cNvSpPr txBox="1"/>
          <p:nvPr/>
        </p:nvSpPr>
        <p:spPr>
          <a:xfrm>
            <a:off x="585469" y="1268412"/>
            <a:ext cx="8061961" cy="151847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30000"/>
              </a:lnSpc>
              <a:spcBef>
                <a:spcPts val="1000"/>
              </a:spcBef>
              <a:defRPr b="1" sz="1800"/>
            </a:pPr>
            <a:r>
              <a:t>        3.3.1 </a:t>
            </a:r>
            <a:r>
              <a:rPr b="0">
                <a:latin typeface="宋体"/>
                <a:ea typeface="宋体"/>
                <a:cs typeface="宋体"/>
                <a:sym typeface="宋体"/>
              </a:rPr>
              <a:t>进程调度的任务、机制和方式</a:t>
            </a:r>
            <a:r>
              <a:t></a:t>
            </a:r>
          </a:p>
          <a:p>
            <a:pPr lvl="2" marL="1371600" indent="-457200" algn="just">
              <a:lnSpc>
                <a:spcPct val="130000"/>
              </a:lnSpc>
              <a:spcBef>
                <a:spcPts val="1000"/>
              </a:spcBef>
              <a:buSzPct val="100000"/>
              <a:buAutoNum type="arabicPeriod" startAt="1"/>
              <a:defRPr sz="1800"/>
            </a:pPr>
            <a:r>
              <a:rPr>
                <a:latin typeface="宋体"/>
                <a:ea typeface="宋体"/>
                <a:cs typeface="宋体"/>
                <a:sym typeface="宋体"/>
              </a:rPr>
              <a:t>进程调度的任务：保存、选择、分配</a:t>
            </a:r>
          </a:p>
          <a:p>
            <a:pPr lvl="2" marL="1371600" indent="-457200" algn="just">
              <a:lnSpc>
                <a:spcPct val="130000"/>
              </a:lnSpc>
              <a:spcBef>
                <a:spcPts val="1000"/>
              </a:spcBef>
              <a:buSzPct val="100000"/>
              <a:buAutoNum type="arabicPeriod" startAt="1"/>
              <a:defRPr sz="1800"/>
            </a:pPr>
            <a:r>
              <a:rPr>
                <a:latin typeface="宋体"/>
                <a:ea typeface="宋体"/>
                <a:cs typeface="宋体"/>
                <a:sym typeface="宋体"/>
              </a:rPr>
              <a:t>进程调度机制：排队器、分派器、上下文切换器</a:t>
            </a:r>
          </a:p>
        </p:txBody>
      </p:sp>
      <p:pic>
        <p:nvPicPr>
          <p:cNvPr id="65" name="IMG_0211.JPG" descr="IMG_0211.JPG"/>
          <p:cNvPicPr>
            <a:picLocks noChangeAspect="1"/>
          </p:cNvPicPr>
          <p:nvPr/>
        </p:nvPicPr>
        <p:blipFill>
          <a:blip r:embed="rId2">
            <a:extLst/>
          </a:blip>
          <a:stretch>
            <a:fillRect/>
          </a:stretch>
        </p:blipFill>
        <p:spPr>
          <a:xfrm>
            <a:off x="1258887" y="3286125"/>
            <a:ext cx="7251701" cy="340677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 name="3.进程调度方式…"/>
          <p:cNvSpPr txBox="1"/>
          <p:nvPr/>
        </p:nvSpPr>
        <p:spPr>
          <a:xfrm>
            <a:off x="945832" y="1196974"/>
            <a:ext cx="5020311" cy="200615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800"/>
            </a:pPr>
            <a:r>
              <a:t>3.</a:t>
            </a:r>
            <a:r>
              <a:rPr>
                <a:latin typeface="宋体"/>
                <a:ea typeface="宋体"/>
                <a:cs typeface="宋体"/>
                <a:sym typeface="宋体"/>
              </a:rPr>
              <a:t>进程调度方式</a:t>
            </a:r>
          </a:p>
          <a:p>
            <a:pPr lvl="1" marL="914400" indent="-457200">
              <a:buSzPct val="100000"/>
              <a:buAutoNum type="arabicPeriod" startAt="1"/>
              <a:defRPr sz="1800"/>
            </a:pPr>
            <a:r>
              <a:rPr>
                <a:latin typeface="宋体"/>
                <a:ea typeface="宋体"/>
                <a:cs typeface="宋体"/>
                <a:sym typeface="宋体"/>
              </a:rPr>
              <a:t>非抢占方式</a:t>
            </a:r>
          </a:p>
          <a:p>
            <a:pPr lvl="1" marL="914400" indent="-457200">
              <a:buSzPct val="100000"/>
              <a:buAutoNum type="arabicPeriod" startAt="1"/>
              <a:defRPr sz="1800"/>
            </a:pPr>
            <a:r>
              <a:rPr>
                <a:latin typeface="宋体"/>
                <a:ea typeface="宋体"/>
                <a:cs typeface="宋体"/>
                <a:sym typeface="宋体"/>
              </a:rPr>
              <a:t>抢占方式</a:t>
            </a:r>
          </a:p>
          <a:p>
            <a:pPr lvl="2" marL="1371600" indent="-457200">
              <a:buSzPct val="100000"/>
              <a:buAutoNum type="arabicPeriod" startAt="1"/>
              <a:defRPr sz="1800"/>
            </a:pPr>
            <a:r>
              <a:rPr>
                <a:latin typeface="宋体"/>
                <a:ea typeface="宋体"/>
                <a:cs typeface="宋体"/>
                <a:sym typeface="宋体"/>
              </a:rPr>
              <a:t>优先权原则</a:t>
            </a:r>
          </a:p>
          <a:p>
            <a:pPr lvl="2" marL="1371600" indent="-457200">
              <a:buSzPct val="100000"/>
              <a:buAutoNum type="arabicPeriod" startAt="1"/>
              <a:defRPr sz="1800"/>
            </a:pPr>
            <a:r>
              <a:rPr>
                <a:latin typeface="宋体"/>
                <a:ea typeface="宋体"/>
                <a:cs typeface="宋体"/>
                <a:sym typeface="宋体"/>
              </a:rPr>
              <a:t>短进程优先原则</a:t>
            </a:r>
          </a:p>
          <a:p>
            <a:pPr lvl="2" marL="1371600" indent="-457200">
              <a:buSzPct val="100000"/>
              <a:buAutoNum type="arabicPeriod" startAt="1"/>
              <a:defRPr sz="1800"/>
            </a:pPr>
            <a:r>
              <a:rPr>
                <a:latin typeface="宋体"/>
                <a:ea typeface="宋体"/>
                <a:cs typeface="宋体"/>
                <a:sym typeface="宋体"/>
              </a:rPr>
              <a:t>时间片原则</a:t>
            </a:r>
          </a:p>
        </p:txBody>
      </p:sp>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 name="3.3.2轮转调度算法"/>
          <p:cNvSpPr txBox="1"/>
          <p:nvPr/>
        </p:nvSpPr>
        <p:spPr>
          <a:xfrm>
            <a:off x="872807" y="836612"/>
            <a:ext cx="5021898"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800"/>
            </a:pPr>
            <a:r>
              <a:t>3.3.2</a:t>
            </a:r>
            <a:r>
              <a:rPr>
                <a:latin typeface="宋体"/>
                <a:ea typeface="宋体"/>
                <a:cs typeface="宋体"/>
                <a:sym typeface="宋体"/>
              </a:rPr>
              <a:t>轮转调度算法</a:t>
            </a:r>
          </a:p>
        </p:txBody>
      </p:sp>
      <p:sp>
        <p:nvSpPr>
          <p:cNvPr id="70" name="基本原理…"/>
          <p:cNvSpPr txBox="1"/>
          <p:nvPr/>
        </p:nvSpPr>
        <p:spPr>
          <a:xfrm>
            <a:off x="872807" y="1484312"/>
            <a:ext cx="5021898" cy="1043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marL="914400" indent="-457200">
              <a:buSzPct val="100000"/>
              <a:buAutoNum type="arabicPeriod" startAt="1"/>
              <a:defRPr sz="1800"/>
            </a:pPr>
            <a:r>
              <a:rPr>
                <a:latin typeface="宋体"/>
                <a:ea typeface="宋体"/>
                <a:cs typeface="宋体"/>
                <a:sym typeface="宋体"/>
              </a:rPr>
              <a:t>基本原理</a:t>
            </a:r>
          </a:p>
          <a:p>
            <a:pPr lvl="1" marL="914400" indent="-457200">
              <a:buSzPct val="100000"/>
              <a:buAutoNum type="arabicPeriod" startAt="1"/>
              <a:defRPr sz="1800"/>
            </a:pPr>
            <a:r>
              <a:rPr>
                <a:latin typeface="宋体"/>
                <a:ea typeface="宋体"/>
                <a:cs typeface="宋体"/>
                <a:sym typeface="宋体"/>
              </a:rPr>
              <a:t>进程切换时机</a:t>
            </a:r>
          </a:p>
          <a:p>
            <a:pPr lvl="1" marL="914400" indent="-457200">
              <a:buSzPct val="100000"/>
              <a:buAutoNum type="arabicPeriod" startAt="1"/>
              <a:defRPr sz="1800"/>
            </a:pPr>
            <a:r>
              <a:rPr>
                <a:latin typeface="宋体"/>
                <a:ea typeface="宋体"/>
                <a:cs typeface="宋体"/>
                <a:sym typeface="宋体"/>
              </a:rPr>
              <a:t>时间片大小的确定</a:t>
            </a:r>
          </a:p>
        </p:txBody>
      </p:sp>
      <p:sp>
        <p:nvSpPr>
          <p:cNvPr id="71" name="3.3.3优先级调度算法"/>
          <p:cNvSpPr txBox="1"/>
          <p:nvPr/>
        </p:nvSpPr>
        <p:spPr>
          <a:xfrm>
            <a:off x="1017269" y="3141662"/>
            <a:ext cx="5021899"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800"/>
            </a:pPr>
            <a:r>
              <a:t>3.3.3</a:t>
            </a:r>
            <a:r>
              <a:rPr>
                <a:latin typeface="宋体"/>
                <a:ea typeface="宋体"/>
                <a:cs typeface="宋体"/>
                <a:sym typeface="宋体"/>
              </a:rPr>
              <a:t>优先级调度算法</a:t>
            </a:r>
          </a:p>
        </p:txBody>
      </p:sp>
      <p:sp>
        <p:nvSpPr>
          <p:cNvPr id="72" name="优先级调度算法的类型…"/>
          <p:cNvSpPr txBox="1"/>
          <p:nvPr/>
        </p:nvSpPr>
        <p:spPr>
          <a:xfrm>
            <a:off x="1017269" y="3789362"/>
            <a:ext cx="5021899" cy="1996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marL="914400" indent="-457200">
              <a:buSzPct val="100000"/>
              <a:buAutoNum type="arabicPeriod" startAt="1"/>
              <a:defRPr sz="1800"/>
            </a:pPr>
            <a:r>
              <a:rPr>
                <a:latin typeface="宋体"/>
                <a:ea typeface="宋体"/>
                <a:cs typeface="宋体"/>
                <a:sym typeface="宋体"/>
              </a:rPr>
              <a:t>优先级调度算法的类型</a:t>
            </a:r>
          </a:p>
          <a:p>
            <a:pPr lvl="2" marL="1371600" indent="-457200">
              <a:buSzPct val="100000"/>
              <a:buAutoNum type="arabicPeriod" startAt="1"/>
              <a:defRPr sz="1800"/>
            </a:pPr>
            <a:r>
              <a:rPr>
                <a:latin typeface="宋体"/>
                <a:ea typeface="宋体"/>
                <a:cs typeface="宋体"/>
                <a:sym typeface="宋体"/>
              </a:rPr>
              <a:t>非抢占式</a:t>
            </a:r>
          </a:p>
          <a:p>
            <a:pPr lvl="2" marL="1371600" indent="-457200">
              <a:buSzPct val="100000"/>
              <a:buAutoNum type="arabicPeriod" startAt="1"/>
              <a:defRPr sz="1800"/>
            </a:pPr>
            <a:r>
              <a:rPr>
                <a:latin typeface="宋体"/>
                <a:ea typeface="宋体"/>
                <a:cs typeface="宋体"/>
                <a:sym typeface="宋体"/>
              </a:rPr>
              <a:t>抢占式</a:t>
            </a:r>
          </a:p>
          <a:p>
            <a:pPr lvl="1" marL="914400" indent="-457200">
              <a:buSzPct val="100000"/>
              <a:buAutoNum type="arabicPeriod" startAt="1"/>
              <a:defRPr sz="1800"/>
            </a:pPr>
            <a:r>
              <a:rPr>
                <a:latin typeface="宋体"/>
                <a:ea typeface="宋体"/>
                <a:cs typeface="宋体"/>
                <a:sym typeface="宋体"/>
              </a:rPr>
              <a:t>优先级的类型</a:t>
            </a:r>
          </a:p>
          <a:p>
            <a:pPr lvl="2" marL="1371600" indent="-457200">
              <a:buSzPct val="100000"/>
              <a:buAutoNum type="arabicPeriod" startAt="1"/>
              <a:defRPr sz="1800"/>
            </a:pPr>
            <a:r>
              <a:rPr>
                <a:latin typeface="宋体"/>
                <a:ea typeface="宋体"/>
                <a:cs typeface="宋体"/>
                <a:sym typeface="宋体"/>
              </a:rPr>
              <a:t>静态</a:t>
            </a:r>
          </a:p>
          <a:p>
            <a:pPr lvl="2" marL="1371600" indent="-457200">
              <a:buSzPct val="100000"/>
              <a:buAutoNum type="arabicPeriod" startAt="1"/>
              <a:defRPr sz="1800"/>
            </a:pPr>
            <a:r>
              <a:rPr>
                <a:latin typeface="宋体"/>
                <a:ea typeface="宋体"/>
                <a:cs typeface="宋体"/>
                <a:sym typeface="宋体"/>
              </a:rPr>
              <a:t>动态</a:t>
            </a:r>
          </a:p>
        </p:txBody>
      </p:sp>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 name="3.3.4 多队列调度算法…"/>
          <p:cNvSpPr txBox="1"/>
          <p:nvPr/>
        </p:nvSpPr>
        <p:spPr>
          <a:xfrm>
            <a:off x="1161732" y="692150"/>
            <a:ext cx="2968003" cy="73615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800"/>
            </a:pPr>
            <a:r>
              <a:t>3.3.4 </a:t>
            </a:r>
            <a:r>
              <a:rPr b="0">
                <a:latin typeface="宋体"/>
                <a:ea typeface="宋体"/>
                <a:cs typeface="宋体"/>
                <a:sym typeface="宋体"/>
              </a:rPr>
              <a:t>多队列调度算法</a:t>
            </a:r>
          </a:p>
          <a:p>
            <a:pPr>
              <a:defRPr b="1" sz="1800"/>
            </a:pPr>
            <a:r>
              <a:t>3.3.5 </a:t>
            </a:r>
            <a:r>
              <a:rPr b="0">
                <a:latin typeface="宋体"/>
                <a:ea typeface="宋体"/>
                <a:cs typeface="宋体"/>
                <a:sym typeface="宋体"/>
              </a:rPr>
              <a:t>多级反馈队列调度算法 </a:t>
            </a:r>
          </a:p>
        </p:txBody>
      </p:sp>
      <p:sp>
        <p:nvSpPr>
          <p:cNvPr id="75" name="(1) 应设置多个就绪队列，并为各个队列赋予不同的优先级。 第一个队列的优先级最高，第二个队列次之，其余各队列的优先权逐个降低。该算法赋予各个队列中进程执行时间片的大小也各不相同，在优先权愈高的队列中，为每个进程所规定的执行时间片就愈小。例如，第二个队列的时间片要比第一个队列的时间片长一倍，……，第i+1个队列的时间片要比第i个队列的时间片长一倍。 图 3-5 是多级反馈队列算法的示意。"/>
          <p:cNvSpPr txBox="1"/>
          <p:nvPr/>
        </p:nvSpPr>
        <p:spPr>
          <a:xfrm>
            <a:off x="731519" y="1600200"/>
            <a:ext cx="7909561" cy="280961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50000"/>
              </a:lnSpc>
              <a:spcBef>
                <a:spcPts val="1000"/>
              </a:spcBef>
              <a:defRPr sz="1800"/>
            </a:pPr>
            <a:r>
              <a:t>       (1) </a:t>
            </a:r>
            <a:r>
              <a:rPr>
                <a:latin typeface="宋体"/>
                <a:ea typeface="宋体"/>
                <a:cs typeface="宋体"/>
                <a:sym typeface="宋体"/>
              </a:rPr>
              <a:t>应设置多个就绪队列，并为各个队列赋予不同的优先级。 第一个队列的优先级最高，第二个队列次之，其余各队列的优先权逐个降低。该算法赋予各个队列中进程执行时间片的大小也各不相同，在优先权愈高的队列中，为每个进程所规定的执行时间片就愈小。例如，第二个队列的时间片要比第一个队列的时间片长一倍，</a:t>
            </a:r>
            <a:r>
              <a:rPr>
                <a:latin typeface="Courier New"/>
                <a:ea typeface="Courier New"/>
                <a:cs typeface="Courier New"/>
                <a:sym typeface="Courier New"/>
              </a:rPr>
              <a:t>……</a:t>
            </a:r>
            <a:r>
              <a:rPr>
                <a:latin typeface="宋体"/>
                <a:ea typeface="宋体"/>
                <a:cs typeface="宋体"/>
                <a:sym typeface="宋体"/>
              </a:rPr>
              <a:t>，第</a:t>
            </a:r>
            <a:r>
              <a:rPr i="1"/>
              <a:t>i</a:t>
            </a:r>
            <a:r>
              <a:t>+1</a:t>
            </a:r>
            <a:r>
              <a:rPr>
                <a:latin typeface="宋体"/>
                <a:ea typeface="宋体"/>
                <a:cs typeface="宋体"/>
                <a:sym typeface="宋体"/>
              </a:rPr>
              <a:t>个队列的时间片要比第</a:t>
            </a:r>
            <a:r>
              <a:t>i</a:t>
            </a:r>
            <a:r>
              <a:rPr>
                <a:latin typeface="宋体"/>
                <a:ea typeface="宋体"/>
                <a:cs typeface="宋体"/>
                <a:sym typeface="宋体"/>
              </a:rPr>
              <a:t>个队列的时间片长一倍。 图 </a:t>
            </a:r>
            <a:r>
              <a:t>3-5 </a:t>
            </a:r>
            <a:r>
              <a:rPr>
                <a:latin typeface="宋体"/>
                <a:ea typeface="宋体"/>
                <a:cs typeface="宋体"/>
                <a:sym typeface="宋体"/>
              </a:rPr>
              <a:t>是多级反馈队列算法的示意。 </a:t>
            </a:r>
          </a:p>
        </p:txBody>
      </p:sp>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 name="图 3-4 多级反馈队列调度算法"/>
          <p:cNvSpPr txBox="1"/>
          <p:nvPr/>
        </p:nvSpPr>
        <p:spPr>
          <a:xfrm>
            <a:off x="2788919" y="6248400"/>
            <a:ext cx="3107642" cy="4089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800"/>
            </a:pPr>
            <a:r>
              <a:rPr>
                <a:latin typeface="宋体"/>
                <a:ea typeface="宋体"/>
                <a:cs typeface="宋体"/>
                <a:sym typeface="宋体"/>
              </a:rPr>
              <a:t>图 </a:t>
            </a:r>
            <a:r>
              <a:t>3-4 </a:t>
            </a:r>
            <a:r>
              <a:rPr>
                <a:latin typeface="宋体"/>
                <a:ea typeface="宋体"/>
                <a:cs typeface="宋体"/>
                <a:sym typeface="宋体"/>
              </a:rPr>
              <a:t>多级反馈队列调度算法 </a:t>
            </a:r>
          </a:p>
        </p:txBody>
      </p:sp>
      <p:pic>
        <p:nvPicPr>
          <p:cNvPr id="78" name="image.pdf" descr="image.pdf"/>
          <p:cNvPicPr>
            <a:picLocks noChangeAspect="1"/>
          </p:cNvPicPr>
          <p:nvPr/>
        </p:nvPicPr>
        <p:blipFill>
          <a:blip r:embed="rId2">
            <a:extLst/>
          </a:blip>
          <a:stretch>
            <a:fillRect/>
          </a:stretch>
        </p:blipFill>
        <p:spPr>
          <a:xfrm>
            <a:off x="762000" y="304800"/>
            <a:ext cx="7772400" cy="571182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 name="(2) 当一个新进程进入内存后，首先将它放入第一队列的末尾，按FCFS原则排队等待调度。当轮到该进程执行时，如它能在该时间片内完成，便可准备撤离系统；如果它在一个时间片结束时尚未完成，调度程序便将该进程转入第二队列的末尾，再同样地按FCFS原则等待调度执行；如果它在第二队列中运行一个时间片后仍未完成，再依次将它放入第三队列，……，如此下去，当一个长作业(进程)从第一队列依次降到第n队列后，在第n队列中便采取按时间片轮转的方式运行。"/>
          <p:cNvSpPr txBox="1"/>
          <p:nvPr/>
        </p:nvSpPr>
        <p:spPr>
          <a:xfrm>
            <a:off x="655319" y="914400"/>
            <a:ext cx="7985761" cy="3390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55000"/>
              </a:lnSpc>
              <a:spcBef>
                <a:spcPts val="1000"/>
              </a:spcBef>
              <a:defRPr sz="1800"/>
            </a:pPr>
            <a:r>
              <a:t>        (2) </a:t>
            </a:r>
            <a:r>
              <a:rPr>
                <a:latin typeface="宋体"/>
                <a:ea typeface="宋体"/>
                <a:cs typeface="宋体"/>
                <a:sym typeface="宋体"/>
              </a:rPr>
              <a:t>当一个新进程进入内存后，首先将它放入第一队列的末尾，按</a:t>
            </a:r>
            <a:r>
              <a:t>FCFS</a:t>
            </a:r>
            <a:r>
              <a:rPr>
                <a:latin typeface="宋体"/>
                <a:ea typeface="宋体"/>
                <a:cs typeface="宋体"/>
                <a:sym typeface="宋体"/>
              </a:rPr>
              <a:t>原则排队等待调度。当轮到该进程执行时，如它能在该时间片内完成，便可准备撤离系统；如果它在一个时间片结束时尚未完成，调度程序便将该进程转入第二队列的末尾，再同样地按</a:t>
            </a:r>
            <a:r>
              <a:t>FCFS</a:t>
            </a:r>
            <a:r>
              <a:rPr>
                <a:latin typeface="宋体"/>
                <a:ea typeface="宋体"/>
                <a:cs typeface="宋体"/>
                <a:sym typeface="宋体"/>
              </a:rPr>
              <a:t>原则等待调度执行；如果它在第二队列中运行一个时间片后仍未完成，再依次将它放入第三队列，</a:t>
            </a:r>
            <a:r>
              <a:rPr>
                <a:latin typeface="Courier New"/>
                <a:ea typeface="Courier New"/>
                <a:cs typeface="Courier New"/>
                <a:sym typeface="Courier New"/>
              </a:rPr>
              <a:t>……</a:t>
            </a:r>
            <a:r>
              <a:rPr>
                <a:latin typeface="宋体"/>
                <a:ea typeface="宋体"/>
                <a:cs typeface="宋体"/>
                <a:sym typeface="宋体"/>
              </a:rPr>
              <a:t>，如此下去，当一个长作业</a:t>
            </a:r>
            <a:r>
              <a:t>(</a:t>
            </a:r>
            <a:r>
              <a:rPr>
                <a:latin typeface="宋体"/>
                <a:ea typeface="宋体"/>
                <a:cs typeface="宋体"/>
                <a:sym typeface="宋体"/>
              </a:rPr>
              <a:t>进程</a:t>
            </a:r>
            <a:r>
              <a:t>)</a:t>
            </a:r>
            <a:r>
              <a:rPr>
                <a:latin typeface="宋体"/>
                <a:ea typeface="宋体"/>
                <a:cs typeface="宋体"/>
                <a:sym typeface="宋体"/>
              </a:rPr>
              <a:t>从第一队列依次降到第</a:t>
            </a:r>
            <a:r>
              <a:t>n</a:t>
            </a:r>
            <a:r>
              <a:rPr>
                <a:latin typeface="宋体"/>
                <a:ea typeface="宋体"/>
                <a:cs typeface="宋体"/>
                <a:sym typeface="宋体"/>
              </a:rPr>
              <a:t>队列后，在第</a:t>
            </a:r>
            <a:r>
              <a:t>n</a:t>
            </a:r>
            <a:r>
              <a:rPr>
                <a:latin typeface="宋体"/>
                <a:ea typeface="宋体"/>
                <a:cs typeface="宋体"/>
                <a:sym typeface="宋体"/>
              </a:rPr>
              <a:t>队列中便采取按时间片轮转的方式运行。</a:t>
            </a:r>
            <a:r>
              <a:t> </a:t>
            </a:r>
          </a:p>
        </p:txBody>
      </p:sp>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 name="(3) 按队列优先级调度。仅当第一队列空闲时，调度程序才调度第二队列中的进程运行； 仅当第1~(i-1) 队列均空时，才会调度第i队列中的进程运行。如果处理机正在第i队列中为某进程服务时，又有新进程进入优先权较高的队列(第1~(i-1)中的任何一个队列)，则此时新进程将抢占正在运行进程的处理机，即由调度程序把正在运行的进程放回到第i队列的末尾，把处理机分配给新到的高优先权进程。"/>
          <p:cNvSpPr txBox="1"/>
          <p:nvPr/>
        </p:nvSpPr>
        <p:spPr>
          <a:xfrm>
            <a:off x="807719" y="1066800"/>
            <a:ext cx="7680961" cy="291812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55000"/>
              </a:lnSpc>
              <a:spcBef>
                <a:spcPts val="1000"/>
              </a:spcBef>
              <a:defRPr sz="1800"/>
            </a:pPr>
            <a:r>
              <a:t>       (3) </a:t>
            </a:r>
            <a:r>
              <a:rPr>
                <a:latin typeface="宋体"/>
                <a:ea typeface="宋体"/>
                <a:cs typeface="宋体"/>
                <a:sym typeface="宋体"/>
              </a:rPr>
              <a:t>按队列优先级调度。仅当第一队列空闲时，调度程序才调度第二队列中的进程运行； 仅当第</a:t>
            </a:r>
            <a:r>
              <a:t>1~(i-1) </a:t>
            </a:r>
            <a:r>
              <a:rPr>
                <a:latin typeface="宋体"/>
                <a:ea typeface="宋体"/>
                <a:cs typeface="宋体"/>
                <a:sym typeface="宋体"/>
              </a:rPr>
              <a:t>队列均空时，才会调度第</a:t>
            </a:r>
            <a:r>
              <a:t>i</a:t>
            </a:r>
            <a:r>
              <a:rPr>
                <a:latin typeface="宋体"/>
                <a:ea typeface="宋体"/>
                <a:cs typeface="宋体"/>
                <a:sym typeface="宋体"/>
              </a:rPr>
              <a:t>队列中的进程运行。如果处理机正在第</a:t>
            </a:r>
            <a:r>
              <a:t>i</a:t>
            </a:r>
            <a:r>
              <a:rPr>
                <a:latin typeface="宋体"/>
                <a:ea typeface="宋体"/>
                <a:cs typeface="宋体"/>
                <a:sym typeface="宋体"/>
              </a:rPr>
              <a:t>队列中为某进程服务时，又有新进程进入优先权较高的队列</a:t>
            </a:r>
            <a:r>
              <a:t>(</a:t>
            </a:r>
            <a:r>
              <a:rPr>
                <a:latin typeface="宋体"/>
                <a:ea typeface="宋体"/>
                <a:cs typeface="宋体"/>
                <a:sym typeface="宋体"/>
              </a:rPr>
              <a:t>第</a:t>
            </a:r>
            <a:r>
              <a:t>1~(i-1)</a:t>
            </a:r>
            <a:r>
              <a:rPr>
                <a:latin typeface="宋体"/>
                <a:ea typeface="宋体"/>
                <a:cs typeface="宋体"/>
                <a:sym typeface="宋体"/>
              </a:rPr>
              <a:t>中的任何一个队列</a:t>
            </a:r>
            <a:r>
              <a:t>)</a:t>
            </a:r>
            <a:r>
              <a:rPr>
                <a:latin typeface="宋体"/>
                <a:ea typeface="宋体"/>
                <a:cs typeface="宋体"/>
                <a:sym typeface="宋体"/>
              </a:rPr>
              <a:t>，则此时新进程将抢占正在运行进程的处理机，即由调度程序把正在运行的进程放回到第</a:t>
            </a:r>
            <a:r>
              <a:t>i</a:t>
            </a:r>
            <a:r>
              <a:rPr>
                <a:latin typeface="宋体"/>
                <a:ea typeface="宋体"/>
                <a:cs typeface="宋体"/>
                <a:sym typeface="宋体"/>
              </a:rPr>
              <a:t>队列的末尾，把处理机分配给新到的高优先权进程。</a:t>
            </a:r>
            <a:r>
              <a:t> </a:t>
            </a:r>
          </a:p>
        </p:txBody>
      </p:sp>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 name="多级反馈队列调度算法的性能"/>
          <p:cNvSpPr txBox="1"/>
          <p:nvPr/>
        </p:nvSpPr>
        <p:spPr>
          <a:xfrm>
            <a:off x="1161732" y="836612"/>
            <a:ext cx="3196603"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800"/>
            </a:pPr>
            <a:r>
              <a:t> </a:t>
            </a:r>
            <a:r>
              <a:rPr b="0">
                <a:latin typeface="宋体"/>
                <a:ea typeface="宋体"/>
                <a:cs typeface="宋体"/>
                <a:sym typeface="宋体"/>
              </a:rPr>
              <a:t>多级反馈队列调度算法的性能 </a:t>
            </a:r>
          </a:p>
        </p:txBody>
      </p:sp>
      <p:sp>
        <p:nvSpPr>
          <p:cNvPr id="85" name="终端型作业用户。…"/>
          <p:cNvSpPr txBox="1"/>
          <p:nvPr/>
        </p:nvSpPr>
        <p:spPr>
          <a:xfrm>
            <a:off x="1304607" y="1557337"/>
            <a:ext cx="4480561" cy="196297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457200" indent="-457200" algn="just">
              <a:lnSpc>
                <a:spcPct val="200000"/>
              </a:lnSpc>
              <a:spcBef>
                <a:spcPts val="1000"/>
              </a:spcBef>
              <a:buSzPct val="100000"/>
              <a:buAutoNum type="arabicParenBoth" startAt="1"/>
              <a:defRPr sz="1800"/>
            </a:pPr>
            <a:r>
              <a:rPr>
                <a:latin typeface="宋体"/>
                <a:ea typeface="宋体"/>
                <a:cs typeface="宋体"/>
                <a:sym typeface="宋体"/>
              </a:rPr>
              <a:t>终端型作业用户。 </a:t>
            </a:r>
          </a:p>
          <a:p>
            <a:pPr marL="457200" indent="-457200" algn="just">
              <a:lnSpc>
                <a:spcPct val="200000"/>
              </a:lnSpc>
              <a:spcBef>
                <a:spcPts val="1000"/>
              </a:spcBef>
              <a:defRPr sz="1800"/>
            </a:pPr>
            <a:r>
              <a:t>(2) </a:t>
            </a:r>
            <a:r>
              <a:rPr>
                <a:latin typeface="宋体"/>
                <a:ea typeface="宋体"/>
                <a:cs typeface="宋体"/>
                <a:sym typeface="宋体"/>
              </a:rPr>
              <a:t>短批处理作业用户。 </a:t>
            </a:r>
          </a:p>
          <a:p>
            <a:pPr marL="457200" indent="-457200" algn="just">
              <a:lnSpc>
                <a:spcPct val="200000"/>
              </a:lnSpc>
              <a:spcBef>
                <a:spcPts val="1000"/>
              </a:spcBef>
              <a:defRPr sz="1800"/>
            </a:pPr>
            <a:r>
              <a:t>(3) </a:t>
            </a:r>
            <a:r>
              <a:rPr>
                <a:latin typeface="宋体"/>
                <a:ea typeface="宋体"/>
                <a:cs typeface="宋体"/>
                <a:sym typeface="宋体"/>
              </a:rPr>
              <a:t>长批处理作业用户。</a:t>
            </a:r>
          </a:p>
        </p:txBody>
      </p:sp>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 name="3.3.6 基于公平原则的调度算法…"/>
          <p:cNvSpPr txBox="1"/>
          <p:nvPr/>
        </p:nvSpPr>
        <p:spPr>
          <a:xfrm>
            <a:off x="656907" y="908050"/>
            <a:ext cx="7726998" cy="262919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800"/>
            </a:pPr>
            <a:r>
              <a:t>3.3.6 </a:t>
            </a:r>
            <a:r>
              <a:rPr>
                <a:latin typeface="宋体"/>
                <a:ea typeface="宋体"/>
                <a:cs typeface="宋体"/>
                <a:sym typeface="宋体"/>
              </a:rPr>
              <a:t>基于公平原则的调度算法</a:t>
            </a:r>
          </a:p>
          <a:p>
            <a:pPr>
              <a:defRPr sz="1800"/>
            </a:pPr>
          </a:p>
          <a:p>
            <a:pPr>
              <a:defRPr sz="1800"/>
            </a:pPr>
            <a:r>
              <a:t>1.</a:t>
            </a:r>
            <a:r>
              <a:rPr>
                <a:latin typeface="宋体"/>
                <a:ea typeface="宋体"/>
                <a:cs typeface="宋体"/>
                <a:sym typeface="宋体"/>
              </a:rPr>
              <a:t>保证调度算法</a:t>
            </a:r>
          </a:p>
          <a:p>
            <a:pPr>
              <a:defRPr sz="1800"/>
            </a:pPr>
            <a:r>
              <a:t>        </a:t>
            </a:r>
            <a:r>
              <a:rPr>
                <a:latin typeface="宋体"/>
                <a:ea typeface="宋体"/>
                <a:cs typeface="宋体"/>
                <a:sym typeface="宋体"/>
              </a:rPr>
              <a:t>保证处理机分配的公平性，即</a:t>
            </a:r>
            <a:r>
              <a:t>N</a:t>
            </a:r>
            <a:r>
              <a:rPr>
                <a:latin typeface="宋体"/>
                <a:ea typeface="宋体"/>
                <a:cs typeface="宋体"/>
                <a:sym typeface="宋体"/>
              </a:rPr>
              <a:t>个相同类型的进程同时运行，须保证每个进程获得相同的处理机时间。</a:t>
            </a:r>
          </a:p>
          <a:p>
            <a:pPr>
              <a:defRPr sz="1800"/>
            </a:pPr>
            <a:r>
              <a:t>2.</a:t>
            </a:r>
            <a:r>
              <a:rPr>
                <a:latin typeface="宋体"/>
                <a:ea typeface="宋体"/>
                <a:cs typeface="宋体"/>
                <a:sym typeface="宋体"/>
              </a:rPr>
              <a:t>公平分享调度算法</a:t>
            </a:r>
          </a:p>
          <a:p>
            <a:pPr>
              <a:defRPr sz="1800"/>
            </a:pPr>
            <a:r>
              <a:t>        </a:t>
            </a:r>
            <a:r>
              <a:rPr>
                <a:latin typeface="宋体"/>
                <a:ea typeface="宋体"/>
                <a:cs typeface="宋体"/>
                <a:sym typeface="宋体"/>
              </a:rPr>
              <a:t>针对用户而言，使所有用户获得相同的处理机时间，或者所要求的时间比例。</a:t>
            </a:r>
          </a:p>
        </p:txBody>
      </p:sp>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 name="3.4 实 时 调 度"/>
          <p:cNvSpPr txBox="1"/>
          <p:nvPr/>
        </p:nvSpPr>
        <p:spPr>
          <a:xfrm>
            <a:off x="3322320" y="838200"/>
            <a:ext cx="2790984" cy="6629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3200"/>
            </a:pPr>
            <a:r>
              <a:t>3.4 </a:t>
            </a:r>
            <a:r>
              <a:rPr b="0">
                <a:latin typeface="宋体"/>
                <a:ea typeface="宋体"/>
                <a:cs typeface="宋体"/>
                <a:sym typeface="宋体"/>
              </a:rPr>
              <a:t>实 时 调 度 </a:t>
            </a:r>
          </a:p>
        </p:txBody>
      </p:sp>
      <p:sp>
        <p:nvSpPr>
          <p:cNvPr id="90" name="3.3.1 实现实时调度的基本条件"/>
          <p:cNvSpPr txBox="1"/>
          <p:nvPr/>
        </p:nvSpPr>
        <p:spPr>
          <a:xfrm>
            <a:off x="1341119" y="1630362"/>
            <a:ext cx="4914639" cy="59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2800"/>
            </a:pPr>
            <a:r>
              <a:t>3.3.1 </a:t>
            </a:r>
            <a:r>
              <a:rPr b="0">
                <a:latin typeface="宋体"/>
                <a:ea typeface="宋体"/>
                <a:cs typeface="宋体"/>
                <a:sym typeface="宋体"/>
              </a:rPr>
              <a:t>实现实时调度的基本条件 </a:t>
            </a:r>
          </a:p>
        </p:txBody>
      </p:sp>
      <p:sp>
        <p:nvSpPr>
          <p:cNvPr id="91" name="1. 提供必要的信息"/>
          <p:cNvSpPr txBox="1"/>
          <p:nvPr/>
        </p:nvSpPr>
        <p:spPr>
          <a:xfrm>
            <a:off x="1401444" y="2433637"/>
            <a:ext cx="1996454"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800"/>
            </a:pPr>
            <a:r>
              <a:t>1. </a:t>
            </a:r>
            <a:r>
              <a:rPr b="0">
                <a:latin typeface="宋体"/>
                <a:ea typeface="宋体"/>
                <a:cs typeface="宋体"/>
                <a:sym typeface="宋体"/>
              </a:rPr>
              <a:t>提供必要的信息 </a:t>
            </a:r>
          </a:p>
        </p:txBody>
      </p:sp>
      <p:sp>
        <p:nvSpPr>
          <p:cNvPr id="92" name="就绪时间。…"/>
          <p:cNvSpPr txBox="1"/>
          <p:nvPr/>
        </p:nvSpPr>
        <p:spPr>
          <a:xfrm>
            <a:off x="1341119" y="2743200"/>
            <a:ext cx="3748905" cy="297807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457200" indent="-457200">
              <a:lnSpc>
                <a:spcPct val="200000"/>
              </a:lnSpc>
              <a:buSzPct val="100000"/>
              <a:buAutoNum type="arabicParenBoth" startAt="1"/>
              <a:defRPr sz="1800"/>
            </a:pPr>
            <a:r>
              <a:rPr>
                <a:latin typeface="宋体"/>
                <a:ea typeface="宋体"/>
                <a:cs typeface="宋体"/>
                <a:sym typeface="宋体"/>
              </a:rPr>
              <a:t>就绪时间。</a:t>
            </a:r>
          </a:p>
          <a:p>
            <a:pPr marL="457200" indent="-457200">
              <a:lnSpc>
                <a:spcPct val="200000"/>
              </a:lnSpc>
              <a:defRPr sz="1800"/>
            </a:pPr>
            <a:r>
              <a:t>(2) </a:t>
            </a:r>
            <a:r>
              <a:rPr>
                <a:latin typeface="宋体"/>
                <a:ea typeface="宋体"/>
                <a:cs typeface="宋体"/>
                <a:sym typeface="宋体"/>
              </a:rPr>
              <a:t>开始截止时间和完成截止时间。 </a:t>
            </a:r>
          </a:p>
          <a:p>
            <a:pPr marL="457200" indent="-457200">
              <a:lnSpc>
                <a:spcPct val="200000"/>
              </a:lnSpc>
              <a:defRPr sz="1800"/>
            </a:pPr>
            <a:r>
              <a:t>(3) </a:t>
            </a:r>
            <a:r>
              <a:rPr>
                <a:latin typeface="宋体"/>
                <a:ea typeface="宋体"/>
                <a:cs typeface="宋体"/>
                <a:sym typeface="宋体"/>
              </a:rPr>
              <a:t>处理时间。 </a:t>
            </a:r>
          </a:p>
          <a:p>
            <a:pPr marL="457200" indent="-457200">
              <a:lnSpc>
                <a:spcPct val="200000"/>
              </a:lnSpc>
              <a:defRPr sz="1800"/>
            </a:pPr>
            <a:r>
              <a:t>(4) </a:t>
            </a:r>
            <a:r>
              <a:rPr>
                <a:latin typeface="宋体"/>
                <a:ea typeface="宋体"/>
                <a:cs typeface="宋体"/>
                <a:sym typeface="宋体"/>
              </a:rPr>
              <a:t>资源要求。 </a:t>
            </a:r>
          </a:p>
          <a:p>
            <a:pPr marL="457200" indent="-457200">
              <a:lnSpc>
                <a:spcPct val="200000"/>
              </a:lnSpc>
              <a:defRPr sz="1800"/>
            </a:pPr>
            <a:r>
              <a:t>(5) </a:t>
            </a:r>
            <a:r>
              <a:rPr>
                <a:latin typeface="宋体"/>
                <a:ea typeface="宋体"/>
                <a:cs typeface="宋体"/>
                <a:sym typeface="宋体"/>
              </a:rPr>
              <a:t>优先级。  </a:t>
            </a:r>
          </a:p>
        </p:txBody>
      </p:sp>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 name="重点：…"/>
          <p:cNvSpPr txBox="1"/>
          <p:nvPr/>
        </p:nvSpPr>
        <p:spPr>
          <a:xfrm>
            <a:off x="1474469" y="1214437"/>
            <a:ext cx="2298724" cy="2263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800"/>
            </a:pPr>
            <a:r>
              <a:rPr>
                <a:latin typeface="宋体"/>
                <a:ea typeface="宋体"/>
                <a:cs typeface="宋体"/>
                <a:sym typeface="宋体"/>
              </a:rPr>
              <a:t>重点：</a:t>
            </a:r>
          </a:p>
          <a:p>
            <a:pPr>
              <a:buSzPct val="100000"/>
              <a:buFont typeface="Arial"/>
              <a:buChar char="•"/>
              <a:defRPr sz="1800"/>
            </a:pPr>
            <a:r>
              <a:rPr>
                <a:latin typeface="宋体"/>
                <a:ea typeface="宋体"/>
                <a:cs typeface="宋体"/>
                <a:sym typeface="宋体"/>
              </a:rPr>
              <a:t>作业调度与进程调度</a:t>
            </a:r>
          </a:p>
          <a:p>
            <a:pPr>
              <a:buSzPct val="100000"/>
              <a:buFont typeface="Arial"/>
              <a:buChar char="•"/>
              <a:defRPr sz="1800"/>
            </a:pPr>
            <a:r>
              <a:rPr>
                <a:latin typeface="宋体"/>
                <a:ea typeface="宋体"/>
                <a:cs typeface="宋体"/>
                <a:sym typeface="宋体"/>
              </a:rPr>
              <a:t>死锁的概念</a:t>
            </a:r>
          </a:p>
          <a:p>
            <a:pPr>
              <a:defRPr sz="1800"/>
            </a:pPr>
          </a:p>
          <a:p>
            <a:pPr>
              <a:defRPr sz="1800"/>
            </a:pPr>
            <a:r>
              <a:rPr>
                <a:latin typeface="宋体"/>
                <a:ea typeface="宋体"/>
                <a:cs typeface="宋体"/>
                <a:sym typeface="宋体"/>
              </a:rPr>
              <a:t>难点：</a:t>
            </a:r>
          </a:p>
          <a:p>
            <a:pPr>
              <a:buSzPct val="100000"/>
              <a:buFont typeface="Arial"/>
              <a:buChar char="•"/>
              <a:defRPr sz="1800"/>
            </a:pPr>
            <a:r>
              <a:rPr>
                <a:latin typeface="宋体"/>
                <a:ea typeface="宋体"/>
                <a:cs typeface="宋体"/>
                <a:sym typeface="宋体"/>
              </a:rPr>
              <a:t>实时调度</a:t>
            </a:r>
          </a:p>
          <a:p>
            <a:pPr>
              <a:buSzPct val="100000"/>
              <a:buFont typeface="Arial"/>
              <a:buChar char="•"/>
              <a:defRPr sz="1800"/>
            </a:pPr>
            <a:r>
              <a:rPr>
                <a:latin typeface="宋体"/>
                <a:ea typeface="宋体"/>
                <a:cs typeface="宋体"/>
                <a:sym typeface="宋体"/>
              </a:rPr>
              <a:t>银行家算法</a:t>
            </a:r>
          </a:p>
        </p:txBody>
      </p:sp>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2. 系统处理能力强"/>
          <p:cNvSpPr txBox="1"/>
          <p:nvPr/>
        </p:nvSpPr>
        <p:spPr>
          <a:xfrm>
            <a:off x="1188719" y="838200"/>
            <a:ext cx="1996454" cy="4089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800"/>
            </a:pPr>
            <a:r>
              <a:t>2. </a:t>
            </a:r>
            <a:r>
              <a:rPr b="0">
                <a:latin typeface="宋体"/>
                <a:ea typeface="宋体"/>
                <a:cs typeface="宋体"/>
                <a:sym typeface="宋体"/>
              </a:rPr>
              <a:t>系统处理能力强 </a:t>
            </a:r>
          </a:p>
        </p:txBody>
      </p:sp>
      <p:sp>
        <p:nvSpPr>
          <p:cNvPr id="95" name="在实时系统中，通常都有着多个实时任务。若处理机的处理能力不够强，则有可能因处理机忙不过来而使某些实时任务不能得到及时处理， 从而导致发生难以预料的后果。假定系统中有m个周期性的硬实时任务，它们的处理时间可表示为Ci，周期时间表示为Pi，则在单处理机情况下，必须满足下面的限制条件："/>
          <p:cNvSpPr txBox="1"/>
          <p:nvPr/>
        </p:nvSpPr>
        <p:spPr>
          <a:xfrm>
            <a:off x="655319" y="1524000"/>
            <a:ext cx="8061961" cy="18722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50000"/>
              </a:lnSpc>
              <a:spcBef>
                <a:spcPts val="1000"/>
              </a:spcBef>
              <a:defRPr sz="1800"/>
            </a:pPr>
            <a:r>
              <a:t>       </a:t>
            </a:r>
            <a:r>
              <a:rPr>
                <a:latin typeface="宋体"/>
                <a:ea typeface="宋体"/>
                <a:cs typeface="宋体"/>
                <a:sym typeface="宋体"/>
              </a:rPr>
              <a:t>在实时系统中，通常都有着多个实时任务。若处理机的处理能力不够强，则有可能因处理机忙不过来而使某些实时任务不能得到及时处理， 从而导致发生难以预料的后果。假定系统中有</a:t>
            </a:r>
            <a:r>
              <a:rPr i="1"/>
              <a:t>m</a:t>
            </a:r>
            <a:r>
              <a:rPr>
                <a:latin typeface="宋体"/>
                <a:ea typeface="宋体"/>
                <a:cs typeface="宋体"/>
                <a:sym typeface="宋体"/>
              </a:rPr>
              <a:t>个周期性的硬实时任务，它们的处理时间可表示为</a:t>
            </a:r>
            <a:r>
              <a:rPr i="1"/>
              <a:t>C</a:t>
            </a:r>
            <a:r>
              <a:rPr baseline="-25000" i="1"/>
              <a:t>i</a:t>
            </a:r>
            <a:r>
              <a:rPr>
                <a:latin typeface="宋体"/>
                <a:ea typeface="宋体"/>
                <a:cs typeface="宋体"/>
                <a:sym typeface="宋体"/>
              </a:rPr>
              <a:t>，周期时间表示为</a:t>
            </a:r>
            <a:r>
              <a:rPr i="1"/>
              <a:t>P</a:t>
            </a:r>
            <a:r>
              <a:rPr baseline="-25000" i="1"/>
              <a:t>i</a:t>
            </a:r>
            <a:r>
              <a:rPr>
                <a:latin typeface="宋体"/>
                <a:ea typeface="宋体"/>
                <a:cs typeface="宋体"/>
                <a:sym typeface="宋体"/>
              </a:rPr>
              <a:t>，则在单处理机情况下，必须满足下面的限制条件： </a:t>
            </a:r>
          </a:p>
        </p:txBody>
      </p:sp>
      <p:pic>
        <p:nvPicPr>
          <p:cNvPr id="96" name="image.pdf" descr="image.pdf"/>
          <p:cNvPicPr>
            <a:picLocks noChangeAspect="1"/>
          </p:cNvPicPr>
          <p:nvPr/>
        </p:nvPicPr>
        <p:blipFill>
          <a:blip r:embed="rId2">
            <a:extLst/>
          </a:blip>
          <a:stretch>
            <a:fillRect/>
          </a:stretch>
        </p:blipFill>
        <p:spPr>
          <a:xfrm>
            <a:off x="3302000" y="3673130"/>
            <a:ext cx="1676400" cy="124777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 name="系统才是可调度的。假如系统中有6个硬实时任务，它们的周期时间都是 50 ms，而每次的处理时间为 10 ms，则不难算出，此时是不能满足上式的，因而系统是不可调度的。…"/>
          <p:cNvSpPr txBox="1"/>
          <p:nvPr/>
        </p:nvSpPr>
        <p:spPr>
          <a:xfrm>
            <a:off x="502919" y="838200"/>
            <a:ext cx="7985761" cy="343273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50000"/>
              </a:lnSpc>
              <a:spcBef>
                <a:spcPts val="1000"/>
              </a:spcBef>
              <a:defRPr sz="1800"/>
            </a:pPr>
            <a:r>
              <a:t>       </a:t>
            </a:r>
            <a:r>
              <a:rPr>
                <a:latin typeface="宋体"/>
                <a:ea typeface="宋体"/>
                <a:cs typeface="宋体"/>
                <a:sym typeface="宋体"/>
              </a:rPr>
              <a:t>系统才是可调度的。假如系统中有</a:t>
            </a:r>
            <a:r>
              <a:t>6</a:t>
            </a:r>
            <a:r>
              <a:rPr>
                <a:latin typeface="宋体"/>
                <a:ea typeface="宋体"/>
                <a:cs typeface="宋体"/>
                <a:sym typeface="宋体"/>
              </a:rPr>
              <a:t>个硬实时任务，它们的周期时间都是 </a:t>
            </a:r>
            <a:r>
              <a:t>50 ms</a:t>
            </a:r>
            <a:r>
              <a:rPr>
                <a:latin typeface="宋体"/>
                <a:ea typeface="宋体"/>
                <a:cs typeface="宋体"/>
                <a:sym typeface="宋体"/>
              </a:rPr>
              <a:t>，而每次的处理时间为 </a:t>
            </a:r>
            <a:r>
              <a:t>10 ms</a:t>
            </a:r>
            <a:r>
              <a:rPr>
                <a:latin typeface="宋体"/>
                <a:ea typeface="宋体"/>
                <a:cs typeface="宋体"/>
                <a:sym typeface="宋体"/>
              </a:rPr>
              <a:t>，则不难算出，此时是不能满足上式的，因而系统是不可调度的。</a:t>
            </a:r>
          </a:p>
          <a:p>
            <a:pPr algn="just">
              <a:lnSpc>
                <a:spcPct val="150000"/>
              </a:lnSpc>
              <a:spcBef>
                <a:spcPts val="1000"/>
              </a:spcBef>
              <a:defRPr sz="1800"/>
            </a:pPr>
            <a:r>
              <a:rPr>
                <a:latin typeface="宋体"/>
                <a:ea typeface="宋体"/>
                <a:cs typeface="宋体"/>
                <a:sym typeface="宋体"/>
              </a:rPr>
              <a:t>       解决的方法是提高系统的处理能力，其途径有二：其一仍是采用单处理机系统， 但须增强其处理能力， 以显著地减少对每一个任务的处理时间；其二是采用多处理机系统。假定系统中的处理机数为</a:t>
            </a:r>
            <a:r>
              <a:t>N</a:t>
            </a:r>
            <a:r>
              <a:rPr>
                <a:latin typeface="宋体"/>
                <a:ea typeface="宋体"/>
                <a:cs typeface="宋体"/>
                <a:sym typeface="宋体"/>
              </a:rPr>
              <a:t>，则应将上述的限制条件改为： </a:t>
            </a:r>
          </a:p>
        </p:txBody>
      </p:sp>
      <p:pic>
        <p:nvPicPr>
          <p:cNvPr id="99" name="image.pdf" descr="image.pdf"/>
          <p:cNvPicPr>
            <a:picLocks noChangeAspect="1"/>
          </p:cNvPicPr>
          <p:nvPr/>
        </p:nvPicPr>
        <p:blipFill>
          <a:blip r:embed="rId2">
            <a:extLst/>
          </a:blip>
          <a:stretch>
            <a:fillRect/>
          </a:stretch>
        </p:blipFill>
        <p:spPr>
          <a:xfrm>
            <a:off x="3398837" y="4419600"/>
            <a:ext cx="1890713" cy="124777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3. 采用抢占式调度机制"/>
          <p:cNvSpPr txBox="1"/>
          <p:nvPr/>
        </p:nvSpPr>
        <p:spPr>
          <a:xfrm>
            <a:off x="1112519" y="914400"/>
            <a:ext cx="2453654" cy="4089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800"/>
            </a:pPr>
            <a:r>
              <a:t>3. </a:t>
            </a:r>
            <a:r>
              <a:rPr b="0">
                <a:latin typeface="宋体"/>
                <a:ea typeface="宋体"/>
                <a:cs typeface="宋体"/>
                <a:sym typeface="宋体"/>
              </a:rPr>
              <a:t>采用抢占式调度机制 </a:t>
            </a:r>
          </a:p>
        </p:txBody>
      </p:sp>
      <p:sp>
        <p:nvSpPr>
          <p:cNvPr id="102" name="当一个优先权更高的任务到达时，允许将当前任务暂时挂起，而令高优先权任务立即投入运行，这样便可满足该硬实时任务对截止时间的要求。但这种调度机制比较复杂。…"/>
          <p:cNvSpPr txBox="1"/>
          <p:nvPr/>
        </p:nvSpPr>
        <p:spPr>
          <a:xfrm>
            <a:off x="426719" y="1600199"/>
            <a:ext cx="8366761" cy="355819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35000"/>
              </a:lnSpc>
              <a:spcBef>
                <a:spcPts val="1000"/>
              </a:spcBef>
              <a:defRPr sz="1800"/>
            </a:pPr>
            <a:r>
              <a:t>        </a:t>
            </a:r>
            <a:r>
              <a:rPr>
                <a:latin typeface="宋体"/>
                <a:ea typeface="宋体"/>
                <a:cs typeface="宋体"/>
                <a:sym typeface="宋体"/>
              </a:rPr>
              <a:t>当一个优先权更高的任务到达时，允许将当前任务暂时挂起，而令高优先权任务立即投入运行，这样便可满足该硬实时任务对截止时间的要求。但这种调度机制比较复杂。</a:t>
            </a:r>
            <a:r>
              <a:t></a:t>
            </a:r>
          </a:p>
          <a:p>
            <a:pPr algn="just">
              <a:lnSpc>
                <a:spcPct val="135000"/>
              </a:lnSpc>
              <a:spcBef>
                <a:spcPts val="1000"/>
              </a:spcBef>
              <a:defRPr sz="1800"/>
            </a:pPr>
            <a:r>
              <a:rPr>
                <a:latin typeface="宋体"/>
                <a:ea typeface="宋体"/>
                <a:cs typeface="宋体"/>
                <a:sym typeface="宋体"/>
              </a:rPr>
              <a:t>        对于一些小的实时系统，如果能预知任务的开始截止时间，则对实时任务的调度可采用非抢占调度机制，以简化调度程序和对任务调度时所花费的系统开销。但在设计这种调度机制时，应使所有的实时任务都比较小，并在执行完关键性程序和临界区后，能及时地将自己阻塞起来，以便释放出处理机， 供调度程序去调度那种开始截止时间即将到达的任务。  </a:t>
            </a:r>
          </a:p>
        </p:txBody>
      </p:sp>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 name="4. 具有快速切换机制"/>
          <p:cNvSpPr txBox="1"/>
          <p:nvPr/>
        </p:nvSpPr>
        <p:spPr>
          <a:xfrm>
            <a:off x="1341119" y="914400"/>
            <a:ext cx="2225054" cy="4089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800"/>
            </a:pPr>
            <a:r>
              <a:t>4. </a:t>
            </a:r>
            <a:r>
              <a:rPr b="0">
                <a:latin typeface="宋体"/>
                <a:ea typeface="宋体"/>
                <a:cs typeface="宋体"/>
                <a:sym typeface="宋体"/>
              </a:rPr>
              <a:t>具有快速切换机制 </a:t>
            </a:r>
          </a:p>
        </p:txBody>
      </p:sp>
      <p:sp>
        <p:nvSpPr>
          <p:cNvPr id="105" name="该机制应具有如下两方面的能力：…"/>
          <p:cNvSpPr txBox="1"/>
          <p:nvPr/>
        </p:nvSpPr>
        <p:spPr>
          <a:xfrm>
            <a:off x="731519" y="1524000"/>
            <a:ext cx="7757161" cy="32938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35000"/>
              </a:lnSpc>
              <a:spcBef>
                <a:spcPts val="1000"/>
              </a:spcBef>
              <a:defRPr sz="1800"/>
            </a:pPr>
            <a:r>
              <a:t>        </a:t>
            </a:r>
            <a:r>
              <a:rPr>
                <a:latin typeface="宋体"/>
                <a:ea typeface="宋体"/>
                <a:cs typeface="宋体"/>
                <a:sym typeface="宋体"/>
              </a:rPr>
              <a:t>该机制应具有如下两方面的能力：</a:t>
            </a:r>
            <a:r>
              <a:t></a:t>
            </a:r>
          </a:p>
          <a:p>
            <a:pPr algn="just">
              <a:lnSpc>
                <a:spcPct val="135000"/>
              </a:lnSpc>
              <a:spcBef>
                <a:spcPts val="1000"/>
              </a:spcBef>
              <a:defRPr sz="1800"/>
            </a:pPr>
            <a:r>
              <a:t>        </a:t>
            </a:r>
            <a:r>
              <a:t>(1) </a:t>
            </a:r>
            <a:r>
              <a:rPr>
                <a:latin typeface="宋体"/>
                <a:ea typeface="宋体"/>
                <a:cs typeface="宋体"/>
                <a:sym typeface="宋体"/>
              </a:rPr>
              <a:t>对外部中断的快速响应能力。为使在紧迫的外部事件请求中断时系统能及时响应，要求系统具有快速硬件中断机构，还应使禁止中断的时间间隔尽量短， 以免耽误时机</a:t>
            </a:r>
            <a:r>
              <a:t>(</a:t>
            </a:r>
            <a:r>
              <a:rPr>
                <a:latin typeface="宋体"/>
                <a:ea typeface="宋体"/>
                <a:cs typeface="宋体"/>
                <a:sym typeface="宋体"/>
              </a:rPr>
              <a:t>其它紧迫任务</a:t>
            </a:r>
            <a:r>
              <a:t>)</a:t>
            </a:r>
            <a:r>
              <a:rPr>
                <a:latin typeface="宋体"/>
                <a:ea typeface="宋体"/>
                <a:cs typeface="宋体"/>
                <a:sym typeface="宋体"/>
              </a:rPr>
              <a:t>。</a:t>
            </a:r>
            <a:r>
              <a:t></a:t>
            </a:r>
          </a:p>
          <a:p>
            <a:pPr algn="just">
              <a:lnSpc>
                <a:spcPct val="135000"/>
              </a:lnSpc>
              <a:spcBef>
                <a:spcPts val="1000"/>
              </a:spcBef>
              <a:defRPr sz="1800"/>
            </a:pPr>
            <a:r>
              <a:t>        </a:t>
            </a:r>
            <a:r>
              <a:t>(2) </a:t>
            </a:r>
            <a:r>
              <a:rPr>
                <a:latin typeface="宋体"/>
                <a:ea typeface="宋体"/>
                <a:cs typeface="宋体"/>
                <a:sym typeface="宋体"/>
              </a:rPr>
              <a:t>快速的任务分派能力。在完成任务调度后，便应进行任务切换。为了提高分派程序进行任务切换时的速度， 应使系统中的每个运行功能单位适当的小，以减少任务切换的时间开销。 </a:t>
            </a:r>
          </a:p>
        </p:txBody>
      </p:sp>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3.4.2 实时调度算法的分类"/>
          <p:cNvSpPr txBox="1"/>
          <p:nvPr/>
        </p:nvSpPr>
        <p:spPr>
          <a:xfrm>
            <a:off x="1798320" y="1095375"/>
            <a:ext cx="4203438" cy="5994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2800"/>
            </a:pPr>
            <a:r>
              <a:t>3.4.2 </a:t>
            </a:r>
            <a:r>
              <a:rPr b="0">
                <a:latin typeface="宋体"/>
                <a:ea typeface="宋体"/>
                <a:cs typeface="宋体"/>
                <a:sym typeface="宋体"/>
              </a:rPr>
              <a:t>实时调度算法的分类 </a:t>
            </a:r>
          </a:p>
        </p:txBody>
      </p:sp>
      <p:sp>
        <p:nvSpPr>
          <p:cNvPr id="108" name="1. 非抢占式调度算法"/>
          <p:cNvSpPr txBox="1"/>
          <p:nvPr/>
        </p:nvSpPr>
        <p:spPr>
          <a:xfrm>
            <a:off x="1798320" y="2081212"/>
            <a:ext cx="2225053"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800"/>
            </a:pPr>
            <a:r>
              <a:t>1. </a:t>
            </a:r>
            <a:r>
              <a:rPr b="0">
                <a:latin typeface="宋体"/>
                <a:ea typeface="宋体"/>
                <a:cs typeface="宋体"/>
                <a:sym typeface="宋体"/>
              </a:rPr>
              <a:t>非抢占式调度算法 </a:t>
            </a:r>
          </a:p>
        </p:txBody>
      </p:sp>
      <p:sp>
        <p:nvSpPr>
          <p:cNvPr id="109" name="非抢占式轮转调度算法。…"/>
          <p:cNvSpPr txBox="1"/>
          <p:nvPr/>
        </p:nvSpPr>
        <p:spPr>
          <a:xfrm>
            <a:off x="1722120" y="2819400"/>
            <a:ext cx="3196603" cy="10439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457200" indent="-457200">
              <a:lnSpc>
                <a:spcPct val="200000"/>
              </a:lnSpc>
              <a:buSzPct val="100000"/>
              <a:buAutoNum type="arabicParenBoth" startAt="1"/>
              <a:defRPr sz="1800"/>
            </a:pPr>
            <a:r>
              <a:rPr>
                <a:latin typeface="宋体"/>
                <a:ea typeface="宋体"/>
                <a:cs typeface="宋体"/>
                <a:sym typeface="宋体"/>
              </a:rPr>
              <a:t>非抢占式轮转调度算法。 </a:t>
            </a:r>
          </a:p>
          <a:p>
            <a:pPr marL="457200" indent="-457200">
              <a:lnSpc>
                <a:spcPct val="200000"/>
              </a:lnSpc>
              <a:defRPr sz="1800"/>
            </a:pPr>
            <a:r>
              <a:t>(2) </a:t>
            </a:r>
            <a:r>
              <a:rPr>
                <a:latin typeface="宋体"/>
                <a:ea typeface="宋体"/>
                <a:cs typeface="宋体"/>
                <a:sym typeface="宋体"/>
              </a:rPr>
              <a:t>非抢占式优先调度算法。 </a:t>
            </a:r>
          </a:p>
        </p:txBody>
      </p:sp>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2. 抢占式调度算法"/>
          <p:cNvSpPr txBox="1"/>
          <p:nvPr/>
        </p:nvSpPr>
        <p:spPr>
          <a:xfrm>
            <a:off x="1188719" y="533400"/>
            <a:ext cx="1996454" cy="4089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800"/>
            </a:pPr>
            <a:r>
              <a:t>2. </a:t>
            </a:r>
            <a:r>
              <a:rPr b="0">
                <a:latin typeface="宋体"/>
                <a:ea typeface="宋体"/>
                <a:cs typeface="宋体"/>
                <a:sym typeface="宋体"/>
              </a:rPr>
              <a:t>抢占式调度算法 </a:t>
            </a:r>
          </a:p>
        </p:txBody>
      </p:sp>
      <p:sp>
        <p:nvSpPr>
          <p:cNvPr id="112" name="基于时钟中断的抢占式优先权调度算法。…"/>
          <p:cNvSpPr txBox="1"/>
          <p:nvPr/>
        </p:nvSpPr>
        <p:spPr>
          <a:xfrm>
            <a:off x="1112519" y="685800"/>
            <a:ext cx="5767461" cy="10439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457200" indent="-457200">
              <a:lnSpc>
                <a:spcPct val="200000"/>
              </a:lnSpc>
              <a:buSzPct val="100000"/>
              <a:buAutoNum type="arabicParenBoth" startAt="1"/>
              <a:defRPr sz="1800"/>
            </a:pPr>
            <a:r>
              <a:rPr>
                <a:latin typeface="宋体"/>
                <a:ea typeface="宋体"/>
                <a:cs typeface="宋体"/>
                <a:sym typeface="宋体"/>
              </a:rPr>
              <a:t>基于时钟中断的抢占式优先权调度算法。</a:t>
            </a:r>
          </a:p>
          <a:p>
            <a:pPr marL="457200" indent="-457200">
              <a:lnSpc>
                <a:spcPct val="200000"/>
              </a:lnSpc>
              <a:defRPr sz="1800"/>
            </a:pPr>
            <a:r>
              <a:t>(2) </a:t>
            </a:r>
            <a:r>
              <a:rPr>
                <a:latin typeface="宋体"/>
                <a:ea typeface="宋体"/>
                <a:cs typeface="宋体"/>
                <a:sym typeface="宋体"/>
              </a:rPr>
              <a:t>立即抢占</a:t>
            </a:r>
            <a:r>
              <a:t>(Immediate Preemption)</a:t>
            </a:r>
            <a:r>
              <a:rPr>
                <a:latin typeface="宋体"/>
                <a:ea typeface="宋体"/>
                <a:cs typeface="宋体"/>
                <a:sym typeface="宋体"/>
              </a:rPr>
              <a:t>的优先权调度算法。  </a:t>
            </a:r>
          </a:p>
        </p:txBody>
      </p:sp>
      <p:pic>
        <p:nvPicPr>
          <p:cNvPr id="113" name="image.pdf" descr="image.pdf"/>
          <p:cNvPicPr>
            <a:picLocks noChangeAspect="1"/>
          </p:cNvPicPr>
          <p:nvPr/>
        </p:nvPicPr>
        <p:blipFill>
          <a:blip r:embed="rId2">
            <a:extLst/>
          </a:blip>
          <a:stretch>
            <a:fillRect/>
          </a:stretch>
        </p:blipFill>
        <p:spPr>
          <a:xfrm>
            <a:off x="250825" y="2276475"/>
            <a:ext cx="8591550" cy="4084638"/>
          </a:xfrm>
          <a:prstGeom prst="rect">
            <a:avLst/>
          </a:prstGeom>
          <a:ln w="12700">
            <a:miter lim="400000"/>
          </a:ln>
        </p:spPr>
      </p:pic>
      <p:sp>
        <p:nvSpPr>
          <p:cNvPr id="114" name="图 3-5 实时进程调度"/>
          <p:cNvSpPr txBox="1"/>
          <p:nvPr/>
        </p:nvSpPr>
        <p:spPr>
          <a:xfrm>
            <a:off x="3398520" y="6400800"/>
            <a:ext cx="2193241" cy="4089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800"/>
            </a:pPr>
            <a:r>
              <a:rPr>
                <a:latin typeface="宋体"/>
                <a:ea typeface="宋体"/>
                <a:cs typeface="宋体"/>
                <a:sym typeface="宋体"/>
              </a:rPr>
              <a:t>图 </a:t>
            </a:r>
            <a:r>
              <a:t>3-5 </a:t>
            </a:r>
            <a:r>
              <a:rPr>
                <a:latin typeface="宋体"/>
                <a:ea typeface="宋体"/>
                <a:cs typeface="宋体"/>
                <a:sym typeface="宋体"/>
              </a:rPr>
              <a:t>实时进程调度 </a:t>
            </a:r>
          </a:p>
        </p:txBody>
      </p:sp>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3.4.3最早截止时间优先算法"/>
          <p:cNvSpPr txBox="1"/>
          <p:nvPr/>
        </p:nvSpPr>
        <p:spPr>
          <a:xfrm>
            <a:off x="1188720" y="762000"/>
            <a:ext cx="4470138" cy="5994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2800"/>
            </a:pPr>
            <a:r>
              <a:t>3.4.3</a:t>
            </a:r>
            <a:r>
              <a:rPr b="0">
                <a:latin typeface="宋体"/>
                <a:ea typeface="宋体"/>
                <a:cs typeface="宋体"/>
                <a:sym typeface="宋体"/>
              </a:rPr>
              <a:t>最早截止时间优先算法 </a:t>
            </a:r>
          </a:p>
        </p:txBody>
      </p:sp>
      <p:sp>
        <p:nvSpPr>
          <p:cNvPr id="117" name="1. 非抢占调度方式用于非周期性实时任务"/>
          <p:cNvSpPr txBox="1"/>
          <p:nvPr/>
        </p:nvSpPr>
        <p:spPr>
          <a:xfrm>
            <a:off x="1188719" y="1676400"/>
            <a:ext cx="4218941" cy="4089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800"/>
            </a:pPr>
            <a:r>
              <a:t>1. </a:t>
            </a:r>
            <a:r>
              <a:rPr b="0">
                <a:latin typeface="宋体"/>
                <a:ea typeface="宋体"/>
                <a:cs typeface="宋体"/>
                <a:sym typeface="宋体"/>
              </a:rPr>
              <a:t>非抢占调度方式用于非周期性实时任务</a:t>
            </a:r>
          </a:p>
        </p:txBody>
      </p:sp>
      <p:sp>
        <p:nvSpPr>
          <p:cNvPr id="118" name="图 3-6 EDF算法用于非抢占调度方式"/>
          <p:cNvSpPr txBox="1"/>
          <p:nvPr/>
        </p:nvSpPr>
        <p:spPr>
          <a:xfrm>
            <a:off x="2484120" y="6096000"/>
            <a:ext cx="3768103" cy="4089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800"/>
            </a:pPr>
            <a:r>
              <a:rPr>
                <a:latin typeface="宋体"/>
                <a:ea typeface="宋体"/>
                <a:cs typeface="宋体"/>
                <a:sym typeface="宋体"/>
              </a:rPr>
              <a:t>图 </a:t>
            </a:r>
            <a:r>
              <a:t>3-6 EDF</a:t>
            </a:r>
            <a:r>
              <a:rPr>
                <a:latin typeface="宋体"/>
                <a:ea typeface="宋体"/>
                <a:cs typeface="宋体"/>
                <a:sym typeface="宋体"/>
              </a:rPr>
              <a:t>算法用于非抢占调度方式 </a:t>
            </a:r>
          </a:p>
        </p:txBody>
      </p:sp>
      <p:pic>
        <p:nvPicPr>
          <p:cNvPr id="119" name="image.pdf" descr="image.pdf"/>
          <p:cNvPicPr>
            <a:picLocks noChangeAspect="1"/>
          </p:cNvPicPr>
          <p:nvPr/>
        </p:nvPicPr>
        <p:blipFill>
          <a:blip r:embed="rId2">
            <a:extLst/>
          </a:blip>
          <a:stretch>
            <a:fillRect/>
          </a:stretch>
        </p:blipFill>
        <p:spPr>
          <a:xfrm>
            <a:off x="0" y="2590800"/>
            <a:ext cx="9144000" cy="292735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2. 抢占式调度方式用于周期性实时任务"/>
          <p:cNvSpPr txBox="1"/>
          <p:nvPr/>
        </p:nvSpPr>
        <p:spPr>
          <a:xfrm>
            <a:off x="1188719" y="642937"/>
            <a:ext cx="3990341"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800"/>
            </a:pPr>
            <a:r>
              <a:t>2. </a:t>
            </a:r>
            <a:r>
              <a:rPr b="0">
                <a:latin typeface="宋体"/>
                <a:ea typeface="宋体"/>
                <a:cs typeface="宋体"/>
                <a:sym typeface="宋体"/>
              </a:rPr>
              <a:t>抢占式调度方式用于周期性实时任务</a:t>
            </a:r>
          </a:p>
        </p:txBody>
      </p:sp>
      <p:sp>
        <p:nvSpPr>
          <p:cNvPr id="122" name="为了保证任务在每个周期都能顺利完成，必须采用抢占式调度方式。（为什么？）"/>
          <p:cNvSpPr txBox="1"/>
          <p:nvPr/>
        </p:nvSpPr>
        <p:spPr>
          <a:xfrm>
            <a:off x="974407" y="1571625"/>
            <a:ext cx="7195186" cy="726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800">
                <a:latin typeface="宋体"/>
                <a:ea typeface="宋体"/>
                <a:cs typeface="宋体"/>
                <a:sym typeface="宋体"/>
              </a:defRPr>
            </a:lvl1pPr>
          </a:lstStyle>
          <a:p>
            <a:pPr>
              <a:defRPr>
                <a:latin typeface="Times New Roman"/>
                <a:ea typeface="Times New Roman"/>
                <a:cs typeface="Times New Roman"/>
                <a:sym typeface="Times New Roman"/>
              </a:defRPr>
            </a:pPr>
            <a:r>
              <a:rPr>
                <a:latin typeface="宋体"/>
                <a:ea typeface="宋体"/>
                <a:cs typeface="宋体"/>
                <a:sym typeface="宋体"/>
              </a:rPr>
              <a:t>         为了保证任务在每个周期都能顺利完成，必须采用抢占式调度方式。（为什么？）</a:t>
            </a:r>
          </a:p>
        </p:txBody>
      </p:sp>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3.4.4 最低松弛度优先即LLF(Least Laxity First)算法"/>
          <p:cNvSpPr txBox="1"/>
          <p:nvPr/>
        </p:nvSpPr>
        <p:spPr>
          <a:xfrm>
            <a:off x="1112519" y="533400"/>
            <a:ext cx="5317181" cy="4089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800"/>
            </a:pPr>
            <a:r>
              <a:t>3.4.4 </a:t>
            </a:r>
            <a:r>
              <a:rPr b="0">
                <a:latin typeface="宋体"/>
                <a:ea typeface="宋体"/>
                <a:cs typeface="宋体"/>
                <a:sym typeface="宋体"/>
              </a:rPr>
              <a:t>最低松弛度优先即</a:t>
            </a:r>
            <a:r>
              <a:t>LLF(Least Laxity First)</a:t>
            </a:r>
            <a:r>
              <a:rPr b="0">
                <a:latin typeface="宋体"/>
                <a:ea typeface="宋体"/>
                <a:cs typeface="宋体"/>
                <a:sym typeface="宋体"/>
              </a:rPr>
              <a:t>算法 </a:t>
            </a:r>
          </a:p>
        </p:txBody>
      </p:sp>
      <p:sp>
        <p:nvSpPr>
          <p:cNvPr id="125" name="该算法是根据任务紧急(或松弛)的程度，来确定任务的优先级。任务的紧急程度愈高，为该任务所赋予的优先级就愈高， 以使之优先执行。例如，一个任务在200ms时必须完成，而它本身所需的运行时间就有100ms，因此，调度程序必须在100 ms之前调度执行，该任务的紧急程度(松弛程度)为100 ms。又如，另一任务在400 ms时必须完成，它本身需要运行 150 ms，则其松弛程度为 250 ms。在实现该算法时要求系统中有一个按松弛度排序的实时任务就绪队列，松弛度最低的任务排在队列最前面，调度程序总是选择就绪队列中的队首任务执行。该算法主要用于可抢占调度方式中。假如在一个实时系统中，有两个周期性实时任务A和B，任务A要求每 20 ms执行一次，执行时间为 10 ms；任务B只要求每50 ms执行一次，执行时间为 25 ms。"/>
          <p:cNvSpPr txBox="1"/>
          <p:nvPr/>
        </p:nvSpPr>
        <p:spPr>
          <a:xfrm>
            <a:off x="426719" y="1066800"/>
            <a:ext cx="8290561" cy="389620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20000"/>
              </a:lnSpc>
              <a:spcBef>
                <a:spcPts val="1000"/>
              </a:spcBef>
              <a:defRPr sz="1800"/>
            </a:pPr>
            <a:r>
              <a:t>        </a:t>
            </a:r>
            <a:r>
              <a:rPr>
                <a:latin typeface="宋体"/>
                <a:ea typeface="宋体"/>
                <a:cs typeface="宋体"/>
                <a:sym typeface="宋体"/>
              </a:rPr>
              <a:t>该算法是根据任务紧急</a:t>
            </a:r>
            <a:r>
              <a:t>(</a:t>
            </a:r>
            <a:r>
              <a:rPr>
                <a:latin typeface="宋体"/>
                <a:ea typeface="宋体"/>
                <a:cs typeface="宋体"/>
                <a:sym typeface="宋体"/>
              </a:rPr>
              <a:t>或松弛</a:t>
            </a:r>
            <a:r>
              <a:t>)</a:t>
            </a:r>
            <a:r>
              <a:rPr>
                <a:latin typeface="宋体"/>
                <a:ea typeface="宋体"/>
                <a:cs typeface="宋体"/>
                <a:sym typeface="宋体"/>
              </a:rPr>
              <a:t>的程度，来确定任务的优先级。任务的紧急程度愈高，为该任务所赋予的优先级就愈高， 以使之优先执行。例如，一个任务在</a:t>
            </a:r>
            <a:r>
              <a:t>200ms</a:t>
            </a:r>
            <a:r>
              <a:rPr>
                <a:latin typeface="宋体"/>
                <a:ea typeface="宋体"/>
                <a:cs typeface="宋体"/>
                <a:sym typeface="宋体"/>
              </a:rPr>
              <a:t>时必须完成，而它本身所需的运行时间就有</a:t>
            </a:r>
            <a:r>
              <a:t>100ms</a:t>
            </a:r>
            <a:r>
              <a:rPr>
                <a:latin typeface="宋体"/>
                <a:ea typeface="宋体"/>
                <a:cs typeface="宋体"/>
                <a:sym typeface="宋体"/>
              </a:rPr>
              <a:t>，因此，调度程序必须在</a:t>
            </a:r>
            <a:r>
              <a:t>100 ms</a:t>
            </a:r>
            <a:r>
              <a:rPr>
                <a:latin typeface="宋体"/>
                <a:ea typeface="宋体"/>
                <a:cs typeface="宋体"/>
                <a:sym typeface="宋体"/>
              </a:rPr>
              <a:t>之前调度执行，该任务的紧急程度</a:t>
            </a:r>
            <a:r>
              <a:t>(</a:t>
            </a:r>
            <a:r>
              <a:rPr>
                <a:latin typeface="宋体"/>
                <a:ea typeface="宋体"/>
                <a:cs typeface="宋体"/>
                <a:sym typeface="宋体"/>
              </a:rPr>
              <a:t>松弛程度</a:t>
            </a:r>
            <a:r>
              <a:t>)</a:t>
            </a:r>
            <a:r>
              <a:rPr>
                <a:latin typeface="宋体"/>
                <a:ea typeface="宋体"/>
                <a:cs typeface="宋体"/>
                <a:sym typeface="宋体"/>
              </a:rPr>
              <a:t>为</a:t>
            </a:r>
            <a:r>
              <a:t>100 ms</a:t>
            </a:r>
            <a:r>
              <a:rPr>
                <a:latin typeface="宋体"/>
                <a:ea typeface="宋体"/>
                <a:cs typeface="宋体"/>
                <a:sym typeface="宋体"/>
              </a:rPr>
              <a:t>。又如，另一任务在</a:t>
            </a:r>
            <a:r>
              <a:t>400 ms</a:t>
            </a:r>
            <a:r>
              <a:rPr>
                <a:latin typeface="宋体"/>
                <a:ea typeface="宋体"/>
                <a:cs typeface="宋体"/>
                <a:sym typeface="宋体"/>
              </a:rPr>
              <a:t>时必须完成，它本身需要运行 </a:t>
            </a:r>
            <a:r>
              <a:t>150 ms</a:t>
            </a:r>
            <a:r>
              <a:rPr>
                <a:latin typeface="宋体"/>
                <a:ea typeface="宋体"/>
                <a:cs typeface="宋体"/>
                <a:sym typeface="宋体"/>
              </a:rPr>
              <a:t>，则其松弛程度为 </a:t>
            </a:r>
            <a:r>
              <a:t>250 ms</a:t>
            </a:r>
            <a:r>
              <a:rPr>
                <a:latin typeface="宋体"/>
                <a:ea typeface="宋体"/>
                <a:cs typeface="宋体"/>
                <a:sym typeface="宋体"/>
              </a:rPr>
              <a:t>。在实现该算法时要求系统中有一个按松弛度排序的实时任务就绪队列，松弛度最低的任务排在队列最前面，调度程序总是选择就绪队列中的队首任务执行。该算法主要用于可抢占调度方式中。假如在一个实时系统中，有两个周期性实时任务</a:t>
            </a:r>
            <a:r>
              <a:t>A</a:t>
            </a:r>
            <a:r>
              <a:rPr>
                <a:latin typeface="宋体"/>
                <a:ea typeface="宋体"/>
                <a:cs typeface="宋体"/>
                <a:sym typeface="宋体"/>
              </a:rPr>
              <a:t>和</a:t>
            </a:r>
            <a:r>
              <a:t>B</a:t>
            </a:r>
            <a:r>
              <a:rPr>
                <a:latin typeface="宋体"/>
                <a:ea typeface="宋体"/>
                <a:cs typeface="宋体"/>
                <a:sym typeface="宋体"/>
              </a:rPr>
              <a:t>，任务</a:t>
            </a:r>
            <a:r>
              <a:t>A</a:t>
            </a:r>
            <a:r>
              <a:rPr>
                <a:latin typeface="宋体"/>
                <a:ea typeface="宋体"/>
                <a:cs typeface="宋体"/>
                <a:sym typeface="宋体"/>
              </a:rPr>
              <a:t>要求每 </a:t>
            </a:r>
            <a:r>
              <a:t>20 ms</a:t>
            </a:r>
            <a:r>
              <a:rPr>
                <a:latin typeface="宋体"/>
                <a:ea typeface="宋体"/>
                <a:cs typeface="宋体"/>
                <a:sym typeface="宋体"/>
              </a:rPr>
              <a:t>执行一次，执行时间为 </a:t>
            </a:r>
            <a:r>
              <a:t>10 ms</a:t>
            </a:r>
            <a:r>
              <a:rPr>
                <a:latin typeface="宋体"/>
                <a:ea typeface="宋体"/>
                <a:cs typeface="宋体"/>
                <a:sym typeface="宋体"/>
              </a:rPr>
              <a:t>；任务</a:t>
            </a:r>
            <a:r>
              <a:t>B</a:t>
            </a:r>
            <a:r>
              <a:rPr>
                <a:latin typeface="宋体"/>
                <a:ea typeface="宋体"/>
                <a:cs typeface="宋体"/>
                <a:sym typeface="宋体"/>
              </a:rPr>
              <a:t>只要求每</a:t>
            </a:r>
            <a:r>
              <a:t>50 ms</a:t>
            </a:r>
            <a:r>
              <a:rPr>
                <a:latin typeface="宋体"/>
                <a:ea typeface="宋体"/>
                <a:cs typeface="宋体"/>
                <a:sym typeface="宋体"/>
              </a:rPr>
              <a:t>执行一次，执行时间为 </a:t>
            </a:r>
            <a:r>
              <a:t>25 ms</a:t>
            </a:r>
            <a:r>
              <a:rPr>
                <a:latin typeface="宋体"/>
                <a:ea typeface="宋体"/>
                <a:cs typeface="宋体"/>
                <a:sym typeface="宋体"/>
              </a:rPr>
              <a:t>。 </a:t>
            </a:r>
          </a:p>
        </p:txBody>
      </p:sp>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图 3-8 A和B任务每次必须完成的时间"/>
          <p:cNvSpPr txBox="1"/>
          <p:nvPr/>
        </p:nvSpPr>
        <p:spPr>
          <a:xfrm>
            <a:off x="2331720" y="5334000"/>
            <a:ext cx="3869790" cy="4089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800"/>
            </a:pPr>
            <a:r>
              <a:rPr>
                <a:latin typeface="宋体"/>
                <a:ea typeface="宋体"/>
                <a:cs typeface="宋体"/>
                <a:sym typeface="宋体"/>
              </a:rPr>
              <a:t>图 </a:t>
            </a:r>
            <a:r>
              <a:t>3-8 A</a:t>
            </a:r>
            <a:r>
              <a:rPr>
                <a:latin typeface="宋体"/>
                <a:ea typeface="宋体"/>
                <a:cs typeface="宋体"/>
                <a:sym typeface="宋体"/>
              </a:rPr>
              <a:t>和</a:t>
            </a:r>
            <a:r>
              <a:t>B</a:t>
            </a:r>
            <a:r>
              <a:rPr>
                <a:latin typeface="宋体"/>
                <a:ea typeface="宋体"/>
                <a:cs typeface="宋体"/>
                <a:sym typeface="宋体"/>
              </a:rPr>
              <a:t>任务每次必须完成的时间 </a:t>
            </a:r>
          </a:p>
        </p:txBody>
      </p:sp>
      <p:pic>
        <p:nvPicPr>
          <p:cNvPr id="128" name="image.pdf" descr="image.pdf"/>
          <p:cNvPicPr>
            <a:picLocks noChangeAspect="1"/>
          </p:cNvPicPr>
          <p:nvPr/>
        </p:nvPicPr>
        <p:blipFill>
          <a:blip r:embed="rId2">
            <a:extLst/>
          </a:blip>
          <a:stretch>
            <a:fillRect/>
          </a:stretch>
        </p:blipFill>
        <p:spPr>
          <a:xfrm>
            <a:off x="0" y="1828800"/>
            <a:ext cx="9144000" cy="247491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 name="3.1 处理机调度的层次和调度算法的目标"/>
          <p:cNvSpPr txBox="1"/>
          <p:nvPr/>
        </p:nvSpPr>
        <p:spPr>
          <a:xfrm>
            <a:off x="1088707" y="914400"/>
            <a:ext cx="6896736" cy="599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800"/>
            </a:pPr>
            <a:r>
              <a:t>3.1 </a:t>
            </a:r>
            <a:r>
              <a:rPr b="0">
                <a:latin typeface="宋体"/>
                <a:ea typeface="宋体"/>
                <a:cs typeface="宋体"/>
                <a:sym typeface="宋体"/>
              </a:rPr>
              <a:t>处理机调度的层次和调度算法的目标</a:t>
            </a:r>
          </a:p>
        </p:txBody>
      </p:sp>
      <p:sp>
        <p:nvSpPr>
          <p:cNvPr id="29" name="3.1.1  处理机调度的层次"/>
          <p:cNvSpPr txBox="1"/>
          <p:nvPr/>
        </p:nvSpPr>
        <p:spPr>
          <a:xfrm>
            <a:off x="1341119" y="1981200"/>
            <a:ext cx="2567954" cy="4089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800"/>
            </a:pPr>
            <a:r>
              <a:t>3.1.1  </a:t>
            </a:r>
            <a:r>
              <a:rPr b="0">
                <a:latin typeface="宋体"/>
                <a:ea typeface="宋体"/>
                <a:cs typeface="宋体"/>
                <a:sym typeface="宋体"/>
              </a:rPr>
              <a:t>处理机调度的层次 </a:t>
            </a:r>
          </a:p>
        </p:txBody>
      </p:sp>
      <p:sp>
        <p:nvSpPr>
          <p:cNvPr id="30" name="高级调度（High Scheduling）…"/>
          <p:cNvSpPr txBox="1"/>
          <p:nvPr/>
        </p:nvSpPr>
        <p:spPr>
          <a:xfrm>
            <a:off x="1341119" y="2819400"/>
            <a:ext cx="4396754" cy="10633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457200" indent="-457200">
              <a:buSzPct val="100000"/>
              <a:buAutoNum type="arabicPeriod" startAt="1"/>
              <a:defRPr b="1" sz="1800"/>
            </a:pPr>
            <a:r>
              <a:rPr b="0">
                <a:latin typeface="宋体"/>
                <a:ea typeface="宋体"/>
                <a:cs typeface="宋体"/>
                <a:sym typeface="宋体"/>
              </a:rPr>
              <a:t>高级调度（</a:t>
            </a:r>
            <a:r>
              <a:t>High Scheduling</a:t>
            </a:r>
            <a:r>
              <a:rPr b="0">
                <a:latin typeface="宋体"/>
                <a:ea typeface="宋体"/>
                <a:cs typeface="宋体"/>
                <a:sym typeface="宋体"/>
              </a:rPr>
              <a:t>）</a:t>
            </a:r>
          </a:p>
          <a:p>
            <a:pPr marL="457200" indent="-457200">
              <a:buSzPct val="100000"/>
              <a:buAutoNum type="arabicPeriod" startAt="1"/>
              <a:defRPr b="1" sz="1800"/>
            </a:pPr>
            <a:r>
              <a:rPr b="0">
                <a:latin typeface="宋体"/>
                <a:ea typeface="宋体"/>
                <a:cs typeface="宋体"/>
                <a:sym typeface="宋体"/>
              </a:rPr>
              <a:t>低级调度（</a:t>
            </a:r>
            <a:r>
              <a:t>Low Scheduling</a:t>
            </a:r>
            <a:r>
              <a:rPr b="0">
                <a:latin typeface="宋体"/>
                <a:ea typeface="宋体"/>
                <a:cs typeface="宋体"/>
                <a:sym typeface="宋体"/>
              </a:rPr>
              <a:t>）</a:t>
            </a:r>
          </a:p>
          <a:p>
            <a:pPr marL="457200" indent="-457200">
              <a:buSzPct val="100000"/>
              <a:buAutoNum type="arabicPeriod" startAt="1"/>
              <a:defRPr b="1" sz="1800"/>
            </a:pPr>
            <a:r>
              <a:rPr b="0">
                <a:latin typeface="宋体"/>
                <a:ea typeface="宋体"/>
                <a:cs typeface="宋体"/>
                <a:sym typeface="宋体"/>
              </a:rPr>
              <a:t>中级调度</a:t>
            </a:r>
            <a:r>
              <a:t> </a:t>
            </a:r>
            <a:r>
              <a:rPr b="0">
                <a:latin typeface="宋体"/>
                <a:ea typeface="宋体"/>
                <a:cs typeface="宋体"/>
                <a:sym typeface="宋体"/>
              </a:rPr>
              <a:t>（</a:t>
            </a:r>
            <a:r>
              <a:t>Intermediate Scheduling</a:t>
            </a:r>
            <a:r>
              <a:rPr b="0">
                <a:latin typeface="宋体"/>
                <a:ea typeface="宋体"/>
                <a:cs typeface="宋体"/>
                <a:sym typeface="宋体"/>
              </a:rPr>
              <a:t>）</a:t>
            </a:r>
          </a:p>
        </p:txBody>
      </p:sp>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在刚开始时(t1=0)，A1必须在20ms时完成，而它本身运行又需 10 ms，可算出A1的松弛度为10ms；B1必须在50ms时完成， 而它本身运行就需25 ms，可算出B1的松弛度为25 ms，故调度程序应先调度A1执行。在t2=10 ms时，A2的松弛度可按下式算出：…"/>
          <p:cNvSpPr txBox="1"/>
          <p:nvPr/>
        </p:nvSpPr>
        <p:spPr>
          <a:xfrm>
            <a:off x="579119" y="914399"/>
            <a:ext cx="7985761" cy="321619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55000"/>
              </a:lnSpc>
              <a:spcBef>
                <a:spcPts val="1000"/>
              </a:spcBef>
              <a:defRPr sz="1800"/>
            </a:pPr>
            <a:r>
              <a:t>      </a:t>
            </a:r>
            <a:r>
              <a:rPr>
                <a:latin typeface="宋体"/>
                <a:ea typeface="宋体"/>
                <a:cs typeface="宋体"/>
                <a:sym typeface="宋体"/>
              </a:rPr>
              <a:t>在刚开始时</a:t>
            </a:r>
            <a:r>
              <a:t>(</a:t>
            </a:r>
            <a:r>
              <a:rPr i="1"/>
              <a:t>t</a:t>
            </a:r>
            <a:r>
              <a:rPr baseline="-25000"/>
              <a:t>1</a:t>
            </a:r>
            <a:r>
              <a:t>=0)</a:t>
            </a:r>
            <a:r>
              <a:rPr>
                <a:latin typeface="宋体"/>
                <a:ea typeface="宋体"/>
                <a:cs typeface="宋体"/>
                <a:sym typeface="宋体"/>
              </a:rPr>
              <a:t>，</a:t>
            </a:r>
            <a:r>
              <a:t>A</a:t>
            </a:r>
            <a:r>
              <a:rPr baseline="-25000"/>
              <a:t>1</a:t>
            </a:r>
            <a:r>
              <a:rPr>
                <a:latin typeface="宋体"/>
                <a:ea typeface="宋体"/>
                <a:cs typeface="宋体"/>
                <a:sym typeface="宋体"/>
              </a:rPr>
              <a:t>必须在</a:t>
            </a:r>
            <a:r>
              <a:t>20ms</a:t>
            </a:r>
            <a:r>
              <a:rPr>
                <a:latin typeface="宋体"/>
                <a:ea typeface="宋体"/>
                <a:cs typeface="宋体"/>
                <a:sym typeface="宋体"/>
              </a:rPr>
              <a:t>时完成，而它本身运行又需 </a:t>
            </a:r>
            <a:r>
              <a:t>10 ms</a:t>
            </a:r>
            <a:r>
              <a:rPr>
                <a:latin typeface="宋体"/>
                <a:ea typeface="宋体"/>
                <a:cs typeface="宋体"/>
                <a:sym typeface="宋体"/>
              </a:rPr>
              <a:t>，可算出</a:t>
            </a:r>
            <a:r>
              <a:t>A</a:t>
            </a:r>
            <a:r>
              <a:rPr baseline="-25000"/>
              <a:t>1</a:t>
            </a:r>
            <a:r>
              <a:rPr>
                <a:latin typeface="宋体"/>
                <a:ea typeface="宋体"/>
                <a:cs typeface="宋体"/>
                <a:sym typeface="宋体"/>
              </a:rPr>
              <a:t>的松弛度为</a:t>
            </a:r>
            <a:r>
              <a:t>10ms</a:t>
            </a:r>
            <a:r>
              <a:rPr>
                <a:latin typeface="宋体"/>
                <a:ea typeface="宋体"/>
                <a:cs typeface="宋体"/>
                <a:sym typeface="宋体"/>
              </a:rPr>
              <a:t>；</a:t>
            </a:r>
            <a:r>
              <a:t>B</a:t>
            </a:r>
            <a:r>
              <a:rPr baseline="-25000"/>
              <a:t>1</a:t>
            </a:r>
            <a:r>
              <a:rPr>
                <a:latin typeface="宋体"/>
                <a:ea typeface="宋体"/>
                <a:cs typeface="宋体"/>
                <a:sym typeface="宋体"/>
              </a:rPr>
              <a:t>必须在</a:t>
            </a:r>
            <a:r>
              <a:t>50ms</a:t>
            </a:r>
            <a:r>
              <a:rPr>
                <a:latin typeface="宋体"/>
                <a:ea typeface="宋体"/>
                <a:cs typeface="宋体"/>
                <a:sym typeface="宋体"/>
              </a:rPr>
              <a:t>时完成， 而它本身运行就需</a:t>
            </a:r>
            <a:r>
              <a:t>25 ms</a:t>
            </a:r>
            <a:r>
              <a:rPr>
                <a:latin typeface="宋体"/>
                <a:ea typeface="宋体"/>
                <a:cs typeface="宋体"/>
                <a:sym typeface="宋体"/>
              </a:rPr>
              <a:t>，可算出</a:t>
            </a:r>
            <a:r>
              <a:t>B</a:t>
            </a:r>
            <a:r>
              <a:rPr baseline="-25000"/>
              <a:t>1</a:t>
            </a:r>
            <a:r>
              <a:rPr>
                <a:latin typeface="宋体"/>
                <a:ea typeface="宋体"/>
                <a:cs typeface="宋体"/>
                <a:sym typeface="宋体"/>
              </a:rPr>
              <a:t>的松弛度为</a:t>
            </a:r>
            <a:r>
              <a:t>25 ms</a:t>
            </a:r>
            <a:r>
              <a:rPr>
                <a:latin typeface="宋体"/>
                <a:ea typeface="宋体"/>
                <a:cs typeface="宋体"/>
                <a:sym typeface="宋体"/>
              </a:rPr>
              <a:t>，故调度程序应先调度</a:t>
            </a:r>
            <a:r>
              <a:t>A</a:t>
            </a:r>
            <a:r>
              <a:rPr baseline="-25000"/>
              <a:t>1</a:t>
            </a:r>
            <a:r>
              <a:rPr>
                <a:latin typeface="宋体"/>
                <a:ea typeface="宋体"/>
                <a:cs typeface="宋体"/>
                <a:sym typeface="宋体"/>
              </a:rPr>
              <a:t>执行。在</a:t>
            </a:r>
            <a:r>
              <a:rPr i="1"/>
              <a:t>t</a:t>
            </a:r>
            <a:r>
              <a:rPr baseline="-25000"/>
              <a:t>2</a:t>
            </a:r>
            <a:r>
              <a:t>=10 ms</a:t>
            </a:r>
            <a:r>
              <a:rPr>
                <a:latin typeface="宋体"/>
                <a:ea typeface="宋体"/>
                <a:cs typeface="宋体"/>
                <a:sym typeface="宋体"/>
              </a:rPr>
              <a:t>时，</a:t>
            </a:r>
            <a:r>
              <a:t>A</a:t>
            </a:r>
            <a:r>
              <a:rPr baseline="-25000"/>
              <a:t>2</a:t>
            </a:r>
            <a:r>
              <a:rPr>
                <a:latin typeface="宋体"/>
                <a:ea typeface="宋体"/>
                <a:cs typeface="宋体"/>
                <a:sym typeface="宋体"/>
              </a:rPr>
              <a:t>的松弛度可按下式算出：</a:t>
            </a:r>
          </a:p>
          <a:p>
            <a:pPr algn="just">
              <a:lnSpc>
                <a:spcPct val="155000"/>
              </a:lnSpc>
              <a:spcBef>
                <a:spcPts val="1000"/>
              </a:spcBef>
              <a:defRPr sz="1800"/>
            </a:pPr>
            <a:r>
              <a:t>  </a:t>
            </a:r>
            <a:r>
              <a:t>A</a:t>
            </a:r>
            <a:r>
              <a:rPr baseline="-25000"/>
              <a:t>2</a:t>
            </a:r>
            <a:r>
              <a:rPr>
                <a:latin typeface="宋体"/>
                <a:ea typeface="宋体"/>
                <a:cs typeface="宋体"/>
                <a:sym typeface="宋体"/>
              </a:rPr>
              <a:t>的松弛度</a:t>
            </a:r>
            <a:r>
              <a:t>=</a:t>
            </a:r>
            <a:r>
              <a:rPr>
                <a:latin typeface="宋体"/>
                <a:ea typeface="宋体"/>
                <a:cs typeface="宋体"/>
                <a:sym typeface="宋体"/>
              </a:rPr>
              <a:t>必须完成时间</a:t>
            </a:r>
            <a:r>
              <a:t>-</a:t>
            </a:r>
            <a:r>
              <a:rPr>
                <a:latin typeface="宋体"/>
                <a:ea typeface="宋体"/>
                <a:cs typeface="宋体"/>
                <a:sym typeface="宋体"/>
              </a:rPr>
              <a:t>其本身的运行时间</a:t>
            </a:r>
            <a:r>
              <a:t>-</a:t>
            </a:r>
            <a:r>
              <a:rPr>
                <a:latin typeface="宋体"/>
                <a:ea typeface="宋体"/>
                <a:cs typeface="宋体"/>
                <a:sym typeface="宋体"/>
              </a:rPr>
              <a:t>当前时间 </a:t>
            </a:r>
          </a:p>
          <a:p>
            <a:pPr algn="just">
              <a:lnSpc>
                <a:spcPct val="155000"/>
              </a:lnSpc>
              <a:spcBef>
                <a:spcPts val="1000"/>
              </a:spcBef>
              <a:defRPr sz="1800"/>
            </a:pPr>
            <a:r>
              <a:t>                          </a:t>
            </a:r>
            <a:r>
              <a:t>=40 ms-10 ms-10 ms=20 ms </a:t>
            </a:r>
          </a:p>
        </p:txBody>
      </p:sp>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类似地，可算出B1的松弛度为15ms，故调度程序应选择B1运行。在t3=30 ms时，A2的松弛度已减为0(即40-10-30)，而B1的松弛度为15 ms(即50-5-30)，于是调度程序应抢占B1的处理机而调度A2运行。在t4=40 ms时，A3的松弛度为10 ms(即60-10-40)，而B1的松弛度仅为5 ms(即50-5-40)，故又应重新调度B1执行。在t5=45 ms时，B1执行完成，而此时A3的松弛度已减为5 ms(即60-10-45)，而B2的松弛度为30 ms(即100-25-45)，于是又应调度A3执行。在t6=55ms时，任务A尚未进入第4周期，而任务B已进入第2周期，故再调度B2执行。在t7=70 ms时，A4的松弛度已减至0 ms(即80-10-70)，而B2的松弛度为20 ms(即100-10-70)，故此时调度又应抢占B2的处理机而调度A4执行。"/>
          <p:cNvSpPr txBox="1"/>
          <p:nvPr/>
        </p:nvSpPr>
        <p:spPr>
          <a:xfrm>
            <a:off x="426719" y="609600"/>
            <a:ext cx="8366761" cy="436062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45000"/>
              </a:lnSpc>
              <a:spcBef>
                <a:spcPts val="1000"/>
              </a:spcBef>
              <a:defRPr sz="1800"/>
            </a:pPr>
            <a:r>
              <a:t>       </a:t>
            </a:r>
            <a:r>
              <a:rPr>
                <a:latin typeface="宋体"/>
                <a:ea typeface="宋体"/>
                <a:cs typeface="宋体"/>
                <a:sym typeface="宋体"/>
              </a:rPr>
              <a:t>类似地，可算出</a:t>
            </a:r>
            <a:r>
              <a:t>B</a:t>
            </a:r>
            <a:r>
              <a:rPr baseline="-25000"/>
              <a:t>1</a:t>
            </a:r>
            <a:r>
              <a:rPr>
                <a:latin typeface="宋体"/>
                <a:ea typeface="宋体"/>
                <a:cs typeface="宋体"/>
                <a:sym typeface="宋体"/>
              </a:rPr>
              <a:t>的松弛度为</a:t>
            </a:r>
            <a:r>
              <a:t>15ms</a:t>
            </a:r>
            <a:r>
              <a:rPr>
                <a:latin typeface="宋体"/>
                <a:ea typeface="宋体"/>
                <a:cs typeface="宋体"/>
                <a:sym typeface="宋体"/>
              </a:rPr>
              <a:t>，故调度程序应选择</a:t>
            </a:r>
            <a:r>
              <a:t>B</a:t>
            </a:r>
            <a:r>
              <a:rPr baseline="-25000"/>
              <a:t>1</a:t>
            </a:r>
            <a:r>
              <a:rPr>
                <a:latin typeface="宋体"/>
                <a:ea typeface="宋体"/>
                <a:cs typeface="宋体"/>
                <a:sym typeface="宋体"/>
              </a:rPr>
              <a:t>运行。在</a:t>
            </a:r>
            <a:r>
              <a:rPr i="1"/>
              <a:t>t</a:t>
            </a:r>
            <a:r>
              <a:rPr baseline="-25000"/>
              <a:t>3</a:t>
            </a:r>
            <a:r>
              <a:t>=30 ms</a:t>
            </a:r>
            <a:r>
              <a:rPr>
                <a:latin typeface="宋体"/>
                <a:ea typeface="宋体"/>
                <a:cs typeface="宋体"/>
                <a:sym typeface="宋体"/>
              </a:rPr>
              <a:t>时，</a:t>
            </a:r>
            <a:r>
              <a:t>A</a:t>
            </a:r>
            <a:r>
              <a:rPr baseline="-25000"/>
              <a:t>2</a:t>
            </a:r>
            <a:r>
              <a:rPr>
                <a:latin typeface="宋体"/>
                <a:ea typeface="宋体"/>
                <a:cs typeface="宋体"/>
                <a:sym typeface="宋体"/>
              </a:rPr>
              <a:t>的松弛度已减为</a:t>
            </a:r>
            <a:r>
              <a:t>0(</a:t>
            </a:r>
            <a:r>
              <a:rPr>
                <a:latin typeface="宋体"/>
                <a:ea typeface="宋体"/>
                <a:cs typeface="宋体"/>
                <a:sym typeface="宋体"/>
              </a:rPr>
              <a:t>即</a:t>
            </a:r>
            <a:r>
              <a:t>40-10-30)</a:t>
            </a:r>
            <a:r>
              <a:rPr>
                <a:latin typeface="宋体"/>
                <a:ea typeface="宋体"/>
                <a:cs typeface="宋体"/>
                <a:sym typeface="宋体"/>
              </a:rPr>
              <a:t>，而</a:t>
            </a:r>
            <a:r>
              <a:t>B</a:t>
            </a:r>
            <a:r>
              <a:rPr baseline="-25000"/>
              <a:t>1</a:t>
            </a:r>
            <a:r>
              <a:rPr>
                <a:latin typeface="宋体"/>
                <a:ea typeface="宋体"/>
                <a:cs typeface="宋体"/>
                <a:sym typeface="宋体"/>
              </a:rPr>
              <a:t>的松弛度为</a:t>
            </a:r>
            <a:r>
              <a:t>15 ms(</a:t>
            </a:r>
            <a:r>
              <a:rPr>
                <a:latin typeface="宋体"/>
                <a:ea typeface="宋体"/>
                <a:cs typeface="宋体"/>
                <a:sym typeface="宋体"/>
              </a:rPr>
              <a:t>即</a:t>
            </a:r>
            <a:r>
              <a:t>50-5-30)</a:t>
            </a:r>
            <a:r>
              <a:rPr>
                <a:latin typeface="宋体"/>
                <a:ea typeface="宋体"/>
                <a:cs typeface="宋体"/>
                <a:sym typeface="宋体"/>
              </a:rPr>
              <a:t>，于是调度程序应抢占</a:t>
            </a:r>
            <a:r>
              <a:t>B</a:t>
            </a:r>
            <a:r>
              <a:rPr baseline="-25000"/>
              <a:t>1</a:t>
            </a:r>
            <a:r>
              <a:rPr>
                <a:latin typeface="宋体"/>
                <a:ea typeface="宋体"/>
                <a:cs typeface="宋体"/>
                <a:sym typeface="宋体"/>
              </a:rPr>
              <a:t>的处理机而调度</a:t>
            </a:r>
            <a:r>
              <a:t>A</a:t>
            </a:r>
            <a:r>
              <a:rPr baseline="-25000"/>
              <a:t>2</a:t>
            </a:r>
            <a:r>
              <a:rPr>
                <a:latin typeface="宋体"/>
                <a:ea typeface="宋体"/>
                <a:cs typeface="宋体"/>
                <a:sym typeface="宋体"/>
              </a:rPr>
              <a:t>运行。在</a:t>
            </a:r>
            <a:r>
              <a:t>t</a:t>
            </a:r>
            <a:r>
              <a:rPr baseline="-25000"/>
              <a:t>4</a:t>
            </a:r>
            <a:r>
              <a:t>=40 ms</a:t>
            </a:r>
            <a:r>
              <a:rPr>
                <a:latin typeface="宋体"/>
                <a:ea typeface="宋体"/>
                <a:cs typeface="宋体"/>
                <a:sym typeface="宋体"/>
              </a:rPr>
              <a:t>时，</a:t>
            </a:r>
            <a:r>
              <a:t>A</a:t>
            </a:r>
            <a:r>
              <a:rPr baseline="-25000"/>
              <a:t>3</a:t>
            </a:r>
            <a:r>
              <a:rPr>
                <a:latin typeface="宋体"/>
                <a:ea typeface="宋体"/>
                <a:cs typeface="宋体"/>
                <a:sym typeface="宋体"/>
              </a:rPr>
              <a:t>的松弛度为</a:t>
            </a:r>
            <a:r>
              <a:t>10 ms(</a:t>
            </a:r>
            <a:r>
              <a:rPr>
                <a:latin typeface="宋体"/>
                <a:ea typeface="宋体"/>
                <a:cs typeface="宋体"/>
                <a:sym typeface="宋体"/>
              </a:rPr>
              <a:t>即</a:t>
            </a:r>
            <a:r>
              <a:t>60-10-40)</a:t>
            </a:r>
            <a:r>
              <a:rPr>
                <a:latin typeface="宋体"/>
                <a:ea typeface="宋体"/>
                <a:cs typeface="宋体"/>
                <a:sym typeface="宋体"/>
              </a:rPr>
              <a:t>，而</a:t>
            </a:r>
            <a:r>
              <a:t>B</a:t>
            </a:r>
            <a:r>
              <a:rPr baseline="-25000"/>
              <a:t>1</a:t>
            </a:r>
            <a:r>
              <a:rPr>
                <a:latin typeface="宋体"/>
                <a:ea typeface="宋体"/>
                <a:cs typeface="宋体"/>
                <a:sym typeface="宋体"/>
              </a:rPr>
              <a:t>的松弛度仅为</a:t>
            </a:r>
            <a:r>
              <a:t>5 ms(</a:t>
            </a:r>
            <a:r>
              <a:rPr>
                <a:latin typeface="宋体"/>
                <a:ea typeface="宋体"/>
                <a:cs typeface="宋体"/>
                <a:sym typeface="宋体"/>
              </a:rPr>
              <a:t>即</a:t>
            </a:r>
            <a:r>
              <a:t>50-5-40)</a:t>
            </a:r>
            <a:r>
              <a:rPr>
                <a:latin typeface="宋体"/>
                <a:ea typeface="宋体"/>
                <a:cs typeface="宋体"/>
                <a:sym typeface="宋体"/>
              </a:rPr>
              <a:t>，故又应重新调度</a:t>
            </a:r>
            <a:r>
              <a:t>B</a:t>
            </a:r>
            <a:r>
              <a:rPr baseline="-25000"/>
              <a:t>1</a:t>
            </a:r>
            <a:r>
              <a:rPr>
                <a:latin typeface="宋体"/>
                <a:ea typeface="宋体"/>
                <a:cs typeface="宋体"/>
                <a:sym typeface="宋体"/>
              </a:rPr>
              <a:t>执行。在</a:t>
            </a:r>
            <a:r>
              <a:t>t</a:t>
            </a:r>
            <a:r>
              <a:rPr baseline="-25000"/>
              <a:t>5</a:t>
            </a:r>
            <a:r>
              <a:t>=45 ms</a:t>
            </a:r>
            <a:r>
              <a:rPr>
                <a:latin typeface="宋体"/>
                <a:ea typeface="宋体"/>
                <a:cs typeface="宋体"/>
                <a:sym typeface="宋体"/>
              </a:rPr>
              <a:t>时，</a:t>
            </a:r>
            <a:r>
              <a:t>B</a:t>
            </a:r>
            <a:r>
              <a:rPr baseline="-25000"/>
              <a:t>1</a:t>
            </a:r>
            <a:r>
              <a:rPr>
                <a:latin typeface="宋体"/>
                <a:ea typeface="宋体"/>
                <a:cs typeface="宋体"/>
                <a:sym typeface="宋体"/>
              </a:rPr>
              <a:t>执行完成，而此时</a:t>
            </a:r>
            <a:r>
              <a:t>A</a:t>
            </a:r>
            <a:r>
              <a:rPr baseline="-25000"/>
              <a:t>3</a:t>
            </a:r>
            <a:r>
              <a:rPr>
                <a:latin typeface="宋体"/>
                <a:ea typeface="宋体"/>
                <a:cs typeface="宋体"/>
                <a:sym typeface="宋体"/>
              </a:rPr>
              <a:t>的松弛度已减为</a:t>
            </a:r>
            <a:r>
              <a:t>5 ms(</a:t>
            </a:r>
            <a:r>
              <a:rPr>
                <a:latin typeface="宋体"/>
                <a:ea typeface="宋体"/>
                <a:cs typeface="宋体"/>
                <a:sym typeface="宋体"/>
              </a:rPr>
              <a:t>即</a:t>
            </a:r>
            <a:r>
              <a:t>60-10-45)</a:t>
            </a:r>
            <a:r>
              <a:rPr>
                <a:latin typeface="宋体"/>
                <a:ea typeface="宋体"/>
                <a:cs typeface="宋体"/>
                <a:sym typeface="宋体"/>
              </a:rPr>
              <a:t>，而</a:t>
            </a:r>
            <a:r>
              <a:t>B</a:t>
            </a:r>
            <a:r>
              <a:rPr baseline="-25000"/>
              <a:t>2</a:t>
            </a:r>
            <a:r>
              <a:rPr>
                <a:latin typeface="宋体"/>
                <a:ea typeface="宋体"/>
                <a:cs typeface="宋体"/>
                <a:sym typeface="宋体"/>
              </a:rPr>
              <a:t>的松弛度为</a:t>
            </a:r>
            <a:r>
              <a:t>30 ms(</a:t>
            </a:r>
            <a:r>
              <a:rPr>
                <a:latin typeface="宋体"/>
                <a:ea typeface="宋体"/>
                <a:cs typeface="宋体"/>
                <a:sym typeface="宋体"/>
              </a:rPr>
              <a:t>即</a:t>
            </a:r>
            <a:r>
              <a:t>100-25-45)</a:t>
            </a:r>
            <a:r>
              <a:rPr>
                <a:latin typeface="宋体"/>
                <a:ea typeface="宋体"/>
                <a:cs typeface="宋体"/>
                <a:sym typeface="宋体"/>
              </a:rPr>
              <a:t>，于是又应调度</a:t>
            </a:r>
            <a:r>
              <a:t>A</a:t>
            </a:r>
            <a:r>
              <a:rPr baseline="-25000"/>
              <a:t>3</a:t>
            </a:r>
            <a:r>
              <a:rPr>
                <a:latin typeface="宋体"/>
                <a:ea typeface="宋体"/>
                <a:cs typeface="宋体"/>
                <a:sym typeface="宋体"/>
              </a:rPr>
              <a:t>执行。在</a:t>
            </a:r>
            <a:r>
              <a:t>t</a:t>
            </a:r>
            <a:r>
              <a:rPr baseline="-25000"/>
              <a:t>6</a:t>
            </a:r>
            <a:r>
              <a:t>=55ms</a:t>
            </a:r>
            <a:r>
              <a:rPr>
                <a:latin typeface="宋体"/>
                <a:ea typeface="宋体"/>
                <a:cs typeface="宋体"/>
                <a:sym typeface="宋体"/>
              </a:rPr>
              <a:t>时，任务</a:t>
            </a:r>
            <a:r>
              <a:t>A</a:t>
            </a:r>
            <a:r>
              <a:rPr>
                <a:latin typeface="宋体"/>
                <a:ea typeface="宋体"/>
                <a:cs typeface="宋体"/>
                <a:sym typeface="宋体"/>
              </a:rPr>
              <a:t>尚未进入第</a:t>
            </a:r>
            <a:r>
              <a:t>4</a:t>
            </a:r>
            <a:r>
              <a:rPr>
                <a:latin typeface="宋体"/>
                <a:ea typeface="宋体"/>
                <a:cs typeface="宋体"/>
                <a:sym typeface="宋体"/>
              </a:rPr>
              <a:t>周期，而任务</a:t>
            </a:r>
            <a:r>
              <a:t>B</a:t>
            </a:r>
            <a:r>
              <a:rPr>
                <a:latin typeface="宋体"/>
                <a:ea typeface="宋体"/>
                <a:cs typeface="宋体"/>
                <a:sym typeface="宋体"/>
              </a:rPr>
              <a:t>已进入第</a:t>
            </a:r>
            <a:r>
              <a:t>2</a:t>
            </a:r>
            <a:r>
              <a:rPr>
                <a:latin typeface="宋体"/>
                <a:ea typeface="宋体"/>
                <a:cs typeface="宋体"/>
                <a:sym typeface="宋体"/>
              </a:rPr>
              <a:t>周期，故再调度</a:t>
            </a:r>
            <a:r>
              <a:t>B</a:t>
            </a:r>
            <a:r>
              <a:rPr baseline="-25000"/>
              <a:t>2</a:t>
            </a:r>
            <a:r>
              <a:rPr>
                <a:latin typeface="宋体"/>
                <a:ea typeface="宋体"/>
                <a:cs typeface="宋体"/>
                <a:sym typeface="宋体"/>
              </a:rPr>
              <a:t>执行。在</a:t>
            </a:r>
            <a:r>
              <a:t>t</a:t>
            </a:r>
            <a:r>
              <a:rPr baseline="-25000"/>
              <a:t>7</a:t>
            </a:r>
            <a:r>
              <a:t>=70 ms</a:t>
            </a:r>
            <a:r>
              <a:rPr>
                <a:latin typeface="宋体"/>
                <a:ea typeface="宋体"/>
                <a:cs typeface="宋体"/>
                <a:sym typeface="宋体"/>
              </a:rPr>
              <a:t>时，</a:t>
            </a:r>
            <a:r>
              <a:t>A</a:t>
            </a:r>
            <a:r>
              <a:rPr baseline="-25000"/>
              <a:t>4</a:t>
            </a:r>
            <a:r>
              <a:rPr>
                <a:latin typeface="宋体"/>
                <a:ea typeface="宋体"/>
                <a:cs typeface="宋体"/>
                <a:sym typeface="宋体"/>
              </a:rPr>
              <a:t>的松弛度已减至</a:t>
            </a:r>
            <a:r>
              <a:t>0 ms(</a:t>
            </a:r>
            <a:r>
              <a:rPr>
                <a:latin typeface="宋体"/>
                <a:ea typeface="宋体"/>
                <a:cs typeface="宋体"/>
                <a:sym typeface="宋体"/>
              </a:rPr>
              <a:t>即</a:t>
            </a:r>
            <a:r>
              <a:t>80-10-70)</a:t>
            </a:r>
            <a:r>
              <a:rPr>
                <a:latin typeface="宋体"/>
                <a:ea typeface="宋体"/>
                <a:cs typeface="宋体"/>
                <a:sym typeface="宋体"/>
              </a:rPr>
              <a:t>，而</a:t>
            </a:r>
            <a:r>
              <a:t>B</a:t>
            </a:r>
            <a:r>
              <a:rPr baseline="-25000"/>
              <a:t>2</a:t>
            </a:r>
            <a:r>
              <a:rPr>
                <a:latin typeface="宋体"/>
                <a:ea typeface="宋体"/>
                <a:cs typeface="宋体"/>
                <a:sym typeface="宋体"/>
              </a:rPr>
              <a:t>的松弛度为</a:t>
            </a:r>
            <a:r>
              <a:t>20 ms(</a:t>
            </a:r>
            <a:r>
              <a:rPr>
                <a:latin typeface="宋体"/>
                <a:ea typeface="宋体"/>
                <a:cs typeface="宋体"/>
                <a:sym typeface="宋体"/>
              </a:rPr>
              <a:t>即</a:t>
            </a:r>
            <a:r>
              <a:t>100-10-70)</a:t>
            </a:r>
            <a:r>
              <a:rPr>
                <a:latin typeface="宋体"/>
                <a:ea typeface="宋体"/>
                <a:cs typeface="宋体"/>
                <a:sym typeface="宋体"/>
              </a:rPr>
              <a:t>，故此时调度又应抢占</a:t>
            </a:r>
            <a:r>
              <a:t>B</a:t>
            </a:r>
            <a:r>
              <a:rPr baseline="-25000"/>
              <a:t>2</a:t>
            </a:r>
            <a:r>
              <a:rPr>
                <a:latin typeface="宋体"/>
                <a:ea typeface="宋体"/>
                <a:cs typeface="宋体"/>
                <a:sym typeface="宋体"/>
              </a:rPr>
              <a:t>的处理机而调度</a:t>
            </a:r>
            <a:r>
              <a:t>A</a:t>
            </a:r>
            <a:r>
              <a:rPr baseline="-25000"/>
              <a:t>4</a:t>
            </a:r>
            <a:r>
              <a:rPr>
                <a:latin typeface="宋体"/>
                <a:ea typeface="宋体"/>
                <a:cs typeface="宋体"/>
                <a:sym typeface="宋体"/>
              </a:rPr>
              <a:t>执行。 </a:t>
            </a:r>
          </a:p>
        </p:txBody>
      </p:sp>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图 3-9 利用ELLF算法进行调度的情况"/>
          <p:cNvSpPr txBox="1"/>
          <p:nvPr/>
        </p:nvSpPr>
        <p:spPr>
          <a:xfrm>
            <a:off x="2103120" y="4953000"/>
            <a:ext cx="3882291" cy="4089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800"/>
            </a:pPr>
            <a:r>
              <a:rPr>
                <a:latin typeface="宋体"/>
                <a:ea typeface="宋体"/>
                <a:cs typeface="宋体"/>
                <a:sym typeface="宋体"/>
              </a:rPr>
              <a:t>图 </a:t>
            </a:r>
            <a:r>
              <a:t>3-9 </a:t>
            </a:r>
            <a:r>
              <a:rPr>
                <a:latin typeface="宋体"/>
                <a:ea typeface="宋体"/>
                <a:cs typeface="宋体"/>
                <a:sym typeface="宋体"/>
              </a:rPr>
              <a:t>利用</a:t>
            </a:r>
            <a:r>
              <a:t>ELLF</a:t>
            </a:r>
            <a:r>
              <a:rPr>
                <a:latin typeface="宋体"/>
                <a:ea typeface="宋体"/>
                <a:cs typeface="宋体"/>
                <a:sym typeface="宋体"/>
              </a:rPr>
              <a:t>算法进行调度的情况 </a:t>
            </a:r>
          </a:p>
        </p:txBody>
      </p:sp>
      <p:grpSp>
        <p:nvGrpSpPr>
          <p:cNvPr id="142" name="成组">
            <a:hlinkClick r:id="" invalidUrl="" action="ppaction://hlinkshowjump?jump=firstslide" tgtFrame="" tooltip="" history="1" highlightClick="0" endSnd="0"/>
          </p:cNvPr>
          <p:cNvGrpSpPr/>
          <p:nvPr/>
        </p:nvGrpSpPr>
        <p:grpSpPr>
          <a:xfrm>
            <a:off x="8381999" y="6394449"/>
            <a:ext cx="762001" cy="457201"/>
            <a:chOff x="0" y="0"/>
            <a:chExt cx="762000" cy="457200"/>
          </a:xfrm>
        </p:grpSpPr>
        <p:sp>
          <p:nvSpPr>
            <p:cNvPr id="135" name="矩形"/>
            <p:cNvSpPr/>
            <p:nvPr/>
          </p:nvSpPr>
          <p:spPr>
            <a:xfrm>
              <a:off x="0" y="0"/>
              <a:ext cx="762000" cy="457200"/>
            </a:xfrm>
            <a:prstGeom prst="rect">
              <a:avLst/>
            </a:prstGeom>
            <a:solidFill>
              <a:schemeClr val="accent1"/>
            </a:solidFill>
            <a:ln w="9525" cap="flat">
              <a:solidFill>
                <a:srgbClr val="000000"/>
              </a:solidFill>
              <a:prstDash val="solid"/>
              <a:round/>
            </a:ln>
            <a:effectLst/>
          </p:spPr>
          <p:txBody>
            <a:bodyPr wrap="square" lIns="45719" tIns="45719" rIns="45719" bIns="45719" numCol="1" anchor="ctr">
              <a:noAutofit/>
            </a:bodyPr>
            <a:lstStyle/>
            <a:p>
              <a:pPr>
                <a:defRPr sz="1800"/>
              </a:pPr>
            </a:p>
          </p:txBody>
        </p:sp>
        <p:sp>
          <p:nvSpPr>
            <p:cNvPr id="136" name="形状"/>
            <p:cNvSpPr/>
            <p:nvPr/>
          </p:nvSpPr>
          <p:spPr>
            <a:xfrm>
              <a:off x="0" y="-1"/>
              <a:ext cx="762000"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10" y="21600"/>
                  </a:lnTo>
                  <a:lnTo>
                    <a:pt x="20790" y="21600"/>
                  </a:lnTo>
                  <a:lnTo>
                    <a:pt x="21600" y="0"/>
                  </a:lnTo>
                  <a:close/>
                </a:path>
              </a:pathLst>
            </a:custGeom>
            <a:solidFill>
              <a:srgbClr val="33D6AD"/>
            </a:solidFill>
            <a:ln w="12700" cap="flat">
              <a:noFill/>
              <a:miter lim="400000"/>
            </a:ln>
            <a:effectLst/>
          </p:spPr>
          <p:txBody>
            <a:bodyPr wrap="square" lIns="45719" tIns="45719" rIns="45719" bIns="45719" numCol="1" anchor="ctr">
              <a:noAutofit/>
            </a:bodyPr>
            <a:lstStyle/>
            <a:p>
              <a:pPr>
                <a:defRPr sz="1800"/>
              </a:pPr>
            </a:p>
          </p:txBody>
        </p:sp>
        <p:sp>
          <p:nvSpPr>
            <p:cNvPr id="137" name="形状"/>
            <p:cNvSpPr/>
            <p:nvPr/>
          </p:nvSpPr>
          <p:spPr>
            <a:xfrm>
              <a:off x="-1" y="0"/>
              <a:ext cx="28576" cy="457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350"/>
                  </a:lnTo>
                  <a:lnTo>
                    <a:pt x="21600" y="20250"/>
                  </a:lnTo>
                  <a:lnTo>
                    <a:pt x="0" y="21600"/>
                  </a:lnTo>
                  <a:close/>
                </a:path>
              </a:pathLst>
            </a:custGeom>
            <a:solidFill>
              <a:srgbClr val="66E0C2"/>
            </a:solidFill>
            <a:ln w="12700" cap="flat">
              <a:noFill/>
              <a:miter lim="400000"/>
            </a:ln>
            <a:effectLst/>
          </p:spPr>
          <p:txBody>
            <a:bodyPr wrap="square" lIns="45719" tIns="45719" rIns="45719" bIns="45719" numCol="1" anchor="ctr">
              <a:noAutofit/>
            </a:bodyPr>
            <a:lstStyle/>
            <a:p>
              <a:pPr>
                <a:defRPr sz="1800"/>
              </a:pPr>
            </a:p>
          </p:txBody>
        </p:sp>
        <p:sp>
          <p:nvSpPr>
            <p:cNvPr id="138" name="形状"/>
            <p:cNvSpPr/>
            <p:nvPr/>
          </p:nvSpPr>
          <p:spPr>
            <a:xfrm>
              <a:off x="733425" y="0"/>
              <a:ext cx="28575" cy="457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350"/>
                  </a:lnTo>
                  <a:lnTo>
                    <a:pt x="0" y="20250"/>
                  </a:lnTo>
                  <a:lnTo>
                    <a:pt x="21600" y="21600"/>
                  </a:lnTo>
                  <a:close/>
                </a:path>
              </a:pathLst>
            </a:custGeom>
            <a:solidFill>
              <a:srgbClr val="007A5C"/>
            </a:solidFill>
            <a:ln w="12700" cap="flat">
              <a:noFill/>
              <a:miter lim="400000"/>
            </a:ln>
            <a:effectLst/>
          </p:spPr>
          <p:txBody>
            <a:bodyPr wrap="square" lIns="45719" tIns="45719" rIns="45719" bIns="45719" numCol="1" anchor="ctr">
              <a:noAutofit/>
            </a:bodyPr>
            <a:lstStyle/>
            <a:p>
              <a:pPr>
                <a:defRPr sz="1800"/>
              </a:pPr>
            </a:p>
          </p:txBody>
        </p:sp>
        <p:sp>
          <p:nvSpPr>
            <p:cNvPr id="139" name="形状"/>
            <p:cNvSpPr/>
            <p:nvPr/>
          </p:nvSpPr>
          <p:spPr>
            <a:xfrm>
              <a:off x="0" y="428625"/>
              <a:ext cx="762000" cy="285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0790" y="0"/>
                  </a:lnTo>
                  <a:lnTo>
                    <a:pt x="810" y="0"/>
                  </a:lnTo>
                  <a:lnTo>
                    <a:pt x="0" y="21600"/>
                  </a:lnTo>
                  <a:close/>
                </a:path>
              </a:pathLst>
            </a:custGeom>
            <a:solidFill>
              <a:schemeClr val="accent1">
                <a:lumOff val="-8000"/>
              </a:schemeClr>
            </a:solidFill>
            <a:ln w="12700" cap="flat">
              <a:noFill/>
              <a:miter lim="400000"/>
            </a:ln>
            <a:effectLst/>
          </p:spPr>
          <p:txBody>
            <a:bodyPr wrap="square" lIns="45719" tIns="45719" rIns="45719" bIns="45719" numCol="1" anchor="ctr">
              <a:noAutofit/>
            </a:bodyPr>
            <a:lstStyle/>
            <a:p>
              <a:pPr>
                <a:defRPr sz="1800"/>
              </a:pPr>
            </a:p>
          </p:txBody>
        </p:sp>
        <p:sp>
          <p:nvSpPr>
            <p:cNvPr id="140" name="三角形"/>
            <p:cNvSpPr/>
            <p:nvPr/>
          </p:nvSpPr>
          <p:spPr>
            <a:xfrm>
              <a:off x="238125" y="85725"/>
              <a:ext cx="285750" cy="2857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0800"/>
                  </a:lnTo>
                  <a:lnTo>
                    <a:pt x="21600" y="21600"/>
                  </a:lnTo>
                  <a:close/>
                </a:path>
              </a:pathLst>
            </a:custGeom>
            <a:solidFill>
              <a:srgbClr val="007A5C"/>
            </a:solidFill>
            <a:ln w="12700" cap="flat">
              <a:noFill/>
              <a:miter lim="400000"/>
            </a:ln>
            <a:effectLst/>
          </p:spPr>
          <p:txBody>
            <a:bodyPr wrap="square" lIns="45719" tIns="45719" rIns="45719" bIns="45719" numCol="1" anchor="ctr">
              <a:noAutofit/>
            </a:bodyPr>
            <a:lstStyle/>
            <a:p>
              <a:pPr>
                <a:defRPr sz="1800"/>
              </a:pPr>
            </a:p>
          </p:txBody>
        </p:sp>
        <p:sp>
          <p:nvSpPr>
            <p:cNvPr id="141" name="形状"/>
            <p:cNvSpPr/>
            <p:nvPr/>
          </p:nvSpPr>
          <p:spPr>
            <a:xfrm>
              <a:off x="0" y="0"/>
              <a:ext cx="762000" cy="457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10" y="1350"/>
                  </a:moveTo>
                  <a:lnTo>
                    <a:pt x="810" y="20250"/>
                  </a:lnTo>
                  <a:lnTo>
                    <a:pt x="20790" y="20250"/>
                  </a:lnTo>
                  <a:lnTo>
                    <a:pt x="20790" y="1350"/>
                  </a:lnTo>
                  <a:close/>
                  <a:moveTo>
                    <a:pt x="0" y="0"/>
                  </a:moveTo>
                  <a:lnTo>
                    <a:pt x="810" y="1350"/>
                  </a:lnTo>
                  <a:moveTo>
                    <a:pt x="0" y="21600"/>
                  </a:moveTo>
                  <a:lnTo>
                    <a:pt x="810" y="20250"/>
                  </a:lnTo>
                  <a:moveTo>
                    <a:pt x="21600" y="21600"/>
                  </a:moveTo>
                  <a:lnTo>
                    <a:pt x="20790" y="20250"/>
                  </a:lnTo>
                  <a:moveTo>
                    <a:pt x="21600" y="0"/>
                  </a:moveTo>
                  <a:lnTo>
                    <a:pt x="20790" y="1350"/>
                  </a:lnTo>
                  <a:moveTo>
                    <a:pt x="14850" y="4050"/>
                  </a:moveTo>
                  <a:lnTo>
                    <a:pt x="6750" y="10800"/>
                  </a:lnTo>
                  <a:lnTo>
                    <a:pt x="14850" y="17550"/>
                  </a:lnTo>
                  <a:close/>
                </a:path>
              </a:pathLst>
            </a:custGeom>
            <a:noFill/>
            <a:ln w="9525" cap="flat">
              <a:solidFill>
                <a:srgbClr val="000000"/>
              </a:solidFill>
              <a:prstDash val="solid"/>
              <a:round/>
            </a:ln>
            <a:effectLst/>
          </p:spPr>
          <p:txBody>
            <a:bodyPr wrap="square" lIns="45719" tIns="45719" rIns="45719" bIns="45719" numCol="1" anchor="ctr">
              <a:noAutofit/>
            </a:bodyPr>
            <a:lstStyle/>
            <a:p>
              <a:pPr>
                <a:defRPr sz="1800"/>
              </a:pPr>
            </a:p>
          </p:txBody>
        </p:sp>
      </p:grpSp>
      <p:pic>
        <p:nvPicPr>
          <p:cNvPr id="143" name="image.pdf" descr="image.pdf"/>
          <p:cNvPicPr>
            <a:picLocks noChangeAspect="1"/>
          </p:cNvPicPr>
          <p:nvPr/>
        </p:nvPicPr>
        <p:blipFill>
          <a:blip r:embed="rId2">
            <a:extLst/>
          </a:blip>
          <a:stretch>
            <a:fillRect/>
          </a:stretch>
        </p:blipFill>
        <p:spPr>
          <a:xfrm>
            <a:off x="-685800" y="1600200"/>
            <a:ext cx="9829800" cy="221932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3.4.5 优先级倒置"/>
          <p:cNvSpPr txBox="1"/>
          <p:nvPr/>
        </p:nvSpPr>
        <p:spPr>
          <a:xfrm>
            <a:off x="1112519" y="533400"/>
            <a:ext cx="1761491" cy="4089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800"/>
            </a:pPr>
            <a:r>
              <a:t>3.4.5 </a:t>
            </a:r>
            <a:r>
              <a:rPr b="0">
                <a:latin typeface="宋体"/>
                <a:ea typeface="宋体"/>
                <a:cs typeface="宋体"/>
                <a:sym typeface="宋体"/>
              </a:rPr>
              <a:t>优先级倒置</a:t>
            </a:r>
          </a:p>
        </p:txBody>
      </p:sp>
      <p:sp>
        <p:nvSpPr>
          <p:cNvPr id="146" name="1.优先级倒置的形成…"/>
          <p:cNvSpPr txBox="1"/>
          <p:nvPr/>
        </p:nvSpPr>
        <p:spPr>
          <a:xfrm>
            <a:off x="426719" y="1066800"/>
            <a:ext cx="8290561" cy="284255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20000"/>
              </a:lnSpc>
              <a:spcBef>
                <a:spcPts val="1000"/>
              </a:spcBef>
              <a:defRPr sz="1800"/>
            </a:pPr>
            <a:r>
              <a:t>        1.</a:t>
            </a:r>
            <a:r>
              <a:rPr>
                <a:latin typeface="宋体"/>
                <a:ea typeface="宋体"/>
                <a:cs typeface="宋体"/>
                <a:sym typeface="宋体"/>
              </a:rPr>
              <a:t>优先级倒置的形成</a:t>
            </a:r>
          </a:p>
          <a:p>
            <a:pPr algn="just">
              <a:lnSpc>
                <a:spcPct val="120000"/>
              </a:lnSpc>
              <a:spcBef>
                <a:spcPts val="1000"/>
              </a:spcBef>
              <a:defRPr sz="1800"/>
            </a:pPr>
            <a:r>
              <a:t>        </a:t>
            </a:r>
            <a:r>
              <a:rPr>
                <a:latin typeface="宋体"/>
                <a:ea typeface="宋体"/>
                <a:cs typeface="宋体"/>
                <a:sym typeface="宋体"/>
              </a:rPr>
              <a:t>高优先级进程被低优先级进程延迟或阻塞。</a:t>
            </a:r>
          </a:p>
          <a:p>
            <a:pPr algn="just">
              <a:lnSpc>
                <a:spcPct val="120000"/>
              </a:lnSpc>
              <a:spcBef>
                <a:spcPts val="1000"/>
              </a:spcBef>
              <a:defRPr sz="1800"/>
            </a:pPr>
            <a:r>
              <a:rPr>
                <a:latin typeface="宋体"/>
                <a:ea typeface="宋体"/>
                <a:cs typeface="宋体"/>
                <a:sym typeface="宋体"/>
              </a:rPr>
              <a:t>例如：进程优先级</a:t>
            </a:r>
            <a:r>
              <a:t>P1&gt;P2&gt;P3</a:t>
            </a:r>
            <a:r>
              <a:rPr>
                <a:latin typeface="宋体"/>
                <a:ea typeface="宋体"/>
                <a:cs typeface="宋体"/>
                <a:sym typeface="宋体"/>
              </a:rPr>
              <a:t>，</a:t>
            </a:r>
            <a:r>
              <a:t>P1</a:t>
            </a:r>
            <a:r>
              <a:rPr>
                <a:latin typeface="宋体"/>
                <a:ea typeface="宋体"/>
                <a:cs typeface="宋体"/>
                <a:sym typeface="宋体"/>
              </a:rPr>
              <a:t>和</a:t>
            </a:r>
            <a:r>
              <a:t>P3</a:t>
            </a:r>
            <a:r>
              <a:rPr>
                <a:latin typeface="宋体"/>
                <a:ea typeface="宋体"/>
                <a:cs typeface="宋体"/>
                <a:sym typeface="宋体"/>
              </a:rPr>
              <a:t>共享一个临界资源。</a:t>
            </a:r>
          </a:p>
          <a:p>
            <a:pPr algn="just">
              <a:lnSpc>
                <a:spcPct val="120000"/>
              </a:lnSpc>
              <a:spcBef>
                <a:spcPts val="1000"/>
              </a:spcBef>
              <a:defRPr sz="1800"/>
            </a:pPr>
            <a:r>
              <a:t>P1….P(mutex); CS-1; V(mutex);…</a:t>
            </a:r>
          </a:p>
          <a:p>
            <a:pPr algn="just">
              <a:lnSpc>
                <a:spcPct val="120000"/>
              </a:lnSpc>
              <a:spcBef>
                <a:spcPts val="1000"/>
              </a:spcBef>
              <a:defRPr sz="1800"/>
            </a:pPr>
            <a:r>
              <a:t>P2….program2….</a:t>
            </a:r>
          </a:p>
          <a:p>
            <a:pPr algn="just">
              <a:lnSpc>
                <a:spcPct val="120000"/>
              </a:lnSpc>
              <a:spcBef>
                <a:spcPts val="1000"/>
              </a:spcBef>
              <a:defRPr sz="1800"/>
            </a:pPr>
            <a:r>
              <a:t>P3….P(mutex); CS-3; V(mutex);….</a:t>
            </a:r>
          </a:p>
        </p:txBody>
      </p:sp>
      <p:pic>
        <p:nvPicPr>
          <p:cNvPr id="147" name="image.png" descr="image.png"/>
          <p:cNvPicPr>
            <a:picLocks noChangeAspect="1"/>
          </p:cNvPicPr>
          <p:nvPr/>
        </p:nvPicPr>
        <p:blipFill>
          <a:blip r:embed="rId2">
            <a:extLst/>
          </a:blip>
          <a:stretch>
            <a:fillRect/>
          </a:stretch>
        </p:blipFill>
        <p:spPr>
          <a:xfrm>
            <a:off x="1258887" y="3786187"/>
            <a:ext cx="6557963" cy="299561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3.4.5 优先级倒置"/>
          <p:cNvSpPr txBox="1"/>
          <p:nvPr/>
        </p:nvSpPr>
        <p:spPr>
          <a:xfrm>
            <a:off x="1112519" y="533400"/>
            <a:ext cx="1761491" cy="4089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800"/>
            </a:pPr>
            <a:r>
              <a:t>3.4.5 </a:t>
            </a:r>
            <a:r>
              <a:rPr b="0">
                <a:latin typeface="宋体"/>
                <a:ea typeface="宋体"/>
                <a:cs typeface="宋体"/>
                <a:sym typeface="宋体"/>
              </a:rPr>
              <a:t>优先级倒置</a:t>
            </a:r>
          </a:p>
        </p:txBody>
      </p:sp>
      <p:sp>
        <p:nvSpPr>
          <p:cNvPr id="150" name="2.优先级倒置的解决方法…"/>
          <p:cNvSpPr txBox="1"/>
          <p:nvPr/>
        </p:nvSpPr>
        <p:spPr>
          <a:xfrm>
            <a:off x="426719" y="1143000"/>
            <a:ext cx="8290561" cy="145497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20000"/>
              </a:lnSpc>
              <a:spcBef>
                <a:spcPts val="1000"/>
              </a:spcBef>
              <a:defRPr sz="1800"/>
            </a:pPr>
            <a:r>
              <a:t>       2.</a:t>
            </a:r>
            <a:r>
              <a:rPr>
                <a:latin typeface="宋体"/>
                <a:ea typeface="宋体"/>
                <a:cs typeface="宋体"/>
                <a:sym typeface="宋体"/>
              </a:rPr>
              <a:t>优先级倒置的解决方法</a:t>
            </a:r>
          </a:p>
          <a:p>
            <a:pPr lvl="2" marL="914400" indent="0" algn="just">
              <a:lnSpc>
                <a:spcPct val="120000"/>
              </a:lnSpc>
              <a:spcBef>
                <a:spcPts val="1000"/>
              </a:spcBef>
              <a:buSzPct val="100000"/>
              <a:buFont typeface="Arial"/>
              <a:buChar char="•"/>
              <a:defRPr sz="1800"/>
            </a:pPr>
            <a:r>
              <a:rPr>
                <a:latin typeface="宋体"/>
                <a:ea typeface="宋体"/>
                <a:cs typeface="宋体"/>
                <a:sym typeface="宋体"/>
              </a:rPr>
              <a:t>高优先级进程不能抢占已进入临界区进程的处理机</a:t>
            </a:r>
          </a:p>
          <a:p>
            <a:pPr lvl="2" marL="914400" indent="0" algn="just">
              <a:lnSpc>
                <a:spcPct val="120000"/>
              </a:lnSpc>
              <a:spcBef>
                <a:spcPts val="1000"/>
              </a:spcBef>
              <a:buSzPct val="100000"/>
              <a:buFont typeface="Arial"/>
              <a:buChar char="•"/>
              <a:defRPr sz="1800"/>
            </a:pPr>
            <a:r>
              <a:rPr>
                <a:latin typeface="宋体"/>
                <a:ea typeface="宋体"/>
                <a:cs typeface="宋体"/>
                <a:sym typeface="宋体"/>
              </a:rPr>
              <a:t>动态优先级继承</a:t>
            </a:r>
          </a:p>
        </p:txBody>
      </p:sp>
      <p:pic>
        <p:nvPicPr>
          <p:cNvPr id="151" name="image.png" descr="image.png"/>
          <p:cNvPicPr>
            <a:picLocks noChangeAspect="1"/>
          </p:cNvPicPr>
          <p:nvPr/>
        </p:nvPicPr>
        <p:blipFill>
          <a:blip r:embed="rId2">
            <a:extLst/>
          </a:blip>
          <a:stretch>
            <a:fillRect/>
          </a:stretch>
        </p:blipFill>
        <p:spPr>
          <a:xfrm>
            <a:off x="642937" y="2928937"/>
            <a:ext cx="7808913" cy="385762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3.5 死锁概述"/>
          <p:cNvSpPr txBox="1"/>
          <p:nvPr/>
        </p:nvSpPr>
        <p:spPr>
          <a:xfrm>
            <a:off x="2026920" y="990600"/>
            <a:ext cx="2339341" cy="6629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3200"/>
            </a:pPr>
            <a:r>
              <a:t>3.5 </a:t>
            </a:r>
            <a:r>
              <a:rPr b="0">
                <a:latin typeface="宋体"/>
                <a:ea typeface="宋体"/>
                <a:cs typeface="宋体"/>
                <a:sym typeface="宋体"/>
              </a:rPr>
              <a:t>死锁概述</a:t>
            </a:r>
          </a:p>
        </p:txBody>
      </p:sp>
      <p:sp>
        <p:nvSpPr>
          <p:cNvPr id="154" name="3.5.1 资源问题…"/>
          <p:cNvSpPr txBox="1"/>
          <p:nvPr/>
        </p:nvSpPr>
        <p:spPr>
          <a:xfrm>
            <a:off x="1188719" y="1916112"/>
            <a:ext cx="6217286" cy="20436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800"/>
            </a:pPr>
            <a:r>
              <a:t>3.5.1 </a:t>
            </a:r>
            <a:r>
              <a:rPr b="0">
                <a:latin typeface="宋体"/>
                <a:ea typeface="宋体"/>
                <a:cs typeface="宋体"/>
                <a:sym typeface="宋体"/>
              </a:rPr>
              <a:t>资源问题</a:t>
            </a:r>
          </a:p>
          <a:p>
            <a:pPr lvl="1">
              <a:defRPr sz="1800"/>
            </a:pPr>
            <a:r>
              <a:t>1.</a:t>
            </a:r>
            <a:r>
              <a:rPr>
                <a:latin typeface="宋体"/>
                <a:ea typeface="宋体"/>
                <a:cs typeface="宋体"/>
                <a:sym typeface="宋体"/>
              </a:rPr>
              <a:t>可重用性和消耗性</a:t>
            </a:r>
          </a:p>
          <a:p>
            <a:pPr lvl="1">
              <a:defRPr sz="1800"/>
            </a:pPr>
            <a:r>
              <a:t>2.</a:t>
            </a:r>
            <a:r>
              <a:rPr>
                <a:latin typeface="宋体"/>
                <a:ea typeface="宋体"/>
                <a:cs typeface="宋体"/>
                <a:sym typeface="宋体"/>
              </a:rPr>
              <a:t>可抢占性和不可抢占性</a:t>
            </a:r>
          </a:p>
          <a:p>
            <a:pPr lvl="1">
              <a:defRPr sz="1800"/>
            </a:pPr>
          </a:p>
          <a:p>
            <a:pPr>
              <a:defRPr b="1" sz="2800"/>
            </a:pPr>
            <a:r>
              <a:t>3.5.2 </a:t>
            </a:r>
            <a:r>
              <a:rPr b="0">
                <a:latin typeface="宋体"/>
                <a:ea typeface="宋体"/>
                <a:cs typeface="宋体"/>
                <a:sym typeface="宋体"/>
              </a:rPr>
              <a:t>计算机系统中的死锁</a:t>
            </a:r>
          </a:p>
        </p:txBody>
      </p:sp>
      <p:sp>
        <p:nvSpPr>
          <p:cNvPr id="155" name="1.竞争资源。"/>
          <p:cNvSpPr txBox="1"/>
          <p:nvPr/>
        </p:nvSpPr>
        <p:spPr>
          <a:xfrm>
            <a:off x="1304607" y="4110037"/>
            <a:ext cx="3940811"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marL="457200" indent="0">
              <a:defRPr sz="1800"/>
            </a:pPr>
            <a:r>
              <a:t>1.</a:t>
            </a:r>
            <a:r>
              <a:rPr>
                <a:latin typeface="宋体"/>
                <a:ea typeface="宋体"/>
                <a:cs typeface="宋体"/>
                <a:sym typeface="宋体"/>
              </a:rPr>
              <a:t>竞争资源。 </a:t>
            </a:r>
          </a:p>
        </p:txBody>
      </p:sp>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7" name="image.pdf" descr="image.pdf"/>
          <p:cNvPicPr>
            <a:picLocks noChangeAspect="1"/>
          </p:cNvPicPr>
          <p:nvPr/>
        </p:nvPicPr>
        <p:blipFill>
          <a:blip r:embed="rId2">
            <a:extLst/>
          </a:blip>
          <a:stretch>
            <a:fillRect/>
          </a:stretch>
        </p:blipFill>
        <p:spPr>
          <a:xfrm>
            <a:off x="2209800" y="1219200"/>
            <a:ext cx="4648200" cy="429101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进程之间通信时的死锁"/>
          <p:cNvSpPr txBox="1"/>
          <p:nvPr/>
        </p:nvSpPr>
        <p:spPr>
          <a:xfrm>
            <a:off x="2484120" y="6019800"/>
            <a:ext cx="2510803" cy="4089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800"/>
            </a:pPr>
            <a:r>
              <a:t> </a:t>
            </a:r>
            <a:r>
              <a:rPr>
                <a:latin typeface="宋体"/>
                <a:ea typeface="宋体"/>
                <a:cs typeface="宋体"/>
                <a:sym typeface="宋体"/>
              </a:rPr>
              <a:t>进程之间通信时的死锁 </a:t>
            </a:r>
          </a:p>
        </p:txBody>
      </p:sp>
      <p:pic>
        <p:nvPicPr>
          <p:cNvPr id="160" name="image.pdf" descr="image.pdf"/>
          <p:cNvPicPr>
            <a:picLocks noChangeAspect="1"/>
          </p:cNvPicPr>
          <p:nvPr/>
        </p:nvPicPr>
        <p:blipFill>
          <a:blip r:embed="rId2">
            <a:extLst/>
          </a:blip>
          <a:stretch>
            <a:fillRect/>
          </a:stretch>
        </p:blipFill>
        <p:spPr>
          <a:xfrm>
            <a:off x="2438400" y="1143000"/>
            <a:ext cx="4343400" cy="428466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2. 进程推进顺序不当引起死锁"/>
          <p:cNvSpPr txBox="1"/>
          <p:nvPr/>
        </p:nvSpPr>
        <p:spPr>
          <a:xfrm>
            <a:off x="1128394" y="492125"/>
            <a:ext cx="3139454" cy="4089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800"/>
            </a:pPr>
            <a:r>
              <a:t>2. </a:t>
            </a:r>
            <a:r>
              <a:rPr b="0">
                <a:latin typeface="宋体"/>
                <a:ea typeface="宋体"/>
                <a:cs typeface="宋体"/>
                <a:sym typeface="宋体"/>
              </a:rPr>
              <a:t>进程推进顺序不当引起死锁 </a:t>
            </a:r>
          </a:p>
        </p:txBody>
      </p:sp>
      <p:sp>
        <p:nvSpPr>
          <p:cNvPr id="163" name="图 3-14 进程推进顺序对死锁的影响"/>
          <p:cNvSpPr txBox="1"/>
          <p:nvPr/>
        </p:nvSpPr>
        <p:spPr>
          <a:xfrm>
            <a:off x="2636519" y="6400800"/>
            <a:ext cx="3679142" cy="4089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800"/>
            </a:pPr>
            <a:r>
              <a:rPr>
                <a:latin typeface="宋体"/>
                <a:ea typeface="宋体"/>
                <a:cs typeface="宋体"/>
                <a:sym typeface="宋体"/>
              </a:rPr>
              <a:t>图 </a:t>
            </a:r>
            <a:r>
              <a:t>3-14 </a:t>
            </a:r>
            <a:r>
              <a:rPr>
                <a:latin typeface="宋体"/>
                <a:ea typeface="宋体"/>
                <a:cs typeface="宋体"/>
                <a:sym typeface="宋体"/>
              </a:rPr>
              <a:t>进程推进顺序对死锁的影响 </a:t>
            </a:r>
          </a:p>
        </p:txBody>
      </p:sp>
      <p:pic>
        <p:nvPicPr>
          <p:cNvPr id="164" name="image.pdf" descr="image.pdf"/>
          <p:cNvPicPr>
            <a:picLocks noChangeAspect="1"/>
          </p:cNvPicPr>
          <p:nvPr/>
        </p:nvPicPr>
        <p:blipFill>
          <a:blip r:embed="rId2">
            <a:extLst/>
          </a:blip>
          <a:stretch>
            <a:fillRect/>
          </a:stretch>
        </p:blipFill>
        <p:spPr>
          <a:xfrm>
            <a:off x="0" y="1143000"/>
            <a:ext cx="9144000" cy="5284788"/>
          </a:xfrm>
          <a:prstGeom prst="rect">
            <a:avLst/>
          </a:prstGeom>
          <a:ln w="12700">
            <a:miter lim="400000"/>
          </a:ln>
        </p:spPr>
      </p:pic>
      <p:grpSp>
        <p:nvGrpSpPr>
          <p:cNvPr id="167" name="成组"/>
          <p:cNvGrpSpPr/>
          <p:nvPr/>
        </p:nvGrpSpPr>
        <p:grpSpPr>
          <a:xfrm>
            <a:off x="3348037" y="3063875"/>
            <a:ext cx="1871663" cy="865188"/>
            <a:chOff x="0" y="0"/>
            <a:chExt cx="1871662" cy="865187"/>
          </a:xfrm>
        </p:grpSpPr>
        <p:sp>
          <p:nvSpPr>
            <p:cNvPr id="165" name="矩形"/>
            <p:cNvSpPr/>
            <p:nvPr/>
          </p:nvSpPr>
          <p:spPr>
            <a:xfrm>
              <a:off x="0" y="0"/>
              <a:ext cx="1871663" cy="865188"/>
            </a:xfrm>
            <a:prstGeom prst="rect">
              <a:avLst/>
            </a:prstGeom>
            <a:solidFill>
              <a:schemeClr val="accent1"/>
            </a:solidFill>
            <a:ln w="9525" cap="flat">
              <a:solidFill>
                <a:srgbClr val="000000"/>
              </a:solidFill>
              <a:prstDash val="solid"/>
              <a:round/>
            </a:ln>
            <a:effectLst/>
          </p:spPr>
          <p:txBody>
            <a:bodyPr wrap="square" lIns="45719" tIns="45719" rIns="45719" bIns="45719" numCol="1" anchor="ctr">
              <a:noAutofit/>
            </a:bodyPr>
            <a:lstStyle/>
            <a:p>
              <a:pPr algn="ctr">
                <a:defRPr sz="1800"/>
              </a:pPr>
            </a:p>
          </p:txBody>
        </p:sp>
        <p:sp>
          <p:nvSpPr>
            <p:cNvPr id="166" name="D"/>
            <p:cNvSpPr txBox="1"/>
            <p:nvPr/>
          </p:nvSpPr>
          <p:spPr>
            <a:xfrm>
              <a:off x="45719" y="258379"/>
              <a:ext cx="1780224" cy="3484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800"/>
              </a:lvl1pPr>
            </a:lstStyle>
            <a:p>
              <a:pPr/>
              <a:r>
                <a:t>D</a:t>
              </a:r>
            </a:p>
          </p:txBody>
        </p:sp>
      </p:grpSp>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3.5.3 死锁的定义、必要条件和处理方法"/>
          <p:cNvSpPr txBox="1"/>
          <p:nvPr/>
        </p:nvSpPr>
        <p:spPr>
          <a:xfrm>
            <a:off x="1645920" y="1143000"/>
            <a:ext cx="6337038" cy="5994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2800"/>
            </a:pPr>
            <a:r>
              <a:t>3.5.3 </a:t>
            </a:r>
            <a:r>
              <a:rPr b="0">
                <a:latin typeface="宋体"/>
                <a:ea typeface="宋体"/>
                <a:cs typeface="宋体"/>
                <a:sym typeface="宋体"/>
              </a:rPr>
              <a:t>死锁的定义、必要条件和处理方法 </a:t>
            </a:r>
          </a:p>
        </p:txBody>
      </p:sp>
      <p:sp>
        <p:nvSpPr>
          <p:cNvPr id="170" name="1.死锁的定义…"/>
          <p:cNvSpPr txBox="1"/>
          <p:nvPr/>
        </p:nvSpPr>
        <p:spPr>
          <a:xfrm>
            <a:off x="1645920" y="1905000"/>
            <a:ext cx="2390141" cy="362278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457200" indent="-457200">
              <a:lnSpc>
                <a:spcPct val="200000"/>
              </a:lnSpc>
              <a:defRPr sz="1800"/>
            </a:pPr>
            <a:r>
              <a:t>1.</a:t>
            </a:r>
            <a:r>
              <a:rPr>
                <a:latin typeface="宋体"/>
                <a:ea typeface="宋体"/>
                <a:cs typeface="宋体"/>
                <a:sym typeface="宋体"/>
              </a:rPr>
              <a:t>死锁的定义</a:t>
            </a:r>
          </a:p>
          <a:p>
            <a:pPr marL="457200" indent="-457200">
              <a:lnSpc>
                <a:spcPct val="200000"/>
              </a:lnSpc>
              <a:defRPr sz="1800"/>
            </a:pPr>
            <a:r>
              <a:t>2.</a:t>
            </a:r>
            <a:r>
              <a:rPr>
                <a:latin typeface="宋体"/>
                <a:ea typeface="宋体"/>
                <a:cs typeface="宋体"/>
                <a:sym typeface="宋体"/>
              </a:rPr>
              <a:t>产生死锁的必要条件</a:t>
            </a:r>
          </a:p>
          <a:p>
            <a:pPr marL="457200" indent="-457200">
              <a:lnSpc>
                <a:spcPct val="200000"/>
              </a:lnSpc>
              <a:buSzPct val="100000"/>
              <a:buAutoNum type="arabicParenBoth" startAt="1"/>
              <a:defRPr sz="1800"/>
            </a:pPr>
            <a:r>
              <a:rPr>
                <a:latin typeface="宋体"/>
                <a:ea typeface="宋体"/>
                <a:cs typeface="宋体"/>
                <a:sym typeface="宋体"/>
              </a:rPr>
              <a:t>互斥条件 </a:t>
            </a:r>
          </a:p>
          <a:p>
            <a:pPr marL="457200" indent="-457200">
              <a:lnSpc>
                <a:spcPct val="200000"/>
              </a:lnSpc>
              <a:defRPr sz="1800"/>
            </a:pPr>
            <a:r>
              <a:t>(2) </a:t>
            </a:r>
            <a:r>
              <a:rPr>
                <a:latin typeface="宋体"/>
                <a:ea typeface="宋体"/>
                <a:cs typeface="宋体"/>
                <a:sym typeface="宋体"/>
              </a:rPr>
              <a:t>请求和保持条件 </a:t>
            </a:r>
          </a:p>
          <a:p>
            <a:pPr marL="457200" indent="-457200">
              <a:lnSpc>
                <a:spcPct val="200000"/>
              </a:lnSpc>
              <a:defRPr sz="1800"/>
            </a:pPr>
            <a:r>
              <a:t>(3) </a:t>
            </a:r>
            <a:r>
              <a:rPr>
                <a:latin typeface="宋体"/>
                <a:ea typeface="宋体"/>
                <a:cs typeface="宋体"/>
                <a:sym typeface="宋体"/>
              </a:rPr>
              <a:t>不剥夺条件 </a:t>
            </a:r>
          </a:p>
          <a:p>
            <a:pPr marL="457200" indent="-457200">
              <a:lnSpc>
                <a:spcPct val="200000"/>
              </a:lnSpc>
              <a:defRPr sz="1800"/>
            </a:pPr>
            <a:r>
              <a:t>(4) </a:t>
            </a:r>
            <a:r>
              <a:rPr>
                <a:latin typeface="宋体"/>
                <a:ea typeface="宋体"/>
                <a:cs typeface="宋体"/>
                <a:sym typeface="宋体"/>
              </a:rPr>
              <a:t>环路等待条件 </a:t>
            </a:r>
          </a:p>
        </p:txBody>
      </p:sp>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 name="3.1.2 处理机调度算法的目标"/>
          <p:cNvSpPr txBox="1"/>
          <p:nvPr/>
        </p:nvSpPr>
        <p:spPr>
          <a:xfrm>
            <a:off x="1188719" y="838200"/>
            <a:ext cx="4559039" cy="5994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2800"/>
            </a:pPr>
            <a:r>
              <a:t>3.1.2 </a:t>
            </a:r>
            <a:r>
              <a:rPr b="0">
                <a:latin typeface="宋体"/>
                <a:ea typeface="宋体"/>
                <a:cs typeface="宋体"/>
                <a:sym typeface="宋体"/>
              </a:rPr>
              <a:t>处理机调度算法的目标 </a:t>
            </a:r>
          </a:p>
        </p:txBody>
      </p:sp>
      <p:sp>
        <p:nvSpPr>
          <p:cNvPr id="33" name="1. 共同目标"/>
          <p:cNvSpPr txBox="1"/>
          <p:nvPr/>
        </p:nvSpPr>
        <p:spPr>
          <a:xfrm>
            <a:off x="1161732" y="1628775"/>
            <a:ext cx="1310653" cy="4089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800"/>
            </a:pPr>
            <a:r>
              <a:t>1. </a:t>
            </a:r>
            <a:r>
              <a:rPr b="0">
                <a:latin typeface="宋体"/>
                <a:ea typeface="宋体"/>
                <a:cs typeface="宋体"/>
                <a:sym typeface="宋体"/>
              </a:rPr>
              <a:t>共同目标 </a:t>
            </a:r>
          </a:p>
        </p:txBody>
      </p:sp>
      <p:sp>
        <p:nvSpPr>
          <p:cNvPr id="34" name="资源利用率…"/>
          <p:cNvSpPr txBox="1"/>
          <p:nvPr/>
        </p:nvSpPr>
        <p:spPr>
          <a:xfrm>
            <a:off x="3322320" y="1628775"/>
            <a:ext cx="1990091" cy="13614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457200" indent="-457200">
              <a:buSzPct val="100000"/>
              <a:buAutoNum type="arabicParenBoth" startAt="1"/>
              <a:defRPr b="1" sz="1800"/>
            </a:pPr>
            <a:r>
              <a:rPr b="0">
                <a:latin typeface="宋体"/>
                <a:ea typeface="宋体"/>
                <a:cs typeface="宋体"/>
                <a:sym typeface="宋体"/>
              </a:rPr>
              <a:t>资源利用率</a:t>
            </a:r>
          </a:p>
          <a:p>
            <a:pPr marL="457200" indent="-457200">
              <a:buSzPct val="100000"/>
              <a:buAutoNum type="arabicParenBoth" startAt="1"/>
              <a:defRPr b="1" sz="1800"/>
            </a:pPr>
            <a:r>
              <a:rPr b="0">
                <a:latin typeface="宋体"/>
                <a:ea typeface="宋体"/>
                <a:cs typeface="宋体"/>
                <a:sym typeface="宋体"/>
              </a:rPr>
              <a:t>公平性</a:t>
            </a:r>
          </a:p>
          <a:p>
            <a:pPr marL="457200" indent="-457200">
              <a:buSzPct val="100000"/>
              <a:buAutoNum type="arabicParenBoth" startAt="1"/>
              <a:defRPr b="1" sz="1800"/>
            </a:pPr>
            <a:r>
              <a:rPr b="0">
                <a:latin typeface="宋体"/>
                <a:ea typeface="宋体"/>
                <a:cs typeface="宋体"/>
                <a:sym typeface="宋体"/>
              </a:rPr>
              <a:t>平衡性</a:t>
            </a:r>
          </a:p>
          <a:p>
            <a:pPr marL="457200" indent="-457200">
              <a:buSzPct val="100000"/>
              <a:buAutoNum type="arabicParenBoth" startAt="1"/>
              <a:defRPr b="1" sz="1800"/>
            </a:pPr>
            <a:r>
              <a:rPr b="0">
                <a:latin typeface="宋体"/>
                <a:ea typeface="宋体"/>
                <a:cs typeface="宋体"/>
                <a:sym typeface="宋体"/>
              </a:rPr>
              <a:t>策略强制执行</a:t>
            </a:r>
            <a:r>
              <a:rPr b="0"/>
              <a:t> </a:t>
            </a:r>
          </a:p>
        </p:txBody>
      </p:sp>
      <p:sp>
        <p:nvSpPr>
          <p:cNvPr id="35" name="2. 批处理系统"/>
          <p:cNvSpPr txBox="1"/>
          <p:nvPr/>
        </p:nvSpPr>
        <p:spPr>
          <a:xfrm>
            <a:off x="1161732" y="3213100"/>
            <a:ext cx="1539253" cy="4089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800"/>
            </a:pPr>
            <a:r>
              <a:t>2. </a:t>
            </a:r>
            <a:r>
              <a:rPr b="0">
                <a:latin typeface="宋体"/>
                <a:ea typeface="宋体"/>
                <a:cs typeface="宋体"/>
                <a:sym typeface="宋体"/>
              </a:rPr>
              <a:t>批处理系统 </a:t>
            </a:r>
          </a:p>
        </p:txBody>
      </p:sp>
      <p:sp>
        <p:nvSpPr>
          <p:cNvPr id="36" name="平均周转时间短…"/>
          <p:cNvSpPr txBox="1"/>
          <p:nvPr/>
        </p:nvSpPr>
        <p:spPr>
          <a:xfrm>
            <a:off x="3322320" y="3213100"/>
            <a:ext cx="2218691" cy="10439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457200" indent="-457200">
              <a:buSzPct val="100000"/>
              <a:buAutoNum type="arabicParenBoth" startAt="1"/>
              <a:defRPr b="1" sz="1800"/>
            </a:pPr>
            <a:r>
              <a:rPr b="0">
                <a:latin typeface="宋体"/>
                <a:ea typeface="宋体"/>
                <a:cs typeface="宋体"/>
                <a:sym typeface="宋体"/>
              </a:rPr>
              <a:t>平均周转时间短</a:t>
            </a:r>
          </a:p>
          <a:p>
            <a:pPr marL="457200" indent="-457200">
              <a:buSzPct val="100000"/>
              <a:buAutoNum type="arabicParenBoth" startAt="1"/>
              <a:defRPr b="1" sz="1800"/>
            </a:pPr>
            <a:r>
              <a:rPr b="0">
                <a:latin typeface="宋体"/>
                <a:ea typeface="宋体"/>
                <a:cs typeface="宋体"/>
                <a:sym typeface="宋体"/>
              </a:rPr>
              <a:t>系统吞吐量高</a:t>
            </a:r>
          </a:p>
          <a:p>
            <a:pPr marL="457200" indent="-457200">
              <a:buSzPct val="100000"/>
              <a:buAutoNum type="arabicParenBoth" startAt="1"/>
              <a:defRPr b="1" sz="1800"/>
            </a:pPr>
            <a:r>
              <a:rPr b="0">
                <a:latin typeface="宋体"/>
                <a:ea typeface="宋体"/>
                <a:cs typeface="宋体"/>
                <a:sym typeface="宋体"/>
              </a:rPr>
              <a:t>处理机利用率高</a:t>
            </a:r>
          </a:p>
        </p:txBody>
      </p:sp>
      <p:pic>
        <p:nvPicPr>
          <p:cNvPr id="37" name="image.pdf" descr="image.pdf"/>
          <p:cNvPicPr>
            <a:picLocks noChangeAspect="1"/>
          </p:cNvPicPr>
          <p:nvPr/>
        </p:nvPicPr>
        <p:blipFill>
          <a:blip r:embed="rId2">
            <a:extLst/>
          </a:blip>
          <a:stretch>
            <a:fillRect/>
          </a:stretch>
        </p:blipFill>
        <p:spPr>
          <a:xfrm>
            <a:off x="1403350" y="4868862"/>
            <a:ext cx="2133600" cy="1147763"/>
          </a:xfrm>
          <a:prstGeom prst="rect">
            <a:avLst/>
          </a:prstGeom>
          <a:ln w="12700">
            <a:miter lim="400000"/>
          </a:ln>
        </p:spPr>
      </p:pic>
      <p:pic>
        <p:nvPicPr>
          <p:cNvPr id="38" name="image.pdf" descr="image.pdf"/>
          <p:cNvPicPr>
            <a:picLocks noChangeAspect="1"/>
          </p:cNvPicPr>
          <p:nvPr/>
        </p:nvPicPr>
        <p:blipFill>
          <a:blip r:embed="rId3">
            <a:extLst/>
          </a:blip>
          <a:stretch>
            <a:fillRect/>
          </a:stretch>
        </p:blipFill>
        <p:spPr>
          <a:xfrm>
            <a:off x="4932362" y="4797425"/>
            <a:ext cx="2389188" cy="121285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3.  处理死锁的方法"/>
          <p:cNvSpPr txBox="1"/>
          <p:nvPr/>
        </p:nvSpPr>
        <p:spPr>
          <a:xfrm>
            <a:off x="1569719" y="1157287"/>
            <a:ext cx="1990091"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800"/>
            </a:pPr>
            <a:r>
              <a:t>3.  </a:t>
            </a:r>
            <a:r>
              <a:rPr>
                <a:latin typeface="宋体"/>
                <a:ea typeface="宋体"/>
                <a:cs typeface="宋体"/>
                <a:sym typeface="宋体"/>
              </a:rPr>
              <a:t>处理死锁的方法</a:t>
            </a:r>
          </a:p>
        </p:txBody>
      </p:sp>
      <p:sp>
        <p:nvSpPr>
          <p:cNvPr id="173" name="预防死锁。…"/>
          <p:cNvSpPr txBox="1"/>
          <p:nvPr/>
        </p:nvSpPr>
        <p:spPr>
          <a:xfrm>
            <a:off x="1645919" y="1676400"/>
            <a:ext cx="1825004" cy="23333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457200" indent="-457200">
              <a:lnSpc>
                <a:spcPct val="200000"/>
              </a:lnSpc>
              <a:buSzPct val="100000"/>
              <a:buAutoNum type="arabicParenBoth" startAt="1"/>
              <a:defRPr sz="1800"/>
            </a:pPr>
            <a:r>
              <a:rPr>
                <a:latin typeface="宋体"/>
                <a:ea typeface="宋体"/>
                <a:cs typeface="宋体"/>
                <a:sym typeface="宋体"/>
              </a:rPr>
              <a:t>预防死锁。 </a:t>
            </a:r>
          </a:p>
          <a:p>
            <a:pPr marL="457200" indent="-457200">
              <a:lnSpc>
                <a:spcPct val="200000"/>
              </a:lnSpc>
              <a:defRPr sz="1800"/>
            </a:pPr>
            <a:r>
              <a:t>(2) </a:t>
            </a:r>
            <a:r>
              <a:rPr>
                <a:latin typeface="宋体"/>
                <a:ea typeface="宋体"/>
                <a:cs typeface="宋体"/>
                <a:sym typeface="宋体"/>
              </a:rPr>
              <a:t>避免死锁。 </a:t>
            </a:r>
          </a:p>
          <a:p>
            <a:pPr marL="457200" indent="-457200">
              <a:lnSpc>
                <a:spcPct val="200000"/>
              </a:lnSpc>
              <a:defRPr sz="1800"/>
            </a:pPr>
            <a:r>
              <a:t>(3) </a:t>
            </a:r>
            <a:r>
              <a:rPr>
                <a:latin typeface="宋体"/>
                <a:ea typeface="宋体"/>
                <a:cs typeface="宋体"/>
                <a:sym typeface="宋体"/>
              </a:rPr>
              <a:t>检测死锁。 </a:t>
            </a:r>
          </a:p>
          <a:p>
            <a:pPr marL="457200" indent="-457200">
              <a:lnSpc>
                <a:spcPct val="200000"/>
              </a:lnSpc>
              <a:defRPr sz="1800"/>
            </a:pPr>
            <a:r>
              <a:t>(4) </a:t>
            </a:r>
            <a:r>
              <a:rPr>
                <a:latin typeface="宋体"/>
                <a:ea typeface="宋体"/>
                <a:cs typeface="宋体"/>
                <a:sym typeface="宋体"/>
              </a:rPr>
              <a:t>解除死锁。 </a:t>
            </a:r>
          </a:p>
        </p:txBody>
      </p:sp>
      <p:grpSp>
        <p:nvGrpSpPr>
          <p:cNvPr id="181" name="成组">
            <a:hlinkClick r:id="" invalidUrl="" action="ppaction://hlinkshowjump?jump=firstslide" tgtFrame="" tooltip="" history="1" highlightClick="0" endSnd="0"/>
          </p:cNvPr>
          <p:cNvGrpSpPr/>
          <p:nvPr/>
        </p:nvGrpSpPr>
        <p:grpSpPr>
          <a:xfrm>
            <a:off x="8381999" y="6394449"/>
            <a:ext cx="762001" cy="457201"/>
            <a:chOff x="0" y="0"/>
            <a:chExt cx="762000" cy="457200"/>
          </a:xfrm>
        </p:grpSpPr>
        <p:sp>
          <p:nvSpPr>
            <p:cNvPr id="174" name="矩形"/>
            <p:cNvSpPr/>
            <p:nvPr/>
          </p:nvSpPr>
          <p:spPr>
            <a:xfrm>
              <a:off x="0" y="0"/>
              <a:ext cx="762000" cy="457200"/>
            </a:xfrm>
            <a:prstGeom prst="rect">
              <a:avLst/>
            </a:prstGeom>
            <a:solidFill>
              <a:schemeClr val="accent1"/>
            </a:solidFill>
            <a:ln w="9525" cap="flat">
              <a:solidFill>
                <a:srgbClr val="000000"/>
              </a:solidFill>
              <a:prstDash val="solid"/>
              <a:round/>
            </a:ln>
            <a:effectLst/>
          </p:spPr>
          <p:txBody>
            <a:bodyPr wrap="square" lIns="45719" tIns="45719" rIns="45719" bIns="45719" numCol="1" anchor="ctr">
              <a:noAutofit/>
            </a:bodyPr>
            <a:lstStyle/>
            <a:p>
              <a:pPr>
                <a:defRPr sz="1800"/>
              </a:pPr>
            </a:p>
          </p:txBody>
        </p:sp>
        <p:sp>
          <p:nvSpPr>
            <p:cNvPr id="175" name="形状"/>
            <p:cNvSpPr/>
            <p:nvPr/>
          </p:nvSpPr>
          <p:spPr>
            <a:xfrm>
              <a:off x="0" y="-1"/>
              <a:ext cx="762000"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10" y="21600"/>
                  </a:lnTo>
                  <a:lnTo>
                    <a:pt x="20790" y="21600"/>
                  </a:lnTo>
                  <a:lnTo>
                    <a:pt x="21600" y="0"/>
                  </a:lnTo>
                  <a:close/>
                </a:path>
              </a:pathLst>
            </a:custGeom>
            <a:solidFill>
              <a:srgbClr val="33D6AD"/>
            </a:solidFill>
            <a:ln w="12700" cap="flat">
              <a:noFill/>
              <a:miter lim="400000"/>
            </a:ln>
            <a:effectLst/>
          </p:spPr>
          <p:txBody>
            <a:bodyPr wrap="square" lIns="45719" tIns="45719" rIns="45719" bIns="45719" numCol="1" anchor="ctr">
              <a:noAutofit/>
            </a:bodyPr>
            <a:lstStyle/>
            <a:p>
              <a:pPr>
                <a:defRPr sz="1800"/>
              </a:pPr>
            </a:p>
          </p:txBody>
        </p:sp>
        <p:sp>
          <p:nvSpPr>
            <p:cNvPr id="176" name="形状"/>
            <p:cNvSpPr/>
            <p:nvPr/>
          </p:nvSpPr>
          <p:spPr>
            <a:xfrm>
              <a:off x="-1" y="0"/>
              <a:ext cx="28576" cy="457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350"/>
                  </a:lnTo>
                  <a:lnTo>
                    <a:pt x="21600" y="20250"/>
                  </a:lnTo>
                  <a:lnTo>
                    <a:pt x="0" y="21600"/>
                  </a:lnTo>
                  <a:close/>
                </a:path>
              </a:pathLst>
            </a:custGeom>
            <a:solidFill>
              <a:srgbClr val="66E0C2"/>
            </a:solidFill>
            <a:ln w="12700" cap="flat">
              <a:noFill/>
              <a:miter lim="400000"/>
            </a:ln>
            <a:effectLst/>
          </p:spPr>
          <p:txBody>
            <a:bodyPr wrap="square" lIns="45719" tIns="45719" rIns="45719" bIns="45719" numCol="1" anchor="ctr">
              <a:noAutofit/>
            </a:bodyPr>
            <a:lstStyle/>
            <a:p>
              <a:pPr>
                <a:defRPr sz="1800"/>
              </a:pPr>
            </a:p>
          </p:txBody>
        </p:sp>
        <p:sp>
          <p:nvSpPr>
            <p:cNvPr id="177" name="形状"/>
            <p:cNvSpPr/>
            <p:nvPr/>
          </p:nvSpPr>
          <p:spPr>
            <a:xfrm>
              <a:off x="733425" y="0"/>
              <a:ext cx="28575" cy="457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350"/>
                  </a:lnTo>
                  <a:lnTo>
                    <a:pt x="0" y="20250"/>
                  </a:lnTo>
                  <a:lnTo>
                    <a:pt x="21600" y="21600"/>
                  </a:lnTo>
                  <a:close/>
                </a:path>
              </a:pathLst>
            </a:custGeom>
            <a:solidFill>
              <a:srgbClr val="007A5C"/>
            </a:solidFill>
            <a:ln w="12700" cap="flat">
              <a:noFill/>
              <a:miter lim="400000"/>
            </a:ln>
            <a:effectLst/>
          </p:spPr>
          <p:txBody>
            <a:bodyPr wrap="square" lIns="45719" tIns="45719" rIns="45719" bIns="45719" numCol="1" anchor="ctr">
              <a:noAutofit/>
            </a:bodyPr>
            <a:lstStyle/>
            <a:p>
              <a:pPr>
                <a:defRPr sz="1800"/>
              </a:pPr>
            </a:p>
          </p:txBody>
        </p:sp>
        <p:sp>
          <p:nvSpPr>
            <p:cNvPr id="178" name="形状"/>
            <p:cNvSpPr/>
            <p:nvPr/>
          </p:nvSpPr>
          <p:spPr>
            <a:xfrm>
              <a:off x="0" y="428625"/>
              <a:ext cx="762000" cy="285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0790" y="0"/>
                  </a:lnTo>
                  <a:lnTo>
                    <a:pt x="810" y="0"/>
                  </a:lnTo>
                  <a:lnTo>
                    <a:pt x="0" y="21600"/>
                  </a:lnTo>
                  <a:close/>
                </a:path>
              </a:pathLst>
            </a:custGeom>
            <a:solidFill>
              <a:schemeClr val="accent1">
                <a:lumOff val="-8000"/>
              </a:schemeClr>
            </a:solidFill>
            <a:ln w="12700" cap="flat">
              <a:noFill/>
              <a:miter lim="400000"/>
            </a:ln>
            <a:effectLst/>
          </p:spPr>
          <p:txBody>
            <a:bodyPr wrap="square" lIns="45719" tIns="45719" rIns="45719" bIns="45719" numCol="1" anchor="ctr">
              <a:noAutofit/>
            </a:bodyPr>
            <a:lstStyle/>
            <a:p>
              <a:pPr>
                <a:defRPr sz="1800"/>
              </a:pPr>
            </a:p>
          </p:txBody>
        </p:sp>
        <p:sp>
          <p:nvSpPr>
            <p:cNvPr id="179" name="三角形"/>
            <p:cNvSpPr/>
            <p:nvPr/>
          </p:nvSpPr>
          <p:spPr>
            <a:xfrm>
              <a:off x="238125" y="85725"/>
              <a:ext cx="285750" cy="2857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0800"/>
                  </a:lnTo>
                  <a:lnTo>
                    <a:pt x="21600" y="21600"/>
                  </a:lnTo>
                  <a:close/>
                </a:path>
              </a:pathLst>
            </a:custGeom>
            <a:solidFill>
              <a:srgbClr val="007A5C"/>
            </a:solidFill>
            <a:ln w="12700" cap="flat">
              <a:noFill/>
              <a:miter lim="400000"/>
            </a:ln>
            <a:effectLst/>
          </p:spPr>
          <p:txBody>
            <a:bodyPr wrap="square" lIns="45719" tIns="45719" rIns="45719" bIns="45719" numCol="1" anchor="ctr">
              <a:noAutofit/>
            </a:bodyPr>
            <a:lstStyle/>
            <a:p>
              <a:pPr>
                <a:defRPr sz="1800"/>
              </a:pPr>
            </a:p>
          </p:txBody>
        </p:sp>
        <p:sp>
          <p:nvSpPr>
            <p:cNvPr id="180" name="形状"/>
            <p:cNvSpPr/>
            <p:nvPr/>
          </p:nvSpPr>
          <p:spPr>
            <a:xfrm>
              <a:off x="0" y="0"/>
              <a:ext cx="762000" cy="457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10" y="1350"/>
                  </a:moveTo>
                  <a:lnTo>
                    <a:pt x="810" y="20250"/>
                  </a:lnTo>
                  <a:lnTo>
                    <a:pt x="20790" y="20250"/>
                  </a:lnTo>
                  <a:lnTo>
                    <a:pt x="20790" y="1350"/>
                  </a:lnTo>
                  <a:close/>
                  <a:moveTo>
                    <a:pt x="0" y="0"/>
                  </a:moveTo>
                  <a:lnTo>
                    <a:pt x="810" y="1350"/>
                  </a:lnTo>
                  <a:moveTo>
                    <a:pt x="0" y="21600"/>
                  </a:moveTo>
                  <a:lnTo>
                    <a:pt x="810" y="20250"/>
                  </a:lnTo>
                  <a:moveTo>
                    <a:pt x="21600" y="21600"/>
                  </a:moveTo>
                  <a:lnTo>
                    <a:pt x="20790" y="20250"/>
                  </a:lnTo>
                  <a:moveTo>
                    <a:pt x="21600" y="0"/>
                  </a:moveTo>
                  <a:lnTo>
                    <a:pt x="20790" y="1350"/>
                  </a:lnTo>
                  <a:moveTo>
                    <a:pt x="14850" y="4050"/>
                  </a:moveTo>
                  <a:lnTo>
                    <a:pt x="6750" y="10800"/>
                  </a:lnTo>
                  <a:lnTo>
                    <a:pt x="14850" y="17550"/>
                  </a:lnTo>
                  <a:close/>
                </a:path>
              </a:pathLst>
            </a:custGeom>
            <a:noFill/>
            <a:ln w="9525" cap="flat">
              <a:solidFill>
                <a:srgbClr val="000000"/>
              </a:solidFill>
              <a:prstDash val="solid"/>
              <a:round/>
            </a:ln>
            <a:effectLst/>
          </p:spPr>
          <p:txBody>
            <a:bodyPr wrap="square" lIns="45719" tIns="45719" rIns="45719" bIns="45719" numCol="1" anchor="ctr">
              <a:noAutofit/>
            </a:bodyPr>
            <a:lstStyle/>
            <a:p>
              <a:pPr>
                <a:defRPr sz="1800"/>
              </a:pPr>
            </a:p>
          </p:txBody>
        </p:sp>
      </p:grpSp>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3.6  预防死锁"/>
          <p:cNvSpPr txBox="1"/>
          <p:nvPr/>
        </p:nvSpPr>
        <p:spPr>
          <a:xfrm>
            <a:off x="2941320" y="1066800"/>
            <a:ext cx="2440941" cy="6629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3200"/>
            </a:pPr>
            <a:r>
              <a:t>3.6  </a:t>
            </a:r>
            <a:r>
              <a:rPr b="0">
                <a:latin typeface="宋体"/>
                <a:ea typeface="宋体"/>
                <a:cs typeface="宋体"/>
                <a:sym typeface="宋体"/>
              </a:rPr>
              <a:t>预防死锁</a:t>
            </a:r>
          </a:p>
        </p:txBody>
      </p:sp>
      <p:sp>
        <p:nvSpPr>
          <p:cNvPr id="184" name="3.6.1摒弃“请求和保持”条件…"/>
          <p:cNvSpPr txBox="1"/>
          <p:nvPr/>
        </p:nvSpPr>
        <p:spPr>
          <a:xfrm>
            <a:off x="1591944" y="2259012"/>
            <a:ext cx="4519103" cy="164565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800"/>
            </a:pPr>
            <a:r>
              <a:t>3.6.1</a:t>
            </a:r>
            <a:r>
              <a:rPr>
                <a:latin typeface="宋体"/>
                <a:ea typeface="宋体"/>
                <a:cs typeface="宋体"/>
                <a:sym typeface="宋体"/>
              </a:rPr>
              <a:t>摒弃</a:t>
            </a:r>
            <a:r>
              <a:t>“</a:t>
            </a:r>
            <a:r>
              <a:rPr>
                <a:latin typeface="宋体"/>
                <a:ea typeface="宋体"/>
                <a:cs typeface="宋体"/>
                <a:sym typeface="宋体"/>
              </a:rPr>
              <a:t>请求和保持</a:t>
            </a:r>
            <a:r>
              <a:t>”</a:t>
            </a:r>
            <a:r>
              <a:rPr>
                <a:latin typeface="宋体"/>
                <a:ea typeface="宋体"/>
                <a:cs typeface="宋体"/>
                <a:sym typeface="宋体"/>
              </a:rPr>
              <a:t>条件 </a:t>
            </a:r>
          </a:p>
          <a:p>
            <a:pPr>
              <a:defRPr sz="2800"/>
            </a:pPr>
            <a:r>
              <a:t>3.6.2</a:t>
            </a:r>
            <a:r>
              <a:rPr>
                <a:latin typeface="宋体"/>
                <a:ea typeface="宋体"/>
                <a:cs typeface="宋体"/>
                <a:sym typeface="宋体"/>
              </a:rPr>
              <a:t>摒弃</a:t>
            </a:r>
            <a:r>
              <a:t>“</a:t>
            </a:r>
            <a:r>
              <a:rPr>
                <a:latin typeface="宋体"/>
                <a:ea typeface="宋体"/>
                <a:cs typeface="宋体"/>
                <a:sym typeface="宋体"/>
              </a:rPr>
              <a:t>不剥夺</a:t>
            </a:r>
            <a:r>
              <a:t>”</a:t>
            </a:r>
            <a:r>
              <a:rPr>
                <a:latin typeface="宋体"/>
                <a:ea typeface="宋体"/>
                <a:cs typeface="宋体"/>
                <a:sym typeface="宋体"/>
              </a:rPr>
              <a:t>条件</a:t>
            </a:r>
          </a:p>
          <a:p>
            <a:pPr>
              <a:defRPr sz="2800"/>
            </a:pPr>
            <a:r>
              <a:t>3.6.3</a:t>
            </a:r>
            <a:r>
              <a:rPr>
                <a:latin typeface="宋体"/>
                <a:ea typeface="宋体"/>
                <a:cs typeface="宋体"/>
                <a:sym typeface="宋体"/>
              </a:rPr>
              <a:t>摒弃</a:t>
            </a:r>
            <a:r>
              <a:t>“</a:t>
            </a:r>
            <a:r>
              <a:rPr>
                <a:latin typeface="宋体"/>
                <a:ea typeface="宋体"/>
                <a:cs typeface="宋体"/>
                <a:sym typeface="宋体"/>
              </a:rPr>
              <a:t>环路等待</a:t>
            </a:r>
            <a:r>
              <a:t>”</a:t>
            </a:r>
            <a:r>
              <a:rPr>
                <a:latin typeface="宋体"/>
                <a:ea typeface="宋体"/>
                <a:cs typeface="宋体"/>
                <a:sym typeface="宋体"/>
              </a:rPr>
              <a:t>条件 </a:t>
            </a:r>
          </a:p>
        </p:txBody>
      </p:sp>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3.7  避免死锁"/>
          <p:cNvSpPr txBox="1"/>
          <p:nvPr/>
        </p:nvSpPr>
        <p:spPr>
          <a:xfrm>
            <a:off x="2941320" y="1066800"/>
            <a:ext cx="2440941" cy="6629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3200"/>
            </a:pPr>
            <a:r>
              <a:t>3.7  </a:t>
            </a:r>
            <a:r>
              <a:rPr b="0">
                <a:latin typeface="宋体"/>
                <a:ea typeface="宋体"/>
                <a:cs typeface="宋体"/>
                <a:sym typeface="宋体"/>
              </a:rPr>
              <a:t>避免死锁</a:t>
            </a:r>
          </a:p>
        </p:txBody>
      </p:sp>
      <p:sp>
        <p:nvSpPr>
          <p:cNvPr id="187" name="避免死锁同样属于事先预防的策略，但不是事先采取某种措施破坏死锁的必要条件，而是在资源动态分配过程中，防止系统进入不安全状态，以避免发生死锁。"/>
          <p:cNvSpPr txBox="1"/>
          <p:nvPr/>
        </p:nvSpPr>
        <p:spPr>
          <a:xfrm>
            <a:off x="1117282" y="2357437"/>
            <a:ext cx="7338061" cy="1310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800"/>
            </a:pPr>
            <a:r>
              <a:t>         </a:t>
            </a:r>
          </a:p>
          <a:p>
            <a:pPr>
              <a:defRPr sz="1800"/>
            </a:pPr>
            <a:r>
              <a:rPr>
                <a:latin typeface="宋体"/>
                <a:ea typeface="宋体"/>
                <a:cs typeface="宋体"/>
                <a:sym typeface="宋体"/>
              </a:rPr>
              <a:t>        避免死锁同样属于事先预防的策略，但不是事先采取某种措施破坏死锁的必要条件，而是在资源动态分配过程中，防止系统进入不安全状态，以避免发生死锁。</a:t>
            </a:r>
          </a:p>
        </p:txBody>
      </p:sp>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3.7.1  系统安全状态"/>
          <p:cNvSpPr txBox="1"/>
          <p:nvPr/>
        </p:nvSpPr>
        <p:spPr>
          <a:xfrm>
            <a:off x="1112519" y="787400"/>
            <a:ext cx="3225539" cy="5994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2800"/>
            </a:pPr>
            <a:r>
              <a:t>3.7.1  </a:t>
            </a:r>
            <a:r>
              <a:rPr b="0">
                <a:latin typeface="宋体"/>
                <a:ea typeface="宋体"/>
                <a:cs typeface="宋体"/>
                <a:sym typeface="宋体"/>
              </a:rPr>
              <a:t>系统安全状态 </a:t>
            </a:r>
          </a:p>
        </p:txBody>
      </p:sp>
      <p:sp>
        <p:nvSpPr>
          <p:cNvPr id="190" name="1. 安全状态…"/>
          <p:cNvSpPr txBox="1"/>
          <p:nvPr/>
        </p:nvSpPr>
        <p:spPr>
          <a:xfrm>
            <a:off x="579119" y="1447800"/>
            <a:ext cx="8214361" cy="364306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30000"/>
              </a:lnSpc>
              <a:spcBef>
                <a:spcPts val="1000"/>
              </a:spcBef>
              <a:defRPr sz="1800"/>
            </a:pPr>
            <a:r>
              <a:t>       </a:t>
            </a:r>
            <a:r>
              <a:rPr b="1"/>
              <a:t>1. </a:t>
            </a:r>
            <a:r>
              <a:rPr>
                <a:latin typeface="宋体"/>
                <a:ea typeface="宋体"/>
                <a:cs typeface="宋体"/>
                <a:sym typeface="宋体"/>
              </a:rPr>
              <a:t>安全状态</a:t>
            </a:r>
            <a:endParaRPr b="1"/>
          </a:p>
          <a:p>
            <a:pPr algn="just">
              <a:lnSpc>
                <a:spcPct val="130000"/>
              </a:lnSpc>
              <a:spcBef>
                <a:spcPts val="1000"/>
              </a:spcBef>
              <a:defRPr sz="1800"/>
            </a:pPr>
            <a:r>
              <a:rPr>
                <a:latin typeface="宋体"/>
                <a:ea typeface="宋体"/>
                <a:cs typeface="宋体"/>
                <a:sym typeface="宋体"/>
              </a:rPr>
              <a:t>       在避免死锁的方法中，允许进程动态地申请资源，但系统在进行资源分配之前，应先计算此次资源分配的安全性。若此次分配不会导致系统进入不安全状态，则将资源分配给进程； 否则，令进程等待。</a:t>
            </a:r>
            <a:r>
              <a:t></a:t>
            </a:r>
          </a:p>
          <a:p>
            <a:pPr algn="just">
              <a:lnSpc>
                <a:spcPct val="130000"/>
              </a:lnSpc>
              <a:spcBef>
                <a:spcPts val="1000"/>
              </a:spcBef>
              <a:defRPr sz="1800"/>
            </a:pPr>
            <a:r>
              <a:rPr>
                <a:latin typeface="宋体"/>
                <a:ea typeface="宋体"/>
                <a:cs typeface="宋体"/>
                <a:sym typeface="宋体"/>
              </a:rPr>
              <a:t>        所谓安全状态，是指系统能按某种进程顺序</a:t>
            </a:r>
            <a:r>
              <a:t>(P</a:t>
            </a:r>
            <a:r>
              <a:rPr baseline="-25000"/>
              <a:t>1</a:t>
            </a:r>
            <a:r>
              <a:t>, P</a:t>
            </a:r>
            <a:r>
              <a:rPr baseline="-25000"/>
              <a:t>2</a:t>
            </a:r>
            <a:r>
              <a:t>, </a:t>
            </a:r>
            <a:r>
              <a:rPr>
                <a:latin typeface="Courier New"/>
                <a:ea typeface="Courier New"/>
                <a:cs typeface="Courier New"/>
                <a:sym typeface="Courier New"/>
              </a:rPr>
              <a:t>…</a:t>
            </a:r>
            <a:r>
              <a:rPr>
                <a:latin typeface="宋体"/>
                <a:ea typeface="宋体"/>
                <a:cs typeface="宋体"/>
                <a:sym typeface="宋体"/>
              </a:rPr>
              <a:t>，</a:t>
            </a:r>
            <a:r>
              <a:t>P</a:t>
            </a:r>
            <a:r>
              <a:rPr baseline="-25000"/>
              <a:t>n</a:t>
            </a:r>
            <a:r>
              <a:t>)(</a:t>
            </a:r>
            <a:r>
              <a:rPr>
                <a:latin typeface="宋体"/>
                <a:ea typeface="宋体"/>
                <a:cs typeface="宋体"/>
                <a:sym typeface="宋体"/>
              </a:rPr>
              <a:t>称</a:t>
            </a:r>
            <a:r>
              <a:rPr>
                <a:latin typeface="宋体"/>
                <a:ea typeface="宋体"/>
                <a:cs typeface="宋体"/>
                <a:sym typeface="宋体"/>
              </a:rPr>
              <a:t>〈</a:t>
            </a:r>
            <a:r>
              <a:t>P</a:t>
            </a:r>
            <a:r>
              <a:rPr baseline="-25000"/>
              <a:t>1</a:t>
            </a:r>
            <a:r>
              <a:t>, P</a:t>
            </a:r>
            <a:r>
              <a:rPr baseline="-25000"/>
              <a:t>2</a:t>
            </a:r>
            <a:r>
              <a:t>, </a:t>
            </a:r>
            <a:r>
              <a:rPr>
                <a:latin typeface="Courier New"/>
                <a:ea typeface="Courier New"/>
                <a:cs typeface="Courier New"/>
                <a:sym typeface="Courier New"/>
              </a:rPr>
              <a:t>…</a:t>
            </a:r>
            <a:r>
              <a:t>, P</a:t>
            </a:r>
            <a:r>
              <a:rPr baseline="-25000"/>
              <a:t>n</a:t>
            </a:r>
            <a:r>
              <a:rPr>
                <a:latin typeface="宋体"/>
                <a:ea typeface="宋体"/>
                <a:cs typeface="宋体"/>
                <a:sym typeface="宋体"/>
              </a:rPr>
              <a:t>〉</a:t>
            </a:r>
            <a:r>
              <a:rPr>
                <a:latin typeface="宋体"/>
                <a:ea typeface="宋体"/>
                <a:cs typeface="宋体"/>
                <a:sym typeface="宋体"/>
              </a:rPr>
              <a:t>序列为安全序列</a:t>
            </a:r>
            <a:r>
              <a:t>)</a:t>
            </a:r>
            <a:r>
              <a:rPr>
                <a:latin typeface="宋体"/>
                <a:ea typeface="宋体"/>
                <a:cs typeface="宋体"/>
                <a:sym typeface="宋体"/>
              </a:rPr>
              <a:t>，来为每个进程</a:t>
            </a:r>
            <a:r>
              <a:t>P</a:t>
            </a:r>
            <a:r>
              <a:rPr baseline="-25000"/>
              <a:t>i</a:t>
            </a:r>
            <a:r>
              <a:rPr>
                <a:latin typeface="宋体"/>
                <a:ea typeface="宋体"/>
                <a:cs typeface="宋体"/>
                <a:sym typeface="宋体"/>
              </a:rPr>
              <a:t>分配其所需资源，直至满足每个进程对资源的最大需求，使每个进程都可顺利地完成。如果系统无法找到这样一个安全序列，则称系统处于不安全状态。 </a:t>
            </a:r>
          </a:p>
        </p:txBody>
      </p:sp>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2. 安全状态之例…"/>
          <p:cNvSpPr txBox="1"/>
          <p:nvPr/>
        </p:nvSpPr>
        <p:spPr>
          <a:xfrm>
            <a:off x="655319" y="685800"/>
            <a:ext cx="7985761" cy="255815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50000"/>
              </a:lnSpc>
              <a:spcBef>
                <a:spcPts val="1000"/>
              </a:spcBef>
              <a:defRPr b="1" sz="1800"/>
            </a:pPr>
            <a:r>
              <a:t>        2. </a:t>
            </a:r>
            <a:r>
              <a:rPr b="0">
                <a:latin typeface="宋体"/>
                <a:ea typeface="宋体"/>
                <a:cs typeface="宋体"/>
                <a:sym typeface="宋体"/>
              </a:rPr>
              <a:t>安全状态之例</a:t>
            </a:r>
            <a:r>
              <a:t></a:t>
            </a:r>
          </a:p>
          <a:p>
            <a:pPr algn="just">
              <a:lnSpc>
                <a:spcPct val="150000"/>
              </a:lnSpc>
              <a:spcBef>
                <a:spcPts val="1000"/>
              </a:spcBef>
              <a:defRPr sz="1800"/>
            </a:pPr>
            <a:r>
              <a:rPr>
                <a:latin typeface="宋体"/>
                <a:ea typeface="宋体"/>
                <a:cs typeface="宋体"/>
                <a:sym typeface="宋体"/>
              </a:rPr>
              <a:t>        我们通过一个例子来说明安全性。假定系统中有三个进程</a:t>
            </a:r>
            <a:r>
              <a:t>P</a:t>
            </a:r>
            <a:r>
              <a:rPr baseline="-25000"/>
              <a:t>1</a:t>
            </a:r>
            <a:r>
              <a:rPr>
                <a:latin typeface="宋体"/>
                <a:ea typeface="宋体"/>
                <a:cs typeface="宋体"/>
                <a:sym typeface="宋体"/>
              </a:rPr>
              <a:t>、 </a:t>
            </a:r>
            <a:r>
              <a:t>P</a:t>
            </a:r>
            <a:r>
              <a:rPr baseline="-25000"/>
              <a:t>2</a:t>
            </a:r>
            <a:r>
              <a:rPr>
                <a:latin typeface="宋体"/>
                <a:ea typeface="宋体"/>
                <a:cs typeface="宋体"/>
                <a:sym typeface="宋体"/>
              </a:rPr>
              <a:t>和</a:t>
            </a:r>
            <a:r>
              <a:t>P</a:t>
            </a:r>
            <a:r>
              <a:rPr baseline="-25000"/>
              <a:t>3</a:t>
            </a:r>
            <a:r>
              <a:rPr>
                <a:latin typeface="宋体"/>
                <a:ea typeface="宋体"/>
                <a:cs typeface="宋体"/>
                <a:sym typeface="宋体"/>
              </a:rPr>
              <a:t>，共有</a:t>
            </a:r>
            <a:r>
              <a:t>12</a:t>
            </a:r>
            <a:r>
              <a:rPr>
                <a:latin typeface="宋体"/>
                <a:ea typeface="宋体"/>
                <a:cs typeface="宋体"/>
                <a:sym typeface="宋体"/>
              </a:rPr>
              <a:t>台磁带机。进程</a:t>
            </a:r>
            <a:r>
              <a:t>P</a:t>
            </a:r>
            <a:r>
              <a:rPr baseline="-25000"/>
              <a:t>1</a:t>
            </a:r>
            <a:r>
              <a:rPr>
                <a:latin typeface="宋体"/>
                <a:ea typeface="宋体"/>
                <a:cs typeface="宋体"/>
                <a:sym typeface="宋体"/>
              </a:rPr>
              <a:t>总共要求</a:t>
            </a:r>
            <a:r>
              <a:t>10</a:t>
            </a:r>
            <a:r>
              <a:rPr>
                <a:latin typeface="宋体"/>
                <a:ea typeface="宋体"/>
                <a:cs typeface="宋体"/>
                <a:sym typeface="宋体"/>
              </a:rPr>
              <a:t>台磁带机，</a:t>
            </a:r>
            <a:r>
              <a:t>P</a:t>
            </a:r>
            <a:r>
              <a:rPr baseline="-25000"/>
              <a:t>2</a:t>
            </a:r>
            <a:r>
              <a:rPr>
                <a:latin typeface="宋体"/>
                <a:ea typeface="宋体"/>
                <a:cs typeface="宋体"/>
                <a:sym typeface="宋体"/>
              </a:rPr>
              <a:t>和</a:t>
            </a:r>
            <a:r>
              <a:t>P</a:t>
            </a:r>
            <a:r>
              <a:rPr baseline="-25000"/>
              <a:t>3</a:t>
            </a:r>
            <a:r>
              <a:rPr>
                <a:latin typeface="宋体"/>
                <a:ea typeface="宋体"/>
                <a:cs typeface="宋体"/>
                <a:sym typeface="宋体"/>
              </a:rPr>
              <a:t>分别要求</a:t>
            </a:r>
            <a:r>
              <a:t>4</a:t>
            </a:r>
            <a:r>
              <a:rPr>
                <a:latin typeface="宋体"/>
                <a:ea typeface="宋体"/>
                <a:cs typeface="宋体"/>
                <a:sym typeface="宋体"/>
              </a:rPr>
              <a:t>台和</a:t>
            </a:r>
            <a:r>
              <a:t>9</a:t>
            </a:r>
            <a:r>
              <a:rPr>
                <a:latin typeface="宋体"/>
                <a:ea typeface="宋体"/>
                <a:cs typeface="宋体"/>
                <a:sym typeface="宋体"/>
              </a:rPr>
              <a:t>台。假设在</a:t>
            </a:r>
            <a:r>
              <a:rPr i="1"/>
              <a:t>T</a:t>
            </a:r>
            <a:r>
              <a:rPr baseline="-25000"/>
              <a:t>0</a:t>
            </a:r>
            <a:r>
              <a:rPr>
                <a:latin typeface="宋体"/>
                <a:ea typeface="宋体"/>
                <a:cs typeface="宋体"/>
                <a:sym typeface="宋体"/>
              </a:rPr>
              <a:t>时刻，进程</a:t>
            </a:r>
            <a:r>
              <a:t>P</a:t>
            </a:r>
            <a:r>
              <a:rPr baseline="-25000"/>
              <a:t>1</a:t>
            </a:r>
            <a:r>
              <a:rPr>
                <a:latin typeface="宋体"/>
                <a:ea typeface="宋体"/>
                <a:cs typeface="宋体"/>
                <a:sym typeface="宋体"/>
              </a:rPr>
              <a:t>、</a:t>
            </a:r>
            <a:r>
              <a:t>P</a:t>
            </a:r>
            <a:r>
              <a:rPr baseline="-25000"/>
              <a:t>2</a:t>
            </a:r>
            <a:r>
              <a:rPr>
                <a:latin typeface="宋体"/>
                <a:ea typeface="宋体"/>
                <a:cs typeface="宋体"/>
                <a:sym typeface="宋体"/>
              </a:rPr>
              <a:t>和</a:t>
            </a:r>
            <a:r>
              <a:t>P</a:t>
            </a:r>
            <a:r>
              <a:rPr baseline="-25000"/>
              <a:t>3</a:t>
            </a:r>
            <a:r>
              <a:rPr>
                <a:latin typeface="宋体"/>
                <a:ea typeface="宋体"/>
                <a:cs typeface="宋体"/>
                <a:sym typeface="宋体"/>
              </a:rPr>
              <a:t>已分别获得</a:t>
            </a:r>
            <a:r>
              <a:t>5</a:t>
            </a:r>
            <a:r>
              <a:rPr>
                <a:latin typeface="宋体"/>
                <a:ea typeface="宋体"/>
                <a:cs typeface="宋体"/>
                <a:sym typeface="宋体"/>
              </a:rPr>
              <a:t>台、</a:t>
            </a:r>
            <a:r>
              <a:t>2</a:t>
            </a:r>
            <a:r>
              <a:rPr>
                <a:latin typeface="宋体"/>
                <a:ea typeface="宋体"/>
                <a:cs typeface="宋体"/>
                <a:sym typeface="宋体"/>
              </a:rPr>
              <a:t>台和</a:t>
            </a:r>
            <a:r>
              <a:t>2</a:t>
            </a:r>
            <a:r>
              <a:rPr>
                <a:latin typeface="宋体"/>
                <a:ea typeface="宋体"/>
                <a:cs typeface="宋体"/>
                <a:sym typeface="宋体"/>
              </a:rPr>
              <a:t>台磁带机，尚有</a:t>
            </a:r>
            <a:r>
              <a:t>3</a:t>
            </a:r>
            <a:r>
              <a:rPr>
                <a:latin typeface="宋体"/>
                <a:ea typeface="宋体"/>
                <a:cs typeface="宋体"/>
                <a:sym typeface="宋体"/>
              </a:rPr>
              <a:t>台空闲未分配，如下表所示： </a:t>
            </a:r>
          </a:p>
        </p:txBody>
      </p:sp>
      <p:graphicFrame>
        <p:nvGraphicFramePr>
          <p:cNvPr id="193" name="表格"/>
          <p:cNvGraphicFramePr/>
          <p:nvPr/>
        </p:nvGraphicFramePr>
        <p:xfrm>
          <a:off x="1219200" y="4572000"/>
          <a:ext cx="7010400" cy="181768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752600"/>
                <a:gridCol w="1752600"/>
                <a:gridCol w="1752600"/>
                <a:gridCol w="1752600"/>
              </a:tblGrid>
              <a:tr h="482600">
                <a:tc>
                  <a:txBody>
                    <a:bodyPr/>
                    <a:lstStyle/>
                    <a:p>
                      <a:pPr algn="ctr">
                        <a:spcBef>
                          <a:spcPts val="400"/>
                        </a:spcBef>
                        <a:defRPr sz="1800"/>
                      </a:pPr>
                      <a:r>
                        <a:rPr>
                          <a:latin typeface="宋体"/>
                          <a:ea typeface="宋体"/>
                          <a:cs typeface="宋体"/>
                          <a:sym typeface="宋体"/>
                        </a:rPr>
                        <a:t>进 程 </a:t>
                      </a:r>
                    </a:p>
                  </a:txBody>
                  <a:tcPr marL="45720" marR="45720" marT="45720" marB="45720" anchor="t" anchorCtr="0" horzOverflow="overflow">
                    <a:lnL w="28575">
                      <a:solidFill>
                        <a:srgbClr val="000000"/>
                      </a:solidFill>
                    </a:lnL>
                    <a:lnR w="12700">
                      <a:solidFill>
                        <a:srgbClr val="000000"/>
                      </a:solidFill>
                    </a:lnR>
                    <a:lnT w="28575">
                      <a:solidFill>
                        <a:srgbClr val="000000"/>
                      </a:solidFill>
                    </a:lnT>
                    <a:lnB w="12700">
                      <a:solidFill>
                        <a:srgbClr val="000000"/>
                      </a:solidFill>
                    </a:lnB>
                    <a:noFill/>
                  </a:tcPr>
                </a:tc>
                <a:tc>
                  <a:txBody>
                    <a:bodyPr/>
                    <a:lstStyle/>
                    <a:p>
                      <a:pPr algn="ctr">
                        <a:spcBef>
                          <a:spcPts val="400"/>
                        </a:spcBef>
                        <a:defRPr sz="1800"/>
                      </a:pPr>
                      <a:r>
                        <a:rPr>
                          <a:latin typeface="宋体"/>
                          <a:ea typeface="宋体"/>
                          <a:cs typeface="宋体"/>
                          <a:sym typeface="宋体"/>
                        </a:rPr>
                        <a:t>最 大 需 求 </a:t>
                      </a:r>
                    </a:p>
                  </a:txBody>
                  <a:tcPr marL="45720" marR="45720" marT="45720" marB="45720" anchor="t" anchorCtr="0" horzOverflow="overflow">
                    <a:lnL w="12700">
                      <a:solidFill>
                        <a:srgbClr val="000000"/>
                      </a:solidFill>
                    </a:lnL>
                    <a:lnR w="12700">
                      <a:solidFill>
                        <a:srgbClr val="000000"/>
                      </a:solidFill>
                    </a:lnR>
                    <a:lnT w="28575">
                      <a:solidFill>
                        <a:srgbClr val="000000"/>
                      </a:solidFill>
                    </a:lnT>
                    <a:lnB w="12700">
                      <a:solidFill>
                        <a:srgbClr val="000000"/>
                      </a:solidFill>
                    </a:lnB>
                    <a:noFill/>
                  </a:tcPr>
                </a:tc>
                <a:tc>
                  <a:txBody>
                    <a:bodyPr/>
                    <a:lstStyle/>
                    <a:p>
                      <a:pPr algn="ctr">
                        <a:spcBef>
                          <a:spcPts val="400"/>
                        </a:spcBef>
                        <a:defRPr sz="1800"/>
                      </a:pPr>
                      <a:r>
                        <a:rPr>
                          <a:latin typeface="宋体"/>
                          <a:ea typeface="宋体"/>
                          <a:cs typeface="宋体"/>
                          <a:sym typeface="宋体"/>
                        </a:rPr>
                        <a:t>已 分 配 </a:t>
                      </a:r>
                    </a:p>
                  </a:txBody>
                  <a:tcPr marL="45720" marR="45720" marT="45720" marB="45720" anchor="t" anchorCtr="0" horzOverflow="overflow">
                    <a:lnL w="12700">
                      <a:solidFill>
                        <a:srgbClr val="000000"/>
                      </a:solidFill>
                    </a:lnL>
                    <a:lnR w="12700">
                      <a:solidFill>
                        <a:srgbClr val="000000"/>
                      </a:solidFill>
                    </a:lnR>
                    <a:lnT w="28575">
                      <a:solidFill>
                        <a:srgbClr val="000000"/>
                      </a:solidFill>
                    </a:lnT>
                    <a:lnB w="12700">
                      <a:solidFill>
                        <a:srgbClr val="000000"/>
                      </a:solidFill>
                    </a:lnB>
                    <a:noFill/>
                  </a:tcPr>
                </a:tc>
                <a:tc>
                  <a:txBody>
                    <a:bodyPr/>
                    <a:lstStyle/>
                    <a:p>
                      <a:pPr algn="ctr">
                        <a:spcBef>
                          <a:spcPts val="400"/>
                        </a:spcBef>
                        <a:defRPr sz="1800"/>
                      </a:pPr>
                      <a:r>
                        <a:rPr>
                          <a:latin typeface="宋体"/>
                          <a:ea typeface="宋体"/>
                          <a:cs typeface="宋体"/>
                          <a:sym typeface="宋体"/>
                        </a:rPr>
                        <a:t>可 用 </a:t>
                      </a:r>
                    </a:p>
                  </a:txBody>
                  <a:tcPr marL="45720" marR="45720" marT="45720" marB="45720" anchor="t" anchorCtr="0" horzOverflow="overflow">
                    <a:lnL w="12700">
                      <a:solidFill>
                        <a:srgbClr val="000000"/>
                      </a:solidFill>
                    </a:lnL>
                    <a:lnR w="28575">
                      <a:solidFill>
                        <a:srgbClr val="000000"/>
                      </a:solidFill>
                    </a:lnR>
                    <a:lnT w="28575">
                      <a:solidFill>
                        <a:srgbClr val="000000"/>
                      </a:solidFill>
                    </a:lnT>
                    <a:lnB w="12700">
                      <a:solidFill>
                        <a:srgbClr val="000000"/>
                      </a:solidFill>
                    </a:lnB>
                    <a:noFill/>
                  </a:tcPr>
                </a:tc>
              </a:tr>
              <a:tr h="1335087">
                <a:tc>
                  <a:txBody>
                    <a:bodyPr/>
                    <a:lstStyle/>
                    <a:p>
                      <a:pPr algn="ctr">
                        <a:spcBef>
                          <a:spcPts val="400"/>
                        </a:spcBef>
                        <a:defRPr sz="1800"/>
                      </a:pPr>
                      <a:r>
                        <a:t>P</a:t>
                      </a:r>
                      <a:r>
                        <a:rPr baseline="-25000"/>
                        <a:t>1</a:t>
                      </a:r>
                      <a:endParaRPr baseline="-25000"/>
                    </a:p>
                    <a:p>
                      <a:pPr algn="ctr">
                        <a:spcBef>
                          <a:spcPts val="400"/>
                        </a:spcBef>
                        <a:defRPr sz="1800"/>
                      </a:pPr>
                      <a:r>
                        <a:t>P</a:t>
                      </a:r>
                      <a:r>
                        <a:rPr baseline="-25000"/>
                        <a:t>2</a:t>
                      </a:r>
                      <a:endParaRPr baseline="-25000"/>
                    </a:p>
                    <a:p>
                      <a:pPr algn="ctr">
                        <a:spcBef>
                          <a:spcPts val="400"/>
                        </a:spcBef>
                        <a:defRPr sz="1800"/>
                      </a:pPr>
                      <a:r>
                        <a:t>P</a:t>
                      </a:r>
                      <a:r>
                        <a:rPr baseline="-25000"/>
                        <a:t>3</a:t>
                      </a:r>
                    </a:p>
                  </a:txBody>
                  <a:tcPr marL="45720" marR="45720" marT="45720" marB="45720" anchor="t" anchorCtr="0" horzOverflow="overflow">
                    <a:lnL w="28575">
                      <a:solidFill>
                        <a:srgbClr val="000000"/>
                      </a:solidFill>
                    </a:lnL>
                    <a:lnR w="12700">
                      <a:solidFill>
                        <a:srgbClr val="000000"/>
                      </a:solidFill>
                    </a:lnR>
                    <a:lnT w="12700">
                      <a:solidFill>
                        <a:srgbClr val="000000"/>
                      </a:solidFill>
                    </a:lnT>
                    <a:lnB w="28575">
                      <a:solidFill>
                        <a:srgbClr val="000000"/>
                      </a:solidFill>
                    </a:lnB>
                    <a:noFill/>
                  </a:tcPr>
                </a:tc>
                <a:tc>
                  <a:txBody>
                    <a:bodyPr/>
                    <a:lstStyle/>
                    <a:p>
                      <a:pPr algn="ctr">
                        <a:spcBef>
                          <a:spcPts val="400"/>
                        </a:spcBef>
                        <a:defRPr sz="1800"/>
                      </a:pPr>
                      <a:r>
                        <a:t>10</a:t>
                      </a:r>
                    </a:p>
                    <a:p>
                      <a:pPr algn="ctr">
                        <a:spcBef>
                          <a:spcPts val="400"/>
                        </a:spcBef>
                        <a:defRPr sz="1800"/>
                      </a:pPr>
                      <a:r>
                        <a:t>4</a:t>
                      </a:r>
                    </a:p>
                    <a:p>
                      <a:pPr algn="ctr">
                        <a:spcBef>
                          <a:spcPts val="400"/>
                        </a:spcBef>
                        <a:defRPr sz="1800"/>
                      </a:pPr>
                      <a:r>
                        <a:t>9</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lgn="ctr">
                        <a:spcBef>
                          <a:spcPts val="400"/>
                        </a:spcBef>
                        <a:defRPr sz="1800"/>
                      </a:pPr>
                      <a:r>
                        <a:t>5</a:t>
                      </a:r>
                    </a:p>
                    <a:p>
                      <a:pPr algn="ctr">
                        <a:spcBef>
                          <a:spcPts val="400"/>
                        </a:spcBef>
                        <a:defRPr sz="1800"/>
                      </a:pPr>
                      <a:r>
                        <a:t>2</a:t>
                      </a:r>
                    </a:p>
                    <a:p>
                      <a:pPr algn="ctr">
                        <a:spcBef>
                          <a:spcPts val="400"/>
                        </a:spcBef>
                        <a:defRPr sz="1800"/>
                      </a:pPr>
                      <a:r>
                        <a:t>2</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lgn="ctr">
                        <a:spcBef>
                          <a:spcPts val="400"/>
                        </a:spcBef>
                        <a:defRPr sz="1800"/>
                      </a:pPr>
                      <a:r>
                        <a:t>3</a:t>
                      </a:r>
                    </a:p>
                  </a:txBody>
                  <a:tcPr marL="45720" marR="45720" marT="45720" marB="45720" anchor="t" anchorCtr="0" horzOverflow="overflow">
                    <a:lnL w="12700">
                      <a:solidFill>
                        <a:srgbClr val="000000"/>
                      </a:solidFill>
                    </a:lnL>
                    <a:lnR w="28575">
                      <a:solidFill>
                        <a:srgbClr val="000000"/>
                      </a:solidFill>
                    </a:lnR>
                    <a:lnT w="12700">
                      <a:solidFill>
                        <a:srgbClr val="000000"/>
                      </a:solidFill>
                    </a:lnT>
                    <a:lnB w="28575">
                      <a:solidFill>
                        <a:srgbClr val="000000"/>
                      </a:solidFill>
                    </a:lnB>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3. 由安全状态向不安全状态的转换…"/>
          <p:cNvSpPr txBox="1"/>
          <p:nvPr/>
        </p:nvSpPr>
        <p:spPr>
          <a:xfrm>
            <a:off x="655319" y="914400"/>
            <a:ext cx="7909561" cy="364138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55000"/>
              </a:lnSpc>
              <a:spcBef>
                <a:spcPts val="1000"/>
              </a:spcBef>
              <a:defRPr b="1" sz="1800"/>
            </a:pPr>
            <a:r>
              <a:t>        3. </a:t>
            </a:r>
            <a:r>
              <a:rPr b="0">
                <a:latin typeface="宋体"/>
                <a:ea typeface="宋体"/>
                <a:cs typeface="宋体"/>
                <a:sym typeface="宋体"/>
              </a:rPr>
              <a:t>由安全状态向不安全状态的转换</a:t>
            </a:r>
            <a:r>
              <a:rPr b="0"/>
              <a:t></a:t>
            </a:r>
          </a:p>
          <a:p>
            <a:pPr algn="just">
              <a:lnSpc>
                <a:spcPct val="155000"/>
              </a:lnSpc>
              <a:spcBef>
                <a:spcPts val="1000"/>
              </a:spcBef>
              <a:defRPr sz="1800"/>
            </a:pPr>
            <a:r>
              <a:rPr>
                <a:latin typeface="宋体"/>
                <a:ea typeface="宋体"/>
                <a:cs typeface="宋体"/>
                <a:sym typeface="宋体"/>
              </a:rPr>
              <a:t>       如果不按照安全序列分配资源，则系统可能会由安全状态进入不安全状态。例如，在</a:t>
            </a:r>
            <a:r>
              <a:rPr i="1"/>
              <a:t>T</a:t>
            </a:r>
            <a:r>
              <a:rPr baseline="-25000"/>
              <a:t>0</a:t>
            </a:r>
            <a:r>
              <a:rPr>
                <a:latin typeface="宋体"/>
                <a:ea typeface="宋体"/>
                <a:cs typeface="宋体"/>
                <a:sym typeface="宋体"/>
              </a:rPr>
              <a:t>时刻以后，</a:t>
            </a:r>
            <a:r>
              <a:t>P</a:t>
            </a:r>
            <a:r>
              <a:rPr baseline="-25000"/>
              <a:t>3</a:t>
            </a:r>
            <a:r>
              <a:rPr>
                <a:latin typeface="宋体"/>
                <a:ea typeface="宋体"/>
                <a:cs typeface="宋体"/>
                <a:sym typeface="宋体"/>
              </a:rPr>
              <a:t>又请求</a:t>
            </a:r>
            <a:r>
              <a:t>1</a:t>
            </a:r>
            <a:r>
              <a:rPr>
                <a:latin typeface="宋体"/>
                <a:ea typeface="宋体"/>
                <a:cs typeface="宋体"/>
                <a:sym typeface="宋体"/>
              </a:rPr>
              <a:t>台磁带机，若此时系统把剩余</a:t>
            </a:r>
            <a:r>
              <a:t>3</a:t>
            </a:r>
            <a:r>
              <a:rPr>
                <a:latin typeface="宋体"/>
                <a:ea typeface="宋体"/>
                <a:cs typeface="宋体"/>
                <a:sym typeface="宋体"/>
              </a:rPr>
              <a:t>台中的</a:t>
            </a:r>
            <a:r>
              <a:t>1</a:t>
            </a:r>
            <a:r>
              <a:rPr>
                <a:latin typeface="宋体"/>
                <a:ea typeface="宋体"/>
                <a:cs typeface="宋体"/>
                <a:sym typeface="宋体"/>
              </a:rPr>
              <a:t>台分配给</a:t>
            </a:r>
            <a:r>
              <a:t>P</a:t>
            </a:r>
            <a:r>
              <a:rPr baseline="-25000"/>
              <a:t>3</a:t>
            </a:r>
            <a:r>
              <a:rPr>
                <a:latin typeface="宋体"/>
                <a:ea typeface="宋体"/>
                <a:cs typeface="宋体"/>
                <a:sym typeface="宋体"/>
              </a:rPr>
              <a:t>，则系统便进入不安全状态。 因为，此时也无法再找到一个安全序列， 例如，把其余的</a:t>
            </a:r>
            <a:r>
              <a:t>2</a:t>
            </a:r>
            <a:r>
              <a:rPr>
                <a:latin typeface="宋体"/>
                <a:ea typeface="宋体"/>
                <a:cs typeface="宋体"/>
                <a:sym typeface="宋体"/>
              </a:rPr>
              <a:t>台分配给</a:t>
            </a:r>
            <a:r>
              <a:t>P</a:t>
            </a:r>
            <a:r>
              <a:rPr baseline="-25000"/>
              <a:t>2</a:t>
            </a:r>
            <a:r>
              <a:rPr>
                <a:latin typeface="宋体"/>
                <a:ea typeface="宋体"/>
                <a:cs typeface="宋体"/>
                <a:sym typeface="宋体"/>
              </a:rPr>
              <a:t>，这样，在</a:t>
            </a:r>
            <a:r>
              <a:t>P</a:t>
            </a:r>
            <a:r>
              <a:rPr baseline="-25000"/>
              <a:t>2</a:t>
            </a:r>
            <a:r>
              <a:rPr>
                <a:latin typeface="宋体"/>
                <a:ea typeface="宋体"/>
                <a:cs typeface="宋体"/>
                <a:sym typeface="宋体"/>
              </a:rPr>
              <a:t>完成后只能释放出</a:t>
            </a:r>
            <a:r>
              <a:t>4</a:t>
            </a:r>
            <a:r>
              <a:rPr>
                <a:latin typeface="宋体"/>
                <a:ea typeface="宋体"/>
                <a:cs typeface="宋体"/>
                <a:sym typeface="宋体"/>
              </a:rPr>
              <a:t>台，既不能满足</a:t>
            </a:r>
            <a:r>
              <a:t>P</a:t>
            </a:r>
            <a:r>
              <a:rPr baseline="-25000"/>
              <a:t>1</a:t>
            </a:r>
            <a:r>
              <a:rPr>
                <a:latin typeface="宋体"/>
                <a:ea typeface="宋体"/>
                <a:cs typeface="宋体"/>
                <a:sym typeface="宋体"/>
              </a:rPr>
              <a:t>尚需</a:t>
            </a:r>
            <a:r>
              <a:t>5</a:t>
            </a:r>
            <a:r>
              <a:rPr>
                <a:latin typeface="宋体"/>
                <a:ea typeface="宋体"/>
                <a:cs typeface="宋体"/>
                <a:sym typeface="宋体"/>
              </a:rPr>
              <a:t>台的要求，也不能满足</a:t>
            </a:r>
            <a:r>
              <a:t>P</a:t>
            </a:r>
            <a:r>
              <a:rPr baseline="-25000"/>
              <a:t>3</a:t>
            </a:r>
            <a:r>
              <a:rPr>
                <a:latin typeface="宋体"/>
                <a:ea typeface="宋体"/>
                <a:cs typeface="宋体"/>
                <a:sym typeface="宋体"/>
              </a:rPr>
              <a:t>尚需</a:t>
            </a:r>
            <a:r>
              <a:t>6</a:t>
            </a:r>
            <a:r>
              <a:rPr>
                <a:latin typeface="宋体"/>
                <a:ea typeface="宋体"/>
                <a:cs typeface="宋体"/>
                <a:sym typeface="宋体"/>
              </a:rPr>
              <a:t>台的要求，致使它们都无法推进到完成，彼此都在等待对方释放资源，即陷入僵局，结果导致死锁。 </a:t>
            </a:r>
          </a:p>
        </p:txBody>
      </p:sp>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3.7.2 利用银行家算法避免死锁"/>
          <p:cNvSpPr txBox="1"/>
          <p:nvPr/>
        </p:nvSpPr>
        <p:spPr>
          <a:xfrm>
            <a:off x="1417319" y="863600"/>
            <a:ext cx="4914638" cy="5994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2800"/>
            </a:pPr>
            <a:r>
              <a:t>3.7.2 </a:t>
            </a:r>
            <a:r>
              <a:rPr b="0">
                <a:latin typeface="宋体"/>
                <a:ea typeface="宋体"/>
                <a:cs typeface="宋体"/>
                <a:sym typeface="宋体"/>
              </a:rPr>
              <a:t>利用银行家算法避免死锁 </a:t>
            </a:r>
          </a:p>
        </p:txBody>
      </p:sp>
      <p:sp>
        <p:nvSpPr>
          <p:cNvPr id="198" name="1. 银行家算法中的数据结构"/>
          <p:cNvSpPr txBox="1"/>
          <p:nvPr/>
        </p:nvSpPr>
        <p:spPr>
          <a:xfrm>
            <a:off x="1417319" y="1905000"/>
            <a:ext cx="2910854" cy="4089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800"/>
            </a:pPr>
            <a:r>
              <a:t>1. </a:t>
            </a:r>
            <a:r>
              <a:rPr b="0">
                <a:latin typeface="宋体"/>
                <a:ea typeface="宋体"/>
                <a:cs typeface="宋体"/>
                <a:sym typeface="宋体"/>
              </a:rPr>
              <a:t>银行家算法中的数据结构 </a:t>
            </a:r>
          </a:p>
        </p:txBody>
      </p:sp>
      <p:sp>
        <p:nvSpPr>
          <p:cNvPr id="199" name="(1) 可利用资源向量Available。这是一个含有m个元素的数组，其中的每一个元素代表一类可利用的资源数目，其初始值是系统中所配置的该类全部可用资源的数目，其数值随该类资源的分配和回收而动态地改变。如果Available［j］=K，则表示系统中现有Rj类资源K个。"/>
          <p:cNvSpPr txBox="1"/>
          <p:nvPr/>
        </p:nvSpPr>
        <p:spPr>
          <a:xfrm>
            <a:off x="731519" y="2590800"/>
            <a:ext cx="7909561" cy="205306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70000"/>
              </a:lnSpc>
              <a:spcBef>
                <a:spcPts val="1000"/>
              </a:spcBef>
              <a:defRPr sz="1800"/>
            </a:pPr>
            <a:r>
              <a:t>        (1) </a:t>
            </a:r>
            <a:r>
              <a:rPr>
                <a:latin typeface="宋体"/>
                <a:ea typeface="宋体"/>
                <a:cs typeface="宋体"/>
                <a:sym typeface="宋体"/>
              </a:rPr>
              <a:t>可利用资源向量</a:t>
            </a:r>
            <a:r>
              <a:t>Available</a:t>
            </a:r>
            <a:r>
              <a:rPr>
                <a:latin typeface="宋体"/>
                <a:ea typeface="宋体"/>
                <a:cs typeface="宋体"/>
                <a:sym typeface="宋体"/>
              </a:rPr>
              <a:t>。这是一个含有</a:t>
            </a:r>
            <a:r>
              <a:rPr i="1"/>
              <a:t>m</a:t>
            </a:r>
            <a:r>
              <a:rPr>
                <a:latin typeface="宋体"/>
                <a:ea typeface="宋体"/>
                <a:cs typeface="宋体"/>
                <a:sym typeface="宋体"/>
              </a:rPr>
              <a:t>个元素的数组，其中的每一个元素代表一类可利用的资源数目，其初始值是系统中所配置的该类全部可用资源的数目，其数值随该类资源的分配和回收而动态地改变。如果</a:t>
            </a:r>
            <a:r>
              <a:t>Available</a:t>
            </a:r>
            <a:r>
              <a:rPr>
                <a:latin typeface="宋体"/>
                <a:ea typeface="宋体"/>
                <a:cs typeface="宋体"/>
                <a:sym typeface="宋体"/>
              </a:rPr>
              <a:t>［</a:t>
            </a:r>
            <a:r>
              <a:t>j</a:t>
            </a:r>
            <a:r>
              <a:rPr>
                <a:latin typeface="宋体"/>
                <a:ea typeface="宋体"/>
                <a:cs typeface="宋体"/>
                <a:sym typeface="宋体"/>
              </a:rPr>
              <a:t>］</a:t>
            </a:r>
            <a:r>
              <a:t>=K</a:t>
            </a:r>
            <a:r>
              <a:rPr>
                <a:latin typeface="宋体"/>
                <a:ea typeface="宋体"/>
                <a:cs typeface="宋体"/>
                <a:sym typeface="宋体"/>
              </a:rPr>
              <a:t>，则表示系统中现有</a:t>
            </a:r>
            <a:r>
              <a:t>R</a:t>
            </a:r>
            <a:r>
              <a:rPr baseline="-25000"/>
              <a:t>j</a:t>
            </a:r>
            <a:r>
              <a:rPr>
                <a:latin typeface="宋体"/>
                <a:ea typeface="宋体"/>
                <a:cs typeface="宋体"/>
                <a:sym typeface="宋体"/>
              </a:rPr>
              <a:t>类资源</a:t>
            </a:r>
            <a:r>
              <a:rPr i="1"/>
              <a:t>K</a:t>
            </a:r>
            <a:r>
              <a:rPr>
                <a:latin typeface="宋体"/>
                <a:ea typeface="宋体"/>
                <a:cs typeface="宋体"/>
                <a:sym typeface="宋体"/>
              </a:rPr>
              <a:t>个。 </a:t>
            </a:r>
          </a:p>
        </p:txBody>
      </p:sp>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2) 最大需求矩阵Max。这是一个n×m的矩阵，它定义了系统中n个进程中的每一个进程对m类资源的最大需求。如果Max［i,j］=K，则表示进程i需要Rj类资源的最大数目为K。…"/>
          <p:cNvSpPr txBox="1"/>
          <p:nvPr/>
        </p:nvSpPr>
        <p:spPr>
          <a:xfrm>
            <a:off x="426719" y="609600"/>
            <a:ext cx="8366761" cy="369505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30000"/>
              </a:lnSpc>
              <a:spcBef>
                <a:spcPts val="1000"/>
              </a:spcBef>
              <a:defRPr sz="1800"/>
            </a:pPr>
            <a:r>
              <a:t>       (2) </a:t>
            </a:r>
            <a:r>
              <a:rPr>
                <a:latin typeface="宋体"/>
                <a:ea typeface="宋体"/>
                <a:cs typeface="宋体"/>
                <a:sym typeface="宋体"/>
              </a:rPr>
              <a:t>最大需求矩阵</a:t>
            </a:r>
            <a:r>
              <a:t>Max</a:t>
            </a:r>
            <a:r>
              <a:rPr>
                <a:latin typeface="宋体"/>
                <a:ea typeface="宋体"/>
                <a:cs typeface="宋体"/>
                <a:sym typeface="宋体"/>
              </a:rPr>
              <a:t>。这是一个</a:t>
            </a:r>
            <a:r>
              <a:rPr i="1"/>
              <a:t>n</a:t>
            </a:r>
            <a:r>
              <a:t>×</a:t>
            </a:r>
            <a:r>
              <a:rPr i="1"/>
              <a:t>m</a:t>
            </a:r>
            <a:r>
              <a:rPr>
                <a:latin typeface="宋体"/>
                <a:ea typeface="宋体"/>
                <a:cs typeface="宋体"/>
                <a:sym typeface="宋体"/>
              </a:rPr>
              <a:t>的矩阵，它定义了系统中</a:t>
            </a:r>
            <a:r>
              <a:rPr i="1"/>
              <a:t>n</a:t>
            </a:r>
            <a:r>
              <a:rPr>
                <a:latin typeface="宋体"/>
                <a:ea typeface="宋体"/>
                <a:cs typeface="宋体"/>
                <a:sym typeface="宋体"/>
              </a:rPr>
              <a:t>个进程中的每一个进程对</a:t>
            </a:r>
            <a:r>
              <a:rPr i="1"/>
              <a:t>m</a:t>
            </a:r>
            <a:r>
              <a:rPr>
                <a:latin typeface="宋体"/>
                <a:ea typeface="宋体"/>
                <a:cs typeface="宋体"/>
                <a:sym typeface="宋体"/>
              </a:rPr>
              <a:t>类资源的最大需求。如果</a:t>
            </a:r>
            <a:r>
              <a:t>Max</a:t>
            </a:r>
            <a:r>
              <a:rPr>
                <a:latin typeface="宋体"/>
                <a:ea typeface="宋体"/>
                <a:cs typeface="宋体"/>
                <a:sym typeface="宋体"/>
              </a:rPr>
              <a:t>［</a:t>
            </a:r>
            <a:r>
              <a:t>i,j</a:t>
            </a:r>
            <a:r>
              <a:rPr>
                <a:latin typeface="宋体"/>
                <a:ea typeface="宋体"/>
                <a:cs typeface="宋体"/>
                <a:sym typeface="宋体"/>
              </a:rPr>
              <a:t>］</a:t>
            </a:r>
            <a:r>
              <a:t>=K</a:t>
            </a:r>
            <a:r>
              <a:rPr>
                <a:latin typeface="宋体"/>
                <a:ea typeface="宋体"/>
                <a:cs typeface="宋体"/>
                <a:sym typeface="宋体"/>
              </a:rPr>
              <a:t>，则表示进程</a:t>
            </a:r>
            <a:r>
              <a:t>i</a:t>
            </a:r>
            <a:r>
              <a:rPr>
                <a:latin typeface="宋体"/>
                <a:ea typeface="宋体"/>
                <a:cs typeface="宋体"/>
                <a:sym typeface="宋体"/>
              </a:rPr>
              <a:t>需要</a:t>
            </a:r>
            <a:r>
              <a:t>R</a:t>
            </a:r>
            <a:r>
              <a:rPr baseline="-25000"/>
              <a:t>j</a:t>
            </a:r>
            <a:r>
              <a:rPr>
                <a:latin typeface="宋体"/>
                <a:ea typeface="宋体"/>
                <a:cs typeface="宋体"/>
                <a:sym typeface="宋体"/>
              </a:rPr>
              <a:t>类资源的最大数目为</a:t>
            </a:r>
            <a:r>
              <a:t>K</a:t>
            </a:r>
            <a:r>
              <a:rPr>
                <a:latin typeface="宋体"/>
                <a:ea typeface="宋体"/>
                <a:cs typeface="宋体"/>
                <a:sym typeface="宋体"/>
              </a:rPr>
              <a:t>。</a:t>
            </a:r>
          </a:p>
          <a:p>
            <a:pPr algn="just">
              <a:lnSpc>
                <a:spcPct val="130000"/>
              </a:lnSpc>
              <a:spcBef>
                <a:spcPts val="1000"/>
              </a:spcBef>
              <a:defRPr sz="1800"/>
            </a:pPr>
            <a:r>
              <a:t>       </a:t>
            </a:r>
            <a:r>
              <a:t>(3) </a:t>
            </a:r>
            <a:r>
              <a:rPr>
                <a:latin typeface="宋体"/>
                <a:ea typeface="宋体"/>
                <a:cs typeface="宋体"/>
                <a:sym typeface="宋体"/>
              </a:rPr>
              <a:t>分配矩阵</a:t>
            </a:r>
            <a:r>
              <a:t>Allocation</a:t>
            </a:r>
            <a:r>
              <a:rPr>
                <a:latin typeface="宋体"/>
                <a:ea typeface="宋体"/>
                <a:cs typeface="宋体"/>
                <a:sym typeface="宋体"/>
              </a:rPr>
              <a:t>。这也是一个</a:t>
            </a:r>
            <a:r>
              <a:rPr i="1"/>
              <a:t>n</a:t>
            </a:r>
            <a:r>
              <a:t>×</a:t>
            </a:r>
            <a:r>
              <a:rPr i="1"/>
              <a:t>m</a:t>
            </a:r>
            <a:r>
              <a:rPr>
                <a:latin typeface="宋体"/>
                <a:ea typeface="宋体"/>
                <a:cs typeface="宋体"/>
                <a:sym typeface="宋体"/>
              </a:rPr>
              <a:t>的矩阵，它定义了系统中每一类资源当前已分配给每一进程的资源数。如果</a:t>
            </a:r>
            <a:r>
              <a:t>Allocation</a:t>
            </a:r>
            <a:r>
              <a:rPr>
                <a:latin typeface="宋体"/>
                <a:ea typeface="宋体"/>
                <a:cs typeface="宋体"/>
                <a:sym typeface="宋体"/>
              </a:rPr>
              <a:t>［</a:t>
            </a:r>
            <a:r>
              <a:t>i,j</a:t>
            </a:r>
            <a:r>
              <a:rPr>
                <a:latin typeface="宋体"/>
                <a:ea typeface="宋体"/>
                <a:cs typeface="宋体"/>
                <a:sym typeface="宋体"/>
              </a:rPr>
              <a:t>］</a:t>
            </a:r>
            <a:r>
              <a:t>=K</a:t>
            </a:r>
            <a:r>
              <a:rPr>
                <a:latin typeface="宋体"/>
                <a:ea typeface="宋体"/>
                <a:cs typeface="宋体"/>
                <a:sym typeface="宋体"/>
              </a:rPr>
              <a:t>，则表示进程</a:t>
            </a:r>
            <a:r>
              <a:t>i</a:t>
            </a:r>
            <a:r>
              <a:rPr>
                <a:latin typeface="宋体"/>
                <a:ea typeface="宋体"/>
                <a:cs typeface="宋体"/>
                <a:sym typeface="宋体"/>
              </a:rPr>
              <a:t>当前已分得</a:t>
            </a:r>
            <a:r>
              <a:rPr i="1"/>
              <a:t>R</a:t>
            </a:r>
            <a:r>
              <a:rPr baseline="-25000"/>
              <a:t>j</a:t>
            </a:r>
            <a:r>
              <a:rPr>
                <a:latin typeface="宋体"/>
                <a:ea typeface="宋体"/>
                <a:cs typeface="宋体"/>
                <a:sym typeface="宋体"/>
              </a:rPr>
              <a:t>类资源的数目为</a:t>
            </a:r>
            <a:r>
              <a:rPr i="1"/>
              <a:t>K</a:t>
            </a:r>
            <a:r>
              <a:rPr>
                <a:latin typeface="宋体"/>
                <a:ea typeface="宋体"/>
                <a:cs typeface="宋体"/>
                <a:sym typeface="宋体"/>
              </a:rPr>
              <a:t>。</a:t>
            </a:r>
            <a:r>
              <a:t></a:t>
            </a:r>
          </a:p>
          <a:p>
            <a:pPr algn="just">
              <a:lnSpc>
                <a:spcPct val="130000"/>
              </a:lnSpc>
              <a:spcBef>
                <a:spcPts val="1000"/>
              </a:spcBef>
              <a:defRPr sz="1800"/>
            </a:pPr>
            <a:r>
              <a:t>       </a:t>
            </a:r>
            <a:r>
              <a:t>(4) </a:t>
            </a:r>
            <a:r>
              <a:rPr>
                <a:latin typeface="宋体"/>
                <a:ea typeface="宋体"/>
                <a:cs typeface="宋体"/>
                <a:sym typeface="宋体"/>
              </a:rPr>
              <a:t>需求矩阵</a:t>
            </a:r>
            <a:r>
              <a:t>Need</a:t>
            </a:r>
            <a:r>
              <a:rPr>
                <a:latin typeface="宋体"/>
                <a:ea typeface="宋体"/>
                <a:cs typeface="宋体"/>
                <a:sym typeface="宋体"/>
              </a:rPr>
              <a:t>。这也是一个</a:t>
            </a:r>
            <a:r>
              <a:rPr i="1"/>
              <a:t>n</a:t>
            </a:r>
            <a:r>
              <a:t>×</a:t>
            </a:r>
            <a:r>
              <a:rPr i="1"/>
              <a:t>m</a:t>
            </a:r>
            <a:r>
              <a:rPr>
                <a:latin typeface="宋体"/>
                <a:ea typeface="宋体"/>
                <a:cs typeface="宋体"/>
                <a:sym typeface="宋体"/>
              </a:rPr>
              <a:t>的矩阵，用以表示每一个进程尚需的各类资源数。如果</a:t>
            </a:r>
            <a:r>
              <a:t>Need</a:t>
            </a:r>
            <a:r>
              <a:rPr>
                <a:latin typeface="宋体"/>
                <a:ea typeface="宋体"/>
                <a:cs typeface="宋体"/>
                <a:sym typeface="宋体"/>
              </a:rPr>
              <a:t>［</a:t>
            </a:r>
            <a:r>
              <a:t>i,j</a:t>
            </a:r>
            <a:r>
              <a:rPr>
                <a:latin typeface="宋体"/>
                <a:ea typeface="宋体"/>
                <a:cs typeface="宋体"/>
                <a:sym typeface="宋体"/>
              </a:rPr>
              <a:t>］</a:t>
            </a:r>
            <a:r>
              <a:t>=</a:t>
            </a:r>
            <a:r>
              <a:rPr i="1"/>
              <a:t>K</a:t>
            </a:r>
            <a:r>
              <a:rPr>
                <a:latin typeface="宋体"/>
                <a:ea typeface="宋体"/>
                <a:cs typeface="宋体"/>
                <a:sym typeface="宋体"/>
              </a:rPr>
              <a:t>，则表示进程</a:t>
            </a:r>
            <a:r>
              <a:t>i</a:t>
            </a:r>
            <a:r>
              <a:rPr>
                <a:latin typeface="宋体"/>
                <a:ea typeface="宋体"/>
                <a:cs typeface="宋体"/>
                <a:sym typeface="宋体"/>
              </a:rPr>
              <a:t>还需要</a:t>
            </a:r>
            <a:r>
              <a:t>R</a:t>
            </a:r>
            <a:r>
              <a:rPr baseline="-25000"/>
              <a:t>j</a:t>
            </a:r>
            <a:r>
              <a:rPr>
                <a:latin typeface="宋体"/>
                <a:ea typeface="宋体"/>
                <a:cs typeface="宋体"/>
                <a:sym typeface="宋体"/>
              </a:rPr>
              <a:t>类资源</a:t>
            </a:r>
            <a:r>
              <a:rPr i="1"/>
              <a:t>K</a:t>
            </a:r>
            <a:r>
              <a:rPr>
                <a:latin typeface="宋体"/>
                <a:ea typeface="宋体"/>
                <a:cs typeface="宋体"/>
                <a:sym typeface="宋体"/>
              </a:rPr>
              <a:t>个，方能完成其任务。  </a:t>
            </a:r>
          </a:p>
        </p:txBody>
      </p:sp>
      <p:sp>
        <p:nvSpPr>
          <p:cNvPr id="202" name="Need［i,j］=Max［i,j］-Allocation［i,j］"/>
          <p:cNvSpPr txBox="1"/>
          <p:nvPr/>
        </p:nvSpPr>
        <p:spPr>
          <a:xfrm>
            <a:off x="1188719" y="6019800"/>
            <a:ext cx="4163131" cy="4089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800"/>
            </a:pPr>
            <a:r>
              <a:t>Need</a:t>
            </a:r>
            <a:r>
              <a:rPr>
                <a:latin typeface="宋体"/>
                <a:ea typeface="宋体"/>
                <a:cs typeface="宋体"/>
                <a:sym typeface="宋体"/>
              </a:rPr>
              <a:t>［</a:t>
            </a:r>
            <a:r>
              <a:t>i,j</a:t>
            </a:r>
            <a:r>
              <a:rPr>
                <a:latin typeface="宋体"/>
                <a:ea typeface="宋体"/>
                <a:cs typeface="宋体"/>
                <a:sym typeface="宋体"/>
              </a:rPr>
              <a:t>］</a:t>
            </a:r>
            <a:r>
              <a:t>=Max</a:t>
            </a:r>
            <a:r>
              <a:rPr>
                <a:latin typeface="宋体"/>
                <a:ea typeface="宋体"/>
                <a:cs typeface="宋体"/>
                <a:sym typeface="宋体"/>
              </a:rPr>
              <a:t>［</a:t>
            </a:r>
            <a:r>
              <a:t>i,j</a:t>
            </a:r>
            <a:r>
              <a:rPr>
                <a:latin typeface="宋体"/>
                <a:ea typeface="宋体"/>
                <a:cs typeface="宋体"/>
                <a:sym typeface="宋体"/>
              </a:rPr>
              <a:t>］</a:t>
            </a:r>
            <a:r>
              <a:t>-Allocation</a:t>
            </a:r>
            <a:r>
              <a:rPr>
                <a:latin typeface="宋体"/>
                <a:ea typeface="宋体"/>
                <a:cs typeface="宋体"/>
                <a:sym typeface="宋体"/>
              </a:rPr>
              <a:t>［</a:t>
            </a:r>
            <a:r>
              <a:t>i,j</a:t>
            </a:r>
            <a:r>
              <a:rPr>
                <a:latin typeface="宋体"/>
                <a:ea typeface="宋体"/>
                <a:cs typeface="宋体"/>
                <a:sym typeface="宋体"/>
              </a:rPr>
              <a:t>］ </a:t>
            </a:r>
          </a:p>
        </p:txBody>
      </p:sp>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2. 银行家算法…"/>
          <p:cNvSpPr txBox="1"/>
          <p:nvPr/>
        </p:nvSpPr>
        <p:spPr>
          <a:xfrm>
            <a:off x="426719" y="838200"/>
            <a:ext cx="8214361" cy="383258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50000"/>
              </a:lnSpc>
              <a:spcBef>
                <a:spcPts val="1000"/>
              </a:spcBef>
              <a:defRPr sz="1800"/>
            </a:pPr>
            <a:r>
              <a:t>        </a:t>
            </a:r>
            <a:r>
              <a:rPr b="1"/>
              <a:t>2. </a:t>
            </a:r>
            <a:r>
              <a:rPr>
                <a:latin typeface="宋体"/>
                <a:ea typeface="宋体"/>
                <a:cs typeface="宋体"/>
                <a:sym typeface="宋体"/>
              </a:rPr>
              <a:t>银行家算法</a:t>
            </a:r>
            <a:endParaRPr b="1"/>
          </a:p>
          <a:p>
            <a:pPr algn="just">
              <a:lnSpc>
                <a:spcPct val="150000"/>
              </a:lnSpc>
              <a:spcBef>
                <a:spcPts val="1000"/>
              </a:spcBef>
              <a:defRPr sz="1800"/>
            </a:pPr>
            <a:r>
              <a:rPr>
                <a:latin typeface="宋体"/>
                <a:ea typeface="宋体"/>
                <a:cs typeface="宋体"/>
                <a:sym typeface="宋体"/>
              </a:rPr>
              <a:t>       设</a:t>
            </a:r>
            <a:r>
              <a:t>Request</a:t>
            </a:r>
            <a:r>
              <a:rPr baseline="-25000"/>
              <a:t>i</a:t>
            </a:r>
            <a:r>
              <a:rPr>
                <a:latin typeface="宋体"/>
                <a:ea typeface="宋体"/>
                <a:cs typeface="宋体"/>
                <a:sym typeface="宋体"/>
              </a:rPr>
              <a:t>是进程</a:t>
            </a:r>
            <a:r>
              <a:t>P</a:t>
            </a:r>
            <a:r>
              <a:rPr baseline="-25000"/>
              <a:t>i</a:t>
            </a:r>
            <a:r>
              <a:rPr>
                <a:latin typeface="宋体"/>
                <a:ea typeface="宋体"/>
                <a:cs typeface="宋体"/>
                <a:sym typeface="宋体"/>
              </a:rPr>
              <a:t>的请求向量，如果</a:t>
            </a:r>
            <a:r>
              <a:t>Request</a:t>
            </a:r>
            <a:r>
              <a:rPr baseline="-25000"/>
              <a:t>i</a:t>
            </a:r>
            <a:r>
              <a:rPr>
                <a:latin typeface="宋体"/>
                <a:ea typeface="宋体"/>
                <a:cs typeface="宋体"/>
                <a:sym typeface="宋体"/>
              </a:rPr>
              <a:t>［</a:t>
            </a:r>
            <a:r>
              <a:t>j</a:t>
            </a:r>
            <a:r>
              <a:rPr>
                <a:latin typeface="宋体"/>
                <a:ea typeface="宋体"/>
                <a:cs typeface="宋体"/>
                <a:sym typeface="宋体"/>
              </a:rPr>
              <a:t>］</a:t>
            </a:r>
            <a:r>
              <a:t>=</a:t>
            </a:r>
            <a:r>
              <a:rPr i="1"/>
              <a:t>K</a:t>
            </a:r>
            <a:r>
              <a:rPr>
                <a:latin typeface="宋体"/>
                <a:ea typeface="宋体"/>
                <a:cs typeface="宋体"/>
                <a:sym typeface="宋体"/>
              </a:rPr>
              <a:t>，表示进程</a:t>
            </a:r>
            <a:r>
              <a:t>P</a:t>
            </a:r>
            <a:r>
              <a:rPr baseline="-25000"/>
              <a:t>i</a:t>
            </a:r>
            <a:r>
              <a:rPr>
                <a:latin typeface="宋体"/>
                <a:ea typeface="宋体"/>
                <a:cs typeface="宋体"/>
                <a:sym typeface="宋体"/>
              </a:rPr>
              <a:t>需要</a:t>
            </a:r>
            <a:r>
              <a:rPr i="1"/>
              <a:t>K</a:t>
            </a:r>
            <a:r>
              <a:rPr>
                <a:latin typeface="宋体"/>
                <a:ea typeface="宋体"/>
                <a:cs typeface="宋体"/>
                <a:sym typeface="宋体"/>
              </a:rPr>
              <a:t>个</a:t>
            </a:r>
            <a:r>
              <a:t>R</a:t>
            </a:r>
            <a:r>
              <a:rPr baseline="-25000"/>
              <a:t>j</a:t>
            </a:r>
            <a:r>
              <a:rPr>
                <a:latin typeface="宋体"/>
                <a:ea typeface="宋体"/>
                <a:cs typeface="宋体"/>
                <a:sym typeface="宋体"/>
              </a:rPr>
              <a:t>类型的资源。当</a:t>
            </a:r>
            <a:r>
              <a:t>P</a:t>
            </a:r>
            <a:r>
              <a:rPr baseline="-25000"/>
              <a:t>i</a:t>
            </a:r>
            <a:r>
              <a:rPr>
                <a:latin typeface="宋体"/>
                <a:ea typeface="宋体"/>
                <a:cs typeface="宋体"/>
                <a:sym typeface="宋体"/>
              </a:rPr>
              <a:t>发出资源请求后，系统按下述步骤进行检查：</a:t>
            </a:r>
            <a:r>
              <a:t></a:t>
            </a:r>
          </a:p>
          <a:p>
            <a:pPr algn="just">
              <a:lnSpc>
                <a:spcPct val="150000"/>
              </a:lnSpc>
              <a:spcBef>
                <a:spcPts val="1000"/>
              </a:spcBef>
              <a:defRPr sz="1800"/>
            </a:pPr>
            <a:r>
              <a:t>       </a:t>
            </a:r>
            <a:r>
              <a:t>(1) </a:t>
            </a:r>
            <a:r>
              <a:rPr>
                <a:latin typeface="宋体"/>
                <a:ea typeface="宋体"/>
                <a:cs typeface="宋体"/>
                <a:sym typeface="宋体"/>
              </a:rPr>
              <a:t>如果</a:t>
            </a:r>
            <a:r>
              <a:t>Request</a:t>
            </a:r>
            <a:r>
              <a:rPr baseline="-25000"/>
              <a:t>i</a:t>
            </a:r>
            <a:r>
              <a:rPr>
                <a:latin typeface="宋体"/>
                <a:ea typeface="宋体"/>
                <a:cs typeface="宋体"/>
                <a:sym typeface="宋体"/>
              </a:rPr>
              <a:t>［</a:t>
            </a:r>
            <a:r>
              <a:t>j</a:t>
            </a:r>
            <a:r>
              <a:rPr>
                <a:latin typeface="宋体"/>
                <a:ea typeface="宋体"/>
                <a:cs typeface="宋体"/>
                <a:sym typeface="宋体"/>
              </a:rPr>
              <a:t>］</a:t>
            </a:r>
            <a:r>
              <a:t>≤</a:t>
            </a:r>
            <a:r>
              <a:t>Need</a:t>
            </a:r>
            <a:r>
              <a:rPr>
                <a:latin typeface="宋体"/>
                <a:ea typeface="宋体"/>
                <a:cs typeface="宋体"/>
                <a:sym typeface="宋体"/>
              </a:rPr>
              <a:t>［</a:t>
            </a:r>
            <a:r>
              <a:t>i,j</a:t>
            </a:r>
            <a:r>
              <a:rPr>
                <a:latin typeface="宋体"/>
                <a:ea typeface="宋体"/>
                <a:cs typeface="宋体"/>
                <a:sym typeface="宋体"/>
              </a:rPr>
              <a:t>］，便转向步骤</a:t>
            </a:r>
            <a:r>
              <a:t>2</a:t>
            </a:r>
            <a:r>
              <a:rPr>
                <a:latin typeface="宋体"/>
                <a:ea typeface="宋体"/>
                <a:cs typeface="宋体"/>
                <a:sym typeface="宋体"/>
              </a:rPr>
              <a:t>；否则认为出错，因为它所需要的资源数已超过它所宣布的最大值。</a:t>
            </a:r>
          </a:p>
          <a:p>
            <a:pPr algn="just">
              <a:lnSpc>
                <a:spcPct val="150000"/>
              </a:lnSpc>
              <a:spcBef>
                <a:spcPts val="1000"/>
              </a:spcBef>
              <a:defRPr sz="1800"/>
            </a:pPr>
            <a:r>
              <a:t>       </a:t>
            </a:r>
            <a:r>
              <a:t>(2) </a:t>
            </a:r>
            <a:r>
              <a:rPr>
                <a:latin typeface="宋体"/>
                <a:ea typeface="宋体"/>
                <a:cs typeface="宋体"/>
                <a:sym typeface="宋体"/>
              </a:rPr>
              <a:t>如果</a:t>
            </a:r>
            <a:r>
              <a:t>Request</a:t>
            </a:r>
            <a:r>
              <a:rPr baseline="-25000"/>
              <a:t>i</a:t>
            </a:r>
            <a:r>
              <a:rPr>
                <a:latin typeface="宋体"/>
                <a:ea typeface="宋体"/>
                <a:cs typeface="宋体"/>
                <a:sym typeface="宋体"/>
              </a:rPr>
              <a:t>［</a:t>
            </a:r>
            <a:r>
              <a:t>j</a:t>
            </a:r>
            <a:r>
              <a:rPr>
                <a:latin typeface="宋体"/>
                <a:ea typeface="宋体"/>
                <a:cs typeface="宋体"/>
                <a:sym typeface="宋体"/>
              </a:rPr>
              <a:t>］</a:t>
            </a:r>
            <a:r>
              <a:t>≤</a:t>
            </a:r>
            <a:r>
              <a:t>Available</a:t>
            </a:r>
            <a:r>
              <a:rPr>
                <a:latin typeface="宋体"/>
                <a:ea typeface="宋体"/>
                <a:cs typeface="宋体"/>
                <a:sym typeface="宋体"/>
              </a:rPr>
              <a:t>［</a:t>
            </a:r>
            <a:r>
              <a:t>j</a:t>
            </a:r>
            <a:r>
              <a:rPr>
                <a:latin typeface="宋体"/>
                <a:ea typeface="宋体"/>
                <a:cs typeface="宋体"/>
                <a:sym typeface="宋体"/>
              </a:rPr>
              <a:t>］，便转向步骤</a:t>
            </a:r>
            <a:r>
              <a:t>(3)</a:t>
            </a:r>
            <a:r>
              <a:rPr>
                <a:latin typeface="宋体"/>
                <a:ea typeface="宋体"/>
                <a:cs typeface="宋体"/>
                <a:sym typeface="宋体"/>
              </a:rPr>
              <a:t>；否则， 表示尚无足够资源，</a:t>
            </a:r>
            <a:r>
              <a:t>P</a:t>
            </a:r>
            <a:r>
              <a:rPr baseline="-25000"/>
              <a:t>i</a:t>
            </a:r>
            <a:r>
              <a:rPr>
                <a:latin typeface="宋体"/>
                <a:ea typeface="宋体"/>
                <a:cs typeface="宋体"/>
                <a:sym typeface="宋体"/>
              </a:rPr>
              <a:t>须等待。 </a:t>
            </a:r>
          </a:p>
        </p:txBody>
      </p:sp>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3) 系统试探着把资源分配给进程Pi，并修改下面数据结构中的数值：…"/>
          <p:cNvSpPr txBox="1"/>
          <p:nvPr/>
        </p:nvSpPr>
        <p:spPr>
          <a:xfrm>
            <a:off x="502919" y="762000"/>
            <a:ext cx="8214361" cy="37332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35000"/>
              </a:lnSpc>
              <a:spcBef>
                <a:spcPts val="1000"/>
              </a:spcBef>
              <a:defRPr sz="1800"/>
            </a:pPr>
            <a:r>
              <a:t>       (3) </a:t>
            </a:r>
            <a:r>
              <a:rPr>
                <a:latin typeface="宋体"/>
                <a:ea typeface="宋体"/>
                <a:cs typeface="宋体"/>
                <a:sym typeface="宋体"/>
              </a:rPr>
              <a:t>系统试探着把资源分配给进程</a:t>
            </a:r>
            <a:r>
              <a:t>P</a:t>
            </a:r>
            <a:r>
              <a:rPr baseline="-25000"/>
              <a:t>i</a:t>
            </a:r>
            <a:r>
              <a:rPr>
                <a:latin typeface="宋体"/>
                <a:ea typeface="宋体"/>
                <a:cs typeface="宋体"/>
                <a:sym typeface="宋体"/>
              </a:rPr>
              <a:t>，并修改下面数据结构中的数值：</a:t>
            </a:r>
            <a:r>
              <a:t></a:t>
            </a:r>
          </a:p>
          <a:p>
            <a:pPr lvl="1" algn="just">
              <a:lnSpc>
                <a:spcPct val="135000"/>
              </a:lnSpc>
              <a:spcBef>
                <a:spcPts val="1000"/>
              </a:spcBef>
              <a:defRPr sz="1800"/>
            </a:pPr>
            <a:r>
              <a:t>  </a:t>
            </a:r>
            <a:r>
              <a:t>Available</a:t>
            </a:r>
            <a:r>
              <a:rPr>
                <a:latin typeface="宋体"/>
                <a:ea typeface="宋体"/>
                <a:cs typeface="宋体"/>
                <a:sym typeface="宋体"/>
              </a:rPr>
              <a:t>［</a:t>
            </a:r>
            <a:r>
              <a:t>j</a:t>
            </a:r>
            <a:r>
              <a:rPr>
                <a:latin typeface="宋体"/>
                <a:ea typeface="宋体"/>
                <a:cs typeface="宋体"/>
                <a:sym typeface="宋体"/>
              </a:rPr>
              <a:t>］</a:t>
            </a:r>
            <a:r>
              <a:t>∶</a:t>
            </a:r>
            <a:r>
              <a:t>=Available</a:t>
            </a:r>
            <a:r>
              <a:rPr>
                <a:latin typeface="宋体"/>
                <a:ea typeface="宋体"/>
                <a:cs typeface="宋体"/>
                <a:sym typeface="宋体"/>
              </a:rPr>
              <a:t>［</a:t>
            </a:r>
            <a:r>
              <a:t>j</a:t>
            </a:r>
            <a:r>
              <a:rPr>
                <a:latin typeface="宋体"/>
                <a:ea typeface="宋体"/>
                <a:cs typeface="宋体"/>
                <a:sym typeface="宋体"/>
              </a:rPr>
              <a:t>］</a:t>
            </a:r>
            <a:r>
              <a:t>-Request</a:t>
            </a:r>
            <a:r>
              <a:rPr baseline="-25000"/>
              <a:t>i</a:t>
            </a:r>
            <a:r>
              <a:rPr>
                <a:latin typeface="宋体"/>
                <a:ea typeface="宋体"/>
                <a:cs typeface="宋体"/>
                <a:sym typeface="宋体"/>
              </a:rPr>
              <a:t>［</a:t>
            </a:r>
            <a:r>
              <a:t>j</a:t>
            </a:r>
            <a:r>
              <a:rPr>
                <a:latin typeface="宋体"/>
                <a:ea typeface="宋体"/>
                <a:cs typeface="宋体"/>
                <a:sym typeface="宋体"/>
              </a:rPr>
              <a:t>］</a:t>
            </a:r>
            <a:r>
              <a:t>;</a:t>
            </a:r>
          </a:p>
          <a:p>
            <a:pPr lvl="1" algn="just">
              <a:lnSpc>
                <a:spcPct val="135000"/>
              </a:lnSpc>
              <a:spcBef>
                <a:spcPts val="1000"/>
              </a:spcBef>
              <a:defRPr sz="1800"/>
            </a:pPr>
            <a:r>
              <a:t>  Allocation</a:t>
            </a:r>
            <a:r>
              <a:rPr>
                <a:latin typeface="宋体"/>
                <a:ea typeface="宋体"/>
                <a:cs typeface="宋体"/>
                <a:sym typeface="宋体"/>
              </a:rPr>
              <a:t>［</a:t>
            </a:r>
            <a:r>
              <a:t>i,j</a:t>
            </a:r>
            <a:r>
              <a:rPr>
                <a:latin typeface="宋体"/>
                <a:ea typeface="宋体"/>
                <a:cs typeface="宋体"/>
                <a:sym typeface="宋体"/>
              </a:rPr>
              <a:t>］</a:t>
            </a:r>
            <a:r>
              <a:t>∶</a:t>
            </a:r>
            <a:r>
              <a:t>=Allocation</a:t>
            </a:r>
            <a:r>
              <a:rPr>
                <a:latin typeface="宋体"/>
                <a:ea typeface="宋体"/>
                <a:cs typeface="宋体"/>
                <a:sym typeface="宋体"/>
              </a:rPr>
              <a:t>［</a:t>
            </a:r>
            <a:r>
              <a:t>i,j</a:t>
            </a:r>
            <a:r>
              <a:rPr>
                <a:latin typeface="宋体"/>
                <a:ea typeface="宋体"/>
                <a:cs typeface="宋体"/>
                <a:sym typeface="宋体"/>
              </a:rPr>
              <a:t>］</a:t>
            </a:r>
            <a:r>
              <a:t>+Request</a:t>
            </a:r>
            <a:r>
              <a:rPr baseline="-25000"/>
              <a:t>i</a:t>
            </a:r>
            <a:r>
              <a:rPr>
                <a:latin typeface="宋体"/>
                <a:ea typeface="宋体"/>
                <a:cs typeface="宋体"/>
                <a:sym typeface="宋体"/>
              </a:rPr>
              <a:t>［</a:t>
            </a:r>
            <a:r>
              <a:t>j</a:t>
            </a:r>
            <a:r>
              <a:rPr>
                <a:latin typeface="宋体"/>
                <a:ea typeface="宋体"/>
                <a:cs typeface="宋体"/>
                <a:sym typeface="宋体"/>
              </a:rPr>
              <a:t>］</a:t>
            </a:r>
            <a:r>
              <a:t>;</a:t>
            </a:r>
          </a:p>
          <a:p>
            <a:pPr lvl="1" algn="just">
              <a:lnSpc>
                <a:spcPct val="135000"/>
              </a:lnSpc>
              <a:spcBef>
                <a:spcPts val="1000"/>
              </a:spcBef>
              <a:defRPr sz="1800"/>
            </a:pPr>
            <a:r>
              <a:t>  Need</a:t>
            </a:r>
            <a:r>
              <a:rPr>
                <a:latin typeface="宋体"/>
                <a:ea typeface="宋体"/>
                <a:cs typeface="宋体"/>
                <a:sym typeface="宋体"/>
              </a:rPr>
              <a:t>［</a:t>
            </a:r>
            <a:r>
              <a:t>i,j</a:t>
            </a:r>
            <a:r>
              <a:rPr>
                <a:latin typeface="宋体"/>
                <a:ea typeface="宋体"/>
                <a:cs typeface="宋体"/>
                <a:sym typeface="宋体"/>
              </a:rPr>
              <a:t>］</a:t>
            </a:r>
            <a:r>
              <a:t>∶</a:t>
            </a:r>
            <a:r>
              <a:t>=Need</a:t>
            </a:r>
            <a:r>
              <a:rPr>
                <a:latin typeface="宋体"/>
                <a:ea typeface="宋体"/>
                <a:cs typeface="宋体"/>
                <a:sym typeface="宋体"/>
              </a:rPr>
              <a:t>［</a:t>
            </a:r>
            <a:r>
              <a:t>i,j</a:t>
            </a:r>
            <a:r>
              <a:rPr>
                <a:latin typeface="宋体"/>
                <a:ea typeface="宋体"/>
                <a:cs typeface="宋体"/>
                <a:sym typeface="宋体"/>
              </a:rPr>
              <a:t>］</a:t>
            </a:r>
            <a:r>
              <a:t>-Request</a:t>
            </a:r>
            <a:r>
              <a:rPr baseline="-25000"/>
              <a:t>i</a:t>
            </a:r>
            <a:r>
              <a:rPr>
                <a:latin typeface="宋体"/>
                <a:ea typeface="宋体"/>
                <a:cs typeface="宋体"/>
                <a:sym typeface="宋体"/>
              </a:rPr>
              <a:t>［</a:t>
            </a:r>
            <a:r>
              <a:t>j</a:t>
            </a:r>
            <a:r>
              <a:rPr>
                <a:latin typeface="宋体"/>
                <a:ea typeface="宋体"/>
                <a:cs typeface="宋体"/>
                <a:sym typeface="宋体"/>
              </a:rPr>
              <a:t>］</a:t>
            </a:r>
            <a:r>
              <a:t>;</a:t>
            </a:r>
          </a:p>
          <a:p>
            <a:pPr algn="just">
              <a:lnSpc>
                <a:spcPct val="135000"/>
              </a:lnSpc>
              <a:spcBef>
                <a:spcPts val="1000"/>
              </a:spcBef>
              <a:defRPr sz="1800"/>
            </a:pPr>
            <a:r>
              <a:t>       (4) </a:t>
            </a:r>
            <a:r>
              <a:rPr>
                <a:latin typeface="宋体"/>
                <a:ea typeface="宋体"/>
                <a:cs typeface="宋体"/>
                <a:sym typeface="宋体"/>
              </a:rPr>
              <a:t>系统执行安全性算法，检查此次资源分配后，系统是否处于安全状态。若安全，才正式将资源分配给进程</a:t>
            </a:r>
            <a:r>
              <a:t>P</a:t>
            </a:r>
            <a:r>
              <a:rPr baseline="-25000"/>
              <a:t>i</a:t>
            </a:r>
            <a:r>
              <a:rPr>
                <a:latin typeface="宋体"/>
                <a:ea typeface="宋体"/>
                <a:cs typeface="宋体"/>
                <a:sym typeface="宋体"/>
              </a:rPr>
              <a:t>，以完成本次分配；否则， 将本次的试探分配作废，恢复原来的资源分配状态，让进程</a:t>
            </a:r>
            <a:r>
              <a:t>P</a:t>
            </a:r>
            <a:r>
              <a:rPr baseline="-25000"/>
              <a:t>i</a:t>
            </a:r>
            <a:r>
              <a:rPr>
                <a:latin typeface="宋体"/>
                <a:ea typeface="宋体"/>
                <a:cs typeface="宋体"/>
                <a:sym typeface="宋体"/>
              </a:rPr>
              <a:t>等待。 </a:t>
            </a:r>
          </a:p>
        </p:txBody>
      </p:sp>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 name="3. 分时系统"/>
          <p:cNvSpPr txBox="1"/>
          <p:nvPr/>
        </p:nvSpPr>
        <p:spPr>
          <a:xfrm>
            <a:off x="1188719" y="979487"/>
            <a:ext cx="1310654"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800"/>
            </a:pPr>
            <a:r>
              <a:t>3. </a:t>
            </a:r>
            <a:r>
              <a:rPr b="0">
                <a:latin typeface="宋体"/>
                <a:ea typeface="宋体"/>
                <a:cs typeface="宋体"/>
                <a:sym typeface="宋体"/>
              </a:rPr>
              <a:t>分时系统 </a:t>
            </a:r>
          </a:p>
        </p:txBody>
      </p:sp>
      <p:sp>
        <p:nvSpPr>
          <p:cNvPr id="41" name="响应时间快…"/>
          <p:cNvSpPr txBox="1"/>
          <p:nvPr/>
        </p:nvSpPr>
        <p:spPr>
          <a:xfrm>
            <a:off x="1890395" y="1595437"/>
            <a:ext cx="1761491" cy="726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457200" indent="-457200">
              <a:buSzPct val="100000"/>
              <a:buAutoNum type="arabicParenBoth" startAt="1"/>
              <a:defRPr b="1" sz="1800"/>
            </a:pPr>
            <a:r>
              <a:rPr b="0">
                <a:latin typeface="宋体"/>
                <a:ea typeface="宋体"/>
                <a:cs typeface="宋体"/>
                <a:sym typeface="宋体"/>
              </a:rPr>
              <a:t>响应时间快</a:t>
            </a:r>
          </a:p>
          <a:p>
            <a:pPr marL="457200" indent="-457200">
              <a:buSzPct val="100000"/>
              <a:buAutoNum type="arabicParenBoth" startAt="1"/>
              <a:defRPr b="1" sz="1800"/>
            </a:pPr>
            <a:r>
              <a:rPr b="0">
                <a:latin typeface="宋体"/>
                <a:ea typeface="宋体"/>
                <a:cs typeface="宋体"/>
                <a:sym typeface="宋体"/>
              </a:rPr>
              <a:t>均衡性</a:t>
            </a:r>
            <a:r>
              <a:rPr b="0"/>
              <a:t> </a:t>
            </a:r>
          </a:p>
        </p:txBody>
      </p:sp>
      <p:sp>
        <p:nvSpPr>
          <p:cNvPr id="42" name="4. 实时系统"/>
          <p:cNvSpPr txBox="1"/>
          <p:nvPr/>
        </p:nvSpPr>
        <p:spPr>
          <a:xfrm>
            <a:off x="1304607" y="3021012"/>
            <a:ext cx="1310653"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800"/>
            </a:pPr>
            <a:r>
              <a:t>4. </a:t>
            </a:r>
            <a:r>
              <a:rPr b="0">
                <a:latin typeface="宋体"/>
                <a:ea typeface="宋体"/>
                <a:cs typeface="宋体"/>
                <a:sym typeface="宋体"/>
              </a:rPr>
              <a:t>实时系统 </a:t>
            </a:r>
          </a:p>
        </p:txBody>
      </p:sp>
      <p:sp>
        <p:nvSpPr>
          <p:cNvPr id="43" name="截止时间的保证…"/>
          <p:cNvSpPr txBox="1"/>
          <p:nvPr/>
        </p:nvSpPr>
        <p:spPr>
          <a:xfrm>
            <a:off x="1751414" y="3635375"/>
            <a:ext cx="2218691" cy="7264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457200" indent="-457200">
              <a:buSzPct val="100000"/>
              <a:buAutoNum type="arabicParenBoth" startAt="1"/>
              <a:defRPr b="1" sz="1800"/>
            </a:pPr>
            <a:r>
              <a:rPr b="0">
                <a:latin typeface="宋体"/>
                <a:ea typeface="宋体"/>
                <a:cs typeface="宋体"/>
                <a:sym typeface="宋体"/>
              </a:rPr>
              <a:t>截止时间的保证</a:t>
            </a:r>
          </a:p>
          <a:p>
            <a:pPr marL="457200" indent="-457200">
              <a:buSzPct val="100000"/>
              <a:buAutoNum type="arabicParenBoth" startAt="1"/>
              <a:defRPr b="1" sz="1800"/>
            </a:pPr>
            <a:r>
              <a:rPr b="0">
                <a:latin typeface="宋体"/>
                <a:ea typeface="宋体"/>
                <a:cs typeface="宋体"/>
                <a:sym typeface="宋体"/>
              </a:rPr>
              <a:t>可预测性</a:t>
            </a:r>
          </a:p>
        </p:txBody>
      </p:sp>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3. 安全性算法"/>
          <p:cNvSpPr txBox="1"/>
          <p:nvPr/>
        </p:nvSpPr>
        <p:spPr>
          <a:xfrm>
            <a:off x="1264919" y="1066800"/>
            <a:ext cx="1539254" cy="4089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800"/>
            </a:pPr>
            <a:r>
              <a:t>3. </a:t>
            </a:r>
            <a:r>
              <a:rPr b="0">
                <a:latin typeface="宋体"/>
                <a:ea typeface="宋体"/>
                <a:cs typeface="宋体"/>
                <a:sym typeface="宋体"/>
              </a:rPr>
              <a:t>安全性算法 </a:t>
            </a:r>
          </a:p>
        </p:txBody>
      </p:sp>
      <p:sp>
        <p:nvSpPr>
          <p:cNvPr id="209" name="(1) 设置两个向量：① 工作向量Work: 它表示系统可提供给进程继续运行所需的各类资源数目，它含有m个元素，在执行安全算法开始时，Work∶=Available; ② Finish: 它表示系统是否有足够的资源分配给进程，使之运行完成。开始时先做Finish［i］∶=false; 当有足够资源分配给进程时， 再令Finish［i］∶=true。"/>
          <p:cNvSpPr txBox="1"/>
          <p:nvPr/>
        </p:nvSpPr>
        <p:spPr>
          <a:xfrm>
            <a:off x="655319" y="1676400"/>
            <a:ext cx="7985761" cy="2435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55000"/>
              </a:lnSpc>
              <a:spcBef>
                <a:spcPts val="1000"/>
              </a:spcBef>
              <a:defRPr sz="1800"/>
            </a:pPr>
            <a:r>
              <a:t>       (1) </a:t>
            </a:r>
            <a:r>
              <a:rPr>
                <a:latin typeface="宋体"/>
                <a:ea typeface="宋体"/>
                <a:cs typeface="宋体"/>
                <a:sym typeface="宋体"/>
              </a:rPr>
              <a:t>设置两个向量：</a:t>
            </a:r>
            <a:r>
              <a:t>① </a:t>
            </a:r>
            <a:r>
              <a:rPr>
                <a:latin typeface="宋体"/>
                <a:ea typeface="宋体"/>
                <a:cs typeface="宋体"/>
                <a:sym typeface="宋体"/>
              </a:rPr>
              <a:t>工作向量</a:t>
            </a:r>
            <a:r>
              <a:t>Work: </a:t>
            </a:r>
            <a:r>
              <a:rPr>
                <a:latin typeface="宋体"/>
                <a:ea typeface="宋体"/>
                <a:cs typeface="宋体"/>
                <a:sym typeface="宋体"/>
              </a:rPr>
              <a:t>它表示系统可提供给进程继续运行所需的各类资源数目，它含有</a:t>
            </a:r>
            <a:r>
              <a:rPr i="1"/>
              <a:t>m</a:t>
            </a:r>
            <a:r>
              <a:rPr>
                <a:latin typeface="宋体"/>
                <a:ea typeface="宋体"/>
                <a:cs typeface="宋体"/>
                <a:sym typeface="宋体"/>
              </a:rPr>
              <a:t>个元素，在执行安全算法开始时，</a:t>
            </a:r>
            <a:r>
              <a:t>Work∶=Available; ② Finish: </a:t>
            </a:r>
            <a:r>
              <a:rPr>
                <a:latin typeface="宋体"/>
                <a:ea typeface="宋体"/>
                <a:cs typeface="宋体"/>
                <a:sym typeface="宋体"/>
              </a:rPr>
              <a:t>它表示系统是否有足够的资源分配给进程，使之运行完成。开始时先做</a:t>
            </a:r>
            <a:r>
              <a:t>Finish</a:t>
            </a:r>
            <a:r>
              <a:rPr>
                <a:latin typeface="宋体"/>
                <a:ea typeface="宋体"/>
                <a:cs typeface="宋体"/>
                <a:sym typeface="宋体"/>
              </a:rPr>
              <a:t>［</a:t>
            </a:r>
            <a:r>
              <a:t>i</a:t>
            </a:r>
            <a:r>
              <a:rPr>
                <a:latin typeface="宋体"/>
                <a:ea typeface="宋体"/>
                <a:cs typeface="宋体"/>
                <a:sym typeface="宋体"/>
              </a:rPr>
              <a:t>］</a:t>
            </a:r>
            <a:r>
              <a:t>∶</a:t>
            </a:r>
            <a:r>
              <a:t>=false; </a:t>
            </a:r>
            <a:r>
              <a:rPr>
                <a:latin typeface="宋体"/>
                <a:ea typeface="宋体"/>
                <a:cs typeface="宋体"/>
                <a:sym typeface="宋体"/>
              </a:rPr>
              <a:t>当有足够资源分配给进程时， 再令</a:t>
            </a:r>
            <a:r>
              <a:t>Finish</a:t>
            </a:r>
            <a:r>
              <a:rPr>
                <a:latin typeface="宋体"/>
                <a:ea typeface="宋体"/>
                <a:cs typeface="宋体"/>
                <a:sym typeface="宋体"/>
              </a:rPr>
              <a:t>［</a:t>
            </a:r>
            <a:r>
              <a:t>i</a:t>
            </a:r>
            <a:r>
              <a:rPr>
                <a:latin typeface="宋体"/>
                <a:ea typeface="宋体"/>
                <a:cs typeface="宋体"/>
                <a:sym typeface="宋体"/>
              </a:rPr>
              <a:t>］</a:t>
            </a:r>
            <a:r>
              <a:t>∶</a:t>
            </a:r>
            <a:r>
              <a:t>=true</a:t>
            </a:r>
            <a:r>
              <a:rPr>
                <a:latin typeface="宋体"/>
                <a:ea typeface="宋体"/>
                <a:cs typeface="宋体"/>
                <a:sym typeface="宋体"/>
              </a:rPr>
              <a:t>。 </a:t>
            </a:r>
          </a:p>
        </p:txBody>
      </p:sp>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2) 从进程集合中找到一个能满足下述条件的进程： …"/>
          <p:cNvSpPr txBox="1"/>
          <p:nvPr/>
        </p:nvSpPr>
        <p:spPr>
          <a:xfrm>
            <a:off x="655319" y="533400"/>
            <a:ext cx="7909561" cy="402221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30000"/>
              </a:lnSpc>
              <a:spcBef>
                <a:spcPts val="1000"/>
              </a:spcBef>
              <a:defRPr sz="1800"/>
            </a:pPr>
            <a:r>
              <a:t>       (2) </a:t>
            </a:r>
            <a:r>
              <a:rPr>
                <a:latin typeface="宋体"/>
                <a:ea typeface="宋体"/>
                <a:cs typeface="宋体"/>
                <a:sym typeface="宋体"/>
              </a:rPr>
              <a:t>从进程集合中找到一个能满足下述条件的进程： </a:t>
            </a:r>
            <a:r>
              <a:t></a:t>
            </a:r>
          </a:p>
          <a:p>
            <a:pPr algn="just">
              <a:lnSpc>
                <a:spcPct val="130000"/>
              </a:lnSpc>
              <a:spcBef>
                <a:spcPts val="1000"/>
              </a:spcBef>
              <a:defRPr sz="1800"/>
            </a:pPr>
            <a:r>
              <a:t>        ① </a:t>
            </a:r>
            <a:r>
              <a:t>Finish</a:t>
            </a:r>
            <a:r>
              <a:rPr>
                <a:latin typeface="宋体"/>
                <a:ea typeface="宋体"/>
                <a:cs typeface="宋体"/>
                <a:sym typeface="宋体"/>
              </a:rPr>
              <a:t>［</a:t>
            </a:r>
            <a:r>
              <a:t>i</a:t>
            </a:r>
            <a:r>
              <a:rPr>
                <a:latin typeface="宋体"/>
                <a:ea typeface="宋体"/>
                <a:cs typeface="宋体"/>
                <a:sym typeface="宋体"/>
              </a:rPr>
              <a:t>］</a:t>
            </a:r>
            <a:r>
              <a:t>=false; ② Need</a:t>
            </a:r>
            <a:r>
              <a:rPr>
                <a:latin typeface="宋体"/>
                <a:ea typeface="宋体"/>
                <a:cs typeface="宋体"/>
                <a:sym typeface="宋体"/>
              </a:rPr>
              <a:t>［</a:t>
            </a:r>
            <a:r>
              <a:t>i,j</a:t>
            </a:r>
            <a:r>
              <a:rPr>
                <a:latin typeface="宋体"/>
                <a:ea typeface="宋体"/>
                <a:cs typeface="宋体"/>
                <a:sym typeface="宋体"/>
              </a:rPr>
              <a:t>］</a:t>
            </a:r>
            <a:r>
              <a:t>≤</a:t>
            </a:r>
            <a:r>
              <a:t>Work</a:t>
            </a:r>
            <a:r>
              <a:rPr>
                <a:latin typeface="宋体"/>
                <a:ea typeface="宋体"/>
                <a:cs typeface="宋体"/>
                <a:sym typeface="宋体"/>
              </a:rPr>
              <a:t>［</a:t>
            </a:r>
            <a:r>
              <a:t>j</a:t>
            </a:r>
            <a:r>
              <a:rPr>
                <a:latin typeface="宋体"/>
                <a:ea typeface="宋体"/>
                <a:cs typeface="宋体"/>
                <a:sym typeface="宋体"/>
              </a:rPr>
              <a:t>］； 若找到， 执行步骤</a:t>
            </a:r>
            <a:r>
              <a:t>(3)</a:t>
            </a:r>
            <a:r>
              <a:rPr>
                <a:latin typeface="宋体"/>
                <a:ea typeface="宋体"/>
                <a:cs typeface="宋体"/>
                <a:sym typeface="宋体"/>
              </a:rPr>
              <a:t>， 否则，执行步骤</a:t>
            </a:r>
            <a:r>
              <a:t>(4)</a:t>
            </a:r>
            <a:r>
              <a:rPr>
                <a:latin typeface="宋体"/>
                <a:ea typeface="宋体"/>
                <a:cs typeface="宋体"/>
                <a:sym typeface="宋体"/>
              </a:rPr>
              <a:t>。</a:t>
            </a:r>
            <a:r>
              <a:t></a:t>
            </a:r>
          </a:p>
          <a:p>
            <a:pPr algn="just">
              <a:lnSpc>
                <a:spcPct val="130000"/>
              </a:lnSpc>
              <a:spcBef>
                <a:spcPts val="1000"/>
              </a:spcBef>
              <a:defRPr sz="1800"/>
            </a:pPr>
            <a:r>
              <a:t>       </a:t>
            </a:r>
            <a:r>
              <a:t>(3) </a:t>
            </a:r>
            <a:r>
              <a:rPr>
                <a:latin typeface="宋体"/>
                <a:ea typeface="宋体"/>
                <a:cs typeface="宋体"/>
                <a:sym typeface="宋体"/>
              </a:rPr>
              <a:t>当进程</a:t>
            </a:r>
            <a:r>
              <a:t>P</a:t>
            </a:r>
            <a:r>
              <a:rPr baseline="-25000"/>
              <a:t>i</a:t>
            </a:r>
            <a:r>
              <a:rPr>
                <a:latin typeface="宋体"/>
                <a:ea typeface="宋体"/>
                <a:cs typeface="宋体"/>
                <a:sym typeface="宋体"/>
              </a:rPr>
              <a:t>获得资源后，可顺利执行，直至完成，并释放出分配给它的资源，故应执行：</a:t>
            </a:r>
            <a:r>
              <a:t></a:t>
            </a:r>
          </a:p>
          <a:p>
            <a:pPr lvl="1" algn="just">
              <a:lnSpc>
                <a:spcPct val="130000"/>
              </a:lnSpc>
              <a:spcBef>
                <a:spcPts val="1000"/>
              </a:spcBef>
              <a:defRPr sz="1800"/>
            </a:pPr>
            <a:r>
              <a:t> </a:t>
            </a:r>
            <a:r>
              <a:t>Work</a:t>
            </a:r>
            <a:r>
              <a:rPr>
                <a:latin typeface="宋体"/>
                <a:ea typeface="宋体"/>
                <a:cs typeface="宋体"/>
                <a:sym typeface="宋体"/>
              </a:rPr>
              <a:t>［</a:t>
            </a:r>
            <a:r>
              <a:t>j</a:t>
            </a:r>
            <a:r>
              <a:rPr>
                <a:latin typeface="宋体"/>
                <a:ea typeface="宋体"/>
                <a:cs typeface="宋体"/>
                <a:sym typeface="宋体"/>
              </a:rPr>
              <a:t>］</a:t>
            </a:r>
            <a:r>
              <a:t>∶</a:t>
            </a:r>
            <a:r>
              <a:t>=Work</a:t>
            </a:r>
            <a:r>
              <a:rPr>
                <a:latin typeface="宋体"/>
                <a:ea typeface="宋体"/>
                <a:cs typeface="宋体"/>
                <a:sym typeface="宋体"/>
              </a:rPr>
              <a:t>［</a:t>
            </a:r>
            <a:r>
              <a:t>i</a:t>
            </a:r>
            <a:r>
              <a:rPr>
                <a:latin typeface="宋体"/>
                <a:ea typeface="宋体"/>
                <a:cs typeface="宋体"/>
                <a:sym typeface="宋体"/>
              </a:rPr>
              <a:t>］</a:t>
            </a:r>
            <a:r>
              <a:t>+Allocation</a:t>
            </a:r>
            <a:r>
              <a:rPr>
                <a:latin typeface="宋体"/>
                <a:ea typeface="宋体"/>
                <a:cs typeface="宋体"/>
                <a:sym typeface="宋体"/>
              </a:rPr>
              <a:t>［</a:t>
            </a:r>
            <a:r>
              <a:t>i,j</a:t>
            </a:r>
            <a:r>
              <a:rPr>
                <a:latin typeface="宋体"/>
                <a:ea typeface="宋体"/>
                <a:cs typeface="宋体"/>
                <a:sym typeface="宋体"/>
              </a:rPr>
              <a:t>］</a:t>
            </a:r>
            <a:r>
              <a:t>;</a:t>
            </a:r>
          </a:p>
          <a:p>
            <a:pPr lvl="1" algn="just">
              <a:lnSpc>
                <a:spcPct val="130000"/>
              </a:lnSpc>
              <a:spcBef>
                <a:spcPts val="1000"/>
              </a:spcBef>
              <a:defRPr sz="1800"/>
            </a:pPr>
            <a:r>
              <a:t>  Finish</a:t>
            </a:r>
            <a:r>
              <a:rPr>
                <a:latin typeface="宋体"/>
                <a:ea typeface="宋体"/>
                <a:cs typeface="宋体"/>
                <a:sym typeface="宋体"/>
              </a:rPr>
              <a:t>［</a:t>
            </a:r>
            <a:r>
              <a:t>i</a:t>
            </a:r>
            <a:r>
              <a:rPr>
                <a:latin typeface="宋体"/>
                <a:ea typeface="宋体"/>
                <a:cs typeface="宋体"/>
                <a:sym typeface="宋体"/>
              </a:rPr>
              <a:t>］</a:t>
            </a:r>
            <a:r>
              <a:t>∶</a:t>
            </a:r>
            <a:r>
              <a:t>=true;</a:t>
            </a:r>
          </a:p>
          <a:p>
            <a:pPr lvl="1">
              <a:lnSpc>
                <a:spcPct val="130000"/>
              </a:lnSpc>
              <a:spcBef>
                <a:spcPts val="1000"/>
              </a:spcBef>
              <a:defRPr sz="1800"/>
            </a:pPr>
            <a:r>
              <a:t>  go to step 2; </a:t>
            </a:r>
          </a:p>
        </p:txBody>
      </p:sp>
      <p:sp>
        <p:nvSpPr>
          <p:cNvPr id="212" name="(4) 如果所有进程的Finish［i］=true都满足， 则表示系统处于安全状态；否则，系统处于不安全状态。"/>
          <p:cNvSpPr txBox="1"/>
          <p:nvPr/>
        </p:nvSpPr>
        <p:spPr>
          <a:xfrm>
            <a:off x="579119" y="5410200"/>
            <a:ext cx="8061961" cy="86315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40000"/>
              </a:lnSpc>
              <a:spcBef>
                <a:spcPts val="1000"/>
              </a:spcBef>
              <a:defRPr sz="1800"/>
            </a:pPr>
            <a:r>
              <a:t>       (4) </a:t>
            </a:r>
            <a:r>
              <a:rPr>
                <a:latin typeface="宋体"/>
                <a:ea typeface="宋体"/>
                <a:cs typeface="宋体"/>
                <a:sym typeface="宋体"/>
              </a:rPr>
              <a:t>如果所有进程的</a:t>
            </a:r>
            <a:r>
              <a:t>Finish</a:t>
            </a:r>
            <a:r>
              <a:rPr>
                <a:latin typeface="宋体"/>
                <a:ea typeface="宋体"/>
                <a:cs typeface="宋体"/>
                <a:sym typeface="宋体"/>
              </a:rPr>
              <a:t>［</a:t>
            </a:r>
            <a:r>
              <a:t>i</a:t>
            </a:r>
            <a:r>
              <a:rPr>
                <a:latin typeface="宋体"/>
                <a:ea typeface="宋体"/>
                <a:cs typeface="宋体"/>
                <a:sym typeface="宋体"/>
              </a:rPr>
              <a:t>］</a:t>
            </a:r>
            <a:r>
              <a:t>=true</a:t>
            </a:r>
            <a:r>
              <a:rPr>
                <a:latin typeface="宋体"/>
                <a:ea typeface="宋体"/>
                <a:cs typeface="宋体"/>
                <a:sym typeface="宋体"/>
              </a:rPr>
              <a:t>都满足， 则表示系统处于安全状态；否则，系统处于不安全状态。 </a:t>
            </a:r>
          </a:p>
        </p:txBody>
      </p:sp>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4. 银行家算法之例"/>
          <p:cNvSpPr txBox="1"/>
          <p:nvPr/>
        </p:nvSpPr>
        <p:spPr>
          <a:xfrm>
            <a:off x="883919" y="685800"/>
            <a:ext cx="1996454" cy="4089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800"/>
            </a:pPr>
            <a:r>
              <a:t>4. </a:t>
            </a:r>
            <a:r>
              <a:rPr b="0">
                <a:latin typeface="宋体"/>
                <a:ea typeface="宋体"/>
                <a:cs typeface="宋体"/>
                <a:sym typeface="宋体"/>
              </a:rPr>
              <a:t>银行家算法之例 </a:t>
            </a:r>
          </a:p>
        </p:txBody>
      </p:sp>
      <p:sp>
        <p:nvSpPr>
          <p:cNvPr id="215" name="假定系统中有五个进程｛P0, P1, P2, P3, P4｝和三类资源｛A, B, C｝，各种资源的数量分别为10、5、7，在T0时刻的资源分配情况如图 3-15 所示。"/>
          <p:cNvSpPr txBox="1"/>
          <p:nvPr/>
        </p:nvSpPr>
        <p:spPr>
          <a:xfrm>
            <a:off x="350520" y="1219200"/>
            <a:ext cx="8442960" cy="88289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35000"/>
              </a:lnSpc>
              <a:spcBef>
                <a:spcPts val="1000"/>
              </a:spcBef>
              <a:defRPr sz="1800"/>
            </a:pPr>
            <a:r>
              <a:t>       </a:t>
            </a:r>
            <a:r>
              <a:rPr>
                <a:latin typeface="宋体"/>
                <a:ea typeface="宋体"/>
                <a:cs typeface="宋体"/>
                <a:sym typeface="宋体"/>
              </a:rPr>
              <a:t>假定系统中有五个进程｛</a:t>
            </a:r>
            <a:r>
              <a:t>P</a:t>
            </a:r>
            <a:r>
              <a:rPr baseline="-25000"/>
              <a:t>0</a:t>
            </a:r>
            <a:r>
              <a:t>, P</a:t>
            </a:r>
            <a:r>
              <a:rPr baseline="-25000"/>
              <a:t>1</a:t>
            </a:r>
            <a:r>
              <a:t>, P</a:t>
            </a:r>
            <a:r>
              <a:rPr baseline="-25000"/>
              <a:t>2</a:t>
            </a:r>
            <a:r>
              <a:t>, P</a:t>
            </a:r>
            <a:r>
              <a:rPr baseline="-25000"/>
              <a:t>3</a:t>
            </a:r>
            <a:r>
              <a:t>, P</a:t>
            </a:r>
            <a:r>
              <a:rPr baseline="-25000"/>
              <a:t>4</a:t>
            </a:r>
            <a:r>
              <a:rPr>
                <a:latin typeface="宋体"/>
                <a:ea typeface="宋体"/>
                <a:cs typeface="宋体"/>
                <a:sym typeface="宋体"/>
              </a:rPr>
              <a:t>｝和三类资源｛</a:t>
            </a:r>
            <a:r>
              <a:t>A, B, C</a:t>
            </a:r>
            <a:r>
              <a:rPr>
                <a:latin typeface="宋体"/>
                <a:ea typeface="宋体"/>
                <a:cs typeface="宋体"/>
                <a:sym typeface="宋体"/>
              </a:rPr>
              <a:t>｝，各种资源的数量分别为</a:t>
            </a:r>
            <a:r>
              <a:t>10</a:t>
            </a:r>
            <a:r>
              <a:rPr>
                <a:latin typeface="宋体"/>
                <a:ea typeface="宋体"/>
                <a:cs typeface="宋体"/>
                <a:sym typeface="宋体"/>
              </a:rPr>
              <a:t>、</a:t>
            </a:r>
            <a:r>
              <a:t>5</a:t>
            </a:r>
            <a:r>
              <a:rPr>
                <a:latin typeface="宋体"/>
                <a:ea typeface="宋体"/>
                <a:cs typeface="宋体"/>
                <a:sym typeface="宋体"/>
              </a:rPr>
              <a:t>、</a:t>
            </a:r>
            <a:r>
              <a:t>7</a:t>
            </a:r>
            <a:r>
              <a:rPr>
                <a:latin typeface="宋体"/>
                <a:ea typeface="宋体"/>
                <a:cs typeface="宋体"/>
                <a:sym typeface="宋体"/>
              </a:rPr>
              <a:t>，在</a:t>
            </a:r>
            <a:r>
              <a:rPr i="1"/>
              <a:t>T</a:t>
            </a:r>
            <a:r>
              <a:rPr baseline="-25000"/>
              <a:t>0</a:t>
            </a:r>
            <a:r>
              <a:rPr>
                <a:latin typeface="宋体"/>
                <a:ea typeface="宋体"/>
                <a:cs typeface="宋体"/>
                <a:sym typeface="宋体"/>
              </a:rPr>
              <a:t>时刻的资源分配情况如图 </a:t>
            </a:r>
            <a:r>
              <a:t>3-15 </a:t>
            </a:r>
            <a:r>
              <a:rPr>
                <a:latin typeface="宋体"/>
                <a:ea typeface="宋体"/>
                <a:cs typeface="宋体"/>
                <a:sym typeface="宋体"/>
              </a:rPr>
              <a:t>所示。 </a:t>
            </a:r>
          </a:p>
        </p:txBody>
      </p:sp>
      <p:sp>
        <p:nvSpPr>
          <p:cNvPr id="216" name="图 3-15 T0时刻的资源分配表"/>
          <p:cNvSpPr txBox="1"/>
          <p:nvPr/>
        </p:nvSpPr>
        <p:spPr>
          <a:xfrm>
            <a:off x="3017520" y="6400800"/>
            <a:ext cx="2968077" cy="42409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800"/>
            </a:pPr>
            <a:r>
              <a:rPr>
                <a:latin typeface="宋体"/>
                <a:ea typeface="宋体"/>
                <a:cs typeface="宋体"/>
                <a:sym typeface="宋体"/>
              </a:rPr>
              <a:t>图 </a:t>
            </a:r>
            <a:r>
              <a:t>3-15 </a:t>
            </a:r>
            <a:r>
              <a:rPr i="1"/>
              <a:t>T</a:t>
            </a:r>
            <a:r>
              <a:rPr baseline="-25000"/>
              <a:t>0</a:t>
            </a:r>
            <a:r>
              <a:rPr>
                <a:latin typeface="宋体"/>
                <a:ea typeface="宋体"/>
                <a:cs typeface="宋体"/>
                <a:sym typeface="宋体"/>
              </a:rPr>
              <a:t>时刻的资源分配表 </a:t>
            </a:r>
          </a:p>
        </p:txBody>
      </p:sp>
      <p:pic>
        <p:nvPicPr>
          <p:cNvPr id="217" name="未标题-1 拷贝" descr="未标题-1 拷贝"/>
          <p:cNvPicPr>
            <a:picLocks noChangeAspect="1"/>
          </p:cNvPicPr>
          <p:nvPr/>
        </p:nvPicPr>
        <p:blipFill>
          <a:blip r:embed="rId2">
            <a:extLst/>
          </a:blip>
          <a:stretch>
            <a:fillRect/>
          </a:stretch>
        </p:blipFill>
        <p:spPr>
          <a:xfrm>
            <a:off x="1143000" y="2667000"/>
            <a:ext cx="7696200" cy="371633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1) T0时刻的安全性："/>
          <p:cNvSpPr txBox="1"/>
          <p:nvPr/>
        </p:nvSpPr>
        <p:spPr>
          <a:xfrm>
            <a:off x="1188719" y="1066800"/>
            <a:ext cx="3310574" cy="42409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800"/>
            </a:pPr>
            <a:r>
              <a:t>(1) </a:t>
            </a:r>
            <a:r>
              <a:rPr i="1"/>
              <a:t>T</a:t>
            </a:r>
            <a:r>
              <a:rPr baseline="-25000"/>
              <a:t>0</a:t>
            </a:r>
            <a:r>
              <a:rPr>
                <a:latin typeface="宋体"/>
                <a:ea typeface="宋体"/>
                <a:cs typeface="宋体"/>
                <a:sym typeface="宋体"/>
              </a:rPr>
              <a:t>时刻的安全性： </a:t>
            </a:r>
          </a:p>
        </p:txBody>
      </p:sp>
      <p:sp>
        <p:nvSpPr>
          <p:cNvPr id="220" name="图 3-16 T0时刻的安全序列"/>
          <p:cNvSpPr txBox="1"/>
          <p:nvPr/>
        </p:nvSpPr>
        <p:spPr>
          <a:xfrm>
            <a:off x="3017520" y="5867400"/>
            <a:ext cx="2739477" cy="42409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800"/>
            </a:pPr>
            <a:r>
              <a:rPr>
                <a:latin typeface="宋体"/>
                <a:ea typeface="宋体"/>
                <a:cs typeface="宋体"/>
                <a:sym typeface="宋体"/>
              </a:rPr>
              <a:t>图 </a:t>
            </a:r>
            <a:r>
              <a:t>3-16 </a:t>
            </a:r>
            <a:r>
              <a:rPr i="1"/>
              <a:t>T</a:t>
            </a:r>
            <a:r>
              <a:rPr baseline="-25000"/>
              <a:t>0</a:t>
            </a:r>
            <a:r>
              <a:rPr>
                <a:latin typeface="宋体"/>
                <a:ea typeface="宋体"/>
                <a:cs typeface="宋体"/>
                <a:sym typeface="宋体"/>
              </a:rPr>
              <a:t>时刻的安全序列 </a:t>
            </a:r>
          </a:p>
        </p:txBody>
      </p:sp>
      <p:pic>
        <p:nvPicPr>
          <p:cNvPr id="221" name="未标题-1 拷贝" descr="未标题-1 拷贝"/>
          <p:cNvPicPr>
            <a:picLocks noChangeAspect="1"/>
          </p:cNvPicPr>
          <p:nvPr/>
        </p:nvPicPr>
        <p:blipFill>
          <a:blip r:embed="rId2">
            <a:extLst/>
          </a:blip>
          <a:stretch>
            <a:fillRect/>
          </a:stretch>
        </p:blipFill>
        <p:spPr>
          <a:xfrm>
            <a:off x="0" y="2057400"/>
            <a:ext cx="9144000" cy="324802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2) P1请求资源：P1发出请求向量Request1(1，0，2)，系统按银行家算法进行检查：…"/>
          <p:cNvSpPr txBox="1"/>
          <p:nvPr/>
        </p:nvSpPr>
        <p:spPr>
          <a:xfrm>
            <a:off x="731519" y="838200"/>
            <a:ext cx="7833361" cy="375802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40000"/>
              </a:lnSpc>
              <a:spcBef>
                <a:spcPts val="1000"/>
              </a:spcBef>
              <a:defRPr sz="1800"/>
            </a:pPr>
            <a:r>
              <a:t>       (2) P</a:t>
            </a:r>
            <a:r>
              <a:rPr baseline="-25000"/>
              <a:t>1</a:t>
            </a:r>
            <a:r>
              <a:rPr>
                <a:latin typeface="宋体"/>
                <a:ea typeface="宋体"/>
                <a:cs typeface="宋体"/>
                <a:sym typeface="宋体"/>
              </a:rPr>
              <a:t>请求资源：</a:t>
            </a:r>
            <a:r>
              <a:t>P</a:t>
            </a:r>
            <a:r>
              <a:rPr baseline="-25000"/>
              <a:t>1</a:t>
            </a:r>
            <a:r>
              <a:rPr>
                <a:latin typeface="宋体"/>
                <a:ea typeface="宋体"/>
                <a:cs typeface="宋体"/>
                <a:sym typeface="宋体"/>
              </a:rPr>
              <a:t>发出请求向量</a:t>
            </a:r>
            <a:r>
              <a:t>Request</a:t>
            </a:r>
            <a:r>
              <a:rPr baseline="-25000"/>
              <a:t>1</a:t>
            </a:r>
            <a:r>
              <a:t>(1</a:t>
            </a:r>
            <a:r>
              <a:rPr>
                <a:latin typeface="宋体"/>
                <a:ea typeface="宋体"/>
                <a:cs typeface="宋体"/>
                <a:sym typeface="宋体"/>
              </a:rPr>
              <a:t>，</a:t>
            </a:r>
            <a:r>
              <a:t>0</a:t>
            </a:r>
            <a:r>
              <a:rPr>
                <a:latin typeface="宋体"/>
                <a:ea typeface="宋体"/>
                <a:cs typeface="宋体"/>
                <a:sym typeface="宋体"/>
              </a:rPr>
              <a:t>，</a:t>
            </a:r>
            <a:r>
              <a:t>2)</a:t>
            </a:r>
            <a:r>
              <a:rPr>
                <a:latin typeface="宋体"/>
                <a:ea typeface="宋体"/>
                <a:cs typeface="宋体"/>
                <a:sym typeface="宋体"/>
              </a:rPr>
              <a:t>，系统按银行家算法进行检查：</a:t>
            </a:r>
          </a:p>
          <a:p>
            <a:pPr algn="just">
              <a:lnSpc>
                <a:spcPct val="140000"/>
              </a:lnSpc>
              <a:spcBef>
                <a:spcPts val="1000"/>
              </a:spcBef>
              <a:defRPr sz="1800"/>
            </a:pPr>
            <a:r>
              <a:t>        ① </a:t>
            </a:r>
            <a:r>
              <a:t>Request</a:t>
            </a:r>
            <a:r>
              <a:rPr baseline="-25000"/>
              <a:t>1</a:t>
            </a:r>
            <a:r>
              <a:t>(1, 0, 2)≤Need</a:t>
            </a:r>
            <a:r>
              <a:rPr baseline="-25000"/>
              <a:t>1</a:t>
            </a:r>
            <a:r>
              <a:t>(1, 2, 2)</a:t>
            </a:r>
          </a:p>
          <a:p>
            <a:pPr algn="just">
              <a:lnSpc>
                <a:spcPct val="140000"/>
              </a:lnSpc>
              <a:spcBef>
                <a:spcPts val="1000"/>
              </a:spcBef>
              <a:defRPr sz="1800"/>
            </a:pPr>
            <a:r>
              <a:t>        ② Request</a:t>
            </a:r>
            <a:r>
              <a:rPr baseline="-25000"/>
              <a:t>1</a:t>
            </a:r>
            <a:r>
              <a:t>(1, 0, 2)≤Available</a:t>
            </a:r>
            <a:r>
              <a:rPr baseline="-25000"/>
              <a:t>1</a:t>
            </a:r>
            <a:r>
              <a:t>(3, 3, 2)</a:t>
            </a:r>
          </a:p>
          <a:p>
            <a:pPr algn="just">
              <a:lnSpc>
                <a:spcPct val="140000"/>
              </a:lnSpc>
              <a:spcBef>
                <a:spcPts val="1000"/>
              </a:spcBef>
              <a:defRPr sz="1800"/>
            </a:pPr>
            <a:r>
              <a:t>        ③ </a:t>
            </a:r>
            <a:r>
              <a:rPr>
                <a:latin typeface="宋体"/>
                <a:ea typeface="宋体"/>
                <a:cs typeface="宋体"/>
                <a:sym typeface="宋体"/>
              </a:rPr>
              <a:t>系统先假定可为</a:t>
            </a:r>
            <a:r>
              <a:t>P</a:t>
            </a:r>
            <a:r>
              <a:rPr baseline="-25000"/>
              <a:t>1</a:t>
            </a:r>
            <a:r>
              <a:rPr>
                <a:latin typeface="宋体"/>
                <a:ea typeface="宋体"/>
                <a:cs typeface="宋体"/>
                <a:sym typeface="宋体"/>
              </a:rPr>
              <a:t>分配资源，并修改</a:t>
            </a:r>
            <a:r>
              <a:t>Available, Allocation</a:t>
            </a:r>
            <a:r>
              <a:rPr baseline="-25000"/>
              <a:t>1</a:t>
            </a:r>
            <a:r>
              <a:rPr>
                <a:latin typeface="宋体"/>
                <a:ea typeface="宋体"/>
                <a:cs typeface="宋体"/>
                <a:sym typeface="宋体"/>
              </a:rPr>
              <a:t>和</a:t>
            </a:r>
            <a:r>
              <a:t>Need</a:t>
            </a:r>
            <a:r>
              <a:rPr baseline="-25000"/>
              <a:t>1</a:t>
            </a:r>
            <a:r>
              <a:rPr>
                <a:latin typeface="宋体"/>
                <a:ea typeface="宋体"/>
                <a:cs typeface="宋体"/>
                <a:sym typeface="宋体"/>
              </a:rPr>
              <a:t>向量，由此形成的资源变化情况如图 </a:t>
            </a:r>
            <a:r>
              <a:t>3-15 </a:t>
            </a:r>
            <a:r>
              <a:rPr>
                <a:latin typeface="宋体"/>
                <a:ea typeface="宋体"/>
                <a:cs typeface="宋体"/>
                <a:sym typeface="宋体"/>
              </a:rPr>
              <a:t>中的圆括号所示。</a:t>
            </a:r>
            <a:r>
              <a:t></a:t>
            </a:r>
          </a:p>
          <a:p>
            <a:pPr>
              <a:lnSpc>
                <a:spcPct val="140000"/>
              </a:lnSpc>
              <a:spcBef>
                <a:spcPts val="1000"/>
              </a:spcBef>
              <a:defRPr sz="1800"/>
            </a:pPr>
            <a:r>
              <a:t>        ④ </a:t>
            </a:r>
            <a:r>
              <a:rPr>
                <a:latin typeface="宋体"/>
                <a:ea typeface="宋体"/>
                <a:cs typeface="宋体"/>
                <a:sym typeface="宋体"/>
              </a:rPr>
              <a:t>再利用安全性算法检查此时系统是否安全。 </a:t>
            </a:r>
          </a:p>
        </p:txBody>
      </p:sp>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图 3-17  P1申请资源时的安全性检查"/>
          <p:cNvSpPr txBox="1"/>
          <p:nvPr/>
        </p:nvSpPr>
        <p:spPr>
          <a:xfrm>
            <a:off x="2484120" y="5638800"/>
            <a:ext cx="3711027" cy="42409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800"/>
            </a:pPr>
            <a:r>
              <a:rPr>
                <a:latin typeface="宋体"/>
                <a:ea typeface="宋体"/>
                <a:cs typeface="宋体"/>
                <a:sym typeface="宋体"/>
              </a:rPr>
              <a:t>图 </a:t>
            </a:r>
            <a:r>
              <a:t>3-17  P</a:t>
            </a:r>
            <a:r>
              <a:rPr baseline="-25000"/>
              <a:t>1</a:t>
            </a:r>
            <a:r>
              <a:rPr>
                <a:latin typeface="宋体"/>
                <a:ea typeface="宋体"/>
                <a:cs typeface="宋体"/>
                <a:sym typeface="宋体"/>
              </a:rPr>
              <a:t>申请资源时的安全性检查 </a:t>
            </a:r>
          </a:p>
        </p:txBody>
      </p:sp>
      <p:pic>
        <p:nvPicPr>
          <p:cNvPr id="226" name="未标题-1 拷贝" descr="未标题-1 拷贝"/>
          <p:cNvPicPr>
            <a:picLocks noChangeAspect="1"/>
          </p:cNvPicPr>
          <p:nvPr/>
        </p:nvPicPr>
        <p:blipFill>
          <a:blip r:embed="rId2">
            <a:extLst/>
          </a:blip>
          <a:stretch>
            <a:fillRect/>
          </a:stretch>
        </p:blipFill>
        <p:spPr>
          <a:xfrm>
            <a:off x="0" y="1524000"/>
            <a:ext cx="9144000" cy="3302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3) P4请求资源：P4发出请求向量Request4(3，3，0)，系统按银行家算法进行检查：…"/>
          <p:cNvSpPr txBox="1"/>
          <p:nvPr/>
        </p:nvSpPr>
        <p:spPr>
          <a:xfrm>
            <a:off x="655319" y="762000"/>
            <a:ext cx="7985761" cy="4177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30000"/>
              </a:lnSpc>
              <a:spcBef>
                <a:spcPts val="1000"/>
              </a:spcBef>
              <a:defRPr sz="1800"/>
            </a:pPr>
            <a:r>
              <a:t>       (3) P</a:t>
            </a:r>
            <a:r>
              <a:rPr baseline="-25000"/>
              <a:t>4</a:t>
            </a:r>
            <a:r>
              <a:rPr>
                <a:latin typeface="宋体"/>
                <a:ea typeface="宋体"/>
                <a:cs typeface="宋体"/>
                <a:sym typeface="宋体"/>
              </a:rPr>
              <a:t>请求资源：</a:t>
            </a:r>
            <a:r>
              <a:t>P</a:t>
            </a:r>
            <a:r>
              <a:rPr baseline="-25000"/>
              <a:t>4</a:t>
            </a:r>
            <a:r>
              <a:rPr>
                <a:latin typeface="宋体"/>
                <a:ea typeface="宋体"/>
                <a:cs typeface="宋体"/>
                <a:sym typeface="宋体"/>
              </a:rPr>
              <a:t>发出请求向量</a:t>
            </a:r>
            <a:r>
              <a:t>Request</a:t>
            </a:r>
            <a:r>
              <a:rPr baseline="-25000"/>
              <a:t>4</a:t>
            </a:r>
            <a:r>
              <a:t>(3</a:t>
            </a:r>
            <a:r>
              <a:rPr>
                <a:latin typeface="宋体"/>
                <a:ea typeface="宋体"/>
                <a:cs typeface="宋体"/>
                <a:sym typeface="宋体"/>
              </a:rPr>
              <a:t>，</a:t>
            </a:r>
            <a:r>
              <a:t>3</a:t>
            </a:r>
            <a:r>
              <a:rPr>
                <a:latin typeface="宋体"/>
                <a:ea typeface="宋体"/>
                <a:cs typeface="宋体"/>
                <a:sym typeface="宋体"/>
              </a:rPr>
              <a:t>，</a:t>
            </a:r>
            <a:r>
              <a:t>0)</a:t>
            </a:r>
            <a:r>
              <a:rPr>
                <a:latin typeface="宋体"/>
                <a:ea typeface="宋体"/>
                <a:cs typeface="宋体"/>
                <a:sym typeface="宋体"/>
              </a:rPr>
              <a:t>，系统按银行家算法进行检查：</a:t>
            </a:r>
            <a:r>
              <a:t></a:t>
            </a:r>
          </a:p>
          <a:p>
            <a:pPr algn="just">
              <a:lnSpc>
                <a:spcPct val="130000"/>
              </a:lnSpc>
              <a:spcBef>
                <a:spcPts val="1000"/>
              </a:spcBef>
              <a:defRPr sz="1800"/>
            </a:pPr>
            <a:r>
              <a:t>       ① </a:t>
            </a:r>
            <a:r>
              <a:t>Request</a:t>
            </a:r>
            <a:r>
              <a:rPr baseline="-25000"/>
              <a:t>4</a:t>
            </a:r>
            <a:r>
              <a:t>(3, 3, 0)≤Need</a:t>
            </a:r>
            <a:r>
              <a:rPr baseline="-25000"/>
              <a:t>4</a:t>
            </a:r>
            <a:r>
              <a:t>(4, 3, 1);</a:t>
            </a:r>
          </a:p>
          <a:p>
            <a:pPr algn="just">
              <a:lnSpc>
                <a:spcPct val="130000"/>
              </a:lnSpc>
              <a:spcBef>
                <a:spcPts val="1000"/>
              </a:spcBef>
              <a:defRPr sz="1800"/>
            </a:pPr>
            <a:r>
              <a:t>       ② Request</a:t>
            </a:r>
            <a:r>
              <a:rPr baseline="-25000"/>
              <a:t>4</a:t>
            </a:r>
            <a:r>
              <a:t>(3, 3, 0) &lt;      Available(2, 3, 0)</a:t>
            </a:r>
            <a:r>
              <a:rPr>
                <a:latin typeface="宋体"/>
                <a:ea typeface="宋体"/>
                <a:cs typeface="宋体"/>
                <a:sym typeface="宋体"/>
              </a:rPr>
              <a:t>，让</a:t>
            </a:r>
            <a:r>
              <a:t>P</a:t>
            </a:r>
            <a:r>
              <a:rPr baseline="-25000"/>
              <a:t>4</a:t>
            </a:r>
            <a:r>
              <a:rPr>
                <a:latin typeface="宋体"/>
                <a:ea typeface="宋体"/>
                <a:cs typeface="宋体"/>
                <a:sym typeface="宋体"/>
              </a:rPr>
              <a:t>等待。</a:t>
            </a:r>
            <a:r>
              <a:t>  </a:t>
            </a:r>
            <a:r>
              <a:t>(4) P</a:t>
            </a:r>
            <a:r>
              <a:rPr baseline="-25000"/>
              <a:t>0</a:t>
            </a:r>
            <a:r>
              <a:rPr>
                <a:latin typeface="宋体"/>
                <a:ea typeface="宋体"/>
                <a:cs typeface="宋体"/>
                <a:sym typeface="宋体"/>
              </a:rPr>
              <a:t>请求资源：</a:t>
            </a:r>
            <a:r>
              <a:t>P</a:t>
            </a:r>
            <a:r>
              <a:rPr baseline="-25000"/>
              <a:t>0</a:t>
            </a:r>
            <a:r>
              <a:rPr>
                <a:latin typeface="宋体"/>
                <a:ea typeface="宋体"/>
                <a:cs typeface="宋体"/>
                <a:sym typeface="宋体"/>
              </a:rPr>
              <a:t>发出请求向量</a:t>
            </a:r>
            <a:r>
              <a:t>Requst</a:t>
            </a:r>
            <a:r>
              <a:rPr baseline="-25000"/>
              <a:t>0</a:t>
            </a:r>
            <a:r>
              <a:t>(0</a:t>
            </a:r>
            <a:r>
              <a:rPr>
                <a:latin typeface="宋体"/>
                <a:ea typeface="宋体"/>
                <a:cs typeface="宋体"/>
                <a:sym typeface="宋体"/>
              </a:rPr>
              <a:t>，</a:t>
            </a:r>
            <a:r>
              <a:t>2</a:t>
            </a:r>
            <a:r>
              <a:rPr>
                <a:latin typeface="宋体"/>
                <a:ea typeface="宋体"/>
                <a:cs typeface="宋体"/>
                <a:sym typeface="宋体"/>
              </a:rPr>
              <a:t>，</a:t>
            </a:r>
            <a:r>
              <a:t>0)</a:t>
            </a:r>
            <a:r>
              <a:rPr>
                <a:latin typeface="宋体"/>
                <a:ea typeface="宋体"/>
                <a:cs typeface="宋体"/>
                <a:sym typeface="宋体"/>
              </a:rPr>
              <a:t>，系统按银行家算法进行检查：</a:t>
            </a:r>
            <a:r>
              <a:t></a:t>
            </a:r>
          </a:p>
          <a:p>
            <a:pPr algn="just">
              <a:lnSpc>
                <a:spcPct val="130000"/>
              </a:lnSpc>
              <a:spcBef>
                <a:spcPts val="1000"/>
              </a:spcBef>
              <a:defRPr sz="1800"/>
            </a:pPr>
            <a:r>
              <a:t>        ① </a:t>
            </a:r>
            <a:r>
              <a:t>Request</a:t>
            </a:r>
            <a:r>
              <a:rPr baseline="-25000"/>
              <a:t>0</a:t>
            </a:r>
            <a:r>
              <a:t>(0, 2, 0)≤Need0(7, 4, 3);</a:t>
            </a:r>
          </a:p>
          <a:p>
            <a:pPr algn="just">
              <a:lnSpc>
                <a:spcPct val="130000"/>
              </a:lnSpc>
              <a:spcBef>
                <a:spcPts val="1000"/>
              </a:spcBef>
              <a:defRPr sz="1800"/>
            </a:pPr>
            <a:r>
              <a:t>        ② Request</a:t>
            </a:r>
            <a:r>
              <a:rPr baseline="-25000"/>
              <a:t>0</a:t>
            </a:r>
            <a:r>
              <a:t>(0, 2, 0)≤Available(2, 3, 0);</a:t>
            </a:r>
          </a:p>
          <a:p>
            <a:pPr>
              <a:lnSpc>
                <a:spcPct val="130000"/>
              </a:lnSpc>
              <a:spcBef>
                <a:spcPts val="1000"/>
              </a:spcBef>
              <a:defRPr sz="1800"/>
            </a:pPr>
            <a:r>
              <a:t>        ③ </a:t>
            </a:r>
            <a:r>
              <a:rPr>
                <a:latin typeface="宋体"/>
                <a:ea typeface="宋体"/>
                <a:cs typeface="宋体"/>
                <a:sym typeface="宋体"/>
              </a:rPr>
              <a:t>系统暂时先假定可为</a:t>
            </a:r>
            <a:r>
              <a:t>P</a:t>
            </a:r>
            <a:r>
              <a:rPr baseline="-25000"/>
              <a:t>0</a:t>
            </a:r>
            <a:r>
              <a:rPr>
                <a:latin typeface="宋体"/>
                <a:ea typeface="宋体"/>
                <a:cs typeface="宋体"/>
                <a:sym typeface="宋体"/>
              </a:rPr>
              <a:t>分配资源，并修改有关数据，如图 </a:t>
            </a:r>
            <a:r>
              <a:t>3-18 </a:t>
            </a:r>
            <a:r>
              <a:rPr>
                <a:latin typeface="宋体"/>
                <a:ea typeface="宋体"/>
                <a:cs typeface="宋体"/>
                <a:sym typeface="宋体"/>
              </a:rPr>
              <a:t>所示。 </a:t>
            </a:r>
          </a:p>
        </p:txBody>
      </p:sp>
      <p:pic>
        <p:nvPicPr>
          <p:cNvPr id="229" name="image.pdf" descr="image.pdf"/>
          <p:cNvPicPr>
            <a:picLocks noChangeAspect="1"/>
          </p:cNvPicPr>
          <p:nvPr/>
        </p:nvPicPr>
        <p:blipFill>
          <a:blip r:embed="rId2">
            <a:extLst/>
          </a:blip>
          <a:stretch>
            <a:fillRect/>
          </a:stretch>
        </p:blipFill>
        <p:spPr>
          <a:xfrm>
            <a:off x="3962400" y="2667000"/>
            <a:ext cx="571500" cy="34925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图 3-18 为P0分配资源后的有关资源数据"/>
          <p:cNvSpPr txBox="1"/>
          <p:nvPr/>
        </p:nvSpPr>
        <p:spPr>
          <a:xfrm>
            <a:off x="1950719" y="5715000"/>
            <a:ext cx="4111078" cy="42409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800"/>
            </a:pPr>
            <a:r>
              <a:rPr>
                <a:latin typeface="宋体"/>
                <a:ea typeface="宋体"/>
                <a:cs typeface="宋体"/>
                <a:sym typeface="宋体"/>
              </a:rPr>
              <a:t>图 </a:t>
            </a:r>
            <a:r>
              <a:t>3-18 </a:t>
            </a:r>
            <a:r>
              <a:rPr>
                <a:latin typeface="宋体"/>
                <a:ea typeface="宋体"/>
                <a:cs typeface="宋体"/>
                <a:sym typeface="宋体"/>
              </a:rPr>
              <a:t>为</a:t>
            </a:r>
            <a:r>
              <a:t>P</a:t>
            </a:r>
            <a:r>
              <a:rPr baseline="-25000"/>
              <a:t>0</a:t>
            </a:r>
            <a:r>
              <a:rPr>
                <a:latin typeface="宋体"/>
                <a:ea typeface="宋体"/>
                <a:cs typeface="宋体"/>
                <a:sym typeface="宋体"/>
              </a:rPr>
              <a:t>分配资源后的有关资源数据 </a:t>
            </a:r>
          </a:p>
        </p:txBody>
      </p:sp>
      <p:grpSp>
        <p:nvGrpSpPr>
          <p:cNvPr id="239" name="成组">
            <a:hlinkClick r:id="" invalidUrl="" action="ppaction://hlinkshowjump?jump=firstslide" tgtFrame="" tooltip="" history="1" highlightClick="0" endSnd="0"/>
          </p:cNvPr>
          <p:cNvGrpSpPr/>
          <p:nvPr/>
        </p:nvGrpSpPr>
        <p:grpSpPr>
          <a:xfrm>
            <a:off x="8381999" y="6394449"/>
            <a:ext cx="762001" cy="457201"/>
            <a:chOff x="0" y="0"/>
            <a:chExt cx="762000" cy="457200"/>
          </a:xfrm>
        </p:grpSpPr>
        <p:sp>
          <p:nvSpPr>
            <p:cNvPr id="232" name="矩形"/>
            <p:cNvSpPr/>
            <p:nvPr/>
          </p:nvSpPr>
          <p:spPr>
            <a:xfrm>
              <a:off x="0" y="0"/>
              <a:ext cx="762000" cy="457200"/>
            </a:xfrm>
            <a:prstGeom prst="rect">
              <a:avLst/>
            </a:prstGeom>
            <a:solidFill>
              <a:schemeClr val="accent1"/>
            </a:solidFill>
            <a:ln w="9525" cap="flat">
              <a:solidFill>
                <a:srgbClr val="000000"/>
              </a:solidFill>
              <a:prstDash val="solid"/>
              <a:round/>
            </a:ln>
            <a:effectLst/>
          </p:spPr>
          <p:txBody>
            <a:bodyPr wrap="square" lIns="45719" tIns="45719" rIns="45719" bIns="45719" numCol="1" anchor="ctr">
              <a:noAutofit/>
            </a:bodyPr>
            <a:lstStyle/>
            <a:p>
              <a:pPr>
                <a:defRPr sz="1800"/>
              </a:pPr>
            </a:p>
          </p:txBody>
        </p:sp>
        <p:sp>
          <p:nvSpPr>
            <p:cNvPr id="233" name="形状"/>
            <p:cNvSpPr/>
            <p:nvPr/>
          </p:nvSpPr>
          <p:spPr>
            <a:xfrm>
              <a:off x="0" y="-1"/>
              <a:ext cx="762000"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10" y="21600"/>
                  </a:lnTo>
                  <a:lnTo>
                    <a:pt x="20790" y="21600"/>
                  </a:lnTo>
                  <a:lnTo>
                    <a:pt x="21600" y="0"/>
                  </a:lnTo>
                  <a:close/>
                </a:path>
              </a:pathLst>
            </a:custGeom>
            <a:solidFill>
              <a:srgbClr val="33D6AD"/>
            </a:solidFill>
            <a:ln w="12700" cap="flat">
              <a:noFill/>
              <a:miter lim="400000"/>
            </a:ln>
            <a:effectLst/>
          </p:spPr>
          <p:txBody>
            <a:bodyPr wrap="square" lIns="45719" tIns="45719" rIns="45719" bIns="45719" numCol="1" anchor="ctr">
              <a:noAutofit/>
            </a:bodyPr>
            <a:lstStyle/>
            <a:p>
              <a:pPr>
                <a:defRPr sz="1800"/>
              </a:pPr>
            </a:p>
          </p:txBody>
        </p:sp>
        <p:sp>
          <p:nvSpPr>
            <p:cNvPr id="234" name="形状"/>
            <p:cNvSpPr/>
            <p:nvPr/>
          </p:nvSpPr>
          <p:spPr>
            <a:xfrm>
              <a:off x="-1" y="0"/>
              <a:ext cx="28576" cy="457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350"/>
                  </a:lnTo>
                  <a:lnTo>
                    <a:pt x="21600" y="20250"/>
                  </a:lnTo>
                  <a:lnTo>
                    <a:pt x="0" y="21600"/>
                  </a:lnTo>
                  <a:close/>
                </a:path>
              </a:pathLst>
            </a:custGeom>
            <a:solidFill>
              <a:srgbClr val="66E0C2"/>
            </a:solidFill>
            <a:ln w="12700" cap="flat">
              <a:noFill/>
              <a:miter lim="400000"/>
            </a:ln>
            <a:effectLst/>
          </p:spPr>
          <p:txBody>
            <a:bodyPr wrap="square" lIns="45719" tIns="45719" rIns="45719" bIns="45719" numCol="1" anchor="ctr">
              <a:noAutofit/>
            </a:bodyPr>
            <a:lstStyle/>
            <a:p>
              <a:pPr>
                <a:defRPr sz="1800"/>
              </a:pPr>
            </a:p>
          </p:txBody>
        </p:sp>
        <p:sp>
          <p:nvSpPr>
            <p:cNvPr id="235" name="形状"/>
            <p:cNvSpPr/>
            <p:nvPr/>
          </p:nvSpPr>
          <p:spPr>
            <a:xfrm>
              <a:off x="733425" y="0"/>
              <a:ext cx="28575" cy="457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350"/>
                  </a:lnTo>
                  <a:lnTo>
                    <a:pt x="0" y="20250"/>
                  </a:lnTo>
                  <a:lnTo>
                    <a:pt x="21600" y="21600"/>
                  </a:lnTo>
                  <a:close/>
                </a:path>
              </a:pathLst>
            </a:custGeom>
            <a:solidFill>
              <a:srgbClr val="007A5C"/>
            </a:solidFill>
            <a:ln w="12700" cap="flat">
              <a:noFill/>
              <a:miter lim="400000"/>
            </a:ln>
            <a:effectLst/>
          </p:spPr>
          <p:txBody>
            <a:bodyPr wrap="square" lIns="45719" tIns="45719" rIns="45719" bIns="45719" numCol="1" anchor="ctr">
              <a:noAutofit/>
            </a:bodyPr>
            <a:lstStyle/>
            <a:p>
              <a:pPr>
                <a:defRPr sz="1800"/>
              </a:pPr>
            </a:p>
          </p:txBody>
        </p:sp>
        <p:sp>
          <p:nvSpPr>
            <p:cNvPr id="236" name="形状"/>
            <p:cNvSpPr/>
            <p:nvPr/>
          </p:nvSpPr>
          <p:spPr>
            <a:xfrm>
              <a:off x="0" y="428625"/>
              <a:ext cx="762000" cy="285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0790" y="0"/>
                  </a:lnTo>
                  <a:lnTo>
                    <a:pt x="810" y="0"/>
                  </a:lnTo>
                  <a:lnTo>
                    <a:pt x="0" y="21600"/>
                  </a:lnTo>
                  <a:close/>
                </a:path>
              </a:pathLst>
            </a:custGeom>
            <a:solidFill>
              <a:schemeClr val="accent1">
                <a:lumOff val="-8000"/>
              </a:schemeClr>
            </a:solidFill>
            <a:ln w="12700" cap="flat">
              <a:noFill/>
              <a:miter lim="400000"/>
            </a:ln>
            <a:effectLst/>
          </p:spPr>
          <p:txBody>
            <a:bodyPr wrap="square" lIns="45719" tIns="45719" rIns="45719" bIns="45719" numCol="1" anchor="ctr">
              <a:noAutofit/>
            </a:bodyPr>
            <a:lstStyle/>
            <a:p>
              <a:pPr>
                <a:defRPr sz="1800"/>
              </a:pPr>
            </a:p>
          </p:txBody>
        </p:sp>
        <p:sp>
          <p:nvSpPr>
            <p:cNvPr id="237" name="三角形"/>
            <p:cNvSpPr/>
            <p:nvPr/>
          </p:nvSpPr>
          <p:spPr>
            <a:xfrm>
              <a:off x="238125" y="85725"/>
              <a:ext cx="285750" cy="2857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0800"/>
                  </a:lnTo>
                  <a:lnTo>
                    <a:pt x="21600" y="21600"/>
                  </a:lnTo>
                  <a:close/>
                </a:path>
              </a:pathLst>
            </a:custGeom>
            <a:solidFill>
              <a:srgbClr val="007A5C"/>
            </a:solidFill>
            <a:ln w="12700" cap="flat">
              <a:noFill/>
              <a:miter lim="400000"/>
            </a:ln>
            <a:effectLst/>
          </p:spPr>
          <p:txBody>
            <a:bodyPr wrap="square" lIns="45719" tIns="45719" rIns="45719" bIns="45719" numCol="1" anchor="ctr">
              <a:noAutofit/>
            </a:bodyPr>
            <a:lstStyle/>
            <a:p>
              <a:pPr>
                <a:defRPr sz="1800"/>
              </a:pPr>
            </a:p>
          </p:txBody>
        </p:sp>
        <p:sp>
          <p:nvSpPr>
            <p:cNvPr id="238" name="形状"/>
            <p:cNvSpPr/>
            <p:nvPr/>
          </p:nvSpPr>
          <p:spPr>
            <a:xfrm>
              <a:off x="0" y="0"/>
              <a:ext cx="762000" cy="457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10" y="1350"/>
                  </a:moveTo>
                  <a:lnTo>
                    <a:pt x="810" y="20250"/>
                  </a:lnTo>
                  <a:lnTo>
                    <a:pt x="20790" y="20250"/>
                  </a:lnTo>
                  <a:lnTo>
                    <a:pt x="20790" y="1350"/>
                  </a:lnTo>
                  <a:close/>
                  <a:moveTo>
                    <a:pt x="0" y="0"/>
                  </a:moveTo>
                  <a:lnTo>
                    <a:pt x="810" y="1350"/>
                  </a:lnTo>
                  <a:moveTo>
                    <a:pt x="0" y="21600"/>
                  </a:moveTo>
                  <a:lnTo>
                    <a:pt x="810" y="20250"/>
                  </a:lnTo>
                  <a:moveTo>
                    <a:pt x="21600" y="21600"/>
                  </a:moveTo>
                  <a:lnTo>
                    <a:pt x="20790" y="20250"/>
                  </a:lnTo>
                  <a:moveTo>
                    <a:pt x="21600" y="0"/>
                  </a:moveTo>
                  <a:lnTo>
                    <a:pt x="20790" y="1350"/>
                  </a:lnTo>
                  <a:moveTo>
                    <a:pt x="14850" y="4050"/>
                  </a:moveTo>
                  <a:lnTo>
                    <a:pt x="6750" y="10800"/>
                  </a:lnTo>
                  <a:lnTo>
                    <a:pt x="14850" y="17550"/>
                  </a:lnTo>
                  <a:close/>
                </a:path>
              </a:pathLst>
            </a:custGeom>
            <a:noFill/>
            <a:ln w="9525" cap="flat">
              <a:solidFill>
                <a:srgbClr val="000000"/>
              </a:solidFill>
              <a:prstDash val="solid"/>
              <a:round/>
            </a:ln>
            <a:effectLst/>
          </p:spPr>
          <p:txBody>
            <a:bodyPr wrap="square" lIns="45719" tIns="45719" rIns="45719" bIns="45719" numCol="1" anchor="ctr">
              <a:noAutofit/>
            </a:bodyPr>
            <a:lstStyle/>
            <a:p>
              <a:pPr>
                <a:defRPr sz="1800"/>
              </a:pPr>
            </a:p>
          </p:txBody>
        </p:sp>
      </p:grpSp>
      <p:pic>
        <p:nvPicPr>
          <p:cNvPr id="240" name="未标题-1 拷贝" descr="未标题-1 拷贝"/>
          <p:cNvPicPr>
            <a:picLocks noChangeAspect="1"/>
          </p:cNvPicPr>
          <p:nvPr/>
        </p:nvPicPr>
        <p:blipFill>
          <a:blip r:embed="rId2">
            <a:extLst/>
          </a:blip>
          <a:stretch>
            <a:fillRect/>
          </a:stretch>
        </p:blipFill>
        <p:spPr>
          <a:xfrm>
            <a:off x="0" y="1143000"/>
            <a:ext cx="9144000" cy="39751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3.8  死锁的检测与解除"/>
          <p:cNvSpPr txBox="1"/>
          <p:nvPr/>
        </p:nvSpPr>
        <p:spPr>
          <a:xfrm>
            <a:off x="2788920" y="1066800"/>
            <a:ext cx="4179452" cy="6629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3200"/>
            </a:pPr>
            <a:r>
              <a:t>3.8  </a:t>
            </a:r>
            <a:r>
              <a:rPr b="0">
                <a:latin typeface="宋体"/>
                <a:ea typeface="宋体"/>
                <a:cs typeface="宋体"/>
                <a:sym typeface="宋体"/>
              </a:rPr>
              <a:t>死锁的检测与解除 </a:t>
            </a:r>
          </a:p>
        </p:txBody>
      </p:sp>
      <p:sp>
        <p:nvSpPr>
          <p:cNvPr id="243" name="3.8.1  死锁的检测"/>
          <p:cNvSpPr txBox="1"/>
          <p:nvPr/>
        </p:nvSpPr>
        <p:spPr>
          <a:xfrm>
            <a:off x="960119" y="2133600"/>
            <a:ext cx="2869939" cy="5994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2800"/>
            </a:pPr>
            <a:r>
              <a:t>3.8.1  </a:t>
            </a:r>
            <a:r>
              <a:rPr b="0">
                <a:latin typeface="宋体"/>
                <a:ea typeface="宋体"/>
                <a:cs typeface="宋体"/>
                <a:sym typeface="宋体"/>
              </a:rPr>
              <a:t>死锁的检测 </a:t>
            </a:r>
          </a:p>
        </p:txBody>
      </p:sp>
      <p:sp>
        <p:nvSpPr>
          <p:cNvPr id="244" name="1. 资源分配图(Resource Allocation Graph)"/>
          <p:cNvSpPr txBox="1"/>
          <p:nvPr/>
        </p:nvSpPr>
        <p:spPr>
          <a:xfrm>
            <a:off x="1036319" y="2895600"/>
            <a:ext cx="4335139" cy="4089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800"/>
            </a:pPr>
            <a:r>
              <a:t>1. </a:t>
            </a:r>
            <a:r>
              <a:rPr b="0">
                <a:latin typeface="宋体"/>
                <a:ea typeface="宋体"/>
                <a:cs typeface="宋体"/>
                <a:sym typeface="宋体"/>
              </a:rPr>
              <a:t>资源分配图</a:t>
            </a:r>
            <a:r>
              <a:t>(Resource Allocation Graph) </a:t>
            </a:r>
          </a:p>
        </p:txBody>
      </p:sp>
      <p:sp>
        <p:nvSpPr>
          <p:cNvPr id="245" name="图 3-19 每类资源有多个时的情况"/>
          <p:cNvSpPr txBox="1"/>
          <p:nvPr/>
        </p:nvSpPr>
        <p:spPr>
          <a:xfrm>
            <a:off x="2636520" y="6400800"/>
            <a:ext cx="3450541" cy="4089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800"/>
            </a:pPr>
            <a:r>
              <a:rPr>
                <a:latin typeface="宋体"/>
                <a:ea typeface="宋体"/>
                <a:cs typeface="宋体"/>
                <a:sym typeface="宋体"/>
              </a:rPr>
              <a:t>图 </a:t>
            </a:r>
            <a:r>
              <a:t>3-19 </a:t>
            </a:r>
            <a:r>
              <a:rPr>
                <a:latin typeface="宋体"/>
                <a:ea typeface="宋体"/>
                <a:cs typeface="宋体"/>
                <a:sym typeface="宋体"/>
              </a:rPr>
              <a:t>每类资源有多个时的情况 </a:t>
            </a:r>
          </a:p>
        </p:txBody>
      </p:sp>
      <p:pic>
        <p:nvPicPr>
          <p:cNvPr id="246" name="image.pdf" descr="image.pdf"/>
          <p:cNvPicPr>
            <a:picLocks noChangeAspect="1"/>
          </p:cNvPicPr>
          <p:nvPr/>
        </p:nvPicPr>
        <p:blipFill>
          <a:blip r:embed="rId2">
            <a:extLst/>
          </a:blip>
          <a:stretch>
            <a:fillRect/>
          </a:stretch>
        </p:blipFill>
        <p:spPr>
          <a:xfrm>
            <a:off x="3048000" y="3352800"/>
            <a:ext cx="3505200" cy="317341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2) 凡属于E中的一个边e∈E，都连接着P中的一个结点和R中的一个结点，e={pi, rj}是资源请求边，由进程pi指向资源rj， 它表示进程pi请求一个单位的rj资源。e={rj, pi}是资源分配边，由资源rj指向进程pi, 它表示把一个单位的资源rj分配给进程pi。"/>
          <p:cNvSpPr txBox="1"/>
          <p:nvPr/>
        </p:nvSpPr>
        <p:spPr>
          <a:xfrm>
            <a:off x="731519" y="1143000"/>
            <a:ext cx="7909561" cy="217316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75000"/>
              </a:lnSpc>
              <a:spcBef>
                <a:spcPts val="1000"/>
              </a:spcBef>
              <a:defRPr sz="1800"/>
            </a:pPr>
            <a:r>
              <a:t>      (2) </a:t>
            </a:r>
            <a:r>
              <a:rPr>
                <a:latin typeface="宋体"/>
                <a:ea typeface="宋体"/>
                <a:cs typeface="宋体"/>
                <a:sym typeface="宋体"/>
              </a:rPr>
              <a:t>凡属于</a:t>
            </a:r>
            <a:r>
              <a:t>E</a:t>
            </a:r>
            <a:r>
              <a:rPr>
                <a:latin typeface="宋体"/>
                <a:ea typeface="宋体"/>
                <a:cs typeface="宋体"/>
                <a:sym typeface="宋体"/>
              </a:rPr>
              <a:t>中的一个边</a:t>
            </a:r>
            <a:r>
              <a:t>e∈E</a:t>
            </a:r>
            <a:r>
              <a:rPr>
                <a:latin typeface="宋体"/>
                <a:ea typeface="宋体"/>
                <a:cs typeface="宋体"/>
                <a:sym typeface="宋体"/>
              </a:rPr>
              <a:t>，都连接着</a:t>
            </a:r>
            <a:r>
              <a:t>P</a:t>
            </a:r>
            <a:r>
              <a:rPr>
                <a:latin typeface="宋体"/>
                <a:ea typeface="宋体"/>
                <a:cs typeface="宋体"/>
                <a:sym typeface="宋体"/>
              </a:rPr>
              <a:t>中的一个结点和</a:t>
            </a:r>
            <a:r>
              <a:t>R</a:t>
            </a:r>
            <a:r>
              <a:rPr>
                <a:latin typeface="宋体"/>
                <a:ea typeface="宋体"/>
                <a:cs typeface="宋体"/>
                <a:sym typeface="宋体"/>
              </a:rPr>
              <a:t>中的一个结点，</a:t>
            </a:r>
            <a:r>
              <a:t>e={p</a:t>
            </a:r>
            <a:r>
              <a:rPr baseline="-25000"/>
              <a:t>i</a:t>
            </a:r>
            <a:r>
              <a:t>, r</a:t>
            </a:r>
            <a:r>
              <a:rPr baseline="-25000"/>
              <a:t>j</a:t>
            </a:r>
            <a:r>
              <a:t>}</a:t>
            </a:r>
            <a:r>
              <a:rPr>
                <a:latin typeface="宋体"/>
                <a:ea typeface="宋体"/>
                <a:cs typeface="宋体"/>
                <a:sym typeface="宋体"/>
              </a:rPr>
              <a:t>是资源请求边，由进程</a:t>
            </a:r>
            <a:r>
              <a:t>p</a:t>
            </a:r>
            <a:r>
              <a:rPr baseline="-25000"/>
              <a:t>i</a:t>
            </a:r>
            <a:r>
              <a:rPr>
                <a:latin typeface="宋体"/>
                <a:ea typeface="宋体"/>
                <a:cs typeface="宋体"/>
                <a:sym typeface="宋体"/>
              </a:rPr>
              <a:t>指向资源</a:t>
            </a:r>
            <a:r>
              <a:t>r</a:t>
            </a:r>
            <a:r>
              <a:rPr baseline="-25000"/>
              <a:t>j</a:t>
            </a:r>
            <a:r>
              <a:rPr>
                <a:latin typeface="宋体"/>
                <a:ea typeface="宋体"/>
                <a:cs typeface="宋体"/>
                <a:sym typeface="宋体"/>
              </a:rPr>
              <a:t>， 它表示进程</a:t>
            </a:r>
            <a:r>
              <a:t>p</a:t>
            </a:r>
            <a:r>
              <a:rPr baseline="-25000"/>
              <a:t>i</a:t>
            </a:r>
            <a:r>
              <a:rPr>
                <a:latin typeface="宋体"/>
                <a:ea typeface="宋体"/>
                <a:cs typeface="宋体"/>
                <a:sym typeface="宋体"/>
              </a:rPr>
              <a:t>请求一个单位的</a:t>
            </a:r>
            <a:r>
              <a:t>r</a:t>
            </a:r>
            <a:r>
              <a:rPr baseline="-25000"/>
              <a:t>j</a:t>
            </a:r>
            <a:r>
              <a:rPr>
                <a:latin typeface="宋体"/>
                <a:ea typeface="宋体"/>
                <a:cs typeface="宋体"/>
                <a:sym typeface="宋体"/>
              </a:rPr>
              <a:t>资源。</a:t>
            </a:r>
            <a:r>
              <a:t>e={r</a:t>
            </a:r>
            <a:r>
              <a:rPr baseline="-25000"/>
              <a:t>j</a:t>
            </a:r>
            <a:r>
              <a:t>, p</a:t>
            </a:r>
            <a:r>
              <a:rPr baseline="-25000"/>
              <a:t>i</a:t>
            </a:r>
            <a:r>
              <a:t>}</a:t>
            </a:r>
            <a:r>
              <a:rPr>
                <a:latin typeface="宋体"/>
                <a:ea typeface="宋体"/>
                <a:cs typeface="宋体"/>
                <a:sym typeface="宋体"/>
              </a:rPr>
              <a:t>是资源分配边，由资源</a:t>
            </a:r>
            <a:r>
              <a:t>r</a:t>
            </a:r>
            <a:r>
              <a:rPr baseline="-25000"/>
              <a:t>j</a:t>
            </a:r>
            <a:r>
              <a:rPr>
                <a:latin typeface="宋体"/>
                <a:ea typeface="宋体"/>
                <a:cs typeface="宋体"/>
                <a:sym typeface="宋体"/>
              </a:rPr>
              <a:t>指向进程</a:t>
            </a:r>
            <a:r>
              <a:t>p</a:t>
            </a:r>
            <a:r>
              <a:rPr baseline="-25000"/>
              <a:t>i</a:t>
            </a:r>
            <a:r>
              <a:t>, </a:t>
            </a:r>
            <a:r>
              <a:rPr>
                <a:latin typeface="宋体"/>
                <a:ea typeface="宋体"/>
                <a:cs typeface="宋体"/>
                <a:sym typeface="宋体"/>
              </a:rPr>
              <a:t>它表示把一个单位的资源</a:t>
            </a:r>
            <a:r>
              <a:t>r</a:t>
            </a:r>
            <a:r>
              <a:rPr baseline="-25000"/>
              <a:t>j</a:t>
            </a:r>
            <a:r>
              <a:rPr>
                <a:latin typeface="宋体"/>
                <a:ea typeface="宋体"/>
                <a:cs typeface="宋体"/>
                <a:sym typeface="宋体"/>
              </a:rPr>
              <a:t>分配给进程</a:t>
            </a:r>
            <a:r>
              <a:t>p</a:t>
            </a:r>
            <a:r>
              <a:rPr baseline="-25000"/>
              <a:t>i</a:t>
            </a:r>
            <a:r>
              <a:rPr>
                <a:latin typeface="宋体"/>
                <a:ea typeface="宋体"/>
                <a:cs typeface="宋体"/>
                <a:sym typeface="宋体"/>
              </a:rPr>
              <a:t>。</a:t>
            </a:r>
          </a:p>
        </p:txBody>
      </p:sp>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 name="3.2 作业与作业调度"/>
          <p:cNvSpPr txBox="1"/>
          <p:nvPr/>
        </p:nvSpPr>
        <p:spPr>
          <a:xfrm>
            <a:off x="2382361" y="549275"/>
            <a:ext cx="3558541" cy="6629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b="1" sz="3200"/>
            </a:pPr>
            <a:r>
              <a:t>3.2 </a:t>
            </a:r>
            <a:r>
              <a:rPr b="0">
                <a:latin typeface="宋体"/>
                <a:ea typeface="宋体"/>
                <a:cs typeface="宋体"/>
                <a:sym typeface="宋体"/>
              </a:rPr>
              <a:t>作业与作业调度</a:t>
            </a:r>
          </a:p>
        </p:txBody>
      </p:sp>
      <p:sp>
        <p:nvSpPr>
          <p:cNvPr id="46" name="3.2.1 批处理系统中的作业"/>
          <p:cNvSpPr txBox="1"/>
          <p:nvPr/>
        </p:nvSpPr>
        <p:spPr>
          <a:xfrm>
            <a:off x="1112519" y="1196975"/>
            <a:ext cx="4104641" cy="5994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2800"/>
            </a:pPr>
            <a:r>
              <a:t>3.2.1 </a:t>
            </a:r>
            <a:r>
              <a:rPr b="0">
                <a:latin typeface="宋体"/>
                <a:ea typeface="宋体"/>
                <a:cs typeface="宋体"/>
                <a:sym typeface="宋体"/>
              </a:rPr>
              <a:t>批处理系统中的作业</a:t>
            </a:r>
          </a:p>
        </p:txBody>
      </p:sp>
      <p:sp>
        <p:nvSpPr>
          <p:cNvPr id="47" name="作业和作业步…"/>
          <p:cNvSpPr txBox="1"/>
          <p:nvPr/>
        </p:nvSpPr>
        <p:spPr>
          <a:xfrm>
            <a:off x="2015807" y="1749425"/>
            <a:ext cx="3818891" cy="26508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457200" indent="-457200">
              <a:buSzPct val="100000"/>
              <a:buAutoNum type="arabicPeriod" startAt="1"/>
              <a:defRPr b="1" sz="1800"/>
            </a:pPr>
            <a:r>
              <a:rPr b="0">
                <a:latin typeface="宋体"/>
                <a:ea typeface="宋体"/>
                <a:cs typeface="宋体"/>
                <a:sym typeface="宋体"/>
              </a:rPr>
              <a:t>作业和作业步</a:t>
            </a:r>
          </a:p>
          <a:p>
            <a:pPr lvl="1" marL="914400" indent="-457200">
              <a:buSzPct val="100000"/>
              <a:buFont typeface="Arial"/>
              <a:buChar char="•"/>
              <a:defRPr b="1" sz="1800"/>
            </a:pPr>
            <a:r>
              <a:rPr b="0">
                <a:latin typeface="宋体"/>
                <a:ea typeface="宋体"/>
                <a:cs typeface="宋体"/>
                <a:sym typeface="宋体"/>
              </a:rPr>
              <a:t>作业</a:t>
            </a:r>
          </a:p>
          <a:p>
            <a:pPr lvl="1" marL="914400" indent="-457200">
              <a:buSzPct val="100000"/>
              <a:buFont typeface="Arial"/>
              <a:buChar char="•"/>
              <a:defRPr b="1" sz="1800"/>
            </a:pPr>
            <a:r>
              <a:rPr b="0">
                <a:latin typeface="宋体"/>
                <a:ea typeface="宋体"/>
                <a:cs typeface="宋体"/>
                <a:sym typeface="宋体"/>
              </a:rPr>
              <a:t>作业步</a:t>
            </a:r>
          </a:p>
          <a:p>
            <a:pPr marL="457200" indent="-457200">
              <a:buSzPct val="100000"/>
              <a:buAutoNum type="arabicPeriod" startAt="1"/>
              <a:defRPr b="1" sz="1800"/>
            </a:pPr>
            <a:r>
              <a:rPr b="0">
                <a:latin typeface="宋体"/>
                <a:ea typeface="宋体"/>
                <a:cs typeface="宋体"/>
                <a:sym typeface="宋体"/>
              </a:rPr>
              <a:t>作业控制块</a:t>
            </a:r>
          </a:p>
          <a:p>
            <a:pPr marL="457200" indent="-457200">
              <a:buSzPct val="100000"/>
              <a:buAutoNum type="arabicPeriod" startAt="1"/>
              <a:defRPr b="1" sz="1800"/>
            </a:pPr>
            <a:r>
              <a:rPr b="0">
                <a:latin typeface="宋体"/>
                <a:ea typeface="宋体"/>
                <a:cs typeface="宋体"/>
                <a:sym typeface="宋体"/>
              </a:rPr>
              <a:t>作业运行的三个阶段和三种状态</a:t>
            </a:r>
          </a:p>
          <a:p>
            <a:pPr lvl="1" marL="914400" indent="-457200">
              <a:buSzPct val="100000"/>
              <a:buFont typeface="Arial"/>
              <a:buChar char="•"/>
              <a:defRPr b="1" sz="1800"/>
            </a:pPr>
            <a:r>
              <a:rPr b="0">
                <a:latin typeface="宋体"/>
                <a:ea typeface="宋体"/>
                <a:cs typeface="宋体"/>
                <a:sym typeface="宋体"/>
              </a:rPr>
              <a:t>收容阶段</a:t>
            </a:r>
            <a:r>
              <a:t>---</a:t>
            </a:r>
            <a:r>
              <a:rPr b="0">
                <a:latin typeface="宋体"/>
                <a:ea typeface="宋体"/>
                <a:cs typeface="宋体"/>
                <a:sym typeface="宋体"/>
              </a:rPr>
              <a:t>后备状态</a:t>
            </a:r>
          </a:p>
          <a:p>
            <a:pPr lvl="1" marL="914400" indent="-457200">
              <a:buSzPct val="100000"/>
              <a:buFont typeface="Arial"/>
              <a:buChar char="•"/>
              <a:defRPr b="1" sz="1800"/>
            </a:pPr>
            <a:r>
              <a:rPr b="0">
                <a:latin typeface="宋体"/>
                <a:ea typeface="宋体"/>
                <a:cs typeface="宋体"/>
                <a:sym typeface="宋体"/>
              </a:rPr>
              <a:t>运行阶段</a:t>
            </a:r>
            <a:r>
              <a:t>---</a:t>
            </a:r>
            <a:r>
              <a:rPr b="0">
                <a:latin typeface="宋体"/>
                <a:ea typeface="宋体"/>
                <a:cs typeface="宋体"/>
                <a:sym typeface="宋体"/>
              </a:rPr>
              <a:t>运行状态</a:t>
            </a:r>
          </a:p>
          <a:p>
            <a:pPr lvl="1" marL="914400" indent="-457200">
              <a:buSzPct val="100000"/>
              <a:buFont typeface="Arial"/>
              <a:buChar char="•"/>
              <a:defRPr b="1" sz="1800"/>
            </a:pPr>
            <a:r>
              <a:rPr b="0">
                <a:latin typeface="宋体"/>
                <a:ea typeface="宋体"/>
                <a:cs typeface="宋体"/>
                <a:sym typeface="宋体"/>
              </a:rPr>
              <a:t>完成阶段</a:t>
            </a:r>
            <a:r>
              <a:t>---</a:t>
            </a:r>
            <a:r>
              <a:rPr b="0">
                <a:latin typeface="宋体"/>
                <a:ea typeface="宋体"/>
                <a:cs typeface="宋体"/>
                <a:sym typeface="宋体"/>
              </a:rPr>
              <a:t>完成状态</a:t>
            </a:r>
          </a:p>
        </p:txBody>
      </p:sp>
      <p:sp>
        <p:nvSpPr>
          <p:cNvPr id="48" name="3.2.2 作业调度的主要任务"/>
          <p:cNvSpPr txBox="1"/>
          <p:nvPr/>
        </p:nvSpPr>
        <p:spPr>
          <a:xfrm>
            <a:off x="1112519" y="4902200"/>
            <a:ext cx="4104641" cy="5994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2800"/>
            </a:pPr>
            <a:r>
              <a:t>3.2.2 </a:t>
            </a:r>
            <a:r>
              <a:rPr b="0">
                <a:latin typeface="宋体"/>
                <a:ea typeface="宋体"/>
                <a:cs typeface="宋体"/>
                <a:sym typeface="宋体"/>
              </a:rPr>
              <a:t>作业调度的主要任务</a:t>
            </a:r>
          </a:p>
        </p:txBody>
      </p:sp>
      <p:sp>
        <p:nvSpPr>
          <p:cNvPr id="49" name="接纳多少作业…"/>
          <p:cNvSpPr txBox="1"/>
          <p:nvPr/>
        </p:nvSpPr>
        <p:spPr>
          <a:xfrm>
            <a:off x="2042795" y="5478462"/>
            <a:ext cx="1990091" cy="726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457200" indent="-457200">
              <a:buSzPct val="100000"/>
              <a:buAutoNum type="arabicPeriod" startAt="1"/>
              <a:defRPr b="1" sz="1800"/>
            </a:pPr>
            <a:r>
              <a:rPr b="0">
                <a:latin typeface="宋体"/>
                <a:ea typeface="宋体"/>
                <a:cs typeface="宋体"/>
                <a:sym typeface="宋体"/>
              </a:rPr>
              <a:t>接纳多少作业</a:t>
            </a:r>
          </a:p>
          <a:p>
            <a:pPr marL="457200" indent="-457200">
              <a:buSzPct val="100000"/>
              <a:buAutoNum type="arabicPeriod" startAt="1"/>
              <a:defRPr b="1" sz="1800"/>
            </a:pPr>
            <a:r>
              <a:rPr b="0">
                <a:latin typeface="宋体"/>
                <a:ea typeface="宋体"/>
                <a:cs typeface="宋体"/>
                <a:sym typeface="宋体"/>
              </a:rPr>
              <a:t>接纳哪些作业</a:t>
            </a:r>
          </a:p>
        </p:txBody>
      </p:sp>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2. 死锁定理"/>
          <p:cNvSpPr txBox="1"/>
          <p:nvPr/>
        </p:nvSpPr>
        <p:spPr>
          <a:xfrm>
            <a:off x="1020444" y="955675"/>
            <a:ext cx="1310654" cy="4089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800"/>
            </a:pPr>
            <a:r>
              <a:t>2. </a:t>
            </a:r>
            <a:r>
              <a:rPr b="0">
                <a:latin typeface="宋体"/>
                <a:ea typeface="宋体"/>
                <a:cs typeface="宋体"/>
                <a:sym typeface="宋体"/>
              </a:rPr>
              <a:t>死锁定理 </a:t>
            </a:r>
          </a:p>
        </p:txBody>
      </p:sp>
      <p:sp>
        <p:nvSpPr>
          <p:cNvPr id="251" name="图 3-20 资源分配图的简化"/>
          <p:cNvSpPr txBox="1"/>
          <p:nvPr/>
        </p:nvSpPr>
        <p:spPr>
          <a:xfrm>
            <a:off x="3077845" y="5984875"/>
            <a:ext cx="2764741" cy="4089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800"/>
            </a:pPr>
            <a:r>
              <a:rPr>
                <a:latin typeface="宋体"/>
                <a:ea typeface="宋体"/>
                <a:cs typeface="宋体"/>
                <a:sym typeface="宋体"/>
              </a:rPr>
              <a:t>图 </a:t>
            </a:r>
            <a:r>
              <a:t>3-20 </a:t>
            </a:r>
            <a:r>
              <a:rPr>
                <a:latin typeface="宋体"/>
                <a:ea typeface="宋体"/>
                <a:cs typeface="宋体"/>
                <a:sym typeface="宋体"/>
              </a:rPr>
              <a:t>资源分配图的简化 </a:t>
            </a:r>
          </a:p>
        </p:txBody>
      </p:sp>
      <p:pic>
        <p:nvPicPr>
          <p:cNvPr id="252" name="image.pdf" descr="image.pdf"/>
          <p:cNvPicPr>
            <a:picLocks noChangeAspect="1"/>
          </p:cNvPicPr>
          <p:nvPr/>
        </p:nvPicPr>
        <p:blipFill>
          <a:blip r:embed="rId2">
            <a:extLst/>
          </a:blip>
          <a:stretch>
            <a:fillRect/>
          </a:stretch>
        </p:blipFill>
        <p:spPr>
          <a:xfrm>
            <a:off x="0" y="2286000"/>
            <a:ext cx="9144000" cy="3081338"/>
          </a:xfrm>
          <a:prstGeom prst="rect">
            <a:avLst/>
          </a:prstGeom>
          <a:ln w="12700">
            <a:miter lim="400000"/>
          </a:ln>
        </p:spPr>
      </p:pic>
      <p:sp>
        <p:nvSpPr>
          <p:cNvPr id="253" name="椭圆形"/>
          <p:cNvSpPr/>
          <p:nvPr/>
        </p:nvSpPr>
        <p:spPr>
          <a:xfrm>
            <a:off x="5588000" y="3581400"/>
            <a:ext cx="246261" cy="250379"/>
          </a:xfrm>
          <a:prstGeom prst="ellipse">
            <a:avLst/>
          </a:prstGeom>
          <a:solidFill>
            <a:srgbClr val="FFFFFF"/>
          </a:solidFill>
          <a:ln w="12700">
            <a:miter lim="400000"/>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3. 死锁检测中的数据结构"/>
          <p:cNvSpPr txBox="1"/>
          <p:nvPr/>
        </p:nvSpPr>
        <p:spPr>
          <a:xfrm>
            <a:off x="1112519" y="990600"/>
            <a:ext cx="2682254" cy="4089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800"/>
            </a:pPr>
            <a:r>
              <a:t>3. </a:t>
            </a:r>
            <a:r>
              <a:rPr b="0">
                <a:latin typeface="宋体"/>
                <a:ea typeface="宋体"/>
                <a:cs typeface="宋体"/>
                <a:sym typeface="宋体"/>
              </a:rPr>
              <a:t>死锁检测中的数据结构 </a:t>
            </a:r>
          </a:p>
        </p:txBody>
      </p:sp>
      <p:sp>
        <p:nvSpPr>
          <p:cNvPr id="256" name="(1) 可利用资源向量Available，它表示了m类资源中每一类资源的可用数目。…"/>
          <p:cNvSpPr txBox="1"/>
          <p:nvPr/>
        </p:nvSpPr>
        <p:spPr>
          <a:xfrm>
            <a:off x="579119" y="1752600"/>
            <a:ext cx="8138161" cy="309406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50000"/>
              </a:lnSpc>
              <a:spcBef>
                <a:spcPts val="1000"/>
              </a:spcBef>
              <a:defRPr sz="1800"/>
            </a:pPr>
            <a:r>
              <a:t>      (1) </a:t>
            </a:r>
            <a:r>
              <a:rPr>
                <a:latin typeface="宋体"/>
                <a:ea typeface="宋体"/>
                <a:cs typeface="宋体"/>
                <a:sym typeface="宋体"/>
              </a:rPr>
              <a:t>可利用资源向量</a:t>
            </a:r>
            <a:r>
              <a:t>Available</a:t>
            </a:r>
            <a:r>
              <a:rPr>
                <a:latin typeface="宋体"/>
                <a:ea typeface="宋体"/>
                <a:cs typeface="宋体"/>
                <a:sym typeface="宋体"/>
              </a:rPr>
              <a:t>，它表示了</a:t>
            </a:r>
            <a:r>
              <a:rPr i="1"/>
              <a:t>m</a:t>
            </a:r>
            <a:r>
              <a:rPr>
                <a:latin typeface="宋体"/>
                <a:ea typeface="宋体"/>
                <a:cs typeface="宋体"/>
                <a:sym typeface="宋体"/>
              </a:rPr>
              <a:t>类资源中每一类资源的可用数目。</a:t>
            </a:r>
            <a:r>
              <a:t></a:t>
            </a:r>
          </a:p>
          <a:p>
            <a:pPr algn="just">
              <a:lnSpc>
                <a:spcPct val="150000"/>
              </a:lnSpc>
              <a:spcBef>
                <a:spcPts val="1000"/>
              </a:spcBef>
              <a:defRPr sz="1800"/>
            </a:pPr>
            <a:r>
              <a:t>       </a:t>
            </a:r>
            <a:r>
              <a:t>(2) </a:t>
            </a:r>
            <a:r>
              <a:rPr>
                <a:latin typeface="宋体"/>
                <a:ea typeface="宋体"/>
                <a:cs typeface="宋体"/>
                <a:sym typeface="宋体"/>
              </a:rPr>
              <a:t>把不占用资源的进程</a:t>
            </a:r>
            <a:r>
              <a:t>(</a:t>
            </a:r>
            <a:r>
              <a:rPr>
                <a:latin typeface="宋体"/>
                <a:ea typeface="宋体"/>
                <a:cs typeface="宋体"/>
                <a:sym typeface="宋体"/>
              </a:rPr>
              <a:t>向量</a:t>
            </a:r>
            <a:r>
              <a:t>Allocation∶=0)</a:t>
            </a:r>
            <a:r>
              <a:rPr>
                <a:latin typeface="宋体"/>
                <a:ea typeface="宋体"/>
                <a:cs typeface="宋体"/>
                <a:sym typeface="宋体"/>
              </a:rPr>
              <a:t>记入</a:t>
            </a:r>
            <a:r>
              <a:t>L</a:t>
            </a:r>
            <a:r>
              <a:rPr>
                <a:latin typeface="宋体"/>
                <a:ea typeface="宋体"/>
                <a:cs typeface="宋体"/>
                <a:sym typeface="宋体"/>
              </a:rPr>
              <a:t>表中， 即</a:t>
            </a:r>
            <a:r>
              <a:t>L</a:t>
            </a:r>
            <a:r>
              <a:rPr baseline="-25000"/>
              <a:t>i</a:t>
            </a:r>
            <a:r>
              <a:t>∪L</a:t>
            </a:r>
            <a:r>
              <a:rPr>
                <a:latin typeface="宋体"/>
                <a:ea typeface="宋体"/>
                <a:cs typeface="宋体"/>
                <a:sym typeface="宋体"/>
              </a:rPr>
              <a:t>。</a:t>
            </a:r>
            <a:r>
              <a:t></a:t>
            </a:r>
          </a:p>
          <a:p>
            <a:pPr algn="just">
              <a:lnSpc>
                <a:spcPct val="150000"/>
              </a:lnSpc>
              <a:spcBef>
                <a:spcPts val="1000"/>
              </a:spcBef>
              <a:defRPr sz="1800"/>
            </a:pPr>
            <a:r>
              <a:t>       </a:t>
            </a:r>
            <a:r>
              <a:t>(3) </a:t>
            </a:r>
            <a:r>
              <a:rPr>
                <a:latin typeface="宋体"/>
                <a:ea typeface="宋体"/>
                <a:cs typeface="宋体"/>
                <a:sym typeface="宋体"/>
              </a:rPr>
              <a:t>从进程集合中找到一个</a:t>
            </a:r>
            <a:r>
              <a:t>Request</a:t>
            </a:r>
            <a:r>
              <a:rPr baseline="-25000"/>
              <a:t>i</a:t>
            </a:r>
            <a:r>
              <a:t>≤Work</a:t>
            </a:r>
            <a:r>
              <a:rPr>
                <a:latin typeface="宋体"/>
                <a:ea typeface="宋体"/>
                <a:cs typeface="宋体"/>
                <a:sym typeface="宋体"/>
              </a:rPr>
              <a:t>的进程，做如下处理：</a:t>
            </a:r>
            <a:r>
              <a:t>① </a:t>
            </a:r>
            <a:r>
              <a:rPr>
                <a:latin typeface="宋体"/>
                <a:ea typeface="宋体"/>
                <a:cs typeface="宋体"/>
                <a:sym typeface="宋体"/>
              </a:rPr>
              <a:t>将其资源分配图简化，释放出资源，增加工作向量</a:t>
            </a:r>
            <a:r>
              <a:t>Work∶=Work+Allocation</a:t>
            </a:r>
            <a:r>
              <a:rPr baseline="-25000"/>
              <a:t>i</a:t>
            </a:r>
            <a:r>
              <a:rPr>
                <a:latin typeface="宋体"/>
                <a:ea typeface="宋体"/>
                <a:cs typeface="宋体"/>
                <a:sym typeface="宋体"/>
              </a:rPr>
              <a:t>。 </a:t>
            </a:r>
            <a:r>
              <a:t>② </a:t>
            </a:r>
            <a:r>
              <a:rPr>
                <a:latin typeface="宋体"/>
                <a:ea typeface="宋体"/>
                <a:cs typeface="宋体"/>
                <a:sym typeface="宋体"/>
              </a:rPr>
              <a:t>将它记入</a:t>
            </a:r>
            <a:r>
              <a:t>L</a:t>
            </a:r>
            <a:r>
              <a:rPr>
                <a:latin typeface="宋体"/>
                <a:ea typeface="宋体"/>
                <a:cs typeface="宋体"/>
                <a:sym typeface="宋体"/>
              </a:rPr>
              <a:t>表中。 </a:t>
            </a:r>
          </a:p>
        </p:txBody>
      </p:sp>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4) 若不能把所有进程都记入L表中， 便表明系统状态S的资源分配图是不可完全简化的。 因此，该系统状态将发生死锁。"/>
          <p:cNvSpPr txBox="1"/>
          <p:nvPr/>
        </p:nvSpPr>
        <p:spPr>
          <a:xfrm>
            <a:off x="502919" y="609600"/>
            <a:ext cx="8214361" cy="83140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30000"/>
              </a:lnSpc>
              <a:spcBef>
                <a:spcPts val="1000"/>
              </a:spcBef>
              <a:defRPr sz="1800"/>
            </a:pPr>
            <a:r>
              <a:t>        (4) </a:t>
            </a:r>
            <a:r>
              <a:rPr>
                <a:latin typeface="宋体"/>
                <a:ea typeface="宋体"/>
                <a:cs typeface="宋体"/>
                <a:sym typeface="宋体"/>
              </a:rPr>
              <a:t>若不能把所有进程都记入</a:t>
            </a:r>
            <a:r>
              <a:t>L</a:t>
            </a:r>
            <a:r>
              <a:rPr>
                <a:latin typeface="宋体"/>
                <a:ea typeface="宋体"/>
                <a:cs typeface="宋体"/>
                <a:sym typeface="宋体"/>
              </a:rPr>
              <a:t>表中， 便表明系统状态</a:t>
            </a:r>
            <a:r>
              <a:t>S</a:t>
            </a:r>
            <a:r>
              <a:rPr>
                <a:latin typeface="宋体"/>
                <a:ea typeface="宋体"/>
                <a:cs typeface="宋体"/>
                <a:sym typeface="宋体"/>
              </a:rPr>
              <a:t>的资源分配图是不可完全简化的。 因此，该系统状态将发生死锁。 </a:t>
            </a:r>
          </a:p>
        </p:txBody>
      </p:sp>
      <p:sp>
        <p:nvSpPr>
          <p:cNvPr id="259" name="Work ∶=Available;…"/>
          <p:cNvSpPr txBox="1"/>
          <p:nvPr/>
        </p:nvSpPr>
        <p:spPr>
          <a:xfrm>
            <a:off x="1417319" y="1524000"/>
            <a:ext cx="4885245" cy="520594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nSpc>
                <a:spcPct val="150000"/>
              </a:lnSpc>
              <a:defRPr sz="2000"/>
            </a:pPr>
            <a:r>
              <a:t>Work ∶=Available; </a:t>
            </a:r>
          </a:p>
          <a:p>
            <a:pPr>
              <a:lnSpc>
                <a:spcPct val="150000"/>
              </a:lnSpc>
              <a:defRPr sz="2000"/>
            </a:pPr>
            <a:r>
              <a:t>    L∶={L</a:t>
            </a:r>
            <a:r>
              <a:rPr baseline="-25000"/>
              <a:t>i</a:t>
            </a:r>
            <a:r>
              <a:t>|Allocation</a:t>
            </a:r>
            <a:r>
              <a:rPr baseline="-25000"/>
              <a:t>i</a:t>
            </a:r>
            <a:r>
              <a:t>=0∩Request</a:t>
            </a:r>
            <a:r>
              <a:rPr baseline="-25000"/>
              <a:t>i</a:t>
            </a:r>
            <a:r>
              <a:t>=0}</a:t>
            </a:r>
          </a:p>
          <a:p>
            <a:pPr>
              <a:lnSpc>
                <a:spcPct val="150000"/>
              </a:lnSpc>
              <a:defRPr sz="2000"/>
            </a:pPr>
            <a:r>
              <a:t>   for all L</a:t>
            </a:r>
            <a:r>
              <a:rPr baseline="-25000"/>
              <a:t>i </a:t>
            </a:r>
            <a:r>
              <a:t>   L do</a:t>
            </a:r>
          </a:p>
          <a:p>
            <a:pPr>
              <a:lnSpc>
                <a:spcPct val="150000"/>
              </a:lnSpc>
              <a:defRPr sz="2000"/>
            </a:pPr>
            <a:r>
              <a:t>      begin</a:t>
            </a:r>
          </a:p>
          <a:p>
            <a:pPr>
              <a:lnSpc>
                <a:spcPct val="150000"/>
              </a:lnSpc>
              <a:defRPr sz="2000"/>
            </a:pPr>
            <a:r>
              <a:t>           for all Request</a:t>
            </a:r>
            <a:r>
              <a:rPr baseline="-25000"/>
              <a:t>i</a:t>
            </a:r>
            <a:r>
              <a:t>≤Work do</a:t>
            </a:r>
          </a:p>
          <a:p>
            <a:pPr>
              <a:lnSpc>
                <a:spcPct val="150000"/>
              </a:lnSpc>
              <a:defRPr sz="2000"/>
            </a:pPr>
            <a:r>
              <a:t>               begin</a:t>
            </a:r>
          </a:p>
          <a:p>
            <a:pPr>
              <a:lnSpc>
                <a:spcPct val="150000"/>
              </a:lnSpc>
              <a:defRPr sz="2000"/>
            </a:pPr>
            <a:r>
              <a:t>                  Work∶=Work+Allocation</a:t>
            </a:r>
            <a:r>
              <a:rPr baseline="-25000"/>
              <a:t>i</a:t>
            </a:r>
            <a:r>
              <a:t>;</a:t>
            </a:r>
          </a:p>
          <a:p>
            <a:pPr>
              <a:lnSpc>
                <a:spcPct val="150000"/>
              </a:lnSpc>
              <a:defRPr sz="2000"/>
            </a:pPr>
            <a:r>
              <a:t>                L</a:t>
            </a:r>
            <a:r>
              <a:rPr baseline="-25000"/>
              <a:t>i</a:t>
            </a:r>
            <a:r>
              <a:t>∪L;</a:t>
            </a:r>
          </a:p>
          <a:p>
            <a:pPr>
              <a:lnSpc>
                <a:spcPct val="150000"/>
              </a:lnSpc>
              <a:defRPr sz="2000"/>
            </a:pPr>
            <a:r>
              <a:t>             end</a:t>
            </a:r>
          </a:p>
          <a:p>
            <a:pPr>
              <a:lnSpc>
                <a:spcPct val="150000"/>
              </a:lnSpc>
              <a:defRPr sz="2000"/>
            </a:pPr>
            <a:r>
              <a:t>          end</a:t>
            </a:r>
          </a:p>
          <a:p>
            <a:pPr>
              <a:lnSpc>
                <a:spcPct val="150000"/>
              </a:lnSpc>
              <a:defRPr sz="2000"/>
            </a:pPr>
            <a:r>
              <a:t>     deadlock∶  =   (L={p</a:t>
            </a:r>
            <a:r>
              <a:rPr baseline="-25000"/>
              <a:t>1</a:t>
            </a:r>
            <a:r>
              <a:t>, p</a:t>
            </a:r>
            <a:r>
              <a:rPr baseline="-25000"/>
              <a:t>2</a:t>
            </a:r>
            <a:r>
              <a:t>, …, p</a:t>
            </a:r>
            <a:r>
              <a:rPr baseline="-25000"/>
              <a:t>n</a:t>
            </a:r>
            <a:r>
              <a:t>}); </a:t>
            </a:r>
          </a:p>
        </p:txBody>
      </p:sp>
      <p:pic>
        <p:nvPicPr>
          <p:cNvPr id="260" name="image.pdf" descr="image.pdf"/>
          <p:cNvPicPr>
            <a:picLocks noChangeAspect="1"/>
          </p:cNvPicPr>
          <p:nvPr/>
        </p:nvPicPr>
        <p:blipFill>
          <a:blip r:embed="rId2">
            <a:extLst/>
          </a:blip>
          <a:stretch>
            <a:fillRect/>
          </a:stretch>
        </p:blipFill>
        <p:spPr>
          <a:xfrm>
            <a:off x="2562225" y="2557462"/>
            <a:ext cx="381000" cy="4572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3.8.2  死锁的解除"/>
          <p:cNvSpPr txBox="1"/>
          <p:nvPr/>
        </p:nvSpPr>
        <p:spPr>
          <a:xfrm>
            <a:off x="1417319" y="808037"/>
            <a:ext cx="2869939" cy="59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2800"/>
            </a:pPr>
            <a:r>
              <a:t>3.8.2  </a:t>
            </a:r>
            <a:r>
              <a:rPr b="0">
                <a:latin typeface="宋体"/>
                <a:ea typeface="宋体"/>
                <a:cs typeface="宋体"/>
                <a:sym typeface="宋体"/>
              </a:rPr>
              <a:t>死锁的解除 </a:t>
            </a:r>
          </a:p>
        </p:txBody>
      </p:sp>
      <p:sp>
        <p:nvSpPr>
          <p:cNvPr id="263" name="剥夺资源。…"/>
          <p:cNvSpPr txBox="1"/>
          <p:nvPr/>
        </p:nvSpPr>
        <p:spPr>
          <a:xfrm>
            <a:off x="1493519" y="1676400"/>
            <a:ext cx="1761491" cy="9931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457200" indent="-457200">
              <a:buSzPct val="100000"/>
              <a:buAutoNum type="arabicParenBoth" startAt="1"/>
              <a:defRPr sz="1800"/>
            </a:pPr>
            <a:r>
              <a:rPr>
                <a:latin typeface="宋体"/>
                <a:ea typeface="宋体"/>
                <a:cs typeface="宋体"/>
                <a:sym typeface="宋体"/>
              </a:rPr>
              <a:t>剥夺资源。</a:t>
            </a:r>
          </a:p>
          <a:p>
            <a:pPr marL="457200" indent="-457200">
              <a:defRPr sz="1800"/>
            </a:pPr>
            <a:r>
              <a:t> </a:t>
            </a:r>
          </a:p>
          <a:p>
            <a:pPr marL="457200" indent="-457200">
              <a:defRPr sz="1800"/>
            </a:pPr>
            <a:r>
              <a:t>(2) </a:t>
            </a:r>
            <a:r>
              <a:rPr>
                <a:latin typeface="宋体"/>
                <a:ea typeface="宋体"/>
                <a:cs typeface="宋体"/>
                <a:sym typeface="宋体"/>
              </a:rPr>
              <a:t>撤消进程。 </a:t>
            </a:r>
          </a:p>
        </p:txBody>
      </p:sp>
      <p:sp>
        <p:nvSpPr>
          <p:cNvPr id="264" name="为把系统从死锁状态中解脱出来，所花费的代价可表示为：…"/>
          <p:cNvSpPr txBox="1"/>
          <p:nvPr/>
        </p:nvSpPr>
        <p:spPr>
          <a:xfrm>
            <a:off x="883919" y="3276600"/>
            <a:ext cx="7528561" cy="99911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45000"/>
              </a:lnSpc>
              <a:spcBef>
                <a:spcPts val="1000"/>
              </a:spcBef>
              <a:defRPr sz="1800"/>
            </a:pPr>
            <a:r>
              <a:t>        </a:t>
            </a:r>
            <a:r>
              <a:rPr>
                <a:latin typeface="宋体"/>
                <a:ea typeface="宋体"/>
                <a:cs typeface="宋体"/>
                <a:sym typeface="宋体"/>
              </a:rPr>
              <a:t>为把系统从死锁状态中解脱出来，所花费的代价可表示为：</a:t>
            </a:r>
          </a:p>
          <a:p>
            <a:pPr>
              <a:lnSpc>
                <a:spcPct val="145000"/>
              </a:lnSpc>
              <a:spcBef>
                <a:spcPts val="1000"/>
              </a:spcBef>
              <a:defRPr sz="1800"/>
            </a:pPr>
            <a:r>
              <a:t>         </a:t>
            </a:r>
            <a:r>
              <a:t>R(S)</a:t>
            </a:r>
            <a:r>
              <a:rPr baseline="-25000"/>
              <a:t>min</a:t>
            </a:r>
            <a:r>
              <a:t>=min{C</a:t>
            </a:r>
            <a:r>
              <a:rPr baseline="-25000"/>
              <a:t>ui</a:t>
            </a:r>
            <a:r>
              <a:t>}+min{C</a:t>
            </a:r>
            <a:r>
              <a:rPr baseline="-25000"/>
              <a:t>uj</a:t>
            </a:r>
            <a:r>
              <a:t>}+min{C</a:t>
            </a:r>
            <a:r>
              <a:rPr baseline="-25000"/>
              <a:t>uk</a:t>
            </a:r>
            <a:r>
              <a:t>}+… </a:t>
            </a:r>
          </a:p>
        </p:txBody>
      </p:sp>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图 3-21 付出代价最小的死锁解除方法"/>
          <p:cNvSpPr txBox="1"/>
          <p:nvPr/>
        </p:nvSpPr>
        <p:spPr>
          <a:xfrm>
            <a:off x="2179320" y="6096000"/>
            <a:ext cx="3907741" cy="4089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800"/>
            </a:pPr>
            <a:r>
              <a:rPr>
                <a:latin typeface="宋体"/>
                <a:ea typeface="宋体"/>
                <a:cs typeface="宋体"/>
                <a:sym typeface="宋体"/>
              </a:rPr>
              <a:t>图 </a:t>
            </a:r>
            <a:r>
              <a:t>3-21 </a:t>
            </a:r>
            <a:r>
              <a:rPr>
                <a:latin typeface="宋体"/>
                <a:ea typeface="宋体"/>
                <a:cs typeface="宋体"/>
                <a:sym typeface="宋体"/>
              </a:rPr>
              <a:t>付出代价最小的死锁解除方法 </a:t>
            </a:r>
          </a:p>
        </p:txBody>
      </p:sp>
      <p:pic>
        <p:nvPicPr>
          <p:cNvPr id="267" name="image.pdf" descr="image.pdf"/>
          <p:cNvPicPr>
            <a:picLocks noChangeAspect="1"/>
          </p:cNvPicPr>
          <p:nvPr/>
        </p:nvPicPr>
        <p:blipFill>
          <a:blip r:embed="rId2">
            <a:extLst/>
          </a:blip>
          <a:stretch>
            <a:fillRect/>
          </a:stretch>
        </p:blipFill>
        <p:spPr>
          <a:xfrm>
            <a:off x="0" y="1143000"/>
            <a:ext cx="9144000" cy="440372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小结"/>
          <p:cNvSpPr txBox="1"/>
          <p:nvPr/>
        </p:nvSpPr>
        <p:spPr>
          <a:xfrm>
            <a:off x="1260157" y="857250"/>
            <a:ext cx="561341" cy="4089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800">
                <a:latin typeface="宋体"/>
                <a:ea typeface="宋体"/>
                <a:cs typeface="宋体"/>
                <a:sym typeface="宋体"/>
              </a:defRPr>
            </a:lvl1pPr>
          </a:lstStyle>
          <a:p>
            <a:pPr>
              <a:defRPr>
                <a:latin typeface="Times New Roman"/>
                <a:ea typeface="Times New Roman"/>
                <a:cs typeface="Times New Roman"/>
                <a:sym typeface="Times New Roman"/>
              </a:defRPr>
            </a:pPr>
            <a:r>
              <a:rPr>
                <a:latin typeface="宋体"/>
                <a:ea typeface="宋体"/>
                <a:cs typeface="宋体"/>
                <a:sym typeface="宋体"/>
              </a:rPr>
              <a:t>小结</a:t>
            </a:r>
          </a:p>
        </p:txBody>
      </p:sp>
      <p:grpSp>
        <p:nvGrpSpPr>
          <p:cNvPr id="272" name="成组"/>
          <p:cNvGrpSpPr/>
          <p:nvPr/>
        </p:nvGrpSpPr>
        <p:grpSpPr>
          <a:xfrm>
            <a:off x="714375" y="2357437"/>
            <a:ext cx="985838" cy="2428876"/>
            <a:chOff x="0" y="0"/>
            <a:chExt cx="985837" cy="2428875"/>
          </a:xfrm>
        </p:grpSpPr>
        <p:sp>
          <p:nvSpPr>
            <p:cNvPr id="270" name="椭圆形"/>
            <p:cNvSpPr/>
            <p:nvPr/>
          </p:nvSpPr>
          <p:spPr>
            <a:xfrm>
              <a:off x="0" y="0"/>
              <a:ext cx="985838" cy="2428875"/>
            </a:xfrm>
            <a:prstGeom prst="ellipse">
              <a:avLst/>
            </a:prstGeom>
            <a:solidFill>
              <a:schemeClr val="accent1"/>
            </a:solidFill>
            <a:ln w="9525" cap="flat">
              <a:solidFill>
                <a:srgbClr val="000000"/>
              </a:solidFill>
              <a:prstDash val="solid"/>
              <a:round/>
            </a:ln>
            <a:effectLst/>
          </p:spPr>
          <p:txBody>
            <a:bodyPr wrap="square" lIns="45719" tIns="45719" rIns="45719" bIns="45719" numCol="1" anchor="t">
              <a:noAutofit/>
            </a:bodyPr>
            <a:lstStyle/>
            <a:p>
              <a:pPr algn="ctr">
                <a:defRPr sz="1800"/>
              </a:pPr>
            </a:p>
          </p:txBody>
        </p:sp>
        <p:sp>
          <p:nvSpPr>
            <p:cNvPr id="271" name="处理机调度"/>
            <p:cNvSpPr txBox="1"/>
            <p:nvPr/>
          </p:nvSpPr>
          <p:spPr>
            <a:xfrm>
              <a:off x="190081" y="355672"/>
              <a:ext cx="605676" cy="1043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800">
                  <a:latin typeface="宋体"/>
                  <a:ea typeface="宋体"/>
                  <a:cs typeface="宋体"/>
                  <a:sym typeface="宋体"/>
                </a:defRPr>
              </a:lvl1pPr>
            </a:lstStyle>
            <a:p>
              <a:pPr>
                <a:defRPr>
                  <a:latin typeface="Times New Roman"/>
                  <a:ea typeface="Times New Roman"/>
                  <a:cs typeface="Times New Roman"/>
                  <a:sym typeface="Times New Roman"/>
                </a:defRPr>
              </a:pPr>
              <a:r>
                <a:rPr>
                  <a:latin typeface="宋体"/>
                  <a:ea typeface="宋体"/>
                  <a:cs typeface="宋体"/>
                  <a:sym typeface="宋体"/>
                </a:rPr>
                <a:t>处理机调度</a:t>
              </a:r>
            </a:p>
          </p:txBody>
        </p:sp>
      </p:grpSp>
      <p:grpSp>
        <p:nvGrpSpPr>
          <p:cNvPr id="275" name="成组"/>
          <p:cNvGrpSpPr/>
          <p:nvPr/>
        </p:nvGrpSpPr>
        <p:grpSpPr>
          <a:xfrm>
            <a:off x="2571750" y="3714750"/>
            <a:ext cx="985838" cy="1857375"/>
            <a:chOff x="0" y="0"/>
            <a:chExt cx="985837" cy="1857375"/>
          </a:xfrm>
        </p:grpSpPr>
        <p:sp>
          <p:nvSpPr>
            <p:cNvPr id="273" name="椭圆形"/>
            <p:cNvSpPr/>
            <p:nvPr/>
          </p:nvSpPr>
          <p:spPr>
            <a:xfrm>
              <a:off x="0" y="0"/>
              <a:ext cx="985838" cy="1857375"/>
            </a:xfrm>
            <a:prstGeom prst="ellipse">
              <a:avLst/>
            </a:prstGeom>
            <a:solidFill>
              <a:schemeClr val="accent1"/>
            </a:solidFill>
            <a:ln w="9525" cap="flat">
              <a:solidFill>
                <a:srgbClr val="000000"/>
              </a:solidFill>
              <a:prstDash val="solid"/>
              <a:round/>
            </a:ln>
            <a:effectLst/>
          </p:spPr>
          <p:txBody>
            <a:bodyPr wrap="square" lIns="45719" tIns="45719" rIns="45719" bIns="45719" numCol="1" anchor="t">
              <a:noAutofit/>
            </a:bodyPr>
            <a:lstStyle/>
            <a:p>
              <a:pPr algn="ctr">
                <a:defRPr sz="1800"/>
              </a:pPr>
            </a:p>
          </p:txBody>
        </p:sp>
        <p:sp>
          <p:nvSpPr>
            <p:cNvPr id="274" name="进程调度"/>
            <p:cNvSpPr txBox="1"/>
            <p:nvPr/>
          </p:nvSpPr>
          <p:spPr>
            <a:xfrm>
              <a:off x="190081" y="271985"/>
              <a:ext cx="605676" cy="726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800">
                  <a:latin typeface="宋体"/>
                  <a:ea typeface="宋体"/>
                  <a:cs typeface="宋体"/>
                  <a:sym typeface="宋体"/>
                </a:defRPr>
              </a:lvl1pPr>
            </a:lstStyle>
            <a:p>
              <a:pPr>
                <a:defRPr>
                  <a:latin typeface="Times New Roman"/>
                  <a:ea typeface="Times New Roman"/>
                  <a:cs typeface="Times New Roman"/>
                  <a:sym typeface="Times New Roman"/>
                </a:defRPr>
              </a:pPr>
              <a:r>
                <a:rPr>
                  <a:latin typeface="宋体"/>
                  <a:ea typeface="宋体"/>
                  <a:cs typeface="宋体"/>
                  <a:sym typeface="宋体"/>
                </a:rPr>
                <a:t>进程调度</a:t>
              </a:r>
            </a:p>
          </p:txBody>
        </p:sp>
      </p:grpSp>
      <p:grpSp>
        <p:nvGrpSpPr>
          <p:cNvPr id="278" name="成组"/>
          <p:cNvGrpSpPr/>
          <p:nvPr/>
        </p:nvGrpSpPr>
        <p:grpSpPr>
          <a:xfrm>
            <a:off x="2571750" y="1571625"/>
            <a:ext cx="985838" cy="1790700"/>
            <a:chOff x="0" y="0"/>
            <a:chExt cx="985837" cy="1790700"/>
          </a:xfrm>
        </p:grpSpPr>
        <p:sp>
          <p:nvSpPr>
            <p:cNvPr id="276" name="椭圆形"/>
            <p:cNvSpPr/>
            <p:nvPr/>
          </p:nvSpPr>
          <p:spPr>
            <a:xfrm>
              <a:off x="0" y="0"/>
              <a:ext cx="985838" cy="1790700"/>
            </a:xfrm>
            <a:prstGeom prst="ellipse">
              <a:avLst/>
            </a:prstGeom>
            <a:solidFill>
              <a:schemeClr val="accent1"/>
            </a:solidFill>
            <a:ln w="9525" cap="flat">
              <a:solidFill>
                <a:srgbClr val="000000"/>
              </a:solidFill>
              <a:prstDash val="solid"/>
              <a:round/>
            </a:ln>
            <a:effectLst/>
          </p:spPr>
          <p:txBody>
            <a:bodyPr wrap="square" lIns="45719" tIns="45719" rIns="45719" bIns="45719" numCol="1" anchor="t">
              <a:noAutofit/>
            </a:bodyPr>
            <a:lstStyle/>
            <a:p>
              <a:pPr algn="ctr">
                <a:defRPr sz="1800"/>
              </a:pPr>
            </a:p>
          </p:txBody>
        </p:sp>
        <p:sp>
          <p:nvSpPr>
            <p:cNvPr id="277" name="作业调度"/>
            <p:cNvSpPr txBox="1"/>
            <p:nvPr/>
          </p:nvSpPr>
          <p:spPr>
            <a:xfrm>
              <a:off x="190081" y="262221"/>
              <a:ext cx="605676" cy="726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800">
                  <a:latin typeface="宋体"/>
                  <a:ea typeface="宋体"/>
                  <a:cs typeface="宋体"/>
                  <a:sym typeface="宋体"/>
                </a:defRPr>
              </a:lvl1pPr>
            </a:lstStyle>
            <a:p>
              <a:pPr>
                <a:defRPr>
                  <a:latin typeface="Times New Roman"/>
                  <a:ea typeface="Times New Roman"/>
                  <a:cs typeface="Times New Roman"/>
                  <a:sym typeface="Times New Roman"/>
                </a:defRPr>
              </a:pPr>
              <a:r>
                <a:rPr>
                  <a:latin typeface="宋体"/>
                  <a:ea typeface="宋体"/>
                  <a:cs typeface="宋体"/>
                  <a:sym typeface="宋体"/>
                </a:rPr>
                <a:t>作业调度</a:t>
              </a:r>
            </a:p>
          </p:txBody>
        </p:sp>
      </p:grpSp>
      <p:grpSp>
        <p:nvGrpSpPr>
          <p:cNvPr id="281" name="成组"/>
          <p:cNvGrpSpPr/>
          <p:nvPr/>
        </p:nvGrpSpPr>
        <p:grpSpPr>
          <a:xfrm>
            <a:off x="4572000" y="4000500"/>
            <a:ext cx="985838" cy="1357313"/>
            <a:chOff x="0" y="0"/>
            <a:chExt cx="985837" cy="1357312"/>
          </a:xfrm>
        </p:grpSpPr>
        <p:sp>
          <p:nvSpPr>
            <p:cNvPr id="279" name="椭圆形"/>
            <p:cNvSpPr/>
            <p:nvPr/>
          </p:nvSpPr>
          <p:spPr>
            <a:xfrm>
              <a:off x="0" y="0"/>
              <a:ext cx="985838" cy="1357313"/>
            </a:xfrm>
            <a:prstGeom prst="ellipse">
              <a:avLst/>
            </a:prstGeom>
            <a:solidFill>
              <a:schemeClr val="accent1"/>
            </a:solidFill>
            <a:ln w="9525" cap="flat">
              <a:solidFill>
                <a:srgbClr val="000000"/>
              </a:solidFill>
              <a:prstDash val="solid"/>
              <a:round/>
            </a:ln>
            <a:effectLst/>
          </p:spPr>
          <p:txBody>
            <a:bodyPr wrap="square" lIns="45719" tIns="45719" rIns="45719" bIns="45719" numCol="1" anchor="t">
              <a:noAutofit/>
            </a:bodyPr>
            <a:lstStyle/>
            <a:p>
              <a:pPr algn="ctr">
                <a:defRPr sz="1800"/>
              </a:pPr>
            </a:p>
          </p:txBody>
        </p:sp>
        <p:sp>
          <p:nvSpPr>
            <p:cNvPr id="280" name="死锁"/>
            <p:cNvSpPr txBox="1"/>
            <p:nvPr/>
          </p:nvSpPr>
          <p:spPr>
            <a:xfrm>
              <a:off x="190081" y="198758"/>
              <a:ext cx="605676"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800">
                  <a:latin typeface="宋体"/>
                  <a:ea typeface="宋体"/>
                  <a:cs typeface="宋体"/>
                  <a:sym typeface="宋体"/>
                </a:defRPr>
              </a:lvl1pPr>
            </a:lstStyle>
            <a:p>
              <a:pPr>
                <a:defRPr>
                  <a:latin typeface="Times New Roman"/>
                  <a:ea typeface="Times New Roman"/>
                  <a:cs typeface="Times New Roman"/>
                  <a:sym typeface="Times New Roman"/>
                </a:defRPr>
              </a:pPr>
              <a:r>
                <a:rPr>
                  <a:latin typeface="宋体"/>
                  <a:ea typeface="宋体"/>
                  <a:cs typeface="宋体"/>
                  <a:sym typeface="宋体"/>
                </a:rPr>
                <a:t>死锁</a:t>
              </a:r>
            </a:p>
          </p:txBody>
        </p:sp>
      </p:grpSp>
      <p:sp>
        <p:nvSpPr>
          <p:cNvPr id="282" name="形状"/>
          <p:cNvSpPr/>
          <p:nvPr/>
        </p:nvSpPr>
        <p:spPr>
          <a:xfrm rot="3451128">
            <a:off x="1899443" y="1970881"/>
            <a:ext cx="357189" cy="1143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375"/>
                </a:moveTo>
                <a:lnTo>
                  <a:pt x="5400" y="3375"/>
                </a:lnTo>
                <a:lnTo>
                  <a:pt x="5400" y="21600"/>
                </a:lnTo>
                <a:lnTo>
                  <a:pt x="16200" y="21600"/>
                </a:lnTo>
                <a:lnTo>
                  <a:pt x="16200" y="3375"/>
                </a:lnTo>
                <a:lnTo>
                  <a:pt x="21600" y="3375"/>
                </a:lnTo>
                <a:lnTo>
                  <a:pt x="10800" y="0"/>
                </a:lnTo>
                <a:close/>
              </a:path>
            </a:pathLst>
          </a:custGeom>
          <a:solidFill>
            <a:schemeClr val="accent1"/>
          </a:solidFill>
          <a:ln>
            <a:solidFill>
              <a:srgbClr val="000000"/>
            </a:solidFill>
          </a:ln>
        </p:spPr>
        <p:txBody>
          <a:bodyPr lIns="45719" rIns="45719"/>
          <a:lstStyle/>
          <a:p>
            <a:pPr>
              <a:defRPr sz="1800"/>
            </a:pPr>
          </a:p>
        </p:txBody>
      </p:sp>
      <p:sp>
        <p:nvSpPr>
          <p:cNvPr id="283" name="形状"/>
          <p:cNvSpPr/>
          <p:nvPr/>
        </p:nvSpPr>
        <p:spPr>
          <a:xfrm flipV="1" rot="18148872">
            <a:off x="1899443" y="4042568"/>
            <a:ext cx="357189" cy="1143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375"/>
                </a:moveTo>
                <a:lnTo>
                  <a:pt x="5400" y="3375"/>
                </a:lnTo>
                <a:lnTo>
                  <a:pt x="5400" y="21600"/>
                </a:lnTo>
                <a:lnTo>
                  <a:pt x="16200" y="21600"/>
                </a:lnTo>
                <a:lnTo>
                  <a:pt x="16200" y="3375"/>
                </a:lnTo>
                <a:lnTo>
                  <a:pt x="21600" y="3375"/>
                </a:lnTo>
                <a:lnTo>
                  <a:pt x="10800" y="0"/>
                </a:lnTo>
                <a:close/>
              </a:path>
            </a:pathLst>
          </a:custGeom>
          <a:solidFill>
            <a:schemeClr val="accent1"/>
          </a:solidFill>
          <a:ln>
            <a:solidFill>
              <a:srgbClr val="000000"/>
            </a:solidFill>
          </a:ln>
        </p:spPr>
        <p:txBody>
          <a:bodyPr lIns="45719" rIns="45719"/>
          <a:lstStyle/>
          <a:p>
            <a:pPr>
              <a:defRPr sz="1800"/>
            </a:pPr>
          </a:p>
        </p:txBody>
      </p:sp>
      <p:sp>
        <p:nvSpPr>
          <p:cNvPr id="284" name="形状"/>
          <p:cNvSpPr/>
          <p:nvPr/>
        </p:nvSpPr>
        <p:spPr>
          <a:xfrm rot="5400000">
            <a:off x="3921125" y="4206875"/>
            <a:ext cx="323850" cy="977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583"/>
                </a:moveTo>
                <a:lnTo>
                  <a:pt x="5400" y="3583"/>
                </a:lnTo>
                <a:lnTo>
                  <a:pt x="5400" y="21600"/>
                </a:lnTo>
                <a:lnTo>
                  <a:pt x="16200" y="21600"/>
                </a:lnTo>
                <a:lnTo>
                  <a:pt x="16200" y="3583"/>
                </a:lnTo>
                <a:lnTo>
                  <a:pt x="21600" y="3583"/>
                </a:lnTo>
                <a:lnTo>
                  <a:pt x="10800" y="0"/>
                </a:lnTo>
                <a:close/>
              </a:path>
            </a:pathLst>
          </a:custGeom>
          <a:solidFill>
            <a:schemeClr val="accent1"/>
          </a:solidFill>
          <a:ln>
            <a:solidFill>
              <a:srgbClr val="000000"/>
            </a:solidFill>
          </a:ln>
        </p:spPr>
        <p:txBody>
          <a:bodyPr lIns="45719" rIns="45719"/>
          <a:lstStyle/>
          <a:p>
            <a:pPr>
              <a:defRPr sz="1800"/>
            </a:pPr>
          </a:p>
        </p:txBody>
      </p:sp>
      <p:grpSp>
        <p:nvGrpSpPr>
          <p:cNvPr id="287" name="成组"/>
          <p:cNvGrpSpPr/>
          <p:nvPr/>
        </p:nvGrpSpPr>
        <p:grpSpPr>
          <a:xfrm>
            <a:off x="3729037" y="1571625"/>
            <a:ext cx="985838" cy="1857375"/>
            <a:chOff x="0" y="0"/>
            <a:chExt cx="985837" cy="1857375"/>
          </a:xfrm>
        </p:grpSpPr>
        <p:sp>
          <p:nvSpPr>
            <p:cNvPr id="285" name="椭圆形"/>
            <p:cNvSpPr/>
            <p:nvPr/>
          </p:nvSpPr>
          <p:spPr>
            <a:xfrm>
              <a:off x="0" y="0"/>
              <a:ext cx="985838" cy="1857375"/>
            </a:xfrm>
            <a:prstGeom prst="ellipse">
              <a:avLst/>
            </a:prstGeom>
            <a:solidFill>
              <a:schemeClr val="accent1"/>
            </a:solidFill>
            <a:ln w="9525" cap="flat">
              <a:solidFill>
                <a:srgbClr val="000000"/>
              </a:solidFill>
              <a:prstDash val="solid"/>
              <a:round/>
            </a:ln>
            <a:effectLst/>
          </p:spPr>
          <p:txBody>
            <a:bodyPr wrap="square" lIns="45719" tIns="45719" rIns="45719" bIns="45719" numCol="1" anchor="t">
              <a:noAutofit/>
            </a:bodyPr>
            <a:lstStyle/>
            <a:p>
              <a:pPr algn="ctr">
                <a:defRPr sz="1800"/>
              </a:pPr>
            </a:p>
          </p:txBody>
        </p:sp>
        <p:sp>
          <p:nvSpPr>
            <p:cNvPr id="286" name="竞争资源"/>
            <p:cNvSpPr txBox="1"/>
            <p:nvPr/>
          </p:nvSpPr>
          <p:spPr>
            <a:xfrm>
              <a:off x="190081" y="271985"/>
              <a:ext cx="605676" cy="726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800">
                  <a:latin typeface="宋体"/>
                  <a:ea typeface="宋体"/>
                  <a:cs typeface="宋体"/>
                  <a:sym typeface="宋体"/>
                </a:defRPr>
              </a:lvl1pPr>
            </a:lstStyle>
            <a:p>
              <a:pPr>
                <a:defRPr>
                  <a:latin typeface="Times New Roman"/>
                  <a:ea typeface="Times New Roman"/>
                  <a:cs typeface="Times New Roman"/>
                  <a:sym typeface="Times New Roman"/>
                </a:defRPr>
              </a:pPr>
              <a:r>
                <a:rPr>
                  <a:latin typeface="宋体"/>
                  <a:ea typeface="宋体"/>
                  <a:cs typeface="宋体"/>
                  <a:sym typeface="宋体"/>
                </a:rPr>
                <a:t>竞争资源</a:t>
              </a:r>
            </a:p>
          </p:txBody>
        </p:sp>
      </p:grpSp>
      <p:sp>
        <p:nvSpPr>
          <p:cNvPr id="288" name="形状"/>
          <p:cNvSpPr/>
          <p:nvPr/>
        </p:nvSpPr>
        <p:spPr>
          <a:xfrm rot="8586925">
            <a:off x="4437062" y="3352800"/>
            <a:ext cx="325438" cy="8350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193"/>
                </a:moveTo>
                <a:lnTo>
                  <a:pt x="5400" y="4193"/>
                </a:lnTo>
                <a:lnTo>
                  <a:pt x="5400" y="21600"/>
                </a:lnTo>
                <a:lnTo>
                  <a:pt x="16200" y="21600"/>
                </a:lnTo>
                <a:lnTo>
                  <a:pt x="16200" y="4193"/>
                </a:lnTo>
                <a:lnTo>
                  <a:pt x="21600" y="4193"/>
                </a:lnTo>
                <a:lnTo>
                  <a:pt x="10800" y="0"/>
                </a:lnTo>
                <a:close/>
              </a:path>
            </a:pathLst>
          </a:custGeom>
          <a:solidFill>
            <a:schemeClr val="accent1"/>
          </a:solidFill>
          <a:ln>
            <a:solidFill>
              <a:srgbClr val="000000"/>
            </a:solidFill>
          </a:ln>
        </p:spPr>
        <p:txBody>
          <a:bodyPr lIns="45719" rIns="45719"/>
          <a:lstStyle/>
          <a:p>
            <a:pPr>
              <a:defRPr sz="1800"/>
            </a:pPr>
          </a:p>
        </p:txBody>
      </p:sp>
      <p:grpSp>
        <p:nvGrpSpPr>
          <p:cNvPr id="291" name="成组"/>
          <p:cNvGrpSpPr/>
          <p:nvPr/>
        </p:nvGrpSpPr>
        <p:grpSpPr>
          <a:xfrm>
            <a:off x="6586537" y="3714750"/>
            <a:ext cx="985838" cy="1928813"/>
            <a:chOff x="0" y="0"/>
            <a:chExt cx="985837" cy="1928812"/>
          </a:xfrm>
        </p:grpSpPr>
        <p:sp>
          <p:nvSpPr>
            <p:cNvPr id="289" name="椭圆形"/>
            <p:cNvSpPr/>
            <p:nvPr/>
          </p:nvSpPr>
          <p:spPr>
            <a:xfrm>
              <a:off x="0" y="0"/>
              <a:ext cx="985838" cy="1928813"/>
            </a:xfrm>
            <a:prstGeom prst="ellipse">
              <a:avLst/>
            </a:prstGeom>
            <a:solidFill>
              <a:schemeClr val="accent1"/>
            </a:solidFill>
            <a:ln w="9525" cap="flat">
              <a:solidFill>
                <a:srgbClr val="000000"/>
              </a:solidFill>
              <a:prstDash val="solid"/>
              <a:round/>
            </a:ln>
            <a:effectLst/>
          </p:spPr>
          <p:txBody>
            <a:bodyPr wrap="square" lIns="45719" tIns="45719" rIns="45719" bIns="45719" numCol="1" anchor="t">
              <a:noAutofit/>
            </a:bodyPr>
            <a:lstStyle/>
            <a:p>
              <a:pPr algn="ctr">
                <a:defRPr sz="1800"/>
              </a:pPr>
            </a:p>
          </p:txBody>
        </p:sp>
        <p:sp>
          <p:nvSpPr>
            <p:cNvPr id="290" name="解决死锁"/>
            <p:cNvSpPr txBox="1"/>
            <p:nvPr/>
          </p:nvSpPr>
          <p:spPr>
            <a:xfrm>
              <a:off x="190081" y="282446"/>
              <a:ext cx="605676" cy="726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800">
                  <a:latin typeface="宋体"/>
                  <a:ea typeface="宋体"/>
                  <a:cs typeface="宋体"/>
                  <a:sym typeface="宋体"/>
                </a:defRPr>
              </a:lvl1pPr>
            </a:lstStyle>
            <a:p>
              <a:pPr>
                <a:defRPr>
                  <a:latin typeface="Times New Roman"/>
                  <a:ea typeface="Times New Roman"/>
                  <a:cs typeface="Times New Roman"/>
                  <a:sym typeface="Times New Roman"/>
                </a:defRPr>
              </a:pPr>
              <a:r>
                <a:rPr>
                  <a:latin typeface="宋体"/>
                  <a:ea typeface="宋体"/>
                  <a:cs typeface="宋体"/>
                  <a:sym typeface="宋体"/>
                </a:rPr>
                <a:t>解决死锁</a:t>
              </a:r>
            </a:p>
          </p:txBody>
        </p:sp>
      </p:grpSp>
      <p:sp>
        <p:nvSpPr>
          <p:cNvPr id="292" name="形状"/>
          <p:cNvSpPr/>
          <p:nvPr/>
        </p:nvSpPr>
        <p:spPr>
          <a:xfrm rot="5400000">
            <a:off x="5935662" y="4206875"/>
            <a:ext cx="323851" cy="977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583"/>
                </a:moveTo>
                <a:lnTo>
                  <a:pt x="5400" y="3583"/>
                </a:lnTo>
                <a:lnTo>
                  <a:pt x="5400" y="21600"/>
                </a:lnTo>
                <a:lnTo>
                  <a:pt x="16200" y="21600"/>
                </a:lnTo>
                <a:lnTo>
                  <a:pt x="16200" y="3583"/>
                </a:lnTo>
                <a:lnTo>
                  <a:pt x="21600" y="3583"/>
                </a:lnTo>
                <a:lnTo>
                  <a:pt x="10800" y="0"/>
                </a:lnTo>
                <a:close/>
              </a:path>
            </a:pathLst>
          </a:custGeom>
          <a:solidFill>
            <a:schemeClr val="accent1"/>
          </a:solidFill>
          <a:ln>
            <a:solidFill>
              <a:srgbClr val="000000"/>
            </a:solidFill>
          </a:ln>
        </p:spPr>
        <p:txBody>
          <a:bodyPr lIns="45719" rIns="45719"/>
          <a:lstStyle/>
          <a:p>
            <a:pPr>
              <a:defRPr sz="1800"/>
            </a:pPr>
          </a:p>
        </p:txBody>
      </p:sp>
      <p:grpSp>
        <p:nvGrpSpPr>
          <p:cNvPr id="295" name="成组"/>
          <p:cNvGrpSpPr/>
          <p:nvPr/>
        </p:nvGrpSpPr>
        <p:grpSpPr>
          <a:xfrm>
            <a:off x="5857875" y="2071687"/>
            <a:ext cx="2500313" cy="642939"/>
            <a:chOff x="0" y="0"/>
            <a:chExt cx="2500312" cy="642937"/>
          </a:xfrm>
        </p:grpSpPr>
        <p:sp>
          <p:nvSpPr>
            <p:cNvPr id="293" name="椭圆形"/>
            <p:cNvSpPr/>
            <p:nvPr/>
          </p:nvSpPr>
          <p:spPr>
            <a:xfrm>
              <a:off x="0" y="-1"/>
              <a:ext cx="2500313" cy="642939"/>
            </a:xfrm>
            <a:prstGeom prst="ellipse">
              <a:avLst/>
            </a:prstGeom>
            <a:solidFill>
              <a:schemeClr val="accent1"/>
            </a:solidFill>
            <a:ln w="9525" cap="flat">
              <a:solidFill>
                <a:srgbClr val="000000"/>
              </a:solidFill>
              <a:prstDash val="solid"/>
              <a:round/>
            </a:ln>
            <a:effectLst/>
          </p:spPr>
          <p:txBody>
            <a:bodyPr wrap="square" lIns="45719" tIns="45719" rIns="45719" bIns="45719" numCol="1" anchor="t">
              <a:noAutofit/>
            </a:bodyPr>
            <a:lstStyle/>
            <a:p>
              <a:pPr algn="ctr">
                <a:defRPr sz="1800"/>
              </a:pPr>
            </a:p>
          </p:txBody>
        </p:sp>
        <p:sp>
          <p:nvSpPr>
            <p:cNvPr id="294" name="银行家算法"/>
            <p:cNvSpPr txBox="1"/>
            <p:nvPr/>
          </p:nvSpPr>
          <p:spPr>
            <a:xfrm>
              <a:off x="411853" y="94148"/>
              <a:ext cx="1676606"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800">
                  <a:latin typeface="宋体"/>
                  <a:ea typeface="宋体"/>
                  <a:cs typeface="宋体"/>
                  <a:sym typeface="宋体"/>
                </a:defRPr>
              </a:lvl1pPr>
            </a:lstStyle>
            <a:p>
              <a:pPr>
                <a:defRPr>
                  <a:latin typeface="Times New Roman"/>
                  <a:ea typeface="Times New Roman"/>
                  <a:cs typeface="Times New Roman"/>
                  <a:sym typeface="Times New Roman"/>
                </a:defRPr>
              </a:pPr>
              <a:r>
                <a:rPr>
                  <a:latin typeface="宋体"/>
                  <a:ea typeface="宋体"/>
                  <a:cs typeface="宋体"/>
                  <a:sym typeface="宋体"/>
                </a:rPr>
                <a:t>银行家算法</a:t>
              </a:r>
            </a:p>
          </p:txBody>
        </p:sp>
      </p:grpSp>
      <p:sp>
        <p:nvSpPr>
          <p:cNvPr id="296" name="形状"/>
          <p:cNvSpPr/>
          <p:nvPr/>
        </p:nvSpPr>
        <p:spPr>
          <a:xfrm>
            <a:off x="6929437" y="2714625"/>
            <a:ext cx="357188" cy="977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943"/>
                </a:moveTo>
                <a:lnTo>
                  <a:pt x="5400" y="3943"/>
                </a:lnTo>
                <a:lnTo>
                  <a:pt x="5400" y="21600"/>
                </a:lnTo>
                <a:lnTo>
                  <a:pt x="16200" y="21600"/>
                </a:lnTo>
                <a:lnTo>
                  <a:pt x="16200" y="3943"/>
                </a:lnTo>
                <a:lnTo>
                  <a:pt x="21600" y="3943"/>
                </a:lnTo>
                <a:lnTo>
                  <a:pt x="10800" y="0"/>
                </a:lnTo>
                <a:close/>
              </a:path>
            </a:pathLst>
          </a:custGeom>
          <a:solidFill>
            <a:schemeClr val="accent1"/>
          </a:solidFill>
          <a:ln>
            <a:solidFill>
              <a:srgbClr val="000000"/>
            </a:solidFill>
          </a:ln>
        </p:spPr>
        <p:txBody>
          <a:bodyPr lIns="45719" rIns="45719"/>
          <a:lstStyle/>
          <a:p>
            <a:pPr>
              <a:defRPr sz="1800"/>
            </a:pPr>
          </a:p>
        </p:txBody>
      </p:sp>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作业…"/>
          <p:cNvSpPr txBox="1"/>
          <p:nvPr/>
        </p:nvSpPr>
        <p:spPr>
          <a:xfrm>
            <a:off x="1596707" y="1357312"/>
            <a:ext cx="1308644" cy="105365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800"/>
            </a:pPr>
            <a:r>
              <a:rPr>
                <a:latin typeface="宋体"/>
                <a:ea typeface="宋体"/>
                <a:cs typeface="宋体"/>
                <a:sym typeface="宋体"/>
              </a:rPr>
              <a:t>作业</a:t>
            </a:r>
          </a:p>
          <a:p>
            <a:pPr>
              <a:defRPr sz="1800"/>
            </a:pPr>
            <a:r>
              <a:t>P118 2</a:t>
            </a:r>
            <a:r>
              <a:rPr>
                <a:latin typeface="宋体"/>
                <a:ea typeface="宋体"/>
                <a:cs typeface="宋体"/>
                <a:sym typeface="宋体"/>
              </a:rPr>
              <a:t>，</a:t>
            </a:r>
            <a:r>
              <a:t>8</a:t>
            </a:r>
          </a:p>
          <a:p>
            <a:pPr>
              <a:defRPr sz="1800"/>
            </a:pPr>
            <a:r>
              <a:t>P119 27</a:t>
            </a:r>
            <a:r>
              <a:rPr>
                <a:latin typeface="宋体"/>
                <a:ea typeface="宋体"/>
                <a:cs typeface="宋体"/>
                <a:sym typeface="宋体"/>
              </a:rPr>
              <a:t>，</a:t>
            </a:r>
            <a:r>
              <a:t>31</a:t>
            </a:r>
          </a:p>
        </p:txBody>
      </p:sp>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 name="3.2.3 先来先服务和短作业(进程)优先调度算法"/>
          <p:cNvSpPr txBox="1"/>
          <p:nvPr/>
        </p:nvSpPr>
        <p:spPr>
          <a:xfrm>
            <a:off x="656907" y="941387"/>
            <a:ext cx="7285073" cy="59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2800"/>
            </a:pPr>
            <a:r>
              <a:t>3.2.3 </a:t>
            </a:r>
            <a:r>
              <a:rPr b="0">
                <a:latin typeface="宋体"/>
                <a:ea typeface="宋体"/>
                <a:cs typeface="宋体"/>
                <a:sym typeface="宋体"/>
              </a:rPr>
              <a:t>先来先服务和短作业</a:t>
            </a:r>
            <a:r>
              <a:t>(</a:t>
            </a:r>
            <a:r>
              <a:rPr b="0">
                <a:latin typeface="宋体"/>
                <a:ea typeface="宋体"/>
                <a:cs typeface="宋体"/>
                <a:sym typeface="宋体"/>
              </a:rPr>
              <a:t>进程</a:t>
            </a:r>
            <a:r>
              <a:t>)</a:t>
            </a:r>
            <a:r>
              <a:rPr b="0">
                <a:latin typeface="宋体"/>
                <a:ea typeface="宋体"/>
                <a:cs typeface="宋体"/>
                <a:sym typeface="宋体"/>
              </a:rPr>
              <a:t>优先调度算法 </a:t>
            </a:r>
          </a:p>
        </p:txBody>
      </p:sp>
      <p:sp>
        <p:nvSpPr>
          <p:cNvPr id="52" name="先来先服务调度算法…"/>
          <p:cNvSpPr txBox="1"/>
          <p:nvPr/>
        </p:nvSpPr>
        <p:spPr>
          <a:xfrm>
            <a:off x="945832" y="1733550"/>
            <a:ext cx="2682253" cy="7264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457200" indent="-457200">
              <a:buSzPct val="100000"/>
              <a:buAutoNum type="arabicPeriod" startAt="1"/>
              <a:defRPr b="1" sz="1800"/>
            </a:pPr>
            <a:r>
              <a:rPr b="0">
                <a:latin typeface="宋体"/>
                <a:ea typeface="宋体"/>
                <a:cs typeface="宋体"/>
                <a:sym typeface="宋体"/>
              </a:rPr>
              <a:t>先来先服务调度算法</a:t>
            </a:r>
          </a:p>
          <a:p>
            <a:pPr marL="457200" indent="-457200">
              <a:buSzPct val="100000"/>
              <a:buAutoNum type="arabicPeriod" startAt="1"/>
              <a:defRPr b="1" sz="1800"/>
            </a:pPr>
            <a:r>
              <a:rPr b="0">
                <a:latin typeface="宋体"/>
                <a:ea typeface="宋体"/>
                <a:cs typeface="宋体"/>
                <a:sym typeface="宋体"/>
              </a:rPr>
              <a:t>短作业优先调度算法 </a:t>
            </a:r>
          </a:p>
        </p:txBody>
      </p:sp>
      <p:sp>
        <p:nvSpPr>
          <p:cNvPr id="53" name="3.2.4 优先级调度算法和高响应比优先调度算法"/>
          <p:cNvSpPr txBox="1"/>
          <p:nvPr/>
        </p:nvSpPr>
        <p:spPr>
          <a:xfrm>
            <a:off x="729932" y="3173412"/>
            <a:ext cx="7403838" cy="59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2800"/>
            </a:pPr>
            <a:r>
              <a:t>3.2.4 </a:t>
            </a:r>
            <a:r>
              <a:rPr b="0">
                <a:latin typeface="宋体"/>
                <a:ea typeface="宋体"/>
                <a:cs typeface="宋体"/>
                <a:sym typeface="宋体"/>
              </a:rPr>
              <a:t>优先级调度算法和高响应比优先调度算法 </a:t>
            </a:r>
          </a:p>
        </p:txBody>
      </p:sp>
      <p:sp>
        <p:nvSpPr>
          <p:cNvPr id="54" name="优先级调度算法…"/>
          <p:cNvSpPr txBox="1"/>
          <p:nvPr/>
        </p:nvSpPr>
        <p:spPr>
          <a:xfrm>
            <a:off x="1017269" y="3965575"/>
            <a:ext cx="2910854" cy="7264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457200" indent="-457200">
              <a:buSzPct val="100000"/>
              <a:buAutoNum type="arabicPeriod" startAt="1"/>
              <a:defRPr b="1" sz="1800"/>
            </a:pPr>
            <a:r>
              <a:rPr b="0">
                <a:latin typeface="宋体"/>
                <a:ea typeface="宋体"/>
                <a:cs typeface="宋体"/>
                <a:sym typeface="宋体"/>
              </a:rPr>
              <a:t>优先级调度算法</a:t>
            </a:r>
          </a:p>
          <a:p>
            <a:pPr marL="457200" indent="-457200">
              <a:buSzPct val="100000"/>
              <a:buAutoNum type="arabicPeriod" startAt="1"/>
              <a:defRPr b="1" sz="1800"/>
            </a:pPr>
            <a:r>
              <a:rPr b="0">
                <a:latin typeface="宋体"/>
                <a:ea typeface="宋体"/>
                <a:cs typeface="宋体"/>
                <a:sym typeface="宋体"/>
              </a:rPr>
              <a:t>高响应比优先调度算法 </a:t>
            </a:r>
          </a:p>
        </p:txBody>
      </p:sp>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 name="优先权的变化规律可描述为："/>
          <p:cNvSpPr txBox="1"/>
          <p:nvPr/>
        </p:nvSpPr>
        <p:spPr>
          <a:xfrm>
            <a:off x="1112519" y="1524000"/>
            <a:ext cx="3139454" cy="4089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800">
                <a:latin typeface="宋体"/>
                <a:ea typeface="宋体"/>
                <a:cs typeface="宋体"/>
                <a:sym typeface="宋体"/>
              </a:defRPr>
            </a:lvl1pPr>
          </a:lstStyle>
          <a:p>
            <a:pPr>
              <a:defRPr>
                <a:latin typeface="Times New Roman"/>
                <a:ea typeface="Times New Roman"/>
                <a:cs typeface="Times New Roman"/>
                <a:sym typeface="Times New Roman"/>
              </a:defRPr>
            </a:pPr>
            <a:r>
              <a:rPr>
                <a:latin typeface="宋体"/>
                <a:ea typeface="宋体"/>
                <a:cs typeface="宋体"/>
                <a:sym typeface="宋体"/>
              </a:rPr>
              <a:t>优先权的变化规律可描述为： </a:t>
            </a:r>
          </a:p>
        </p:txBody>
      </p:sp>
      <p:sp>
        <p:nvSpPr>
          <p:cNvPr id="57" name="由于等待时间与服务时间之和，就是系统对该作业的响应时间，故该优先权又相当于响应比RP。据此，又可表示为："/>
          <p:cNvSpPr txBox="1"/>
          <p:nvPr/>
        </p:nvSpPr>
        <p:spPr>
          <a:xfrm>
            <a:off x="731519" y="3429000"/>
            <a:ext cx="7833361" cy="83684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30000"/>
              </a:lnSpc>
              <a:spcBef>
                <a:spcPts val="1000"/>
              </a:spcBef>
              <a:defRPr sz="1800"/>
            </a:pPr>
            <a:r>
              <a:rPr>
                <a:latin typeface="宋体"/>
                <a:ea typeface="宋体"/>
                <a:cs typeface="宋体"/>
                <a:sym typeface="宋体"/>
              </a:rPr>
              <a:t>由于等待时间与服务时间之和，就是系统对该作业的响应时间，故该优先权又相当于响应比</a:t>
            </a:r>
            <a:r>
              <a:rPr i="1"/>
              <a:t>R</a:t>
            </a:r>
            <a:r>
              <a:rPr baseline="-25000"/>
              <a:t>P</a:t>
            </a:r>
            <a:r>
              <a:rPr>
                <a:latin typeface="宋体"/>
                <a:ea typeface="宋体"/>
                <a:cs typeface="宋体"/>
                <a:sym typeface="宋体"/>
              </a:rPr>
              <a:t>。据此，又可表示为： </a:t>
            </a:r>
          </a:p>
        </p:txBody>
      </p:sp>
      <p:sp>
        <p:nvSpPr>
          <p:cNvPr id="58" name="优先权=（等待时间+要求服务时间）/要求服务时间"/>
          <p:cNvSpPr txBox="1"/>
          <p:nvPr/>
        </p:nvSpPr>
        <p:spPr>
          <a:xfrm>
            <a:off x="961548" y="2232660"/>
            <a:ext cx="6933417" cy="510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优先权=（等待时间+要求服务时间）/要求服务时间</a:t>
            </a:r>
          </a:p>
        </p:txBody>
      </p:sp>
      <p:sp>
        <p:nvSpPr>
          <p:cNvPr id="59" name="优先权=（等待时间+要求服务时间）/要求服务时间…"/>
          <p:cNvSpPr txBox="1"/>
          <p:nvPr/>
        </p:nvSpPr>
        <p:spPr>
          <a:xfrm>
            <a:off x="961548" y="4721859"/>
            <a:ext cx="7009617" cy="9425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优先权=（等待时间+要求服务时间）/要求服务时间</a:t>
            </a:r>
          </a:p>
          <a:p>
            <a:pPr/>
            <a:r>
              <a:t>            =响应时间/要求服务时间</a:t>
            </a:r>
          </a:p>
        </p:txBody>
      </p:sp>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 name="特点：…"/>
          <p:cNvSpPr txBox="1"/>
          <p:nvPr/>
        </p:nvSpPr>
        <p:spPr>
          <a:xfrm>
            <a:off x="807719" y="785812"/>
            <a:ext cx="7680961" cy="372078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50000"/>
              </a:lnSpc>
              <a:spcBef>
                <a:spcPts val="1000"/>
              </a:spcBef>
              <a:defRPr sz="1800"/>
            </a:pPr>
            <a:r>
              <a:t>  </a:t>
            </a:r>
            <a:r>
              <a:rPr>
                <a:latin typeface="宋体"/>
                <a:ea typeface="宋体"/>
                <a:cs typeface="宋体"/>
                <a:sym typeface="宋体"/>
              </a:rPr>
              <a:t>特点：</a:t>
            </a:r>
            <a:r>
              <a:t>    </a:t>
            </a:r>
          </a:p>
          <a:p>
            <a:pPr algn="just">
              <a:lnSpc>
                <a:spcPct val="150000"/>
              </a:lnSpc>
              <a:spcBef>
                <a:spcPts val="1000"/>
              </a:spcBef>
              <a:defRPr sz="1800"/>
            </a:pPr>
            <a:r>
              <a:t>        (1) </a:t>
            </a:r>
            <a:r>
              <a:rPr>
                <a:latin typeface="宋体"/>
                <a:ea typeface="宋体"/>
                <a:cs typeface="宋体"/>
                <a:sym typeface="宋体"/>
              </a:rPr>
              <a:t>如果作业的等待时间相同，则要求服务的时间愈短，其优先权愈高，因而该算法有利于短作业。</a:t>
            </a:r>
            <a:r>
              <a:t></a:t>
            </a:r>
          </a:p>
          <a:p>
            <a:pPr algn="just">
              <a:lnSpc>
                <a:spcPct val="150000"/>
              </a:lnSpc>
              <a:spcBef>
                <a:spcPts val="1000"/>
              </a:spcBef>
              <a:defRPr sz="1800"/>
            </a:pPr>
            <a:r>
              <a:t>        </a:t>
            </a:r>
            <a:r>
              <a:t>(2) </a:t>
            </a:r>
            <a:r>
              <a:rPr>
                <a:latin typeface="宋体"/>
                <a:ea typeface="宋体"/>
                <a:cs typeface="宋体"/>
                <a:sym typeface="宋体"/>
              </a:rPr>
              <a:t>当要求服务的时间相同时，作业的优先权决定于其等待时间，等待时间愈长，其优先权愈高，因而它实现的是先来先服务。</a:t>
            </a:r>
            <a:r>
              <a:t></a:t>
            </a:r>
          </a:p>
          <a:p>
            <a:pPr algn="just">
              <a:lnSpc>
                <a:spcPct val="150000"/>
              </a:lnSpc>
              <a:spcBef>
                <a:spcPts val="1000"/>
              </a:spcBef>
              <a:defRPr sz="1800"/>
            </a:pPr>
            <a:r>
              <a:t>        </a:t>
            </a:r>
            <a:r>
              <a:t>(3) </a:t>
            </a:r>
            <a:r>
              <a:rPr>
                <a:latin typeface="宋体"/>
                <a:ea typeface="宋体"/>
                <a:cs typeface="宋体"/>
                <a:sym typeface="宋体"/>
              </a:rPr>
              <a:t>对于长作业，作业的优先级可以随等待时间的增加而提高，当其等待时间足够长时，其优先级便可升到很高， 从而也可获得处理机。  </a:t>
            </a:r>
          </a:p>
        </p:txBody>
      </p:sp>
    </p:spTree>
  </p:cSld>
  <p:clrMapOvr>
    <a:masterClrMapping/>
  </p:clrMapOvr>
  <mc:AlternateContent xmlns:mc="http://schemas.openxmlformats.org/markup-compatibility/2006">
    <mc:Choice xmlns:p14="http://schemas.microsoft.com/office/powerpoint/2010/main" Requires="p14">
      <p:transition spd="fast" advClick="1" p14:dur="500">
        <p:circle/>
      </p:transition>
    </mc:Choice>
    <mc:Fallback>
      <p:transition spd="fast">
        <p:fade/>
      </p:transition>
    </mc:Fallback>
  </mc:AlternateContent>
</p:sld>
</file>

<file path=ppt/theme/theme1.xml><?xml version="1.0" encoding="utf-8"?>
<a:theme xmlns:a="http://schemas.openxmlformats.org/drawingml/2006/main" xmlns:r="http://schemas.openxmlformats.org/officeDocument/2006/relationships" name="默认设计模板">
  <a:themeElements>
    <a:clrScheme name="默认设计模板">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默认设计模板">
      <a:majorFont>
        <a:latin typeface="Helvetica"/>
        <a:ea typeface="Helvetica"/>
        <a:cs typeface="Helvetica"/>
      </a:majorFont>
      <a:minorFont>
        <a:latin typeface="Helvetica Neue"/>
        <a:ea typeface="Helvetica Neue"/>
        <a:cs typeface="Helvetica Neue"/>
      </a:minorFont>
    </a:fontScheme>
    <a:fmtScheme name="默认设计模板">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默认设计模板">
  <a:themeElements>
    <a:clrScheme name="默认设计模板">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默认设计模板">
      <a:majorFont>
        <a:latin typeface="Helvetica"/>
        <a:ea typeface="Helvetica"/>
        <a:cs typeface="Helvetica"/>
      </a:majorFont>
      <a:minorFont>
        <a:latin typeface="Helvetica Neue"/>
        <a:ea typeface="Helvetica Neue"/>
        <a:cs typeface="Helvetica Neue"/>
      </a:minorFont>
    </a:fontScheme>
    <a:fmtScheme name="默认设计模板">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